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5" r:id="rId1"/>
  </p:sldMasterIdLst>
  <p:notesMasterIdLst>
    <p:notesMasterId r:id="rId53"/>
  </p:notesMasterIdLst>
  <p:handoutMasterIdLst>
    <p:handoutMasterId r:id="rId54"/>
  </p:handoutMasterIdLst>
  <p:sldIdLst>
    <p:sldId id="695" r:id="rId2"/>
    <p:sldId id="672" r:id="rId3"/>
    <p:sldId id="2134805578" r:id="rId4"/>
    <p:sldId id="697" r:id="rId5"/>
    <p:sldId id="2134805579" r:id="rId6"/>
    <p:sldId id="2134805601" r:id="rId7"/>
    <p:sldId id="2134805580" r:id="rId8"/>
    <p:sldId id="699" r:id="rId9"/>
    <p:sldId id="2134805581" r:id="rId10"/>
    <p:sldId id="740" r:id="rId11"/>
    <p:sldId id="2134805575" r:id="rId12"/>
    <p:sldId id="722" r:id="rId13"/>
    <p:sldId id="721" r:id="rId14"/>
    <p:sldId id="2134805582" r:id="rId15"/>
    <p:sldId id="2134805557" r:id="rId16"/>
    <p:sldId id="2134805583" r:id="rId17"/>
    <p:sldId id="733" r:id="rId18"/>
    <p:sldId id="2134805589" r:id="rId19"/>
    <p:sldId id="2134805590" r:id="rId20"/>
    <p:sldId id="2134805591" r:id="rId21"/>
    <p:sldId id="2134805592" r:id="rId22"/>
    <p:sldId id="2134805593" r:id="rId23"/>
    <p:sldId id="2134805594" r:id="rId24"/>
    <p:sldId id="2134805584" r:id="rId25"/>
    <p:sldId id="742" r:id="rId26"/>
    <p:sldId id="741" r:id="rId27"/>
    <p:sldId id="744" r:id="rId28"/>
    <p:sldId id="2134805602" r:id="rId29"/>
    <p:sldId id="735" r:id="rId30"/>
    <p:sldId id="2134805560" r:id="rId31"/>
    <p:sldId id="738" r:id="rId32"/>
    <p:sldId id="2134805603" r:id="rId33"/>
    <p:sldId id="2134805576" r:id="rId34"/>
    <p:sldId id="2134805586" r:id="rId35"/>
    <p:sldId id="2134805587" r:id="rId36"/>
    <p:sldId id="751" r:id="rId37"/>
    <p:sldId id="2134805604" r:id="rId38"/>
    <p:sldId id="2134805565" r:id="rId39"/>
    <p:sldId id="2134805585" r:id="rId40"/>
    <p:sldId id="2134805559" r:id="rId41"/>
    <p:sldId id="673" r:id="rId42"/>
    <p:sldId id="2134805566" r:id="rId43"/>
    <p:sldId id="2134805596" r:id="rId44"/>
    <p:sldId id="2134805597" r:id="rId45"/>
    <p:sldId id="2134805598" r:id="rId46"/>
    <p:sldId id="2134805599" r:id="rId47"/>
    <p:sldId id="2134805600" r:id="rId48"/>
    <p:sldId id="736" r:id="rId49"/>
    <p:sldId id="745" r:id="rId50"/>
    <p:sldId id="2134805595" r:id="rId51"/>
    <p:sldId id="2134805588" r:id="rId52"/>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orient="horz" pos="618" userDrawn="1">
          <p15:clr>
            <a:srgbClr val="A4A3A4"/>
          </p15:clr>
        </p15:guide>
        <p15:guide id="3" orient="horz" pos="4042" userDrawn="1">
          <p15:clr>
            <a:srgbClr val="A4A3A4"/>
          </p15:clr>
        </p15:guide>
        <p15:guide id="4" pos="7499" userDrawn="1">
          <p15:clr>
            <a:srgbClr val="A4A3A4"/>
          </p15:clr>
        </p15:guide>
        <p15:guide id="5" pos="211" userDrawn="1">
          <p15:clr>
            <a:srgbClr val="A4A3A4"/>
          </p15:clr>
        </p15:guide>
        <p15:guide id="6"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EB"/>
    <a:srgbClr val="FFFFFF"/>
    <a:srgbClr val="0073CF"/>
    <a:srgbClr val="F2F2F2"/>
    <a:srgbClr val="7F7F7F"/>
    <a:srgbClr val="0065BD"/>
    <a:srgbClr val="C0C0C0"/>
    <a:srgbClr val="000000"/>
    <a:srgbClr val="41BEFF"/>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572BD-15E8-4B27-AA94-C5440E805E10}" v="3" dt="2022-12-12T12:30:55.568"/>
    <p1510:client id="{84F69A15-48CC-4F70-BC32-4DC93DB206AE}" v="2" dt="2022-12-12T13:00:48.41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1" autoAdjust="0"/>
    <p:restoredTop sz="93081" autoAdjust="0"/>
  </p:normalViewPr>
  <p:slideViewPr>
    <p:cSldViewPr>
      <p:cViewPr>
        <p:scale>
          <a:sx n="75" d="100"/>
          <a:sy n="75" d="100"/>
        </p:scale>
        <p:origin x="979" y="91"/>
      </p:cViewPr>
      <p:guideLst>
        <p:guide orient="horz" pos="2160"/>
        <p:guide orient="horz" pos="618"/>
        <p:guide orient="horz" pos="4042"/>
        <p:guide pos="7499"/>
        <p:guide pos="211"/>
        <p:guide pos="3840"/>
      </p:guideLst>
    </p:cSldViewPr>
  </p:slideViewPr>
  <p:outlineViewPr>
    <p:cViewPr>
      <p:scale>
        <a:sx n="33" d="100"/>
        <a:sy n="33" d="100"/>
      </p:scale>
      <p:origin x="0" y="390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186" y="96"/>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i Kreinhaus" userId="86bffa43-75ed-47a4-977d-a2b654034867" providerId="ADAL" clId="{84F69A15-48CC-4F70-BC32-4DC93DB206AE}"/>
    <pc:docChg chg="custSel modSld">
      <pc:chgData name="Andrei Kreinhaus" userId="86bffa43-75ed-47a4-977d-a2b654034867" providerId="ADAL" clId="{84F69A15-48CC-4F70-BC32-4DC93DB206AE}" dt="2022-12-12T13:01:29.086" v="11" actId="1076"/>
      <pc:docMkLst>
        <pc:docMk/>
      </pc:docMkLst>
      <pc:sldChg chg="addSp delSp modSp mod">
        <pc:chgData name="Andrei Kreinhaus" userId="86bffa43-75ed-47a4-977d-a2b654034867" providerId="ADAL" clId="{84F69A15-48CC-4F70-BC32-4DC93DB206AE}" dt="2022-12-12T13:01:29.086" v="11" actId="1076"/>
        <pc:sldMkLst>
          <pc:docMk/>
          <pc:sldMk cId="1710505727" sldId="722"/>
        </pc:sldMkLst>
        <pc:picChg chg="add del mod">
          <ac:chgData name="Andrei Kreinhaus" userId="86bffa43-75ed-47a4-977d-a2b654034867" providerId="ADAL" clId="{84F69A15-48CC-4F70-BC32-4DC93DB206AE}" dt="2022-12-12T13:00:47.496" v="2" actId="478"/>
          <ac:picMkLst>
            <pc:docMk/>
            <pc:sldMk cId="1710505727" sldId="722"/>
            <ac:picMk id="21" creationId="{8A4AC8CD-5B9B-A9BE-9A0B-919D78C9313F}"/>
          </ac:picMkLst>
        </pc:picChg>
        <pc:picChg chg="del">
          <ac:chgData name="Andrei Kreinhaus" userId="86bffa43-75ed-47a4-977d-a2b654034867" providerId="ADAL" clId="{84F69A15-48CC-4F70-BC32-4DC93DB206AE}" dt="2022-12-12T13:00:01.180" v="0" actId="21"/>
          <ac:picMkLst>
            <pc:docMk/>
            <pc:sldMk cId="1710505727" sldId="722"/>
            <ac:picMk id="40" creationId="{A63E2654-B216-DA4C-30FE-5A91DE8D3B50}"/>
          </ac:picMkLst>
        </pc:picChg>
        <pc:picChg chg="add mod">
          <ac:chgData name="Andrei Kreinhaus" userId="86bffa43-75ed-47a4-977d-a2b654034867" providerId="ADAL" clId="{84F69A15-48CC-4F70-BC32-4DC93DB206AE}" dt="2022-12-12T13:01:29.086" v="11" actId="1076"/>
          <ac:picMkLst>
            <pc:docMk/>
            <pc:sldMk cId="1710505727" sldId="722"/>
            <ac:picMk id="41" creationId="{51DD622B-DE3B-6129-6914-A97F9BB85A97}"/>
          </ac:picMkLst>
        </pc:picChg>
      </pc:sldChg>
    </pc:docChg>
  </pc:docChgLst>
  <pc:docChgLst>
    <pc:chgData name="Andrei Kreinhaus" userId="86bffa43-75ed-47a4-977d-a2b654034867" providerId="ADAL" clId="{6D1572BD-15E8-4B27-AA94-C5440E805E10}"/>
    <pc:docChg chg="custSel modSld">
      <pc:chgData name="Andrei Kreinhaus" userId="86bffa43-75ed-47a4-977d-a2b654034867" providerId="ADAL" clId="{6D1572BD-15E8-4B27-AA94-C5440E805E10}" dt="2022-12-12T12:34:47.453" v="660" actId="113"/>
      <pc:docMkLst>
        <pc:docMk/>
      </pc:docMkLst>
      <pc:sldChg chg="addSp delSp modSp mod">
        <pc:chgData name="Andrei Kreinhaus" userId="86bffa43-75ed-47a4-977d-a2b654034867" providerId="ADAL" clId="{6D1572BD-15E8-4B27-AA94-C5440E805E10}" dt="2022-12-12T08:34:30.545" v="1" actId="478"/>
        <pc:sldMkLst>
          <pc:docMk/>
          <pc:sldMk cId="1327605788" sldId="695"/>
        </pc:sldMkLst>
        <pc:picChg chg="add del mod">
          <ac:chgData name="Andrei Kreinhaus" userId="86bffa43-75ed-47a4-977d-a2b654034867" providerId="ADAL" clId="{6D1572BD-15E8-4B27-AA94-C5440E805E10}" dt="2022-12-12T08:34:30.545" v="1" actId="478"/>
          <ac:picMkLst>
            <pc:docMk/>
            <pc:sldMk cId="1327605788" sldId="695"/>
            <ac:picMk id="2" creationId="{B0E075F4-6B23-69BD-C59A-753DEF57E879}"/>
          </ac:picMkLst>
        </pc:picChg>
      </pc:sldChg>
      <pc:sldChg chg="addSp modSp mod">
        <pc:chgData name="Andrei Kreinhaus" userId="86bffa43-75ed-47a4-977d-a2b654034867" providerId="ADAL" clId="{6D1572BD-15E8-4B27-AA94-C5440E805E10}" dt="2022-12-12T12:31:37.364" v="657" actId="1076"/>
        <pc:sldMkLst>
          <pc:docMk/>
          <pc:sldMk cId="2732162649" sldId="697"/>
        </pc:sldMkLst>
        <pc:picChg chg="add mod">
          <ac:chgData name="Andrei Kreinhaus" userId="86bffa43-75ed-47a4-977d-a2b654034867" providerId="ADAL" clId="{6D1572BD-15E8-4B27-AA94-C5440E805E10}" dt="2022-12-12T12:31:34.230" v="656" actId="1076"/>
          <ac:picMkLst>
            <pc:docMk/>
            <pc:sldMk cId="2732162649" sldId="697"/>
            <ac:picMk id="8" creationId="{08F452F0-FFC2-111D-6279-4A11E9F20728}"/>
          </ac:picMkLst>
        </pc:picChg>
        <pc:picChg chg="add mod">
          <ac:chgData name="Andrei Kreinhaus" userId="86bffa43-75ed-47a4-977d-a2b654034867" providerId="ADAL" clId="{6D1572BD-15E8-4B27-AA94-C5440E805E10}" dt="2022-12-12T12:31:37.364" v="657" actId="1076"/>
          <ac:picMkLst>
            <pc:docMk/>
            <pc:sldMk cId="2732162649" sldId="697"/>
            <ac:picMk id="14" creationId="{FD305397-D1F0-1456-9CF6-94D55AFBD636}"/>
          </ac:picMkLst>
        </pc:picChg>
      </pc:sldChg>
      <pc:sldChg chg="addSp delSp modSp mod">
        <pc:chgData name="Andrei Kreinhaus" userId="86bffa43-75ed-47a4-977d-a2b654034867" providerId="ADAL" clId="{6D1572BD-15E8-4B27-AA94-C5440E805E10}" dt="2022-12-12T09:48:43.809" v="511" actId="14100"/>
        <pc:sldMkLst>
          <pc:docMk/>
          <pc:sldMk cId="791279801" sldId="721"/>
        </pc:sldMkLst>
        <pc:spChg chg="del">
          <ac:chgData name="Andrei Kreinhaus" userId="86bffa43-75ed-47a4-977d-a2b654034867" providerId="ADAL" clId="{6D1572BD-15E8-4B27-AA94-C5440E805E10}" dt="2022-12-12T09:47:49.086" v="475" actId="478"/>
          <ac:spMkLst>
            <pc:docMk/>
            <pc:sldMk cId="791279801" sldId="721"/>
            <ac:spMk id="28" creationId="{5B54A628-E7F4-CDDC-5948-FC358F168B7D}"/>
          </ac:spMkLst>
        </pc:spChg>
        <pc:spChg chg="mod">
          <ac:chgData name="Andrei Kreinhaus" userId="86bffa43-75ed-47a4-977d-a2b654034867" providerId="ADAL" clId="{6D1572BD-15E8-4B27-AA94-C5440E805E10}" dt="2022-12-12T09:48:43.809" v="511" actId="14100"/>
          <ac:spMkLst>
            <pc:docMk/>
            <pc:sldMk cId="791279801" sldId="721"/>
            <ac:spMk id="31" creationId="{128A2746-85C2-BB9B-F7EE-550C712D0EEC}"/>
          </ac:spMkLst>
        </pc:spChg>
        <pc:spChg chg="add mod">
          <ac:chgData name="Andrei Kreinhaus" userId="86bffa43-75ed-47a4-977d-a2b654034867" providerId="ADAL" clId="{6D1572BD-15E8-4B27-AA94-C5440E805E10}" dt="2022-12-12T09:48:39.157" v="510" actId="1038"/>
          <ac:spMkLst>
            <pc:docMk/>
            <pc:sldMk cId="791279801" sldId="721"/>
            <ac:spMk id="32" creationId="{8E93F325-0D44-ED22-953A-8D94E838C3E6}"/>
          </ac:spMkLst>
        </pc:spChg>
        <pc:spChg chg="add del mod">
          <ac:chgData name="Andrei Kreinhaus" userId="86bffa43-75ed-47a4-977d-a2b654034867" providerId="ADAL" clId="{6D1572BD-15E8-4B27-AA94-C5440E805E10}" dt="2022-12-12T09:48:03.039" v="503" actId="478"/>
          <ac:spMkLst>
            <pc:docMk/>
            <pc:sldMk cId="791279801" sldId="721"/>
            <ac:spMk id="33" creationId="{B9980D0B-BC03-E0C3-F4F2-879712C6086B}"/>
          </ac:spMkLst>
        </pc:spChg>
        <pc:grpChg chg="mod">
          <ac:chgData name="Andrei Kreinhaus" userId="86bffa43-75ed-47a4-977d-a2b654034867" providerId="ADAL" clId="{6D1572BD-15E8-4B27-AA94-C5440E805E10}" dt="2022-12-12T09:47:56.393" v="501" actId="1076"/>
          <ac:grpSpMkLst>
            <pc:docMk/>
            <pc:sldMk cId="791279801" sldId="721"/>
            <ac:grpSpMk id="2" creationId="{3DA449D2-0A30-3186-B534-9C5DA3045FE8}"/>
          </ac:grpSpMkLst>
        </pc:grpChg>
      </pc:sldChg>
      <pc:sldChg chg="modSp mod">
        <pc:chgData name="Andrei Kreinhaus" userId="86bffa43-75ed-47a4-977d-a2b654034867" providerId="ADAL" clId="{6D1572BD-15E8-4B27-AA94-C5440E805E10}" dt="2022-12-12T12:00:19.560" v="650" actId="20577"/>
        <pc:sldMkLst>
          <pc:docMk/>
          <pc:sldMk cId="65165194" sldId="738"/>
        </pc:sldMkLst>
        <pc:spChg chg="mod">
          <ac:chgData name="Andrei Kreinhaus" userId="86bffa43-75ed-47a4-977d-a2b654034867" providerId="ADAL" clId="{6D1572BD-15E8-4B27-AA94-C5440E805E10}" dt="2022-12-12T12:00:19.560" v="650" actId="20577"/>
          <ac:spMkLst>
            <pc:docMk/>
            <pc:sldMk cId="65165194" sldId="738"/>
            <ac:spMk id="10" creationId="{722D1D36-9688-0840-30EC-BA2754C3656D}"/>
          </ac:spMkLst>
        </pc:spChg>
      </pc:sldChg>
      <pc:sldChg chg="modNotesTx">
        <pc:chgData name="Andrei Kreinhaus" userId="86bffa43-75ed-47a4-977d-a2b654034867" providerId="ADAL" clId="{6D1572BD-15E8-4B27-AA94-C5440E805E10}" dt="2022-12-12T09:30:46.588" v="474" actId="20577"/>
        <pc:sldMkLst>
          <pc:docMk/>
          <pc:sldMk cId="691301660" sldId="2134805565"/>
        </pc:sldMkLst>
      </pc:sldChg>
      <pc:sldChg chg="modNotesTx">
        <pc:chgData name="Andrei Kreinhaus" userId="86bffa43-75ed-47a4-977d-a2b654034867" providerId="ADAL" clId="{6D1572BD-15E8-4B27-AA94-C5440E805E10}" dt="2022-12-12T09:27:12.616" v="249" actId="12"/>
        <pc:sldMkLst>
          <pc:docMk/>
          <pc:sldMk cId="1548549978" sldId="2134805576"/>
        </pc:sldMkLst>
      </pc:sldChg>
      <pc:sldChg chg="modNotesTx">
        <pc:chgData name="Andrei Kreinhaus" userId="86bffa43-75ed-47a4-977d-a2b654034867" providerId="ADAL" clId="{6D1572BD-15E8-4B27-AA94-C5440E805E10}" dt="2022-12-12T09:30:25.509" v="465" actId="20577"/>
        <pc:sldMkLst>
          <pc:docMk/>
          <pc:sldMk cId="3199419273" sldId="2134805586"/>
        </pc:sldMkLst>
      </pc:sldChg>
      <pc:sldChg chg="modSp mod">
        <pc:chgData name="Andrei Kreinhaus" userId="86bffa43-75ed-47a4-977d-a2b654034867" providerId="ADAL" clId="{6D1572BD-15E8-4B27-AA94-C5440E805E10}" dt="2022-12-12T12:34:47.453" v="660" actId="113"/>
        <pc:sldMkLst>
          <pc:docMk/>
          <pc:sldMk cId="2572935383" sldId="2134805601"/>
        </pc:sldMkLst>
        <pc:spChg chg="mod">
          <ac:chgData name="Andrei Kreinhaus" userId="86bffa43-75ed-47a4-977d-a2b654034867" providerId="ADAL" clId="{6D1572BD-15E8-4B27-AA94-C5440E805E10}" dt="2022-12-12T12:34:47.453" v="660" actId="113"/>
          <ac:spMkLst>
            <pc:docMk/>
            <pc:sldMk cId="2572935383" sldId="2134805601"/>
            <ac:spMk id="10" creationId="{5902428B-6508-E921-1174-4E646334ECE5}"/>
          </ac:spMkLst>
        </pc:spChg>
      </pc:sldChg>
      <pc:sldChg chg="modSp mod">
        <pc:chgData name="Andrei Kreinhaus" userId="86bffa43-75ed-47a4-977d-a2b654034867" providerId="ADAL" clId="{6D1572BD-15E8-4B27-AA94-C5440E805E10}" dt="2022-12-12T12:32:20.748" v="658" actId="1036"/>
        <pc:sldMkLst>
          <pc:docMk/>
          <pc:sldMk cId="1870748482" sldId="2134805604"/>
        </pc:sldMkLst>
        <pc:spChg chg="mod">
          <ac:chgData name="Andrei Kreinhaus" userId="86bffa43-75ed-47a4-977d-a2b654034867" providerId="ADAL" clId="{6D1572BD-15E8-4B27-AA94-C5440E805E10}" dt="2022-12-12T12:32:20.748" v="658" actId="1036"/>
          <ac:spMkLst>
            <pc:docMk/>
            <pc:sldMk cId="1870748482" sldId="2134805604"/>
            <ac:spMk id="7" creationId="{22927B57-AB89-258B-EC8E-47BB5F8EA1A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Airbag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Similarity score over 0.7</c:v>
                </c:pt>
                <c:pt idx="1">
                  <c:v>Similarity score over 0.6</c:v>
                </c:pt>
              </c:strCache>
            </c:strRef>
          </c:cat>
          <c:val>
            <c:numRef>
              <c:f>Sheet1!$B$2:$B$3</c:f>
              <c:numCache>
                <c:formatCode>General</c:formatCode>
                <c:ptCount val="2"/>
                <c:pt idx="0">
                  <c:v>2042</c:v>
                </c:pt>
                <c:pt idx="1">
                  <c:v>7347</c:v>
                </c:pt>
              </c:numCache>
            </c:numRef>
          </c:val>
          <c:extLst>
            <c:ext xmlns:c16="http://schemas.microsoft.com/office/drawing/2014/chart" uri="{C3380CC4-5D6E-409C-BE32-E72D297353CC}">
              <c16:uniqueId val="{00000000-41CD-4090-B031-9F558365D17F}"/>
            </c:ext>
          </c:extLst>
        </c:ser>
        <c:ser>
          <c:idx val="1"/>
          <c:order val="1"/>
          <c:tx>
            <c:strRef>
              <c:f>Sheet1!$C$1</c:f>
              <c:strCache>
                <c:ptCount val="1"/>
                <c:pt idx="0">
                  <c:v>Engine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Similarity score over 0.7</c:v>
                </c:pt>
                <c:pt idx="1">
                  <c:v>Similarity score over 0.6</c:v>
                </c:pt>
              </c:strCache>
            </c:strRef>
          </c:cat>
          <c:val>
            <c:numRef>
              <c:f>Sheet1!$C$2:$C$3</c:f>
              <c:numCache>
                <c:formatCode>General</c:formatCode>
                <c:ptCount val="2"/>
                <c:pt idx="0">
                  <c:v>405</c:v>
                </c:pt>
                <c:pt idx="1">
                  <c:v>6256</c:v>
                </c:pt>
              </c:numCache>
            </c:numRef>
          </c:val>
          <c:extLst>
            <c:ext xmlns:c16="http://schemas.microsoft.com/office/drawing/2014/chart" uri="{C3380CC4-5D6E-409C-BE32-E72D297353CC}">
              <c16:uniqueId val="{00000001-41CD-4090-B031-9F558365D17F}"/>
            </c:ext>
          </c:extLst>
        </c:ser>
        <c:ser>
          <c:idx val="2"/>
          <c:order val="2"/>
          <c:tx>
            <c:strRef>
              <c:f>Sheet1!$D$1</c:f>
              <c:strCache>
                <c:ptCount val="1"/>
                <c:pt idx="0">
                  <c:v>Seats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Similarity score over 0.7</c:v>
                </c:pt>
                <c:pt idx="1">
                  <c:v>Similarity score over 0.6</c:v>
                </c:pt>
              </c:strCache>
            </c:strRef>
          </c:cat>
          <c:val>
            <c:numRef>
              <c:f>Sheet1!$D$2:$D$3</c:f>
              <c:numCache>
                <c:formatCode>General</c:formatCode>
                <c:ptCount val="2"/>
                <c:pt idx="0">
                  <c:v>518</c:v>
                </c:pt>
                <c:pt idx="1">
                  <c:v>2834</c:v>
                </c:pt>
              </c:numCache>
            </c:numRef>
          </c:val>
          <c:extLst>
            <c:ext xmlns:c16="http://schemas.microsoft.com/office/drawing/2014/chart" uri="{C3380CC4-5D6E-409C-BE32-E72D297353CC}">
              <c16:uniqueId val="{00000002-41CD-4090-B031-9F558365D17F}"/>
            </c:ext>
          </c:extLst>
        </c:ser>
        <c:ser>
          <c:idx val="3"/>
          <c:order val="3"/>
          <c:tx>
            <c:strRef>
              <c:f>Sheet1!$E$1</c:f>
              <c:strCache>
                <c:ptCount val="1"/>
                <c:pt idx="0">
                  <c:v>Tires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Similarity score over 0.7</c:v>
                </c:pt>
                <c:pt idx="1">
                  <c:v>Similarity score over 0.6</c:v>
                </c:pt>
              </c:strCache>
            </c:strRef>
          </c:cat>
          <c:val>
            <c:numRef>
              <c:f>Sheet1!$E$2:$E$3</c:f>
              <c:numCache>
                <c:formatCode>General</c:formatCode>
                <c:ptCount val="2"/>
                <c:pt idx="0">
                  <c:v>1143</c:v>
                </c:pt>
                <c:pt idx="1">
                  <c:v>5110</c:v>
                </c:pt>
              </c:numCache>
            </c:numRef>
          </c:val>
          <c:extLst>
            <c:ext xmlns:c16="http://schemas.microsoft.com/office/drawing/2014/chart" uri="{C3380CC4-5D6E-409C-BE32-E72D297353CC}">
              <c16:uniqueId val="{00000003-41CD-4090-B031-9F558365D17F}"/>
            </c:ext>
          </c:extLst>
        </c:ser>
        <c:ser>
          <c:idx val="4"/>
          <c:order val="4"/>
          <c:tx>
            <c:strRef>
              <c:f>Sheet1!$F$1</c:f>
              <c:strCache>
                <c:ptCount val="1"/>
                <c:pt idx="0">
                  <c:v>Traction control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Similarity score over 0.7</c:v>
                </c:pt>
                <c:pt idx="1">
                  <c:v>Similarity score over 0.6</c:v>
                </c:pt>
              </c:strCache>
            </c:strRef>
          </c:cat>
          <c:val>
            <c:numRef>
              <c:f>Sheet1!$F$2:$F$3</c:f>
              <c:numCache>
                <c:formatCode>General</c:formatCode>
                <c:ptCount val="2"/>
                <c:pt idx="0">
                  <c:v>367</c:v>
                </c:pt>
                <c:pt idx="1">
                  <c:v>1145</c:v>
                </c:pt>
              </c:numCache>
            </c:numRef>
          </c:val>
          <c:extLst>
            <c:ext xmlns:c16="http://schemas.microsoft.com/office/drawing/2014/chart" uri="{C3380CC4-5D6E-409C-BE32-E72D297353CC}">
              <c16:uniqueId val="{00000004-41CD-4090-B031-9F558365D17F}"/>
            </c:ext>
          </c:extLst>
        </c:ser>
        <c:dLbls>
          <c:dLblPos val="outEnd"/>
          <c:showLegendKey val="0"/>
          <c:showVal val="1"/>
          <c:showCatName val="0"/>
          <c:showSerName val="0"/>
          <c:showPercent val="0"/>
          <c:showBubbleSize val="0"/>
        </c:dLbls>
        <c:gapWidth val="219"/>
        <c:overlap val="-27"/>
        <c:axId val="1164214848"/>
        <c:axId val="1164204680"/>
      </c:barChart>
      <c:catAx>
        <c:axId val="116421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4204680"/>
        <c:crosses val="autoZero"/>
        <c:auto val="1"/>
        <c:lblAlgn val="ctr"/>
        <c:lblOffset val="100"/>
        <c:noMultiLvlLbl val="0"/>
      </c:catAx>
      <c:valAx>
        <c:axId val="1164204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documents</a:t>
                </a:r>
              </a:p>
            </c:rich>
          </c:tx>
          <c:layout>
            <c:manualLayout>
              <c:xMode val="edge"/>
              <c:yMode val="edge"/>
              <c:x val="7.1501064446292751E-3"/>
              <c:y val="0.2552748910754862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421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0171920723015"/>
          <c:y val="5.252175193311192E-2"/>
          <c:w val="0.78143884999046731"/>
          <c:h val="0.60216082415264438"/>
        </c:manualLayout>
      </c:layout>
      <c:barChart>
        <c:barDir val="col"/>
        <c:grouping val="clustered"/>
        <c:varyColors val="0"/>
        <c:ser>
          <c:idx val="0"/>
          <c:order val="0"/>
          <c:tx>
            <c:strRef>
              <c:f>Sheet1!$B$1</c:f>
              <c:strCache>
                <c:ptCount val="1"/>
                <c:pt idx="0">
                  <c:v>all-MiniLM-L6-v2 sentences over 0.7</c:v>
                </c:pt>
              </c:strCache>
            </c:strRef>
          </c:tx>
          <c:spPr>
            <a:solidFill>
              <a:schemeClr val="accent5"/>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Sheet1!$B$2:$B$6</c:f>
              <c:numCache>
                <c:formatCode>General</c:formatCode>
                <c:ptCount val="5"/>
                <c:pt idx="0">
                  <c:v>415</c:v>
                </c:pt>
                <c:pt idx="1">
                  <c:v>2329</c:v>
                </c:pt>
                <c:pt idx="2">
                  <c:v>1347</c:v>
                </c:pt>
                <c:pt idx="3">
                  <c:v>544</c:v>
                </c:pt>
                <c:pt idx="4">
                  <c:v>387</c:v>
                </c:pt>
              </c:numCache>
            </c:numRef>
          </c:val>
          <c:extLst>
            <c:ext xmlns:c16="http://schemas.microsoft.com/office/drawing/2014/chart" uri="{C3380CC4-5D6E-409C-BE32-E72D297353CC}">
              <c16:uniqueId val="{00000000-6A46-4025-85F2-46F03ABE180B}"/>
            </c:ext>
          </c:extLst>
        </c:ser>
        <c:ser>
          <c:idx val="1"/>
          <c:order val="1"/>
          <c:tx>
            <c:strRef>
              <c:f>Sheet1!$C$1</c:f>
              <c:strCache>
                <c:ptCount val="1"/>
                <c:pt idx="0">
                  <c:v>all-MiniLM-L6-v2 documents over 0.7</c:v>
                </c:pt>
              </c:strCache>
            </c:strRef>
          </c:tx>
          <c:spPr>
            <a:solidFill>
              <a:schemeClr val="accent4"/>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Sheet1!$C$2:$C$6</c:f>
              <c:numCache>
                <c:formatCode>General</c:formatCode>
                <c:ptCount val="5"/>
                <c:pt idx="0">
                  <c:v>405</c:v>
                </c:pt>
                <c:pt idx="1">
                  <c:v>2042</c:v>
                </c:pt>
                <c:pt idx="2">
                  <c:v>1143</c:v>
                </c:pt>
                <c:pt idx="3">
                  <c:v>518</c:v>
                </c:pt>
                <c:pt idx="4">
                  <c:v>367</c:v>
                </c:pt>
              </c:numCache>
            </c:numRef>
          </c:val>
          <c:extLst>
            <c:ext xmlns:c16="http://schemas.microsoft.com/office/drawing/2014/chart" uri="{C3380CC4-5D6E-409C-BE32-E72D297353CC}">
              <c16:uniqueId val="{00000003-D8C8-4EAC-B320-2C1221EDCCC8}"/>
            </c:ext>
          </c:extLst>
        </c:ser>
        <c:dLbls>
          <c:showLegendKey val="0"/>
          <c:showVal val="0"/>
          <c:showCatName val="0"/>
          <c:showSerName val="0"/>
          <c:showPercent val="0"/>
          <c:showBubbleSize val="0"/>
        </c:dLbls>
        <c:gapWidth val="219"/>
        <c:overlap val="-27"/>
        <c:axId val="1033888335"/>
        <c:axId val="1033888751"/>
      </c:barChart>
      <c:catAx>
        <c:axId val="103388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751"/>
        <c:crosses val="autoZero"/>
        <c:auto val="1"/>
        <c:lblAlgn val="ctr"/>
        <c:lblOffset val="100"/>
        <c:noMultiLvlLbl val="0"/>
      </c:catAx>
      <c:valAx>
        <c:axId val="10338887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documents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335"/>
        <c:crosses val="autoZero"/>
        <c:crossBetween val="between"/>
      </c:valAx>
      <c:spPr>
        <a:noFill/>
        <a:ln>
          <a:noFill/>
        </a:ln>
        <a:effectLst/>
      </c:spPr>
    </c:plotArea>
    <c:legend>
      <c:legendPos val="b"/>
      <c:layout>
        <c:manualLayout>
          <c:xMode val="edge"/>
          <c:yMode val="edge"/>
          <c:x val="0.20995155820099803"/>
          <c:y val="0.78475531375730123"/>
          <c:w val="0.63007790567710953"/>
          <c:h val="0.1661846274070110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3264833462003"/>
          <c:y val="2.7386809338901984E-2"/>
          <c:w val="0.81182900210498254"/>
          <c:h val="0.62303174310413123"/>
        </c:manualLayout>
      </c:layout>
      <c:barChart>
        <c:barDir val="col"/>
        <c:grouping val="clustered"/>
        <c:varyColors val="0"/>
        <c:ser>
          <c:idx val="0"/>
          <c:order val="0"/>
          <c:tx>
            <c:strRef>
              <c:f>Sheet1!$B$1</c:f>
              <c:strCache>
                <c:ptCount val="1"/>
                <c:pt idx="0">
                  <c:v>all-distilroberta-v1 sentences over 0.7</c:v>
                </c:pt>
              </c:strCache>
            </c:strRef>
          </c:tx>
          <c:spPr>
            <a:solidFill>
              <a:schemeClr val="accent5"/>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Sheet1!$B$2:$B$6</c:f>
              <c:numCache>
                <c:formatCode>General</c:formatCode>
                <c:ptCount val="5"/>
                <c:pt idx="0">
                  <c:v>2774</c:v>
                </c:pt>
                <c:pt idx="1">
                  <c:v>4669</c:v>
                </c:pt>
                <c:pt idx="2">
                  <c:v>3687</c:v>
                </c:pt>
                <c:pt idx="3">
                  <c:v>1417</c:v>
                </c:pt>
                <c:pt idx="4">
                  <c:v>455</c:v>
                </c:pt>
              </c:numCache>
            </c:numRef>
          </c:val>
          <c:extLst>
            <c:ext xmlns:c16="http://schemas.microsoft.com/office/drawing/2014/chart" uri="{C3380CC4-5D6E-409C-BE32-E72D297353CC}">
              <c16:uniqueId val="{00000000-529A-47F2-AD76-8EF6ADDD6768}"/>
            </c:ext>
          </c:extLst>
        </c:ser>
        <c:ser>
          <c:idx val="1"/>
          <c:order val="1"/>
          <c:tx>
            <c:strRef>
              <c:f>Sheet1!$C$1</c:f>
              <c:strCache>
                <c:ptCount val="1"/>
                <c:pt idx="0">
                  <c:v>all-distilroberta-v1 documents over 0.7</c:v>
                </c:pt>
              </c:strCache>
            </c:strRef>
          </c:tx>
          <c:spPr>
            <a:solidFill>
              <a:schemeClr val="accent4"/>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Sheet1!$C$2:$C$6</c:f>
              <c:numCache>
                <c:formatCode>General</c:formatCode>
                <c:ptCount val="5"/>
                <c:pt idx="0">
                  <c:v>2581</c:v>
                </c:pt>
                <c:pt idx="1">
                  <c:v>3793</c:v>
                </c:pt>
                <c:pt idx="2">
                  <c:v>2620</c:v>
                </c:pt>
                <c:pt idx="3">
                  <c:v>1244</c:v>
                </c:pt>
                <c:pt idx="4">
                  <c:v>439</c:v>
                </c:pt>
              </c:numCache>
            </c:numRef>
          </c:val>
          <c:extLst>
            <c:ext xmlns:c16="http://schemas.microsoft.com/office/drawing/2014/chart" uri="{C3380CC4-5D6E-409C-BE32-E72D297353CC}">
              <c16:uniqueId val="{00000006-529A-47F2-AD76-8EF6ADDD6768}"/>
            </c:ext>
          </c:extLst>
        </c:ser>
        <c:dLbls>
          <c:showLegendKey val="0"/>
          <c:showVal val="0"/>
          <c:showCatName val="0"/>
          <c:showSerName val="0"/>
          <c:showPercent val="0"/>
          <c:showBubbleSize val="0"/>
        </c:dLbls>
        <c:gapWidth val="219"/>
        <c:overlap val="-27"/>
        <c:axId val="1033888335"/>
        <c:axId val="1033888751"/>
      </c:barChart>
      <c:catAx>
        <c:axId val="103388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751"/>
        <c:crosses val="autoZero"/>
        <c:auto val="1"/>
        <c:lblAlgn val="ctr"/>
        <c:lblOffset val="100"/>
        <c:noMultiLvlLbl val="0"/>
      </c:catAx>
      <c:valAx>
        <c:axId val="10338887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documents</a:t>
                </a:r>
              </a:p>
            </c:rich>
          </c:tx>
          <c:layout>
            <c:manualLayout>
              <c:xMode val="edge"/>
              <c:yMode val="edge"/>
              <c:x val="0"/>
              <c:y val="4.746933468235124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335"/>
        <c:crosses val="autoZero"/>
        <c:crossBetween val="between"/>
      </c:valAx>
      <c:spPr>
        <a:noFill/>
        <a:ln>
          <a:noFill/>
        </a:ln>
        <a:effectLst/>
      </c:spPr>
    </c:plotArea>
    <c:legend>
      <c:legendPos val="b"/>
      <c:layout>
        <c:manualLayout>
          <c:xMode val="edge"/>
          <c:yMode val="edge"/>
          <c:x val="0.23742300962379703"/>
          <c:y val="0.79780520261642462"/>
          <c:w val="0.64141491688538921"/>
          <c:h val="0.166227280016681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5748031496063"/>
          <c:y val="5.252175193311192E-2"/>
          <c:w val="0.76286964129483814"/>
          <c:h val="0.57968689391172379"/>
        </c:manualLayout>
      </c:layout>
      <c:barChart>
        <c:barDir val="col"/>
        <c:grouping val="clustered"/>
        <c:varyColors val="0"/>
        <c:ser>
          <c:idx val="0"/>
          <c:order val="0"/>
          <c:tx>
            <c:strRef>
              <c:f>Sheet1!$B$1</c:f>
              <c:strCache>
                <c:ptCount val="1"/>
                <c:pt idx="0">
                  <c:v>all-MiniLM-L6-v2 sentences over 0.6</c:v>
                </c:pt>
              </c:strCache>
            </c:strRef>
          </c:tx>
          <c:spPr>
            <a:solidFill>
              <a:schemeClr val="accent5"/>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Sheet1!$B$2:$B$6</c:f>
              <c:numCache>
                <c:formatCode>General</c:formatCode>
                <c:ptCount val="5"/>
                <c:pt idx="0">
                  <c:v>7466</c:v>
                </c:pt>
                <c:pt idx="1">
                  <c:v>9433</c:v>
                </c:pt>
                <c:pt idx="2">
                  <c:v>8460</c:v>
                </c:pt>
                <c:pt idx="3">
                  <c:v>3491</c:v>
                </c:pt>
                <c:pt idx="4">
                  <c:v>1238</c:v>
                </c:pt>
              </c:numCache>
            </c:numRef>
          </c:val>
          <c:extLst>
            <c:ext xmlns:c16="http://schemas.microsoft.com/office/drawing/2014/chart" uri="{C3380CC4-5D6E-409C-BE32-E72D297353CC}">
              <c16:uniqueId val="{00000000-8414-4915-A91D-680881551C5D}"/>
            </c:ext>
          </c:extLst>
        </c:ser>
        <c:ser>
          <c:idx val="1"/>
          <c:order val="1"/>
          <c:tx>
            <c:strRef>
              <c:f>Sheet1!$C$1</c:f>
              <c:strCache>
                <c:ptCount val="1"/>
                <c:pt idx="0">
                  <c:v>all-MiniLM-L6-v2 documents over 0.6</c:v>
                </c:pt>
              </c:strCache>
            </c:strRef>
          </c:tx>
          <c:spPr>
            <a:solidFill>
              <a:schemeClr val="accent4"/>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Sheet1!$C$2:$C$6</c:f>
              <c:numCache>
                <c:formatCode>General</c:formatCode>
                <c:ptCount val="5"/>
                <c:pt idx="0">
                  <c:v>6252</c:v>
                </c:pt>
                <c:pt idx="1">
                  <c:v>7347</c:v>
                </c:pt>
                <c:pt idx="2">
                  <c:v>5110</c:v>
                </c:pt>
                <c:pt idx="3">
                  <c:v>2834</c:v>
                </c:pt>
                <c:pt idx="4">
                  <c:v>1145</c:v>
                </c:pt>
              </c:numCache>
            </c:numRef>
          </c:val>
          <c:extLst>
            <c:ext xmlns:c16="http://schemas.microsoft.com/office/drawing/2014/chart" uri="{C3380CC4-5D6E-409C-BE32-E72D297353CC}">
              <c16:uniqueId val="{00000001-8414-4915-A91D-680881551C5D}"/>
            </c:ext>
          </c:extLst>
        </c:ser>
        <c:dLbls>
          <c:showLegendKey val="0"/>
          <c:showVal val="0"/>
          <c:showCatName val="0"/>
          <c:showSerName val="0"/>
          <c:showPercent val="0"/>
          <c:showBubbleSize val="0"/>
        </c:dLbls>
        <c:gapWidth val="219"/>
        <c:overlap val="-27"/>
        <c:axId val="1033888335"/>
        <c:axId val="1033888751"/>
      </c:barChart>
      <c:catAx>
        <c:axId val="103388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751"/>
        <c:crosses val="autoZero"/>
        <c:auto val="1"/>
        <c:lblAlgn val="ctr"/>
        <c:lblOffset val="100"/>
        <c:noMultiLvlLbl val="0"/>
      </c:catAx>
      <c:valAx>
        <c:axId val="10338887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documents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33264833462003"/>
          <c:y val="2.7386809338901984E-2"/>
          <c:w val="0.81182900210498254"/>
          <c:h val="0.60055204474982216"/>
        </c:manualLayout>
      </c:layout>
      <c:barChart>
        <c:barDir val="col"/>
        <c:grouping val="clustered"/>
        <c:varyColors val="0"/>
        <c:ser>
          <c:idx val="0"/>
          <c:order val="0"/>
          <c:tx>
            <c:strRef>
              <c:f>Sheet1!$B$1</c:f>
              <c:strCache>
                <c:ptCount val="1"/>
                <c:pt idx="0">
                  <c:v>all-distilroberta-v1 sentences over 0.6</c:v>
                </c:pt>
              </c:strCache>
            </c:strRef>
          </c:tx>
          <c:spPr>
            <a:solidFill>
              <a:schemeClr val="accent5"/>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Sheet1!$B$2:$B$6</c:f>
              <c:numCache>
                <c:formatCode>General</c:formatCode>
                <c:ptCount val="5"/>
                <c:pt idx="0">
                  <c:v>38336</c:v>
                </c:pt>
                <c:pt idx="1">
                  <c:v>11387</c:v>
                </c:pt>
                <c:pt idx="2">
                  <c:v>31110</c:v>
                </c:pt>
                <c:pt idx="3">
                  <c:v>7017</c:v>
                </c:pt>
                <c:pt idx="4">
                  <c:v>4781</c:v>
                </c:pt>
              </c:numCache>
            </c:numRef>
          </c:val>
          <c:extLst>
            <c:ext xmlns:c16="http://schemas.microsoft.com/office/drawing/2014/chart" uri="{C3380CC4-5D6E-409C-BE32-E72D297353CC}">
              <c16:uniqueId val="{00000000-A4A9-41C0-A406-909B115C5830}"/>
            </c:ext>
          </c:extLst>
        </c:ser>
        <c:ser>
          <c:idx val="1"/>
          <c:order val="1"/>
          <c:tx>
            <c:strRef>
              <c:f>Sheet1!$C$1</c:f>
              <c:strCache>
                <c:ptCount val="1"/>
                <c:pt idx="0">
                  <c:v>all-distilroberta-v1 documents over 0.6</c:v>
                </c:pt>
              </c:strCache>
            </c:strRef>
          </c:tx>
          <c:spPr>
            <a:solidFill>
              <a:schemeClr val="accent4"/>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Sheet1!$C$2:$C$6</c:f>
              <c:numCache>
                <c:formatCode>General</c:formatCode>
                <c:ptCount val="5"/>
                <c:pt idx="0">
                  <c:v>25497</c:v>
                </c:pt>
                <c:pt idx="1">
                  <c:v>8351</c:v>
                </c:pt>
                <c:pt idx="2">
                  <c:v>19089</c:v>
                </c:pt>
                <c:pt idx="3">
                  <c:v>5518</c:v>
                </c:pt>
                <c:pt idx="4">
                  <c:v>4456</c:v>
                </c:pt>
              </c:numCache>
            </c:numRef>
          </c:val>
          <c:extLst>
            <c:ext xmlns:c16="http://schemas.microsoft.com/office/drawing/2014/chart" uri="{C3380CC4-5D6E-409C-BE32-E72D297353CC}">
              <c16:uniqueId val="{00000001-A4A9-41C0-A406-909B115C5830}"/>
            </c:ext>
          </c:extLst>
        </c:ser>
        <c:dLbls>
          <c:showLegendKey val="0"/>
          <c:showVal val="0"/>
          <c:showCatName val="0"/>
          <c:showSerName val="0"/>
          <c:showPercent val="0"/>
          <c:showBubbleSize val="0"/>
        </c:dLbls>
        <c:gapWidth val="219"/>
        <c:overlap val="-27"/>
        <c:axId val="1033888335"/>
        <c:axId val="1033888751"/>
      </c:barChart>
      <c:catAx>
        <c:axId val="103388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751"/>
        <c:crosses val="autoZero"/>
        <c:auto val="1"/>
        <c:lblAlgn val="ctr"/>
        <c:lblOffset val="100"/>
        <c:noMultiLvlLbl val="0"/>
      </c:catAx>
      <c:valAx>
        <c:axId val="1033888751"/>
        <c:scaling>
          <c:orientation val="minMax"/>
          <c:max val="4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documents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335"/>
        <c:crosses val="autoZero"/>
        <c:crossBetween val="between"/>
        <c:maj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Airbag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Similarity score over 0.7</c:v>
                </c:pt>
                <c:pt idx="1">
                  <c:v>Similarity score over 0.6</c:v>
                </c:pt>
              </c:strCache>
            </c:strRef>
          </c:cat>
          <c:val>
            <c:numRef>
              <c:f>Sheet1!$B$2:$B$3</c:f>
              <c:numCache>
                <c:formatCode>General</c:formatCode>
                <c:ptCount val="2"/>
                <c:pt idx="0">
                  <c:v>3793</c:v>
                </c:pt>
                <c:pt idx="1">
                  <c:v>8351</c:v>
                </c:pt>
              </c:numCache>
            </c:numRef>
          </c:val>
          <c:extLst>
            <c:ext xmlns:c16="http://schemas.microsoft.com/office/drawing/2014/chart" uri="{C3380CC4-5D6E-409C-BE32-E72D297353CC}">
              <c16:uniqueId val="{00000000-FFC7-48B9-92DA-201133F05213}"/>
            </c:ext>
          </c:extLst>
        </c:ser>
        <c:ser>
          <c:idx val="1"/>
          <c:order val="1"/>
          <c:tx>
            <c:strRef>
              <c:f>Sheet1!$C$1</c:f>
              <c:strCache>
                <c:ptCount val="1"/>
                <c:pt idx="0">
                  <c:v>Engine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Similarity score over 0.7</c:v>
                </c:pt>
                <c:pt idx="1">
                  <c:v>Similarity score over 0.6</c:v>
                </c:pt>
              </c:strCache>
            </c:strRef>
          </c:cat>
          <c:val>
            <c:numRef>
              <c:f>Sheet1!$C$2:$C$3</c:f>
              <c:numCache>
                <c:formatCode>General</c:formatCode>
                <c:ptCount val="2"/>
                <c:pt idx="0">
                  <c:v>2581</c:v>
                </c:pt>
                <c:pt idx="1">
                  <c:v>25497</c:v>
                </c:pt>
              </c:numCache>
            </c:numRef>
          </c:val>
          <c:extLst>
            <c:ext xmlns:c16="http://schemas.microsoft.com/office/drawing/2014/chart" uri="{C3380CC4-5D6E-409C-BE32-E72D297353CC}">
              <c16:uniqueId val="{00000001-FFC7-48B9-92DA-201133F05213}"/>
            </c:ext>
          </c:extLst>
        </c:ser>
        <c:ser>
          <c:idx val="2"/>
          <c:order val="2"/>
          <c:tx>
            <c:strRef>
              <c:f>Sheet1!$D$1</c:f>
              <c:strCache>
                <c:ptCount val="1"/>
                <c:pt idx="0">
                  <c:v>Seats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Similarity score over 0.7</c:v>
                </c:pt>
                <c:pt idx="1">
                  <c:v>Similarity score over 0.6</c:v>
                </c:pt>
              </c:strCache>
            </c:strRef>
          </c:cat>
          <c:val>
            <c:numRef>
              <c:f>Sheet1!$D$2:$D$3</c:f>
              <c:numCache>
                <c:formatCode>General</c:formatCode>
                <c:ptCount val="2"/>
                <c:pt idx="0">
                  <c:v>1244</c:v>
                </c:pt>
                <c:pt idx="1">
                  <c:v>5518</c:v>
                </c:pt>
              </c:numCache>
            </c:numRef>
          </c:val>
          <c:extLst>
            <c:ext xmlns:c16="http://schemas.microsoft.com/office/drawing/2014/chart" uri="{C3380CC4-5D6E-409C-BE32-E72D297353CC}">
              <c16:uniqueId val="{00000002-FFC7-48B9-92DA-201133F05213}"/>
            </c:ext>
          </c:extLst>
        </c:ser>
        <c:ser>
          <c:idx val="3"/>
          <c:order val="3"/>
          <c:tx>
            <c:strRef>
              <c:f>Sheet1!$E$1</c:f>
              <c:strCache>
                <c:ptCount val="1"/>
                <c:pt idx="0">
                  <c:v>Tires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Similarity score over 0.7</c:v>
                </c:pt>
                <c:pt idx="1">
                  <c:v>Similarity score over 0.6</c:v>
                </c:pt>
              </c:strCache>
            </c:strRef>
          </c:cat>
          <c:val>
            <c:numRef>
              <c:f>Sheet1!$E$2:$E$3</c:f>
              <c:numCache>
                <c:formatCode>General</c:formatCode>
                <c:ptCount val="2"/>
                <c:pt idx="0">
                  <c:v>2620</c:v>
                </c:pt>
                <c:pt idx="1">
                  <c:v>19089</c:v>
                </c:pt>
              </c:numCache>
            </c:numRef>
          </c:val>
          <c:extLst>
            <c:ext xmlns:c16="http://schemas.microsoft.com/office/drawing/2014/chart" uri="{C3380CC4-5D6E-409C-BE32-E72D297353CC}">
              <c16:uniqueId val="{00000003-FFC7-48B9-92DA-201133F05213}"/>
            </c:ext>
          </c:extLst>
        </c:ser>
        <c:ser>
          <c:idx val="4"/>
          <c:order val="4"/>
          <c:tx>
            <c:strRef>
              <c:f>Sheet1!$F$1</c:f>
              <c:strCache>
                <c:ptCount val="1"/>
                <c:pt idx="0">
                  <c:v>Traction control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Similarity score over 0.7</c:v>
                </c:pt>
                <c:pt idx="1">
                  <c:v>Similarity score over 0.6</c:v>
                </c:pt>
              </c:strCache>
            </c:strRef>
          </c:cat>
          <c:val>
            <c:numRef>
              <c:f>Sheet1!$F$2:$F$3</c:f>
              <c:numCache>
                <c:formatCode>General</c:formatCode>
                <c:ptCount val="2"/>
                <c:pt idx="0">
                  <c:v>439</c:v>
                </c:pt>
                <c:pt idx="1">
                  <c:v>4456</c:v>
                </c:pt>
              </c:numCache>
            </c:numRef>
          </c:val>
          <c:extLst>
            <c:ext xmlns:c16="http://schemas.microsoft.com/office/drawing/2014/chart" uri="{C3380CC4-5D6E-409C-BE32-E72D297353CC}">
              <c16:uniqueId val="{00000004-FFC7-48B9-92DA-201133F05213}"/>
            </c:ext>
          </c:extLst>
        </c:ser>
        <c:dLbls>
          <c:dLblPos val="outEnd"/>
          <c:showLegendKey val="0"/>
          <c:showVal val="1"/>
          <c:showCatName val="0"/>
          <c:showSerName val="0"/>
          <c:showPercent val="0"/>
          <c:showBubbleSize val="0"/>
        </c:dLbls>
        <c:gapWidth val="219"/>
        <c:overlap val="-27"/>
        <c:axId val="1164214848"/>
        <c:axId val="1164204680"/>
      </c:barChart>
      <c:catAx>
        <c:axId val="116421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4204680"/>
        <c:crosses val="autoZero"/>
        <c:auto val="1"/>
        <c:lblAlgn val="ctr"/>
        <c:lblOffset val="100"/>
        <c:noMultiLvlLbl val="0"/>
      </c:catAx>
      <c:valAx>
        <c:axId val="1164204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documents</a:t>
                </a:r>
              </a:p>
            </c:rich>
          </c:tx>
          <c:layout>
            <c:manualLayout>
              <c:xMode val="edge"/>
              <c:yMode val="edge"/>
              <c:x val="0"/>
              <c:y val="0.2552748910754862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421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67221596766869E-2"/>
          <c:y val="5.6728002226306501E-2"/>
          <c:w val="0.61294988265193873"/>
          <c:h val="0.81174024997018335"/>
        </c:manualLayout>
      </c:layout>
      <c:barChart>
        <c:barDir val="col"/>
        <c:grouping val="clustered"/>
        <c:varyColors val="0"/>
        <c:ser>
          <c:idx val="0"/>
          <c:order val="0"/>
          <c:tx>
            <c:strRef>
              <c:f>Sheet1!$B$1</c:f>
              <c:strCache>
                <c:ptCount val="1"/>
                <c:pt idx="0">
                  <c:v>all-MiniLM-L6-v2 with similarity score &gt; 0.7</c:v>
                </c:pt>
              </c:strCache>
            </c:strRef>
          </c:tx>
          <c:spPr>
            <a:solidFill>
              <a:schemeClr val="accent5"/>
            </a:solidFill>
            <a:ln>
              <a:noFill/>
            </a:ln>
            <a:effectLst/>
          </c:spPr>
          <c:invertIfNegative val="0"/>
          <c:cat>
            <c:strRef>
              <c:f>Sheet1!$A$2:$A$3</c:f>
              <c:strCache>
                <c:ptCount val="2"/>
                <c:pt idx="0">
                  <c:v>Tires</c:v>
                </c:pt>
                <c:pt idx="1">
                  <c:v>Traction control</c:v>
                </c:pt>
              </c:strCache>
            </c:strRef>
          </c:cat>
          <c:val>
            <c:numRef>
              <c:f>Sheet1!$B$2:$B$3</c:f>
              <c:numCache>
                <c:formatCode>General</c:formatCode>
                <c:ptCount val="2"/>
                <c:pt idx="0">
                  <c:v>0.88</c:v>
                </c:pt>
                <c:pt idx="1">
                  <c:v>0.92</c:v>
                </c:pt>
              </c:numCache>
            </c:numRef>
          </c:val>
          <c:extLst>
            <c:ext xmlns:c16="http://schemas.microsoft.com/office/drawing/2014/chart" uri="{C3380CC4-5D6E-409C-BE32-E72D297353CC}">
              <c16:uniqueId val="{00000000-8DC0-4E7C-91DE-99932EF844F1}"/>
            </c:ext>
          </c:extLst>
        </c:ser>
        <c:ser>
          <c:idx val="1"/>
          <c:order val="1"/>
          <c:tx>
            <c:strRef>
              <c:f>Sheet1!$C$1</c:f>
              <c:strCache>
                <c:ptCount val="1"/>
                <c:pt idx="0">
                  <c:v>all-MiniLM-L6-v2 with similarity score &gt; 0.6</c:v>
                </c:pt>
              </c:strCache>
            </c:strRef>
          </c:tx>
          <c:spPr>
            <a:solidFill>
              <a:schemeClr val="accent4"/>
            </a:solidFill>
            <a:ln>
              <a:noFill/>
            </a:ln>
            <a:effectLst/>
          </c:spPr>
          <c:invertIfNegative val="0"/>
          <c:cat>
            <c:strRef>
              <c:f>Sheet1!$A$2:$A$3</c:f>
              <c:strCache>
                <c:ptCount val="2"/>
                <c:pt idx="0">
                  <c:v>Tires</c:v>
                </c:pt>
                <c:pt idx="1">
                  <c:v>Traction control</c:v>
                </c:pt>
              </c:strCache>
            </c:strRef>
          </c:cat>
          <c:val>
            <c:numRef>
              <c:f>Sheet1!$C$2:$C$3</c:f>
              <c:numCache>
                <c:formatCode>General</c:formatCode>
                <c:ptCount val="2"/>
                <c:pt idx="0">
                  <c:v>0.89</c:v>
                </c:pt>
                <c:pt idx="1">
                  <c:v>0.91</c:v>
                </c:pt>
              </c:numCache>
            </c:numRef>
          </c:val>
          <c:extLst>
            <c:ext xmlns:c16="http://schemas.microsoft.com/office/drawing/2014/chart" uri="{C3380CC4-5D6E-409C-BE32-E72D297353CC}">
              <c16:uniqueId val="{00000001-8DC0-4E7C-91DE-99932EF844F1}"/>
            </c:ext>
          </c:extLst>
        </c:ser>
        <c:ser>
          <c:idx val="2"/>
          <c:order val="2"/>
          <c:tx>
            <c:strRef>
              <c:f>Sheet1!$D$1</c:f>
              <c:strCache>
                <c:ptCount val="1"/>
                <c:pt idx="0">
                  <c:v>all-distilroberta-v1 with similarity score &gt; 0.7</c:v>
                </c:pt>
              </c:strCache>
            </c:strRef>
          </c:tx>
          <c:spPr>
            <a:solidFill>
              <a:schemeClr val="accent6"/>
            </a:solidFill>
            <a:ln>
              <a:noFill/>
            </a:ln>
            <a:effectLst/>
          </c:spPr>
          <c:invertIfNegative val="0"/>
          <c:cat>
            <c:strRef>
              <c:f>Sheet1!$A$2:$A$3</c:f>
              <c:strCache>
                <c:ptCount val="2"/>
                <c:pt idx="0">
                  <c:v>Tires</c:v>
                </c:pt>
                <c:pt idx="1">
                  <c:v>Traction control</c:v>
                </c:pt>
              </c:strCache>
            </c:strRef>
          </c:cat>
          <c:val>
            <c:numRef>
              <c:f>Sheet1!$D$2:$D$3</c:f>
              <c:numCache>
                <c:formatCode>General</c:formatCode>
                <c:ptCount val="2"/>
                <c:pt idx="0">
                  <c:v>0.89</c:v>
                </c:pt>
                <c:pt idx="1">
                  <c:v>0.89</c:v>
                </c:pt>
              </c:numCache>
            </c:numRef>
          </c:val>
          <c:extLst>
            <c:ext xmlns:c16="http://schemas.microsoft.com/office/drawing/2014/chart" uri="{C3380CC4-5D6E-409C-BE32-E72D297353CC}">
              <c16:uniqueId val="{00000002-8DC0-4E7C-91DE-99932EF844F1}"/>
            </c:ext>
          </c:extLst>
        </c:ser>
        <c:ser>
          <c:idx val="3"/>
          <c:order val="3"/>
          <c:tx>
            <c:strRef>
              <c:f>Sheet1!$E$1</c:f>
              <c:strCache>
                <c:ptCount val="1"/>
                <c:pt idx="0">
                  <c:v>tok2vec with similarity score &gt; 0.7</c:v>
                </c:pt>
              </c:strCache>
            </c:strRef>
          </c:tx>
          <c:spPr>
            <a:solidFill>
              <a:schemeClr val="bg1">
                <a:lumMod val="50000"/>
              </a:schemeClr>
            </a:solidFill>
            <a:ln>
              <a:noFill/>
            </a:ln>
            <a:effectLst/>
          </c:spPr>
          <c:invertIfNegative val="0"/>
          <c:cat>
            <c:strRef>
              <c:f>Sheet1!$A$2:$A$3</c:f>
              <c:strCache>
                <c:ptCount val="2"/>
                <c:pt idx="0">
                  <c:v>Tires</c:v>
                </c:pt>
                <c:pt idx="1">
                  <c:v>Traction control</c:v>
                </c:pt>
              </c:strCache>
            </c:strRef>
          </c:cat>
          <c:val>
            <c:numRef>
              <c:f>Sheet1!$E$2:$E$3</c:f>
              <c:numCache>
                <c:formatCode>General</c:formatCode>
                <c:ptCount val="2"/>
                <c:pt idx="0">
                  <c:v>0</c:v>
                </c:pt>
                <c:pt idx="1">
                  <c:v>0.14000000000000001</c:v>
                </c:pt>
              </c:numCache>
            </c:numRef>
          </c:val>
          <c:extLst>
            <c:ext xmlns:c16="http://schemas.microsoft.com/office/drawing/2014/chart" uri="{C3380CC4-5D6E-409C-BE32-E72D297353CC}">
              <c16:uniqueId val="{00000003-8DC0-4E7C-91DE-99932EF844F1}"/>
            </c:ext>
          </c:extLst>
        </c:ser>
        <c:ser>
          <c:idx val="4"/>
          <c:order val="4"/>
          <c:tx>
            <c:strRef>
              <c:f>Sheet1!$F$1</c:f>
              <c:strCache>
                <c:ptCount val="1"/>
                <c:pt idx="0">
                  <c:v>all-MiniLM-L6-v2 with similarity score &gt; 0.7 on unclassified documents</c:v>
                </c:pt>
              </c:strCache>
            </c:strRef>
          </c:tx>
          <c:spPr>
            <a:solidFill>
              <a:schemeClr val="accent1"/>
            </a:solidFill>
            <a:ln>
              <a:noFill/>
            </a:ln>
            <a:effectLst>
              <a:glow rad="127000">
                <a:schemeClr val="bg1"/>
              </a:glow>
              <a:outerShdw blurRad="50800" dist="63500" dir="5400000" algn="ctr" rotWithShape="0">
                <a:schemeClr val="bg1"/>
              </a:outerShdw>
            </a:effectLst>
          </c:spPr>
          <c:invertIfNegative val="0"/>
          <c:cat>
            <c:strRef>
              <c:f>Sheet1!$A$2:$A$3</c:f>
              <c:strCache>
                <c:ptCount val="2"/>
                <c:pt idx="0">
                  <c:v>Tires</c:v>
                </c:pt>
                <c:pt idx="1">
                  <c:v>Traction control</c:v>
                </c:pt>
              </c:strCache>
            </c:strRef>
          </c:cat>
          <c:val>
            <c:numRef>
              <c:f>Sheet1!$F$2:$F$3</c:f>
              <c:numCache>
                <c:formatCode>General</c:formatCode>
                <c:ptCount val="2"/>
              </c:numCache>
            </c:numRef>
          </c:val>
          <c:extLst>
            <c:ext xmlns:c16="http://schemas.microsoft.com/office/drawing/2014/chart" uri="{C3380CC4-5D6E-409C-BE32-E72D297353CC}">
              <c16:uniqueId val="{00000004-8DC0-4E7C-91DE-99932EF844F1}"/>
            </c:ext>
          </c:extLst>
        </c:ser>
        <c:dLbls>
          <c:showLegendKey val="0"/>
          <c:showVal val="0"/>
          <c:showCatName val="0"/>
          <c:showSerName val="0"/>
          <c:showPercent val="0"/>
          <c:showBubbleSize val="0"/>
        </c:dLbls>
        <c:gapWidth val="219"/>
        <c:overlap val="-27"/>
        <c:axId val="280088000"/>
        <c:axId val="280085504"/>
      </c:barChart>
      <c:catAx>
        <c:axId val="28008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0085504"/>
        <c:crosses val="autoZero"/>
        <c:auto val="1"/>
        <c:lblAlgn val="ctr"/>
        <c:lblOffset val="100"/>
        <c:noMultiLvlLbl val="0"/>
      </c:catAx>
      <c:valAx>
        <c:axId val="280085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F1-score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0088000"/>
        <c:crosses val="autoZero"/>
        <c:crossBetween val="between"/>
      </c:valAx>
      <c:spPr>
        <a:noFill/>
        <a:ln>
          <a:noFill/>
        </a:ln>
        <a:effectLst/>
      </c:spPr>
    </c:plotArea>
    <c:legend>
      <c:legendPos val="r"/>
      <c:layout>
        <c:manualLayout>
          <c:xMode val="edge"/>
          <c:yMode val="edge"/>
          <c:x val="0.69472728544293039"/>
          <c:y val="2.3792503952611472E-2"/>
          <c:w val="0.29807398138412677"/>
          <c:h val="0.7140507310419910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Mini over 0.7</c:v>
                </c:pt>
              </c:strCache>
            </c:strRef>
          </c:tx>
          <c:spPr>
            <a:solidFill>
              <a:schemeClr val="accent5"/>
            </a:solidFill>
            <a:ln>
              <a:noFill/>
            </a:ln>
            <a:effectLst/>
          </c:spPr>
          <c:invertIfNegative val="0"/>
          <c:cat>
            <c:strRef>
              <c:f>Sheet1!$A$2:$A$4</c:f>
              <c:strCache>
                <c:ptCount val="3"/>
                <c:pt idx="0">
                  <c:v>Airbag</c:v>
                </c:pt>
                <c:pt idx="1">
                  <c:v>Engine</c:v>
                </c:pt>
                <c:pt idx="2">
                  <c:v>Seats</c:v>
                </c:pt>
              </c:strCache>
            </c:strRef>
          </c:cat>
          <c:val>
            <c:numRef>
              <c:f>Sheet1!$B$2:$B$4</c:f>
              <c:numCache>
                <c:formatCode>General</c:formatCode>
                <c:ptCount val="3"/>
                <c:pt idx="0">
                  <c:v>0.93</c:v>
                </c:pt>
                <c:pt idx="1">
                  <c:v>0.91</c:v>
                </c:pt>
                <c:pt idx="2">
                  <c:v>0.76</c:v>
                </c:pt>
              </c:numCache>
            </c:numRef>
          </c:val>
          <c:extLst>
            <c:ext xmlns:c16="http://schemas.microsoft.com/office/drawing/2014/chart" uri="{C3380CC4-5D6E-409C-BE32-E72D297353CC}">
              <c16:uniqueId val="{00000000-8DC0-4E7C-91DE-99932EF844F1}"/>
            </c:ext>
          </c:extLst>
        </c:ser>
        <c:ser>
          <c:idx val="1"/>
          <c:order val="1"/>
          <c:tx>
            <c:strRef>
              <c:f>Sheet1!$C$1</c:f>
              <c:strCache>
                <c:ptCount val="1"/>
                <c:pt idx="0">
                  <c:v>Mini over 0.6</c:v>
                </c:pt>
              </c:strCache>
            </c:strRef>
          </c:tx>
          <c:spPr>
            <a:solidFill>
              <a:schemeClr val="accent4"/>
            </a:solidFill>
            <a:ln>
              <a:noFill/>
            </a:ln>
            <a:effectLst/>
          </c:spPr>
          <c:invertIfNegative val="0"/>
          <c:cat>
            <c:strRef>
              <c:f>Sheet1!$A$2:$A$4</c:f>
              <c:strCache>
                <c:ptCount val="3"/>
                <c:pt idx="0">
                  <c:v>Airbag</c:v>
                </c:pt>
                <c:pt idx="1">
                  <c:v>Engine</c:v>
                </c:pt>
                <c:pt idx="2">
                  <c:v>Seats</c:v>
                </c:pt>
              </c:strCache>
            </c:strRef>
          </c:cat>
          <c:val>
            <c:numRef>
              <c:f>Sheet1!$C$2:$C$4</c:f>
              <c:numCache>
                <c:formatCode>General</c:formatCode>
                <c:ptCount val="3"/>
                <c:pt idx="0">
                  <c:v>0.91</c:v>
                </c:pt>
                <c:pt idx="1">
                  <c:v>0.7</c:v>
                </c:pt>
                <c:pt idx="2">
                  <c:v>0.59</c:v>
                </c:pt>
              </c:numCache>
            </c:numRef>
          </c:val>
          <c:extLst>
            <c:ext xmlns:c16="http://schemas.microsoft.com/office/drawing/2014/chart" uri="{C3380CC4-5D6E-409C-BE32-E72D297353CC}">
              <c16:uniqueId val="{00000001-8DC0-4E7C-91DE-99932EF844F1}"/>
            </c:ext>
          </c:extLst>
        </c:ser>
        <c:ser>
          <c:idx val="2"/>
          <c:order val="2"/>
          <c:tx>
            <c:strRef>
              <c:f>Sheet1!$D$1</c:f>
              <c:strCache>
                <c:ptCount val="1"/>
                <c:pt idx="0">
                  <c:v>Distilroberta</c:v>
                </c:pt>
              </c:strCache>
            </c:strRef>
          </c:tx>
          <c:spPr>
            <a:solidFill>
              <a:schemeClr val="accent6"/>
            </a:solidFill>
            <a:ln>
              <a:noFill/>
            </a:ln>
            <a:effectLst/>
          </c:spPr>
          <c:invertIfNegative val="0"/>
          <c:cat>
            <c:strRef>
              <c:f>Sheet1!$A$2:$A$4</c:f>
              <c:strCache>
                <c:ptCount val="3"/>
                <c:pt idx="0">
                  <c:v>Airbag</c:v>
                </c:pt>
                <c:pt idx="1">
                  <c:v>Engine</c:v>
                </c:pt>
                <c:pt idx="2">
                  <c:v>Seats</c:v>
                </c:pt>
              </c:strCache>
            </c:strRef>
          </c:cat>
          <c:val>
            <c:numRef>
              <c:f>Sheet1!$D$2:$D$4</c:f>
              <c:numCache>
                <c:formatCode>General</c:formatCode>
                <c:ptCount val="3"/>
                <c:pt idx="0">
                  <c:v>1</c:v>
                </c:pt>
                <c:pt idx="1">
                  <c:v>0.86</c:v>
                </c:pt>
                <c:pt idx="2">
                  <c:v>0.7</c:v>
                </c:pt>
              </c:numCache>
            </c:numRef>
          </c:val>
          <c:extLst>
            <c:ext xmlns:c16="http://schemas.microsoft.com/office/drawing/2014/chart" uri="{C3380CC4-5D6E-409C-BE32-E72D297353CC}">
              <c16:uniqueId val="{00000002-8DC0-4E7C-91DE-99932EF844F1}"/>
            </c:ext>
          </c:extLst>
        </c:ser>
        <c:ser>
          <c:idx val="3"/>
          <c:order val="3"/>
          <c:tx>
            <c:strRef>
              <c:f>Sheet1!$E$1</c:f>
              <c:strCache>
                <c:ptCount val="1"/>
                <c:pt idx="0">
                  <c:v>Tok2vec</c:v>
                </c:pt>
              </c:strCache>
            </c:strRef>
          </c:tx>
          <c:spPr>
            <a:solidFill>
              <a:schemeClr val="bg1">
                <a:lumMod val="50000"/>
              </a:schemeClr>
            </a:solidFill>
            <a:ln>
              <a:noFill/>
            </a:ln>
            <a:effectLst/>
          </c:spPr>
          <c:invertIfNegative val="0"/>
          <c:cat>
            <c:strRef>
              <c:f>Sheet1!$A$2:$A$4</c:f>
              <c:strCache>
                <c:ptCount val="3"/>
                <c:pt idx="0">
                  <c:v>Airbag</c:v>
                </c:pt>
                <c:pt idx="1">
                  <c:v>Engine</c:v>
                </c:pt>
                <c:pt idx="2">
                  <c:v>Seats</c:v>
                </c:pt>
              </c:strCache>
            </c:strRef>
          </c:cat>
          <c:val>
            <c:numRef>
              <c:f>Sheet1!$E$2:$E$4</c:f>
              <c:numCache>
                <c:formatCode>General</c:formatCode>
                <c:ptCount val="3"/>
                <c:pt idx="0">
                  <c:v>0.14000000000000001</c:v>
                </c:pt>
                <c:pt idx="1">
                  <c:v>0.15</c:v>
                </c:pt>
                <c:pt idx="2">
                  <c:v>0</c:v>
                </c:pt>
              </c:numCache>
            </c:numRef>
          </c:val>
          <c:extLst>
            <c:ext xmlns:c16="http://schemas.microsoft.com/office/drawing/2014/chart" uri="{C3380CC4-5D6E-409C-BE32-E72D297353CC}">
              <c16:uniqueId val="{00000003-8DC0-4E7C-91DE-99932EF844F1}"/>
            </c:ext>
          </c:extLst>
        </c:ser>
        <c:ser>
          <c:idx val="4"/>
          <c:order val="4"/>
          <c:tx>
            <c:strRef>
              <c:f>Sheet1!$F$1</c:f>
              <c:strCache>
                <c:ptCount val="1"/>
                <c:pt idx="0">
                  <c:v>Mini on unclassified</c:v>
                </c:pt>
              </c:strCache>
            </c:strRef>
          </c:tx>
          <c:spPr>
            <a:solidFill>
              <a:schemeClr val="accent1"/>
            </a:solidFill>
            <a:ln>
              <a:noFill/>
            </a:ln>
            <a:effectLst/>
          </c:spPr>
          <c:invertIfNegative val="0"/>
          <c:cat>
            <c:strRef>
              <c:f>Sheet1!$A$2:$A$4</c:f>
              <c:strCache>
                <c:ptCount val="3"/>
                <c:pt idx="0">
                  <c:v>Airbag</c:v>
                </c:pt>
                <c:pt idx="1">
                  <c:v>Engine</c:v>
                </c:pt>
                <c:pt idx="2">
                  <c:v>Seats</c:v>
                </c:pt>
              </c:strCache>
            </c:strRef>
          </c:cat>
          <c:val>
            <c:numRef>
              <c:f>Sheet1!$F$2:$F$4</c:f>
              <c:numCache>
                <c:formatCode>General</c:formatCode>
                <c:ptCount val="3"/>
                <c:pt idx="0">
                  <c:v>0.98</c:v>
                </c:pt>
              </c:numCache>
            </c:numRef>
          </c:val>
          <c:extLst>
            <c:ext xmlns:c16="http://schemas.microsoft.com/office/drawing/2014/chart" uri="{C3380CC4-5D6E-409C-BE32-E72D297353CC}">
              <c16:uniqueId val="{00000004-8DC0-4E7C-91DE-99932EF844F1}"/>
            </c:ext>
          </c:extLst>
        </c:ser>
        <c:dLbls>
          <c:showLegendKey val="0"/>
          <c:showVal val="0"/>
          <c:showCatName val="0"/>
          <c:showSerName val="0"/>
          <c:showPercent val="0"/>
          <c:showBubbleSize val="0"/>
        </c:dLbls>
        <c:gapWidth val="219"/>
        <c:overlap val="-27"/>
        <c:axId val="280088000"/>
        <c:axId val="280085504"/>
      </c:barChart>
      <c:catAx>
        <c:axId val="28008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0085504"/>
        <c:crosses val="autoZero"/>
        <c:auto val="1"/>
        <c:lblAlgn val="ctr"/>
        <c:lblOffset val="100"/>
        <c:noMultiLvlLbl val="0"/>
      </c:catAx>
      <c:valAx>
        <c:axId val="28008550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F1-score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0088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 from the data set</c:v>
                </c:pt>
              </c:strCache>
            </c:strRef>
          </c:tx>
          <c:spPr>
            <a:solidFill>
              <a:schemeClr val="accent2"/>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Sheet1!$B$2:$B$6</c:f>
              <c:numCache>
                <c:formatCode>General</c:formatCode>
                <c:ptCount val="5"/>
                <c:pt idx="0">
                  <c:v>11735</c:v>
                </c:pt>
                <c:pt idx="1">
                  <c:v>7702</c:v>
                </c:pt>
                <c:pt idx="2">
                  <c:v>5361</c:v>
                </c:pt>
                <c:pt idx="3">
                  <c:v>1414</c:v>
                </c:pt>
                <c:pt idx="4">
                  <c:v>107</c:v>
                </c:pt>
              </c:numCache>
            </c:numRef>
          </c:val>
          <c:extLst>
            <c:ext xmlns:c16="http://schemas.microsoft.com/office/drawing/2014/chart" uri="{C3380CC4-5D6E-409C-BE32-E72D297353CC}">
              <c16:uniqueId val="{00000000-6A46-4025-85F2-46F03ABE180B}"/>
            </c:ext>
          </c:extLst>
        </c:ser>
        <c:ser>
          <c:idx val="1"/>
          <c:order val="1"/>
          <c:tx>
            <c:strRef>
              <c:f>Sheet1!$C$1</c:f>
              <c:strCache>
                <c:ptCount val="1"/>
                <c:pt idx="0">
                  <c:v>all-MiniLM-L6-v2 with similarity score over 0.6</c:v>
                </c:pt>
              </c:strCache>
            </c:strRef>
          </c:tx>
          <c:spPr>
            <a:solidFill>
              <a:schemeClr val="accent5"/>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Sheet1!$C$2:$C$6</c:f>
              <c:numCache>
                <c:formatCode>General</c:formatCode>
                <c:ptCount val="5"/>
                <c:pt idx="0">
                  <c:v>6256</c:v>
                </c:pt>
                <c:pt idx="1">
                  <c:v>7347</c:v>
                </c:pt>
                <c:pt idx="2">
                  <c:v>5110</c:v>
                </c:pt>
                <c:pt idx="3">
                  <c:v>2834</c:v>
                </c:pt>
                <c:pt idx="4">
                  <c:v>1145</c:v>
                </c:pt>
              </c:numCache>
            </c:numRef>
          </c:val>
          <c:extLst>
            <c:ext xmlns:c16="http://schemas.microsoft.com/office/drawing/2014/chart" uri="{C3380CC4-5D6E-409C-BE32-E72D297353CC}">
              <c16:uniqueId val="{00000003-D8C8-4EAC-B320-2C1221EDCCC8}"/>
            </c:ext>
          </c:extLst>
        </c:ser>
        <c:ser>
          <c:idx val="2"/>
          <c:order val="2"/>
          <c:tx>
            <c:strRef>
              <c:f>Sheet1!$D$1</c:f>
              <c:strCache>
                <c:ptCount val="1"/>
                <c:pt idx="0">
                  <c:v>all-MiniLM-L6-v2 with similarity score over 0.7</c:v>
                </c:pt>
              </c:strCache>
            </c:strRef>
          </c:tx>
          <c:spPr>
            <a:solidFill>
              <a:schemeClr val="accent4"/>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Sheet1!$D$2:$D$6</c:f>
              <c:numCache>
                <c:formatCode>General</c:formatCode>
                <c:ptCount val="5"/>
                <c:pt idx="0">
                  <c:v>405</c:v>
                </c:pt>
                <c:pt idx="1">
                  <c:v>2042</c:v>
                </c:pt>
                <c:pt idx="2">
                  <c:v>1143</c:v>
                </c:pt>
                <c:pt idx="3">
                  <c:v>518</c:v>
                </c:pt>
                <c:pt idx="4">
                  <c:v>367</c:v>
                </c:pt>
              </c:numCache>
            </c:numRef>
          </c:val>
          <c:extLst>
            <c:ext xmlns:c16="http://schemas.microsoft.com/office/drawing/2014/chart" uri="{C3380CC4-5D6E-409C-BE32-E72D297353CC}">
              <c16:uniqueId val="{00000004-D8C8-4EAC-B320-2C1221EDCCC8}"/>
            </c:ext>
          </c:extLst>
        </c:ser>
        <c:dLbls>
          <c:showLegendKey val="0"/>
          <c:showVal val="0"/>
          <c:showCatName val="0"/>
          <c:showSerName val="0"/>
          <c:showPercent val="0"/>
          <c:showBubbleSize val="0"/>
        </c:dLbls>
        <c:gapWidth val="219"/>
        <c:overlap val="-27"/>
        <c:axId val="1033888335"/>
        <c:axId val="1033888751"/>
      </c:barChart>
      <c:catAx>
        <c:axId val="103388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751"/>
        <c:crosses val="autoZero"/>
        <c:auto val="1"/>
        <c:lblAlgn val="ctr"/>
        <c:lblOffset val="100"/>
        <c:noMultiLvlLbl val="0"/>
      </c:catAx>
      <c:valAx>
        <c:axId val="10338887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documents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 from the data set</c:v>
                </c:pt>
              </c:strCache>
            </c:strRef>
          </c:tx>
          <c:spPr>
            <a:solidFill>
              <a:schemeClr val="accent2"/>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Sheet1!$B$2:$B$6</c:f>
              <c:numCache>
                <c:formatCode>General</c:formatCode>
                <c:ptCount val="5"/>
                <c:pt idx="0">
                  <c:v>11735</c:v>
                </c:pt>
                <c:pt idx="1">
                  <c:v>7702</c:v>
                </c:pt>
                <c:pt idx="2">
                  <c:v>5361</c:v>
                </c:pt>
                <c:pt idx="3">
                  <c:v>1414</c:v>
                </c:pt>
                <c:pt idx="4">
                  <c:v>107</c:v>
                </c:pt>
              </c:numCache>
            </c:numRef>
          </c:val>
          <c:extLst>
            <c:ext xmlns:c16="http://schemas.microsoft.com/office/drawing/2014/chart" uri="{C3380CC4-5D6E-409C-BE32-E72D297353CC}">
              <c16:uniqueId val="{00000000-A1D1-4C33-B870-BBDCCD9D63F9}"/>
            </c:ext>
          </c:extLst>
        </c:ser>
        <c:ser>
          <c:idx val="1"/>
          <c:order val="1"/>
          <c:tx>
            <c:strRef>
              <c:f>Sheet1!$C$1</c:f>
              <c:strCache>
                <c:ptCount val="1"/>
                <c:pt idx="0">
                  <c:v>all-distilroberta-v1 with similarity score over 0.6</c:v>
                </c:pt>
              </c:strCache>
            </c:strRef>
          </c:tx>
          <c:spPr>
            <a:solidFill>
              <a:schemeClr val="accent5"/>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Sheet1!$C$2:$C$6</c:f>
              <c:numCache>
                <c:formatCode>General</c:formatCode>
                <c:ptCount val="5"/>
                <c:pt idx="0">
                  <c:v>25497</c:v>
                </c:pt>
                <c:pt idx="1">
                  <c:v>8351</c:v>
                </c:pt>
                <c:pt idx="2">
                  <c:v>19089</c:v>
                </c:pt>
                <c:pt idx="3">
                  <c:v>5518</c:v>
                </c:pt>
                <c:pt idx="4">
                  <c:v>4456</c:v>
                </c:pt>
              </c:numCache>
            </c:numRef>
          </c:val>
          <c:extLst>
            <c:ext xmlns:c16="http://schemas.microsoft.com/office/drawing/2014/chart" uri="{C3380CC4-5D6E-409C-BE32-E72D297353CC}">
              <c16:uniqueId val="{00000001-A1D1-4C33-B870-BBDCCD9D63F9}"/>
            </c:ext>
          </c:extLst>
        </c:ser>
        <c:ser>
          <c:idx val="2"/>
          <c:order val="2"/>
          <c:tx>
            <c:strRef>
              <c:f>Sheet1!$D$1</c:f>
              <c:strCache>
                <c:ptCount val="1"/>
                <c:pt idx="0">
                  <c:v>all-distilroberta-v1 with similarity score over 0.7</c:v>
                </c:pt>
              </c:strCache>
            </c:strRef>
          </c:tx>
          <c:spPr>
            <a:solidFill>
              <a:schemeClr val="accent4"/>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Sheet1!$D$2:$D$6</c:f>
              <c:numCache>
                <c:formatCode>General</c:formatCode>
                <c:ptCount val="5"/>
                <c:pt idx="0">
                  <c:v>2581</c:v>
                </c:pt>
                <c:pt idx="1">
                  <c:v>3793</c:v>
                </c:pt>
                <c:pt idx="2">
                  <c:v>2620</c:v>
                </c:pt>
                <c:pt idx="3">
                  <c:v>1244</c:v>
                </c:pt>
                <c:pt idx="4">
                  <c:v>439</c:v>
                </c:pt>
              </c:numCache>
            </c:numRef>
          </c:val>
          <c:extLst>
            <c:ext xmlns:c16="http://schemas.microsoft.com/office/drawing/2014/chart" uri="{C3380CC4-5D6E-409C-BE32-E72D297353CC}">
              <c16:uniqueId val="{00000002-A1D1-4C33-B870-BBDCCD9D63F9}"/>
            </c:ext>
          </c:extLst>
        </c:ser>
        <c:dLbls>
          <c:showLegendKey val="0"/>
          <c:showVal val="0"/>
          <c:showCatName val="0"/>
          <c:showSerName val="0"/>
          <c:showPercent val="0"/>
          <c:showBubbleSize val="0"/>
        </c:dLbls>
        <c:gapWidth val="219"/>
        <c:overlap val="-27"/>
        <c:axId val="1033888335"/>
        <c:axId val="1033888751"/>
      </c:barChart>
      <c:catAx>
        <c:axId val="103388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751"/>
        <c:crosses val="autoZero"/>
        <c:auto val="1"/>
        <c:lblAlgn val="ctr"/>
        <c:lblOffset val="100"/>
        <c:noMultiLvlLbl val="0"/>
      </c:catAx>
      <c:valAx>
        <c:axId val="10338887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documents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 from the data set</c:v>
                </c:pt>
              </c:strCache>
            </c:strRef>
          </c:tx>
          <c:spPr>
            <a:solidFill>
              <a:schemeClr val="accent2"/>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Sheet1!$B$2:$B$6</c:f>
              <c:numCache>
                <c:formatCode>General</c:formatCode>
                <c:ptCount val="5"/>
                <c:pt idx="0">
                  <c:v>11735</c:v>
                </c:pt>
                <c:pt idx="1">
                  <c:v>7702</c:v>
                </c:pt>
                <c:pt idx="2">
                  <c:v>5361</c:v>
                </c:pt>
                <c:pt idx="3">
                  <c:v>1414</c:v>
                </c:pt>
                <c:pt idx="4">
                  <c:v>107</c:v>
                </c:pt>
              </c:numCache>
            </c:numRef>
          </c:val>
          <c:extLst>
            <c:ext xmlns:c16="http://schemas.microsoft.com/office/drawing/2014/chart" uri="{C3380CC4-5D6E-409C-BE32-E72D297353CC}">
              <c16:uniqueId val="{00000000-6A46-4025-85F2-46F03ABE180B}"/>
            </c:ext>
          </c:extLst>
        </c:ser>
        <c:ser>
          <c:idx val="1"/>
          <c:order val="1"/>
          <c:tx>
            <c:strRef>
              <c:f>Sheet1!$C$1</c:f>
              <c:strCache>
                <c:ptCount val="1"/>
                <c:pt idx="0">
                  <c:v>all-MiniLM-L6-v2 with similarity score over 0.6</c:v>
                </c:pt>
              </c:strCache>
            </c:strRef>
          </c:tx>
          <c:spPr>
            <a:solidFill>
              <a:schemeClr val="accent5"/>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Sheet1!$C$2:$C$6</c:f>
              <c:numCache>
                <c:formatCode>General</c:formatCode>
                <c:ptCount val="5"/>
                <c:pt idx="0">
                  <c:v>6256</c:v>
                </c:pt>
                <c:pt idx="1">
                  <c:v>7347</c:v>
                </c:pt>
                <c:pt idx="2">
                  <c:v>5110</c:v>
                </c:pt>
                <c:pt idx="3">
                  <c:v>2834</c:v>
                </c:pt>
                <c:pt idx="4">
                  <c:v>1145</c:v>
                </c:pt>
              </c:numCache>
            </c:numRef>
          </c:val>
          <c:extLst>
            <c:ext xmlns:c16="http://schemas.microsoft.com/office/drawing/2014/chart" uri="{C3380CC4-5D6E-409C-BE32-E72D297353CC}">
              <c16:uniqueId val="{00000003-D8C8-4EAC-B320-2C1221EDCCC8}"/>
            </c:ext>
          </c:extLst>
        </c:ser>
        <c:ser>
          <c:idx val="2"/>
          <c:order val="2"/>
          <c:tx>
            <c:strRef>
              <c:f>Sheet1!$D$1</c:f>
              <c:strCache>
                <c:ptCount val="1"/>
                <c:pt idx="0">
                  <c:v>all-MiniLM-L6-v2 with similarity score over 0.7</c:v>
                </c:pt>
              </c:strCache>
            </c:strRef>
          </c:tx>
          <c:spPr>
            <a:solidFill>
              <a:schemeClr val="accent4"/>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Sheet1!$D$2:$D$6</c:f>
              <c:numCache>
                <c:formatCode>General</c:formatCode>
                <c:ptCount val="5"/>
                <c:pt idx="0">
                  <c:v>405</c:v>
                </c:pt>
                <c:pt idx="1">
                  <c:v>2042</c:v>
                </c:pt>
                <c:pt idx="2">
                  <c:v>1143</c:v>
                </c:pt>
                <c:pt idx="3">
                  <c:v>518</c:v>
                </c:pt>
                <c:pt idx="4">
                  <c:v>367</c:v>
                </c:pt>
              </c:numCache>
            </c:numRef>
          </c:val>
          <c:extLst>
            <c:ext xmlns:c16="http://schemas.microsoft.com/office/drawing/2014/chart" uri="{C3380CC4-5D6E-409C-BE32-E72D297353CC}">
              <c16:uniqueId val="{00000004-D8C8-4EAC-B320-2C1221EDCCC8}"/>
            </c:ext>
          </c:extLst>
        </c:ser>
        <c:dLbls>
          <c:showLegendKey val="0"/>
          <c:showVal val="0"/>
          <c:showCatName val="0"/>
          <c:showSerName val="0"/>
          <c:showPercent val="0"/>
          <c:showBubbleSize val="0"/>
        </c:dLbls>
        <c:gapWidth val="219"/>
        <c:overlap val="-27"/>
        <c:axId val="1033888335"/>
        <c:axId val="1033888751"/>
      </c:barChart>
      <c:catAx>
        <c:axId val="103388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751"/>
        <c:crosses val="autoZero"/>
        <c:auto val="1"/>
        <c:lblAlgn val="ctr"/>
        <c:lblOffset val="100"/>
        <c:noMultiLvlLbl val="0"/>
      </c:catAx>
      <c:valAx>
        <c:axId val="10338887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documents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Baseline from the data set</c:v>
                </c:pt>
              </c:strCache>
            </c:strRef>
          </c:tx>
          <c:spPr>
            <a:solidFill>
              <a:schemeClr val="accent2"/>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Sheet1!$B$2:$B$6</c:f>
              <c:numCache>
                <c:formatCode>General</c:formatCode>
                <c:ptCount val="5"/>
                <c:pt idx="0">
                  <c:v>11735</c:v>
                </c:pt>
                <c:pt idx="1">
                  <c:v>7702</c:v>
                </c:pt>
                <c:pt idx="2">
                  <c:v>5361</c:v>
                </c:pt>
                <c:pt idx="3">
                  <c:v>1414</c:v>
                </c:pt>
                <c:pt idx="4">
                  <c:v>107</c:v>
                </c:pt>
              </c:numCache>
            </c:numRef>
          </c:val>
          <c:extLst>
            <c:ext xmlns:c16="http://schemas.microsoft.com/office/drawing/2014/chart" uri="{C3380CC4-5D6E-409C-BE32-E72D297353CC}">
              <c16:uniqueId val="{00000000-A1D1-4C33-B870-BBDCCD9D63F9}"/>
            </c:ext>
          </c:extLst>
        </c:ser>
        <c:ser>
          <c:idx val="1"/>
          <c:order val="1"/>
          <c:tx>
            <c:strRef>
              <c:f>Sheet1!$C$1</c:f>
              <c:strCache>
                <c:ptCount val="1"/>
                <c:pt idx="0">
                  <c:v>all-distilroberta-v1 with similarity score over 0.6</c:v>
                </c:pt>
              </c:strCache>
            </c:strRef>
          </c:tx>
          <c:spPr>
            <a:solidFill>
              <a:schemeClr val="accent5"/>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Sheet1!$C$2:$C$6</c:f>
              <c:numCache>
                <c:formatCode>General</c:formatCode>
                <c:ptCount val="5"/>
                <c:pt idx="0">
                  <c:v>25497</c:v>
                </c:pt>
                <c:pt idx="1">
                  <c:v>8351</c:v>
                </c:pt>
                <c:pt idx="2">
                  <c:v>19089</c:v>
                </c:pt>
                <c:pt idx="3">
                  <c:v>5518</c:v>
                </c:pt>
                <c:pt idx="4">
                  <c:v>4456</c:v>
                </c:pt>
              </c:numCache>
            </c:numRef>
          </c:val>
          <c:extLst>
            <c:ext xmlns:c16="http://schemas.microsoft.com/office/drawing/2014/chart" uri="{C3380CC4-5D6E-409C-BE32-E72D297353CC}">
              <c16:uniqueId val="{00000001-A1D1-4C33-B870-BBDCCD9D63F9}"/>
            </c:ext>
          </c:extLst>
        </c:ser>
        <c:ser>
          <c:idx val="2"/>
          <c:order val="2"/>
          <c:tx>
            <c:strRef>
              <c:f>Sheet1!$D$1</c:f>
              <c:strCache>
                <c:ptCount val="1"/>
                <c:pt idx="0">
                  <c:v>all-distilroberta-v1 with similarity score over 0.7</c:v>
                </c:pt>
              </c:strCache>
            </c:strRef>
          </c:tx>
          <c:spPr>
            <a:solidFill>
              <a:schemeClr val="accent4"/>
            </a:solidFill>
            <a:ln>
              <a:noFill/>
            </a:ln>
            <a:effectLst/>
          </c:spPr>
          <c:invertIfNegative val="0"/>
          <c:cat>
            <c:strRef>
              <c:f>Sheet1!$A$2:$A$6</c:f>
              <c:strCache>
                <c:ptCount val="5"/>
                <c:pt idx="0">
                  <c:v>Engine</c:v>
                </c:pt>
                <c:pt idx="1">
                  <c:v>Airbag</c:v>
                </c:pt>
                <c:pt idx="2">
                  <c:v>Tires</c:v>
                </c:pt>
                <c:pt idx="3">
                  <c:v>Seats</c:v>
                </c:pt>
                <c:pt idx="4">
                  <c:v>Traction Control</c:v>
                </c:pt>
              </c:strCache>
            </c:strRef>
          </c:cat>
          <c:val>
            <c:numRef>
              <c:f>Sheet1!$D$2:$D$6</c:f>
              <c:numCache>
                <c:formatCode>General</c:formatCode>
                <c:ptCount val="5"/>
                <c:pt idx="0">
                  <c:v>2581</c:v>
                </c:pt>
                <c:pt idx="1">
                  <c:v>3793</c:v>
                </c:pt>
                <c:pt idx="2">
                  <c:v>2620</c:v>
                </c:pt>
                <c:pt idx="3">
                  <c:v>1244</c:v>
                </c:pt>
                <c:pt idx="4">
                  <c:v>439</c:v>
                </c:pt>
              </c:numCache>
            </c:numRef>
          </c:val>
          <c:extLst>
            <c:ext xmlns:c16="http://schemas.microsoft.com/office/drawing/2014/chart" uri="{C3380CC4-5D6E-409C-BE32-E72D297353CC}">
              <c16:uniqueId val="{00000002-A1D1-4C33-B870-BBDCCD9D63F9}"/>
            </c:ext>
          </c:extLst>
        </c:ser>
        <c:dLbls>
          <c:showLegendKey val="0"/>
          <c:showVal val="0"/>
          <c:showCatName val="0"/>
          <c:showSerName val="0"/>
          <c:showPercent val="0"/>
          <c:showBubbleSize val="0"/>
        </c:dLbls>
        <c:gapWidth val="219"/>
        <c:overlap val="-27"/>
        <c:axId val="1033888335"/>
        <c:axId val="1033888751"/>
      </c:barChart>
      <c:catAx>
        <c:axId val="103388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751"/>
        <c:crosses val="autoZero"/>
        <c:auto val="1"/>
        <c:lblAlgn val="ctr"/>
        <c:lblOffset val="100"/>
        <c:noMultiLvlLbl val="0"/>
      </c:catAx>
      <c:valAx>
        <c:axId val="10338887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documents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3888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Manual annotation of documents</c:v>
                </c:pt>
              </c:strCache>
            </c:strRef>
          </c:tx>
          <c:spPr>
            <a:solidFill>
              <a:schemeClr val="accent2"/>
            </a:solidFill>
            <a:ln>
              <a:noFill/>
            </a:ln>
            <a:effectLst/>
          </c:spPr>
          <c:invertIfNegative val="0"/>
          <c:cat>
            <c:strRef>
              <c:f>Sheet1!$A$2:$A$3</c:f>
              <c:strCache>
                <c:ptCount val="2"/>
                <c:pt idx="0">
                  <c:v>Manual annotation</c:v>
                </c:pt>
                <c:pt idx="1">
                  <c:v>Our approach</c:v>
                </c:pt>
              </c:strCache>
            </c:strRef>
          </c:cat>
          <c:val>
            <c:numRef>
              <c:f>Sheet1!$B$2:$B$3</c:f>
              <c:numCache>
                <c:formatCode>General</c:formatCode>
                <c:ptCount val="2"/>
                <c:pt idx="0" formatCode="#,##0">
                  <c:v>41.666670000000003</c:v>
                </c:pt>
                <c:pt idx="1">
                  <c:v>0</c:v>
                </c:pt>
              </c:numCache>
            </c:numRef>
          </c:val>
          <c:extLst>
            <c:ext xmlns:c16="http://schemas.microsoft.com/office/drawing/2014/chart" uri="{C3380CC4-5D6E-409C-BE32-E72D297353CC}">
              <c16:uniqueId val="{00000000-54F8-4409-96DF-8037B2FD9E65}"/>
            </c:ext>
          </c:extLst>
        </c:ser>
        <c:ser>
          <c:idx val="1"/>
          <c:order val="1"/>
          <c:tx>
            <c:strRef>
              <c:f>Sheet1!$C$1</c:f>
              <c:strCache>
                <c:ptCount val="1"/>
                <c:pt idx="0">
                  <c:v>Creation of class descriptions</c:v>
                </c:pt>
              </c:strCache>
            </c:strRef>
          </c:tx>
          <c:spPr>
            <a:solidFill>
              <a:schemeClr val="accent5">
                <a:lumMod val="75000"/>
              </a:schemeClr>
            </a:solidFill>
            <a:ln>
              <a:noFill/>
            </a:ln>
            <a:effectLst/>
          </c:spPr>
          <c:invertIfNegative val="0"/>
          <c:cat>
            <c:strRef>
              <c:f>Sheet1!$A$2:$A$3</c:f>
              <c:strCache>
                <c:ptCount val="2"/>
                <c:pt idx="0">
                  <c:v>Manual annotation</c:v>
                </c:pt>
                <c:pt idx="1">
                  <c:v>Our approach</c:v>
                </c:pt>
              </c:strCache>
            </c:strRef>
          </c:cat>
          <c:val>
            <c:numRef>
              <c:f>Sheet1!$C$2:$C$3</c:f>
              <c:numCache>
                <c:formatCode>General</c:formatCode>
                <c:ptCount val="2"/>
                <c:pt idx="0">
                  <c:v>0</c:v>
                </c:pt>
                <c:pt idx="1">
                  <c:v>2.0832999999999999</c:v>
                </c:pt>
              </c:numCache>
            </c:numRef>
          </c:val>
          <c:extLst>
            <c:ext xmlns:c16="http://schemas.microsoft.com/office/drawing/2014/chart" uri="{C3380CC4-5D6E-409C-BE32-E72D297353CC}">
              <c16:uniqueId val="{00000001-54F8-4409-96DF-8037B2FD9E65}"/>
            </c:ext>
          </c:extLst>
        </c:ser>
        <c:ser>
          <c:idx val="2"/>
          <c:order val="2"/>
          <c:tx>
            <c:strRef>
              <c:f>Sheet1!$D$1</c:f>
              <c:strCache>
                <c:ptCount val="1"/>
                <c:pt idx="0">
                  <c:v>Evaluation of context windows</c:v>
                </c:pt>
              </c:strCache>
            </c:strRef>
          </c:tx>
          <c:spPr>
            <a:solidFill>
              <a:schemeClr val="accent5">
                <a:lumMod val="40000"/>
                <a:lumOff val="60000"/>
              </a:schemeClr>
            </a:solidFill>
            <a:ln>
              <a:noFill/>
            </a:ln>
            <a:effectLst/>
          </c:spPr>
          <c:invertIfNegative val="0"/>
          <c:cat>
            <c:strRef>
              <c:f>Sheet1!$A$2:$A$3</c:f>
              <c:strCache>
                <c:ptCount val="2"/>
                <c:pt idx="0">
                  <c:v>Manual annotation</c:v>
                </c:pt>
                <c:pt idx="1">
                  <c:v>Our approach</c:v>
                </c:pt>
              </c:strCache>
            </c:strRef>
          </c:cat>
          <c:val>
            <c:numRef>
              <c:f>Sheet1!$D$2:$D$3</c:f>
              <c:numCache>
                <c:formatCode>General</c:formatCode>
                <c:ptCount val="2"/>
                <c:pt idx="0">
                  <c:v>0</c:v>
                </c:pt>
                <c:pt idx="1">
                  <c:v>3.3330000000000002</c:v>
                </c:pt>
              </c:numCache>
            </c:numRef>
          </c:val>
          <c:extLst>
            <c:ext xmlns:c16="http://schemas.microsoft.com/office/drawing/2014/chart" uri="{C3380CC4-5D6E-409C-BE32-E72D297353CC}">
              <c16:uniqueId val="{00000002-54F8-4409-96DF-8037B2FD9E65}"/>
            </c:ext>
          </c:extLst>
        </c:ser>
        <c:ser>
          <c:idx val="3"/>
          <c:order val="3"/>
          <c:tx>
            <c:strRef>
              <c:f>Sheet1!$E$1</c:f>
              <c:strCache>
                <c:ptCount val="1"/>
                <c:pt idx="0">
                  <c:v>Validation of results</c:v>
                </c:pt>
              </c:strCache>
            </c:strRef>
          </c:tx>
          <c:spPr>
            <a:solidFill>
              <a:schemeClr val="accent5">
                <a:lumMod val="20000"/>
                <a:lumOff val="80000"/>
              </a:schemeClr>
            </a:solidFill>
            <a:ln>
              <a:noFill/>
            </a:ln>
            <a:effectLst/>
          </c:spPr>
          <c:invertIfNegative val="0"/>
          <c:cat>
            <c:strRef>
              <c:f>Sheet1!$A$2:$A$3</c:f>
              <c:strCache>
                <c:ptCount val="2"/>
                <c:pt idx="0">
                  <c:v>Manual annotation</c:v>
                </c:pt>
                <c:pt idx="1">
                  <c:v>Our approach</c:v>
                </c:pt>
              </c:strCache>
            </c:strRef>
          </c:cat>
          <c:val>
            <c:numRef>
              <c:f>Sheet1!$E$2:$E$3</c:f>
              <c:numCache>
                <c:formatCode>General</c:formatCode>
                <c:ptCount val="2"/>
                <c:pt idx="0">
                  <c:v>0</c:v>
                </c:pt>
                <c:pt idx="1">
                  <c:v>3.3330000000000002</c:v>
                </c:pt>
              </c:numCache>
            </c:numRef>
          </c:val>
          <c:extLst>
            <c:ext xmlns:c16="http://schemas.microsoft.com/office/drawing/2014/chart" uri="{C3380CC4-5D6E-409C-BE32-E72D297353CC}">
              <c16:uniqueId val="{00000003-54F8-4409-96DF-8037B2FD9E65}"/>
            </c:ext>
          </c:extLst>
        </c:ser>
        <c:dLbls>
          <c:showLegendKey val="0"/>
          <c:showVal val="0"/>
          <c:showCatName val="0"/>
          <c:showSerName val="0"/>
          <c:showPercent val="0"/>
          <c:showBubbleSize val="0"/>
        </c:dLbls>
        <c:gapWidth val="150"/>
        <c:overlap val="100"/>
        <c:axId val="1187517007"/>
        <c:axId val="1187514927"/>
      </c:barChart>
      <c:catAx>
        <c:axId val="1187517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7514927"/>
        <c:crosses val="autoZero"/>
        <c:auto val="1"/>
        <c:lblAlgn val="ctr"/>
        <c:lblOffset val="100"/>
        <c:noMultiLvlLbl val="0"/>
      </c:catAx>
      <c:valAx>
        <c:axId val="11875149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Hours of manual labor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87517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120F2-FDB5-4550-80CD-DB1CE038CA0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de-DE"/>
        </a:p>
      </dgm:t>
    </dgm:pt>
    <dgm:pt modelId="{629CAEC7-4098-4CCD-BC76-468059295C27}">
      <dgm:prSet phldrT="[Text]"/>
      <dgm:spPr>
        <a:ln>
          <a:solidFill>
            <a:schemeClr val="accent5"/>
          </a:solidFill>
        </a:ln>
      </dgm:spPr>
      <dgm:t>
        <a:bodyPr/>
        <a:lstStyle/>
        <a:p>
          <a:r>
            <a:rPr lang="en-US" dirty="0"/>
            <a:t>How do these </a:t>
          </a:r>
          <a:r>
            <a:rPr lang="en-US" b="1" dirty="0"/>
            <a:t>novel methods compare</a:t>
          </a:r>
          <a:r>
            <a:rPr lang="en-US" dirty="0"/>
            <a:t> to current methods of </a:t>
          </a:r>
          <a:r>
            <a:rPr lang="en-US" b="1" dirty="0"/>
            <a:t>unsupervised learning </a:t>
          </a:r>
          <a:r>
            <a:rPr lang="en-US" dirty="0"/>
            <a:t>in the context of automotive customer data?</a:t>
          </a:r>
          <a:endParaRPr lang="de-DE" dirty="0"/>
        </a:p>
      </dgm:t>
    </dgm:pt>
    <dgm:pt modelId="{F945D640-DBAD-4B3E-8D6C-3087EBDAC165}" type="sibTrans" cxnId="{A2F4B8D4-CF8C-42F3-A794-0B8558726B15}">
      <dgm:prSet/>
      <dgm:spPr/>
      <dgm:t>
        <a:bodyPr/>
        <a:lstStyle/>
        <a:p>
          <a:endParaRPr lang="de-DE"/>
        </a:p>
      </dgm:t>
    </dgm:pt>
    <dgm:pt modelId="{0D309C88-94E5-491C-B73F-C174E163B2B4}" type="parTrans" cxnId="{A2F4B8D4-CF8C-42F3-A794-0B8558726B15}">
      <dgm:prSet/>
      <dgm:spPr/>
      <dgm:t>
        <a:bodyPr/>
        <a:lstStyle/>
        <a:p>
          <a:endParaRPr lang="de-DE"/>
        </a:p>
      </dgm:t>
    </dgm:pt>
    <dgm:pt modelId="{E4A6A429-C8FE-41A3-BBC1-DCC101AD66B0}">
      <dgm:prSet phldrT="[Text]"/>
      <dgm:spPr>
        <a:ln>
          <a:solidFill>
            <a:schemeClr val="accent5"/>
          </a:solidFill>
        </a:ln>
      </dgm:spPr>
      <dgm:t>
        <a:bodyPr/>
        <a:lstStyle/>
        <a:p>
          <a:r>
            <a:rPr lang="en-US"/>
            <a:t>Which </a:t>
          </a:r>
          <a:r>
            <a:rPr lang="en-US" b="1"/>
            <a:t>NLP methods </a:t>
          </a:r>
          <a:r>
            <a:rPr lang="en-US"/>
            <a:t>can be </a:t>
          </a:r>
          <a:r>
            <a:rPr lang="en-US" b="1"/>
            <a:t>combined</a:t>
          </a:r>
          <a:r>
            <a:rPr lang="en-US"/>
            <a:t> with the </a:t>
          </a:r>
          <a:r>
            <a:rPr lang="en-US" b="1"/>
            <a:t>domain expertise</a:t>
          </a:r>
          <a:r>
            <a:rPr lang="en-US"/>
            <a:t> to facilitate the extrapolation from context rules to training data?</a:t>
          </a:r>
          <a:endParaRPr lang="de-DE" dirty="0"/>
        </a:p>
      </dgm:t>
    </dgm:pt>
    <dgm:pt modelId="{AA586322-E1F2-4072-8FD5-41587D5045A3}" type="sibTrans" cxnId="{69BE7A42-C241-48E3-95B7-2FB2B673DD3F}">
      <dgm:prSet/>
      <dgm:spPr/>
      <dgm:t>
        <a:bodyPr/>
        <a:lstStyle/>
        <a:p>
          <a:endParaRPr lang="de-DE"/>
        </a:p>
      </dgm:t>
    </dgm:pt>
    <dgm:pt modelId="{8F54343A-5E32-4876-A09E-026E90EB8FD7}" type="parTrans" cxnId="{69BE7A42-C241-48E3-95B7-2FB2B673DD3F}">
      <dgm:prSet/>
      <dgm:spPr/>
      <dgm:t>
        <a:bodyPr/>
        <a:lstStyle/>
        <a:p>
          <a:endParaRPr lang="de-DE"/>
        </a:p>
      </dgm:t>
    </dgm:pt>
    <dgm:pt modelId="{75C81332-9859-44E5-B586-A57EC2CB4FE4}">
      <dgm:prSet phldrT="[Text]"/>
      <dgm:spPr>
        <a:ln>
          <a:solidFill>
            <a:schemeClr val="accent5"/>
          </a:solidFill>
        </a:ln>
      </dgm:spPr>
      <dgm:t>
        <a:bodyPr/>
        <a:lstStyle/>
        <a:p>
          <a:r>
            <a:rPr lang="en-US" dirty="0"/>
            <a:t>What are the </a:t>
          </a:r>
          <a:r>
            <a:rPr lang="en-US" b="1" dirty="0"/>
            <a:t>challenges faced </a:t>
          </a:r>
          <a:r>
            <a:rPr lang="en-US" dirty="0"/>
            <a:t>when trying to create structured data sets from unstructured documents?</a:t>
          </a:r>
          <a:r>
            <a:rPr lang="de-DE" dirty="0"/>
            <a:t> </a:t>
          </a:r>
        </a:p>
      </dgm:t>
    </dgm:pt>
    <dgm:pt modelId="{957DB263-9EF4-4713-B082-8EE5F54D4CBB}" type="sibTrans" cxnId="{886E9B2D-608B-47AD-AFC9-D6AFAE40FC0F}">
      <dgm:prSet/>
      <dgm:spPr/>
      <dgm:t>
        <a:bodyPr/>
        <a:lstStyle/>
        <a:p>
          <a:endParaRPr lang="de-DE"/>
        </a:p>
      </dgm:t>
    </dgm:pt>
    <dgm:pt modelId="{D61D4619-DF73-49E1-BB9D-5A6C96B8807E}" type="parTrans" cxnId="{886E9B2D-608B-47AD-AFC9-D6AFAE40FC0F}">
      <dgm:prSet/>
      <dgm:spPr/>
      <dgm:t>
        <a:bodyPr/>
        <a:lstStyle/>
        <a:p>
          <a:endParaRPr lang="de-DE"/>
        </a:p>
      </dgm:t>
    </dgm:pt>
    <dgm:pt modelId="{538504B1-89BC-4382-BA92-F6505F352A70}" type="pres">
      <dgm:prSet presAssocID="{CFE120F2-FDB5-4550-80CD-DB1CE038CA02}" presName="Name0" presStyleCnt="0">
        <dgm:presLayoutVars>
          <dgm:dir/>
          <dgm:resizeHandles val="exact"/>
        </dgm:presLayoutVars>
      </dgm:prSet>
      <dgm:spPr/>
    </dgm:pt>
    <dgm:pt modelId="{8F026186-9CF8-4DAC-B4BB-DE56C0625D48}" type="pres">
      <dgm:prSet presAssocID="{75C81332-9859-44E5-B586-A57EC2CB4FE4}" presName="composite" presStyleCnt="0"/>
      <dgm:spPr/>
    </dgm:pt>
    <dgm:pt modelId="{1F3A9699-7BF9-4F0A-9C51-7060A8D00831}" type="pres">
      <dgm:prSet presAssocID="{75C81332-9859-44E5-B586-A57EC2CB4FE4}" presName="rect1" presStyleLbl="trAlignAcc1" presStyleIdx="0" presStyleCnt="3">
        <dgm:presLayoutVars>
          <dgm:bulletEnabled val="1"/>
        </dgm:presLayoutVars>
      </dgm:prSet>
      <dgm:spPr/>
    </dgm:pt>
    <dgm:pt modelId="{D8EB65B4-5C0C-4AE9-BEC1-1952BDF6736F}" type="pres">
      <dgm:prSet presAssocID="{75C81332-9859-44E5-B586-A57EC2CB4FE4}" presName="rect2" presStyleLbl="fgImgPlace1" presStyleIdx="0" presStyleCnt="3"/>
      <dgm:spPr>
        <a:prstGeom prst="roundRect">
          <a:avLst/>
        </a:prstGeom>
        <a:solidFill>
          <a:schemeClr val="accent5"/>
        </a:solidFill>
      </dgm:spPr>
    </dgm:pt>
    <dgm:pt modelId="{46E0F84F-9F6C-4E46-949E-AAD73896CB26}" type="pres">
      <dgm:prSet presAssocID="{957DB263-9EF4-4713-B082-8EE5F54D4CBB}" presName="sibTrans" presStyleCnt="0"/>
      <dgm:spPr/>
    </dgm:pt>
    <dgm:pt modelId="{62385E4D-A024-429D-8397-C59A155362CB}" type="pres">
      <dgm:prSet presAssocID="{E4A6A429-C8FE-41A3-BBC1-DCC101AD66B0}" presName="composite" presStyleCnt="0"/>
      <dgm:spPr/>
    </dgm:pt>
    <dgm:pt modelId="{36EFAAA5-C5ED-4008-88D0-D40680ED866E}" type="pres">
      <dgm:prSet presAssocID="{E4A6A429-C8FE-41A3-BBC1-DCC101AD66B0}" presName="rect1" presStyleLbl="trAlignAcc1" presStyleIdx="1" presStyleCnt="3">
        <dgm:presLayoutVars>
          <dgm:bulletEnabled val="1"/>
        </dgm:presLayoutVars>
      </dgm:prSet>
      <dgm:spPr/>
    </dgm:pt>
    <dgm:pt modelId="{B4A0B82B-2C76-4699-9E97-171040DFE82C}" type="pres">
      <dgm:prSet presAssocID="{E4A6A429-C8FE-41A3-BBC1-DCC101AD66B0}" presName="rect2" presStyleLbl="fgImgPlace1" presStyleIdx="1" presStyleCnt="3"/>
      <dgm:spPr>
        <a:prstGeom prst="roundRect">
          <a:avLst/>
        </a:prstGeom>
        <a:solidFill>
          <a:schemeClr val="accent5"/>
        </a:solidFill>
      </dgm:spPr>
    </dgm:pt>
    <dgm:pt modelId="{C69057E6-D5EE-4B00-AA42-FC46A75CE563}" type="pres">
      <dgm:prSet presAssocID="{AA586322-E1F2-4072-8FD5-41587D5045A3}" presName="sibTrans" presStyleCnt="0"/>
      <dgm:spPr/>
    </dgm:pt>
    <dgm:pt modelId="{5D04061C-15A6-4895-8DFA-BABCDEB1E0D2}" type="pres">
      <dgm:prSet presAssocID="{629CAEC7-4098-4CCD-BC76-468059295C27}" presName="composite" presStyleCnt="0"/>
      <dgm:spPr/>
    </dgm:pt>
    <dgm:pt modelId="{95793F99-9900-4CCB-83EA-EBBC5797669B}" type="pres">
      <dgm:prSet presAssocID="{629CAEC7-4098-4CCD-BC76-468059295C27}" presName="rect1" presStyleLbl="trAlignAcc1" presStyleIdx="2" presStyleCnt="3">
        <dgm:presLayoutVars>
          <dgm:bulletEnabled val="1"/>
        </dgm:presLayoutVars>
      </dgm:prSet>
      <dgm:spPr/>
    </dgm:pt>
    <dgm:pt modelId="{86F13888-6D74-4ED3-8832-A92B5F9AC401}" type="pres">
      <dgm:prSet presAssocID="{629CAEC7-4098-4CCD-BC76-468059295C27}" presName="rect2" presStyleLbl="fgImgPlace1" presStyleIdx="2" presStyleCnt="3"/>
      <dgm:spPr>
        <a:prstGeom prst="roundRect">
          <a:avLst/>
        </a:prstGeom>
        <a:solidFill>
          <a:schemeClr val="accent5"/>
        </a:solidFill>
      </dgm:spPr>
    </dgm:pt>
  </dgm:ptLst>
  <dgm:cxnLst>
    <dgm:cxn modelId="{886E9B2D-608B-47AD-AFC9-D6AFAE40FC0F}" srcId="{CFE120F2-FDB5-4550-80CD-DB1CE038CA02}" destId="{75C81332-9859-44E5-B586-A57EC2CB4FE4}" srcOrd="0" destOrd="0" parTransId="{D61D4619-DF73-49E1-BB9D-5A6C96B8807E}" sibTransId="{957DB263-9EF4-4713-B082-8EE5F54D4CBB}"/>
    <dgm:cxn modelId="{347E9C38-4AA0-411D-B81A-4722EA1BE9FD}" type="presOf" srcId="{E4A6A429-C8FE-41A3-BBC1-DCC101AD66B0}" destId="{36EFAAA5-C5ED-4008-88D0-D40680ED866E}" srcOrd="0" destOrd="0" presId="urn:microsoft.com/office/officeart/2008/layout/PictureStrips"/>
    <dgm:cxn modelId="{0961905F-F47D-49DC-A635-0A48A13D1CD7}" type="presOf" srcId="{629CAEC7-4098-4CCD-BC76-468059295C27}" destId="{95793F99-9900-4CCB-83EA-EBBC5797669B}" srcOrd="0" destOrd="0" presId="urn:microsoft.com/office/officeart/2008/layout/PictureStrips"/>
    <dgm:cxn modelId="{69BE7A42-C241-48E3-95B7-2FB2B673DD3F}" srcId="{CFE120F2-FDB5-4550-80CD-DB1CE038CA02}" destId="{E4A6A429-C8FE-41A3-BBC1-DCC101AD66B0}" srcOrd="1" destOrd="0" parTransId="{8F54343A-5E32-4876-A09E-026E90EB8FD7}" sibTransId="{AA586322-E1F2-4072-8FD5-41587D5045A3}"/>
    <dgm:cxn modelId="{17AB0E46-0149-4685-8F1B-5449A0DAF1EE}" type="presOf" srcId="{CFE120F2-FDB5-4550-80CD-DB1CE038CA02}" destId="{538504B1-89BC-4382-BA92-F6505F352A70}" srcOrd="0" destOrd="0" presId="urn:microsoft.com/office/officeart/2008/layout/PictureStrips"/>
    <dgm:cxn modelId="{A2F4B8D4-CF8C-42F3-A794-0B8558726B15}" srcId="{CFE120F2-FDB5-4550-80CD-DB1CE038CA02}" destId="{629CAEC7-4098-4CCD-BC76-468059295C27}" srcOrd="2" destOrd="0" parTransId="{0D309C88-94E5-491C-B73F-C174E163B2B4}" sibTransId="{F945D640-DBAD-4B3E-8D6C-3087EBDAC165}"/>
    <dgm:cxn modelId="{9ABF41E5-28DC-4A50-9667-6122C1CF1E26}" type="presOf" srcId="{75C81332-9859-44E5-B586-A57EC2CB4FE4}" destId="{1F3A9699-7BF9-4F0A-9C51-7060A8D00831}" srcOrd="0" destOrd="0" presId="urn:microsoft.com/office/officeart/2008/layout/PictureStrips"/>
    <dgm:cxn modelId="{B573F1F0-EF91-4554-A34D-D20C9A5279B0}" type="presParOf" srcId="{538504B1-89BC-4382-BA92-F6505F352A70}" destId="{8F026186-9CF8-4DAC-B4BB-DE56C0625D48}" srcOrd="0" destOrd="0" presId="urn:microsoft.com/office/officeart/2008/layout/PictureStrips"/>
    <dgm:cxn modelId="{998EEDA5-4E3B-4A89-BF89-C4179F843A75}" type="presParOf" srcId="{8F026186-9CF8-4DAC-B4BB-DE56C0625D48}" destId="{1F3A9699-7BF9-4F0A-9C51-7060A8D00831}" srcOrd="0" destOrd="0" presId="urn:microsoft.com/office/officeart/2008/layout/PictureStrips"/>
    <dgm:cxn modelId="{1B08C5F4-DD6B-434A-AB0A-3011EDD41689}" type="presParOf" srcId="{8F026186-9CF8-4DAC-B4BB-DE56C0625D48}" destId="{D8EB65B4-5C0C-4AE9-BEC1-1952BDF6736F}" srcOrd="1" destOrd="0" presId="urn:microsoft.com/office/officeart/2008/layout/PictureStrips"/>
    <dgm:cxn modelId="{15282DFB-8591-437C-BABD-EE0599C78717}" type="presParOf" srcId="{538504B1-89BC-4382-BA92-F6505F352A70}" destId="{46E0F84F-9F6C-4E46-949E-AAD73896CB26}" srcOrd="1" destOrd="0" presId="urn:microsoft.com/office/officeart/2008/layout/PictureStrips"/>
    <dgm:cxn modelId="{5BFC12B4-FCC0-4854-81F6-5E4BCA4CEF1F}" type="presParOf" srcId="{538504B1-89BC-4382-BA92-F6505F352A70}" destId="{62385E4D-A024-429D-8397-C59A155362CB}" srcOrd="2" destOrd="0" presId="urn:microsoft.com/office/officeart/2008/layout/PictureStrips"/>
    <dgm:cxn modelId="{5FF2E13B-CE96-497F-8DE1-FBDBB3780A37}" type="presParOf" srcId="{62385E4D-A024-429D-8397-C59A155362CB}" destId="{36EFAAA5-C5ED-4008-88D0-D40680ED866E}" srcOrd="0" destOrd="0" presId="urn:microsoft.com/office/officeart/2008/layout/PictureStrips"/>
    <dgm:cxn modelId="{A7A3EF43-4864-4ED4-ABB8-D4D081BEA0EE}" type="presParOf" srcId="{62385E4D-A024-429D-8397-C59A155362CB}" destId="{B4A0B82B-2C76-4699-9E97-171040DFE82C}" srcOrd="1" destOrd="0" presId="urn:microsoft.com/office/officeart/2008/layout/PictureStrips"/>
    <dgm:cxn modelId="{63724D2A-5169-4ADC-85AF-F2F5E9A71043}" type="presParOf" srcId="{538504B1-89BC-4382-BA92-F6505F352A70}" destId="{C69057E6-D5EE-4B00-AA42-FC46A75CE563}" srcOrd="3" destOrd="0" presId="urn:microsoft.com/office/officeart/2008/layout/PictureStrips"/>
    <dgm:cxn modelId="{F35D25A6-477E-448D-BF71-6774E3E33CFE}" type="presParOf" srcId="{538504B1-89BC-4382-BA92-F6505F352A70}" destId="{5D04061C-15A6-4895-8DFA-BABCDEB1E0D2}" srcOrd="4" destOrd="0" presId="urn:microsoft.com/office/officeart/2008/layout/PictureStrips"/>
    <dgm:cxn modelId="{7C67C57A-7086-435D-B308-ABE44179D2D5}" type="presParOf" srcId="{5D04061C-15A6-4895-8DFA-BABCDEB1E0D2}" destId="{95793F99-9900-4CCB-83EA-EBBC5797669B}" srcOrd="0" destOrd="0" presId="urn:microsoft.com/office/officeart/2008/layout/PictureStrips"/>
    <dgm:cxn modelId="{4A681060-2100-4F91-B5D0-AD6EE375724E}" type="presParOf" srcId="{5D04061C-15A6-4895-8DFA-BABCDEB1E0D2}" destId="{86F13888-6D74-4ED3-8832-A92B5F9AC40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A9699-7BF9-4F0A-9C51-7060A8D00831}">
      <dsp:nvSpPr>
        <dsp:cNvPr id="0" name=""/>
        <dsp:cNvSpPr/>
      </dsp:nvSpPr>
      <dsp:spPr>
        <a:xfrm>
          <a:off x="2317495" y="314984"/>
          <a:ext cx="4364938" cy="1364043"/>
        </a:xfrm>
        <a:prstGeom prst="rect">
          <a:avLst/>
        </a:prstGeom>
        <a:solidFill>
          <a:schemeClr val="lt1">
            <a:alpha val="40000"/>
            <a:hueOff val="0"/>
            <a:satOff val="0"/>
            <a:lumOff val="0"/>
            <a:alphaOff val="0"/>
          </a:schemeClr>
        </a:solidFill>
        <a:ln w="9525" cap="flat" cmpd="sng" algn="ctr">
          <a:solidFill>
            <a:schemeClr val="accent5"/>
          </a:solidFill>
          <a:prstDash val="solid"/>
        </a:ln>
        <a:effectLst/>
      </dsp:spPr>
      <dsp:style>
        <a:lnRef idx="1">
          <a:scrgbClr r="0" g="0" b="0"/>
        </a:lnRef>
        <a:fillRef idx="1">
          <a:scrgbClr r="0" g="0" b="0"/>
        </a:fillRef>
        <a:effectRef idx="0">
          <a:scrgbClr r="0" g="0" b="0"/>
        </a:effectRef>
        <a:fontRef idx="minor"/>
      </dsp:style>
      <dsp:txBody>
        <a:bodyPr spcFirstLastPara="0" vert="horz" wrap="square" lIns="923912"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What are the </a:t>
          </a:r>
          <a:r>
            <a:rPr lang="en-US" sz="1800" b="1" kern="1200" dirty="0"/>
            <a:t>challenges faced </a:t>
          </a:r>
          <a:r>
            <a:rPr lang="en-US" sz="1800" kern="1200" dirty="0"/>
            <a:t>when trying to create structured data sets from unstructured documents?</a:t>
          </a:r>
          <a:r>
            <a:rPr lang="de-DE" sz="1800" kern="1200" dirty="0"/>
            <a:t> </a:t>
          </a:r>
        </a:p>
      </dsp:txBody>
      <dsp:txXfrm>
        <a:off x="2317495" y="314984"/>
        <a:ext cx="4364938" cy="1364043"/>
      </dsp:txXfrm>
    </dsp:sp>
    <dsp:sp modelId="{D8EB65B4-5C0C-4AE9-BEC1-1952BDF6736F}">
      <dsp:nvSpPr>
        <dsp:cNvPr id="0" name=""/>
        <dsp:cNvSpPr/>
      </dsp:nvSpPr>
      <dsp:spPr>
        <a:xfrm>
          <a:off x="2135623" y="117956"/>
          <a:ext cx="954830" cy="1432245"/>
        </a:xfrm>
        <a:prstGeom prst="roundRect">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EFAAA5-C5ED-4008-88D0-D40680ED866E}">
      <dsp:nvSpPr>
        <dsp:cNvPr id="0" name=""/>
        <dsp:cNvSpPr/>
      </dsp:nvSpPr>
      <dsp:spPr>
        <a:xfrm>
          <a:off x="2317495" y="2032163"/>
          <a:ext cx="4364938" cy="1364043"/>
        </a:xfrm>
        <a:prstGeom prst="rect">
          <a:avLst/>
        </a:prstGeom>
        <a:solidFill>
          <a:schemeClr val="lt1">
            <a:alpha val="40000"/>
            <a:hueOff val="0"/>
            <a:satOff val="0"/>
            <a:lumOff val="0"/>
            <a:alphaOff val="0"/>
          </a:schemeClr>
        </a:solidFill>
        <a:ln w="9525" cap="flat" cmpd="sng" algn="ctr">
          <a:solidFill>
            <a:schemeClr val="accent5"/>
          </a:solidFill>
          <a:prstDash val="solid"/>
        </a:ln>
        <a:effectLst/>
      </dsp:spPr>
      <dsp:style>
        <a:lnRef idx="1">
          <a:scrgbClr r="0" g="0" b="0"/>
        </a:lnRef>
        <a:fillRef idx="1">
          <a:scrgbClr r="0" g="0" b="0"/>
        </a:fillRef>
        <a:effectRef idx="0">
          <a:scrgbClr r="0" g="0" b="0"/>
        </a:effectRef>
        <a:fontRef idx="minor"/>
      </dsp:style>
      <dsp:txBody>
        <a:bodyPr spcFirstLastPara="0" vert="horz" wrap="square" lIns="923912"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Which </a:t>
          </a:r>
          <a:r>
            <a:rPr lang="en-US" sz="1800" b="1" kern="1200"/>
            <a:t>NLP methods </a:t>
          </a:r>
          <a:r>
            <a:rPr lang="en-US" sz="1800" kern="1200"/>
            <a:t>can be </a:t>
          </a:r>
          <a:r>
            <a:rPr lang="en-US" sz="1800" b="1" kern="1200"/>
            <a:t>combined</a:t>
          </a:r>
          <a:r>
            <a:rPr lang="en-US" sz="1800" kern="1200"/>
            <a:t> with the </a:t>
          </a:r>
          <a:r>
            <a:rPr lang="en-US" sz="1800" b="1" kern="1200"/>
            <a:t>domain expertise</a:t>
          </a:r>
          <a:r>
            <a:rPr lang="en-US" sz="1800" kern="1200"/>
            <a:t> to facilitate the extrapolation from context rules to training data?</a:t>
          </a:r>
          <a:endParaRPr lang="de-DE" sz="1800" kern="1200" dirty="0"/>
        </a:p>
      </dsp:txBody>
      <dsp:txXfrm>
        <a:off x="2317495" y="2032163"/>
        <a:ext cx="4364938" cy="1364043"/>
      </dsp:txXfrm>
    </dsp:sp>
    <dsp:sp modelId="{B4A0B82B-2C76-4699-9E97-171040DFE82C}">
      <dsp:nvSpPr>
        <dsp:cNvPr id="0" name=""/>
        <dsp:cNvSpPr/>
      </dsp:nvSpPr>
      <dsp:spPr>
        <a:xfrm>
          <a:off x="2135623" y="1835135"/>
          <a:ext cx="954830" cy="1432245"/>
        </a:xfrm>
        <a:prstGeom prst="roundRect">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793F99-9900-4CCB-83EA-EBBC5797669B}">
      <dsp:nvSpPr>
        <dsp:cNvPr id="0" name=""/>
        <dsp:cNvSpPr/>
      </dsp:nvSpPr>
      <dsp:spPr>
        <a:xfrm>
          <a:off x="2317495" y="3749342"/>
          <a:ext cx="4364938" cy="1364043"/>
        </a:xfrm>
        <a:prstGeom prst="rect">
          <a:avLst/>
        </a:prstGeom>
        <a:solidFill>
          <a:schemeClr val="lt1">
            <a:alpha val="40000"/>
            <a:hueOff val="0"/>
            <a:satOff val="0"/>
            <a:lumOff val="0"/>
            <a:alphaOff val="0"/>
          </a:schemeClr>
        </a:solidFill>
        <a:ln w="9525" cap="flat" cmpd="sng" algn="ctr">
          <a:solidFill>
            <a:schemeClr val="accent5"/>
          </a:solidFill>
          <a:prstDash val="solid"/>
        </a:ln>
        <a:effectLst/>
      </dsp:spPr>
      <dsp:style>
        <a:lnRef idx="1">
          <a:scrgbClr r="0" g="0" b="0"/>
        </a:lnRef>
        <a:fillRef idx="1">
          <a:scrgbClr r="0" g="0" b="0"/>
        </a:fillRef>
        <a:effectRef idx="0">
          <a:scrgbClr r="0" g="0" b="0"/>
        </a:effectRef>
        <a:fontRef idx="minor"/>
      </dsp:style>
      <dsp:txBody>
        <a:bodyPr spcFirstLastPara="0" vert="horz" wrap="square" lIns="923912"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How do these </a:t>
          </a:r>
          <a:r>
            <a:rPr lang="en-US" sz="1800" b="1" kern="1200" dirty="0"/>
            <a:t>novel methods compare</a:t>
          </a:r>
          <a:r>
            <a:rPr lang="en-US" sz="1800" kern="1200" dirty="0"/>
            <a:t> to current methods of </a:t>
          </a:r>
          <a:r>
            <a:rPr lang="en-US" sz="1800" b="1" kern="1200" dirty="0"/>
            <a:t>unsupervised learning </a:t>
          </a:r>
          <a:r>
            <a:rPr lang="en-US" sz="1800" kern="1200" dirty="0"/>
            <a:t>in the context of automotive customer data?</a:t>
          </a:r>
          <a:endParaRPr lang="de-DE" sz="1800" kern="1200" dirty="0"/>
        </a:p>
      </dsp:txBody>
      <dsp:txXfrm>
        <a:off x="2317495" y="3749342"/>
        <a:ext cx="4364938" cy="1364043"/>
      </dsp:txXfrm>
    </dsp:sp>
    <dsp:sp modelId="{86F13888-6D74-4ED3-8832-A92B5F9AC401}">
      <dsp:nvSpPr>
        <dsp:cNvPr id="0" name=""/>
        <dsp:cNvSpPr/>
      </dsp:nvSpPr>
      <dsp:spPr>
        <a:xfrm>
          <a:off x="2135623" y="3552314"/>
          <a:ext cx="954830" cy="1432245"/>
        </a:xfrm>
        <a:prstGeom prst="roundRect">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0.44373</cdr:x>
      <cdr:y>0.08307</cdr:y>
    </cdr:from>
    <cdr:to>
      <cdr:x>0.97054</cdr:x>
      <cdr:y>0.08307</cdr:y>
    </cdr:to>
    <cdr:cxnSp macro="">
      <cdr:nvCxnSpPr>
        <cdr:cNvPr id="3" name="Straight Connector 2">
          <a:extLst xmlns:a="http://schemas.openxmlformats.org/drawingml/2006/main">
            <a:ext uri="{FF2B5EF4-FFF2-40B4-BE49-F238E27FC236}">
              <a16:creationId xmlns:a16="http://schemas.microsoft.com/office/drawing/2014/main" id="{38F64412-E566-8E80-3DA5-842CBAFF85FB}"/>
            </a:ext>
          </a:extLst>
        </cdr:cNvPr>
        <cdr:cNvCxnSpPr/>
      </cdr:nvCxnSpPr>
      <cdr:spPr bwMode="auto">
        <a:xfrm xmlns:a="http://schemas.openxmlformats.org/drawingml/2006/main">
          <a:off x="2001549" y="338417"/>
          <a:ext cx="2376264" cy="0"/>
        </a:xfrm>
        <a:prstGeom xmlns:a="http://schemas.openxmlformats.org/drawingml/2006/main" prst="line">
          <a:avLst/>
        </a:prstGeom>
        <a:ln xmlns:a="http://schemas.openxmlformats.org/drawingml/2006/main" w="12700">
          <a:solidFill>
            <a:schemeClr val="bg1">
              <a:lumMod val="65000"/>
              <a:alpha val="50000"/>
            </a:schemeClr>
          </a:solidFill>
          <a:prstDash val="dash"/>
          <a:headEnd type="none" w="med" len="med"/>
          <a:tailEnd type="none" w="med" len="med"/>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a:t>
            </a:fld>
            <a:endParaRPr lang="de-DE"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141288" y="769938"/>
            <a:ext cx="68167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a:t>
            </a:fld>
            <a:endParaRPr lang="de-DE"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research was conducted in cooperation with MHP</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a:t>
            </a:fld>
            <a:endParaRPr lang="de-DE" dirty="0"/>
          </a:p>
        </p:txBody>
      </p:sp>
    </p:spTree>
    <p:extLst>
      <p:ext uri="{BB962C8B-B14F-4D97-AF65-F5344CB8AC3E}">
        <p14:creationId xmlns:p14="http://schemas.microsoft.com/office/powerpoint/2010/main" val="290513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13</a:t>
            </a:fld>
            <a:endParaRPr lang="de-DE" dirty="0"/>
          </a:p>
        </p:txBody>
      </p:sp>
    </p:spTree>
    <p:extLst>
      <p:ext uri="{BB962C8B-B14F-4D97-AF65-F5344CB8AC3E}">
        <p14:creationId xmlns:p14="http://schemas.microsoft.com/office/powerpoint/2010/main" val="2062645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14</a:t>
            </a:fld>
            <a:endParaRPr lang="de-DE" dirty="0"/>
          </a:p>
        </p:txBody>
      </p:sp>
    </p:spTree>
    <p:extLst>
      <p:ext uri="{BB962C8B-B14F-4D97-AF65-F5344CB8AC3E}">
        <p14:creationId xmlns:p14="http://schemas.microsoft.com/office/powerpoint/2010/main" val="2331609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16</a:t>
            </a:fld>
            <a:endParaRPr lang="de-DE" dirty="0"/>
          </a:p>
        </p:txBody>
      </p:sp>
    </p:spTree>
    <p:extLst>
      <p:ext uri="{BB962C8B-B14F-4D97-AF65-F5344CB8AC3E}">
        <p14:creationId xmlns:p14="http://schemas.microsoft.com/office/powerpoint/2010/main" val="1654451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22</a:t>
            </a:fld>
            <a:endParaRPr lang="de-DE" dirty="0"/>
          </a:p>
        </p:txBody>
      </p:sp>
    </p:spTree>
    <p:extLst>
      <p:ext uri="{BB962C8B-B14F-4D97-AF65-F5344CB8AC3E}">
        <p14:creationId xmlns:p14="http://schemas.microsoft.com/office/powerpoint/2010/main" val="3266424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23</a:t>
            </a:fld>
            <a:endParaRPr lang="de-DE" dirty="0"/>
          </a:p>
        </p:txBody>
      </p:sp>
    </p:spTree>
    <p:extLst>
      <p:ext uri="{BB962C8B-B14F-4D97-AF65-F5344CB8AC3E}">
        <p14:creationId xmlns:p14="http://schemas.microsoft.com/office/powerpoint/2010/main" val="2047476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24</a:t>
            </a:fld>
            <a:endParaRPr lang="de-DE" dirty="0"/>
          </a:p>
        </p:txBody>
      </p:sp>
    </p:spTree>
    <p:extLst>
      <p:ext uri="{BB962C8B-B14F-4D97-AF65-F5344CB8AC3E}">
        <p14:creationId xmlns:p14="http://schemas.microsoft.com/office/powerpoint/2010/main" val="1973908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The </a:t>
            </a:r>
            <a:r>
              <a:rPr lang="de-DE" dirty="0" err="1"/>
              <a:t>number</a:t>
            </a:r>
            <a:r>
              <a:rPr lang="de-DE" dirty="0"/>
              <a:t> </a:t>
            </a:r>
            <a:r>
              <a:rPr lang="de-DE" dirty="0" err="1"/>
              <a:t>of</a:t>
            </a:r>
            <a:r>
              <a:rPr lang="de-DE" dirty="0"/>
              <a:t> </a:t>
            </a:r>
            <a:r>
              <a:rPr lang="de-DE" dirty="0" err="1"/>
              <a:t>identified</a:t>
            </a:r>
            <a:r>
              <a:rPr lang="de-DE" dirty="0"/>
              <a:t> </a:t>
            </a:r>
            <a:r>
              <a:rPr lang="de-DE" dirty="0" err="1"/>
              <a:t>document</a:t>
            </a:r>
            <a:endParaRPr lang="en-US"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25</a:t>
            </a:fld>
            <a:endParaRPr lang="de-DE" dirty="0"/>
          </a:p>
        </p:txBody>
      </p:sp>
    </p:spTree>
    <p:extLst>
      <p:ext uri="{BB962C8B-B14F-4D97-AF65-F5344CB8AC3E}">
        <p14:creationId xmlns:p14="http://schemas.microsoft.com/office/powerpoint/2010/main" val="2999278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olive bar </a:t>
            </a:r>
          </a:p>
          <a:p>
            <a:pPr marL="171450" indent="-171450">
              <a:buFont typeface="Arial" panose="020B0604020202020204" pitchFamily="34" charset="0"/>
              <a:buChar char="•"/>
            </a:pPr>
            <a:r>
              <a:rPr lang="en-US" dirty="0"/>
              <a:t>We present the results</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26</a:t>
            </a:fld>
            <a:endParaRPr lang="de-DE" dirty="0"/>
          </a:p>
        </p:txBody>
      </p:sp>
    </p:spTree>
    <p:extLst>
      <p:ext uri="{BB962C8B-B14F-4D97-AF65-F5344CB8AC3E}">
        <p14:creationId xmlns:p14="http://schemas.microsoft.com/office/powerpoint/2010/main" val="898017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bg1"/>
                </a:solidFill>
                <a:cs typeface="Arial" pitchFamily="34" charset="0"/>
              </a:rPr>
              <a:t>We remember that the baseline is only an approximation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bg1"/>
                </a:solidFill>
                <a:cs typeface="Arial" pitchFamily="34" charset="0"/>
              </a:rPr>
              <a:t>But we can obtain the number of document close to the baseline through adjusting the threshold</a:t>
            </a:r>
          </a:p>
          <a:p>
            <a:endParaRPr lang="en-US"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27</a:t>
            </a:fld>
            <a:endParaRPr lang="de-DE" dirty="0"/>
          </a:p>
        </p:txBody>
      </p:sp>
    </p:spTree>
    <p:extLst>
      <p:ext uri="{BB962C8B-B14F-4D97-AF65-F5344CB8AC3E}">
        <p14:creationId xmlns:p14="http://schemas.microsoft.com/office/powerpoint/2010/main" val="1035748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bg1"/>
                </a:solidFill>
                <a:cs typeface="Arial" pitchFamily="34" charset="0"/>
              </a:rPr>
              <a:t>We remember that the baseline is only an approximation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bg1"/>
                </a:solidFill>
                <a:cs typeface="Arial" pitchFamily="34" charset="0"/>
              </a:rPr>
              <a:t>But we can obtain the number of document close to the baseline through adjusting the threshold</a:t>
            </a:r>
          </a:p>
          <a:p>
            <a:endParaRPr lang="en-US"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28</a:t>
            </a:fld>
            <a:endParaRPr lang="de-DE" dirty="0"/>
          </a:p>
        </p:txBody>
      </p:sp>
    </p:spTree>
    <p:extLst>
      <p:ext uri="{BB962C8B-B14F-4D97-AF65-F5344CB8AC3E}">
        <p14:creationId xmlns:p14="http://schemas.microsoft.com/office/powerpoint/2010/main" val="70669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a:t>
            </a:fld>
            <a:endParaRPr lang="de-DE" dirty="0"/>
          </a:p>
        </p:txBody>
      </p:sp>
    </p:spTree>
    <p:extLst>
      <p:ext uri="{BB962C8B-B14F-4D97-AF65-F5344CB8AC3E}">
        <p14:creationId xmlns:p14="http://schemas.microsoft.com/office/powerpoint/2010/main" val="3278537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cs typeface="Arial" pitchFamily="34" charset="0"/>
              </a:rPr>
              <a:t>Briefly introduce best performing models</a:t>
            </a:r>
            <a:endParaRPr lang="en-US"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30</a:t>
            </a:fld>
            <a:endParaRPr lang="de-DE" dirty="0"/>
          </a:p>
        </p:txBody>
      </p:sp>
    </p:spTree>
    <p:extLst>
      <p:ext uri="{BB962C8B-B14F-4D97-AF65-F5344CB8AC3E}">
        <p14:creationId xmlns:p14="http://schemas.microsoft.com/office/powerpoint/2010/main" val="3367162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32</a:t>
            </a:fld>
            <a:endParaRPr lang="de-DE" dirty="0"/>
          </a:p>
        </p:txBody>
      </p:sp>
    </p:spTree>
    <p:extLst>
      <p:ext uri="{BB962C8B-B14F-4D97-AF65-F5344CB8AC3E}">
        <p14:creationId xmlns:p14="http://schemas.microsoft.com/office/powerpoint/2010/main" val="423127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Several sentences (consecutive or not)</a:t>
            </a:r>
          </a:p>
          <a:p>
            <a:pPr marL="171450" indent="-171450">
              <a:buFont typeface="Arial" panose="020B0604020202020204" pitchFamily="34" charset="0"/>
              <a:buChar char="•"/>
            </a:pPr>
            <a:r>
              <a:rPr lang="en-US" dirty="0"/>
              <a:t>The length can be measured in tokens rather than sentences</a:t>
            </a:r>
          </a:p>
          <a:p>
            <a:pPr marL="171450" indent="-171450">
              <a:buFont typeface="Arial" panose="020B0604020202020204" pitchFamily="34" charset="0"/>
              <a:buChar char="•"/>
            </a:pPr>
            <a:r>
              <a:rPr lang="en-US" dirty="0"/>
              <a:t>This step can be eliminated in favor of artificially creating context rules</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33</a:t>
            </a:fld>
            <a:endParaRPr lang="de-DE" dirty="0"/>
          </a:p>
        </p:txBody>
      </p:sp>
    </p:spTree>
    <p:extLst>
      <p:ext uri="{BB962C8B-B14F-4D97-AF65-F5344CB8AC3E}">
        <p14:creationId xmlns:p14="http://schemas.microsoft.com/office/powerpoint/2010/main" val="1925843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several sentences can be used</a:t>
            </a:r>
          </a:p>
          <a:p>
            <a:r>
              <a:rPr lang="en-US" dirty="0"/>
              <a:t>A sliding window (of fixed or dynamic size) can be utilized</a:t>
            </a:r>
          </a:p>
          <a:p>
            <a:r>
              <a:rPr lang="en-US" dirty="0"/>
              <a:t>A combination with Question Answering can be considered (first SBERT, then QA)</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34</a:t>
            </a:fld>
            <a:endParaRPr lang="de-DE" dirty="0"/>
          </a:p>
        </p:txBody>
      </p:sp>
    </p:spTree>
    <p:extLst>
      <p:ext uri="{BB962C8B-B14F-4D97-AF65-F5344CB8AC3E}">
        <p14:creationId xmlns:p14="http://schemas.microsoft.com/office/powerpoint/2010/main" val="422358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what components to use</a:t>
            </a:r>
          </a:p>
          <a:p>
            <a:r>
              <a:rPr lang="en-US" dirty="0"/>
              <a:t>Performance: what can be improved</a:t>
            </a:r>
          </a:p>
          <a:p>
            <a:endParaRPr lang="en-US"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36</a:t>
            </a:fld>
            <a:endParaRPr lang="de-DE" dirty="0"/>
          </a:p>
        </p:txBody>
      </p:sp>
    </p:spTree>
    <p:extLst>
      <p:ext uri="{BB962C8B-B14F-4D97-AF65-F5344CB8AC3E}">
        <p14:creationId xmlns:p14="http://schemas.microsoft.com/office/powerpoint/2010/main" val="2335016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37</a:t>
            </a:fld>
            <a:endParaRPr lang="de-DE" dirty="0"/>
          </a:p>
        </p:txBody>
      </p:sp>
    </p:spTree>
    <p:extLst>
      <p:ext uri="{BB962C8B-B14F-4D97-AF65-F5344CB8AC3E}">
        <p14:creationId xmlns:p14="http://schemas.microsoft.com/office/powerpoint/2010/main" val="643430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1: the added expertise plays a role</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38</a:t>
            </a:fld>
            <a:endParaRPr lang="de-DE" dirty="0"/>
          </a:p>
        </p:txBody>
      </p:sp>
    </p:spTree>
    <p:extLst>
      <p:ext uri="{BB962C8B-B14F-4D97-AF65-F5344CB8AC3E}">
        <p14:creationId xmlns:p14="http://schemas.microsoft.com/office/powerpoint/2010/main" val="1405036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39</a:t>
            </a:fld>
            <a:endParaRPr lang="de-DE" dirty="0"/>
          </a:p>
        </p:txBody>
      </p:sp>
    </p:spTree>
    <p:extLst>
      <p:ext uri="{BB962C8B-B14F-4D97-AF65-F5344CB8AC3E}">
        <p14:creationId xmlns:p14="http://schemas.microsoft.com/office/powerpoint/2010/main" val="916379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suggested approach can be used to validate the data set. </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40</a:t>
            </a:fld>
            <a:endParaRPr lang="de-DE" dirty="0"/>
          </a:p>
        </p:txBody>
      </p:sp>
    </p:spTree>
    <p:extLst>
      <p:ext uri="{BB962C8B-B14F-4D97-AF65-F5344CB8AC3E}">
        <p14:creationId xmlns:p14="http://schemas.microsoft.com/office/powerpoint/2010/main" val="1520768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41</a:t>
            </a:fld>
            <a:endParaRPr lang="de-DE" dirty="0"/>
          </a:p>
        </p:txBody>
      </p:sp>
    </p:spTree>
    <p:extLst>
      <p:ext uri="{BB962C8B-B14F-4D97-AF65-F5344CB8AC3E}">
        <p14:creationId xmlns:p14="http://schemas.microsoft.com/office/powerpoint/2010/main" val="391993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a:t>
            </a:fld>
            <a:endParaRPr lang="de-DE" dirty="0"/>
          </a:p>
        </p:txBody>
      </p:sp>
    </p:spTree>
    <p:extLst>
      <p:ext uri="{BB962C8B-B14F-4D97-AF65-F5344CB8AC3E}">
        <p14:creationId xmlns:p14="http://schemas.microsoft.com/office/powerpoint/2010/main" val="126860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5</a:t>
            </a:fld>
            <a:endParaRPr lang="de-DE" dirty="0"/>
          </a:p>
        </p:txBody>
      </p:sp>
    </p:spTree>
    <p:extLst>
      <p:ext uri="{BB962C8B-B14F-4D97-AF65-F5344CB8AC3E}">
        <p14:creationId xmlns:p14="http://schemas.microsoft.com/office/powerpoint/2010/main" val="311752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7</a:t>
            </a:fld>
            <a:endParaRPr lang="de-DE" dirty="0"/>
          </a:p>
        </p:txBody>
      </p:sp>
    </p:spTree>
    <p:extLst>
      <p:ext uri="{BB962C8B-B14F-4D97-AF65-F5344CB8AC3E}">
        <p14:creationId xmlns:p14="http://schemas.microsoft.com/office/powerpoint/2010/main" val="3785891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noProof="0" dirty="0"/>
              <a:t>On that basis we formulate three research questions.</a:t>
            </a:r>
          </a:p>
          <a:p>
            <a:pPr marL="171450" indent="-171450">
              <a:buFont typeface="Arial" panose="020B0604020202020204" pitchFamily="34" charset="0"/>
              <a:buChar char="•"/>
            </a:pPr>
            <a:endParaRPr lang="en-US" noProof="0" dirty="0"/>
          </a:p>
          <a:p>
            <a:pPr marL="171450" indent="-171450">
              <a:buFont typeface="Arial" panose="020B0604020202020204" pitchFamily="34" charset="0"/>
              <a:buChar char="•"/>
            </a:pPr>
            <a:r>
              <a:rPr lang="en-US" noProof="0" dirty="0"/>
              <a:t>How to combine NLP methods with domain expertise most efficiently</a:t>
            </a:r>
          </a:p>
          <a:p>
            <a:pPr marL="171450" indent="-171450">
              <a:buFont typeface="Arial" panose="020B0604020202020204" pitchFamily="34" charset="0"/>
              <a:buChar char="•"/>
            </a:pPr>
            <a:endParaRPr lang="en-US" noProof="0" dirty="0"/>
          </a:p>
          <a:p>
            <a:pPr marL="171450" indent="-171450">
              <a:buFont typeface="Arial" panose="020B0604020202020204" pitchFamily="34" charset="0"/>
              <a:buChar char="•"/>
            </a:pPr>
            <a:r>
              <a:rPr lang="en-US" noProof="0" dirty="0"/>
              <a:t>What are the challenges throughout the process</a:t>
            </a:r>
          </a:p>
          <a:p>
            <a:pPr marL="171450" indent="-171450">
              <a:buFont typeface="Arial" panose="020B0604020202020204" pitchFamily="34" charset="0"/>
              <a:buChar char="•"/>
            </a:pPr>
            <a:endParaRPr lang="en-US" noProof="0" dirty="0"/>
          </a:p>
          <a:p>
            <a:pPr marL="171450" indent="-171450">
              <a:buFont typeface="Arial" panose="020B0604020202020204" pitchFamily="34" charset="0"/>
              <a:buChar char="•"/>
            </a:pPr>
            <a:r>
              <a:rPr lang="en-US" noProof="0" dirty="0"/>
              <a:t>Can unsupervised learning alone solve the underlying task, and if not, can they be in any way useful for this use case</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8</a:t>
            </a:fld>
            <a:endParaRPr lang="de-DE" dirty="0"/>
          </a:p>
        </p:txBody>
      </p:sp>
    </p:spTree>
    <p:extLst>
      <p:ext uri="{BB962C8B-B14F-4D97-AF65-F5344CB8AC3E}">
        <p14:creationId xmlns:p14="http://schemas.microsoft.com/office/powerpoint/2010/main" val="56369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9</a:t>
            </a:fld>
            <a:endParaRPr lang="de-DE" dirty="0"/>
          </a:p>
        </p:txBody>
      </p:sp>
    </p:spTree>
    <p:extLst>
      <p:ext uri="{BB962C8B-B14F-4D97-AF65-F5344CB8AC3E}">
        <p14:creationId xmlns:p14="http://schemas.microsoft.com/office/powerpoint/2010/main" val="64449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10</a:t>
            </a:fld>
            <a:endParaRPr lang="de-DE" dirty="0"/>
          </a:p>
        </p:txBody>
      </p:sp>
    </p:spTree>
    <p:extLst>
      <p:ext uri="{BB962C8B-B14F-4D97-AF65-F5344CB8AC3E}">
        <p14:creationId xmlns:p14="http://schemas.microsoft.com/office/powerpoint/2010/main" val="2835397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behind the proposed approach is to mimic how easily people can classify documents based on their understanding of the underlying classes because they can associate it with different experience (Haj-Yahia et el.)</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proposed method is inspired by the way a human proceeds in this situation: It draws on textual similarity between the most relevant words in each document and a dictionary of keywords for each category reflecting its semantics and lexical field (Haj-Yahia et el.)</a:t>
            </a:r>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11</a:t>
            </a:fld>
            <a:endParaRPr lang="de-DE" dirty="0"/>
          </a:p>
        </p:txBody>
      </p:sp>
    </p:spTree>
    <p:extLst>
      <p:ext uri="{BB962C8B-B14F-4D97-AF65-F5344CB8AC3E}">
        <p14:creationId xmlns:p14="http://schemas.microsoft.com/office/powerpoint/2010/main" val="3602700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hyperlink" Target="http://wwwmatthes.in.tum.de/" TargetMode="External"/><Relationship Id="rId4" Type="http://schemas.openxmlformats.org/officeDocument/2006/relationships/image" Target="../media/image6.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6" y="2"/>
            <a:ext cx="12192000" cy="6857999"/>
          </a:xfrm>
          <a:prstGeom prst="rect">
            <a:avLst/>
          </a:prstGeom>
        </p:spPr>
      </p:pic>
      <p:sp>
        <p:nvSpPr>
          <p:cNvPr id="10" name="Rechteck 9"/>
          <p:cNvSpPr/>
          <p:nvPr userDrawn="1"/>
        </p:nvSpPr>
        <p:spPr>
          <a:xfrm>
            <a:off x="0" y="0"/>
            <a:ext cx="12192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7" name="Titel 1"/>
          <p:cNvSpPr>
            <a:spLocks noGrp="1"/>
          </p:cNvSpPr>
          <p:nvPr>
            <p:ph type="title" hasCustomPrompt="1"/>
          </p:nvPr>
        </p:nvSpPr>
        <p:spPr>
          <a:xfrm>
            <a:off x="431371" y="3538641"/>
            <a:ext cx="11432843"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en-US" noProof="0" dirty="0"/>
              <a:t>&lt;Title&gt;</a:t>
            </a:r>
          </a:p>
        </p:txBody>
      </p:sp>
      <p:sp>
        <p:nvSpPr>
          <p:cNvPr id="22" name="Textplatzhalter 4"/>
          <p:cNvSpPr>
            <a:spLocks noGrp="1"/>
          </p:cNvSpPr>
          <p:nvPr>
            <p:ph type="body" sz="quarter" idx="10" hasCustomPrompt="1"/>
          </p:nvPr>
        </p:nvSpPr>
        <p:spPr>
          <a:xfrm>
            <a:off x="431373" y="4211796"/>
            <a:ext cx="11431346"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&lt;Presenter&gt; </a:t>
            </a:r>
          </a:p>
        </p:txBody>
      </p:sp>
      <p:pic>
        <p:nvPicPr>
          <p:cNvPr id="9" name="Grafik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1371" y="398812"/>
            <a:ext cx="997527" cy="320040"/>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
        <p:nvSpPr>
          <p:cNvPr id="25" name="Textfeld 24"/>
          <p:cNvSpPr txBox="1"/>
          <p:nvPr userDrawn="1"/>
        </p:nvSpPr>
        <p:spPr>
          <a:xfrm>
            <a:off x="425454" y="4643381"/>
            <a:ext cx="11438759" cy="1440734"/>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en-US" sz="1400" b="0" i="0" kern="1200" noProof="1">
                <a:solidFill>
                  <a:schemeClr val="tx1">
                    <a:lumMod val="65000"/>
                    <a:lumOff val="35000"/>
                  </a:schemeClr>
                </a:solidFill>
                <a:latin typeface="Arial" charset="0"/>
                <a:ea typeface="+mn-ea"/>
                <a:cs typeface="Arial"/>
              </a:rPr>
              <a:t>Chair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Software</a:t>
            </a:r>
            <a:r>
              <a:rPr lang="en-US" sz="1400" b="0" i="0" kern="1200" baseline="0" noProof="1">
                <a:solidFill>
                  <a:schemeClr val="tx1">
                    <a:lumMod val="65000"/>
                    <a:lumOff val="35000"/>
                  </a:schemeClr>
                </a:solidFill>
                <a:latin typeface="Arial" charset="0"/>
                <a:ea typeface="+mn-ea"/>
                <a:cs typeface="Arial"/>
              </a:rPr>
              <a:t> Engineering for Business Information Systems </a:t>
            </a:r>
            <a:r>
              <a:rPr lang="en-US" sz="1400" b="0" i="0" kern="1200" noProof="1">
                <a:solidFill>
                  <a:schemeClr val="tx1">
                    <a:lumMod val="65000"/>
                    <a:lumOff val="35000"/>
                  </a:schemeClr>
                </a:solidFill>
                <a:latin typeface="Arial" charset="0"/>
                <a:ea typeface="+mn-ea"/>
                <a:cs typeface="Arial"/>
              </a:rPr>
              <a:t>(sebis) </a:t>
            </a:r>
          </a:p>
          <a:p>
            <a:pPr marL="0" indent="0"/>
            <a:r>
              <a:rPr lang="en-US" sz="1400" b="0" i="0" kern="1200" noProof="1">
                <a:solidFill>
                  <a:schemeClr val="tx1">
                    <a:lumMod val="65000"/>
                    <a:lumOff val="35000"/>
                  </a:schemeClr>
                </a:solidFill>
                <a:latin typeface="Arial" charset="0"/>
                <a:ea typeface="+mn-ea"/>
                <a:cs typeface="Arial"/>
              </a:rPr>
              <a:t>Department of Computer Science</a:t>
            </a:r>
          </a:p>
          <a:p>
            <a:pPr marL="0" indent="0"/>
            <a:r>
              <a:rPr lang="en-US" sz="1400" b="0" i="0" kern="1200" baseline="0" noProof="1">
                <a:solidFill>
                  <a:schemeClr val="tx1">
                    <a:lumMod val="65000"/>
                    <a:lumOff val="35000"/>
                  </a:schemeClr>
                </a:solidFill>
                <a:latin typeface="Arial" charset="0"/>
                <a:ea typeface="+mn-ea"/>
                <a:cs typeface="Arial"/>
              </a:rPr>
              <a:t>School of Computation, Information and Technology (CIT) </a:t>
            </a:r>
            <a:endParaRPr lang="en-US" sz="1400" b="0" i="0" kern="1200" noProof="1">
              <a:solidFill>
                <a:schemeClr val="tx1">
                  <a:lumMod val="65000"/>
                  <a:lumOff val="35000"/>
                </a:schemeClr>
              </a:solidFill>
              <a:latin typeface="Arial" charset="0"/>
              <a:ea typeface="+mn-ea"/>
              <a:cs typeface="Arial"/>
            </a:endParaRPr>
          </a:p>
          <a:p>
            <a:pPr marL="0" indent="0"/>
            <a:r>
              <a:rPr lang="en-US" sz="1400" b="0" i="0" kern="1200" noProof="1">
                <a:solidFill>
                  <a:schemeClr val="bg1">
                    <a:lumMod val="50000"/>
                  </a:schemeClr>
                </a:solidFill>
                <a:latin typeface="Arial" charset="0"/>
                <a:ea typeface="+mn-ea"/>
                <a:cs typeface="Arial"/>
              </a:rPr>
              <a:t>Technical University of Munich (TUM)</a:t>
            </a:r>
          </a:p>
          <a:p>
            <a:pPr marL="0" indent="0" algn="l" rtl="0" fontAlgn="base">
              <a:spcBef>
                <a:spcPct val="0"/>
              </a:spcBef>
              <a:spcAft>
                <a:spcPct val="0"/>
              </a:spcAft>
            </a:pPr>
            <a:r>
              <a:rPr lang="en-US" sz="1400" b="0" i="0" u="sng" kern="1200" noProof="1">
                <a:solidFill>
                  <a:schemeClr val="bg1">
                    <a:lumMod val="50000"/>
                  </a:schemeClr>
                </a:solidFill>
                <a:latin typeface="Arial" charset="0"/>
                <a:ea typeface="+mn-ea"/>
                <a:cs typeface="Arial"/>
              </a:rPr>
              <a:t>wwwmatthes.in.tum.de</a:t>
            </a:r>
            <a:endParaRPr lang="en-US" sz="1400" b="0" i="0" u="sng" kern="1200" dirty="0" err="1">
              <a:solidFill>
                <a:schemeClr val="bg1">
                  <a:lumMod val="50000"/>
                </a:schemeClr>
              </a:solidFill>
              <a:latin typeface="Arial" charset="0"/>
              <a:ea typeface="+mn-ea"/>
              <a:cs typeface="Aria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34435" y="981076"/>
            <a:ext cx="11523135"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p:cNvSpPr>
            <a:spLocks noGrp="1"/>
          </p:cNvSpPr>
          <p:nvPr>
            <p:ph type="title" hasCustomPrompt="1"/>
          </p:nvPr>
        </p:nvSpPr>
        <p:spPr>
          <a:xfrm>
            <a:off x="334437" y="44452"/>
            <a:ext cx="10586099" cy="720725"/>
          </a:xfrm>
        </p:spPr>
        <p:txBody>
          <a:bodyPr/>
          <a:lstStyle>
            <a:lvl1pPr>
              <a:defRPr>
                <a:latin typeface="+mj-lt"/>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en-US"/>
              <a:t>© sebis</a:t>
            </a:r>
            <a:endParaRPr lang="de-DE"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r>
              <a:rPr lang="en-US"/>
              <a:t>221212 Andrei Kreinhaus Master's Thesis Final Presentation</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a:t>
            </a:fld>
            <a:endParaRPr lang="de-DE"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Ende">
    <p:spTree>
      <p:nvGrpSpPr>
        <p:cNvPr id="1" name=""/>
        <p:cNvGrpSpPr/>
        <p:nvPr/>
      </p:nvGrpSpPr>
      <p:grpSpPr>
        <a:xfrm>
          <a:off x="0" y="0"/>
          <a:ext cx="0" cy="0"/>
          <a:chOff x="0" y="0"/>
          <a:chExt cx="0" cy="0"/>
        </a:xfrm>
      </p:grpSpPr>
      <p:pic>
        <p:nvPicPr>
          <p:cNvPr id="13" name="Picture 3" descr="Gebaeude_Fahne"/>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27384"/>
            <a:ext cx="12192000" cy="68936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userDrawn="1"/>
        </p:nvSpPr>
        <p:spPr>
          <a:xfrm>
            <a:off x="767407" y="1743185"/>
            <a:ext cx="3240361" cy="4566135"/>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mn-lt"/>
            </a:endParaRP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370" y="2024110"/>
            <a:ext cx="682753" cy="359665"/>
          </a:xfrm>
          <a:prstGeom prst="rect">
            <a:avLst/>
          </a:prstGeom>
        </p:spPr>
      </p:pic>
      <p:pic>
        <p:nvPicPr>
          <p:cNvPr id="22"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8009" y="2514436"/>
            <a:ext cx="720000" cy="230880"/>
          </a:xfrm>
          <a:prstGeom prst="rect">
            <a:avLst/>
          </a:prstGeom>
        </p:spPr>
      </p:pic>
      <p:sp>
        <p:nvSpPr>
          <p:cNvPr id="24" name="Textfeld 23"/>
          <p:cNvSpPr txBox="1"/>
          <p:nvPr userDrawn="1"/>
        </p:nvSpPr>
        <p:spPr>
          <a:xfrm>
            <a:off x="1040407" y="4123820"/>
            <a:ext cx="2751118" cy="2031325"/>
          </a:xfrm>
          <a:prstGeom prst="rect">
            <a:avLst/>
          </a:prstGeom>
          <a:noFill/>
        </p:spPr>
        <p:txBody>
          <a:bodyPr wrap="square" rtlCol="0">
            <a:spAutoFit/>
          </a:bodyPr>
          <a:lstStyle/>
          <a:p>
            <a:r>
              <a:rPr lang="en-AU" sz="1050" kern="1200" noProof="0" dirty="0">
                <a:solidFill>
                  <a:schemeClr val="tx1"/>
                </a:solidFill>
                <a:effectLst/>
                <a:latin typeface="+mn-lt"/>
                <a:ea typeface="+mn-ea"/>
                <a:cs typeface="Arial" pitchFamily="34" charset="0"/>
              </a:rPr>
              <a:t>Technical University of Munich (TUM)</a:t>
            </a:r>
          </a:p>
          <a:p>
            <a:r>
              <a:rPr lang="en-AU" sz="1050" kern="1200" noProof="0" dirty="0">
                <a:solidFill>
                  <a:schemeClr val="tx1"/>
                </a:solidFill>
                <a:effectLst/>
                <a:latin typeface="+mn-lt"/>
                <a:ea typeface="+mn-ea"/>
                <a:cs typeface="Arial" pitchFamily="34" charset="0"/>
              </a:rPr>
              <a:t>TUM School of CIT</a:t>
            </a:r>
            <a:br>
              <a:rPr lang="en-AU" sz="1050" kern="1200" noProof="0" dirty="0">
                <a:solidFill>
                  <a:schemeClr val="tx1"/>
                </a:solidFill>
                <a:effectLst/>
                <a:latin typeface="+mn-lt"/>
                <a:ea typeface="+mn-ea"/>
                <a:cs typeface="Arial" pitchFamily="34" charset="0"/>
              </a:rPr>
            </a:br>
            <a:r>
              <a:rPr lang="en-AU" sz="1050" kern="1200" noProof="0" dirty="0">
                <a:solidFill>
                  <a:schemeClr val="tx1"/>
                </a:solidFill>
                <a:effectLst/>
                <a:latin typeface="+mn-lt"/>
                <a:ea typeface="+mn-ea"/>
                <a:cs typeface="Arial" pitchFamily="34" charset="0"/>
              </a:rPr>
              <a:t>Department of Computer Science (CS)</a:t>
            </a:r>
            <a:br>
              <a:rPr lang="en-AU" sz="1050" kern="1200" noProof="0" dirty="0">
                <a:solidFill>
                  <a:schemeClr val="tx1"/>
                </a:solidFill>
                <a:effectLst/>
                <a:latin typeface="+mn-lt"/>
                <a:ea typeface="+mn-ea"/>
                <a:cs typeface="Arial" pitchFamily="34" charset="0"/>
              </a:rPr>
            </a:br>
            <a:r>
              <a:rPr lang="en-AU" sz="1050" kern="1200" noProof="0" dirty="0">
                <a:solidFill>
                  <a:schemeClr val="tx1"/>
                </a:solidFill>
                <a:effectLst/>
                <a:latin typeface="+mn-lt"/>
                <a:ea typeface="+mn-ea"/>
                <a:cs typeface="Arial" pitchFamily="34" charset="0"/>
              </a:rPr>
              <a:t>Chair</a:t>
            </a:r>
            <a:r>
              <a:rPr lang="en-AU" sz="1050" kern="1200" baseline="0" noProof="0" dirty="0">
                <a:solidFill>
                  <a:schemeClr val="tx1"/>
                </a:solidFill>
                <a:effectLst/>
                <a:latin typeface="+mn-lt"/>
                <a:ea typeface="+mn-ea"/>
                <a:cs typeface="Arial" pitchFamily="34" charset="0"/>
              </a:rPr>
              <a:t> </a:t>
            </a:r>
            <a:r>
              <a:rPr lang="en-AU" sz="1050" kern="1200" noProof="0" dirty="0">
                <a:solidFill>
                  <a:schemeClr val="tx1"/>
                </a:solidFill>
                <a:effectLst/>
                <a:latin typeface="+mn-lt"/>
                <a:ea typeface="+mn-ea"/>
                <a:cs typeface="Arial" pitchFamily="34" charset="0"/>
              </a:rPr>
              <a:t>of Software Engineering for Business Information Systems (sebis)</a:t>
            </a:r>
          </a:p>
          <a:p>
            <a:endParaRPr lang="en-US" sz="1050" noProof="1">
              <a:latin typeface="+mn-lt"/>
            </a:endParaRPr>
          </a:p>
          <a:p>
            <a:r>
              <a:rPr lang="en-US" sz="1050" noProof="1">
                <a:latin typeface="+mn-lt"/>
              </a:rPr>
              <a:t>Boltzmannstraße 3</a:t>
            </a:r>
          </a:p>
          <a:p>
            <a:r>
              <a:rPr lang="en-US" sz="1050" noProof="1">
                <a:latin typeface="+mn-lt"/>
              </a:rPr>
              <a:t>85748 Garching bei</a:t>
            </a:r>
            <a:r>
              <a:rPr lang="en-US" sz="1050" baseline="0" noProof="1">
                <a:latin typeface="+mn-lt"/>
              </a:rPr>
              <a:t> München</a:t>
            </a:r>
          </a:p>
          <a:p>
            <a:pPr>
              <a:tabLst>
                <a:tab pos="358775" algn="l"/>
              </a:tabLst>
            </a:pPr>
            <a:endParaRPr lang="en-US" sz="1050" baseline="0" noProof="1">
              <a:latin typeface="+mn-lt"/>
            </a:endParaRPr>
          </a:p>
          <a:p>
            <a:pPr>
              <a:tabLst>
                <a:tab pos="358775" algn="l"/>
              </a:tabLst>
            </a:pPr>
            <a:r>
              <a:rPr lang="en-US" sz="1050" baseline="0" noProof="1">
                <a:latin typeface="+mn-lt"/>
              </a:rPr>
              <a:t>+49.89.289.</a:t>
            </a:r>
          </a:p>
          <a:p>
            <a:endParaRPr lang="en-US" sz="1050" baseline="0" noProof="1">
              <a:latin typeface="+mn-lt"/>
            </a:endParaRPr>
          </a:p>
          <a:p>
            <a:r>
              <a:rPr lang="en-US" sz="1050" baseline="0" noProof="1">
                <a:latin typeface="+mn-lt"/>
                <a:hlinkClick r:id="rId5"/>
              </a:rPr>
              <a:t>wwwmatthes.in.tum.de</a:t>
            </a:r>
            <a:endParaRPr lang="en-US" sz="1050" noProof="1">
              <a:latin typeface="+mn-lt"/>
            </a:endParaRPr>
          </a:p>
        </p:txBody>
      </p:sp>
      <p:sp>
        <p:nvSpPr>
          <p:cNvPr id="26" name="Textplatzhalter 18"/>
          <p:cNvSpPr>
            <a:spLocks noGrp="1"/>
          </p:cNvSpPr>
          <p:nvPr>
            <p:ph type="body" sz="quarter" idx="13" hasCustomPrompt="1"/>
          </p:nvPr>
        </p:nvSpPr>
        <p:spPr>
          <a:xfrm>
            <a:off x="1160429" y="3486197"/>
            <a:ext cx="2485288"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&lt;Name&gt;</a:t>
            </a:r>
          </a:p>
        </p:txBody>
      </p:sp>
      <p:sp>
        <p:nvSpPr>
          <p:cNvPr id="27" name="Textplatzhalter 20"/>
          <p:cNvSpPr>
            <a:spLocks noGrp="1"/>
          </p:cNvSpPr>
          <p:nvPr>
            <p:ph type="body" sz="quarter" idx="14" hasCustomPrompt="1"/>
          </p:nvPr>
        </p:nvSpPr>
        <p:spPr>
          <a:xfrm>
            <a:off x="1160435" y="3277001"/>
            <a:ext cx="2484681" cy="182967"/>
          </a:xfrm>
          <a:prstGeom prst="rect">
            <a:avLst/>
          </a:prstGeom>
        </p:spPr>
        <p:txBody>
          <a:bodyPr lIns="0" tIns="0" rIns="0" bIns="0" anchor="b"/>
          <a:lstStyle>
            <a:lvl1pPr marL="0" indent="0">
              <a:buNone/>
              <a:defRPr sz="1050">
                <a:latin typeface="+mn-lt"/>
              </a:defRPr>
            </a:lvl1pPr>
          </a:lstStyle>
          <a:p>
            <a:pPr lvl="0"/>
            <a:r>
              <a:rPr lang="en-US" noProof="0" dirty="0"/>
              <a:t>&lt;Academic degree&gt;</a:t>
            </a:r>
          </a:p>
        </p:txBody>
      </p:sp>
      <p:sp>
        <p:nvSpPr>
          <p:cNvPr id="28" name="Textplatzhalter 22"/>
          <p:cNvSpPr>
            <a:spLocks noGrp="1"/>
          </p:cNvSpPr>
          <p:nvPr>
            <p:ph type="body" sz="quarter" idx="15" hasCustomPrompt="1"/>
          </p:nvPr>
        </p:nvSpPr>
        <p:spPr>
          <a:xfrm>
            <a:off x="1847528" y="5615625"/>
            <a:ext cx="1732003" cy="133350"/>
          </a:xfrm>
          <a:prstGeom prst="rect">
            <a:avLst/>
          </a:prstGeom>
        </p:spPr>
        <p:txBody>
          <a:bodyPr lIns="0" tIns="0" rIns="0" bIns="0">
            <a:noAutofit/>
          </a:bodyPr>
          <a:lstStyle>
            <a:lvl1pPr marL="0" indent="0">
              <a:buNone/>
              <a:defRPr sz="1050" baseline="0">
                <a:latin typeface="+mn-lt"/>
              </a:defRPr>
            </a:lvl1pPr>
          </a:lstStyle>
          <a:p>
            <a:pPr lvl="0"/>
            <a:r>
              <a:rPr lang="en-US" noProof="0" dirty="0"/>
              <a:t>&lt;Phone&gt;</a:t>
            </a:r>
          </a:p>
        </p:txBody>
      </p:sp>
      <p:sp>
        <p:nvSpPr>
          <p:cNvPr id="29" name="Textplatzhalter 24"/>
          <p:cNvSpPr>
            <a:spLocks noGrp="1"/>
          </p:cNvSpPr>
          <p:nvPr>
            <p:ph type="body" sz="quarter" idx="16" hasCustomPrompt="1"/>
          </p:nvPr>
        </p:nvSpPr>
        <p:spPr>
          <a:xfrm>
            <a:off x="1127448" y="5785985"/>
            <a:ext cx="2452083" cy="131762"/>
          </a:xfrm>
          <a:prstGeom prst="rect">
            <a:avLst/>
          </a:prstGeom>
        </p:spPr>
        <p:txBody>
          <a:bodyPr lIns="0" tIns="0" rIns="0" bIns="0">
            <a:noAutofit/>
          </a:bodyPr>
          <a:lstStyle>
            <a:lvl1pPr marL="0" indent="0">
              <a:buFontTx/>
              <a:buNone/>
              <a:defRPr sz="1050">
                <a:latin typeface="+mn-lt"/>
              </a:defRPr>
            </a:lvl1pPr>
          </a:lstStyle>
          <a:p>
            <a:pPr lvl="0"/>
            <a:r>
              <a:rPr lang="en-US" noProof="0" dirty="0"/>
              <a:t>&lt;E-Mail&gt;</a:t>
            </a:r>
          </a:p>
        </p:txBody>
      </p:sp>
      <p:sp>
        <p:nvSpPr>
          <p:cNvPr id="30" name="Inhaltsplatzhalter 31"/>
          <p:cNvSpPr>
            <a:spLocks noGrp="1"/>
          </p:cNvSpPr>
          <p:nvPr>
            <p:ph sz="quarter" idx="18" hasCustomPrompt="1"/>
          </p:nvPr>
        </p:nvSpPr>
        <p:spPr>
          <a:xfrm>
            <a:off x="1161091" y="3704994"/>
            <a:ext cx="2502054" cy="211455"/>
          </a:xfrm>
          <a:prstGeom prst="rect">
            <a:avLst/>
          </a:prstGeom>
        </p:spPr>
        <p:txBody>
          <a:bodyPr lIns="0" tIns="0" rIns="0" bIns="0"/>
          <a:lstStyle>
            <a:lvl1pPr>
              <a:defRPr sz="1050"/>
            </a:lvl1pPr>
          </a:lstStyle>
          <a:p>
            <a:pPr lvl="0"/>
            <a:r>
              <a:rPr lang="en-US" noProof="0" dirty="0"/>
              <a:t>&lt;Position&gt;</a:t>
            </a:r>
          </a:p>
        </p:txBody>
      </p:sp>
    </p:spTree>
    <p:extLst>
      <p:ext uri="{BB962C8B-B14F-4D97-AF65-F5344CB8AC3E}">
        <p14:creationId xmlns:p14="http://schemas.microsoft.com/office/powerpoint/2010/main" val="89374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44452"/>
            <a:ext cx="10586099" cy="72072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221212 Andrei Kreinhaus Master's Thesis Final Presentation</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68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a:xfrm>
            <a:off x="334434" y="980728"/>
            <a:ext cx="11523133" cy="5400675"/>
          </a:xfrm>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221212 Andrei Kreinhaus Master's Thesis Final Presentation</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3517934724"/>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r>
              <a:rPr lang="en-US"/>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221212 Andrei Kreinhaus Master's Thesis Final Presentation</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18252149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lvl1pPr>
              <a:defRPr>
                <a:solidFill>
                  <a:srgbClr val="0065BD"/>
                </a:solidFill>
              </a:defRPr>
            </a:lvl1pPr>
          </a:lstStyle>
          <a:p>
            <a:r>
              <a:rPr lang="en-US" noProof="0" dirty="0"/>
              <a:t>&lt;Title&gt;</a:t>
            </a:r>
            <a:endParaRPr lang="de-DE" dirty="0"/>
          </a:p>
        </p:txBody>
      </p:sp>
      <p:sp>
        <p:nvSpPr>
          <p:cNvPr id="3" name="Inhaltsplatzhalter 2"/>
          <p:cNvSpPr>
            <a:spLocks noGrp="1"/>
          </p:cNvSpPr>
          <p:nvPr>
            <p:ph sz="half" idx="1" hasCustomPrompt="1"/>
          </p:nvPr>
        </p:nvSpPr>
        <p:spPr>
          <a:xfrm>
            <a:off x="334437"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Inhaltsplatzhalter 3"/>
          <p:cNvSpPr>
            <a:spLocks noGrp="1"/>
          </p:cNvSpPr>
          <p:nvPr>
            <p:ph sz="half" idx="2" hasCustomPrompt="1"/>
          </p:nvPr>
        </p:nvSpPr>
        <p:spPr>
          <a:xfrm>
            <a:off x="6197602"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 sebis</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221212 Andrei Kreinhaus Master's Thesis Final Presentation</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a:t>
            </a:fld>
            <a:endParaRPr lang="de-DE"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34437" y="981074"/>
            <a:ext cx="5662084"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4" name="Inhaltsplatzhalter 3"/>
          <p:cNvSpPr>
            <a:spLocks noGrp="1"/>
          </p:cNvSpPr>
          <p:nvPr>
            <p:ph sz="half" idx="2" hasCustomPrompt="1"/>
          </p:nvPr>
        </p:nvSpPr>
        <p:spPr>
          <a:xfrm>
            <a:off x="334437" y="1643050"/>
            <a:ext cx="5662084"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platzhalter 4"/>
          <p:cNvSpPr>
            <a:spLocks noGrp="1"/>
          </p:cNvSpPr>
          <p:nvPr>
            <p:ph type="body" sz="quarter" idx="3" hasCustomPrompt="1"/>
          </p:nvPr>
        </p:nvSpPr>
        <p:spPr>
          <a:xfrm>
            <a:off x="6193367" y="981079"/>
            <a:ext cx="566420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6" name="Inhaltsplatzhalter 5"/>
          <p:cNvSpPr>
            <a:spLocks noGrp="1"/>
          </p:cNvSpPr>
          <p:nvPr>
            <p:ph sz="quarter" idx="4" hasCustomPrompt="1"/>
          </p:nvPr>
        </p:nvSpPr>
        <p:spPr>
          <a:xfrm>
            <a:off x="6193367" y="1643050"/>
            <a:ext cx="566420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el 1"/>
          <p:cNvSpPr>
            <a:spLocks noGrp="1"/>
          </p:cNvSpPr>
          <p:nvPr>
            <p:ph type="title" hasCustomPrompt="1"/>
          </p:nvPr>
        </p:nvSpPr>
        <p:spPr>
          <a:xfrm>
            <a:off x="334437" y="44452"/>
            <a:ext cx="10586099" cy="720725"/>
          </a:xfrm>
        </p:spPr>
        <p:txBody>
          <a:bodyPr/>
          <a:lstStyle/>
          <a:p>
            <a:r>
              <a:rPr lang="en-US" noProof="0" dirty="0"/>
              <a:t>&lt;Title&gt;</a:t>
            </a:r>
          </a:p>
        </p:txBody>
      </p:sp>
      <p:sp>
        <p:nvSpPr>
          <p:cNvPr id="7" name="Rectangle 4"/>
          <p:cNvSpPr>
            <a:spLocks noGrp="1" noChangeArrowheads="1"/>
          </p:cNvSpPr>
          <p:nvPr>
            <p:ph type="dt" sz="half" idx="10"/>
          </p:nvPr>
        </p:nvSpPr>
        <p:spPr>
          <a:ln/>
        </p:spPr>
        <p:txBody>
          <a:bodyPr/>
          <a:lstStyle>
            <a:lvl1pPr>
              <a:defRPr/>
            </a:lvl1pPr>
          </a:lstStyle>
          <a:p>
            <a:pPr>
              <a:defRPr/>
            </a:pPr>
            <a:r>
              <a:rPr lang="en-US" noProof="0"/>
              <a:t>© sebis</a:t>
            </a:r>
            <a:endParaRPr lang="en-US" noProof="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noProof="0"/>
              <a:t>221212 Andrei Kreinhaus Master's Thesis Final Presentation</a:t>
            </a:r>
            <a:endParaRPr lang="en-US" noProof="0"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a:t>
            </a:fld>
            <a:endParaRPr lang="en-US" noProof="0"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p>
            <a:r>
              <a:rPr lang="en-US" noProof="0" dirty="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en-US"/>
              <a:t>© sebis</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221212 Andrei Kreinhaus Master's Thesis Final Presentation</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a:t>
            </a:fld>
            <a:endParaRPr lang="de-DE"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mit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3" y="44451"/>
            <a:ext cx="11523133" cy="6524625"/>
          </a:xfrm>
        </p:spPr>
        <p:txBody>
          <a:bodyPr anchor="ctr"/>
          <a:lstStyle>
            <a:lvl1pPr algn="ctr">
              <a:defRPr sz="3200"/>
            </a:lvl1pPr>
          </a:lstStyle>
          <a:p>
            <a:r>
              <a:rPr lang="en-US" noProof="0" dirty="0"/>
              <a:t>&lt;Title&gt;</a:t>
            </a:r>
          </a:p>
        </p:txBody>
      </p:sp>
      <p:sp>
        <p:nvSpPr>
          <p:cNvPr id="3" name="Datumsplatzhalter 2"/>
          <p:cNvSpPr>
            <a:spLocks noGrp="1"/>
          </p:cNvSpPr>
          <p:nvPr>
            <p:ph type="dt" sz="half" idx="10"/>
          </p:nvPr>
        </p:nvSpPr>
        <p:spPr/>
        <p:txBody>
          <a:bodyPr/>
          <a:lstStyle/>
          <a:p>
            <a:pPr>
              <a:defRPr/>
            </a:pPr>
            <a:r>
              <a:rPr lang="en-US"/>
              <a:t>© sebis</a:t>
            </a:r>
            <a:endParaRPr lang="en-US" dirty="0"/>
          </a:p>
        </p:txBody>
      </p:sp>
      <p:sp>
        <p:nvSpPr>
          <p:cNvPr id="4" name="Fußzeilenplatzhalter 3"/>
          <p:cNvSpPr>
            <a:spLocks noGrp="1"/>
          </p:cNvSpPr>
          <p:nvPr>
            <p:ph type="ftr" sz="quarter" idx="11"/>
          </p:nvPr>
        </p:nvSpPr>
        <p:spPr/>
        <p:txBody>
          <a:bodyPr/>
          <a:lstStyle/>
          <a:p>
            <a:pPr>
              <a:defRPr/>
            </a:pPr>
            <a:r>
              <a:rPr lang="en-US"/>
              <a:t>221212 Andrei Kreinhaus Master's Thesis Final Presentation</a:t>
            </a:r>
            <a:endParaRPr lang="en-US" dirty="0"/>
          </a:p>
        </p:txBody>
      </p:sp>
      <p:sp>
        <p:nvSpPr>
          <p:cNvPr id="5" name="Foliennummernplatzhalter 4"/>
          <p:cNvSpPr>
            <a:spLocks noGrp="1"/>
          </p:cNvSpPr>
          <p:nvPr>
            <p:ph type="sldNum" sz="quarter" idx="12"/>
          </p:nvPr>
        </p:nvSpPr>
        <p:spPr/>
        <p:txBody>
          <a:bodyPr/>
          <a:lstStyle/>
          <a:p>
            <a:pPr>
              <a:defRPr/>
            </a:pPr>
            <a:fld id="{5E4FF76D-8657-43F1-929B-F6D2FAB2741A}" type="slidenum">
              <a:rPr lang="en-US" smtClean="0"/>
              <a:pPr>
                <a:defRPr/>
              </a:pPr>
              <a:t>‹#›</a:t>
            </a:fld>
            <a:endParaRPr lang="en-US" dirty="0"/>
          </a:p>
        </p:txBody>
      </p:sp>
    </p:spTree>
    <p:extLst>
      <p:ext uri="{BB962C8B-B14F-4D97-AF65-F5344CB8AC3E}">
        <p14:creationId xmlns:p14="http://schemas.microsoft.com/office/powerpoint/2010/main" val="36522625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4434" y="44451"/>
            <a:ext cx="10586102"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a:t>&lt;Title&gt;</a:t>
            </a:r>
          </a:p>
        </p:txBody>
      </p:sp>
      <p:sp>
        <p:nvSpPr>
          <p:cNvPr id="4099" name="Rectangle 3"/>
          <p:cNvSpPr>
            <a:spLocks noGrp="1" noChangeArrowheads="1"/>
          </p:cNvSpPr>
          <p:nvPr>
            <p:ph type="body" idx="1"/>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Rectangle 4"/>
          <p:cNvSpPr>
            <a:spLocks noGrp="1" noChangeArrowheads="1"/>
          </p:cNvSpPr>
          <p:nvPr>
            <p:ph type="dt" sz="half" idx="2"/>
          </p:nvPr>
        </p:nvSpPr>
        <p:spPr bwMode="auto">
          <a:xfrm>
            <a:off x="9383184" y="6570616"/>
            <a:ext cx="214206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en-US" noProof="0"/>
              <a:t>© sebis</a:t>
            </a:r>
            <a:endParaRPr lang="en-US" noProof="0" dirty="0"/>
          </a:p>
        </p:txBody>
      </p:sp>
      <p:sp>
        <p:nvSpPr>
          <p:cNvPr id="1029" name="Rectangle 5"/>
          <p:cNvSpPr>
            <a:spLocks noGrp="1" noChangeArrowheads="1"/>
          </p:cNvSpPr>
          <p:nvPr>
            <p:ph type="ftr" sz="quarter" idx="3"/>
          </p:nvPr>
        </p:nvSpPr>
        <p:spPr bwMode="auto">
          <a:xfrm>
            <a:off x="332903" y="6569076"/>
            <a:ext cx="576156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pPr>
              <a:defRPr/>
            </a:pPr>
            <a:r>
              <a:rPr lang="en-US"/>
              <a:t>221212 Andrei Kreinhaus Master's Thesis Final Presentation</a:t>
            </a:r>
            <a:endParaRPr lang="en-US" dirty="0"/>
          </a:p>
        </p:txBody>
      </p:sp>
      <p:sp>
        <p:nvSpPr>
          <p:cNvPr id="1030" name="Rectangle 6"/>
          <p:cNvSpPr>
            <a:spLocks noGrp="1" noChangeArrowheads="1"/>
          </p:cNvSpPr>
          <p:nvPr>
            <p:ph type="sldNum" sz="quarter" idx="4"/>
          </p:nvPr>
        </p:nvSpPr>
        <p:spPr bwMode="auto">
          <a:xfrm>
            <a:off x="11525251" y="6570616"/>
            <a:ext cx="332316"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en-US" smtClean="0"/>
              <a:pPr>
                <a:defRPr/>
              </a:pPr>
              <a:t>‹#›</a:t>
            </a:fld>
            <a:endParaRPr lang="en-US" dirty="0"/>
          </a:p>
        </p:txBody>
      </p:sp>
      <p:pic>
        <p:nvPicPr>
          <p:cNvPr id="8" name="Grafi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81" r:id="rId4"/>
    <p:sldLayoutId id="2147483766" r:id="rId5"/>
    <p:sldLayoutId id="2147483767" r:id="rId6"/>
    <p:sldLayoutId id="2147483768" r:id="rId7"/>
    <p:sldLayoutId id="2147483780" r:id="rId8"/>
    <p:sldLayoutId id="2147483769" r:id="rId9"/>
    <p:sldLayoutId id="2147483771" r:id="rId10"/>
    <p:sldLayoutId id="2147483779" r:id="rId11"/>
  </p:sldLayoutIdLst>
  <p:transition/>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7" Type="http://schemas.openxmlformats.org/officeDocument/2006/relationships/image" Target="../media/image15.png"/><Relationship Id="rId2" Type="http://schemas.openxmlformats.org/officeDocument/2006/relationships/image" Target="../media/image130.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 Id="rId5" Type="http://schemas.openxmlformats.org/officeDocument/2006/relationships/chart" Target="../charts/chart13.xml"/><Relationship Id="rId4" Type="http://schemas.openxmlformats.org/officeDocument/2006/relationships/chart" Target="../charts/char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431371" y="3076976"/>
            <a:ext cx="11432843" cy="1141439"/>
          </a:xfrm>
        </p:spPr>
        <p:txBody>
          <a:bodyPr/>
          <a:lstStyle/>
          <a:p>
            <a:r>
              <a:rPr lang="en-US" dirty="0"/>
              <a:t>An Expert-Defined Rule-Based Approach for Generating Vector Representations to Classify Texts</a:t>
            </a:r>
            <a:endParaRPr lang="de-DE" dirty="0"/>
          </a:p>
        </p:txBody>
      </p:sp>
      <p:sp>
        <p:nvSpPr>
          <p:cNvPr id="13" name="Textplatzhalter 12"/>
          <p:cNvSpPr>
            <a:spLocks noGrp="1"/>
          </p:cNvSpPr>
          <p:nvPr>
            <p:ph type="body" sz="quarter" idx="10"/>
          </p:nvPr>
        </p:nvSpPr>
        <p:spPr/>
        <p:txBody>
          <a:bodyPr/>
          <a:lstStyle/>
          <a:p>
            <a:r>
              <a:rPr lang="de-DE" dirty="0"/>
              <a:t>Andrei Kreinhaus</a:t>
            </a:r>
          </a:p>
        </p:txBody>
      </p:sp>
      <p:sp>
        <p:nvSpPr>
          <p:cNvPr id="11" name="Textplatzhalter 15"/>
          <p:cNvSpPr txBox="1">
            <a:spLocks/>
          </p:cNvSpPr>
          <p:nvPr/>
        </p:nvSpPr>
        <p:spPr bwMode="auto">
          <a:xfrm>
            <a:off x="5922819" y="4210928"/>
            <a:ext cx="5941396" cy="3385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lvl1pPr marL="180000" indent="0" algn="l" rtl="0" eaLnBrk="1" fontAlgn="base" hangingPunct="1">
              <a:spcBef>
                <a:spcPct val="20000"/>
              </a:spcBef>
              <a:spcAft>
                <a:spcPct val="0"/>
              </a:spcAft>
              <a:buFontTx/>
              <a:buNone/>
              <a:defRPr sz="1600" b="0" baseline="0">
                <a:solidFill>
                  <a:schemeClr val="tx1">
                    <a:lumMod val="60000"/>
                    <a:lumOff val="40000"/>
                  </a:schemeClr>
                </a:solidFill>
                <a:latin typeface="+mn-lt"/>
                <a:ea typeface="+mn-ea"/>
                <a:cs typeface="Arial Unicode MS" pitchFamily="34" charset="-128"/>
              </a:defRPr>
            </a:lvl1pPr>
            <a:lvl2pPr marL="457200" indent="0" algn="l" rtl="0" eaLnBrk="1" fontAlgn="base" hangingPunct="1">
              <a:spcBef>
                <a:spcPct val="20000"/>
              </a:spcBef>
              <a:spcAft>
                <a:spcPct val="0"/>
              </a:spcAft>
              <a:buClr>
                <a:schemeClr val="tx2"/>
              </a:buClr>
              <a:buFontTx/>
              <a:buNone/>
              <a:defRPr baseline="0">
                <a:solidFill>
                  <a:schemeClr val="tx1"/>
                </a:solidFill>
                <a:latin typeface="+mn-lt"/>
                <a:cs typeface="Arial Unicode MS" pitchFamily="34" charset="-128"/>
              </a:defRPr>
            </a:lvl2pPr>
            <a:lvl3pPr marL="914400" indent="0" algn="l" defTabSz="803275" rtl="0" eaLnBrk="1" fontAlgn="base" hangingPunct="1">
              <a:spcBef>
                <a:spcPct val="20000"/>
              </a:spcBef>
              <a:spcAft>
                <a:spcPct val="0"/>
              </a:spcAft>
              <a:buClr>
                <a:schemeClr val="tx2"/>
              </a:buClr>
              <a:buFontTx/>
              <a:buNone/>
              <a:defRPr baseline="0">
                <a:solidFill>
                  <a:schemeClr val="tx1"/>
                </a:solidFill>
                <a:latin typeface="+mn-lt"/>
                <a:cs typeface="Arial Unicode MS" pitchFamily="34" charset="-128"/>
              </a:defRPr>
            </a:lvl3pPr>
            <a:lvl4pPr marL="1371600" indent="0" algn="l" rtl="0" eaLnBrk="1" fontAlgn="base" hangingPunct="1">
              <a:spcBef>
                <a:spcPct val="20000"/>
              </a:spcBef>
              <a:spcAft>
                <a:spcPct val="0"/>
              </a:spcAft>
              <a:buClr>
                <a:schemeClr val="tx2"/>
              </a:buClr>
              <a:buFontTx/>
              <a:buNone/>
              <a:defRPr sz="1600">
                <a:solidFill>
                  <a:schemeClr val="tx1"/>
                </a:solidFill>
                <a:latin typeface="+mn-lt"/>
                <a:cs typeface="Arial Unicode MS" pitchFamily="34" charset="-128"/>
              </a:defRPr>
            </a:lvl4pPr>
            <a:lvl5pPr marL="1828800" indent="0" algn="l" rtl="0" eaLnBrk="1" fontAlgn="base" hangingPunct="1">
              <a:spcBef>
                <a:spcPct val="20000"/>
              </a:spcBef>
              <a:spcAft>
                <a:spcPct val="0"/>
              </a:spcAft>
              <a:buClr>
                <a:schemeClr val="tx2"/>
              </a:buClr>
              <a:buFontTx/>
              <a:buNone/>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algn="r"/>
            <a:r>
              <a:rPr lang="en-AU" kern="0" dirty="0"/>
              <a:t>12.12.22, Master’s Thesis Final Presentation</a:t>
            </a:r>
          </a:p>
        </p:txBody>
      </p:sp>
    </p:spTree>
    <p:extLst>
      <p:ext uri="{BB962C8B-B14F-4D97-AF65-F5344CB8AC3E}">
        <p14:creationId xmlns:p14="http://schemas.microsoft.com/office/powerpoint/2010/main" val="13276057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95864-FEA9-2599-2C0B-3A97CAF2BD58}"/>
              </a:ext>
            </a:extLst>
          </p:cNvPr>
          <p:cNvSpPr>
            <a:spLocks noGrp="1"/>
          </p:cNvSpPr>
          <p:nvPr>
            <p:ph type="title"/>
          </p:nvPr>
        </p:nvSpPr>
        <p:spPr/>
        <p:txBody>
          <a:bodyPr/>
          <a:lstStyle/>
          <a:p>
            <a:r>
              <a:rPr lang="en-US" dirty="0"/>
              <a:t>Definitions</a:t>
            </a:r>
          </a:p>
        </p:txBody>
      </p:sp>
      <p:sp>
        <p:nvSpPr>
          <p:cNvPr id="4" name="Date Placeholder 3">
            <a:extLst>
              <a:ext uri="{FF2B5EF4-FFF2-40B4-BE49-F238E27FC236}">
                <a16:creationId xmlns:a16="http://schemas.microsoft.com/office/drawing/2014/main" id="{07755307-821E-8A8C-A80E-8FC8861F9500}"/>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3CB3391F-C003-054C-F085-EA305EB534DA}"/>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7F9A3C53-0065-B557-7F06-0E60A56D0266}"/>
              </a:ext>
            </a:extLst>
          </p:cNvPr>
          <p:cNvSpPr>
            <a:spLocks noGrp="1"/>
          </p:cNvSpPr>
          <p:nvPr>
            <p:ph type="sldNum" sz="quarter" idx="12"/>
          </p:nvPr>
        </p:nvSpPr>
        <p:spPr/>
        <p:txBody>
          <a:bodyPr/>
          <a:lstStyle/>
          <a:p>
            <a:pPr>
              <a:defRPr/>
            </a:pPr>
            <a:fld id="{05BC9FAB-BDC1-47C0-A8BB-6E12A8205D33}" type="slidenum">
              <a:rPr lang="de-DE" smtClean="0"/>
              <a:pPr>
                <a:defRPr/>
              </a:pPr>
              <a:t>10</a:t>
            </a:fld>
            <a:endParaRPr lang="de-DE" dirty="0"/>
          </a:p>
        </p:txBody>
      </p:sp>
      <p:sp>
        <p:nvSpPr>
          <p:cNvPr id="8" name="Rectangle 7">
            <a:extLst>
              <a:ext uri="{FF2B5EF4-FFF2-40B4-BE49-F238E27FC236}">
                <a16:creationId xmlns:a16="http://schemas.microsoft.com/office/drawing/2014/main" id="{3AE8B059-BABC-A545-F32E-34BDD937124D}"/>
              </a:ext>
            </a:extLst>
          </p:cNvPr>
          <p:cNvSpPr/>
          <p:nvPr/>
        </p:nvSpPr>
        <p:spPr bwMode="auto">
          <a:xfrm>
            <a:off x="687649" y="3800098"/>
            <a:ext cx="2329615" cy="2595857"/>
          </a:xfrm>
          <a:prstGeom prst="rect">
            <a:avLst/>
          </a:prstGeom>
          <a:solidFill>
            <a:schemeClr val="bg1">
              <a:lumMod val="95000"/>
            </a:schemeClr>
          </a:solidFill>
          <a:ln>
            <a:headEnd type="none" w="med" len="med"/>
            <a:tailEnd type="none" w="med" len="med"/>
          </a:ln>
          <a:effectLst>
            <a:outerShdw blurRad="50800" dist="508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u="sng" dirty="0"/>
              <a:t>Class Description</a:t>
            </a:r>
          </a:p>
          <a:p>
            <a:pPr algn="ctr"/>
            <a:endParaRPr lang="en-US" sz="1400" b="1" u="sng" dirty="0"/>
          </a:p>
          <a:p>
            <a:pPr algn="ctr"/>
            <a:r>
              <a:rPr lang="en-US" sz="1400" dirty="0"/>
              <a:t>A set of </a:t>
            </a:r>
            <a:r>
              <a:rPr lang="en-US" sz="1400" b="1" dirty="0"/>
              <a:t>specific keywords </a:t>
            </a:r>
            <a:r>
              <a:rPr lang="en-US" sz="1400" dirty="0"/>
              <a:t>describing the </a:t>
            </a:r>
            <a:r>
              <a:rPr lang="en-US" sz="1400" b="1" dirty="0"/>
              <a:t>class</a:t>
            </a:r>
            <a:r>
              <a:rPr lang="en-US" sz="1400" dirty="0"/>
              <a:t>.</a:t>
            </a:r>
            <a:endParaRPr lang="en-US" sz="1400" b="1" u="sng" dirty="0"/>
          </a:p>
        </p:txBody>
      </p:sp>
      <p:sp>
        <p:nvSpPr>
          <p:cNvPr id="9" name="Rectangle 8">
            <a:extLst>
              <a:ext uri="{FF2B5EF4-FFF2-40B4-BE49-F238E27FC236}">
                <a16:creationId xmlns:a16="http://schemas.microsoft.com/office/drawing/2014/main" id="{0E2DEF9E-C457-5D03-028F-FF783475771F}"/>
              </a:ext>
            </a:extLst>
          </p:cNvPr>
          <p:cNvSpPr/>
          <p:nvPr/>
        </p:nvSpPr>
        <p:spPr bwMode="auto">
          <a:xfrm>
            <a:off x="3475454" y="925156"/>
            <a:ext cx="2329615" cy="2595857"/>
          </a:xfrm>
          <a:prstGeom prst="rect">
            <a:avLst/>
          </a:prstGeom>
          <a:solidFill>
            <a:schemeClr val="bg1">
              <a:lumMod val="95000"/>
            </a:schemeClr>
          </a:solidFill>
          <a:ln>
            <a:headEnd type="none" w="med" len="med"/>
            <a:tailEnd type="none" w="med" len="med"/>
          </a:ln>
          <a:effectLst>
            <a:outerShdw blurRad="50800" dist="508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u="sng" dirty="0"/>
              <a:t>Context Window</a:t>
            </a:r>
          </a:p>
          <a:p>
            <a:pPr algn="ctr"/>
            <a:endParaRPr lang="en-US" sz="1400" b="1" u="sng" dirty="0"/>
          </a:p>
          <a:p>
            <a:pPr algn="ctr"/>
            <a:r>
              <a:rPr lang="en-US" sz="1400" dirty="0"/>
              <a:t>A </a:t>
            </a:r>
            <a:r>
              <a:rPr lang="en-US" sz="1400" b="1" dirty="0"/>
              <a:t>part of the document </a:t>
            </a:r>
            <a:r>
              <a:rPr lang="en-US" sz="1400" dirty="0"/>
              <a:t>of variable length that </a:t>
            </a:r>
            <a:r>
              <a:rPr lang="en-US" sz="1400" b="1" dirty="0"/>
              <a:t>surrounds a class keyword</a:t>
            </a:r>
            <a:r>
              <a:rPr lang="en-US" sz="1400" dirty="0"/>
              <a:t>.</a:t>
            </a:r>
          </a:p>
        </p:txBody>
      </p:sp>
      <p:sp>
        <p:nvSpPr>
          <p:cNvPr id="11" name="Rectangle 10">
            <a:extLst>
              <a:ext uri="{FF2B5EF4-FFF2-40B4-BE49-F238E27FC236}">
                <a16:creationId xmlns:a16="http://schemas.microsoft.com/office/drawing/2014/main" id="{1C22BA72-667B-AC7C-EB78-88D11C637706}"/>
              </a:ext>
            </a:extLst>
          </p:cNvPr>
          <p:cNvSpPr/>
          <p:nvPr/>
        </p:nvSpPr>
        <p:spPr bwMode="auto">
          <a:xfrm>
            <a:off x="714427" y="925156"/>
            <a:ext cx="2329615" cy="2595857"/>
          </a:xfrm>
          <a:prstGeom prst="rect">
            <a:avLst/>
          </a:prstGeom>
          <a:solidFill>
            <a:schemeClr val="bg1">
              <a:lumMod val="95000"/>
            </a:schemeClr>
          </a:solidFill>
          <a:ln>
            <a:headEnd type="none" w="med" len="med"/>
            <a:tailEnd type="none" w="med" len="med"/>
          </a:ln>
          <a:effectLst>
            <a:outerShdw blurRad="50800" dist="508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400" b="1" u="sng" dirty="0"/>
              <a:t>Domain Expert</a:t>
            </a:r>
          </a:p>
          <a:p>
            <a:pPr algn="ctr" eaLnBrk="0" hangingPunct="0"/>
            <a:endParaRPr lang="en-US" sz="1400" b="1" u="sng" dirty="0"/>
          </a:p>
          <a:p>
            <a:pPr algn="ctr" eaLnBrk="0" hangingPunct="0"/>
            <a:r>
              <a:rPr lang="en-US" sz="1400" dirty="0"/>
              <a:t>A </a:t>
            </a:r>
            <a:r>
              <a:rPr lang="en-US" sz="1400" b="1" dirty="0"/>
              <a:t>person</a:t>
            </a:r>
            <a:r>
              <a:rPr lang="en-US" sz="1400" dirty="0"/>
              <a:t> with </a:t>
            </a:r>
            <a:r>
              <a:rPr lang="en-US" sz="1400" b="1" dirty="0"/>
              <a:t>knowledge</a:t>
            </a:r>
            <a:r>
              <a:rPr lang="en-US" sz="1400" dirty="0"/>
              <a:t> in a </a:t>
            </a:r>
            <a:r>
              <a:rPr lang="en-US" sz="1400" b="1" dirty="0"/>
              <a:t>specific area</a:t>
            </a:r>
            <a:r>
              <a:rPr lang="en-US" sz="1400" dirty="0"/>
              <a:t>. In our case, all professional employees of the cooperating company.</a:t>
            </a:r>
          </a:p>
        </p:txBody>
      </p:sp>
      <p:sp>
        <p:nvSpPr>
          <p:cNvPr id="13" name="Rectangle 12">
            <a:extLst>
              <a:ext uri="{FF2B5EF4-FFF2-40B4-BE49-F238E27FC236}">
                <a16:creationId xmlns:a16="http://schemas.microsoft.com/office/drawing/2014/main" id="{4ECB91C9-B85F-593C-2559-E02541A4C6FB}"/>
              </a:ext>
            </a:extLst>
          </p:cNvPr>
          <p:cNvSpPr/>
          <p:nvPr/>
        </p:nvSpPr>
        <p:spPr bwMode="auto">
          <a:xfrm>
            <a:off x="8832140" y="3800098"/>
            <a:ext cx="2329615" cy="2595857"/>
          </a:xfrm>
          <a:prstGeom prst="rect">
            <a:avLst/>
          </a:prstGeom>
          <a:solidFill>
            <a:schemeClr val="bg1">
              <a:lumMod val="95000"/>
            </a:schemeClr>
          </a:solidFill>
          <a:ln>
            <a:headEnd type="none" w="med" len="med"/>
            <a:tailEnd type="none" w="med" len="med"/>
          </a:ln>
          <a:effectLst>
            <a:outerShdw blurRad="50800" dist="508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u="sng" dirty="0"/>
              <a:t>Class Threshold</a:t>
            </a:r>
          </a:p>
          <a:p>
            <a:pPr algn="ctr"/>
            <a:endParaRPr lang="en-US" sz="1400" b="1" u="sng" dirty="0"/>
          </a:p>
          <a:p>
            <a:pPr algn="ctr"/>
            <a:r>
              <a:rPr lang="en-US" sz="1400" dirty="0"/>
              <a:t>A </a:t>
            </a:r>
            <a:r>
              <a:rPr lang="en-US" sz="1400" b="1" dirty="0"/>
              <a:t>minimum similarity score </a:t>
            </a:r>
            <a:r>
              <a:rPr lang="en-US" sz="1400" dirty="0"/>
              <a:t>required for a document </a:t>
            </a:r>
            <a:r>
              <a:rPr lang="en-US" sz="1400" b="1" dirty="0"/>
              <a:t>sentence</a:t>
            </a:r>
            <a:r>
              <a:rPr lang="en-US" sz="1400" dirty="0"/>
              <a:t> required to </a:t>
            </a:r>
            <a:r>
              <a:rPr lang="en-US" sz="1400" b="1" dirty="0"/>
              <a:t>become part</a:t>
            </a:r>
            <a:r>
              <a:rPr lang="en-US" sz="1400" dirty="0"/>
              <a:t> of a </a:t>
            </a:r>
            <a:r>
              <a:rPr lang="en-US" sz="1400" b="1" dirty="0"/>
              <a:t>particular class</a:t>
            </a:r>
            <a:r>
              <a:rPr lang="en-US" sz="1400" dirty="0"/>
              <a:t>.</a:t>
            </a:r>
          </a:p>
        </p:txBody>
      </p:sp>
      <p:sp>
        <p:nvSpPr>
          <p:cNvPr id="16" name="Rectangle 15">
            <a:extLst>
              <a:ext uri="{FF2B5EF4-FFF2-40B4-BE49-F238E27FC236}">
                <a16:creationId xmlns:a16="http://schemas.microsoft.com/office/drawing/2014/main" id="{901C7C86-4895-2C5B-2F9E-7140530B9971}"/>
              </a:ext>
            </a:extLst>
          </p:cNvPr>
          <p:cNvSpPr/>
          <p:nvPr/>
        </p:nvSpPr>
        <p:spPr bwMode="auto">
          <a:xfrm>
            <a:off x="3436988" y="3956968"/>
            <a:ext cx="5033036" cy="1295399"/>
          </a:xfrm>
          <a:prstGeom prst="rect">
            <a:avLst/>
          </a:prstGeom>
          <a:solidFill>
            <a:schemeClr val="bg1">
              <a:lumMod val="95000"/>
            </a:schemeClr>
          </a:solidFill>
          <a:ln>
            <a:headEnd type="none" w="med" len="med"/>
            <a:tailEnd type="none" w="med" len="med"/>
          </a:ln>
          <a:effectLst>
            <a:outerShdw blurRad="50800" dist="508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u="sng" kern="0" dirty="0"/>
              <a:t>Examples for Evaluation of Context Windows</a:t>
            </a:r>
          </a:p>
          <a:p>
            <a:pPr algn="ctr"/>
            <a:endParaRPr lang="en-US" sz="1400" b="1" u="sng" kern="0" dirty="0"/>
          </a:p>
          <a:p>
            <a:pPr marL="342900" indent="-342900">
              <a:buFont typeface="+mj-lt"/>
              <a:buAutoNum type="arabicPeriod"/>
            </a:pPr>
            <a:r>
              <a:rPr lang="en-US" sz="1400" kern="0" dirty="0"/>
              <a:t>Yesterday I went home, and my </a:t>
            </a:r>
            <a:r>
              <a:rPr lang="en-US" sz="1400" kern="0" dirty="0">
                <a:solidFill>
                  <a:schemeClr val="bg1"/>
                </a:solidFill>
                <a:highlight>
                  <a:srgbClr val="0073CF"/>
                </a:highlight>
              </a:rPr>
              <a:t>engine</a:t>
            </a:r>
            <a:r>
              <a:rPr lang="en-US" sz="1400" kern="0" dirty="0"/>
              <a:t> stalled on the uphill slope.</a:t>
            </a:r>
          </a:p>
          <a:p>
            <a:pPr marL="342900" indent="-342900">
              <a:buFont typeface="+mj-lt"/>
              <a:buAutoNum type="arabicPeriod"/>
            </a:pPr>
            <a:r>
              <a:rPr lang="en-US" sz="1400" kern="0" dirty="0"/>
              <a:t>This sentence has the word </a:t>
            </a:r>
            <a:r>
              <a:rPr lang="en-US" sz="1400" kern="0" dirty="0">
                <a:solidFill>
                  <a:schemeClr val="bg1"/>
                </a:solidFill>
                <a:highlight>
                  <a:srgbClr val="0073CF"/>
                </a:highlight>
              </a:rPr>
              <a:t>engine</a:t>
            </a:r>
            <a:r>
              <a:rPr lang="en-US" sz="1400" kern="0" dirty="0"/>
              <a:t> inside and could become a context window.</a:t>
            </a:r>
          </a:p>
        </p:txBody>
      </p:sp>
      <p:sp>
        <p:nvSpPr>
          <p:cNvPr id="17" name="Oval 16">
            <a:extLst>
              <a:ext uri="{FF2B5EF4-FFF2-40B4-BE49-F238E27FC236}">
                <a16:creationId xmlns:a16="http://schemas.microsoft.com/office/drawing/2014/main" id="{16FA219D-B453-FAD5-6F47-6C802B503967}"/>
              </a:ext>
            </a:extLst>
          </p:cNvPr>
          <p:cNvSpPr/>
          <p:nvPr/>
        </p:nvSpPr>
        <p:spPr bwMode="auto">
          <a:xfrm>
            <a:off x="1661956" y="967726"/>
            <a:ext cx="381000" cy="381000"/>
          </a:xfrm>
          <a:prstGeom prst="ellipse">
            <a:avLst/>
          </a:prstGeom>
          <a:solidFill>
            <a:schemeClr val="accent4"/>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cs typeface="Arial" pitchFamily="34" charset="0"/>
              </a:rPr>
              <a:t>1</a:t>
            </a:r>
          </a:p>
        </p:txBody>
      </p:sp>
      <p:cxnSp>
        <p:nvCxnSpPr>
          <p:cNvPr id="18" name="Straight Arrow Connector 17">
            <a:extLst>
              <a:ext uri="{FF2B5EF4-FFF2-40B4-BE49-F238E27FC236}">
                <a16:creationId xmlns:a16="http://schemas.microsoft.com/office/drawing/2014/main" id="{CBADDF3B-F9AE-7A02-2F3C-A85DF99B3B73}"/>
              </a:ext>
            </a:extLst>
          </p:cNvPr>
          <p:cNvCxnSpPr>
            <a:cxnSpLocks/>
          </p:cNvCxnSpPr>
          <p:nvPr/>
        </p:nvCxnSpPr>
        <p:spPr bwMode="auto">
          <a:xfrm>
            <a:off x="4640262" y="3429000"/>
            <a:ext cx="0" cy="539162"/>
          </a:xfrm>
          <a:prstGeom prst="straightConnector1">
            <a:avLst/>
          </a:prstGeom>
          <a:ln w="76200">
            <a:solidFill>
              <a:srgbClr val="F2F2F2"/>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2AD0A220-C6BE-5C43-D4FD-8D70D856EBE0}"/>
              </a:ext>
            </a:extLst>
          </p:cNvPr>
          <p:cNvCxnSpPr>
            <a:cxnSpLocks/>
          </p:cNvCxnSpPr>
          <p:nvPr/>
        </p:nvCxnSpPr>
        <p:spPr bwMode="auto">
          <a:xfrm>
            <a:off x="7305216" y="3429000"/>
            <a:ext cx="0" cy="539162"/>
          </a:xfrm>
          <a:prstGeom prst="straightConnector1">
            <a:avLst/>
          </a:prstGeom>
          <a:ln w="76200">
            <a:solidFill>
              <a:srgbClr val="F2F2F2"/>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25" name="Oval 24">
            <a:extLst>
              <a:ext uri="{FF2B5EF4-FFF2-40B4-BE49-F238E27FC236}">
                <a16:creationId xmlns:a16="http://schemas.microsoft.com/office/drawing/2014/main" id="{E572E3EE-9EA3-5BDF-EC34-3B06C89E4DEE}"/>
              </a:ext>
            </a:extLst>
          </p:cNvPr>
          <p:cNvSpPr/>
          <p:nvPr/>
        </p:nvSpPr>
        <p:spPr bwMode="auto">
          <a:xfrm>
            <a:off x="1661956" y="3876298"/>
            <a:ext cx="381000" cy="381000"/>
          </a:xfrm>
          <a:prstGeom prst="ellipse">
            <a:avLst/>
          </a:prstGeom>
          <a:solidFill>
            <a:schemeClr val="accent4"/>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cs typeface="Arial" pitchFamily="34" charset="0"/>
              </a:rPr>
              <a:t>2</a:t>
            </a:r>
          </a:p>
        </p:txBody>
      </p:sp>
      <p:sp>
        <p:nvSpPr>
          <p:cNvPr id="26" name="Oval 25">
            <a:extLst>
              <a:ext uri="{FF2B5EF4-FFF2-40B4-BE49-F238E27FC236}">
                <a16:creationId xmlns:a16="http://schemas.microsoft.com/office/drawing/2014/main" id="{FF1F5EC9-E5CF-9151-4831-97FE9A5D78AB}"/>
              </a:ext>
            </a:extLst>
          </p:cNvPr>
          <p:cNvSpPr/>
          <p:nvPr/>
        </p:nvSpPr>
        <p:spPr bwMode="auto">
          <a:xfrm>
            <a:off x="4422984" y="967726"/>
            <a:ext cx="381000" cy="381000"/>
          </a:xfrm>
          <a:prstGeom prst="ellipse">
            <a:avLst/>
          </a:prstGeom>
          <a:solidFill>
            <a:schemeClr val="accent4"/>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cs typeface="Arial" pitchFamily="34" charset="0"/>
              </a:rPr>
              <a:t>3</a:t>
            </a:r>
          </a:p>
        </p:txBody>
      </p:sp>
      <p:grpSp>
        <p:nvGrpSpPr>
          <p:cNvPr id="14" name="Group 13">
            <a:extLst>
              <a:ext uri="{FF2B5EF4-FFF2-40B4-BE49-F238E27FC236}">
                <a16:creationId xmlns:a16="http://schemas.microsoft.com/office/drawing/2014/main" id="{C7483C71-A7FC-A253-3BE1-FA31D2993651}"/>
              </a:ext>
            </a:extLst>
          </p:cNvPr>
          <p:cNvGrpSpPr/>
          <p:nvPr/>
        </p:nvGrpSpPr>
        <p:grpSpPr>
          <a:xfrm>
            <a:off x="6140408" y="925156"/>
            <a:ext cx="2329615" cy="2595857"/>
            <a:chOff x="6140408" y="925156"/>
            <a:chExt cx="2329615" cy="2595857"/>
          </a:xfrm>
        </p:grpSpPr>
        <p:sp>
          <p:nvSpPr>
            <p:cNvPr id="10" name="Rectangle 9">
              <a:extLst>
                <a:ext uri="{FF2B5EF4-FFF2-40B4-BE49-F238E27FC236}">
                  <a16:creationId xmlns:a16="http://schemas.microsoft.com/office/drawing/2014/main" id="{7C4707CC-47A4-9BF8-1FC7-7A6EB4BC9ECD}"/>
                </a:ext>
              </a:extLst>
            </p:cNvPr>
            <p:cNvSpPr/>
            <p:nvPr/>
          </p:nvSpPr>
          <p:spPr bwMode="auto">
            <a:xfrm>
              <a:off x="6140408" y="925156"/>
              <a:ext cx="2329615" cy="2595857"/>
            </a:xfrm>
            <a:prstGeom prst="rect">
              <a:avLst/>
            </a:prstGeom>
            <a:solidFill>
              <a:schemeClr val="bg1">
                <a:lumMod val="95000"/>
              </a:schemeClr>
            </a:solidFill>
            <a:ln>
              <a:headEnd type="none" w="med" len="med"/>
              <a:tailEnd type="none" w="med" len="med"/>
            </a:ln>
            <a:effectLst>
              <a:outerShdw blurRad="50800" dist="508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u="sng" dirty="0"/>
                <a:t>Context Rule</a:t>
              </a:r>
            </a:p>
            <a:p>
              <a:pPr algn="ctr"/>
              <a:endParaRPr lang="en-US" sz="1400" b="1" u="sng" dirty="0"/>
            </a:p>
            <a:p>
              <a:pPr algn="ctr"/>
              <a:r>
                <a:rPr lang="en-US" sz="1400" dirty="0"/>
                <a:t>A </a:t>
              </a:r>
              <a:r>
                <a:rPr lang="en-US" sz="1400" b="1" dirty="0"/>
                <a:t>context window </a:t>
              </a:r>
              <a:r>
                <a:rPr lang="en-US" sz="1400" dirty="0"/>
                <a:t>that satisfies </a:t>
              </a:r>
              <a:r>
                <a:rPr lang="en-US" sz="1400" b="1" dirty="0"/>
                <a:t>task-specific requirements</a:t>
              </a:r>
              <a:r>
                <a:rPr lang="en-US" sz="1400" dirty="0"/>
                <a:t>. In our thesis, it must describe </a:t>
              </a:r>
              <a:r>
                <a:rPr lang="en-US" sz="1400" i="1" dirty="0"/>
                <a:t>a vehicle component</a:t>
              </a:r>
              <a:r>
                <a:rPr lang="en-US" sz="1400" dirty="0"/>
                <a:t> </a:t>
              </a:r>
              <a:r>
                <a:rPr lang="en-US" sz="1400" b="1" dirty="0"/>
                <a:t>and</a:t>
              </a:r>
              <a:r>
                <a:rPr lang="en-US" sz="1400" dirty="0"/>
                <a:t> a </a:t>
              </a:r>
              <a:r>
                <a:rPr lang="en-US" sz="1400" i="1" dirty="0"/>
                <a:t>corresponding issue</a:t>
              </a:r>
              <a:r>
                <a:rPr lang="en-US" sz="1400" dirty="0"/>
                <a:t>. </a:t>
              </a:r>
            </a:p>
          </p:txBody>
        </p:sp>
        <p:sp>
          <p:nvSpPr>
            <p:cNvPr id="27" name="Oval 26">
              <a:extLst>
                <a:ext uri="{FF2B5EF4-FFF2-40B4-BE49-F238E27FC236}">
                  <a16:creationId xmlns:a16="http://schemas.microsoft.com/office/drawing/2014/main" id="{ED2AF256-750C-2B03-8B15-80741F6AAEDC}"/>
                </a:ext>
              </a:extLst>
            </p:cNvPr>
            <p:cNvSpPr/>
            <p:nvPr/>
          </p:nvSpPr>
          <p:spPr bwMode="auto">
            <a:xfrm>
              <a:off x="7114715" y="967726"/>
              <a:ext cx="381000" cy="381000"/>
            </a:xfrm>
            <a:prstGeom prst="ellipse">
              <a:avLst/>
            </a:prstGeom>
            <a:solidFill>
              <a:schemeClr val="accent4"/>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cs typeface="Arial" pitchFamily="34" charset="0"/>
                </a:rPr>
                <a:t>4</a:t>
              </a:r>
            </a:p>
          </p:txBody>
        </p:sp>
      </p:grpSp>
      <p:sp>
        <p:nvSpPr>
          <p:cNvPr id="29" name="Oval 28">
            <a:extLst>
              <a:ext uri="{FF2B5EF4-FFF2-40B4-BE49-F238E27FC236}">
                <a16:creationId xmlns:a16="http://schemas.microsoft.com/office/drawing/2014/main" id="{23BC0C0F-09A6-87F0-BC52-47C91BB5808C}"/>
              </a:ext>
            </a:extLst>
          </p:cNvPr>
          <p:cNvSpPr/>
          <p:nvPr/>
        </p:nvSpPr>
        <p:spPr bwMode="auto">
          <a:xfrm>
            <a:off x="9806446" y="3870596"/>
            <a:ext cx="381000" cy="381000"/>
          </a:xfrm>
          <a:prstGeom prst="ellipse">
            <a:avLst/>
          </a:prstGeom>
          <a:solidFill>
            <a:schemeClr val="accent4"/>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cs typeface="Arial" pitchFamily="34" charset="0"/>
              </a:rPr>
              <a:t>6</a:t>
            </a:r>
          </a:p>
        </p:txBody>
      </p:sp>
      <p:grpSp>
        <p:nvGrpSpPr>
          <p:cNvPr id="7" name="Group 6">
            <a:extLst>
              <a:ext uri="{FF2B5EF4-FFF2-40B4-BE49-F238E27FC236}">
                <a16:creationId xmlns:a16="http://schemas.microsoft.com/office/drawing/2014/main" id="{C456414E-5BF8-80EC-6F94-2BF8C91ED937}"/>
              </a:ext>
            </a:extLst>
          </p:cNvPr>
          <p:cNvGrpSpPr/>
          <p:nvPr/>
        </p:nvGrpSpPr>
        <p:grpSpPr>
          <a:xfrm>
            <a:off x="8832139" y="915316"/>
            <a:ext cx="2329615" cy="2595857"/>
            <a:chOff x="8832139" y="915316"/>
            <a:chExt cx="2329615" cy="2595857"/>
          </a:xfrm>
        </p:grpSpPr>
        <p:sp>
          <p:nvSpPr>
            <p:cNvPr id="12" name="Rectangle 11">
              <a:extLst>
                <a:ext uri="{FF2B5EF4-FFF2-40B4-BE49-F238E27FC236}">
                  <a16:creationId xmlns:a16="http://schemas.microsoft.com/office/drawing/2014/main" id="{8E6BA131-DDB8-F248-9CEB-8A9DBB70B0AC}"/>
                </a:ext>
              </a:extLst>
            </p:cNvPr>
            <p:cNvSpPr/>
            <p:nvPr/>
          </p:nvSpPr>
          <p:spPr bwMode="auto">
            <a:xfrm>
              <a:off x="8832139" y="915316"/>
              <a:ext cx="2329615" cy="2595857"/>
            </a:xfrm>
            <a:prstGeom prst="rect">
              <a:avLst/>
            </a:prstGeom>
            <a:solidFill>
              <a:schemeClr val="bg1">
                <a:lumMod val="95000"/>
              </a:schemeClr>
            </a:solidFill>
            <a:ln>
              <a:headEnd type="none" w="med" len="med"/>
              <a:tailEnd type="none" w="med" len="med"/>
            </a:ln>
            <a:effectLst>
              <a:outerShdw blurRad="50800" dist="508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u="sng" dirty="0"/>
                <a:t>Class Vector</a:t>
              </a:r>
            </a:p>
            <a:p>
              <a:pPr algn="ctr"/>
              <a:endParaRPr lang="en-US" sz="1400" b="1" u="sng" dirty="0"/>
            </a:p>
            <a:p>
              <a:pPr algn="ctr"/>
              <a:r>
                <a:rPr lang="en-US" sz="1400" b="1" dirty="0"/>
                <a:t>Embedding</a:t>
              </a:r>
              <a:r>
                <a:rPr lang="en-US" sz="1400" dirty="0"/>
                <a:t> of the </a:t>
              </a:r>
              <a:r>
                <a:rPr lang="en-US" sz="1400" b="1" dirty="0"/>
                <a:t>class</a:t>
              </a:r>
              <a:r>
                <a:rPr lang="en-US" sz="1400" dirty="0"/>
                <a:t> resulting from </a:t>
              </a:r>
              <a:r>
                <a:rPr lang="en-US" sz="1400" b="1" dirty="0"/>
                <a:t>aggregating </a:t>
              </a:r>
              <a:r>
                <a:rPr lang="en-US" sz="1400" dirty="0"/>
                <a:t>the corresponding </a:t>
              </a:r>
              <a:r>
                <a:rPr lang="en-US" sz="1400" b="1" dirty="0"/>
                <a:t>context rules</a:t>
              </a:r>
              <a:r>
                <a:rPr lang="en-US" sz="1400" dirty="0"/>
                <a:t>.</a:t>
              </a:r>
            </a:p>
          </p:txBody>
        </p:sp>
        <p:sp>
          <p:nvSpPr>
            <p:cNvPr id="28" name="Oval 27">
              <a:extLst>
                <a:ext uri="{FF2B5EF4-FFF2-40B4-BE49-F238E27FC236}">
                  <a16:creationId xmlns:a16="http://schemas.microsoft.com/office/drawing/2014/main" id="{9F0F2995-E5D8-EAD8-C9A9-C62F03E6E124}"/>
                </a:ext>
              </a:extLst>
            </p:cNvPr>
            <p:cNvSpPr/>
            <p:nvPr/>
          </p:nvSpPr>
          <p:spPr bwMode="auto">
            <a:xfrm>
              <a:off x="9806446" y="967726"/>
              <a:ext cx="381000" cy="381000"/>
            </a:xfrm>
            <a:prstGeom prst="ellipse">
              <a:avLst/>
            </a:prstGeom>
            <a:solidFill>
              <a:schemeClr val="accent4"/>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cs typeface="Arial" pitchFamily="34" charset="0"/>
                </a:rPr>
                <a:t>5</a:t>
              </a:r>
            </a:p>
          </p:txBody>
        </p:sp>
        <p:pic>
          <p:nvPicPr>
            <p:cNvPr id="3" name="Grafik 6" descr="Ein Bild, das Text enthält.&#10;&#10;Automatisch generierte Beschreibung">
              <a:extLst>
                <a:ext uri="{FF2B5EF4-FFF2-40B4-BE49-F238E27FC236}">
                  <a16:creationId xmlns:a16="http://schemas.microsoft.com/office/drawing/2014/main" id="{65CFD2A9-86C3-4610-CAFC-2AD6DC6ED7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1661" r="51215" b="43797"/>
            <a:stretch/>
          </p:blipFill>
          <p:spPr>
            <a:xfrm>
              <a:off x="9276080" y="3024860"/>
              <a:ext cx="1544320" cy="190879"/>
            </a:xfrm>
            <a:prstGeom prst="rect">
              <a:avLst/>
            </a:prstGeom>
          </p:spPr>
        </p:pic>
      </p:grpSp>
      <p:sp>
        <p:nvSpPr>
          <p:cNvPr id="19" name="Rectangle 18">
            <a:extLst>
              <a:ext uri="{FF2B5EF4-FFF2-40B4-BE49-F238E27FC236}">
                <a16:creationId xmlns:a16="http://schemas.microsoft.com/office/drawing/2014/main" id="{EF16555F-746F-7512-13EC-8E974878DBE6}"/>
              </a:ext>
            </a:extLst>
          </p:cNvPr>
          <p:cNvSpPr/>
          <p:nvPr/>
        </p:nvSpPr>
        <p:spPr bwMode="auto">
          <a:xfrm>
            <a:off x="3436988" y="5730183"/>
            <a:ext cx="5033036" cy="636506"/>
          </a:xfrm>
          <a:prstGeom prst="rect">
            <a:avLst/>
          </a:prstGeom>
          <a:solidFill>
            <a:schemeClr val="bg1">
              <a:lumMod val="95000"/>
            </a:schemeClr>
          </a:solidFill>
          <a:ln>
            <a:headEnd type="none" w="med" len="med"/>
            <a:tailEnd type="none" w="med" len="med"/>
          </a:ln>
          <a:effectLst>
            <a:outerShdw blurRad="50800" dist="508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kern="0" dirty="0"/>
              <a:t>The first sentence qualifies as context rule </a:t>
            </a:r>
          </a:p>
          <a:p>
            <a:pPr algn="ctr"/>
            <a:r>
              <a:rPr lang="en-US" sz="1400" kern="0" dirty="0"/>
              <a:t>while the second does not. </a:t>
            </a:r>
          </a:p>
        </p:txBody>
      </p:sp>
      <p:cxnSp>
        <p:nvCxnSpPr>
          <p:cNvPr id="34" name="Straight Arrow Connector 33">
            <a:extLst>
              <a:ext uri="{FF2B5EF4-FFF2-40B4-BE49-F238E27FC236}">
                <a16:creationId xmlns:a16="http://schemas.microsoft.com/office/drawing/2014/main" id="{E70AC7A5-3605-E9BC-9098-E02AEBB38D60}"/>
              </a:ext>
            </a:extLst>
          </p:cNvPr>
          <p:cNvCxnSpPr>
            <a:cxnSpLocks/>
          </p:cNvCxnSpPr>
          <p:nvPr/>
        </p:nvCxnSpPr>
        <p:spPr bwMode="auto">
          <a:xfrm>
            <a:off x="5940745" y="5191021"/>
            <a:ext cx="0" cy="539162"/>
          </a:xfrm>
          <a:prstGeom prst="straightConnector1">
            <a:avLst/>
          </a:prstGeom>
          <a:ln w="76200">
            <a:solidFill>
              <a:srgbClr val="F2F2F2"/>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99643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5FA46B-D6E7-4804-70DB-760AEB2FD494}"/>
              </a:ext>
            </a:extLst>
          </p:cNvPr>
          <p:cNvSpPr>
            <a:spLocks noGrp="1"/>
          </p:cNvSpPr>
          <p:nvPr>
            <p:ph type="title"/>
          </p:nvPr>
        </p:nvSpPr>
        <p:spPr/>
        <p:txBody>
          <a:bodyPr/>
          <a:lstStyle/>
          <a:p>
            <a:r>
              <a:rPr lang="en-US" dirty="0"/>
              <a:t>The Proposed Approach is Based on how a Person Classifies Texts [1]</a:t>
            </a:r>
          </a:p>
        </p:txBody>
      </p:sp>
      <p:sp>
        <p:nvSpPr>
          <p:cNvPr id="4" name="Date Placeholder 3">
            <a:extLst>
              <a:ext uri="{FF2B5EF4-FFF2-40B4-BE49-F238E27FC236}">
                <a16:creationId xmlns:a16="http://schemas.microsoft.com/office/drawing/2014/main" id="{30243111-08E3-CC25-D188-22312E72D1BF}"/>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FF6AB73D-F495-C2B5-5EFD-3ADDA8F17F7F}"/>
              </a:ext>
            </a:extLst>
          </p:cNvPr>
          <p:cNvSpPr>
            <a:spLocks noGrp="1"/>
          </p:cNvSpPr>
          <p:nvPr>
            <p:ph type="ftr" sz="quarter" idx="11"/>
          </p:nvPr>
        </p:nvSpPr>
        <p:spPr/>
        <p:txBody>
          <a:bodyPr/>
          <a:lstStyle/>
          <a:p>
            <a:pPr>
              <a:defRPr/>
            </a:pPr>
            <a:r>
              <a:rPr lang="en-US" dirty="0"/>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B0789B58-EFC3-4945-7D11-3D3362ADEEA4}"/>
              </a:ext>
            </a:extLst>
          </p:cNvPr>
          <p:cNvSpPr>
            <a:spLocks noGrp="1"/>
          </p:cNvSpPr>
          <p:nvPr>
            <p:ph type="sldNum" sz="quarter" idx="12"/>
          </p:nvPr>
        </p:nvSpPr>
        <p:spPr/>
        <p:txBody>
          <a:bodyPr/>
          <a:lstStyle/>
          <a:p>
            <a:pPr>
              <a:defRPr/>
            </a:pPr>
            <a:fld id="{E201E5CB-5EE0-4EA4-87FF-7D8A79A61969}" type="slidenum">
              <a:rPr lang="de-DE" smtClean="0"/>
              <a:pPr>
                <a:defRPr/>
              </a:pPr>
              <a:t>11</a:t>
            </a:fld>
            <a:endParaRPr lang="de-DE" dirty="0"/>
          </a:p>
        </p:txBody>
      </p:sp>
      <p:grpSp>
        <p:nvGrpSpPr>
          <p:cNvPr id="28" name="Group 27">
            <a:extLst>
              <a:ext uri="{FF2B5EF4-FFF2-40B4-BE49-F238E27FC236}">
                <a16:creationId xmlns:a16="http://schemas.microsoft.com/office/drawing/2014/main" id="{C54231AE-9108-F8A1-2E9D-ED2BA978CC04}"/>
              </a:ext>
            </a:extLst>
          </p:cNvPr>
          <p:cNvGrpSpPr/>
          <p:nvPr/>
        </p:nvGrpSpPr>
        <p:grpSpPr>
          <a:xfrm>
            <a:off x="3979571" y="990600"/>
            <a:ext cx="4229798" cy="3840120"/>
            <a:chOff x="3954434" y="1024861"/>
            <a:chExt cx="4229798" cy="3840120"/>
          </a:xfrm>
        </p:grpSpPr>
        <p:sp>
          <p:nvSpPr>
            <p:cNvPr id="7" name="Rectangle 6">
              <a:extLst>
                <a:ext uri="{FF2B5EF4-FFF2-40B4-BE49-F238E27FC236}">
                  <a16:creationId xmlns:a16="http://schemas.microsoft.com/office/drawing/2014/main" id="{F8B0292F-02F8-68A8-7756-D8533ACE8746}"/>
                </a:ext>
              </a:extLst>
            </p:cNvPr>
            <p:cNvSpPr/>
            <p:nvPr/>
          </p:nvSpPr>
          <p:spPr bwMode="auto">
            <a:xfrm>
              <a:off x="4054096" y="1386064"/>
              <a:ext cx="1944216" cy="490227"/>
            </a:xfrm>
            <a:prstGeom prst="rect">
              <a:avLst/>
            </a:prstGeom>
            <a:solidFill>
              <a:schemeClr val="bg1">
                <a:lumMod val="5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Cleaning</a:t>
              </a:r>
            </a:p>
          </p:txBody>
        </p:sp>
        <p:sp>
          <p:nvSpPr>
            <p:cNvPr id="8" name="TextBox 7">
              <a:extLst>
                <a:ext uri="{FF2B5EF4-FFF2-40B4-BE49-F238E27FC236}">
                  <a16:creationId xmlns:a16="http://schemas.microsoft.com/office/drawing/2014/main" id="{653B8850-FCEB-6327-D052-424744FC7FA7}"/>
                </a:ext>
              </a:extLst>
            </p:cNvPr>
            <p:cNvSpPr txBox="1"/>
            <p:nvPr/>
          </p:nvSpPr>
          <p:spPr>
            <a:xfrm>
              <a:off x="4466594" y="1024861"/>
              <a:ext cx="1119217"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Document</a:t>
              </a:r>
            </a:p>
          </p:txBody>
        </p:sp>
        <p:sp>
          <p:nvSpPr>
            <p:cNvPr id="9" name="Rectangle 8">
              <a:extLst>
                <a:ext uri="{FF2B5EF4-FFF2-40B4-BE49-F238E27FC236}">
                  <a16:creationId xmlns:a16="http://schemas.microsoft.com/office/drawing/2014/main" id="{C7E871FE-9F4C-84E6-B98F-142E342467BF}"/>
                </a:ext>
              </a:extLst>
            </p:cNvPr>
            <p:cNvSpPr/>
            <p:nvPr/>
          </p:nvSpPr>
          <p:spPr bwMode="auto">
            <a:xfrm>
              <a:off x="6240016" y="1386064"/>
              <a:ext cx="1944216" cy="490227"/>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Class Description</a:t>
              </a:r>
            </a:p>
          </p:txBody>
        </p:sp>
        <p:sp>
          <p:nvSpPr>
            <p:cNvPr id="10" name="TextBox 9">
              <a:extLst>
                <a:ext uri="{FF2B5EF4-FFF2-40B4-BE49-F238E27FC236}">
                  <a16:creationId xmlns:a16="http://schemas.microsoft.com/office/drawing/2014/main" id="{AA218705-2256-7E62-C6FD-8972433B1608}"/>
                </a:ext>
              </a:extLst>
            </p:cNvPr>
            <p:cNvSpPr txBox="1"/>
            <p:nvPr/>
          </p:nvSpPr>
          <p:spPr>
            <a:xfrm>
              <a:off x="6528218" y="1024861"/>
              <a:ext cx="1324080"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Target Class</a:t>
              </a:r>
            </a:p>
          </p:txBody>
        </p:sp>
        <p:sp>
          <p:nvSpPr>
            <p:cNvPr id="11" name="Rectangle 10">
              <a:extLst>
                <a:ext uri="{FF2B5EF4-FFF2-40B4-BE49-F238E27FC236}">
                  <a16:creationId xmlns:a16="http://schemas.microsoft.com/office/drawing/2014/main" id="{4AEE8E23-41EB-B053-E69C-8D722189782E}"/>
                </a:ext>
              </a:extLst>
            </p:cNvPr>
            <p:cNvSpPr/>
            <p:nvPr/>
          </p:nvSpPr>
          <p:spPr bwMode="auto">
            <a:xfrm>
              <a:off x="4054096" y="1969057"/>
              <a:ext cx="1944216" cy="490227"/>
            </a:xfrm>
            <a:prstGeom prst="rect">
              <a:avLst/>
            </a:prstGeom>
            <a:solidFill>
              <a:schemeClr val="bg1">
                <a:lumMod val="5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Sentence-wise representation</a:t>
              </a:r>
            </a:p>
          </p:txBody>
        </p:sp>
        <p:sp>
          <p:nvSpPr>
            <p:cNvPr id="13" name="Rectangle 12">
              <a:extLst>
                <a:ext uri="{FF2B5EF4-FFF2-40B4-BE49-F238E27FC236}">
                  <a16:creationId xmlns:a16="http://schemas.microsoft.com/office/drawing/2014/main" id="{A04B1272-68C0-5F77-31C7-3EE91080823A}"/>
                </a:ext>
              </a:extLst>
            </p:cNvPr>
            <p:cNvSpPr/>
            <p:nvPr/>
          </p:nvSpPr>
          <p:spPr bwMode="auto">
            <a:xfrm>
              <a:off x="6240016" y="1965566"/>
              <a:ext cx="1944216" cy="490227"/>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Context Windows</a:t>
              </a:r>
            </a:p>
          </p:txBody>
        </p:sp>
        <p:sp>
          <p:nvSpPr>
            <p:cNvPr id="14" name="Rectangle 13">
              <a:extLst>
                <a:ext uri="{FF2B5EF4-FFF2-40B4-BE49-F238E27FC236}">
                  <a16:creationId xmlns:a16="http://schemas.microsoft.com/office/drawing/2014/main" id="{113DE2A0-8679-BBA4-D3CA-B62165CEDF89}"/>
                </a:ext>
              </a:extLst>
            </p:cNvPr>
            <p:cNvSpPr/>
            <p:nvPr/>
          </p:nvSpPr>
          <p:spPr bwMode="auto">
            <a:xfrm>
              <a:off x="6240016" y="2546506"/>
              <a:ext cx="1944216" cy="490227"/>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Context Rules</a:t>
              </a:r>
            </a:p>
          </p:txBody>
        </p:sp>
        <p:sp>
          <p:nvSpPr>
            <p:cNvPr id="15" name="Rectangle 14">
              <a:extLst>
                <a:ext uri="{FF2B5EF4-FFF2-40B4-BE49-F238E27FC236}">
                  <a16:creationId xmlns:a16="http://schemas.microsoft.com/office/drawing/2014/main" id="{26383626-CBB5-08F6-6F25-E8D6231D2CA2}"/>
                </a:ext>
              </a:extLst>
            </p:cNvPr>
            <p:cNvSpPr/>
            <p:nvPr/>
          </p:nvSpPr>
          <p:spPr bwMode="auto">
            <a:xfrm>
              <a:off x="4054096" y="2546506"/>
              <a:ext cx="1944216" cy="490227"/>
            </a:xfrm>
            <a:prstGeom prst="rect">
              <a:avLst/>
            </a:prstGeom>
            <a:solidFill>
              <a:schemeClr val="bg1">
                <a:lumMod val="5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Sentence Embedding</a:t>
              </a:r>
            </a:p>
          </p:txBody>
        </p:sp>
        <p:sp>
          <p:nvSpPr>
            <p:cNvPr id="16" name="Rectangle 15">
              <a:extLst>
                <a:ext uri="{FF2B5EF4-FFF2-40B4-BE49-F238E27FC236}">
                  <a16:creationId xmlns:a16="http://schemas.microsoft.com/office/drawing/2014/main" id="{DDEF4666-4B7A-180C-B85D-DAFC4E845CDE}"/>
                </a:ext>
              </a:extLst>
            </p:cNvPr>
            <p:cNvSpPr/>
            <p:nvPr/>
          </p:nvSpPr>
          <p:spPr bwMode="auto">
            <a:xfrm>
              <a:off x="6240016" y="3122961"/>
              <a:ext cx="1944216" cy="490227"/>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Class vector</a:t>
              </a:r>
            </a:p>
          </p:txBody>
        </p:sp>
        <p:sp>
          <p:nvSpPr>
            <p:cNvPr id="18" name="TextBox 17">
              <a:extLst>
                <a:ext uri="{FF2B5EF4-FFF2-40B4-BE49-F238E27FC236}">
                  <a16:creationId xmlns:a16="http://schemas.microsoft.com/office/drawing/2014/main" id="{037FCABE-B2BB-474D-E59B-A866013D8D91}"/>
                </a:ext>
              </a:extLst>
            </p:cNvPr>
            <p:cNvSpPr txBox="1"/>
            <p:nvPr/>
          </p:nvSpPr>
          <p:spPr>
            <a:xfrm>
              <a:off x="3954434" y="4066295"/>
              <a:ext cx="2143536" cy="338554"/>
            </a:xfrm>
            <a:prstGeom prst="rect">
              <a:avLst/>
            </a:prstGeom>
            <a:noFill/>
            <a:ln w="38100">
              <a:solidFill>
                <a:schemeClr val="accent4"/>
              </a:solidFill>
              <a:prstDash val="dash"/>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Sentence Embedding</a:t>
              </a:r>
            </a:p>
          </p:txBody>
        </p:sp>
        <p:sp>
          <p:nvSpPr>
            <p:cNvPr id="19" name="TextBox 18">
              <a:extLst>
                <a:ext uri="{FF2B5EF4-FFF2-40B4-BE49-F238E27FC236}">
                  <a16:creationId xmlns:a16="http://schemas.microsoft.com/office/drawing/2014/main" id="{A931A7D0-49F7-A4FD-AF43-917A1C727296}"/>
                </a:ext>
              </a:extLst>
            </p:cNvPr>
            <p:cNvSpPr txBox="1"/>
            <p:nvPr/>
          </p:nvSpPr>
          <p:spPr>
            <a:xfrm>
              <a:off x="6544377" y="4066295"/>
              <a:ext cx="1335494" cy="338554"/>
            </a:xfrm>
            <a:prstGeom prst="rect">
              <a:avLst/>
            </a:prstGeom>
            <a:noFill/>
            <a:ln w="38100">
              <a:solidFill>
                <a:schemeClr val="accent4"/>
              </a:solidFill>
              <a:prstDash val="dash"/>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Class Vector</a:t>
              </a:r>
            </a:p>
          </p:txBody>
        </p:sp>
        <p:sp>
          <p:nvSpPr>
            <p:cNvPr id="20" name="Rectangle 19">
              <a:extLst>
                <a:ext uri="{FF2B5EF4-FFF2-40B4-BE49-F238E27FC236}">
                  <a16:creationId xmlns:a16="http://schemas.microsoft.com/office/drawing/2014/main" id="{95CA5636-B66F-1BB8-224E-7AC2C875C16A}"/>
                </a:ext>
              </a:extLst>
            </p:cNvPr>
            <p:cNvSpPr/>
            <p:nvPr/>
          </p:nvSpPr>
          <p:spPr bwMode="auto">
            <a:xfrm>
              <a:off x="5528279" y="4557204"/>
              <a:ext cx="1125644" cy="307777"/>
            </a:xfrm>
            <a:prstGeom prst="rect">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Similarity</a:t>
              </a:r>
            </a:p>
          </p:txBody>
        </p:sp>
        <p:sp>
          <p:nvSpPr>
            <p:cNvPr id="24" name="Arrow: Right 23">
              <a:extLst>
                <a:ext uri="{FF2B5EF4-FFF2-40B4-BE49-F238E27FC236}">
                  <a16:creationId xmlns:a16="http://schemas.microsoft.com/office/drawing/2014/main" id="{4F056155-B616-41CE-807B-673B296D92ED}"/>
                </a:ext>
              </a:extLst>
            </p:cNvPr>
            <p:cNvSpPr/>
            <p:nvPr/>
          </p:nvSpPr>
          <p:spPr bwMode="auto">
            <a:xfrm rot="5400000">
              <a:off x="4872314" y="3753377"/>
              <a:ext cx="307778" cy="176206"/>
            </a:xfrm>
            <a:prstGeom prst="right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25" name="Arrow: Right 24">
              <a:extLst>
                <a:ext uri="{FF2B5EF4-FFF2-40B4-BE49-F238E27FC236}">
                  <a16:creationId xmlns:a16="http://schemas.microsoft.com/office/drawing/2014/main" id="{C26B2AB1-48DD-CA07-9A20-C064CDF2C832}"/>
                </a:ext>
              </a:extLst>
            </p:cNvPr>
            <p:cNvSpPr/>
            <p:nvPr/>
          </p:nvSpPr>
          <p:spPr bwMode="auto">
            <a:xfrm rot="5400000">
              <a:off x="7036369" y="3753377"/>
              <a:ext cx="307778" cy="176206"/>
            </a:xfrm>
            <a:prstGeom prst="right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26" name="Arrow: Bent-Up 25">
              <a:extLst>
                <a:ext uri="{FF2B5EF4-FFF2-40B4-BE49-F238E27FC236}">
                  <a16:creationId xmlns:a16="http://schemas.microsoft.com/office/drawing/2014/main" id="{FAF4F5FE-3975-1002-52C5-20AB5FC71932}"/>
                </a:ext>
              </a:extLst>
            </p:cNvPr>
            <p:cNvSpPr/>
            <p:nvPr/>
          </p:nvSpPr>
          <p:spPr bwMode="auto">
            <a:xfrm rot="5400000">
              <a:off x="5034361" y="4379515"/>
              <a:ext cx="307775" cy="500298"/>
            </a:xfrm>
            <a:prstGeom prst="bentUp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27" name="Arrow: Bent-Up 26">
              <a:extLst>
                <a:ext uri="{FF2B5EF4-FFF2-40B4-BE49-F238E27FC236}">
                  <a16:creationId xmlns:a16="http://schemas.microsoft.com/office/drawing/2014/main" id="{F7822966-4E6D-42AD-D97D-08195A119530}"/>
                </a:ext>
              </a:extLst>
            </p:cNvPr>
            <p:cNvSpPr/>
            <p:nvPr/>
          </p:nvSpPr>
          <p:spPr bwMode="auto">
            <a:xfrm rot="5400000" flipV="1">
              <a:off x="6841378" y="4378204"/>
              <a:ext cx="307775" cy="502920"/>
            </a:xfrm>
            <a:prstGeom prst="bentUp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ECA63EE-E07A-DD03-D830-2FC99B2C7432}"/>
                  </a:ext>
                </a:extLst>
              </p:cNvPr>
              <p:cNvSpPr txBox="1"/>
              <p:nvPr/>
            </p:nvSpPr>
            <p:spPr>
              <a:xfrm>
                <a:off x="4394879" y="5461924"/>
                <a:ext cx="3257139" cy="614014"/>
              </a:xfrm>
              <a:prstGeom prst="rect">
                <a:avLst/>
              </a:prstGeom>
              <a:noFill/>
              <a:ln w="10795" cap="flat" cmpd="sng" algn="ctr">
                <a:solidFill>
                  <a:schemeClr val="tx1"/>
                </a:solid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14:m>
                  <m:oMathPara xmlns:m="http://schemas.openxmlformats.org/officeDocument/2006/math">
                    <m:oMathParaPr>
                      <m:jc m:val="left"/>
                    </m:oMathParaPr>
                    <m:oMath xmlns:m="http://schemas.openxmlformats.org/officeDocument/2006/math">
                      <m:r>
                        <a:rPr lang="de-DE" i="1" smtClean="0">
                          <a:latin typeface="Cambria Math" panose="02040503050406030204" pitchFamily="18" charset="0"/>
                        </a:rPr>
                        <m:t>𝑐𝑜𝑠𝑖𝑛𝑒</m:t>
                      </m:r>
                      <m:r>
                        <a:rPr lang="de-DE" i="1" smtClean="0">
                          <a:latin typeface="Cambria Math" panose="02040503050406030204" pitchFamily="18" charset="0"/>
                        </a:rPr>
                        <m:t> </m:t>
                      </m:r>
                      <m:r>
                        <a:rPr lang="de-DE" i="1" smtClean="0">
                          <a:latin typeface="Cambria Math" panose="02040503050406030204" pitchFamily="18" charset="0"/>
                        </a:rPr>
                        <m:t>𝑠𝑖𝑚𝑖𝑙𝑎𝑟𝑖𝑡𝑦</m:t>
                      </m:r>
                      <m:r>
                        <a:rPr lang="de-DE" i="1" smtClean="0">
                          <a:latin typeface="Cambria Math" panose="02040503050406030204" pitchFamily="18" charset="0"/>
                        </a:rPr>
                        <m:t>= </m:t>
                      </m:r>
                      <m:f>
                        <m:fPr>
                          <m:ctrlPr>
                            <a:rPr lang="de-DE" i="1" smtClean="0">
                              <a:latin typeface="Cambria Math" panose="02040503050406030204" pitchFamily="18" charset="0"/>
                            </a:rPr>
                          </m:ctrlPr>
                        </m:fPr>
                        <m:num>
                          <m:r>
                            <a:rPr lang="de-DE" i="1" smtClean="0">
                              <a:latin typeface="Cambria Math" panose="02040503050406030204" pitchFamily="18" charset="0"/>
                            </a:rPr>
                            <m:t>𝑥</m:t>
                          </m:r>
                          <m:r>
                            <a:rPr lang="de-DE" i="1" smtClean="0">
                              <a:latin typeface="Cambria Math" panose="02040503050406030204" pitchFamily="18" charset="0"/>
                            </a:rPr>
                            <m:t>∗</m:t>
                          </m:r>
                          <m:r>
                            <a:rPr lang="de-DE" i="1" smtClean="0">
                              <a:latin typeface="Cambria Math" panose="02040503050406030204" pitchFamily="18" charset="0"/>
                            </a:rPr>
                            <m:t>𝑦</m:t>
                          </m:r>
                        </m:num>
                        <m:den>
                          <m:d>
                            <m:dPr>
                              <m:begChr m:val="‖"/>
                              <m:endChr m:val="‖"/>
                              <m:ctrlPr>
                                <a:rPr lang="de-DE" i="1" smtClean="0">
                                  <a:latin typeface="Cambria Math" panose="02040503050406030204" pitchFamily="18" charset="0"/>
                                </a:rPr>
                              </m:ctrlPr>
                            </m:dPr>
                            <m:e>
                              <m:r>
                                <a:rPr lang="de-DE" i="1" smtClean="0">
                                  <a:latin typeface="Cambria Math" panose="02040503050406030204" pitchFamily="18" charset="0"/>
                                </a:rPr>
                                <m:t>𝑥</m:t>
                              </m:r>
                            </m:e>
                          </m:d>
                          <m:r>
                            <a:rPr lang="de-DE" i="1" smtClean="0">
                              <a:latin typeface="Cambria Math" panose="02040503050406030204" pitchFamily="18" charset="0"/>
                            </a:rPr>
                            <m:t>∗</m:t>
                          </m:r>
                          <m:d>
                            <m:dPr>
                              <m:begChr m:val="‖"/>
                              <m:endChr m:val="‖"/>
                              <m:ctrlPr>
                                <a:rPr lang="de-DE" i="1" smtClean="0">
                                  <a:latin typeface="Cambria Math" panose="02040503050406030204" pitchFamily="18" charset="0"/>
                                </a:rPr>
                              </m:ctrlPr>
                            </m:dPr>
                            <m:e>
                              <m:r>
                                <a:rPr lang="de-DE" i="1" smtClean="0">
                                  <a:latin typeface="Cambria Math" panose="02040503050406030204" pitchFamily="18" charset="0"/>
                                </a:rPr>
                                <m:t>𝑦</m:t>
                              </m:r>
                            </m:e>
                          </m:d>
                        </m:den>
                      </m:f>
                    </m:oMath>
                  </m:oMathPara>
                </a14:m>
                <a:endParaRPr lang="en-US" dirty="0"/>
              </a:p>
            </p:txBody>
          </p:sp>
        </mc:Choice>
        <mc:Fallback xmlns="">
          <p:sp>
            <p:nvSpPr>
              <p:cNvPr id="23" name="TextBox 22">
                <a:extLst>
                  <a:ext uri="{FF2B5EF4-FFF2-40B4-BE49-F238E27FC236}">
                    <a16:creationId xmlns:a16="http://schemas.microsoft.com/office/drawing/2014/main" id="{4ECA63EE-E07A-DD03-D830-2FC99B2C7432}"/>
                  </a:ext>
                </a:extLst>
              </p:cNvPr>
              <p:cNvSpPr txBox="1">
                <a:spLocks noRot="1" noChangeAspect="1" noMove="1" noResize="1" noEditPoints="1" noAdjustHandles="1" noChangeArrowheads="1" noChangeShapeType="1" noTextEdit="1"/>
              </p:cNvSpPr>
              <p:nvPr/>
            </p:nvSpPr>
            <p:spPr>
              <a:xfrm>
                <a:off x="4394879" y="5461924"/>
                <a:ext cx="3257139" cy="614014"/>
              </a:xfrm>
              <a:prstGeom prst="rect">
                <a:avLst/>
              </a:prstGeom>
              <a:blipFill>
                <a:blip r:embed="rId3"/>
                <a:stretch>
                  <a:fillRect/>
                </a:stretch>
              </a:blipFill>
              <a:ln w="10795" cap="flat" cmpd="sng" algn="ctr">
                <a:solidFill>
                  <a:schemeClr val="tx1"/>
                </a:solidFill>
                <a:prstDash val="solid"/>
              </a:ln>
              <a:effectLst/>
            </p:spPr>
            <p:txBody>
              <a:bodyPr/>
              <a:lstStyle/>
              <a:p>
                <a:r>
                  <a:rPr lang="en-US">
                    <a:noFill/>
                  </a:rPr>
                  <a:t> </a:t>
                </a:r>
              </a:p>
            </p:txBody>
          </p:sp>
        </mc:Fallback>
      </mc:AlternateContent>
      <p:sp>
        <p:nvSpPr>
          <p:cNvPr id="65" name="Arrow: Right 64">
            <a:extLst>
              <a:ext uri="{FF2B5EF4-FFF2-40B4-BE49-F238E27FC236}">
                <a16:creationId xmlns:a16="http://schemas.microsoft.com/office/drawing/2014/main" id="{42055894-6F90-1783-7BF1-936401B6DA8A}"/>
              </a:ext>
            </a:extLst>
          </p:cNvPr>
          <p:cNvSpPr/>
          <p:nvPr/>
        </p:nvSpPr>
        <p:spPr bwMode="auto">
          <a:xfrm rot="5400000">
            <a:off x="5940581" y="5089515"/>
            <a:ext cx="307778" cy="176206"/>
          </a:xfrm>
          <a:prstGeom prst="right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21" name="TextBox 20">
            <a:extLst>
              <a:ext uri="{FF2B5EF4-FFF2-40B4-BE49-F238E27FC236}">
                <a16:creationId xmlns:a16="http://schemas.microsoft.com/office/drawing/2014/main" id="{842E5A8B-F1A6-1EB1-3240-F84A9245649D}"/>
              </a:ext>
            </a:extLst>
          </p:cNvPr>
          <p:cNvSpPr txBox="1"/>
          <p:nvPr/>
        </p:nvSpPr>
        <p:spPr>
          <a:xfrm>
            <a:off x="332903" y="6400800"/>
            <a:ext cx="1800697" cy="21544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800" b="0" i="0" dirty="0">
                <a:solidFill>
                  <a:srgbClr val="222222"/>
                </a:solidFill>
                <a:effectLst/>
                <a:latin typeface="Arial" panose="020B0604020202020204" pitchFamily="34" charset="0"/>
              </a:rPr>
              <a:t>[1] Haj-Yahia et al., 2019 </a:t>
            </a:r>
            <a:endParaRPr lang="en-US" sz="800" dirty="0"/>
          </a:p>
        </p:txBody>
      </p:sp>
    </p:spTree>
    <p:extLst>
      <p:ext uri="{BB962C8B-B14F-4D97-AF65-F5344CB8AC3E}">
        <p14:creationId xmlns:p14="http://schemas.microsoft.com/office/powerpoint/2010/main" val="39681888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5FA46B-D6E7-4804-70DB-760AEB2FD494}"/>
              </a:ext>
            </a:extLst>
          </p:cNvPr>
          <p:cNvSpPr>
            <a:spLocks noGrp="1"/>
          </p:cNvSpPr>
          <p:nvPr>
            <p:ph type="title"/>
          </p:nvPr>
        </p:nvSpPr>
        <p:spPr/>
        <p:txBody>
          <a:bodyPr/>
          <a:lstStyle/>
          <a:p>
            <a:r>
              <a:rPr lang="en-US" dirty="0"/>
              <a:t>The Proposed Approach with an Example</a:t>
            </a:r>
          </a:p>
        </p:txBody>
      </p:sp>
      <p:sp>
        <p:nvSpPr>
          <p:cNvPr id="4" name="Date Placeholder 3">
            <a:extLst>
              <a:ext uri="{FF2B5EF4-FFF2-40B4-BE49-F238E27FC236}">
                <a16:creationId xmlns:a16="http://schemas.microsoft.com/office/drawing/2014/main" id="{30243111-08E3-CC25-D188-22312E72D1BF}"/>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FF6AB73D-F495-C2B5-5EFD-3ADDA8F17F7F}"/>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B0789B58-EFC3-4945-7D11-3D3362ADEEA4}"/>
              </a:ext>
            </a:extLst>
          </p:cNvPr>
          <p:cNvSpPr>
            <a:spLocks noGrp="1"/>
          </p:cNvSpPr>
          <p:nvPr>
            <p:ph type="sldNum" sz="quarter" idx="12"/>
          </p:nvPr>
        </p:nvSpPr>
        <p:spPr/>
        <p:txBody>
          <a:bodyPr/>
          <a:lstStyle/>
          <a:p>
            <a:pPr>
              <a:defRPr/>
            </a:pPr>
            <a:fld id="{E201E5CB-5EE0-4EA4-87FF-7D8A79A61969}" type="slidenum">
              <a:rPr lang="de-DE" smtClean="0"/>
              <a:pPr>
                <a:defRPr/>
              </a:pPr>
              <a:t>12</a:t>
            </a:fld>
            <a:endParaRPr lang="de-DE" dirty="0"/>
          </a:p>
        </p:txBody>
      </p:sp>
      <p:grpSp>
        <p:nvGrpSpPr>
          <p:cNvPr id="28" name="Group 27">
            <a:extLst>
              <a:ext uri="{FF2B5EF4-FFF2-40B4-BE49-F238E27FC236}">
                <a16:creationId xmlns:a16="http://schemas.microsoft.com/office/drawing/2014/main" id="{C54231AE-9108-F8A1-2E9D-ED2BA978CC04}"/>
              </a:ext>
            </a:extLst>
          </p:cNvPr>
          <p:cNvGrpSpPr/>
          <p:nvPr/>
        </p:nvGrpSpPr>
        <p:grpSpPr>
          <a:xfrm>
            <a:off x="3979571" y="990600"/>
            <a:ext cx="4229798" cy="3840120"/>
            <a:chOff x="3954434" y="1024861"/>
            <a:chExt cx="4229798" cy="3840120"/>
          </a:xfrm>
        </p:grpSpPr>
        <p:sp>
          <p:nvSpPr>
            <p:cNvPr id="7" name="Rectangle 6">
              <a:extLst>
                <a:ext uri="{FF2B5EF4-FFF2-40B4-BE49-F238E27FC236}">
                  <a16:creationId xmlns:a16="http://schemas.microsoft.com/office/drawing/2014/main" id="{F8B0292F-02F8-68A8-7756-D8533ACE8746}"/>
                </a:ext>
              </a:extLst>
            </p:cNvPr>
            <p:cNvSpPr/>
            <p:nvPr/>
          </p:nvSpPr>
          <p:spPr bwMode="auto">
            <a:xfrm>
              <a:off x="4054096" y="1386064"/>
              <a:ext cx="1944216" cy="490227"/>
            </a:xfrm>
            <a:prstGeom prst="rect">
              <a:avLst/>
            </a:prstGeom>
            <a:solidFill>
              <a:schemeClr val="bg1">
                <a:lumMod val="5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Cleaning</a:t>
              </a:r>
            </a:p>
          </p:txBody>
        </p:sp>
        <p:sp>
          <p:nvSpPr>
            <p:cNvPr id="8" name="TextBox 7">
              <a:extLst>
                <a:ext uri="{FF2B5EF4-FFF2-40B4-BE49-F238E27FC236}">
                  <a16:creationId xmlns:a16="http://schemas.microsoft.com/office/drawing/2014/main" id="{653B8850-FCEB-6327-D052-424744FC7FA7}"/>
                </a:ext>
              </a:extLst>
            </p:cNvPr>
            <p:cNvSpPr txBox="1"/>
            <p:nvPr/>
          </p:nvSpPr>
          <p:spPr>
            <a:xfrm>
              <a:off x="4466594" y="1024861"/>
              <a:ext cx="1119217"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Document</a:t>
              </a:r>
            </a:p>
          </p:txBody>
        </p:sp>
        <p:sp>
          <p:nvSpPr>
            <p:cNvPr id="9" name="Rectangle 8">
              <a:extLst>
                <a:ext uri="{FF2B5EF4-FFF2-40B4-BE49-F238E27FC236}">
                  <a16:creationId xmlns:a16="http://schemas.microsoft.com/office/drawing/2014/main" id="{C7E871FE-9F4C-84E6-B98F-142E342467BF}"/>
                </a:ext>
              </a:extLst>
            </p:cNvPr>
            <p:cNvSpPr/>
            <p:nvPr/>
          </p:nvSpPr>
          <p:spPr bwMode="auto">
            <a:xfrm>
              <a:off x="6240016" y="1386064"/>
              <a:ext cx="1944216" cy="490227"/>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Class Description</a:t>
              </a:r>
            </a:p>
          </p:txBody>
        </p:sp>
        <p:sp>
          <p:nvSpPr>
            <p:cNvPr id="10" name="TextBox 9">
              <a:extLst>
                <a:ext uri="{FF2B5EF4-FFF2-40B4-BE49-F238E27FC236}">
                  <a16:creationId xmlns:a16="http://schemas.microsoft.com/office/drawing/2014/main" id="{AA218705-2256-7E62-C6FD-8972433B1608}"/>
                </a:ext>
              </a:extLst>
            </p:cNvPr>
            <p:cNvSpPr txBox="1"/>
            <p:nvPr/>
          </p:nvSpPr>
          <p:spPr>
            <a:xfrm>
              <a:off x="6528218" y="1024861"/>
              <a:ext cx="1324080"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Target Class</a:t>
              </a:r>
            </a:p>
          </p:txBody>
        </p:sp>
        <p:sp>
          <p:nvSpPr>
            <p:cNvPr id="11" name="Rectangle 10">
              <a:extLst>
                <a:ext uri="{FF2B5EF4-FFF2-40B4-BE49-F238E27FC236}">
                  <a16:creationId xmlns:a16="http://schemas.microsoft.com/office/drawing/2014/main" id="{4AEE8E23-41EB-B053-E69C-8D722189782E}"/>
                </a:ext>
              </a:extLst>
            </p:cNvPr>
            <p:cNvSpPr/>
            <p:nvPr/>
          </p:nvSpPr>
          <p:spPr bwMode="auto">
            <a:xfrm>
              <a:off x="4054096" y="1969057"/>
              <a:ext cx="1944216" cy="490227"/>
            </a:xfrm>
            <a:prstGeom prst="rect">
              <a:avLst/>
            </a:prstGeom>
            <a:solidFill>
              <a:schemeClr val="bg1">
                <a:lumMod val="5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Sentence-wise representation</a:t>
              </a:r>
            </a:p>
          </p:txBody>
        </p:sp>
        <p:sp>
          <p:nvSpPr>
            <p:cNvPr id="13" name="Rectangle 12">
              <a:extLst>
                <a:ext uri="{FF2B5EF4-FFF2-40B4-BE49-F238E27FC236}">
                  <a16:creationId xmlns:a16="http://schemas.microsoft.com/office/drawing/2014/main" id="{A04B1272-68C0-5F77-31C7-3EE91080823A}"/>
                </a:ext>
              </a:extLst>
            </p:cNvPr>
            <p:cNvSpPr/>
            <p:nvPr/>
          </p:nvSpPr>
          <p:spPr bwMode="auto">
            <a:xfrm>
              <a:off x="6240016" y="1965566"/>
              <a:ext cx="1944216" cy="490227"/>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Context Windows</a:t>
              </a:r>
            </a:p>
          </p:txBody>
        </p:sp>
        <p:sp>
          <p:nvSpPr>
            <p:cNvPr id="14" name="Rectangle 13">
              <a:extLst>
                <a:ext uri="{FF2B5EF4-FFF2-40B4-BE49-F238E27FC236}">
                  <a16:creationId xmlns:a16="http://schemas.microsoft.com/office/drawing/2014/main" id="{113DE2A0-8679-BBA4-D3CA-B62165CEDF89}"/>
                </a:ext>
              </a:extLst>
            </p:cNvPr>
            <p:cNvSpPr/>
            <p:nvPr/>
          </p:nvSpPr>
          <p:spPr bwMode="auto">
            <a:xfrm>
              <a:off x="6240016" y="2546506"/>
              <a:ext cx="1944216" cy="490227"/>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Context Rules</a:t>
              </a:r>
            </a:p>
          </p:txBody>
        </p:sp>
        <p:sp>
          <p:nvSpPr>
            <p:cNvPr id="15" name="Rectangle 14">
              <a:extLst>
                <a:ext uri="{FF2B5EF4-FFF2-40B4-BE49-F238E27FC236}">
                  <a16:creationId xmlns:a16="http://schemas.microsoft.com/office/drawing/2014/main" id="{26383626-CBB5-08F6-6F25-E8D6231D2CA2}"/>
                </a:ext>
              </a:extLst>
            </p:cNvPr>
            <p:cNvSpPr/>
            <p:nvPr/>
          </p:nvSpPr>
          <p:spPr bwMode="auto">
            <a:xfrm>
              <a:off x="4054096" y="2546506"/>
              <a:ext cx="1944216" cy="490227"/>
            </a:xfrm>
            <a:prstGeom prst="rect">
              <a:avLst/>
            </a:prstGeom>
            <a:solidFill>
              <a:schemeClr val="bg1">
                <a:lumMod val="5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Sentence Embedding</a:t>
              </a:r>
            </a:p>
          </p:txBody>
        </p:sp>
        <p:sp>
          <p:nvSpPr>
            <p:cNvPr id="16" name="Rectangle 15">
              <a:extLst>
                <a:ext uri="{FF2B5EF4-FFF2-40B4-BE49-F238E27FC236}">
                  <a16:creationId xmlns:a16="http://schemas.microsoft.com/office/drawing/2014/main" id="{DDEF4666-4B7A-180C-B85D-DAFC4E845CDE}"/>
                </a:ext>
              </a:extLst>
            </p:cNvPr>
            <p:cNvSpPr/>
            <p:nvPr/>
          </p:nvSpPr>
          <p:spPr bwMode="auto">
            <a:xfrm>
              <a:off x="6240016" y="3122961"/>
              <a:ext cx="1944216" cy="490227"/>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Class vector</a:t>
              </a:r>
            </a:p>
          </p:txBody>
        </p:sp>
        <p:sp>
          <p:nvSpPr>
            <p:cNvPr id="18" name="TextBox 17">
              <a:extLst>
                <a:ext uri="{FF2B5EF4-FFF2-40B4-BE49-F238E27FC236}">
                  <a16:creationId xmlns:a16="http://schemas.microsoft.com/office/drawing/2014/main" id="{037FCABE-B2BB-474D-E59B-A866013D8D91}"/>
                </a:ext>
              </a:extLst>
            </p:cNvPr>
            <p:cNvSpPr txBox="1"/>
            <p:nvPr/>
          </p:nvSpPr>
          <p:spPr>
            <a:xfrm>
              <a:off x="3954434" y="4066295"/>
              <a:ext cx="2143536" cy="338554"/>
            </a:xfrm>
            <a:prstGeom prst="rect">
              <a:avLst/>
            </a:prstGeom>
            <a:noFill/>
            <a:ln w="38100">
              <a:solidFill>
                <a:schemeClr val="accent4"/>
              </a:solidFill>
              <a:prstDash val="dash"/>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Sentence Embedding</a:t>
              </a:r>
            </a:p>
          </p:txBody>
        </p:sp>
        <p:sp>
          <p:nvSpPr>
            <p:cNvPr id="19" name="TextBox 18">
              <a:extLst>
                <a:ext uri="{FF2B5EF4-FFF2-40B4-BE49-F238E27FC236}">
                  <a16:creationId xmlns:a16="http://schemas.microsoft.com/office/drawing/2014/main" id="{A931A7D0-49F7-A4FD-AF43-917A1C727296}"/>
                </a:ext>
              </a:extLst>
            </p:cNvPr>
            <p:cNvSpPr txBox="1"/>
            <p:nvPr/>
          </p:nvSpPr>
          <p:spPr>
            <a:xfrm>
              <a:off x="6544377" y="4066295"/>
              <a:ext cx="1335494" cy="338554"/>
            </a:xfrm>
            <a:prstGeom prst="rect">
              <a:avLst/>
            </a:prstGeom>
            <a:noFill/>
            <a:ln w="38100">
              <a:solidFill>
                <a:schemeClr val="accent4"/>
              </a:solidFill>
              <a:prstDash val="dash"/>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Class Vector</a:t>
              </a:r>
            </a:p>
          </p:txBody>
        </p:sp>
        <p:sp>
          <p:nvSpPr>
            <p:cNvPr id="20" name="Rectangle 19">
              <a:extLst>
                <a:ext uri="{FF2B5EF4-FFF2-40B4-BE49-F238E27FC236}">
                  <a16:creationId xmlns:a16="http://schemas.microsoft.com/office/drawing/2014/main" id="{95CA5636-B66F-1BB8-224E-7AC2C875C16A}"/>
                </a:ext>
              </a:extLst>
            </p:cNvPr>
            <p:cNvSpPr/>
            <p:nvPr/>
          </p:nvSpPr>
          <p:spPr bwMode="auto">
            <a:xfrm>
              <a:off x="5528279" y="4557204"/>
              <a:ext cx="1125644" cy="307777"/>
            </a:xfrm>
            <a:prstGeom prst="rect">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Similarity</a:t>
              </a:r>
            </a:p>
          </p:txBody>
        </p:sp>
        <p:sp>
          <p:nvSpPr>
            <p:cNvPr id="24" name="Arrow: Right 23">
              <a:extLst>
                <a:ext uri="{FF2B5EF4-FFF2-40B4-BE49-F238E27FC236}">
                  <a16:creationId xmlns:a16="http://schemas.microsoft.com/office/drawing/2014/main" id="{4F056155-B616-41CE-807B-673B296D92ED}"/>
                </a:ext>
              </a:extLst>
            </p:cNvPr>
            <p:cNvSpPr/>
            <p:nvPr/>
          </p:nvSpPr>
          <p:spPr bwMode="auto">
            <a:xfrm rot="5400000">
              <a:off x="4872314" y="3753377"/>
              <a:ext cx="307778" cy="176206"/>
            </a:xfrm>
            <a:prstGeom prst="right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25" name="Arrow: Right 24">
              <a:extLst>
                <a:ext uri="{FF2B5EF4-FFF2-40B4-BE49-F238E27FC236}">
                  <a16:creationId xmlns:a16="http://schemas.microsoft.com/office/drawing/2014/main" id="{C26B2AB1-48DD-CA07-9A20-C064CDF2C832}"/>
                </a:ext>
              </a:extLst>
            </p:cNvPr>
            <p:cNvSpPr/>
            <p:nvPr/>
          </p:nvSpPr>
          <p:spPr bwMode="auto">
            <a:xfrm rot="5400000">
              <a:off x="7036369" y="3753377"/>
              <a:ext cx="307778" cy="176206"/>
            </a:xfrm>
            <a:prstGeom prst="right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26" name="Arrow: Bent-Up 25">
              <a:extLst>
                <a:ext uri="{FF2B5EF4-FFF2-40B4-BE49-F238E27FC236}">
                  <a16:creationId xmlns:a16="http://schemas.microsoft.com/office/drawing/2014/main" id="{FAF4F5FE-3975-1002-52C5-20AB5FC71932}"/>
                </a:ext>
              </a:extLst>
            </p:cNvPr>
            <p:cNvSpPr/>
            <p:nvPr/>
          </p:nvSpPr>
          <p:spPr bwMode="auto">
            <a:xfrm rot="5400000">
              <a:off x="5034361" y="4379515"/>
              <a:ext cx="307775" cy="500298"/>
            </a:xfrm>
            <a:prstGeom prst="bentUp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27" name="Arrow: Bent-Up 26">
              <a:extLst>
                <a:ext uri="{FF2B5EF4-FFF2-40B4-BE49-F238E27FC236}">
                  <a16:creationId xmlns:a16="http://schemas.microsoft.com/office/drawing/2014/main" id="{F7822966-4E6D-42AD-D97D-08195A119530}"/>
                </a:ext>
              </a:extLst>
            </p:cNvPr>
            <p:cNvSpPr/>
            <p:nvPr/>
          </p:nvSpPr>
          <p:spPr bwMode="auto">
            <a:xfrm rot="5400000" flipV="1">
              <a:off x="6841378" y="4378204"/>
              <a:ext cx="307775" cy="502920"/>
            </a:xfrm>
            <a:prstGeom prst="bentUp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ECA63EE-E07A-DD03-D830-2FC99B2C7432}"/>
                  </a:ext>
                </a:extLst>
              </p:cNvPr>
              <p:cNvSpPr txBox="1"/>
              <p:nvPr/>
            </p:nvSpPr>
            <p:spPr>
              <a:xfrm>
                <a:off x="4394879" y="5461924"/>
                <a:ext cx="3257139" cy="614014"/>
              </a:xfrm>
              <a:prstGeom prst="rect">
                <a:avLst/>
              </a:prstGeom>
              <a:noFill/>
              <a:ln w="10795" cap="flat" cmpd="sng" algn="ctr">
                <a:solidFill>
                  <a:schemeClr val="tx1"/>
                </a:solid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14:m>
                  <m:oMathPara xmlns:m="http://schemas.openxmlformats.org/officeDocument/2006/math">
                    <m:oMathParaPr>
                      <m:jc m:val="left"/>
                    </m:oMathParaPr>
                    <m:oMath xmlns:m="http://schemas.openxmlformats.org/officeDocument/2006/math">
                      <m:r>
                        <a:rPr lang="de-DE" i="1" smtClean="0">
                          <a:latin typeface="Cambria Math" panose="02040503050406030204" pitchFamily="18" charset="0"/>
                        </a:rPr>
                        <m:t>𝑐𝑜𝑠𝑖𝑛𝑒</m:t>
                      </m:r>
                      <m:r>
                        <a:rPr lang="de-DE" i="1" smtClean="0">
                          <a:latin typeface="Cambria Math" panose="02040503050406030204" pitchFamily="18" charset="0"/>
                        </a:rPr>
                        <m:t> </m:t>
                      </m:r>
                      <m:r>
                        <a:rPr lang="de-DE" i="1" smtClean="0">
                          <a:latin typeface="Cambria Math" panose="02040503050406030204" pitchFamily="18" charset="0"/>
                        </a:rPr>
                        <m:t>𝑠𝑖𝑚𝑖𝑙𝑎𝑟𝑖𝑡𝑦</m:t>
                      </m:r>
                      <m:r>
                        <a:rPr lang="de-DE" i="1" smtClean="0">
                          <a:latin typeface="Cambria Math" panose="02040503050406030204" pitchFamily="18" charset="0"/>
                        </a:rPr>
                        <m:t>= </m:t>
                      </m:r>
                      <m:f>
                        <m:fPr>
                          <m:ctrlPr>
                            <a:rPr lang="de-DE" i="1" smtClean="0">
                              <a:latin typeface="Cambria Math" panose="02040503050406030204" pitchFamily="18" charset="0"/>
                            </a:rPr>
                          </m:ctrlPr>
                        </m:fPr>
                        <m:num>
                          <m:r>
                            <a:rPr lang="de-DE" i="1" smtClean="0">
                              <a:latin typeface="Cambria Math" panose="02040503050406030204" pitchFamily="18" charset="0"/>
                            </a:rPr>
                            <m:t>𝑥</m:t>
                          </m:r>
                          <m:r>
                            <a:rPr lang="de-DE" i="1" smtClean="0">
                              <a:latin typeface="Cambria Math" panose="02040503050406030204" pitchFamily="18" charset="0"/>
                            </a:rPr>
                            <m:t>∗</m:t>
                          </m:r>
                          <m:r>
                            <a:rPr lang="de-DE" i="1" smtClean="0">
                              <a:latin typeface="Cambria Math" panose="02040503050406030204" pitchFamily="18" charset="0"/>
                            </a:rPr>
                            <m:t>𝑦</m:t>
                          </m:r>
                        </m:num>
                        <m:den>
                          <m:d>
                            <m:dPr>
                              <m:begChr m:val="‖"/>
                              <m:endChr m:val="‖"/>
                              <m:ctrlPr>
                                <a:rPr lang="de-DE" i="1" smtClean="0">
                                  <a:latin typeface="Cambria Math" panose="02040503050406030204" pitchFamily="18" charset="0"/>
                                </a:rPr>
                              </m:ctrlPr>
                            </m:dPr>
                            <m:e>
                              <m:r>
                                <a:rPr lang="de-DE" i="1" smtClean="0">
                                  <a:latin typeface="Cambria Math" panose="02040503050406030204" pitchFamily="18" charset="0"/>
                                </a:rPr>
                                <m:t>𝑥</m:t>
                              </m:r>
                            </m:e>
                          </m:d>
                          <m:r>
                            <a:rPr lang="de-DE" i="1" smtClean="0">
                              <a:latin typeface="Cambria Math" panose="02040503050406030204" pitchFamily="18" charset="0"/>
                            </a:rPr>
                            <m:t>∗</m:t>
                          </m:r>
                          <m:d>
                            <m:dPr>
                              <m:begChr m:val="‖"/>
                              <m:endChr m:val="‖"/>
                              <m:ctrlPr>
                                <a:rPr lang="de-DE" i="1" smtClean="0">
                                  <a:latin typeface="Cambria Math" panose="02040503050406030204" pitchFamily="18" charset="0"/>
                                </a:rPr>
                              </m:ctrlPr>
                            </m:dPr>
                            <m:e>
                              <m:r>
                                <a:rPr lang="de-DE" i="1" smtClean="0">
                                  <a:latin typeface="Cambria Math" panose="02040503050406030204" pitchFamily="18" charset="0"/>
                                </a:rPr>
                                <m:t>𝑦</m:t>
                              </m:r>
                            </m:e>
                          </m:d>
                        </m:den>
                      </m:f>
                    </m:oMath>
                  </m:oMathPara>
                </a14:m>
                <a:endParaRPr lang="en-US" dirty="0"/>
              </a:p>
            </p:txBody>
          </p:sp>
        </mc:Choice>
        <mc:Fallback xmlns="">
          <p:sp>
            <p:nvSpPr>
              <p:cNvPr id="23" name="TextBox 22">
                <a:extLst>
                  <a:ext uri="{FF2B5EF4-FFF2-40B4-BE49-F238E27FC236}">
                    <a16:creationId xmlns:a16="http://schemas.microsoft.com/office/drawing/2014/main" id="{4ECA63EE-E07A-DD03-D830-2FC99B2C7432}"/>
                  </a:ext>
                </a:extLst>
              </p:cNvPr>
              <p:cNvSpPr txBox="1">
                <a:spLocks noRot="1" noChangeAspect="1" noMove="1" noResize="1" noEditPoints="1" noAdjustHandles="1" noChangeArrowheads="1" noChangeShapeType="1" noTextEdit="1"/>
              </p:cNvSpPr>
              <p:nvPr/>
            </p:nvSpPr>
            <p:spPr>
              <a:xfrm>
                <a:off x="4394879" y="5461924"/>
                <a:ext cx="3257139" cy="614014"/>
              </a:xfrm>
              <a:prstGeom prst="rect">
                <a:avLst/>
              </a:prstGeom>
              <a:blipFill>
                <a:blip r:embed="rId2"/>
                <a:stretch>
                  <a:fillRect/>
                </a:stretch>
              </a:blipFill>
              <a:ln w="10795" cap="flat" cmpd="sng" algn="ctr">
                <a:solidFill>
                  <a:schemeClr val="tx1"/>
                </a:solidFill>
                <a:prstDash val="solid"/>
              </a:ln>
              <a:effectLst/>
            </p:spPr>
            <p:txBody>
              <a:bodyPr/>
              <a:lstStyle/>
              <a:p>
                <a:r>
                  <a:rPr lang="en-US">
                    <a:noFill/>
                  </a:rPr>
                  <a:t> </a:t>
                </a:r>
              </a:p>
            </p:txBody>
          </p:sp>
        </mc:Fallback>
      </mc:AlternateContent>
      <p:sp>
        <p:nvSpPr>
          <p:cNvPr id="33" name="Rectangle 32">
            <a:extLst>
              <a:ext uri="{FF2B5EF4-FFF2-40B4-BE49-F238E27FC236}">
                <a16:creationId xmlns:a16="http://schemas.microsoft.com/office/drawing/2014/main" id="{D019EDF0-C767-6E87-9A3F-89CBC04E3121}"/>
              </a:ext>
            </a:extLst>
          </p:cNvPr>
          <p:cNvSpPr/>
          <p:nvPr/>
        </p:nvSpPr>
        <p:spPr bwMode="auto">
          <a:xfrm>
            <a:off x="332903" y="1351803"/>
            <a:ext cx="3109946" cy="2160006"/>
          </a:xfrm>
          <a:prstGeom prst="rect">
            <a:avLst/>
          </a:prstGeom>
          <a:solidFill>
            <a:srgbClr val="7F7F7F"/>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kumimoji="0" lang="en-US" altLang="en-US" sz="1600" b="0" i="0" u="none" strike="noStrike" cap="none" normalizeH="0" baseline="0" dirty="0">
                <a:ln>
                  <a:noFill/>
                </a:ln>
                <a:solidFill>
                  <a:schemeClr val="accent2">
                    <a:lumMod val="40000"/>
                    <a:lumOff val="60000"/>
                  </a:schemeClr>
                </a:solidFill>
                <a:effectLst/>
              </a:rPr>
              <a:t>while driving at any speed the engine will stall without a prior warning. </a:t>
            </a:r>
            <a:endParaRPr lang="en-US" altLang="en-US" sz="1600" dirty="0">
              <a:solidFill>
                <a:schemeClr val="accent2">
                  <a:lumMod val="40000"/>
                  <a:lumOff val="60000"/>
                </a:schemeClr>
              </a:solidFill>
            </a:endParaRPr>
          </a:p>
          <a:p>
            <a:pPr algn="ctr" eaLnBrk="0" hangingPunct="0"/>
            <a:r>
              <a:rPr kumimoji="0" lang="en-US" altLang="en-US" sz="1600" b="0" i="0" u="none" strike="noStrike" cap="none" normalizeH="0" baseline="0" dirty="0">
                <a:ln>
                  <a:noFill/>
                </a:ln>
                <a:solidFill>
                  <a:schemeClr val="bg1"/>
                </a:solidFill>
                <a:effectLst/>
              </a:rPr>
              <a:t>dealer could not duplicate the problem.</a:t>
            </a:r>
          </a:p>
        </p:txBody>
      </p:sp>
      <p:sp>
        <p:nvSpPr>
          <p:cNvPr id="35" name="Rectangle: Rounded Corners 34">
            <a:extLst>
              <a:ext uri="{FF2B5EF4-FFF2-40B4-BE49-F238E27FC236}">
                <a16:creationId xmlns:a16="http://schemas.microsoft.com/office/drawing/2014/main" id="{5B7053D1-E03B-2846-9659-3C39CB8977D4}"/>
              </a:ext>
            </a:extLst>
          </p:cNvPr>
          <p:cNvSpPr/>
          <p:nvPr/>
        </p:nvSpPr>
        <p:spPr bwMode="auto">
          <a:xfrm>
            <a:off x="495897" y="1801333"/>
            <a:ext cx="2819400" cy="791802"/>
          </a:xfrm>
          <a:prstGeom prst="roundRect">
            <a:avLst/>
          </a:prstGeom>
          <a:noFill/>
          <a:ln w="28575">
            <a:solidFill>
              <a:schemeClr val="accent2">
                <a:lumMod val="40000"/>
                <a:lumOff val="6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63" name="TextBox 62">
            <a:extLst>
              <a:ext uri="{FF2B5EF4-FFF2-40B4-BE49-F238E27FC236}">
                <a16:creationId xmlns:a16="http://schemas.microsoft.com/office/drawing/2014/main" id="{0669E286-46AF-D2EF-2553-3F5854483F7E}"/>
              </a:ext>
            </a:extLst>
          </p:cNvPr>
          <p:cNvSpPr txBox="1"/>
          <p:nvPr/>
        </p:nvSpPr>
        <p:spPr>
          <a:xfrm>
            <a:off x="729272" y="969126"/>
            <a:ext cx="2146006"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eaLnBrk="0" hangingPunct="0"/>
            <a:r>
              <a:rPr kumimoji="0" lang="en-US" altLang="en-US" sz="1600" b="0" u="sng" strike="noStrike" cap="none" normalizeH="0" baseline="0" dirty="0" err="1">
                <a:ln>
                  <a:noFill/>
                </a:ln>
                <a:solidFill>
                  <a:schemeClr val="tx1"/>
                </a:solidFill>
                <a:effectLst/>
              </a:rPr>
              <a:t>document_id</a:t>
            </a:r>
            <a:r>
              <a:rPr kumimoji="0" lang="en-US" altLang="en-US" sz="1600" b="0" u="sng" strike="noStrike" cap="none" normalizeH="0" baseline="0" dirty="0">
                <a:ln>
                  <a:noFill/>
                </a:ln>
                <a:solidFill>
                  <a:schemeClr val="tx1"/>
                </a:solidFill>
                <a:effectLst/>
              </a:rPr>
              <a:t>: 283661</a:t>
            </a:r>
          </a:p>
        </p:txBody>
      </p:sp>
      <p:sp>
        <p:nvSpPr>
          <p:cNvPr id="65" name="Arrow: Right 64">
            <a:extLst>
              <a:ext uri="{FF2B5EF4-FFF2-40B4-BE49-F238E27FC236}">
                <a16:creationId xmlns:a16="http://schemas.microsoft.com/office/drawing/2014/main" id="{42055894-6F90-1783-7BF1-936401B6DA8A}"/>
              </a:ext>
            </a:extLst>
          </p:cNvPr>
          <p:cNvSpPr/>
          <p:nvPr/>
        </p:nvSpPr>
        <p:spPr bwMode="auto">
          <a:xfrm rot="5400000">
            <a:off x="5940581" y="5089515"/>
            <a:ext cx="307778" cy="176206"/>
          </a:xfrm>
          <a:prstGeom prst="right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67" name="Arrow: Bent-Up 66">
            <a:extLst>
              <a:ext uri="{FF2B5EF4-FFF2-40B4-BE49-F238E27FC236}">
                <a16:creationId xmlns:a16="http://schemas.microsoft.com/office/drawing/2014/main" id="{6866BEEC-6360-E0D2-A797-63BC4B62ADE4}"/>
              </a:ext>
            </a:extLst>
          </p:cNvPr>
          <p:cNvSpPr/>
          <p:nvPr/>
        </p:nvSpPr>
        <p:spPr bwMode="auto">
          <a:xfrm rot="5400000">
            <a:off x="2231374" y="4874769"/>
            <a:ext cx="614014" cy="1527491"/>
          </a:xfrm>
          <a:prstGeom prst="bentUp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68" name="Arrow: Bent-Up 67">
            <a:extLst>
              <a:ext uri="{FF2B5EF4-FFF2-40B4-BE49-F238E27FC236}">
                <a16:creationId xmlns:a16="http://schemas.microsoft.com/office/drawing/2014/main" id="{4B30B177-5CCF-27B8-72E9-2FE3AFDB7A1A}"/>
              </a:ext>
            </a:extLst>
          </p:cNvPr>
          <p:cNvSpPr/>
          <p:nvPr/>
        </p:nvSpPr>
        <p:spPr bwMode="auto">
          <a:xfrm rot="5400000" flipV="1">
            <a:off x="9384369" y="4875674"/>
            <a:ext cx="612648" cy="1527048"/>
          </a:xfrm>
          <a:prstGeom prst="bentUp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2" name="Arrow: Right 1">
            <a:extLst>
              <a:ext uri="{FF2B5EF4-FFF2-40B4-BE49-F238E27FC236}">
                <a16:creationId xmlns:a16="http://schemas.microsoft.com/office/drawing/2014/main" id="{9F0C7E3A-F8EA-8031-D3FC-738915C5F535}"/>
              </a:ext>
            </a:extLst>
          </p:cNvPr>
          <p:cNvSpPr/>
          <p:nvPr/>
        </p:nvSpPr>
        <p:spPr bwMode="auto">
          <a:xfrm rot="5400000">
            <a:off x="1708849" y="3714392"/>
            <a:ext cx="307778" cy="176206"/>
          </a:xfrm>
          <a:prstGeom prst="right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12" name="Rectangle 11">
            <a:extLst>
              <a:ext uri="{FF2B5EF4-FFF2-40B4-BE49-F238E27FC236}">
                <a16:creationId xmlns:a16="http://schemas.microsoft.com/office/drawing/2014/main" id="{8F9C1EED-BF05-8E67-B774-1EE8D2AA1ECE}"/>
              </a:ext>
            </a:extLst>
          </p:cNvPr>
          <p:cNvSpPr/>
          <p:nvPr/>
        </p:nvSpPr>
        <p:spPr bwMode="auto">
          <a:xfrm>
            <a:off x="3709176" y="895413"/>
            <a:ext cx="4766520" cy="5581587"/>
          </a:xfrm>
          <a:prstGeom prst="rect">
            <a:avLst/>
          </a:prstGeom>
          <a:noFill/>
          <a:ln w="19050">
            <a:solidFill>
              <a:schemeClr val="bg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7" name="Rectangle 16">
            <a:extLst>
              <a:ext uri="{FF2B5EF4-FFF2-40B4-BE49-F238E27FC236}">
                <a16:creationId xmlns:a16="http://schemas.microsoft.com/office/drawing/2014/main" id="{77F1E8E4-66E2-85D3-2E81-2AA23E568C91}"/>
              </a:ext>
            </a:extLst>
          </p:cNvPr>
          <p:cNvSpPr/>
          <p:nvPr/>
        </p:nvSpPr>
        <p:spPr bwMode="auto">
          <a:xfrm>
            <a:off x="3609247" y="5355213"/>
            <a:ext cx="288706" cy="720210"/>
          </a:xfrm>
          <a:prstGeom prst="rect">
            <a:avLst/>
          </a:prstGeom>
          <a:solidFill>
            <a:schemeClr val="bg1"/>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9" name="Rectangle 28">
            <a:extLst>
              <a:ext uri="{FF2B5EF4-FFF2-40B4-BE49-F238E27FC236}">
                <a16:creationId xmlns:a16="http://schemas.microsoft.com/office/drawing/2014/main" id="{46D34853-9A3F-6A3E-6428-4D8723763C5E}"/>
              </a:ext>
            </a:extLst>
          </p:cNvPr>
          <p:cNvSpPr/>
          <p:nvPr/>
        </p:nvSpPr>
        <p:spPr bwMode="auto">
          <a:xfrm>
            <a:off x="8286919" y="5355213"/>
            <a:ext cx="288706" cy="720210"/>
          </a:xfrm>
          <a:prstGeom prst="rect">
            <a:avLst/>
          </a:prstGeom>
          <a:solidFill>
            <a:schemeClr val="bg1"/>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AAC51CA-5C8A-4EB6-AEFE-634BBB6B1488}"/>
                  </a:ext>
                </a:extLst>
              </p:cNvPr>
              <p:cNvSpPr txBox="1"/>
              <p:nvPr/>
            </p:nvSpPr>
            <p:spPr>
              <a:xfrm>
                <a:off x="1576666" y="4531287"/>
                <a:ext cx="572143"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dirty="0">
                  <a:latin typeface="Arial" pitchFamily="34" charset="0"/>
                </a:endParaRPr>
              </a:p>
            </p:txBody>
          </p:sp>
        </mc:Choice>
        <mc:Fallback xmlns="">
          <p:sp>
            <p:nvSpPr>
              <p:cNvPr id="30" name="TextBox 29">
                <a:extLst>
                  <a:ext uri="{FF2B5EF4-FFF2-40B4-BE49-F238E27FC236}">
                    <a16:creationId xmlns:a16="http://schemas.microsoft.com/office/drawing/2014/main" id="{FAAC51CA-5C8A-4EB6-AEFE-634BBB6B1488}"/>
                  </a:ext>
                </a:extLst>
              </p:cNvPr>
              <p:cNvSpPr txBox="1">
                <a:spLocks noRot="1" noChangeAspect="1" noMove="1" noResize="1" noEditPoints="1" noAdjustHandles="1" noChangeArrowheads="1" noChangeShapeType="1" noTextEdit="1"/>
              </p:cNvSpPr>
              <p:nvPr/>
            </p:nvSpPr>
            <p:spPr>
              <a:xfrm>
                <a:off x="1576666" y="4531287"/>
                <a:ext cx="572143" cy="646331"/>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AAB45CE-136B-BAB0-F36E-98C9FBC2C82B}"/>
                  </a:ext>
                </a:extLst>
              </p:cNvPr>
              <p:cNvSpPr txBox="1"/>
              <p:nvPr/>
            </p:nvSpPr>
            <p:spPr>
              <a:xfrm>
                <a:off x="10053351" y="4531287"/>
                <a:ext cx="578876"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dirty="0">
                  <a:latin typeface="Arial" pitchFamily="34" charset="0"/>
                </a:endParaRPr>
              </a:p>
            </p:txBody>
          </p:sp>
        </mc:Choice>
        <mc:Fallback xmlns="">
          <p:sp>
            <p:nvSpPr>
              <p:cNvPr id="31" name="TextBox 30">
                <a:extLst>
                  <a:ext uri="{FF2B5EF4-FFF2-40B4-BE49-F238E27FC236}">
                    <a16:creationId xmlns:a16="http://schemas.microsoft.com/office/drawing/2014/main" id="{CAAB45CE-136B-BAB0-F36E-98C9FBC2C82B}"/>
                  </a:ext>
                </a:extLst>
              </p:cNvPr>
              <p:cNvSpPr txBox="1">
                <a:spLocks noRot="1" noChangeAspect="1" noMove="1" noResize="1" noEditPoints="1" noAdjustHandles="1" noChangeArrowheads="1" noChangeShapeType="1" noTextEdit="1"/>
              </p:cNvSpPr>
              <p:nvPr/>
            </p:nvSpPr>
            <p:spPr>
              <a:xfrm>
                <a:off x="10053351" y="4531287"/>
                <a:ext cx="578876" cy="646331"/>
              </a:xfrm>
              <a:prstGeom prst="rect">
                <a:avLst/>
              </a:prstGeom>
              <a:blipFill>
                <a:blip r:embed="rId5"/>
                <a:stretch>
                  <a:fillRect/>
                </a:stretch>
              </a:blipFill>
              <a:ln>
                <a:noFill/>
              </a:ln>
            </p:spPr>
            <p:txBody>
              <a:bodyPr/>
              <a:lstStyle/>
              <a:p>
                <a:r>
                  <a:rPr lang="en-US">
                    <a:noFill/>
                  </a:rPr>
                  <a:t> </a:t>
                </a:r>
              </a:p>
            </p:txBody>
          </p:sp>
        </mc:Fallback>
      </mc:AlternateContent>
      <p:sp>
        <p:nvSpPr>
          <p:cNvPr id="32" name="Arrow: Right 31">
            <a:extLst>
              <a:ext uri="{FF2B5EF4-FFF2-40B4-BE49-F238E27FC236}">
                <a16:creationId xmlns:a16="http://schemas.microsoft.com/office/drawing/2014/main" id="{365F820D-3645-D7EF-6BBF-A8E7584064EA}"/>
              </a:ext>
            </a:extLst>
          </p:cNvPr>
          <p:cNvSpPr/>
          <p:nvPr/>
        </p:nvSpPr>
        <p:spPr bwMode="auto">
          <a:xfrm rot="5400000">
            <a:off x="1708849" y="4417472"/>
            <a:ext cx="307778" cy="176206"/>
          </a:xfrm>
          <a:prstGeom prst="right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34" name="Arrow: Right 33">
            <a:extLst>
              <a:ext uri="{FF2B5EF4-FFF2-40B4-BE49-F238E27FC236}">
                <a16:creationId xmlns:a16="http://schemas.microsoft.com/office/drawing/2014/main" id="{D9757B01-7867-DBC2-2589-D4EC7560F1A5}"/>
              </a:ext>
            </a:extLst>
          </p:cNvPr>
          <p:cNvSpPr/>
          <p:nvPr/>
        </p:nvSpPr>
        <p:spPr bwMode="auto">
          <a:xfrm rot="5400000">
            <a:off x="10188900" y="4417472"/>
            <a:ext cx="307778" cy="176206"/>
          </a:xfrm>
          <a:prstGeom prst="right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36" name="Arrow: Right 35">
            <a:extLst>
              <a:ext uri="{FF2B5EF4-FFF2-40B4-BE49-F238E27FC236}">
                <a16:creationId xmlns:a16="http://schemas.microsoft.com/office/drawing/2014/main" id="{B11957AA-3D14-1DB1-0B26-720634291FA0}"/>
              </a:ext>
            </a:extLst>
          </p:cNvPr>
          <p:cNvSpPr/>
          <p:nvPr/>
        </p:nvSpPr>
        <p:spPr bwMode="auto">
          <a:xfrm rot="5400000">
            <a:off x="10188900" y="3714392"/>
            <a:ext cx="307778" cy="176206"/>
          </a:xfrm>
          <a:prstGeom prst="rightArrow">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600" dirty="0">
              <a:solidFill>
                <a:schemeClr val="tx1"/>
              </a:solidFill>
              <a:cs typeface="Arial" pitchFamily="34" charset="0"/>
            </a:endParaRPr>
          </a:p>
        </p:txBody>
      </p:sp>
      <p:sp>
        <p:nvSpPr>
          <p:cNvPr id="37" name="Rectangle 36">
            <a:extLst>
              <a:ext uri="{FF2B5EF4-FFF2-40B4-BE49-F238E27FC236}">
                <a16:creationId xmlns:a16="http://schemas.microsoft.com/office/drawing/2014/main" id="{AE0A0103-46E8-65C5-029A-B8A044A50C82}"/>
              </a:ext>
            </a:extLst>
          </p:cNvPr>
          <p:cNvSpPr/>
          <p:nvPr/>
        </p:nvSpPr>
        <p:spPr bwMode="auto">
          <a:xfrm>
            <a:off x="8742023" y="1351803"/>
            <a:ext cx="3115543" cy="2162077"/>
          </a:xfrm>
          <a:prstGeom prst="rect">
            <a:avLst/>
          </a:prstGeom>
          <a:solidFill>
            <a:srgbClr val="7F7F7F"/>
          </a:solidFill>
          <a:ln w="28575">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altLang="en-US" sz="1600" dirty="0">
                <a:solidFill>
                  <a:schemeClr val="accent2">
                    <a:lumMod val="40000"/>
                    <a:lumOff val="60000"/>
                  </a:schemeClr>
                </a:solidFill>
              </a:rPr>
              <a:t>engine quit while cruising at 50mph</a:t>
            </a:r>
          </a:p>
          <a:p>
            <a:pPr algn="ctr" eaLnBrk="0" hangingPunct="0"/>
            <a:r>
              <a:rPr lang="en-US" altLang="en-US" sz="1600" dirty="0">
                <a:solidFill>
                  <a:schemeClr val="accent2">
                    <a:lumMod val="40000"/>
                    <a:lumOff val="60000"/>
                  </a:schemeClr>
                </a:solidFill>
              </a:rPr>
              <a:t>the engine checklight comes on</a:t>
            </a:r>
          </a:p>
          <a:p>
            <a:pPr algn="ctr" eaLnBrk="0" hangingPunct="0"/>
            <a:r>
              <a:rPr lang="en-US" altLang="en-US" sz="1600" dirty="0">
                <a:solidFill>
                  <a:schemeClr val="accent2">
                    <a:lumMod val="40000"/>
                    <a:lumOff val="60000"/>
                  </a:schemeClr>
                </a:solidFill>
              </a:rPr>
              <a:t>…</a:t>
            </a:r>
          </a:p>
          <a:p>
            <a:pPr algn="ctr" eaLnBrk="0" hangingPunct="0"/>
            <a:r>
              <a:rPr lang="en-US" altLang="en-US" sz="1600" dirty="0">
                <a:solidFill>
                  <a:schemeClr val="accent2">
                    <a:lumMod val="40000"/>
                    <a:lumOff val="60000"/>
                  </a:schemeClr>
                </a:solidFill>
              </a:rPr>
              <a:t>sensor wire broke resulting in motor burning</a:t>
            </a:r>
          </a:p>
        </p:txBody>
      </p:sp>
      <p:sp>
        <p:nvSpPr>
          <p:cNvPr id="38" name="TextBox 37">
            <a:extLst>
              <a:ext uri="{FF2B5EF4-FFF2-40B4-BE49-F238E27FC236}">
                <a16:creationId xmlns:a16="http://schemas.microsoft.com/office/drawing/2014/main" id="{B8E9F1A3-B0D2-7C36-2125-A2C1D52992E7}"/>
              </a:ext>
            </a:extLst>
          </p:cNvPr>
          <p:cNvSpPr txBox="1"/>
          <p:nvPr/>
        </p:nvSpPr>
        <p:spPr>
          <a:xfrm>
            <a:off x="9358842" y="969126"/>
            <a:ext cx="2146006" cy="33855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eaLnBrk="0" hangingPunct="0"/>
            <a:r>
              <a:rPr lang="en-US" altLang="en-US" sz="1600" u="sng" dirty="0">
                <a:solidFill>
                  <a:schemeClr val="tx1"/>
                </a:solidFill>
              </a:rPr>
              <a:t>“Engine” class</a:t>
            </a:r>
            <a:endParaRPr kumimoji="0" lang="en-US" altLang="en-US" sz="1600" b="0" u="sng" strike="noStrike" cap="none" normalizeH="0" baseline="0" dirty="0">
              <a:ln>
                <a:noFill/>
              </a:ln>
              <a:solidFill>
                <a:schemeClr val="tx1"/>
              </a:solidFill>
              <a:effectLst/>
            </a:endParaRPr>
          </a:p>
        </p:txBody>
      </p:sp>
      <p:pic>
        <p:nvPicPr>
          <p:cNvPr id="22" name="Grafik 7" descr="Ein Bild, das Text enthält.&#10;&#10;Automatisch generierte Beschreibung">
            <a:extLst>
              <a:ext uri="{FF2B5EF4-FFF2-40B4-BE49-F238E27FC236}">
                <a16:creationId xmlns:a16="http://schemas.microsoft.com/office/drawing/2014/main" id="{7A261696-983C-0A3A-0729-31AABB156C2C}"/>
              </a:ext>
            </a:extLst>
          </p:cNvPr>
          <p:cNvPicPr>
            <a:picLocks noChangeAspect="1"/>
          </p:cNvPicPr>
          <p:nvPr/>
        </p:nvPicPr>
        <p:blipFill rotWithShape="1">
          <a:blip r:embed="rId6">
            <a:extLst>
              <a:ext uri="{28A0092B-C50C-407E-A947-70E740481C1C}">
                <a14:useLocalDpi xmlns:a14="http://schemas.microsoft.com/office/drawing/2010/main" val="0"/>
              </a:ext>
            </a:extLst>
          </a:blip>
          <a:srcRect t="41661" r="16711" b="41661"/>
          <a:stretch/>
        </p:blipFill>
        <p:spPr>
          <a:xfrm>
            <a:off x="391167" y="4032034"/>
            <a:ext cx="2938744" cy="244002"/>
          </a:xfrm>
          <a:prstGeom prst="rect">
            <a:avLst/>
          </a:prstGeom>
        </p:spPr>
      </p:pic>
      <p:sp>
        <p:nvSpPr>
          <p:cNvPr id="39" name="TextBox 38">
            <a:extLst>
              <a:ext uri="{FF2B5EF4-FFF2-40B4-BE49-F238E27FC236}">
                <a16:creationId xmlns:a16="http://schemas.microsoft.com/office/drawing/2014/main" id="{C36FBB31-7ADF-1772-8292-7A30E22A91EF}"/>
              </a:ext>
            </a:extLst>
          </p:cNvPr>
          <p:cNvSpPr txBox="1"/>
          <p:nvPr/>
        </p:nvSpPr>
        <p:spPr>
          <a:xfrm>
            <a:off x="332903" y="6400800"/>
            <a:ext cx="1798618" cy="21544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800" b="0" i="0" dirty="0">
                <a:solidFill>
                  <a:srgbClr val="222222"/>
                </a:solidFill>
                <a:effectLst/>
                <a:latin typeface="Arial" panose="020B0604020202020204" pitchFamily="34" charset="0"/>
              </a:rPr>
              <a:t>Haj-Yahia et al., 2019 </a:t>
            </a:r>
            <a:endParaRPr lang="en-US" sz="800" dirty="0"/>
          </a:p>
        </p:txBody>
      </p:sp>
      <p:pic>
        <p:nvPicPr>
          <p:cNvPr id="41" name="Grafik 6" descr="Ein Bild, das Text enthält.&#10;&#10;Automatisch generierte Beschreibung">
            <a:extLst>
              <a:ext uri="{FF2B5EF4-FFF2-40B4-BE49-F238E27FC236}">
                <a16:creationId xmlns:a16="http://schemas.microsoft.com/office/drawing/2014/main" id="{51DD622B-DE3B-6129-6914-A97F9BB85A97}"/>
              </a:ext>
            </a:extLst>
          </p:cNvPr>
          <p:cNvPicPr>
            <a:picLocks noChangeAspect="1"/>
          </p:cNvPicPr>
          <p:nvPr/>
        </p:nvPicPr>
        <p:blipFill rotWithShape="1">
          <a:blip r:embed="rId7">
            <a:extLst>
              <a:ext uri="{28A0092B-C50C-407E-A947-70E740481C1C}">
                <a14:useLocalDpi xmlns:a14="http://schemas.microsoft.com/office/drawing/2010/main" val="0"/>
              </a:ext>
            </a:extLst>
          </a:blip>
          <a:srcRect t="41661" r="16711" b="41661"/>
          <a:stretch/>
        </p:blipFill>
        <p:spPr>
          <a:xfrm>
            <a:off x="8854961" y="4032034"/>
            <a:ext cx="2938744" cy="244002"/>
          </a:xfrm>
          <a:prstGeom prst="rect">
            <a:avLst/>
          </a:prstGeom>
        </p:spPr>
      </p:pic>
    </p:spTree>
    <p:extLst>
      <p:ext uri="{BB962C8B-B14F-4D97-AF65-F5344CB8AC3E}">
        <p14:creationId xmlns:p14="http://schemas.microsoft.com/office/powerpoint/2010/main" val="17105057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B366D8-AC80-9BAE-4FC7-DD1A111DF4EE}"/>
              </a:ext>
            </a:extLst>
          </p:cNvPr>
          <p:cNvSpPr>
            <a:spLocks noGrp="1"/>
          </p:cNvSpPr>
          <p:nvPr>
            <p:ph type="title"/>
          </p:nvPr>
        </p:nvSpPr>
        <p:spPr>
          <a:xfrm>
            <a:off x="334437" y="44452"/>
            <a:ext cx="10790763" cy="720725"/>
          </a:xfrm>
        </p:spPr>
        <p:txBody>
          <a:bodyPr/>
          <a:lstStyle/>
          <a:p>
            <a:r>
              <a:rPr lang="en-US" dirty="0"/>
              <a:t>Semantically Similar Concepts of Engine-Related Issues in a 2D Vector Space</a:t>
            </a:r>
          </a:p>
        </p:txBody>
      </p:sp>
      <p:sp>
        <p:nvSpPr>
          <p:cNvPr id="4" name="Date Placeholder 3">
            <a:extLst>
              <a:ext uri="{FF2B5EF4-FFF2-40B4-BE49-F238E27FC236}">
                <a16:creationId xmlns:a16="http://schemas.microsoft.com/office/drawing/2014/main" id="{907DC3E4-F5CA-1876-6C02-8E1D0E225B25}"/>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3062D074-9C12-A90D-C27C-35F987C75975}"/>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6D0841D9-BB58-805D-1CF9-96709A2BABCD}"/>
              </a:ext>
            </a:extLst>
          </p:cNvPr>
          <p:cNvSpPr>
            <a:spLocks noGrp="1"/>
          </p:cNvSpPr>
          <p:nvPr>
            <p:ph type="sldNum" sz="quarter" idx="12"/>
          </p:nvPr>
        </p:nvSpPr>
        <p:spPr/>
        <p:txBody>
          <a:bodyPr/>
          <a:lstStyle/>
          <a:p>
            <a:pPr>
              <a:defRPr/>
            </a:pPr>
            <a:fld id="{E201E5CB-5EE0-4EA4-87FF-7D8A79A61969}" type="slidenum">
              <a:rPr lang="de-DE" smtClean="0"/>
              <a:pPr>
                <a:defRPr/>
              </a:pPr>
              <a:t>13</a:t>
            </a:fld>
            <a:endParaRPr lang="de-DE" dirty="0"/>
          </a:p>
        </p:txBody>
      </p:sp>
      <p:grpSp>
        <p:nvGrpSpPr>
          <p:cNvPr id="170" name="Group 169">
            <a:extLst>
              <a:ext uri="{FF2B5EF4-FFF2-40B4-BE49-F238E27FC236}">
                <a16:creationId xmlns:a16="http://schemas.microsoft.com/office/drawing/2014/main" id="{7EBC6468-E7D2-C015-A682-3C2AD8551F33}"/>
              </a:ext>
            </a:extLst>
          </p:cNvPr>
          <p:cNvGrpSpPr/>
          <p:nvPr/>
        </p:nvGrpSpPr>
        <p:grpSpPr>
          <a:xfrm>
            <a:off x="1558062" y="891248"/>
            <a:ext cx="9109938" cy="5593182"/>
            <a:chOff x="459395" y="681131"/>
            <a:chExt cx="9179917" cy="5636147"/>
          </a:xfrm>
        </p:grpSpPr>
        <p:sp>
          <p:nvSpPr>
            <p:cNvPr id="54" name="Oval 53">
              <a:extLst>
                <a:ext uri="{FF2B5EF4-FFF2-40B4-BE49-F238E27FC236}">
                  <a16:creationId xmlns:a16="http://schemas.microsoft.com/office/drawing/2014/main" id="{945AD948-6B6F-EF27-3524-5ED995277C1A}"/>
                </a:ext>
              </a:extLst>
            </p:cNvPr>
            <p:cNvSpPr/>
            <p:nvPr/>
          </p:nvSpPr>
          <p:spPr bwMode="auto">
            <a:xfrm>
              <a:off x="4274048" y="2004389"/>
              <a:ext cx="3071916" cy="3071916"/>
            </a:xfrm>
            <a:prstGeom prst="ellipse">
              <a:avLst/>
            </a:prstGeom>
            <a:noFill/>
            <a:ln w="12700">
              <a:solidFill>
                <a:schemeClr val="bg1">
                  <a:lumMod val="85000"/>
                </a:schemeClr>
              </a:solidFill>
              <a:prstDash val="lg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mj-lt"/>
                <a:cs typeface="Arial" pitchFamily="34" charset="0"/>
              </a:endParaRPr>
            </a:p>
          </p:txBody>
        </p:sp>
        <p:sp>
          <p:nvSpPr>
            <p:cNvPr id="7" name="TextBox 6">
              <a:extLst>
                <a:ext uri="{FF2B5EF4-FFF2-40B4-BE49-F238E27FC236}">
                  <a16:creationId xmlns:a16="http://schemas.microsoft.com/office/drawing/2014/main" id="{F2EF2F88-FC6C-1036-8574-70C2A9F4A8AA}"/>
                </a:ext>
              </a:extLst>
            </p:cNvPr>
            <p:cNvSpPr txBox="1"/>
            <p:nvPr/>
          </p:nvSpPr>
          <p:spPr>
            <a:xfrm>
              <a:off x="5394247" y="3206089"/>
              <a:ext cx="885517" cy="589267"/>
            </a:xfrm>
            <a:prstGeom prst="rect">
              <a:avLst/>
            </a:prstGeom>
            <a:noFill/>
            <a:ln w="38100">
              <a:solidFill>
                <a:schemeClr val="accent1"/>
              </a:solid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1600" dirty="0">
                  <a:solidFill>
                    <a:schemeClr val="accent1"/>
                  </a:solidFill>
                  <a:latin typeface="+mj-lt"/>
                  <a:ea typeface="CMU Serif" panose="02000603000000000000" pitchFamily="2" charset="0"/>
                  <a:cs typeface="CMU Serif" panose="02000603000000000000" pitchFamily="2" charset="0"/>
                </a:rPr>
                <a:t>Engine </a:t>
              </a:r>
            </a:p>
            <a:p>
              <a:pPr algn="ctr"/>
              <a:r>
                <a:rPr lang="en-US" sz="1600" dirty="0">
                  <a:solidFill>
                    <a:schemeClr val="accent1"/>
                  </a:solidFill>
                  <a:latin typeface="+mj-lt"/>
                  <a:ea typeface="CMU Serif" panose="02000603000000000000" pitchFamily="2" charset="0"/>
                  <a:cs typeface="CMU Serif" panose="02000603000000000000" pitchFamily="2" charset="0"/>
                </a:rPr>
                <a:t>failure</a:t>
              </a:r>
            </a:p>
          </p:txBody>
        </p:sp>
        <p:sp>
          <p:nvSpPr>
            <p:cNvPr id="8" name="TextBox 7">
              <a:extLst>
                <a:ext uri="{FF2B5EF4-FFF2-40B4-BE49-F238E27FC236}">
                  <a16:creationId xmlns:a16="http://schemas.microsoft.com/office/drawing/2014/main" id="{3253B5C3-8D48-9ACD-32AA-BBFA814C954B}"/>
                </a:ext>
              </a:extLst>
            </p:cNvPr>
            <p:cNvSpPr txBox="1"/>
            <p:nvPr/>
          </p:nvSpPr>
          <p:spPr>
            <a:xfrm>
              <a:off x="4502671" y="3072824"/>
              <a:ext cx="917239"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accent5"/>
                  </a:solidFill>
                  <a:latin typeface="+mj-lt"/>
                  <a:ea typeface="CMU Serif" panose="02000603000000000000" pitchFamily="2" charset="0"/>
                  <a:cs typeface="CMU Serif" panose="02000603000000000000" pitchFamily="2" charset="0"/>
                </a:rPr>
                <a:t>Engine </a:t>
              </a:r>
            </a:p>
            <a:p>
              <a:pPr algn="ctr"/>
              <a:r>
                <a:rPr lang="en-US" sz="1600" dirty="0">
                  <a:solidFill>
                    <a:schemeClr val="accent5"/>
                  </a:solidFill>
                  <a:latin typeface="+mj-lt"/>
                  <a:ea typeface="CMU Serif" panose="02000603000000000000" pitchFamily="2" charset="0"/>
                  <a:cs typeface="CMU Serif" panose="02000603000000000000" pitchFamily="2" charset="0"/>
                </a:rPr>
                <a:t>issue</a:t>
              </a:r>
            </a:p>
          </p:txBody>
        </p:sp>
        <p:sp>
          <p:nvSpPr>
            <p:cNvPr id="9" name="TextBox 8">
              <a:extLst>
                <a:ext uri="{FF2B5EF4-FFF2-40B4-BE49-F238E27FC236}">
                  <a16:creationId xmlns:a16="http://schemas.microsoft.com/office/drawing/2014/main" id="{3324D0C0-674D-B225-CB10-935F82999745}"/>
                </a:ext>
              </a:extLst>
            </p:cNvPr>
            <p:cNvSpPr txBox="1"/>
            <p:nvPr/>
          </p:nvSpPr>
          <p:spPr>
            <a:xfrm>
              <a:off x="3177900" y="3781979"/>
              <a:ext cx="917239"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accent5"/>
                  </a:solidFill>
                  <a:latin typeface="+mj-lt"/>
                  <a:ea typeface="CMU Serif" panose="02000603000000000000" pitchFamily="2" charset="0"/>
                  <a:cs typeface="CMU Serif" panose="02000603000000000000" pitchFamily="2" charset="0"/>
                </a:rPr>
                <a:t>Rough </a:t>
              </a:r>
            </a:p>
            <a:p>
              <a:pPr algn="ctr"/>
              <a:r>
                <a:rPr lang="en-US" sz="1600" dirty="0">
                  <a:solidFill>
                    <a:schemeClr val="accent5"/>
                  </a:solidFill>
                  <a:latin typeface="+mj-lt"/>
                  <a:ea typeface="CMU Serif" panose="02000603000000000000" pitchFamily="2" charset="0"/>
                  <a:cs typeface="CMU Serif" panose="02000603000000000000" pitchFamily="2" charset="0"/>
                </a:rPr>
                <a:t>idling</a:t>
              </a:r>
            </a:p>
          </p:txBody>
        </p:sp>
        <p:sp>
          <p:nvSpPr>
            <p:cNvPr id="10" name="TextBox 9">
              <a:extLst>
                <a:ext uri="{FF2B5EF4-FFF2-40B4-BE49-F238E27FC236}">
                  <a16:creationId xmlns:a16="http://schemas.microsoft.com/office/drawing/2014/main" id="{F7D7DDE4-0150-0D3C-A29D-8F36138BE5C9}"/>
                </a:ext>
              </a:extLst>
            </p:cNvPr>
            <p:cNvSpPr txBox="1"/>
            <p:nvPr/>
          </p:nvSpPr>
          <p:spPr>
            <a:xfrm>
              <a:off x="5333638" y="2203780"/>
              <a:ext cx="955711"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accent5"/>
                  </a:solidFill>
                  <a:latin typeface="+mj-lt"/>
                  <a:ea typeface="CMU Serif" panose="02000603000000000000" pitchFamily="2" charset="0"/>
                  <a:cs typeface="CMU Serif" panose="02000603000000000000" pitchFamily="2" charset="0"/>
                </a:rPr>
                <a:t>Engine </a:t>
              </a:r>
            </a:p>
            <a:p>
              <a:pPr algn="ctr"/>
              <a:r>
                <a:rPr lang="en-US" sz="1600" dirty="0">
                  <a:solidFill>
                    <a:schemeClr val="accent5"/>
                  </a:solidFill>
                  <a:latin typeface="+mj-lt"/>
                  <a:ea typeface="CMU Serif" panose="02000603000000000000" pitchFamily="2" charset="0"/>
                  <a:cs typeface="CMU Serif" panose="02000603000000000000" pitchFamily="2" charset="0"/>
                </a:rPr>
                <a:t>stall</a:t>
              </a:r>
            </a:p>
          </p:txBody>
        </p:sp>
        <p:sp>
          <p:nvSpPr>
            <p:cNvPr id="11" name="TextBox 10">
              <a:extLst>
                <a:ext uri="{FF2B5EF4-FFF2-40B4-BE49-F238E27FC236}">
                  <a16:creationId xmlns:a16="http://schemas.microsoft.com/office/drawing/2014/main" id="{127AD74D-52C8-D70D-5E76-F8D84345D33D}"/>
                </a:ext>
              </a:extLst>
            </p:cNvPr>
            <p:cNvSpPr txBox="1"/>
            <p:nvPr/>
          </p:nvSpPr>
          <p:spPr>
            <a:xfrm>
              <a:off x="5734431" y="4155432"/>
              <a:ext cx="1226169"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accent5"/>
                  </a:solidFill>
                  <a:latin typeface="+mj-lt"/>
                  <a:ea typeface="CMU Serif" panose="02000603000000000000" pitchFamily="2" charset="0"/>
                  <a:cs typeface="CMU Serif" panose="02000603000000000000" pitchFamily="2" charset="0"/>
                </a:rPr>
                <a:t>Ignition </a:t>
              </a:r>
            </a:p>
            <a:p>
              <a:pPr algn="ctr"/>
              <a:r>
                <a:rPr lang="en-US" sz="1600" dirty="0">
                  <a:solidFill>
                    <a:schemeClr val="accent5"/>
                  </a:solidFill>
                  <a:latin typeface="+mj-lt"/>
                  <a:ea typeface="CMU Serif" panose="02000603000000000000" pitchFamily="2" charset="0"/>
                  <a:cs typeface="CMU Serif" panose="02000603000000000000" pitchFamily="2" charset="0"/>
                </a:rPr>
                <a:t>problems</a:t>
              </a:r>
            </a:p>
          </p:txBody>
        </p:sp>
        <p:sp>
          <p:nvSpPr>
            <p:cNvPr id="12" name="TextBox 11">
              <a:extLst>
                <a:ext uri="{FF2B5EF4-FFF2-40B4-BE49-F238E27FC236}">
                  <a16:creationId xmlns:a16="http://schemas.microsoft.com/office/drawing/2014/main" id="{E4DAE57C-1B30-44D7-B868-001EDB4470BE}"/>
                </a:ext>
              </a:extLst>
            </p:cNvPr>
            <p:cNvSpPr txBox="1"/>
            <p:nvPr/>
          </p:nvSpPr>
          <p:spPr>
            <a:xfrm>
              <a:off x="7809111" y="4006703"/>
              <a:ext cx="1707519"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accent5"/>
                  </a:solidFill>
                  <a:latin typeface="+mj-lt"/>
                  <a:ea typeface="CMU Serif" panose="02000603000000000000" pitchFamily="2" charset="0"/>
                  <a:cs typeface="CMU Serif" panose="02000603000000000000" pitchFamily="2" charset="0"/>
                </a:rPr>
                <a:t>Alternator </a:t>
              </a:r>
            </a:p>
            <a:p>
              <a:pPr algn="ctr"/>
              <a:r>
                <a:rPr lang="en-US" sz="1600" dirty="0">
                  <a:solidFill>
                    <a:schemeClr val="accent5"/>
                  </a:solidFill>
                  <a:latin typeface="+mj-lt"/>
                  <a:ea typeface="CMU Serif" panose="02000603000000000000" pitchFamily="2" charset="0"/>
                  <a:cs typeface="CMU Serif" panose="02000603000000000000" pitchFamily="2" charset="0"/>
                </a:rPr>
                <a:t>tested as bad</a:t>
              </a:r>
            </a:p>
          </p:txBody>
        </p:sp>
        <p:sp>
          <p:nvSpPr>
            <p:cNvPr id="13" name="TextBox 12">
              <a:extLst>
                <a:ext uri="{FF2B5EF4-FFF2-40B4-BE49-F238E27FC236}">
                  <a16:creationId xmlns:a16="http://schemas.microsoft.com/office/drawing/2014/main" id="{8E953191-ABE8-F4AC-76A8-F185908C8C50}"/>
                </a:ext>
              </a:extLst>
            </p:cNvPr>
            <p:cNvSpPr txBox="1"/>
            <p:nvPr/>
          </p:nvSpPr>
          <p:spPr>
            <a:xfrm>
              <a:off x="4199333" y="1401821"/>
              <a:ext cx="1270540"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accent5"/>
                  </a:solidFill>
                  <a:latin typeface="+mj-lt"/>
                  <a:ea typeface="CMU Serif" panose="02000603000000000000" pitchFamily="2" charset="0"/>
                  <a:cs typeface="CMU Serif" panose="02000603000000000000" pitchFamily="2" charset="0"/>
                </a:rPr>
                <a:t>Fire in the </a:t>
              </a:r>
            </a:p>
            <a:p>
              <a:pPr algn="ctr"/>
              <a:r>
                <a:rPr lang="en-US" sz="1600" dirty="0">
                  <a:solidFill>
                    <a:schemeClr val="accent5"/>
                  </a:solidFill>
                  <a:latin typeface="+mj-lt"/>
                  <a:ea typeface="CMU Serif" panose="02000603000000000000" pitchFamily="2" charset="0"/>
                  <a:cs typeface="CMU Serif" panose="02000603000000000000" pitchFamily="2" charset="0"/>
                </a:rPr>
                <a:t>engine</a:t>
              </a:r>
            </a:p>
          </p:txBody>
        </p:sp>
        <p:sp>
          <p:nvSpPr>
            <p:cNvPr id="14" name="TextBox 13">
              <a:extLst>
                <a:ext uri="{FF2B5EF4-FFF2-40B4-BE49-F238E27FC236}">
                  <a16:creationId xmlns:a16="http://schemas.microsoft.com/office/drawing/2014/main" id="{B6E47B18-33FE-94E8-3796-5909F4D105C6}"/>
                </a:ext>
              </a:extLst>
            </p:cNvPr>
            <p:cNvSpPr txBox="1"/>
            <p:nvPr/>
          </p:nvSpPr>
          <p:spPr>
            <a:xfrm>
              <a:off x="4620772" y="3806879"/>
              <a:ext cx="955711"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accent5"/>
                  </a:solidFill>
                  <a:latin typeface="+mj-lt"/>
                  <a:ea typeface="CMU Serif" panose="02000603000000000000" pitchFamily="2" charset="0"/>
                  <a:cs typeface="CMU Serif" panose="02000603000000000000" pitchFamily="2" charset="0"/>
                </a:rPr>
                <a:t>Engine </a:t>
              </a:r>
            </a:p>
            <a:p>
              <a:pPr algn="ctr"/>
              <a:r>
                <a:rPr lang="en-US" sz="1600" dirty="0">
                  <a:solidFill>
                    <a:schemeClr val="accent5"/>
                  </a:solidFill>
                  <a:latin typeface="+mj-lt"/>
                  <a:ea typeface="CMU Serif" panose="02000603000000000000" pitchFamily="2" charset="0"/>
                  <a:cs typeface="CMU Serif" panose="02000603000000000000" pitchFamily="2" charset="0"/>
                </a:rPr>
                <a:t>quit</a:t>
              </a:r>
            </a:p>
          </p:txBody>
        </p:sp>
        <p:sp>
          <p:nvSpPr>
            <p:cNvPr id="15" name="TextBox 14">
              <a:extLst>
                <a:ext uri="{FF2B5EF4-FFF2-40B4-BE49-F238E27FC236}">
                  <a16:creationId xmlns:a16="http://schemas.microsoft.com/office/drawing/2014/main" id="{39C19D0F-1DBB-4D22-9FEF-264BAC4BD7AF}"/>
                </a:ext>
              </a:extLst>
            </p:cNvPr>
            <p:cNvSpPr txBox="1"/>
            <p:nvPr/>
          </p:nvSpPr>
          <p:spPr>
            <a:xfrm>
              <a:off x="3919009" y="4801763"/>
              <a:ext cx="2245985"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accent5"/>
                  </a:solidFill>
                  <a:latin typeface="+mj-lt"/>
                  <a:ea typeface="CMU Serif" panose="02000603000000000000" pitchFamily="2" charset="0"/>
                  <a:cs typeface="CMU Serif" panose="02000603000000000000" pitchFamily="2" charset="0"/>
                </a:rPr>
                <a:t>Temperature sensor </a:t>
              </a:r>
            </a:p>
            <a:p>
              <a:pPr algn="ctr"/>
              <a:r>
                <a:rPr lang="en-US" sz="1600" dirty="0">
                  <a:solidFill>
                    <a:schemeClr val="accent5"/>
                  </a:solidFill>
                  <a:latin typeface="+mj-lt"/>
                  <a:ea typeface="CMU Serif" panose="02000603000000000000" pitchFamily="2" charset="0"/>
                  <a:cs typeface="CMU Serif" panose="02000603000000000000" pitchFamily="2" charset="0"/>
                </a:rPr>
                <a:t>light comes on</a:t>
              </a:r>
            </a:p>
          </p:txBody>
        </p:sp>
        <p:sp>
          <p:nvSpPr>
            <p:cNvPr id="16" name="TextBox 15">
              <a:extLst>
                <a:ext uri="{FF2B5EF4-FFF2-40B4-BE49-F238E27FC236}">
                  <a16:creationId xmlns:a16="http://schemas.microsoft.com/office/drawing/2014/main" id="{74D176E4-6A20-F963-8CC0-403ACD0E2D1B}"/>
                </a:ext>
              </a:extLst>
            </p:cNvPr>
            <p:cNvSpPr txBox="1"/>
            <p:nvPr/>
          </p:nvSpPr>
          <p:spPr>
            <a:xfrm>
              <a:off x="5583611" y="5572281"/>
              <a:ext cx="1598515"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accent5"/>
                  </a:solidFill>
                  <a:latin typeface="+mj-lt"/>
                  <a:ea typeface="CMU Serif" panose="02000603000000000000" pitchFamily="2" charset="0"/>
                  <a:cs typeface="CMU Serif" panose="02000603000000000000" pitchFamily="2" charset="0"/>
                </a:rPr>
                <a:t>Oil indicator </a:t>
              </a:r>
            </a:p>
            <a:p>
              <a:pPr algn="ctr"/>
              <a:r>
                <a:rPr lang="en-US" sz="1600" dirty="0">
                  <a:solidFill>
                    <a:schemeClr val="accent5"/>
                  </a:solidFill>
                  <a:latin typeface="+mj-lt"/>
                  <a:ea typeface="CMU Serif" panose="02000603000000000000" pitchFamily="2" charset="0"/>
                  <a:cs typeface="CMU Serif" panose="02000603000000000000" pitchFamily="2" charset="0"/>
                </a:rPr>
                <a:t>lamp came on</a:t>
              </a:r>
            </a:p>
          </p:txBody>
        </p:sp>
        <p:sp>
          <p:nvSpPr>
            <p:cNvPr id="17" name="TextBox 16">
              <a:extLst>
                <a:ext uri="{FF2B5EF4-FFF2-40B4-BE49-F238E27FC236}">
                  <a16:creationId xmlns:a16="http://schemas.microsoft.com/office/drawing/2014/main" id="{F34103AA-E679-F1F7-5CBE-849B78E0730B}"/>
                </a:ext>
              </a:extLst>
            </p:cNvPr>
            <p:cNvSpPr txBox="1"/>
            <p:nvPr/>
          </p:nvSpPr>
          <p:spPr>
            <a:xfrm>
              <a:off x="6967908" y="3271695"/>
              <a:ext cx="1707519"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accent5"/>
                  </a:solidFill>
                  <a:latin typeface="+mj-lt"/>
                  <a:ea typeface="CMU Serif" panose="02000603000000000000" pitchFamily="2" charset="0"/>
                  <a:cs typeface="CMU Serif" panose="02000603000000000000" pitchFamily="2" charset="0"/>
                </a:rPr>
                <a:t>Engine service </a:t>
              </a:r>
            </a:p>
            <a:p>
              <a:pPr algn="ctr"/>
              <a:r>
                <a:rPr lang="en-US" sz="1600" dirty="0">
                  <a:solidFill>
                    <a:schemeClr val="accent5"/>
                  </a:solidFill>
                  <a:latin typeface="+mj-lt"/>
                  <a:ea typeface="CMU Serif" panose="02000603000000000000" pitchFamily="2" charset="0"/>
                  <a:cs typeface="CMU Serif" panose="02000603000000000000" pitchFamily="2" charset="0"/>
                </a:rPr>
                <a:t>light was on</a:t>
              </a:r>
            </a:p>
          </p:txBody>
        </p:sp>
        <p:sp>
          <p:nvSpPr>
            <p:cNvPr id="18" name="TextBox 17">
              <a:extLst>
                <a:ext uri="{FF2B5EF4-FFF2-40B4-BE49-F238E27FC236}">
                  <a16:creationId xmlns:a16="http://schemas.microsoft.com/office/drawing/2014/main" id="{1F27EA28-698E-B988-BB28-2562FE100970}"/>
                </a:ext>
              </a:extLst>
            </p:cNvPr>
            <p:cNvSpPr txBox="1"/>
            <p:nvPr/>
          </p:nvSpPr>
          <p:spPr>
            <a:xfrm>
              <a:off x="6809270" y="4760352"/>
              <a:ext cx="1762021"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accent5"/>
                  </a:solidFill>
                  <a:latin typeface="+mj-lt"/>
                  <a:ea typeface="CMU Serif" panose="02000603000000000000" pitchFamily="2" charset="0"/>
                  <a:cs typeface="CMU Serif" panose="02000603000000000000" pitchFamily="2" charset="0"/>
                </a:rPr>
                <a:t>The key would </a:t>
              </a:r>
            </a:p>
            <a:p>
              <a:pPr algn="ctr"/>
              <a:r>
                <a:rPr lang="en-US" sz="1600" dirty="0">
                  <a:solidFill>
                    <a:schemeClr val="accent5"/>
                  </a:solidFill>
                  <a:latin typeface="+mj-lt"/>
                  <a:ea typeface="CMU Serif" panose="02000603000000000000" pitchFamily="2" charset="0"/>
                  <a:cs typeface="CMU Serif" panose="02000603000000000000" pitchFamily="2" charset="0"/>
                </a:rPr>
                <a:t>not turn</a:t>
              </a:r>
            </a:p>
          </p:txBody>
        </p:sp>
        <p:sp>
          <p:nvSpPr>
            <p:cNvPr id="19" name="TextBox 18">
              <a:extLst>
                <a:ext uri="{FF2B5EF4-FFF2-40B4-BE49-F238E27FC236}">
                  <a16:creationId xmlns:a16="http://schemas.microsoft.com/office/drawing/2014/main" id="{1AF4CCC0-F303-0268-7319-B2DE944E4CC8}"/>
                </a:ext>
              </a:extLst>
            </p:cNvPr>
            <p:cNvSpPr txBox="1"/>
            <p:nvPr/>
          </p:nvSpPr>
          <p:spPr>
            <a:xfrm>
              <a:off x="3309043" y="2491052"/>
              <a:ext cx="1393330"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accent5"/>
                  </a:solidFill>
                  <a:latin typeface="+mj-lt"/>
                  <a:ea typeface="CMU Serif" panose="02000603000000000000" pitchFamily="2" charset="0"/>
                  <a:cs typeface="CMU Serif" panose="02000603000000000000" pitchFamily="2" charset="0"/>
                </a:rPr>
                <a:t>Engine lost </a:t>
              </a:r>
            </a:p>
            <a:p>
              <a:pPr algn="ctr"/>
              <a:r>
                <a:rPr lang="en-US" sz="1600" dirty="0">
                  <a:solidFill>
                    <a:schemeClr val="accent5"/>
                  </a:solidFill>
                  <a:latin typeface="+mj-lt"/>
                  <a:ea typeface="CMU Serif" panose="02000603000000000000" pitchFamily="2" charset="0"/>
                  <a:cs typeface="CMU Serif" panose="02000603000000000000" pitchFamily="2" charset="0"/>
                </a:rPr>
                <a:t>all power</a:t>
              </a:r>
            </a:p>
          </p:txBody>
        </p:sp>
        <p:sp>
          <p:nvSpPr>
            <p:cNvPr id="20" name="TextBox 19">
              <a:extLst>
                <a:ext uri="{FF2B5EF4-FFF2-40B4-BE49-F238E27FC236}">
                  <a16:creationId xmlns:a16="http://schemas.microsoft.com/office/drawing/2014/main" id="{5E772765-5DD1-0D5A-F85C-0E5D98BB6B33}"/>
                </a:ext>
              </a:extLst>
            </p:cNvPr>
            <p:cNvSpPr txBox="1"/>
            <p:nvPr/>
          </p:nvSpPr>
          <p:spPr>
            <a:xfrm>
              <a:off x="5704828" y="838897"/>
              <a:ext cx="1856598"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accent5"/>
                  </a:solidFill>
                  <a:latin typeface="+mj-lt"/>
                  <a:ea typeface="CMU Serif" panose="02000603000000000000" pitchFamily="2" charset="0"/>
                  <a:cs typeface="CMU Serif" panose="02000603000000000000" pitchFamily="2" charset="0"/>
                </a:rPr>
                <a:t>Radiator cooling</a:t>
              </a:r>
            </a:p>
            <a:p>
              <a:pPr algn="ctr"/>
              <a:r>
                <a:rPr lang="en-US" sz="1600" dirty="0">
                  <a:solidFill>
                    <a:schemeClr val="accent5"/>
                  </a:solidFill>
                  <a:latin typeface="+mj-lt"/>
                  <a:ea typeface="CMU Serif" panose="02000603000000000000" pitchFamily="2" charset="0"/>
                  <a:cs typeface="CMU Serif" panose="02000603000000000000" pitchFamily="2" charset="0"/>
                </a:rPr>
                <a:t> grinds</a:t>
              </a:r>
            </a:p>
          </p:txBody>
        </p:sp>
        <p:sp>
          <p:nvSpPr>
            <p:cNvPr id="21" name="TextBox 20">
              <a:extLst>
                <a:ext uri="{FF2B5EF4-FFF2-40B4-BE49-F238E27FC236}">
                  <a16:creationId xmlns:a16="http://schemas.microsoft.com/office/drawing/2014/main" id="{2E2BBC57-FF08-9BE5-DD0B-61302A64B043}"/>
                </a:ext>
              </a:extLst>
            </p:cNvPr>
            <p:cNvSpPr txBox="1"/>
            <p:nvPr/>
          </p:nvSpPr>
          <p:spPr>
            <a:xfrm>
              <a:off x="6600725" y="2415770"/>
              <a:ext cx="1728358"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accent5"/>
                  </a:solidFill>
                  <a:latin typeface="+mj-lt"/>
                  <a:ea typeface="CMU Serif" panose="02000603000000000000" pitchFamily="2" charset="0"/>
                  <a:cs typeface="CMU Serif" panose="02000603000000000000" pitchFamily="2" charset="0"/>
                </a:rPr>
                <a:t>Generator had </a:t>
              </a:r>
            </a:p>
            <a:p>
              <a:pPr algn="ctr"/>
              <a:r>
                <a:rPr lang="en-US" sz="1600" dirty="0">
                  <a:solidFill>
                    <a:schemeClr val="accent5"/>
                  </a:solidFill>
                  <a:latin typeface="+mj-lt"/>
                  <a:ea typeface="CMU Serif" panose="02000603000000000000" pitchFamily="2" charset="0"/>
                  <a:cs typeface="CMU Serif" panose="02000603000000000000" pitchFamily="2" charset="0"/>
                </a:rPr>
                <a:t>to be replaced</a:t>
              </a:r>
            </a:p>
          </p:txBody>
        </p:sp>
        <p:sp>
          <p:nvSpPr>
            <p:cNvPr id="22" name="TextBox 21">
              <a:extLst>
                <a:ext uri="{FF2B5EF4-FFF2-40B4-BE49-F238E27FC236}">
                  <a16:creationId xmlns:a16="http://schemas.microsoft.com/office/drawing/2014/main" id="{D4BDC3CD-1AFC-39AB-80B1-9B58725211C4}"/>
                </a:ext>
              </a:extLst>
            </p:cNvPr>
            <p:cNvSpPr txBox="1"/>
            <p:nvPr/>
          </p:nvSpPr>
          <p:spPr>
            <a:xfrm>
              <a:off x="7142827" y="1539508"/>
              <a:ext cx="1766830"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accent5"/>
                  </a:solidFill>
                  <a:latin typeface="+mj-lt"/>
                  <a:ea typeface="CMU Serif" panose="02000603000000000000" pitchFamily="2" charset="0"/>
                  <a:cs typeface="CMU Serif" panose="02000603000000000000" pitchFamily="2" charset="0"/>
                </a:rPr>
                <a:t>Smoke coming </a:t>
              </a:r>
            </a:p>
            <a:p>
              <a:pPr algn="ctr"/>
              <a:r>
                <a:rPr lang="en-US" sz="1600" dirty="0">
                  <a:solidFill>
                    <a:schemeClr val="accent5"/>
                  </a:solidFill>
                  <a:latin typeface="+mj-lt"/>
                  <a:ea typeface="CMU Serif" panose="02000603000000000000" pitchFamily="2" charset="0"/>
                  <a:cs typeface="CMU Serif" panose="02000603000000000000" pitchFamily="2" charset="0"/>
                </a:rPr>
                <a:t>from the engine</a:t>
              </a:r>
            </a:p>
          </p:txBody>
        </p:sp>
        <p:sp>
          <p:nvSpPr>
            <p:cNvPr id="55" name="Oval 54">
              <a:extLst>
                <a:ext uri="{FF2B5EF4-FFF2-40B4-BE49-F238E27FC236}">
                  <a16:creationId xmlns:a16="http://schemas.microsoft.com/office/drawing/2014/main" id="{A4D25AF3-D7F0-E6BE-ED94-72A9B76674BE}"/>
                </a:ext>
              </a:extLst>
            </p:cNvPr>
            <p:cNvSpPr/>
            <p:nvPr/>
          </p:nvSpPr>
          <p:spPr bwMode="auto">
            <a:xfrm>
              <a:off x="2803385" y="681131"/>
              <a:ext cx="6006684" cy="5636147"/>
            </a:xfrm>
            <a:prstGeom prst="ellipse">
              <a:avLst/>
            </a:prstGeom>
            <a:noFill/>
            <a:ln w="12700">
              <a:solidFill>
                <a:schemeClr val="bg1">
                  <a:lumMod val="85000"/>
                </a:schemeClr>
              </a:solidFill>
              <a:prstDash val="lgDash"/>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latin typeface="+mj-lt"/>
                <a:cs typeface="Arial" pitchFamily="34" charset="0"/>
              </a:endParaRPr>
            </a:p>
          </p:txBody>
        </p:sp>
        <p:sp>
          <p:nvSpPr>
            <p:cNvPr id="56" name="TextBox 55">
              <a:extLst>
                <a:ext uri="{FF2B5EF4-FFF2-40B4-BE49-F238E27FC236}">
                  <a16:creationId xmlns:a16="http://schemas.microsoft.com/office/drawing/2014/main" id="{8C5BBF00-9329-BEF6-6E80-6491B6139D3E}"/>
                </a:ext>
              </a:extLst>
            </p:cNvPr>
            <p:cNvSpPr txBox="1"/>
            <p:nvPr/>
          </p:nvSpPr>
          <p:spPr>
            <a:xfrm>
              <a:off x="464535" y="1341705"/>
              <a:ext cx="1746481"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1600" dirty="0">
                  <a:latin typeface="+mj-lt"/>
                  <a:ea typeface="CMU Serif" panose="02000603000000000000" pitchFamily="2" charset="0"/>
                  <a:cs typeface="CMU Serif" panose="02000603000000000000" pitchFamily="2" charset="0"/>
                </a:rPr>
                <a:t>Cosine similarity </a:t>
              </a:r>
            </a:p>
            <a:p>
              <a:pPr algn="ctr"/>
              <a:r>
                <a:rPr lang="en-US" sz="1600" dirty="0">
                  <a:latin typeface="+mj-lt"/>
                  <a:ea typeface="CMU Serif" panose="02000603000000000000" pitchFamily="2" charset="0"/>
                  <a:cs typeface="CMU Serif" panose="02000603000000000000" pitchFamily="2" charset="0"/>
                </a:rPr>
                <a:t>score of 0.7</a:t>
              </a:r>
            </a:p>
          </p:txBody>
        </p:sp>
        <p:cxnSp>
          <p:nvCxnSpPr>
            <p:cNvPr id="58" name="Connector: Elbow 57">
              <a:extLst>
                <a:ext uri="{FF2B5EF4-FFF2-40B4-BE49-F238E27FC236}">
                  <a16:creationId xmlns:a16="http://schemas.microsoft.com/office/drawing/2014/main" id="{2E0E9C7C-D25C-E6EE-8F2B-0FCB4F48E749}"/>
                </a:ext>
              </a:extLst>
            </p:cNvPr>
            <p:cNvCxnSpPr>
              <a:cxnSpLocks/>
              <a:stCxn id="56" idx="2"/>
              <a:endCxn id="54" idx="1"/>
            </p:cNvCxnSpPr>
            <p:nvPr/>
          </p:nvCxnSpPr>
          <p:spPr bwMode="auto">
            <a:xfrm rot="16200000" flipH="1">
              <a:off x="2769203" y="499544"/>
              <a:ext cx="523289" cy="3386144"/>
            </a:xfrm>
            <a:prstGeom prst="bentConnector3">
              <a:avLst>
                <a:gd name="adj1" fmla="val 50000"/>
              </a:avLst>
            </a:prstGeom>
            <a:ln>
              <a:solidFill>
                <a:schemeClr val="bg1">
                  <a:lumMod val="65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66" name="TextBox 65">
              <a:extLst>
                <a:ext uri="{FF2B5EF4-FFF2-40B4-BE49-F238E27FC236}">
                  <a16:creationId xmlns:a16="http://schemas.microsoft.com/office/drawing/2014/main" id="{CDE4E50A-016A-7A44-D702-8EC4220156B4}"/>
                </a:ext>
              </a:extLst>
            </p:cNvPr>
            <p:cNvSpPr txBox="1"/>
            <p:nvPr/>
          </p:nvSpPr>
          <p:spPr>
            <a:xfrm>
              <a:off x="459395" y="2579141"/>
              <a:ext cx="1746481" cy="58926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1600" dirty="0">
                  <a:latin typeface="+mj-lt"/>
                  <a:ea typeface="CMU Serif" panose="02000603000000000000" pitchFamily="2" charset="0"/>
                  <a:cs typeface="CMU Serif" panose="02000603000000000000" pitchFamily="2" charset="0"/>
                </a:rPr>
                <a:t>Cosine similarity </a:t>
              </a:r>
            </a:p>
            <a:p>
              <a:pPr algn="ctr"/>
              <a:r>
                <a:rPr lang="en-US" sz="1600" dirty="0">
                  <a:latin typeface="+mj-lt"/>
                  <a:ea typeface="CMU Serif" panose="02000603000000000000" pitchFamily="2" charset="0"/>
                  <a:cs typeface="CMU Serif" panose="02000603000000000000" pitchFamily="2" charset="0"/>
                </a:rPr>
                <a:t>score of 0.6</a:t>
              </a:r>
            </a:p>
          </p:txBody>
        </p:sp>
        <p:cxnSp>
          <p:nvCxnSpPr>
            <p:cNvPr id="67" name="Connector: Elbow 66">
              <a:extLst>
                <a:ext uri="{FF2B5EF4-FFF2-40B4-BE49-F238E27FC236}">
                  <a16:creationId xmlns:a16="http://schemas.microsoft.com/office/drawing/2014/main" id="{B135414E-AF53-886A-BCE0-854974DEAD9C}"/>
                </a:ext>
              </a:extLst>
            </p:cNvPr>
            <p:cNvCxnSpPr>
              <a:cxnSpLocks/>
              <a:stCxn id="66" idx="2"/>
              <a:endCxn id="55" idx="2"/>
            </p:cNvCxnSpPr>
            <p:nvPr/>
          </p:nvCxnSpPr>
          <p:spPr bwMode="auto">
            <a:xfrm rot="16200000" flipH="1">
              <a:off x="1902613" y="2598431"/>
              <a:ext cx="330797" cy="1470750"/>
            </a:xfrm>
            <a:prstGeom prst="bentConnector2">
              <a:avLst/>
            </a:prstGeom>
            <a:ln>
              <a:solidFill>
                <a:schemeClr val="bg1">
                  <a:lumMod val="65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grpSp>
          <p:nvGrpSpPr>
            <p:cNvPr id="89" name="Group 88">
              <a:extLst>
                <a:ext uri="{FF2B5EF4-FFF2-40B4-BE49-F238E27FC236}">
                  <a16:creationId xmlns:a16="http://schemas.microsoft.com/office/drawing/2014/main" id="{18B67045-2979-3DF6-B360-12A5939F0C97}"/>
                </a:ext>
              </a:extLst>
            </p:cNvPr>
            <p:cNvGrpSpPr/>
            <p:nvPr/>
          </p:nvGrpSpPr>
          <p:grpSpPr>
            <a:xfrm>
              <a:off x="3726954" y="1399044"/>
              <a:ext cx="576798" cy="599737"/>
              <a:chOff x="3726954" y="1399044"/>
              <a:chExt cx="576798" cy="599737"/>
            </a:xfrm>
          </p:grpSpPr>
          <p:pic>
            <p:nvPicPr>
              <p:cNvPr id="38" name="Graphic 37" descr="Document outline">
                <a:extLst>
                  <a:ext uri="{FF2B5EF4-FFF2-40B4-BE49-F238E27FC236}">
                    <a16:creationId xmlns:a16="http://schemas.microsoft.com/office/drawing/2014/main" id="{2F8F626A-0FD6-28D1-1891-630DF641F0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954" y="1399044"/>
                <a:ext cx="576798" cy="576798"/>
              </a:xfrm>
              <a:prstGeom prst="rect">
                <a:avLst/>
              </a:prstGeom>
            </p:spPr>
          </p:pic>
          <p:sp>
            <p:nvSpPr>
              <p:cNvPr id="79" name="Rectangle: Rounded Corners 78">
                <a:extLst>
                  <a:ext uri="{FF2B5EF4-FFF2-40B4-BE49-F238E27FC236}">
                    <a16:creationId xmlns:a16="http://schemas.microsoft.com/office/drawing/2014/main" id="{AA4FE864-8341-F6CF-F1DC-324E43FFD56B}"/>
                  </a:ext>
                </a:extLst>
              </p:cNvPr>
              <p:cNvSpPr/>
              <p:nvPr/>
            </p:nvSpPr>
            <p:spPr bwMode="auto">
              <a:xfrm>
                <a:off x="3863752" y="1844824"/>
                <a:ext cx="360040" cy="106420"/>
              </a:xfrm>
              <a:prstGeom prst="roundRect">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80" name="TextBox 79">
                <a:extLst>
                  <a:ext uri="{FF2B5EF4-FFF2-40B4-BE49-F238E27FC236}">
                    <a16:creationId xmlns:a16="http://schemas.microsoft.com/office/drawing/2014/main" id="{54EBA2E8-2636-CB9A-BE42-A12FA7420C1E}"/>
                  </a:ext>
                </a:extLst>
              </p:cNvPr>
              <p:cNvSpPr txBox="1"/>
              <p:nvPr/>
            </p:nvSpPr>
            <p:spPr>
              <a:xfrm>
                <a:off x="3827748" y="1797189"/>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latin typeface="+mj-lt"/>
                    <a:ea typeface="CMU Serif" panose="02000603000000000000" pitchFamily="2" charset="0"/>
                    <a:cs typeface="CMU Serif" panose="02000603000000000000" pitchFamily="2" charset="0"/>
                  </a:rPr>
                  <a:t>ID:21</a:t>
                </a:r>
              </a:p>
            </p:txBody>
          </p:sp>
        </p:grpSp>
        <p:grpSp>
          <p:nvGrpSpPr>
            <p:cNvPr id="90" name="Group 89">
              <a:extLst>
                <a:ext uri="{FF2B5EF4-FFF2-40B4-BE49-F238E27FC236}">
                  <a16:creationId xmlns:a16="http://schemas.microsoft.com/office/drawing/2014/main" id="{D6483ED2-418B-9256-8C44-37CC957C50AA}"/>
                </a:ext>
              </a:extLst>
            </p:cNvPr>
            <p:cNvGrpSpPr/>
            <p:nvPr/>
          </p:nvGrpSpPr>
          <p:grpSpPr>
            <a:xfrm>
              <a:off x="5288084" y="842545"/>
              <a:ext cx="576798" cy="599737"/>
              <a:chOff x="3726954" y="1399044"/>
              <a:chExt cx="576798" cy="599737"/>
            </a:xfrm>
          </p:grpSpPr>
          <p:pic>
            <p:nvPicPr>
              <p:cNvPr id="91" name="Graphic 90" descr="Document outline">
                <a:extLst>
                  <a:ext uri="{FF2B5EF4-FFF2-40B4-BE49-F238E27FC236}">
                    <a16:creationId xmlns:a16="http://schemas.microsoft.com/office/drawing/2014/main" id="{DDF57576-41C5-E0AD-B826-D40E50088E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954" y="1399044"/>
                <a:ext cx="576798" cy="576798"/>
              </a:xfrm>
              <a:prstGeom prst="rect">
                <a:avLst/>
              </a:prstGeom>
            </p:spPr>
          </p:pic>
          <p:sp>
            <p:nvSpPr>
              <p:cNvPr id="92" name="Rectangle: Rounded Corners 91">
                <a:extLst>
                  <a:ext uri="{FF2B5EF4-FFF2-40B4-BE49-F238E27FC236}">
                    <a16:creationId xmlns:a16="http://schemas.microsoft.com/office/drawing/2014/main" id="{AB0B0323-BF72-E14F-E995-6BE6897A44DF}"/>
                  </a:ext>
                </a:extLst>
              </p:cNvPr>
              <p:cNvSpPr/>
              <p:nvPr/>
            </p:nvSpPr>
            <p:spPr bwMode="auto">
              <a:xfrm>
                <a:off x="3863752" y="1844824"/>
                <a:ext cx="360040" cy="106420"/>
              </a:xfrm>
              <a:prstGeom prst="roundRect">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93" name="TextBox 92">
                <a:extLst>
                  <a:ext uri="{FF2B5EF4-FFF2-40B4-BE49-F238E27FC236}">
                    <a16:creationId xmlns:a16="http://schemas.microsoft.com/office/drawing/2014/main" id="{A9CB15E9-48CE-70A7-F9F8-9B46F5DEE76C}"/>
                  </a:ext>
                </a:extLst>
              </p:cNvPr>
              <p:cNvSpPr txBox="1"/>
              <p:nvPr/>
            </p:nvSpPr>
            <p:spPr>
              <a:xfrm>
                <a:off x="3827748" y="1797189"/>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latin typeface="+mj-lt"/>
                    <a:ea typeface="CMU Serif" panose="02000603000000000000" pitchFamily="2" charset="0"/>
                    <a:cs typeface="CMU Serif" panose="02000603000000000000" pitchFamily="2" charset="0"/>
                  </a:rPr>
                  <a:t>ID:14</a:t>
                </a:r>
              </a:p>
            </p:txBody>
          </p:sp>
        </p:grpSp>
        <p:grpSp>
          <p:nvGrpSpPr>
            <p:cNvPr id="94" name="Group 93">
              <a:extLst>
                <a:ext uri="{FF2B5EF4-FFF2-40B4-BE49-F238E27FC236}">
                  <a16:creationId xmlns:a16="http://schemas.microsoft.com/office/drawing/2014/main" id="{0DFE512E-DF15-F471-B08E-42D788A9C6E6}"/>
                </a:ext>
              </a:extLst>
            </p:cNvPr>
            <p:cNvGrpSpPr/>
            <p:nvPr/>
          </p:nvGrpSpPr>
          <p:grpSpPr>
            <a:xfrm>
              <a:off x="6670757" y="1536402"/>
              <a:ext cx="576798" cy="599737"/>
              <a:chOff x="3726954" y="1399044"/>
              <a:chExt cx="576798" cy="599737"/>
            </a:xfrm>
          </p:grpSpPr>
          <p:pic>
            <p:nvPicPr>
              <p:cNvPr id="95" name="Graphic 94" descr="Document outline">
                <a:extLst>
                  <a:ext uri="{FF2B5EF4-FFF2-40B4-BE49-F238E27FC236}">
                    <a16:creationId xmlns:a16="http://schemas.microsoft.com/office/drawing/2014/main" id="{36BA70FA-0953-7FF9-5BDD-DB9616A6CF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954" y="1399044"/>
                <a:ext cx="576798" cy="576798"/>
              </a:xfrm>
              <a:prstGeom prst="rect">
                <a:avLst/>
              </a:prstGeom>
            </p:spPr>
          </p:pic>
          <p:sp>
            <p:nvSpPr>
              <p:cNvPr id="96" name="Rectangle: Rounded Corners 95">
                <a:extLst>
                  <a:ext uri="{FF2B5EF4-FFF2-40B4-BE49-F238E27FC236}">
                    <a16:creationId xmlns:a16="http://schemas.microsoft.com/office/drawing/2014/main" id="{9DAB9640-0A70-5197-707E-0914E371EF62}"/>
                  </a:ext>
                </a:extLst>
              </p:cNvPr>
              <p:cNvSpPr/>
              <p:nvPr/>
            </p:nvSpPr>
            <p:spPr bwMode="auto">
              <a:xfrm>
                <a:off x="3863752" y="1844824"/>
                <a:ext cx="360040" cy="106420"/>
              </a:xfrm>
              <a:prstGeom prst="roundRect">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97" name="TextBox 96">
                <a:extLst>
                  <a:ext uri="{FF2B5EF4-FFF2-40B4-BE49-F238E27FC236}">
                    <a16:creationId xmlns:a16="http://schemas.microsoft.com/office/drawing/2014/main" id="{E870BB1F-79B8-1C76-0C74-3268636AB48E}"/>
                  </a:ext>
                </a:extLst>
              </p:cNvPr>
              <p:cNvSpPr txBox="1"/>
              <p:nvPr/>
            </p:nvSpPr>
            <p:spPr>
              <a:xfrm>
                <a:off x="3827748" y="1797189"/>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latin typeface="+mj-lt"/>
                    <a:ea typeface="CMU Serif" panose="02000603000000000000" pitchFamily="2" charset="0"/>
                    <a:cs typeface="CMU Serif" panose="02000603000000000000" pitchFamily="2" charset="0"/>
                  </a:rPr>
                  <a:t>ID:42</a:t>
                </a:r>
              </a:p>
            </p:txBody>
          </p:sp>
        </p:grpSp>
        <p:grpSp>
          <p:nvGrpSpPr>
            <p:cNvPr id="98" name="Group 97">
              <a:extLst>
                <a:ext uri="{FF2B5EF4-FFF2-40B4-BE49-F238E27FC236}">
                  <a16:creationId xmlns:a16="http://schemas.microsoft.com/office/drawing/2014/main" id="{5941F9E2-C672-D8C0-6A63-1BB85CFFECBE}"/>
                </a:ext>
              </a:extLst>
            </p:cNvPr>
            <p:cNvGrpSpPr/>
            <p:nvPr/>
          </p:nvGrpSpPr>
          <p:grpSpPr>
            <a:xfrm>
              <a:off x="2936578" y="2448512"/>
              <a:ext cx="576798" cy="599737"/>
              <a:chOff x="3726954" y="1399044"/>
              <a:chExt cx="576798" cy="599737"/>
            </a:xfrm>
          </p:grpSpPr>
          <p:pic>
            <p:nvPicPr>
              <p:cNvPr id="99" name="Graphic 98" descr="Document outline">
                <a:extLst>
                  <a:ext uri="{FF2B5EF4-FFF2-40B4-BE49-F238E27FC236}">
                    <a16:creationId xmlns:a16="http://schemas.microsoft.com/office/drawing/2014/main" id="{11794B3E-3D9D-B957-0488-E761BC1209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954" y="1399044"/>
                <a:ext cx="576798" cy="576798"/>
              </a:xfrm>
              <a:prstGeom prst="rect">
                <a:avLst/>
              </a:prstGeom>
            </p:spPr>
          </p:pic>
          <p:sp>
            <p:nvSpPr>
              <p:cNvPr id="100" name="Rectangle: Rounded Corners 99">
                <a:extLst>
                  <a:ext uri="{FF2B5EF4-FFF2-40B4-BE49-F238E27FC236}">
                    <a16:creationId xmlns:a16="http://schemas.microsoft.com/office/drawing/2014/main" id="{FCFFA6B8-E120-BED9-8CBA-39963F9E107E}"/>
                  </a:ext>
                </a:extLst>
              </p:cNvPr>
              <p:cNvSpPr/>
              <p:nvPr/>
            </p:nvSpPr>
            <p:spPr bwMode="auto">
              <a:xfrm>
                <a:off x="3863752" y="1844824"/>
                <a:ext cx="360040" cy="106420"/>
              </a:xfrm>
              <a:prstGeom prst="roundRect">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101" name="TextBox 100">
                <a:extLst>
                  <a:ext uri="{FF2B5EF4-FFF2-40B4-BE49-F238E27FC236}">
                    <a16:creationId xmlns:a16="http://schemas.microsoft.com/office/drawing/2014/main" id="{599A2E08-F2F5-AAE6-6266-CB00D78B388F}"/>
                  </a:ext>
                </a:extLst>
              </p:cNvPr>
              <p:cNvSpPr txBox="1"/>
              <p:nvPr/>
            </p:nvSpPr>
            <p:spPr>
              <a:xfrm>
                <a:off x="3827748" y="1797189"/>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latin typeface="+mj-lt"/>
                    <a:ea typeface="CMU Serif" panose="02000603000000000000" pitchFamily="2" charset="0"/>
                    <a:cs typeface="CMU Serif" panose="02000603000000000000" pitchFamily="2" charset="0"/>
                  </a:rPr>
                  <a:t>ID:18</a:t>
                </a:r>
              </a:p>
            </p:txBody>
          </p:sp>
        </p:grpSp>
        <p:grpSp>
          <p:nvGrpSpPr>
            <p:cNvPr id="102" name="Group 101">
              <a:extLst>
                <a:ext uri="{FF2B5EF4-FFF2-40B4-BE49-F238E27FC236}">
                  <a16:creationId xmlns:a16="http://schemas.microsoft.com/office/drawing/2014/main" id="{6FE3726F-81BC-0872-2E86-16311247B4E2}"/>
                </a:ext>
              </a:extLst>
            </p:cNvPr>
            <p:cNvGrpSpPr/>
            <p:nvPr/>
          </p:nvGrpSpPr>
          <p:grpSpPr>
            <a:xfrm>
              <a:off x="2791728" y="3742748"/>
              <a:ext cx="576798" cy="599737"/>
              <a:chOff x="3726954" y="1399044"/>
              <a:chExt cx="576798" cy="599737"/>
            </a:xfrm>
          </p:grpSpPr>
          <p:pic>
            <p:nvPicPr>
              <p:cNvPr id="103" name="Graphic 102" descr="Document outline">
                <a:extLst>
                  <a:ext uri="{FF2B5EF4-FFF2-40B4-BE49-F238E27FC236}">
                    <a16:creationId xmlns:a16="http://schemas.microsoft.com/office/drawing/2014/main" id="{893C9058-EB27-D740-9C1F-1F882DC08E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954" y="1399044"/>
                <a:ext cx="576798" cy="576798"/>
              </a:xfrm>
              <a:prstGeom prst="rect">
                <a:avLst/>
              </a:prstGeom>
            </p:spPr>
          </p:pic>
          <p:sp>
            <p:nvSpPr>
              <p:cNvPr id="104" name="Rectangle: Rounded Corners 103">
                <a:extLst>
                  <a:ext uri="{FF2B5EF4-FFF2-40B4-BE49-F238E27FC236}">
                    <a16:creationId xmlns:a16="http://schemas.microsoft.com/office/drawing/2014/main" id="{E7E941DC-F006-FFCB-8BDA-C7BDD103CC88}"/>
                  </a:ext>
                </a:extLst>
              </p:cNvPr>
              <p:cNvSpPr/>
              <p:nvPr/>
            </p:nvSpPr>
            <p:spPr bwMode="auto">
              <a:xfrm>
                <a:off x="3863752" y="1844824"/>
                <a:ext cx="360040" cy="106420"/>
              </a:xfrm>
              <a:prstGeom prst="roundRect">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105" name="TextBox 104">
                <a:extLst>
                  <a:ext uri="{FF2B5EF4-FFF2-40B4-BE49-F238E27FC236}">
                    <a16:creationId xmlns:a16="http://schemas.microsoft.com/office/drawing/2014/main" id="{8CAB8B7C-7242-F382-DAD5-80B275FD3F62}"/>
                  </a:ext>
                </a:extLst>
              </p:cNvPr>
              <p:cNvSpPr txBox="1"/>
              <p:nvPr/>
            </p:nvSpPr>
            <p:spPr>
              <a:xfrm>
                <a:off x="3827748" y="1797189"/>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latin typeface="+mj-lt"/>
                    <a:ea typeface="CMU Serif" panose="02000603000000000000" pitchFamily="2" charset="0"/>
                    <a:cs typeface="CMU Serif" panose="02000603000000000000" pitchFamily="2" charset="0"/>
                  </a:rPr>
                  <a:t>ID:28</a:t>
                </a:r>
              </a:p>
            </p:txBody>
          </p:sp>
        </p:grpSp>
        <p:grpSp>
          <p:nvGrpSpPr>
            <p:cNvPr id="106" name="Group 105">
              <a:extLst>
                <a:ext uri="{FF2B5EF4-FFF2-40B4-BE49-F238E27FC236}">
                  <a16:creationId xmlns:a16="http://schemas.microsoft.com/office/drawing/2014/main" id="{2C9AAA17-9D14-347A-8818-25F0C1B3DF44}"/>
                </a:ext>
              </a:extLst>
            </p:cNvPr>
            <p:cNvGrpSpPr/>
            <p:nvPr/>
          </p:nvGrpSpPr>
          <p:grpSpPr>
            <a:xfrm>
              <a:off x="4955785" y="2181892"/>
              <a:ext cx="576798" cy="599737"/>
              <a:chOff x="3726954" y="1399044"/>
              <a:chExt cx="576798" cy="599737"/>
            </a:xfrm>
          </p:grpSpPr>
          <p:pic>
            <p:nvPicPr>
              <p:cNvPr id="107" name="Graphic 106" descr="Document outline">
                <a:extLst>
                  <a:ext uri="{FF2B5EF4-FFF2-40B4-BE49-F238E27FC236}">
                    <a16:creationId xmlns:a16="http://schemas.microsoft.com/office/drawing/2014/main" id="{1FEDEF9C-2B7C-5CF0-0F06-DA9564A7FA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954" y="1399044"/>
                <a:ext cx="576798" cy="576798"/>
              </a:xfrm>
              <a:prstGeom prst="rect">
                <a:avLst/>
              </a:prstGeom>
            </p:spPr>
          </p:pic>
          <p:sp>
            <p:nvSpPr>
              <p:cNvPr id="108" name="Rectangle: Rounded Corners 107">
                <a:extLst>
                  <a:ext uri="{FF2B5EF4-FFF2-40B4-BE49-F238E27FC236}">
                    <a16:creationId xmlns:a16="http://schemas.microsoft.com/office/drawing/2014/main" id="{DD911F7A-1FE7-70E6-2FB8-F8977B1C2A58}"/>
                  </a:ext>
                </a:extLst>
              </p:cNvPr>
              <p:cNvSpPr/>
              <p:nvPr/>
            </p:nvSpPr>
            <p:spPr bwMode="auto">
              <a:xfrm>
                <a:off x="3863752" y="1844824"/>
                <a:ext cx="360040" cy="106420"/>
              </a:xfrm>
              <a:prstGeom prst="roundRect">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109" name="TextBox 108">
                <a:extLst>
                  <a:ext uri="{FF2B5EF4-FFF2-40B4-BE49-F238E27FC236}">
                    <a16:creationId xmlns:a16="http://schemas.microsoft.com/office/drawing/2014/main" id="{522507B4-CABA-0CD8-A3D3-F84D08A5CE0C}"/>
                  </a:ext>
                </a:extLst>
              </p:cNvPr>
              <p:cNvSpPr txBox="1"/>
              <p:nvPr/>
            </p:nvSpPr>
            <p:spPr>
              <a:xfrm>
                <a:off x="3827748" y="1797189"/>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latin typeface="+mj-lt"/>
                    <a:ea typeface="CMU Serif" panose="02000603000000000000" pitchFamily="2" charset="0"/>
                    <a:cs typeface="CMU Serif" panose="02000603000000000000" pitchFamily="2" charset="0"/>
                  </a:rPr>
                  <a:t>ID:23</a:t>
                </a:r>
              </a:p>
            </p:txBody>
          </p:sp>
        </p:grpSp>
        <p:grpSp>
          <p:nvGrpSpPr>
            <p:cNvPr id="110" name="Group 109">
              <a:extLst>
                <a:ext uri="{FF2B5EF4-FFF2-40B4-BE49-F238E27FC236}">
                  <a16:creationId xmlns:a16="http://schemas.microsoft.com/office/drawing/2014/main" id="{37E287FD-161E-D75D-940A-C5E0237E3A7E}"/>
                </a:ext>
              </a:extLst>
            </p:cNvPr>
            <p:cNvGrpSpPr/>
            <p:nvPr/>
          </p:nvGrpSpPr>
          <p:grpSpPr>
            <a:xfrm>
              <a:off x="4114684" y="3046760"/>
              <a:ext cx="576798" cy="599737"/>
              <a:chOff x="3726954" y="1399044"/>
              <a:chExt cx="576798" cy="599737"/>
            </a:xfrm>
          </p:grpSpPr>
          <p:pic>
            <p:nvPicPr>
              <p:cNvPr id="111" name="Graphic 110" descr="Document outline">
                <a:extLst>
                  <a:ext uri="{FF2B5EF4-FFF2-40B4-BE49-F238E27FC236}">
                    <a16:creationId xmlns:a16="http://schemas.microsoft.com/office/drawing/2014/main" id="{5B4A5D49-2B24-9512-2432-F368487CA7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954" y="1399044"/>
                <a:ext cx="576798" cy="576798"/>
              </a:xfrm>
              <a:prstGeom prst="rect">
                <a:avLst/>
              </a:prstGeom>
            </p:spPr>
          </p:pic>
          <p:sp>
            <p:nvSpPr>
              <p:cNvPr id="112" name="Rectangle: Rounded Corners 111">
                <a:extLst>
                  <a:ext uri="{FF2B5EF4-FFF2-40B4-BE49-F238E27FC236}">
                    <a16:creationId xmlns:a16="http://schemas.microsoft.com/office/drawing/2014/main" id="{3A86628A-49E4-A553-C8CF-44196350948F}"/>
                  </a:ext>
                </a:extLst>
              </p:cNvPr>
              <p:cNvSpPr/>
              <p:nvPr/>
            </p:nvSpPr>
            <p:spPr bwMode="auto">
              <a:xfrm>
                <a:off x="3863752" y="1844824"/>
                <a:ext cx="360040" cy="106420"/>
              </a:xfrm>
              <a:prstGeom prst="roundRect">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113" name="TextBox 112">
                <a:extLst>
                  <a:ext uri="{FF2B5EF4-FFF2-40B4-BE49-F238E27FC236}">
                    <a16:creationId xmlns:a16="http://schemas.microsoft.com/office/drawing/2014/main" id="{5F291975-CDA7-E2AD-BF94-8C232598EAFD}"/>
                  </a:ext>
                </a:extLst>
              </p:cNvPr>
              <p:cNvSpPr txBox="1"/>
              <p:nvPr/>
            </p:nvSpPr>
            <p:spPr>
              <a:xfrm>
                <a:off x="3827748" y="1797189"/>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latin typeface="+mj-lt"/>
                    <a:ea typeface="CMU Serif" panose="02000603000000000000" pitchFamily="2" charset="0"/>
                    <a:cs typeface="CMU Serif" panose="02000603000000000000" pitchFamily="2" charset="0"/>
                  </a:rPr>
                  <a:t>ID:83</a:t>
                </a:r>
              </a:p>
            </p:txBody>
          </p:sp>
        </p:grpSp>
        <p:grpSp>
          <p:nvGrpSpPr>
            <p:cNvPr id="114" name="Group 113">
              <a:extLst>
                <a:ext uri="{FF2B5EF4-FFF2-40B4-BE49-F238E27FC236}">
                  <a16:creationId xmlns:a16="http://schemas.microsoft.com/office/drawing/2014/main" id="{BBF94B2F-6F08-FC17-4A63-1456A78F5EFC}"/>
                </a:ext>
              </a:extLst>
            </p:cNvPr>
            <p:cNvGrpSpPr/>
            <p:nvPr/>
          </p:nvGrpSpPr>
          <p:grpSpPr>
            <a:xfrm>
              <a:off x="4261625" y="3780815"/>
              <a:ext cx="576798" cy="599737"/>
              <a:chOff x="3726954" y="1399044"/>
              <a:chExt cx="576798" cy="599737"/>
            </a:xfrm>
          </p:grpSpPr>
          <p:pic>
            <p:nvPicPr>
              <p:cNvPr id="115" name="Graphic 114" descr="Document outline">
                <a:extLst>
                  <a:ext uri="{FF2B5EF4-FFF2-40B4-BE49-F238E27FC236}">
                    <a16:creationId xmlns:a16="http://schemas.microsoft.com/office/drawing/2014/main" id="{8ACA48CB-8D87-7F18-4214-73DCE17CCD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954" y="1399044"/>
                <a:ext cx="576798" cy="576798"/>
              </a:xfrm>
              <a:prstGeom prst="rect">
                <a:avLst/>
              </a:prstGeom>
            </p:spPr>
          </p:pic>
          <p:sp>
            <p:nvSpPr>
              <p:cNvPr id="116" name="Rectangle: Rounded Corners 115">
                <a:extLst>
                  <a:ext uri="{FF2B5EF4-FFF2-40B4-BE49-F238E27FC236}">
                    <a16:creationId xmlns:a16="http://schemas.microsoft.com/office/drawing/2014/main" id="{8279954E-DAB3-A14E-2C24-BA0780079705}"/>
                  </a:ext>
                </a:extLst>
              </p:cNvPr>
              <p:cNvSpPr/>
              <p:nvPr/>
            </p:nvSpPr>
            <p:spPr bwMode="auto">
              <a:xfrm>
                <a:off x="3863752" y="1844824"/>
                <a:ext cx="360040" cy="106420"/>
              </a:xfrm>
              <a:prstGeom prst="roundRect">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117" name="TextBox 116">
                <a:extLst>
                  <a:ext uri="{FF2B5EF4-FFF2-40B4-BE49-F238E27FC236}">
                    <a16:creationId xmlns:a16="http://schemas.microsoft.com/office/drawing/2014/main" id="{F631E7B5-045B-C86B-D070-C87671AB0350}"/>
                  </a:ext>
                </a:extLst>
              </p:cNvPr>
              <p:cNvSpPr txBox="1"/>
              <p:nvPr/>
            </p:nvSpPr>
            <p:spPr>
              <a:xfrm>
                <a:off x="3827748" y="1797189"/>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latin typeface="+mj-lt"/>
                    <a:ea typeface="CMU Serif" panose="02000603000000000000" pitchFamily="2" charset="0"/>
                    <a:cs typeface="CMU Serif" panose="02000603000000000000" pitchFamily="2" charset="0"/>
                  </a:rPr>
                  <a:t>ID:31</a:t>
                </a:r>
              </a:p>
            </p:txBody>
          </p:sp>
        </p:grpSp>
        <p:grpSp>
          <p:nvGrpSpPr>
            <p:cNvPr id="118" name="Group 117">
              <a:extLst>
                <a:ext uri="{FF2B5EF4-FFF2-40B4-BE49-F238E27FC236}">
                  <a16:creationId xmlns:a16="http://schemas.microsoft.com/office/drawing/2014/main" id="{2F5A5706-52E5-CF6D-424E-A0B64D3D3DEF}"/>
                </a:ext>
              </a:extLst>
            </p:cNvPr>
            <p:cNvGrpSpPr/>
            <p:nvPr/>
          </p:nvGrpSpPr>
          <p:grpSpPr>
            <a:xfrm>
              <a:off x="3543171" y="4773324"/>
              <a:ext cx="576798" cy="599737"/>
              <a:chOff x="3726954" y="1399044"/>
              <a:chExt cx="576798" cy="599737"/>
            </a:xfrm>
          </p:grpSpPr>
          <p:pic>
            <p:nvPicPr>
              <p:cNvPr id="119" name="Graphic 118" descr="Document outline">
                <a:extLst>
                  <a:ext uri="{FF2B5EF4-FFF2-40B4-BE49-F238E27FC236}">
                    <a16:creationId xmlns:a16="http://schemas.microsoft.com/office/drawing/2014/main" id="{44C52917-6A1D-F2CA-8937-CCD41FD443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954" y="1399044"/>
                <a:ext cx="576798" cy="576798"/>
              </a:xfrm>
              <a:prstGeom prst="rect">
                <a:avLst/>
              </a:prstGeom>
            </p:spPr>
          </p:pic>
          <p:sp>
            <p:nvSpPr>
              <p:cNvPr id="120" name="Rectangle: Rounded Corners 119">
                <a:extLst>
                  <a:ext uri="{FF2B5EF4-FFF2-40B4-BE49-F238E27FC236}">
                    <a16:creationId xmlns:a16="http://schemas.microsoft.com/office/drawing/2014/main" id="{C0774843-6714-60A0-17C7-603EA75341C4}"/>
                  </a:ext>
                </a:extLst>
              </p:cNvPr>
              <p:cNvSpPr/>
              <p:nvPr/>
            </p:nvSpPr>
            <p:spPr bwMode="auto">
              <a:xfrm>
                <a:off x="3863752" y="1844824"/>
                <a:ext cx="360040" cy="106420"/>
              </a:xfrm>
              <a:prstGeom prst="roundRect">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121" name="TextBox 120">
                <a:extLst>
                  <a:ext uri="{FF2B5EF4-FFF2-40B4-BE49-F238E27FC236}">
                    <a16:creationId xmlns:a16="http://schemas.microsoft.com/office/drawing/2014/main" id="{64C315B2-780A-6614-93D7-79280E952DC2}"/>
                  </a:ext>
                </a:extLst>
              </p:cNvPr>
              <p:cNvSpPr txBox="1"/>
              <p:nvPr/>
            </p:nvSpPr>
            <p:spPr>
              <a:xfrm>
                <a:off x="3827748" y="1797189"/>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latin typeface="+mj-lt"/>
                    <a:ea typeface="CMU Serif" panose="02000603000000000000" pitchFamily="2" charset="0"/>
                    <a:cs typeface="CMU Serif" panose="02000603000000000000" pitchFamily="2" charset="0"/>
                  </a:rPr>
                  <a:t>ID:71</a:t>
                </a:r>
              </a:p>
            </p:txBody>
          </p:sp>
        </p:grpSp>
        <p:grpSp>
          <p:nvGrpSpPr>
            <p:cNvPr id="122" name="Group 121">
              <a:extLst>
                <a:ext uri="{FF2B5EF4-FFF2-40B4-BE49-F238E27FC236}">
                  <a16:creationId xmlns:a16="http://schemas.microsoft.com/office/drawing/2014/main" id="{8FFA1B00-3672-FF45-D2DD-E8BA2CD5CFDE}"/>
                </a:ext>
              </a:extLst>
            </p:cNvPr>
            <p:cNvGrpSpPr/>
            <p:nvPr/>
          </p:nvGrpSpPr>
          <p:grpSpPr>
            <a:xfrm>
              <a:off x="5145778" y="5559150"/>
              <a:ext cx="576798" cy="599737"/>
              <a:chOff x="3726954" y="1399044"/>
              <a:chExt cx="576798" cy="599737"/>
            </a:xfrm>
          </p:grpSpPr>
          <p:pic>
            <p:nvPicPr>
              <p:cNvPr id="123" name="Graphic 122" descr="Document outline">
                <a:extLst>
                  <a:ext uri="{FF2B5EF4-FFF2-40B4-BE49-F238E27FC236}">
                    <a16:creationId xmlns:a16="http://schemas.microsoft.com/office/drawing/2014/main" id="{382E657A-1738-2E17-AE26-8963596248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954" y="1399044"/>
                <a:ext cx="576798" cy="576798"/>
              </a:xfrm>
              <a:prstGeom prst="rect">
                <a:avLst/>
              </a:prstGeom>
            </p:spPr>
          </p:pic>
          <p:sp>
            <p:nvSpPr>
              <p:cNvPr id="124" name="Rectangle: Rounded Corners 123">
                <a:extLst>
                  <a:ext uri="{FF2B5EF4-FFF2-40B4-BE49-F238E27FC236}">
                    <a16:creationId xmlns:a16="http://schemas.microsoft.com/office/drawing/2014/main" id="{9A11961B-A603-BAC8-7FAF-CC2C46ED0475}"/>
                  </a:ext>
                </a:extLst>
              </p:cNvPr>
              <p:cNvSpPr/>
              <p:nvPr/>
            </p:nvSpPr>
            <p:spPr bwMode="auto">
              <a:xfrm>
                <a:off x="3863752" y="1844824"/>
                <a:ext cx="360040" cy="106420"/>
              </a:xfrm>
              <a:prstGeom prst="roundRect">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125" name="TextBox 124">
                <a:extLst>
                  <a:ext uri="{FF2B5EF4-FFF2-40B4-BE49-F238E27FC236}">
                    <a16:creationId xmlns:a16="http://schemas.microsoft.com/office/drawing/2014/main" id="{A4F840A6-9FFE-2924-24A2-F7F194B7B58D}"/>
                  </a:ext>
                </a:extLst>
              </p:cNvPr>
              <p:cNvSpPr txBox="1"/>
              <p:nvPr/>
            </p:nvSpPr>
            <p:spPr>
              <a:xfrm>
                <a:off x="3827748" y="1797189"/>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latin typeface="+mj-lt"/>
                    <a:ea typeface="CMU Serif" panose="02000603000000000000" pitchFamily="2" charset="0"/>
                    <a:cs typeface="CMU Serif" panose="02000603000000000000" pitchFamily="2" charset="0"/>
                  </a:rPr>
                  <a:t>ID:74</a:t>
                </a:r>
              </a:p>
            </p:txBody>
          </p:sp>
        </p:grpSp>
        <p:grpSp>
          <p:nvGrpSpPr>
            <p:cNvPr id="126" name="Group 125">
              <a:extLst>
                <a:ext uri="{FF2B5EF4-FFF2-40B4-BE49-F238E27FC236}">
                  <a16:creationId xmlns:a16="http://schemas.microsoft.com/office/drawing/2014/main" id="{9EF77922-7971-0448-BC8F-F34F7A896A01}"/>
                </a:ext>
              </a:extLst>
            </p:cNvPr>
            <p:cNvGrpSpPr/>
            <p:nvPr/>
          </p:nvGrpSpPr>
          <p:grpSpPr>
            <a:xfrm>
              <a:off x="6204110" y="2410089"/>
              <a:ext cx="576798" cy="599737"/>
              <a:chOff x="3726954" y="1399044"/>
              <a:chExt cx="576798" cy="599737"/>
            </a:xfrm>
          </p:grpSpPr>
          <p:pic>
            <p:nvPicPr>
              <p:cNvPr id="127" name="Graphic 126" descr="Document outline">
                <a:extLst>
                  <a:ext uri="{FF2B5EF4-FFF2-40B4-BE49-F238E27FC236}">
                    <a16:creationId xmlns:a16="http://schemas.microsoft.com/office/drawing/2014/main" id="{C9710BF3-F78C-C8FE-5C04-5B133FB0A4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954" y="1399044"/>
                <a:ext cx="576798" cy="576798"/>
              </a:xfrm>
              <a:prstGeom prst="rect">
                <a:avLst/>
              </a:prstGeom>
            </p:spPr>
          </p:pic>
          <p:sp>
            <p:nvSpPr>
              <p:cNvPr id="128" name="Rectangle: Rounded Corners 127">
                <a:extLst>
                  <a:ext uri="{FF2B5EF4-FFF2-40B4-BE49-F238E27FC236}">
                    <a16:creationId xmlns:a16="http://schemas.microsoft.com/office/drawing/2014/main" id="{2D9A9FED-8DAB-24B3-BF33-55EF8BF7B3A8}"/>
                  </a:ext>
                </a:extLst>
              </p:cNvPr>
              <p:cNvSpPr/>
              <p:nvPr/>
            </p:nvSpPr>
            <p:spPr bwMode="auto">
              <a:xfrm>
                <a:off x="3863752" y="1844824"/>
                <a:ext cx="360040" cy="106420"/>
              </a:xfrm>
              <a:prstGeom prst="roundRect">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129" name="TextBox 128">
                <a:extLst>
                  <a:ext uri="{FF2B5EF4-FFF2-40B4-BE49-F238E27FC236}">
                    <a16:creationId xmlns:a16="http://schemas.microsoft.com/office/drawing/2014/main" id="{0F189B41-39EE-88FC-1AF3-F12365B23F63}"/>
                  </a:ext>
                </a:extLst>
              </p:cNvPr>
              <p:cNvSpPr txBox="1"/>
              <p:nvPr/>
            </p:nvSpPr>
            <p:spPr>
              <a:xfrm>
                <a:off x="3827748" y="1797189"/>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latin typeface="+mj-lt"/>
                    <a:ea typeface="CMU Serif" panose="02000603000000000000" pitchFamily="2" charset="0"/>
                    <a:cs typeface="CMU Serif" panose="02000603000000000000" pitchFamily="2" charset="0"/>
                  </a:rPr>
                  <a:t>ID:34</a:t>
                </a:r>
              </a:p>
            </p:txBody>
          </p:sp>
        </p:grpSp>
        <p:grpSp>
          <p:nvGrpSpPr>
            <p:cNvPr id="130" name="Group 129">
              <a:extLst>
                <a:ext uri="{FF2B5EF4-FFF2-40B4-BE49-F238E27FC236}">
                  <a16:creationId xmlns:a16="http://schemas.microsoft.com/office/drawing/2014/main" id="{0D31828D-F168-0819-DB76-1929E2055AB8}"/>
                </a:ext>
              </a:extLst>
            </p:cNvPr>
            <p:cNvGrpSpPr/>
            <p:nvPr/>
          </p:nvGrpSpPr>
          <p:grpSpPr>
            <a:xfrm>
              <a:off x="6510072" y="3282262"/>
              <a:ext cx="576798" cy="599737"/>
              <a:chOff x="3726954" y="1399044"/>
              <a:chExt cx="576798" cy="599737"/>
            </a:xfrm>
          </p:grpSpPr>
          <p:pic>
            <p:nvPicPr>
              <p:cNvPr id="131" name="Graphic 130" descr="Document outline">
                <a:extLst>
                  <a:ext uri="{FF2B5EF4-FFF2-40B4-BE49-F238E27FC236}">
                    <a16:creationId xmlns:a16="http://schemas.microsoft.com/office/drawing/2014/main" id="{AE7E982B-B9B0-FCDD-49A8-FB81578003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954" y="1399044"/>
                <a:ext cx="576798" cy="576798"/>
              </a:xfrm>
              <a:prstGeom prst="rect">
                <a:avLst/>
              </a:prstGeom>
            </p:spPr>
          </p:pic>
          <p:sp>
            <p:nvSpPr>
              <p:cNvPr id="132" name="Rectangle: Rounded Corners 131">
                <a:extLst>
                  <a:ext uri="{FF2B5EF4-FFF2-40B4-BE49-F238E27FC236}">
                    <a16:creationId xmlns:a16="http://schemas.microsoft.com/office/drawing/2014/main" id="{D2010916-416B-7D28-3B49-DB3B7FFBE6C4}"/>
                  </a:ext>
                </a:extLst>
              </p:cNvPr>
              <p:cNvSpPr/>
              <p:nvPr/>
            </p:nvSpPr>
            <p:spPr bwMode="auto">
              <a:xfrm>
                <a:off x="3863752" y="1844824"/>
                <a:ext cx="360040" cy="106420"/>
              </a:xfrm>
              <a:prstGeom prst="roundRect">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133" name="TextBox 132">
                <a:extLst>
                  <a:ext uri="{FF2B5EF4-FFF2-40B4-BE49-F238E27FC236}">
                    <a16:creationId xmlns:a16="http://schemas.microsoft.com/office/drawing/2014/main" id="{5449CABB-7D9F-E5C8-CCD7-5776E3705790}"/>
                  </a:ext>
                </a:extLst>
              </p:cNvPr>
              <p:cNvSpPr txBox="1"/>
              <p:nvPr/>
            </p:nvSpPr>
            <p:spPr>
              <a:xfrm>
                <a:off x="3827748" y="1797189"/>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latin typeface="+mj-lt"/>
                    <a:ea typeface="CMU Serif" panose="02000603000000000000" pitchFamily="2" charset="0"/>
                    <a:cs typeface="CMU Serif" panose="02000603000000000000" pitchFamily="2" charset="0"/>
                  </a:rPr>
                  <a:t>ID:39</a:t>
                </a:r>
              </a:p>
            </p:txBody>
          </p:sp>
        </p:grpSp>
        <p:grpSp>
          <p:nvGrpSpPr>
            <p:cNvPr id="134" name="Group 133">
              <a:extLst>
                <a:ext uri="{FF2B5EF4-FFF2-40B4-BE49-F238E27FC236}">
                  <a16:creationId xmlns:a16="http://schemas.microsoft.com/office/drawing/2014/main" id="{FC143392-7194-CD7F-A678-C204CADDC116}"/>
                </a:ext>
              </a:extLst>
            </p:cNvPr>
            <p:cNvGrpSpPr/>
            <p:nvPr/>
          </p:nvGrpSpPr>
          <p:grpSpPr>
            <a:xfrm>
              <a:off x="6466116" y="4782313"/>
              <a:ext cx="576798" cy="599737"/>
              <a:chOff x="3726954" y="1399044"/>
              <a:chExt cx="576798" cy="599737"/>
            </a:xfrm>
          </p:grpSpPr>
          <p:pic>
            <p:nvPicPr>
              <p:cNvPr id="135" name="Graphic 134" descr="Document outline">
                <a:extLst>
                  <a:ext uri="{FF2B5EF4-FFF2-40B4-BE49-F238E27FC236}">
                    <a16:creationId xmlns:a16="http://schemas.microsoft.com/office/drawing/2014/main" id="{4F2DC911-3C13-4160-9EB6-B56F5A8DCA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954" y="1399044"/>
                <a:ext cx="576798" cy="576798"/>
              </a:xfrm>
              <a:prstGeom prst="rect">
                <a:avLst/>
              </a:prstGeom>
            </p:spPr>
          </p:pic>
          <p:sp>
            <p:nvSpPr>
              <p:cNvPr id="136" name="Rectangle: Rounded Corners 135">
                <a:extLst>
                  <a:ext uri="{FF2B5EF4-FFF2-40B4-BE49-F238E27FC236}">
                    <a16:creationId xmlns:a16="http://schemas.microsoft.com/office/drawing/2014/main" id="{55FBF6EA-B308-F35B-6BA5-66B94738433E}"/>
                  </a:ext>
                </a:extLst>
              </p:cNvPr>
              <p:cNvSpPr/>
              <p:nvPr/>
            </p:nvSpPr>
            <p:spPr bwMode="auto">
              <a:xfrm>
                <a:off x="3863752" y="1844824"/>
                <a:ext cx="360040" cy="106420"/>
              </a:xfrm>
              <a:prstGeom prst="roundRect">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137" name="TextBox 136">
                <a:extLst>
                  <a:ext uri="{FF2B5EF4-FFF2-40B4-BE49-F238E27FC236}">
                    <a16:creationId xmlns:a16="http://schemas.microsoft.com/office/drawing/2014/main" id="{A64561DA-6163-74F1-49EE-8E2024AB2EE0}"/>
                  </a:ext>
                </a:extLst>
              </p:cNvPr>
              <p:cNvSpPr txBox="1"/>
              <p:nvPr/>
            </p:nvSpPr>
            <p:spPr>
              <a:xfrm>
                <a:off x="3827748" y="1797189"/>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latin typeface="+mj-lt"/>
                    <a:ea typeface="CMU Serif" panose="02000603000000000000" pitchFamily="2" charset="0"/>
                    <a:cs typeface="CMU Serif" panose="02000603000000000000" pitchFamily="2" charset="0"/>
                  </a:rPr>
                  <a:t>ID:57</a:t>
                </a:r>
              </a:p>
            </p:txBody>
          </p:sp>
        </p:grpSp>
        <p:grpSp>
          <p:nvGrpSpPr>
            <p:cNvPr id="138" name="Group 137">
              <a:extLst>
                <a:ext uri="{FF2B5EF4-FFF2-40B4-BE49-F238E27FC236}">
                  <a16:creationId xmlns:a16="http://schemas.microsoft.com/office/drawing/2014/main" id="{A93F443A-04C7-1E5D-EE33-3D375ADBA797}"/>
                </a:ext>
              </a:extLst>
            </p:cNvPr>
            <p:cNvGrpSpPr/>
            <p:nvPr/>
          </p:nvGrpSpPr>
          <p:grpSpPr>
            <a:xfrm>
              <a:off x="5346444" y="4140722"/>
              <a:ext cx="576798" cy="599737"/>
              <a:chOff x="3726954" y="1399044"/>
              <a:chExt cx="576798" cy="599737"/>
            </a:xfrm>
          </p:grpSpPr>
          <p:pic>
            <p:nvPicPr>
              <p:cNvPr id="139" name="Graphic 138" descr="Document outline">
                <a:extLst>
                  <a:ext uri="{FF2B5EF4-FFF2-40B4-BE49-F238E27FC236}">
                    <a16:creationId xmlns:a16="http://schemas.microsoft.com/office/drawing/2014/main" id="{5CB5AA78-82A6-0BAA-6DCB-22D6B53AE8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954" y="1399044"/>
                <a:ext cx="576798" cy="576798"/>
              </a:xfrm>
              <a:prstGeom prst="rect">
                <a:avLst/>
              </a:prstGeom>
            </p:spPr>
          </p:pic>
          <p:sp>
            <p:nvSpPr>
              <p:cNvPr id="140" name="Rectangle: Rounded Corners 139">
                <a:extLst>
                  <a:ext uri="{FF2B5EF4-FFF2-40B4-BE49-F238E27FC236}">
                    <a16:creationId xmlns:a16="http://schemas.microsoft.com/office/drawing/2014/main" id="{3B45D7B0-E872-5B14-95A5-F114F297E9FD}"/>
                  </a:ext>
                </a:extLst>
              </p:cNvPr>
              <p:cNvSpPr/>
              <p:nvPr/>
            </p:nvSpPr>
            <p:spPr bwMode="auto">
              <a:xfrm>
                <a:off x="3863752" y="1844824"/>
                <a:ext cx="360040" cy="106420"/>
              </a:xfrm>
              <a:prstGeom prst="roundRect">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141" name="TextBox 140">
                <a:extLst>
                  <a:ext uri="{FF2B5EF4-FFF2-40B4-BE49-F238E27FC236}">
                    <a16:creationId xmlns:a16="http://schemas.microsoft.com/office/drawing/2014/main" id="{BF1FFAED-9F97-CFC5-EE9E-6917EF32E42E}"/>
                  </a:ext>
                </a:extLst>
              </p:cNvPr>
              <p:cNvSpPr txBox="1"/>
              <p:nvPr/>
            </p:nvSpPr>
            <p:spPr>
              <a:xfrm>
                <a:off x="3827748" y="1797189"/>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latin typeface="+mj-lt"/>
                    <a:ea typeface="CMU Serif" panose="02000603000000000000" pitchFamily="2" charset="0"/>
                    <a:cs typeface="CMU Serif" panose="02000603000000000000" pitchFamily="2" charset="0"/>
                  </a:rPr>
                  <a:t>ID:61</a:t>
                </a:r>
              </a:p>
            </p:txBody>
          </p:sp>
        </p:grpSp>
        <p:grpSp>
          <p:nvGrpSpPr>
            <p:cNvPr id="142" name="Group 141">
              <a:extLst>
                <a:ext uri="{FF2B5EF4-FFF2-40B4-BE49-F238E27FC236}">
                  <a16:creationId xmlns:a16="http://schemas.microsoft.com/office/drawing/2014/main" id="{C8AFDF92-50D3-25CD-4265-1FB4DA95A239}"/>
                </a:ext>
              </a:extLst>
            </p:cNvPr>
            <p:cNvGrpSpPr/>
            <p:nvPr/>
          </p:nvGrpSpPr>
          <p:grpSpPr>
            <a:xfrm>
              <a:off x="2552688" y="1043834"/>
              <a:ext cx="576798" cy="598933"/>
              <a:chOff x="3726954" y="1399044"/>
              <a:chExt cx="576798" cy="598933"/>
            </a:xfrm>
          </p:grpSpPr>
          <p:pic>
            <p:nvPicPr>
              <p:cNvPr id="143" name="Graphic 142" descr="Document outline">
                <a:extLst>
                  <a:ext uri="{FF2B5EF4-FFF2-40B4-BE49-F238E27FC236}">
                    <a16:creationId xmlns:a16="http://schemas.microsoft.com/office/drawing/2014/main" id="{C205894A-F2FD-5F95-D2C1-42BF60A940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6954" y="1399044"/>
                <a:ext cx="576798" cy="576798"/>
              </a:xfrm>
              <a:prstGeom prst="rect">
                <a:avLst/>
              </a:prstGeom>
            </p:spPr>
          </p:pic>
          <p:sp>
            <p:nvSpPr>
              <p:cNvPr id="144" name="Rectangle: Rounded Corners 143">
                <a:extLst>
                  <a:ext uri="{FF2B5EF4-FFF2-40B4-BE49-F238E27FC236}">
                    <a16:creationId xmlns:a16="http://schemas.microsoft.com/office/drawing/2014/main" id="{4810BFA2-D123-A404-CFB3-308312EFFF0B}"/>
                  </a:ext>
                </a:extLst>
              </p:cNvPr>
              <p:cNvSpPr/>
              <p:nvPr/>
            </p:nvSpPr>
            <p:spPr bwMode="auto">
              <a:xfrm>
                <a:off x="3863752" y="1844824"/>
                <a:ext cx="360040" cy="106420"/>
              </a:xfrm>
              <a:prstGeom prst="roundRect">
                <a:avLst/>
              </a:prstGeom>
              <a:solidFill>
                <a:schemeClr val="bg1"/>
              </a:solidFill>
              <a:ln>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145" name="TextBox 144">
                <a:extLst>
                  <a:ext uri="{FF2B5EF4-FFF2-40B4-BE49-F238E27FC236}">
                    <a16:creationId xmlns:a16="http://schemas.microsoft.com/office/drawing/2014/main" id="{F4F3F0F0-785D-E1FC-920E-A59E53D48A28}"/>
                  </a:ext>
                </a:extLst>
              </p:cNvPr>
              <p:cNvSpPr txBox="1"/>
              <p:nvPr/>
            </p:nvSpPr>
            <p:spPr>
              <a:xfrm>
                <a:off x="3820222" y="1796385"/>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solidFill>
                      <a:srgbClr val="FF0000"/>
                    </a:solidFill>
                    <a:latin typeface="+mj-lt"/>
                    <a:ea typeface="CMU Serif" panose="02000603000000000000" pitchFamily="2" charset="0"/>
                    <a:cs typeface="CMU Serif" panose="02000603000000000000" pitchFamily="2" charset="0"/>
                  </a:rPr>
                  <a:t>ID:94</a:t>
                </a:r>
              </a:p>
            </p:txBody>
          </p:sp>
        </p:grpSp>
        <p:grpSp>
          <p:nvGrpSpPr>
            <p:cNvPr id="154" name="Group 153">
              <a:extLst>
                <a:ext uri="{FF2B5EF4-FFF2-40B4-BE49-F238E27FC236}">
                  <a16:creationId xmlns:a16="http://schemas.microsoft.com/office/drawing/2014/main" id="{77875E9C-BB7B-B938-FA54-A2D9BA3623E8}"/>
                </a:ext>
              </a:extLst>
            </p:cNvPr>
            <p:cNvGrpSpPr/>
            <p:nvPr/>
          </p:nvGrpSpPr>
          <p:grpSpPr>
            <a:xfrm>
              <a:off x="9062514" y="1288325"/>
              <a:ext cx="576798" cy="598933"/>
              <a:chOff x="3726954" y="1399044"/>
              <a:chExt cx="576798" cy="598933"/>
            </a:xfrm>
          </p:grpSpPr>
          <p:pic>
            <p:nvPicPr>
              <p:cNvPr id="155" name="Graphic 154" descr="Document outline">
                <a:extLst>
                  <a:ext uri="{FF2B5EF4-FFF2-40B4-BE49-F238E27FC236}">
                    <a16:creationId xmlns:a16="http://schemas.microsoft.com/office/drawing/2014/main" id="{ABBC6F74-7901-10BF-D09A-9E29264A62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6954" y="1399044"/>
                <a:ext cx="576798" cy="576798"/>
              </a:xfrm>
              <a:prstGeom prst="rect">
                <a:avLst/>
              </a:prstGeom>
            </p:spPr>
          </p:pic>
          <p:sp>
            <p:nvSpPr>
              <p:cNvPr id="156" name="Rectangle: Rounded Corners 155">
                <a:extLst>
                  <a:ext uri="{FF2B5EF4-FFF2-40B4-BE49-F238E27FC236}">
                    <a16:creationId xmlns:a16="http://schemas.microsoft.com/office/drawing/2014/main" id="{50B76D8C-1673-B3F3-2B2A-E38660384EF2}"/>
                  </a:ext>
                </a:extLst>
              </p:cNvPr>
              <p:cNvSpPr/>
              <p:nvPr/>
            </p:nvSpPr>
            <p:spPr bwMode="auto">
              <a:xfrm>
                <a:off x="3863752" y="1844824"/>
                <a:ext cx="360040" cy="106420"/>
              </a:xfrm>
              <a:prstGeom prst="roundRect">
                <a:avLst/>
              </a:prstGeom>
              <a:solidFill>
                <a:schemeClr val="bg1"/>
              </a:solidFill>
              <a:ln>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157" name="TextBox 156">
                <a:extLst>
                  <a:ext uri="{FF2B5EF4-FFF2-40B4-BE49-F238E27FC236}">
                    <a16:creationId xmlns:a16="http://schemas.microsoft.com/office/drawing/2014/main" id="{3AEC4640-0098-33BE-C14F-8FF66DDA399E}"/>
                  </a:ext>
                </a:extLst>
              </p:cNvPr>
              <p:cNvSpPr txBox="1"/>
              <p:nvPr/>
            </p:nvSpPr>
            <p:spPr>
              <a:xfrm>
                <a:off x="3820222" y="1796385"/>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solidFill>
                      <a:srgbClr val="FF0000"/>
                    </a:solidFill>
                    <a:latin typeface="+mj-lt"/>
                    <a:ea typeface="CMU Serif" panose="02000603000000000000" pitchFamily="2" charset="0"/>
                    <a:cs typeface="CMU Serif" panose="02000603000000000000" pitchFamily="2" charset="0"/>
                  </a:rPr>
                  <a:t>ID:11</a:t>
                </a:r>
              </a:p>
            </p:txBody>
          </p:sp>
        </p:grpSp>
        <p:grpSp>
          <p:nvGrpSpPr>
            <p:cNvPr id="158" name="Group 157">
              <a:extLst>
                <a:ext uri="{FF2B5EF4-FFF2-40B4-BE49-F238E27FC236}">
                  <a16:creationId xmlns:a16="http://schemas.microsoft.com/office/drawing/2014/main" id="{46BD0056-DE6C-2C1E-ACDD-D23E43402770}"/>
                </a:ext>
              </a:extLst>
            </p:cNvPr>
            <p:cNvGrpSpPr/>
            <p:nvPr/>
          </p:nvGrpSpPr>
          <p:grpSpPr>
            <a:xfrm>
              <a:off x="2975152" y="5514607"/>
              <a:ext cx="576798" cy="598933"/>
              <a:chOff x="3726954" y="1399044"/>
              <a:chExt cx="576798" cy="598933"/>
            </a:xfrm>
          </p:grpSpPr>
          <p:pic>
            <p:nvPicPr>
              <p:cNvPr id="159" name="Graphic 158" descr="Document outline">
                <a:extLst>
                  <a:ext uri="{FF2B5EF4-FFF2-40B4-BE49-F238E27FC236}">
                    <a16:creationId xmlns:a16="http://schemas.microsoft.com/office/drawing/2014/main" id="{A0D44817-6DCB-5731-3DBB-1C6040D6A1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6954" y="1399044"/>
                <a:ext cx="576798" cy="576798"/>
              </a:xfrm>
              <a:prstGeom prst="rect">
                <a:avLst/>
              </a:prstGeom>
            </p:spPr>
          </p:pic>
          <p:sp>
            <p:nvSpPr>
              <p:cNvPr id="160" name="Rectangle: Rounded Corners 159">
                <a:extLst>
                  <a:ext uri="{FF2B5EF4-FFF2-40B4-BE49-F238E27FC236}">
                    <a16:creationId xmlns:a16="http://schemas.microsoft.com/office/drawing/2014/main" id="{642707FF-935F-D9C0-64A7-9BE6EFB99B88}"/>
                  </a:ext>
                </a:extLst>
              </p:cNvPr>
              <p:cNvSpPr/>
              <p:nvPr/>
            </p:nvSpPr>
            <p:spPr bwMode="auto">
              <a:xfrm>
                <a:off x="3863752" y="1844824"/>
                <a:ext cx="360040" cy="106420"/>
              </a:xfrm>
              <a:prstGeom prst="roundRect">
                <a:avLst/>
              </a:prstGeom>
              <a:solidFill>
                <a:schemeClr val="bg1"/>
              </a:solidFill>
              <a:ln>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161" name="TextBox 160">
                <a:extLst>
                  <a:ext uri="{FF2B5EF4-FFF2-40B4-BE49-F238E27FC236}">
                    <a16:creationId xmlns:a16="http://schemas.microsoft.com/office/drawing/2014/main" id="{BACBAE8B-ACDE-7EF5-4BEB-CE693D293971}"/>
                  </a:ext>
                </a:extLst>
              </p:cNvPr>
              <p:cNvSpPr txBox="1"/>
              <p:nvPr/>
            </p:nvSpPr>
            <p:spPr>
              <a:xfrm>
                <a:off x="3820222" y="1796385"/>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solidFill>
                      <a:srgbClr val="FF0000"/>
                    </a:solidFill>
                    <a:latin typeface="+mj-lt"/>
                    <a:ea typeface="CMU Serif" panose="02000603000000000000" pitchFamily="2" charset="0"/>
                    <a:cs typeface="CMU Serif" panose="02000603000000000000" pitchFamily="2" charset="0"/>
                  </a:rPr>
                  <a:t>ID:99</a:t>
                </a:r>
              </a:p>
            </p:txBody>
          </p:sp>
        </p:grpSp>
        <p:grpSp>
          <p:nvGrpSpPr>
            <p:cNvPr id="166" name="Group 165">
              <a:extLst>
                <a:ext uri="{FF2B5EF4-FFF2-40B4-BE49-F238E27FC236}">
                  <a16:creationId xmlns:a16="http://schemas.microsoft.com/office/drawing/2014/main" id="{4449AD66-0855-1833-0C54-D301243A3A62}"/>
                </a:ext>
              </a:extLst>
            </p:cNvPr>
            <p:cNvGrpSpPr/>
            <p:nvPr/>
          </p:nvGrpSpPr>
          <p:grpSpPr>
            <a:xfrm>
              <a:off x="7459863" y="4006703"/>
              <a:ext cx="576798" cy="599737"/>
              <a:chOff x="3726954" y="1399044"/>
              <a:chExt cx="576798" cy="599737"/>
            </a:xfrm>
          </p:grpSpPr>
          <p:pic>
            <p:nvPicPr>
              <p:cNvPr id="167" name="Graphic 166" descr="Document outline">
                <a:extLst>
                  <a:ext uri="{FF2B5EF4-FFF2-40B4-BE49-F238E27FC236}">
                    <a16:creationId xmlns:a16="http://schemas.microsoft.com/office/drawing/2014/main" id="{449A8DC5-6001-1ECA-F1EA-FD43B1C1FB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6954" y="1399044"/>
                <a:ext cx="576798" cy="576798"/>
              </a:xfrm>
              <a:prstGeom prst="rect">
                <a:avLst/>
              </a:prstGeom>
            </p:spPr>
          </p:pic>
          <p:sp>
            <p:nvSpPr>
              <p:cNvPr id="168" name="Rectangle: Rounded Corners 167">
                <a:extLst>
                  <a:ext uri="{FF2B5EF4-FFF2-40B4-BE49-F238E27FC236}">
                    <a16:creationId xmlns:a16="http://schemas.microsoft.com/office/drawing/2014/main" id="{08876E2C-09AA-52DD-38F6-8686C13BB277}"/>
                  </a:ext>
                </a:extLst>
              </p:cNvPr>
              <p:cNvSpPr/>
              <p:nvPr/>
            </p:nvSpPr>
            <p:spPr bwMode="auto">
              <a:xfrm>
                <a:off x="3863752" y="1844824"/>
                <a:ext cx="360040" cy="106420"/>
              </a:xfrm>
              <a:prstGeom prst="roundRect">
                <a:avLst/>
              </a:prstGeom>
              <a:solidFill>
                <a:schemeClr val="bg1"/>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400" dirty="0">
                  <a:solidFill>
                    <a:schemeClr val="tx1"/>
                  </a:solidFill>
                  <a:latin typeface="+mj-lt"/>
                  <a:ea typeface="CMU Serif" panose="02000603000000000000" pitchFamily="2" charset="0"/>
                  <a:cs typeface="CMU Serif" panose="02000603000000000000" pitchFamily="2" charset="0"/>
                </a:endParaRPr>
              </a:p>
            </p:txBody>
          </p:sp>
          <p:sp>
            <p:nvSpPr>
              <p:cNvPr id="169" name="TextBox 168">
                <a:extLst>
                  <a:ext uri="{FF2B5EF4-FFF2-40B4-BE49-F238E27FC236}">
                    <a16:creationId xmlns:a16="http://schemas.microsoft.com/office/drawing/2014/main" id="{1B7BCFAF-D770-1694-7500-D957993BC020}"/>
                  </a:ext>
                </a:extLst>
              </p:cNvPr>
              <p:cNvSpPr txBox="1"/>
              <p:nvPr/>
            </p:nvSpPr>
            <p:spPr>
              <a:xfrm>
                <a:off x="3827748" y="1797189"/>
                <a:ext cx="432048" cy="2015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700" b="1" dirty="0">
                    <a:latin typeface="+mj-lt"/>
                    <a:ea typeface="CMU Serif" panose="02000603000000000000" pitchFamily="2" charset="0"/>
                    <a:cs typeface="CMU Serif" panose="02000603000000000000" pitchFamily="2" charset="0"/>
                  </a:rPr>
                  <a:t>ID:38</a:t>
                </a:r>
              </a:p>
            </p:txBody>
          </p:sp>
        </p:grpSp>
      </p:grpSp>
      <p:sp>
        <p:nvSpPr>
          <p:cNvPr id="23" name="TextBox 22">
            <a:extLst>
              <a:ext uri="{FF2B5EF4-FFF2-40B4-BE49-F238E27FC236}">
                <a16:creationId xmlns:a16="http://schemas.microsoft.com/office/drawing/2014/main" id="{0716F758-B26A-E978-ABEF-1A98DDD74D5F}"/>
              </a:ext>
            </a:extLst>
          </p:cNvPr>
          <p:cNvSpPr txBox="1"/>
          <p:nvPr/>
        </p:nvSpPr>
        <p:spPr>
          <a:xfrm>
            <a:off x="332903" y="6400800"/>
            <a:ext cx="3218965" cy="21544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800" b="0" i="0" dirty="0">
                <a:solidFill>
                  <a:srgbClr val="222222"/>
                </a:solidFill>
                <a:effectLst/>
                <a:latin typeface="Arial" panose="020B0604020202020204" pitchFamily="34" charset="0"/>
              </a:rPr>
              <a:t>Inspired by </a:t>
            </a:r>
            <a:r>
              <a:rPr lang="en-US" sz="800" b="0" i="0" dirty="0" err="1">
                <a:solidFill>
                  <a:srgbClr val="222222"/>
                </a:solidFill>
                <a:effectLst/>
                <a:latin typeface="Arial" panose="020B0604020202020204" pitchFamily="34" charset="0"/>
              </a:rPr>
              <a:t>Schopf</a:t>
            </a:r>
            <a:r>
              <a:rPr lang="en-US" sz="800" b="0" i="0" dirty="0">
                <a:solidFill>
                  <a:srgbClr val="222222"/>
                </a:solidFill>
                <a:effectLst/>
                <a:latin typeface="Arial" panose="020B0604020202020204" pitchFamily="34" charset="0"/>
              </a:rPr>
              <a:t> et al.,  2022</a:t>
            </a:r>
            <a:endParaRPr lang="en-US" sz="800" dirty="0"/>
          </a:p>
        </p:txBody>
      </p:sp>
      <p:grpSp>
        <p:nvGrpSpPr>
          <p:cNvPr id="2" name="Group 1">
            <a:extLst>
              <a:ext uri="{FF2B5EF4-FFF2-40B4-BE49-F238E27FC236}">
                <a16:creationId xmlns:a16="http://schemas.microsoft.com/office/drawing/2014/main" id="{3DA449D2-0A30-3186-B534-9C5DA3045FE8}"/>
              </a:ext>
            </a:extLst>
          </p:cNvPr>
          <p:cNvGrpSpPr/>
          <p:nvPr/>
        </p:nvGrpSpPr>
        <p:grpSpPr>
          <a:xfrm>
            <a:off x="411838" y="4505788"/>
            <a:ext cx="1625143" cy="1810874"/>
            <a:chOff x="8832139" y="915316"/>
            <a:chExt cx="2329615" cy="2595857"/>
          </a:xfrm>
        </p:grpSpPr>
        <p:sp>
          <p:nvSpPr>
            <p:cNvPr id="24" name="Rectangle 23">
              <a:extLst>
                <a:ext uri="{FF2B5EF4-FFF2-40B4-BE49-F238E27FC236}">
                  <a16:creationId xmlns:a16="http://schemas.microsoft.com/office/drawing/2014/main" id="{63030D8F-859B-B6FA-AC5B-A3FF411222EC}"/>
                </a:ext>
              </a:extLst>
            </p:cNvPr>
            <p:cNvSpPr/>
            <p:nvPr/>
          </p:nvSpPr>
          <p:spPr bwMode="auto">
            <a:xfrm>
              <a:off x="8832139" y="915316"/>
              <a:ext cx="2329615" cy="2595857"/>
            </a:xfrm>
            <a:prstGeom prst="rect">
              <a:avLst/>
            </a:prstGeom>
            <a:solidFill>
              <a:schemeClr val="bg1">
                <a:lumMod val="95000"/>
              </a:schemeClr>
            </a:solidFill>
            <a:ln>
              <a:headEnd type="none" w="med" len="med"/>
              <a:tailEnd type="none" w="med" len="med"/>
            </a:ln>
            <a:effectLst>
              <a:outerShdw blurRad="50800" dist="508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u="sng" dirty="0"/>
                <a:t>Class Vector</a:t>
              </a:r>
            </a:p>
            <a:p>
              <a:pPr algn="ctr"/>
              <a:endParaRPr lang="en-US" sz="1100" b="1" u="sng" dirty="0"/>
            </a:p>
            <a:p>
              <a:pPr algn="ctr"/>
              <a:r>
                <a:rPr lang="en-US" sz="1100" b="1" dirty="0"/>
                <a:t>Embedding</a:t>
              </a:r>
              <a:r>
                <a:rPr lang="en-US" sz="1100" dirty="0"/>
                <a:t> of the </a:t>
              </a:r>
              <a:r>
                <a:rPr lang="en-US" sz="1100" b="1" dirty="0"/>
                <a:t>class</a:t>
              </a:r>
              <a:r>
                <a:rPr lang="en-US" sz="1100" dirty="0"/>
                <a:t> resulting from </a:t>
              </a:r>
              <a:r>
                <a:rPr lang="en-US" sz="1100" b="1" dirty="0"/>
                <a:t>aggregating </a:t>
              </a:r>
              <a:r>
                <a:rPr lang="en-US" sz="1100" dirty="0"/>
                <a:t>the corresponding </a:t>
              </a:r>
              <a:r>
                <a:rPr lang="en-US" sz="1100" b="1" dirty="0"/>
                <a:t>context rules</a:t>
              </a:r>
              <a:r>
                <a:rPr lang="en-US" sz="1100" dirty="0"/>
                <a:t>.</a:t>
              </a:r>
            </a:p>
          </p:txBody>
        </p:sp>
        <p:pic>
          <p:nvPicPr>
            <p:cNvPr id="26" name="Grafik 6" descr="Ein Bild, das Text enthält.&#10;&#10;Automatisch generierte Beschreibung">
              <a:extLst>
                <a:ext uri="{FF2B5EF4-FFF2-40B4-BE49-F238E27FC236}">
                  <a16:creationId xmlns:a16="http://schemas.microsoft.com/office/drawing/2014/main" id="{5D1D2287-CB60-2D8E-D81E-BFC915EB470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1661" r="51215" b="43797"/>
            <a:stretch/>
          </p:blipFill>
          <p:spPr>
            <a:xfrm>
              <a:off x="9276080" y="3184125"/>
              <a:ext cx="1544320" cy="190878"/>
            </a:xfrm>
            <a:prstGeom prst="rect">
              <a:avLst/>
            </a:prstGeom>
          </p:spPr>
        </p:pic>
      </p:grpSp>
      <p:sp>
        <p:nvSpPr>
          <p:cNvPr id="31" name="TextBox 30">
            <a:extLst>
              <a:ext uri="{FF2B5EF4-FFF2-40B4-BE49-F238E27FC236}">
                <a16:creationId xmlns:a16="http://schemas.microsoft.com/office/drawing/2014/main" id="{128A2746-85C2-BB9B-F7EE-550C712D0EEC}"/>
              </a:ext>
            </a:extLst>
          </p:cNvPr>
          <p:cNvSpPr txBox="1"/>
          <p:nvPr/>
        </p:nvSpPr>
        <p:spPr>
          <a:xfrm>
            <a:off x="411839" y="4163585"/>
            <a:ext cx="3321962" cy="338554"/>
          </a:xfrm>
          <a:prstGeom prst="rect">
            <a:avLst/>
          </a:prstGeom>
          <a:no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Reminder</a:t>
            </a:r>
            <a:endParaRPr lang="en-US" dirty="0">
              <a:latin typeface="Arial" pitchFamily="34" charset="0"/>
            </a:endParaRPr>
          </a:p>
        </p:txBody>
      </p:sp>
      <p:sp>
        <p:nvSpPr>
          <p:cNvPr id="32" name="Rectangle 31">
            <a:extLst>
              <a:ext uri="{FF2B5EF4-FFF2-40B4-BE49-F238E27FC236}">
                <a16:creationId xmlns:a16="http://schemas.microsoft.com/office/drawing/2014/main" id="{8E93F325-0D44-ED22-953A-8D94E838C3E6}"/>
              </a:ext>
            </a:extLst>
          </p:cNvPr>
          <p:cNvSpPr/>
          <p:nvPr/>
        </p:nvSpPr>
        <p:spPr bwMode="auto">
          <a:xfrm>
            <a:off x="2108657" y="4508565"/>
            <a:ext cx="1625143" cy="1810874"/>
          </a:xfrm>
          <a:prstGeom prst="rect">
            <a:avLst/>
          </a:prstGeom>
          <a:solidFill>
            <a:schemeClr val="bg1">
              <a:lumMod val="95000"/>
            </a:schemeClr>
          </a:solidFill>
          <a:ln>
            <a:headEnd type="none" w="med" len="med"/>
            <a:tailEnd type="none" w="med" len="med"/>
          </a:ln>
          <a:effectLst>
            <a:outerShdw blurRad="50800" dist="508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u="sng" dirty="0"/>
              <a:t>Class Threshold</a:t>
            </a:r>
          </a:p>
          <a:p>
            <a:pPr algn="ctr"/>
            <a:endParaRPr lang="en-US" sz="1100" b="1" u="sng" dirty="0"/>
          </a:p>
          <a:p>
            <a:pPr algn="ctr"/>
            <a:r>
              <a:rPr lang="en-US" sz="1100" dirty="0"/>
              <a:t>A </a:t>
            </a:r>
            <a:r>
              <a:rPr lang="en-US" sz="1100" b="1" dirty="0"/>
              <a:t>minimum similarity score </a:t>
            </a:r>
            <a:r>
              <a:rPr lang="en-US" sz="1100" dirty="0"/>
              <a:t>required for a document </a:t>
            </a:r>
            <a:r>
              <a:rPr lang="en-US" sz="1100" b="1" dirty="0"/>
              <a:t>sentence</a:t>
            </a:r>
            <a:r>
              <a:rPr lang="en-US" sz="1100" dirty="0"/>
              <a:t> required to </a:t>
            </a:r>
            <a:r>
              <a:rPr lang="en-US" sz="1100" b="1" dirty="0"/>
              <a:t>become part</a:t>
            </a:r>
            <a:r>
              <a:rPr lang="en-US" sz="1100" dirty="0"/>
              <a:t> of a </a:t>
            </a:r>
            <a:r>
              <a:rPr lang="en-US" sz="1100" b="1" dirty="0"/>
              <a:t>particular class</a:t>
            </a:r>
            <a:r>
              <a:rPr lang="en-US" sz="1100" dirty="0"/>
              <a:t>.</a:t>
            </a:r>
          </a:p>
        </p:txBody>
      </p:sp>
    </p:spTree>
    <p:extLst>
      <p:ext uri="{BB962C8B-B14F-4D97-AF65-F5344CB8AC3E}">
        <p14:creationId xmlns:p14="http://schemas.microsoft.com/office/powerpoint/2010/main" val="7912798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2927B57-AB89-258B-EC8E-47BB5F8EA1A0}"/>
              </a:ext>
            </a:extLst>
          </p:cNvPr>
          <p:cNvSpPr/>
          <p:nvPr/>
        </p:nvSpPr>
        <p:spPr bwMode="auto">
          <a:xfrm>
            <a:off x="-1530" y="3284537"/>
            <a:ext cx="12192000" cy="2889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normAutofit/>
          </a:bodyPr>
          <a:lstStyle/>
          <a:p>
            <a:r>
              <a:rPr lang="en-US" dirty="0"/>
              <a:t>Introduction </a:t>
            </a:r>
          </a:p>
          <a:p>
            <a:pPr lvl="1"/>
            <a:r>
              <a:rPr lang="en-US" dirty="0"/>
              <a:t>Motivation</a:t>
            </a:r>
          </a:p>
          <a:p>
            <a:pPr lvl="1"/>
            <a:r>
              <a:rPr lang="en-US" dirty="0"/>
              <a:t>Objectives</a:t>
            </a:r>
          </a:p>
          <a:p>
            <a:pPr lvl="1"/>
            <a:r>
              <a:rPr lang="en-US" dirty="0"/>
              <a:t>Research questions</a:t>
            </a:r>
          </a:p>
          <a:p>
            <a:pPr marL="98425" lvl="1" indent="0">
              <a:buNone/>
            </a:pPr>
            <a:endParaRPr lang="en-US" dirty="0"/>
          </a:p>
          <a:p>
            <a:pPr marL="98425" lvl="1" indent="0">
              <a:buNone/>
            </a:pPr>
            <a:r>
              <a:rPr lang="en-US" dirty="0"/>
              <a:t>Research concept</a:t>
            </a:r>
          </a:p>
          <a:p>
            <a:pPr lvl="1"/>
            <a:r>
              <a:rPr lang="en-US" dirty="0"/>
              <a:t>General approach</a:t>
            </a:r>
          </a:p>
          <a:p>
            <a:pPr lvl="1"/>
            <a:r>
              <a:rPr lang="en-US" dirty="0"/>
              <a:t>Data set</a:t>
            </a:r>
          </a:p>
          <a:p>
            <a:pPr lvl="1"/>
            <a:r>
              <a:rPr lang="en-US" dirty="0"/>
              <a:t>Methodology</a:t>
            </a:r>
          </a:p>
          <a:p>
            <a:pPr marL="98425" lvl="1" indent="0">
              <a:buNone/>
            </a:pPr>
            <a:endParaRPr lang="en-US" dirty="0"/>
          </a:p>
          <a:p>
            <a:pPr marL="98425" lvl="1" indent="0">
              <a:buNone/>
            </a:pPr>
            <a:r>
              <a:rPr lang="en-US" dirty="0"/>
              <a:t>Results</a:t>
            </a:r>
          </a:p>
          <a:p>
            <a:pPr lvl="1"/>
            <a:r>
              <a:rPr lang="en-US" dirty="0"/>
              <a:t>Classification results (RQ2)</a:t>
            </a:r>
          </a:p>
          <a:p>
            <a:pPr lvl="1"/>
            <a:r>
              <a:rPr lang="en-US" dirty="0"/>
              <a:t>Identified challenges (RQ1)</a:t>
            </a:r>
          </a:p>
          <a:p>
            <a:pPr lvl="1"/>
            <a:r>
              <a:rPr lang="en-US" dirty="0"/>
              <a:t>Application of unsupervised learning methods (RQ3) </a:t>
            </a:r>
          </a:p>
          <a:p>
            <a:pPr marL="98425" lvl="1" indent="0">
              <a:buNone/>
            </a:pPr>
            <a:br>
              <a:rPr lang="en-US" dirty="0"/>
            </a:br>
            <a:r>
              <a:rPr lang="en-US" dirty="0"/>
              <a:t>Conclusion</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en-US"/>
              <a:t>© sebis</a:t>
            </a:r>
            <a:endParaRPr lang="de-DE" dirty="0"/>
          </a:p>
        </p:txBody>
      </p:sp>
      <p:sp>
        <p:nvSpPr>
          <p:cNvPr id="5" name="Fußzeilenplatzhalter 4"/>
          <p:cNvSpPr>
            <a:spLocks noGrp="1"/>
          </p:cNvSpPr>
          <p:nvPr>
            <p:ph type="ftr" sz="quarter" idx="11"/>
          </p:nvPr>
        </p:nvSpPr>
        <p:spPr/>
        <p:txBody>
          <a:bodyPr/>
          <a:lstStyle/>
          <a:p>
            <a:r>
              <a:rPr lang="en-US"/>
              <a:t>221212 Andrei Kreinhaus Master's Thesis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14</a:t>
            </a:fld>
            <a:endParaRPr lang="de-DE" dirty="0"/>
          </a:p>
        </p:txBody>
      </p:sp>
    </p:spTree>
    <p:extLst>
      <p:ext uri="{BB962C8B-B14F-4D97-AF65-F5344CB8AC3E}">
        <p14:creationId xmlns:p14="http://schemas.microsoft.com/office/powerpoint/2010/main" val="4323241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B93210-DD13-2AB3-4A1E-56FD0AFD056C}"/>
              </a:ext>
            </a:extLst>
          </p:cNvPr>
          <p:cNvSpPr>
            <a:spLocks noGrp="1"/>
          </p:cNvSpPr>
          <p:nvPr>
            <p:ph idx="1"/>
          </p:nvPr>
        </p:nvSpPr>
        <p:spPr>
          <a:xfrm>
            <a:off x="334435" y="981076"/>
            <a:ext cx="5624454" cy="5400675"/>
          </a:xfrm>
        </p:spPr>
        <p:txBody>
          <a:bodyPr>
            <a:normAutofit/>
          </a:bodyPr>
          <a:lstStyle/>
          <a:p>
            <a:pPr marL="285750" indent="-285750">
              <a:buFont typeface="Arial" panose="020B0604020202020204" pitchFamily="34" charset="0"/>
              <a:buChar char="•"/>
            </a:pPr>
            <a:r>
              <a:rPr lang="en-US" sz="1800" b="1" dirty="0"/>
              <a:t>Anonymized open-source data set </a:t>
            </a:r>
            <a:r>
              <a:rPr lang="en-US" sz="1800" dirty="0"/>
              <a:t>of the U.S. Department of Transportation (NHTSA).</a:t>
            </a:r>
          </a:p>
          <a:p>
            <a:pPr marL="285750" indent="-285750">
              <a:buFont typeface="Arial" panose="020B0604020202020204" pitchFamily="34" charset="0"/>
              <a:buChar char="•"/>
            </a:pPr>
            <a:r>
              <a:rPr lang="en-US" b="1" dirty="0"/>
              <a:t>Topic:</a:t>
            </a:r>
            <a:r>
              <a:rPr lang="en-US" sz="1800" b="1" dirty="0"/>
              <a:t> Identification of safety issues </a:t>
            </a:r>
            <a:r>
              <a:rPr lang="en-US" sz="1800" dirty="0"/>
              <a:t>and determining if a safety-related defect trend exists.</a:t>
            </a:r>
          </a:p>
          <a:p>
            <a:pPr marL="285750" indent="-285750">
              <a:buFont typeface="Arial" panose="020B0604020202020204" pitchFamily="34" charset="0"/>
              <a:buChar char="•"/>
            </a:pPr>
            <a:r>
              <a:rPr lang="en-US" sz="1800" b="1" dirty="0"/>
              <a:t>Over 1.3 Mio unique complaints </a:t>
            </a:r>
            <a:r>
              <a:rPr lang="en-US" sz="1800" dirty="0"/>
              <a:t>updated on daily basis.</a:t>
            </a:r>
          </a:p>
          <a:p>
            <a:pPr marL="285750" indent="-285750">
              <a:buFont typeface="Arial" panose="020B0604020202020204" pitchFamily="34" charset="0"/>
              <a:buChar char="•"/>
            </a:pPr>
            <a:r>
              <a:rPr lang="en-US" sz="1800" dirty="0"/>
              <a:t>The data set is </a:t>
            </a:r>
            <a:r>
              <a:rPr lang="en-US" sz="1800" b="1" dirty="0"/>
              <a:t>highly imbalanced.</a:t>
            </a:r>
          </a:p>
          <a:p>
            <a:pPr marL="285750" indent="-285750">
              <a:buFont typeface="Arial" panose="020B0604020202020204" pitchFamily="34" charset="0"/>
              <a:buChar char="•"/>
            </a:pPr>
            <a:r>
              <a:rPr lang="en-US" sz="1800" dirty="0"/>
              <a:t>A </a:t>
            </a:r>
            <a:r>
              <a:rPr lang="en-US" sz="1800" b="1" dirty="0"/>
              <a:t>quarter of the complaints</a:t>
            </a:r>
            <a:r>
              <a:rPr lang="en-US" sz="1800" dirty="0"/>
              <a:t> have </a:t>
            </a:r>
            <a:r>
              <a:rPr lang="en-US" sz="1800" b="1" dirty="0"/>
              <a:t>multiple label</a:t>
            </a:r>
            <a:r>
              <a:rPr lang="en-US" sz="1800" dirty="0"/>
              <a:t>.</a:t>
            </a:r>
          </a:p>
          <a:p>
            <a:pPr marL="285750" indent="-285750">
              <a:buFont typeface="Arial" panose="020B0604020202020204" pitchFamily="34" charset="0"/>
              <a:buChar char="•"/>
            </a:pPr>
            <a:r>
              <a:rPr lang="en-US" dirty="0"/>
              <a:t>A sample of </a:t>
            </a:r>
            <a:r>
              <a:rPr lang="en-US" b="1" dirty="0"/>
              <a:t>100,000 documents </a:t>
            </a:r>
            <a:r>
              <a:rPr lang="en-US" dirty="0"/>
              <a:t>is used for classification.</a:t>
            </a:r>
            <a:endParaRPr lang="en-US" sz="1800" dirty="0"/>
          </a:p>
        </p:txBody>
      </p:sp>
      <p:sp>
        <p:nvSpPr>
          <p:cNvPr id="3" name="Title 2">
            <a:extLst>
              <a:ext uri="{FF2B5EF4-FFF2-40B4-BE49-F238E27FC236}">
                <a16:creationId xmlns:a16="http://schemas.microsoft.com/office/drawing/2014/main" id="{4256C900-1B59-9900-560B-ECBCEE8B4B58}"/>
              </a:ext>
            </a:extLst>
          </p:cNvPr>
          <p:cNvSpPr>
            <a:spLocks noGrp="1"/>
          </p:cNvSpPr>
          <p:nvPr>
            <p:ph type="title"/>
          </p:nvPr>
        </p:nvSpPr>
        <p:spPr/>
        <p:txBody>
          <a:bodyPr/>
          <a:lstStyle/>
          <a:p>
            <a:r>
              <a:rPr lang="en-US" dirty="0"/>
              <a:t>Data set</a:t>
            </a:r>
          </a:p>
        </p:txBody>
      </p:sp>
      <p:sp>
        <p:nvSpPr>
          <p:cNvPr id="4" name="Date Placeholder 3">
            <a:extLst>
              <a:ext uri="{FF2B5EF4-FFF2-40B4-BE49-F238E27FC236}">
                <a16:creationId xmlns:a16="http://schemas.microsoft.com/office/drawing/2014/main" id="{E357A1CF-EB70-213F-C035-6573AE441681}"/>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54CD9BF4-3D2B-25C2-0A5E-42E877A14667}"/>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98507DBA-6A7D-9AEE-A838-FF1642AED931}"/>
              </a:ext>
            </a:extLst>
          </p:cNvPr>
          <p:cNvSpPr>
            <a:spLocks noGrp="1"/>
          </p:cNvSpPr>
          <p:nvPr>
            <p:ph type="sldNum" sz="quarter" idx="12"/>
          </p:nvPr>
        </p:nvSpPr>
        <p:spPr/>
        <p:txBody>
          <a:bodyPr/>
          <a:lstStyle/>
          <a:p>
            <a:pPr>
              <a:defRPr/>
            </a:pPr>
            <a:fld id="{E201E5CB-5EE0-4EA4-87FF-7D8A79A61969}" type="slidenum">
              <a:rPr lang="de-DE" smtClean="0"/>
              <a:pPr>
                <a:defRPr/>
              </a:pPr>
              <a:t>15</a:t>
            </a:fld>
            <a:endParaRPr lang="de-DE" dirty="0"/>
          </a:p>
        </p:txBody>
      </p:sp>
      <p:pic>
        <p:nvPicPr>
          <p:cNvPr id="11" name="Picture 10" descr="Chart, bar chart&#10;&#10;Description automatically generated">
            <a:extLst>
              <a:ext uri="{FF2B5EF4-FFF2-40B4-BE49-F238E27FC236}">
                <a16:creationId xmlns:a16="http://schemas.microsoft.com/office/drawing/2014/main" id="{5A3C79F5-AE0C-55A0-4DDC-5556EEF05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387294"/>
            <a:ext cx="5200651" cy="3260254"/>
          </a:xfrm>
          <a:prstGeom prst="rect">
            <a:avLst/>
          </a:prstGeom>
        </p:spPr>
      </p:pic>
      <p:pic>
        <p:nvPicPr>
          <p:cNvPr id="21" name="Picture 20">
            <a:extLst>
              <a:ext uri="{FF2B5EF4-FFF2-40B4-BE49-F238E27FC236}">
                <a16:creationId xmlns:a16="http://schemas.microsoft.com/office/drawing/2014/main" id="{04140C79-670A-EE93-4487-A2AFD4FBBECA}"/>
              </a:ext>
            </a:extLst>
          </p:cNvPr>
          <p:cNvPicPr>
            <a:picLocks noChangeAspect="1"/>
          </p:cNvPicPr>
          <p:nvPr/>
        </p:nvPicPr>
        <p:blipFill rotWithShape="1">
          <a:blip r:embed="rId3"/>
          <a:srcRect t="2535"/>
          <a:stretch/>
        </p:blipFill>
        <p:spPr>
          <a:xfrm>
            <a:off x="6233112" y="4914939"/>
            <a:ext cx="5458297" cy="1466812"/>
          </a:xfrm>
          <a:prstGeom prst="rect">
            <a:avLst/>
          </a:prstGeom>
        </p:spPr>
      </p:pic>
      <p:sp>
        <p:nvSpPr>
          <p:cNvPr id="7" name="TextBox 6">
            <a:extLst>
              <a:ext uri="{FF2B5EF4-FFF2-40B4-BE49-F238E27FC236}">
                <a16:creationId xmlns:a16="http://schemas.microsoft.com/office/drawing/2014/main" id="{7CA65C41-5D3D-275E-9354-C948DF61108D}"/>
              </a:ext>
            </a:extLst>
          </p:cNvPr>
          <p:cNvSpPr txBox="1"/>
          <p:nvPr/>
        </p:nvSpPr>
        <p:spPr bwMode="gray">
          <a:xfrm>
            <a:off x="6324600" y="896493"/>
            <a:ext cx="4051615" cy="46880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Distribution of documents over 25 classes</a:t>
            </a:r>
            <a:br>
              <a:rPr lang="en-US" sz="1400" b="1" dirty="0">
                <a:solidFill>
                  <a:schemeClr val="tx2"/>
                </a:solidFill>
              </a:rPr>
            </a:br>
            <a:r>
              <a:rPr lang="en-US" sz="1400" dirty="0">
                <a:solidFill>
                  <a:schemeClr val="tx2"/>
                </a:solidFill>
              </a:rPr>
              <a:t>A sample of 100,000 document</a:t>
            </a:r>
          </a:p>
        </p:txBody>
      </p:sp>
      <p:sp>
        <p:nvSpPr>
          <p:cNvPr id="8" name="TextBox 7">
            <a:extLst>
              <a:ext uri="{FF2B5EF4-FFF2-40B4-BE49-F238E27FC236}">
                <a16:creationId xmlns:a16="http://schemas.microsoft.com/office/drawing/2014/main" id="{A961697F-8140-ED64-C275-C436E67BE809}"/>
              </a:ext>
            </a:extLst>
          </p:cNvPr>
          <p:cNvSpPr txBox="1"/>
          <p:nvPr/>
        </p:nvSpPr>
        <p:spPr bwMode="gray">
          <a:xfrm>
            <a:off x="6324600" y="4669539"/>
            <a:ext cx="4051615" cy="245400"/>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Fields of the data set used for classification</a:t>
            </a:r>
          </a:p>
        </p:txBody>
      </p:sp>
      <p:sp>
        <p:nvSpPr>
          <p:cNvPr id="13" name="Rectangle: Rounded Corners 12">
            <a:extLst>
              <a:ext uri="{FF2B5EF4-FFF2-40B4-BE49-F238E27FC236}">
                <a16:creationId xmlns:a16="http://schemas.microsoft.com/office/drawing/2014/main" id="{B560DC90-9D5B-B7A7-00EF-2F33B24E21C8}"/>
              </a:ext>
            </a:extLst>
          </p:cNvPr>
          <p:cNvSpPr/>
          <p:nvPr/>
        </p:nvSpPr>
        <p:spPr bwMode="auto">
          <a:xfrm>
            <a:off x="979366" y="4403068"/>
            <a:ext cx="4711586" cy="1712212"/>
          </a:xfrm>
          <a:prstGeom prst="roundRect">
            <a:avLst/>
          </a:prstGeom>
          <a:solidFill>
            <a:schemeClr val="bg1">
              <a:lumMod val="9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cs typeface="Arial" pitchFamily="34" charset="0"/>
              </a:rPr>
              <a:t>The </a:t>
            </a:r>
            <a:r>
              <a:rPr lang="en-US" b="1" dirty="0">
                <a:solidFill>
                  <a:schemeClr val="tx1"/>
                </a:solidFill>
                <a:cs typeface="Arial" pitchFamily="34" charset="0"/>
              </a:rPr>
              <a:t>component descriptions </a:t>
            </a:r>
            <a:r>
              <a:rPr lang="en-US" dirty="0">
                <a:solidFill>
                  <a:schemeClr val="tx1"/>
                </a:solidFill>
                <a:cs typeface="Arial" pitchFamily="34" charset="0"/>
              </a:rPr>
              <a:t>are </a:t>
            </a:r>
            <a:r>
              <a:rPr lang="en-US" b="1" dirty="0">
                <a:solidFill>
                  <a:schemeClr val="tx1"/>
                </a:solidFill>
                <a:cs typeface="Arial" pitchFamily="34" charset="0"/>
              </a:rPr>
              <a:t>selected by individuals </a:t>
            </a:r>
            <a:r>
              <a:rPr lang="en-US" dirty="0">
                <a:solidFill>
                  <a:schemeClr val="tx1"/>
                </a:solidFill>
                <a:cs typeface="Arial" pitchFamily="34" charset="0"/>
              </a:rPr>
              <a:t>submitting complaints and are </a:t>
            </a:r>
            <a:r>
              <a:rPr lang="en-US" b="1" dirty="0">
                <a:solidFill>
                  <a:schemeClr val="tx1"/>
                </a:solidFill>
                <a:cs typeface="Arial" pitchFamily="34" charset="0"/>
              </a:rPr>
              <a:t>often chosen arbitrary</a:t>
            </a:r>
            <a:r>
              <a:rPr lang="en-US" dirty="0">
                <a:solidFill>
                  <a:schemeClr val="tx1"/>
                </a:solidFill>
                <a:cs typeface="Arial" pitchFamily="34" charset="0"/>
              </a:rPr>
              <a:t>. For this reason, </a:t>
            </a:r>
            <a:r>
              <a:rPr lang="en-US" b="1" dirty="0">
                <a:solidFill>
                  <a:schemeClr val="tx1"/>
                </a:solidFill>
                <a:cs typeface="Arial" pitchFamily="34" charset="0"/>
              </a:rPr>
              <a:t>we cannot use them for validation</a:t>
            </a:r>
            <a:r>
              <a:rPr lang="en-US" dirty="0">
                <a:solidFill>
                  <a:schemeClr val="tx1"/>
                </a:solidFill>
                <a:cs typeface="Arial" pitchFamily="34" charset="0"/>
              </a:rPr>
              <a:t>.</a:t>
            </a:r>
          </a:p>
        </p:txBody>
      </p:sp>
      <p:pic>
        <p:nvPicPr>
          <p:cNvPr id="12" name="Graphic 11" descr="High voltage outline">
            <a:extLst>
              <a:ext uri="{FF2B5EF4-FFF2-40B4-BE49-F238E27FC236}">
                <a16:creationId xmlns:a16="http://schemas.microsoft.com/office/drawing/2014/main" id="{4E3DCEA1-52FD-21EA-8352-A349257009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903" y="4632753"/>
            <a:ext cx="914400" cy="914400"/>
          </a:xfrm>
          <a:prstGeom prst="rect">
            <a:avLst/>
          </a:prstGeom>
        </p:spPr>
      </p:pic>
    </p:spTree>
    <p:extLst>
      <p:ext uri="{BB962C8B-B14F-4D97-AF65-F5344CB8AC3E}">
        <p14:creationId xmlns:p14="http://schemas.microsoft.com/office/powerpoint/2010/main" val="355637654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2927B57-AB89-258B-EC8E-47BB5F8EA1A0}"/>
              </a:ext>
            </a:extLst>
          </p:cNvPr>
          <p:cNvSpPr/>
          <p:nvPr/>
        </p:nvSpPr>
        <p:spPr bwMode="auto">
          <a:xfrm>
            <a:off x="-1530" y="3668275"/>
            <a:ext cx="12192000" cy="2889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normAutofit/>
          </a:bodyPr>
          <a:lstStyle/>
          <a:p>
            <a:r>
              <a:rPr lang="en-US" dirty="0"/>
              <a:t>Introduction </a:t>
            </a:r>
          </a:p>
          <a:p>
            <a:pPr lvl="1"/>
            <a:r>
              <a:rPr lang="en-US" dirty="0"/>
              <a:t>Motivation</a:t>
            </a:r>
          </a:p>
          <a:p>
            <a:pPr lvl="1"/>
            <a:r>
              <a:rPr lang="en-US" dirty="0"/>
              <a:t>Objectives</a:t>
            </a:r>
          </a:p>
          <a:p>
            <a:pPr lvl="1"/>
            <a:r>
              <a:rPr lang="en-US" dirty="0"/>
              <a:t>Research questions</a:t>
            </a:r>
          </a:p>
          <a:p>
            <a:pPr marL="98425" lvl="1" indent="0">
              <a:buNone/>
            </a:pPr>
            <a:endParaRPr lang="en-US" dirty="0"/>
          </a:p>
          <a:p>
            <a:pPr marL="98425" lvl="1" indent="0">
              <a:buNone/>
            </a:pPr>
            <a:r>
              <a:rPr lang="en-US" dirty="0"/>
              <a:t>Research concept</a:t>
            </a:r>
          </a:p>
          <a:p>
            <a:pPr lvl="1"/>
            <a:r>
              <a:rPr lang="en-US" dirty="0"/>
              <a:t>General approach</a:t>
            </a:r>
          </a:p>
          <a:p>
            <a:pPr lvl="1"/>
            <a:r>
              <a:rPr lang="en-US" dirty="0"/>
              <a:t>Data set</a:t>
            </a:r>
          </a:p>
          <a:p>
            <a:pPr lvl="1"/>
            <a:r>
              <a:rPr lang="en-US" dirty="0"/>
              <a:t>Methodology</a:t>
            </a:r>
          </a:p>
          <a:p>
            <a:pPr marL="98425" lvl="1" indent="0">
              <a:buNone/>
            </a:pPr>
            <a:endParaRPr lang="en-US" dirty="0"/>
          </a:p>
          <a:p>
            <a:pPr marL="98425" lvl="1" indent="0">
              <a:buNone/>
            </a:pPr>
            <a:r>
              <a:rPr lang="en-US" dirty="0"/>
              <a:t>Results</a:t>
            </a:r>
          </a:p>
          <a:p>
            <a:pPr lvl="1"/>
            <a:r>
              <a:rPr lang="en-US" dirty="0"/>
              <a:t>Classification results (RQ2)</a:t>
            </a:r>
          </a:p>
          <a:p>
            <a:pPr lvl="1"/>
            <a:r>
              <a:rPr lang="en-US" dirty="0"/>
              <a:t>Identified challenges (RQ1)</a:t>
            </a:r>
          </a:p>
          <a:p>
            <a:pPr lvl="1"/>
            <a:r>
              <a:rPr lang="en-US" dirty="0"/>
              <a:t>Application of unsupervised learning methods (RQ3) </a:t>
            </a:r>
          </a:p>
          <a:p>
            <a:pPr marL="98425" lvl="1" indent="0">
              <a:buNone/>
            </a:pPr>
            <a:br>
              <a:rPr lang="en-US" dirty="0"/>
            </a:br>
            <a:r>
              <a:rPr lang="en-US" dirty="0"/>
              <a:t>Conclusion</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en-US"/>
              <a:t>© sebis</a:t>
            </a:r>
            <a:endParaRPr lang="de-DE" dirty="0"/>
          </a:p>
        </p:txBody>
      </p:sp>
      <p:sp>
        <p:nvSpPr>
          <p:cNvPr id="5" name="Fußzeilenplatzhalter 4"/>
          <p:cNvSpPr>
            <a:spLocks noGrp="1"/>
          </p:cNvSpPr>
          <p:nvPr>
            <p:ph type="ftr" sz="quarter" idx="11"/>
          </p:nvPr>
        </p:nvSpPr>
        <p:spPr/>
        <p:txBody>
          <a:bodyPr/>
          <a:lstStyle/>
          <a:p>
            <a:r>
              <a:rPr lang="en-US"/>
              <a:t>221212 Andrei Kreinhaus Master's Thesis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16</a:t>
            </a:fld>
            <a:endParaRPr lang="de-DE" dirty="0"/>
          </a:p>
        </p:txBody>
      </p:sp>
    </p:spTree>
    <p:extLst>
      <p:ext uri="{BB962C8B-B14F-4D97-AF65-F5344CB8AC3E}">
        <p14:creationId xmlns:p14="http://schemas.microsoft.com/office/powerpoint/2010/main" val="32756800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B050C-9A19-50A7-A2E5-5717D105D74C}"/>
              </a:ext>
            </a:extLst>
          </p:cNvPr>
          <p:cNvSpPr>
            <a:spLocks noGrp="1"/>
          </p:cNvSpPr>
          <p:nvPr>
            <p:ph type="title"/>
          </p:nvPr>
        </p:nvSpPr>
        <p:spPr/>
        <p:txBody>
          <a:bodyPr/>
          <a:lstStyle/>
          <a:p>
            <a:r>
              <a:rPr lang="en-US" dirty="0"/>
              <a:t>M#: Methodology for Answering the RQ2</a:t>
            </a:r>
          </a:p>
        </p:txBody>
      </p:sp>
      <p:sp>
        <p:nvSpPr>
          <p:cNvPr id="4" name="Date Placeholder 3">
            <a:extLst>
              <a:ext uri="{FF2B5EF4-FFF2-40B4-BE49-F238E27FC236}">
                <a16:creationId xmlns:a16="http://schemas.microsoft.com/office/drawing/2014/main" id="{B94B9A11-C153-1DCC-D2AD-2F04B8D40D84}"/>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FCAD7EC2-772A-267A-2D62-4092808864CB}"/>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57098EAE-3D5C-5777-E78E-95D3388688BB}"/>
              </a:ext>
            </a:extLst>
          </p:cNvPr>
          <p:cNvSpPr>
            <a:spLocks noGrp="1"/>
          </p:cNvSpPr>
          <p:nvPr>
            <p:ph type="sldNum" sz="quarter" idx="12"/>
          </p:nvPr>
        </p:nvSpPr>
        <p:spPr/>
        <p:txBody>
          <a:bodyPr/>
          <a:lstStyle/>
          <a:p>
            <a:pPr>
              <a:defRPr/>
            </a:pPr>
            <a:fld id="{E201E5CB-5EE0-4EA4-87FF-7D8A79A61969}" type="slidenum">
              <a:rPr lang="de-DE" smtClean="0"/>
              <a:pPr>
                <a:defRPr/>
              </a:pPr>
              <a:t>17</a:t>
            </a:fld>
            <a:endParaRPr lang="de-DE" dirty="0"/>
          </a:p>
        </p:txBody>
      </p:sp>
      <p:grpSp>
        <p:nvGrpSpPr>
          <p:cNvPr id="2" name="Group 1">
            <a:extLst>
              <a:ext uri="{FF2B5EF4-FFF2-40B4-BE49-F238E27FC236}">
                <a16:creationId xmlns:a16="http://schemas.microsoft.com/office/drawing/2014/main" id="{B0304627-4CCB-0547-ED73-DB210F2CA185}"/>
              </a:ext>
            </a:extLst>
          </p:cNvPr>
          <p:cNvGrpSpPr/>
          <p:nvPr/>
        </p:nvGrpSpPr>
        <p:grpSpPr>
          <a:xfrm>
            <a:off x="332903" y="914400"/>
            <a:ext cx="11524664" cy="839816"/>
            <a:chOff x="332903" y="875787"/>
            <a:chExt cx="11524664" cy="839816"/>
          </a:xfrm>
        </p:grpSpPr>
        <p:cxnSp>
          <p:nvCxnSpPr>
            <p:cNvPr id="8" name="Straight Arrow Connector 7">
              <a:extLst>
                <a:ext uri="{FF2B5EF4-FFF2-40B4-BE49-F238E27FC236}">
                  <a16:creationId xmlns:a16="http://schemas.microsoft.com/office/drawing/2014/main" id="{D9EE0F3E-3509-FC0B-DE29-5C2C8755399D}"/>
                </a:ext>
              </a:extLst>
            </p:cNvPr>
            <p:cNvCxnSpPr>
              <a:cxnSpLocks/>
              <a:stCxn id="9" idx="3"/>
              <a:endCxn id="19" idx="1"/>
            </p:cNvCxnSpPr>
            <p:nvPr/>
          </p:nvCxnSpPr>
          <p:spPr bwMode="auto">
            <a:xfrm>
              <a:off x="1870255" y="1295695"/>
              <a:ext cx="8449960" cy="0"/>
            </a:xfrm>
            <a:prstGeom prst="straightConnector1">
              <a:avLst/>
            </a:prstGeom>
            <a:ln w="57150">
              <a:solidFill>
                <a:schemeClr val="tx1">
                  <a:alpha val="50000"/>
                </a:schemeClr>
              </a:solidFill>
              <a:prstDash val="sysDot"/>
              <a:headEnd type="none" w="med" len="med"/>
              <a:tailEnd type="triangle"/>
            </a:ln>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39E86FEB-0B56-9194-7A4E-2A38CEC12EDC}"/>
                </a:ext>
              </a:extLst>
            </p:cNvPr>
            <p:cNvSpPr/>
            <p:nvPr/>
          </p:nvSpPr>
          <p:spPr bwMode="gray">
            <a:xfrm>
              <a:off x="332903" y="875787"/>
              <a:ext cx="1537352" cy="839816"/>
            </a:xfrm>
            <a:prstGeom prst="rect">
              <a:avLst/>
            </a:prstGeom>
            <a:solidFill>
              <a:srgbClr val="0073C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Data Preprocessing</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1" name="Rectangle 10">
              <a:extLst>
                <a:ext uri="{FF2B5EF4-FFF2-40B4-BE49-F238E27FC236}">
                  <a16:creationId xmlns:a16="http://schemas.microsoft.com/office/drawing/2014/main" id="{F3996136-2E96-C618-E4D5-4931A0834F7D}"/>
                </a:ext>
              </a:extLst>
            </p:cNvPr>
            <p:cNvSpPr/>
            <p:nvPr/>
          </p:nvSpPr>
          <p:spPr bwMode="gray">
            <a:xfrm>
              <a:off x="2330365" y="875787"/>
              <a:ext cx="1537352" cy="8398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Definition and Description of Target Classes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3" name="Rectangle 12">
              <a:extLst>
                <a:ext uri="{FF2B5EF4-FFF2-40B4-BE49-F238E27FC236}">
                  <a16:creationId xmlns:a16="http://schemas.microsoft.com/office/drawing/2014/main" id="{98E24D4D-9C49-50D2-956A-AC813D0DD68B}"/>
                </a:ext>
              </a:extLst>
            </p:cNvPr>
            <p:cNvSpPr/>
            <p:nvPr/>
          </p:nvSpPr>
          <p:spPr bwMode="gray">
            <a:xfrm>
              <a:off x="4327827" y="875787"/>
              <a:ext cx="1537352" cy="8398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Obtaining Context Rules from Context Windows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5" name="Rectangle 14">
              <a:extLst>
                <a:ext uri="{FF2B5EF4-FFF2-40B4-BE49-F238E27FC236}">
                  <a16:creationId xmlns:a16="http://schemas.microsoft.com/office/drawing/2014/main" id="{43A3931A-39F7-F63E-5542-A62A879A4379}"/>
                </a:ext>
              </a:extLst>
            </p:cNvPr>
            <p:cNvSpPr/>
            <p:nvPr/>
          </p:nvSpPr>
          <p:spPr bwMode="gray">
            <a:xfrm>
              <a:off x="6325289" y="875787"/>
              <a:ext cx="1537352" cy="8398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Calculating Class Vectors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7" name="Rectangle 16">
              <a:extLst>
                <a:ext uri="{FF2B5EF4-FFF2-40B4-BE49-F238E27FC236}">
                  <a16:creationId xmlns:a16="http://schemas.microsoft.com/office/drawing/2014/main" id="{9CB47EC4-4BD0-0E38-7F31-1F19ECC18BEF}"/>
                </a:ext>
              </a:extLst>
            </p:cNvPr>
            <p:cNvSpPr/>
            <p:nvPr/>
          </p:nvSpPr>
          <p:spPr bwMode="gray">
            <a:xfrm>
              <a:off x="8322751" y="875787"/>
              <a:ext cx="1537352" cy="8398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Classification of Documents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9" name="Rectangle 18">
              <a:extLst>
                <a:ext uri="{FF2B5EF4-FFF2-40B4-BE49-F238E27FC236}">
                  <a16:creationId xmlns:a16="http://schemas.microsoft.com/office/drawing/2014/main" id="{D5C3EF68-19FB-E8E5-A56B-2C671EBD683C}"/>
                </a:ext>
              </a:extLst>
            </p:cNvPr>
            <p:cNvSpPr/>
            <p:nvPr/>
          </p:nvSpPr>
          <p:spPr bwMode="gray">
            <a:xfrm>
              <a:off x="10320215" y="875787"/>
              <a:ext cx="1537352" cy="8398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Validation Procedure</a:t>
              </a:r>
              <a:endParaRPr lang="de-DE" sz="1400" b="1" dirty="0" err="1">
                <a:solidFill>
                  <a:schemeClr val="bg1"/>
                </a:solidFill>
                <a:latin typeface="+mj-lt"/>
                <a:ea typeface="CMU Serif" panose="02000603000000000000" pitchFamily="2" charset="0"/>
                <a:cs typeface="CMU Serif" panose="02000603000000000000" pitchFamily="2" charset="0"/>
              </a:endParaRPr>
            </a:p>
          </p:txBody>
        </p:sp>
      </p:grpSp>
      <p:sp>
        <p:nvSpPr>
          <p:cNvPr id="22" name="Rectangle 21">
            <a:extLst>
              <a:ext uri="{FF2B5EF4-FFF2-40B4-BE49-F238E27FC236}">
                <a16:creationId xmlns:a16="http://schemas.microsoft.com/office/drawing/2014/main" id="{7AC9915B-7D1F-18E3-9844-266E3EC2BDAF}"/>
              </a:ext>
            </a:extLst>
          </p:cNvPr>
          <p:cNvSpPr/>
          <p:nvPr/>
        </p:nvSpPr>
        <p:spPr bwMode="auto">
          <a:xfrm>
            <a:off x="332904" y="2058936"/>
            <a:ext cx="2670048" cy="1350307"/>
          </a:xfrm>
          <a:prstGeom prst="rect">
            <a:avLst/>
          </a:prstGeom>
          <a:solidFill>
            <a:srgbClr val="F2F2EB"/>
          </a:solidFill>
          <a:ln>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tx1"/>
                </a:solidFill>
                <a:cs typeface="Arial" pitchFamily="34" charset="0"/>
              </a:rPr>
              <a:t>Handling </a:t>
            </a:r>
            <a:r>
              <a:rPr lang="en-US" sz="1200" dirty="0" err="1">
                <a:solidFill>
                  <a:schemeClr val="tx1"/>
                </a:solidFill>
                <a:cs typeface="Arial" pitchFamily="34" charset="0"/>
              </a:rPr>
              <a:t>NaN</a:t>
            </a:r>
            <a:r>
              <a:rPr lang="en-US" sz="1200" dirty="0">
                <a:solidFill>
                  <a:schemeClr val="tx1"/>
                </a:solidFill>
                <a:cs typeface="Arial" pitchFamily="34" charset="0"/>
              </a:rPr>
              <a:t> values, lower case, noise reduction, removal of special characters.</a:t>
            </a:r>
          </a:p>
        </p:txBody>
      </p:sp>
      <p:graphicFrame>
        <p:nvGraphicFramePr>
          <p:cNvPr id="23" name="Table 13">
            <a:extLst>
              <a:ext uri="{FF2B5EF4-FFF2-40B4-BE49-F238E27FC236}">
                <a16:creationId xmlns:a16="http://schemas.microsoft.com/office/drawing/2014/main" id="{3C55151A-4F0A-DA66-6AB9-D163907DD3A6}"/>
              </a:ext>
            </a:extLst>
          </p:cNvPr>
          <p:cNvGraphicFramePr>
            <a:graphicFrameLocks noGrp="1"/>
          </p:cNvGraphicFramePr>
          <p:nvPr>
            <p:extLst>
              <p:ext uri="{D42A27DB-BD31-4B8C-83A1-F6EECF244321}">
                <p14:modId xmlns:p14="http://schemas.microsoft.com/office/powerpoint/2010/main" val="747154704"/>
              </p:ext>
            </p:extLst>
          </p:nvPr>
        </p:nvGraphicFramePr>
        <p:xfrm>
          <a:off x="361805" y="4467875"/>
          <a:ext cx="3379827" cy="1828800"/>
        </p:xfrm>
        <a:graphic>
          <a:graphicData uri="http://schemas.openxmlformats.org/drawingml/2006/table">
            <a:tbl>
              <a:tblPr firstRow="1" bandRow="1">
                <a:tableStyleId>{2D5ABB26-0587-4C30-8999-92F81FD0307C}</a:tableStyleId>
              </a:tblPr>
              <a:tblGrid>
                <a:gridCol w="742825">
                  <a:extLst>
                    <a:ext uri="{9D8B030D-6E8A-4147-A177-3AD203B41FA5}">
                      <a16:colId xmlns:a16="http://schemas.microsoft.com/office/drawing/2014/main" val="1768567370"/>
                    </a:ext>
                  </a:extLst>
                </a:gridCol>
                <a:gridCol w="2637002">
                  <a:extLst>
                    <a:ext uri="{9D8B030D-6E8A-4147-A177-3AD203B41FA5}">
                      <a16:colId xmlns:a16="http://schemas.microsoft.com/office/drawing/2014/main" val="1998583216"/>
                    </a:ext>
                  </a:extLst>
                </a:gridCol>
              </a:tblGrid>
              <a:tr h="161329">
                <a:tc>
                  <a:txBody>
                    <a:bodyPr/>
                    <a:lstStyle/>
                    <a:p>
                      <a:pPr algn="ctr"/>
                      <a:r>
                        <a:rPr lang="en-US" sz="1200" dirty="0"/>
                        <a:t>Class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Keywords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3581031"/>
                  </a:ext>
                </a:extLst>
              </a:tr>
              <a:tr h="234658">
                <a:tc>
                  <a:txBody>
                    <a:bodyPr/>
                    <a:lstStyle/>
                    <a:p>
                      <a:r>
                        <a:rPr lang="en-US" sz="1200" dirty="0"/>
                        <a:t>Airbag</a:t>
                      </a:r>
                    </a:p>
                  </a:txBody>
                  <a:tcPr>
                    <a:lnT w="12700" cap="flat" cmpd="sng" algn="ctr">
                      <a:solidFill>
                        <a:schemeClr val="tx1"/>
                      </a:solidFill>
                      <a:prstDash val="solid"/>
                      <a:round/>
                      <a:headEnd type="none" w="med" len="med"/>
                      <a:tailEnd type="none" w="med" len="med"/>
                    </a:lnT>
                  </a:tcPr>
                </a:tc>
                <a:tc>
                  <a:txBody>
                    <a:bodyPr/>
                    <a:lstStyle/>
                    <a:p>
                      <a:r>
                        <a:rPr lang="en-US" sz="1200" dirty="0"/>
                        <a:t>airbag, air bag, knee bolster, inflator</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40059675"/>
                  </a:ext>
                </a:extLst>
              </a:tr>
              <a:tr h="234658">
                <a:tc>
                  <a:txBody>
                    <a:bodyPr/>
                    <a:lstStyle/>
                    <a:p>
                      <a:r>
                        <a:rPr lang="en-US" sz="1200" dirty="0"/>
                        <a:t>Engine</a:t>
                      </a:r>
                    </a:p>
                  </a:txBody>
                  <a:tcPr/>
                </a:tc>
                <a:tc>
                  <a:txBody>
                    <a:bodyPr/>
                    <a:lstStyle/>
                    <a:p>
                      <a:r>
                        <a:rPr lang="en-US" sz="1200" dirty="0"/>
                        <a:t>engine, motor, ignition, generator</a:t>
                      </a:r>
                    </a:p>
                  </a:txBody>
                  <a:tcPr/>
                </a:tc>
                <a:extLst>
                  <a:ext uri="{0D108BD9-81ED-4DB2-BD59-A6C34878D82A}">
                    <a16:rowId xmlns:a16="http://schemas.microsoft.com/office/drawing/2014/main" val="3593777581"/>
                  </a:ext>
                </a:extLst>
              </a:tr>
              <a:tr h="234658">
                <a:tc>
                  <a:txBody>
                    <a:bodyPr/>
                    <a:lstStyle/>
                    <a:p>
                      <a:r>
                        <a:rPr lang="en-US" sz="1200" dirty="0"/>
                        <a:t>Seats</a:t>
                      </a:r>
                    </a:p>
                  </a:txBody>
                  <a:tcPr/>
                </a:tc>
                <a:tc>
                  <a:txBody>
                    <a:bodyPr/>
                    <a:lstStyle/>
                    <a:p>
                      <a:r>
                        <a:rPr lang="en-US" sz="1200" dirty="0"/>
                        <a:t>seat, </a:t>
                      </a:r>
                      <a:r>
                        <a:rPr lang="en-US" sz="1200" dirty="0" err="1"/>
                        <a:t>carseat</a:t>
                      </a:r>
                      <a:r>
                        <a:rPr lang="en-US" sz="1200" dirty="0"/>
                        <a:t>, headrest, cushion</a:t>
                      </a:r>
                    </a:p>
                  </a:txBody>
                  <a:tcPr/>
                </a:tc>
                <a:extLst>
                  <a:ext uri="{0D108BD9-81ED-4DB2-BD59-A6C34878D82A}">
                    <a16:rowId xmlns:a16="http://schemas.microsoft.com/office/drawing/2014/main" val="2267931949"/>
                  </a:ext>
                </a:extLst>
              </a:tr>
              <a:tr h="161329">
                <a:tc>
                  <a:txBody>
                    <a:bodyPr/>
                    <a:lstStyle/>
                    <a:p>
                      <a:r>
                        <a:rPr lang="en-US" sz="1200" dirty="0"/>
                        <a:t>Tires</a:t>
                      </a:r>
                    </a:p>
                  </a:txBody>
                  <a:tcPr/>
                </a:tc>
                <a:tc>
                  <a:txBody>
                    <a:bodyPr/>
                    <a:lstStyle/>
                    <a:p>
                      <a:r>
                        <a:rPr lang="en-US" sz="1200" dirty="0"/>
                        <a:t>tire, wheel, tread wear, flat spot</a:t>
                      </a:r>
                    </a:p>
                  </a:txBody>
                  <a:tcPr/>
                </a:tc>
                <a:extLst>
                  <a:ext uri="{0D108BD9-81ED-4DB2-BD59-A6C34878D82A}">
                    <a16:rowId xmlns:a16="http://schemas.microsoft.com/office/drawing/2014/main" val="1508769425"/>
                  </a:ext>
                </a:extLst>
              </a:tr>
              <a:tr h="268881">
                <a:tc>
                  <a:txBody>
                    <a:bodyPr/>
                    <a:lstStyle/>
                    <a:p>
                      <a:r>
                        <a:rPr lang="en-US" sz="1200" dirty="0"/>
                        <a:t>Traction control</a:t>
                      </a:r>
                    </a:p>
                  </a:txBody>
                  <a:tcPr>
                    <a:lnB w="12700" cap="flat" cmpd="sng" algn="ctr">
                      <a:solidFill>
                        <a:schemeClr val="tx1"/>
                      </a:solidFill>
                      <a:prstDash val="solid"/>
                      <a:round/>
                      <a:headEnd type="none" w="med" len="med"/>
                      <a:tailEnd type="none" w="med" len="med"/>
                    </a:lnB>
                  </a:tcPr>
                </a:tc>
                <a:tc>
                  <a:txBody>
                    <a:bodyPr/>
                    <a:lstStyle/>
                    <a:p>
                      <a:r>
                        <a:rPr lang="en-US" sz="1200" dirty="0"/>
                        <a:t>traction, </a:t>
                      </a:r>
                      <a:r>
                        <a:rPr lang="en-US" sz="1200" dirty="0" err="1"/>
                        <a:t>stabilitrak</a:t>
                      </a:r>
                      <a:r>
                        <a:rPr lang="en-US" sz="1200" dirty="0"/>
                        <a:t>, </a:t>
                      </a:r>
                      <a:r>
                        <a:rPr lang="en-US" sz="1200" dirty="0" err="1"/>
                        <a:t>vsc</a:t>
                      </a:r>
                      <a:r>
                        <a:rPr lang="en-US" sz="1200" dirty="0"/>
                        <a:t> light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8585593"/>
                  </a:ext>
                </a:extLst>
              </a:tr>
            </a:tbl>
          </a:graphicData>
        </a:graphic>
      </p:graphicFrame>
      <p:sp>
        <p:nvSpPr>
          <p:cNvPr id="24" name="TextBox 23">
            <a:extLst>
              <a:ext uri="{FF2B5EF4-FFF2-40B4-BE49-F238E27FC236}">
                <a16:creationId xmlns:a16="http://schemas.microsoft.com/office/drawing/2014/main" id="{112ABD85-1440-AD34-0832-2F892BDB0323}"/>
              </a:ext>
            </a:extLst>
          </p:cNvPr>
          <p:cNvSpPr txBox="1"/>
          <p:nvPr/>
        </p:nvSpPr>
        <p:spPr bwMode="gray">
          <a:xfrm>
            <a:off x="332904" y="4019065"/>
            <a:ext cx="3408728" cy="385861"/>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b="1" dirty="0">
                <a:solidFill>
                  <a:schemeClr val="tx2"/>
                </a:solidFill>
              </a:rPr>
              <a:t>Class descriptions used for classification</a:t>
            </a:r>
            <a:br>
              <a:rPr lang="en-US" sz="1200" b="1" dirty="0">
                <a:solidFill>
                  <a:schemeClr val="tx2"/>
                </a:solidFill>
              </a:rPr>
            </a:br>
            <a:r>
              <a:rPr lang="en-US" sz="1200" dirty="0">
                <a:solidFill>
                  <a:schemeClr val="tx2"/>
                </a:solidFill>
              </a:rPr>
              <a:t>These five classes are further used for validation</a:t>
            </a:r>
            <a:endParaRPr lang="de-DE" sz="1200" b="1" dirty="0" err="1">
              <a:solidFill>
                <a:schemeClr val="tx2"/>
              </a:solidFill>
            </a:endParaRPr>
          </a:p>
        </p:txBody>
      </p:sp>
      <p:sp>
        <p:nvSpPr>
          <p:cNvPr id="25" name="Rectangle 24">
            <a:extLst>
              <a:ext uri="{FF2B5EF4-FFF2-40B4-BE49-F238E27FC236}">
                <a16:creationId xmlns:a16="http://schemas.microsoft.com/office/drawing/2014/main" id="{66F92E3C-AA2D-2DF5-B13F-DCB7211CAEBA}"/>
              </a:ext>
            </a:extLst>
          </p:cNvPr>
          <p:cNvSpPr/>
          <p:nvPr/>
        </p:nvSpPr>
        <p:spPr bwMode="auto">
          <a:xfrm>
            <a:off x="9183412" y="4019065"/>
            <a:ext cx="2674155" cy="2204711"/>
          </a:xfrm>
          <a:prstGeom prst="rect">
            <a:avLst/>
          </a:prstGeom>
          <a:solidFill>
            <a:srgbClr val="F2F2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5 classes </a:t>
            </a:r>
            <a:r>
              <a:rPr lang="en-US" sz="1400" dirty="0">
                <a:solidFill>
                  <a:schemeClr val="tx1"/>
                </a:solidFill>
                <a:cs typeface="Arial" pitchFamily="34" charset="0"/>
              </a:rPr>
              <a:t>for validation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3 embedding models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2 thresholds </a:t>
            </a:r>
            <a:r>
              <a:rPr lang="en-US" sz="1400" dirty="0">
                <a:solidFill>
                  <a:schemeClr val="tx1"/>
                </a:solidFill>
                <a:cs typeface="Arial" pitchFamily="34" charset="0"/>
              </a:rPr>
              <a:t>(0.6 and 0.7)</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4 validation rounds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3 voters </a:t>
            </a:r>
            <a:r>
              <a:rPr lang="en-US" sz="1400" dirty="0">
                <a:solidFill>
                  <a:schemeClr val="tx1"/>
                </a:solidFill>
                <a:cs typeface="Arial" pitchFamily="34" charset="0"/>
              </a:rPr>
              <a:t>per class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100 sentences </a:t>
            </a:r>
            <a:r>
              <a:rPr lang="en-US" sz="1400" dirty="0">
                <a:solidFill>
                  <a:schemeClr val="tx1"/>
                </a:solidFill>
                <a:cs typeface="Arial" pitchFamily="34" charset="0"/>
              </a:rPr>
              <a:t>per voter</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44 participants</a:t>
            </a:r>
            <a:r>
              <a:rPr lang="en-US" sz="1400" dirty="0">
                <a:solidFill>
                  <a:schemeClr val="tx1"/>
                </a:solidFill>
                <a:cs typeface="Arial" pitchFamily="34" charset="0"/>
              </a:rPr>
              <a:t> in total</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Majority voting principle</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Inter-voter agreement </a:t>
            </a:r>
            <a:r>
              <a:rPr lang="en-US" sz="1400" dirty="0">
                <a:solidFill>
                  <a:schemeClr val="tx1"/>
                </a:solidFill>
                <a:cs typeface="Arial" pitchFamily="34" charset="0"/>
              </a:rPr>
              <a:t>is measured (Fleiss’ Kappa)</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a:solidFill>
                <a:schemeClr val="tx1"/>
              </a:solidFill>
              <a:cs typeface="Arial" pitchFamily="34" charset="0"/>
            </a:endParaRPr>
          </a:p>
        </p:txBody>
      </p:sp>
      <p:grpSp>
        <p:nvGrpSpPr>
          <p:cNvPr id="29" name="Group 28">
            <a:extLst>
              <a:ext uri="{FF2B5EF4-FFF2-40B4-BE49-F238E27FC236}">
                <a16:creationId xmlns:a16="http://schemas.microsoft.com/office/drawing/2014/main" id="{9BAAD2EB-20E0-A65B-FFDF-9CA6C61B7E94}"/>
              </a:ext>
            </a:extLst>
          </p:cNvPr>
          <p:cNvGrpSpPr/>
          <p:nvPr/>
        </p:nvGrpSpPr>
        <p:grpSpPr>
          <a:xfrm>
            <a:off x="4191000" y="4131592"/>
            <a:ext cx="4739691" cy="1979656"/>
            <a:chOff x="3756671" y="4348488"/>
            <a:chExt cx="5137235" cy="2123426"/>
          </a:xfrm>
        </p:grpSpPr>
        <p:pic>
          <p:nvPicPr>
            <p:cNvPr id="27" name="Picture 26">
              <a:extLst>
                <a:ext uri="{FF2B5EF4-FFF2-40B4-BE49-F238E27FC236}">
                  <a16:creationId xmlns:a16="http://schemas.microsoft.com/office/drawing/2014/main" id="{69D86BFD-8FB8-D649-01DB-F8E6111AD2D0}"/>
                </a:ext>
              </a:extLst>
            </p:cNvPr>
            <p:cNvPicPr>
              <a:picLocks noChangeAspect="1"/>
            </p:cNvPicPr>
            <p:nvPr/>
          </p:nvPicPr>
          <p:blipFill>
            <a:blip r:embed="rId2"/>
            <a:stretch>
              <a:fillRect/>
            </a:stretch>
          </p:blipFill>
          <p:spPr>
            <a:xfrm>
              <a:off x="3756671" y="4740476"/>
              <a:ext cx="5137235" cy="1731438"/>
            </a:xfrm>
            <a:prstGeom prst="rect">
              <a:avLst/>
            </a:prstGeom>
          </p:spPr>
        </p:pic>
        <p:sp>
          <p:nvSpPr>
            <p:cNvPr id="28" name="TextBox 27">
              <a:extLst>
                <a:ext uri="{FF2B5EF4-FFF2-40B4-BE49-F238E27FC236}">
                  <a16:creationId xmlns:a16="http://schemas.microsoft.com/office/drawing/2014/main" id="{377C21AA-CAF8-2642-BAA8-C99CC7403390}"/>
                </a:ext>
              </a:extLst>
            </p:cNvPr>
            <p:cNvSpPr txBox="1"/>
            <p:nvPr/>
          </p:nvSpPr>
          <p:spPr bwMode="gray">
            <a:xfrm>
              <a:off x="3856143" y="4348488"/>
              <a:ext cx="4648199" cy="491794"/>
            </a:xfrm>
            <a:prstGeom prst="rect">
              <a:avLst/>
            </a:prstGeom>
            <a:noFill/>
          </p:spPr>
          <p:txBody>
            <a:bodyPr wrap="none" lIns="0" tIns="0" rIns="0" bIns="0" rtlCol="0">
              <a:noAutofit/>
            </a:bodyPr>
            <a:lstStyle/>
            <a:p>
              <a:r>
                <a:rPr lang="en-US" sz="1200" b="1" dirty="0"/>
                <a:t>Compare each sentence of each document to each class vector</a:t>
              </a:r>
              <a:br>
                <a:rPr lang="en-US" sz="1200" b="1" dirty="0"/>
              </a:br>
              <a:r>
                <a:rPr lang="en-US" sz="1200" dirty="0"/>
                <a:t>Pseudo code for the proposed algorithm</a:t>
              </a:r>
              <a:endParaRPr lang="en-US" sz="1200" b="1" dirty="0"/>
            </a:p>
          </p:txBody>
        </p:sp>
      </p:grpSp>
      <p:sp>
        <p:nvSpPr>
          <p:cNvPr id="30" name="Rectangle 29">
            <a:extLst>
              <a:ext uri="{FF2B5EF4-FFF2-40B4-BE49-F238E27FC236}">
                <a16:creationId xmlns:a16="http://schemas.microsoft.com/office/drawing/2014/main" id="{5C1D21E6-F8E2-1CE1-C2D6-A285AFDA61FC}"/>
              </a:ext>
            </a:extLst>
          </p:cNvPr>
          <p:cNvSpPr/>
          <p:nvPr/>
        </p:nvSpPr>
        <p:spPr bwMode="auto">
          <a:xfrm>
            <a:off x="9183411" y="2058936"/>
            <a:ext cx="2674155" cy="1350308"/>
          </a:xfrm>
          <a:prstGeom prst="rect">
            <a:avLst/>
          </a:prstGeom>
          <a:solidFill>
            <a:srgbClr val="F2F2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cs typeface="Arial" pitchFamily="34" charset="0"/>
              </a:rPr>
              <a:t>Models</a:t>
            </a:r>
            <a:r>
              <a:rPr lang="en-US" sz="1200" dirty="0">
                <a:solidFill>
                  <a:schemeClr val="tx1"/>
                </a:solidFill>
                <a:cs typeface="Arial" pitchFamily="34" charset="0"/>
              </a:rPr>
              <a:t>: contextual SBERT-based </a:t>
            </a:r>
            <a:r>
              <a:rPr lang="en-US" sz="1200" i="1" dirty="0"/>
              <a:t>all-MiniLM-L6-v2 </a:t>
            </a:r>
            <a:r>
              <a:rPr lang="en-US" sz="1200" dirty="0"/>
              <a:t>and </a:t>
            </a:r>
            <a:r>
              <a:rPr lang="en-US" sz="1200" i="1" dirty="0"/>
              <a:t>all-distilroberta-v1</a:t>
            </a:r>
            <a:r>
              <a:rPr lang="en-US" sz="1200" dirty="0"/>
              <a:t>; non-contextual </a:t>
            </a:r>
            <a:r>
              <a:rPr lang="en-US" sz="1200" i="1" dirty="0"/>
              <a:t>tok2vec</a:t>
            </a:r>
            <a:r>
              <a:rPr lang="en-US" sz="1200" dirty="0"/>
              <a:t>.</a:t>
            </a:r>
          </a:p>
          <a:p>
            <a:pPr marL="0" marR="0" indent="0"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cs typeface="Arial" pitchFamily="34" charset="0"/>
              </a:rPr>
              <a:t>Aggregation method</a:t>
            </a:r>
            <a:r>
              <a:rPr lang="en-US" sz="1200" dirty="0">
                <a:solidFill>
                  <a:schemeClr val="tx1"/>
                </a:solidFill>
                <a:cs typeface="Arial" pitchFamily="34" charset="0"/>
              </a:rPr>
              <a:t>: average pooling of embeddings of context rules for each class.</a:t>
            </a:r>
          </a:p>
        </p:txBody>
      </p:sp>
      <p:graphicFrame>
        <p:nvGraphicFramePr>
          <p:cNvPr id="31" name="Table 13">
            <a:extLst>
              <a:ext uri="{FF2B5EF4-FFF2-40B4-BE49-F238E27FC236}">
                <a16:creationId xmlns:a16="http://schemas.microsoft.com/office/drawing/2014/main" id="{B91EC8D1-1888-4579-496B-C11211BF52D0}"/>
              </a:ext>
            </a:extLst>
          </p:cNvPr>
          <p:cNvGraphicFramePr>
            <a:graphicFrameLocks noGrp="1"/>
          </p:cNvGraphicFramePr>
          <p:nvPr>
            <p:extLst>
              <p:ext uri="{D42A27DB-BD31-4B8C-83A1-F6EECF244321}">
                <p14:modId xmlns:p14="http://schemas.microsoft.com/office/powerpoint/2010/main" val="2941514051"/>
              </p:ext>
            </p:extLst>
          </p:nvPr>
        </p:nvGraphicFramePr>
        <p:xfrm>
          <a:off x="4635375" y="2201487"/>
          <a:ext cx="3379827" cy="1645920"/>
        </p:xfrm>
        <a:graphic>
          <a:graphicData uri="http://schemas.openxmlformats.org/drawingml/2006/table">
            <a:tbl>
              <a:tblPr firstRow="1" bandRow="1">
                <a:tableStyleId>{2D5ABB26-0587-4C30-8999-92F81FD0307C}</a:tableStyleId>
              </a:tblPr>
              <a:tblGrid>
                <a:gridCol w="2340961">
                  <a:extLst>
                    <a:ext uri="{9D8B030D-6E8A-4147-A177-3AD203B41FA5}">
                      <a16:colId xmlns:a16="http://schemas.microsoft.com/office/drawing/2014/main" val="1768567370"/>
                    </a:ext>
                  </a:extLst>
                </a:gridCol>
                <a:gridCol w="1038866">
                  <a:extLst>
                    <a:ext uri="{9D8B030D-6E8A-4147-A177-3AD203B41FA5}">
                      <a16:colId xmlns:a16="http://schemas.microsoft.com/office/drawing/2014/main" val="1998583216"/>
                    </a:ext>
                  </a:extLst>
                </a:gridCol>
              </a:tblGrid>
              <a:tr h="196788">
                <a:tc>
                  <a:txBody>
                    <a:bodyPr/>
                    <a:lstStyle/>
                    <a:p>
                      <a:pPr algn="ctr"/>
                      <a:r>
                        <a:rPr lang="en-US" sz="1200" dirty="0"/>
                        <a:t>Sentence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Evaluation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3581031"/>
                  </a:ext>
                </a:extLst>
              </a:tr>
              <a:tr h="327980">
                <a:tc>
                  <a:txBody>
                    <a:bodyPr/>
                    <a:lstStyle/>
                    <a:p>
                      <a:r>
                        <a:rPr lang="en-US" sz="1200" dirty="0"/>
                        <a:t>vehicle experienced a fire in the engine.</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40059675"/>
                  </a:ext>
                </a:extLst>
              </a:tr>
              <a:tr h="327980">
                <a:tc>
                  <a:txBody>
                    <a:bodyPr/>
                    <a:lstStyle/>
                    <a:p>
                      <a:r>
                        <a:rPr lang="en-US" sz="1200" dirty="0"/>
                        <a:t>purchased car </a:t>
                      </a:r>
                      <a:r>
                        <a:rPr lang="en-US" sz="1200" dirty="0" err="1"/>
                        <a:t>july</a:t>
                      </a:r>
                      <a:r>
                        <a:rPr lang="en-US" sz="1200" dirty="0"/>
                        <a:t> '09 with 64000 on engine.</a:t>
                      </a:r>
                    </a:p>
                  </a:txBody>
                  <a:tcPr/>
                </a:tc>
                <a:tc>
                  <a:txBody>
                    <a:bodyPr/>
                    <a:lstStyle/>
                    <a:p>
                      <a:pPr algn="ctr"/>
                      <a:r>
                        <a:rPr lang="en-US" sz="1200" dirty="0"/>
                        <a:t>0</a:t>
                      </a:r>
                    </a:p>
                  </a:txBody>
                  <a:tcPr/>
                </a:tc>
                <a:extLst>
                  <a:ext uri="{0D108BD9-81ED-4DB2-BD59-A6C34878D82A}">
                    <a16:rowId xmlns:a16="http://schemas.microsoft.com/office/drawing/2014/main" val="3593777581"/>
                  </a:ext>
                </a:extLst>
              </a:tr>
              <a:tr h="327980">
                <a:tc>
                  <a:txBody>
                    <a:bodyPr/>
                    <a:lstStyle/>
                    <a:p>
                      <a:r>
                        <a:rPr lang="en-US" sz="1200" dirty="0"/>
                        <a:t>engine coolant and engine light </a:t>
                      </a:r>
                      <a:r>
                        <a:rPr lang="en-US" sz="1200" dirty="0" err="1"/>
                        <a:t>etc</a:t>
                      </a:r>
                      <a:r>
                        <a:rPr lang="en-US" sz="1200" dirty="0"/>
                        <a:t> came on.</a:t>
                      </a:r>
                    </a:p>
                  </a:txBody>
                  <a:tcPr>
                    <a:lnB w="12700" cap="flat" cmpd="sng" algn="ctr">
                      <a:solidFill>
                        <a:schemeClr val="tx1"/>
                      </a:solidFill>
                      <a:prstDash val="solid"/>
                      <a:round/>
                      <a:headEnd type="none" w="med" len="med"/>
                      <a:tailEnd type="none" w="med" len="med"/>
                    </a:lnB>
                  </a:tcPr>
                </a:tc>
                <a:tc>
                  <a:txBody>
                    <a:bodyPr/>
                    <a:lstStyle/>
                    <a:p>
                      <a:pPr algn="ctr"/>
                      <a:r>
                        <a:rPr lang="en-US" sz="12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931949"/>
                  </a:ext>
                </a:extLst>
              </a:tr>
            </a:tbl>
          </a:graphicData>
        </a:graphic>
      </p:graphicFrame>
      <p:sp>
        <p:nvSpPr>
          <p:cNvPr id="32" name="TextBox 31">
            <a:extLst>
              <a:ext uri="{FF2B5EF4-FFF2-40B4-BE49-F238E27FC236}">
                <a16:creationId xmlns:a16="http://schemas.microsoft.com/office/drawing/2014/main" id="{146AB96D-6562-9A73-FCCC-0127C17489A8}"/>
              </a:ext>
            </a:extLst>
          </p:cNvPr>
          <p:cNvSpPr txBox="1"/>
          <p:nvPr/>
        </p:nvSpPr>
        <p:spPr bwMode="gray">
          <a:xfrm>
            <a:off x="4635375" y="1983282"/>
            <a:ext cx="3534814" cy="287832"/>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b="1" dirty="0">
                <a:solidFill>
                  <a:schemeClr val="tx2"/>
                </a:solidFill>
              </a:rPr>
              <a:t>Evaluation of context windows for the “engine” class</a:t>
            </a:r>
          </a:p>
        </p:txBody>
      </p:sp>
    </p:spTree>
    <p:extLst>
      <p:ext uri="{BB962C8B-B14F-4D97-AF65-F5344CB8AC3E}">
        <p14:creationId xmlns:p14="http://schemas.microsoft.com/office/powerpoint/2010/main" val="11785617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B050C-9A19-50A7-A2E5-5717D105D74C}"/>
              </a:ext>
            </a:extLst>
          </p:cNvPr>
          <p:cNvSpPr>
            <a:spLocks noGrp="1"/>
          </p:cNvSpPr>
          <p:nvPr>
            <p:ph type="title"/>
          </p:nvPr>
        </p:nvSpPr>
        <p:spPr/>
        <p:txBody>
          <a:bodyPr/>
          <a:lstStyle/>
          <a:p>
            <a:r>
              <a:rPr lang="en-US" dirty="0"/>
              <a:t>M1: Data Preprocessing</a:t>
            </a:r>
          </a:p>
        </p:txBody>
      </p:sp>
      <p:sp>
        <p:nvSpPr>
          <p:cNvPr id="4" name="Date Placeholder 3">
            <a:extLst>
              <a:ext uri="{FF2B5EF4-FFF2-40B4-BE49-F238E27FC236}">
                <a16:creationId xmlns:a16="http://schemas.microsoft.com/office/drawing/2014/main" id="{B94B9A11-C153-1DCC-D2AD-2F04B8D40D84}"/>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FCAD7EC2-772A-267A-2D62-4092808864CB}"/>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57098EAE-3D5C-5777-E78E-95D3388688BB}"/>
              </a:ext>
            </a:extLst>
          </p:cNvPr>
          <p:cNvSpPr>
            <a:spLocks noGrp="1"/>
          </p:cNvSpPr>
          <p:nvPr>
            <p:ph type="sldNum" sz="quarter" idx="12"/>
          </p:nvPr>
        </p:nvSpPr>
        <p:spPr/>
        <p:txBody>
          <a:bodyPr/>
          <a:lstStyle/>
          <a:p>
            <a:pPr>
              <a:defRPr/>
            </a:pPr>
            <a:fld id="{E201E5CB-5EE0-4EA4-87FF-7D8A79A61969}" type="slidenum">
              <a:rPr lang="de-DE" smtClean="0"/>
              <a:pPr>
                <a:defRPr/>
              </a:pPr>
              <a:t>18</a:t>
            </a:fld>
            <a:endParaRPr lang="de-DE" dirty="0"/>
          </a:p>
        </p:txBody>
      </p:sp>
      <p:grpSp>
        <p:nvGrpSpPr>
          <p:cNvPr id="2" name="Group 1">
            <a:extLst>
              <a:ext uri="{FF2B5EF4-FFF2-40B4-BE49-F238E27FC236}">
                <a16:creationId xmlns:a16="http://schemas.microsoft.com/office/drawing/2014/main" id="{B0304627-4CCB-0547-ED73-DB210F2CA185}"/>
              </a:ext>
            </a:extLst>
          </p:cNvPr>
          <p:cNvGrpSpPr/>
          <p:nvPr/>
        </p:nvGrpSpPr>
        <p:grpSpPr>
          <a:xfrm>
            <a:off x="332903" y="914400"/>
            <a:ext cx="11524664" cy="839816"/>
            <a:chOff x="332903" y="875787"/>
            <a:chExt cx="11524664" cy="839816"/>
          </a:xfrm>
        </p:grpSpPr>
        <p:cxnSp>
          <p:nvCxnSpPr>
            <p:cNvPr id="8" name="Straight Arrow Connector 7">
              <a:extLst>
                <a:ext uri="{FF2B5EF4-FFF2-40B4-BE49-F238E27FC236}">
                  <a16:creationId xmlns:a16="http://schemas.microsoft.com/office/drawing/2014/main" id="{D9EE0F3E-3509-FC0B-DE29-5C2C8755399D}"/>
                </a:ext>
              </a:extLst>
            </p:cNvPr>
            <p:cNvCxnSpPr>
              <a:cxnSpLocks/>
              <a:stCxn id="9" idx="3"/>
              <a:endCxn id="19" idx="1"/>
            </p:cNvCxnSpPr>
            <p:nvPr/>
          </p:nvCxnSpPr>
          <p:spPr bwMode="auto">
            <a:xfrm>
              <a:off x="1870255" y="1295695"/>
              <a:ext cx="8449960" cy="0"/>
            </a:xfrm>
            <a:prstGeom prst="straightConnector1">
              <a:avLst/>
            </a:prstGeom>
            <a:ln w="57150">
              <a:solidFill>
                <a:schemeClr val="tx1">
                  <a:alpha val="50000"/>
                </a:schemeClr>
              </a:solidFill>
              <a:prstDash val="sysDot"/>
              <a:headEnd type="none" w="med" len="med"/>
              <a:tailEnd type="triangle"/>
            </a:ln>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39E86FEB-0B56-9194-7A4E-2A38CEC12EDC}"/>
                </a:ext>
              </a:extLst>
            </p:cNvPr>
            <p:cNvSpPr/>
            <p:nvPr/>
          </p:nvSpPr>
          <p:spPr bwMode="gray">
            <a:xfrm>
              <a:off x="332903" y="875787"/>
              <a:ext cx="1537352" cy="839816"/>
            </a:xfrm>
            <a:prstGeom prst="rect">
              <a:avLst/>
            </a:prstGeom>
            <a:solidFill>
              <a:srgbClr val="0073C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Data Preprocessing</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1" name="Rectangle 10">
              <a:extLst>
                <a:ext uri="{FF2B5EF4-FFF2-40B4-BE49-F238E27FC236}">
                  <a16:creationId xmlns:a16="http://schemas.microsoft.com/office/drawing/2014/main" id="{F3996136-2E96-C618-E4D5-4931A0834F7D}"/>
                </a:ext>
              </a:extLst>
            </p:cNvPr>
            <p:cNvSpPr/>
            <p:nvPr/>
          </p:nvSpPr>
          <p:spPr bwMode="gray">
            <a:xfrm>
              <a:off x="2330365"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Definition and Description of Target Classes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3" name="Rectangle 12">
              <a:extLst>
                <a:ext uri="{FF2B5EF4-FFF2-40B4-BE49-F238E27FC236}">
                  <a16:creationId xmlns:a16="http://schemas.microsoft.com/office/drawing/2014/main" id="{98E24D4D-9C49-50D2-956A-AC813D0DD68B}"/>
                </a:ext>
              </a:extLst>
            </p:cNvPr>
            <p:cNvSpPr/>
            <p:nvPr/>
          </p:nvSpPr>
          <p:spPr bwMode="gray">
            <a:xfrm>
              <a:off x="4327827"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Obtaining Context Rules from Context Windows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5" name="Rectangle 14">
              <a:extLst>
                <a:ext uri="{FF2B5EF4-FFF2-40B4-BE49-F238E27FC236}">
                  <a16:creationId xmlns:a16="http://schemas.microsoft.com/office/drawing/2014/main" id="{43A3931A-39F7-F63E-5542-A62A879A4379}"/>
                </a:ext>
              </a:extLst>
            </p:cNvPr>
            <p:cNvSpPr/>
            <p:nvPr/>
          </p:nvSpPr>
          <p:spPr bwMode="gray">
            <a:xfrm>
              <a:off x="6325289"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Calculating Class Vectors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7" name="Rectangle 16">
              <a:extLst>
                <a:ext uri="{FF2B5EF4-FFF2-40B4-BE49-F238E27FC236}">
                  <a16:creationId xmlns:a16="http://schemas.microsoft.com/office/drawing/2014/main" id="{9CB47EC4-4BD0-0E38-7F31-1F19ECC18BEF}"/>
                </a:ext>
              </a:extLst>
            </p:cNvPr>
            <p:cNvSpPr/>
            <p:nvPr/>
          </p:nvSpPr>
          <p:spPr bwMode="gray">
            <a:xfrm>
              <a:off x="8322751"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Classification of Documents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9" name="Rectangle 18">
              <a:extLst>
                <a:ext uri="{FF2B5EF4-FFF2-40B4-BE49-F238E27FC236}">
                  <a16:creationId xmlns:a16="http://schemas.microsoft.com/office/drawing/2014/main" id="{D5C3EF68-19FB-E8E5-A56B-2C671EBD683C}"/>
                </a:ext>
              </a:extLst>
            </p:cNvPr>
            <p:cNvSpPr/>
            <p:nvPr/>
          </p:nvSpPr>
          <p:spPr bwMode="gray">
            <a:xfrm>
              <a:off x="10320215"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Validation Procedure</a:t>
              </a:r>
              <a:endParaRPr lang="de-DE" sz="1400" b="1" dirty="0" err="1">
                <a:solidFill>
                  <a:schemeClr val="bg1"/>
                </a:solidFill>
                <a:latin typeface="+mj-lt"/>
                <a:ea typeface="CMU Serif" panose="02000603000000000000" pitchFamily="2" charset="0"/>
                <a:cs typeface="CMU Serif" panose="02000603000000000000" pitchFamily="2" charset="0"/>
              </a:endParaRPr>
            </a:p>
          </p:txBody>
        </p:sp>
      </p:grpSp>
      <p:sp>
        <p:nvSpPr>
          <p:cNvPr id="22" name="Rectangle 21">
            <a:extLst>
              <a:ext uri="{FF2B5EF4-FFF2-40B4-BE49-F238E27FC236}">
                <a16:creationId xmlns:a16="http://schemas.microsoft.com/office/drawing/2014/main" id="{7AC9915B-7D1F-18E3-9844-266E3EC2BDAF}"/>
              </a:ext>
            </a:extLst>
          </p:cNvPr>
          <p:cNvSpPr/>
          <p:nvPr/>
        </p:nvSpPr>
        <p:spPr bwMode="auto">
          <a:xfrm>
            <a:off x="332904" y="2058936"/>
            <a:ext cx="2670048" cy="1350307"/>
          </a:xfrm>
          <a:prstGeom prst="rect">
            <a:avLst/>
          </a:prstGeom>
          <a:solidFill>
            <a:srgbClr val="F2F2EB"/>
          </a:solidFill>
          <a:ln>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tx1"/>
                </a:solidFill>
                <a:cs typeface="Arial" pitchFamily="34" charset="0"/>
              </a:rPr>
              <a:t>Handling </a:t>
            </a:r>
            <a:r>
              <a:rPr lang="en-US" sz="1200" dirty="0" err="1">
                <a:solidFill>
                  <a:schemeClr val="tx1"/>
                </a:solidFill>
                <a:cs typeface="Arial" pitchFamily="34" charset="0"/>
              </a:rPr>
              <a:t>NaN</a:t>
            </a:r>
            <a:r>
              <a:rPr lang="en-US" sz="1200" dirty="0">
                <a:solidFill>
                  <a:schemeClr val="tx1"/>
                </a:solidFill>
                <a:cs typeface="Arial" pitchFamily="34" charset="0"/>
              </a:rPr>
              <a:t> values, lower case, noise reduction, removal of special characters.</a:t>
            </a:r>
          </a:p>
        </p:txBody>
      </p:sp>
      <p:graphicFrame>
        <p:nvGraphicFramePr>
          <p:cNvPr id="23" name="Table 13">
            <a:extLst>
              <a:ext uri="{FF2B5EF4-FFF2-40B4-BE49-F238E27FC236}">
                <a16:creationId xmlns:a16="http://schemas.microsoft.com/office/drawing/2014/main" id="{3C55151A-4F0A-DA66-6AB9-D163907DD3A6}"/>
              </a:ext>
            </a:extLst>
          </p:cNvPr>
          <p:cNvGraphicFramePr>
            <a:graphicFrameLocks noGrp="1"/>
          </p:cNvGraphicFramePr>
          <p:nvPr>
            <p:extLst>
              <p:ext uri="{D42A27DB-BD31-4B8C-83A1-F6EECF244321}">
                <p14:modId xmlns:p14="http://schemas.microsoft.com/office/powerpoint/2010/main" val="3840907179"/>
              </p:ext>
            </p:extLst>
          </p:nvPr>
        </p:nvGraphicFramePr>
        <p:xfrm>
          <a:off x="361805" y="4467875"/>
          <a:ext cx="3379827" cy="1828800"/>
        </p:xfrm>
        <a:graphic>
          <a:graphicData uri="http://schemas.openxmlformats.org/drawingml/2006/table">
            <a:tbl>
              <a:tblPr firstRow="1" bandRow="1">
                <a:tableStyleId>{2D5ABB26-0587-4C30-8999-92F81FD0307C}</a:tableStyleId>
              </a:tblPr>
              <a:tblGrid>
                <a:gridCol w="742825">
                  <a:extLst>
                    <a:ext uri="{9D8B030D-6E8A-4147-A177-3AD203B41FA5}">
                      <a16:colId xmlns:a16="http://schemas.microsoft.com/office/drawing/2014/main" val="1768567370"/>
                    </a:ext>
                  </a:extLst>
                </a:gridCol>
                <a:gridCol w="2637002">
                  <a:extLst>
                    <a:ext uri="{9D8B030D-6E8A-4147-A177-3AD203B41FA5}">
                      <a16:colId xmlns:a16="http://schemas.microsoft.com/office/drawing/2014/main" val="1998583216"/>
                    </a:ext>
                  </a:extLst>
                </a:gridCol>
              </a:tblGrid>
              <a:tr h="161329">
                <a:tc>
                  <a:txBody>
                    <a:bodyPr/>
                    <a:lstStyle/>
                    <a:p>
                      <a:pPr algn="ctr"/>
                      <a:r>
                        <a:rPr lang="en-US" sz="1200" dirty="0">
                          <a:solidFill>
                            <a:schemeClr val="bg1">
                              <a:lumMod val="95000"/>
                            </a:schemeClr>
                          </a:solidFill>
                        </a:rPr>
                        <a:t>Class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lumMod val="95000"/>
                            </a:schemeClr>
                          </a:solidFill>
                        </a:rPr>
                        <a:t>Keywords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581031"/>
                  </a:ext>
                </a:extLst>
              </a:tr>
              <a:tr h="234658">
                <a:tc>
                  <a:txBody>
                    <a:bodyPr/>
                    <a:lstStyle/>
                    <a:p>
                      <a:r>
                        <a:rPr lang="en-US" sz="1200" dirty="0">
                          <a:solidFill>
                            <a:schemeClr val="bg1">
                              <a:lumMod val="95000"/>
                            </a:schemeClr>
                          </a:solidFill>
                        </a:rPr>
                        <a:t>Airbag</a:t>
                      </a:r>
                    </a:p>
                  </a:txBody>
                  <a:tcPr>
                    <a:lnT w="12700" cap="flat" cmpd="sng" algn="ctr">
                      <a:noFill/>
                      <a:prstDash val="solid"/>
                      <a:round/>
                      <a:headEnd type="none" w="med" len="med"/>
                      <a:tailEnd type="none" w="med" len="med"/>
                    </a:lnT>
                  </a:tcPr>
                </a:tc>
                <a:tc>
                  <a:txBody>
                    <a:bodyPr/>
                    <a:lstStyle/>
                    <a:p>
                      <a:r>
                        <a:rPr lang="en-US" sz="1200" dirty="0">
                          <a:solidFill>
                            <a:schemeClr val="bg1">
                              <a:lumMod val="95000"/>
                            </a:schemeClr>
                          </a:solidFill>
                        </a:rPr>
                        <a:t>airbag, air bag, knee bolster, inflator</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4140059675"/>
                  </a:ext>
                </a:extLst>
              </a:tr>
              <a:tr h="234658">
                <a:tc>
                  <a:txBody>
                    <a:bodyPr/>
                    <a:lstStyle/>
                    <a:p>
                      <a:r>
                        <a:rPr lang="en-US" sz="1200" dirty="0">
                          <a:solidFill>
                            <a:schemeClr val="bg1">
                              <a:lumMod val="95000"/>
                            </a:schemeClr>
                          </a:solidFill>
                        </a:rPr>
                        <a:t>Engine</a:t>
                      </a:r>
                    </a:p>
                  </a:txBody>
                  <a:tcPr/>
                </a:tc>
                <a:tc>
                  <a:txBody>
                    <a:bodyPr/>
                    <a:lstStyle/>
                    <a:p>
                      <a:r>
                        <a:rPr lang="en-US" sz="1200" dirty="0">
                          <a:solidFill>
                            <a:schemeClr val="bg1">
                              <a:lumMod val="95000"/>
                            </a:schemeClr>
                          </a:solidFill>
                        </a:rPr>
                        <a:t>engine, motor, ignition, generator</a:t>
                      </a:r>
                    </a:p>
                  </a:txBody>
                  <a:tcPr/>
                </a:tc>
                <a:extLst>
                  <a:ext uri="{0D108BD9-81ED-4DB2-BD59-A6C34878D82A}">
                    <a16:rowId xmlns:a16="http://schemas.microsoft.com/office/drawing/2014/main" val="3593777581"/>
                  </a:ext>
                </a:extLst>
              </a:tr>
              <a:tr h="234658">
                <a:tc>
                  <a:txBody>
                    <a:bodyPr/>
                    <a:lstStyle/>
                    <a:p>
                      <a:r>
                        <a:rPr lang="en-US" sz="1200" dirty="0">
                          <a:solidFill>
                            <a:schemeClr val="bg1">
                              <a:lumMod val="95000"/>
                            </a:schemeClr>
                          </a:solidFill>
                        </a:rPr>
                        <a:t>Seats</a:t>
                      </a:r>
                    </a:p>
                  </a:txBody>
                  <a:tcPr/>
                </a:tc>
                <a:tc>
                  <a:txBody>
                    <a:bodyPr/>
                    <a:lstStyle/>
                    <a:p>
                      <a:r>
                        <a:rPr lang="en-US" sz="1200" dirty="0">
                          <a:solidFill>
                            <a:schemeClr val="bg1">
                              <a:lumMod val="95000"/>
                            </a:schemeClr>
                          </a:solidFill>
                        </a:rPr>
                        <a:t>seat, </a:t>
                      </a:r>
                      <a:r>
                        <a:rPr lang="en-US" sz="1200" dirty="0" err="1">
                          <a:solidFill>
                            <a:schemeClr val="bg1">
                              <a:lumMod val="95000"/>
                            </a:schemeClr>
                          </a:solidFill>
                        </a:rPr>
                        <a:t>carseat</a:t>
                      </a:r>
                      <a:r>
                        <a:rPr lang="en-US" sz="1200" dirty="0">
                          <a:solidFill>
                            <a:schemeClr val="bg1">
                              <a:lumMod val="95000"/>
                            </a:schemeClr>
                          </a:solidFill>
                        </a:rPr>
                        <a:t>, headrest, cushion</a:t>
                      </a:r>
                    </a:p>
                  </a:txBody>
                  <a:tcPr/>
                </a:tc>
                <a:extLst>
                  <a:ext uri="{0D108BD9-81ED-4DB2-BD59-A6C34878D82A}">
                    <a16:rowId xmlns:a16="http://schemas.microsoft.com/office/drawing/2014/main" val="2267931949"/>
                  </a:ext>
                </a:extLst>
              </a:tr>
              <a:tr h="161329">
                <a:tc>
                  <a:txBody>
                    <a:bodyPr/>
                    <a:lstStyle/>
                    <a:p>
                      <a:r>
                        <a:rPr lang="en-US" sz="1200" dirty="0">
                          <a:solidFill>
                            <a:schemeClr val="bg1">
                              <a:lumMod val="95000"/>
                            </a:schemeClr>
                          </a:solidFill>
                        </a:rPr>
                        <a:t>Tires</a:t>
                      </a:r>
                    </a:p>
                  </a:txBody>
                  <a:tcPr>
                    <a:lnB>
                      <a:noFill/>
                    </a:lnB>
                  </a:tcPr>
                </a:tc>
                <a:tc>
                  <a:txBody>
                    <a:bodyPr/>
                    <a:lstStyle/>
                    <a:p>
                      <a:r>
                        <a:rPr lang="en-US" sz="1200" dirty="0">
                          <a:solidFill>
                            <a:schemeClr val="bg1">
                              <a:lumMod val="95000"/>
                            </a:schemeClr>
                          </a:solidFill>
                        </a:rPr>
                        <a:t>tire, wheel, tread wear, flat spot</a:t>
                      </a:r>
                    </a:p>
                  </a:txBody>
                  <a:tcPr>
                    <a:lnB>
                      <a:noFill/>
                    </a:lnB>
                  </a:tcPr>
                </a:tc>
                <a:extLst>
                  <a:ext uri="{0D108BD9-81ED-4DB2-BD59-A6C34878D82A}">
                    <a16:rowId xmlns:a16="http://schemas.microsoft.com/office/drawing/2014/main" val="1508769425"/>
                  </a:ext>
                </a:extLst>
              </a:tr>
              <a:tr h="268881">
                <a:tc>
                  <a:txBody>
                    <a:bodyPr/>
                    <a:lstStyle/>
                    <a:p>
                      <a:r>
                        <a:rPr lang="en-US" sz="1200" dirty="0">
                          <a:solidFill>
                            <a:schemeClr val="bg1">
                              <a:lumMod val="95000"/>
                            </a:schemeClr>
                          </a:solidFill>
                        </a:rPr>
                        <a:t>Traction control</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solidFill>
                            <a:schemeClr val="bg1">
                              <a:lumMod val="95000"/>
                            </a:schemeClr>
                          </a:solidFill>
                        </a:rPr>
                        <a:t>traction, </a:t>
                      </a:r>
                      <a:r>
                        <a:rPr lang="en-US" sz="1200" dirty="0" err="1">
                          <a:solidFill>
                            <a:schemeClr val="bg1">
                              <a:lumMod val="95000"/>
                            </a:schemeClr>
                          </a:solidFill>
                        </a:rPr>
                        <a:t>stabilitrak</a:t>
                      </a:r>
                      <a:r>
                        <a:rPr lang="en-US" sz="1200" dirty="0">
                          <a:solidFill>
                            <a:schemeClr val="bg1">
                              <a:lumMod val="95000"/>
                            </a:schemeClr>
                          </a:solidFill>
                        </a:rPr>
                        <a:t>, </a:t>
                      </a:r>
                      <a:r>
                        <a:rPr lang="en-US" sz="1200" dirty="0" err="1">
                          <a:solidFill>
                            <a:schemeClr val="bg1">
                              <a:lumMod val="95000"/>
                            </a:schemeClr>
                          </a:solidFill>
                        </a:rPr>
                        <a:t>vsc</a:t>
                      </a:r>
                      <a:r>
                        <a:rPr lang="en-US" sz="1200" dirty="0">
                          <a:solidFill>
                            <a:schemeClr val="bg1">
                              <a:lumMod val="95000"/>
                            </a:schemeClr>
                          </a:solidFill>
                        </a:rPr>
                        <a:t> light </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585593"/>
                  </a:ext>
                </a:extLst>
              </a:tr>
            </a:tbl>
          </a:graphicData>
        </a:graphic>
      </p:graphicFrame>
      <p:sp>
        <p:nvSpPr>
          <p:cNvPr id="24" name="TextBox 23">
            <a:extLst>
              <a:ext uri="{FF2B5EF4-FFF2-40B4-BE49-F238E27FC236}">
                <a16:creationId xmlns:a16="http://schemas.microsoft.com/office/drawing/2014/main" id="{112ABD85-1440-AD34-0832-2F892BDB0323}"/>
              </a:ext>
            </a:extLst>
          </p:cNvPr>
          <p:cNvSpPr txBox="1"/>
          <p:nvPr/>
        </p:nvSpPr>
        <p:spPr bwMode="gray">
          <a:xfrm>
            <a:off x="332904" y="4019065"/>
            <a:ext cx="3408728" cy="385861"/>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b="1" dirty="0">
                <a:solidFill>
                  <a:schemeClr val="bg1">
                    <a:lumMod val="95000"/>
                  </a:schemeClr>
                </a:solidFill>
              </a:rPr>
              <a:t>Class descriptions used for classification</a:t>
            </a:r>
            <a:br>
              <a:rPr lang="en-US" sz="1200" b="1" dirty="0">
                <a:solidFill>
                  <a:schemeClr val="bg1">
                    <a:lumMod val="95000"/>
                  </a:schemeClr>
                </a:solidFill>
              </a:rPr>
            </a:br>
            <a:r>
              <a:rPr lang="en-US" sz="1200" dirty="0">
                <a:solidFill>
                  <a:schemeClr val="bg1">
                    <a:lumMod val="95000"/>
                  </a:schemeClr>
                </a:solidFill>
              </a:rPr>
              <a:t>These five classes are further used for validation</a:t>
            </a:r>
            <a:endParaRPr lang="de-DE" sz="1200" b="1" dirty="0" err="1">
              <a:solidFill>
                <a:schemeClr val="bg1">
                  <a:lumMod val="95000"/>
                </a:schemeClr>
              </a:solidFill>
            </a:endParaRPr>
          </a:p>
        </p:txBody>
      </p:sp>
      <p:sp>
        <p:nvSpPr>
          <p:cNvPr id="25" name="Rectangle 24">
            <a:extLst>
              <a:ext uri="{FF2B5EF4-FFF2-40B4-BE49-F238E27FC236}">
                <a16:creationId xmlns:a16="http://schemas.microsoft.com/office/drawing/2014/main" id="{66F92E3C-AA2D-2DF5-B13F-DCB7211CAEBA}"/>
              </a:ext>
            </a:extLst>
          </p:cNvPr>
          <p:cNvSpPr/>
          <p:nvPr/>
        </p:nvSpPr>
        <p:spPr bwMode="auto">
          <a:xfrm>
            <a:off x="9183412" y="4019065"/>
            <a:ext cx="2674155" cy="2204711"/>
          </a:xfrm>
          <a:prstGeom prst="rect">
            <a:avLst/>
          </a:prstGeom>
          <a:solidFill>
            <a:srgbClr val="F2F2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5 classes </a:t>
            </a:r>
            <a:r>
              <a:rPr lang="en-US" sz="1400" dirty="0">
                <a:solidFill>
                  <a:schemeClr val="bg1">
                    <a:lumMod val="85000"/>
                  </a:schemeClr>
                </a:solidFill>
                <a:cs typeface="Arial" pitchFamily="34" charset="0"/>
              </a:rPr>
              <a:t>for validation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3 embedding models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2 thresholds </a:t>
            </a:r>
            <a:r>
              <a:rPr lang="en-US" sz="1400" dirty="0">
                <a:solidFill>
                  <a:schemeClr val="bg1">
                    <a:lumMod val="85000"/>
                  </a:schemeClr>
                </a:solidFill>
                <a:cs typeface="Arial" pitchFamily="34" charset="0"/>
              </a:rPr>
              <a:t>(0.6 and 0.7)</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4 validation rounds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3 voters </a:t>
            </a:r>
            <a:r>
              <a:rPr lang="en-US" sz="1400" dirty="0">
                <a:solidFill>
                  <a:schemeClr val="bg1">
                    <a:lumMod val="85000"/>
                  </a:schemeClr>
                </a:solidFill>
                <a:cs typeface="Arial" pitchFamily="34" charset="0"/>
              </a:rPr>
              <a:t>per class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100 sentences </a:t>
            </a:r>
            <a:r>
              <a:rPr lang="en-US" sz="1400" dirty="0">
                <a:solidFill>
                  <a:schemeClr val="bg1">
                    <a:lumMod val="85000"/>
                  </a:schemeClr>
                </a:solidFill>
                <a:cs typeface="Arial" pitchFamily="34" charset="0"/>
              </a:rPr>
              <a:t>per voter</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44 participants</a:t>
            </a:r>
            <a:r>
              <a:rPr lang="en-US" sz="1400" dirty="0">
                <a:solidFill>
                  <a:schemeClr val="bg1">
                    <a:lumMod val="85000"/>
                  </a:schemeClr>
                </a:solidFill>
                <a:cs typeface="Arial" pitchFamily="34" charset="0"/>
              </a:rPr>
              <a:t> in total</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Majority voting principle</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Inter-voter agreement </a:t>
            </a:r>
            <a:r>
              <a:rPr lang="en-US" sz="1400" dirty="0">
                <a:solidFill>
                  <a:schemeClr val="bg1">
                    <a:lumMod val="85000"/>
                  </a:schemeClr>
                </a:solidFill>
                <a:cs typeface="Arial" pitchFamily="34" charset="0"/>
              </a:rPr>
              <a:t>is measured (Fleiss’ Kappa)</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a:solidFill>
                <a:schemeClr val="tx1"/>
              </a:solidFill>
              <a:cs typeface="Arial" pitchFamily="34" charset="0"/>
            </a:endParaRPr>
          </a:p>
        </p:txBody>
      </p:sp>
      <p:grpSp>
        <p:nvGrpSpPr>
          <p:cNvPr id="29" name="Group 28">
            <a:extLst>
              <a:ext uri="{FF2B5EF4-FFF2-40B4-BE49-F238E27FC236}">
                <a16:creationId xmlns:a16="http://schemas.microsoft.com/office/drawing/2014/main" id="{9BAAD2EB-20E0-A65B-FFDF-9CA6C61B7E94}"/>
              </a:ext>
            </a:extLst>
          </p:cNvPr>
          <p:cNvGrpSpPr/>
          <p:nvPr/>
        </p:nvGrpSpPr>
        <p:grpSpPr>
          <a:xfrm>
            <a:off x="4191000" y="4131592"/>
            <a:ext cx="4739691" cy="1979656"/>
            <a:chOff x="3756671" y="4348488"/>
            <a:chExt cx="5137235" cy="2123426"/>
          </a:xfrm>
        </p:grpSpPr>
        <p:pic>
          <p:nvPicPr>
            <p:cNvPr id="27" name="Picture 26">
              <a:extLst>
                <a:ext uri="{FF2B5EF4-FFF2-40B4-BE49-F238E27FC236}">
                  <a16:creationId xmlns:a16="http://schemas.microsoft.com/office/drawing/2014/main" id="{69D86BFD-8FB8-D649-01DB-F8E6111AD2D0}"/>
                </a:ext>
              </a:extLst>
            </p:cNvPr>
            <p:cNvPicPr>
              <a:picLocks noChangeAspect="1"/>
            </p:cNvPicPr>
            <p:nvPr/>
          </p:nvPicPr>
          <p:blipFill>
            <a:blip r:embed="rId2"/>
            <a:stretch>
              <a:fillRect/>
            </a:stretch>
          </p:blipFill>
          <p:spPr>
            <a:xfrm>
              <a:off x="3756671" y="4740476"/>
              <a:ext cx="5137235" cy="1731438"/>
            </a:xfrm>
            <a:prstGeom prst="rect">
              <a:avLst/>
            </a:prstGeom>
          </p:spPr>
        </p:pic>
        <p:sp>
          <p:nvSpPr>
            <p:cNvPr id="28" name="TextBox 27">
              <a:extLst>
                <a:ext uri="{FF2B5EF4-FFF2-40B4-BE49-F238E27FC236}">
                  <a16:creationId xmlns:a16="http://schemas.microsoft.com/office/drawing/2014/main" id="{377C21AA-CAF8-2642-BAA8-C99CC7403390}"/>
                </a:ext>
              </a:extLst>
            </p:cNvPr>
            <p:cNvSpPr txBox="1"/>
            <p:nvPr/>
          </p:nvSpPr>
          <p:spPr bwMode="gray">
            <a:xfrm>
              <a:off x="3856143" y="4348488"/>
              <a:ext cx="4648199" cy="491794"/>
            </a:xfrm>
            <a:prstGeom prst="rect">
              <a:avLst/>
            </a:prstGeom>
            <a:noFill/>
          </p:spPr>
          <p:txBody>
            <a:bodyPr wrap="none" lIns="0" tIns="0" rIns="0" bIns="0" rtlCol="0">
              <a:noAutofit/>
            </a:bodyPr>
            <a:lstStyle/>
            <a:p>
              <a:r>
                <a:rPr lang="en-US" sz="1200" b="1" dirty="0">
                  <a:solidFill>
                    <a:schemeClr val="bg1">
                      <a:lumMod val="95000"/>
                    </a:schemeClr>
                  </a:solidFill>
                </a:rPr>
                <a:t>Compare each sentence of each document to each class vector</a:t>
              </a:r>
              <a:br>
                <a:rPr lang="en-US" sz="1200" b="1" dirty="0">
                  <a:solidFill>
                    <a:schemeClr val="bg1">
                      <a:lumMod val="95000"/>
                    </a:schemeClr>
                  </a:solidFill>
                </a:rPr>
              </a:br>
              <a:r>
                <a:rPr lang="en-US" sz="1200" dirty="0">
                  <a:solidFill>
                    <a:schemeClr val="bg1">
                      <a:lumMod val="95000"/>
                    </a:schemeClr>
                  </a:solidFill>
                </a:rPr>
                <a:t>Pseudo code for the proposed algorithm</a:t>
              </a:r>
              <a:endParaRPr lang="en-US" sz="1200" b="1" dirty="0">
                <a:solidFill>
                  <a:schemeClr val="bg1">
                    <a:lumMod val="95000"/>
                  </a:schemeClr>
                </a:solidFill>
              </a:endParaRPr>
            </a:p>
          </p:txBody>
        </p:sp>
      </p:grpSp>
      <p:sp>
        <p:nvSpPr>
          <p:cNvPr id="30" name="Rectangle 29">
            <a:extLst>
              <a:ext uri="{FF2B5EF4-FFF2-40B4-BE49-F238E27FC236}">
                <a16:creationId xmlns:a16="http://schemas.microsoft.com/office/drawing/2014/main" id="{5C1D21E6-F8E2-1CE1-C2D6-A285AFDA61FC}"/>
              </a:ext>
            </a:extLst>
          </p:cNvPr>
          <p:cNvSpPr/>
          <p:nvPr/>
        </p:nvSpPr>
        <p:spPr bwMode="auto">
          <a:xfrm>
            <a:off x="9183411" y="2058936"/>
            <a:ext cx="2674155" cy="1350308"/>
          </a:xfrm>
          <a:prstGeom prst="rect">
            <a:avLst/>
          </a:prstGeom>
          <a:solidFill>
            <a:srgbClr val="F2F2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b="1" dirty="0">
                <a:solidFill>
                  <a:schemeClr val="bg1">
                    <a:lumMod val="85000"/>
                  </a:schemeClr>
                </a:solidFill>
                <a:cs typeface="Arial" pitchFamily="34" charset="0"/>
              </a:rPr>
              <a:t>Models</a:t>
            </a:r>
            <a:r>
              <a:rPr lang="en-US" sz="1200" dirty="0">
                <a:solidFill>
                  <a:schemeClr val="bg1">
                    <a:lumMod val="85000"/>
                  </a:schemeClr>
                </a:solidFill>
                <a:cs typeface="Arial" pitchFamily="34" charset="0"/>
              </a:rPr>
              <a:t>: contextual SBERT-based </a:t>
            </a:r>
            <a:r>
              <a:rPr lang="en-US" sz="1200" i="1" dirty="0">
                <a:solidFill>
                  <a:schemeClr val="bg1">
                    <a:lumMod val="85000"/>
                  </a:schemeClr>
                </a:solidFill>
              </a:rPr>
              <a:t>all-MiniLM-L6-v2 </a:t>
            </a:r>
            <a:r>
              <a:rPr lang="en-US" sz="1200" dirty="0">
                <a:solidFill>
                  <a:schemeClr val="bg1">
                    <a:lumMod val="85000"/>
                  </a:schemeClr>
                </a:solidFill>
              </a:rPr>
              <a:t>and </a:t>
            </a:r>
            <a:r>
              <a:rPr lang="en-US" sz="1200" i="1" dirty="0">
                <a:solidFill>
                  <a:schemeClr val="bg1">
                    <a:lumMod val="85000"/>
                  </a:schemeClr>
                </a:solidFill>
              </a:rPr>
              <a:t>all-distilroberta-v1</a:t>
            </a:r>
            <a:r>
              <a:rPr lang="en-US" sz="1200" dirty="0">
                <a:solidFill>
                  <a:schemeClr val="bg1">
                    <a:lumMod val="85000"/>
                  </a:schemeClr>
                </a:solidFill>
              </a:rPr>
              <a:t>; non-contextual </a:t>
            </a:r>
            <a:r>
              <a:rPr lang="en-US" sz="1200" i="1" dirty="0">
                <a:solidFill>
                  <a:schemeClr val="bg1">
                    <a:lumMod val="85000"/>
                  </a:schemeClr>
                </a:solidFill>
              </a:rPr>
              <a:t>tok2vec</a:t>
            </a:r>
            <a:r>
              <a:rPr lang="en-US" sz="1200" dirty="0">
                <a:solidFill>
                  <a:schemeClr val="bg1">
                    <a:lumMod val="85000"/>
                  </a:schemeClr>
                </a:solidFill>
              </a:rPr>
              <a:t>.</a:t>
            </a:r>
          </a:p>
          <a:p>
            <a:pPr marL="0" marR="0" indent="0" defTabSz="914400" rtl="0" eaLnBrk="0" fontAlgn="base" latinLnBrk="0" hangingPunct="0">
              <a:lnSpc>
                <a:spcPct val="100000"/>
              </a:lnSpc>
              <a:spcBef>
                <a:spcPct val="0"/>
              </a:spcBef>
              <a:spcAft>
                <a:spcPct val="0"/>
              </a:spcAft>
              <a:buClrTx/>
              <a:buSzTx/>
              <a:buFontTx/>
              <a:buNone/>
              <a:tabLst/>
            </a:pPr>
            <a:r>
              <a:rPr lang="en-US" sz="1200" b="1" dirty="0">
                <a:solidFill>
                  <a:schemeClr val="bg1">
                    <a:lumMod val="85000"/>
                  </a:schemeClr>
                </a:solidFill>
                <a:cs typeface="Arial" pitchFamily="34" charset="0"/>
              </a:rPr>
              <a:t>Aggregation method</a:t>
            </a:r>
            <a:r>
              <a:rPr lang="en-US" sz="1200" dirty="0">
                <a:solidFill>
                  <a:schemeClr val="bg1">
                    <a:lumMod val="85000"/>
                  </a:schemeClr>
                </a:solidFill>
                <a:cs typeface="Arial" pitchFamily="34" charset="0"/>
              </a:rPr>
              <a:t>: average pooling of embeddings of context rules for each class.</a:t>
            </a:r>
          </a:p>
        </p:txBody>
      </p:sp>
      <p:graphicFrame>
        <p:nvGraphicFramePr>
          <p:cNvPr id="31" name="Table 13">
            <a:extLst>
              <a:ext uri="{FF2B5EF4-FFF2-40B4-BE49-F238E27FC236}">
                <a16:creationId xmlns:a16="http://schemas.microsoft.com/office/drawing/2014/main" id="{B91EC8D1-1888-4579-496B-C11211BF52D0}"/>
              </a:ext>
            </a:extLst>
          </p:cNvPr>
          <p:cNvGraphicFramePr>
            <a:graphicFrameLocks noGrp="1"/>
          </p:cNvGraphicFramePr>
          <p:nvPr>
            <p:extLst>
              <p:ext uri="{D42A27DB-BD31-4B8C-83A1-F6EECF244321}">
                <p14:modId xmlns:p14="http://schemas.microsoft.com/office/powerpoint/2010/main" val="1533366016"/>
              </p:ext>
            </p:extLst>
          </p:nvPr>
        </p:nvGraphicFramePr>
        <p:xfrm>
          <a:off x="4635375" y="2201487"/>
          <a:ext cx="3379827" cy="1645920"/>
        </p:xfrm>
        <a:graphic>
          <a:graphicData uri="http://schemas.openxmlformats.org/drawingml/2006/table">
            <a:tbl>
              <a:tblPr firstRow="1" bandRow="1">
                <a:tableStyleId>{2D5ABB26-0587-4C30-8999-92F81FD0307C}</a:tableStyleId>
              </a:tblPr>
              <a:tblGrid>
                <a:gridCol w="2340961">
                  <a:extLst>
                    <a:ext uri="{9D8B030D-6E8A-4147-A177-3AD203B41FA5}">
                      <a16:colId xmlns:a16="http://schemas.microsoft.com/office/drawing/2014/main" val="1768567370"/>
                    </a:ext>
                  </a:extLst>
                </a:gridCol>
                <a:gridCol w="1038866">
                  <a:extLst>
                    <a:ext uri="{9D8B030D-6E8A-4147-A177-3AD203B41FA5}">
                      <a16:colId xmlns:a16="http://schemas.microsoft.com/office/drawing/2014/main" val="1998583216"/>
                    </a:ext>
                  </a:extLst>
                </a:gridCol>
              </a:tblGrid>
              <a:tr h="196788">
                <a:tc>
                  <a:txBody>
                    <a:bodyPr/>
                    <a:lstStyle/>
                    <a:p>
                      <a:pPr algn="ctr"/>
                      <a:r>
                        <a:rPr lang="en-US" sz="1200" dirty="0">
                          <a:solidFill>
                            <a:schemeClr val="bg1">
                              <a:lumMod val="95000"/>
                            </a:schemeClr>
                          </a:solidFill>
                        </a:rPr>
                        <a:t>Sentence</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lumMod val="95000"/>
                            </a:schemeClr>
                          </a:solidFill>
                        </a:rPr>
                        <a:t>Evaluation</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581031"/>
                  </a:ext>
                </a:extLst>
              </a:tr>
              <a:tr h="327980">
                <a:tc>
                  <a:txBody>
                    <a:bodyPr/>
                    <a:lstStyle/>
                    <a:p>
                      <a:r>
                        <a:rPr lang="en-US" sz="1200" dirty="0">
                          <a:solidFill>
                            <a:schemeClr val="bg1">
                              <a:lumMod val="95000"/>
                            </a:schemeClr>
                          </a:solidFill>
                        </a:rPr>
                        <a:t>vehicle experienced a fire in the engine.</a:t>
                      </a:r>
                    </a:p>
                  </a:txBody>
                  <a:tcPr>
                    <a:lnT w="12700" cap="flat" cmpd="sng" algn="ctr">
                      <a:noFill/>
                      <a:prstDash val="solid"/>
                      <a:round/>
                      <a:headEnd type="none" w="med" len="med"/>
                      <a:tailEnd type="none" w="med" len="med"/>
                    </a:lnT>
                  </a:tcPr>
                </a:tc>
                <a:tc>
                  <a:txBody>
                    <a:bodyPr/>
                    <a:lstStyle/>
                    <a:p>
                      <a:pPr algn="ctr"/>
                      <a:r>
                        <a:rPr lang="en-US" sz="1200" dirty="0">
                          <a:solidFill>
                            <a:schemeClr val="bg1">
                              <a:lumMod val="95000"/>
                            </a:schemeClr>
                          </a:solidFill>
                        </a:rPr>
                        <a:t>1</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4140059675"/>
                  </a:ext>
                </a:extLst>
              </a:tr>
              <a:tr h="327980">
                <a:tc>
                  <a:txBody>
                    <a:bodyPr/>
                    <a:lstStyle/>
                    <a:p>
                      <a:r>
                        <a:rPr lang="en-US" sz="1200" dirty="0">
                          <a:solidFill>
                            <a:schemeClr val="bg1">
                              <a:lumMod val="95000"/>
                            </a:schemeClr>
                          </a:solidFill>
                        </a:rPr>
                        <a:t>purchased car </a:t>
                      </a:r>
                      <a:r>
                        <a:rPr lang="en-US" sz="1200" dirty="0" err="1">
                          <a:solidFill>
                            <a:schemeClr val="bg1">
                              <a:lumMod val="95000"/>
                            </a:schemeClr>
                          </a:solidFill>
                        </a:rPr>
                        <a:t>july</a:t>
                      </a:r>
                      <a:r>
                        <a:rPr lang="en-US" sz="1200" dirty="0">
                          <a:solidFill>
                            <a:schemeClr val="bg1">
                              <a:lumMod val="95000"/>
                            </a:schemeClr>
                          </a:solidFill>
                        </a:rPr>
                        <a:t> '09 with 64000 on engine.</a:t>
                      </a:r>
                    </a:p>
                  </a:txBody>
                  <a:tcPr>
                    <a:lnB>
                      <a:noFill/>
                    </a:lnB>
                  </a:tcPr>
                </a:tc>
                <a:tc>
                  <a:txBody>
                    <a:bodyPr/>
                    <a:lstStyle/>
                    <a:p>
                      <a:pPr algn="ctr"/>
                      <a:r>
                        <a:rPr lang="en-US" sz="1200" dirty="0">
                          <a:solidFill>
                            <a:schemeClr val="bg1">
                              <a:lumMod val="95000"/>
                            </a:schemeClr>
                          </a:solidFill>
                        </a:rPr>
                        <a:t>0</a:t>
                      </a:r>
                    </a:p>
                  </a:txBody>
                  <a:tcPr>
                    <a:lnB>
                      <a:noFill/>
                    </a:lnB>
                  </a:tcPr>
                </a:tc>
                <a:extLst>
                  <a:ext uri="{0D108BD9-81ED-4DB2-BD59-A6C34878D82A}">
                    <a16:rowId xmlns:a16="http://schemas.microsoft.com/office/drawing/2014/main" val="3593777581"/>
                  </a:ext>
                </a:extLst>
              </a:tr>
              <a:tr h="327980">
                <a:tc>
                  <a:txBody>
                    <a:bodyPr/>
                    <a:lstStyle/>
                    <a:p>
                      <a:r>
                        <a:rPr lang="en-US" sz="1200" dirty="0">
                          <a:solidFill>
                            <a:schemeClr val="bg1">
                              <a:lumMod val="95000"/>
                            </a:schemeClr>
                          </a:solidFill>
                        </a:rPr>
                        <a:t>engine coolant and engine light </a:t>
                      </a:r>
                      <a:r>
                        <a:rPr lang="en-US" sz="1200" dirty="0" err="1">
                          <a:solidFill>
                            <a:schemeClr val="bg1">
                              <a:lumMod val="95000"/>
                            </a:schemeClr>
                          </a:solidFill>
                        </a:rPr>
                        <a:t>etc</a:t>
                      </a:r>
                      <a:r>
                        <a:rPr lang="en-US" sz="1200" dirty="0">
                          <a:solidFill>
                            <a:schemeClr val="bg1">
                              <a:lumMod val="95000"/>
                            </a:schemeClr>
                          </a:solidFill>
                        </a:rPr>
                        <a:t> came on.</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lumMod val="95000"/>
                            </a:schemeClr>
                          </a:solidFill>
                        </a:rPr>
                        <a:t>1</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7931949"/>
                  </a:ext>
                </a:extLst>
              </a:tr>
            </a:tbl>
          </a:graphicData>
        </a:graphic>
      </p:graphicFrame>
      <p:sp>
        <p:nvSpPr>
          <p:cNvPr id="32" name="TextBox 31">
            <a:extLst>
              <a:ext uri="{FF2B5EF4-FFF2-40B4-BE49-F238E27FC236}">
                <a16:creationId xmlns:a16="http://schemas.microsoft.com/office/drawing/2014/main" id="{146AB96D-6562-9A73-FCCC-0127C17489A8}"/>
              </a:ext>
            </a:extLst>
          </p:cNvPr>
          <p:cNvSpPr txBox="1"/>
          <p:nvPr/>
        </p:nvSpPr>
        <p:spPr bwMode="gray">
          <a:xfrm>
            <a:off x="4635375" y="1983282"/>
            <a:ext cx="3534814" cy="287832"/>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b="1" dirty="0">
                <a:solidFill>
                  <a:schemeClr val="bg1">
                    <a:lumMod val="95000"/>
                  </a:schemeClr>
                </a:solidFill>
              </a:rPr>
              <a:t>Evaluation of context windows for the “engine” class</a:t>
            </a:r>
          </a:p>
        </p:txBody>
      </p:sp>
      <p:sp>
        <p:nvSpPr>
          <p:cNvPr id="7" name="Rectangle 6">
            <a:extLst>
              <a:ext uri="{FF2B5EF4-FFF2-40B4-BE49-F238E27FC236}">
                <a16:creationId xmlns:a16="http://schemas.microsoft.com/office/drawing/2014/main" id="{6ABD7560-8A1D-622D-4D8C-35C451F1E0D6}"/>
              </a:ext>
            </a:extLst>
          </p:cNvPr>
          <p:cNvSpPr/>
          <p:nvPr/>
        </p:nvSpPr>
        <p:spPr bwMode="auto">
          <a:xfrm>
            <a:off x="4191000" y="4494142"/>
            <a:ext cx="4724400" cy="1558031"/>
          </a:xfrm>
          <a:prstGeom prst="rect">
            <a:avLst/>
          </a:prstGeom>
          <a:solidFill>
            <a:schemeClr val="bg1">
              <a:lumMod val="95000"/>
              <a:alpha val="85000"/>
            </a:schemeClr>
          </a:solidFill>
          <a:ln>
            <a:solidFill>
              <a:schemeClr val="bg1">
                <a:lumMod val="9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Tree>
    <p:extLst>
      <p:ext uri="{BB962C8B-B14F-4D97-AF65-F5344CB8AC3E}">
        <p14:creationId xmlns:p14="http://schemas.microsoft.com/office/powerpoint/2010/main" val="5515558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B050C-9A19-50A7-A2E5-5717D105D74C}"/>
              </a:ext>
            </a:extLst>
          </p:cNvPr>
          <p:cNvSpPr>
            <a:spLocks noGrp="1"/>
          </p:cNvSpPr>
          <p:nvPr>
            <p:ph type="title"/>
          </p:nvPr>
        </p:nvSpPr>
        <p:spPr/>
        <p:txBody>
          <a:bodyPr/>
          <a:lstStyle/>
          <a:p>
            <a:r>
              <a:rPr lang="en-US" dirty="0"/>
              <a:t>M2: Definition and Description of Target Classes</a:t>
            </a:r>
          </a:p>
        </p:txBody>
      </p:sp>
      <p:sp>
        <p:nvSpPr>
          <p:cNvPr id="4" name="Date Placeholder 3">
            <a:extLst>
              <a:ext uri="{FF2B5EF4-FFF2-40B4-BE49-F238E27FC236}">
                <a16:creationId xmlns:a16="http://schemas.microsoft.com/office/drawing/2014/main" id="{B94B9A11-C153-1DCC-D2AD-2F04B8D40D84}"/>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FCAD7EC2-772A-267A-2D62-4092808864CB}"/>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57098EAE-3D5C-5777-E78E-95D3388688BB}"/>
              </a:ext>
            </a:extLst>
          </p:cNvPr>
          <p:cNvSpPr>
            <a:spLocks noGrp="1"/>
          </p:cNvSpPr>
          <p:nvPr>
            <p:ph type="sldNum" sz="quarter" idx="12"/>
          </p:nvPr>
        </p:nvSpPr>
        <p:spPr/>
        <p:txBody>
          <a:bodyPr/>
          <a:lstStyle/>
          <a:p>
            <a:pPr>
              <a:defRPr/>
            </a:pPr>
            <a:fld id="{E201E5CB-5EE0-4EA4-87FF-7D8A79A61969}" type="slidenum">
              <a:rPr lang="de-DE" smtClean="0"/>
              <a:pPr>
                <a:defRPr/>
              </a:pPr>
              <a:t>19</a:t>
            </a:fld>
            <a:endParaRPr lang="de-DE" dirty="0"/>
          </a:p>
        </p:txBody>
      </p:sp>
      <p:grpSp>
        <p:nvGrpSpPr>
          <p:cNvPr id="2" name="Group 1">
            <a:extLst>
              <a:ext uri="{FF2B5EF4-FFF2-40B4-BE49-F238E27FC236}">
                <a16:creationId xmlns:a16="http://schemas.microsoft.com/office/drawing/2014/main" id="{B0304627-4CCB-0547-ED73-DB210F2CA185}"/>
              </a:ext>
            </a:extLst>
          </p:cNvPr>
          <p:cNvGrpSpPr/>
          <p:nvPr/>
        </p:nvGrpSpPr>
        <p:grpSpPr>
          <a:xfrm>
            <a:off x="332903" y="914400"/>
            <a:ext cx="11524664" cy="839816"/>
            <a:chOff x="332903" y="875787"/>
            <a:chExt cx="11524664" cy="839816"/>
          </a:xfrm>
        </p:grpSpPr>
        <p:cxnSp>
          <p:nvCxnSpPr>
            <p:cNvPr id="8" name="Straight Arrow Connector 7">
              <a:extLst>
                <a:ext uri="{FF2B5EF4-FFF2-40B4-BE49-F238E27FC236}">
                  <a16:creationId xmlns:a16="http://schemas.microsoft.com/office/drawing/2014/main" id="{D9EE0F3E-3509-FC0B-DE29-5C2C8755399D}"/>
                </a:ext>
              </a:extLst>
            </p:cNvPr>
            <p:cNvCxnSpPr>
              <a:cxnSpLocks/>
              <a:stCxn id="9" idx="3"/>
              <a:endCxn id="19" idx="1"/>
            </p:cNvCxnSpPr>
            <p:nvPr/>
          </p:nvCxnSpPr>
          <p:spPr bwMode="auto">
            <a:xfrm>
              <a:off x="1870255" y="1295695"/>
              <a:ext cx="8449960" cy="0"/>
            </a:xfrm>
            <a:prstGeom prst="straightConnector1">
              <a:avLst/>
            </a:prstGeom>
            <a:ln w="57150">
              <a:solidFill>
                <a:schemeClr val="tx1">
                  <a:alpha val="50000"/>
                </a:schemeClr>
              </a:solidFill>
              <a:prstDash val="sysDot"/>
              <a:headEnd type="none" w="med" len="med"/>
              <a:tailEnd type="triangle"/>
            </a:ln>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39E86FEB-0B56-9194-7A4E-2A38CEC12EDC}"/>
                </a:ext>
              </a:extLst>
            </p:cNvPr>
            <p:cNvSpPr/>
            <p:nvPr/>
          </p:nvSpPr>
          <p:spPr bwMode="gray">
            <a:xfrm>
              <a:off x="332903"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Data Preprocessing</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1" name="Rectangle 10">
              <a:extLst>
                <a:ext uri="{FF2B5EF4-FFF2-40B4-BE49-F238E27FC236}">
                  <a16:creationId xmlns:a16="http://schemas.microsoft.com/office/drawing/2014/main" id="{F3996136-2E96-C618-E4D5-4931A0834F7D}"/>
                </a:ext>
              </a:extLst>
            </p:cNvPr>
            <p:cNvSpPr/>
            <p:nvPr/>
          </p:nvSpPr>
          <p:spPr bwMode="gray">
            <a:xfrm>
              <a:off x="2330365" y="875787"/>
              <a:ext cx="1537352" cy="8398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Definition and Description of Target Classes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3" name="Rectangle 12">
              <a:extLst>
                <a:ext uri="{FF2B5EF4-FFF2-40B4-BE49-F238E27FC236}">
                  <a16:creationId xmlns:a16="http://schemas.microsoft.com/office/drawing/2014/main" id="{98E24D4D-9C49-50D2-956A-AC813D0DD68B}"/>
                </a:ext>
              </a:extLst>
            </p:cNvPr>
            <p:cNvSpPr/>
            <p:nvPr/>
          </p:nvSpPr>
          <p:spPr bwMode="gray">
            <a:xfrm>
              <a:off x="4327827"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Obtaining Context Rules from Context Windows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5" name="Rectangle 14">
              <a:extLst>
                <a:ext uri="{FF2B5EF4-FFF2-40B4-BE49-F238E27FC236}">
                  <a16:creationId xmlns:a16="http://schemas.microsoft.com/office/drawing/2014/main" id="{43A3931A-39F7-F63E-5542-A62A879A4379}"/>
                </a:ext>
              </a:extLst>
            </p:cNvPr>
            <p:cNvSpPr/>
            <p:nvPr/>
          </p:nvSpPr>
          <p:spPr bwMode="gray">
            <a:xfrm>
              <a:off x="6325289"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Calculating Class Vectors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7" name="Rectangle 16">
              <a:extLst>
                <a:ext uri="{FF2B5EF4-FFF2-40B4-BE49-F238E27FC236}">
                  <a16:creationId xmlns:a16="http://schemas.microsoft.com/office/drawing/2014/main" id="{9CB47EC4-4BD0-0E38-7F31-1F19ECC18BEF}"/>
                </a:ext>
              </a:extLst>
            </p:cNvPr>
            <p:cNvSpPr/>
            <p:nvPr/>
          </p:nvSpPr>
          <p:spPr bwMode="gray">
            <a:xfrm>
              <a:off x="8322751"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Classification of Documents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9" name="Rectangle 18">
              <a:extLst>
                <a:ext uri="{FF2B5EF4-FFF2-40B4-BE49-F238E27FC236}">
                  <a16:creationId xmlns:a16="http://schemas.microsoft.com/office/drawing/2014/main" id="{D5C3EF68-19FB-E8E5-A56B-2C671EBD683C}"/>
                </a:ext>
              </a:extLst>
            </p:cNvPr>
            <p:cNvSpPr/>
            <p:nvPr/>
          </p:nvSpPr>
          <p:spPr bwMode="gray">
            <a:xfrm>
              <a:off x="10320215"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Validation Procedure</a:t>
              </a:r>
              <a:endParaRPr lang="de-DE" sz="1400" b="1" dirty="0" err="1">
                <a:solidFill>
                  <a:schemeClr val="bg1"/>
                </a:solidFill>
                <a:latin typeface="+mj-lt"/>
                <a:ea typeface="CMU Serif" panose="02000603000000000000" pitchFamily="2" charset="0"/>
                <a:cs typeface="CMU Serif" panose="02000603000000000000" pitchFamily="2" charset="0"/>
              </a:endParaRPr>
            </a:p>
          </p:txBody>
        </p:sp>
      </p:grpSp>
      <p:sp>
        <p:nvSpPr>
          <p:cNvPr id="22" name="Rectangle 21">
            <a:extLst>
              <a:ext uri="{FF2B5EF4-FFF2-40B4-BE49-F238E27FC236}">
                <a16:creationId xmlns:a16="http://schemas.microsoft.com/office/drawing/2014/main" id="{7AC9915B-7D1F-18E3-9844-266E3EC2BDAF}"/>
              </a:ext>
            </a:extLst>
          </p:cNvPr>
          <p:cNvSpPr/>
          <p:nvPr/>
        </p:nvSpPr>
        <p:spPr bwMode="auto">
          <a:xfrm>
            <a:off x="332904" y="2058936"/>
            <a:ext cx="2670048" cy="1350307"/>
          </a:xfrm>
          <a:prstGeom prst="rect">
            <a:avLst/>
          </a:prstGeom>
          <a:solidFill>
            <a:srgbClr val="F2F2EB"/>
          </a:solidFill>
          <a:ln>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bg1">
                    <a:lumMod val="85000"/>
                  </a:schemeClr>
                </a:solidFill>
                <a:cs typeface="Arial" pitchFamily="34" charset="0"/>
              </a:rPr>
              <a:t>Handling </a:t>
            </a:r>
            <a:r>
              <a:rPr lang="en-US" sz="1200" dirty="0" err="1">
                <a:solidFill>
                  <a:schemeClr val="bg1">
                    <a:lumMod val="85000"/>
                  </a:schemeClr>
                </a:solidFill>
                <a:cs typeface="Arial" pitchFamily="34" charset="0"/>
              </a:rPr>
              <a:t>NaN</a:t>
            </a:r>
            <a:r>
              <a:rPr lang="en-US" sz="1200" dirty="0">
                <a:solidFill>
                  <a:schemeClr val="bg1">
                    <a:lumMod val="85000"/>
                  </a:schemeClr>
                </a:solidFill>
                <a:cs typeface="Arial" pitchFamily="34" charset="0"/>
              </a:rPr>
              <a:t> values, lower case, noise reduction, removal of special characters.</a:t>
            </a:r>
          </a:p>
        </p:txBody>
      </p:sp>
      <p:sp>
        <p:nvSpPr>
          <p:cNvPr id="25" name="Rectangle 24">
            <a:extLst>
              <a:ext uri="{FF2B5EF4-FFF2-40B4-BE49-F238E27FC236}">
                <a16:creationId xmlns:a16="http://schemas.microsoft.com/office/drawing/2014/main" id="{66F92E3C-AA2D-2DF5-B13F-DCB7211CAEBA}"/>
              </a:ext>
            </a:extLst>
          </p:cNvPr>
          <p:cNvSpPr/>
          <p:nvPr/>
        </p:nvSpPr>
        <p:spPr bwMode="auto">
          <a:xfrm>
            <a:off x="9183412" y="4019065"/>
            <a:ext cx="2674155" cy="2204711"/>
          </a:xfrm>
          <a:prstGeom prst="rect">
            <a:avLst/>
          </a:prstGeom>
          <a:solidFill>
            <a:srgbClr val="F2F2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5 classes </a:t>
            </a:r>
            <a:r>
              <a:rPr lang="en-US" sz="1400" dirty="0">
                <a:solidFill>
                  <a:schemeClr val="bg1">
                    <a:lumMod val="85000"/>
                  </a:schemeClr>
                </a:solidFill>
                <a:cs typeface="Arial" pitchFamily="34" charset="0"/>
              </a:rPr>
              <a:t>for validation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3 embedding models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2 thresholds </a:t>
            </a:r>
            <a:r>
              <a:rPr lang="en-US" sz="1400" dirty="0">
                <a:solidFill>
                  <a:schemeClr val="bg1">
                    <a:lumMod val="85000"/>
                  </a:schemeClr>
                </a:solidFill>
                <a:cs typeface="Arial" pitchFamily="34" charset="0"/>
              </a:rPr>
              <a:t>(0.6 and 0.7)</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4 validation rounds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3 voters </a:t>
            </a:r>
            <a:r>
              <a:rPr lang="en-US" sz="1400" dirty="0">
                <a:solidFill>
                  <a:schemeClr val="bg1">
                    <a:lumMod val="85000"/>
                  </a:schemeClr>
                </a:solidFill>
                <a:cs typeface="Arial" pitchFamily="34" charset="0"/>
              </a:rPr>
              <a:t>per class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100 sentences </a:t>
            </a:r>
            <a:r>
              <a:rPr lang="en-US" sz="1400" dirty="0">
                <a:solidFill>
                  <a:schemeClr val="bg1">
                    <a:lumMod val="85000"/>
                  </a:schemeClr>
                </a:solidFill>
                <a:cs typeface="Arial" pitchFamily="34" charset="0"/>
              </a:rPr>
              <a:t>per voter</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44 participants</a:t>
            </a:r>
            <a:r>
              <a:rPr lang="en-US" sz="1400" dirty="0">
                <a:solidFill>
                  <a:schemeClr val="bg1">
                    <a:lumMod val="85000"/>
                  </a:schemeClr>
                </a:solidFill>
                <a:cs typeface="Arial" pitchFamily="34" charset="0"/>
              </a:rPr>
              <a:t> in total</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Majority voting principle</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Inter-voter agreement </a:t>
            </a:r>
            <a:r>
              <a:rPr lang="en-US" sz="1400" dirty="0">
                <a:solidFill>
                  <a:schemeClr val="bg1">
                    <a:lumMod val="85000"/>
                  </a:schemeClr>
                </a:solidFill>
                <a:cs typeface="Arial" pitchFamily="34" charset="0"/>
              </a:rPr>
              <a:t>is measured (Fleiss’ Kappa)</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a:solidFill>
                <a:schemeClr val="tx1"/>
              </a:solidFill>
              <a:cs typeface="Arial" pitchFamily="34" charset="0"/>
            </a:endParaRPr>
          </a:p>
        </p:txBody>
      </p:sp>
      <p:grpSp>
        <p:nvGrpSpPr>
          <p:cNvPr id="29" name="Group 28">
            <a:extLst>
              <a:ext uri="{FF2B5EF4-FFF2-40B4-BE49-F238E27FC236}">
                <a16:creationId xmlns:a16="http://schemas.microsoft.com/office/drawing/2014/main" id="{9BAAD2EB-20E0-A65B-FFDF-9CA6C61B7E94}"/>
              </a:ext>
            </a:extLst>
          </p:cNvPr>
          <p:cNvGrpSpPr/>
          <p:nvPr/>
        </p:nvGrpSpPr>
        <p:grpSpPr>
          <a:xfrm>
            <a:off x="4191000" y="4131592"/>
            <a:ext cx="4739691" cy="1979656"/>
            <a:chOff x="3756671" y="4348488"/>
            <a:chExt cx="5137235" cy="2123426"/>
          </a:xfrm>
        </p:grpSpPr>
        <p:pic>
          <p:nvPicPr>
            <p:cNvPr id="27" name="Picture 26">
              <a:extLst>
                <a:ext uri="{FF2B5EF4-FFF2-40B4-BE49-F238E27FC236}">
                  <a16:creationId xmlns:a16="http://schemas.microsoft.com/office/drawing/2014/main" id="{69D86BFD-8FB8-D649-01DB-F8E6111AD2D0}"/>
                </a:ext>
              </a:extLst>
            </p:cNvPr>
            <p:cNvPicPr>
              <a:picLocks noChangeAspect="1"/>
            </p:cNvPicPr>
            <p:nvPr/>
          </p:nvPicPr>
          <p:blipFill>
            <a:blip r:embed="rId2"/>
            <a:stretch>
              <a:fillRect/>
            </a:stretch>
          </p:blipFill>
          <p:spPr>
            <a:xfrm>
              <a:off x="3756671" y="4740476"/>
              <a:ext cx="5137235" cy="1731438"/>
            </a:xfrm>
            <a:prstGeom prst="rect">
              <a:avLst/>
            </a:prstGeom>
          </p:spPr>
        </p:pic>
        <p:sp>
          <p:nvSpPr>
            <p:cNvPr id="28" name="TextBox 27">
              <a:extLst>
                <a:ext uri="{FF2B5EF4-FFF2-40B4-BE49-F238E27FC236}">
                  <a16:creationId xmlns:a16="http://schemas.microsoft.com/office/drawing/2014/main" id="{377C21AA-CAF8-2642-BAA8-C99CC7403390}"/>
                </a:ext>
              </a:extLst>
            </p:cNvPr>
            <p:cNvSpPr txBox="1"/>
            <p:nvPr/>
          </p:nvSpPr>
          <p:spPr bwMode="gray">
            <a:xfrm>
              <a:off x="3856143" y="4348488"/>
              <a:ext cx="4648199" cy="491794"/>
            </a:xfrm>
            <a:prstGeom prst="rect">
              <a:avLst/>
            </a:prstGeom>
            <a:noFill/>
          </p:spPr>
          <p:txBody>
            <a:bodyPr wrap="none" lIns="0" tIns="0" rIns="0" bIns="0" rtlCol="0">
              <a:noAutofit/>
            </a:bodyPr>
            <a:lstStyle/>
            <a:p>
              <a:r>
                <a:rPr lang="en-US" sz="1200" b="1" dirty="0">
                  <a:solidFill>
                    <a:schemeClr val="bg1">
                      <a:lumMod val="95000"/>
                    </a:schemeClr>
                  </a:solidFill>
                </a:rPr>
                <a:t>Compare each sentence of each document to each class vector</a:t>
              </a:r>
              <a:br>
                <a:rPr lang="en-US" sz="1200" b="1" dirty="0">
                  <a:solidFill>
                    <a:schemeClr val="bg1">
                      <a:lumMod val="95000"/>
                    </a:schemeClr>
                  </a:solidFill>
                </a:rPr>
              </a:br>
              <a:r>
                <a:rPr lang="en-US" sz="1200" dirty="0">
                  <a:solidFill>
                    <a:schemeClr val="bg1">
                      <a:lumMod val="95000"/>
                    </a:schemeClr>
                  </a:solidFill>
                </a:rPr>
                <a:t>Pseudo code for the proposed algorithm</a:t>
              </a:r>
              <a:endParaRPr lang="en-US" sz="1200" b="1" dirty="0">
                <a:solidFill>
                  <a:schemeClr val="bg1">
                    <a:lumMod val="95000"/>
                  </a:schemeClr>
                </a:solidFill>
              </a:endParaRPr>
            </a:p>
          </p:txBody>
        </p:sp>
      </p:grpSp>
      <p:sp>
        <p:nvSpPr>
          <p:cNvPr id="30" name="Rectangle 29">
            <a:extLst>
              <a:ext uri="{FF2B5EF4-FFF2-40B4-BE49-F238E27FC236}">
                <a16:creationId xmlns:a16="http://schemas.microsoft.com/office/drawing/2014/main" id="{5C1D21E6-F8E2-1CE1-C2D6-A285AFDA61FC}"/>
              </a:ext>
            </a:extLst>
          </p:cNvPr>
          <p:cNvSpPr/>
          <p:nvPr/>
        </p:nvSpPr>
        <p:spPr bwMode="auto">
          <a:xfrm>
            <a:off x="9183411" y="2058936"/>
            <a:ext cx="2674155" cy="1350308"/>
          </a:xfrm>
          <a:prstGeom prst="rect">
            <a:avLst/>
          </a:prstGeom>
          <a:solidFill>
            <a:srgbClr val="F2F2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b="1" dirty="0">
                <a:solidFill>
                  <a:schemeClr val="bg1">
                    <a:lumMod val="85000"/>
                  </a:schemeClr>
                </a:solidFill>
                <a:cs typeface="Arial" pitchFamily="34" charset="0"/>
              </a:rPr>
              <a:t>Models</a:t>
            </a:r>
            <a:r>
              <a:rPr lang="en-US" sz="1200" dirty="0">
                <a:solidFill>
                  <a:schemeClr val="bg1">
                    <a:lumMod val="85000"/>
                  </a:schemeClr>
                </a:solidFill>
                <a:cs typeface="Arial" pitchFamily="34" charset="0"/>
              </a:rPr>
              <a:t>: contextual SBERT-based </a:t>
            </a:r>
            <a:r>
              <a:rPr lang="en-US" sz="1200" i="1" dirty="0">
                <a:solidFill>
                  <a:schemeClr val="bg1">
                    <a:lumMod val="85000"/>
                  </a:schemeClr>
                </a:solidFill>
              </a:rPr>
              <a:t>all-MiniLM-L6-v2 </a:t>
            </a:r>
            <a:r>
              <a:rPr lang="en-US" sz="1200" dirty="0">
                <a:solidFill>
                  <a:schemeClr val="bg1">
                    <a:lumMod val="85000"/>
                  </a:schemeClr>
                </a:solidFill>
              </a:rPr>
              <a:t>and </a:t>
            </a:r>
            <a:r>
              <a:rPr lang="en-US" sz="1200" i="1" dirty="0">
                <a:solidFill>
                  <a:schemeClr val="bg1">
                    <a:lumMod val="85000"/>
                  </a:schemeClr>
                </a:solidFill>
              </a:rPr>
              <a:t>all-distilroberta-v1</a:t>
            </a:r>
            <a:r>
              <a:rPr lang="en-US" sz="1200" dirty="0">
                <a:solidFill>
                  <a:schemeClr val="bg1">
                    <a:lumMod val="85000"/>
                  </a:schemeClr>
                </a:solidFill>
              </a:rPr>
              <a:t>; non-contextual </a:t>
            </a:r>
            <a:r>
              <a:rPr lang="en-US" sz="1200" i="1" dirty="0">
                <a:solidFill>
                  <a:schemeClr val="bg1">
                    <a:lumMod val="85000"/>
                  </a:schemeClr>
                </a:solidFill>
              </a:rPr>
              <a:t>tok2vec</a:t>
            </a:r>
            <a:r>
              <a:rPr lang="en-US" sz="1200" dirty="0">
                <a:solidFill>
                  <a:schemeClr val="bg1">
                    <a:lumMod val="85000"/>
                  </a:schemeClr>
                </a:solidFill>
              </a:rPr>
              <a:t>.</a:t>
            </a:r>
          </a:p>
          <a:p>
            <a:pPr marL="0" marR="0" indent="0" defTabSz="914400" rtl="0" eaLnBrk="0" fontAlgn="base" latinLnBrk="0" hangingPunct="0">
              <a:lnSpc>
                <a:spcPct val="100000"/>
              </a:lnSpc>
              <a:spcBef>
                <a:spcPct val="0"/>
              </a:spcBef>
              <a:spcAft>
                <a:spcPct val="0"/>
              </a:spcAft>
              <a:buClrTx/>
              <a:buSzTx/>
              <a:buFontTx/>
              <a:buNone/>
              <a:tabLst/>
            </a:pPr>
            <a:r>
              <a:rPr lang="en-US" sz="1200" b="1" dirty="0">
                <a:solidFill>
                  <a:schemeClr val="bg1">
                    <a:lumMod val="85000"/>
                  </a:schemeClr>
                </a:solidFill>
                <a:cs typeface="Arial" pitchFamily="34" charset="0"/>
              </a:rPr>
              <a:t>Aggregation method</a:t>
            </a:r>
            <a:r>
              <a:rPr lang="en-US" sz="1200" dirty="0">
                <a:solidFill>
                  <a:schemeClr val="bg1">
                    <a:lumMod val="85000"/>
                  </a:schemeClr>
                </a:solidFill>
                <a:cs typeface="Arial" pitchFamily="34" charset="0"/>
              </a:rPr>
              <a:t>: average pooling of embeddings of context rules for each class.</a:t>
            </a:r>
          </a:p>
        </p:txBody>
      </p:sp>
      <p:graphicFrame>
        <p:nvGraphicFramePr>
          <p:cNvPr id="31" name="Table 13">
            <a:extLst>
              <a:ext uri="{FF2B5EF4-FFF2-40B4-BE49-F238E27FC236}">
                <a16:creationId xmlns:a16="http://schemas.microsoft.com/office/drawing/2014/main" id="{B91EC8D1-1888-4579-496B-C11211BF52D0}"/>
              </a:ext>
            </a:extLst>
          </p:cNvPr>
          <p:cNvGraphicFramePr>
            <a:graphicFrameLocks noGrp="1"/>
          </p:cNvGraphicFramePr>
          <p:nvPr/>
        </p:nvGraphicFramePr>
        <p:xfrm>
          <a:off x="4635375" y="2201487"/>
          <a:ext cx="3379827" cy="1645920"/>
        </p:xfrm>
        <a:graphic>
          <a:graphicData uri="http://schemas.openxmlformats.org/drawingml/2006/table">
            <a:tbl>
              <a:tblPr firstRow="1" bandRow="1">
                <a:tableStyleId>{2D5ABB26-0587-4C30-8999-92F81FD0307C}</a:tableStyleId>
              </a:tblPr>
              <a:tblGrid>
                <a:gridCol w="2340961">
                  <a:extLst>
                    <a:ext uri="{9D8B030D-6E8A-4147-A177-3AD203B41FA5}">
                      <a16:colId xmlns:a16="http://schemas.microsoft.com/office/drawing/2014/main" val="1768567370"/>
                    </a:ext>
                  </a:extLst>
                </a:gridCol>
                <a:gridCol w="1038866">
                  <a:extLst>
                    <a:ext uri="{9D8B030D-6E8A-4147-A177-3AD203B41FA5}">
                      <a16:colId xmlns:a16="http://schemas.microsoft.com/office/drawing/2014/main" val="1998583216"/>
                    </a:ext>
                  </a:extLst>
                </a:gridCol>
              </a:tblGrid>
              <a:tr h="196788">
                <a:tc>
                  <a:txBody>
                    <a:bodyPr/>
                    <a:lstStyle/>
                    <a:p>
                      <a:pPr algn="ctr"/>
                      <a:r>
                        <a:rPr lang="en-US" sz="1200" dirty="0">
                          <a:solidFill>
                            <a:schemeClr val="bg1">
                              <a:lumMod val="95000"/>
                            </a:schemeClr>
                          </a:solidFill>
                        </a:rPr>
                        <a:t>Sentence</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lumMod val="95000"/>
                            </a:schemeClr>
                          </a:solidFill>
                        </a:rPr>
                        <a:t>Evaluation</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581031"/>
                  </a:ext>
                </a:extLst>
              </a:tr>
              <a:tr h="327980">
                <a:tc>
                  <a:txBody>
                    <a:bodyPr/>
                    <a:lstStyle/>
                    <a:p>
                      <a:r>
                        <a:rPr lang="en-US" sz="1200" dirty="0">
                          <a:solidFill>
                            <a:schemeClr val="bg1">
                              <a:lumMod val="95000"/>
                            </a:schemeClr>
                          </a:solidFill>
                        </a:rPr>
                        <a:t>vehicle experienced a fire in the engine.</a:t>
                      </a:r>
                    </a:p>
                  </a:txBody>
                  <a:tcPr>
                    <a:lnT w="12700" cap="flat" cmpd="sng" algn="ctr">
                      <a:noFill/>
                      <a:prstDash val="solid"/>
                      <a:round/>
                      <a:headEnd type="none" w="med" len="med"/>
                      <a:tailEnd type="none" w="med" len="med"/>
                    </a:lnT>
                  </a:tcPr>
                </a:tc>
                <a:tc>
                  <a:txBody>
                    <a:bodyPr/>
                    <a:lstStyle/>
                    <a:p>
                      <a:pPr algn="ctr"/>
                      <a:r>
                        <a:rPr lang="en-US" sz="1200" dirty="0">
                          <a:solidFill>
                            <a:schemeClr val="bg1">
                              <a:lumMod val="95000"/>
                            </a:schemeClr>
                          </a:solidFill>
                        </a:rPr>
                        <a:t>1</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4140059675"/>
                  </a:ext>
                </a:extLst>
              </a:tr>
              <a:tr h="327980">
                <a:tc>
                  <a:txBody>
                    <a:bodyPr/>
                    <a:lstStyle/>
                    <a:p>
                      <a:r>
                        <a:rPr lang="en-US" sz="1200" dirty="0">
                          <a:solidFill>
                            <a:schemeClr val="bg1">
                              <a:lumMod val="95000"/>
                            </a:schemeClr>
                          </a:solidFill>
                        </a:rPr>
                        <a:t>purchased car </a:t>
                      </a:r>
                      <a:r>
                        <a:rPr lang="en-US" sz="1200" dirty="0" err="1">
                          <a:solidFill>
                            <a:schemeClr val="bg1">
                              <a:lumMod val="95000"/>
                            </a:schemeClr>
                          </a:solidFill>
                        </a:rPr>
                        <a:t>july</a:t>
                      </a:r>
                      <a:r>
                        <a:rPr lang="en-US" sz="1200" dirty="0">
                          <a:solidFill>
                            <a:schemeClr val="bg1">
                              <a:lumMod val="95000"/>
                            </a:schemeClr>
                          </a:solidFill>
                        </a:rPr>
                        <a:t> '09 with 64000 on engine.</a:t>
                      </a:r>
                    </a:p>
                  </a:txBody>
                  <a:tcPr>
                    <a:lnB>
                      <a:noFill/>
                    </a:lnB>
                  </a:tcPr>
                </a:tc>
                <a:tc>
                  <a:txBody>
                    <a:bodyPr/>
                    <a:lstStyle/>
                    <a:p>
                      <a:pPr algn="ctr"/>
                      <a:r>
                        <a:rPr lang="en-US" sz="1200" dirty="0">
                          <a:solidFill>
                            <a:schemeClr val="bg1">
                              <a:lumMod val="95000"/>
                            </a:schemeClr>
                          </a:solidFill>
                        </a:rPr>
                        <a:t>0</a:t>
                      </a:r>
                    </a:p>
                  </a:txBody>
                  <a:tcPr>
                    <a:lnB>
                      <a:noFill/>
                    </a:lnB>
                  </a:tcPr>
                </a:tc>
                <a:extLst>
                  <a:ext uri="{0D108BD9-81ED-4DB2-BD59-A6C34878D82A}">
                    <a16:rowId xmlns:a16="http://schemas.microsoft.com/office/drawing/2014/main" val="3593777581"/>
                  </a:ext>
                </a:extLst>
              </a:tr>
              <a:tr h="327980">
                <a:tc>
                  <a:txBody>
                    <a:bodyPr/>
                    <a:lstStyle/>
                    <a:p>
                      <a:r>
                        <a:rPr lang="en-US" sz="1200" dirty="0">
                          <a:solidFill>
                            <a:schemeClr val="bg1">
                              <a:lumMod val="95000"/>
                            </a:schemeClr>
                          </a:solidFill>
                        </a:rPr>
                        <a:t>engine coolant and engine light </a:t>
                      </a:r>
                      <a:r>
                        <a:rPr lang="en-US" sz="1200" dirty="0" err="1">
                          <a:solidFill>
                            <a:schemeClr val="bg1">
                              <a:lumMod val="95000"/>
                            </a:schemeClr>
                          </a:solidFill>
                        </a:rPr>
                        <a:t>etc</a:t>
                      </a:r>
                      <a:r>
                        <a:rPr lang="en-US" sz="1200" dirty="0">
                          <a:solidFill>
                            <a:schemeClr val="bg1">
                              <a:lumMod val="95000"/>
                            </a:schemeClr>
                          </a:solidFill>
                        </a:rPr>
                        <a:t> came on.</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lumMod val="95000"/>
                            </a:schemeClr>
                          </a:solidFill>
                        </a:rPr>
                        <a:t>1</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7931949"/>
                  </a:ext>
                </a:extLst>
              </a:tr>
            </a:tbl>
          </a:graphicData>
        </a:graphic>
      </p:graphicFrame>
      <p:sp>
        <p:nvSpPr>
          <p:cNvPr id="32" name="TextBox 31">
            <a:extLst>
              <a:ext uri="{FF2B5EF4-FFF2-40B4-BE49-F238E27FC236}">
                <a16:creationId xmlns:a16="http://schemas.microsoft.com/office/drawing/2014/main" id="{146AB96D-6562-9A73-FCCC-0127C17489A8}"/>
              </a:ext>
            </a:extLst>
          </p:cNvPr>
          <p:cNvSpPr txBox="1"/>
          <p:nvPr/>
        </p:nvSpPr>
        <p:spPr bwMode="gray">
          <a:xfrm>
            <a:off x="4635375" y="1983282"/>
            <a:ext cx="3534814" cy="287832"/>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b="1" dirty="0">
                <a:solidFill>
                  <a:schemeClr val="bg1">
                    <a:lumMod val="95000"/>
                  </a:schemeClr>
                </a:solidFill>
              </a:rPr>
              <a:t>Evaluation of context windows for the “engine” class</a:t>
            </a:r>
          </a:p>
        </p:txBody>
      </p:sp>
      <p:sp>
        <p:nvSpPr>
          <p:cNvPr id="7" name="Rectangle 6">
            <a:extLst>
              <a:ext uri="{FF2B5EF4-FFF2-40B4-BE49-F238E27FC236}">
                <a16:creationId xmlns:a16="http://schemas.microsoft.com/office/drawing/2014/main" id="{6ABD7560-8A1D-622D-4D8C-35C451F1E0D6}"/>
              </a:ext>
            </a:extLst>
          </p:cNvPr>
          <p:cNvSpPr/>
          <p:nvPr/>
        </p:nvSpPr>
        <p:spPr bwMode="auto">
          <a:xfrm>
            <a:off x="4191000" y="4494142"/>
            <a:ext cx="4724400" cy="1558031"/>
          </a:xfrm>
          <a:prstGeom prst="rect">
            <a:avLst/>
          </a:prstGeom>
          <a:solidFill>
            <a:schemeClr val="bg1">
              <a:lumMod val="95000"/>
              <a:alpha val="85000"/>
            </a:schemeClr>
          </a:solidFill>
          <a:ln>
            <a:solidFill>
              <a:schemeClr val="bg1">
                <a:lumMod val="9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aphicFrame>
        <p:nvGraphicFramePr>
          <p:cNvPr id="10" name="Table 13">
            <a:extLst>
              <a:ext uri="{FF2B5EF4-FFF2-40B4-BE49-F238E27FC236}">
                <a16:creationId xmlns:a16="http://schemas.microsoft.com/office/drawing/2014/main" id="{F3FBD88A-BD64-2671-BC12-4EA7905B7F3A}"/>
              </a:ext>
            </a:extLst>
          </p:cNvPr>
          <p:cNvGraphicFramePr>
            <a:graphicFrameLocks noGrp="1"/>
          </p:cNvGraphicFramePr>
          <p:nvPr>
            <p:extLst>
              <p:ext uri="{D42A27DB-BD31-4B8C-83A1-F6EECF244321}">
                <p14:modId xmlns:p14="http://schemas.microsoft.com/office/powerpoint/2010/main" val="561059087"/>
              </p:ext>
            </p:extLst>
          </p:nvPr>
        </p:nvGraphicFramePr>
        <p:xfrm>
          <a:off x="361805" y="4467875"/>
          <a:ext cx="3379827" cy="1828800"/>
        </p:xfrm>
        <a:graphic>
          <a:graphicData uri="http://schemas.openxmlformats.org/drawingml/2006/table">
            <a:tbl>
              <a:tblPr firstRow="1" bandRow="1">
                <a:tableStyleId>{2D5ABB26-0587-4C30-8999-92F81FD0307C}</a:tableStyleId>
              </a:tblPr>
              <a:tblGrid>
                <a:gridCol w="742825">
                  <a:extLst>
                    <a:ext uri="{9D8B030D-6E8A-4147-A177-3AD203B41FA5}">
                      <a16:colId xmlns:a16="http://schemas.microsoft.com/office/drawing/2014/main" val="1768567370"/>
                    </a:ext>
                  </a:extLst>
                </a:gridCol>
                <a:gridCol w="2637002">
                  <a:extLst>
                    <a:ext uri="{9D8B030D-6E8A-4147-A177-3AD203B41FA5}">
                      <a16:colId xmlns:a16="http://schemas.microsoft.com/office/drawing/2014/main" val="1998583216"/>
                    </a:ext>
                  </a:extLst>
                </a:gridCol>
              </a:tblGrid>
              <a:tr h="161329">
                <a:tc>
                  <a:txBody>
                    <a:bodyPr/>
                    <a:lstStyle/>
                    <a:p>
                      <a:pPr algn="ctr"/>
                      <a:r>
                        <a:rPr lang="en-US" sz="1200" dirty="0"/>
                        <a:t>Class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Keywords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3581031"/>
                  </a:ext>
                </a:extLst>
              </a:tr>
              <a:tr h="234658">
                <a:tc>
                  <a:txBody>
                    <a:bodyPr/>
                    <a:lstStyle/>
                    <a:p>
                      <a:r>
                        <a:rPr lang="en-US" sz="1200" dirty="0"/>
                        <a:t>Airbag</a:t>
                      </a:r>
                    </a:p>
                  </a:txBody>
                  <a:tcPr>
                    <a:lnT w="12700" cap="flat" cmpd="sng" algn="ctr">
                      <a:solidFill>
                        <a:schemeClr val="tx1"/>
                      </a:solidFill>
                      <a:prstDash val="solid"/>
                      <a:round/>
                      <a:headEnd type="none" w="med" len="med"/>
                      <a:tailEnd type="none" w="med" len="med"/>
                    </a:lnT>
                  </a:tcPr>
                </a:tc>
                <a:tc>
                  <a:txBody>
                    <a:bodyPr/>
                    <a:lstStyle/>
                    <a:p>
                      <a:r>
                        <a:rPr lang="en-US" sz="1200" dirty="0"/>
                        <a:t>airbag, air bag, knee bolster, inflator</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40059675"/>
                  </a:ext>
                </a:extLst>
              </a:tr>
              <a:tr h="234658">
                <a:tc>
                  <a:txBody>
                    <a:bodyPr/>
                    <a:lstStyle/>
                    <a:p>
                      <a:r>
                        <a:rPr lang="en-US" sz="1200" dirty="0"/>
                        <a:t>Engine</a:t>
                      </a:r>
                    </a:p>
                  </a:txBody>
                  <a:tcPr/>
                </a:tc>
                <a:tc>
                  <a:txBody>
                    <a:bodyPr/>
                    <a:lstStyle/>
                    <a:p>
                      <a:r>
                        <a:rPr lang="en-US" sz="1200" dirty="0"/>
                        <a:t>engine, motor, ignition, generator</a:t>
                      </a:r>
                    </a:p>
                  </a:txBody>
                  <a:tcPr/>
                </a:tc>
                <a:extLst>
                  <a:ext uri="{0D108BD9-81ED-4DB2-BD59-A6C34878D82A}">
                    <a16:rowId xmlns:a16="http://schemas.microsoft.com/office/drawing/2014/main" val="3593777581"/>
                  </a:ext>
                </a:extLst>
              </a:tr>
              <a:tr h="234658">
                <a:tc>
                  <a:txBody>
                    <a:bodyPr/>
                    <a:lstStyle/>
                    <a:p>
                      <a:r>
                        <a:rPr lang="en-US" sz="1200" dirty="0"/>
                        <a:t>Seats</a:t>
                      </a:r>
                    </a:p>
                  </a:txBody>
                  <a:tcPr/>
                </a:tc>
                <a:tc>
                  <a:txBody>
                    <a:bodyPr/>
                    <a:lstStyle/>
                    <a:p>
                      <a:r>
                        <a:rPr lang="en-US" sz="1200" dirty="0"/>
                        <a:t>seat, </a:t>
                      </a:r>
                      <a:r>
                        <a:rPr lang="en-US" sz="1200" dirty="0" err="1"/>
                        <a:t>carseat</a:t>
                      </a:r>
                      <a:r>
                        <a:rPr lang="en-US" sz="1200" dirty="0"/>
                        <a:t>, headrest, cushion</a:t>
                      </a:r>
                    </a:p>
                  </a:txBody>
                  <a:tcPr/>
                </a:tc>
                <a:extLst>
                  <a:ext uri="{0D108BD9-81ED-4DB2-BD59-A6C34878D82A}">
                    <a16:rowId xmlns:a16="http://schemas.microsoft.com/office/drawing/2014/main" val="2267931949"/>
                  </a:ext>
                </a:extLst>
              </a:tr>
              <a:tr h="161329">
                <a:tc>
                  <a:txBody>
                    <a:bodyPr/>
                    <a:lstStyle/>
                    <a:p>
                      <a:r>
                        <a:rPr lang="en-US" sz="1200" dirty="0"/>
                        <a:t>Tires</a:t>
                      </a:r>
                    </a:p>
                  </a:txBody>
                  <a:tcPr/>
                </a:tc>
                <a:tc>
                  <a:txBody>
                    <a:bodyPr/>
                    <a:lstStyle/>
                    <a:p>
                      <a:r>
                        <a:rPr lang="en-US" sz="1200" dirty="0"/>
                        <a:t>tire, wheel, tread wear, flat spot</a:t>
                      </a:r>
                    </a:p>
                  </a:txBody>
                  <a:tcPr/>
                </a:tc>
                <a:extLst>
                  <a:ext uri="{0D108BD9-81ED-4DB2-BD59-A6C34878D82A}">
                    <a16:rowId xmlns:a16="http://schemas.microsoft.com/office/drawing/2014/main" val="1508769425"/>
                  </a:ext>
                </a:extLst>
              </a:tr>
              <a:tr h="268881">
                <a:tc>
                  <a:txBody>
                    <a:bodyPr/>
                    <a:lstStyle/>
                    <a:p>
                      <a:r>
                        <a:rPr lang="en-US" sz="1200" dirty="0"/>
                        <a:t>Traction control</a:t>
                      </a:r>
                    </a:p>
                  </a:txBody>
                  <a:tcPr>
                    <a:lnB w="12700" cap="flat" cmpd="sng" algn="ctr">
                      <a:solidFill>
                        <a:schemeClr val="tx1"/>
                      </a:solidFill>
                      <a:prstDash val="solid"/>
                      <a:round/>
                      <a:headEnd type="none" w="med" len="med"/>
                      <a:tailEnd type="none" w="med" len="med"/>
                    </a:lnB>
                  </a:tcPr>
                </a:tc>
                <a:tc>
                  <a:txBody>
                    <a:bodyPr/>
                    <a:lstStyle/>
                    <a:p>
                      <a:r>
                        <a:rPr lang="en-US" sz="1200" dirty="0"/>
                        <a:t>traction, </a:t>
                      </a:r>
                      <a:r>
                        <a:rPr lang="en-US" sz="1200" dirty="0" err="1"/>
                        <a:t>stabilitrak</a:t>
                      </a:r>
                      <a:r>
                        <a:rPr lang="en-US" sz="1200" dirty="0"/>
                        <a:t>, </a:t>
                      </a:r>
                      <a:r>
                        <a:rPr lang="en-US" sz="1200" dirty="0" err="1"/>
                        <a:t>vsc</a:t>
                      </a:r>
                      <a:r>
                        <a:rPr lang="en-US" sz="1200" dirty="0"/>
                        <a:t> light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8585593"/>
                  </a:ext>
                </a:extLst>
              </a:tr>
            </a:tbl>
          </a:graphicData>
        </a:graphic>
      </p:graphicFrame>
      <p:sp>
        <p:nvSpPr>
          <p:cNvPr id="12" name="TextBox 11">
            <a:extLst>
              <a:ext uri="{FF2B5EF4-FFF2-40B4-BE49-F238E27FC236}">
                <a16:creationId xmlns:a16="http://schemas.microsoft.com/office/drawing/2014/main" id="{061CEA3F-E258-9F22-6E12-DC121BE68AE3}"/>
              </a:ext>
            </a:extLst>
          </p:cNvPr>
          <p:cNvSpPr txBox="1"/>
          <p:nvPr/>
        </p:nvSpPr>
        <p:spPr bwMode="gray">
          <a:xfrm>
            <a:off x="332904" y="4019065"/>
            <a:ext cx="3408728" cy="385861"/>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b="1" dirty="0">
                <a:solidFill>
                  <a:schemeClr val="tx2"/>
                </a:solidFill>
              </a:rPr>
              <a:t>Class descriptions used for classification</a:t>
            </a:r>
            <a:br>
              <a:rPr lang="en-US" sz="1200" b="1" dirty="0">
                <a:solidFill>
                  <a:schemeClr val="tx2"/>
                </a:solidFill>
              </a:rPr>
            </a:br>
            <a:r>
              <a:rPr lang="en-US" sz="1200" dirty="0">
                <a:solidFill>
                  <a:schemeClr val="tx2"/>
                </a:solidFill>
              </a:rPr>
              <a:t>These five classes are further used for validation</a:t>
            </a:r>
            <a:endParaRPr lang="de-DE" sz="1200" b="1" dirty="0" err="1">
              <a:solidFill>
                <a:schemeClr val="tx2"/>
              </a:solidFill>
            </a:endParaRPr>
          </a:p>
        </p:txBody>
      </p:sp>
    </p:spTree>
    <p:extLst>
      <p:ext uri="{BB962C8B-B14F-4D97-AF65-F5344CB8AC3E}">
        <p14:creationId xmlns:p14="http://schemas.microsoft.com/office/powerpoint/2010/main" val="7194726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en-US" dirty="0"/>
              <a:t>Introduction </a:t>
            </a:r>
          </a:p>
          <a:p>
            <a:pPr lvl="1"/>
            <a:r>
              <a:rPr lang="en-US" dirty="0"/>
              <a:t>Motivation</a:t>
            </a:r>
          </a:p>
          <a:p>
            <a:pPr lvl="1"/>
            <a:r>
              <a:rPr lang="en-US" dirty="0"/>
              <a:t>Objectives</a:t>
            </a:r>
          </a:p>
          <a:p>
            <a:pPr lvl="1"/>
            <a:r>
              <a:rPr lang="en-US" dirty="0"/>
              <a:t>Research questions</a:t>
            </a:r>
          </a:p>
          <a:p>
            <a:pPr marL="98425" lvl="1" indent="0">
              <a:buNone/>
            </a:pPr>
            <a:endParaRPr lang="en-US" dirty="0"/>
          </a:p>
          <a:p>
            <a:pPr marL="98425" lvl="1" indent="0">
              <a:buNone/>
            </a:pPr>
            <a:r>
              <a:rPr lang="en-US" dirty="0"/>
              <a:t>Research concept</a:t>
            </a:r>
          </a:p>
          <a:p>
            <a:pPr lvl="1"/>
            <a:r>
              <a:rPr lang="en-US" dirty="0"/>
              <a:t>General approach</a:t>
            </a:r>
          </a:p>
          <a:p>
            <a:pPr lvl="1"/>
            <a:r>
              <a:rPr lang="en-US" dirty="0"/>
              <a:t>Data set</a:t>
            </a:r>
          </a:p>
          <a:p>
            <a:pPr lvl="1"/>
            <a:r>
              <a:rPr lang="en-US" dirty="0"/>
              <a:t>Methodology</a:t>
            </a:r>
          </a:p>
          <a:p>
            <a:pPr marL="98425" lvl="1" indent="0">
              <a:buNone/>
            </a:pPr>
            <a:endParaRPr lang="en-US" dirty="0"/>
          </a:p>
          <a:p>
            <a:pPr marL="98425" lvl="1" indent="0">
              <a:buNone/>
            </a:pPr>
            <a:r>
              <a:rPr lang="en-US" dirty="0"/>
              <a:t>Results</a:t>
            </a:r>
          </a:p>
          <a:p>
            <a:pPr lvl="1"/>
            <a:r>
              <a:rPr lang="en-US" dirty="0"/>
              <a:t>Classification results (RQ2)</a:t>
            </a:r>
          </a:p>
          <a:p>
            <a:pPr lvl="1"/>
            <a:r>
              <a:rPr lang="en-US" dirty="0"/>
              <a:t>Identified challenges (RQ1)</a:t>
            </a:r>
          </a:p>
          <a:p>
            <a:pPr lvl="1"/>
            <a:r>
              <a:rPr lang="en-US" dirty="0"/>
              <a:t>Application of unsupervised learning methods (RQ3) </a:t>
            </a:r>
          </a:p>
          <a:p>
            <a:pPr marL="98425" lvl="1" indent="0">
              <a:buNone/>
            </a:pPr>
            <a:br>
              <a:rPr lang="en-US" dirty="0"/>
            </a:br>
            <a:r>
              <a:rPr lang="en-US" dirty="0"/>
              <a:t>Conclusion</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en-US"/>
              <a:t>© sebis</a:t>
            </a:r>
            <a:endParaRPr lang="de-DE" dirty="0"/>
          </a:p>
        </p:txBody>
      </p:sp>
      <p:sp>
        <p:nvSpPr>
          <p:cNvPr id="5" name="Fußzeilenplatzhalter 4"/>
          <p:cNvSpPr>
            <a:spLocks noGrp="1"/>
          </p:cNvSpPr>
          <p:nvPr>
            <p:ph type="ftr" sz="quarter" idx="11"/>
          </p:nvPr>
        </p:nvSpPr>
        <p:spPr/>
        <p:txBody>
          <a:bodyPr/>
          <a:lstStyle/>
          <a:p>
            <a:r>
              <a:rPr lang="en-US"/>
              <a:t>221212 Andrei Kreinhaus Master's Thesis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2</a:t>
            </a:fld>
            <a:endParaRPr lang="de-DE" dirty="0"/>
          </a:p>
        </p:txBody>
      </p:sp>
    </p:spTree>
    <p:extLst>
      <p:ext uri="{BB962C8B-B14F-4D97-AF65-F5344CB8AC3E}">
        <p14:creationId xmlns:p14="http://schemas.microsoft.com/office/powerpoint/2010/main" val="14968813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B050C-9A19-50A7-A2E5-5717D105D74C}"/>
              </a:ext>
            </a:extLst>
          </p:cNvPr>
          <p:cNvSpPr>
            <a:spLocks noGrp="1"/>
          </p:cNvSpPr>
          <p:nvPr>
            <p:ph type="title"/>
          </p:nvPr>
        </p:nvSpPr>
        <p:spPr/>
        <p:txBody>
          <a:bodyPr/>
          <a:lstStyle/>
          <a:p>
            <a:r>
              <a:rPr lang="en-US" dirty="0"/>
              <a:t>M3: Obtaining Context Rules from Context Windows</a:t>
            </a:r>
          </a:p>
        </p:txBody>
      </p:sp>
      <p:sp>
        <p:nvSpPr>
          <p:cNvPr id="4" name="Date Placeholder 3">
            <a:extLst>
              <a:ext uri="{FF2B5EF4-FFF2-40B4-BE49-F238E27FC236}">
                <a16:creationId xmlns:a16="http://schemas.microsoft.com/office/drawing/2014/main" id="{B94B9A11-C153-1DCC-D2AD-2F04B8D40D84}"/>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FCAD7EC2-772A-267A-2D62-4092808864CB}"/>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57098EAE-3D5C-5777-E78E-95D3388688BB}"/>
              </a:ext>
            </a:extLst>
          </p:cNvPr>
          <p:cNvSpPr>
            <a:spLocks noGrp="1"/>
          </p:cNvSpPr>
          <p:nvPr>
            <p:ph type="sldNum" sz="quarter" idx="12"/>
          </p:nvPr>
        </p:nvSpPr>
        <p:spPr/>
        <p:txBody>
          <a:bodyPr/>
          <a:lstStyle/>
          <a:p>
            <a:pPr>
              <a:defRPr/>
            </a:pPr>
            <a:fld id="{E201E5CB-5EE0-4EA4-87FF-7D8A79A61969}" type="slidenum">
              <a:rPr lang="de-DE" smtClean="0"/>
              <a:pPr>
                <a:defRPr/>
              </a:pPr>
              <a:t>20</a:t>
            </a:fld>
            <a:endParaRPr lang="de-DE" dirty="0"/>
          </a:p>
        </p:txBody>
      </p:sp>
      <p:grpSp>
        <p:nvGrpSpPr>
          <p:cNvPr id="2" name="Group 1">
            <a:extLst>
              <a:ext uri="{FF2B5EF4-FFF2-40B4-BE49-F238E27FC236}">
                <a16:creationId xmlns:a16="http://schemas.microsoft.com/office/drawing/2014/main" id="{B0304627-4CCB-0547-ED73-DB210F2CA185}"/>
              </a:ext>
            </a:extLst>
          </p:cNvPr>
          <p:cNvGrpSpPr/>
          <p:nvPr/>
        </p:nvGrpSpPr>
        <p:grpSpPr>
          <a:xfrm>
            <a:off x="332903" y="914400"/>
            <a:ext cx="11524664" cy="839816"/>
            <a:chOff x="332903" y="875787"/>
            <a:chExt cx="11524664" cy="839816"/>
          </a:xfrm>
        </p:grpSpPr>
        <p:cxnSp>
          <p:nvCxnSpPr>
            <p:cNvPr id="8" name="Straight Arrow Connector 7">
              <a:extLst>
                <a:ext uri="{FF2B5EF4-FFF2-40B4-BE49-F238E27FC236}">
                  <a16:creationId xmlns:a16="http://schemas.microsoft.com/office/drawing/2014/main" id="{D9EE0F3E-3509-FC0B-DE29-5C2C8755399D}"/>
                </a:ext>
              </a:extLst>
            </p:cNvPr>
            <p:cNvCxnSpPr>
              <a:cxnSpLocks/>
              <a:stCxn id="9" idx="3"/>
              <a:endCxn id="19" idx="1"/>
            </p:cNvCxnSpPr>
            <p:nvPr/>
          </p:nvCxnSpPr>
          <p:spPr bwMode="auto">
            <a:xfrm>
              <a:off x="1870255" y="1295695"/>
              <a:ext cx="8449960" cy="0"/>
            </a:xfrm>
            <a:prstGeom prst="straightConnector1">
              <a:avLst/>
            </a:prstGeom>
            <a:ln w="57150">
              <a:solidFill>
                <a:schemeClr val="tx1">
                  <a:alpha val="50000"/>
                </a:schemeClr>
              </a:solidFill>
              <a:prstDash val="sysDot"/>
              <a:headEnd type="none" w="med" len="med"/>
              <a:tailEnd type="triangle"/>
            </a:ln>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39E86FEB-0B56-9194-7A4E-2A38CEC12EDC}"/>
                </a:ext>
              </a:extLst>
            </p:cNvPr>
            <p:cNvSpPr/>
            <p:nvPr/>
          </p:nvSpPr>
          <p:spPr bwMode="gray">
            <a:xfrm>
              <a:off x="332903"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Data Preprocessing</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1" name="Rectangle 10">
              <a:extLst>
                <a:ext uri="{FF2B5EF4-FFF2-40B4-BE49-F238E27FC236}">
                  <a16:creationId xmlns:a16="http://schemas.microsoft.com/office/drawing/2014/main" id="{F3996136-2E96-C618-E4D5-4931A0834F7D}"/>
                </a:ext>
              </a:extLst>
            </p:cNvPr>
            <p:cNvSpPr/>
            <p:nvPr/>
          </p:nvSpPr>
          <p:spPr bwMode="gray">
            <a:xfrm>
              <a:off x="2330365"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Definition and Description of Target Classes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3" name="Rectangle 12">
              <a:extLst>
                <a:ext uri="{FF2B5EF4-FFF2-40B4-BE49-F238E27FC236}">
                  <a16:creationId xmlns:a16="http://schemas.microsoft.com/office/drawing/2014/main" id="{98E24D4D-9C49-50D2-956A-AC813D0DD68B}"/>
                </a:ext>
              </a:extLst>
            </p:cNvPr>
            <p:cNvSpPr/>
            <p:nvPr/>
          </p:nvSpPr>
          <p:spPr bwMode="gray">
            <a:xfrm>
              <a:off x="4327827" y="875787"/>
              <a:ext cx="1537352" cy="8398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Obtaining Context Rules from Context Windows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5" name="Rectangle 14">
              <a:extLst>
                <a:ext uri="{FF2B5EF4-FFF2-40B4-BE49-F238E27FC236}">
                  <a16:creationId xmlns:a16="http://schemas.microsoft.com/office/drawing/2014/main" id="{43A3931A-39F7-F63E-5542-A62A879A4379}"/>
                </a:ext>
              </a:extLst>
            </p:cNvPr>
            <p:cNvSpPr/>
            <p:nvPr/>
          </p:nvSpPr>
          <p:spPr bwMode="gray">
            <a:xfrm>
              <a:off x="6325289"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Calculating Class Vectors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7" name="Rectangle 16">
              <a:extLst>
                <a:ext uri="{FF2B5EF4-FFF2-40B4-BE49-F238E27FC236}">
                  <a16:creationId xmlns:a16="http://schemas.microsoft.com/office/drawing/2014/main" id="{9CB47EC4-4BD0-0E38-7F31-1F19ECC18BEF}"/>
                </a:ext>
              </a:extLst>
            </p:cNvPr>
            <p:cNvSpPr/>
            <p:nvPr/>
          </p:nvSpPr>
          <p:spPr bwMode="gray">
            <a:xfrm>
              <a:off x="8322751"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Classification of Documents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9" name="Rectangle 18">
              <a:extLst>
                <a:ext uri="{FF2B5EF4-FFF2-40B4-BE49-F238E27FC236}">
                  <a16:creationId xmlns:a16="http://schemas.microsoft.com/office/drawing/2014/main" id="{D5C3EF68-19FB-E8E5-A56B-2C671EBD683C}"/>
                </a:ext>
              </a:extLst>
            </p:cNvPr>
            <p:cNvSpPr/>
            <p:nvPr/>
          </p:nvSpPr>
          <p:spPr bwMode="gray">
            <a:xfrm>
              <a:off x="10320215"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Validation Procedure</a:t>
              </a:r>
              <a:endParaRPr lang="de-DE" sz="1400" b="1" dirty="0" err="1">
                <a:solidFill>
                  <a:schemeClr val="bg1"/>
                </a:solidFill>
                <a:latin typeface="+mj-lt"/>
                <a:ea typeface="CMU Serif" panose="02000603000000000000" pitchFamily="2" charset="0"/>
                <a:cs typeface="CMU Serif" panose="02000603000000000000" pitchFamily="2" charset="0"/>
              </a:endParaRPr>
            </a:p>
          </p:txBody>
        </p:sp>
      </p:grpSp>
      <p:sp>
        <p:nvSpPr>
          <p:cNvPr id="22" name="Rectangle 21">
            <a:extLst>
              <a:ext uri="{FF2B5EF4-FFF2-40B4-BE49-F238E27FC236}">
                <a16:creationId xmlns:a16="http://schemas.microsoft.com/office/drawing/2014/main" id="{7AC9915B-7D1F-18E3-9844-266E3EC2BDAF}"/>
              </a:ext>
            </a:extLst>
          </p:cNvPr>
          <p:cNvSpPr/>
          <p:nvPr/>
        </p:nvSpPr>
        <p:spPr bwMode="auto">
          <a:xfrm>
            <a:off x="332904" y="2058936"/>
            <a:ext cx="2670048" cy="1350307"/>
          </a:xfrm>
          <a:prstGeom prst="rect">
            <a:avLst/>
          </a:prstGeom>
          <a:solidFill>
            <a:srgbClr val="F2F2EB"/>
          </a:solidFill>
          <a:ln>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bg1">
                    <a:lumMod val="85000"/>
                  </a:schemeClr>
                </a:solidFill>
                <a:cs typeface="Arial" pitchFamily="34" charset="0"/>
              </a:rPr>
              <a:t>Handling </a:t>
            </a:r>
            <a:r>
              <a:rPr lang="en-US" sz="1200" dirty="0" err="1">
                <a:solidFill>
                  <a:schemeClr val="bg1">
                    <a:lumMod val="85000"/>
                  </a:schemeClr>
                </a:solidFill>
                <a:cs typeface="Arial" pitchFamily="34" charset="0"/>
              </a:rPr>
              <a:t>NaN</a:t>
            </a:r>
            <a:r>
              <a:rPr lang="en-US" sz="1200" dirty="0">
                <a:solidFill>
                  <a:schemeClr val="bg1">
                    <a:lumMod val="85000"/>
                  </a:schemeClr>
                </a:solidFill>
                <a:cs typeface="Arial" pitchFamily="34" charset="0"/>
              </a:rPr>
              <a:t> values, lower case, noise reduction, removal of special characters.</a:t>
            </a:r>
          </a:p>
        </p:txBody>
      </p:sp>
      <p:sp>
        <p:nvSpPr>
          <p:cNvPr id="25" name="Rectangle 24">
            <a:extLst>
              <a:ext uri="{FF2B5EF4-FFF2-40B4-BE49-F238E27FC236}">
                <a16:creationId xmlns:a16="http://schemas.microsoft.com/office/drawing/2014/main" id="{66F92E3C-AA2D-2DF5-B13F-DCB7211CAEBA}"/>
              </a:ext>
            </a:extLst>
          </p:cNvPr>
          <p:cNvSpPr/>
          <p:nvPr/>
        </p:nvSpPr>
        <p:spPr bwMode="auto">
          <a:xfrm>
            <a:off x="9183412" y="4019065"/>
            <a:ext cx="2674155" cy="2204711"/>
          </a:xfrm>
          <a:prstGeom prst="rect">
            <a:avLst/>
          </a:prstGeom>
          <a:solidFill>
            <a:srgbClr val="F2F2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5 classes </a:t>
            </a:r>
            <a:r>
              <a:rPr lang="en-US" sz="1400" dirty="0">
                <a:solidFill>
                  <a:schemeClr val="bg1">
                    <a:lumMod val="85000"/>
                  </a:schemeClr>
                </a:solidFill>
                <a:cs typeface="Arial" pitchFamily="34" charset="0"/>
              </a:rPr>
              <a:t>for validation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3 embedding models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2 thresholds </a:t>
            </a:r>
            <a:r>
              <a:rPr lang="en-US" sz="1400" dirty="0">
                <a:solidFill>
                  <a:schemeClr val="bg1">
                    <a:lumMod val="85000"/>
                  </a:schemeClr>
                </a:solidFill>
                <a:cs typeface="Arial" pitchFamily="34" charset="0"/>
              </a:rPr>
              <a:t>(0.6 and 0.7)</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4 validation rounds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3 voters </a:t>
            </a:r>
            <a:r>
              <a:rPr lang="en-US" sz="1400" dirty="0">
                <a:solidFill>
                  <a:schemeClr val="bg1">
                    <a:lumMod val="85000"/>
                  </a:schemeClr>
                </a:solidFill>
                <a:cs typeface="Arial" pitchFamily="34" charset="0"/>
              </a:rPr>
              <a:t>per class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100 sentences </a:t>
            </a:r>
            <a:r>
              <a:rPr lang="en-US" sz="1400" dirty="0">
                <a:solidFill>
                  <a:schemeClr val="bg1">
                    <a:lumMod val="85000"/>
                  </a:schemeClr>
                </a:solidFill>
                <a:cs typeface="Arial" pitchFamily="34" charset="0"/>
              </a:rPr>
              <a:t>per voter</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44 participants</a:t>
            </a:r>
            <a:r>
              <a:rPr lang="en-US" sz="1400" dirty="0">
                <a:solidFill>
                  <a:schemeClr val="bg1">
                    <a:lumMod val="85000"/>
                  </a:schemeClr>
                </a:solidFill>
                <a:cs typeface="Arial" pitchFamily="34" charset="0"/>
              </a:rPr>
              <a:t> in total</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Majority voting principle</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Inter-voter agreement </a:t>
            </a:r>
            <a:r>
              <a:rPr lang="en-US" sz="1400" dirty="0">
                <a:solidFill>
                  <a:schemeClr val="bg1">
                    <a:lumMod val="85000"/>
                  </a:schemeClr>
                </a:solidFill>
                <a:cs typeface="Arial" pitchFamily="34" charset="0"/>
              </a:rPr>
              <a:t>is measured (Fleiss’ Kappa)</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a:solidFill>
                <a:schemeClr val="tx1"/>
              </a:solidFill>
              <a:cs typeface="Arial" pitchFamily="34" charset="0"/>
            </a:endParaRPr>
          </a:p>
        </p:txBody>
      </p:sp>
      <p:grpSp>
        <p:nvGrpSpPr>
          <p:cNvPr id="29" name="Group 28">
            <a:extLst>
              <a:ext uri="{FF2B5EF4-FFF2-40B4-BE49-F238E27FC236}">
                <a16:creationId xmlns:a16="http://schemas.microsoft.com/office/drawing/2014/main" id="{9BAAD2EB-20E0-A65B-FFDF-9CA6C61B7E94}"/>
              </a:ext>
            </a:extLst>
          </p:cNvPr>
          <p:cNvGrpSpPr/>
          <p:nvPr/>
        </p:nvGrpSpPr>
        <p:grpSpPr>
          <a:xfrm>
            <a:off x="4191000" y="4131592"/>
            <a:ext cx="4739691" cy="1979656"/>
            <a:chOff x="3756671" y="4348488"/>
            <a:chExt cx="5137235" cy="2123426"/>
          </a:xfrm>
        </p:grpSpPr>
        <p:pic>
          <p:nvPicPr>
            <p:cNvPr id="27" name="Picture 26">
              <a:extLst>
                <a:ext uri="{FF2B5EF4-FFF2-40B4-BE49-F238E27FC236}">
                  <a16:creationId xmlns:a16="http://schemas.microsoft.com/office/drawing/2014/main" id="{69D86BFD-8FB8-D649-01DB-F8E6111AD2D0}"/>
                </a:ext>
              </a:extLst>
            </p:cNvPr>
            <p:cNvPicPr>
              <a:picLocks noChangeAspect="1"/>
            </p:cNvPicPr>
            <p:nvPr/>
          </p:nvPicPr>
          <p:blipFill>
            <a:blip r:embed="rId2"/>
            <a:stretch>
              <a:fillRect/>
            </a:stretch>
          </p:blipFill>
          <p:spPr>
            <a:xfrm>
              <a:off x="3756671" y="4740476"/>
              <a:ext cx="5137235" cy="1731438"/>
            </a:xfrm>
            <a:prstGeom prst="rect">
              <a:avLst/>
            </a:prstGeom>
          </p:spPr>
        </p:pic>
        <p:sp>
          <p:nvSpPr>
            <p:cNvPr id="28" name="TextBox 27">
              <a:extLst>
                <a:ext uri="{FF2B5EF4-FFF2-40B4-BE49-F238E27FC236}">
                  <a16:creationId xmlns:a16="http://schemas.microsoft.com/office/drawing/2014/main" id="{377C21AA-CAF8-2642-BAA8-C99CC7403390}"/>
                </a:ext>
              </a:extLst>
            </p:cNvPr>
            <p:cNvSpPr txBox="1"/>
            <p:nvPr/>
          </p:nvSpPr>
          <p:spPr bwMode="gray">
            <a:xfrm>
              <a:off x="3856143" y="4348488"/>
              <a:ext cx="4648199" cy="491794"/>
            </a:xfrm>
            <a:prstGeom prst="rect">
              <a:avLst/>
            </a:prstGeom>
            <a:noFill/>
          </p:spPr>
          <p:txBody>
            <a:bodyPr wrap="none" lIns="0" tIns="0" rIns="0" bIns="0" rtlCol="0">
              <a:noAutofit/>
            </a:bodyPr>
            <a:lstStyle/>
            <a:p>
              <a:r>
                <a:rPr lang="en-US" sz="1200" b="1" dirty="0">
                  <a:solidFill>
                    <a:schemeClr val="bg1">
                      <a:lumMod val="95000"/>
                    </a:schemeClr>
                  </a:solidFill>
                </a:rPr>
                <a:t>Compare each sentence of each document to each class vector</a:t>
              </a:r>
              <a:br>
                <a:rPr lang="en-US" sz="1200" b="1" dirty="0">
                  <a:solidFill>
                    <a:schemeClr val="bg1">
                      <a:lumMod val="95000"/>
                    </a:schemeClr>
                  </a:solidFill>
                </a:rPr>
              </a:br>
              <a:r>
                <a:rPr lang="en-US" sz="1200" dirty="0">
                  <a:solidFill>
                    <a:schemeClr val="bg1">
                      <a:lumMod val="95000"/>
                    </a:schemeClr>
                  </a:solidFill>
                </a:rPr>
                <a:t>Pseudo code for the proposed algorithm</a:t>
              </a:r>
              <a:endParaRPr lang="en-US" sz="1200" b="1" dirty="0">
                <a:solidFill>
                  <a:schemeClr val="bg1">
                    <a:lumMod val="95000"/>
                  </a:schemeClr>
                </a:solidFill>
              </a:endParaRPr>
            </a:p>
          </p:txBody>
        </p:sp>
      </p:grpSp>
      <p:sp>
        <p:nvSpPr>
          <p:cNvPr id="30" name="Rectangle 29">
            <a:extLst>
              <a:ext uri="{FF2B5EF4-FFF2-40B4-BE49-F238E27FC236}">
                <a16:creationId xmlns:a16="http://schemas.microsoft.com/office/drawing/2014/main" id="{5C1D21E6-F8E2-1CE1-C2D6-A285AFDA61FC}"/>
              </a:ext>
            </a:extLst>
          </p:cNvPr>
          <p:cNvSpPr/>
          <p:nvPr/>
        </p:nvSpPr>
        <p:spPr bwMode="auto">
          <a:xfrm>
            <a:off x="9183411" y="2058936"/>
            <a:ext cx="2674155" cy="1350308"/>
          </a:xfrm>
          <a:prstGeom prst="rect">
            <a:avLst/>
          </a:prstGeom>
          <a:solidFill>
            <a:srgbClr val="F2F2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b="1" dirty="0">
                <a:solidFill>
                  <a:schemeClr val="bg1">
                    <a:lumMod val="85000"/>
                  </a:schemeClr>
                </a:solidFill>
                <a:cs typeface="Arial" pitchFamily="34" charset="0"/>
              </a:rPr>
              <a:t>Models</a:t>
            </a:r>
            <a:r>
              <a:rPr lang="en-US" sz="1200" dirty="0">
                <a:solidFill>
                  <a:schemeClr val="bg1">
                    <a:lumMod val="85000"/>
                  </a:schemeClr>
                </a:solidFill>
                <a:cs typeface="Arial" pitchFamily="34" charset="0"/>
              </a:rPr>
              <a:t>: contextual SBERT-based </a:t>
            </a:r>
            <a:r>
              <a:rPr lang="en-US" sz="1200" i="1" dirty="0">
                <a:solidFill>
                  <a:schemeClr val="bg1">
                    <a:lumMod val="85000"/>
                  </a:schemeClr>
                </a:solidFill>
              </a:rPr>
              <a:t>all-MiniLM-L6-v2 </a:t>
            </a:r>
            <a:r>
              <a:rPr lang="en-US" sz="1200" dirty="0">
                <a:solidFill>
                  <a:schemeClr val="bg1">
                    <a:lumMod val="85000"/>
                  </a:schemeClr>
                </a:solidFill>
              </a:rPr>
              <a:t>and </a:t>
            </a:r>
            <a:r>
              <a:rPr lang="en-US" sz="1200" i="1" dirty="0">
                <a:solidFill>
                  <a:schemeClr val="bg1">
                    <a:lumMod val="85000"/>
                  </a:schemeClr>
                </a:solidFill>
              </a:rPr>
              <a:t>all-distilroberta-v1</a:t>
            </a:r>
            <a:r>
              <a:rPr lang="en-US" sz="1200" dirty="0">
                <a:solidFill>
                  <a:schemeClr val="bg1">
                    <a:lumMod val="85000"/>
                  </a:schemeClr>
                </a:solidFill>
              </a:rPr>
              <a:t>; non-contextual </a:t>
            </a:r>
            <a:r>
              <a:rPr lang="en-US" sz="1200" i="1" dirty="0">
                <a:solidFill>
                  <a:schemeClr val="bg1">
                    <a:lumMod val="85000"/>
                  </a:schemeClr>
                </a:solidFill>
              </a:rPr>
              <a:t>tok2vec</a:t>
            </a:r>
            <a:r>
              <a:rPr lang="en-US" sz="1200" dirty="0">
                <a:solidFill>
                  <a:schemeClr val="bg1">
                    <a:lumMod val="85000"/>
                  </a:schemeClr>
                </a:solidFill>
              </a:rPr>
              <a:t>.</a:t>
            </a:r>
          </a:p>
          <a:p>
            <a:pPr marL="0" marR="0" indent="0" defTabSz="914400" rtl="0" eaLnBrk="0" fontAlgn="base" latinLnBrk="0" hangingPunct="0">
              <a:lnSpc>
                <a:spcPct val="100000"/>
              </a:lnSpc>
              <a:spcBef>
                <a:spcPct val="0"/>
              </a:spcBef>
              <a:spcAft>
                <a:spcPct val="0"/>
              </a:spcAft>
              <a:buClrTx/>
              <a:buSzTx/>
              <a:buFontTx/>
              <a:buNone/>
              <a:tabLst/>
            </a:pPr>
            <a:r>
              <a:rPr lang="en-US" sz="1200" b="1" dirty="0">
                <a:solidFill>
                  <a:schemeClr val="bg1">
                    <a:lumMod val="85000"/>
                  </a:schemeClr>
                </a:solidFill>
                <a:cs typeface="Arial" pitchFamily="34" charset="0"/>
              </a:rPr>
              <a:t>Aggregation method</a:t>
            </a:r>
            <a:r>
              <a:rPr lang="en-US" sz="1200" dirty="0">
                <a:solidFill>
                  <a:schemeClr val="bg1">
                    <a:lumMod val="85000"/>
                  </a:schemeClr>
                </a:solidFill>
                <a:cs typeface="Arial" pitchFamily="34" charset="0"/>
              </a:rPr>
              <a:t>: average pooling of embeddings of context rules for each class.</a:t>
            </a:r>
          </a:p>
        </p:txBody>
      </p:sp>
      <p:sp>
        <p:nvSpPr>
          <p:cNvPr id="7" name="Rectangle 6">
            <a:extLst>
              <a:ext uri="{FF2B5EF4-FFF2-40B4-BE49-F238E27FC236}">
                <a16:creationId xmlns:a16="http://schemas.microsoft.com/office/drawing/2014/main" id="{6ABD7560-8A1D-622D-4D8C-35C451F1E0D6}"/>
              </a:ext>
            </a:extLst>
          </p:cNvPr>
          <p:cNvSpPr/>
          <p:nvPr/>
        </p:nvSpPr>
        <p:spPr bwMode="auto">
          <a:xfrm>
            <a:off x="4191000" y="4494142"/>
            <a:ext cx="4724400" cy="1558031"/>
          </a:xfrm>
          <a:prstGeom prst="rect">
            <a:avLst/>
          </a:prstGeom>
          <a:solidFill>
            <a:schemeClr val="bg1">
              <a:lumMod val="95000"/>
              <a:alpha val="85000"/>
            </a:schemeClr>
          </a:solidFill>
          <a:ln>
            <a:solidFill>
              <a:schemeClr val="bg1">
                <a:lumMod val="9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aphicFrame>
        <p:nvGraphicFramePr>
          <p:cNvPr id="14" name="Table 13">
            <a:extLst>
              <a:ext uri="{FF2B5EF4-FFF2-40B4-BE49-F238E27FC236}">
                <a16:creationId xmlns:a16="http://schemas.microsoft.com/office/drawing/2014/main" id="{F0DBB200-7DC3-694F-0633-572CC9FAF503}"/>
              </a:ext>
            </a:extLst>
          </p:cNvPr>
          <p:cNvGraphicFramePr>
            <a:graphicFrameLocks noGrp="1"/>
          </p:cNvGraphicFramePr>
          <p:nvPr>
            <p:extLst>
              <p:ext uri="{D42A27DB-BD31-4B8C-83A1-F6EECF244321}">
                <p14:modId xmlns:p14="http://schemas.microsoft.com/office/powerpoint/2010/main" val="3080688584"/>
              </p:ext>
            </p:extLst>
          </p:nvPr>
        </p:nvGraphicFramePr>
        <p:xfrm>
          <a:off x="361805" y="4467875"/>
          <a:ext cx="3379827" cy="1828800"/>
        </p:xfrm>
        <a:graphic>
          <a:graphicData uri="http://schemas.openxmlformats.org/drawingml/2006/table">
            <a:tbl>
              <a:tblPr firstRow="1" bandRow="1">
                <a:tableStyleId>{2D5ABB26-0587-4C30-8999-92F81FD0307C}</a:tableStyleId>
              </a:tblPr>
              <a:tblGrid>
                <a:gridCol w="742825">
                  <a:extLst>
                    <a:ext uri="{9D8B030D-6E8A-4147-A177-3AD203B41FA5}">
                      <a16:colId xmlns:a16="http://schemas.microsoft.com/office/drawing/2014/main" val="1768567370"/>
                    </a:ext>
                  </a:extLst>
                </a:gridCol>
                <a:gridCol w="2637002">
                  <a:extLst>
                    <a:ext uri="{9D8B030D-6E8A-4147-A177-3AD203B41FA5}">
                      <a16:colId xmlns:a16="http://schemas.microsoft.com/office/drawing/2014/main" val="1998583216"/>
                    </a:ext>
                  </a:extLst>
                </a:gridCol>
              </a:tblGrid>
              <a:tr h="161329">
                <a:tc>
                  <a:txBody>
                    <a:bodyPr/>
                    <a:lstStyle/>
                    <a:p>
                      <a:pPr algn="ctr"/>
                      <a:r>
                        <a:rPr lang="en-US" sz="1200" dirty="0">
                          <a:solidFill>
                            <a:schemeClr val="bg1">
                              <a:lumMod val="95000"/>
                            </a:schemeClr>
                          </a:solidFill>
                        </a:rPr>
                        <a:t>Class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lumMod val="95000"/>
                            </a:schemeClr>
                          </a:solidFill>
                        </a:rPr>
                        <a:t>Keywords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581031"/>
                  </a:ext>
                </a:extLst>
              </a:tr>
              <a:tr h="234658">
                <a:tc>
                  <a:txBody>
                    <a:bodyPr/>
                    <a:lstStyle/>
                    <a:p>
                      <a:r>
                        <a:rPr lang="en-US" sz="1200" dirty="0">
                          <a:solidFill>
                            <a:schemeClr val="bg1">
                              <a:lumMod val="95000"/>
                            </a:schemeClr>
                          </a:solidFill>
                        </a:rPr>
                        <a:t>Airbag</a:t>
                      </a:r>
                    </a:p>
                  </a:txBody>
                  <a:tcPr>
                    <a:lnT w="12700" cap="flat" cmpd="sng" algn="ctr">
                      <a:noFill/>
                      <a:prstDash val="solid"/>
                      <a:round/>
                      <a:headEnd type="none" w="med" len="med"/>
                      <a:tailEnd type="none" w="med" len="med"/>
                    </a:lnT>
                  </a:tcPr>
                </a:tc>
                <a:tc>
                  <a:txBody>
                    <a:bodyPr/>
                    <a:lstStyle/>
                    <a:p>
                      <a:r>
                        <a:rPr lang="en-US" sz="1200" dirty="0">
                          <a:solidFill>
                            <a:schemeClr val="bg1">
                              <a:lumMod val="95000"/>
                            </a:schemeClr>
                          </a:solidFill>
                        </a:rPr>
                        <a:t>airbag, air bag, knee bolster, inflator</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4140059675"/>
                  </a:ext>
                </a:extLst>
              </a:tr>
              <a:tr h="234658">
                <a:tc>
                  <a:txBody>
                    <a:bodyPr/>
                    <a:lstStyle/>
                    <a:p>
                      <a:r>
                        <a:rPr lang="en-US" sz="1200" dirty="0">
                          <a:solidFill>
                            <a:schemeClr val="bg1">
                              <a:lumMod val="95000"/>
                            </a:schemeClr>
                          </a:solidFill>
                        </a:rPr>
                        <a:t>Engine</a:t>
                      </a:r>
                    </a:p>
                  </a:txBody>
                  <a:tcPr/>
                </a:tc>
                <a:tc>
                  <a:txBody>
                    <a:bodyPr/>
                    <a:lstStyle/>
                    <a:p>
                      <a:r>
                        <a:rPr lang="en-US" sz="1200" dirty="0">
                          <a:solidFill>
                            <a:schemeClr val="bg1">
                              <a:lumMod val="95000"/>
                            </a:schemeClr>
                          </a:solidFill>
                        </a:rPr>
                        <a:t>engine, motor, ignition, generator</a:t>
                      </a:r>
                    </a:p>
                  </a:txBody>
                  <a:tcPr/>
                </a:tc>
                <a:extLst>
                  <a:ext uri="{0D108BD9-81ED-4DB2-BD59-A6C34878D82A}">
                    <a16:rowId xmlns:a16="http://schemas.microsoft.com/office/drawing/2014/main" val="3593777581"/>
                  </a:ext>
                </a:extLst>
              </a:tr>
              <a:tr h="234658">
                <a:tc>
                  <a:txBody>
                    <a:bodyPr/>
                    <a:lstStyle/>
                    <a:p>
                      <a:r>
                        <a:rPr lang="en-US" sz="1200" dirty="0">
                          <a:solidFill>
                            <a:schemeClr val="bg1">
                              <a:lumMod val="95000"/>
                            </a:schemeClr>
                          </a:solidFill>
                        </a:rPr>
                        <a:t>Seats</a:t>
                      </a:r>
                    </a:p>
                  </a:txBody>
                  <a:tcPr/>
                </a:tc>
                <a:tc>
                  <a:txBody>
                    <a:bodyPr/>
                    <a:lstStyle/>
                    <a:p>
                      <a:r>
                        <a:rPr lang="en-US" sz="1200" dirty="0">
                          <a:solidFill>
                            <a:schemeClr val="bg1">
                              <a:lumMod val="95000"/>
                            </a:schemeClr>
                          </a:solidFill>
                        </a:rPr>
                        <a:t>seat, </a:t>
                      </a:r>
                      <a:r>
                        <a:rPr lang="en-US" sz="1200" dirty="0" err="1">
                          <a:solidFill>
                            <a:schemeClr val="bg1">
                              <a:lumMod val="95000"/>
                            </a:schemeClr>
                          </a:solidFill>
                        </a:rPr>
                        <a:t>carseat</a:t>
                      </a:r>
                      <a:r>
                        <a:rPr lang="en-US" sz="1200" dirty="0">
                          <a:solidFill>
                            <a:schemeClr val="bg1">
                              <a:lumMod val="95000"/>
                            </a:schemeClr>
                          </a:solidFill>
                        </a:rPr>
                        <a:t>, headrest, cushion</a:t>
                      </a:r>
                    </a:p>
                  </a:txBody>
                  <a:tcPr/>
                </a:tc>
                <a:extLst>
                  <a:ext uri="{0D108BD9-81ED-4DB2-BD59-A6C34878D82A}">
                    <a16:rowId xmlns:a16="http://schemas.microsoft.com/office/drawing/2014/main" val="2267931949"/>
                  </a:ext>
                </a:extLst>
              </a:tr>
              <a:tr h="161329">
                <a:tc>
                  <a:txBody>
                    <a:bodyPr/>
                    <a:lstStyle/>
                    <a:p>
                      <a:r>
                        <a:rPr lang="en-US" sz="1200" dirty="0">
                          <a:solidFill>
                            <a:schemeClr val="bg1">
                              <a:lumMod val="95000"/>
                            </a:schemeClr>
                          </a:solidFill>
                        </a:rPr>
                        <a:t>Tires</a:t>
                      </a:r>
                    </a:p>
                  </a:txBody>
                  <a:tcPr>
                    <a:lnB>
                      <a:noFill/>
                    </a:lnB>
                  </a:tcPr>
                </a:tc>
                <a:tc>
                  <a:txBody>
                    <a:bodyPr/>
                    <a:lstStyle/>
                    <a:p>
                      <a:r>
                        <a:rPr lang="en-US" sz="1200" dirty="0">
                          <a:solidFill>
                            <a:schemeClr val="bg1">
                              <a:lumMod val="95000"/>
                            </a:schemeClr>
                          </a:solidFill>
                        </a:rPr>
                        <a:t>tire, wheel, tread wear, flat spot</a:t>
                      </a:r>
                    </a:p>
                  </a:txBody>
                  <a:tcPr>
                    <a:lnB>
                      <a:noFill/>
                    </a:lnB>
                  </a:tcPr>
                </a:tc>
                <a:extLst>
                  <a:ext uri="{0D108BD9-81ED-4DB2-BD59-A6C34878D82A}">
                    <a16:rowId xmlns:a16="http://schemas.microsoft.com/office/drawing/2014/main" val="1508769425"/>
                  </a:ext>
                </a:extLst>
              </a:tr>
              <a:tr h="268881">
                <a:tc>
                  <a:txBody>
                    <a:bodyPr/>
                    <a:lstStyle/>
                    <a:p>
                      <a:r>
                        <a:rPr lang="en-US" sz="1200" dirty="0">
                          <a:solidFill>
                            <a:schemeClr val="bg1">
                              <a:lumMod val="95000"/>
                            </a:schemeClr>
                          </a:solidFill>
                        </a:rPr>
                        <a:t>Traction control</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solidFill>
                            <a:schemeClr val="bg1">
                              <a:lumMod val="95000"/>
                            </a:schemeClr>
                          </a:solidFill>
                        </a:rPr>
                        <a:t>traction, </a:t>
                      </a:r>
                      <a:r>
                        <a:rPr lang="en-US" sz="1200" dirty="0" err="1">
                          <a:solidFill>
                            <a:schemeClr val="bg1">
                              <a:lumMod val="95000"/>
                            </a:schemeClr>
                          </a:solidFill>
                        </a:rPr>
                        <a:t>stabilitrak</a:t>
                      </a:r>
                      <a:r>
                        <a:rPr lang="en-US" sz="1200" dirty="0">
                          <a:solidFill>
                            <a:schemeClr val="bg1">
                              <a:lumMod val="95000"/>
                            </a:schemeClr>
                          </a:solidFill>
                        </a:rPr>
                        <a:t>, </a:t>
                      </a:r>
                      <a:r>
                        <a:rPr lang="en-US" sz="1200" dirty="0" err="1">
                          <a:solidFill>
                            <a:schemeClr val="bg1">
                              <a:lumMod val="95000"/>
                            </a:schemeClr>
                          </a:solidFill>
                        </a:rPr>
                        <a:t>vsc</a:t>
                      </a:r>
                      <a:r>
                        <a:rPr lang="en-US" sz="1200" dirty="0">
                          <a:solidFill>
                            <a:schemeClr val="bg1">
                              <a:lumMod val="95000"/>
                            </a:schemeClr>
                          </a:solidFill>
                        </a:rPr>
                        <a:t> light </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585593"/>
                  </a:ext>
                </a:extLst>
              </a:tr>
            </a:tbl>
          </a:graphicData>
        </a:graphic>
      </p:graphicFrame>
      <p:sp>
        <p:nvSpPr>
          <p:cNvPr id="16" name="TextBox 15">
            <a:extLst>
              <a:ext uri="{FF2B5EF4-FFF2-40B4-BE49-F238E27FC236}">
                <a16:creationId xmlns:a16="http://schemas.microsoft.com/office/drawing/2014/main" id="{52F4A366-6A3B-D7E2-DB02-3A846CA593EC}"/>
              </a:ext>
            </a:extLst>
          </p:cNvPr>
          <p:cNvSpPr txBox="1"/>
          <p:nvPr/>
        </p:nvSpPr>
        <p:spPr bwMode="gray">
          <a:xfrm>
            <a:off x="332904" y="4019065"/>
            <a:ext cx="3408728" cy="385861"/>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b="1" dirty="0">
                <a:solidFill>
                  <a:schemeClr val="bg1">
                    <a:lumMod val="95000"/>
                  </a:schemeClr>
                </a:solidFill>
              </a:rPr>
              <a:t>Class descriptions used for classification</a:t>
            </a:r>
            <a:br>
              <a:rPr lang="en-US" sz="1200" b="1" dirty="0">
                <a:solidFill>
                  <a:schemeClr val="bg1">
                    <a:lumMod val="95000"/>
                  </a:schemeClr>
                </a:solidFill>
              </a:rPr>
            </a:br>
            <a:r>
              <a:rPr lang="en-US" sz="1200" dirty="0">
                <a:solidFill>
                  <a:schemeClr val="bg1">
                    <a:lumMod val="95000"/>
                  </a:schemeClr>
                </a:solidFill>
              </a:rPr>
              <a:t>These five classes are further used for validation</a:t>
            </a:r>
            <a:endParaRPr lang="de-DE" sz="1200" b="1" dirty="0" err="1">
              <a:solidFill>
                <a:schemeClr val="bg1">
                  <a:lumMod val="95000"/>
                </a:schemeClr>
              </a:solidFill>
            </a:endParaRPr>
          </a:p>
        </p:txBody>
      </p:sp>
      <p:graphicFrame>
        <p:nvGraphicFramePr>
          <p:cNvPr id="18" name="Table 13">
            <a:extLst>
              <a:ext uri="{FF2B5EF4-FFF2-40B4-BE49-F238E27FC236}">
                <a16:creationId xmlns:a16="http://schemas.microsoft.com/office/drawing/2014/main" id="{860635BF-72BE-B5DE-C469-2D5A36348109}"/>
              </a:ext>
            </a:extLst>
          </p:cNvPr>
          <p:cNvGraphicFramePr>
            <a:graphicFrameLocks noGrp="1"/>
          </p:cNvGraphicFramePr>
          <p:nvPr>
            <p:extLst>
              <p:ext uri="{D42A27DB-BD31-4B8C-83A1-F6EECF244321}">
                <p14:modId xmlns:p14="http://schemas.microsoft.com/office/powerpoint/2010/main" val="1832886772"/>
              </p:ext>
            </p:extLst>
          </p:nvPr>
        </p:nvGraphicFramePr>
        <p:xfrm>
          <a:off x="4635375" y="2201487"/>
          <a:ext cx="3379827" cy="1645920"/>
        </p:xfrm>
        <a:graphic>
          <a:graphicData uri="http://schemas.openxmlformats.org/drawingml/2006/table">
            <a:tbl>
              <a:tblPr firstRow="1" bandRow="1">
                <a:tableStyleId>{2D5ABB26-0587-4C30-8999-92F81FD0307C}</a:tableStyleId>
              </a:tblPr>
              <a:tblGrid>
                <a:gridCol w="2340961">
                  <a:extLst>
                    <a:ext uri="{9D8B030D-6E8A-4147-A177-3AD203B41FA5}">
                      <a16:colId xmlns:a16="http://schemas.microsoft.com/office/drawing/2014/main" val="1768567370"/>
                    </a:ext>
                  </a:extLst>
                </a:gridCol>
                <a:gridCol w="1038866">
                  <a:extLst>
                    <a:ext uri="{9D8B030D-6E8A-4147-A177-3AD203B41FA5}">
                      <a16:colId xmlns:a16="http://schemas.microsoft.com/office/drawing/2014/main" val="1998583216"/>
                    </a:ext>
                  </a:extLst>
                </a:gridCol>
              </a:tblGrid>
              <a:tr h="196788">
                <a:tc>
                  <a:txBody>
                    <a:bodyPr/>
                    <a:lstStyle/>
                    <a:p>
                      <a:pPr algn="ctr"/>
                      <a:r>
                        <a:rPr lang="en-US" sz="1200" dirty="0"/>
                        <a:t>Sentence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Evaluation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3581031"/>
                  </a:ext>
                </a:extLst>
              </a:tr>
              <a:tr h="327980">
                <a:tc>
                  <a:txBody>
                    <a:bodyPr/>
                    <a:lstStyle/>
                    <a:p>
                      <a:r>
                        <a:rPr lang="en-US" sz="1200" dirty="0"/>
                        <a:t>vehicle experienced a fire in the engine.</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40059675"/>
                  </a:ext>
                </a:extLst>
              </a:tr>
              <a:tr h="327980">
                <a:tc>
                  <a:txBody>
                    <a:bodyPr/>
                    <a:lstStyle/>
                    <a:p>
                      <a:r>
                        <a:rPr lang="en-US" sz="1200" dirty="0"/>
                        <a:t>purchased car </a:t>
                      </a:r>
                      <a:r>
                        <a:rPr lang="en-US" sz="1200" dirty="0" err="1"/>
                        <a:t>july</a:t>
                      </a:r>
                      <a:r>
                        <a:rPr lang="en-US" sz="1200" dirty="0"/>
                        <a:t> '09 with 64000 on engine.</a:t>
                      </a:r>
                    </a:p>
                  </a:txBody>
                  <a:tcPr/>
                </a:tc>
                <a:tc>
                  <a:txBody>
                    <a:bodyPr/>
                    <a:lstStyle/>
                    <a:p>
                      <a:pPr algn="ctr"/>
                      <a:r>
                        <a:rPr lang="en-US" sz="1200" dirty="0"/>
                        <a:t>0</a:t>
                      </a:r>
                    </a:p>
                  </a:txBody>
                  <a:tcPr/>
                </a:tc>
                <a:extLst>
                  <a:ext uri="{0D108BD9-81ED-4DB2-BD59-A6C34878D82A}">
                    <a16:rowId xmlns:a16="http://schemas.microsoft.com/office/drawing/2014/main" val="3593777581"/>
                  </a:ext>
                </a:extLst>
              </a:tr>
              <a:tr h="327980">
                <a:tc>
                  <a:txBody>
                    <a:bodyPr/>
                    <a:lstStyle/>
                    <a:p>
                      <a:r>
                        <a:rPr lang="en-US" sz="1200" dirty="0"/>
                        <a:t>engine coolant and engine light </a:t>
                      </a:r>
                      <a:r>
                        <a:rPr lang="en-US" sz="1200" dirty="0" err="1"/>
                        <a:t>etc</a:t>
                      </a:r>
                      <a:r>
                        <a:rPr lang="en-US" sz="1200" dirty="0"/>
                        <a:t> came on.</a:t>
                      </a:r>
                    </a:p>
                  </a:txBody>
                  <a:tcPr>
                    <a:lnB w="12700" cap="flat" cmpd="sng" algn="ctr">
                      <a:solidFill>
                        <a:schemeClr val="tx1"/>
                      </a:solidFill>
                      <a:prstDash val="solid"/>
                      <a:round/>
                      <a:headEnd type="none" w="med" len="med"/>
                      <a:tailEnd type="none" w="med" len="med"/>
                    </a:lnB>
                  </a:tcPr>
                </a:tc>
                <a:tc>
                  <a:txBody>
                    <a:bodyPr/>
                    <a:lstStyle/>
                    <a:p>
                      <a:pPr algn="ctr"/>
                      <a:r>
                        <a:rPr lang="en-US" sz="1200"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931949"/>
                  </a:ext>
                </a:extLst>
              </a:tr>
            </a:tbl>
          </a:graphicData>
        </a:graphic>
      </p:graphicFrame>
      <p:sp>
        <p:nvSpPr>
          <p:cNvPr id="20" name="TextBox 19">
            <a:extLst>
              <a:ext uri="{FF2B5EF4-FFF2-40B4-BE49-F238E27FC236}">
                <a16:creationId xmlns:a16="http://schemas.microsoft.com/office/drawing/2014/main" id="{C941D298-F400-1F9C-5B23-AEEE95C2DC35}"/>
              </a:ext>
            </a:extLst>
          </p:cNvPr>
          <p:cNvSpPr txBox="1"/>
          <p:nvPr/>
        </p:nvSpPr>
        <p:spPr bwMode="gray">
          <a:xfrm>
            <a:off x="4635375" y="1983282"/>
            <a:ext cx="3534814" cy="287832"/>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b="1" dirty="0">
                <a:solidFill>
                  <a:schemeClr val="tx2"/>
                </a:solidFill>
              </a:rPr>
              <a:t>Evaluation of context windows for the “engine” class</a:t>
            </a:r>
          </a:p>
        </p:txBody>
      </p:sp>
    </p:spTree>
    <p:extLst>
      <p:ext uri="{BB962C8B-B14F-4D97-AF65-F5344CB8AC3E}">
        <p14:creationId xmlns:p14="http://schemas.microsoft.com/office/powerpoint/2010/main" val="283301578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B050C-9A19-50A7-A2E5-5717D105D74C}"/>
              </a:ext>
            </a:extLst>
          </p:cNvPr>
          <p:cNvSpPr>
            <a:spLocks noGrp="1"/>
          </p:cNvSpPr>
          <p:nvPr>
            <p:ph type="title"/>
          </p:nvPr>
        </p:nvSpPr>
        <p:spPr/>
        <p:txBody>
          <a:bodyPr/>
          <a:lstStyle/>
          <a:p>
            <a:r>
              <a:rPr lang="en-US" dirty="0"/>
              <a:t>M4: Calculating Class Vectors</a:t>
            </a:r>
          </a:p>
        </p:txBody>
      </p:sp>
      <p:sp>
        <p:nvSpPr>
          <p:cNvPr id="4" name="Date Placeholder 3">
            <a:extLst>
              <a:ext uri="{FF2B5EF4-FFF2-40B4-BE49-F238E27FC236}">
                <a16:creationId xmlns:a16="http://schemas.microsoft.com/office/drawing/2014/main" id="{B94B9A11-C153-1DCC-D2AD-2F04B8D40D84}"/>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FCAD7EC2-772A-267A-2D62-4092808864CB}"/>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57098EAE-3D5C-5777-E78E-95D3388688BB}"/>
              </a:ext>
            </a:extLst>
          </p:cNvPr>
          <p:cNvSpPr>
            <a:spLocks noGrp="1"/>
          </p:cNvSpPr>
          <p:nvPr>
            <p:ph type="sldNum" sz="quarter" idx="12"/>
          </p:nvPr>
        </p:nvSpPr>
        <p:spPr/>
        <p:txBody>
          <a:bodyPr/>
          <a:lstStyle/>
          <a:p>
            <a:pPr>
              <a:defRPr/>
            </a:pPr>
            <a:fld id="{E201E5CB-5EE0-4EA4-87FF-7D8A79A61969}" type="slidenum">
              <a:rPr lang="de-DE" smtClean="0"/>
              <a:pPr>
                <a:defRPr/>
              </a:pPr>
              <a:t>21</a:t>
            </a:fld>
            <a:endParaRPr lang="de-DE" dirty="0"/>
          </a:p>
        </p:txBody>
      </p:sp>
      <p:grpSp>
        <p:nvGrpSpPr>
          <p:cNvPr id="2" name="Group 1">
            <a:extLst>
              <a:ext uri="{FF2B5EF4-FFF2-40B4-BE49-F238E27FC236}">
                <a16:creationId xmlns:a16="http://schemas.microsoft.com/office/drawing/2014/main" id="{B0304627-4CCB-0547-ED73-DB210F2CA185}"/>
              </a:ext>
            </a:extLst>
          </p:cNvPr>
          <p:cNvGrpSpPr/>
          <p:nvPr/>
        </p:nvGrpSpPr>
        <p:grpSpPr>
          <a:xfrm>
            <a:off x="332903" y="914400"/>
            <a:ext cx="11524664" cy="839816"/>
            <a:chOff x="332903" y="875787"/>
            <a:chExt cx="11524664" cy="839816"/>
          </a:xfrm>
        </p:grpSpPr>
        <p:cxnSp>
          <p:nvCxnSpPr>
            <p:cNvPr id="8" name="Straight Arrow Connector 7">
              <a:extLst>
                <a:ext uri="{FF2B5EF4-FFF2-40B4-BE49-F238E27FC236}">
                  <a16:creationId xmlns:a16="http://schemas.microsoft.com/office/drawing/2014/main" id="{D9EE0F3E-3509-FC0B-DE29-5C2C8755399D}"/>
                </a:ext>
              </a:extLst>
            </p:cNvPr>
            <p:cNvCxnSpPr>
              <a:cxnSpLocks/>
              <a:stCxn id="9" idx="3"/>
              <a:endCxn id="19" idx="1"/>
            </p:cNvCxnSpPr>
            <p:nvPr/>
          </p:nvCxnSpPr>
          <p:spPr bwMode="auto">
            <a:xfrm>
              <a:off x="1870255" y="1295695"/>
              <a:ext cx="8449960" cy="0"/>
            </a:xfrm>
            <a:prstGeom prst="straightConnector1">
              <a:avLst/>
            </a:prstGeom>
            <a:ln w="57150">
              <a:solidFill>
                <a:schemeClr val="tx1">
                  <a:alpha val="50000"/>
                </a:schemeClr>
              </a:solidFill>
              <a:prstDash val="sysDot"/>
              <a:headEnd type="none" w="med" len="med"/>
              <a:tailEnd type="triangle"/>
            </a:ln>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39E86FEB-0B56-9194-7A4E-2A38CEC12EDC}"/>
                </a:ext>
              </a:extLst>
            </p:cNvPr>
            <p:cNvSpPr/>
            <p:nvPr/>
          </p:nvSpPr>
          <p:spPr bwMode="gray">
            <a:xfrm>
              <a:off x="332903"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Data Preprocessing</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1" name="Rectangle 10">
              <a:extLst>
                <a:ext uri="{FF2B5EF4-FFF2-40B4-BE49-F238E27FC236}">
                  <a16:creationId xmlns:a16="http://schemas.microsoft.com/office/drawing/2014/main" id="{F3996136-2E96-C618-E4D5-4931A0834F7D}"/>
                </a:ext>
              </a:extLst>
            </p:cNvPr>
            <p:cNvSpPr/>
            <p:nvPr/>
          </p:nvSpPr>
          <p:spPr bwMode="gray">
            <a:xfrm>
              <a:off x="2330365"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Definition and Description of Target Classes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3" name="Rectangle 12">
              <a:extLst>
                <a:ext uri="{FF2B5EF4-FFF2-40B4-BE49-F238E27FC236}">
                  <a16:creationId xmlns:a16="http://schemas.microsoft.com/office/drawing/2014/main" id="{98E24D4D-9C49-50D2-956A-AC813D0DD68B}"/>
                </a:ext>
              </a:extLst>
            </p:cNvPr>
            <p:cNvSpPr/>
            <p:nvPr/>
          </p:nvSpPr>
          <p:spPr bwMode="gray">
            <a:xfrm>
              <a:off x="4327827"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Obtaining Context Rules from Context Windows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5" name="Rectangle 14">
              <a:extLst>
                <a:ext uri="{FF2B5EF4-FFF2-40B4-BE49-F238E27FC236}">
                  <a16:creationId xmlns:a16="http://schemas.microsoft.com/office/drawing/2014/main" id="{43A3931A-39F7-F63E-5542-A62A879A4379}"/>
                </a:ext>
              </a:extLst>
            </p:cNvPr>
            <p:cNvSpPr/>
            <p:nvPr/>
          </p:nvSpPr>
          <p:spPr bwMode="gray">
            <a:xfrm>
              <a:off x="6325289" y="875787"/>
              <a:ext cx="1537352" cy="8398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Calculating Class Vectors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7" name="Rectangle 16">
              <a:extLst>
                <a:ext uri="{FF2B5EF4-FFF2-40B4-BE49-F238E27FC236}">
                  <a16:creationId xmlns:a16="http://schemas.microsoft.com/office/drawing/2014/main" id="{9CB47EC4-4BD0-0E38-7F31-1F19ECC18BEF}"/>
                </a:ext>
              </a:extLst>
            </p:cNvPr>
            <p:cNvSpPr/>
            <p:nvPr/>
          </p:nvSpPr>
          <p:spPr bwMode="gray">
            <a:xfrm>
              <a:off x="8322751"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Classification of Documents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9" name="Rectangle 18">
              <a:extLst>
                <a:ext uri="{FF2B5EF4-FFF2-40B4-BE49-F238E27FC236}">
                  <a16:creationId xmlns:a16="http://schemas.microsoft.com/office/drawing/2014/main" id="{D5C3EF68-19FB-E8E5-A56B-2C671EBD683C}"/>
                </a:ext>
              </a:extLst>
            </p:cNvPr>
            <p:cNvSpPr/>
            <p:nvPr/>
          </p:nvSpPr>
          <p:spPr bwMode="gray">
            <a:xfrm>
              <a:off x="10320215"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Validation Procedure</a:t>
              </a:r>
              <a:endParaRPr lang="de-DE" sz="1400" b="1" dirty="0" err="1">
                <a:solidFill>
                  <a:schemeClr val="bg1"/>
                </a:solidFill>
                <a:latin typeface="+mj-lt"/>
                <a:ea typeface="CMU Serif" panose="02000603000000000000" pitchFamily="2" charset="0"/>
                <a:cs typeface="CMU Serif" panose="02000603000000000000" pitchFamily="2" charset="0"/>
              </a:endParaRPr>
            </a:p>
          </p:txBody>
        </p:sp>
      </p:grpSp>
      <p:sp>
        <p:nvSpPr>
          <p:cNvPr id="22" name="Rectangle 21">
            <a:extLst>
              <a:ext uri="{FF2B5EF4-FFF2-40B4-BE49-F238E27FC236}">
                <a16:creationId xmlns:a16="http://schemas.microsoft.com/office/drawing/2014/main" id="{7AC9915B-7D1F-18E3-9844-266E3EC2BDAF}"/>
              </a:ext>
            </a:extLst>
          </p:cNvPr>
          <p:cNvSpPr/>
          <p:nvPr/>
        </p:nvSpPr>
        <p:spPr bwMode="auto">
          <a:xfrm>
            <a:off x="332904" y="2058936"/>
            <a:ext cx="2670048" cy="1350307"/>
          </a:xfrm>
          <a:prstGeom prst="rect">
            <a:avLst/>
          </a:prstGeom>
          <a:solidFill>
            <a:srgbClr val="F2F2EB"/>
          </a:solidFill>
          <a:ln>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bg1">
                    <a:lumMod val="85000"/>
                  </a:schemeClr>
                </a:solidFill>
                <a:cs typeface="Arial" pitchFamily="34" charset="0"/>
              </a:rPr>
              <a:t>Handling </a:t>
            </a:r>
            <a:r>
              <a:rPr lang="en-US" sz="1200" dirty="0" err="1">
                <a:solidFill>
                  <a:schemeClr val="bg1">
                    <a:lumMod val="85000"/>
                  </a:schemeClr>
                </a:solidFill>
                <a:cs typeface="Arial" pitchFamily="34" charset="0"/>
              </a:rPr>
              <a:t>NaN</a:t>
            </a:r>
            <a:r>
              <a:rPr lang="en-US" sz="1200" dirty="0">
                <a:solidFill>
                  <a:schemeClr val="bg1">
                    <a:lumMod val="85000"/>
                  </a:schemeClr>
                </a:solidFill>
                <a:cs typeface="Arial" pitchFamily="34" charset="0"/>
              </a:rPr>
              <a:t> values, lower case, noise reduction, removal of special characters.</a:t>
            </a:r>
          </a:p>
        </p:txBody>
      </p:sp>
      <p:sp>
        <p:nvSpPr>
          <p:cNvPr id="25" name="Rectangle 24">
            <a:extLst>
              <a:ext uri="{FF2B5EF4-FFF2-40B4-BE49-F238E27FC236}">
                <a16:creationId xmlns:a16="http://schemas.microsoft.com/office/drawing/2014/main" id="{66F92E3C-AA2D-2DF5-B13F-DCB7211CAEBA}"/>
              </a:ext>
            </a:extLst>
          </p:cNvPr>
          <p:cNvSpPr/>
          <p:nvPr/>
        </p:nvSpPr>
        <p:spPr bwMode="auto">
          <a:xfrm>
            <a:off x="9183412" y="4019065"/>
            <a:ext cx="2674155" cy="2204711"/>
          </a:xfrm>
          <a:prstGeom prst="rect">
            <a:avLst/>
          </a:prstGeom>
          <a:solidFill>
            <a:srgbClr val="F2F2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5 classes </a:t>
            </a:r>
            <a:r>
              <a:rPr lang="en-US" sz="1400" dirty="0">
                <a:solidFill>
                  <a:schemeClr val="bg1">
                    <a:lumMod val="85000"/>
                  </a:schemeClr>
                </a:solidFill>
                <a:cs typeface="Arial" pitchFamily="34" charset="0"/>
              </a:rPr>
              <a:t>for validation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3 embedding models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2 thresholds </a:t>
            </a:r>
            <a:r>
              <a:rPr lang="en-US" sz="1400" dirty="0">
                <a:solidFill>
                  <a:schemeClr val="bg1">
                    <a:lumMod val="85000"/>
                  </a:schemeClr>
                </a:solidFill>
                <a:cs typeface="Arial" pitchFamily="34" charset="0"/>
              </a:rPr>
              <a:t>(0.6 and 0.7)</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4 validation rounds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3 voters </a:t>
            </a:r>
            <a:r>
              <a:rPr lang="en-US" sz="1400" dirty="0">
                <a:solidFill>
                  <a:schemeClr val="bg1">
                    <a:lumMod val="85000"/>
                  </a:schemeClr>
                </a:solidFill>
                <a:cs typeface="Arial" pitchFamily="34" charset="0"/>
              </a:rPr>
              <a:t>per class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100 sentences </a:t>
            </a:r>
            <a:r>
              <a:rPr lang="en-US" sz="1400" dirty="0">
                <a:solidFill>
                  <a:schemeClr val="bg1">
                    <a:lumMod val="85000"/>
                  </a:schemeClr>
                </a:solidFill>
                <a:cs typeface="Arial" pitchFamily="34" charset="0"/>
              </a:rPr>
              <a:t>per voter</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44 participants</a:t>
            </a:r>
            <a:r>
              <a:rPr lang="en-US" sz="1400" dirty="0">
                <a:solidFill>
                  <a:schemeClr val="bg1">
                    <a:lumMod val="85000"/>
                  </a:schemeClr>
                </a:solidFill>
                <a:cs typeface="Arial" pitchFamily="34" charset="0"/>
              </a:rPr>
              <a:t> in total</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Majority voting principle</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Inter-voter agreement </a:t>
            </a:r>
            <a:r>
              <a:rPr lang="en-US" sz="1400" dirty="0">
                <a:solidFill>
                  <a:schemeClr val="bg1">
                    <a:lumMod val="85000"/>
                  </a:schemeClr>
                </a:solidFill>
                <a:cs typeface="Arial" pitchFamily="34" charset="0"/>
              </a:rPr>
              <a:t>is measured (Fleiss’ Kappa)</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a:solidFill>
                <a:schemeClr val="tx1"/>
              </a:solidFill>
              <a:cs typeface="Arial" pitchFamily="34" charset="0"/>
            </a:endParaRPr>
          </a:p>
        </p:txBody>
      </p:sp>
      <p:grpSp>
        <p:nvGrpSpPr>
          <p:cNvPr id="29" name="Group 28">
            <a:extLst>
              <a:ext uri="{FF2B5EF4-FFF2-40B4-BE49-F238E27FC236}">
                <a16:creationId xmlns:a16="http://schemas.microsoft.com/office/drawing/2014/main" id="{9BAAD2EB-20E0-A65B-FFDF-9CA6C61B7E94}"/>
              </a:ext>
            </a:extLst>
          </p:cNvPr>
          <p:cNvGrpSpPr/>
          <p:nvPr/>
        </p:nvGrpSpPr>
        <p:grpSpPr>
          <a:xfrm>
            <a:off x="4191000" y="4131592"/>
            <a:ext cx="4739691" cy="1979656"/>
            <a:chOff x="3756671" y="4348488"/>
            <a:chExt cx="5137235" cy="2123426"/>
          </a:xfrm>
        </p:grpSpPr>
        <p:pic>
          <p:nvPicPr>
            <p:cNvPr id="27" name="Picture 26">
              <a:extLst>
                <a:ext uri="{FF2B5EF4-FFF2-40B4-BE49-F238E27FC236}">
                  <a16:creationId xmlns:a16="http://schemas.microsoft.com/office/drawing/2014/main" id="{69D86BFD-8FB8-D649-01DB-F8E6111AD2D0}"/>
                </a:ext>
              </a:extLst>
            </p:cNvPr>
            <p:cNvPicPr>
              <a:picLocks noChangeAspect="1"/>
            </p:cNvPicPr>
            <p:nvPr/>
          </p:nvPicPr>
          <p:blipFill>
            <a:blip r:embed="rId2"/>
            <a:stretch>
              <a:fillRect/>
            </a:stretch>
          </p:blipFill>
          <p:spPr>
            <a:xfrm>
              <a:off x="3756671" y="4740476"/>
              <a:ext cx="5137235" cy="1731438"/>
            </a:xfrm>
            <a:prstGeom prst="rect">
              <a:avLst/>
            </a:prstGeom>
          </p:spPr>
        </p:pic>
        <p:sp>
          <p:nvSpPr>
            <p:cNvPr id="28" name="TextBox 27">
              <a:extLst>
                <a:ext uri="{FF2B5EF4-FFF2-40B4-BE49-F238E27FC236}">
                  <a16:creationId xmlns:a16="http://schemas.microsoft.com/office/drawing/2014/main" id="{377C21AA-CAF8-2642-BAA8-C99CC7403390}"/>
                </a:ext>
              </a:extLst>
            </p:cNvPr>
            <p:cNvSpPr txBox="1"/>
            <p:nvPr/>
          </p:nvSpPr>
          <p:spPr bwMode="gray">
            <a:xfrm>
              <a:off x="3856143" y="4348488"/>
              <a:ext cx="4648199" cy="491794"/>
            </a:xfrm>
            <a:prstGeom prst="rect">
              <a:avLst/>
            </a:prstGeom>
            <a:noFill/>
          </p:spPr>
          <p:txBody>
            <a:bodyPr wrap="none" lIns="0" tIns="0" rIns="0" bIns="0" rtlCol="0">
              <a:noAutofit/>
            </a:bodyPr>
            <a:lstStyle/>
            <a:p>
              <a:r>
                <a:rPr lang="en-US" sz="1200" b="1" dirty="0">
                  <a:solidFill>
                    <a:schemeClr val="bg1">
                      <a:lumMod val="95000"/>
                    </a:schemeClr>
                  </a:solidFill>
                </a:rPr>
                <a:t>Compare each sentence of each document to each class vector</a:t>
              </a:r>
              <a:br>
                <a:rPr lang="en-US" sz="1200" b="1" dirty="0">
                  <a:solidFill>
                    <a:schemeClr val="bg1">
                      <a:lumMod val="95000"/>
                    </a:schemeClr>
                  </a:solidFill>
                </a:rPr>
              </a:br>
              <a:r>
                <a:rPr lang="en-US" sz="1200" dirty="0">
                  <a:solidFill>
                    <a:schemeClr val="bg1">
                      <a:lumMod val="95000"/>
                    </a:schemeClr>
                  </a:solidFill>
                </a:rPr>
                <a:t>Pseudo code for the proposed algorithm</a:t>
              </a:r>
              <a:endParaRPr lang="en-US" sz="1200" b="1" dirty="0">
                <a:solidFill>
                  <a:schemeClr val="bg1">
                    <a:lumMod val="95000"/>
                  </a:schemeClr>
                </a:solidFill>
              </a:endParaRPr>
            </a:p>
          </p:txBody>
        </p:sp>
      </p:grpSp>
      <p:sp>
        <p:nvSpPr>
          <p:cNvPr id="7" name="Rectangle 6">
            <a:extLst>
              <a:ext uri="{FF2B5EF4-FFF2-40B4-BE49-F238E27FC236}">
                <a16:creationId xmlns:a16="http://schemas.microsoft.com/office/drawing/2014/main" id="{6ABD7560-8A1D-622D-4D8C-35C451F1E0D6}"/>
              </a:ext>
            </a:extLst>
          </p:cNvPr>
          <p:cNvSpPr/>
          <p:nvPr/>
        </p:nvSpPr>
        <p:spPr bwMode="auto">
          <a:xfrm>
            <a:off x="4191000" y="4494142"/>
            <a:ext cx="4724400" cy="1558031"/>
          </a:xfrm>
          <a:prstGeom prst="rect">
            <a:avLst/>
          </a:prstGeom>
          <a:solidFill>
            <a:schemeClr val="bg1">
              <a:lumMod val="95000"/>
              <a:alpha val="85000"/>
            </a:schemeClr>
          </a:solidFill>
          <a:ln>
            <a:solidFill>
              <a:schemeClr val="bg1">
                <a:lumMod val="9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aphicFrame>
        <p:nvGraphicFramePr>
          <p:cNvPr id="14" name="Table 13">
            <a:extLst>
              <a:ext uri="{FF2B5EF4-FFF2-40B4-BE49-F238E27FC236}">
                <a16:creationId xmlns:a16="http://schemas.microsoft.com/office/drawing/2014/main" id="{F0DBB200-7DC3-694F-0633-572CC9FAF503}"/>
              </a:ext>
            </a:extLst>
          </p:cNvPr>
          <p:cNvGraphicFramePr>
            <a:graphicFrameLocks noGrp="1"/>
          </p:cNvGraphicFramePr>
          <p:nvPr/>
        </p:nvGraphicFramePr>
        <p:xfrm>
          <a:off x="361805" y="4467875"/>
          <a:ext cx="3379827" cy="1828800"/>
        </p:xfrm>
        <a:graphic>
          <a:graphicData uri="http://schemas.openxmlformats.org/drawingml/2006/table">
            <a:tbl>
              <a:tblPr firstRow="1" bandRow="1">
                <a:tableStyleId>{2D5ABB26-0587-4C30-8999-92F81FD0307C}</a:tableStyleId>
              </a:tblPr>
              <a:tblGrid>
                <a:gridCol w="742825">
                  <a:extLst>
                    <a:ext uri="{9D8B030D-6E8A-4147-A177-3AD203B41FA5}">
                      <a16:colId xmlns:a16="http://schemas.microsoft.com/office/drawing/2014/main" val="1768567370"/>
                    </a:ext>
                  </a:extLst>
                </a:gridCol>
                <a:gridCol w="2637002">
                  <a:extLst>
                    <a:ext uri="{9D8B030D-6E8A-4147-A177-3AD203B41FA5}">
                      <a16:colId xmlns:a16="http://schemas.microsoft.com/office/drawing/2014/main" val="1998583216"/>
                    </a:ext>
                  </a:extLst>
                </a:gridCol>
              </a:tblGrid>
              <a:tr h="161329">
                <a:tc>
                  <a:txBody>
                    <a:bodyPr/>
                    <a:lstStyle/>
                    <a:p>
                      <a:pPr algn="ctr"/>
                      <a:r>
                        <a:rPr lang="en-US" sz="1200" dirty="0">
                          <a:solidFill>
                            <a:schemeClr val="bg1">
                              <a:lumMod val="95000"/>
                            </a:schemeClr>
                          </a:solidFill>
                        </a:rPr>
                        <a:t>Class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lumMod val="95000"/>
                            </a:schemeClr>
                          </a:solidFill>
                        </a:rPr>
                        <a:t>Keywords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581031"/>
                  </a:ext>
                </a:extLst>
              </a:tr>
              <a:tr h="234658">
                <a:tc>
                  <a:txBody>
                    <a:bodyPr/>
                    <a:lstStyle/>
                    <a:p>
                      <a:r>
                        <a:rPr lang="en-US" sz="1200" dirty="0">
                          <a:solidFill>
                            <a:schemeClr val="bg1">
                              <a:lumMod val="95000"/>
                            </a:schemeClr>
                          </a:solidFill>
                        </a:rPr>
                        <a:t>Airbag</a:t>
                      </a:r>
                    </a:p>
                  </a:txBody>
                  <a:tcPr>
                    <a:lnT w="12700" cap="flat" cmpd="sng" algn="ctr">
                      <a:noFill/>
                      <a:prstDash val="solid"/>
                      <a:round/>
                      <a:headEnd type="none" w="med" len="med"/>
                      <a:tailEnd type="none" w="med" len="med"/>
                    </a:lnT>
                  </a:tcPr>
                </a:tc>
                <a:tc>
                  <a:txBody>
                    <a:bodyPr/>
                    <a:lstStyle/>
                    <a:p>
                      <a:r>
                        <a:rPr lang="en-US" sz="1200" dirty="0">
                          <a:solidFill>
                            <a:schemeClr val="bg1">
                              <a:lumMod val="95000"/>
                            </a:schemeClr>
                          </a:solidFill>
                        </a:rPr>
                        <a:t>airbag, air bag, knee bolster, inflator</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4140059675"/>
                  </a:ext>
                </a:extLst>
              </a:tr>
              <a:tr h="234658">
                <a:tc>
                  <a:txBody>
                    <a:bodyPr/>
                    <a:lstStyle/>
                    <a:p>
                      <a:r>
                        <a:rPr lang="en-US" sz="1200" dirty="0">
                          <a:solidFill>
                            <a:schemeClr val="bg1">
                              <a:lumMod val="95000"/>
                            </a:schemeClr>
                          </a:solidFill>
                        </a:rPr>
                        <a:t>Engine</a:t>
                      </a:r>
                    </a:p>
                  </a:txBody>
                  <a:tcPr/>
                </a:tc>
                <a:tc>
                  <a:txBody>
                    <a:bodyPr/>
                    <a:lstStyle/>
                    <a:p>
                      <a:r>
                        <a:rPr lang="en-US" sz="1200" dirty="0">
                          <a:solidFill>
                            <a:schemeClr val="bg1">
                              <a:lumMod val="95000"/>
                            </a:schemeClr>
                          </a:solidFill>
                        </a:rPr>
                        <a:t>engine, motor, ignition, generator</a:t>
                      </a:r>
                    </a:p>
                  </a:txBody>
                  <a:tcPr/>
                </a:tc>
                <a:extLst>
                  <a:ext uri="{0D108BD9-81ED-4DB2-BD59-A6C34878D82A}">
                    <a16:rowId xmlns:a16="http://schemas.microsoft.com/office/drawing/2014/main" val="3593777581"/>
                  </a:ext>
                </a:extLst>
              </a:tr>
              <a:tr h="234658">
                <a:tc>
                  <a:txBody>
                    <a:bodyPr/>
                    <a:lstStyle/>
                    <a:p>
                      <a:r>
                        <a:rPr lang="en-US" sz="1200" dirty="0">
                          <a:solidFill>
                            <a:schemeClr val="bg1">
                              <a:lumMod val="95000"/>
                            </a:schemeClr>
                          </a:solidFill>
                        </a:rPr>
                        <a:t>Seats</a:t>
                      </a:r>
                    </a:p>
                  </a:txBody>
                  <a:tcPr/>
                </a:tc>
                <a:tc>
                  <a:txBody>
                    <a:bodyPr/>
                    <a:lstStyle/>
                    <a:p>
                      <a:r>
                        <a:rPr lang="en-US" sz="1200" dirty="0">
                          <a:solidFill>
                            <a:schemeClr val="bg1">
                              <a:lumMod val="95000"/>
                            </a:schemeClr>
                          </a:solidFill>
                        </a:rPr>
                        <a:t>seat, </a:t>
                      </a:r>
                      <a:r>
                        <a:rPr lang="en-US" sz="1200" dirty="0" err="1">
                          <a:solidFill>
                            <a:schemeClr val="bg1">
                              <a:lumMod val="95000"/>
                            </a:schemeClr>
                          </a:solidFill>
                        </a:rPr>
                        <a:t>carseat</a:t>
                      </a:r>
                      <a:r>
                        <a:rPr lang="en-US" sz="1200" dirty="0">
                          <a:solidFill>
                            <a:schemeClr val="bg1">
                              <a:lumMod val="95000"/>
                            </a:schemeClr>
                          </a:solidFill>
                        </a:rPr>
                        <a:t>, headrest, cushion</a:t>
                      </a:r>
                    </a:p>
                  </a:txBody>
                  <a:tcPr/>
                </a:tc>
                <a:extLst>
                  <a:ext uri="{0D108BD9-81ED-4DB2-BD59-A6C34878D82A}">
                    <a16:rowId xmlns:a16="http://schemas.microsoft.com/office/drawing/2014/main" val="2267931949"/>
                  </a:ext>
                </a:extLst>
              </a:tr>
              <a:tr h="161329">
                <a:tc>
                  <a:txBody>
                    <a:bodyPr/>
                    <a:lstStyle/>
                    <a:p>
                      <a:r>
                        <a:rPr lang="en-US" sz="1200" dirty="0">
                          <a:solidFill>
                            <a:schemeClr val="bg1">
                              <a:lumMod val="95000"/>
                            </a:schemeClr>
                          </a:solidFill>
                        </a:rPr>
                        <a:t>Tires</a:t>
                      </a:r>
                    </a:p>
                  </a:txBody>
                  <a:tcPr>
                    <a:lnB>
                      <a:noFill/>
                    </a:lnB>
                  </a:tcPr>
                </a:tc>
                <a:tc>
                  <a:txBody>
                    <a:bodyPr/>
                    <a:lstStyle/>
                    <a:p>
                      <a:r>
                        <a:rPr lang="en-US" sz="1200" dirty="0">
                          <a:solidFill>
                            <a:schemeClr val="bg1">
                              <a:lumMod val="95000"/>
                            </a:schemeClr>
                          </a:solidFill>
                        </a:rPr>
                        <a:t>tire, wheel, tread wear, flat spot</a:t>
                      </a:r>
                    </a:p>
                  </a:txBody>
                  <a:tcPr>
                    <a:lnB>
                      <a:noFill/>
                    </a:lnB>
                  </a:tcPr>
                </a:tc>
                <a:extLst>
                  <a:ext uri="{0D108BD9-81ED-4DB2-BD59-A6C34878D82A}">
                    <a16:rowId xmlns:a16="http://schemas.microsoft.com/office/drawing/2014/main" val="1508769425"/>
                  </a:ext>
                </a:extLst>
              </a:tr>
              <a:tr h="268881">
                <a:tc>
                  <a:txBody>
                    <a:bodyPr/>
                    <a:lstStyle/>
                    <a:p>
                      <a:r>
                        <a:rPr lang="en-US" sz="1200" dirty="0">
                          <a:solidFill>
                            <a:schemeClr val="bg1">
                              <a:lumMod val="95000"/>
                            </a:schemeClr>
                          </a:solidFill>
                        </a:rPr>
                        <a:t>Traction control</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solidFill>
                            <a:schemeClr val="bg1">
                              <a:lumMod val="95000"/>
                            </a:schemeClr>
                          </a:solidFill>
                        </a:rPr>
                        <a:t>traction, </a:t>
                      </a:r>
                      <a:r>
                        <a:rPr lang="en-US" sz="1200" dirty="0" err="1">
                          <a:solidFill>
                            <a:schemeClr val="bg1">
                              <a:lumMod val="95000"/>
                            </a:schemeClr>
                          </a:solidFill>
                        </a:rPr>
                        <a:t>stabilitrak</a:t>
                      </a:r>
                      <a:r>
                        <a:rPr lang="en-US" sz="1200" dirty="0">
                          <a:solidFill>
                            <a:schemeClr val="bg1">
                              <a:lumMod val="95000"/>
                            </a:schemeClr>
                          </a:solidFill>
                        </a:rPr>
                        <a:t>, </a:t>
                      </a:r>
                      <a:r>
                        <a:rPr lang="en-US" sz="1200" dirty="0" err="1">
                          <a:solidFill>
                            <a:schemeClr val="bg1">
                              <a:lumMod val="95000"/>
                            </a:schemeClr>
                          </a:solidFill>
                        </a:rPr>
                        <a:t>vsc</a:t>
                      </a:r>
                      <a:r>
                        <a:rPr lang="en-US" sz="1200" dirty="0">
                          <a:solidFill>
                            <a:schemeClr val="bg1">
                              <a:lumMod val="95000"/>
                            </a:schemeClr>
                          </a:solidFill>
                        </a:rPr>
                        <a:t> light </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585593"/>
                  </a:ext>
                </a:extLst>
              </a:tr>
            </a:tbl>
          </a:graphicData>
        </a:graphic>
      </p:graphicFrame>
      <p:sp>
        <p:nvSpPr>
          <p:cNvPr id="16" name="TextBox 15">
            <a:extLst>
              <a:ext uri="{FF2B5EF4-FFF2-40B4-BE49-F238E27FC236}">
                <a16:creationId xmlns:a16="http://schemas.microsoft.com/office/drawing/2014/main" id="{52F4A366-6A3B-D7E2-DB02-3A846CA593EC}"/>
              </a:ext>
            </a:extLst>
          </p:cNvPr>
          <p:cNvSpPr txBox="1"/>
          <p:nvPr/>
        </p:nvSpPr>
        <p:spPr bwMode="gray">
          <a:xfrm>
            <a:off x="332904" y="4019065"/>
            <a:ext cx="3408728" cy="385861"/>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b="1" dirty="0">
                <a:solidFill>
                  <a:schemeClr val="bg1">
                    <a:lumMod val="95000"/>
                  </a:schemeClr>
                </a:solidFill>
              </a:rPr>
              <a:t>Class descriptions used for classification</a:t>
            </a:r>
            <a:br>
              <a:rPr lang="en-US" sz="1200" b="1" dirty="0">
                <a:solidFill>
                  <a:schemeClr val="bg1">
                    <a:lumMod val="95000"/>
                  </a:schemeClr>
                </a:solidFill>
              </a:rPr>
            </a:br>
            <a:r>
              <a:rPr lang="en-US" sz="1200" dirty="0">
                <a:solidFill>
                  <a:schemeClr val="bg1">
                    <a:lumMod val="95000"/>
                  </a:schemeClr>
                </a:solidFill>
              </a:rPr>
              <a:t>These five classes are further used for validation</a:t>
            </a:r>
            <a:endParaRPr lang="de-DE" sz="1200" b="1" dirty="0" err="1">
              <a:solidFill>
                <a:schemeClr val="bg1">
                  <a:lumMod val="95000"/>
                </a:schemeClr>
              </a:solidFill>
            </a:endParaRPr>
          </a:p>
        </p:txBody>
      </p:sp>
      <p:graphicFrame>
        <p:nvGraphicFramePr>
          <p:cNvPr id="10" name="Table 13">
            <a:extLst>
              <a:ext uri="{FF2B5EF4-FFF2-40B4-BE49-F238E27FC236}">
                <a16:creationId xmlns:a16="http://schemas.microsoft.com/office/drawing/2014/main" id="{46BE9368-B81F-A45E-5C99-789C00282775}"/>
              </a:ext>
            </a:extLst>
          </p:cNvPr>
          <p:cNvGraphicFramePr>
            <a:graphicFrameLocks noGrp="1"/>
          </p:cNvGraphicFramePr>
          <p:nvPr/>
        </p:nvGraphicFramePr>
        <p:xfrm>
          <a:off x="4635375" y="2201487"/>
          <a:ext cx="3379827" cy="1645920"/>
        </p:xfrm>
        <a:graphic>
          <a:graphicData uri="http://schemas.openxmlformats.org/drawingml/2006/table">
            <a:tbl>
              <a:tblPr firstRow="1" bandRow="1">
                <a:tableStyleId>{2D5ABB26-0587-4C30-8999-92F81FD0307C}</a:tableStyleId>
              </a:tblPr>
              <a:tblGrid>
                <a:gridCol w="2340961">
                  <a:extLst>
                    <a:ext uri="{9D8B030D-6E8A-4147-A177-3AD203B41FA5}">
                      <a16:colId xmlns:a16="http://schemas.microsoft.com/office/drawing/2014/main" val="1768567370"/>
                    </a:ext>
                  </a:extLst>
                </a:gridCol>
                <a:gridCol w="1038866">
                  <a:extLst>
                    <a:ext uri="{9D8B030D-6E8A-4147-A177-3AD203B41FA5}">
                      <a16:colId xmlns:a16="http://schemas.microsoft.com/office/drawing/2014/main" val="1998583216"/>
                    </a:ext>
                  </a:extLst>
                </a:gridCol>
              </a:tblGrid>
              <a:tr h="196788">
                <a:tc>
                  <a:txBody>
                    <a:bodyPr/>
                    <a:lstStyle/>
                    <a:p>
                      <a:pPr algn="ctr"/>
                      <a:r>
                        <a:rPr lang="en-US" sz="1200" dirty="0">
                          <a:solidFill>
                            <a:schemeClr val="bg1">
                              <a:lumMod val="95000"/>
                            </a:schemeClr>
                          </a:solidFill>
                        </a:rPr>
                        <a:t>Sentence</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lumMod val="95000"/>
                            </a:schemeClr>
                          </a:solidFill>
                        </a:rPr>
                        <a:t>Evaluation</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581031"/>
                  </a:ext>
                </a:extLst>
              </a:tr>
              <a:tr h="327980">
                <a:tc>
                  <a:txBody>
                    <a:bodyPr/>
                    <a:lstStyle/>
                    <a:p>
                      <a:r>
                        <a:rPr lang="en-US" sz="1200" dirty="0">
                          <a:solidFill>
                            <a:schemeClr val="bg1">
                              <a:lumMod val="95000"/>
                            </a:schemeClr>
                          </a:solidFill>
                        </a:rPr>
                        <a:t>vehicle experienced a fire in the engine.</a:t>
                      </a:r>
                    </a:p>
                  </a:txBody>
                  <a:tcPr>
                    <a:lnT w="12700" cap="flat" cmpd="sng" algn="ctr">
                      <a:noFill/>
                      <a:prstDash val="solid"/>
                      <a:round/>
                      <a:headEnd type="none" w="med" len="med"/>
                      <a:tailEnd type="none" w="med" len="med"/>
                    </a:lnT>
                  </a:tcPr>
                </a:tc>
                <a:tc>
                  <a:txBody>
                    <a:bodyPr/>
                    <a:lstStyle/>
                    <a:p>
                      <a:pPr algn="ctr"/>
                      <a:r>
                        <a:rPr lang="en-US" sz="1200" dirty="0">
                          <a:solidFill>
                            <a:schemeClr val="bg1">
                              <a:lumMod val="95000"/>
                            </a:schemeClr>
                          </a:solidFill>
                        </a:rPr>
                        <a:t>1</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4140059675"/>
                  </a:ext>
                </a:extLst>
              </a:tr>
              <a:tr h="327980">
                <a:tc>
                  <a:txBody>
                    <a:bodyPr/>
                    <a:lstStyle/>
                    <a:p>
                      <a:r>
                        <a:rPr lang="en-US" sz="1200" dirty="0">
                          <a:solidFill>
                            <a:schemeClr val="bg1">
                              <a:lumMod val="95000"/>
                            </a:schemeClr>
                          </a:solidFill>
                        </a:rPr>
                        <a:t>purchased car </a:t>
                      </a:r>
                      <a:r>
                        <a:rPr lang="en-US" sz="1200" dirty="0" err="1">
                          <a:solidFill>
                            <a:schemeClr val="bg1">
                              <a:lumMod val="95000"/>
                            </a:schemeClr>
                          </a:solidFill>
                        </a:rPr>
                        <a:t>july</a:t>
                      </a:r>
                      <a:r>
                        <a:rPr lang="en-US" sz="1200" dirty="0">
                          <a:solidFill>
                            <a:schemeClr val="bg1">
                              <a:lumMod val="95000"/>
                            </a:schemeClr>
                          </a:solidFill>
                        </a:rPr>
                        <a:t> '09 with 64000 on engine.</a:t>
                      </a:r>
                    </a:p>
                  </a:txBody>
                  <a:tcPr>
                    <a:lnB>
                      <a:noFill/>
                    </a:lnB>
                  </a:tcPr>
                </a:tc>
                <a:tc>
                  <a:txBody>
                    <a:bodyPr/>
                    <a:lstStyle/>
                    <a:p>
                      <a:pPr algn="ctr"/>
                      <a:r>
                        <a:rPr lang="en-US" sz="1200" dirty="0">
                          <a:solidFill>
                            <a:schemeClr val="bg1">
                              <a:lumMod val="95000"/>
                            </a:schemeClr>
                          </a:solidFill>
                        </a:rPr>
                        <a:t>0</a:t>
                      </a:r>
                    </a:p>
                  </a:txBody>
                  <a:tcPr>
                    <a:lnB>
                      <a:noFill/>
                    </a:lnB>
                  </a:tcPr>
                </a:tc>
                <a:extLst>
                  <a:ext uri="{0D108BD9-81ED-4DB2-BD59-A6C34878D82A}">
                    <a16:rowId xmlns:a16="http://schemas.microsoft.com/office/drawing/2014/main" val="3593777581"/>
                  </a:ext>
                </a:extLst>
              </a:tr>
              <a:tr h="327980">
                <a:tc>
                  <a:txBody>
                    <a:bodyPr/>
                    <a:lstStyle/>
                    <a:p>
                      <a:r>
                        <a:rPr lang="en-US" sz="1200" dirty="0">
                          <a:solidFill>
                            <a:schemeClr val="bg1">
                              <a:lumMod val="95000"/>
                            </a:schemeClr>
                          </a:solidFill>
                        </a:rPr>
                        <a:t>engine coolant and engine light </a:t>
                      </a:r>
                      <a:r>
                        <a:rPr lang="en-US" sz="1200" dirty="0" err="1">
                          <a:solidFill>
                            <a:schemeClr val="bg1">
                              <a:lumMod val="95000"/>
                            </a:schemeClr>
                          </a:solidFill>
                        </a:rPr>
                        <a:t>etc</a:t>
                      </a:r>
                      <a:r>
                        <a:rPr lang="en-US" sz="1200" dirty="0">
                          <a:solidFill>
                            <a:schemeClr val="bg1">
                              <a:lumMod val="95000"/>
                            </a:schemeClr>
                          </a:solidFill>
                        </a:rPr>
                        <a:t> came on.</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lumMod val="95000"/>
                            </a:schemeClr>
                          </a:solidFill>
                        </a:rPr>
                        <a:t>1</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7931949"/>
                  </a:ext>
                </a:extLst>
              </a:tr>
            </a:tbl>
          </a:graphicData>
        </a:graphic>
      </p:graphicFrame>
      <p:sp>
        <p:nvSpPr>
          <p:cNvPr id="12" name="TextBox 11">
            <a:extLst>
              <a:ext uri="{FF2B5EF4-FFF2-40B4-BE49-F238E27FC236}">
                <a16:creationId xmlns:a16="http://schemas.microsoft.com/office/drawing/2014/main" id="{17F8974E-F37F-9388-8DB9-630971C69FDB}"/>
              </a:ext>
            </a:extLst>
          </p:cNvPr>
          <p:cNvSpPr txBox="1"/>
          <p:nvPr/>
        </p:nvSpPr>
        <p:spPr bwMode="gray">
          <a:xfrm>
            <a:off x="4635375" y="1983282"/>
            <a:ext cx="3534814" cy="287832"/>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b="1" dirty="0">
                <a:solidFill>
                  <a:schemeClr val="bg1">
                    <a:lumMod val="95000"/>
                  </a:schemeClr>
                </a:solidFill>
              </a:rPr>
              <a:t>Evaluation of context windows for the “engine” class</a:t>
            </a:r>
          </a:p>
        </p:txBody>
      </p:sp>
      <p:sp>
        <p:nvSpPr>
          <p:cNvPr id="21" name="Rectangle 20">
            <a:extLst>
              <a:ext uri="{FF2B5EF4-FFF2-40B4-BE49-F238E27FC236}">
                <a16:creationId xmlns:a16="http://schemas.microsoft.com/office/drawing/2014/main" id="{BB0B1607-3EB1-5558-C6B3-2C9D88B57624}"/>
              </a:ext>
            </a:extLst>
          </p:cNvPr>
          <p:cNvSpPr/>
          <p:nvPr/>
        </p:nvSpPr>
        <p:spPr bwMode="auto">
          <a:xfrm>
            <a:off x="9183411" y="2058936"/>
            <a:ext cx="2674155" cy="1350308"/>
          </a:xfrm>
          <a:prstGeom prst="rect">
            <a:avLst/>
          </a:prstGeom>
          <a:solidFill>
            <a:srgbClr val="F2F2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cs typeface="Arial" pitchFamily="34" charset="0"/>
              </a:rPr>
              <a:t>Models</a:t>
            </a:r>
            <a:r>
              <a:rPr lang="en-US" sz="1200" dirty="0">
                <a:solidFill>
                  <a:schemeClr val="tx1"/>
                </a:solidFill>
                <a:cs typeface="Arial" pitchFamily="34" charset="0"/>
              </a:rPr>
              <a:t>: contextual SBERT-based </a:t>
            </a:r>
            <a:r>
              <a:rPr lang="en-US" sz="1200" i="1" dirty="0"/>
              <a:t>all-MiniLM-L6-v2 </a:t>
            </a:r>
            <a:r>
              <a:rPr lang="en-US" sz="1200" dirty="0"/>
              <a:t>and </a:t>
            </a:r>
            <a:r>
              <a:rPr lang="en-US" sz="1200" i="1" dirty="0"/>
              <a:t>all-distilroberta-v1</a:t>
            </a:r>
            <a:r>
              <a:rPr lang="en-US" sz="1200" dirty="0"/>
              <a:t>; non-contextual </a:t>
            </a:r>
            <a:r>
              <a:rPr lang="en-US" sz="1200" i="1" dirty="0"/>
              <a:t>tok2vec</a:t>
            </a:r>
            <a:r>
              <a:rPr lang="en-US" sz="1200" dirty="0"/>
              <a:t>.</a:t>
            </a:r>
          </a:p>
          <a:p>
            <a:pPr marL="0" marR="0" indent="0" defTabSz="914400" rtl="0" eaLnBrk="0" fontAlgn="base" latinLnBrk="0" hangingPunct="0">
              <a:lnSpc>
                <a:spcPct val="100000"/>
              </a:lnSpc>
              <a:spcBef>
                <a:spcPct val="0"/>
              </a:spcBef>
              <a:spcAft>
                <a:spcPct val="0"/>
              </a:spcAft>
              <a:buClrTx/>
              <a:buSzTx/>
              <a:buFontTx/>
              <a:buNone/>
              <a:tabLst/>
            </a:pPr>
            <a:r>
              <a:rPr lang="en-US" sz="1200" b="1" dirty="0">
                <a:solidFill>
                  <a:schemeClr val="tx1"/>
                </a:solidFill>
                <a:cs typeface="Arial" pitchFamily="34" charset="0"/>
              </a:rPr>
              <a:t>Aggregation method</a:t>
            </a:r>
            <a:r>
              <a:rPr lang="en-US" sz="1200" dirty="0">
                <a:solidFill>
                  <a:schemeClr val="tx1"/>
                </a:solidFill>
                <a:cs typeface="Arial" pitchFamily="34" charset="0"/>
              </a:rPr>
              <a:t>: average pooling of embeddings of context rules for each class.</a:t>
            </a:r>
          </a:p>
        </p:txBody>
      </p:sp>
    </p:spTree>
    <p:extLst>
      <p:ext uri="{BB962C8B-B14F-4D97-AF65-F5344CB8AC3E}">
        <p14:creationId xmlns:p14="http://schemas.microsoft.com/office/powerpoint/2010/main" val="135139917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B050C-9A19-50A7-A2E5-5717D105D74C}"/>
              </a:ext>
            </a:extLst>
          </p:cNvPr>
          <p:cNvSpPr>
            <a:spLocks noGrp="1"/>
          </p:cNvSpPr>
          <p:nvPr>
            <p:ph type="title"/>
          </p:nvPr>
        </p:nvSpPr>
        <p:spPr/>
        <p:txBody>
          <a:bodyPr/>
          <a:lstStyle/>
          <a:p>
            <a:r>
              <a:rPr lang="en-US" dirty="0"/>
              <a:t>M5: Classification of Documents</a:t>
            </a:r>
          </a:p>
        </p:txBody>
      </p:sp>
      <p:sp>
        <p:nvSpPr>
          <p:cNvPr id="4" name="Date Placeholder 3">
            <a:extLst>
              <a:ext uri="{FF2B5EF4-FFF2-40B4-BE49-F238E27FC236}">
                <a16:creationId xmlns:a16="http://schemas.microsoft.com/office/drawing/2014/main" id="{B94B9A11-C153-1DCC-D2AD-2F04B8D40D84}"/>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FCAD7EC2-772A-267A-2D62-4092808864CB}"/>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57098EAE-3D5C-5777-E78E-95D3388688BB}"/>
              </a:ext>
            </a:extLst>
          </p:cNvPr>
          <p:cNvSpPr>
            <a:spLocks noGrp="1"/>
          </p:cNvSpPr>
          <p:nvPr>
            <p:ph type="sldNum" sz="quarter" idx="12"/>
          </p:nvPr>
        </p:nvSpPr>
        <p:spPr/>
        <p:txBody>
          <a:bodyPr/>
          <a:lstStyle/>
          <a:p>
            <a:pPr>
              <a:defRPr/>
            </a:pPr>
            <a:fld id="{E201E5CB-5EE0-4EA4-87FF-7D8A79A61969}" type="slidenum">
              <a:rPr lang="de-DE" smtClean="0"/>
              <a:pPr>
                <a:defRPr/>
              </a:pPr>
              <a:t>22</a:t>
            </a:fld>
            <a:endParaRPr lang="de-DE" dirty="0"/>
          </a:p>
        </p:txBody>
      </p:sp>
      <p:grpSp>
        <p:nvGrpSpPr>
          <p:cNvPr id="2" name="Group 1">
            <a:extLst>
              <a:ext uri="{FF2B5EF4-FFF2-40B4-BE49-F238E27FC236}">
                <a16:creationId xmlns:a16="http://schemas.microsoft.com/office/drawing/2014/main" id="{B0304627-4CCB-0547-ED73-DB210F2CA185}"/>
              </a:ext>
            </a:extLst>
          </p:cNvPr>
          <p:cNvGrpSpPr/>
          <p:nvPr/>
        </p:nvGrpSpPr>
        <p:grpSpPr>
          <a:xfrm>
            <a:off x="332903" y="914400"/>
            <a:ext cx="11524664" cy="839816"/>
            <a:chOff x="332903" y="875787"/>
            <a:chExt cx="11524664" cy="839816"/>
          </a:xfrm>
        </p:grpSpPr>
        <p:cxnSp>
          <p:nvCxnSpPr>
            <p:cNvPr id="8" name="Straight Arrow Connector 7">
              <a:extLst>
                <a:ext uri="{FF2B5EF4-FFF2-40B4-BE49-F238E27FC236}">
                  <a16:creationId xmlns:a16="http://schemas.microsoft.com/office/drawing/2014/main" id="{D9EE0F3E-3509-FC0B-DE29-5C2C8755399D}"/>
                </a:ext>
              </a:extLst>
            </p:cNvPr>
            <p:cNvCxnSpPr>
              <a:cxnSpLocks/>
              <a:stCxn id="9" idx="3"/>
              <a:endCxn id="19" idx="1"/>
            </p:cNvCxnSpPr>
            <p:nvPr/>
          </p:nvCxnSpPr>
          <p:spPr bwMode="auto">
            <a:xfrm>
              <a:off x="1870255" y="1295695"/>
              <a:ext cx="8449960" cy="0"/>
            </a:xfrm>
            <a:prstGeom prst="straightConnector1">
              <a:avLst/>
            </a:prstGeom>
            <a:ln w="57150">
              <a:solidFill>
                <a:schemeClr val="tx1">
                  <a:alpha val="50000"/>
                </a:schemeClr>
              </a:solidFill>
              <a:prstDash val="sysDot"/>
              <a:headEnd type="none" w="med" len="med"/>
              <a:tailEnd type="triangle"/>
            </a:ln>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39E86FEB-0B56-9194-7A4E-2A38CEC12EDC}"/>
                </a:ext>
              </a:extLst>
            </p:cNvPr>
            <p:cNvSpPr/>
            <p:nvPr/>
          </p:nvSpPr>
          <p:spPr bwMode="gray">
            <a:xfrm>
              <a:off x="332903"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Data Preprocessing</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1" name="Rectangle 10">
              <a:extLst>
                <a:ext uri="{FF2B5EF4-FFF2-40B4-BE49-F238E27FC236}">
                  <a16:creationId xmlns:a16="http://schemas.microsoft.com/office/drawing/2014/main" id="{F3996136-2E96-C618-E4D5-4931A0834F7D}"/>
                </a:ext>
              </a:extLst>
            </p:cNvPr>
            <p:cNvSpPr/>
            <p:nvPr/>
          </p:nvSpPr>
          <p:spPr bwMode="gray">
            <a:xfrm>
              <a:off x="2330365"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Definition and Description of Target Classes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3" name="Rectangle 12">
              <a:extLst>
                <a:ext uri="{FF2B5EF4-FFF2-40B4-BE49-F238E27FC236}">
                  <a16:creationId xmlns:a16="http://schemas.microsoft.com/office/drawing/2014/main" id="{98E24D4D-9C49-50D2-956A-AC813D0DD68B}"/>
                </a:ext>
              </a:extLst>
            </p:cNvPr>
            <p:cNvSpPr/>
            <p:nvPr/>
          </p:nvSpPr>
          <p:spPr bwMode="gray">
            <a:xfrm>
              <a:off x="4327827"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Obtaining Context Rules from Context Windows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5" name="Rectangle 14">
              <a:extLst>
                <a:ext uri="{FF2B5EF4-FFF2-40B4-BE49-F238E27FC236}">
                  <a16:creationId xmlns:a16="http://schemas.microsoft.com/office/drawing/2014/main" id="{43A3931A-39F7-F63E-5542-A62A879A4379}"/>
                </a:ext>
              </a:extLst>
            </p:cNvPr>
            <p:cNvSpPr/>
            <p:nvPr/>
          </p:nvSpPr>
          <p:spPr bwMode="gray">
            <a:xfrm>
              <a:off x="6325289"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Calculating Class Vectors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7" name="Rectangle 16">
              <a:extLst>
                <a:ext uri="{FF2B5EF4-FFF2-40B4-BE49-F238E27FC236}">
                  <a16:creationId xmlns:a16="http://schemas.microsoft.com/office/drawing/2014/main" id="{9CB47EC4-4BD0-0E38-7F31-1F19ECC18BEF}"/>
                </a:ext>
              </a:extLst>
            </p:cNvPr>
            <p:cNvSpPr/>
            <p:nvPr/>
          </p:nvSpPr>
          <p:spPr bwMode="gray">
            <a:xfrm>
              <a:off x="8322751" y="875787"/>
              <a:ext cx="1537352" cy="8398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Classification of Documents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9" name="Rectangle 18">
              <a:extLst>
                <a:ext uri="{FF2B5EF4-FFF2-40B4-BE49-F238E27FC236}">
                  <a16:creationId xmlns:a16="http://schemas.microsoft.com/office/drawing/2014/main" id="{D5C3EF68-19FB-E8E5-A56B-2C671EBD683C}"/>
                </a:ext>
              </a:extLst>
            </p:cNvPr>
            <p:cNvSpPr/>
            <p:nvPr/>
          </p:nvSpPr>
          <p:spPr bwMode="gray">
            <a:xfrm>
              <a:off x="10320215"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Validation Procedure</a:t>
              </a:r>
              <a:endParaRPr lang="de-DE" sz="1400" b="1" dirty="0" err="1">
                <a:solidFill>
                  <a:schemeClr val="bg1"/>
                </a:solidFill>
                <a:latin typeface="+mj-lt"/>
                <a:ea typeface="CMU Serif" panose="02000603000000000000" pitchFamily="2" charset="0"/>
                <a:cs typeface="CMU Serif" panose="02000603000000000000" pitchFamily="2" charset="0"/>
              </a:endParaRPr>
            </a:p>
          </p:txBody>
        </p:sp>
      </p:grpSp>
      <p:sp>
        <p:nvSpPr>
          <p:cNvPr id="22" name="Rectangle 21">
            <a:extLst>
              <a:ext uri="{FF2B5EF4-FFF2-40B4-BE49-F238E27FC236}">
                <a16:creationId xmlns:a16="http://schemas.microsoft.com/office/drawing/2014/main" id="{7AC9915B-7D1F-18E3-9844-266E3EC2BDAF}"/>
              </a:ext>
            </a:extLst>
          </p:cNvPr>
          <p:cNvSpPr/>
          <p:nvPr/>
        </p:nvSpPr>
        <p:spPr bwMode="auto">
          <a:xfrm>
            <a:off x="332904" y="2058936"/>
            <a:ext cx="2670048" cy="1350307"/>
          </a:xfrm>
          <a:prstGeom prst="rect">
            <a:avLst/>
          </a:prstGeom>
          <a:solidFill>
            <a:srgbClr val="F2F2EB"/>
          </a:solidFill>
          <a:ln>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bg1">
                    <a:lumMod val="85000"/>
                  </a:schemeClr>
                </a:solidFill>
                <a:cs typeface="Arial" pitchFamily="34" charset="0"/>
              </a:rPr>
              <a:t>Handling </a:t>
            </a:r>
            <a:r>
              <a:rPr lang="en-US" sz="1200" dirty="0" err="1">
                <a:solidFill>
                  <a:schemeClr val="bg1">
                    <a:lumMod val="85000"/>
                  </a:schemeClr>
                </a:solidFill>
                <a:cs typeface="Arial" pitchFamily="34" charset="0"/>
              </a:rPr>
              <a:t>NaN</a:t>
            </a:r>
            <a:r>
              <a:rPr lang="en-US" sz="1200" dirty="0">
                <a:solidFill>
                  <a:schemeClr val="bg1">
                    <a:lumMod val="85000"/>
                  </a:schemeClr>
                </a:solidFill>
                <a:cs typeface="Arial" pitchFamily="34" charset="0"/>
              </a:rPr>
              <a:t> values, lower case, noise reduction, removal of special characters.</a:t>
            </a:r>
          </a:p>
        </p:txBody>
      </p:sp>
      <p:sp>
        <p:nvSpPr>
          <p:cNvPr id="25" name="Rectangle 24">
            <a:extLst>
              <a:ext uri="{FF2B5EF4-FFF2-40B4-BE49-F238E27FC236}">
                <a16:creationId xmlns:a16="http://schemas.microsoft.com/office/drawing/2014/main" id="{66F92E3C-AA2D-2DF5-B13F-DCB7211CAEBA}"/>
              </a:ext>
            </a:extLst>
          </p:cNvPr>
          <p:cNvSpPr/>
          <p:nvPr/>
        </p:nvSpPr>
        <p:spPr bwMode="auto">
          <a:xfrm>
            <a:off x="9183412" y="4019065"/>
            <a:ext cx="2674155" cy="2204711"/>
          </a:xfrm>
          <a:prstGeom prst="rect">
            <a:avLst/>
          </a:prstGeom>
          <a:solidFill>
            <a:srgbClr val="F2F2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5 classes </a:t>
            </a:r>
            <a:r>
              <a:rPr lang="en-US" sz="1400" dirty="0">
                <a:solidFill>
                  <a:schemeClr val="bg1">
                    <a:lumMod val="85000"/>
                  </a:schemeClr>
                </a:solidFill>
                <a:cs typeface="Arial" pitchFamily="34" charset="0"/>
              </a:rPr>
              <a:t>for validation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3 embedding models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2 thresholds </a:t>
            </a:r>
            <a:r>
              <a:rPr lang="en-US" sz="1400" dirty="0">
                <a:solidFill>
                  <a:schemeClr val="bg1">
                    <a:lumMod val="85000"/>
                  </a:schemeClr>
                </a:solidFill>
                <a:cs typeface="Arial" pitchFamily="34" charset="0"/>
              </a:rPr>
              <a:t>(0.6 and 0.7)</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4 validation rounds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3 voters </a:t>
            </a:r>
            <a:r>
              <a:rPr lang="en-US" sz="1400" dirty="0">
                <a:solidFill>
                  <a:schemeClr val="bg1">
                    <a:lumMod val="85000"/>
                  </a:schemeClr>
                </a:solidFill>
                <a:cs typeface="Arial" pitchFamily="34" charset="0"/>
              </a:rPr>
              <a:t>per class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100 sentences </a:t>
            </a:r>
            <a:r>
              <a:rPr lang="en-US" sz="1400" dirty="0">
                <a:solidFill>
                  <a:schemeClr val="bg1">
                    <a:lumMod val="85000"/>
                  </a:schemeClr>
                </a:solidFill>
                <a:cs typeface="Arial" pitchFamily="34" charset="0"/>
              </a:rPr>
              <a:t>per voter</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44 participants</a:t>
            </a:r>
            <a:r>
              <a:rPr lang="en-US" sz="1400" dirty="0">
                <a:solidFill>
                  <a:schemeClr val="bg1">
                    <a:lumMod val="85000"/>
                  </a:schemeClr>
                </a:solidFill>
                <a:cs typeface="Arial" pitchFamily="34" charset="0"/>
              </a:rPr>
              <a:t> in total</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Majority voting principle</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bg1">
                    <a:lumMod val="85000"/>
                  </a:schemeClr>
                </a:solidFill>
                <a:cs typeface="Arial" pitchFamily="34" charset="0"/>
              </a:rPr>
              <a:t>Inter-voter agreement </a:t>
            </a:r>
            <a:r>
              <a:rPr lang="en-US" sz="1400" dirty="0">
                <a:solidFill>
                  <a:schemeClr val="bg1">
                    <a:lumMod val="85000"/>
                  </a:schemeClr>
                </a:solidFill>
                <a:cs typeface="Arial" pitchFamily="34" charset="0"/>
              </a:rPr>
              <a:t>is measured (Fleiss’ Kappa)</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a:solidFill>
                <a:schemeClr val="tx1"/>
              </a:solidFill>
              <a:cs typeface="Arial" pitchFamily="34" charset="0"/>
            </a:endParaRPr>
          </a:p>
        </p:txBody>
      </p:sp>
      <p:graphicFrame>
        <p:nvGraphicFramePr>
          <p:cNvPr id="14" name="Table 13">
            <a:extLst>
              <a:ext uri="{FF2B5EF4-FFF2-40B4-BE49-F238E27FC236}">
                <a16:creationId xmlns:a16="http://schemas.microsoft.com/office/drawing/2014/main" id="{F0DBB200-7DC3-694F-0633-572CC9FAF503}"/>
              </a:ext>
            </a:extLst>
          </p:cNvPr>
          <p:cNvGraphicFramePr>
            <a:graphicFrameLocks noGrp="1"/>
          </p:cNvGraphicFramePr>
          <p:nvPr/>
        </p:nvGraphicFramePr>
        <p:xfrm>
          <a:off x="361805" y="4467875"/>
          <a:ext cx="3379827" cy="1828800"/>
        </p:xfrm>
        <a:graphic>
          <a:graphicData uri="http://schemas.openxmlformats.org/drawingml/2006/table">
            <a:tbl>
              <a:tblPr firstRow="1" bandRow="1">
                <a:tableStyleId>{2D5ABB26-0587-4C30-8999-92F81FD0307C}</a:tableStyleId>
              </a:tblPr>
              <a:tblGrid>
                <a:gridCol w="742825">
                  <a:extLst>
                    <a:ext uri="{9D8B030D-6E8A-4147-A177-3AD203B41FA5}">
                      <a16:colId xmlns:a16="http://schemas.microsoft.com/office/drawing/2014/main" val="1768567370"/>
                    </a:ext>
                  </a:extLst>
                </a:gridCol>
                <a:gridCol w="2637002">
                  <a:extLst>
                    <a:ext uri="{9D8B030D-6E8A-4147-A177-3AD203B41FA5}">
                      <a16:colId xmlns:a16="http://schemas.microsoft.com/office/drawing/2014/main" val="1998583216"/>
                    </a:ext>
                  </a:extLst>
                </a:gridCol>
              </a:tblGrid>
              <a:tr h="161329">
                <a:tc>
                  <a:txBody>
                    <a:bodyPr/>
                    <a:lstStyle/>
                    <a:p>
                      <a:pPr algn="ctr"/>
                      <a:r>
                        <a:rPr lang="en-US" sz="1200" dirty="0">
                          <a:solidFill>
                            <a:schemeClr val="bg1">
                              <a:lumMod val="95000"/>
                            </a:schemeClr>
                          </a:solidFill>
                        </a:rPr>
                        <a:t>Class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lumMod val="95000"/>
                            </a:schemeClr>
                          </a:solidFill>
                        </a:rPr>
                        <a:t>Keywords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581031"/>
                  </a:ext>
                </a:extLst>
              </a:tr>
              <a:tr h="234658">
                <a:tc>
                  <a:txBody>
                    <a:bodyPr/>
                    <a:lstStyle/>
                    <a:p>
                      <a:r>
                        <a:rPr lang="en-US" sz="1200" dirty="0">
                          <a:solidFill>
                            <a:schemeClr val="bg1">
                              <a:lumMod val="95000"/>
                            </a:schemeClr>
                          </a:solidFill>
                        </a:rPr>
                        <a:t>Airbag</a:t>
                      </a:r>
                    </a:p>
                  </a:txBody>
                  <a:tcPr>
                    <a:lnT w="12700" cap="flat" cmpd="sng" algn="ctr">
                      <a:noFill/>
                      <a:prstDash val="solid"/>
                      <a:round/>
                      <a:headEnd type="none" w="med" len="med"/>
                      <a:tailEnd type="none" w="med" len="med"/>
                    </a:lnT>
                  </a:tcPr>
                </a:tc>
                <a:tc>
                  <a:txBody>
                    <a:bodyPr/>
                    <a:lstStyle/>
                    <a:p>
                      <a:r>
                        <a:rPr lang="en-US" sz="1200" dirty="0">
                          <a:solidFill>
                            <a:schemeClr val="bg1">
                              <a:lumMod val="95000"/>
                            </a:schemeClr>
                          </a:solidFill>
                        </a:rPr>
                        <a:t>airbag, air bag, knee bolster, inflator</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4140059675"/>
                  </a:ext>
                </a:extLst>
              </a:tr>
              <a:tr h="234658">
                <a:tc>
                  <a:txBody>
                    <a:bodyPr/>
                    <a:lstStyle/>
                    <a:p>
                      <a:r>
                        <a:rPr lang="en-US" sz="1200" dirty="0">
                          <a:solidFill>
                            <a:schemeClr val="bg1">
                              <a:lumMod val="95000"/>
                            </a:schemeClr>
                          </a:solidFill>
                        </a:rPr>
                        <a:t>Engine</a:t>
                      </a:r>
                    </a:p>
                  </a:txBody>
                  <a:tcPr/>
                </a:tc>
                <a:tc>
                  <a:txBody>
                    <a:bodyPr/>
                    <a:lstStyle/>
                    <a:p>
                      <a:r>
                        <a:rPr lang="en-US" sz="1200" dirty="0">
                          <a:solidFill>
                            <a:schemeClr val="bg1">
                              <a:lumMod val="95000"/>
                            </a:schemeClr>
                          </a:solidFill>
                        </a:rPr>
                        <a:t>engine, motor, ignition, generator</a:t>
                      </a:r>
                    </a:p>
                  </a:txBody>
                  <a:tcPr/>
                </a:tc>
                <a:extLst>
                  <a:ext uri="{0D108BD9-81ED-4DB2-BD59-A6C34878D82A}">
                    <a16:rowId xmlns:a16="http://schemas.microsoft.com/office/drawing/2014/main" val="3593777581"/>
                  </a:ext>
                </a:extLst>
              </a:tr>
              <a:tr h="234658">
                <a:tc>
                  <a:txBody>
                    <a:bodyPr/>
                    <a:lstStyle/>
                    <a:p>
                      <a:r>
                        <a:rPr lang="en-US" sz="1200" dirty="0">
                          <a:solidFill>
                            <a:schemeClr val="bg1">
                              <a:lumMod val="95000"/>
                            </a:schemeClr>
                          </a:solidFill>
                        </a:rPr>
                        <a:t>Seats</a:t>
                      </a:r>
                    </a:p>
                  </a:txBody>
                  <a:tcPr/>
                </a:tc>
                <a:tc>
                  <a:txBody>
                    <a:bodyPr/>
                    <a:lstStyle/>
                    <a:p>
                      <a:r>
                        <a:rPr lang="en-US" sz="1200" dirty="0">
                          <a:solidFill>
                            <a:schemeClr val="bg1">
                              <a:lumMod val="95000"/>
                            </a:schemeClr>
                          </a:solidFill>
                        </a:rPr>
                        <a:t>seat, </a:t>
                      </a:r>
                      <a:r>
                        <a:rPr lang="en-US" sz="1200" dirty="0" err="1">
                          <a:solidFill>
                            <a:schemeClr val="bg1">
                              <a:lumMod val="95000"/>
                            </a:schemeClr>
                          </a:solidFill>
                        </a:rPr>
                        <a:t>carseat</a:t>
                      </a:r>
                      <a:r>
                        <a:rPr lang="en-US" sz="1200" dirty="0">
                          <a:solidFill>
                            <a:schemeClr val="bg1">
                              <a:lumMod val="95000"/>
                            </a:schemeClr>
                          </a:solidFill>
                        </a:rPr>
                        <a:t>, headrest, cushion</a:t>
                      </a:r>
                    </a:p>
                  </a:txBody>
                  <a:tcPr/>
                </a:tc>
                <a:extLst>
                  <a:ext uri="{0D108BD9-81ED-4DB2-BD59-A6C34878D82A}">
                    <a16:rowId xmlns:a16="http://schemas.microsoft.com/office/drawing/2014/main" val="2267931949"/>
                  </a:ext>
                </a:extLst>
              </a:tr>
              <a:tr h="161329">
                <a:tc>
                  <a:txBody>
                    <a:bodyPr/>
                    <a:lstStyle/>
                    <a:p>
                      <a:r>
                        <a:rPr lang="en-US" sz="1200" dirty="0">
                          <a:solidFill>
                            <a:schemeClr val="bg1">
                              <a:lumMod val="95000"/>
                            </a:schemeClr>
                          </a:solidFill>
                        </a:rPr>
                        <a:t>Tires</a:t>
                      </a:r>
                    </a:p>
                  </a:txBody>
                  <a:tcPr>
                    <a:lnB>
                      <a:noFill/>
                    </a:lnB>
                  </a:tcPr>
                </a:tc>
                <a:tc>
                  <a:txBody>
                    <a:bodyPr/>
                    <a:lstStyle/>
                    <a:p>
                      <a:r>
                        <a:rPr lang="en-US" sz="1200" dirty="0">
                          <a:solidFill>
                            <a:schemeClr val="bg1">
                              <a:lumMod val="95000"/>
                            </a:schemeClr>
                          </a:solidFill>
                        </a:rPr>
                        <a:t>tire, wheel, tread wear, flat spot</a:t>
                      </a:r>
                    </a:p>
                  </a:txBody>
                  <a:tcPr>
                    <a:lnB>
                      <a:noFill/>
                    </a:lnB>
                  </a:tcPr>
                </a:tc>
                <a:extLst>
                  <a:ext uri="{0D108BD9-81ED-4DB2-BD59-A6C34878D82A}">
                    <a16:rowId xmlns:a16="http://schemas.microsoft.com/office/drawing/2014/main" val="1508769425"/>
                  </a:ext>
                </a:extLst>
              </a:tr>
              <a:tr h="268881">
                <a:tc>
                  <a:txBody>
                    <a:bodyPr/>
                    <a:lstStyle/>
                    <a:p>
                      <a:r>
                        <a:rPr lang="en-US" sz="1200" dirty="0">
                          <a:solidFill>
                            <a:schemeClr val="bg1">
                              <a:lumMod val="95000"/>
                            </a:schemeClr>
                          </a:solidFill>
                        </a:rPr>
                        <a:t>Traction control</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solidFill>
                            <a:schemeClr val="bg1">
                              <a:lumMod val="95000"/>
                            </a:schemeClr>
                          </a:solidFill>
                        </a:rPr>
                        <a:t>traction, </a:t>
                      </a:r>
                      <a:r>
                        <a:rPr lang="en-US" sz="1200" dirty="0" err="1">
                          <a:solidFill>
                            <a:schemeClr val="bg1">
                              <a:lumMod val="95000"/>
                            </a:schemeClr>
                          </a:solidFill>
                        </a:rPr>
                        <a:t>stabilitrak</a:t>
                      </a:r>
                      <a:r>
                        <a:rPr lang="en-US" sz="1200" dirty="0">
                          <a:solidFill>
                            <a:schemeClr val="bg1">
                              <a:lumMod val="95000"/>
                            </a:schemeClr>
                          </a:solidFill>
                        </a:rPr>
                        <a:t>, </a:t>
                      </a:r>
                      <a:r>
                        <a:rPr lang="en-US" sz="1200" dirty="0" err="1">
                          <a:solidFill>
                            <a:schemeClr val="bg1">
                              <a:lumMod val="95000"/>
                            </a:schemeClr>
                          </a:solidFill>
                        </a:rPr>
                        <a:t>vsc</a:t>
                      </a:r>
                      <a:r>
                        <a:rPr lang="en-US" sz="1200" dirty="0">
                          <a:solidFill>
                            <a:schemeClr val="bg1">
                              <a:lumMod val="95000"/>
                            </a:schemeClr>
                          </a:solidFill>
                        </a:rPr>
                        <a:t> light </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585593"/>
                  </a:ext>
                </a:extLst>
              </a:tr>
            </a:tbl>
          </a:graphicData>
        </a:graphic>
      </p:graphicFrame>
      <p:sp>
        <p:nvSpPr>
          <p:cNvPr id="16" name="TextBox 15">
            <a:extLst>
              <a:ext uri="{FF2B5EF4-FFF2-40B4-BE49-F238E27FC236}">
                <a16:creationId xmlns:a16="http://schemas.microsoft.com/office/drawing/2014/main" id="{52F4A366-6A3B-D7E2-DB02-3A846CA593EC}"/>
              </a:ext>
            </a:extLst>
          </p:cNvPr>
          <p:cNvSpPr txBox="1"/>
          <p:nvPr/>
        </p:nvSpPr>
        <p:spPr bwMode="gray">
          <a:xfrm>
            <a:off x="332904" y="4019065"/>
            <a:ext cx="3408728" cy="385861"/>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b="1" dirty="0">
                <a:solidFill>
                  <a:schemeClr val="bg1">
                    <a:lumMod val="95000"/>
                  </a:schemeClr>
                </a:solidFill>
              </a:rPr>
              <a:t>Class descriptions used for classification</a:t>
            </a:r>
            <a:br>
              <a:rPr lang="en-US" sz="1200" b="1" dirty="0">
                <a:solidFill>
                  <a:schemeClr val="bg1">
                    <a:lumMod val="95000"/>
                  </a:schemeClr>
                </a:solidFill>
              </a:rPr>
            </a:br>
            <a:r>
              <a:rPr lang="en-US" sz="1200" dirty="0">
                <a:solidFill>
                  <a:schemeClr val="bg1">
                    <a:lumMod val="95000"/>
                  </a:schemeClr>
                </a:solidFill>
              </a:rPr>
              <a:t>These five classes are further used for validation</a:t>
            </a:r>
            <a:endParaRPr lang="de-DE" sz="1200" b="1" dirty="0" err="1">
              <a:solidFill>
                <a:schemeClr val="bg1">
                  <a:lumMod val="95000"/>
                </a:schemeClr>
              </a:solidFill>
            </a:endParaRPr>
          </a:p>
        </p:txBody>
      </p:sp>
      <p:graphicFrame>
        <p:nvGraphicFramePr>
          <p:cNvPr id="10" name="Table 13">
            <a:extLst>
              <a:ext uri="{FF2B5EF4-FFF2-40B4-BE49-F238E27FC236}">
                <a16:creationId xmlns:a16="http://schemas.microsoft.com/office/drawing/2014/main" id="{46BE9368-B81F-A45E-5C99-789C00282775}"/>
              </a:ext>
            </a:extLst>
          </p:cNvPr>
          <p:cNvGraphicFramePr>
            <a:graphicFrameLocks noGrp="1"/>
          </p:cNvGraphicFramePr>
          <p:nvPr/>
        </p:nvGraphicFramePr>
        <p:xfrm>
          <a:off x="4635375" y="2201487"/>
          <a:ext cx="3379827" cy="1645920"/>
        </p:xfrm>
        <a:graphic>
          <a:graphicData uri="http://schemas.openxmlformats.org/drawingml/2006/table">
            <a:tbl>
              <a:tblPr firstRow="1" bandRow="1">
                <a:tableStyleId>{2D5ABB26-0587-4C30-8999-92F81FD0307C}</a:tableStyleId>
              </a:tblPr>
              <a:tblGrid>
                <a:gridCol w="2340961">
                  <a:extLst>
                    <a:ext uri="{9D8B030D-6E8A-4147-A177-3AD203B41FA5}">
                      <a16:colId xmlns:a16="http://schemas.microsoft.com/office/drawing/2014/main" val="1768567370"/>
                    </a:ext>
                  </a:extLst>
                </a:gridCol>
                <a:gridCol w="1038866">
                  <a:extLst>
                    <a:ext uri="{9D8B030D-6E8A-4147-A177-3AD203B41FA5}">
                      <a16:colId xmlns:a16="http://schemas.microsoft.com/office/drawing/2014/main" val="1998583216"/>
                    </a:ext>
                  </a:extLst>
                </a:gridCol>
              </a:tblGrid>
              <a:tr h="196788">
                <a:tc>
                  <a:txBody>
                    <a:bodyPr/>
                    <a:lstStyle/>
                    <a:p>
                      <a:pPr algn="ctr"/>
                      <a:r>
                        <a:rPr lang="en-US" sz="1200" dirty="0">
                          <a:solidFill>
                            <a:schemeClr val="bg1">
                              <a:lumMod val="95000"/>
                            </a:schemeClr>
                          </a:solidFill>
                        </a:rPr>
                        <a:t>Sentence</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lumMod val="95000"/>
                            </a:schemeClr>
                          </a:solidFill>
                        </a:rPr>
                        <a:t>Evaluation</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581031"/>
                  </a:ext>
                </a:extLst>
              </a:tr>
              <a:tr h="327980">
                <a:tc>
                  <a:txBody>
                    <a:bodyPr/>
                    <a:lstStyle/>
                    <a:p>
                      <a:r>
                        <a:rPr lang="en-US" sz="1200" dirty="0">
                          <a:solidFill>
                            <a:schemeClr val="bg1">
                              <a:lumMod val="95000"/>
                            </a:schemeClr>
                          </a:solidFill>
                        </a:rPr>
                        <a:t>vehicle experienced a fire in the engine.</a:t>
                      </a:r>
                    </a:p>
                  </a:txBody>
                  <a:tcPr>
                    <a:lnT w="12700" cap="flat" cmpd="sng" algn="ctr">
                      <a:noFill/>
                      <a:prstDash val="solid"/>
                      <a:round/>
                      <a:headEnd type="none" w="med" len="med"/>
                      <a:tailEnd type="none" w="med" len="med"/>
                    </a:lnT>
                  </a:tcPr>
                </a:tc>
                <a:tc>
                  <a:txBody>
                    <a:bodyPr/>
                    <a:lstStyle/>
                    <a:p>
                      <a:pPr algn="ctr"/>
                      <a:r>
                        <a:rPr lang="en-US" sz="1200" dirty="0">
                          <a:solidFill>
                            <a:schemeClr val="bg1">
                              <a:lumMod val="95000"/>
                            </a:schemeClr>
                          </a:solidFill>
                        </a:rPr>
                        <a:t>1</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4140059675"/>
                  </a:ext>
                </a:extLst>
              </a:tr>
              <a:tr h="327980">
                <a:tc>
                  <a:txBody>
                    <a:bodyPr/>
                    <a:lstStyle/>
                    <a:p>
                      <a:r>
                        <a:rPr lang="en-US" sz="1200" dirty="0">
                          <a:solidFill>
                            <a:schemeClr val="bg1">
                              <a:lumMod val="95000"/>
                            </a:schemeClr>
                          </a:solidFill>
                        </a:rPr>
                        <a:t>purchased car </a:t>
                      </a:r>
                      <a:r>
                        <a:rPr lang="en-US" sz="1200" dirty="0" err="1">
                          <a:solidFill>
                            <a:schemeClr val="bg1">
                              <a:lumMod val="95000"/>
                            </a:schemeClr>
                          </a:solidFill>
                        </a:rPr>
                        <a:t>july</a:t>
                      </a:r>
                      <a:r>
                        <a:rPr lang="en-US" sz="1200" dirty="0">
                          <a:solidFill>
                            <a:schemeClr val="bg1">
                              <a:lumMod val="95000"/>
                            </a:schemeClr>
                          </a:solidFill>
                        </a:rPr>
                        <a:t> '09 with 64000 on engine.</a:t>
                      </a:r>
                    </a:p>
                  </a:txBody>
                  <a:tcPr>
                    <a:lnB>
                      <a:noFill/>
                    </a:lnB>
                  </a:tcPr>
                </a:tc>
                <a:tc>
                  <a:txBody>
                    <a:bodyPr/>
                    <a:lstStyle/>
                    <a:p>
                      <a:pPr algn="ctr"/>
                      <a:r>
                        <a:rPr lang="en-US" sz="1200" dirty="0">
                          <a:solidFill>
                            <a:schemeClr val="bg1">
                              <a:lumMod val="95000"/>
                            </a:schemeClr>
                          </a:solidFill>
                        </a:rPr>
                        <a:t>0</a:t>
                      </a:r>
                    </a:p>
                  </a:txBody>
                  <a:tcPr>
                    <a:lnB>
                      <a:noFill/>
                    </a:lnB>
                  </a:tcPr>
                </a:tc>
                <a:extLst>
                  <a:ext uri="{0D108BD9-81ED-4DB2-BD59-A6C34878D82A}">
                    <a16:rowId xmlns:a16="http://schemas.microsoft.com/office/drawing/2014/main" val="3593777581"/>
                  </a:ext>
                </a:extLst>
              </a:tr>
              <a:tr h="327980">
                <a:tc>
                  <a:txBody>
                    <a:bodyPr/>
                    <a:lstStyle/>
                    <a:p>
                      <a:r>
                        <a:rPr lang="en-US" sz="1200" dirty="0">
                          <a:solidFill>
                            <a:schemeClr val="bg1">
                              <a:lumMod val="95000"/>
                            </a:schemeClr>
                          </a:solidFill>
                        </a:rPr>
                        <a:t>engine coolant and engine light </a:t>
                      </a:r>
                      <a:r>
                        <a:rPr lang="en-US" sz="1200" dirty="0" err="1">
                          <a:solidFill>
                            <a:schemeClr val="bg1">
                              <a:lumMod val="95000"/>
                            </a:schemeClr>
                          </a:solidFill>
                        </a:rPr>
                        <a:t>etc</a:t>
                      </a:r>
                      <a:r>
                        <a:rPr lang="en-US" sz="1200" dirty="0">
                          <a:solidFill>
                            <a:schemeClr val="bg1">
                              <a:lumMod val="95000"/>
                            </a:schemeClr>
                          </a:solidFill>
                        </a:rPr>
                        <a:t> came on.</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lumMod val="95000"/>
                            </a:schemeClr>
                          </a:solidFill>
                        </a:rPr>
                        <a:t>1</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7931949"/>
                  </a:ext>
                </a:extLst>
              </a:tr>
            </a:tbl>
          </a:graphicData>
        </a:graphic>
      </p:graphicFrame>
      <p:sp>
        <p:nvSpPr>
          <p:cNvPr id="12" name="TextBox 11">
            <a:extLst>
              <a:ext uri="{FF2B5EF4-FFF2-40B4-BE49-F238E27FC236}">
                <a16:creationId xmlns:a16="http://schemas.microsoft.com/office/drawing/2014/main" id="{17F8974E-F37F-9388-8DB9-630971C69FDB}"/>
              </a:ext>
            </a:extLst>
          </p:cNvPr>
          <p:cNvSpPr txBox="1"/>
          <p:nvPr/>
        </p:nvSpPr>
        <p:spPr bwMode="gray">
          <a:xfrm>
            <a:off x="4635375" y="1983282"/>
            <a:ext cx="3534814" cy="287832"/>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b="1" dirty="0">
                <a:solidFill>
                  <a:schemeClr val="bg1">
                    <a:lumMod val="95000"/>
                  </a:schemeClr>
                </a:solidFill>
              </a:rPr>
              <a:t>Evaluation of context windows for the “engine” class</a:t>
            </a:r>
          </a:p>
        </p:txBody>
      </p:sp>
      <p:grpSp>
        <p:nvGrpSpPr>
          <p:cNvPr id="18" name="Group 17">
            <a:extLst>
              <a:ext uri="{FF2B5EF4-FFF2-40B4-BE49-F238E27FC236}">
                <a16:creationId xmlns:a16="http://schemas.microsoft.com/office/drawing/2014/main" id="{FA89DF35-60D6-96B8-63D1-52C54D535D2A}"/>
              </a:ext>
            </a:extLst>
          </p:cNvPr>
          <p:cNvGrpSpPr/>
          <p:nvPr/>
        </p:nvGrpSpPr>
        <p:grpSpPr>
          <a:xfrm>
            <a:off x="4191000" y="4131592"/>
            <a:ext cx="4739691" cy="1979656"/>
            <a:chOff x="3756671" y="4348488"/>
            <a:chExt cx="5137235" cy="2123426"/>
          </a:xfrm>
        </p:grpSpPr>
        <p:pic>
          <p:nvPicPr>
            <p:cNvPr id="20" name="Picture 19">
              <a:extLst>
                <a:ext uri="{FF2B5EF4-FFF2-40B4-BE49-F238E27FC236}">
                  <a16:creationId xmlns:a16="http://schemas.microsoft.com/office/drawing/2014/main" id="{C62749E7-29D3-36EF-4350-0663BB31714A}"/>
                </a:ext>
              </a:extLst>
            </p:cNvPr>
            <p:cNvPicPr>
              <a:picLocks noChangeAspect="1"/>
            </p:cNvPicPr>
            <p:nvPr/>
          </p:nvPicPr>
          <p:blipFill>
            <a:blip r:embed="rId3"/>
            <a:stretch>
              <a:fillRect/>
            </a:stretch>
          </p:blipFill>
          <p:spPr>
            <a:xfrm>
              <a:off x="3756671" y="4740476"/>
              <a:ext cx="5137235" cy="1731438"/>
            </a:xfrm>
            <a:prstGeom prst="rect">
              <a:avLst/>
            </a:prstGeom>
          </p:spPr>
        </p:pic>
        <p:sp>
          <p:nvSpPr>
            <p:cNvPr id="23" name="TextBox 22">
              <a:extLst>
                <a:ext uri="{FF2B5EF4-FFF2-40B4-BE49-F238E27FC236}">
                  <a16:creationId xmlns:a16="http://schemas.microsoft.com/office/drawing/2014/main" id="{A03B1C9A-7A4F-3CD5-E3FF-04209585AB9F}"/>
                </a:ext>
              </a:extLst>
            </p:cNvPr>
            <p:cNvSpPr txBox="1"/>
            <p:nvPr/>
          </p:nvSpPr>
          <p:spPr bwMode="gray">
            <a:xfrm>
              <a:off x="3856143" y="4348488"/>
              <a:ext cx="4648199" cy="491794"/>
            </a:xfrm>
            <a:prstGeom prst="rect">
              <a:avLst/>
            </a:prstGeom>
            <a:noFill/>
          </p:spPr>
          <p:txBody>
            <a:bodyPr wrap="none" lIns="0" tIns="0" rIns="0" bIns="0" rtlCol="0">
              <a:noAutofit/>
            </a:bodyPr>
            <a:lstStyle/>
            <a:p>
              <a:r>
                <a:rPr lang="en-US" sz="1200" b="1" dirty="0"/>
                <a:t>Compare each sentence of each document to each class vector</a:t>
              </a:r>
              <a:br>
                <a:rPr lang="en-US" sz="1200" b="1" dirty="0"/>
              </a:br>
              <a:r>
                <a:rPr lang="en-US" sz="1200" dirty="0"/>
                <a:t>Pseudo code for the proposed algorithm</a:t>
              </a:r>
              <a:endParaRPr lang="en-US" sz="1200" b="1" dirty="0"/>
            </a:p>
          </p:txBody>
        </p:sp>
      </p:grpSp>
      <p:sp>
        <p:nvSpPr>
          <p:cNvPr id="24" name="Rectangle 23">
            <a:extLst>
              <a:ext uri="{FF2B5EF4-FFF2-40B4-BE49-F238E27FC236}">
                <a16:creationId xmlns:a16="http://schemas.microsoft.com/office/drawing/2014/main" id="{6706EC4F-2238-01CA-DB47-398E12A1CB93}"/>
              </a:ext>
            </a:extLst>
          </p:cNvPr>
          <p:cNvSpPr/>
          <p:nvPr/>
        </p:nvSpPr>
        <p:spPr bwMode="auto">
          <a:xfrm>
            <a:off x="9183411" y="2058936"/>
            <a:ext cx="2674155" cy="1350308"/>
          </a:xfrm>
          <a:prstGeom prst="rect">
            <a:avLst/>
          </a:prstGeom>
          <a:solidFill>
            <a:srgbClr val="F2F2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b="1" dirty="0">
                <a:solidFill>
                  <a:schemeClr val="bg1">
                    <a:lumMod val="85000"/>
                  </a:schemeClr>
                </a:solidFill>
                <a:cs typeface="Arial" pitchFamily="34" charset="0"/>
              </a:rPr>
              <a:t>Models</a:t>
            </a:r>
            <a:r>
              <a:rPr lang="en-US" sz="1200" dirty="0">
                <a:solidFill>
                  <a:schemeClr val="bg1">
                    <a:lumMod val="85000"/>
                  </a:schemeClr>
                </a:solidFill>
                <a:cs typeface="Arial" pitchFamily="34" charset="0"/>
              </a:rPr>
              <a:t>: contextual SBERT-based </a:t>
            </a:r>
            <a:r>
              <a:rPr lang="en-US" sz="1200" i="1" dirty="0">
                <a:solidFill>
                  <a:schemeClr val="bg1">
                    <a:lumMod val="85000"/>
                  </a:schemeClr>
                </a:solidFill>
              </a:rPr>
              <a:t>all-MiniLM-L6-v2 </a:t>
            </a:r>
            <a:r>
              <a:rPr lang="en-US" sz="1200" dirty="0">
                <a:solidFill>
                  <a:schemeClr val="bg1">
                    <a:lumMod val="85000"/>
                  </a:schemeClr>
                </a:solidFill>
              </a:rPr>
              <a:t>and </a:t>
            </a:r>
            <a:r>
              <a:rPr lang="en-US" sz="1200" i="1" dirty="0">
                <a:solidFill>
                  <a:schemeClr val="bg1">
                    <a:lumMod val="85000"/>
                  </a:schemeClr>
                </a:solidFill>
              </a:rPr>
              <a:t>all-distilroberta-v1</a:t>
            </a:r>
            <a:r>
              <a:rPr lang="en-US" sz="1200" dirty="0">
                <a:solidFill>
                  <a:schemeClr val="bg1">
                    <a:lumMod val="85000"/>
                  </a:schemeClr>
                </a:solidFill>
              </a:rPr>
              <a:t>; non-contextual </a:t>
            </a:r>
            <a:r>
              <a:rPr lang="en-US" sz="1200" i="1" dirty="0">
                <a:solidFill>
                  <a:schemeClr val="bg1">
                    <a:lumMod val="85000"/>
                  </a:schemeClr>
                </a:solidFill>
              </a:rPr>
              <a:t>tok2vec</a:t>
            </a:r>
            <a:r>
              <a:rPr lang="en-US" sz="1200" dirty="0">
                <a:solidFill>
                  <a:schemeClr val="bg1">
                    <a:lumMod val="85000"/>
                  </a:schemeClr>
                </a:solidFill>
              </a:rPr>
              <a:t>.</a:t>
            </a:r>
          </a:p>
          <a:p>
            <a:pPr marL="0" marR="0" indent="0" defTabSz="914400" rtl="0" eaLnBrk="0" fontAlgn="base" latinLnBrk="0" hangingPunct="0">
              <a:lnSpc>
                <a:spcPct val="100000"/>
              </a:lnSpc>
              <a:spcBef>
                <a:spcPct val="0"/>
              </a:spcBef>
              <a:spcAft>
                <a:spcPct val="0"/>
              </a:spcAft>
              <a:buClrTx/>
              <a:buSzTx/>
              <a:buFontTx/>
              <a:buNone/>
              <a:tabLst/>
            </a:pPr>
            <a:r>
              <a:rPr lang="en-US" sz="1200" b="1" dirty="0">
                <a:solidFill>
                  <a:schemeClr val="bg1">
                    <a:lumMod val="85000"/>
                  </a:schemeClr>
                </a:solidFill>
                <a:cs typeface="Arial" pitchFamily="34" charset="0"/>
              </a:rPr>
              <a:t>Aggregation method</a:t>
            </a:r>
            <a:r>
              <a:rPr lang="en-US" sz="1200" dirty="0">
                <a:solidFill>
                  <a:schemeClr val="bg1">
                    <a:lumMod val="85000"/>
                  </a:schemeClr>
                </a:solidFill>
                <a:cs typeface="Arial" pitchFamily="34" charset="0"/>
              </a:rPr>
              <a:t>: average pooling of embeddings of context rules for each class.</a:t>
            </a:r>
          </a:p>
        </p:txBody>
      </p:sp>
    </p:spTree>
    <p:extLst>
      <p:ext uri="{BB962C8B-B14F-4D97-AF65-F5344CB8AC3E}">
        <p14:creationId xmlns:p14="http://schemas.microsoft.com/office/powerpoint/2010/main" val="13442811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B050C-9A19-50A7-A2E5-5717D105D74C}"/>
              </a:ext>
            </a:extLst>
          </p:cNvPr>
          <p:cNvSpPr>
            <a:spLocks noGrp="1"/>
          </p:cNvSpPr>
          <p:nvPr>
            <p:ph type="title"/>
          </p:nvPr>
        </p:nvSpPr>
        <p:spPr/>
        <p:txBody>
          <a:bodyPr/>
          <a:lstStyle/>
          <a:p>
            <a:r>
              <a:rPr lang="en-US" dirty="0"/>
              <a:t>M6: Validation Procedure</a:t>
            </a:r>
          </a:p>
        </p:txBody>
      </p:sp>
      <p:sp>
        <p:nvSpPr>
          <p:cNvPr id="4" name="Date Placeholder 3">
            <a:extLst>
              <a:ext uri="{FF2B5EF4-FFF2-40B4-BE49-F238E27FC236}">
                <a16:creationId xmlns:a16="http://schemas.microsoft.com/office/drawing/2014/main" id="{B94B9A11-C153-1DCC-D2AD-2F04B8D40D84}"/>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FCAD7EC2-772A-267A-2D62-4092808864CB}"/>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57098EAE-3D5C-5777-E78E-95D3388688BB}"/>
              </a:ext>
            </a:extLst>
          </p:cNvPr>
          <p:cNvSpPr>
            <a:spLocks noGrp="1"/>
          </p:cNvSpPr>
          <p:nvPr>
            <p:ph type="sldNum" sz="quarter" idx="12"/>
          </p:nvPr>
        </p:nvSpPr>
        <p:spPr/>
        <p:txBody>
          <a:bodyPr/>
          <a:lstStyle/>
          <a:p>
            <a:pPr>
              <a:defRPr/>
            </a:pPr>
            <a:fld id="{E201E5CB-5EE0-4EA4-87FF-7D8A79A61969}" type="slidenum">
              <a:rPr lang="de-DE" smtClean="0"/>
              <a:pPr>
                <a:defRPr/>
              </a:pPr>
              <a:t>23</a:t>
            </a:fld>
            <a:endParaRPr lang="de-DE" dirty="0"/>
          </a:p>
        </p:txBody>
      </p:sp>
      <p:grpSp>
        <p:nvGrpSpPr>
          <p:cNvPr id="2" name="Group 1">
            <a:extLst>
              <a:ext uri="{FF2B5EF4-FFF2-40B4-BE49-F238E27FC236}">
                <a16:creationId xmlns:a16="http://schemas.microsoft.com/office/drawing/2014/main" id="{B0304627-4CCB-0547-ED73-DB210F2CA185}"/>
              </a:ext>
            </a:extLst>
          </p:cNvPr>
          <p:cNvGrpSpPr/>
          <p:nvPr/>
        </p:nvGrpSpPr>
        <p:grpSpPr>
          <a:xfrm>
            <a:off x="332903" y="914400"/>
            <a:ext cx="11524664" cy="839816"/>
            <a:chOff x="332903" y="875787"/>
            <a:chExt cx="11524664" cy="839816"/>
          </a:xfrm>
        </p:grpSpPr>
        <p:cxnSp>
          <p:nvCxnSpPr>
            <p:cNvPr id="8" name="Straight Arrow Connector 7">
              <a:extLst>
                <a:ext uri="{FF2B5EF4-FFF2-40B4-BE49-F238E27FC236}">
                  <a16:creationId xmlns:a16="http://schemas.microsoft.com/office/drawing/2014/main" id="{D9EE0F3E-3509-FC0B-DE29-5C2C8755399D}"/>
                </a:ext>
              </a:extLst>
            </p:cNvPr>
            <p:cNvCxnSpPr>
              <a:cxnSpLocks/>
              <a:stCxn id="9" idx="3"/>
              <a:endCxn id="19" idx="1"/>
            </p:cNvCxnSpPr>
            <p:nvPr/>
          </p:nvCxnSpPr>
          <p:spPr bwMode="auto">
            <a:xfrm>
              <a:off x="1870255" y="1295695"/>
              <a:ext cx="8449960" cy="0"/>
            </a:xfrm>
            <a:prstGeom prst="straightConnector1">
              <a:avLst/>
            </a:prstGeom>
            <a:ln w="57150">
              <a:solidFill>
                <a:schemeClr val="tx1">
                  <a:alpha val="50000"/>
                </a:schemeClr>
              </a:solidFill>
              <a:prstDash val="sysDot"/>
              <a:headEnd type="none" w="med" len="med"/>
              <a:tailEnd type="triangle"/>
            </a:ln>
          </p:spPr>
          <p:style>
            <a:lnRef idx="3">
              <a:schemeClr val="dk1"/>
            </a:lnRef>
            <a:fillRef idx="0">
              <a:schemeClr val="dk1"/>
            </a:fillRef>
            <a:effectRef idx="2">
              <a:schemeClr val="dk1"/>
            </a:effectRef>
            <a:fontRef idx="minor">
              <a:schemeClr val="tx1"/>
            </a:fontRef>
          </p:style>
        </p:cxnSp>
        <p:sp>
          <p:nvSpPr>
            <p:cNvPr id="9" name="Rectangle 8">
              <a:extLst>
                <a:ext uri="{FF2B5EF4-FFF2-40B4-BE49-F238E27FC236}">
                  <a16:creationId xmlns:a16="http://schemas.microsoft.com/office/drawing/2014/main" id="{39E86FEB-0B56-9194-7A4E-2A38CEC12EDC}"/>
                </a:ext>
              </a:extLst>
            </p:cNvPr>
            <p:cNvSpPr/>
            <p:nvPr/>
          </p:nvSpPr>
          <p:spPr bwMode="gray">
            <a:xfrm>
              <a:off x="332903"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Data Preprocessing</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1" name="Rectangle 10">
              <a:extLst>
                <a:ext uri="{FF2B5EF4-FFF2-40B4-BE49-F238E27FC236}">
                  <a16:creationId xmlns:a16="http://schemas.microsoft.com/office/drawing/2014/main" id="{F3996136-2E96-C618-E4D5-4931A0834F7D}"/>
                </a:ext>
              </a:extLst>
            </p:cNvPr>
            <p:cNvSpPr/>
            <p:nvPr/>
          </p:nvSpPr>
          <p:spPr bwMode="gray">
            <a:xfrm>
              <a:off x="2330365"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Definition and Description of Target Classes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3" name="Rectangle 12">
              <a:extLst>
                <a:ext uri="{FF2B5EF4-FFF2-40B4-BE49-F238E27FC236}">
                  <a16:creationId xmlns:a16="http://schemas.microsoft.com/office/drawing/2014/main" id="{98E24D4D-9C49-50D2-956A-AC813D0DD68B}"/>
                </a:ext>
              </a:extLst>
            </p:cNvPr>
            <p:cNvSpPr/>
            <p:nvPr/>
          </p:nvSpPr>
          <p:spPr bwMode="gray">
            <a:xfrm>
              <a:off x="4327827"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Obtaining Context Rules from Context Windows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5" name="Rectangle 14">
              <a:extLst>
                <a:ext uri="{FF2B5EF4-FFF2-40B4-BE49-F238E27FC236}">
                  <a16:creationId xmlns:a16="http://schemas.microsoft.com/office/drawing/2014/main" id="{43A3931A-39F7-F63E-5542-A62A879A4379}"/>
                </a:ext>
              </a:extLst>
            </p:cNvPr>
            <p:cNvSpPr/>
            <p:nvPr/>
          </p:nvSpPr>
          <p:spPr bwMode="gray">
            <a:xfrm>
              <a:off x="6325289"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Calculating Class Vectors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7" name="Rectangle 16">
              <a:extLst>
                <a:ext uri="{FF2B5EF4-FFF2-40B4-BE49-F238E27FC236}">
                  <a16:creationId xmlns:a16="http://schemas.microsoft.com/office/drawing/2014/main" id="{9CB47EC4-4BD0-0E38-7F31-1F19ECC18BEF}"/>
                </a:ext>
              </a:extLst>
            </p:cNvPr>
            <p:cNvSpPr/>
            <p:nvPr/>
          </p:nvSpPr>
          <p:spPr bwMode="gray">
            <a:xfrm>
              <a:off x="8322751" y="875787"/>
              <a:ext cx="1537352" cy="839816"/>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Classification of Documents</a:t>
              </a:r>
              <a:endParaRPr lang="de-DE" sz="1400" b="1" dirty="0" err="1">
                <a:solidFill>
                  <a:schemeClr val="bg1"/>
                </a:solidFill>
                <a:latin typeface="+mj-lt"/>
                <a:ea typeface="CMU Serif" panose="02000603000000000000" pitchFamily="2" charset="0"/>
                <a:cs typeface="CMU Serif" panose="02000603000000000000" pitchFamily="2" charset="0"/>
              </a:endParaRPr>
            </a:p>
          </p:txBody>
        </p:sp>
        <p:sp>
          <p:nvSpPr>
            <p:cNvPr id="19" name="Rectangle 18">
              <a:extLst>
                <a:ext uri="{FF2B5EF4-FFF2-40B4-BE49-F238E27FC236}">
                  <a16:creationId xmlns:a16="http://schemas.microsoft.com/office/drawing/2014/main" id="{D5C3EF68-19FB-E8E5-A56B-2C671EBD683C}"/>
                </a:ext>
              </a:extLst>
            </p:cNvPr>
            <p:cNvSpPr/>
            <p:nvPr/>
          </p:nvSpPr>
          <p:spPr bwMode="gray">
            <a:xfrm>
              <a:off x="10320215" y="875787"/>
              <a:ext cx="1537352" cy="83981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lnSpc>
                  <a:spcPct val="80000"/>
                </a:lnSpc>
              </a:pPr>
              <a:r>
                <a:rPr lang="en-US" sz="1400" b="1" dirty="0">
                  <a:solidFill>
                    <a:schemeClr val="bg1"/>
                  </a:solidFill>
                  <a:latin typeface="+mj-lt"/>
                  <a:ea typeface="CMU Serif" panose="02000603000000000000" pitchFamily="2" charset="0"/>
                  <a:cs typeface="CMU Serif" panose="02000603000000000000" pitchFamily="2" charset="0"/>
                </a:rPr>
                <a:t>Validation Procedure</a:t>
              </a:r>
              <a:endParaRPr lang="de-DE" sz="1400" b="1" dirty="0" err="1">
                <a:solidFill>
                  <a:schemeClr val="bg1"/>
                </a:solidFill>
                <a:latin typeface="+mj-lt"/>
                <a:ea typeface="CMU Serif" panose="02000603000000000000" pitchFamily="2" charset="0"/>
                <a:cs typeface="CMU Serif" panose="02000603000000000000" pitchFamily="2" charset="0"/>
              </a:endParaRPr>
            </a:p>
          </p:txBody>
        </p:sp>
      </p:grpSp>
      <p:sp>
        <p:nvSpPr>
          <p:cNvPr id="22" name="Rectangle 21">
            <a:extLst>
              <a:ext uri="{FF2B5EF4-FFF2-40B4-BE49-F238E27FC236}">
                <a16:creationId xmlns:a16="http://schemas.microsoft.com/office/drawing/2014/main" id="{7AC9915B-7D1F-18E3-9844-266E3EC2BDAF}"/>
              </a:ext>
            </a:extLst>
          </p:cNvPr>
          <p:cNvSpPr/>
          <p:nvPr/>
        </p:nvSpPr>
        <p:spPr bwMode="auto">
          <a:xfrm>
            <a:off x="332904" y="2058936"/>
            <a:ext cx="2670048" cy="1350307"/>
          </a:xfrm>
          <a:prstGeom prst="rect">
            <a:avLst/>
          </a:prstGeom>
          <a:solidFill>
            <a:srgbClr val="F2F2EB"/>
          </a:solidFill>
          <a:ln>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solidFill>
                  <a:schemeClr val="bg1">
                    <a:lumMod val="85000"/>
                  </a:schemeClr>
                </a:solidFill>
                <a:cs typeface="Arial" pitchFamily="34" charset="0"/>
              </a:rPr>
              <a:t>Handling </a:t>
            </a:r>
            <a:r>
              <a:rPr lang="en-US" sz="1200" dirty="0" err="1">
                <a:solidFill>
                  <a:schemeClr val="bg1">
                    <a:lumMod val="85000"/>
                  </a:schemeClr>
                </a:solidFill>
                <a:cs typeface="Arial" pitchFamily="34" charset="0"/>
              </a:rPr>
              <a:t>NaN</a:t>
            </a:r>
            <a:r>
              <a:rPr lang="en-US" sz="1200" dirty="0">
                <a:solidFill>
                  <a:schemeClr val="bg1">
                    <a:lumMod val="85000"/>
                  </a:schemeClr>
                </a:solidFill>
                <a:cs typeface="Arial" pitchFamily="34" charset="0"/>
              </a:rPr>
              <a:t> values, lower case, noise reduction, removal of special characters.</a:t>
            </a:r>
          </a:p>
        </p:txBody>
      </p:sp>
      <p:graphicFrame>
        <p:nvGraphicFramePr>
          <p:cNvPr id="14" name="Table 13">
            <a:extLst>
              <a:ext uri="{FF2B5EF4-FFF2-40B4-BE49-F238E27FC236}">
                <a16:creationId xmlns:a16="http://schemas.microsoft.com/office/drawing/2014/main" id="{F0DBB200-7DC3-694F-0633-572CC9FAF503}"/>
              </a:ext>
            </a:extLst>
          </p:cNvPr>
          <p:cNvGraphicFramePr>
            <a:graphicFrameLocks noGrp="1"/>
          </p:cNvGraphicFramePr>
          <p:nvPr/>
        </p:nvGraphicFramePr>
        <p:xfrm>
          <a:off x="361805" y="4467875"/>
          <a:ext cx="3379827" cy="1828800"/>
        </p:xfrm>
        <a:graphic>
          <a:graphicData uri="http://schemas.openxmlformats.org/drawingml/2006/table">
            <a:tbl>
              <a:tblPr firstRow="1" bandRow="1">
                <a:tableStyleId>{2D5ABB26-0587-4C30-8999-92F81FD0307C}</a:tableStyleId>
              </a:tblPr>
              <a:tblGrid>
                <a:gridCol w="742825">
                  <a:extLst>
                    <a:ext uri="{9D8B030D-6E8A-4147-A177-3AD203B41FA5}">
                      <a16:colId xmlns:a16="http://schemas.microsoft.com/office/drawing/2014/main" val="1768567370"/>
                    </a:ext>
                  </a:extLst>
                </a:gridCol>
                <a:gridCol w="2637002">
                  <a:extLst>
                    <a:ext uri="{9D8B030D-6E8A-4147-A177-3AD203B41FA5}">
                      <a16:colId xmlns:a16="http://schemas.microsoft.com/office/drawing/2014/main" val="1998583216"/>
                    </a:ext>
                  </a:extLst>
                </a:gridCol>
              </a:tblGrid>
              <a:tr h="161329">
                <a:tc>
                  <a:txBody>
                    <a:bodyPr/>
                    <a:lstStyle/>
                    <a:p>
                      <a:pPr algn="ctr"/>
                      <a:r>
                        <a:rPr lang="en-US" sz="1200" dirty="0">
                          <a:solidFill>
                            <a:schemeClr val="bg1">
                              <a:lumMod val="95000"/>
                            </a:schemeClr>
                          </a:solidFill>
                        </a:rPr>
                        <a:t>Class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lumMod val="95000"/>
                            </a:schemeClr>
                          </a:solidFill>
                        </a:rPr>
                        <a:t>Keywords</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581031"/>
                  </a:ext>
                </a:extLst>
              </a:tr>
              <a:tr h="234658">
                <a:tc>
                  <a:txBody>
                    <a:bodyPr/>
                    <a:lstStyle/>
                    <a:p>
                      <a:r>
                        <a:rPr lang="en-US" sz="1200" dirty="0">
                          <a:solidFill>
                            <a:schemeClr val="bg1">
                              <a:lumMod val="95000"/>
                            </a:schemeClr>
                          </a:solidFill>
                        </a:rPr>
                        <a:t>Airbag</a:t>
                      </a:r>
                    </a:p>
                  </a:txBody>
                  <a:tcPr>
                    <a:lnT w="12700" cap="flat" cmpd="sng" algn="ctr">
                      <a:noFill/>
                      <a:prstDash val="solid"/>
                      <a:round/>
                      <a:headEnd type="none" w="med" len="med"/>
                      <a:tailEnd type="none" w="med" len="med"/>
                    </a:lnT>
                  </a:tcPr>
                </a:tc>
                <a:tc>
                  <a:txBody>
                    <a:bodyPr/>
                    <a:lstStyle/>
                    <a:p>
                      <a:r>
                        <a:rPr lang="en-US" sz="1200" dirty="0">
                          <a:solidFill>
                            <a:schemeClr val="bg1">
                              <a:lumMod val="95000"/>
                            </a:schemeClr>
                          </a:solidFill>
                        </a:rPr>
                        <a:t>airbag, air bag, knee bolster, inflator</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4140059675"/>
                  </a:ext>
                </a:extLst>
              </a:tr>
              <a:tr h="234658">
                <a:tc>
                  <a:txBody>
                    <a:bodyPr/>
                    <a:lstStyle/>
                    <a:p>
                      <a:r>
                        <a:rPr lang="en-US" sz="1200" dirty="0">
                          <a:solidFill>
                            <a:schemeClr val="bg1">
                              <a:lumMod val="95000"/>
                            </a:schemeClr>
                          </a:solidFill>
                        </a:rPr>
                        <a:t>Engine</a:t>
                      </a:r>
                    </a:p>
                  </a:txBody>
                  <a:tcPr/>
                </a:tc>
                <a:tc>
                  <a:txBody>
                    <a:bodyPr/>
                    <a:lstStyle/>
                    <a:p>
                      <a:r>
                        <a:rPr lang="en-US" sz="1200" dirty="0">
                          <a:solidFill>
                            <a:schemeClr val="bg1">
                              <a:lumMod val="95000"/>
                            </a:schemeClr>
                          </a:solidFill>
                        </a:rPr>
                        <a:t>engine, motor, ignition, generator</a:t>
                      </a:r>
                    </a:p>
                  </a:txBody>
                  <a:tcPr/>
                </a:tc>
                <a:extLst>
                  <a:ext uri="{0D108BD9-81ED-4DB2-BD59-A6C34878D82A}">
                    <a16:rowId xmlns:a16="http://schemas.microsoft.com/office/drawing/2014/main" val="3593777581"/>
                  </a:ext>
                </a:extLst>
              </a:tr>
              <a:tr h="234658">
                <a:tc>
                  <a:txBody>
                    <a:bodyPr/>
                    <a:lstStyle/>
                    <a:p>
                      <a:r>
                        <a:rPr lang="en-US" sz="1200" dirty="0">
                          <a:solidFill>
                            <a:schemeClr val="bg1">
                              <a:lumMod val="95000"/>
                            </a:schemeClr>
                          </a:solidFill>
                        </a:rPr>
                        <a:t>Seats</a:t>
                      </a:r>
                    </a:p>
                  </a:txBody>
                  <a:tcPr/>
                </a:tc>
                <a:tc>
                  <a:txBody>
                    <a:bodyPr/>
                    <a:lstStyle/>
                    <a:p>
                      <a:r>
                        <a:rPr lang="en-US" sz="1200" dirty="0">
                          <a:solidFill>
                            <a:schemeClr val="bg1">
                              <a:lumMod val="95000"/>
                            </a:schemeClr>
                          </a:solidFill>
                        </a:rPr>
                        <a:t>seat, </a:t>
                      </a:r>
                      <a:r>
                        <a:rPr lang="en-US" sz="1200" dirty="0" err="1">
                          <a:solidFill>
                            <a:schemeClr val="bg1">
                              <a:lumMod val="95000"/>
                            </a:schemeClr>
                          </a:solidFill>
                        </a:rPr>
                        <a:t>carseat</a:t>
                      </a:r>
                      <a:r>
                        <a:rPr lang="en-US" sz="1200" dirty="0">
                          <a:solidFill>
                            <a:schemeClr val="bg1">
                              <a:lumMod val="95000"/>
                            </a:schemeClr>
                          </a:solidFill>
                        </a:rPr>
                        <a:t>, headrest, cushion</a:t>
                      </a:r>
                    </a:p>
                  </a:txBody>
                  <a:tcPr/>
                </a:tc>
                <a:extLst>
                  <a:ext uri="{0D108BD9-81ED-4DB2-BD59-A6C34878D82A}">
                    <a16:rowId xmlns:a16="http://schemas.microsoft.com/office/drawing/2014/main" val="2267931949"/>
                  </a:ext>
                </a:extLst>
              </a:tr>
              <a:tr h="161329">
                <a:tc>
                  <a:txBody>
                    <a:bodyPr/>
                    <a:lstStyle/>
                    <a:p>
                      <a:r>
                        <a:rPr lang="en-US" sz="1200" dirty="0">
                          <a:solidFill>
                            <a:schemeClr val="bg1">
                              <a:lumMod val="95000"/>
                            </a:schemeClr>
                          </a:solidFill>
                        </a:rPr>
                        <a:t>Tires</a:t>
                      </a:r>
                    </a:p>
                  </a:txBody>
                  <a:tcPr>
                    <a:lnB>
                      <a:noFill/>
                    </a:lnB>
                  </a:tcPr>
                </a:tc>
                <a:tc>
                  <a:txBody>
                    <a:bodyPr/>
                    <a:lstStyle/>
                    <a:p>
                      <a:r>
                        <a:rPr lang="en-US" sz="1200" dirty="0">
                          <a:solidFill>
                            <a:schemeClr val="bg1">
                              <a:lumMod val="95000"/>
                            </a:schemeClr>
                          </a:solidFill>
                        </a:rPr>
                        <a:t>tire, wheel, tread wear, flat spot</a:t>
                      </a:r>
                    </a:p>
                  </a:txBody>
                  <a:tcPr>
                    <a:lnB>
                      <a:noFill/>
                    </a:lnB>
                  </a:tcPr>
                </a:tc>
                <a:extLst>
                  <a:ext uri="{0D108BD9-81ED-4DB2-BD59-A6C34878D82A}">
                    <a16:rowId xmlns:a16="http://schemas.microsoft.com/office/drawing/2014/main" val="1508769425"/>
                  </a:ext>
                </a:extLst>
              </a:tr>
              <a:tr h="268881">
                <a:tc>
                  <a:txBody>
                    <a:bodyPr/>
                    <a:lstStyle/>
                    <a:p>
                      <a:r>
                        <a:rPr lang="en-US" sz="1200" dirty="0">
                          <a:solidFill>
                            <a:schemeClr val="bg1">
                              <a:lumMod val="95000"/>
                            </a:schemeClr>
                          </a:solidFill>
                        </a:rPr>
                        <a:t>Traction control</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solidFill>
                            <a:schemeClr val="bg1">
                              <a:lumMod val="95000"/>
                            </a:schemeClr>
                          </a:solidFill>
                        </a:rPr>
                        <a:t>traction, </a:t>
                      </a:r>
                      <a:r>
                        <a:rPr lang="en-US" sz="1200" dirty="0" err="1">
                          <a:solidFill>
                            <a:schemeClr val="bg1">
                              <a:lumMod val="95000"/>
                            </a:schemeClr>
                          </a:solidFill>
                        </a:rPr>
                        <a:t>stabilitrak</a:t>
                      </a:r>
                      <a:r>
                        <a:rPr lang="en-US" sz="1200" dirty="0">
                          <a:solidFill>
                            <a:schemeClr val="bg1">
                              <a:lumMod val="95000"/>
                            </a:schemeClr>
                          </a:solidFill>
                        </a:rPr>
                        <a:t>, </a:t>
                      </a:r>
                      <a:r>
                        <a:rPr lang="en-US" sz="1200" dirty="0" err="1">
                          <a:solidFill>
                            <a:schemeClr val="bg1">
                              <a:lumMod val="95000"/>
                            </a:schemeClr>
                          </a:solidFill>
                        </a:rPr>
                        <a:t>vsc</a:t>
                      </a:r>
                      <a:r>
                        <a:rPr lang="en-US" sz="1200" dirty="0">
                          <a:solidFill>
                            <a:schemeClr val="bg1">
                              <a:lumMod val="95000"/>
                            </a:schemeClr>
                          </a:solidFill>
                        </a:rPr>
                        <a:t> light </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585593"/>
                  </a:ext>
                </a:extLst>
              </a:tr>
            </a:tbl>
          </a:graphicData>
        </a:graphic>
      </p:graphicFrame>
      <p:sp>
        <p:nvSpPr>
          <p:cNvPr id="16" name="TextBox 15">
            <a:extLst>
              <a:ext uri="{FF2B5EF4-FFF2-40B4-BE49-F238E27FC236}">
                <a16:creationId xmlns:a16="http://schemas.microsoft.com/office/drawing/2014/main" id="{52F4A366-6A3B-D7E2-DB02-3A846CA593EC}"/>
              </a:ext>
            </a:extLst>
          </p:cNvPr>
          <p:cNvSpPr txBox="1"/>
          <p:nvPr/>
        </p:nvSpPr>
        <p:spPr bwMode="gray">
          <a:xfrm>
            <a:off x="332904" y="4019065"/>
            <a:ext cx="3408728" cy="385861"/>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b="1" dirty="0">
                <a:solidFill>
                  <a:schemeClr val="bg1">
                    <a:lumMod val="95000"/>
                  </a:schemeClr>
                </a:solidFill>
              </a:rPr>
              <a:t>Class descriptions used for classification</a:t>
            </a:r>
            <a:br>
              <a:rPr lang="en-US" sz="1200" b="1" dirty="0">
                <a:solidFill>
                  <a:schemeClr val="bg1">
                    <a:lumMod val="95000"/>
                  </a:schemeClr>
                </a:solidFill>
              </a:rPr>
            </a:br>
            <a:r>
              <a:rPr lang="en-US" sz="1200" dirty="0">
                <a:solidFill>
                  <a:schemeClr val="bg1">
                    <a:lumMod val="95000"/>
                  </a:schemeClr>
                </a:solidFill>
              </a:rPr>
              <a:t>These five classes are further used for validation</a:t>
            </a:r>
            <a:endParaRPr lang="de-DE" sz="1200" b="1" dirty="0" err="1">
              <a:solidFill>
                <a:schemeClr val="bg1">
                  <a:lumMod val="95000"/>
                </a:schemeClr>
              </a:solidFill>
            </a:endParaRPr>
          </a:p>
        </p:txBody>
      </p:sp>
      <p:graphicFrame>
        <p:nvGraphicFramePr>
          <p:cNvPr id="10" name="Table 13">
            <a:extLst>
              <a:ext uri="{FF2B5EF4-FFF2-40B4-BE49-F238E27FC236}">
                <a16:creationId xmlns:a16="http://schemas.microsoft.com/office/drawing/2014/main" id="{46BE9368-B81F-A45E-5C99-789C00282775}"/>
              </a:ext>
            </a:extLst>
          </p:cNvPr>
          <p:cNvGraphicFramePr>
            <a:graphicFrameLocks noGrp="1"/>
          </p:cNvGraphicFramePr>
          <p:nvPr/>
        </p:nvGraphicFramePr>
        <p:xfrm>
          <a:off x="4635375" y="2201487"/>
          <a:ext cx="3379827" cy="1645920"/>
        </p:xfrm>
        <a:graphic>
          <a:graphicData uri="http://schemas.openxmlformats.org/drawingml/2006/table">
            <a:tbl>
              <a:tblPr firstRow="1" bandRow="1">
                <a:tableStyleId>{2D5ABB26-0587-4C30-8999-92F81FD0307C}</a:tableStyleId>
              </a:tblPr>
              <a:tblGrid>
                <a:gridCol w="2340961">
                  <a:extLst>
                    <a:ext uri="{9D8B030D-6E8A-4147-A177-3AD203B41FA5}">
                      <a16:colId xmlns:a16="http://schemas.microsoft.com/office/drawing/2014/main" val="1768567370"/>
                    </a:ext>
                  </a:extLst>
                </a:gridCol>
                <a:gridCol w="1038866">
                  <a:extLst>
                    <a:ext uri="{9D8B030D-6E8A-4147-A177-3AD203B41FA5}">
                      <a16:colId xmlns:a16="http://schemas.microsoft.com/office/drawing/2014/main" val="1998583216"/>
                    </a:ext>
                  </a:extLst>
                </a:gridCol>
              </a:tblGrid>
              <a:tr h="196788">
                <a:tc>
                  <a:txBody>
                    <a:bodyPr/>
                    <a:lstStyle/>
                    <a:p>
                      <a:pPr algn="ctr"/>
                      <a:r>
                        <a:rPr lang="en-US" sz="1200" dirty="0">
                          <a:solidFill>
                            <a:schemeClr val="bg1">
                              <a:lumMod val="95000"/>
                            </a:schemeClr>
                          </a:solidFill>
                        </a:rPr>
                        <a:t>Sentence</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lumMod val="95000"/>
                            </a:schemeClr>
                          </a:solidFill>
                        </a:rPr>
                        <a:t>Evaluation</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581031"/>
                  </a:ext>
                </a:extLst>
              </a:tr>
              <a:tr h="327980">
                <a:tc>
                  <a:txBody>
                    <a:bodyPr/>
                    <a:lstStyle/>
                    <a:p>
                      <a:r>
                        <a:rPr lang="en-US" sz="1200" dirty="0">
                          <a:solidFill>
                            <a:schemeClr val="bg1">
                              <a:lumMod val="95000"/>
                            </a:schemeClr>
                          </a:solidFill>
                        </a:rPr>
                        <a:t>vehicle experienced a fire in the engine.</a:t>
                      </a:r>
                    </a:p>
                  </a:txBody>
                  <a:tcPr>
                    <a:lnT w="12700" cap="flat" cmpd="sng" algn="ctr">
                      <a:noFill/>
                      <a:prstDash val="solid"/>
                      <a:round/>
                      <a:headEnd type="none" w="med" len="med"/>
                      <a:tailEnd type="none" w="med" len="med"/>
                    </a:lnT>
                  </a:tcPr>
                </a:tc>
                <a:tc>
                  <a:txBody>
                    <a:bodyPr/>
                    <a:lstStyle/>
                    <a:p>
                      <a:pPr algn="ctr"/>
                      <a:r>
                        <a:rPr lang="en-US" sz="1200" dirty="0">
                          <a:solidFill>
                            <a:schemeClr val="bg1">
                              <a:lumMod val="95000"/>
                            </a:schemeClr>
                          </a:solidFill>
                        </a:rPr>
                        <a:t>1</a:t>
                      </a:r>
                    </a:p>
                  </a:txBody>
                  <a:tcPr>
                    <a:lnT w="12700" cap="flat" cmpd="sng" algn="ctr">
                      <a:noFill/>
                      <a:prstDash val="solid"/>
                      <a:round/>
                      <a:headEnd type="none" w="med" len="med"/>
                      <a:tailEnd type="none" w="med" len="med"/>
                    </a:lnT>
                  </a:tcPr>
                </a:tc>
                <a:extLst>
                  <a:ext uri="{0D108BD9-81ED-4DB2-BD59-A6C34878D82A}">
                    <a16:rowId xmlns:a16="http://schemas.microsoft.com/office/drawing/2014/main" val="4140059675"/>
                  </a:ext>
                </a:extLst>
              </a:tr>
              <a:tr h="327980">
                <a:tc>
                  <a:txBody>
                    <a:bodyPr/>
                    <a:lstStyle/>
                    <a:p>
                      <a:r>
                        <a:rPr lang="en-US" sz="1200" dirty="0">
                          <a:solidFill>
                            <a:schemeClr val="bg1">
                              <a:lumMod val="95000"/>
                            </a:schemeClr>
                          </a:solidFill>
                        </a:rPr>
                        <a:t>purchased car </a:t>
                      </a:r>
                      <a:r>
                        <a:rPr lang="en-US" sz="1200" dirty="0" err="1">
                          <a:solidFill>
                            <a:schemeClr val="bg1">
                              <a:lumMod val="95000"/>
                            </a:schemeClr>
                          </a:solidFill>
                        </a:rPr>
                        <a:t>july</a:t>
                      </a:r>
                      <a:r>
                        <a:rPr lang="en-US" sz="1200" dirty="0">
                          <a:solidFill>
                            <a:schemeClr val="bg1">
                              <a:lumMod val="95000"/>
                            </a:schemeClr>
                          </a:solidFill>
                        </a:rPr>
                        <a:t> '09 with 64000 on engine.</a:t>
                      </a:r>
                    </a:p>
                  </a:txBody>
                  <a:tcPr>
                    <a:lnB>
                      <a:noFill/>
                    </a:lnB>
                  </a:tcPr>
                </a:tc>
                <a:tc>
                  <a:txBody>
                    <a:bodyPr/>
                    <a:lstStyle/>
                    <a:p>
                      <a:pPr algn="ctr"/>
                      <a:r>
                        <a:rPr lang="en-US" sz="1200" dirty="0">
                          <a:solidFill>
                            <a:schemeClr val="bg1">
                              <a:lumMod val="95000"/>
                            </a:schemeClr>
                          </a:solidFill>
                        </a:rPr>
                        <a:t>0</a:t>
                      </a:r>
                    </a:p>
                  </a:txBody>
                  <a:tcPr>
                    <a:lnB>
                      <a:noFill/>
                    </a:lnB>
                  </a:tcPr>
                </a:tc>
                <a:extLst>
                  <a:ext uri="{0D108BD9-81ED-4DB2-BD59-A6C34878D82A}">
                    <a16:rowId xmlns:a16="http://schemas.microsoft.com/office/drawing/2014/main" val="3593777581"/>
                  </a:ext>
                </a:extLst>
              </a:tr>
              <a:tr h="327980">
                <a:tc>
                  <a:txBody>
                    <a:bodyPr/>
                    <a:lstStyle/>
                    <a:p>
                      <a:r>
                        <a:rPr lang="en-US" sz="1200" dirty="0">
                          <a:solidFill>
                            <a:schemeClr val="bg1">
                              <a:lumMod val="95000"/>
                            </a:schemeClr>
                          </a:solidFill>
                        </a:rPr>
                        <a:t>engine coolant and engine light </a:t>
                      </a:r>
                      <a:r>
                        <a:rPr lang="en-US" sz="1200" dirty="0" err="1">
                          <a:solidFill>
                            <a:schemeClr val="bg1">
                              <a:lumMod val="95000"/>
                            </a:schemeClr>
                          </a:solidFill>
                        </a:rPr>
                        <a:t>etc</a:t>
                      </a:r>
                      <a:r>
                        <a:rPr lang="en-US" sz="1200" dirty="0">
                          <a:solidFill>
                            <a:schemeClr val="bg1">
                              <a:lumMod val="95000"/>
                            </a:schemeClr>
                          </a:solidFill>
                        </a:rPr>
                        <a:t> came on.</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lumMod val="95000"/>
                            </a:schemeClr>
                          </a:solidFill>
                        </a:rPr>
                        <a:t>1</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7931949"/>
                  </a:ext>
                </a:extLst>
              </a:tr>
            </a:tbl>
          </a:graphicData>
        </a:graphic>
      </p:graphicFrame>
      <p:sp>
        <p:nvSpPr>
          <p:cNvPr id="12" name="TextBox 11">
            <a:extLst>
              <a:ext uri="{FF2B5EF4-FFF2-40B4-BE49-F238E27FC236}">
                <a16:creationId xmlns:a16="http://schemas.microsoft.com/office/drawing/2014/main" id="{17F8974E-F37F-9388-8DB9-630971C69FDB}"/>
              </a:ext>
            </a:extLst>
          </p:cNvPr>
          <p:cNvSpPr txBox="1"/>
          <p:nvPr/>
        </p:nvSpPr>
        <p:spPr bwMode="gray">
          <a:xfrm>
            <a:off x="4635375" y="1983282"/>
            <a:ext cx="3534814" cy="287832"/>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b="1" dirty="0">
                <a:solidFill>
                  <a:schemeClr val="bg1">
                    <a:lumMod val="95000"/>
                  </a:schemeClr>
                </a:solidFill>
              </a:rPr>
              <a:t>Evaluation of context windows for the “engine” class</a:t>
            </a:r>
          </a:p>
        </p:txBody>
      </p:sp>
      <p:sp>
        <p:nvSpPr>
          <p:cNvPr id="24" name="Rectangle 23">
            <a:extLst>
              <a:ext uri="{FF2B5EF4-FFF2-40B4-BE49-F238E27FC236}">
                <a16:creationId xmlns:a16="http://schemas.microsoft.com/office/drawing/2014/main" id="{6706EC4F-2238-01CA-DB47-398E12A1CB93}"/>
              </a:ext>
            </a:extLst>
          </p:cNvPr>
          <p:cNvSpPr/>
          <p:nvPr/>
        </p:nvSpPr>
        <p:spPr bwMode="auto">
          <a:xfrm>
            <a:off x="9183411" y="2058936"/>
            <a:ext cx="2674155" cy="1350308"/>
          </a:xfrm>
          <a:prstGeom prst="rect">
            <a:avLst/>
          </a:prstGeom>
          <a:solidFill>
            <a:srgbClr val="F2F2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200" b="1" dirty="0">
                <a:solidFill>
                  <a:schemeClr val="bg1">
                    <a:lumMod val="85000"/>
                  </a:schemeClr>
                </a:solidFill>
                <a:cs typeface="Arial" pitchFamily="34" charset="0"/>
              </a:rPr>
              <a:t>Models</a:t>
            </a:r>
            <a:r>
              <a:rPr lang="en-US" sz="1200" dirty="0">
                <a:solidFill>
                  <a:schemeClr val="bg1">
                    <a:lumMod val="85000"/>
                  </a:schemeClr>
                </a:solidFill>
                <a:cs typeface="Arial" pitchFamily="34" charset="0"/>
              </a:rPr>
              <a:t>: contextual SBERT-based </a:t>
            </a:r>
            <a:r>
              <a:rPr lang="en-US" sz="1200" i="1" dirty="0">
                <a:solidFill>
                  <a:schemeClr val="bg1">
                    <a:lumMod val="85000"/>
                  </a:schemeClr>
                </a:solidFill>
              </a:rPr>
              <a:t>all-MiniLM-L6-v2 </a:t>
            </a:r>
            <a:r>
              <a:rPr lang="en-US" sz="1200" dirty="0">
                <a:solidFill>
                  <a:schemeClr val="bg1">
                    <a:lumMod val="85000"/>
                  </a:schemeClr>
                </a:solidFill>
              </a:rPr>
              <a:t>and </a:t>
            </a:r>
            <a:r>
              <a:rPr lang="en-US" sz="1200" i="1" dirty="0">
                <a:solidFill>
                  <a:schemeClr val="bg1">
                    <a:lumMod val="85000"/>
                  </a:schemeClr>
                </a:solidFill>
              </a:rPr>
              <a:t>all-distilroberta-v1</a:t>
            </a:r>
            <a:r>
              <a:rPr lang="en-US" sz="1200" dirty="0">
                <a:solidFill>
                  <a:schemeClr val="bg1">
                    <a:lumMod val="85000"/>
                  </a:schemeClr>
                </a:solidFill>
              </a:rPr>
              <a:t>; non-contextual </a:t>
            </a:r>
            <a:r>
              <a:rPr lang="en-US" sz="1200" i="1" dirty="0">
                <a:solidFill>
                  <a:schemeClr val="bg1">
                    <a:lumMod val="85000"/>
                  </a:schemeClr>
                </a:solidFill>
              </a:rPr>
              <a:t>tok2vec</a:t>
            </a:r>
            <a:r>
              <a:rPr lang="en-US" sz="1200" dirty="0">
                <a:solidFill>
                  <a:schemeClr val="bg1">
                    <a:lumMod val="85000"/>
                  </a:schemeClr>
                </a:solidFill>
              </a:rPr>
              <a:t>.</a:t>
            </a:r>
          </a:p>
          <a:p>
            <a:pPr marL="0" marR="0" indent="0" defTabSz="914400" rtl="0" eaLnBrk="0" fontAlgn="base" latinLnBrk="0" hangingPunct="0">
              <a:lnSpc>
                <a:spcPct val="100000"/>
              </a:lnSpc>
              <a:spcBef>
                <a:spcPct val="0"/>
              </a:spcBef>
              <a:spcAft>
                <a:spcPct val="0"/>
              </a:spcAft>
              <a:buClrTx/>
              <a:buSzTx/>
              <a:buFontTx/>
              <a:buNone/>
              <a:tabLst/>
            </a:pPr>
            <a:r>
              <a:rPr lang="en-US" sz="1200" b="1" dirty="0">
                <a:solidFill>
                  <a:schemeClr val="bg1">
                    <a:lumMod val="85000"/>
                  </a:schemeClr>
                </a:solidFill>
                <a:cs typeface="Arial" pitchFamily="34" charset="0"/>
              </a:rPr>
              <a:t>Aggregation method</a:t>
            </a:r>
            <a:r>
              <a:rPr lang="en-US" sz="1200" dirty="0">
                <a:solidFill>
                  <a:schemeClr val="bg1">
                    <a:lumMod val="85000"/>
                  </a:schemeClr>
                </a:solidFill>
                <a:cs typeface="Arial" pitchFamily="34" charset="0"/>
              </a:rPr>
              <a:t>: average pooling of embeddings of context rules for each class.</a:t>
            </a:r>
          </a:p>
        </p:txBody>
      </p:sp>
      <p:grpSp>
        <p:nvGrpSpPr>
          <p:cNvPr id="7" name="Group 6">
            <a:extLst>
              <a:ext uri="{FF2B5EF4-FFF2-40B4-BE49-F238E27FC236}">
                <a16:creationId xmlns:a16="http://schemas.microsoft.com/office/drawing/2014/main" id="{D16A8173-5DF2-2D07-E455-43D8564C2A8C}"/>
              </a:ext>
            </a:extLst>
          </p:cNvPr>
          <p:cNvGrpSpPr/>
          <p:nvPr/>
        </p:nvGrpSpPr>
        <p:grpSpPr>
          <a:xfrm>
            <a:off x="4191000" y="4131592"/>
            <a:ext cx="4739691" cy="1979656"/>
            <a:chOff x="3756671" y="4348488"/>
            <a:chExt cx="5137235" cy="2123426"/>
          </a:xfrm>
        </p:grpSpPr>
        <p:pic>
          <p:nvPicPr>
            <p:cNvPr id="21" name="Picture 20">
              <a:extLst>
                <a:ext uri="{FF2B5EF4-FFF2-40B4-BE49-F238E27FC236}">
                  <a16:creationId xmlns:a16="http://schemas.microsoft.com/office/drawing/2014/main" id="{A912C2BE-5C2B-7C40-EEE1-7A766DB0A4B0}"/>
                </a:ext>
              </a:extLst>
            </p:cNvPr>
            <p:cNvPicPr>
              <a:picLocks noChangeAspect="1"/>
            </p:cNvPicPr>
            <p:nvPr/>
          </p:nvPicPr>
          <p:blipFill>
            <a:blip r:embed="rId3"/>
            <a:stretch>
              <a:fillRect/>
            </a:stretch>
          </p:blipFill>
          <p:spPr>
            <a:xfrm>
              <a:off x="3756671" y="4740476"/>
              <a:ext cx="5137235" cy="1731438"/>
            </a:xfrm>
            <a:prstGeom prst="rect">
              <a:avLst/>
            </a:prstGeom>
          </p:spPr>
        </p:pic>
        <p:sp>
          <p:nvSpPr>
            <p:cNvPr id="26" name="TextBox 25">
              <a:extLst>
                <a:ext uri="{FF2B5EF4-FFF2-40B4-BE49-F238E27FC236}">
                  <a16:creationId xmlns:a16="http://schemas.microsoft.com/office/drawing/2014/main" id="{96D15ED1-B2E2-AD6A-DB16-E7E9B4FEFBA8}"/>
                </a:ext>
              </a:extLst>
            </p:cNvPr>
            <p:cNvSpPr txBox="1"/>
            <p:nvPr/>
          </p:nvSpPr>
          <p:spPr bwMode="gray">
            <a:xfrm>
              <a:off x="3856143" y="4348488"/>
              <a:ext cx="4648199" cy="491794"/>
            </a:xfrm>
            <a:prstGeom prst="rect">
              <a:avLst/>
            </a:prstGeom>
            <a:noFill/>
          </p:spPr>
          <p:txBody>
            <a:bodyPr wrap="none" lIns="0" tIns="0" rIns="0" bIns="0" rtlCol="0">
              <a:noAutofit/>
            </a:bodyPr>
            <a:lstStyle/>
            <a:p>
              <a:r>
                <a:rPr lang="en-US" sz="1200" b="1" dirty="0">
                  <a:solidFill>
                    <a:schemeClr val="bg1">
                      <a:lumMod val="95000"/>
                    </a:schemeClr>
                  </a:solidFill>
                </a:rPr>
                <a:t>Compare each sentence of each document to each class vector</a:t>
              </a:r>
              <a:br>
                <a:rPr lang="en-US" sz="1200" b="1" dirty="0">
                  <a:solidFill>
                    <a:schemeClr val="bg1">
                      <a:lumMod val="95000"/>
                    </a:schemeClr>
                  </a:solidFill>
                </a:rPr>
              </a:br>
              <a:r>
                <a:rPr lang="en-US" sz="1200" dirty="0">
                  <a:solidFill>
                    <a:schemeClr val="bg1">
                      <a:lumMod val="95000"/>
                    </a:schemeClr>
                  </a:solidFill>
                </a:rPr>
                <a:t>Pseudo code for the proposed algorithm</a:t>
              </a:r>
              <a:endParaRPr lang="en-US" sz="1200" b="1" dirty="0">
                <a:solidFill>
                  <a:schemeClr val="bg1">
                    <a:lumMod val="95000"/>
                  </a:schemeClr>
                </a:solidFill>
              </a:endParaRPr>
            </a:p>
          </p:txBody>
        </p:sp>
      </p:grpSp>
      <p:sp>
        <p:nvSpPr>
          <p:cNvPr id="27" name="Rectangle 26">
            <a:extLst>
              <a:ext uri="{FF2B5EF4-FFF2-40B4-BE49-F238E27FC236}">
                <a16:creationId xmlns:a16="http://schemas.microsoft.com/office/drawing/2014/main" id="{58325D3F-4F24-5488-65DC-BF5DDF584DEE}"/>
              </a:ext>
            </a:extLst>
          </p:cNvPr>
          <p:cNvSpPr/>
          <p:nvPr/>
        </p:nvSpPr>
        <p:spPr bwMode="auto">
          <a:xfrm>
            <a:off x="4191000" y="4494142"/>
            <a:ext cx="4724400" cy="1558031"/>
          </a:xfrm>
          <a:prstGeom prst="rect">
            <a:avLst/>
          </a:prstGeom>
          <a:solidFill>
            <a:schemeClr val="bg1">
              <a:lumMod val="95000"/>
              <a:alpha val="85000"/>
            </a:schemeClr>
          </a:solidFill>
          <a:ln>
            <a:solidFill>
              <a:schemeClr val="bg1">
                <a:lumMod val="9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8" name="Rectangle 27">
            <a:extLst>
              <a:ext uri="{FF2B5EF4-FFF2-40B4-BE49-F238E27FC236}">
                <a16:creationId xmlns:a16="http://schemas.microsoft.com/office/drawing/2014/main" id="{7319895A-DB81-7B5C-20D9-27BE28826C5A}"/>
              </a:ext>
            </a:extLst>
          </p:cNvPr>
          <p:cNvSpPr/>
          <p:nvPr/>
        </p:nvSpPr>
        <p:spPr bwMode="auto">
          <a:xfrm>
            <a:off x="9183412" y="4019065"/>
            <a:ext cx="2674155" cy="2204711"/>
          </a:xfrm>
          <a:prstGeom prst="rect">
            <a:avLst/>
          </a:prstGeom>
          <a:solidFill>
            <a:srgbClr val="F2F2EB"/>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5 classes </a:t>
            </a:r>
            <a:r>
              <a:rPr lang="en-US" sz="1400" dirty="0">
                <a:solidFill>
                  <a:schemeClr val="tx1"/>
                </a:solidFill>
                <a:cs typeface="Arial" pitchFamily="34" charset="0"/>
              </a:rPr>
              <a:t>for validation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3 embedding models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2 thresholds </a:t>
            </a:r>
            <a:r>
              <a:rPr lang="en-US" sz="1400" dirty="0">
                <a:solidFill>
                  <a:schemeClr val="tx1"/>
                </a:solidFill>
                <a:cs typeface="Arial" pitchFamily="34" charset="0"/>
              </a:rPr>
              <a:t>(0.6 and 0.7)</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4 validation rounds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3 voters </a:t>
            </a:r>
            <a:r>
              <a:rPr lang="en-US" sz="1400" dirty="0">
                <a:solidFill>
                  <a:schemeClr val="tx1"/>
                </a:solidFill>
                <a:cs typeface="Arial" pitchFamily="34" charset="0"/>
              </a:rPr>
              <a:t>per class</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100 sentences </a:t>
            </a:r>
            <a:r>
              <a:rPr lang="en-US" sz="1400" dirty="0">
                <a:solidFill>
                  <a:schemeClr val="tx1"/>
                </a:solidFill>
                <a:cs typeface="Arial" pitchFamily="34" charset="0"/>
              </a:rPr>
              <a:t>per voter</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44 participants</a:t>
            </a:r>
            <a:r>
              <a:rPr lang="en-US" sz="1400" dirty="0">
                <a:solidFill>
                  <a:schemeClr val="tx1"/>
                </a:solidFill>
                <a:cs typeface="Arial" pitchFamily="34" charset="0"/>
              </a:rPr>
              <a:t> in total</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Majority voting principle</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400" b="1" dirty="0">
                <a:solidFill>
                  <a:schemeClr val="tx1"/>
                </a:solidFill>
                <a:cs typeface="Arial" pitchFamily="34" charset="0"/>
              </a:rPr>
              <a:t>Inter-voter agreement </a:t>
            </a:r>
            <a:r>
              <a:rPr lang="en-US" sz="1400" dirty="0">
                <a:solidFill>
                  <a:schemeClr val="tx1"/>
                </a:solidFill>
                <a:cs typeface="Arial" pitchFamily="34" charset="0"/>
              </a:rPr>
              <a:t>is measured (Fleiss’ Kappa)</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1400" dirty="0">
              <a:solidFill>
                <a:schemeClr val="tx1"/>
              </a:solidFill>
              <a:cs typeface="Arial" pitchFamily="34" charset="0"/>
            </a:endParaRPr>
          </a:p>
        </p:txBody>
      </p:sp>
    </p:spTree>
    <p:extLst>
      <p:ext uri="{BB962C8B-B14F-4D97-AF65-F5344CB8AC3E}">
        <p14:creationId xmlns:p14="http://schemas.microsoft.com/office/powerpoint/2010/main" val="3900731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2927B57-AB89-258B-EC8E-47BB5F8EA1A0}"/>
              </a:ext>
            </a:extLst>
          </p:cNvPr>
          <p:cNvSpPr/>
          <p:nvPr/>
        </p:nvSpPr>
        <p:spPr bwMode="auto">
          <a:xfrm>
            <a:off x="-1530" y="4648200"/>
            <a:ext cx="12192000" cy="2889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normAutofit/>
          </a:bodyPr>
          <a:lstStyle/>
          <a:p>
            <a:r>
              <a:rPr lang="en-US" dirty="0"/>
              <a:t>Introduction </a:t>
            </a:r>
          </a:p>
          <a:p>
            <a:pPr lvl="1"/>
            <a:r>
              <a:rPr lang="en-US" dirty="0"/>
              <a:t>Motivation</a:t>
            </a:r>
          </a:p>
          <a:p>
            <a:pPr lvl="1"/>
            <a:r>
              <a:rPr lang="en-US" dirty="0"/>
              <a:t>Objectives</a:t>
            </a:r>
          </a:p>
          <a:p>
            <a:pPr lvl="1"/>
            <a:r>
              <a:rPr lang="en-US" dirty="0"/>
              <a:t>Research questions</a:t>
            </a:r>
          </a:p>
          <a:p>
            <a:pPr marL="98425" lvl="1" indent="0">
              <a:buNone/>
            </a:pPr>
            <a:endParaRPr lang="en-US" dirty="0"/>
          </a:p>
          <a:p>
            <a:pPr marL="98425" lvl="1" indent="0">
              <a:buNone/>
            </a:pPr>
            <a:r>
              <a:rPr lang="en-US" dirty="0"/>
              <a:t>Research concept</a:t>
            </a:r>
          </a:p>
          <a:p>
            <a:pPr lvl="1"/>
            <a:r>
              <a:rPr lang="en-US" dirty="0"/>
              <a:t>General approach</a:t>
            </a:r>
          </a:p>
          <a:p>
            <a:pPr lvl="1"/>
            <a:r>
              <a:rPr lang="en-US" dirty="0"/>
              <a:t>Data set</a:t>
            </a:r>
          </a:p>
          <a:p>
            <a:pPr lvl="1"/>
            <a:r>
              <a:rPr lang="en-US" dirty="0"/>
              <a:t>Methodology</a:t>
            </a:r>
          </a:p>
          <a:p>
            <a:pPr marL="98425" lvl="1" indent="0">
              <a:buNone/>
            </a:pPr>
            <a:endParaRPr lang="en-US" dirty="0"/>
          </a:p>
          <a:p>
            <a:pPr marL="98425" lvl="1" indent="0">
              <a:buNone/>
            </a:pPr>
            <a:r>
              <a:rPr lang="en-US" dirty="0"/>
              <a:t>Results</a:t>
            </a:r>
          </a:p>
          <a:p>
            <a:pPr lvl="1"/>
            <a:r>
              <a:rPr lang="en-US" dirty="0"/>
              <a:t>Classification results (RQ2)</a:t>
            </a:r>
          </a:p>
          <a:p>
            <a:pPr lvl="1"/>
            <a:r>
              <a:rPr lang="en-US" dirty="0"/>
              <a:t>Identified challenges (RQ1)</a:t>
            </a:r>
          </a:p>
          <a:p>
            <a:pPr lvl="1"/>
            <a:r>
              <a:rPr lang="en-US" dirty="0"/>
              <a:t>Application of unsupervised learning methods (RQ3) </a:t>
            </a:r>
          </a:p>
          <a:p>
            <a:pPr marL="98425" lvl="1" indent="0">
              <a:buNone/>
            </a:pPr>
            <a:br>
              <a:rPr lang="en-US" dirty="0"/>
            </a:br>
            <a:r>
              <a:rPr lang="en-US" dirty="0"/>
              <a:t>Conclusion</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en-US"/>
              <a:t>© sebis</a:t>
            </a:r>
            <a:endParaRPr lang="de-DE" dirty="0"/>
          </a:p>
        </p:txBody>
      </p:sp>
      <p:sp>
        <p:nvSpPr>
          <p:cNvPr id="5" name="Fußzeilenplatzhalter 4"/>
          <p:cNvSpPr>
            <a:spLocks noGrp="1"/>
          </p:cNvSpPr>
          <p:nvPr>
            <p:ph type="ftr" sz="quarter" idx="11"/>
          </p:nvPr>
        </p:nvSpPr>
        <p:spPr/>
        <p:txBody>
          <a:bodyPr/>
          <a:lstStyle/>
          <a:p>
            <a:r>
              <a:rPr lang="en-US"/>
              <a:t>221212 Andrei Kreinhaus Master's Thesis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24</a:t>
            </a:fld>
            <a:endParaRPr lang="de-DE" dirty="0"/>
          </a:p>
        </p:txBody>
      </p:sp>
    </p:spTree>
    <p:extLst>
      <p:ext uri="{BB962C8B-B14F-4D97-AF65-F5344CB8AC3E}">
        <p14:creationId xmlns:p14="http://schemas.microsoft.com/office/powerpoint/2010/main" val="74128941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E5BB4A-F981-0C19-F8EA-BDF716BA8908}"/>
              </a:ext>
            </a:extLst>
          </p:cNvPr>
          <p:cNvSpPr>
            <a:spLocks noGrp="1"/>
          </p:cNvSpPr>
          <p:nvPr>
            <p:ph type="title"/>
          </p:nvPr>
        </p:nvSpPr>
        <p:spPr/>
        <p:txBody>
          <a:bodyPr/>
          <a:lstStyle/>
          <a:p>
            <a:r>
              <a:rPr lang="en-US" dirty="0"/>
              <a:t>The Number of Identified Documents for each Class Strongly Depends on two Factors: the Embedding Model and the Similarity Score Threshold</a:t>
            </a:r>
          </a:p>
        </p:txBody>
      </p:sp>
      <p:sp>
        <p:nvSpPr>
          <p:cNvPr id="4" name="Date Placeholder 3">
            <a:extLst>
              <a:ext uri="{FF2B5EF4-FFF2-40B4-BE49-F238E27FC236}">
                <a16:creationId xmlns:a16="http://schemas.microsoft.com/office/drawing/2014/main" id="{82802369-EA85-0033-F572-7688DDC9076A}"/>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4FA2ED34-F025-17BB-3717-68D7024335F3}"/>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498823C8-BF42-EB37-CB02-6173A70D5A2D}"/>
              </a:ext>
            </a:extLst>
          </p:cNvPr>
          <p:cNvSpPr>
            <a:spLocks noGrp="1"/>
          </p:cNvSpPr>
          <p:nvPr>
            <p:ph type="sldNum" sz="quarter" idx="12"/>
          </p:nvPr>
        </p:nvSpPr>
        <p:spPr/>
        <p:txBody>
          <a:bodyPr/>
          <a:lstStyle/>
          <a:p>
            <a:pPr>
              <a:defRPr/>
            </a:pPr>
            <a:fld id="{E201E5CB-5EE0-4EA4-87FF-7D8A79A61969}" type="slidenum">
              <a:rPr lang="de-DE" smtClean="0"/>
              <a:pPr>
                <a:defRPr/>
              </a:pPr>
              <a:t>25</a:t>
            </a:fld>
            <a:endParaRPr lang="de-DE" dirty="0"/>
          </a:p>
        </p:txBody>
      </p:sp>
      <p:graphicFrame>
        <p:nvGraphicFramePr>
          <p:cNvPr id="7" name="Chart 6">
            <a:extLst>
              <a:ext uri="{FF2B5EF4-FFF2-40B4-BE49-F238E27FC236}">
                <a16:creationId xmlns:a16="http://schemas.microsoft.com/office/drawing/2014/main" id="{D04FE16C-9FCD-7A87-4FD8-E41508F0F339}"/>
              </a:ext>
            </a:extLst>
          </p:cNvPr>
          <p:cNvGraphicFramePr/>
          <p:nvPr>
            <p:extLst>
              <p:ext uri="{D42A27DB-BD31-4B8C-83A1-F6EECF244321}">
                <p14:modId xmlns:p14="http://schemas.microsoft.com/office/powerpoint/2010/main" val="1415782040"/>
              </p:ext>
            </p:extLst>
          </p:nvPr>
        </p:nvGraphicFramePr>
        <p:xfrm>
          <a:off x="479376" y="1574792"/>
          <a:ext cx="5328592" cy="460502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0D63ABE-93A9-DF43-8683-8D9C53EDCBC8}"/>
              </a:ext>
            </a:extLst>
          </p:cNvPr>
          <p:cNvSpPr txBox="1"/>
          <p:nvPr/>
        </p:nvSpPr>
        <p:spPr bwMode="gray">
          <a:xfrm>
            <a:off x="479375" y="1152898"/>
            <a:ext cx="5328593" cy="491794"/>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Number of documents per target class </a:t>
            </a:r>
            <a:br>
              <a:rPr lang="en-US" sz="1400" b="1" dirty="0">
                <a:solidFill>
                  <a:schemeClr val="tx2"/>
                </a:solidFill>
              </a:rPr>
            </a:br>
            <a:r>
              <a:rPr lang="en-US" sz="1400" dirty="0">
                <a:solidFill>
                  <a:schemeClr val="tx2"/>
                </a:solidFill>
              </a:rPr>
              <a:t>Model used: </a:t>
            </a:r>
            <a:r>
              <a:rPr lang="en-US" sz="1400" i="1" dirty="0">
                <a:solidFill>
                  <a:schemeClr val="tx2"/>
                </a:solidFill>
              </a:rPr>
              <a:t>all-MiniLM-L6-v2</a:t>
            </a:r>
            <a:r>
              <a:rPr lang="en-US" sz="1400" dirty="0">
                <a:solidFill>
                  <a:schemeClr val="tx2"/>
                </a:solidFill>
              </a:rPr>
              <a:t>, sample: 100000 documents</a:t>
            </a:r>
            <a:endParaRPr lang="de-DE" sz="1400" b="1" dirty="0" err="1">
              <a:solidFill>
                <a:schemeClr val="tx2"/>
              </a:solidFill>
            </a:endParaRPr>
          </a:p>
        </p:txBody>
      </p:sp>
      <p:sp>
        <p:nvSpPr>
          <p:cNvPr id="9" name="TextBox 8">
            <a:extLst>
              <a:ext uri="{FF2B5EF4-FFF2-40B4-BE49-F238E27FC236}">
                <a16:creationId xmlns:a16="http://schemas.microsoft.com/office/drawing/2014/main" id="{397BEB2E-0CCB-EDA6-2413-E3ED3E62ADEC}"/>
              </a:ext>
            </a:extLst>
          </p:cNvPr>
          <p:cNvSpPr txBox="1"/>
          <p:nvPr/>
        </p:nvSpPr>
        <p:spPr bwMode="gray">
          <a:xfrm>
            <a:off x="6384031" y="1152898"/>
            <a:ext cx="5328593" cy="491794"/>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Number of documents per target class</a:t>
            </a:r>
            <a:br>
              <a:rPr lang="en-US" sz="1400" b="1" dirty="0">
                <a:solidFill>
                  <a:schemeClr val="tx2"/>
                </a:solidFill>
              </a:rPr>
            </a:br>
            <a:r>
              <a:rPr lang="en-US" sz="1400" dirty="0">
                <a:solidFill>
                  <a:schemeClr val="tx2"/>
                </a:solidFill>
              </a:rPr>
              <a:t>Model used: </a:t>
            </a:r>
            <a:r>
              <a:rPr lang="en-US" sz="1400" i="1" dirty="0">
                <a:solidFill>
                  <a:schemeClr val="tx2"/>
                </a:solidFill>
              </a:rPr>
              <a:t>all-distilroberta-v1</a:t>
            </a:r>
            <a:r>
              <a:rPr lang="en-US" sz="1400" dirty="0">
                <a:solidFill>
                  <a:schemeClr val="tx2"/>
                </a:solidFill>
              </a:rPr>
              <a:t>, sample: 100000 documents</a:t>
            </a:r>
            <a:endParaRPr lang="de-DE" sz="1400" b="1" dirty="0" err="1">
              <a:solidFill>
                <a:schemeClr val="tx2"/>
              </a:solidFill>
            </a:endParaRPr>
          </a:p>
        </p:txBody>
      </p:sp>
      <p:graphicFrame>
        <p:nvGraphicFramePr>
          <p:cNvPr id="10" name="Chart 9">
            <a:extLst>
              <a:ext uri="{FF2B5EF4-FFF2-40B4-BE49-F238E27FC236}">
                <a16:creationId xmlns:a16="http://schemas.microsoft.com/office/drawing/2014/main" id="{1FE5785E-820A-D0DA-9E82-6239FFB41B27}"/>
              </a:ext>
            </a:extLst>
          </p:cNvPr>
          <p:cNvGraphicFramePr/>
          <p:nvPr>
            <p:extLst>
              <p:ext uri="{D42A27DB-BD31-4B8C-83A1-F6EECF244321}">
                <p14:modId xmlns:p14="http://schemas.microsoft.com/office/powerpoint/2010/main" val="2711963848"/>
              </p:ext>
            </p:extLst>
          </p:nvPr>
        </p:nvGraphicFramePr>
        <p:xfrm>
          <a:off x="6384032" y="1573812"/>
          <a:ext cx="5328592" cy="46050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27912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8BA8AC-C7BB-1892-9E68-6A4E5968566D}"/>
              </a:ext>
            </a:extLst>
          </p:cNvPr>
          <p:cNvSpPr>
            <a:spLocks noGrp="1"/>
          </p:cNvSpPr>
          <p:nvPr>
            <p:ph type="title"/>
          </p:nvPr>
        </p:nvSpPr>
        <p:spPr/>
        <p:txBody>
          <a:bodyPr/>
          <a:lstStyle/>
          <a:p>
            <a:r>
              <a:rPr lang="en-US" dirty="0"/>
              <a:t>Contextual Embedding Models Perform Better than the Non-Contextual one</a:t>
            </a:r>
          </a:p>
        </p:txBody>
      </p:sp>
      <p:sp>
        <p:nvSpPr>
          <p:cNvPr id="4" name="Date Placeholder 3">
            <a:extLst>
              <a:ext uri="{FF2B5EF4-FFF2-40B4-BE49-F238E27FC236}">
                <a16:creationId xmlns:a16="http://schemas.microsoft.com/office/drawing/2014/main" id="{88535A50-5153-ACB7-D83F-6E3D05346D73}"/>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8CC1EE1C-D108-799C-28E3-441CCC4C4C88}"/>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C2FB3EB9-9B87-0EA5-30AF-4618E7703CFB}"/>
              </a:ext>
            </a:extLst>
          </p:cNvPr>
          <p:cNvSpPr>
            <a:spLocks noGrp="1"/>
          </p:cNvSpPr>
          <p:nvPr>
            <p:ph type="sldNum" sz="quarter" idx="12"/>
          </p:nvPr>
        </p:nvSpPr>
        <p:spPr/>
        <p:txBody>
          <a:bodyPr/>
          <a:lstStyle/>
          <a:p>
            <a:pPr>
              <a:defRPr/>
            </a:pPr>
            <a:fld id="{E201E5CB-5EE0-4EA4-87FF-7D8A79A61969}" type="slidenum">
              <a:rPr lang="de-DE" smtClean="0"/>
              <a:pPr>
                <a:defRPr/>
              </a:pPr>
              <a:t>26</a:t>
            </a:fld>
            <a:endParaRPr lang="de-DE" dirty="0"/>
          </a:p>
        </p:txBody>
      </p:sp>
      <p:grpSp>
        <p:nvGrpSpPr>
          <p:cNvPr id="38" name="Group 37">
            <a:extLst>
              <a:ext uri="{FF2B5EF4-FFF2-40B4-BE49-F238E27FC236}">
                <a16:creationId xmlns:a16="http://schemas.microsoft.com/office/drawing/2014/main" id="{01BC4A14-486A-5565-22DC-D87FB6677F92}"/>
              </a:ext>
            </a:extLst>
          </p:cNvPr>
          <p:cNvGrpSpPr/>
          <p:nvPr/>
        </p:nvGrpSpPr>
        <p:grpSpPr>
          <a:xfrm>
            <a:off x="332903" y="1447800"/>
            <a:ext cx="11018150" cy="4861520"/>
            <a:chOff x="839417" y="932529"/>
            <a:chExt cx="11018150" cy="5376791"/>
          </a:xfrm>
        </p:grpSpPr>
        <p:graphicFrame>
          <p:nvGraphicFramePr>
            <p:cNvPr id="13" name="Chart 12">
              <a:extLst>
                <a:ext uri="{FF2B5EF4-FFF2-40B4-BE49-F238E27FC236}">
                  <a16:creationId xmlns:a16="http://schemas.microsoft.com/office/drawing/2014/main" id="{A13A6875-6232-5F03-2242-6D0161B9BAF9}"/>
                </a:ext>
              </a:extLst>
            </p:cNvPr>
            <p:cNvGraphicFramePr>
              <a:graphicFrameLocks/>
            </p:cNvGraphicFramePr>
            <p:nvPr/>
          </p:nvGraphicFramePr>
          <p:xfrm>
            <a:off x="839417" y="3693328"/>
            <a:ext cx="10881359" cy="26159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3E8305C8-DFBB-0532-02A2-0A5F96BA8EBF}"/>
                </a:ext>
              </a:extLst>
            </p:cNvPr>
            <p:cNvGraphicFramePr>
              <a:graphicFrameLocks/>
            </p:cNvGraphicFramePr>
            <p:nvPr/>
          </p:nvGraphicFramePr>
          <p:xfrm>
            <a:off x="839417" y="1077336"/>
            <a:ext cx="11018150" cy="261599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264A2E55-67A9-B0FE-C42B-13B04AECE65E}"/>
                </a:ext>
              </a:extLst>
            </p:cNvPr>
            <p:cNvSpPr txBox="1"/>
            <p:nvPr/>
          </p:nvSpPr>
          <p:spPr>
            <a:xfrm>
              <a:off x="8523006" y="5755138"/>
              <a:ext cx="446856"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a:t>
              </a:r>
            </a:p>
          </p:txBody>
        </p:sp>
        <p:sp>
          <p:nvSpPr>
            <p:cNvPr id="15" name="TextBox 14">
              <a:extLst>
                <a:ext uri="{FF2B5EF4-FFF2-40B4-BE49-F238E27FC236}">
                  <a16:creationId xmlns:a16="http://schemas.microsoft.com/office/drawing/2014/main" id="{60E23C16-B803-8B04-E035-74E8A11A8F87}"/>
                </a:ext>
              </a:extLst>
            </p:cNvPr>
            <p:cNvSpPr txBox="1"/>
            <p:nvPr/>
          </p:nvSpPr>
          <p:spPr>
            <a:xfrm>
              <a:off x="5375920" y="1091839"/>
              <a:ext cx="446856"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0.70</a:t>
              </a:r>
            </a:p>
          </p:txBody>
        </p:sp>
        <p:sp>
          <p:nvSpPr>
            <p:cNvPr id="16" name="TextBox 15">
              <a:extLst>
                <a:ext uri="{FF2B5EF4-FFF2-40B4-BE49-F238E27FC236}">
                  <a16:creationId xmlns:a16="http://schemas.microsoft.com/office/drawing/2014/main" id="{60158008-FB02-9EFE-1CD5-035A19E3D619}"/>
                </a:ext>
              </a:extLst>
            </p:cNvPr>
            <p:cNvSpPr txBox="1"/>
            <p:nvPr/>
          </p:nvSpPr>
          <p:spPr>
            <a:xfrm>
              <a:off x="8745488" y="1451879"/>
              <a:ext cx="446856"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0.82</a:t>
              </a:r>
            </a:p>
          </p:txBody>
        </p:sp>
        <p:sp>
          <p:nvSpPr>
            <p:cNvPr id="17" name="TextBox 16">
              <a:extLst>
                <a:ext uri="{FF2B5EF4-FFF2-40B4-BE49-F238E27FC236}">
                  <a16:creationId xmlns:a16="http://schemas.microsoft.com/office/drawing/2014/main" id="{FC15655D-D2D5-DB0A-4DFC-9943FEA3A80B}"/>
                </a:ext>
              </a:extLst>
            </p:cNvPr>
            <p:cNvSpPr txBox="1"/>
            <p:nvPr/>
          </p:nvSpPr>
          <p:spPr>
            <a:xfrm>
              <a:off x="1984788" y="3775042"/>
              <a:ext cx="430752"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0.82</a:t>
              </a:r>
            </a:p>
          </p:txBody>
        </p:sp>
        <p:sp>
          <p:nvSpPr>
            <p:cNvPr id="18" name="TextBox 17">
              <a:extLst>
                <a:ext uri="{FF2B5EF4-FFF2-40B4-BE49-F238E27FC236}">
                  <a16:creationId xmlns:a16="http://schemas.microsoft.com/office/drawing/2014/main" id="{5BB26DAA-45C6-E9F0-473F-4004A3E12983}"/>
                </a:ext>
              </a:extLst>
            </p:cNvPr>
            <p:cNvSpPr txBox="1"/>
            <p:nvPr/>
          </p:nvSpPr>
          <p:spPr>
            <a:xfrm>
              <a:off x="5303912" y="3712484"/>
              <a:ext cx="446856"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0.59</a:t>
              </a:r>
            </a:p>
          </p:txBody>
        </p:sp>
        <p:sp>
          <p:nvSpPr>
            <p:cNvPr id="19" name="TextBox 18">
              <a:extLst>
                <a:ext uri="{FF2B5EF4-FFF2-40B4-BE49-F238E27FC236}">
                  <a16:creationId xmlns:a16="http://schemas.microsoft.com/office/drawing/2014/main" id="{5FD52FE4-5385-E742-6037-B6EEC4D18D7C}"/>
                </a:ext>
              </a:extLst>
            </p:cNvPr>
            <p:cNvSpPr txBox="1"/>
            <p:nvPr/>
          </p:nvSpPr>
          <p:spPr>
            <a:xfrm>
              <a:off x="2503652" y="1120196"/>
              <a:ext cx="446856"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0.79</a:t>
              </a:r>
            </a:p>
          </p:txBody>
        </p:sp>
        <p:sp>
          <p:nvSpPr>
            <p:cNvPr id="20" name="TextBox 19">
              <a:extLst>
                <a:ext uri="{FF2B5EF4-FFF2-40B4-BE49-F238E27FC236}">
                  <a16:creationId xmlns:a16="http://schemas.microsoft.com/office/drawing/2014/main" id="{DB926199-0C92-5934-E99C-6BDDE18C7F15}"/>
                </a:ext>
              </a:extLst>
            </p:cNvPr>
            <p:cNvSpPr txBox="1"/>
            <p:nvPr/>
          </p:nvSpPr>
          <p:spPr>
            <a:xfrm>
              <a:off x="5901636" y="1536406"/>
              <a:ext cx="446856"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0.21</a:t>
              </a:r>
            </a:p>
          </p:txBody>
        </p:sp>
        <p:sp>
          <p:nvSpPr>
            <p:cNvPr id="21" name="TextBox 20">
              <a:extLst>
                <a:ext uri="{FF2B5EF4-FFF2-40B4-BE49-F238E27FC236}">
                  <a16:creationId xmlns:a16="http://schemas.microsoft.com/office/drawing/2014/main" id="{365BF387-F01C-3F40-FB8F-317109F706C8}"/>
                </a:ext>
              </a:extLst>
            </p:cNvPr>
            <p:cNvSpPr txBox="1"/>
            <p:nvPr/>
          </p:nvSpPr>
          <p:spPr>
            <a:xfrm>
              <a:off x="9282078" y="1798240"/>
              <a:ext cx="446856"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0.38</a:t>
              </a:r>
            </a:p>
          </p:txBody>
        </p:sp>
        <p:sp>
          <p:nvSpPr>
            <p:cNvPr id="22" name="TextBox 21">
              <a:extLst>
                <a:ext uri="{FF2B5EF4-FFF2-40B4-BE49-F238E27FC236}">
                  <a16:creationId xmlns:a16="http://schemas.microsoft.com/office/drawing/2014/main" id="{EAEE3031-1639-E150-FCC8-D81E85AEFE5D}"/>
                </a:ext>
              </a:extLst>
            </p:cNvPr>
            <p:cNvSpPr txBox="1"/>
            <p:nvPr/>
          </p:nvSpPr>
          <p:spPr>
            <a:xfrm>
              <a:off x="2511704" y="3775042"/>
              <a:ext cx="430752"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0.63</a:t>
              </a:r>
            </a:p>
          </p:txBody>
        </p:sp>
        <p:sp>
          <p:nvSpPr>
            <p:cNvPr id="23" name="TextBox 22">
              <a:extLst>
                <a:ext uri="{FF2B5EF4-FFF2-40B4-BE49-F238E27FC236}">
                  <a16:creationId xmlns:a16="http://schemas.microsoft.com/office/drawing/2014/main" id="{487A6208-42F2-03CF-37EF-675C91E32EE6}"/>
                </a:ext>
              </a:extLst>
            </p:cNvPr>
            <p:cNvSpPr txBox="1"/>
            <p:nvPr/>
          </p:nvSpPr>
          <p:spPr>
            <a:xfrm>
              <a:off x="5849344" y="3733309"/>
              <a:ext cx="430752"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0.08</a:t>
              </a:r>
            </a:p>
          </p:txBody>
        </p:sp>
        <p:sp>
          <p:nvSpPr>
            <p:cNvPr id="24" name="TextBox 23">
              <a:extLst>
                <a:ext uri="{FF2B5EF4-FFF2-40B4-BE49-F238E27FC236}">
                  <a16:creationId xmlns:a16="http://schemas.microsoft.com/office/drawing/2014/main" id="{831D2086-EDE2-190B-AA36-82938CA5478B}"/>
                </a:ext>
              </a:extLst>
            </p:cNvPr>
            <p:cNvSpPr txBox="1"/>
            <p:nvPr/>
          </p:nvSpPr>
          <p:spPr>
            <a:xfrm>
              <a:off x="3029412" y="932529"/>
              <a:ext cx="446856"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0.76</a:t>
              </a:r>
            </a:p>
          </p:txBody>
        </p:sp>
        <p:sp>
          <p:nvSpPr>
            <p:cNvPr id="25" name="TextBox 24">
              <a:extLst>
                <a:ext uri="{FF2B5EF4-FFF2-40B4-BE49-F238E27FC236}">
                  <a16:creationId xmlns:a16="http://schemas.microsoft.com/office/drawing/2014/main" id="{E503359A-A731-5A54-0595-199541719649}"/>
                </a:ext>
              </a:extLst>
            </p:cNvPr>
            <p:cNvSpPr txBox="1"/>
            <p:nvPr/>
          </p:nvSpPr>
          <p:spPr>
            <a:xfrm>
              <a:off x="6430265" y="1221676"/>
              <a:ext cx="446856"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0.49</a:t>
              </a:r>
            </a:p>
          </p:txBody>
        </p:sp>
        <p:sp>
          <p:nvSpPr>
            <p:cNvPr id="26" name="TextBox 25">
              <a:extLst>
                <a:ext uri="{FF2B5EF4-FFF2-40B4-BE49-F238E27FC236}">
                  <a16:creationId xmlns:a16="http://schemas.microsoft.com/office/drawing/2014/main" id="{D36FDD23-319B-E607-4DA7-30A17533CA53}"/>
                </a:ext>
              </a:extLst>
            </p:cNvPr>
            <p:cNvSpPr txBox="1"/>
            <p:nvPr/>
          </p:nvSpPr>
          <p:spPr>
            <a:xfrm>
              <a:off x="9818667" y="1552244"/>
              <a:ext cx="446856"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0.70</a:t>
              </a:r>
            </a:p>
          </p:txBody>
        </p:sp>
        <p:sp>
          <p:nvSpPr>
            <p:cNvPr id="27" name="TextBox 26">
              <a:extLst>
                <a:ext uri="{FF2B5EF4-FFF2-40B4-BE49-F238E27FC236}">
                  <a16:creationId xmlns:a16="http://schemas.microsoft.com/office/drawing/2014/main" id="{9DE96B4F-FCB1-D8B3-D546-AC8A40B018D8}"/>
                </a:ext>
              </a:extLst>
            </p:cNvPr>
            <p:cNvSpPr txBox="1"/>
            <p:nvPr/>
          </p:nvSpPr>
          <p:spPr>
            <a:xfrm>
              <a:off x="3037464" y="3775042"/>
              <a:ext cx="430752"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0.65</a:t>
              </a:r>
            </a:p>
          </p:txBody>
        </p:sp>
        <p:sp>
          <p:nvSpPr>
            <p:cNvPr id="28" name="TextBox 27">
              <a:extLst>
                <a:ext uri="{FF2B5EF4-FFF2-40B4-BE49-F238E27FC236}">
                  <a16:creationId xmlns:a16="http://schemas.microsoft.com/office/drawing/2014/main" id="{3C7EAEF2-E85B-BE9E-C35F-6957F16647F8}"/>
                </a:ext>
              </a:extLst>
            </p:cNvPr>
            <p:cNvSpPr txBox="1"/>
            <p:nvPr/>
          </p:nvSpPr>
          <p:spPr>
            <a:xfrm>
              <a:off x="6369728" y="3774797"/>
              <a:ext cx="430752"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0.44</a:t>
              </a:r>
            </a:p>
          </p:txBody>
        </p:sp>
        <p:sp>
          <p:nvSpPr>
            <p:cNvPr id="29" name="TextBox 28">
              <a:extLst>
                <a:ext uri="{FF2B5EF4-FFF2-40B4-BE49-F238E27FC236}">
                  <a16:creationId xmlns:a16="http://schemas.microsoft.com/office/drawing/2014/main" id="{034DEB53-C732-5DD6-2009-9BDC9BC21E04}"/>
                </a:ext>
              </a:extLst>
            </p:cNvPr>
            <p:cNvSpPr txBox="1"/>
            <p:nvPr/>
          </p:nvSpPr>
          <p:spPr>
            <a:xfrm>
              <a:off x="3560912" y="2748023"/>
              <a:ext cx="446856"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0.44</a:t>
              </a:r>
            </a:p>
          </p:txBody>
        </p:sp>
        <p:sp>
          <p:nvSpPr>
            <p:cNvPr id="30" name="TextBox 29">
              <a:extLst>
                <a:ext uri="{FF2B5EF4-FFF2-40B4-BE49-F238E27FC236}">
                  <a16:creationId xmlns:a16="http://schemas.microsoft.com/office/drawing/2014/main" id="{4A914B0A-3644-FE0E-0CF1-63466ACD3668}"/>
                </a:ext>
              </a:extLst>
            </p:cNvPr>
            <p:cNvSpPr txBox="1"/>
            <p:nvPr/>
          </p:nvSpPr>
          <p:spPr>
            <a:xfrm>
              <a:off x="6945288" y="2720868"/>
              <a:ext cx="446856"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0.24</a:t>
              </a:r>
            </a:p>
          </p:txBody>
        </p:sp>
        <p:sp>
          <p:nvSpPr>
            <p:cNvPr id="31" name="TextBox 30">
              <a:extLst>
                <a:ext uri="{FF2B5EF4-FFF2-40B4-BE49-F238E27FC236}">
                  <a16:creationId xmlns:a16="http://schemas.microsoft.com/office/drawing/2014/main" id="{5507EF7C-B730-9083-E0E3-D1550A41A58C}"/>
                </a:ext>
              </a:extLst>
            </p:cNvPr>
            <p:cNvSpPr txBox="1"/>
            <p:nvPr/>
          </p:nvSpPr>
          <p:spPr>
            <a:xfrm>
              <a:off x="10329664" y="3059907"/>
              <a:ext cx="446856"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-0.1</a:t>
              </a:r>
            </a:p>
          </p:txBody>
        </p:sp>
        <p:sp>
          <p:nvSpPr>
            <p:cNvPr id="32" name="TextBox 31">
              <a:extLst>
                <a:ext uri="{FF2B5EF4-FFF2-40B4-BE49-F238E27FC236}">
                  <a16:creationId xmlns:a16="http://schemas.microsoft.com/office/drawing/2014/main" id="{9ABC3E1E-E6C5-7476-AC83-7ED83E7391F1}"/>
                </a:ext>
              </a:extLst>
            </p:cNvPr>
            <p:cNvSpPr txBox="1"/>
            <p:nvPr/>
          </p:nvSpPr>
          <p:spPr>
            <a:xfrm>
              <a:off x="3551356" y="5675102"/>
              <a:ext cx="430752"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-0.1</a:t>
              </a:r>
            </a:p>
          </p:txBody>
        </p:sp>
        <p:sp>
          <p:nvSpPr>
            <p:cNvPr id="33" name="TextBox 32">
              <a:extLst>
                <a:ext uri="{FF2B5EF4-FFF2-40B4-BE49-F238E27FC236}">
                  <a16:creationId xmlns:a16="http://schemas.microsoft.com/office/drawing/2014/main" id="{FC63C021-E769-D120-82AB-524A6C1479E6}"/>
                </a:ext>
              </a:extLst>
            </p:cNvPr>
            <p:cNvSpPr txBox="1"/>
            <p:nvPr/>
          </p:nvSpPr>
          <p:spPr>
            <a:xfrm>
              <a:off x="6888088" y="5365082"/>
              <a:ext cx="430752"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0.11</a:t>
              </a:r>
            </a:p>
          </p:txBody>
        </p:sp>
        <p:sp>
          <p:nvSpPr>
            <p:cNvPr id="34" name="TextBox 33">
              <a:extLst>
                <a:ext uri="{FF2B5EF4-FFF2-40B4-BE49-F238E27FC236}">
                  <a16:creationId xmlns:a16="http://schemas.microsoft.com/office/drawing/2014/main" id="{C25F922A-2126-977D-E089-4B5826BD2996}"/>
                </a:ext>
              </a:extLst>
            </p:cNvPr>
            <p:cNvSpPr txBox="1"/>
            <p:nvPr/>
          </p:nvSpPr>
          <p:spPr>
            <a:xfrm>
              <a:off x="4082088" y="962001"/>
              <a:ext cx="446856"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0.83</a:t>
              </a:r>
            </a:p>
          </p:txBody>
        </p:sp>
        <p:sp>
          <p:nvSpPr>
            <p:cNvPr id="35" name="TextBox 34">
              <a:extLst>
                <a:ext uri="{FF2B5EF4-FFF2-40B4-BE49-F238E27FC236}">
                  <a16:creationId xmlns:a16="http://schemas.microsoft.com/office/drawing/2014/main" id="{4F48003B-8191-DC66-AADA-C5B75E551654}"/>
                </a:ext>
              </a:extLst>
            </p:cNvPr>
            <p:cNvSpPr txBox="1"/>
            <p:nvPr/>
          </p:nvSpPr>
          <p:spPr>
            <a:xfrm>
              <a:off x="1976736" y="1077336"/>
              <a:ext cx="446856" cy="259675"/>
            </a:xfrm>
            <a:prstGeom prst="ellipse">
              <a:avLst/>
            </a:prstGeom>
            <a:noFill/>
            <a:ln>
              <a:solidFill>
                <a:schemeClr val="accent5"/>
              </a:solid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r>
                <a:rPr lang="en-US" sz="1200" dirty="0">
                  <a:latin typeface="Arial" pitchFamily="34" charset="0"/>
                </a:rPr>
                <a:t>0.83</a:t>
              </a:r>
            </a:p>
          </p:txBody>
        </p:sp>
        <p:sp>
          <p:nvSpPr>
            <p:cNvPr id="36" name="TextBox 1">
              <a:extLst>
                <a:ext uri="{FF2B5EF4-FFF2-40B4-BE49-F238E27FC236}">
                  <a16:creationId xmlns:a16="http://schemas.microsoft.com/office/drawing/2014/main" id="{D1876B8C-C3BE-9D08-3CB0-DDB1F572FC84}"/>
                </a:ext>
              </a:extLst>
            </p:cNvPr>
            <p:cNvSpPr txBox="1"/>
            <p:nvPr/>
          </p:nvSpPr>
          <p:spPr>
            <a:xfrm>
              <a:off x="8972399" y="5638862"/>
              <a:ext cx="1882247"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dirty="0">
                  <a:solidFill>
                    <a:srgbClr val="595959"/>
                  </a:solidFill>
                  <a:latin typeface="Arial" pitchFamily="34" charset="0"/>
                </a:rPr>
                <a:t>Fleiss’ Kappa: inter-voter</a:t>
              </a:r>
              <a:br>
                <a:rPr lang="en-US" sz="1200" dirty="0">
                  <a:solidFill>
                    <a:srgbClr val="595959"/>
                  </a:solidFill>
                  <a:latin typeface="Arial" pitchFamily="34" charset="0"/>
                </a:rPr>
              </a:br>
              <a:r>
                <a:rPr lang="en-US" sz="1200" dirty="0">
                  <a:solidFill>
                    <a:srgbClr val="595959"/>
                  </a:solidFill>
                  <a:latin typeface="Arial" pitchFamily="34" charset="0"/>
                </a:rPr>
                <a:t>score of agreement</a:t>
              </a:r>
            </a:p>
          </p:txBody>
        </p:sp>
      </p:grpSp>
      <p:sp>
        <p:nvSpPr>
          <p:cNvPr id="7" name="TextBox 6">
            <a:extLst>
              <a:ext uri="{FF2B5EF4-FFF2-40B4-BE49-F238E27FC236}">
                <a16:creationId xmlns:a16="http://schemas.microsoft.com/office/drawing/2014/main" id="{20089B63-9CB2-7DE3-F563-85C05D9B2F96}"/>
              </a:ext>
            </a:extLst>
          </p:cNvPr>
          <p:cNvSpPr txBox="1"/>
          <p:nvPr/>
        </p:nvSpPr>
        <p:spPr bwMode="gray">
          <a:xfrm>
            <a:off x="479375" y="956006"/>
            <a:ext cx="7983973" cy="491794"/>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F1-score and inter-voter agreement (Fleiss’ Kappa) for all validation rounds </a:t>
            </a:r>
            <a:br>
              <a:rPr lang="en-US" sz="1400" b="1" dirty="0">
                <a:solidFill>
                  <a:schemeClr val="tx2"/>
                </a:solidFill>
              </a:rPr>
            </a:br>
            <a:r>
              <a:rPr lang="en-US" sz="1400" dirty="0">
                <a:solidFill>
                  <a:schemeClr val="tx2"/>
                </a:solidFill>
              </a:rPr>
              <a:t>Sample: 100,000 documents for all but the olive bar, where 75,445 unclassified samples are used</a:t>
            </a:r>
            <a:endParaRPr lang="de-DE" sz="1400" b="1" dirty="0" err="1">
              <a:solidFill>
                <a:schemeClr val="tx2"/>
              </a:solidFill>
            </a:endParaRPr>
          </a:p>
        </p:txBody>
      </p:sp>
    </p:spTree>
    <p:extLst>
      <p:ext uri="{BB962C8B-B14F-4D97-AF65-F5344CB8AC3E}">
        <p14:creationId xmlns:p14="http://schemas.microsoft.com/office/powerpoint/2010/main" val="42843298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C9AAD-1769-D7A1-0CCE-E178466B1D34}"/>
              </a:ext>
            </a:extLst>
          </p:cNvPr>
          <p:cNvSpPr>
            <a:spLocks noGrp="1"/>
          </p:cNvSpPr>
          <p:nvPr>
            <p:ph type="title"/>
          </p:nvPr>
        </p:nvSpPr>
        <p:spPr/>
        <p:txBody>
          <a:bodyPr/>
          <a:lstStyle/>
          <a:p>
            <a:r>
              <a:rPr lang="en-US" dirty="0"/>
              <a:t>Threshold Calibration Helps to Determine an Optimal Number of Documents</a:t>
            </a:r>
          </a:p>
        </p:txBody>
      </p:sp>
      <p:sp>
        <p:nvSpPr>
          <p:cNvPr id="4" name="Date Placeholder 3">
            <a:extLst>
              <a:ext uri="{FF2B5EF4-FFF2-40B4-BE49-F238E27FC236}">
                <a16:creationId xmlns:a16="http://schemas.microsoft.com/office/drawing/2014/main" id="{849175A8-4C03-CE13-4C9B-2F2D5EDB4FF4}"/>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66F4FCAF-A5D6-469F-E939-E5B560744A19}"/>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2E73990E-C7C7-990D-03D9-77C84B560AA5}"/>
              </a:ext>
            </a:extLst>
          </p:cNvPr>
          <p:cNvSpPr>
            <a:spLocks noGrp="1"/>
          </p:cNvSpPr>
          <p:nvPr>
            <p:ph type="sldNum" sz="quarter" idx="12"/>
          </p:nvPr>
        </p:nvSpPr>
        <p:spPr/>
        <p:txBody>
          <a:bodyPr/>
          <a:lstStyle/>
          <a:p>
            <a:pPr>
              <a:defRPr/>
            </a:pPr>
            <a:fld id="{E201E5CB-5EE0-4EA4-87FF-7D8A79A61969}" type="slidenum">
              <a:rPr lang="de-DE" smtClean="0"/>
              <a:pPr>
                <a:defRPr/>
              </a:pPr>
              <a:t>27</a:t>
            </a:fld>
            <a:endParaRPr lang="de-DE" dirty="0"/>
          </a:p>
        </p:txBody>
      </p:sp>
      <p:graphicFrame>
        <p:nvGraphicFramePr>
          <p:cNvPr id="9" name="Chart 8">
            <a:extLst>
              <a:ext uri="{FF2B5EF4-FFF2-40B4-BE49-F238E27FC236}">
                <a16:creationId xmlns:a16="http://schemas.microsoft.com/office/drawing/2014/main" id="{82B5F269-E7F1-E543-5239-3BB228A02E27}"/>
              </a:ext>
            </a:extLst>
          </p:cNvPr>
          <p:cNvGraphicFramePr/>
          <p:nvPr>
            <p:extLst>
              <p:ext uri="{D42A27DB-BD31-4B8C-83A1-F6EECF244321}">
                <p14:modId xmlns:p14="http://schemas.microsoft.com/office/powerpoint/2010/main" val="1762451848"/>
              </p:ext>
            </p:extLst>
          </p:nvPr>
        </p:nvGraphicFramePr>
        <p:xfrm>
          <a:off x="669984" y="1602049"/>
          <a:ext cx="4816039" cy="4083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14D355B3-2D61-A751-409D-CF3316D946B9}"/>
              </a:ext>
            </a:extLst>
          </p:cNvPr>
          <p:cNvGraphicFramePr/>
          <p:nvPr>
            <p:extLst>
              <p:ext uri="{D42A27DB-BD31-4B8C-83A1-F6EECF244321}">
                <p14:modId xmlns:p14="http://schemas.microsoft.com/office/powerpoint/2010/main" val="3030660095"/>
              </p:ext>
            </p:extLst>
          </p:nvPr>
        </p:nvGraphicFramePr>
        <p:xfrm>
          <a:off x="6703010" y="1602048"/>
          <a:ext cx="4816039" cy="408355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A16A2EB7-FC4A-1B41-DE6B-0A1489C927CF}"/>
              </a:ext>
            </a:extLst>
          </p:cNvPr>
          <p:cNvSpPr txBox="1"/>
          <p:nvPr/>
        </p:nvSpPr>
        <p:spPr bwMode="gray">
          <a:xfrm>
            <a:off x="408041" y="1132025"/>
            <a:ext cx="5339927" cy="491794"/>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Number of classified documents compared to the baseline</a:t>
            </a:r>
            <a:br>
              <a:rPr lang="en-US" sz="1400" b="1" dirty="0">
                <a:solidFill>
                  <a:schemeClr val="tx2"/>
                </a:solidFill>
              </a:rPr>
            </a:br>
            <a:r>
              <a:rPr lang="en-US" sz="1400" dirty="0">
                <a:solidFill>
                  <a:schemeClr val="tx2"/>
                </a:solidFill>
              </a:rPr>
              <a:t>Model: </a:t>
            </a:r>
            <a:r>
              <a:rPr lang="en-US" sz="1400" i="1" dirty="0">
                <a:solidFill>
                  <a:schemeClr val="tx2"/>
                </a:solidFill>
              </a:rPr>
              <a:t>all-MiniLM-L6-v2</a:t>
            </a:r>
            <a:endParaRPr lang="de-DE" sz="1400" b="1" dirty="0" err="1">
              <a:solidFill>
                <a:schemeClr val="tx2"/>
              </a:solidFill>
            </a:endParaRPr>
          </a:p>
        </p:txBody>
      </p:sp>
      <p:sp>
        <p:nvSpPr>
          <p:cNvPr id="8" name="TextBox 7">
            <a:extLst>
              <a:ext uri="{FF2B5EF4-FFF2-40B4-BE49-F238E27FC236}">
                <a16:creationId xmlns:a16="http://schemas.microsoft.com/office/drawing/2014/main" id="{99835BE0-6C69-E3F5-107D-B2C3887112F2}"/>
              </a:ext>
            </a:extLst>
          </p:cNvPr>
          <p:cNvSpPr txBox="1"/>
          <p:nvPr/>
        </p:nvSpPr>
        <p:spPr bwMode="gray">
          <a:xfrm>
            <a:off x="6705979" y="1132025"/>
            <a:ext cx="5339927" cy="491794"/>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Number of classified documents compared to the baseline</a:t>
            </a:r>
            <a:br>
              <a:rPr lang="en-US" sz="1400" b="1" dirty="0">
                <a:solidFill>
                  <a:schemeClr val="tx2"/>
                </a:solidFill>
              </a:rPr>
            </a:br>
            <a:r>
              <a:rPr lang="en-US" sz="1400" dirty="0">
                <a:solidFill>
                  <a:schemeClr val="tx2"/>
                </a:solidFill>
              </a:rPr>
              <a:t>Model: </a:t>
            </a:r>
            <a:r>
              <a:rPr lang="en-US" sz="1400" i="1" dirty="0">
                <a:solidFill>
                  <a:schemeClr val="tx2"/>
                </a:solidFill>
              </a:rPr>
              <a:t>all-distilroberta-v1</a:t>
            </a:r>
            <a:endParaRPr lang="de-DE" sz="1400" b="1" dirty="0" err="1">
              <a:solidFill>
                <a:schemeClr val="tx2"/>
              </a:solidFill>
            </a:endParaRPr>
          </a:p>
        </p:txBody>
      </p:sp>
    </p:spTree>
    <p:extLst>
      <p:ext uri="{BB962C8B-B14F-4D97-AF65-F5344CB8AC3E}">
        <p14:creationId xmlns:p14="http://schemas.microsoft.com/office/powerpoint/2010/main" val="323102760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C9AAD-1769-D7A1-0CCE-E178466B1D34}"/>
              </a:ext>
            </a:extLst>
          </p:cNvPr>
          <p:cNvSpPr>
            <a:spLocks noGrp="1"/>
          </p:cNvSpPr>
          <p:nvPr>
            <p:ph type="title"/>
          </p:nvPr>
        </p:nvSpPr>
        <p:spPr/>
        <p:txBody>
          <a:bodyPr/>
          <a:lstStyle/>
          <a:p>
            <a:r>
              <a:rPr lang="en-US" dirty="0"/>
              <a:t>Threshold Calibration Helps to Determine an Optimal Number of Documents</a:t>
            </a:r>
          </a:p>
        </p:txBody>
      </p:sp>
      <p:sp>
        <p:nvSpPr>
          <p:cNvPr id="4" name="Date Placeholder 3">
            <a:extLst>
              <a:ext uri="{FF2B5EF4-FFF2-40B4-BE49-F238E27FC236}">
                <a16:creationId xmlns:a16="http://schemas.microsoft.com/office/drawing/2014/main" id="{849175A8-4C03-CE13-4C9B-2F2D5EDB4FF4}"/>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66F4FCAF-A5D6-469F-E939-E5B560744A19}"/>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2E73990E-C7C7-990D-03D9-77C84B560AA5}"/>
              </a:ext>
            </a:extLst>
          </p:cNvPr>
          <p:cNvSpPr>
            <a:spLocks noGrp="1"/>
          </p:cNvSpPr>
          <p:nvPr>
            <p:ph type="sldNum" sz="quarter" idx="12"/>
          </p:nvPr>
        </p:nvSpPr>
        <p:spPr/>
        <p:txBody>
          <a:bodyPr/>
          <a:lstStyle/>
          <a:p>
            <a:pPr>
              <a:defRPr/>
            </a:pPr>
            <a:fld id="{E201E5CB-5EE0-4EA4-87FF-7D8A79A61969}" type="slidenum">
              <a:rPr lang="de-DE" smtClean="0"/>
              <a:pPr>
                <a:defRPr/>
              </a:pPr>
              <a:t>28</a:t>
            </a:fld>
            <a:endParaRPr lang="de-DE" dirty="0"/>
          </a:p>
        </p:txBody>
      </p:sp>
      <p:graphicFrame>
        <p:nvGraphicFramePr>
          <p:cNvPr id="9" name="Chart 8">
            <a:extLst>
              <a:ext uri="{FF2B5EF4-FFF2-40B4-BE49-F238E27FC236}">
                <a16:creationId xmlns:a16="http://schemas.microsoft.com/office/drawing/2014/main" id="{82B5F269-E7F1-E543-5239-3BB228A02E27}"/>
              </a:ext>
            </a:extLst>
          </p:cNvPr>
          <p:cNvGraphicFramePr/>
          <p:nvPr/>
        </p:nvGraphicFramePr>
        <p:xfrm>
          <a:off x="669984" y="1602049"/>
          <a:ext cx="4816039" cy="4083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14D355B3-2D61-A751-409D-CF3316D946B9}"/>
              </a:ext>
            </a:extLst>
          </p:cNvPr>
          <p:cNvGraphicFramePr/>
          <p:nvPr/>
        </p:nvGraphicFramePr>
        <p:xfrm>
          <a:off x="6703010" y="1602048"/>
          <a:ext cx="4816039" cy="408355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A16A2EB7-FC4A-1B41-DE6B-0A1489C927CF}"/>
              </a:ext>
            </a:extLst>
          </p:cNvPr>
          <p:cNvSpPr txBox="1"/>
          <p:nvPr/>
        </p:nvSpPr>
        <p:spPr bwMode="gray">
          <a:xfrm>
            <a:off x="408041" y="1132025"/>
            <a:ext cx="5339927" cy="491794"/>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Number of classified documents compared to the baseline</a:t>
            </a:r>
            <a:br>
              <a:rPr lang="en-US" sz="1400" b="1" dirty="0">
                <a:solidFill>
                  <a:schemeClr val="tx2"/>
                </a:solidFill>
              </a:rPr>
            </a:br>
            <a:r>
              <a:rPr lang="en-US" sz="1400" dirty="0">
                <a:solidFill>
                  <a:schemeClr val="tx2"/>
                </a:solidFill>
              </a:rPr>
              <a:t>Model: </a:t>
            </a:r>
            <a:r>
              <a:rPr lang="en-US" sz="1400" i="1" dirty="0">
                <a:solidFill>
                  <a:schemeClr val="tx2"/>
                </a:solidFill>
              </a:rPr>
              <a:t>all-MiniLM-L6-v2</a:t>
            </a:r>
            <a:endParaRPr lang="de-DE" sz="1400" b="1" dirty="0" err="1">
              <a:solidFill>
                <a:schemeClr val="tx2"/>
              </a:solidFill>
            </a:endParaRPr>
          </a:p>
        </p:txBody>
      </p:sp>
      <p:sp>
        <p:nvSpPr>
          <p:cNvPr id="8" name="TextBox 7">
            <a:extLst>
              <a:ext uri="{FF2B5EF4-FFF2-40B4-BE49-F238E27FC236}">
                <a16:creationId xmlns:a16="http://schemas.microsoft.com/office/drawing/2014/main" id="{99835BE0-6C69-E3F5-107D-B2C3887112F2}"/>
              </a:ext>
            </a:extLst>
          </p:cNvPr>
          <p:cNvSpPr txBox="1"/>
          <p:nvPr/>
        </p:nvSpPr>
        <p:spPr bwMode="gray">
          <a:xfrm>
            <a:off x="6705979" y="1132025"/>
            <a:ext cx="5339927" cy="491794"/>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Number of classified documents compared to the baseline</a:t>
            </a:r>
            <a:br>
              <a:rPr lang="en-US" sz="1400" b="1" dirty="0">
                <a:solidFill>
                  <a:schemeClr val="tx2"/>
                </a:solidFill>
              </a:rPr>
            </a:br>
            <a:r>
              <a:rPr lang="en-US" sz="1400" dirty="0">
                <a:solidFill>
                  <a:schemeClr val="tx2"/>
                </a:solidFill>
              </a:rPr>
              <a:t>Model: </a:t>
            </a:r>
            <a:r>
              <a:rPr lang="en-US" sz="1400" i="1" dirty="0">
                <a:solidFill>
                  <a:schemeClr val="tx2"/>
                </a:solidFill>
              </a:rPr>
              <a:t>all-distilroberta-v1</a:t>
            </a:r>
            <a:endParaRPr lang="de-DE" sz="1400" b="1" dirty="0" err="1">
              <a:solidFill>
                <a:schemeClr val="tx2"/>
              </a:solidFill>
            </a:endParaRPr>
          </a:p>
        </p:txBody>
      </p:sp>
      <p:sp>
        <p:nvSpPr>
          <p:cNvPr id="12" name="Rectangle: Rounded Corners 11">
            <a:extLst>
              <a:ext uri="{FF2B5EF4-FFF2-40B4-BE49-F238E27FC236}">
                <a16:creationId xmlns:a16="http://schemas.microsoft.com/office/drawing/2014/main" id="{48DF3414-68A0-BD23-F6EE-F8E9552ED0C6}"/>
              </a:ext>
            </a:extLst>
          </p:cNvPr>
          <p:cNvSpPr/>
          <p:nvPr/>
        </p:nvSpPr>
        <p:spPr bwMode="auto">
          <a:xfrm>
            <a:off x="3581604" y="5710434"/>
            <a:ext cx="4711586" cy="954776"/>
          </a:xfrm>
          <a:prstGeom prst="roundRect">
            <a:avLst/>
          </a:prstGeom>
          <a:solidFill>
            <a:schemeClr val="bg1">
              <a:lumMod val="9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cs typeface="Arial" pitchFamily="34" charset="0"/>
              </a:rPr>
              <a:t>The similarity score threshold balances the </a:t>
            </a:r>
            <a:r>
              <a:rPr lang="en-US" b="1" dirty="0">
                <a:solidFill>
                  <a:schemeClr val="tx1"/>
                </a:solidFill>
                <a:cs typeface="Arial" pitchFamily="34" charset="0"/>
              </a:rPr>
              <a:t>number of documents </a:t>
            </a:r>
            <a:r>
              <a:rPr lang="en-US" dirty="0">
                <a:solidFill>
                  <a:schemeClr val="tx1"/>
                </a:solidFill>
                <a:cs typeface="Arial" pitchFamily="34" charset="0"/>
              </a:rPr>
              <a:t>and </a:t>
            </a:r>
            <a:r>
              <a:rPr lang="en-US" b="1" dirty="0">
                <a:solidFill>
                  <a:schemeClr val="tx1"/>
                </a:solidFill>
                <a:cs typeface="Arial" pitchFamily="34" charset="0"/>
              </a:rPr>
              <a:t>data quality</a:t>
            </a:r>
            <a:r>
              <a:rPr lang="en-US" dirty="0">
                <a:solidFill>
                  <a:schemeClr val="tx1"/>
                </a:solidFill>
                <a:cs typeface="Arial" pitchFamily="34" charset="0"/>
              </a:rPr>
              <a:t>. </a:t>
            </a:r>
          </a:p>
        </p:txBody>
      </p:sp>
      <p:pic>
        <p:nvPicPr>
          <p:cNvPr id="15" name="Graphic 14" descr="Warning outline">
            <a:extLst>
              <a:ext uri="{FF2B5EF4-FFF2-40B4-BE49-F238E27FC236}">
                <a16:creationId xmlns:a16="http://schemas.microsoft.com/office/drawing/2014/main" id="{170A7B4C-51DA-0C23-B145-CEF20DFA6E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1800" y="5725975"/>
            <a:ext cx="914400" cy="914400"/>
          </a:xfrm>
          <a:prstGeom prst="rect">
            <a:avLst/>
          </a:prstGeom>
        </p:spPr>
      </p:pic>
    </p:spTree>
    <p:extLst>
      <p:ext uri="{BB962C8B-B14F-4D97-AF65-F5344CB8AC3E}">
        <p14:creationId xmlns:p14="http://schemas.microsoft.com/office/powerpoint/2010/main" val="364556961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24F270-EE59-3E48-A43D-0D93CD3910E2}"/>
              </a:ext>
            </a:extLst>
          </p:cNvPr>
          <p:cNvSpPr>
            <a:spLocks noGrp="1"/>
          </p:cNvSpPr>
          <p:nvPr>
            <p:ph type="title"/>
          </p:nvPr>
        </p:nvSpPr>
        <p:spPr/>
        <p:txBody>
          <a:bodyPr/>
          <a:lstStyle/>
          <a:p>
            <a:r>
              <a:rPr lang="en-US" dirty="0"/>
              <a:t>Validation Process</a:t>
            </a:r>
            <a:r>
              <a:rPr lang="ru-RU" dirty="0"/>
              <a:t> </a:t>
            </a:r>
            <a:r>
              <a:rPr lang="en-US" dirty="0"/>
              <a:t>in Practice: Adjusting the Similarity Score Threshold</a:t>
            </a:r>
          </a:p>
        </p:txBody>
      </p:sp>
      <p:sp>
        <p:nvSpPr>
          <p:cNvPr id="4" name="Date Placeholder 3">
            <a:extLst>
              <a:ext uri="{FF2B5EF4-FFF2-40B4-BE49-F238E27FC236}">
                <a16:creationId xmlns:a16="http://schemas.microsoft.com/office/drawing/2014/main" id="{F2E3EF6F-A27B-DA48-F3B2-7CCAEE5CC85D}"/>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870EB59F-3B00-1BFC-BF64-CF873D5535A0}"/>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0073957F-288E-0C51-9D15-BA5D004D63A0}"/>
              </a:ext>
            </a:extLst>
          </p:cNvPr>
          <p:cNvSpPr>
            <a:spLocks noGrp="1"/>
          </p:cNvSpPr>
          <p:nvPr>
            <p:ph type="sldNum" sz="quarter" idx="12"/>
          </p:nvPr>
        </p:nvSpPr>
        <p:spPr/>
        <p:txBody>
          <a:bodyPr/>
          <a:lstStyle/>
          <a:p>
            <a:pPr>
              <a:defRPr/>
            </a:pPr>
            <a:fld id="{E201E5CB-5EE0-4EA4-87FF-7D8A79A61969}" type="slidenum">
              <a:rPr lang="de-DE" smtClean="0"/>
              <a:pPr>
                <a:defRPr/>
              </a:pPr>
              <a:t>29</a:t>
            </a:fld>
            <a:endParaRPr lang="de-DE" dirty="0"/>
          </a:p>
        </p:txBody>
      </p:sp>
      <p:grpSp>
        <p:nvGrpSpPr>
          <p:cNvPr id="19" name="Group 18">
            <a:extLst>
              <a:ext uri="{FF2B5EF4-FFF2-40B4-BE49-F238E27FC236}">
                <a16:creationId xmlns:a16="http://schemas.microsoft.com/office/drawing/2014/main" id="{3517F327-B37F-AB6D-CF06-D8CC889FBBEC}"/>
              </a:ext>
            </a:extLst>
          </p:cNvPr>
          <p:cNvGrpSpPr/>
          <p:nvPr/>
        </p:nvGrpSpPr>
        <p:grpSpPr>
          <a:xfrm>
            <a:off x="1199288" y="942875"/>
            <a:ext cx="9790364" cy="5446963"/>
            <a:chOff x="762573" y="905900"/>
            <a:chExt cx="9790364" cy="5455463"/>
          </a:xfrm>
        </p:grpSpPr>
        <p:sp>
          <p:nvSpPr>
            <p:cNvPr id="7" name="Rectangle 6">
              <a:extLst>
                <a:ext uri="{FF2B5EF4-FFF2-40B4-BE49-F238E27FC236}">
                  <a16:creationId xmlns:a16="http://schemas.microsoft.com/office/drawing/2014/main" id="{3598115C-3DC4-A58E-7E89-277155A55ADC}"/>
                </a:ext>
              </a:extLst>
            </p:cNvPr>
            <p:cNvSpPr/>
            <p:nvPr/>
          </p:nvSpPr>
          <p:spPr bwMode="auto">
            <a:xfrm>
              <a:off x="4793491" y="905900"/>
              <a:ext cx="1872208" cy="819091"/>
            </a:xfrm>
            <a:prstGeom prst="rect">
              <a:avLst/>
            </a:prstGeom>
            <a:solidFill>
              <a:schemeClr val="bg1">
                <a:lumMod val="95000"/>
              </a:schemeClr>
            </a:solidFill>
            <a:ln>
              <a:solidFill>
                <a:schemeClr val="bg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tx1"/>
                  </a:solidFill>
                  <a:cs typeface="Arial" pitchFamily="34" charset="0"/>
                </a:rPr>
                <a:t>Select a threshold for the similarity score, e.g., 0.6.</a:t>
              </a:r>
            </a:p>
          </p:txBody>
        </p:sp>
        <p:sp>
          <p:nvSpPr>
            <p:cNvPr id="8" name="Rectangle 7">
              <a:extLst>
                <a:ext uri="{FF2B5EF4-FFF2-40B4-BE49-F238E27FC236}">
                  <a16:creationId xmlns:a16="http://schemas.microsoft.com/office/drawing/2014/main" id="{153CA69A-ACE1-737C-B245-F249D07CCFAD}"/>
                </a:ext>
              </a:extLst>
            </p:cNvPr>
            <p:cNvSpPr/>
            <p:nvPr/>
          </p:nvSpPr>
          <p:spPr bwMode="auto">
            <a:xfrm>
              <a:off x="4793491" y="1964962"/>
              <a:ext cx="1872208" cy="819091"/>
            </a:xfrm>
            <a:prstGeom prst="rect">
              <a:avLst/>
            </a:prstGeom>
            <a:solidFill>
              <a:schemeClr val="bg1">
                <a:lumMod val="95000"/>
              </a:schemeClr>
            </a:solidFill>
            <a:ln>
              <a:solidFill>
                <a:schemeClr val="bg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tx1"/>
                  </a:solidFill>
                  <a:cs typeface="Arial" pitchFamily="34" charset="0"/>
                </a:rPr>
                <a:t>Does extracted validation sample have good metrics?</a:t>
              </a:r>
            </a:p>
          </p:txBody>
        </p:sp>
        <p:sp>
          <p:nvSpPr>
            <p:cNvPr id="9" name="Rectangle 8">
              <a:extLst>
                <a:ext uri="{FF2B5EF4-FFF2-40B4-BE49-F238E27FC236}">
                  <a16:creationId xmlns:a16="http://schemas.microsoft.com/office/drawing/2014/main" id="{74E0B8B2-39FA-936B-619E-6D445834E968}"/>
                </a:ext>
              </a:extLst>
            </p:cNvPr>
            <p:cNvSpPr/>
            <p:nvPr/>
          </p:nvSpPr>
          <p:spPr bwMode="auto">
            <a:xfrm>
              <a:off x="3286158" y="3227426"/>
              <a:ext cx="1872208" cy="819091"/>
            </a:xfrm>
            <a:prstGeom prst="rect">
              <a:avLst/>
            </a:prstGeom>
            <a:solidFill>
              <a:schemeClr val="bg1">
                <a:lumMod val="95000"/>
              </a:schemeClr>
            </a:solidFill>
            <a:ln>
              <a:solidFill>
                <a:schemeClr val="bg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tx1"/>
                  </a:solidFill>
                  <a:cs typeface="Arial" pitchFamily="34" charset="0"/>
                </a:rPr>
                <a:t>Are you satisfied with the number of documents?</a:t>
              </a:r>
            </a:p>
          </p:txBody>
        </p:sp>
        <p:sp>
          <p:nvSpPr>
            <p:cNvPr id="10" name="Rectangle 9">
              <a:extLst>
                <a:ext uri="{FF2B5EF4-FFF2-40B4-BE49-F238E27FC236}">
                  <a16:creationId xmlns:a16="http://schemas.microsoft.com/office/drawing/2014/main" id="{F652335D-F6D2-9E2B-7E90-D63EED85CF8D}"/>
                </a:ext>
              </a:extLst>
            </p:cNvPr>
            <p:cNvSpPr/>
            <p:nvPr/>
          </p:nvSpPr>
          <p:spPr bwMode="auto">
            <a:xfrm>
              <a:off x="6161643" y="3227426"/>
              <a:ext cx="1872208" cy="819091"/>
            </a:xfrm>
            <a:prstGeom prst="rect">
              <a:avLst/>
            </a:prstGeom>
            <a:solidFill>
              <a:schemeClr val="bg1">
                <a:lumMod val="95000"/>
              </a:schemeClr>
            </a:solidFill>
            <a:ln>
              <a:solidFill>
                <a:schemeClr val="bg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tx1"/>
                  </a:solidFill>
                  <a:cs typeface="Arial" pitchFamily="34" charset="0"/>
                </a:rPr>
                <a:t>Increase the threshold</a:t>
              </a:r>
            </a:p>
          </p:txBody>
        </p:sp>
        <p:cxnSp>
          <p:nvCxnSpPr>
            <p:cNvPr id="12" name="Connector: Elbow 11">
              <a:extLst>
                <a:ext uri="{FF2B5EF4-FFF2-40B4-BE49-F238E27FC236}">
                  <a16:creationId xmlns:a16="http://schemas.microsoft.com/office/drawing/2014/main" id="{F05EF4F9-39DF-BF43-BE3E-5BDCC2A13436}"/>
                </a:ext>
              </a:extLst>
            </p:cNvPr>
            <p:cNvCxnSpPr>
              <a:cxnSpLocks/>
              <a:stCxn id="10" idx="3"/>
              <a:endCxn id="65" idx="2"/>
            </p:cNvCxnSpPr>
            <p:nvPr/>
          </p:nvCxnSpPr>
          <p:spPr bwMode="auto">
            <a:xfrm flipV="1">
              <a:off x="8033851" y="2784052"/>
              <a:ext cx="565796" cy="852920"/>
            </a:xfrm>
            <a:prstGeom prst="bentConnector2">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4" name="Connector: Elbow 13">
              <a:extLst>
                <a:ext uri="{FF2B5EF4-FFF2-40B4-BE49-F238E27FC236}">
                  <a16:creationId xmlns:a16="http://schemas.microsoft.com/office/drawing/2014/main" id="{29D236AC-AA2E-9299-2385-E654B3C9C39A}"/>
                </a:ext>
              </a:extLst>
            </p:cNvPr>
            <p:cNvCxnSpPr>
              <a:stCxn id="8" idx="2"/>
              <a:endCxn id="9" idx="0"/>
            </p:cNvCxnSpPr>
            <p:nvPr/>
          </p:nvCxnSpPr>
          <p:spPr bwMode="auto">
            <a:xfrm rot="5400000">
              <a:off x="4754243" y="2252073"/>
              <a:ext cx="443373" cy="1507333"/>
            </a:xfrm>
            <a:prstGeom prst="bentConnector3">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6" name="Connector: Elbow 15">
              <a:extLst>
                <a:ext uri="{FF2B5EF4-FFF2-40B4-BE49-F238E27FC236}">
                  <a16:creationId xmlns:a16="http://schemas.microsoft.com/office/drawing/2014/main" id="{4BF40E95-4936-D477-127B-5AFB01C70E19}"/>
                </a:ext>
              </a:extLst>
            </p:cNvPr>
            <p:cNvCxnSpPr>
              <a:stCxn id="8" idx="2"/>
              <a:endCxn id="10" idx="0"/>
            </p:cNvCxnSpPr>
            <p:nvPr/>
          </p:nvCxnSpPr>
          <p:spPr bwMode="auto">
            <a:xfrm rot="16200000" flipH="1">
              <a:off x="6191985" y="2321663"/>
              <a:ext cx="443373" cy="1368152"/>
            </a:xfrm>
            <a:prstGeom prst="bentConnector3">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22" name="Rectangle 21">
              <a:extLst>
                <a:ext uri="{FF2B5EF4-FFF2-40B4-BE49-F238E27FC236}">
                  <a16:creationId xmlns:a16="http://schemas.microsoft.com/office/drawing/2014/main" id="{E164B124-F44D-E5E7-2747-04C548824A6B}"/>
                </a:ext>
              </a:extLst>
            </p:cNvPr>
            <p:cNvSpPr/>
            <p:nvPr/>
          </p:nvSpPr>
          <p:spPr bwMode="auto">
            <a:xfrm>
              <a:off x="1991544" y="4384849"/>
              <a:ext cx="1872208" cy="819091"/>
            </a:xfrm>
            <a:prstGeom prst="rect">
              <a:avLst/>
            </a:prstGeom>
            <a:solidFill>
              <a:schemeClr val="bg1">
                <a:lumMod val="95000"/>
              </a:schemeClr>
            </a:solidFill>
            <a:ln>
              <a:solidFill>
                <a:schemeClr val="bg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tx1"/>
                  </a:solidFill>
                  <a:cs typeface="Arial" pitchFamily="34" charset="0"/>
                </a:rPr>
                <a:t>Do you believe that the documents cover most cases?</a:t>
              </a:r>
            </a:p>
          </p:txBody>
        </p:sp>
        <p:sp>
          <p:nvSpPr>
            <p:cNvPr id="23" name="Rectangle 22">
              <a:extLst>
                <a:ext uri="{FF2B5EF4-FFF2-40B4-BE49-F238E27FC236}">
                  <a16:creationId xmlns:a16="http://schemas.microsoft.com/office/drawing/2014/main" id="{FDC872CB-0523-3115-064B-783311F141F5}"/>
                </a:ext>
              </a:extLst>
            </p:cNvPr>
            <p:cNvSpPr/>
            <p:nvPr/>
          </p:nvSpPr>
          <p:spPr bwMode="auto">
            <a:xfrm>
              <a:off x="4541463" y="4384849"/>
              <a:ext cx="1872208" cy="819091"/>
            </a:xfrm>
            <a:prstGeom prst="rect">
              <a:avLst/>
            </a:prstGeom>
            <a:solidFill>
              <a:schemeClr val="bg1">
                <a:lumMod val="95000"/>
              </a:schemeClr>
            </a:solidFill>
            <a:ln>
              <a:solidFill>
                <a:schemeClr val="bg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tx1"/>
                  </a:solidFill>
                  <a:cs typeface="Arial" pitchFamily="34" charset="0"/>
                </a:rPr>
                <a:t>Decrease the threshold</a:t>
              </a:r>
            </a:p>
          </p:txBody>
        </p:sp>
        <p:cxnSp>
          <p:nvCxnSpPr>
            <p:cNvPr id="25" name="Connector: Elbow 24">
              <a:extLst>
                <a:ext uri="{FF2B5EF4-FFF2-40B4-BE49-F238E27FC236}">
                  <a16:creationId xmlns:a16="http://schemas.microsoft.com/office/drawing/2014/main" id="{AAFFE241-D8CA-9D8F-52E7-20AF2F1BE6D3}"/>
                </a:ext>
              </a:extLst>
            </p:cNvPr>
            <p:cNvCxnSpPr>
              <a:cxnSpLocks/>
              <a:stCxn id="23" idx="3"/>
              <a:endCxn id="65" idx="2"/>
            </p:cNvCxnSpPr>
            <p:nvPr/>
          </p:nvCxnSpPr>
          <p:spPr bwMode="auto">
            <a:xfrm flipV="1">
              <a:off x="6413671" y="2784052"/>
              <a:ext cx="2185976" cy="2010343"/>
            </a:xfrm>
            <a:prstGeom prst="bentConnector2">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1" name="Connector: Elbow 30">
              <a:extLst>
                <a:ext uri="{FF2B5EF4-FFF2-40B4-BE49-F238E27FC236}">
                  <a16:creationId xmlns:a16="http://schemas.microsoft.com/office/drawing/2014/main" id="{2EF78EB5-18DA-9934-89E5-5E4CA9643ABA}"/>
                </a:ext>
              </a:extLst>
            </p:cNvPr>
            <p:cNvCxnSpPr>
              <a:cxnSpLocks/>
              <a:stCxn id="9" idx="2"/>
              <a:endCxn id="23" idx="0"/>
            </p:cNvCxnSpPr>
            <p:nvPr/>
          </p:nvCxnSpPr>
          <p:spPr bwMode="auto">
            <a:xfrm rot="16200000" flipH="1">
              <a:off x="4680748" y="3588030"/>
              <a:ext cx="338332" cy="1255305"/>
            </a:xfrm>
            <a:prstGeom prst="bentConnector3">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3" name="Connector: Elbow 32">
              <a:extLst>
                <a:ext uri="{FF2B5EF4-FFF2-40B4-BE49-F238E27FC236}">
                  <a16:creationId xmlns:a16="http://schemas.microsoft.com/office/drawing/2014/main" id="{0C55419F-DF5A-921E-4A96-5EDF339F2747}"/>
                </a:ext>
              </a:extLst>
            </p:cNvPr>
            <p:cNvCxnSpPr>
              <a:cxnSpLocks/>
              <a:stCxn id="9" idx="2"/>
              <a:endCxn id="22" idx="0"/>
            </p:cNvCxnSpPr>
            <p:nvPr/>
          </p:nvCxnSpPr>
          <p:spPr bwMode="auto">
            <a:xfrm rot="5400000">
              <a:off x="3405789" y="3568376"/>
              <a:ext cx="338332" cy="1294614"/>
            </a:xfrm>
            <a:prstGeom prst="bentConnector3">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F4EDFAAE-F618-FF31-4176-2F050935277B}"/>
                </a:ext>
              </a:extLst>
            </p:cNvPr>
            <p:cNvCxnSpPr>
              <a:stCxn id="7" idx="2"/>
              <a:endCxn id="8" idx="0"/>
            </p:cNvCxnSpPr>
            <p:nvPr/>
          </p:nvCxnSpPr>
          <p:spPr bwMode="auto">
            <a:xfrm>
              <a:off x="5729595" y="1724991"/>
              <a:ext cx="0" cy="239971"/>
            </a:xfrm>
            <a:prstGeom prst="straightConnector1">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44" name="Rectangle 43">
              <a:extLst>
                <a:ext uri="{FF2B5EF4-FFF2-40B4-BE49-F238E27FC236}">
                  <a16:creationId xmlns:a16="http://schemas.microsoft.com/office/drawing/2014/main" id="{82369E0C-94C9-E807-8D24-01209D25F327}"/>
                </a:ext>
              </a:extLst>
            </p:cNvPr>
            <p:cNvSpPr/>
            <p:nvPr/>
          </p:nvSpPr>
          <p:spPr bwMode="auto">
            <a:xfrm>
              <a:off x="762573" y="5542272"/>
              <a:ext cx="1872208" cy="819091"/>
            </a:xfrm>
            <a:prstGeom prst="rect">
              <a:avLst/>
            </a:prstGeom>
            <a:solidFill>
              <a:schemeClr val="bg1">
                <a:lumMod val="95000"/>
              </a:schemeClr>
            </a:solidFill>
            <a:ln>
              <a:solidFill>
                <a:schemeClr val="bg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tx1"/>
                  </a:solidFill>
                  <a:cs typeface="Arial" pitchFamily="34" charset="0"/>
                </a:rPr>
                <a:t>Use the model for unsupervised text classification</a:t>
              </a:r>
            </a:p>
          </p:txBody>
        </p:sp>
        <p:sp>
          <p:nvSpPr>
            <p:cNvPr id="45" name="Rectangle 44">
              <a:extLst>
                <a:ext uri="{FF2B5EF4-FFF2-40B4-BE49-F238E27FC236}">
                  <a16:creationId xmlns:a16="http://schemas.microsoft.com/office/drawing/2014/main" id="{8F8BB3A9-2A5B-C3F0-85DE-6F5107EDCC13}"/>
                </a:ext>
              </a:extLst>
            </p:cNvPr>
            <p:cNvSpPr/>
            <p:nvPr/>
          </p:nvSpPr>
          <p:spPr bwMode="auto">
            <a:xfrm>
              <a:off x="3286158" y="5542272"/>
              <a:ext cx="1872208" cy="819091"/>
            </a:xfrm>
            <a:prstGeom prst="rect">
              <a:avLst/>
            </a:prstGeom>
            <a:solidFill>
              <a:schemeClr val="bg1">
                <a:lumMod val="95000"/>
              </a:schemeClr>
            </a:solidFill>
            <a:ln>
              <a:solidFill>
                <a:schemeClr val="bg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tx1"/>
                  </a:solidFill>
                  <a:cs typeface="Arial" pitchFamily="34" charset="0"/>
                </a:rPr>
                <a:t>Use the data to train a text classifier</a:t>
              </a:r>
            </a:p>
          </p:txBody>
        </p:sp>
        <p:cxnSp>
          <p:nvCxnSpPr>
            <p:cNvPr id="50" name="Connector: Elbow 49">
              <a:extLst>
                <a:ext uri="{FF2B5EF4-FFF2-40B4-BE49-F238E27FC236}">
                  <a16:creationId xmlns:a16="http://schemas.microsoft.com/office/drawing/2014/main" id="{EEB2CE5C-5E1F-1C85-3C07-13E9E1B84FF4}"/>
                </a:ext>
              </a:extLst>
            </p:cNvPr>
            <p:cNvCxnSpPr>
              <a:stCxn id="22" idx="2"/>
              <a:endCxn id="44" idx="0"/>
            </p:cNvCxnSpPr>
            <p:nvPr/>
          </p:nvCxnSpPr>
          <p:spPr bwMode="auto">
            <a:xfrm rot="5400000">
              <a:off x="2143997" y="4758621"/>
              <a:ext cx="338332" cy="1228971"/>
            </a:xfrm>
            <a:prstGeom prst="bentConnector3">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2" name="Connector: Elbow 51">
              <a:extLst>
                <a:ext uri="{FF2B5EF4-FFF2-40B4-BE49-F238E27FC236}">
                  <a16:creationId xmlns:a16="http://schemas.microsoft.com/office/drawing/2014/main" id="{36691135-8550-00FC-A79A-3012489B095D}"/>
                </a:ext>
              </a:extLst>
            </p:cNvPr>
            <p:cNvCxnSpPr>
              <a:stCxn id="22" idx="2"/>
              <a:endCxn id="45" idx="0"/>
            </p:cNvCxnSpPr>
            <p:nvPr/>
          </p:nvCxnSpPr>
          <p:spPr bwMode="auto">
            <a:xfrm rot="16200000" flipH="1">
              <a:off x="3405789" y="4725799"/>
              <a:ext cx="338332" cy="1294614"/>
            </a:xfrm>
            <a:prstGeom prst="bentConnector3">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65" name="Rectangle 64">
              <a:extLst>
                <a:ext uri="{FF2B5EF4-FFF2-40B4-BE49-F238E27FC236}">
                  <a16:creationId xmlns:a16="http://schemas.microsoft.com/office/drawing/2014/main" id="{231646CB-9C06-7217-AE02-E4A22FF52C7E}"/>
                </a:ext>
              </a:extLst>
            </p:cNvPr>
            <p:cNvSpPr/>
            <p:nvPr/>
          </p:nvSpPr>
          <p:spPr bwMode="auto">
            <a:xfrm>
              <a:off x="7663543" y="1964961"/>
              <a:ext cx="1872208" cy="819091"/>
            </a:xfrm>
            <a:prstGeom prst="rect">
              <a:avLst/>
            </a:prstGeom>
            <a:solidFill>
              <a:schemeClr val="bg1">
                <a:lumMod val="95000"/>
              </a:schemeClr>
            </a:solidFill>
            <a:ln>
              <a:solidFill>
                <a:schemeClr val="bg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tx1"/>
                  </a:solidFill>
                  <a:cs typeface="Arial" pitchFamily="34" charset="0"/>
                </a:rPr>
                <a:t>Is the change of the threshold value by at least 0.01 possible and not repeated?</a:t>
              </a:r>
            </a:p>
          </p:txBody>
        </p:sp>
        <p:cxnSp>
          <p:nvCxnSpPr>
            <p:cNvPr id="70" name="Connector: Elbow 69">
              <a:extLst>
                <a:ext uri="{FF2B5EF4-FFF2-40B4-BE49-F238E27FC236}">
                  <a16:creationId xmlns:a16="http://schemas.microsoft.com/office/drawing/2014/main" id="{EC397665-87D6-A832-C903-59FC94F13914}"/>
                </a:ext>
              </a:extLst>
            </p:cNvPr>
            <p:cNvCxnSpPr>
              <a:cxnSpLocks/>
              <a:stCxn id="65" idx="0"/>
              <a:endCxn id="7" idx="3"/>
            </p:cNvCxnSpPr>
            <p:nvPr/>
          </p:nvCxnSpPr>
          <p:spPr bwMode="auto">
            <a:xfrm rot="16200000" flipV="1">
              <a:off x="7307916" y="673230"/>
              <a:ext cx="649515" cy="1933948"/>
            </a:xfrm>
            <a:prstGeom prst="bentConnector2">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87" name="Rectangle 86">
              <a:extLst>
                <a:ext uri="{FF2B5EF4-FFF2-40B4-BE49-F238E27FC236}">
                  <a16:creationId xmlns:a16="http://schemas.microsoft.com/office/drawing/2014/main" id="{AC226C0B-9733-9A22-811E-E5EA9788EA34}"/>
                </a:ext>
              </a:extLst>
            </p:cNvPr>
            <p:cNvSpPr/>
            <p:nvPr/>
          </p:nvSpPr>
          <p:spPr bwMode="auto">
            <a:xfrm>
              <a:off x="7668374" y="5542272"/>
              <a:ext cx="1872208" cy="819091"/>
            </a:xfrm>
            <a:prstGeom prst="rect">
              <a:avLst/>
            </a:prstGeom>
            <a:solidFill>
              <a:schemeClr val="bg1">
                <a:lumMod val="95000"/>
              </a:schemeClr>
            </a:solidFill>
            <a:ln>
              <a:solidFill>
                <a:schemeClr val="bg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tx1"/>
                  </a:solidFill>
                  <a:cs typeface="Arial" pitchFamily="34" charset="0"/>
                </a:rPr>
                <a:t>Another issue. Change context rules or the class description</a:t>
              </a:r>
            </a:p>
          </p:txBody>
        </p:sp>
        <p:cxnSp>
          <p:nvCxnSpPr>
            <p:cNvPr id="89" name="Connector: Elbow 88">
              <a:extLst>
                <a:ext uri="{FF2B5EF4-FFF2-40B4-BE49-F238E27FC236}">
                  <a16:creationId xmlns:a16="http://schemas.microsoft.com/office/drawing/2014/main" id="{C3CB8834-AB73-2018-2601-8B4D7807790D}"/>
                </a:ext>
              </a:extLst>
            </p:cNvPr>
            <p:cNvCxnSpPr>
              <a:stCxn id="65" idx="3"/>
              <a:endCxn id="87" idx="3"/>
            </p:cNvCxnSpPr>
            <p:nvPr/>
          </p:nvCxnSpPr>
          <p:spPr bwMode="auto">
            <a:xfrm>
              <a:off x="9535751" y="2374507"/>
              <a:ext cx="4831" cy="3577311"/>
            </a:xfrm>
            <a:prstGeom prst="bentConnector3">
              <a:avLst>
                <a:gd name="adj1" fmla="val 10621610"/>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91" name="TextBox 90">
              <a:extLst>
                <a:ext uri="{FF2B5EF4-FFF2-40B4-BE49-F238E27FC236}">
                  <a16:creationId xmlns:a16="http://schemas.microsoft.com/office/drawing/2014/main" id="{E57D359D-0164-85F3-904E-1582984138AE}"/>
                </a:ext>
              </a:extLst>
            </p:cNvPr>
            <p:cNvSpPr txBox="1"/>
            <p:nvPr/>
          </p:nvSpPr>
          <p:spPr>
            <a:xfrm>
              <a:off x="4035332" y="2617192"/>
              <a:ext cx="51847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Yes</a:t>
              </a:r>
              <a:endParaRPr lang="en-US" dirty="0">
                <a:latin typeface="Arial" pitchFamily="34" charset="0"/>
              </a:endParaRPr>
            </a:p>
          </p:txBody>
        </p:sp>
        <p:sp>
          <p:nvSpPr>
            <p:cNvPr id="92" name="TextBox 91">
              <a:extLst>
                <a:ext uri="{FF2B5EF4-FFF2-40B4-BE49-F238E27FC236}">
                  <a16:creationId xmlns:a16="http://schemas.microsoft.com/office/drawing/2014/main" id="{FAE79AFC-2CFA-ED2E-1295-E9D550A059A3}"/>
                </a:ext>
              </a:extLst>
            </p:cNvPr>
            <p:cNvSpPr txBox="1"/>
            <p:nvPr/>
          </p:nvSpPr>
          <p:spPr>
            <a:xfrm>
              <a:off x="6809455" y="2617192"/>
              <a:ext cx="445956"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No</a:t>
              </a:r>
              <a:endParaRPr lang="en-US" dirty="0">
                <a:latin typeface="Arial" pitchFamily="34" charset="0"/>
              </a:endParaRPr>
            </a:p>
          </p:txBody>
        </p:sp>
        <p:sp>
          <p:nvSpPr>
            <p:cNvPr id="93" name="TextBox 92">
              <a:extLst>
                <a:ext uri="{FF2B5EF4-FFF2-40B4-BE49-F238E27FC236}">
                  <a16:creationId xmlns:a16="http://schemas.microsoft.com/office/drawing/2014/main" id="{7512BC18-5846-8B5E-4EE7-352011AA1374}"/>
                </a:ext>
              </a:extLst>
            </p:cNvPr>
            <p:cNvSpPr txBox="1"/>
            <p:nvPr/>
          </p:nvSpPr>
          <p:spPr>
            <a:xfrm>
              <a:off x="2662521" y="3815927"/>
              <a:ext cx="51847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Yes</a:t>
              </a:r>
              <a:endParaRPr lang="en-US" dirty="0">
                <a:latin typeface="Arial" pitchFamily="34" charset="0"/>
              </a:endParaRPr>
            </a:p>
          </p:txBody>
        </p:sp>
        <p:sp>
          <p:nvSpPr>
            <p:cNvPr id="94" name="TextBox 93">
              <a:extLst>
                <a:ext uri="{FF2B5EF4-FFF2-40B4-BE49-F238E27FC236}">
                  <a16:creationId xmlns:a16="http://schemas.microsoft.com/office/drawing/2014/main" id="{9D180E1F-8C22-6037-D5D8-00EAE711EBE6}"/>
                </a:ext>
              </a:extLst>
            </p:cNvPr>
            <p:cNvSpPr txBox="1"/>
            <p:nvPr/>
          </p:nvSpPr>
          <p:spPr>
            <a:xfrm>
              <a:off x="5225539" y="3811954"/>
              <a:ext cx="445956"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No</a:t>
              </a:r>
              <a:endParaRPr lang="en-US" dirty="0">
                <a:latin typeface="Arial" pitchFamily="34" charset="0"/>
              </a:endParaRPr>
            </a:p>
          </p:txBody>
        </p:sp>
        <p:sp>
          <p:nvSpPr>
            <p:cNvPr id="95" name="TextBox 94">
              <a:extLst>
                <a:ext uri="{FF2B5EF4-FFF2-40B4-BE49-F238E27FC236}">
                  <a16:creationId xmlns:a16="http://schemas.microsoft.com/office/drawing/2014/main" id="{A165F206-3D05-D856-3B4D-A2D0C1079AD7}"/>
                </a:ext>
              </a:extLst>
            </p:cNvPr>
            <p:cNvSpPr txBox="1"/>
            <p:nvPr/>
          </p:nvSpPr>
          <p:spPr>
            <a:xfrm>
              <a:off x="1420070" y="4959477"/>
              <a:ext cx="51847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Yes</a:t>
              </a:r>
              <a:endParaRPr lang="en-US" dirty="0">
                <a:latin typeface="Arial" pitchFamily="34" charset="0"/>
              </a:endParaRPr>
            </a:p>
          </p:txBody>
        </p:sp>
        <p:sp>
          <p:nvSpPr>
            <p:cNvPr id="96" name="TextBox 95">
              <a:extLst>
                <a:ext uri="{FF2B5EF4-FFF2-40B4-BE49-F238E27FC236}">
                  <a16:creationId xmlns:a16="http://schemas.microsoft.com/office/drawing/2014/main" id="{30E22667-96E0-67A7-E7A1-8B44F9E2C256}"/>
                </a:ext>
              </a:extLst>
            </p:cNvPr>
            <p:cNvSpPr txBox="1"/>
            <p:nvPr/>
          </p:nvSpPr>
          <p:spPr>
            <a:xfrm>
              <a:off x="3935906" y="4955517"/>
              <a:ext cx="445956"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No</a:t>
              </a:r>
              <a:endParaRPr lang="en-US" dirty="0">
                <a:latin typeface="Arial" pitchFamily="34" charset="0"/>
              </a:endParaRPr>
            </a:p>
          </p:txBody>
        </p:sp>
        <p:sp>
          <p:nvSpPr>
            <p:cNvPr id="97" name="TextBox 96">
              <a:extLst>
                <a:ext uri="{FF2B5EF4-FFF2-40B4-BE49-F238E27FC236}">
                  <a16:creationId xmlns:a16="http://schemas.microsoft.com/office/drawing/2014/main" id="{3B5BD4B6-DA8B-DB58-236F-86255AFDC577}"/>
                </a:ext>
              </a:extLst>
            </p:cNvPr>
            <p:cNvSpPr txBox="1"/>
            <p:nvPr/>
          </p:nvSpPr>
          <p:spPr>
            <a:xfrm>
              <a:off x="7774613" y="941396"/>
              <a:ext cx="51847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Yes</a:t>
              </a:r>
              <a:endParaRPr lang="en-US" dirty="0">
                <a:latin typeface="Arial" pitchFamily="34" charset="0"/>
              </a:endParaRPr>
            </a:p>
          </p:txBody>
        </p:sp>
        <p:sp>
          <p:nvSpPr>
            <p:cNvPr id="98" name="TextBox 97">
              <a:extLst>
                <a:ext uri="{FF2B5EF4-FFF2-40B4-BE49-F238E27FC236}">
                  <a16:creationId xmlns:a16="http://schemas.microsoft.com/office/drawing/2014/main" id="{3D52E7FF-FE54-BBB7-7596-ADE06BB42DE9}"/>
                </a:ext>
              </a:extLst>
            </p:cNvPr>
            <p:cNvSpPr txBox="1"/>
            <p:nvPr/>
          </p:nvSpPr>
          <p:spPr>
            <a:xfrm>
              <a:off x="10106981" y="2614775"/>
              <a:ext cx="445956"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dirty="0">
                  <a:latin typeface="Arial" pitchFamily="34" charset="0"/>
                </a:rPr>
                <a:t>No</a:t>
              </a:r>
              <a:endParaRPr lang="en-US" dirty="0">
                <a:latin typeface="Arial" pitchFamily="34" charset="0"/>
              </a:endParaRPr>
            </a:p>
          </p:txBody>
        </p:sp>
      </p:grpSp>
    </p:spTree>
    <p:extLst>
      <p:ext uri="{BB962C8B-B14F-4D97-AF65-F5344CB8AC3E}">
        <p14:creationId xmlns:p14="http://schemas.microsoft.com/office/powerpoint/2010/main" val="4098198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6">
            <a:extLst>
              <a:ext uri="{FF2B5EF4-FFF2-40B4-BE49-F238E27FC236}">
                <a16:creationId xmlns:a16="http://schemas.microsoft.com/office/drawing/2014/main" id="{EA41CDF7-2ECF-8817-D052-8618B0C13A7B}"/>
              </a:ext>
            </a:extLst>
          </p:cNvPr>
          <p:cNvSpPr/>
          <p:nvPr/>
        </p:nvSpPr>
        <p:spPr bwMode="auto">
          <a:xfrm>
            <a:off x="-1530" y="1311275"/>
            <a:ext cx="12192000" cy="2889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normAutofit/>
          </a:bodyPr>
          <a:lstStyle/>
          <a:p>
            <a:r>
              <a:rPr lang="en-US" dirty="0"/>
              <a:t>Introduction </a:t>
            </a:r>
          </a:p>
          <a:p>
            <a:pPr lvl="1"/>
            <a:r>
              <a:rPr lang="en-US" dirty="0"/>
              <a:t>Motivation</a:t>
            </a:r>
          </a:p>
          <a:p>
            <a:pPr lvl="1"/>
            <a:r>
              <a:rPr lang="en-US" dirty="0"/>
              <a:t>Objectives</a:t>
            </a:r>
          </a:p>
          <a:p>
            <a:pPr lvl="1"/>
            <a:r>
              <a:rPr lang="en-US" dirty="0"/>
              <a:t>Research questions</a:t>
            </a:r>
          </a:p>
          <a:p>
            <a:pPr marL="98425" lvl="1" indent="0">
              <a:buNone/>
            </a:pPr>
            <a:endParaRPr lang="en-US" dirty="0"/>
          </a:p>
          <a:p>
            <a:pPr marL="98425" lvl="1" indent="0">
              <a:buNone/>
            </a:pPr>
            <a:r>
              <a:rPr lang="en-US" dirty="0"/>
              <a:t>Research concept</a:t>
            </a:r>
          </a:p>
          <a:p>
            <a:pPr lvl="1"/>
            <a:r>
              <a:rPr lang="en-US" dirty="0"/>
              <a:t>General approach</a:t>
            </a:r>
          </a:p>
          <a:p>
            <a:pPr lvl="1"/>
            <a:r>
              <a:rPr lang="en-US" dirty="0"/>
              <a:t>Data set</a:t>
            </a:r>
          </a:p>
          <a:p>
            <a:pPr lvl="1"/>
            <a:r>
              <a:rPr lang="en-US" dirty="0"/>
              <a:t>Methodology</a:t>
            </a:r>
          </a:p>
          <a:p>
            <a:pPr marL="98425" lvl="1" indent="0">
              <a:buNone/>
            </a:pPr>
            <a:endParaRPr lang="en-US" dirty="0"/>
          </a:p>
          <a:p>
            <a:pPr marL="98425" lvl="1" indent="0">
              <a:buNone/>
            </a:pPr>
            <a:r>
              <a:rPr lang="en-US" dirty="0"/>
              <a:t>Results</a:t>
            </a:r>
          </a:p>
          <a:p>
            <a:pPr lvl="1"/>
            <a:r>
              <a:rPr lang="en-US" dirty="0"/>
              <a:t>Classification results (RQ2)</a:t>
            </a:r>
          </a:p>
          <a:p>
            <a:pPr lvl="1"/>
            <a:r>
              <a:rPr lang="en-US" dirty="0"/>
              <a:t>Identified challenges (RQ1)</a:t>
            </a:r>
          </a:p>
          <a:p>
            <a:pPr lvl="1"/>
            <a:r>
              <a:rPr lang="en-US" dirty="0"/>
              <a:t>Application of unsupervised learning methods (RQ3) </a:t>
            </a:r>
          </a:p>
          <a:p>
            <a:pPr marL="98425" lvl="1" indent="0">
              <a:buNone/>
            </a:pPr>
            <a:br>
              <a:rPr lang="en-US" dirty="0"/>
            </a:br>
            <a:r>
              <a:rPr lang="en-US" dirty="0"/>
              <a:t>Conclusion</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en-US"/>
              <a:t>© sebis</a:t>
            </a:r>
            <a:endParaRPr lang="de-DE" dirty="0"/>
          </a:p>
        </p:txBody>
      </p:sp>
      <p:sp>
        <p:nvSpPr>
          <p:cNvPr id="5" name="Fußzeilenplatzhalter 4"/>
          <p:cNvSpPr>
            <a:spLocks noGrp="1"/>
          </p:cNvSpPr>
          <p:nvPr>
            <p:ph type="ftr" sz="quarter" idx="11"/>
          </p:nvPr>
        </p:nvSpPr>
        <p:spPr/>
        <p:txBody>
          <a:bodyPr/>
          <a:lstStyle/>
          <a:p>
            <a:r>
              <a:rPr lang="en-US"/>
              <a:t>221212 Andrei Kreinhaus Master's Thesis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3</a:t>
            </a:fld>
            <a:endParaRPr lang="de-DE" dirty="0"/>
          </a:p>
        </p:txBody>
      </p:sp>
    </p:spTree>
    <p:extLst>
      <p:ext uri="{BB962C8B-B14F-4D97-AF65-F5344CB8AC3E}">
        <p14:creationId xmlns:p14="http://schemas.microsoft.com/office/powerpoint/2010/main" val="86562613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0F3A3BE-8687-121A-41B3-5EBE86F930E6}"/>
              </a:ext>
            </a:extLst>
          </p:cNvPr>
          <p:cNvPicPr>
            <a:picLocks noGrp="1" noChangeAspect="1"/>
          </p:cNvPicPr>
          <p:nvPr>
            <p:ph idx="1"/>
          </p:nvPr>
        </p:nvPicPr>
        <p:blipFill rotWithShape="1">
          <a:blip r:embed="rId3"/>
          <a:srcRect t="1609"/>
          <a:stretch/>
        </p:blipFill>
        <p:spPr>
          <a:xfrm>
            <a:off x="2983497" y="1557531"/>
            <a:ext cx="6221945" cy="4659338"/>
          </a:xfrm>
        </p:spPr>
      </p:pic>
      <p:sp>
        <p:nvSpPr>
          <p:cNvPr id="3" name="Title 2">
            <a:extLst>
              <a:ext uri="{FF2B5EF4-FFF2-40B4-BE49-F238E27FC236}">
                <a16:creationId xmlns:a16="http://schemas.microsoft.com/office/drawing/2014/main" id="{8501413C-889D-0375-E232-0F4D115F1086}"/>
              </a:ext>
            </a:extLst>
          </p:cNvPr>
          <p:cNvSpPr>
            <a:spLocks noGrp="1"/>
          </p:cNvSpPr>
          <p:nvPr>
            <p:ph type="title"/>
          </p:nvPr>
        </p:nvSpPr>
        <p:spPr/>
        <p:txBody>
          <a:bodyPr/>
          <a:lstStyle/>
          <a:p>
            <a:r>
              <a:rPr lang="en-US" dirty="0"/>
              <a:t>SBERT-Based </a:t>
            </a:r>
            <a:r>
              <a:rPr lang="en-US" i="1" dirty="0"/>
              <a:t>all-Mini-LM-L6-v2 </a:t>
            </a:r>
            <a:r>
              <a:rPr lang="en-US" dirty="0"/>
              <a:t>Performs Best in our Experiments</a:t>
            </a:r>
          </a:p>
        </p:txBody>
      </p:sp>
      <p:sp>
        <p:nvSpPr>
          <p:cNvPr id="4" name="Date Placeholder 3">
            <a:extLst>
              <a:ext uri="{FF2B5EF4-FFF2-40B4-BE49-F238E27FC236}">
                <a16:creationId xmlns:a16="http://schemas.microsoft.com/office/drawing/2014/main" id="{2A7AB734-4D47-DBBB-6152-4472FFB460E4}"/>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9E5BB1CA-9393-7D3F-2E4B-005C3529A1D1}"/>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F36B06CE-2D96-5120-2726-DB3E2F107E1C}"/>
              </a:ext>
            </a:extLst>
          </p:cNvPr>
          <p:cNvSpPr>
            <a:spLocks noGrp="1"/>
          </p:cNvSpPr>
          <p:nvPr>
            <p:ph type="sldNum" sz="quarter" idx="12"/>
          </p:nvPr>
        </p:nvSpPr>
        <p:spPr/>
        <p:txBody>
          <a:bodyPr/>
          <a:lstStyle/>
          <a:p>
            <a:pPr>
              <a:defRPr/>
            </a:pPr>
            <a:fld id="{E201E5CB-5EE0-4EA4-87FF-7D8A79A61969}" type="slidenum">
              <a:rPr lang="de-DE" smtClean="0"/>
              <a:pPr>
                <a:defRPr/>
              </a:pPr>
              <a:t>30</a:t>
            </a:fld>
            <a:endParaRPr lang="de-DE" dirty="0"/>
          </a:p>
        </p:txBody>
      </p:sp>
      <p:sp>
        <p:nvSpPr>
          <p:cNvPr id="7" name="TextBox 6">
            <a:extLst>
              <a:ext uri="{FF2B5EF4-FFF2-40B4-BE49-F238E27FC236}">
                <a16:creationId xmlns:a16="http://schemas.microsoft.com/office/drawing/2014/main" id="{73FFB3EA-C3B5-420E-DE4A-93E91E92CB89}"/>
              </a:ext>
            </a:extLst>
          </p:cNvPr>
          <p:cNvSpPr txBox="1"/>
          <p:nvPr/>
        </p:nvSpPr>
        <p:spPr bwMode="gray">
          <a:xfrm>
            <a:off x="3124200" y="1052599"/>
            <a:ext cx="5328593" cy="491794"/>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Results of classification reports for each model and each class</a:t>
            </a:r>
            <a:br>
              <a:rPr lang="en-US" sz="1400" b="1" dirty="0">
                <a:solidFill>
                  <a:schemeClr val="tx2"/>
                </a:solidFill>
              </a:rPr>
            </a:br>
            <a:r>
              <a:rPr lang="en-US" sz="1400" dirty="0">
                <a:solidFill>
                  <a:schemeClr val="tx2"/>
                </a:solidFill>
              </a:rPr>
              <a:t>Fleiss’ Kappa indicates the inter-voter agreement</a:t>
            </a:r>
            <a:endParaRPr lang="de-DE" sz="1400" b="1" dirty="0" err="1">
              <a:solidFill>
                <a:schemeClr val="tx2"/>
              </a:solidFill>
            </a:endParaRPr>
          </a:p>
        </p:txBody>
      </p:sp>
    </p:spTree>
    <p:extLst>
      <p:ext uri="{BB962C8B-B14F-4D97-AF65-F5344CB8AC3E}">
        <p14:creationId xmlns:p14="http://schemas.microsoft.com/office/powerpoint/2010/main" val="38415174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41DAB6-C61A-ECAA-588B-FB99D38E3AEA}"/>
              </a:ext>
            </a:extLst>
          </p:cNvPr>
          <p:cNvSpPr>
            <a:spLocks noGrp="1"/>
          </p:cNvSpPr>
          <p:nvPr>
            <p:ph type="title"/>
          </p:nvPr>
        </p:nvSpPr>
        <p:spPr/>
        <p:txBody>
          <a:bodyPr/>
          <a:lstStyle/>
          <a:p>
            <a:r>
              <a:rPr lang="en-US" dirty="0"/>
              <a:t>Advantages of the Proposed Approach</a:t>
            </a:r>
          </a:p>
        </p:txBody>
      </p:sp>
      <p:sp>
        <p:nvSpPr>
          <p:cNvPr id="4" name="Date Placeholder 3">
            <a:extLst>
              <a:ext uri="{FF2B5EF4-FFF2-40B4-BE49-F238E27FC236}">
                <a16:creationId xmlns:a16="http://schemas.microsoft.com/office/drawing/2014/main" id="{A146FA82-EB72-139A-D2C2-44D0745E8596}"/>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59C941AB-3101-4DE4-F147-10AB9C5F9F28}"/>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06C4B652-83A6-E39C-12FF-3A0126678CF3}"/>
              </a:ext>
            </a:extLst>
          </p:cNvPr>
          <p:cNvSpPr>
            <a:spLocks noGrp="1"/>
          </p:cNvSpPr>
          <p:nvPr>
            <p:ph type="sldNum" sz="quarter" idx="12"/>
          </p:nvPr>
        </p:nvSpPr>
        <p:spPr/>
        <p:txBody>
          <a:bodyPr/>
          <a:lstStyle/>
          <a:p>
            <a:pPr>
              <a:defRPr/>
            </a:pPr>
            <a:fld id="{E201E5CB-5EE0-4EA4-87FF-7D8A79A61969}" type="slidenum">
              <a:rPr lang="de-DE" smtClean="0"/>
              <a:pPr>
                <a:defRPr/>
              </a:pPr>
              <a:t>31</a:t>
            </a:fld>
            <a:endParaRPr lang="de-DE" dirty="0"/>
          </a:p>
        </p:txBody>
      </p:sp>
      <p:sp>
        <p:nvSpPr>
          <p:cNvPr id="9" name="Rechteck 7">
            <a:extLst>
              <a:ext uri="{FF2B5EF4-FFF2-40B4-BE49-F238E27FC236}">
                <a16:creationId xmlns:a16="http://schemas.microsoft.com/office/drawing/2014/main" id="{F6063756-F087-9C83-CE20-14A1F79ED3A5}"/>
              </a:ext>
            </a:extLst>
          </p:cNvPr>
          <p:cNvSpPr/>
          <p:nvPr/>
        </p:nvSpPr>
        <p:spPr bwMode="auto">
          <a:xfrm>
            <a:off x="5044966" y="3678732"/>
            <a:ext cx="3718034" cy="2621610"/>
          </a:xfrm>
          <a:prstGeom prst="wedgeRectCallout">
            <a:avLst>
              <a:gd name="adj1" fmla="val -62286"/>
              <a:gd name="adj2" fmla="val -46968"/>
            </a:avLst>
          </a:prstGeom>
          <a:solidFill>
            <a:schemeClr val="bg1">
              <a:lumMod val="95000"/>
            </a:schemeClr>
          </a:solidFill>
          <a:ln>
            <a:no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dirty="0">
                <a:solidFill>
                  <a:schemeClr val="tx1"/>
                </a:solidFill>
                <a:cs typeface="Arial" pitchFamily="34" charset="0"/>
              </a:rPr>
              <a:t>Assumptions </a:t>
            </a:r>
          </a:p>
          <a:p>
            <a:pPr marL="0" marR="0" indent="0" algn="ctr" defTabSz="914400" rtl="0" eaLnBrk="0" fontAlgn="base" latinLnBrk="0" hangingPunct="0">
              <a:lnSpc>
                <a:spcPct val="100000"/>
              </a:lnSpc>
              <a:spcBef>
                <a:spcPct val="0"/>
              </a:spcBef>
              <a:spcAft>
                <a:spcPct val="0"/>
              </a:spcAft>
              <a:buClrTx/>
              <a:buSzTx/>
              <a:buFontTx/>
              <a:buNone/>
              <a:tabLst/>
            </a:pPr>
            <a:endParaRPr lang="en-US" sz="10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000" dirty="0">
                <a:solidFill>
                  <a:schemeClr val="tx1"/>
                </a:solidFill>
                <a:cs typeface="Arial" pitchFamily="34" charset="0"/>
              </a:rPr>
              <a:t>Manual annotation (minimum requirements)</a:t>
            </a:r>
          </a:p>
          <a:p>
            <a:pPr marL="171450" indent="-171450">
              <a:buFont typeface="Arial" panose="020B0604020202020204" pitchFamily="34" charset="0"/>
              <a:buChar char="•"/>
            </a:pPr>
            <a:r>
              <a:rPr lang="en-US" sz="1000" dirty="0"/>
              <a:t>Minimum number of annotated documents per class: 100 [1]</a:t>
            </a:r>
          </a:p>
          <a:p>
            <a:pPr marL="171450" indent="-171450">
              <a:buFont typeface="Arial" panose="020B0604020202020204" pitchFamily="34" charset="0"/>
              <a:buChar char="•"/>
            </a:pPr>
            <a:r>
              <a:rPr lang="en-US" sz="1000" dirty="0"/>
              <a:t>Average reading speed: 200 words/min</a:t>
            </a:r>
          </a:p>
          <a:p>
            <a:pPr marL="171450" indent="-171450">
              <a:buFont typeface="Arial" panose="020B0604020202020204" pitchFamily="34" charset="0"/>
              <a:buChar char="•"/>
            </a:pPr>
            <a:r>
              <a:rPr lang="en-US" sz="1000" dirty="0"/>
              <a:t>Average complaint length: 100 words</a:t>
            </a:r>
          </a:p>
          <a:p>
            <a:pPr marL="171450" indent="-171450">
              <a:buFont typeface="Arial" panose="020B0604020202020204" pitchFamily="34" charset="0"/>
              <a:buChar char="•"/>
            </a:pPr>
            <a:r>
              <a:rPr lang="en-US" sz="1000" dirty="0"/>
              <a:t>30 seconds for reading and 30 seconds for multiclass labeling</a:t>
            </a:r>
          </a:p>
          <a:p>
            <a:pPr marL="171450" indent="-171450">
              <a:buFont typeface="Arial" panose="020B0604020202020204" pitchFamily="34" charset="0"/>
              <a:buChar char="•"/>
            </a:pPr>
            <a:r>
              <a:rPr lang="en-US" sz="1000" dirty="0"/>
              <a:t>1 minute per complaint on average is required</a:t>
            </a:r>
          </a:p>
          <a:p>
            <a:pPr marL="171450" indent="-171450">
              <a:buFont typeface="Arial" panose="020B0604020202020204" pitchFamily="34" charset="0"/>
              <a:buChar char="•"/>
            </a:pPr>
            <a:r>
              <a:rPr lang="en-US" sz="1000" dirty="0"/>
              <a:t>2500 minutes in total is </a:t>
            </a:r>
            <a:r>
              <a:rPr lang="en-US" sz="1000" b="1" dirty="0"/>
              <a:t>over 40 hours</a:t>
            </a:r>
            <a:r>
              <a:rPr lang="en-US" sz="1000" dirty="0"/>
              <a:t>.</a:t>
            </a:r>
          </a:p>
          <a:p>
            <a:pPr marL="285750" indent="-285750">
              <a:buFont typeface="Arial" panose="020B0604020202020204" pitchFamily="34" charset="0"/>
              <a:buChar char="•"/>
            </a:pPr>
            <a:endParaRPr lang="en-US" sz="1000" dirty="0"/>
          </a:p>
          <a:p>
            <a:pPr algn="ctr"/>
            <a:r>
              <a:rPr lang="en-US" sz="1000" dirty="0"/>
              <a:t>Our approach (manual effort) </a:t>
            </a:r>
          </a:p>
          <a:p>
            <a:pPr marL="171450" indent="-171450">
              <a:buFont typeface="Arial" panose="020B0604020202020204" pitchFamily="34" charset="0"/>
              <a:buChar char="•"/>
            </a:pPr>
            <a:r>
              <a:rPr lang="en-US" sz="1000" dirty="0"/>
              <a:t>Class descriptions: 5 min * 25 classes = 125 min</a:t>
            </a:r>
          </a:p>
          <a:p>
            <a:pPr marL="171450" indent="-171450">
              <a:buFont typeface="Arial" panose="020B0604020202020204" pitchFamily="34" charset="0"/>
              <a:buChar char="•"/>
            </a:pPr>
            <a:r>
              <a:rPr lang="en-US" sz="1000" dirty="0"/>
              <a:t>Evaluation of context windows 8 min * 25 classes = 200 min</a:t>
            </a:r>
          </a:p>
          <a:p>
            <a:pPr marL="171450" indent="-171450">
              <a:buFont typeface="Arial" panose="020B0604020202020204" pitchFamily="34" charset="0"/>
              <a:buChar char="•"/>
            </a:pPr>
            <a:r>
              <a:rPr lang="en-US" sz="1000" dirty="0"/>
              <a:t>Validation of results: 8 min * 25 classes = 200 min</a:t>
            </a:r>
          </a:p>
          <a:p>
            <a:pPr marL="171450" indent="-171450">
              <a:buFont typeface="Arial" panose="020B0604020202020204" pitchFamily="34" charset="0"/>
              <a:buChar char="•"/>
            </a:pPr>
            <a:r>
              <a:rPr lang="en-US" sz="1000" b="1" dirty="0"/>
              <a:t>Less than 9 hours in total</a:t>
            </a:r>
          </a:p>
        </p:txBody>
      </p:sp>
      <p:sp>
        <p:nvSpPr>
          <p:cNvPr id="11" name="TextBox 10">
            <a:extLst>
              <a:ext uri="{FF2B5EF4-FFF2-40B4-BE49-F238E27FC236}">
                <a16:creationId xmlns:a16="http://schemas.microsoft.com/office/drawing/2014/main" id="{B491861D-4530-1295-9C42-BBA7E9DF861F}"/>
              </a:ext>
            </a:extLst>
          </p:cNvPr>
          <p:cNvSpPr txBox="1"/>
          <p:nvPr/>
        </p:nvSpPr>
        <p:spPr bwMode="gray">
          <a:xfrm>
            <a:off x="348669" y="1121814"/>
            <a:ext cx="4696297" cy="307777"/>
          </a:xfrm>
          <a:prstGeom prst="rect">
            <a:avLst/>
          </a:prstGeom>
          <a:noFill/>
        </p:spPr>
        <p:txBody>
          <a:bodyPr wrap="square">
            <a:spAutoFit/>
          </a:bodyPr>
          <a:lstStyle/>
          <a:p>
            <a:pPr rtl="0">
              <a:defRPr sz="2000" b="0" i="0" u="none" strike="noStrike" kern="1200" spc="0" baseline="0">
                <a:solidFill>
                  <a:prstClr val="black"/>
                </a:solidFill>
                <a:latin typeface="+mn-lt"/>
                <a:ea typeface="+mn-ea"/>
                <a:cs typeface="+mn-cs"/>
              </a:defRPr>
            </a:pPr>
            <a:r>
              <a:rPr lang="en-US" sz="1400" b="1" dirty="0"/>
              <a:t>Required time for obtaining the training data, hours</a:t>
            </a:r>
          </a:p>
        </p:txBody>
      </p:sp>
      <p:sp>
        <p:nvSpPr>
          <p:cNvPr id="12" name="Rectangle 11">
            <a:extLst>
              <a:ext uri="{FF2B5EF4-FFF2-40B4-BE49-F238E27FC236}">
                <a16:creationId xmlns:a16="http://schemas.microsoft.com/office/drawing/2014/main" id="{EC2417F2-2CB4-54D1-ABE3-035E014E8DF1}"/>
              </a:ext>
            </a:extLst>
          </p:cNvPr>
          <p:cNvSpPr/>
          <p:nvPr/>
        </p:nvSpPr>
        <p:spPr bwMode="gray">
          <a:xfrm>
            <a:off x="9226436" y="2042799"/>
            <a:ext cx="2671771" cy="3250194"/>
          </a:xfrm>
          <a:prstGeom prst="rect">
            <a:avLst/>
          </a:prstGeom>
          <a:solidFill>
            <a:schemeClr val="accent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cs typeface="Arial" pitchFamily="34" charset="0"/>
              </a:rPr>
              <a:t>Our approach provides a </a:t>
            </a:r>
            <a:r>
              <a:rPr lang="en-US" sz="2800" dirty="0">
                <a:solidFill>
                  <a:schemeClr val="bg1"/>
                </a:solidFill>
                <a:cs typeface="Arial" pitchFamily="34" charset="0"/>
              </a:rPr>
              <a:t>79% time savings </a:t>
            </a:r>
            <a:r>
              <a:rPr lang="en-US" dirty="0">
                <a:solidFill>
                  <a:schemeClr val="bg1"/>
                </a:solidFill>
                <a:cs typeface="Arial" pitchFamily="34" charset="0"/>
              </a:rPr>
              <a:t>and produces up to </a:t>
            </a:r>
          </a:p>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cs typeface="Arial" pitchFamily="34" charset="0"/>
              </a:rPr>
              <a:t>20 times more training data </a:t>
            </a:r>
            <a:r>
              <a:rPr lang="en-US" dirty="0">
                <a:solidFill>
                  <a:schemeClr val="bg1"/>
                </a:solidFill>
                <a:cs typeface="Arial" pitchFamily="34" charset="0"/>
              </a:rPr>
              <a:t>than manual annotation</a:t>
            </a:r>
          </a:p>
        </p:txBody>
      </p:sp>
      <p:sp>
        <p:nvSpPr>
          <p:cNvPr id="14" name="TextBox 13">
            <a:extLst>
              <a:ext uri="{FF2B5EF4-FFF2-40B4-BE49-F238E27FC236}">
                <a16:creationId xmlns:a16="http://schemas.microsoft.com/office/drawing/2014/main" id="{2CDF8AE8-6A35-B478-F62D-D42D044D5943}"/>
              </a:ext>
            </a:extLst>
          </p:cNvPr>
          <p:cNvSpPr txBox="1"/>
          <p:nvPr/>
        </p:nvSpPr>
        <p:spPr>
          <a:xfrm>
            <a:off x="348669" y="6376872"/>
            <a:ext cx="1632531" cy="21544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800" dirty="0">
                <a:solidFill>
                  <a:srgbClr val="222222"/>
                </a:solidFill>
                <a:latin typeface="Arial" panose="020B0604020202020204" pitchFamily="34" charset="0"/>
              </a:rPr>
              <a:t>[1] </a:t>
            </a:r>
            <a:r>
              <a:rPr lang="en-US" sz="800" b="0" i="0" dirty="0">
                <a:solidFill>
                  <a:srgbClr val="222222"/>
                </a:solidFill>
                <a:effectLst/>
                <a:latin typeface="Arial" panose="020B0604020202020204" pitchFamily="34" charset="0"/>
              </a:rPr>
              <a:t>Song and Roth, 2014</a:t>
            </a:r>
            <a:endParaRPr lang="en-US" sz="800" dirty="0"/>
          </a:p>
        </p:txBody>
      </p:sp>
      <p:grpSp>
        <p:nvGrpSpPr>
          <p:cNvPr id="22" name="Group 21">
            <a:extLst>
              <a:ext uri="{FF2B5EF4-FFF2-40B4-BE49-F238E27FC236}">
                <a16:creationId xmlns:a16="http://schemas.microsoft.com/office/drawing/2014/main" id="{AFF8C97A-0002-BABC-5840-F53031F2E189}"/>
              </a:ext>
            </a:extLst>
          </p:cNvPr>
          <p:cNvGrpSpPr/>
          <p:nvPr/>
        </p:nvGrpSpPr>
        <p:grpSpPr>
          <a:xfrm>
            <a:off x="293794" y="1330624"/>
            <a:ext cx="4510707" cy="4074056"/>
            <a:chOff x="278027" y="1683364"/>
            <a:chExt cx="4510707" cy="4074056"/>
          </a:xfrm>
        </p:grpSpPr>
        <p:graphicFrame>
          <p:nvGraphicFramePr>
            <p:cNvPr id="17" name="Chart 16">
              <a:extLst>
                <a:ext uri="{FF2B5EF4-FFF2-40B4-BE49-F238E27FC236}">
                  <a16:creationId xmlns:a16="http://schemas.microsoft.com/office/drawing/2014/main" id="{02C29176-EA37-387F-1DF2-2A4F2C723E0D}"/>
                </a:ext>
              </a:extLst>
            </p:cNvPr>
            <p:cNvGraphicFramePr/>
            <p:nvPr/>
          </p:nvGraphicFramePr>
          <p:xfrm>
            <a:off x="278027" y="1683364"/>
            <a:ext cx="4510707" cy="4074056"/>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Arrow Connector 12">
              <a:extLst>
                <a:ext uri="{FF2B5EF4-FFF2-40B4-BE49-F238E27FC236}">
                  <a16:creationId xmlns:a16="http://schemas.microsoft.com/office/drawing/2014/main" id="{BDB38282-B47E-5066-F066-3E20AF46AED3}"/>
                </a:ext>
              </a:extLst>
            </p:cNvPr>
            <p:cNvCxnSpPr>
              <a:cxnSpLocks/>
            </p:cNvCxnSpPr>
            <p:nvPr/>
          </p:nvCxnSpPr>
          <p:spPr bwMode="auto">
            <a:xfrm>
              <a:off x="3719736" y="2060848"/>
              <a:ext cx="0" cy="1800200"/>
            </a:xfrm>
            <a:prstGeom prst="straightConnector1">
              <a:avLst/>
            </a:prstGeom>
            <a:ln w="57150">
              <a:solidFill>
                <a:schemeClr val="accent4"/>
              </a:solidFill>
              <a:headEnd type="triangle"/>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B526C70B-24A9-0D66-1FD5-BF227D0A7C16}"/>
                </a:ext>
              </a:extLst>
            </p:cNvPr>
            <p:cNvSpPr txBox="1"/>
            <p:nvPr/>
          </p:nvSpPr>
          <p:spPr>
            <a:xfrm>
              <a:off x="3785508" y="2698209"/>
              <a:ext cx="867840" cy="519351"/>
            </a:xfrm>
            <a:prstGeom prst="ellipse">
              <a:avLst/>
            </a:prstGeom>
            <a:solidFill>
              <a:schemeClr val="accent5"/>
            </a:solidFill>
            <a:ln w="38100">
              <a:no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r>
                <a:rPr lang="en-US" sz="2400" b="1" dirty="0">
                  <a:solidFill>
                    <a:schemeClr val="bg1"/>
                  </a:solidFill>
                  <a:latin typeface="Arial" pitchFamily="34" charset="0"/>
                </a:rPr>
                <a:t>79%</a:t>
              </a:r>
            </a:p>
          </p:txBody>
        </p:sp>
      </p:grpSp>
      <p:graphicFrame>
        <p:nvGraphicFramePr>
          <p:cNvPr id="8" name="Table 13">
            <a:extLst>
              <a:ext uri="{FF2B5EF4-FFF2-40B4-BE49-F238E27FC236}">
                <a16:creationId xmlns:a16="http://schemas.microsoft.com/office/drawing/2014/main" id="{234ABE23-22C7-F120-5314-DA22EE85A320}"/>
              </a:ext>
            </a:extLst>
          </p:cNvPr>
          <p:cNvGraphicFramePr>
            <a:graphicFrameLocks noGrp="1"/>
          </p:cNvGraphicFramePr>
          <p:nvPr>
            <p:extLst>
              <p:ext uri="{D42A27DB-BD31-4B8C-83A1-F6EECF244321}">
                <p14:modId xmlns:p14="http://schemas.microsoft.com/office/powerpoint/2010/main" val="1779631873"/>
              </p:ext>
            </p:extLst>
          </p:nvPr>
        </p:nvGraphicFramePr>
        <p:xfrm>
          <a:off x="5267937" y="1581198"/>
          <a:ext cx="3384581" cy="1828800"/>
        </p:xfrm>
        <a:graphic>
          <a:graphicData uri="http://schemas.openxmlformats.org/drawingml/2006/table">
            <a:tbl>
              <a:tblPr firstRow="1" bandRow="1">
                <a:tableStyleId>{2D5ABB26-0587-4C30-8999-92F81FD0307C}</a:tableStyleId>
              </a:tblPr>
              <a:tblGrid>
                <a:gridCol w="781237">
                  <a:extLst>
                    <a:ext uri="{9D8B030D-6E8A-4147-A177-3AD203B41FA5}">
                      <a16:colId xmlns:a16="http://schemas.microsoft.com/office/drawing/2014/main" val="1768567370"/>
                    </a:ext>
                  </a:extLst>
                </a:gridCol>
                <a:gridCol w="1473517">
                  <a:extLst>
                    <a:ext uri="{9D8B030D-6E8A-4147-A177-3AD203B41FA5}">
                      <a16:colId xmlns:a16="http://schemas.microsoft.com/office/drawing/2014/main" val="1998583216"/>
                    </a:ext>
                  </a:extLst>
                </a:gridCol>
                <a:gridCol w="1129827">
                  <a:extLst>
                    <a:ext uri="{9D8B030D-6E8A-4147-A177-3AD203B41FA5}">
                      <a16:colId xmlns:a16="http://schemas.microsoft.com/office/drawing/2014/main" val="293039818"/>
                    </a:ext>
                  </a:extLst>
                </a:gridCol>
              </a:tblGrid>
              <a:tr h="161329">
                <a:tc>
                  <a:txBody>
                    <a:bodyPr/>
                    <a:lstStyle/>
                    <a:p>
                      <a:pPr algn="ctr"/>
                      <a:r>
                        <a:rPr lang="en-US" sz="1200" dirty="0"/>
                        <a:t>Class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t>Manual annotation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noProof="0" dirty="0"/>
                        <a:t>Our approach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3581031"/>
                  </a:ext>
                </a:extLst>
              </a:tr>
              <a:tr h="234658">
                <a:tc>
                  <a:txBody>
                    <a:bodyPr/>
                    <a:lstStyle/>
                    <a:p>
                      <a:r>
                        <a:rPr lang="en-US" sz="1200" dirty="0"/>
                        <a:t>Airbag</a:t>
                      </a:r>
                    </a:p>
                  </a:txBody>
                  <a:tcPr>
                    <a:lnT w="12700" cap="flat" cmpd="sng" algn="ctr">
                      <a:solidFill>
                        <a:schemeClr val="tx1"/>
                      </a:solidFill>
                      <a:prstDash val="solid"/>
                      <a:round/>
                      <a:headEnd type="none" w="med" len="med"/>
                      <a:tailEnd type="none" w="med" len="med"/>
                    </a:lnT>
                  </a:tcPr>
                </a:tc>
                <a:tc>
                  <a:txBody>
                    <a:bodyPr/>
                    <a:lstStyle/>
                    <a:p>
                      <a:pPr algn="ctr"/>
                      <a:r>
                        <a:rPr lang="en-US" sz="1200" dirty="0"/>
                        <a:t>100</a:t>
                      </a:r>
                    </a:p>
                  </a:txBody>
                  <a:tcPr>
                    <a:lnT w="12700" cap="flat" cmpd="sng" algn="ctr">
                      <a:solidFill>
                        <a:schemeClr val="tx1"/>
                      </a:solidFill>
                      <a:prstDash val="solid"/>
                      <a:round/>
                      <a:headEnd type="none" w="med" len="med"/>
                      <a:tailEnd type="none" w="med" len="med"/>
                    </a:lnT>
                  </a:tcPr>
                </a:tc>
                <a:tc>
                  <a:txBody>
                    <a:bodyPr/>
                    <a:lstStyle/>
                    <a:p>
                      <a:pPr algn="ctr"/>
                      <a:r>
                        <a:rPr lang="en-US" sz="1200" dirty="0"/>
                        <a:t>2042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40059675"/>
                  </a:ext>
                </a:extLst>
              </a:tr>
              <a:tr h="234658">
                <a:tc>
                  <a:txBody>
                    <a:bodyPr/>
                    <a:lstStyle/>
                    <a:p>
                      <a:r>
                        <a:rPr lang="en-US" sz="1200" dirty="0"/>
                        <a:t>Engine</a:t>
                      </a:r>
                    </a:p>
                  </a:txBody>
                  <a:tcPr/>
                </a:tc>
                <a:tc>
                  <a:txBody>
                    <a:bodyPr/>
                    <a:lstStyle/>
                    <a:p>
                      <a:pPr algn="ctr"/>
                      <a:r>
                        <a:rPr lang="en-US" sz="1200" dirty="0"/>
                        <a:t>100</a:t>
                      </a:r>
                    </a:p>
                  </a:txBody>
                  <a:tcPr/>
                </a:tc>
                <a:tc>
                  <a:txBody>
                    <a:bodyPr/>
                    <a:lstStyle/>
                    <a:p>
                      <a:pPr algn="ctr"/>
                      <a:r>
                        <a:rPr lang="en-US" sz="1200" dirty="0"/>
                        <a:t>405</a:t>
                      </a:r>
                    </a:p>
                  </a:txBody>
                  <a:tcPr/>
                </a:tc>
                <a:extLst>
                  <a:ext uri="{0D108BD9-81ED-4DB2-BD59-A6C34878D82A}">
                    <a16:rowId xmlns:a16="http://schemas.microsoft.com/office/drawing/2014/main" val="3593777581"/>
                  </a:ext>
                </a:extLst>
              </a:tr>
              <a:tr h="234658">
                <a:tc>
                  <a:txBody>
                    <a:bodyPr/>
                    <a:lstStyle/>
                    <a:p>
                      <a:r>
                        <a:rPr lang="en-US" sz="1200" dirty="0"/>
                        <a:t>Seats</a:t>
                      </a:r>
                    </a:p>
                  </a:txBody>
                  <a:tcPr/>
                </a:tc>
                <a:tc>
                  <a:txBody>
                    <a:bodyPr/>
                    <a:lstStyle/>
                    <a:p>
                      <a:pPr algn="ctr"/>
                      <a:r>
                        <a:rPr lang="en-US" sz="1200" dirty="0"/>
                        <a:t>100</a:t>
                      </a:r>
                    </a:p>
                  </a:txBody>
                  <a:tcPr/>
                </a:tc>
                <a:tc>
                  <a:txBody>
                    <a:bodyPr/>
                    <a:lstStyle/>
                    <a:p>
                      <a:pPr algn="ctr"/>
                      <a:r>
                        <a:rPr lang="en-US" sz="1200" dirty="0"/>
                        <a:t>518</a:t>
                      </a:r>
                    </a:p>
                  </a:txBody>
                  <a:tcPr/>
                </a:tc>
                <a:extLst>
                  <a:ext uri="{0D108BD9-81ED-4DB2-BD59-A6C34878D82A}">
                    <a16:rowId xmlns:a16="http://schemas.microsoft.com/office/drawing/2014/main" val="2267931949"/>
                  </a:ext>
                </a:extLst>
              </a:tr>
              <a:tr h="161329">
                <a:tc>
                  <a:txBody>
                    <a:bodyPr/>
                    <a:lstStyle/>
                    <a:p>
                      <a:r>
                        <a:rPr lang="en-US" sz="1200" dirty="0"/>
                        <a:t>Tires</a:t>
                      </a:r>
                    </a:p>
                  </a:txBody>
                  <a:tcPr/>
                </a:tc>
                <a:tc>
                  <a:txBody>
                    <a:bodyPr/>
                    <a:lstStyle/>
                    <a:p>
                      <a:pPr algn="ctr"/>
                      <a:r>
                        <a:rPr lang="en-US" sz="1200" dirty="0"/>
                        <a:t>100</a:t>
                      </a:r>
                    </a:p>
                  </a:txBody>
                  <a:tcPr/>
                </a:tc>
                <a:tc>
                  <a:txBody>
                    <a:bodyPr/>
                    <a:lstStyle/>
                    <a:p>
                      <a:pPr algn="ctr"/>
                      <a:r>
                        <a:rPr lang="en-US" sz="1200" dirty="0"/>
                        <a:t>1143</a:t>
                      </a:r>
                    </a:p>
                  </a:txBody>
                  <a:tcPr/>
                </a:tc>
                <a:extLst>
                  <a:ext uri="{0D108BD9-81ED-4DB2-BD59-A6C34878D82A}">
                    <a16:rowId xmlns:a16="http://schemas.microsoft.com/office/drawing/2014/main" val="1508769425"/>
                  </a:ext>
                </a:extLst>
              </a:tr>
              <a:tr h="268881">
                <a:tc>
                  <a:txBody>
                    <a:bodyPr/>
                    <a:lstStyle/>
                    <a:p>
                      <a:r>
                        <a:rPr lang="en-US" sz="1200" dirty="0"/>
                        <a:t>Traction control</a:t>
                      </a:r>
                    </a:p>
                  </a:txBody>
                  <a:tcPr>
                    <a:lnB w="12700" cap="flat" cmpd="sng" algn="ctr">
                      <a:solidFill>
                        <a:schemeClr val="tx1"/>
                      </a:solidFill>
                      <a:prstDash val="solid"/>
                      <a:round/>
                      <a:headEnd type="none" w="med" len="med"/>
                      <a:tailEnd type="none" w="med" len="med"/>
                    </a:lnB>
                  </a:tcPr>
                </a:tc>
                <a:tc>
                  <a:txBody>
                    <a:bodyPr/>
                    <a:lstStyle/>
                    <a:p>
                      <a:pPr algn="ctr"/>
                      <a:r>
                        <a:rPr lang="en-US" sz="1200" dirty="0"/>
                        <a:t>100</a:t>
                      </a:r>
                    </a:p>
                  </a:txBody>
                  <a:tcPr>
                    <a:lnB w="12700" cap="flat" cmpd="sng" algn="ctr">
                      <a:solidFill>
                        <a:schemeClr val="tx1"/>
                      </a:solidFill>
                      <a:prstDash val="solid"/>
                      <a:round/>
                      <a:headEnd type="none" w="med" len="med"/>
                      <a:tailEnd type="none" w="med" len="med"/>
                    </a:lnB>
                  </a:tcPr>
                </a:tc>
                <a:tc>
                  <a:txBody>
                    <a:bodyPr/>
                    <a:lstStyle/>
                    <a:p>
                      <a:pPr algn="ctr"/>
                      <a:r>
                        <a:rPr lang="en-US" sz="1200" dirty="0"/>
                        <a:t>367</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8585593"/>
                  </a:ext>
                </a:extLst>
              </a:tr>
            </a:tbl>
          </a:graphicData>
        </a:graphic>
      </p:graphicFrame>
      <p:sp>
        <p:nvSpPr>
          <p:cNvPr id="10" name="TextBox 9">
            <a:extLst>
              <a:ext uri="{FF2B5EF4-FFF2-40B4-BE49-F238E27FC236}">
                <a16:creationId xmlns:a16="http://schemas.microsoft.com/office/drawing/2014/main" id="{722D1D36-9688-0840-30EC-BA2754C3656D}"/>
              </a:ext>
            </a:extLst>
          </p:cNvPr>
          <p:cNvSpPr txBox="1"/>
          <p:nvPr/>
        </p:nvSpPr>
        <p:spPr bwMode="gray">
          <a:xfrm>
            <a:off x="5282210" y="1195337"/>
            <a:ext cx="3408728" cy="385861"/>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b="1" dirty="0">
                <a:solidFill>
                  <a:schemeClr val="tx2"/>
                </a:solidFill>
              </a:rPr>
              <a:t>Number of classified documents for training</a:t>
            </a:r>
            <a:br>
              <a:rPr lang="en-US" sz="1200" b="1" dirty="0">
                <a:solidFill>
                  <a:schemeClr val="tx2"/>
                </a:solidFill>
              </a:rPr>
            </a:br>
            <a:r>
              <a:rPr lang="en-US" sz="1200" dirty="0">
                <a:solidFill>
                  <a:schemeClr val="tx2"/>
                </a:solidFill>
              </a:rPr>
              <a:t>Results of the first validation round are used</a:t>
            </a:r>
            <a:endParaRPr lang="de-DE" sz="1200" b="1" dirty="0">
              <a:solidFill>
                <a:schemeClr val="tx2"/>
              </a:solidFill>
            </a:endParaRPr>
          </a:p>
        </p:txBody>
      </p:sp>
    </p:spTree>
    <p:extLst>
      <p:ext uri="{BB962C8B-B14F-4D97-AF65-F5344CB8AC3E}">
        <p14:creationId xmlns:p14="http://schemas.microsoft.com/office/powerpoint/2010/main" val="6516519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2927B57-AB89-258B-EC8E-47BB5F8EA1A0}"/>
              </a:ext>
            </a:extLst>
          </p:cNvPr>
          <p:cNvSpPr/>
          <p:nvPr/>
        </p:nvSpPr>
        <p:spPr bwMode="auto">
          <a:xfrm>
            <a:off x="-1530" y="4953000"/>
            <a:ext cx="12192000" cy="2889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normAutofit/>
          </a:bodyPr>
          <a:lstStyle/>
          <a:p>
            <a:r>
              <a:rPr lang="en-US" dirty="0"/>
              <a:t>Introduction </a:t>
            </a:r>
          </a:p>
          <a:p>
            <a:pPr lvl="1"/>
            <a:r>
              <a:rPr lang="en-US" dirty="0"/>
              <a:t>Motivation</a:t>
            </a:r>
          </a:p>
          <a:p>
            <a:pPr lvl="1"/>
            <a:r>
              <a:rPr lang="en-US" dirty="0"/>
              <a:t>Objectives</a:t>
            </a:r>
          </a:p>
          <a:p>
            <a:pPr lvl="1"/>
            <a:r>
              <a:rPr lang="en-US" dirty="0"/>
              <a:t>Research questions</a:t>
            </a:r>
          </a:p>
          <a:p>
            <a:pPr marL="98425" lvl="1" indent="0">
              <a:buNone/>
            </a:pPr>
            <a:endParaRPr lang="en-US" dirty="0"/>
          </a:p>
          <a:p>
            <a:pPr marL="98425" lvl="1" indent="0">
              <a:buNone/>
            </a:pPr>
            <a:r>
              <a:rPr lang="en-US" dirty="0"/>
              <a:t>Research concept</a:t>
            </a:r>
          </a:p>
          <a:p>
            <a:pPr lvl="1"/>
            <a:r>
              <a:rPr lang="en-US" dirty="0"/>
              <a:t>General approach</a:t>
            </a:r>
          </a:p>
          <a:p>
            <a:pPr lvl="1"/>
            <a:r>
              <a:rPr lang="en-US" dirty="0"/>
              <a:t>Data set</a:t>
            </a:r>
          </a:p>
          <a:p>
            <a:pPr lvl="1"/>
            <a:r>
              <a:rPr lang="en-US" dirty="0"/>
              <a:t>Methodology</a:t>
            </a:r>
          </a:p>
          <a:p>
            <a:pPr marL="98425" lvl="1" indent="0">
              <a:buNone/>
            </a:pPr>
            <a:endParaRPr lang="en-US" dirty="0"/>
          </a:p>
          <a:p>
            <a:pPr marL="98425" lvl="1" indent="0">
              <a:buNone/>
            </a:pPr>
            <a:r>
              <a:rPr lang="en-US" dirty="0"/>
              <a:t>Results</a:t>
            </a:r>
          </a:p>
          <a:p>
            <a:pPr lvl="1"/>
            <a:r>
              <a:rPr lang="en-US" dirty="0"/>
              <a:t>Classification results (RQ2)</a:t>
            </a:r>
          </a:p>
          <a:p>
            <a:pPr lvl="1"/>
            <a:r>
              <a:rPr lang="en-US" dirty="0"/>
              <a:t>Identified challenges (RQ1)</a:t>
            </a:r>
          </a:p>
          <a:p>
            <a:pPr lvl="1"/>
            <a:r>
              <a:rPr lang="en-US" dirty="0"/>
              <a:t>Application of unsupervised learning methods (RQ3) </a:t>
            </a:r>
          </a:p>
          <a:p>
            <a:pPr marL="98425" lvl="1" indent="0">
              <a:buNone/>
            </a:pPr>
            <a:br>
              <a:rPr lang="en-US" dirty="0"/>
            </a:br>
            <a:r>
              <a:rPr lang="en-US" dirty="0"/>
              <a:t>Conclusion</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en-US"/>
              <a:t>© sebis</a:t>
            </a:r>
            <a:endParaRPr lang="de-DE" dirty="0"/>
          </a:p>
        </p:txBody>
      </p:sp>
      <p:sp>
        <p:nvSpPr>
          <p:cNvPr id="5" name="Fußzeilenplatzhalter 4"/>
          <p:cNvSpPr>
            <a:spLocks noGrp="1"/>
          </p:cNvSpPr>
          <p:nvPr>
            <p:ph type="ftr" sz="quarter" idx="11"/>
          </p:nvPr>
        </p:nvSpPr>
        <p:spPr/>
        <p:txBody>
          <a:bodyPr/>
          <a:lstStyle/>
          <a:p>
            <a:r>
              <a:rPr lang="en-US"/>
              <a:t>221212 Andrei Kreinhaus Master's Thesis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32</a:t>
            </a:fld>
            <a:endParaRPr lang="de-DE" dirty="0"/>
          </a:p>
        </p:txBody>
      </p:sp>
    </p:spTree>
    <p:extLst>
      <p:ext uri="{BB962C8B-B14F-4D97-AF65-F5344CB8AC3E}">
        <p14:creationId xmlns:p14="http://schemas.microsoft.com/office/powerpoint/2010/main" val="137175389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6A2F44-AFDA-03AC-5E1A-4BB5A667B362}"/>
              </a:ext>
            </a:extLst>
          </p:cNvPr>
          <p:cNvSpPr>
            <a:spLocks noGrp="1"/>
          </p:cNvSpPr>
          <p:nvPr>
            <p:ph type="title"/>
          </p:nvPr>
        </p:nvSpPr>
        <p:spPr/>
        <p:txBody>
          <a:bodyPr/>
          <a:lstStyle/>
          <a:p>
            <a:r>
              <a:rPr lang="en-US" dirty="0"/>
              <a:t>Answering RQ1: Identified challenges (1/3)</a:t>
            </a:r>
          </a:p>
        </p:txBody>
      </p:sp>
      <p:sp>
        <p:nvSpPr>
          <p:cNvPr id="4" name="Date Placeholder 3">
            <a:extLst>
              <a:ext uri="{FF2B5EF4-FFF2-40B4-BE49-F238E27FC236}">
                <a16:creationId xmlns:a16="http://schemas.microsoft.com/office/drawing/2014/main" id="{11AF63D1-7573-1D26-8D32-A82EB8FCEA57}"/>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7923D626-B987-F512-90F3-E0CD90F2E8DF}"/>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C8F8BE1B-1E74-B2B0-DBC8-4A349ABB5582}"/>
              </a:ext>
            </a:extLst>
          </p:cNvPr>
          <p:cNvSpPr>
            <a:spLocks noGrp="1"/>
          </p:cNvSpPr>
          <p:nvPr>
            <p:ph type="sldNum" sz="quarter" idx="12"/>
          </p:nvPr>
        </p:nvSpPr>
        <p:spPr/>
        <p:txBody>
          <a:bodyPr/>
          <a:lstStyle/>
          <a:p>
            <a:pPr>
              <a:defRPr/>
            </a:pPr>
            <a:fld id="{E201E5CB-5EE0-4EA4-87FF-7D8A79A61969}" type="slidenum">
              <a:rPr lang="de-DE" smtClean="0"/>
              <a:pPr>
                <a:defRPr/>
              </a:pPr>
              <a:t>33</a:t>
            </a:fld>
            <a:endParaRPr lang="de-DE" dirty="0"/>
          </a:p>
        </p:txBody>
      </p:sp>
      <p:graphicFrame>
        <p:nvGraphicFramePr>
          <p:cNvPr id="8" name="Table 8">
            <a:extLst>
              <a:ext uri="{FF2B5EF4-FFF2-40B4-BE49-F238E27FC236}">
                <a16:creationId xmlns:a16="http://schemas.microsoft.com/office/drawing/2014/main" id="{8802C802-97BE-709E-9417-7D21305B104A}"/>
              </a:ext>
            </a:extLst>
          </p:cNvPr>
          <p:cNvGraphicFramePr>
            <a:graphicFrameLocks noGrp="1"/>
          </p:cNvGraphicFramePr>
          <p:nvPr>
            <p:extLst>
              <p:ext uri="{D42A27DB-BD31-4B8C-83A1-F6EECF244321}">
                <p14:modId xmlns:p14="http://schemas.microsoft.com/office/powerpoint/2010/main" val="2038737301"/>
              </p:ext>
            </p:extLst>
          </p:nvPr>
        </p:nvGraphicFramePr>
        <p:xfrm>
          <a:off x="332903" y="1371600"/>
          <a:ext cx="11524664" cy="5115560"/>
        </p:xfrm>
        <a:graphic>
          <a:graphicData uri="http://schemas.openxmlformats.org/drawingml/2006/table">
            <a:tbl>
              <a:tblPr firstRow="1" bandRow="1">
                <a:tableStyleId>{2D5ABB26-0587-4C30-8999-92F81FD0307C}</a:tableStyleId>
              </a:tblPr>
              <a:tblGrid>
                <a:gridCol w="1350272">
                  <a:extLst>
                    <a:ext uri="{9D8B030D-6E8A-4147-A177-3AD203B41FA5}">
                      <a16:colId xmlns:a16="http://schemas.microsoft.com/office/drawing/2014/main" val="1602893565"/>
                    </a:ext>
                  </a:extLst>
                </a:gridCol>
                <a:gridCol w="1062557">
                  <a:extLst>
                    <a:ext uri="{9D8B030D-6E8A-4147-A177-3AD203B41FA5}">
                      <a16:colId xmlns:a16="http://schemas.microsoft.com/office/drawing/2014/main" val="4182429286"/>
                    </a:ext>
                  </a:extLst>
                </a:gridCol>
                <a:gridCol w="7519639">
                  <a:extLst>
                    <a:ext uri="{9D8B030D-6E8A-4147-A177-3AD203B41FA5}">
                      <a16:colId xmlns:a16="http://schemas.microsoft.com/office/drawing/2014/main" val="398100243"/>
                    </a:ext>
                  </a:extLst>
                </a:gridCol>
                <a:gridCol w="1592196">
                  <a:extLst>
                    <a:ext uri="{9D8B030D-6E8A-4147-A177-3AD203B41FA5}">
                      <a16:colId xmlns:a16="http://schemas.microsoft.com/office/drawing/2014/main" val="3371170745"/>
                    </a:ext>
                  </a:extLst>
                </a:gridCol>
              </a:tblGrid>
              <a:tr h="370840">
                <a:tc>
                  <a:txBody>
                    <a:bodyPr/>
                    <a:lstStyle/>
                    <a:p>
                      <a:r>
                        <a:rPr lang="en-US" sz="1400" dirty="0"/>
                        <a:t>Methodology step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Challenge number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Challenge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Perspective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5161238"/>
                  </a:ext>
                </a:extLst>
              </a:tr>
              <a:tr h="370840">
                <a:tc>
                  <a:txBody>
                    <a:bodyPr/>
                    <a:lstStyle/>
                    <a:p>
                      <a:r>
                        <a:rPr lang="en-US" sz="1400" dirty="0"/>
                        <a:t>M1</a:t>
                      </a:r>
                    </a:p>
                  </a:txBody>
                  <a:tcPr>
                    <a:lnT w="12700" cap="flat" cmpd="sng" algn="ctr">
                      <a:solidFill>
                        <a:schemeClr val="tx1"/>
                      </a:solidFill>
                      <a:prstDash val="solid"/>
                      <a:round/>
                      <a:headEnd type="none" w="med" len="med"/>
                      <a:tailEnd type="none" w="med" len="med"/>
                    </a:lnT>
                  </a:tcPr>
                </a:tc>
                <a:tc>
                  <a:txBody>
                    <a:bodyPr/>
                    <a:lstStyle/>
                    <a:p>
                      <a:r>
                        <a:rPr lang="en-US" sz="1400" dirty="0"/>
                        <a:t>C1</a:t>
                      </a:r>
                    </a:p>
                  </a:txBody>
                  <a:tcPr>
                    <a:lnT w="12700" cap="flat" cmpd="sng" algn="ctr">
                      <a:solidFill>
                        <a:schemeClr val="tx1"/>
                      </a:solidFill>
                      <a:prstDash val="solid"/>
                      <a:round/>
                      <a:headEnd type="none" w="med" len="med"/>
                      <a:tailEnd type="none" w="med" len="med"/>
                    </a:lnT>
                  </a:tcPr>
                </a:tc>
                <a:tc>
                  <a:txBody>
                    <a:bodyPr/>
                    <a:lstStyle/>
                    <a:p>
                      <a:r>
                        <a:rPr lang="en-US" sz="1400" dirty="0"/>
                        <a:t>Selecting preprocessing techniques and applying them in a sequence that ensures time efficiency</a:t>
                      </a:r>
                    </a:p>
                  </a:txBody>
                  <a:tcPr>
                    <a:lnT w="12700" cap="flat" cmpd="sng" algn="ctr">
                      <a:solidFill>
                        <a:schemeClr val="tx1"/>
                      </a:solidFill>
                      <a:prstDash val="solid"/>
                      <a:round/>
                      <a:headEnd type="none" w="med" len="med"/>
                      <a:tailEnd type="none" w="med" len="med"/>
                    </a:lnT>
                  </a:tcPr>
                </a:tc>
                <a:tc>
                  <a:txBody>
                    <a:bodyPr/>
                    <a:lstStyle/>
                    <a:p>
                      <a:r>
                        <a:rPr lang="en-US" sz="1400" dirty="0"/>
                        <a:t>Data</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00539988"/>
                  </a:ext>
                </a:extLst>
              </a:tr>
              <a:tr h="370840">
                <a:tc>
                  <a:txBody>
                    <a:bodyPr/>
                    <a:lstStyle/>
                    <a:p>
                      <a:r>
                        <a:rPr lang="en-US" sz="1400" dirty="0"/>
                        <a:t>M1</a:t>
                      </a:r>
                    </a:p>
                  </a:txBody>
                  <a:tcPr/>
                </a:tc>
                <a:tc>
                  <a:txBody>
                    <a:bodyPr/>
                    <a:lstStyle/>
                    <a:p>
                      <a:r>
                        <a:rPr lang="en-US" sz="1400" dirty="0"/>
                        <a:t>C2</a:t>
                      </a:r>
                    </a:p>
                  </a:txBody>
                  <a:tcPr/>
                </a:tc>
                <a:tc>
                  <a:txBody>
                    <a:bodyPr/>
                    <a:lstStyle/>
                    <a:p>
                      <a:r>
                        <a:rPr lang="en-US" sz="1400" dirty="0"/>
                        <a:t>Maintaining readability</a:t>
                      </a:r>
                    </a:p>
                  </a:txBody>
                  <a:tcPr/>
                </a:tc>
                <a:tc>
                  <a:txBody>
                    <a:bodyPr/>
                    <a:lstStyle/>
                    <a:p>
                      <a:r>
                        <a:rPr lang="en-US" sz="1400" dirty="0"/>
                        <a:t>Data</a:t>
                      </a:r>
                    </a:p>
                  </a:txBody>
                  <a:tcPr/>
                </a:tc>
                <a:extLst>
                  <a:ext uri="{0D108BD9-81ED-4DB2-BD59-A6C34878D82A}">
                    <a16:rowId xmlns:a16="http://schemas.microsoft.com/office/drawing/2014/main" val="3824394547"/>
                  </a:ext>
                </a:extLst>
              </a:tr>
              <a:tr h="370840">
                <a:tc>
                  <a:txBody>
                    <a:bodyPr/>
                    <a:lstStyle/>
                    <a:p>
                      <a:r>
                        <a:rPr lang="en-US" sz="1400" dirty="0"/>
                        <a:t>M2</a:t>
                      </a:r>
                    </a:p>
                  </a:txBody>
                  <a:tcPr/>
                </a:tc>
                <a:tc>
                  <a:txBody>
                    <a:bodyPr/>
                    <a:lstStyle/>
                    <a:p>
                      <a:r>
                        <a:rPr lang="en-US" sz="1400" dirty="0"/>
                        <a:t>C3</a:t>
                      </a:r>
                    </a:p>
                  </a:txBody>
                  <a:tcPr/>
                </a:tc>
                <a:tc>
                  <a:txBody>
                    <a:bodyPr/>
                    <a:lstStyle/>
                    <a:p>
                      <a:r>
                        <a:rPr lang="en-US" sz="1400" dirty="0"/>
                        <a:t>Choosing the number of target classes</a:t>
                      </a:r>
                    </a:p>
                  </a:txBody>
                  <a:tcPr/>
                </a:tc>
                <a:tc>
                  <a:txBody>
                    <a:bodyPr/>
                    <a:lstStyle/>
                    <a:p>
                      <a:r>
                        <a:rPr lang="en-US" sz="1400" dirty="0"/>
                        <a:t>Expert</a:t>
                      </a:r>
                    </a:p>
                  </a:txBody>
                  <a:tcPr/>
                </a:tc>
                <a:extLst>
                  <a:ext uri="{0D108BD9-81ED-4DB2-BD59-A6C34878D82A}">
                    <a16:rowId xmlns:a16="http://schemas.microsoft.com/office/drawing/2014/main" val="3635699376"/>
                  </a:ext>
                </a:extLst>
              </a:tr>
              <a:tr h="370840">
                <a:tc>
                  <a:txBody>
                    <a:bodyPr/>
                    <a:lstStyle/>
                    <a:p>
                      <a:r>
                        <a:rPr lang="en-US" sz="1400" dirty="0"/>
                        <a:t>M2</a:t>
                      </a:r>
                    </a:p>
                  </a:txBody>
                  <a:tcPr/>
                </a:tc>
                <a:tc>
                  <a:txBody>
                    <a:bodyPr/>
                    <a:lstStyle/>
                    <a:p>
                      <a:r>
                        <a:rPr lang="en-US" sz="1400" dirty="0"/>
                        <a:t>C4</a:t>
                      </a:r>
                    </a:p>
                  </a:txBody>
                  <a:tcPr/>
                </a:tc>
                <a:tc>
                  <a:txBody>
                    <a:bodyPr/>
                    <a:lstStyle/>
                    <a:p>
                      <a:r>
                        <a:rPr lang="en-US" sz="1400" dirty="0"/>
                        <a:t>Defining an optimal number of keywords per class</a:t>
                      </a:r>
                    </a:p>
                  </a:txBody>
                  <a:tcPr/>
                </a:tc>
                <a:tc>
                  <a:txBody>
                    <a:bodyPr/>
                    <a:lstStyle/>
                    <a:p>
                      <a:r>
                        <a:rPr lang="en-US" sz="1400" dirty="0"/>
                        <a:t>Expert</a:t>
                      </a:r>
                    </a:p>
                  </a:txBody>
                  <a:tcPr/>
                </a:tc>
                <a:extLst>
                  <a:ext uri="{0D108BD9-81ED-4DB2-BD59-A6C34878D82A}">
                    <a16:rowId xmlns:a16="http://schemas.microsoft.com/office/drawing/2014/main" val="1238863927"/>
                  </a:ext>
                </a:extLst>
              </a:tr>
              <a:tr h="370840">
                <a:tc>
                  <a:txBody>
                    <a:bodyPr/>
                    <a:lstStyle/>
                    <a:p>
                      <a:r>
                        <a:rPr lang="en-US" sz="1400" dirty="0"/>
                        <a:t>M2</a:t>
                      </a:r>
                    </a:p>
                  </a:txBody>
                  <a:tcPr/>
                </a:tc>
                <a:tc>
                  <a:txBody>
                    <a:bodyPr/>
                    <a:lstStyle/>
                    <a:p>
                      <a:r>
                        <a:rPr lang="en-US" sz="1400" dirty="0"/>
                        <a:t>C5</a:t>
                      </a:r>
                    </a:p>
                  </a:txBody>
                  <a:tcPr/>
                </a:tc>
                <a:tc>
                  <a:txBody>
                    <a:bodyPr/>
                    <a:lstStyle/>
                    <a:p>
                      <a:r>
                        <a:rPr lang="en-US" sz="1400" dirty="0"/>
                        <a:t>Picking precise keywords for the class descriptions</a:t>
                      </a:r>
                    </a:p>
                  </a:txBody>
                  <a:tcPr/>
                </a:tc>
                <a:tc>
                  <a:txBody>
                    <a:bodyPr/>
                    <a:lstStyle/>
                    <a:p>
                      <a:r>
                        <a:rPr lang="en-US" sz="1400" dirty="0"/>
                        <a:t>Expert</a:t>
                      </a:r>
                    </a:p>
                  </a:txBody>
                  <a:tcPr/>
                </a:tc>
                <a:extLst>
                  <a:ext uri="{0D108BD9-81ED-4DB2-BD59-A6C34878D82A}">
                    <a16:rowId xmlns:a16="http://schemas.microsoft.com/office/drawing/2014/main" val="279920611"/>
                  </a:ext>
                </a:extLst>
              </a:tr>
              <a:tr h="370840">
                <a:tc>
                  <a:txBody>
                    <a:bodyPr/>
                    <a:lstStyle/>
                    <a:p>
                      <a:r>
                        <a:rPr lang="en-US" sz="1400" dirty="0"/>
                        <a:t>M2</a:t>
                      </a:r>
                    </a:p>
                  </a:txBody>
                  <a:tcPr/>
                </a:tc>
                <a:tc>
                  <a:txBody>
                    <a:bodyPr/>
                    <a:lstStyle/>
                    <a:p>
                      <a:r>
                        <a:rPr lang="en-US" sz="1400" dirty="0"/>
                        <a:t>C6</a:t>
                      </a:r>
                    </a:p>
                  </a:txBody>
                  <a:tcPr/>
                </a:tc>
                <a:tc>
                  <a:txBody>
                    <a:bodyPr/>
                    <a:lstStyle/>
                    <a:p>
                      <a:r>
                        <a:rPr lang="en-US" sz="1400" dirty="0"/>
                        <a:t>Creating hierarchical dependencies between classes</a:t>
                      </a:r>
                    </a:p>
                  </a:txBody>
                  <a:tcPr/>
                </a:tc>
                <a:tc>
                  <a:txBody>
                    <a:bodyPr/>
                    <a:lstStyle/>
                    <a:p>
                      <a:r>
                        <a:rPr lang="en-US" sz="1400" dirty="0"/>
                        <a:t>Expert</a:t>
                      </a:r>
                    </a:p>
                  </a:txBody>
                  <a:tcPr/>
                </a:tc>
                <a:extLst>
                  <a:ext uri="{0D108BD9-81ED-4DB2-BD59-A6C34878D82A}">
                    <a16:rowId xmlns:a16="http://schemas.microsoft.com/office/drawing/2014/main" val="2548208910"/>
                  </a:ext>
                </a:extLst>
              </a:tr>
              <a:tr h="370840">
                <a:tc>
                  <a:txBody>
                    <a:bodyPr/>
                    <a:lstStyle/>
                    <a:p>
                      <a:r>
                        <a:rPr lang="en-US" sz="1400" dirty="0"/>
                        <a:t>M2</a:t>
                      </a:r>
                    </a:p>
                  </a:txBody>
                  <a:tcPr/>
                </a:tc>
                <a:tc>
                  <a:txBody>
                    <a:bodyPr/>
                    <a:lstStyle/>
                    <a:p>
                      <a:r>
                        <a:rPr lang="en-US" sz="1400" dirty="0"/>
                        <a:t>C7</a:t>
                      </a:r>
                    </a:p>
                  </a:txBody>
                  <a:tcPr/>
                </a:tc>
                <a:tc>
                  <a:txBody>
                    <a:bodyPr/>
                    <a:lstStyle/>
                    <a:p>
                      <a:r>
                        <a:rPr lang="en-US" sz="1400" dirty="0"/>
                        <a:t>Adding new classes or changing the definitions of target classes</a:t>
                      </a:r>
                    </a:p>
                  </a:txBody>
                  <a:tcPr/>
                </a:tc>
                <a:tc>
                  <a:txBody>
                    <a:bodyPr/>
                    <a:lstStyle/>
                    <a:p>
                      <a:r>
                        <a:rPr lang="en-US" sz="1400" dirty="0"/>
                        <a:t>Expert</a:t>
                      </a:r>
                    </a:p>
                  </a:txBody>
                  <a:tcPr/>
                </a:tc>
                <a:extLst>
                  <a:ext uri="{0D108BD9-81ED-4DB2-BD59-A6C34878D82A}">
                    <a16:rowId xmlns:a16="http://schemas.microsoft.com/office/drawing/2014/main" val="3849340858"/>
                  </a:ext>
                </a:extLst>
              </a:tr>
              <a:tr h="370840">
                <a:tc>
                  <a:txBody>
                    <a:bodyPr/>
                    <a:lstStyle/>
                    <a:p>
                      <a:r>
                        <a:rPr lang="en-US" sz="1400" dirty="0"/>
                        <a:t>M2</a:t>
                      </a:r>
                    </a:p>
                  </a:txBody>
                  <a:tcPr/>
                </a:tc>
                <a:tc>
                  <a:txBody>
                    <a:bodyPr/>
                    <a:lstStyle/>
                    <a:p>
                      <a:r>
                        <a:rPr lang="en-US" sz="1400" dirty="0"/>
                        <a:t>C8</a:t>
                      </a:r>
                    </a:p>
                  </a:txBody>
                  <a:tcPr/>
                </a:tc>
                <a:tc>
                  <a:txBody>
                    <a:bodyPr/>
                    <a:lstStyle/>
                    <a:p>
                      <a:r>
                        <a:rPr lang="en-US" sz="1400" dirty="0"/>
                        <a:t>Being familiar with the language style and words used in the data set</a:t>
                      </a:r>
                    </a:p>
                  </a:txBody>
                  <a:tcPr/>
                </a:tc>
                <a:tc>
                  <a:txBody>
                    <a:bodyPr/>
                    <a:lstStyle/>
                    <a:p>
                      <a:r>
                        <a:rPr lang="en-US" sz="1400" dirty="0"/>
                        <a:t>Expert</a:t>
                      </a:r>
                    </a:p>
                  </a:txBody>
                  <a:tcPr/>
                </a:tc>
                <a:extLst>
                  <a:ext uri="{0D108BD9-81ED-4DB2-BD59-A6C34878D82A}">
                    <a16:rowId xmlns:a16="http://schemas.microsoft.com/office/drawing/2014/main" val="1679983965"/>
                  </a:ext>
                </a:extLst>
              </a:tr>
              <a:tr h="370840">
                <a:tc>
                  <a:txBody>
                    <a:bodyPr/>
                    <a:lstStyle/>
                    <a:p>
                      <a:r>
                        <a:rPr lang="en-US" sz="1400" dirty="0"/>
                        <a:t>M2</a:t>
                      </a:r>
                    </a:p>
                  </a:txBody>
                  <a:tcPr/>
                </a:tc>
                <a:tc>
                  <a:txBody>
                    <a:bodyPr/>
                    <a:lstStyle/>
                    <a:p>
                      <a:r>
                        <a:rPr lang="en-US" sz="1400" dirty="0"/>
                        <a:t>C9</a:t>
                      </a:r>
                    </a:p>
                  </a:txBody>
                  <a:tcPr/>
                </a:tc>
                <a:tc>
                  <a:txBody>
                    <a:bodyPr/>
                    <a:lstStyle/>
                    <a:p>
                      <a:r>
                        <a:rPr lang="en-US" sz="1400" dirty="0"/>
                        <a:t>Using acronyms as keywords</a:t>
                      </a:r>
                    </a:p>
                  </a:txBody>
                  <a:tcPr/>
                </a:tc>
                <a:tc>
                  <a:txBody>
                    <a:bodyPr/>
                    <a:lstStyle/>
                    <a:p>
                      <a:r>
                        <a:rPr lang="en-US" sz="1400" dirty="0"/>
                        <a:t>Expert</a:t>
                      </a:r>
                    </a:p>
                  </a:txBody>
                  <a:tcPr/>
                </a:tc>
                <a:extLst>
                  <a:ext uri="{0D108BD9-81ED-4DB2-BD59-A6C34878D82A}">
                    <a16:rowId xmlns:a16="http://schemas.microsoft.com/office/drawing/2014/main" val="2981459015"/>
                  </a:ext>
                </a:extLst>
              </a:tr>
              <a:tr h="370840">
                <a:tc>
                  <a:txBody>
                    <a:bodyPr/>
                    <a:lstStyle/>
                    <a:p>
                      <a:r>
                        <a:rPr lang="en-US" sz="1400" dirty="0"/>
                        <a:t>M3</a:t>
                      </a:r>
                    </a:p>
                  </a:txBody>
                  <a:tcPr/>
                </a:tc>
                <a:tc>
                  <a:txBody>
                    <a:bodyPr/>
                    <a:lstStyle/>
                    <a:p>
                      <a:r>
                        <a:rPr lang="en-US" sz="1400" dirty="0"/>
                        <a:t>C10</a:t>
                      </a:r>
                    </a:p>
                  </a:txBody>
                  <a:tcPr/>
                </a:tc>
                <a:tc>
                  <a:txBody>
                    <a:bodyPr/>
                    <a:lstStyle/>
                    <a:p>
                      <a:r>
                        <a:rPr lang="en-US" sz="1400" dirty="0"/>
                        <a:t>Searching for context windows word-wise if not enough context windows are found</a:t>
                      </a:r>
                    </a:p>
                  </a:txBody>
                  <a:tcPr/>
                </a:tc>
                <a:tc>
                  <a:txBody>
                    <a:bodyPr/>
                    <a:lstStyle/>
                    <a:p>
                      <a:r>
                        <a:rPr lang="en-US" sz="1400" dirty="0"/>
                        <a:t>Performance</a:t>
                      </a:r>
                    </a:p>
                  </a:txBody>
                  <a:tcPr/>
                </a:tc>
                <a:extLst>
                  <a:ext uri="{0D108BD9-81ED-4DB2-BD59-A6C34878D82A}">
                    <a16:rowId xmlns:a16="http://schemas.microsoft.com/office/drawing/2014/main" val="1940354709"/>
                  </a:ext>
                </a:extLst>
              </a:tr>
              <a:tr h="370840">
                <a:tc>
                  <a:txBody>
                    <a:bodyPr/>
                    <a:lstStyle/>
                    <a:p>
                      <a:r>
                        <a:rPr lang="en-US" sz="1400" dirty="0"/>
                        <a:t>M3</a:t>
                      </a:r>
                    </a:p>
                  </a:txBody>
                  <a:tcPr/>
                </a:tc>
                <a:tc>
                  <a:txBody>
                    <a:bodyPr/>
                    <a:lstStyle/>
                    <a:p>
                      <a:r>
                        <a:rPr lang="en-US" sz="1400" dirty="0"/>
                        <a:t>C11</a:t>
                      </a:r>
                    </a:p>
                  </a:txBody>
                  <a:tcPr/>
                </a:tc>
                <a:tc>
                  <a:txBody>
                    <a:bodyPr/>
                    <a:lstStyle/>
                    <a:p>
                      <a:r>
                        <a:rPr lang="en-US" sz="1400" dirty="0"/>
                        <a:t>Choosing the length and representation of context windows</a:t>
                      </a:r>
                    </a:p>
                  </a:txBody>
                  <a:tcPr/>
                </a:tc>
                <a:tc>
                  <a:txBody>
                    <a:bodyPr/>
                    <a:lstStyle/>
                    <a:p>
                      <a:r>
                        <a:rPr lang="en-US" sz="1400" dirty="0"/>
                        <a:t>Performance</a:t>
                      </a:r>
                    </a:p>
                  </a:txBody>
                  <a:tcPr/>
                </a:tc>
                <a:extLst>
                  <a:ext uri="{0D108BD9-81ED-4DB2-BD59-A6C34878D82A}">
                    <a16:rowId xmlns:a16="http://schemas.microsoft.com/office/drawing/2014/main" val="968970908"/>
                  </a:ext>
                </a:extLst>
              </a:tr>
              <a:tr h="370840">
                <a:tc>
                  <a:txBody>
                    <a:bodyPr/>
                    <a:lstStyle/>
                    <a:p>
                      <a:r>
                        <a:rPr lang="en-US" sz="1400" dirty="0"/>
                        <a:t>M3</a:t>
                      </a:r>
                    </a:p>
                  </a:txBody>
                  <a:tcPr>
                    <a:lnB w="12700" cap="flat" cmpd="sng" algn="ctr">
                      <a:solidFill>
                        <a:schemeClr val="tx1"/>
                      </a:solidFill>
                      <a:prstDash val="solid"/>
                      <a:round/>
                      <a:headEnd type="none" w="med" len="med"/>
                      <a:tailEnd type="none" w="med" len="med"/>
                    </a:lnB>
                  </a:tcPr>
                </a:tc>
                <a:tc>
                  <a:txBody>
                    <a:bodyPr/>
                    <a:lstStyle/>
                    <a:p>
                      <a:r>
                        <a:rPr lang="en-US" sz="1400" dirty="0"/>
                        <a:t>C12</a:t>
                      </a:r>
                    </a:p>
                  </a:txBody>
                  <a:tcPr>
                    <a:lnB w="12700" cap="flat" cmpd="sng" algn="ctr">
                      <a:solidFill>
                        <a:schemeClr val="tx1"/>
                      </a:solidFill>
                      <a:prstDash val="solid"/>
                      <a:round/>
                      <a:headEnd type="none" w="med" len="med"/>
                      <a:tailEnd type="none" w="med" len="med"/>
                    </a:lnB>
                  </a:tcPr>
                </a:tc>
                <a:tc>
                  <a:txBody>
                    <a:bodyPr/>
                    <a:lstStyle/>
                    <a:p>
                      <a:r>
                        <a:rPr lang="en-US" sz="1400" dirty="0"/>
                        <a:t>Ambiguous meaning of context windows</a:t>
                      </a:r>
                    </a:p>
                  </a:txBody>
                  <a:tcPr>
                    <a:lnB w="12700" cap="flat" cmpd="sng" algn="ctr">
                      <a:solidFill>
                        <a:schemeClr val="tx1"/>
                      </a:solidFill>
                      <a:prstDash val="solid"/>
                      <a:round/>
                      <a:headEnd type="none" w="med" len="med"/>
                      <a:tailEnd type="none" w="med" len="med"/>
                    </a:lnB>
                  </a:tcPr>
                </a:tc>
                <a:tc>
                  <a:txBody>
                    <a:bodyPr/>
                    <a:lstStyle/>
                    <a:p>
                      <a:r>
                        <a:rPr lang="en-US" sz="1400" dirty="0"/>
                        <a:t>Model</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6813019"/>
                  </a:ext>
                </a:extLst>
              </a:tr>
            </a:tbl>
          </a:graphicData>
        </a:graphic>
      </p:graphicFrame>
      <p:sp>
        <p:nvSpPr>
          <p:cNvPr id="9" name="TextBox 8">
            <a:extLst>
              <a:ext uri="{FF2B5EF4-FFF2-40B4-BE49-F238E27FC236}">
                <a16:creationId xmlns:a16="http://schemas.microsoft.com/office/drawing/2014/main" id="{433771A3-9D31-ACFA-8EF0-5453CD0AC6AB}"/>
              </a:ext>
            </a:extLst>
          </p:cNvPr>
          <p:cNvSpPr txBox="1"/>
          <p:nvPr/>
        </p:nvSpPr>
        <p:spPr bwMode="gray">
          <a:xfrm>
            <a:off x="335531" y="1072630"/>
            <a:ext cx="6753697" cy="298970"/>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Challenges throughout the classification process using the proposed approach </a:t>
            </a:r>
          </a:p>
        </p:txBody>
      </p:sp>
      <p:sp>
        <p:nvSpPr>
          <p:cNvPr id="2" name="Rectangle: Rounded Corners 1">
            <a:extLst>
              <a:ext uri="{FF2B5EF4-FFF2-40B4-BE49-F238E27FC236}">
                <a16:creationId xmlns:a16="http://schemas.microsoft.com/office/drawing/2014/main" id="{69410C52-D1F2-D477-D934-8394CD372F21}"/>
              </a:ext>
            </a:extLst>
          </p:cNvPr>
          <p:cNvSpPr/>
          <p:nvPr/>
        </p:nvSpPr>
        <p:spPr bwMode="auto">
          <a:xfrm>
            <a:off x="332903" y="5715000"/>
            <a:ext cx="11524664" cy="457200"/>
          </a:xfrm>
          <a:prstGeom prst="roundRect">
            <a:avLst/>
          </a:prstGeom>
          <a:solidFill>
            <a:schemeClr val="accent6">
              <a:alpha val="1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Tree>
    <p:extLst>
      <p:ext uri="{BB962C8B-B14F-4D97-AF65-F5344CB8AC3E}">
        <p14:creationId xmlns:p14="http://schemas.microsoft.com/office/powerpoint/2010/main" val="154854997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6A2F44-AFDA-03AC-5E1A-4BB5A667B362}"/>
              </a:ext>
            </a:extLst>
          </p:cNvPr>
          <p:cNvSpPr>
            <a:spLocks noGrp="1"/>
          </p:cNvSpPr>
          <p:nvPr>
            <p:ph type="title"/>
          </p:nvPr>
        </p:nvSpPr>
        <p:spPr/>
        <p:txBody>
          <a:bodyPr/>
          <a:lstStyle/>
          <a:p>
            <a:r>
              <a:rPr lang="en-US" dirty="0"/>
              <a:t>Answering RQ1: Identified challenges (2/3)</a:t>
            </a:r>
          </a:p>
        </p:txBody>
      </p:sp>
      <p:sp>
        <p:nvSpPr>
          <p:cNvPr id="4" name="Date Placeholder 3">
            <a:extLst>
              <a:ext uri="{FF2B5EF4-FFF2-40B4-BE49-F238E27FC236}">
                <a16:creationId xmlns:a16="http://schemas.microsoft.com/office/drawing/2014/main" id="{11AF63D1-7573-1D26-8D32-A82EB8FCEA57}"/>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7923D626-B987-F512-90F3-E0CD90F2E8DF}"/>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C8F8BE1B-1E74-B2B0-DBC8-4A349ABB5582}"/>
              </a:ext>
            </a:extLst>
          </p:cNvPr>
          <p:cNvSpPr>
            <a:spLocks noGrp="1"/>
          </p:cNvSpPr>
          <p:nvPr>
            <p:ph type="sldNum" sz="quarter" idx="12"/>
          </p:nvPr>
        </p:nvSpPr>
        <p:spPr/>
        <p:txBody>
          <a:bodyPr/>
          <a:lstStyle/>
          <a:p>
            <a:pPr>
              <a:defRPr/>
            </a:pPr>
            <a:fld id="{E201E5CB-5EE0-4EA4-87FF-7D8A79A61969}" type="slidenum">
              <a:rPr lang="de-DE" smtClean="0"/>
              <a:pPr>
                <a:defRPr/>
              </a:pPr>
              <a:t>34</a:t>
            </a:fld>
            <a:endParaRPr lang="de-DE" dirty="0"/>
          </a:p>
        </p:txBody>
      </p:sp>
      <p:graphicFrame>
        <p:nvGraphicFramePr>
          <p:cNvPr id="8" name="Table 8">
            <a:extLst>
              <a:ext uri="{FF2B5EF4-FFF2-40B4-BE49-F238E27FC236}">
                <a16:creationId xmlns:a16="http://schemas.microsoft.com/office/drawing/2014/main" id="{8802C802-97BE-709E-9417-7D21305B104A}"/>
              </a:ext>
            </a:extLst>
          </p:cNvPr>
          <p:cNvGraphicFramePr>
            <a:graphicFrameLocks noGrp="1"/>
          </p:cNvGraphicFramePr>
          <p:nvPr>
            <p:extLst>
              <p:ext uri="{D42A27DB-BD31-4B8C-83A1-F6EECF244321}">
                <p14:modId xmlns:p14="http://schemas.microsoft.com/office/powerpoint/2010/main" val="659754385"/>
              </p:ext>
            </p:extLst>
          </p:nvPr>
        </p:nvGraphicFramePr>
        <p:xfrm>
          <a:off x="332903" y="1371600"/>
          <a:ext cx="11524664" cy="5115560"/>
        </p:xfrm>
        <a:graphic>
          <a:graphicData uri="http://schemas.openxmlformats.org/drawingml/2006/table">
            <a:tbl>
              <a:tblPr firstRow="1" bandRow="1">
                <a:tableStyleId>{2D5ABB26-0587-4C30-8999-92F81FD0307C}</a:tableStyleId>
              </a:tblPr>
              <a:tblGrid>
                <a:gridCol w="1350272">
                  <a:extLst>
                    <a:ext uri="{9D8B030D-6E8A-4147-A177-3AD203B41FA5}">
                      <a16:colId xmlns:a16="http://schemas.microsoft.com/office/drawing/2014/main" val="1602893565"/>
                    </a:ext>
                  </a:extLst>
                </a:gridCol>
                <a:gridCol w="1062557">
                  <a:extLst>
                    <a:ext uri="{9D8B030D-6E8A-4147-A177-3AD203B41FA5}">
                      <a16:colId xmlns:a16="http://schemas.microsoft.com/office/drawing/2014/main" val="4182429286"/>
                    </a:ext>
                  </a:extLst>
                </a:gridCol>
                <a:gridCol w="7519639">
                  <a:extLst>
                    <a:ext uri="{9D8B030D-6E8A-4147-A177-3AD203B41FA5}">
                      <a16:colId xmlns:a16="http://schemas.microsoft.com/office/drawing/2014/main" val="398100243"/>
                    </a:ext>
                  </a:extLst>
                </a:gridCol>
                <a:gridCol w="1592196">
                  <a:extLst>
                    <a:ext uri="{9D8B030D-6E8A-4147-A177-3AD203B41FA5}">
                      <a16:colId xmlns:a16="http://schemas.microsoft.com/office/drawing/2014/main" val="3371170745"/>
                    </a:ext>
                  </a:extLst>
                </a:gridCol>
              </a:tblGrid>
              <a:tr h="370840">
                <a:tc>
                  <a:txBody>
                    <a:bodyPr/>
                    <a:lstStyle/>
                    <a:p>
                      <a:r>
                        <a:rPr lang="en-US" sz="1400" dirty="0"/>
                        <a:t>Methodology step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Challenge number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Challenge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Perspective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5161238"/>
                  </a:ext>
                </a:extLst>
              </a:tr>
              <a:tr h="370840">
                <a:tc>
                  <a:txBody>
                    <a:bodyPr/>
                    <a:lstStyle/>
                    <a:p>
                      <a:r>
                        <a:rPr lang="en-US" sz="1400" dirty="0"/>
                        <a:t>M3</a:t>
                      </a:r>
                    </a:p>
                  </a:txBody>
                  <a:tcPr>
                    <a:lnT w="12700" cap="flat" cmpd="sng" algn="ctr">
                      <a:solidFill>
                        <a:schemeClr val="tx1"/>
                      </a:solidFill>
                      <a:prstDash val="solid"/>
                      <a:round/>
                      <a:headEnd type="none" w="med" len="med"/>
                      <a:tailEnd type="none" w="med" len="med"/>
                    </a:lnT>
                  </a:tcPr>
                </a:tc>
                <a:tc>
                  <a:txBody>
                    <a:bodyPr/>
                    <a:lstStyle/>
                    <a:p>
                      <a:r>
                        <a:rPr lang="en-US" sz="1400" dirty="0"/>
                        <a:t>C13</a:t>
                      </a:r>
                    </a:p>
                  </a:txBody>
                  <a:tcPr>
                    <a:lnT w="12700" cap="flat" cmpd="sng" algn="ctr">
                      <a:solidFill>
                        <a:schemeClr val="tx1"/>
                      </a:solidFill>
                      <a:prstDash val="solid"/>
                      <a:round/>
                      <a:headEnd type="none" w="med" len="med"/>
                      <a:tailEnd type="none" w="med" len="med"/>
                    </a:lnT>
                  </a:tcPr>
                </a:tc>
                <a:tc>
                  <a:txBody>
                    <a:bodyPr/>
                    <a:lstStyle/>
                    <a:p>
                      <a:r>
                        <a:rPr lang="en-US" sz="1400" dirty="0"/>
                        <a:t>Determining the optimal number of context rules to describe the class</a:t>
                      </a:r>
                    </a:p>
                  </a:txBody>
                  <a:tcPr>
                    <a:lnT w="12700" cap="flat" cmpd="sng" algn="ctr">
                      <a:solidFill>
                        <a:schemeClr val="tx1"/>
                      </a:solidFill>
                      <a:prstDash val="solid"/>
                      <a:round/>
                      <a:headEnd type="none" w="med" len="med"/>
                      <a:tailEnd type="none" w="med" len="med"/>
                    </a:lnT>
                  </a:tcPr>
                </a:tc>
                <a:tc>
                  <a:txBody>
                    <a:bodyPr/>
                    <a:lstStyle/>
                    <a:p>
                      <a:r>
                        <a:rPr lang="en-US" sz="1400" dirty="0"/>
                        <a:t>Model</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00539988"/>
                  </a:ext>
                </a:extLst>
              </a:tr>
              <a:tr h="370840">
                <a:tc>
                  <a:txBody>
                    <a:bodyPr/>
                    <a:lstStyle/>
                    <a:p>
                      <a:r>
                        <a:rPr lang="en-US" sz="1400" dirty="0"/>
                        <a:t>M3</a:t>
                      </a:r>
                    </a:p>
                  </a:txBody>
                  <a:tcPr/>
                </a:tc>
                <a:tc>
                  <a:txBody>
                    <a:bodyPr/>
                    <a:lstStyle/>
                    <a:p>
                      <a:r>
                        <a:rPr lang="en-US" sz="1400" dirty="0"/>
                        <a:t>C14</a:t>
                      </a:r>
                    </a:p>
                  </a:txBody>
                  <a:tcPr/>
                </a:tc>
                <a:tc>
                  <a:txBody>
                    <a:bodyPr/>
                    <a:lstStyle/>
                    <a:p>
                      <a:r>
                        <a:rPr lang="en-US" sz="1400" dirty="0"/>
                        <a:t>Evaluating the results in terms of the ratio between the words used in a class dictionary and the number of keywords actually used for context rules</a:t>
                      </a:r>
                    </a:p>
                  </a:txBody>
                  <a:tcPr/>
                </a:tc>
                <a:tc>
                  <a:txBody>
                    <a:bodyPr/>
                    <a:lstStyle/>
                    <a:p>
                      <a:r>
                        <a:rPr lang="en-US" sz="1400" dirty="0"/>
                        <a:t>Performance</a:t>
                      </a:r>
                    </a:p>
                  </a:txBody>
                  <a:tcPr/>
                </a:tc>
                <a:extLst>
                  <a:ext uri="{0D108BD9-81ED-4DB2-BD59-A6C34878D82A}">
                    <a16:rowId xmlns:a16="http://schemas.microsoft.com/office/drawing/2014/main" val="3824394547"/>
                  </a:ext>
                </a:extLst>
              </a:tr>
              <a:tr h="370840">
                <a:tc>
                  <a:txBody>
                    <a:bodyPr/>
                    <a:lstStyle/>
                    <a:p>
                      <a:r>
                        <a:rPr lang="en-US" sz="1400" dirty="0"/>
                        <a:t>M3</a:t>
                      </a:r>
                    </a:p>
                  </a:txBody>
                  <a:tcPr/>
                </a:tc>
                <a:tc>
                  <a:txBody>
                    <a:bodyPr/>
                    <a:lstStyle/>
                    <a:p>
                      <a:r>
                        <a:rPr lang="en-US" sz="1400" dirty="0"/>
                        <a:t>C15</a:t>
                      </a:r>
                    </a:p>
                  </a:txBody>
                  <a:tcPr/>
                </a:tc>
                <a:tc>
                  <a:txBody>
                    <a:bodyPr/>
                    <a:lstStyle/>
                    <a:p>
                      <a:r>
                        <a:rPr lang="en-US" sz="1400" dirty="0"/>
                        <a:t>Reducing time for a manual evaluation of context windows</a:t>
                      </a:r>
                    </a:p>
                  </a:txBody>
                  <a:tcPr/>
                </a:tc>
                <a:tc>
                  <a:txBody>
                    <a:bodyPr/>
                    <a:lstStyle/>
                    <a:p>
                      <a:r>
                        <a:rPr lang="en-US" sz="1400" dirty="0"/>
                        <a:t>Expert</a:t>
                      </a:r>
                    </a:p>
                  </a:txBody>
                  <a:tcPr/>
                </a:tc>
                <a:extLst>
                  <a:ext uri="{0D108BD9-81ED-4DB2-BD59-A6C34878D82A}">
                    <a16:rowId xmlns:a16="http://schemas.microsoft.com/office/drawing/2014/main" val="3635699376"/>
                  </a:ext>
                </a:extLst>
              </a:tr>
              <a:tr h="370840">
                <a:tc>
                  <a:txBody>
                    <a:bodyPr/>
                    <a:lstStyle/>
                    <a:p>
                      <a:r>
                        <a:rPr lang="en-US" sz="1400" dirty="0"/>
                        <a:t>M3</a:t>
                      </a:r>
                    </a:p>
                  </a:txBody>
                  <a:tcPr/>
                </a:tc>
                <a:tc>
                  <a:txBody>
                    <a:bodyPr/>
                    <a:lstStyle/>
                    <a:p>
                      <a:r>
                        <a:rPr lang="en-US" sz="1400" dirty="0"/>
                        <a:t>C16</a:t>
                      </a:r>
                    </a:p>
                  </a:txBody>
                  <a:tcPr/>
                </a:tc>
                <a:tc>
                  <a:txBody>
                    <a:bodyPr/>
                    <a:lstStyle/>
                    <a:p>
                      <a:r>
                        <a:rPr lang="en-US" sz="1400" dirty="0"/>
                        <a:t>Exploring alternative methods for obtaining context rules</a:t>
                      </a:r>
                    </a:p>
                  </a:txBody>
                  <a:tcPr/>
                </a:tc>
                <a:tc>
                  <a:txBody>
                    <a:bodyPr/>
                    <a:lstStyle/>
                    <a:p>
                      <a:r>
                        <a:rPr lang="en-US" sz="1400" dirty="0"/>
                        <a:t>Performance</a:t>
                      </a:r>
                    </a:p>
                  </a:txBody>
                  <a:tcPr/>
                </a:tc>
                <a:extLst>
                  <a:ext uri="{0D108BD9-81ED-4DB2-BD59-A6C34878D82A}">
                    <a16:rowId xmlns:a16="http://schemas.microsoft.com/office/drawing/2014/main" val="1238863927"/>
                  </a:ext>
                </a:extLst>
              </a:tr>
              <a:tr h="370840">
                <a:tc>
                  <a:txBody>
                    <a:bodyPr/>
                    <a:lstStyle/>
                    <a:p>
                      <a:r>
                        <a:rPr lang="en-US" sz="1400" dirty="0"/>
                        <a:t>M4</a:t>
                      </a:r>
                    </a:p>
                  </a:txBody>
                  <a:tcPr/>
                </a:tc>
                <a:tc>
                  <a:txBody>
                    <a:bodyPr/>
                    <a:lstStyle/>
                    <a:p>
                      <a:r>
                        <a:rPr lang="en-US" sz="1400" dirty="0"/>
                        <a:t>C17</a:t>
                      </a:r>
                    </a:p>
                  </a:txBody>
                  <a:tcPr/>
                </a:tc>
                <a:tc>
                  <a:txBody>
                    <a:bodyPr/>
                    <a:lstStyle/>
                    <a:p>
                      <a:r>
                        <a:rPr lang="en-US" sz="1400" dirty="0"/>
                        <a:t>Selecting a pre-trained model for obtaining text embeddings</a:t>
                      </a:r>
                    </a:p>
                  </a:txBody>
                  <a:tcPr/>
                </a:tc>
                <a:tc>
                  <a:txBody>
                    <a:bodyPr/>
                    <a:lstStyle/>
                    <a:p>
                      <a:r>
                        <a:rPr lang="en-US" sz="1400" dirty="0"/>
                        <a:t>Model</a:t>
                      </a:r>
                    </a:p>
                  </a:txBody>
                  <a:tcPr/>
                </a:tc>
                <a:extLst>
                  <a:ext uri="{0D108BD9-81ED-4DB2-BD59-A6C34878D82A}">
                    <a16:rowId xmlns:a16="http://schemas.microsoft.com/office/drawing/2014/main" val="279920611"/>
                  </a:ext>
                </a:extLst>
              </a:tr>
              <a:tr h="370840">
                <a:tc>
                  <a:txBody>
                    <a:bodyPr/>
                    <a:lstStyle/>
                    <a:p>
                      <a:r>
                        <a:rPr lang="en-US" sz="1400" dirty="0"/>
                        <a:t>M4</a:t>
                      </a:r>
                    </a:p>
                  </a:txBody>
                  <a:tcPr/>
                </a:tc>
                <a:tc>
                  <a:txBody>
                    <a:bodyPr/>
                    <a:lstStyle/>
                    <a:p>
                      <a:r>
                        <a:rPr lang="en-US" sz="1400" dirty="0"/>
                        <a:t>C18</a:t>
                      </a:r>
                    </a:p>
                  </a:txBody>
                  <a:tcPr/>
                </a:tc>
                <a:tc>
                  <a:txBody>
                    <a:bodyPr/>
                    <a:lstStyle/>
                    <a:p>
                      <a:r>
                        <a:rPr lang="en-US" sz="1400" dirty="0"/>
                        <a:t>Exploring the possibilities of training a tailored model</a:t>
                      </a:r>
                    </a:p>
                  </a:txBody>
                  <a:tcPr/>
                </a:tc>
                <a:tc>
                  <a:txBody>
                    <a:bodyPr/>
                    <a:lstStyle/>
                    <a:p>
                      <a:r>
                        <a:rPr lang="en-US" sz="1400" dirty="0"/>
                        <a:t>Model</a:t>
                      </a:r>
                    </a:p>
                  </a:txBody>
                  <a:tcPr/>
                </a:tc>
                <a:extLst>
                  <a:ext uri="{0D108BD9-81ED-4DB2-BD59-A6C34878D82A}">
                    <a16:rowId xmlns:a16="http://schemas.microsoft.com/office/drawing/2014/main" val="2548208910"/>
                  </a:ext>
                </a:extLst>
              </a:tr>
              <a:tr h="370840">
                <a:tc>
                  <a:txBody>
                    <a:bodyPr/>
                    <a:lstStyle/>
                    <a:p>
                      <a:r>
                        <a:rPr lang="en-US" sz="1400" dirty="0"/>
                        <a:t>M4</a:t>
                      </a:r>
                    </a:p>
                  </a:txBody>
                  <a:tcPr/>
                </a:tc>
                <a:tc>
                  <a:txBody>
                    <a:bodyPr/>
                    <a:lstStyle/>
                    <a:p>
                      <a:r>
                        <a:rPr lang="en-US" sz="1400" dirty="0"/>
                        <a:t>C19</a:t>
                      </a:r>
                    </a:p>
                  </a:txBody>
                  <a:tcPr/>
                </a:tc>
                <a:tc>
                  <a:txBody>
                    <a:bodyPr/>
                    <a:lstStyle/>
                    <a:p>
                      <a:r>
                        <a:rPr lang="en-US" sz="1400" dirty="0"/>
                        <a:t>Deciding on the method for calculating the class vectors using context rules</a:t>
                      </a:r>
                    </a:p>
                  </a:txBody>
                  <a:tcPr/>
                </a:tc>
                <a:tc>
                  <a:txBody>
                    <a:bodyPr/>
                    <a:lstStyle/>
                    <a:p>
                      <a:r>
                        <a:rPr lang="en-US" sz="1400" dirty="0"/>
                        <a:t>Model</a:t>
                      </a:r>
                    </a:p>
                  </a:txBody>
                  <a:tcPr/>
                </a:tc>
                <a:extLst>
                  <a:ext uri="{0D108BD9-81ED-4DB2-BD59-A6C34878D82A}">
                    <a16:rowId xmlns:a16="http://schemas.microsoft.com/office/drawing/2014/main" val="3849340858"/>
                  </a:ext>
                </a:extLst>
              </a:tr>
              <a:tr h="370840">
                <a:tc>
                  <a:txBody>
                    <a:bodyPr/>
                    <a:lstStyle/>
                    <a:p>
                      <a:r>
                        <a:rPr lang="en-US" sz="1400" dirty="0"/>
                        <a:t>M4</a:t>
                      </a:r>
                    </a:p>
                  </a:txBody>
                  <a:tcPr/>
                </a:tc>
                <a:tc>
                  <a:txBody>
                    <a:bodyPr/>
                    <a:lstStyle/>
                    <a:p>
                      <a:r>
                        <a:rPr lang="en-US" sz="1400" dirty="0"/>
                        <a:t>C20</a:t>
                      </a:r>
                    </a:p>
                  </a:txBody>
                  <a:tcPr/>
                </a:tc>
                <a:tc>
                  <a:txBody>
                    <a:bodyPr/>
                    <a:lstStyle/>
                    <a:p>
                      <a:r>
                        <a:rPr lang="en-US" sz="1400" dirty="0"/>
                        <a:t>High similarities between class vectors</a:t>
                      </a:r>
                    </a:p>
                  </a:txBody>
                  <a:tcPr/>
                </a:tc>
                <a:tc>
                  <a:txBody>
                    <a:bodyPr/>
                    <a:lstStyle/>
                    <a:p>
                      <a:r>
                        <a:rPr lang="en-US" sz="1400" dirty="0"/>
                        <a:t>Model</a:t>
                      </a:r>
                    </a:p>
                  </a:txBody>
                  <a:tcPr/>
                </a:tc>
                <a:extLst>
                  <a:ext uri="{0D108BD9-81ED-4DB2-BD59-A6C34878D82A}">
                    <a16:rowId xmlns:a16="http://schemas.microsoft.com/office/drawing/2014/main" val="1679983965"/>
                  </a:ext>
                </a:extLst>
              </a:tr>
              <a:tr h="370840">
                <a:tc>
                  <a:txBody>
                    <a:bodyPr/>
                    <a:lstStyle/>
                    <a:p>
                      <a:r>
                        <a:rPr lang="en-US" sz="1400" dirty="0"/>
                        <a:t>M4</a:t>
                      </a:r>
                    </a:p>
                  </a:txBody>
                  <a:tcPr/>
                </a:tc>
                <a:tc>
                  <a:txBody>
                    <a:bodyPr/>
                    <a:lstStyle/>
                    <a:p>
                      <a:r>
                        <a:rPr lang="en-US" sz="1400" dirty="0"/>
                        <a:t>C21</a:t>
                      </a:r>
                    </a:p>
                  </a:txBody>
                  <a:tcPr/>
                </a:tc>
                <a:tc>
                  <a:txBody>
                    <a:bodyPr/>
                    <a:lstStyle/>
                    <a:p>
                      <a:r>
                        <a:rPr lang="en-US" sz="1400" dirty="0"/>
                        <a:t>Exploring other approaches beyond computing the class vector</a:t>
                      </a:r>
                    </a:p>
                  </a:txBody>
                  <a:tcPr/>
                </a:tc>
                <a:tc>
                  <a:txBody>
                    <a:bodyPr/>
                    <a:lstStyle/>
                    <a:p>
                      <a:r>
                        <a:rPr lang="en-US" sz="1400" dirty="0"/>
                        <a:t>Model</a:t>
                      </a:r>
                    </a:p>
                  </a:txBody>
                  <a:tcPr/>
                </a:tc>
                <a:extLst>
                  <a:ext uri="{0D108BD9-81ED-4DB2-BD59-A6C34878D82A}">
                    <a16:rowId xmlns:a16="http://schemas.microsoft.com/office/drawing/2014/main" val="2981459015"/>
                  </a:ext>
                </a:extLst>
              </a:tr>
              <a:tr h="370840">
                <a:tc>
                  <a:txBody>
                    <a:bodyPr/>
                    <a:lstStyle/>
                    <a:p>
                      <a:r>
                        <a:rPr lang="en-US" sz="1400" dirty="0"/>
                        <a:t>M5</a:t>
                      </a:r>
                    </a:p>
                  </a:txBody>
                  <a:tcPr/>
                </a:tc>
                <a:tc>
                  <a:txBody>
                    <a:bodyPr/>
                    <a:lstStyle/>
                    <a:p>
                      <a:r>
                        <a:rPr lang="en-US" sz="1400" dirty="0"/>
                        <a:t>C22</a:t>
                      </a:r>
                    </a:p>
                  </a:txBody>
                  <a:tcPr/>
                </a:tc>
                <a:tc>
                  <a:txBody>
                    <a:bodyPr/>
                    <a:lstStyle/>
                    <a:p>
                      <a:r>
                        <a:rPr lang="en-US" sz="1400" dirty="0"/>
                        <a:t>Selecting the approach to classify documents </a:t>
                      </a:r>
                    </a:p>
                  </a:txBody>
                  <a:tcPr/>
                </a:tc>
                <a:tc>
                  <a:txBody>
                    <a:bodyPr/>
                    <a:lstStyle/>
                    <a:p>
                      <a:r>
                        <a:rPr lang="en-US" sz="1400" dirty="0"/>
                        <a:t>Model</a:t>
                      </a:r>
                    </a:p>
                  </a:txBody>
                  <a:tcPr/>
                </a:tc>
                <a:extLst>
                  <a:ext uri="{0D108BD9-81ED-4DB2-BD59-A6C34878D82A}">
                    <a16:rowId xmlns:a16="http://schemas.microsoft.com/office/drawing/2014/main" val="1940354709"/>
                  </a:ext>
                </a:extLst>
              </a:tr>
              <a:tr h="370840">
                <a:tc>
                  <a:txBody>
                    <a:bodyPr/>
                    <a:lstStyle/>
                    <a:p>
                      <a:r>
                        <a:rPr lang="en-US" sz="1400" dirty="0"/>
                        <a:t>M5</a:t>
                      </a:r>
                    </a:p>
                  </a:txBody>
                  <a:tcPr/>
                </a:tc>
                <a:tc>
                  <a:txBody>
                    <a:bodyPr/>
                    <a:lstStyle/>
                    <a:p>
                      <a:r>
                        <a:rPr lang="en-US" sz="1400" dirty="0"/>
                        <a:t>C23</a:t>
                      </a:r>
                    </a:p>
                  </a:txBody>
                  <a:tcPr/>
                </a:tc>
                <a:tc>
                  <a:txBody>
                    <a:bodyPr/>
                    <a:lstStyle/>
                    <a:p>
                      <a:r>
                        <a:rPr lang="en-US" sz="1400" dirty="0"/>
                        <a:t>Using time-saving code writing techniques for the algorithm</a:t>
                      </a:r>
                    </a:p>
                  </a:txBody>
                  <a:tcPr/>
                </a:tc>
                <a:tc>
                  <a:txBody>
                    <a:bodyPr/>
                    <a:lstStyle/>
                    <a:p>
                      <a:r>
                        <a:rPr lang="en-US" sz="1400" dirty="0"/>
                        <a:t>Performance</a:t>
                      </a:r>
                    </a:p>
                  </a:txBody>
                  <a:tcPr/>
                </a:tc>
                <a:extLst>
                  <a:ext uri="{0D108BD9-81ED-4DB2-BD59-A6C34878D82A}">
                    <a16:rowId xmlns:a16="http://schemas.microsoft.com/office/drawing/2014/main" val="968970908"/>
                  </a:ext>
                </a:extLst>
              </a:tr>
              <a:tr h="370840">
                <a:tc>
                  <a:txBody>
                    <a:bodyPr/>
                    <a:lstStyle/>
                    <a:p>
                      <a:r>
                        <a:rPr lang="en-US" sz="1400" dirty="0"/>
                        <a:t>M5</a:t>
                      </a:r>
                    </a:p>
                  </a:txBody>
                  <a:tcPr>
                    <a:lnB w="12700" cap="flat" cmpd="sng" algn="ctr">
                      <a:solidFill>
                        <a:schemeClr val="tx1"/>
                      </a:solidFill>
                      <a:prstDash val="solid"/>
                      <a:round/>
                      <a:headEnd type="none" w="med" len="med"/>
                      <a:tailEnd type="none" w="med" len="med"/>
                    </a:lnB>
                  </a:tcPr>
                </a:tc>
                <a:tc>
                  <a:txBody>
                    <a:bodyPr/>
                    <a:lstStyle/>
                    <a:p>
                      <a:r>
                        <a:rPr lang="en-US" sz="1400" dirty="0"/>
                        <a:t>C24</a:t>
                      </a:r>
                    </a:p>
                  </a:txBody>
                  <a:tcPr>
                    <a:lnB w="12700" cap="flat" cmpd="sng" algn="ctr">
                      <a:solidFill>
                        <a:schemeClr val="tx1"/>
                      </a:solidFill>
                      <a:prstDash val="solid"/>
                      <a:round/>
                      <a:headEnd type="none" w="med" len="med"/>
                      <a:tailEnd type="none" w="med" len="med"/>
                    </a:lnB>
                  </a:tcPr>
                </a:tc>
                <a:tc>
                  <a:txBody>
                    <a:bodyPr/>
                    <a:lstStyle/>
                    <a:p>
                      <a:r>
                        <a:rPr lang="en-US" sz="1400" dirty="0"/>
                        <a:t>Determining a minimum threshold for saving classified documents</a:t>
                      </a:r>
                    </a:p>
                  </a:txBody>
                  <a:tcPr>
                    <a:lnB w="12700" cap="flat" cmpd="sng" algn="ctr">
                      <a:solidFill>
                        <a:schemeClr val="tx1"/>
                      </a:solidFill>
                      <a:prstDash val="solid"/>
                      <a:round/>
                      <a:headEnd type="none" w="med" len="med"/>
                      <a:tailEnd type="none" w="med" len="med"/>
                    </a:lnB>
                  </a:tcPr>
                </a:tc>
                <a:tc>
                  <a:txBody>
                    <a:bodyPr/>
                    <a:lstStyle/>
                    <a:p>
                      <a:r>
                        <a:rPr lang="en-US" sz="1400" dirty="0"/>
                        <a:t>Performance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6813019"/>
                  </a:ext>
                </a:extLst>
              </a:tr>
            </a:tbl>
          </a:graphicData>
        </a:graphic>
      </p:graphicFrame>
      <p:sp>
        <p:nvSpPr>
          <p:cNvPr id="9" name="TextBox 8">
            <a:extLst>
              <a:ext uri="{FF2B5EF4-FFF2-40B4-BE49-F238E27FC236}">
                <a16:creationId xmlns:a16="http://schemas.microsoft.com/office/drawing/2014/main" id="{433771A3-9D31-ACFA-8EF0-5453CD0AC6AB}"/>
              </a:ext>
            </a:extLst>
          </p:cNvPr>
          <p:cNvSpPr txBox="1"/>
          <p:nvPr/>
        </p:nvSpPr>
        <p:spPr bwMode="gray">
          <a:xfrm>
            <a:off x="332903" y="1072630"/>
            <a:ext cx="5328593" cy="298970"/>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Challenges throughout the classification process using the proposed approach </a:t>
            </a:r>
          </a:p>
        </p:txBody>
      </p:sp>
      <p:sp>
        <p:nvSpPr>
          <p:cNvPr id="7" name="Rectangle: Rounded Corners 6">
            <a:extLst>
              <a:ext uri="{FF2B5EF4-FFF2-40B4-BE49-F238E27FC236}">
                <a16:creationId xmlns:a16="http://schemas.microsoft.com/office/drawing/2014/main" id="{928FC639-0587-3F9F-C01A-497E1CFEE937}"/>
              </a:ext>
            </a:extLst>
          </p:cNvPr>
          <p:cNvSpPr/>
          <p:nvPr/>
        </p:nvSpPr>
        <p:spPr bwMode="auto">
          <a:xfrm>
            <a:off x="332903" y="5328170"/>
            <a:ext cx="11524664" cy="457200"/>
          </a:xfrm>
          <a:prstGeom prst="roundRect">
            <a:avLst/>
          </a:prstGeom>
          <a:solidFill>
            <a:schemeClr val="accent6">
              <a:alpha val="1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Tree>
    <p:extLst>
      <p:ext uri="{BB962C8B-B14F-4D97-AF65-F5344CB8AC3E}">
        <p14:creationId xmlns:p14="http://schemas.microsoft.com/office/powerpoint/2010/main" val="319941927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6A2F44-AFDA-03AC-5E1A-4BB5A667B362}"/>
              </a:ext>
            </a:extLst>
          </p:cNvPr>
          <p:cNvSpPr>
            <a:spLocks noGrp="1"/>
          </p:cNvSpPr>
          <p:nvPr>
            <p:ph type="title"/>
          </p:nvPr>
        </p:nvSpPr>
        <p:spPr/>
        <p:txBody>
          <a:bodyPr/>
          <a:lstStyle/>
          <a:p>
            <a:r>
              <a:rPr lang="en-US" dirty="0"/>
              <a:t>Answering RQ1: Identified challenges (3/3)</a:t>
            </a:r>
          </a:p>
        </p:txBody>
      </p:sp>
      <p:sp>
        <p:nvSpPr>
          <p:cNvPr id="4" name="Date Placeholder 3">
            <a:extLst>
              <a:ext uri="{FF2B5EF4-FFF2-40B4-BE49-F238E27FC236}">
                <a16:creationId xmlns:a16="http://schemas.microsoft.com/office/drawing/2014/main" id="{11AF63D1-7573-1D26-8D32-A82EB8FCEA57}"/>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7923D626-B987-F512-90F3-E0CD90F2E8DF}"/>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C8F8BE1B-1E74-B2B0-DBC8-4A349ABB5582}"/>
              </a:ext>
            </a:extLst>
          </p:cNvPr>
          <p:cNvSpPr>
            <a:spLocks noGrp="1"/>
          </p:cNvSpPr>
          <p:nvPr>
            <p:ph type="sldNum" sz="quarter" idx="12"/>
          </p:nvPr>
        </p:nvSpPr>
        <p:spPr/>
        <p:txBody>
          <a:bodyPr/>
          <a:lstStyle/>
          <a:p>
            <a:pPr>
              <a:defRPr/>
            </a:pPr>
            <a:fld id="{E201E5CB-5EE0-4EA4-87FF-7D8A79A61969}" type="slidenum">
              <a:rPr lang="de-DE" smtClean="0"/>
              <a:pPr>
                <a:defRPr/>
              </a:pPr>
              <a:t>35</a:t>
            </a:fld>
            <a:endParaRPr lang="de-DE" dirty="0"/>
          </a:p>
        </p:txBody>
      </p:sp>
      <p:graphicFrame>
        <p:nvGraphicFramePr>
          <p:cNvPr id="8" name="Table 8">
            <a:extLst>
              <a:ext uri="{FF2B5EF4-FFF2-40B4-BE49-F238E27FC236}">
                <a16:creationId xmlns:a16="http://schemas.microsoft.com/office/drawing/2014/main" id="{8802C802-97BE-709E-9417-7D21305B104A}"/>
              </a:ext>
            </a:extLst>
          </p:cNvPr>
          <p:cNvGraphicFramePr>
            <a:graphicFrameLocks noGrp="1"/>
          </p:cNvGraphicFramePr>
          <p:nvPr>
            <p:extLst>
              <p:ext uri="{D42A27DB-BD31-4B8C-83A1-F6EECF244321}">
                <p14:modId xmlns:p14="http://schemas.microsoft.com/office/powerpoint/2010/main" val="3653578773"/>
              </p:ext>
            </p:extLst>
          </p:nvPr>
        </p:nvGraphicFramePr>
        <p:xfrm>
          <a:off x="332903" y="1371600"/>
          <a:ext cx="11524664" cy="4597400"/>
        </p:xfrm>
        <a:graphic>
          <a:graphicData uri="http://schemas.openxmlformats.org/drawingml/2006/table">
            <a:tbl>
              <a:tblPr firstRow="1" bandRow="1">
                <a:tableStyleId>{2D5ABB26-0587-4C30-8999-92F81FD0307C}</a:tableStyleId>
              </a:tblPr>
              <a:tblGrid>
                <a:gridCol w="1350272">
                  <a:extLst>
                    <a:ext uri="{9D8B030D-6E8A-4147-A177-3AD203B41FA5}">
                      <a16:colId xmlns:a16="http://schemas.microsoft.com/office/drawing/2014/main" val="1602893565"/>
                    </a:ext>
                  </a:extLst>
                </a:gridCol>
                <a:gridCol w="1062557">
                  <a:extLst>
                    <a:ext uri="{9D8B030D-6E8A-4147-A177-3AD203B41FA5}">
                      <a16:colId xmlns:a16="http://schemas.microsoft.com/office/drawing/2014/main" val="4182429286"/>
                    </a:ext>
                  </a:extLst>
                </a:gridCol>
                <a:gridCol w="7519639">
                  <a:extLst>
                    <a:ext uri="{9D8B030D-6E8A-4147-A177-3AD203B41FA5}">
                      <a16:colId xmlns:a16="http://schemas.microsoft.com/office/drawing/2014/main" val="398100243"/>
                    </a:ext>
                  </a:extLst>
                </a:gridCol>
                <a:gridCol w="1592196">
                  <a:extLst>
                    <a:ext uri="{9D8B030D-6E8A-4147-A177-3AD203B41FA5}">
                      <a16:colId xmlns:a16="http://schemas.microsoft.com/office/drawing/2014/main" val="3371170745"/>
                    </a:ext>
                  </a:extLst>
                </a:gridCol>
              </a:tblGrid>
              <a:tr h="370840">
                <a:tc>
                  <a:txBody>
                    <a:bodyPr/>
                    <a:lstStyle/>
                    <a:p>
                      <a:r>
                        <a:rPr lang="en-US" sz="1400" dirty="0"/>
                        <a:t>Methodology step</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Challenge number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Challenge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Perspective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5161238"/>
                  </a:ext>
                </a:extLst>
              </a:tr>
              <a:tr h="370840">
                <a:tc>
                  <a:txBody>
                    <a:bodyPr/>
                    <a:lstStyle/>
                    <a:p>
                      <a:r>
                        <a:rPr lang="en-US" sz="1400" dirty="0"/>
                        <a:t>M5</a:t>
                      </a:r>
                    </a:p>
                  </a:txBody>
                  <a:tcPr>
                    <a:lnT w="12700" cap="flat" cmpd="sng" algn="ctr">
                      <a:solidFill>
                        <a:schemeClr val="tx1"/>
                      </a:solidFill>
                      <a:prstDash val="solid"/>
                      <a:round/>
                      <a:headEnd type="none" w="med" len="med"/>
                      <a:tailEnd type="none" w="med" len="med"/>
                    </a:lnT>
                  </a:tcPr>
                </a:tc>
                <a:tc>
                  <a:txBody>
                    <a:bodyPr/>
                    <a:lstStyle/>
                    <a:p>
                      <a:r>
                        <a:rPr lang="en-US" sz="1400" dirty="0"/>
                        <a:t>C25</a:t>
                      </a:r>
                    </a:p>
                  </a:txBody>
                  <a:tcPr>
                    <a:lnT w="12700" cap="flat" cmpd="sng" algn="ctr">
                      <a:solidFill>
                        <a:schemeClr val="tx1"/>
                      </a:solidFill>
                      <a:prstDash val="solid"/>
                      <a:round/>
                      <a:headEnd type="none" w="med" len="med"/>
                      <a:tailEnd type="none" w="med" len="med"/>
                    </a:lnT>
                  </a:tcPr>
                </a:tc>
                <a:tc>
                  <a:txBody>
                    <a:bodyPr/>
                    <a:lstStyle/>
                    <a:p>
                      <a:r>
                        <a:rPr lang="en-US" sz="1400" dirty="0"/>
                        <a:t>Adjusting a class threshold for each individual class</a:t>
                      </a:r>
                    </a:p>
                  </a:txBody>
                  <a:tcPr>
                    <a:lnT w="12700" cap="flat" cmpd="sng" algn="ctr">
                      <a:solidFill>
                        <a:schemeClr val="tx1"/>
                      </a:solidFill>
                      <a:prstDash val="solid"/>
                      <a:round/>
                      <a:headEnd type="none" w="med" len="med"/>
                      <a:tailEnd type="none" w="med" len="med"/>
                    </a:lnT>
                  </a:tcPr>
                </a:tc>
                <a:tc>
                  <a:txBody>
                    <a:bodyPr/>
                    <a:lstStyle/>
                    <a:p>
                      <a:r>
                        <a:rPr lang="en-US" sz="1400" dirty="0"/>
                        <a:t>Expert</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00539988"/>
                  </a:ext>
                </a:extLst>
              </a:tr>
              <a:tr h="370840">
                <a:tc>
                  <a:txBody>
                    <a:bodyPr/>
                    <a:lstStyle/>
                    <a:p>
                      <a:r>
                        <a:rPr lang="en-US" sz="1400" dirty="0"/>
                        <a:t>M5</a:t>
                      </a:r>
                    </a:p>
                  </a:txBody>
                  <a:tcPr/>
                </a:tc>
                <a:tc>
                  <a:txBody>
                    <a:bodyPr/>
                    <a:lstStyle/>
                    <a:p>
                      <a:r>
                        <a:rPr lang="en-US" sz="1400" dirty="0"/>
                        <a:t>C26</a:t>
                      </a:r>
                    </a:p>
                  </a:txBody>
                  <a:tcPr/>
                </a:tc>
                <a:tc>
                  <a:txBody>
                    <a:bodyPr/>
                    <a:lstStyle/>
                    <a:p>
                      <a:r>
                        <a:rPr lang="en-US" sz="1400" dirty="0"/>
                        <a:t>Exploring additional features of the data set to enhance the classification </a:t>
                      </a:r>
                    </a:p>
                  </a:txBody>
                  <a:tcPr/>
                </a:tc>
                <a:tc>
                  <a:txBody>
                    <a:bodyPr/>
                    <a:lstStyle/>
                    <a:p>
                      <a:r>
                        <a:rPr lang="en-US" sz="1400" dirty="0"/>
                        <a:t>Performance</a:t>
                      </a:r>
                    </a:p>
                  </a:txBody>
                  <a:tcPr/>
                </a:tc>
                <a:extLst>
                  <a:ext uri="{0D108BD9-81ED-4DB2-BD59-A6C34878D82A}">
                    <a16:rowId xmlns:a16="http://schemas.microsoft.com/office/drawing/2014/main" val="3824394547"/>
                  </a:ext>
                </a:extLst>
              </a:tr>
              <a:tr h="370840">
                <a:tc>
                  <a:txBody>
                    <a:bodyPr/>
                    <a:lstStyle/>
                    <a:p>
                      <a:r>
                        <a:rPr lang="en-US" sz="1400" dirty="0"/>
                        <a:t>M5</a:t>
                      </a:r>
                    </a:p>
                  </a:txBody>
                  <a:tcPr/>
                </a:tc>
                <a:tc>
                  <a:txBody>
                    <a:bodyPr/>
                    <a:lstStyle/>
                    <a:p>
                      <a:r>
                        <a:rPr lang="en-US" sz="1400" dirty="0"/>
                        <a:t>C27</a:t>
                      </a:r>
                    </a:p>
                  </a:txBody>
                  <a:tcPr/>
                </a:tc>
                <a:tc>
                  <a:txBody>
                    <a:bodyPr/>
                    <a:lstStyle/>
                    <a:p>
                      <a:r>
                        <a:rPr lang="en-US" sz="1400" dirty="0"/>
                        <a:t>Identifying multiple topics in a document</a:t>
                      </a:r>
                    </a:p>
                  </a:txBody>
                  <a:tcPr/>
                </a:tc>
                <a:tc>
                  <a:txBody>
                    <a:bodyPr/>
                    <a:lstStyle/>
                    <a:p>
                      <a:r>
                        <a:rPr lang="en-US" sz="1400" dirty="0"/>
                        <a:t>Model</a:t>
                      </a:r>
                    </a:p>
                  </a:txBody>
                  <a:tcPr/>
                </a:tc>
                <a:extLst>
                  <a:ext uri="{0D108BD9-81ED-4DB2-BD59-A6C34878D82A}">
                    <a16:rowId xmlns:a16="http://schemas.microsoft.com/office/drawing/2014/main" val="3635699376"/>
                  </a:ext>
                </a:extLst>
              </a:tr>
              <a:tr h="370840">
                <a:tc>
                  <a:txBody>
                    <a:bodyPr/>
                    <a:lstStyle/>
                    <a:p>
                      <a:r>
                        <a:rPr lang="en-US" sz="1400" dirty="0"/>
                        <a:t>M6</a:t>
                      </a:r>
                    </a:p>
                  </a:txBody>
                  <a:tcPr/>
                </a:tc>
                <a:tc>
                  <a:txBody>
                    <a:bodyPr/>
                    <a:lstStyle/>
                    <a:p>
                      <a:r>
                        <a:rPr lang="en-US" sz="1400" dirty="0"/>
                        <a:t>C28</a:t>
                      </a:r>
                    </a:p>
                  </a:txBody>
                  <a:tcPr/>
                </a:tc>
                <a:tc>
                  <a:txBody>
                    <a:bodyPr/>
                    <a:lstStyle/>
                    <a:p>
                      <a:r>
                        <a:rPr lang="en-US" sz="1400" dirty="0"/>
                        <a:t>Examining false statements</a:t>
                      </a:r>
                    </a:p>
                  </a:txBody>
                  <a:tcPr/>
                </a:tc>
                <a:tc>
                  <a:txBody>
                    <a:bodyPr/>
                    <a:lstStyle/>
                    <a:p>
                      <a:r>
                        <a:rPr lang="en-US" sz="1400" dirty="0"/>
                        <a:t>Expert</a:t>
                      </a:r>
                    </a:p>
                  </a:txBody>
                  <a:tcPr/>
                </a:tc>
                <a:extLst>
                  <a:ext uri="{0D108BD9-81ED-4DB2-BD59-A6C34878D82A}">
                    <a16:rowId xmlns:a16="http://schemas.microsoft.com/office/drawing/2014/main" val="1238863927"/>
                  </a:ext>
                </a:extLst>
              </a:tr>
              <a:tr h="370840">
                <a:tc>
                  <a:txBody>
                    <a:bodyPr/>
                    <a:lstStyle/>
                    <a:p>
                      <a:r>
                        <a:rPr lang="en-US" sz="1400" dirty="0"/>
                        <a:t>M6</a:t>
                      </a:r>
                    </a:p>
                  </a:txBody>
                  <a:tcPr/>
                </a:tc>
                <a:tc>
                  <a:txBody>
                    <a:bodyPr/>
                    <a:lstStyle/>
                    <a:p>
                      <a:r>
                        <a:rPr lang="en-US" sz="1400" dirty="0"/>
                        <a:t>C29</a:t>
                      </a:r>
                    </a:p>
                  </a:txBody>
                  <a:tcPr/>
                </a:tc>
                <a:tc>
                  <a:txBody>
                    <a:bodyPr/>
                    <a:lstStyle/>
                    <a:p>
                      <a:r>
                        <a:rPr lang="en-US" sz="1400" dirty="0"/>
                        <a:t>Establishing the number of statements required for validation</a:t>
                      </a:r>
                    </a:p>
                  </a:txBody>
                  <a:tcPr/>
                </a:tc>
                <a:tc>
                  <a:txBody>
                    <a:bodyPr/>
                    <a:lstStyle/>
                    <a:p>
                      <a:r>
                        <a:rPr lang="en-US" sz="1400" dirty="0"/>
                        <a:t>Expert</a:t>
                      </a:r>
                    </a:p>
                  </a:txBody>
                  <a:tcPr/>
                </a:tc>
                <a:extLst>
                  <a:ext uri="{0D108BD9-81ED-4DB2-BD59-A6C34878D82A}">
                    <a16:rowId xmlns:a16="http://schemas.microsoft.com/office/drawing/2014/main" val="279920611"/>
                  </a:ext>
                </a:extLst>
              </a:tr>
              <a:tr h="370840">
                <a:tc>
                  <a:txBody>
                    <a:bodyPr/>
                    <a:lstStyle/>
                    <a:p>
                      <a:r>
                        <a:rPr lang="en-US" sz="1400" dirty="0"/>
                        <a:t>M6</a:t>
                      </a:r>
                    </a:p>
                  </a:txBody>
                  <a:tcPr/>
                </a:tc>
                <a:tc>
                  <a:txBody>
                    <a:bodyPr/>
                    <a:lstStyle/>
                    <a:p>
                      <a:r>
                        <a:rPr lang="en-US" sz="1400" dirty="0"/>
                        <a:t>C30</a:t>
                      </a:r>
                    </a:p>
                  </a:txBody>
                  <a:tcPr/>
                </a:tc>
                <a:tc>
                  <a:txBody>
                    <a:bodyPr/>
                    <a:lstStyle/>
                    <a:p>
                      <a:r>
                        <a:rPr lang="en-US" sz="1400" dirty="0"/>
                        <a:t>Determining reasonable metrics for the validation sample</a:t>
                      </a:r>
                    </a:p>
                  </a:txBody>
                  <a:tcPr/>
                </a:tc>
                <a:tc>
                  <a:txBody>
                    <a:bodyPr/>
                    <a:lstStyle/>
                    <a:p>
                      <a:r>
                        <a:rPr lang="en-US" sz="1400" dirty="0"/>
                        <a:t>Expert</a:t>
                      </a:r>
                    </a:p>
                  </a:txBody>
                  <a:tcPr/>
                </a:tc>
                <a:extLst>
                  <a:ext uri="{0D108BD9-81ED-4DB2-BD59-A6C34878D82A}">
                    <a16:rowId xmlns:a16="http://schemas.microsoft.com/office/drawing/2014/main" val="2548208910"/>
                  </a:ext>
                </a:extLst>
              </a:tr>
              <a:tr h="370840">
                <a:tc>
                  <a:txBody>
                    <a:bodyPr/>
                    <a:lstStyle/>
                    <a:p>
                      <a:r>
                        <a:rPr lang="en-US" sz="1400" dirty="0"/>
                        <a:t>M6</a:t>
                      </a:r>
                    </a:p>
                  </a:txBody>
                  <a:tcPr/>
                </a:tc>
                <a:tc>
                  <a:txBody>
                    <a:bodyPr/>
                    <a:lstStyle/>
                    <a:p>
                      <a:r>
                        <a:rPr lang="en-US" sz="1400" dirty="0"/>
                        <a:t>C31</a:t>
                      </a:r>
                    </a:p>
                  </a:txBody>
                  <a:tcPr/>
                </a:tc>
                <a:tc>
                  <a:txBody>
                    <a:bodyPr/>
                    <a:lstStyle/>
                    <a:p>
                      <a:r>
                        <a:rPr lang="en-US" sz="1400" dirty="0"/>
                        <a:t>Improving the validation procedure</a:t>
                      </a:r>
                    </a:p>
                  </a:txBody>
                  <a:tcPr/>
                </a:tc>
                <a:tc>
                  <a:txBody>
                    <a:bodyPr/>
                    <a:lstStyle/>
                    <a:p>
                      <a:r>
                        <a:rPr lang="en-US" sz="1400" dirty="0"/>
                        <a:t>Expert</a:t>
                      </a:r>
                    </a:p>
                  </a:txBody>
                  <a:tcPr/>
                </a:tc>
                <a:extLst>
                  <a:ext uri="{0D108BD9-81ED-4DB2-BD59-A6C34878D82A}">
                    <a16:rowId xmlns:a16="http://schemas.microsoft.com/office/drawing/2014/main" val="3849340858"/>
                  </a:ext>
                </a:extLst>
              </a:tr>
              <a:tr h="370840">
                <a:tc>
                  <a:txBody>
                    <a:bodyPr/>
                    <a:lstStyle/>
                    <a:p>
                      <a:r>
                        <a:rPr lang="en-US" sz="1400" dirty="0"/>
                        <a:t>General</a:t>
                      </a:r>
                    </a:p>
                  </a:txBody>
                  <a:tcPr/>
                </a:tc>
                <a:tc>
                  <a:txBody>
                    <a:bodyPr/>
                    <a:lstStyle/>
                    <a:p>
                      <a:r>
                        <a:rPr lang="en-US" sz="1400" dirty="0"/>
                        <a:t>C32</a:t>
                      </a:r>
                    </a:p>
                  </a:txBody>
                  <a:tcPr/>
                </a:tc>
                <a:tc>
                  <a:txBody>
                    <a:bodyPr/>
                    <a:lstStyle/>
                    <a:p>
                      <a:r>
                        <a:rPr lang="en-US" sz="1400" dirty="0"/>
                        <a:t>Exploring portability of results to other tasks</a:t>
                      </a:r>
                    </a:p>
                  </a:txBody>
                  <a:tcPr/>
                </a:tc>
                <a:tc>
                  <a:txBody>
                    <a:bodyPr/>
                    <a:lstStyle/>
                    <a:p>
                      <a:r>
                        <a:rPr lang="en-US" sz="1400" dirty="0"/>
                        <a:t>Model</a:t>
                      </a:r>
                    </a:p>
                  </a:txBody>
                  <a:tcPr/>
                </a:tc>
                <a:extLst>
                  <a:ext uri="{0D108BD9-81ED-4DB2-BD59-A6C34878D82A}">
                    <a16:rowId xmlns:a16="http://schemas.microsoft.com/office/drawing/2014/main" val="1679983965"/>
                  </a:ext>
                </a:extLst>
              </a:tr>
              <a:tr h="370840">
                <a:tc>
                  <a:txBody>
                    <a:bodyPr/>
                    <a:lstStyle/>
                    <a:p>
                      <a:r>
                        <a:rPr lang="en-US" sz="1400" dirty="0"/>
                        <a:t>General</a:t>
                      </a:r>
                    </a:p>
                  </a:txBody>
                  <a:tcPr/>
                </a:tc>
                <a:tc>
                  <a:txBody>
                    <a:bodyPr/>
                    <a:lstStyle/>
                    <a:p>
                      <a:r>
                        <a:rPr lang="en-US" sz="1400" dirty="0"/>
                        <a:t>C33</a:t>
                      </a:r>
                    </a:p>
                  </a:txBody>
                  <a:tcPr/>
                </a:tc>
                <a:tc>
                  <a:txBody>
                    <a:bodyPr/>
                    <a:lstStyle/>
                    <a:p>
                      <a:r>
                        <a:rPr lang="en-US" sz="1400" dirty="0"/>
                        <a:t>Reducing labor time required for the suggested approach</a:t>
                      </a:r>
                    </a:p>
                  </a:txBody>
                  <a:tcPr/>
                </a:tc>
                <a:tc>
                  <a:txBody>
                    <a:bodyPr/>
                    <a:lstStyle/>
                    <a:p>
                      <a:r>
                        <a:rPr lang="en-US" sz="1400" dirty="0"/>
                        <a:t>Expert</a:t>
                      </a:r>
                    </a:p>
                  </a:txBody>
                  <a:tcPr/>
                </a:tc>
                <a:extLst>
                  <a:ext uri="{0D108BD9-81ED-4DB2-BD59-A6C34878D82A}">
                    <a16:rowId xmlns:a16="http://schemas.microsoft.com/office/drawing/2014/main" val="2981459015"/>
                  </a:ext>
                </a:extLst>
              </a:tr>
              <a:tr h="370840">
                <a:tc>
                  <a:txBody>
                    <a:bodyPr/>
                    <a:lstStyle/>
                    <a:p>
                      <a:r>
                        <a:rPr lang="en-US" sz="1400" dirty="0"/>
                        <a:t>General</a:t>
                      </a:r>
                    </a:p>
                  </a:txBody>
                  <a:tcPr/>
                </a:tc>
                <a:tc>
                  <a:txBody>
                    <a:bodyPr/>
                    <a:lstStyle/>
                    <a:p>
                      <a:r>
                        <a:rPr lang="en-US" sz="1400" dirty="0"/>
                        <a:t>C34</a:t>
                      </a:r>
                    </a:p>
                  </a:txBody>
                  <a:tcPr/>
                </a:tc>
                <a:tc>
                  <a:txBody>
                    <a:bodyPr/>
                    <a:lstStyle/>
                    <a:p>
                      <a:r>
                        <a:rPr lang="en-US" sz="1400" dirty="0"/>
                        <a:t>Training a text classifier</a:t>
                      </a:r>
                    </a:p>
                  </a:txBody>
                  <a:tcPr/>
                </a:tc>
                <a:tc>
                  <a:txBody>
                    <a:bodyPr/>
                    <a:lstStyle/>
                    <a:p>
                      <a:r>
                        <a:rPr lang="en-US" sz="1400" dirty="0"/>
                        <a:t>Model</a:t>
                      </a:r>
                    </a:p>
                  </a:txBody>
                  <a:tcPr/>
                </a:tc>
                <a:extLst>
                  <a:ext uri="{0D108BD9-81ED-4DB2-BD59-A6C34878D82A}">
                    <a16:rowId xmlns:a16="http://schemas.microsoft.com/office/drawing/2014/main" val="1940354709"/>
                  </a:ext>
                </a:extLst>
              </a:tr>
              <a:tr h="370840">
                <a:tc>
                  <a:txBody>
                    <a:bodyPr/>
                    <a:lstStyle/>
                    <a:p>
                      <a:r>
                        <a:rPr lang="en-US" sz="1400" dirty="0"/>
                        <a:t>General</a:t>
                      </a:r>
                    </a:p>
                  </a:txBody>
                  <a:tcPr>
                    <a:lnB w="12700" cap="flat" cmpd="sng" algn="ctr">
                      <a:solidFill>
                        <a:schemeClr val="tx1"/>
                      </a:solidFill>
                      <a:prstDash val="solid"/>
                      <a:round/>
                      <a:headEnd type="none" w="med" len="med"/>
                      <a:tailEnd type="none" w="med" len="med"/>
                    </a:lnB>
                  </a:tcPr>
                </a:tc>
                <a:tc>
                  <a:txBody>
                    <a:bodyPr/>
                    <a:lstStyle/>
                    <a:p>
                      <a:r>
                        <a:rPr lang="en-US" sz="1400" dirty="0"/>
                        <a:t>C35</a:t>
                      </a:r>
                    </a:p>
                  </a:txBody>
                  <a:tcPr>
                    <a:lnB w="12700" cap="flat" cmpd="sng" algn="ctr">
                      <a:solidFill>
                        <a:schemeClr val="tx1"/>
                      </a:solidFill>
                      <a:prstDash val="solid"/>
                      <a:round/>
                      <a:headEnd type="none" w="med" len="med"/>
                      <a:tailEnd type="none" w="med" len="med"/>
                    </a:lnB>
                  </a:tcPr>
                </a:tc>
                <a:tc>
                  <a:txBody>
                    <a:bodyPr/>
                    <a:lstStyle/>
                    <a:p>
                      <a:r>
                        <a:rPr lang="en-US" sz="1400" dirty="0"/>
                        <a:t>Improving the model over time</a:t>
                      </a:r>
                    </a:p>
                  </a:txBody>
                  <a:tcPr>
                    <a:lnB w="12700" cap="flat" cmpd="sng" algn="ctr">
                      <a:solidFill>
                        <a:schemeClr val="tx1"/>
                      </a:solidFill>
                      <a:prstDash val="solid"/>
                      <a:round/>
                      <a:headEnd type="none" w="med" len="med"/>
                      <a:tailEnd type="none" w="med" len="med"/>
                    </a:lnB>
                  </a:tcPr>
                </a:tc>
                <a:tc>
                  <a:txBody>
                    <a:bodyPr/>
                    <a:lstStyle/>
                    <a:p>
                      <a:r>
                        <a:rPr lang="en-US" sz="1400" dirty="0"/>
                        <a:t>Performance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8970908"/>
                  </a:ext>
                </a:extLst>
              </a:tr>
            </a:tbl>
          </a:graphicData>
        </a:graphic>
      </p:graphicFrame>
      <p:sp>
        <p:nvSpPr>
          <p:cNvPr id="9" name="TextBox 8">
            <a:extLst>
              <a:ext uri="{FF2B5EF4-FFF2-40B4-BE49-F238E27FC236}">
                <a16:creationId xmlns:a16="http://schemas.microsoft.com/office/drawing/2014/main" id="{433771A3-9D31-ACFA-8EF0-5453CD0AC6AB}"/>
              </a:ext>
            </a:extLst>
          </p:cNvPr>
          <p:cNvSpPr txBox="1"/>
          <p:nvPr/>
        </p:nvSpPr>
        <p:spPr bwMode="gray">
          <a:xfrm>
            <a:off x="332903" y="1072630"/>
            <a:ext cx="5328593" cy="298970"/>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Challenges throughout the classification process using the proposed approach </a:t>
            </a:r>
          </a:p>
        </p:txBody>
      </p:sp>
      <p:sp>
        <p:nvSpPr>
          <p:cNvPr id="2" name="Rectangle: Rounded Corners 1">
            <a:extLst>
              <a:ext uri="{FF2B5EF4-FFF2-40B4-BE49-F238E27FC236}">
                <a16:creationId xmlns:a16="http://schemas.microsoft.com/office/drawing/2014/main" id="{88E8C357-5735-0B12-1C07-8F028F90D95D}"/>
              </a:ext>
            </a:extLst>
          </p:cNvPr>
          <p:cNvSpPr/>
          <p:nvPr/>
        </p:nvSpPr>
        <p:spPr bwMode="auto">
          <a:xfrm>
            <a:off x="332903" y="4419600"/>
            <a:ext cx="11524664" cy="457200"/>
          </a:xfrm>
          <a:prstGeom prst="roundRect">
            <a:avLst/>
          </a:prstGeom>
          <a:solidFill>
            <a:schemeClr val="accent6">
              <a:alpha val="1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Tree>
    <p:extLst>
      <p:ext uri="{BB962C8B-B14F-4D97-AF65-F5344CB8AC3E}">
        <p14:creationId xmlns:p14="http://schemas.microsoft.com/office/powerpoint/2010/main" val="359180987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4BC24-11B4-4614-4230-422450A3AA2F}"/>
              </a:ext>
            </a:extLst>
          </p:cNvPr>
          <p:cNvSpPr>
            <a:spLocks noGrp="1"/>
          </p:cNvSpPr>
          <p:nvPr>
            <p:ph type="title"/>
          </p:nvPr>
        </p:nvSpPr>
        <p:spPr/>
        <p:txBody>
          <a:bodyPr/>
          <a:lstStyle/>
          <a:p>
            <a:r>
              <a:rPr lang="en-US" dirty="0"/>
              <a:t>Answering RQ1: Categorization of Identified Challenges</a:t>
            </a:r>
          </a:p>
        </p:txBody>
      </p:sp>
      <p:sp>
        <p:nvSpPr>
          <p:cNvPr id="4" name="Date Placeholder 3">
            <a:extLst>
              <a:ext uri="{FF2B5EF4-FFF2-40B4-BE49-F238E27FC236}">
                <a16:creationId xmlns:a16="http://schemas.microsoft.com/office/drawing/2014/main" id="{49E531AC-B33C-B7BE-4143-8D8216E8F38A}"/>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619BB1BA-BE39-1691-A0AF-F764D537647B}"/>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819AA015-5675-6508-1C02-8B029896856C}"/>
              </a:ext>
            </a:extLst>
          </p:cNvPr>
          <p:cNvSpPr>
            <a:spLocks noGrp="1"/>
          </p:cNvSpPr>
          <p:nvPr>
            <p:ph type="sldNum" sz="quarter" idx="12"/>
          </p:nvPr>
        </p:nvSpPr>
        <p:spPr/>
        <p:txBody>
          <a:bodyPr/>
          <a:lstStyle/>
          <a:p>
            <a:pPr>
              <a:defRPr/>
            </a:pPr>
            <a:fld id="{E201E5CB-5EE0-4EA4-87FF-7D8A79A61969}" type="slidenum">
              <a:rPr lang="de-DE" smtClean="0"/>
              <a:pPr>
                <a:defRPr/>
              </a:pPr>
              <a:t>36</a:t>
            </a:fld>
            <a:endParaRPr lang="de-DE" dirty="0"/>
          </a:p>
        </p:txBody>
      </p:sp>
      <p:grpSp>
        <p:nvGrpSpPr>
          <p:cNvPr id="242" name="Group 241">
            <a:extLst>
              <a:ext uri="{FF2B5EF4-FFF2-40B4-BE49-F238E27FC236}">
                <a16:creationId xmlns:a16="http://schemas.microsoft.com/office/drawing/2014/main" id="{E814DD48-0EA3-77A9-5EFB-02072F1CCF1E}"/>
              </a:ext>
            </a:extLst>
          </p:cNvPr>
          <p:cNvGrpSpPr/>
          <p:nvPr/>
        </p:nvGrpSpPr>
        <p:grpSpPr>
          <a:xfrm>
            <a:off x="1046445" y="990600"/>
            <a:ext cx="10096050" cy="5382513"/>
            <a:chOff x="1020991" y="793020"/>
            <a:chExt cx="10096050" cy="5779635"/>
          </a:xfrm>
        </p:grpSpPr>
        <p:sp>
          <p:nvSpPr>
            <p:cNvPr id="188" name="Rectangle 187">
              <a:extLst>
                <a:ext uri="{FF2B5EF4-FFF2-40B4-BE49-F238E27FC236}">
                  <a16:creationId xmlns:a16="http://schemas.microsoft.com/office/drawing/2014/main" id="{BA89B9A6-79B7-41B2-1D42-A3E445664737}"/>
                </a:ext>
              </a:extLst>
            </p:cNvPr>
            <p:cNvSpPr/>
            <p:nvPr/>
          </p:nvSpPr>
          <p:spPr bwMode="auto">
            <a:xfrm>
              <a:off x="5280469" y="793020"/>
              <a:ext cx="1579221" cy="4300493"/>
            </a:xfrm>
            <a:prstGeom prst="rect">
              <a:avLst/>
            </a:prstGeom>
            <a:noFill/>
            <a:ln w="12700">
              <a:solidFill>
                <a:schemeClr val="tx2">
                  <a:lumMod val="75000"/>
                  <a:lumOff val="2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28" name="Rectangle 227">
              <a:extLst>
                <a:ext uri="{FF2B5EF4-FFF2-40B4-BE49-F238E27FC236}">
                  <a16:creationId xmlns:a16="http://schemas.microsoft.com/office/drawing/2014/main" id="{892D0399-3942-D8B6-3D16-2DEA11DADA96}"/>
                </a:ext>
              </a:extLst>
            </p:cNvPr>
            <p:cNvSpPr/>
            <p:nvPr/>
          </p:nvSpPr>
          <p:spPr bwMode="auto">
            <a:xfrm>
              <a:off x="5201406" y="1090398"/>
              <a:ext cx="158124" cy="155507"/>
            </a:xfrm>
            <a:prstGeom prst="rect">
              <a:avLst/>
            </a:prstGeom>
            <a:solidFill>
              <a:schemeClr val="bg1"/>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29" name="Rectangle 228">
              <a:extLst>
                <a:ext uri="{FF2B5EF4-FFF2-40B4-BE49-F238E27FC236}">
                  <a16:creationId xmlns:a16="http://schemas.microsoft.com/office/drawing/2014/main" id="{72FFCED6-BEF9-94C9-2347-A93009F28C31}"/>
                </a:ext>
              </a:extLst>
            </p:cNvPr>
            <p:cNvSpPr/>
            <p:nvPr/>
          </p:nvSpPr>
          <p:spPr bwMode="auto">
            <a:xfrm>
              <a:off x="5201406" y="1792501"/>
              <a:ext cx="158124" cy="155507"/>
            </a:xfrm>
            <a:prstGeom prst="rect">
              <a:avLst/>
            </a:prstGeom>
            <a:solidFill>
              <a:schemeClr val="bg1"/>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30" name="Rectangle 229">
              <a:extLst>
                <a:ext uri="{FF2B5EF4-FFF2-40B4-BE49-F238E27FC236}">
                  <a16:creationId xmlns:a16="http://schemas.microsoft.com/office/drawing/2014/main" id="{42708A02-A375-C5C3-477D-5F40128DB164}"/>
                </a:ext>
              </a:extLst>
            </p:cNvPr>
            <p:cNvSpPr/>
            <p:nvPr/>
          </p:nvSpPr>
          <p:spPr bwMode="auto">
            <a:xfrm>
              <a:off x="5201406" y="2479474"/>
              <a:ext cx="158124" cy="155507"/>
            </a:xfrm>
            <a:prstGeom prst="rect">
              <a:avLst/>
            </a:prstGeom>
            <a:solidFill>
              <a:schemeClr val="bg1"/>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31" name="Rectangle 230">
              <a:extLst>
                <a:ext uri="{FF2B5EF4-FFF2-40B4-BE49-F238E27FC236}">
                  <a16:creationId xmlns:a16="http://schemas.microsoft.com/office/drawing/2014/main" id="{8112AD26-BB29-CCD4-790E-12EC156B0108}"/>
                </a:ext>
              </a:extLst>
            </p:cNvPr>
            <p:cNvSpPr/>
            <p:nvPr/>
          </p:nvSpPr>
          <p:spPr bwMode="auto">
            <a:xfrm>
              <a:off x="6789699" y="3242521"/>
              <a:ext cx="158124" cy="155507"/>
            </a:xfrm>
            <a:prstGeom prst="rect">
              <a:avLst/>
            </a:prstGeom>
            <a:solidFill>
              <a:schemeClr val="bg1"/>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32" name="Rectangle 231">
              <a:extLst>
                <a:ext uri="{FF2B5EF4-FFF2-40B4-BE49-F238E27FC236}">
                  <a16:creationId xmlns:a16="http://schemas.microsoft.com/office/drawing/2014/main" id="{0C7F07B5-3A3F-EBB2-6DA5-4A6F80565F00}"/>
                </a:ext>
              </a:extLst>
            </p:cNvPr>
            <p:cNvSpPr/>
            <p:nvPr/>
          </p:nvSpPr>
          <p:spPr bwMode="auto">
            <a:xfrm>
              <a:off x="6789699" y="3859044"/>
              <a:ext cx="158124" cy="155507"/>
            </a:xfrm>
            <a:prstGeom prst="rect">
              <a:avLst/>
            </a:prstGeom>
            <a:solidFill>
              <a:schemeClr val="bg1"/>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33" name="Rectangle 232">
              <a:extLst>
                <a:ext uri="{FF2B5EF4-FFF2-40B4-BE49-F238E27FC236}">
                  <a16:creationId xmlns:a16="http://schemas.microsoft.com/office/drawing/2014/main" id="{C45C42BF-6282-5AB9-AC1C-9901E40A09A9}"/>
                </a:ext>
              </a:extLst>
            </p:cNvPr>
            <p:cNvSpPr/>
            <p:nvPr/>
          </p:nvSpPr>
          <p:spPr bwMode="auto">
            <a:xfrm>
              <a:off x="6789699" y="4549254"/>
              <a:ext cx="158124" cy="155507"/>
            </a:xfrm>
            <a:prstGeom prst="rect">
              <a:avLst/>
            </a:prstGeom>
            <a:solidFill>
              <a:schemeClr val="bg1"/>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7" name="Arrow: Pentagon 6">
              <a:extLst>
                <a:ext uri="{FF2B5EF4-FFF2-40B4-BE49-F238E27FC236}">
                  <a16:creationId xmlns:a16="http://schemas.microsoft.com/office/drawing/2014/main" id="{1901FFAA-071E-E46F-6470-0D84629F86E6}"/>
                </a:ext>
              </a:extLst>
            </p:cNvPr>
            <p:cNvSpPr/>
            <p:nvPr/>
          </p:nvSpPr>
          <p:spPr bwMode="auto">
            <a:xfrm rot="5400000">
              <a:off x="5773883" y="705846"/>
              <a:ext cx="635536" cy="1080119"/>
            </a:xfrm>
            <a:prstGeom prst="homePlate">
              <a:avLst>
                <a:gd name="adj" fmla="val 20860"/>
              </a:avLst>
            </a:prstGeom>
            <a:solidFill>
              <a:schemeClr val="bg1">
                <a:lumMod val="8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cs typeface="Arial" pitchFamily="34" charset="0"/>
                </a:rPr>
                <a:t>M1</a:t>
              </a:r>
            </a:p>
          </p:txBody>
        </p:sp>
        <p:sp>
          <p:nvSpPr>
            <p:cNvPr id="2" name="Arrow: Chevron 1">
              <a:extLst>
                <a:ext uri="{FF2B5EF4-FFF2-40B4-BE49-F238E27FC236}">
                  <a16:creationId xmlns:a16="http://schemas.microsoft.com/office/drawing/2014/main" id="{D8EDB5E6-F434-6EA5-AD9C-8E0178CC0B9D}"/>
                </a:ext>
              </a:extLst>
            </p:cNvPr>
            <p:cNvSpPr/>
            <p:nvPr/>
          </p:nvSpPr>
          <p:spPr bwMode="auto">
            <a:xfrm rot="5400000">
              <a:off x="5773883" y="1395325"/>
              <a:ext cx="635535" cy="1080119"/>
            </a:xfrm>
            <a:prstGeom prst="chevron">
              <a:avLst>
                <a:gd name="adj" fmla="val 20860"/>
              </a:avLst>
            </a:prstGeom>
            <a:solidFill>
              <a:schemeClr val="bg1">
                <a:lumMod val="8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cs typeface="Arial" pitchFamily="34" charset="0"/>
                </a:rPr>
                <a:t>M2</a:t>
              </a:r>
            </a:p>
          </p:txBody>
        </p:sp>
        <p:sp>
          <p:nvSpPr>
            <p:cNvPr id="21" name="Rectangle 20">
              <a:extLst>
                <a:ext uri="{FF2B5EF4-FFF2-40B4-BE49-F238E27FC236}">
                  <a16:creationId xmlns:a16="http://schemas.microsoft.com/office/drawing/2014/main" id="{E62D0548-4363-7FC8-E6C8-22E824C1A681}"/>
                </a:ext>
              </a:extLst>
            </p:cNvPr>
            <p:cNvSpPr/>
            <p:nvPr/>
          </p:nvSpPr>
          <p:spPr bwMode="auto">
            <a:xfrm>
              <a:off x="5280469" y="5114542"/>
              <a:ext cx="1579221" cy="548964"/>
            </a:xfrm>
            <a:prstGeom prst="rect">
              <a:avLst/>
            </a:prstGeom>
            <a:solidFill>
              <a:schemeClr val="bg1">
                <a:lumMod val="8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General</a:t>
              </a:r>
              <a:endParaRPr lang="en-US" dirty="0">
                <a:solidFill>
                  <a:schemeClr val="tx1"/>
                </a:solidFill>
                <a:cs typeface="Arial" pitchFamily="34" charset="0"/>
              </a:endParaRPr>
            </a:p>
          </p:txBody>
        </p:sp>
        <p:grpSp>
          <p:nvGrpSpPr>
            <p:cNvPr id="222" name="Group 221">
              <a:extLst>
                <a:ext uri="{FF2B5EF4-FFF2-40B4-BE49-F238E27FC236}">
                  <a16:creationId xmlns:a16="http://schemas.microsoft.com/office/drawing/2014/main" id="{48815A78-3E56-DA7A-5502-4BA9759156C5}"/>
                </a:ext>
              </a:extLst>
            </p:cNvPr>
            <p:cNvGrpSpPr/>
            <p:nvPr/>
          </p:nvGrpSpPr>
          <p:grpSpPr>
            <a:xfrm>
              <a:off x="1419362" y="935110"/>
              <a:ext cx="2966429" cy="529084"/>
              <a:chOff x="1260583" y="1034631"/>
              <a:chExt cx="2966429" cy="529084"/>
            </a:xfrm>
          </p:grpSpPr>
          <p:sp>
            <p:nvSpPr>
              <p:cNvPr id="87" name="Rectangle 86">
                <a:extLst>
                  <a:ext uri="{FF2B5EF4-FFF2-40B4-BE49-F238E27FC236}">
                    <a16:creationId xmlns:a16="http://schemas.microsoft.com/office/drawing/2014/main" id="{395C89AB-C007-9CCE-D3B5-46870B252422}"/>
                  </a:ext>
                </a:extLst>
              </p:cNvPr>
              <p:cNvSpPr/>
              <p:nvPr/>
            </p:nvSpPr>
            <p:spPr bwMode="auto">
              <a:xfrm>
                <a:off x="1260583" y="1034631"/>
                <a:ext cx="2966429" cy="529084"/>
              </a:xfrm>
              <a:prstGeom prst="rect">
                <a:avLst/>
              </a:prstGeom>
              <a:solidFill>
                <a:schemeClr val="bg1">
                  <a:lumMod val="9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Rectangle 11">
                <a:extLst>
                  <a:ext uri="{FF2B5EF4-FFF2-40B4-BE49-F238E27FC236}">
                    <a16:creationId xmlns:a16="http://schemas.microsoft.com/office/drawing/2014/main" id="{DAFAF64B-E9A1-6652-DA8D-D10DCA8713C1}"/>
                  </a:ext>
                </a:extLst>
              </p:cNvPr>
              <p:cNvSpPr/>
              <p:nvPr/>
            </p:nvSpPr>
            <p:spPr bwMode="auto">
              <a:xfrm>
                <a:off x="1421754" y="1140620"/>
                <a:ext cx="792765" cy="317106"/>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cs typeface="Arial" pitchFamily="34" charset="0"/>
                  </a:rPr>
                  <a:t>C1</a:t>
                </a:r>
                <a:endParaRPr lang="en-US" dirty="0">
                  <a:solidFill>
                    <a:schemeClr val="bg1"/>
                  </a:solidFill>
                  <a:cs typeface="Arial" pitchFamily="34" charset="0"/>
                </a:endParaRPr>
              </a:p>
            </p:txBody>
          </p:sp>
          <p:sp>
            <p:nvSpPr>
              <p:cNvPr id="22" name="Rectangle 21">
                <a:extLst>
                  <a:ext uri="{FF2B5EF4-FFF2-40B4-BE49-F238E27FC236}">
                    <a16:creationId xmlns:a16="http://schemas.microsoft.com/office/drawing/2014/main" id="{6855B193-2FCC-DCB8-E6BC-86E959D907B9}"/>
                  </a:ext>
                </a:extLst>
              </p:cNvPr>
              <p:cNvSpPr/>
              <p:nvPr/>
            </p:nvSpPr>
            <p:spPr bwMode="auto">
              <a:xfrm>
                <a:off x="2349597" y="1140620"/>
                <a:ext cx="792765" cy="317106"/>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cs typeface="Arial" pitchFamily="34" charset="0"/>
                  </a:rPr>
                  <a:t>C2</a:t>
                </a:r>
                <a:endParaRPr lang="en-US" dirty="0">
                  <a:solidFill>
                    <a:schemeClr val="bg1"/>
                  </a:solidFill>
                  <a:cs typeface="Arial" pitchFamily="34" charset="0"/>
                </a:endParaRPr>
              </a:p>
            </p:txBody>
          </p:sp>
        </p:grpSp>
        <p:grpSp>
          <p:nvGrpSpPr>
            <p:cNvPr id="221" name="Group 220">
              <a:extLst>
                <a:ext uri="{FF2B5EF4-FFF2-40B4-BE49-F238E27FC236}">
                  <a16:creationId xmlns:a16="http://schemas.microsoft.com/office/drawing/2014/main" id="{A71F9BE0-66C7-93DE-4C65-A13698F75DA3}"/>
                </a:ext>
              </a:extLst>
            </p:cNvPr>
            <p:cNvGrpSpPr/>
            <p:nvPr/>
          </p:nvGrpSpPr>
          <p:grpSpPr>
            <a:xfrm>
              <a:off x="1362894" y="2215730"/>
              <a:ext cx="2966428" cy="1381098"/>
              <a:chOff x="1260583" y="1656695"/>
              <a:chExt cx="2966428" cy="1381098"/>
            </a:xfrm>
          </p:grpSpPr>
          <p:sp>
            <p:nvSpPr>
              <p:cNvPr id="88" name="Rectangle 87">
                <a:extLst>
                  <a:ext uri="{FF2B5EF4-FFF2-40B4-BE49-F238E27FC236}">
                    <a16:creationId xmlns:a16="http://schemas.microsoft.com/office/drawing/2014/main" id="{8F2E2C6E-CA2A-BF58-D1DD-DCC985457707}"/>
                  </a:ext>
                </a:extLst>
              </p:cNvPr>
              <p:cNvSpPr/>
              <p:nvPr/>
            </p:nvSpPr>
            <p:spPr bwMode="auto">
              <a:xfrm>
                <a:off x="1260583" y="1656695"/>
                <a:ext cx="2966428" cy="1381098"/>
              </a:xfrm>
              <a:prstGeom prst="rect">
                <a:avLst/>
              </a:prstGeom>
              <a:solidFill>
                <a:schemeClr val="bg1">
                  <a:lumMod val="9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4" name="Rectangle 13">
                <a:extLst>
                  <a:ext uri="{FF2B5EF4-FFF2-40B4-BE49-F238E27FC236}">
                    <a16:creationId xmlns:a16="http://schemas.microsoft.com/office/drawing/2014/main" id="{BA3A3C57-2648-D33F-4903-D410E2A0BD16}"/>
                  </a:ext>
                </a:extLst>
              </p:cNvPr>
              <p:cNvSpPr/>
              <p:nvPr/>
            </p:nvSpPr>
            <p:spPr bwMode="auto">
              <a:xfrm>
                <a:off x="1420401" y="1753122"/>
                <a:ext cx="792765" cy="317106"/>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C3</a:t>
                </a:r>
                <a:endParaRPr lang="en-US" dirty="0">
                  <a:solidFill>
                    <a:schemeClr val="tx1"/>
                  </a:solidFill>
                  <a:cs typeface="Arial" pitchFamily="34" charset="0"/>
                </a:endParaRPr>
              </a:p>
            </p:txBody>
          </p:sp>
          <p:sp>
            <p:nvSpPr>
              <p:cNvPr id="15" name="Rectangle 14">
                <a:extLst>
                  <a:ext uri="{FF2B5EF4-FFF2-40B4-BE49-F238E27FC236}">
                    <a16:creationId xmlns:a16="http://schemas.microsoft.com/office/drawing/2014/main" id="{73B9615B-4D74-38F5-1088-FB527D1F1551}"/>
                  </a:ext>
                </a:extLst>
              </p:cNvPr>
              <p:cNvSpPr/>
              <p:nvPr/>
            </p:nvSpPr>
            <p:spPr bwMode="auto">
              <a:xfrm>
                <a:off x="3278792" y="1757485"/>
                <a:ext cx="792765" cy="317106"/>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C5</a:t>
                </a:r>
                <a:endParaRPr lang="en-US" dirty="0">
                  <a:solidFill>
                    <a:schemeClr val="tx1"/>
                  </a:solidFill>
                  <a:cs typeface="Arial" pitchFamily="34" charset="0"/>
                </a:endParaRPr>
              </a:p>
            </p:txBody>
          </p:sp>
          <p:sp>
            <p:nvSpPr>
              <p:cNvPr id="16" name="Rectangle 15">
                <a:extLst>
                  <a:ext uri="{FF2B5EF4-FFF2-40B4-BE49-F238E27FC236}">
                    <a16:creationId xmlns:a16="http://schemas.microsoft.com/office/drawing/2014/main" id="{82E52C04-C17E-10C9-D728-59EED4BE40B5}"/>
                  </a:ext>
                </a:extLst>
              </p:cNvPr>
              <p:cNvSpPr/>
              <p:nvPr/>
            </p:nvSpPr>
            <p:spPr bwMode="auto">
              <a:xfrm>
                <a:off x="2354802" y="2157671"/>
                <a:ext cx="792765" cy="317106"/>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C7</a:t>
                </a:r>
                <a:endParaRPr lang="en-US" dirty="0">
                  <a:solidFill>
                    <a:schemeClr val="tx1"/>
                  </a:solidFill>
                  <a:cs typeface="Arial" pitchFamily="34" charset="0"/>
                </a:endParaRPr>
              </a:p>
            </p:txBody>
          </p:sp>
          <p:sp>
            <p:nvSpPr>
              <p:cNvPr id="17" name="Rectangle 16">
                <a:extLst>
                  <a:ext uri="{FF2B5EF4-FFF2-40B4-BE49-F238E27FC236}">
                    <a16:creationId xmlns:a16="http://schemas.microsoft.com/office/drawing/2014/main" id="{B550856B-0100-E23F-FE4B-A4F51F7B7468}"/>
                  </a:ext>
                </a:extLst>
              </p:cNvPr>
              <p:cNvSpPr/>
              <p:nvPr/>
            </p:nvSpPr>
            <p:spPr bwMode="auto">
              <a:xfrm>
                <a:off x="1427845" y="2573314"/>
                <a:ext cx="792765" cy="317106"/>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C9</a:t>
                </a:r>
                <a:endParaRPr lang="en-US" dirty="0">
                  <a:solidFill>
                    <a:schemeClr val="tx1"/>
                  </a:solidFill>
                  <a:cs typeface="Arial" pitchFamily="34" charset="0"/>
                </a:endParaRPr>
              </a:p>
            </p:txBody>
          </p:sp>
          <p:sp>
            <p:nvSpPr>
              <p:cNvPr id="23" name="Rectangle 22">
                <a:extLst>
                  <a:ext uri="{FF2B5EF4-FFF2-40B4-BE49-F238E27FC236}">
                    <a16:creationId xmlns:a16="http://schemas.microsoft.com/office/drawing/2014/main" id="{9CC18B5A-62D2-3847-AEA7-464CA3D536A0}"/>
                  </a:ext>
                </a:extLst>
              </p:cNvPr>
              <p:cNvSpPr/>
              <p:nvPr/>
            </p:nvSpPr>
            <p:spPr bwMode="auto">
              <a:xfrm>
                <a:off x="2349597" y="1753122"/>
                <a:ext cx="792765" cy="317106"/>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C4</a:t>
                </a:r>
                <a:endParaRPr lang="en-US" dirty="0">
                  <a:solidFill>
                    <a:schemeClr val="tx1"/>
                  </a:solidFill>
                  <a:cs typeface="Arial" pitchFamily="34" charset="0"/>
                </a:endParaRPr>
              </a:p>
            </p:txBody>
          </p:sp>
          <p:sp>
            <p:nvSpPr>
              <p:cNvPr id="24" name="Rectangle 23">
                <a:extLst>
                  <a:ext uri="{FF2B5EF4-FFF2-40B4-BE49-F238E27FC236}">
                    <a16:creationId xmlns:a16="http://schemas.microsoft.com/office/drawing/2014/main" id="{A4CC0271-AF68-FFE3-B851-6A37C060CCA6}"/>
                  </a:ext>
                </a:extLst>
              </p:cNvPr>
              <p:cNvSpPr/>
              <p:nvPr/>
            </p:nvSpPr>
            <p:spPr bwMode="auto">
              <a:xfrm>
                <a:off x="1419020" y="2162772"/>
                <a:ext cx="792765" cy="317106"/>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C6</a:t>
                </a:r>
                <a:endParaRPr lang="en-US" dirty="0">
                  <a:solidFill>
                    <a:schemeClr val="tx1"/>
                  </a:solidFill>
                  <a:cs typeface="Arial" pitchFamily="34" charset="0"/>
                </a:endParaRPr>
              </a:p>
            </p:txBody>
          </p:sp>
          <p:sp>
            <p:nvSpPr>
              <p:cNvPr id="25" name="Rectangle 24">
                <a:extLst>
                  <a:ext uri="{FF2B5EF4-FFF2-40B4-BE49-F238E27FC236}">
                    <a16:creationId xmlns:a16="http://schemas.microsoft.com/office/drawing/2014/main" id="{F34F551D-031D-C9D3-347E-3521B88DEF8E}"/>
                  </a:ext>
                </a:extLst>
              </p:cNvPr>
              <p:cNvSpPr/>
              <p:nvPr/>
            </p:nvSpPr>
            <p:spPr bwMode="auto">
              <a:xfrm>
                <a:off x="3278791" y="2171527"/>
                <a:ext cx="792765" cy="317106"/>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C8</a:t>
                </a:r>
                <a:endParaRPr lang="en-US" dirty="0">
                  <a:solidFill>
                    <a:schemeClr val="tx1"/>
                  </a:solidFill>
                  <a:cs typeface="Arial" pitchFamily="34" charset="0"/>
                </a:endParaRPr>
              </a:p>
            </p:txBody>
          </p:sp>
        </p:grpSp>
        <p:grpSp>
          <p:nvGrpSpPr>
            <p:cNvPr id="212" name="Group 211">
              <a:extLst>
                <a:ext uri="{FF2B5EF4-FFF2-40B4-BE49-F238E27FC236}">
                  <a16:creationId xmlns:a16="http://schemas.microsoft.com/office/drawing/2014/main" id="{F8E23FFF-6E4A-916B-A6F3-56AE10665990}"/>
                </a:ext>
              </a:extLst>
            </p:cNvPr>
            <p:cNvGrpSpPr/>
            <p:nvPr/>
          </p:nvGrpSpPr>
          <p:grpSpPr>
            <a:xfrm>
              <a:off x="7568201" y="927690"/>
              <a:ext cx="2950590" cy="943525"/>
              <a:chOff x="7465890" y="896577"/>
              <a:chExt cx="2950590" cy="943525"/>
            </a:xfrm>
          </p:grpSpPr>
          <p:sp>
            <p:nvSpPr>
              <p:cNvPr id="90" name="Rectangle 89">
                <a:extLst>
                  <a:ext uri="{FF2B5EF4-FFF2-40B4-BE49-F238E27FC236}">
                    <a16:creationId xmlns:a16="http://schemas.microsoft.com/office/drawing/2014/main" id="{EAF95309-61D1-D544-CB01-C682E4B2EF0E}"/>
                  </a:ext>
                </a:extLst>
              </p:cNvPr>
              <p:cNvSpPr/>
              <p:nvPr/>
            </p:nvSpPr>
            <p:spPr bwMode="auto">
              <a:xfrm>
                <a:off x="7465890" y="896577"/>
                <a:ext cx="2950590" cy="943525"/>
              </a:xfrm>
              <a:prstGeom prst="rect">
                <a:avLst/>
              </a:prstGeom>
              <a:solidFill>
                <a:schemeClr val="bg1">
                  <a:lumMod val="9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30" name="Rectangle 29">
                <a:extLst>
                  <a:ext uri="{FF2B5EF4-FFF2-40B4-BE49-F238E27FC236}">
                    <a16:creationId xmlns:a16="http://schemas.microsoft.com/office/drawing/2014/main" id="{90AEDECF-D21C-4842-82F1-AAE467CB4193}"/>
                  </a:ext>
                </a:extLst>
              </p:cNvPr>
              <p:cNvSpPr/>
              <p:nvPr/>
            </p:nvSpPr>
            <p:spPr bwMode="auto">
              <a:xfrm>
                <a:off x="7603674" y="1038225"/>
                <a:ext cx="795528" cy="320040"/>
              </a:xfrm>
              <a:prstGeom prst="rect">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cs typeface="Arial" pitchFamily="34" charset="0"/>
                  </a:rPr>
                  <a:t>C17</a:t>
                </a:r>
                <a:endParaRPr lang="en-US" dirty="0">
                  <a:solidFill>
                    <a:schemeClr val="bg1"/>
                  </a:solidFill>
                  <a:cs typeface="Arial" pitchFamily="34" charset="0"/>
                </a:endParaRPr>
              </a:p>
            </p:txBody>
          </p:sp>
          <p:sp>
            <p:nvSpPr>
              <p:cNvPr id="31" name="Rectangle 30">
                <a:extLst>
                  <a:ext uri="{FF2B5EF4-FFF2-40B4-BE49-F238E27FC236}">
                    <a16:creationId xmlns:a16="http://schemas.microsoft.com/office/drawing/2014/main" id="{BE993324-66E2-E2A5-3ECA-9089411E25E1}"/>
                  </a:ext>
                </a:extLst>
              </p:cNvPr>
              <p:cNvSpPr/>
              <p:nvPr/>
            </p:nvSpPr>
            <p:spPr bwMode="auto">
              <a:xfrm>
                <a:off x="9482498" y="1035461"/>
                <a:ext cx="795528" cy="320040"/>
              </a:xfrm>
              <a:prstGeom prst="rect">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cs typeface="Arial" pitchFamily="34" charset="0"/>
                  </a:rPr>
                  <a:t>C19</a:t>
                </a:r>
                <a:endParaRPr lang="en-US" dirty="0">
                  <a:solidFill>
                    <a:schemeClr val="bg1"/>
                  </a:solidFill>
                  <a:cs typeface="Arial" pitchFamily="34" charset="0"/>
                </a:endParaRPr>
              </a:p>
            </p:txBody>
          </p:sp>
          <p:sp>
            <p:nvSpPr>
              <p:cNvPr id="32" name="Rectangle 31">
                <a:extLst>
                  <a:ext uri="{FF2B5EF4-FFF2-40B4-BE49-F238E27FC236}">
                    <a16:creationId xmlns:a16="http://schemas.microsoft.com/office/drawing/2014/main" id="{3BEAE73D-8F2F-5E42-A285-53A52FEC33A6}"/>
                  </a:ext>
                </a:extLst>
              </p:cNvPr>
              <p:cNvSpPr/>
              <p:nvPr/>
            </p:nvSpPr>
            <p:spPr bwMode="auto">
              <a:xfrm>
                <a:off x="8543844" y="1410131"/>
                <a:ext cx="795528" cy="320040"/>
              </a:xfrm>
              <a:prstGeom prst="rect">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cs typeface="Arial" pitchFamily="34" charset="0"/>
                  </a:rPr>
                  <a:t>C21</a:t>
                </a:r>
                <a:endParaRPr lang="en-US" dirty="0">
                  <a:solidFill>
                    <a:schemeClr val="bg1"/>
                  </a:solidFill>
                  <a:cs typeface="Arial" pitchFamily="34" charset="0"/>
                </a:endParaRPr>
              </a:p>
            </p:txBody>
          </p:sp>
          <p:sp>
            <p:nvSpPr>
              <p:cNvPr id="38" name="Rectangle 37">
                <a:extLst>
                  <a:ext uri="{FF2B5EF4-FFF2-40B4-BE49-F238E27FC236}">
                    <a16:creationId xmlns:a16="http://schemas.microsoft.com/office/drawing/2014/main" id="{12B754E4-09DC-69E9-662F-56618329CE15}"/>
                  </a:ext>
                </a:extLst>
              </p:cNvPr>
              <p:cNvSpPr/>
              <p:nvPr/>
            </p:nvSpPr>
            <p:spPr bwMode="auto">
              <a:xfrm>
                <a:off x="8546009" y="1038225"/>
                <a:ext cx="795528" cy="320040"/>
              </a:xfrm>
              <a:prstGeom prst="rect">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cs typeface="Arial" pitchFamily="34" charset="0"/>
                  </a:rPr>
                  <a:t>C18</a:t>
                </a:r>
                <a:endParaRPr lang="en-US" dirty="0">
                  <a:solidFill>
                    <a:schemeClr val="bg1"/>
                  </a:solidFill>
                  <a:cs typeface="Arial" pitchFamily="34" charset="0"/>
                </a:endParaRPr>
              </a:p>
            </p:txBody>
          </p:sp>
          <p:sp>
            <p:nvSpPr>
              <p:cNvPr id="39" name="Rectangle 38">
                <a:extLst>
                  <a:ext uri="{FF2B5EF4-FFF2-40B4-BE49-F238E27FC236}">
                    <a16:creationId xmlns:a16="http://schemas.microsoft.com/office/drawing/2014/main" id="{93E96681-5032-42F0-9E80-A7C04162E872}"/>
                  </a:ext>
                </a:extLst>
              </p:cNvPr>
              <p:cNvSpPr/>
              <p:nvPr/>
            </p:nvSpPr>
            <p:spPr bwMode="auto">
              <a:xfrm>
                <a:off x="7608946" y="1412263"/>
                <a:ext cx="795528" cy="320040"/>
              </a:xfrm>
              <a:prstGeom prst="rect">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cs typeface="Arial" pitchFamily="34" charset="0"/>
                  </a:rPr>
                  <a:t>C20</a:t>
                </a:r>
                <a:endParaRPr lang="en-US" dirty="0">
                  <a:solidFill>
                    <a:schemeClr val="bg1"/>
                  </a:solidFill>
                  <a:cs typeface="Arial" pitchFamily="34" charset="0"/>
                </a:endParaRPr>
              </a:p>
            </p:txBody>
          </p:sp>
        </p:grpSp>
        <p:grpSp>
          <p:nvGrpSpPr>
            <p:cNvPr id="213" name="Group 212">
              <a:extLst>
                <a:ext uri="{FF2B5EF4-FFF2-40B4-BE49-F238E27FC236}">
                  <a16:creationId xmlns:a16="http://schemas.microsoft.com/office/drawing/2014/main" id="{F86990E7-9D86-3BA7-0126-A69F19D1691D}"/>
                </a:ext>
              </a:extLst>
            </p:cNvPr>
            <p:cNvGrpSpPr/>
            <p:nvPr/>
          </p:nvGrpSpPr>
          <p:grpSpPr>
            <a:xfrm>
              <a:off x="7568200" y="2199696"/>
              <a:ext cx="2950590" cy="954207"/>
              <a:chOff x="7465889" y="2200641"/>
              <a:chExt cx="2950590" cy="954207"/>
            </a:xfrm>
          </p:grpSpPr>
          <p:sp>
            <p:nvSpPr>
              <p:cNvPr id="105" name="Rectangle 104">
                <a:extLst>
                  <a:ext uri="{FF2B5EF4-FFF2-40B4-BE49-F238E27FC236}">
                    <a16:creationId xmlns:a16="http://schemas.microsoft.com/office/drawing/2014/main" id="{CDD02B66-6B4D-0B1D-AE8A-AFFDA5E8EEDE}"/>
                  </a:ext>
                </a:extLst>
              </p:cNvPr>
              <p:cNvSpPr/>
              <p:nvPr/>
            </p:nvSpPr>
            <p:spPr bwMode="auto">
              <a:xfrm>
                <a:off x="7465889" y="2200641"/>
                <a:ext cx="2950590" cy="954207"/>
              </a:xfrm>
              <a:prstGeom prst="rect">
                <a:avLst/>
              </a:prstGeom>
              <a:solidFill>
                <a:schemeClr val="bg1">
                  <a:lumMod val="9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33" name="Rectangle 32">
                <a:extLst>
                  <a:ext uri="{FF2B5EF4-FFF2-40B4-BE49-F238E27FC236}">
                    <a16:creationId xmlns:a16="http://schemas.microsoft.com/office/drawing/2014/main" id="{69A5B2E4-7DD1-B440-E057-5228006C5B6F}"/>
                  </a:ext>
                </a:extLst>
              </p:cNvPr>
              <p:cNvSpPr/>
              <p:nvPr/>
            </p:nvSpPr>
            <p:spPr bwMode="auto">
              <a:xfrm>
                <a:off x="7602321" y="2340020"/>
                <a:ext cx="795528" cy="320040"/>
              </a:xfrm>
              <a:prstGeom prst="rect">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cs typeface="Arial" pitchFamily="34" charset="0"/>
                  </a:rPr>
                  <a:t>C22</a:t>
                </a:r>
                <a:endParaRPr lang="en-US" dirty="0">
                  <a:solidFill>
                    <a:schemeClr val="bg1"/>
                  </a:solidFill>
                  <a:cs typeface="Arial" pitchFamily="34" charset="0"/>
                </a:endParaRPr>
              </a:p>
            </p:txBody>
          </p:sp>
          <p:sp>
            <p:nvSpPr>
              <p:cNvPr id="34" name="Rectangle 33">
                <a:extLst>
                  <a:ext uri="{FF2B5EF4-FFF2-40B4-BE49-F238E27FC236}">
                    <a16:creationId xmlns:a16="http://schemas.microsoft.com/office/drawing/2014/main" id="{CBC74C88-1636-1230-4624-1AE8C0ED02D1}"/>
                  </a:ext>
                </a:extLst>
              </p:cNvPr>
              <p:cNvSpPr/>
              <p:nvPr/>
            </p:nvSpPr>
            <p:spPr bwMode="auto">
              <a:xfrm>
                <a:off x="9482498" y="2340020"/>
                <a:ext cx="795528" cy="320040"/>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C24</a:t>
                </a:r>
                <a:endParaRPr lang="en-US" dirty="0">
                  <a:solidFill>
                    <a:schemeClr val="tx1"/>
                  </a:solidFill>
                  <a:cs typeface="Arial" pitchFamily="34" charset="0"/>
                </a:endParaRPr>
              </a:p>
            </p:txBody>
          </p:sp>
          <p:sp>
            <p:nvSpPr>
              <p:cNvPr id="35" name="Rectangle 34">
                <a:extLst>
                  <a:ext uri="{FF2B5EF4-FFF2-40B4-BE49-F238E27FC236}">
                    <a16:creationId xmlns:a16="http://schemas.microsoft.com/office/drawing/2014/main" id="{A1E81326-6010-E4DE-BB88-E62CDC57EC31}"/>
                  </a:ext>
                </a:extLst>
              </p:cNvPr>
              <p:cNvSpPr/>
              <p:nvPr/>
            </p:nvSpPr>
            <p:spPr bwMode="auto">
              <a:xfrm>
                <a:off x="8543844" y="2703795"/>
                <a:ext cx="795528" cy="320040"/>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C26</a:t>
                </a:r>
                <a:endParaRPr lang="en-US" dirty="0">
                  <a:solidFill>
                    <a:schemeClr val="tx1"/>
                  </a:solidFill>
                  <a:cs typeface="Arial" pitchFamily="34" charset="0"/>
                </a:endParaRPr>
              </a:p>
            </p:txBody>
          </p:sp>
          <p:sp>
            <p:nvSpPr>
              <p:cNvPr id="41" name="Rectangle 40">
                <a:extLst>
                  <a:ext uri="{FF2B5EF4-FFF2-40B4-BE49-F238E27FC236}">
                    <a16:creationId xmlns:a16="http://schemas.microsoft.com/office/drawing/2014/main" id="{12EB5F36-B644-C029-9D32-3C0D366B6334}"/>
                  </a:ext>
                </a:extLst>
              </p:cNvPr>
              <p:cNvSpPr/>
              <p:nvPr/>
            </p:nvSpPr>
            <p:spPr bwMode="auto">
              <a:xfrm>
                <a:off x="8546009" y="2340020"/>
                <a:ext cx="795528" cy="320040"/>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C23</a:t>
                </a:r>
                <a:endParaRPr lang="en-US" dirty="0">
                  <a:solidFill>
                    <a:schemeClr val="tx1"/>
                  </a:solidFill>
                  <a:cs typeface="Arial" pitchFamily="34" charset="0"/>
                </a:endParaRPr>
              </a:p>
            </p:txBody>
          </p:sp>
          <p:sp>
            <p:nvSpPr>
              <p:cNvPr id="42" name="Rectangle 41">
                <a:extLst>
                  <a:ext uri="{FF2B5EF4-FFF2-40B4-BE49-F238E27FC236}">
                    <a16:creationId xmlns:a16="http://schemas.microsoft.com/office/drawing/2014/main" id="{BEDE2186-53E0-2435-7A6E-FB8F0D68EE28}"/>
                  </a:ext>
                </a:extLst>
              </p:cNvPr>
              <p:cNvSpPr/>
              <p:nvPr/>
            </p:nvSpPr>
            <p:spPr bwMode="auto">
              <a:xfrm>
                <a:off x="7602321" y="2705259"/>
                <a:ext cx="795528" cy="320040"/>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C25</a:t>
                </a:r>
                <a:endParaRPr lang="en-US" dirty="0">
                  <a:solidFill>
                    <a:schemeClr val="tx1"/>
                  </a:solidFill>
                  <a:cs typeface="Arial" pitchFamily="34" charset="0"/>
                </a:endParaRPr>
              </a:p>
            </p:txBody>
          </p:sp>
          <p:sp>
            <p:nvSpPr>
              <p:cNvPr id="43" name="Rectangle 42">
                <a:extLst>
                  <a:ext uri="{FF2B5EF4-FFF2-40B4-BE49-F238E27FC236}">
                    <a16:creationId xmlns:a16="http://schemas.microsoft.com/office/drawing/2014/main" id="{6B3EA826-5566-98AB-F7AC-EB5D0E623A7D}"/>
                  </a:ext>
                </a:extLst>
              </p:cNvPr>
              <p:cNvSpPr/>
              <p:nvPr/>
            </p:nvSpPr>
            <p:spPr bwMode="auto">
              <a:xfrm>
                <a:off x="9482498" y="2703795"/>
                <a:ext cx="795528" cy="320040"/>
              </a:xfrm>
              <a:prstGeom prst="rect">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cs typeface="Arial" pitchFamily="34" charset="0"/>
                  </a:rPr>
                  <a:t>C27</a:t>
                </a:r>
                <a:endParaRPr lang="en-US" dirty="0">
                  <a:solidFill>
                    <a:schemeClr val="bg1"/>
                  </a:solidFill>
                  <a:cs typeface="Arial" pitchFamily="34" charset="0"/>
                </a:endParaRPr>
              </a:p>
            </p:txBody>
          </p:sp>
        </p:grpSp>
        <p:grpSp>
          <p:nvGrpSpPr>
            <p:cNvPr id="214" name="Group 213">
              <a:extLst>
                <a:ext uri="{FF2B5EF4-FFF2-40B4-BE49-F238E27FC236}">
                  <a16:creationId xmlns:a16="http://schemas.microsoft.com/office/drawing/2014/main" id="{B21CC357-5EB3-B03E-63CA-9E9E4AF4002B}"/>
                </a:ext>
              </a:extLst>
            </p:cNvPr>
            <p:cNvGrpSpPr/>
            <p:nvPr/>
          </p:nvGrpSpPr>
          <p:grpSpPr>
            <a:xfrm>
              <a:off x="7568200" y="3482384"/>
              <a:ext cx="2950589" cy="926321"/>
              <a:chOff x="7465889" y="3438349"/>
              <a:chExt cx="2950589" cy="926321"/>
            </a:xfrm>
          </p:grpSpPr>
          <p:sp>
            <p:nvSpPr>
              <p:cNvPr id="111" name="Rectangle 110">
                <a:extLst>
                  <a:ext uri="{FF2B5EF4-FFF2-40B4-BE49-F238E27FC236}">
                    <a16:creationId xmlns:a16="http://schemas.microsoft.com/office/drawing/2014/main" id="{75B8895A-8B9A-8E1F-C76F-24117706EA99}"/>
                  </a:ext>
                </a:extLst>
              </p:cNvPr>
              <p:cNvSpPr/>
              <p:nvPr/>
            </p:nvSpPr>
            <p:spPr bwMode="auto">
              <a:xfrm>
                <a:off x="7465889" y="3438349"/>
                <a:ext cx="2950589" cy="926321"/>
              </a:xfrm>
              <a:prstGeom prst="rect">
                <a:avLst/>
              </a:prstGeom>
              <a:solidFill>
                <a:schemeClr val="bg1">
                  <a:lumMod val="9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36" name="Rectangle 35">
                <a:extLst>
                  <a:ext uri="{FF2B5EF4-FFF2-40B4-BE49-F238E27FC236}">
                    <a16:creationId xmlns:a16="http://schemas.microsoft.com/office/drawing/2014/main" id="{FA6FE650-27CF-FDEB-B144-C07667240DA5}"/>
                  </a:ext>
                </a:extLst>
              </p:cNvPr>
              <p:cNvSpPr/>
              <p:nvPr/>
            </p:nvSpPr>
            <p:spPr bwMode="auto">
              <a:xfrm>
                <a:off x="7602321" y="3566453"/>
                <a:ext cx="795528" cy="320040"/>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C28</a:t>
                </a:r>
                <a:endParaRPr lang="en-US" dirty="0">
                  <a:solidFill>
                    <a:schemeClr val="tx1"/>
                  </a:solidFill>
                  <a:cs typeface="Arial" pitchFamily="34" charset="0"/>
                </a:endParaRPr>
              </a:p>
            </p:txBody>
          </p:sp>
          <p:sp>
            <p:nvSpPr>
              <p:cNvPr id="37" name="Rectangle 36">
                <a:extLst>
                  <a:ext uri="{FF2B5EF4-FFF2-40B4-BE49-F238E27FC236}">
                    <a16:creationId xmlns:a16="http://schemas.microsoft.com/office/drawing/2014/main" id="{E19D54DB-528E-4C39-E8B2-EF04CA78DD64}"/>
                  </a:ext>
                </a:extLst>
              </p:cNvPr>
              <p:cNvSpPr/>
              <p:nvPr/>
            </p:nvSpPr>
            <p:spPr bwMode="auto">
              <a:xfrm>
                <a:off x="9482498" y="3560781"/>
                <a:ext cx="795528" cy="320040"/>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C30</a:t>
                </a:r>
                <a:endParaRPr lang="en-US" dirty="0">
                  <a:solidFill>
                    <a:schemeClr val="tx1"/>
                  </a:solidFill>
                  <a:cs typeface="Arial" pitchFamily="34" charset="0"/>
                </a:endParaRPr>
              </a:p>
            </p:txBody>
          </p:sp>
          <p:sp>
            <p:nvSpPr>
              <p:cNvPr id="44" name="Rectangle 43">
                <a:extLst>
                  <a:ext uri="{FF2B5EF4-FFF2-40B4-BE49-F238E27FC236}">
                    <a16:creationId xmlns:a16="http://schemas.microsoft.com/office/drawing/2014/main" id="{57F0EDDA-89D3-8663-94FC-C72DF87730E2}"/>
                  </a:ext>
                </a:extLst>
              </p:cNvPr>
              <p:cNvSpPr/>
              <p:nvPr/>
            </p:nvSpPr>
            <p:spPr bwMode="auto">
              <a:xfrm>
                <a:off x="8543844" y="3567927"/>
                <a:ext cx="795528" cy="320040"/>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C29</a:t>
                </a:r>
                <a:endParaRPr lang="en-US" dirty="0">
                  <a:solidFill>
                    <a:schemeClr val="tx1"/>
                  </a:solidFill>
                  <a:cs typeface="Arial" pitchFamily="34" charset="0"/>
                </a:endParaRPr>
              </a:p>
            </p:txBody>
          </p:sp>
          <p:sp>
            <p:nvSpPr>
              <p:cNvPr id="45" name="Rectangle 44">
                <a:extLst>
                  <a:ext uri="{FF2B5EF4-FFF2-40B4-BE49-F238E27FC236}">
                    <a16:creationId xmlns:a16="http://schemas.microsoft.com/office/drawing/2014/main" id="{F85E50F7-7A05-7E03-DF4D-77FE0C1DFDEB}"/>
                  </a:ext>
                </a:extLst>
              </p:cNvPr>
              <p:cNvSpPr/>
              <p:nvPr/>
            </p:nvSpPr>
            <p:spPr bwMode="auto">
              <a:xfrm>
                <a:off x="7600753" y="3939833"/>
                <a:ext cx="795528" cy="320040"/>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C31</a:t>
                </a:r>
                <a:endParaRPr lang="en-US" dirty="0">
                  <a:solidFill>
                    <a:schemeClr val="tx1"/>
                  </a:solidFill>
                  <a:cs typeface="Arial" pitchFamily="34" charset="0"/>
                </a:endParaRPr>
              </a:p>
            </p:txBody>
          </p:sp>
        </p:grpSp>
        <p:grpSp>
          <p:nvGrpSpPr>
            <p:cNvPr id="220" name="Group 219">
              <a:extLst>
                <a:ext uri="{FF2B5EF4-FFF2-40B4-BE49-F238E27FC236}">
                  <a16:creationId xmlns:a16="http://schemas.microsoft.com/office/drawing/2014/main" id="{6686F9DB-342D-2F05-6E6F-024E8059B5E3}"/>
                </a:ext>
              </a:extLst>
            </p:cNvPr>
            <p:cNvGrpSpPr/>
            <p:nvPr/>
          </p:nvGrpSpPr>
          <p:grpSpPr>
            <a:xfrm>
              <a:off x="1362894" y="4348363"/>
              <a:ext cx="2966428" cy="1299161"/>
              <a:chOff x="1260583" y="4447884"/>
              <a:chExt cx="2966428" cy="1299161"/>
            </a:xfrm>
          </p:grpSpPr>
          <p:sp>
            <p:nvSpPr>
              <p:cNvPr id="89" name="Rectangle 88">
                <a:extLst>
                  <a:ext uri="{FF2B5EF4-FFF2-40B4-BE49-F238E27FC236}">
                    <a16:creationId xmlns:a16="http://schemas.microsoft.com/office/drawing/2014/main" id="{D393301B-306D-2A62-50C5-B1EB32190DBE}"/>
                  </a:ext>
                </a:extLst>
              </p:cNvPr>
              <p:cNvSpPr/>
              <p:nvPr/>
            </p:nvSpPr>
            <p:spPr bwMode="auto">
              <a:xfrm>
                <a:off x="1260583" y="4447884"/>
                <a:ext cx="2966428" cy="1299161"/>
              </a:xfrm>
              <a:prstGeom prst="rect">
                <a:avLst/>
              </a:prstGeom>
              <a:solidFill>
                <a:schemeClr val="bg1">
                  <a:lumMod val="9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8" name="Rectangle 17">
                <a:extLst>
                  <a:ext uri="{FF2B5EF4-FFF2-40B4-BE49-F238E27FC236}">
                    <a16:creationId xmlns:a16="http://schemas.microsoft.com/office/drawing/2014/main" id="{92247FBD-178C-9D44-2695-90C6866965D9}"/>
                  </a:ext>
                </a:extLst>
              </p:cNvPr>
              <p:cNvSpPr/>
              <p:nvPr/>
            </p:nvSpPr>
            <p:spPr bwMode="auto">
              <a:xfrm>
                <a:off x="1423695" y="4540863"/>
                <a:ext cx="792765" cy="317106"/>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C10</a:t>
                </a:r>
                <a:endParaRPr lang="en-US" dirty="0">
                  <a:solidFill>
                    <a:schemeClr val="tx1"/>
                  </a:solidFill>
                  <a:cs typeface="Arial" pitchFamily="34" charset="0"/>
                </a:endParaRPr>
              </a:p>
            </p:txBody>
          </p:sp>
          <p:sp>
            <p:nvSpPr>
              <p:cNvPr id="19" name="Rectangle 18">
                <a:extLst>
                  <a:ext uri="{FF2B5EF4-FFF2-40B4-BE49-F238E27FC236}">
                    <a16:creationId xmlns:a16="http://schemas.microsoft.com/office/drawing/2014/main" id="{31561295-AD81-A1D5-8412-3D068F53E20E}"/>
                  </a:ext>
                </a:extLst>
              </p:cNvPr>
              <p:cNvSpPr/>
              <p:nvPr/>
            </p:nvSpPr>
            <p:spPr bwMode="auto">
              <a:xfrm>
                <a:off x="3282148" y="4534755"/>
                <a:ext cx="792765" cy="317106"/>
              </a:xfrm>
              <a:prstGeom prst="rect">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cs typeface="Arial" pitchFamily="34" charset="0"/>
                  </a:rPr>
                  <a:t>C12</a:t>
                </a:r>
                <a:endParaRPr lang="en-US" dirty="0">
                  <a:solidFill>
                    <a:schemeClr val="bg1"/>
                  </a:solidFill>
                  <a:cs typeface="Arial" pitchFamily="34" charset="0"/>
                </a:endParaRPr>
              </a:p>
            </p:txBody>
          </p:sp>
          <p:sp>
            <p:nvSpPr>
              <p:cNvPr id="20" name="Rectangle 19">
                <a:extLst>
                  <a:ext uri="{FF2B5EF4-FFF2-40B4-BE49-F238E27FC236}">
                    <a16:creationId xmlns:a16="http://schemas.microsoft.com/office/drawing/2014/main" id="{27036A9D-6944-51FA-E57E-C7FE6F586995}"/>
                  </a:ext>
                </a:extLst>
              </p:cNvPr>
              <p:cNvSpPr/>
              <p:nvPr/>
            </p:nvSpPr>
            <p:spPr bwMode="auto">
              <a:xfrm>
                <a:off x="2354802" y="4921267"/>
                <a:ext cx="792765" cy="317106"/>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C14</a:t>
                </a:r>
                <a:endParaRPr lang="en-US" dirty="0">
                  <a:solidFill>
                    <a:schemeClr val="tx1"/>
                  </a:solidFill>
                  <a:cs typeface="Arial" pitchFamily="34" charset="0"/>
                </a:endParaRPr>
              </a:p>
            </p:txBody>
          </p:sp>
          <p:sp>
            <p:nvSpPr>
              <p:cNvPr id="27" name="Rectangle 26">
                <a:extLst>
                  <a:ext uri="{FF2B5EF4-FFF2-40B4-BE49-F238E27FC236}">
                    <a16:creationId xmlns:a16="http://schemas.microsoft.com/office/drawing/2014/main" id="{F4B15613-00DE-374C-76AF-B01F43D7A5B6}"/>
                  </a:ext>
                </a:extLst>
              </p:cNvPr>
              <p:cNvSpPr/>
              <p:nvPr/>
            </p:nvSpPr>
            <p:spPr bwMode="auto">
              <a:xfrm>
                <a:off x="2359517" y="4540863"/>
                <a:ext cx="792765" cy="317106"/>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C11</a:t>
                </a:r>
                <a:endParaRPr lang="en-US" dirty="0">
                  <a:solidFill>
                    <a:schemeClr val="tx1"/>
                  </a:solidFill>
                  <a:cs typeface="Arial" pitchFamily="34" charset="0"/>
                </a:endParaRPr>
              </a:p>
            </p:txBody>
          </p:sp>
          <p:sp>
            <p:nvSpPr>
              <p:cNvPr id="28" name="Rectangle 27">
                <a:extLst>
                  <a:ext uri="{FF2B5EF4-FFF2-40B4-BE49-F238E27FC236}">
                    <a16:creationId xmlns:a16="http://schemas.microsoft.com/office/drawing/2014/main" id="{0ED31FD1-D946-CDA0-5B40-4198D23E6E08}"/>
                  </a:ext>
                </a:extLst>
              </p:cNvPr>
              <p:cNvSpPr/>
              <p:nvPr/>
            </p:nvSpPr>
            <p:spPr bwMode="auto">
              <a:xfrm>
                <a:off x="1427845" y="4921267"/>
                <a:ext cx="792765" cy="317106"/>
              </a:xfrm>
              <a:prstGeom prst="rect">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cs typeface="Arial" pitchFamily="34" charset="0"/>
                  </a:rPr>
                  <a:t>C13</a:t>
                </a:r>
                <a:endParaRPr lang="en-US" dirty="0">
                  <a:solidFill>
                    <a:schemeClr val="bg1"/>
                  </a:solidFill>
                  <a:cs typeface="Arial" pitchFamily="34" charset="0"/>
                </a:endParaRPr>
              </a:p>
            </p:txBody>
          </p:sp>
          <p:sp>
            <p:nvSpPr>
              <p:cNvPr id="29" name="Rectangle 28">
                <a:extLst>
                  <a:ext uri="{FF2B5EF4-FFF2-40B4-BE49-F238E27FC236}">
                    <a16:creationId xmlns:a16="http://schemas.microsoft.com/office/drawing/2014/main" id="{040F110E-4F53-E1E9-788D-C9C4C18B6C55}"/>
                  </a:ext>
                </a:extLst>
              </p:cNvPr>
              <p:cNvSpPr/>
              <p:nvPr/>
            </p:nvSpPr>
            <p:spPr bwMode="auto">
              <a:xfrm>
                <a:off x="3278791" y="4938732"/>
                <a:ext cx="792765" cy="317106"/>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C15</a:t>
                </a:r>
                <a:endParaRPr lang="en-US" dirty="0">
                  <a:solidFill>
                    <a:schemeClr val="tx1"/>
                  </a:solidFill>
                  <a:cs typeface="Arial" pitchFamily="34" charset="0"/>
                </a:endParaRPr>
              </a:p>
            </p:txBody>
          </p:sp>
          <p:sp>
            <p:nvSpPr>
              <p:cNvPr id="46" name="Rectangle 45">
                <a:extLst>
                  <a:ext uri="{FF2B5EF4-FFF2-40B4-BE49-F238E27FC236}">
                    <a16:creationId xmlns:a16="http://schemas.microsoft.com/office/drawing/2014/main" id="{1276458B-1CBB-DC30-6441-B95E23AE0D83}"/>
                  </a:ext>
                </a:extLst>
              </p:cNvPr>
              <p:cNvSpPr/>
              <p:nvPr/>
            </p:nvSpPr>
            <p:spPr bwMode="auto">
              <a:xfrm>
                <a:off x="1417637" y="5298907"/>
                <a:ext cx="792765" cy="317106"/>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C16</a:t>
                </a:r>
                <a:endParaRPr lang="en-US" dirty="0">
                  <a:solidFill>
                    <a:schemeClr val="tx1"/>
                  </a:solidFill>
                  <a:cs typeface="Arial" pitchFamily="34" charset="0"/>
                </a:endParaRPr>
              </a:p>
            </p:txBody>
          </p:sp>
        </p:grpSp>
        <p:grpSp>
          <p:nvGrpSpPr>
            <p:cNvPr id="215" name="Group 214">
              <a:extLst>
                <a:ext uri="{FF2B5EF4-FFF2-40B4-BE49-F238E27FC236}">
                  <a16:creationId xmlns:a16="http://schemas.microsoft.com/office/drawing/2014/main" id="{23503496-8ED8-DDFD-B8D4-3678AB105400}"/>
                </a:ext>
              </a:extLst>
            </p:cNvPr>
            <p:cNvGrpSpPr/>
            <p:nvPr/>
          </p:nvGrpSpPr>
          <p:grpSpPr>
            <a:xfrm>
              <a:off x="7568200" y="4737185"/>
              <a:ext cx="2950589" cy="926321"/>
              <a:chOff x="7465889" y="4836706"/>
              <a:chExt cx="2950589" cy="926321"/>
            </a:xfrm>
          </p:grpSpPr>
          <p:sp>
            <p:nvSpPr>
              <p:cNvPr id="116" name="Rectangle 115">
                <a:extLst>
                  <a:ext uri="{FF2B5EF4-FFF2-40B4-BE49-F238E27FC236}">
                    <a16:creationId xmlns:a16="http://schemas.microsoft.com/office/drawing/2014/main" id="{CE203869-591D-88D1-E108-269F6EE4186A}"/>
                  </a:ext>
                </a:extLst>
              </p:cNvPr>
              <p:cNvSpPr/>
              <p:nvPr/>
            </p:nvSpPr>
            <p:spPr bwMode="auto">
              <a:xfrm>
                <a:off x="7465889" y="4836706"/>
                <a:ext cx="2950589" cy="926321"/>
              </a:xfrm>
              <a:prstGeom prst="rect">
                <a:avLst/>
              </a:prstGeom>
              <a:solidFill>
                <a:schemeClr val="bg1">
                  <a:lumMod val="9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6" name="Rectangle 25">
                <a:extLst>
                  <a:ext uri="{FF2B5EF4-FFF2-40B4-BE49-F238E27FC236}">
                    <a16:creationId xmlns:a16="http://schemas.microsoft.com/office/drawing/2014/main" id="{147ED23B-093D-7779-C6AF-0288DB959772}"/>
                  </a:ext>
                </a:extLst>
              </p:cNvPr>
              <p:cNvSpPr/>
              <p:nvPr/>
            </p:nvSpPr>
            <p:spPr bwMode="auto">
              <a:xfrm>
                <a:off x="9478742" y="4951570"/>
                <a:ext cx="795528" cy="320040"/>
              </a:xfrm>
              <a:prstGeom prst="rect">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cs typeface="Arial" pitchFamily="34" charset="0"/>
                  </a:rPr>
                  <a:t>C34</a:t>
                </a:r>
                <a:endParaRPr lang="en-US" dirty="0">
                  <a:solidFill>
                    <a:schemeClr val="bg1"/>
                  </a:solidFill>
                  <a:cs typeface="Arial" pitchFamily="34" charset="0"/>
                </a:endParaRPr>
              </a:p>
            </p:txBody>
          </p:sp>
          <p:sp>
            <p:nvSpPr>
              <p:cNvPr id="40" name="Rectangle 39">
                <a:extLst>
                  <a:ext uri="{FF2B5EF4-FFF2-40B4-BE49-F238E27FC236}">
                    <a16:creationId xmlns:a16="http://schemas.microsoft.com/office/drawing/2014/main" id="{50140F93-2EB5-7D00-9096-A32BE40A560E}"/>
                  </a:ext>
                </a:extLst>
              </p:cNvPr>
              <p:cNvSpPr/>
              <p:nvPr/>
            </p:nvSpPr>
            <p:spPr bwMode="auto">
              <a:xfrm>
                <a:off x="7608946" y="4951570"/>
                <a:ext cx="795528" cy="320040"/>
              </a:xfrm>
              <a:prstGeom prst="rect">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bg1"/>
                    </a:solidFill>
                    <a:cs typeface="Arial" pitchFamily="34" charset="0"/>
                  </a:rPr>
                  <a:t>C32</a:t>
                </a:r>
                <a:endParaRPr lang="en-US" dirty="0">
                  <a:solidFill>
                    <a:schemeClr val="bg1"/>
                  </a:solidFill>
                  <a:cs typeface="Arial" pitchFamily="34" charset="0"/>
                </a:endParaRPr>
              </a:p>
            </p:txBody>
          </p:sp>
          <p:sp>
            <p:nvSpPr>
              <p:cNvPr id="47" name="Rectangle 46">
                <a:extLst>
                  <a:ext uri="{FF2B5EF4-FFF2-40B4-BE49-F238E27FC236}">
                    <a16:creationId xmlns:a16="http://schemas.microsoft.com/office/drawing/2014/main" id="{CD3CCAD1-3D69-8B03-BDC7-455A243963CD}"/>
                  </a:ext>
                </a:extLst>
              </p:cNvPr>
              <p:cNvSpPr/>
              <p:nvPr/>
            </p:nvSpPr>
            <p:spPr bwMode="auto">
              <a:xfrm>
                <a:off x="8543844" y="4951570"/>
                <a:ext cx="795528" cy="320040"/>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C33</a:t>
                </a:r>
                <a:endParaRPr lang="en-US" dirty="0">
                  <a:solidFill>
                    <a:schemeClr val="tx1"/>
                  </a:solidFill>
                  <a:cs typeface="Arial" pitchFamily="34" charset="0"/>
                </a:endParaRPr>
              </a:p>
            </p:txBody>
          </p:sp>
          <p:sp>
            <p:nvSpPr>
              <p:cNvPr id="48" name="Rectangle 47">
                <a:extLst>
                  <a:ext uri="{FF2B5EF4-FFF2-40B4-BE49-F238E27FC236}">
                    <a16:creationId xmlns:a16="http://schemas.microsoft.com/office/drawing/2014/main" id="{52CDC57E-55D7-5332-89A7-79F128C224AD}"/>
                  </a:ext>
                </a:extLst>
              </p:cNvPr>
              <p:cNvSpPr/>
              <p:nvPr/>
            </p:nvSpPr>
            <p:spPr bwMode="auto">
              <a:xfrm>
                <a:off x="7608946" y="5328344"/>
                <a:ext cx="795528" cy="320040"/>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C35</a:t>
                </a:r>
                <a:endParaRPr lang="en-US" dirty="0">
                  <a:solidFill>
                    <a:schemeClr val="tx1"/>
                  </a:solidFill>
                  <a:cs typeface="Arial" pitchFamily="34" charset="0"/>
                </a:endParaRPr>
              </a:p>
            </p:txBody>
          </p:sp>
        </p:grpSp>
        <p:cxnSp>
          <p:nvCxnSpPr>
            <p:cNvPr id="92" name="Connector: Elbow 91">
              <a:extLst>
                <a:ext uri="{FF2B5EF4-FFF2-40B4-BE49-F238E27FC236}">
                  <a16:creationId xmlns:a16="http://schemas.microsoft.com/office/drawing/2014/main" id="{E72CEF43-A8E6-467F-7BF8-3392EDC4A9C6}"/>
                </a:ext>
              </a:extLst>
            </p:cNvPr>
            <p:cNvCxnSpPr>
              <a:cxnSpLocks/>
              <a:stCxn id="87" idx="3"/>
              <a:endCxn id="7" idx="2"/>
            </p:cNvCxnSpPr>
            <p:nvPr/>
          </p:nvCxnSpPr>
          <p:spPr bwMode="auto">
            <a:xfrm flipV="1">
              <a:off x="4385791" y="1179620"/>
              <a:ext cx="1165801" cy="20032"/>
            </a:xfrm>
            <a:prstGeom prst="bentConnector3">
              <a:avLst>
                <a:gd name="adj1" fmla="val 47386"/>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94" name="Connector: Elbow 93">
              <a:extLst>
                <a:ext uri="{FF2B5EF4-FFF2-40B4-BE49-F238E27FC236}">
                  <a16:creationId xmlns:a16="http://schemas.microsoft.com/office/drawing/2014/main" id="{0136CF48-C6FC-9788-6177-FEA8A94D1D3F}"/>
                </a:ext>
              </a:extLst>
            </p:cNvPr>
            <p:cNvCxnSpPr>
              <a:cxnSpLocks/>
              <a:stCxn id="88" idx="3"/>
            </p:cNvCxnSpPr>
            <p:nvPr/>
          </p:nvCxnSpPr>
          <p:spPr bwMode="auto">
            <a:xfrm flipV="1">
              <a:off x="4329322" y="1871661"/>
              <a:ext cx="1222270" cy="1034618"/>
            </a:xfrm>
            <a:prstGeom prst="bentConnector3">
              <a:avLst>
                <a:gd name="adj1" fmla="val 33969"/>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96" name="Connector: Elbow 95">
              <a:extLst>
                <a:ext uri="{FF2B5EF4-FFF2-40B4-BE49-F238E27FC236}">
                  <a16:creationId xmlns:a16="http://schemas.microsoft.com/office/drawing/2014/main" id="{1E78B0B5-7431-F822-0477-FF40CBE0F796}"/>
                </a:ext>
              </a:extLst>
            </p:cNvPr>
            <p:cNvCxnSpPr>
              <a:cxnSpLocks/>
              <a:stCxn id="89" idx="3"/>
              <a:endCxn id="205" idx="2"/>
            </p:cNvCxnSpPr>
            <p:nvPr/>
          </p:nvCxnSpPr>
          <p:spPr bwMode="auto">
            <a:xfrm flipV="1">
              <a:off x="4329322" y="2558576"/>
              <a:ext cx="1222269" cy="2439368"/>
            </a:xfrm>
            <a:prstGeom prst="bentConnector3">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03" name="Connector: Elbow 102">
              <a:extLst>
                <a:ext uri="{FF2B5EF4-FFF2-40B4-BE49-F238E27FC236}">
                  <a16:creationId xmlns:a16="http://schemas.microsoft.com/office/drawing/2014/main" id="{63F317B6-4ABB-2813-4425-5D4A5D4AE53E}"/>
                </a:ext>
              </a:extLst>
            </p:cNvPr>
            <p:cNvCxnSpPr>
              <a:cxnSpLocks/>
              <a:stCxn id="90" idx="1"/>
            </p:cNvCxnSpPr>
            <p:nvPr/>
          </p:nvCxnSpPr>
          <p:spPr bwMode="auto">
            <a:xfrm rot="10800000" flipV="1">
              <a:off x="6631713" y="1399453"/>
              <a:ext cx="936489" cy="1914220"/>
            </a:xfrm>
            <a:prstGeom prst="bentConnector3">
              <a:avLst>
                <a:gd name="adj1" fmla="val 62787"/>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06" name="Connector: Elbow 105">
              <a:extLst>
                <a:ext uri="{FF2B5EF4-FFF2-40B4-BE49-F238E27FC236}">
                  <a16:creationId xmlns:a16="http://schemas.microsoft.com/office/drawing/2014/main" id="{377A091E-76FD-57AF-5AF8-B502252FF0D9}"/>
                </a:ext>
              </a:extLst>
            </p:cNvPr>
            <p:cNvCxnSpPr>
              <a:cxnSpLocks/>
              <a:stCxn id="105" idx="1"/>
              <a:endCxn id="207" idx="0"/>
            </p:cNvCxnSpPr>
            <p:nvPr/>
          </p:nvCxnSpPr>
          <p:spPr bwMode="auto">
            <a:xfrm rot="10800000" flipV="1">
              <a:off x="6631710" y="2676800"/>
              <a:ext cx="936490" cy="1260732"/>
            </a:xfrm>
            <a:prstGeom prst="bentConnector3">
              <a:avLst>
                <a:gd name="adj1" fmla="val 47831"/>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2" name="Connector: Elbow 111">
              <a:extLst>
                <a:ext uri="{FF2B5EF4-FFF2-40B4-BE49-F238E27FC236}">
                  <a16:creationId xmlns:a16="http://schemas.microsoft.com/office/drawing/2014/main" id="{9A4EF273-F7FB-B64A-7527-BC184EEC7FBB}"/>
                </a:ext>
              </a:extLst>
            </p:cNvPr>
            <p:cNvCxnSpPr>
              <a:cxnSpLocks/>
              <a:stCxn id="111" idx="1"/>
              <a:endCxn id="208" idx="0"/>
            </p:cNvCxnSpPr>
            <p:nvPr/>
          </p:nvCxnSpPr>
          <p:spPr bwMode="auto">
            <a:xfrm rot="10800000" flipV="1">
              <a:off x="6631710" y="3945544"/>
              <a:ext cx="936490" cy="681463"/>
            </a:xfrm>
            <a:prstGeom prst="bentConnector3">
              <a:avLst>
                <a:gd name="adj1" fmla="val 31557"/>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7" name="Connector: Elbow 116">
              <a:extLst>
                <a:ext uri="{FF2B5EF4-FFF2-40B4-BE49-F238E27FC236}">
                  <a16:creationId xmlns:a16="http://schemas.microsoft.com/office/drawing/2014/main" id="{A00D3D17-FABE-A70F-9737-8B52847E6404}"/>
                </a:ext>
              </a:extLst>
            </p:cNvPr>
            <p:cNvCxnSpPr>
              <a:cxnSpLocks/>
              <a:stCxn id="116" idx="1"/>
              <a:endCxn id="21" idx="3"/>
            </p:cNvCxnSpPr>
            <p:nvPr/>
          </p:nvCxnSpPr>
          <p:spPr bwMode="auto">
            <a:xfrm rot="10800000" flipV="1">
              <a:off x="6859690" y="5200346"/>
              <a:ext cx="708510" cy="188678"/>
            </a:xfrm>
            <a:prstGeom prst="bentConnector3">
              <a:avLst>
                <a:gd name="adj1" fmla="val 50000"/>
              </a:avLst>
            </a:prstGeom>
            <a:ln>
              <a:solidFill>
                <a:schemeClr val="bg1">
                  <a:lumMod val="50000"/>
                  <a:alpha val="50000"/>
                </a:schemeClr>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205" name="Arrow: Chevron 204">
              <a:extLst>
                <a:ext uri="{FF2B5EF4-FFF2-40B4-BE49-F238E27FC236}">
                  <a16:creationId xmlns:a16="http://schemas.microsoft.com/office/drawing/2014/main" id="{986D5659-9EF4-0D0E-04F9-78BC9B475133}"/>
                </a:ext>
              </a:extLst>
            </p:cNvPr>
            <p:cNvSpPr/>
            <p:nvPr/>
          </p:nvSpPr>
          <p:spPr bwMode="auto">
            <a:xfrm rot="5400000">
              <a:off x="5773883" y="2084803"/>
              <a:ext cx="635535" cy="1080119"/>
            </a:xfrm>
            <a:prstGeom prst="chevron">
              <a:avLst>
                <a:gd name="adj" fmla="val 20860"/>
              </a:avLst>
            </a:prstGeom>
            <a:solidFill>
              <a:schemeClr val="bg1">
                <a:lumMod val="8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cs typeface="Arial" pitchFamily="34" charset="0"/>
                </a:rPr>
                <a:t>M3</a:t>
              </a:r>
            </a:p>
          </p:txBody>
        </p:sp>
        <p:sp>
          <p:nvSpPr>
            <p:cNvPr id="206" name="Arrow: Chevron 205">
              <a:extLst>
                <a:ext uri="{FF2B5EF4-FFF2-40B4-BE49-F238E27FC236}">
                  <a16:creationId xmlns:a16="http://schemas.microsoft.com/office/drawing/2014/main" id="{02A3AA9D-C89E-A533-ED8A-01959EC7552E}"/>
                </a:ext>
              </a:extLst>
            </p:cNvPr>
            <p:cNvSpPr/>
            <p:nvPr/>
          </p:nvSpPr>
          <p:spPr bwMode="auto">
            <a:xfrm rot="5400000">
              <a:off x="5773883" y="2774281"/>
              <a:ext cx="635535" cy="1080119"/>
            </a:xfrm>
            <a:prstGeom prst="chevron">
              <a:avLst>
                <a:gd name="adj" fmla="val 20860"/>
              </a:avLst>
            </a:prstGeom>
            <a:solidFill>
              <a:schemeClr val="bg1">
                <a:lumMod val="8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cs typeface="Arial" pitchFamily="34" charset="0"/>
                </a:rPr>
                <a:t>M4</a:t>
              </a:r>
            </a:p>
          </p:txBody>
        </p:sp>
        <p:sp>
          <p:nvSpPr>
            <p:cNvPr id="207" name="Arrow: Chevron 206">
              <a:extLst>
                <a:ext uri="{FF2B5EF4-FFF2-40B4-BE49-F238E27FC236}">
                  <a16:creationId xmlns:a16="http://schemas.microsoft.com/office/drawing/2014/main" id="{1D4FDE98-A5E2-A2EC-5047-A3042B9FF0CE}"/>
                </a:ext>
              </a:extLst>
            </p:cNvPr>
            <p:cNvSpPr/>
            <p:nvPr/>
          </p:nvSpPr>
          <p:spPr bwMode="auto">
            <a:xfrm rot="5400000">
              <a:off x="5773883" y="3463759"/>
              <a:ext cx="635535" cy="1080119"/>
            </a:xfrm>
            <a:prstGeom prst="chevron">
              <a:avLst>
                <a:gd name="adj" fmla="val 20860"/>
              </a:avLst>
            </a:prstGeom>
            <a:solidFill>
              <a:schemeClr val="bg1">
                <a:lumMod val="8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cs typeface="Arial" pitchFamily="34" charset="0"/>
                </a:rPr>
                <a:t>M5</a:t>
              </a:r>
            </a:p>
          </p:txBody>
        </p:sp>
        <p:sp>
          <p:nvSpPr>
            <p:cNvPr id="208" name="Arrow: Chevron 207">
              <a:extLst>
                <a:ext uri="{FF2B5EF4-FFF2-40B4-BE49-F238E27FC236}">
                  <a16:creationId xmlns:a16="http://schemas.microsoft.com/office/drawing/2014/main" id="{84A7189F-5A26-D4CB-23BC-B2CFF0BF7BE6}"/>
                </a:ext>
              </a:extLst>
            </p:cNvPr>
            <p:cNvSpPr/>
            <p:nvPr/>
          </p:nvSpPr>
          <p:spPr bwMode="auto">
            <a:xfrm rot="5400000">
              <a:off x="5773883" y="4153235"/>
              <a:ext cx="635535" cy="1080119"/>
            </a:xfrm>
            <a:prstGeom prst="chevron">
              <a:avLst>
                <a:gd name="adj" fmla="val 20860"/>
              </a:avLst>
            </a:prstGeom>
            <a:solidFill>
              <a:schemeClr val="bg1">
                <a:lumMod val="8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cs typeface="Arial" pitchFamily="34" charset="0"/>
                </a:rPr>
                <a:t>M6</a:t>
              </a:r>
            </a:p>
          </p:txBody>
        </p:sp>
        <p:sp>
          <p:nvSpPr>
            <p:cNvPr id="79" name="Rectangle 78">
              <a:extLst>
                <a:ext uri="{FF2B5EF4-FFF2-40B4-BE49-F238E27FC236}">
                  <a16:creationId xmlns:a16="http://schemas.microsoft.com/office/drawing/2014/main" id="{5FD0A5FD-62B5-BAF3-7081-18BC5AA55368}"/>
                </a:ext>
              </a:extLst>
            </p:cNvPr>
            <p:cNvSpPr/>
            <p:nvPr/>
          </p:nvSpPr>
          <p:spPr bwMode="auto">
            <a:xfrm>
              <a:off x="1133100" y="6298358"/>
              <a:ext cx="143598" cy="14359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80" name="Rectangle 79">
              <a:extLst>
                <a:ext uri="{FF2B5EF4-FFF2-40B4-BE49-F238E27FC236}">
                  <a16:creationId xmlns:a16="http://schemas.microsoft.com/office/drawing/2014/main" id="{AF6C8BC9-0F94-2598-3348-298DF34B7B8E}"/>
                </a:ext>
              </a:extLst>
            </p:cNvPr>
            <p:cNvSpPr/>
            <p:nvPr/>
          </p:nvSpPr>
          <p:spPr bwMode="auto">
            <a:xfrm>
              <a:off x="3363941" y="6298358"/>
              <a:ext cx="143598" cy="143598"/>
            </a:xfrm>
            <a:prstGeom prst="rect">
              <a:avLst/>
            </a:prstGeom>
            <a:solidFill>
              <a:schemeClr val="accent4"/>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81" name="Rectangle 80">
              <a:extLst>
                <a:ext uri="{FF2B5EF4-FFF2-40B4-BE49-F238E27FC236}">
                  <a16:creationId xmlns:a16="http://schemas.microsoft.com/office/drawing/2014/main" id="{AE76EA15-CAC8-45EB-70C5-B013A8B376CF}"/>
                </a:ext>
              </a:extLst>
            </p:cNvPr>
            <p:cNvSpPr/>
            <p:nvPr/>
          </p:nvSpPr>
          <p:spPr bwMode="auto">
            <a:xfrm>
              <a:off x="5735846" y="6298358"/>
              <a:ext cx="143598" cy="143598"/>
            </a:xfrm>
            <a:prstGeom prst="rect">
              <a:avLst/>
            </a:prstGeom>
            <a:solidFill>
              <a:schemeClr val="accent6"/>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82" name="Rectangle 81">
              <a:extLst>
                <a:ext uri="{FF2B5EF4-FFF2-40B4-BE49-F238E27FC236}">
                  <a16:creationId xmlns:a16="http://schemas.microsoft.com/office/drawing/2014/main" id="{0202F2E5-41C9-DFF0-0951-89BE926DAC4B}"/>
                </a:ext>
              </a:extLst>
            </p:cNvPr>
            <p:cNvSpPr/>
            <p:nvPr/>
          </p:nvSpPr>
          <p:spPr bwMode="auto">
            <a:xfrm>
              <a:off x="8136429" y="6298358"/>
              <a:ext cx="143598" cy="143598"/>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83" name="TextBox 82">
              <a:extLst>
                <a:ext uri="{FF2B5EF4-FFF2-40B4-BE49-F238E27FC236}">
                  <a16:creationId xmlns:a16="http://schemas.microsoft.com/office/drawing/2014/main" id="{ACFBDF67-A9EC-6C5C-686F-839BACDB10A8}"/>
                </a:ext>
              </a:extLst>
            </p:cNvPr>
            <p:cNvSpPr txBox="1"/>
            <p:nvPr/>
          </p:nvSpPr>
          <p:spPr>
            <a:xfrm>
              <a:off x="1374035" y="6176074"/>
              <a:ext cx="1915909" cy="39658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latin typeface="Arial" pitchFamily="34" charset="0"/>
                </a:rPr>
                <a:t>Data perspective</a:t>
              </a:r>
            </a:p>
          </p:txBody>
        </p:sp>
        <p:sp>
          <p:nvSpPr>
            <p:cNvPr id="84" name="TextBox 83">
              <a:extLst>
                <a:ext uri="{FF2B5EF4-FFF2-40B4-BE49-F238E27FC236}">
                  <a16:creationId xmlns:a16="http://schemas.microsoft.com/office/drawing/2014/main" id="{71F9AA76-B75B-D2F6-542F-24E98CE763CD}"/>
                </a:ext>
              </a:extLst>
            </p:cNvPr>
            <p:cNvSpPr txBox="1"/>
            <p:nvPr/>
          </p:nvSpPr>
          <p:spPr>
            <a:xfrm>
              <a:off x="3604876" y="6181412"/>
              <a:ext cx="205697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latin typeface="Arial" pitchFamily="34" charset="0"/>
                </a:rPr>
                <a:t>Model perspective</a:t>
              </a:r>
            </a:p>
          </p:txBody>
        </p:sp>
        <p:sp>
          <p:nvSpPr>
            <p:cNvPr id="85" name="TextBox 84">
              <a:extLst>
                <a:ext uri="{FF2B5EF4-FFF2-40B4-BE49-F238E27FC236}">
                  <a16:creationId xmlns:a16="http://schemas.microsoft.com/office/drawing/2014/main" id="{6AF1459D-F56A-28B5-DC07-57D3A8376C0F}"/>
                </a:ext>
              </a:extLst>
            </p:cNvPr>
            <p:cNvSpPr txBox="1"/>
            <p:nvPr/>
          </p:nvSpPr>
          <p:spPr>
            <a:xfrm>
              <a:off x="8367570" y="6199744"/>
              <a:ext cx="2749471"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latin typeface="Arial" pitchFamily="34" charset="0"/>
                </a:rPr>
                <a:t>Performance perspective</a:t>
              </a:r>
            </a:p>
          </p:txBody>
        </p:sp>
        <p:sp>
          <p:nvSpPr>
            <p:cNvPr id="86" name="TextBox 85">
              <a:extLst>
                <a:ext uri="{FF2B5EF4-FFF2-40B4-BE49-F238E27FC236}">
                  <a16:creationId xmlns:a16="http://schemas.microsoft.com/office/drawing/2014/main" id="{5329F5D8-E562-437E-D8DC-21776421937F}"/>
                </a:ext>
              </a:extLst>
            </p:cNvPr>
            <p:cNvSpPr txBox="1"/>
            <p:nvPr/>
          </p:nvSpPr>
          <p:spPr>
            <a:xfrm>
              <a:off x="5966987" y="6199744"/>
              <a:ext cx="209544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latin typeface="Arial" pitchFamily="34" charset="0"/>
                </a:rPr>
                <a:t>Expert perspective</a:t>
              </a:r>
            </a:p>
          </p:txBody>
        </p:sp>
        <p:sp>
          <p:nvSpPr>
            <p:cNvPr id="192" name="TextBox 191">
              <a:extLst>
                <a:ext uri="{FF2B5EF4-FFF2-40B4-BE49-F238E27FC236}">
                  <a16:creationId xmlns:a16="http://schemas.microsoft.com/office/drawing/2014/main" id="{80E14EB2-44A5-D787-C68F-7F5E2DC9D0F3}"/>
                </a:ext>
              </a:extLst>
            </p:cNvPr>
            <p:cNvSpPr txBox="1"/>
            <p:nvPr/>
          </p:nvSpPr>
          <p:spPr>
            <a:xfrm>
              <a:off x="1020991" y="5869380"/>
              <a:ext cx="253146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latin typeface="Arial" pitchFamily="34" charset="0"/>
                </a:rPr>
                <a:t>M# - Methodology step</a:t>
              </a:r>
            </a:p>
          </p:txBody>
        </p:sp>
        <p:sp>
          <p:nvSpPr>
            <p:cNvPr id="223" name="TextBox 222">
              <a:extLst>
                <a:ext uri="{FF2B5EF4-FFF2-40B4-BE49-F238E27FC236}">
                  <a16:creationId xmlns:a16="http://schemas.microsoft.com/office/drawing/2014/main" id="{9FD37318-045B-5587-EE83-FB04576BB587}"/>
                </a:ext>
              </a:extLst>
            </p:cNvPr>
            <p:cNvSpPr txBox="1"/>
            <p:nvPr/>
          </p:nvSpPr>
          <p:spPr>
            <a:xfrm>
              <a:off x="3567490" y="5869380"/>
              <a:ext cx="267252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latin typeface="Arial" pitchFamily="34" charset="0"/>
                </a:rPr>
                <a:t>C# - Identified challenge</a:t>
              </a:r>
            </a:p>
          </p:txBody>
        </p:sp>
      </p:grpSp>
    </p:spTree>
    <p:extLst>
      <p:ext uri="{BB962C8B-B14F-4D97-AF65-F5344CB8AC3E}">
        <p14:creationId xmlns:p14="http://schemas.microsoft.com/office/powerpoint/2010/main" val="300068215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2927B57-AB89-258B-EC8E-47BB5F8EA1A0}"/>
              </a:ext>
            </a:extLst>
          </p:cNvPr>
          <p:cNvSpPr/>
          <p:nvPr/>
        </p:nvSpPr>
        <p:spPr bwMode="auto">
          <a:xfrm>
            <a:off x="-1530" y="5273675"/>
            <a:ext cx="12192000" cy="2889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normAutofit/>
          </a:bodyPr>
          <a:lstStyle/>
          <a:p>
            <a:r>
              <a:rPr lang="en-US" dirty="0"/>
              <a:t>Introduction </a:t>
            </a:r>
          </a:p>
          <a:p>
            <a:pPr lvl="1"/>
            <a:r>
              <a:rPr lang="en-US" dirty="0"/>
              <a:t>Motivation</a:t>
            </a:r>
          </a:p>
          <a:p>
            <a:pPr lvl="1"/>
            <a:r>
              <a:rPr lang="en-US" dirty="0"/>
              <a:t>Objectives</a:t>
            </a:r>
          </a:p>
          <a:p>
            <a:pPr lvl="1"/>
            <a:r>
              <a:rPr lang="en-US" dirty="0"/>
              <a:t>Research questions</a:t>
            </a:r>
          </a:p>
          <a:p>
            <a:pPr marL="98425" lvl="1" indent="0">
              <a:buNone/>
            </a:pPr>
            <a:endParaRPr lang="en-US" dirty="0"/>
          </a:p>
          <a:p>
            <a:pPr marL="98425" lvl="1" indent="0">
              <a:buNone/>
            </a:pPr>
            <a:r>
              <a:rPr lang="en-US" dirty="0"/>
              <a:t>Research concept</a:t>
            </a:r>
          </a:p>
          <a:p>
            <a:pPr lvl="1"/>
            <a:r>
              <a:rPr lang="en-US" dirty="0"/>
              <a:t>General approach</a:t>
            </a:r>
          </a:p>
          <a:p>
            <a:pPr lvl="1"/>
            <a:r>
              <a:rPr lang="en-US" dirty="0"/>
              <a:t>Data set</a:t>
            </a:r>
          </a:p>
          <a:p>
            <a:pPr lvl="1"/>
            <a:r>
              <a:rPr lang="en-US" dirty="0"/>
              <a:t>Methodology</a:t>
            </a:r>
          </a:p>
          <a:p>
            <a:pPr marL="98425" lvl="1" indent="0">
              <a:buNone/>
            </a:pPr>
            <a:endParaRPr lang="en-US" dirty="0"/>
          </a:p>
          <a:p>
            <a:pPr marL="98425" lvl="1" indent="0">
              <a:buNone/>
            </a:pPr>
            <a:r>
              <a:rPr lang="en-US" dirty="0"/>
              <a:t>Results</a:t>
            </a:r>
          </a:p>
          <a:p>
            <a:pPr lvl="1"/>
            <a:r>
              <a:rPr lang="en-US" dirty="0"/>
              <a:t>Classification results (RQ2)</a:t>
            </a:r>
          </a:p>
          <a:p>
            <a:pPr lvl="1"/>
            <a:r>
              <a:rPr lang="en-US" dirty="0"/>
              <a:t>Identified challenges (RQ1)</a:t>
            </a:r>
          </a:p>
          <a:p>
            <a:pPr lvl="1"/>
            <a:r>
              <a:rPr lang="en-US" dirty="0"/>
              <a:t>Application of unsupervised learning methods (RQ3) </a:t>
            </a:r>
          </a:p>
          <a:p>
            <a:pPr marL="98425" lvl="1" indent="0">
              <a:buNone/>
            </a:pPr>
            <a:br>
              <a:rPr lang="en-US" dirty="0"/>
            </a:br>
            <a:r>
              <a:rPr lang="en-US" dirty="0"/>
              <a:t>Conclusion</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en-US"/>
              <a:t>© sebis</a:t>
            </a:r>
            <a:endParaRPr lang="de-DE" dirty="0"/>
          </a:p>
        </p:txBody>
      </p:sp>
      <p:sp>
        <p:nvSpPr>
          <p:cNvPr id="5" name="Fußzeilenplatzhalter 4"/>
          <p:cNvSpPr>
            <a:spLocks noGrp="1"/>
          </p:cNvSpPr>
          <p:nvPr>
            <p:ph type="ftr" sz="quarter" idx="11"/>
          </p:nvPr>
        </p:nvSpPr>
        <p:spPr/>
        <p:txBody>
          <a:bodyPr/>
          <a:lstStyle/>
          <a:p>
            <a:r>
              <a:rPr lang="en-US"/>
              <a:t>221212 Andrei Kreinhaus Master's Thesis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37</a:t>
            </a:fld>
            <a:endParaRPr lang="de-DE" dirty="0"/>
          </a:p>
        </p:txBody>
      </p:sp>
    </p:spTree>
    <p:extLst>
      <p:ext uri="{BB962C8B-B14F-4D97-AF65-F5344CB8AC3E}">
        <p14:creationId xmlns:p14="http://schemas.microsoft.com/office/powerpoint/2010/main" val="187074848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1BAFF-335E-C26E-DB84-479AE06E0A68}"/>
              </a:ext>
            </a:extLst>
          </p:cNvPr>
          <p:cNvSpPr>
            <a:spLocks noGrp="1"/>
          </p:cNvSpPr>
          <p:nvPr>
            <p:ph type="title"/>
          </p:nvPr>
        </p:nvSpPr>
        <p:spPr/>
        <p:txBody>
          <a:bodyPr/>
          <a:lstStyle/>
          <a:p>
            <a:r>
              <a:rPr lang="en-US" dirty="0"/>
              <a:t>Answering RQ3: Applying Common Unsupervised Learning Methods</a:t>
            </a:r>
          </a:p>
        </p:txBody>
      </p:sp>
      <p:sp>
        <p:nvSpPr>
          <p:cNvPr id="4" name="Date Placeholder 3">
            <a:extLst>
              <a:ext uri="{FF2B5EF4-FFF2-40B4-BE49-F238E27FC236}">
                <a16:creationId xmlns:a16="http://schemas.microsoft.com/office/drawing/2014/main" id="{1ED34BEA-D791-DF6B-7821-64AE9DF96BFB}"/>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311D30E7-9213-36B5-FCF0-D31BE6E0514A}"/>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F8D94F2A-555D-16C1-1BC0-91F8A23F886A}"/>
              </a:ext>
            </a:extLst>
          </p:cNvPr>
          <p:cNvSpPr>
            <a:spLocks noGrp="1"/>
          </p:cNvSpPr>
          <p:nvPr>
            <p:ph type="sldNum" sz="quarter" idx="12"/>
          </p:nvPr>
        </p:nvSpPr>
        <p:spPr/>
        <p:txBody>
          <a:bodyPr/>
          <a:lstStyle/>
          <a:p>
            <a:pPr>
              <a:defRPr/>
            </a:pPr>
            <a:fld id="{E201E5CB-5EE0-4EA4-87FF-7D8A79A61969}" type="slidenum">
              <a:rPr lang="de-DE" smtClean="0"/>
              <a:pPr>
                <a:defRPr/>
              </a:pPr>
              <a:t>38</a:t>
            </a:fld>
            <a:endParaRPr lang="de-DE" dirty="0"/>
          </a:p>
        </p:txBody>
      </p:sp>
      <p:pic>
        <p:nvPicPr>
          <p:cNvPr id="9" name="Picture 8">
            <a:extLst>
              <a:ext uri="{FF2B5EF4-FFF2-40B4-BE49-F238E27FC236}">
                <a16:creationId xmlns:a16="http://schemas.microsoft.com/office/drawing/2014/main" id="{11F64AE2-3D79-E6B9-17E7-D4B127A49D8D}"/>
              </a:ext>
            </a:extLst>
          </p:cNvPr>
          <p:cNvPicPr>
            <a:picLocks noChangeAspect="1"/>
          </p:cNvPicPr>
          <p:nvPr/>
        </p:nvPicPr>
        <p:blipFill rotWithShape="1">
          <a:blip r:embed="rId3"/>
          <a:srcRect t="1650"/>
          <a:stretch/>
        </p:blipFill>
        <p:spPr>
          <a:xfrm>
            <a:off x="7699788" y="2923328"/>
            <a:ext cx="3996876" cy="3493078"/>
          </a:xfrm>
          <a:prstGeom prst="rect">
            <a:avLst/>
          </a:prstGeom>
        </p:spPr>
      </p:pic>
      <p:sp>
        <p:nvSpPr>
          <p:cNvPr id="11" name="Rectangle 10">
            <a:extLst>
              <a:ext uri="{FF2B5EF4-FFF2-40B4-BE49-F238E27FC236}">
                <a16:creationId xmlns:a16="http://schemas.microsoft.com/office/drawing/2014/main" id="{A8879028-83B6-FBCB-B24B-C01402E30C5B}"/>
              </a:ext>
            </a:extLst>
          </p:cNvPr>
          <p:cNvSpPr/>
          <p:nvPr/>
        </p:nvSpPr>
        <p:spPr bwMode="auto">
          <a:xfrm>
            <a:off x="332903" y="4953597"/>
            <a:ext cx="3417816" cy="1462809"/>
          </a:xfrm>
          <a:prstGeom prst="rect">
            <a:avLst/>
          </a:prstGeom>
          <a:solidFill>
            <a:schemeClr val="bg1">
              <a:lumMod val="5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Common unsupervised learning methods </a:t>
            </a:r>
            <a:r>
              <a:rPr lang="en-US" b="1" dirty="0">
                <a:solidFill>
                  <a:schemeClr val="bg1"/>
                </a:solidFill>
              </a:rPr>
              <a:t>cannot be used alone</a:t>
            </a:r>
            <a:r>
              <a:rPr lang="en-US" dirty="0">
                <a:solidFill>
                  <a:schemeClr val="bg1"/>
                </a:solidFill>
              </a:rPr>
              <a:t> to classify documents into specific predefined classes.</a:t>
            </a:r>
          </a:p>
        </p:txBody>
      </p:sp>
      <p:sp>
        <p:nvSpPr>
          <p:cNvPr id="10" name="Speech Bubble: Rectangle 9">
            <a:extLst>
              <a:ext uri="{FF2B5EF4-FFF2-40B4-BE49-F238E27FC236}">
                <a16:creationId xmlns:a16="http://schemas.microsoft.com/office/drawing/2014/main" id="{0024B55A-A1E8-B5DB-47AC-838C599209FB}"/>
              </a:ext>
            </a:extLst>
          </p:cNvPr>
          <p:cNvSpPr/>
          <p:nvPr/>
        </p:nvSpPr>
        <p:spPr bwMode="auto">
          <a:xfrm>
            <a:off x="4037703" y="4953596"/>
            <a:ext cx="3417816" cy="1462810"/>
          </a:xfrm>
          <a:prstGeom prst="wedgeRectCallout">
            <a:avLst>
              <a:gd name="adj1" fmla="val 58674"/>
              <a:gd name="adj2" fmla="val -58652"/>
            </a:avLst>
          </a:prstGeom>
          <a:solidFill>
            <a:schemeClr val="bg1">
              <a:lumMod val="5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rPr>
              <a:t>Unsupervised learning methods can (but do not have to) be used for </a:t>
            </a:r>
            <a:r>
              <a:rPr lang="en-US" b="1" dirty="0">
                <a:solidFill>
                  <a:schemeClr val="bg1"/>
                </a:solidFill>
              </a:rPr>
              <a:t>inspiration purposes </a:t>
            </a:r>
            <a:r>
              <a:rPr lang="en-US" dirty="0">
                <a:solidFill>
                  <a:schemeClr val="bg1"/>
                </a:solidFill>
              </a:rPr>
              <a:t>to support the </a:t>
            </a:r>
            <a:r>
              <a:rPr lang="en-US" b="1" dirty="0">
                <a:solidFill>
                  <a:schemeClr val="bg1"/>
                </a:solidFill>
              </a:rPr>
              <a:t>creation of class descriptions</a:t>
            </a:r>
            <a:r>
              <a:rPr lang="en-US" dirty="0">
                <a:solidFill>
                  <a:schemeClr val="bg1"/>
                </a:solidFill>
              </a:rPr>
              <a:t>.</a:t>
            </a:r>
          </a:p>
        </p:txBody>
      </p:sp>
      <p:sp>
        <p:nvSpPr>
          <p:cNvPr id="14" name="Rectangle 13">
            <a:extLst>
              <a:ext uri="{FF2B5EF4-FFF2-40B4-BE49-F238E27FC236}">
                <a16:creationId xmlns:a16="http://schemas.microsoft.com/office/drawing/2014/main" id="{5084BFDD-0289-2A14-3507-695199BEF817}"/>
              </a:ext>
            </a:extLst>
          </p:cNvPr>
          <p:cNvSpPr/>
          <p:nvPr/>
        </p:nvSpPr>
        <p:spPr bwMode="auto">
          <a:xfrm>
            <a:off x="1447800" y="957900"/>
            <a:ext cx="4924897" cy="1515303"/>
          </a:xfrm>
          <a:prstGeom prst="rect">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r>
              <a:rPr lang="en-US" dirty="0"/>
              <a:t>Initialization</a:t>
            </a:r>
          </a:p>
          <a:p>
            <a:pPr marL="285750" indent="-285750" algn="just">
              <a:buFont typeface="Arial" panose="020B0604020202020204" pitchFamily="34" charset="0"/>
              <a:buChar char="•"/>
            </a:pPr>
            <a:r>
              <a:rPr lang="en-US" b="1" dirty="0"/>
              <a:t>Topic Modeling: </a:t>
            </a:r>
            <a:r>
              <a:rPr lang="en-US" dirty="0"/>
              <a:t>Latent Dirichlet Allocation</a:t>
            </a:r>
          </a:p>
          <a:p>
            <a:pPr marL="285750" indent="-285750" algn="just">
              <a:buFont typeface="Arial" panose="020B0604020202020204" pitchFamily="34" charset="0"/>
              <a:buChar char="•"/>
            </a:pPr>
            <a:r>
              <a:rPr lang="en-US" b="1" dirty="0"/>
              <a:t>Clustering:</a:t>
            </a:r>
            <a:r>
              <a:rPr lang="en-US" dirty="0"/>
              <a:t> k-means clustering</a:t>
            </a:r>
          </a:p>
          <a:p>
            <a:pPr marL="285750" indent="-285750" algn="just">
              <a:buFont typeface="Arial" panose="020B0604020202020204" pitchFamily="34" charset="0"/>
              <a:buChar char="•"/>
            </a:pPr>
            <a:r>
              <a:rPr lang="en-US" b="1" dirty="0"/>
              <a:t>25 topics/clusters </a:t>
            </a:r>
            <a:r>
              <a:rPr lang="en-US" dirty="0"/>
              <a:t>each</a:t>
            </a:r>
          </a:p>
          <a:p>
            <a:pPr marL="285750" indent="-285750" algn="just">
              <a:buFont typeface="Arial" panose="020B0604020202020204" pitchFamily="34" charset="0"/>
              <a:buChar char="•"/>
            </a:pPr>
            <a:r>
              <a:rPr lang="en-US" dirty="0"/>
              <a:t>10-15 keywords per topic/cluster</a:t>
            </a:r>
          </a:p>
          <a:p>
            <a:pPr marL="285750" indent="-285750" algn="just">
              <a:buFont typeface="Arial" panose="020B0604020202020204" pitchFamily="34" charset="0"/>
              <a:buChar char="•"/>
            </a:pPr>
            <a:endParaRPr lang="en-US" dirty="0"/>
          </a:p>
          <a:p>
            <a:pPr algn="just"/>
            <a:endParaRPr lang="en-US" dirty="0"/>
          </a:p>
        </p:txBody>
      </p:sp>
      <p:sp>
        <p:nvSpPr>
          <p:cNvPr id="18" name="Rectangle 17">
            <a:extLst>
              <a:ext uri="{FF2B5EF4-FFF2-40B4-BE49-F238E27FC236}">
                <a16:creationId xmlns:a16="http://schemas.microsoft.com/office/drawing/2014/main" id="{5C2F8695-AB3A-A57B-F756-99066B98CDC5}"/>
              </a:ext>
            </a:extLst>
          </p:cNvPr>
          <p:cNvSpPr/>
          <p:nvPr/>
        </p:nvSpPr>
        <p:spPr bwMode="auto">
          <a:xfrm>
            <a:off x="321719" y="3484779"/>
            <a:ext cx="3429000" cy="1462810"/>
          </a:xfrm>
          <a:prstGeom prst="rect">
            <a:avLst/>
          </a:prstGeom>
          <a:solidFill>
            <a:schemeClr val="bg1">
              <a:lumMod val="85000"/>
            </a:schemeClr>
          </a:solidFill>
          <a:ln>
            <a:no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Can </a:t>
            </a:r>
            <a:r>
              <a:rPr lang="en-US" b="1" dirty="0"/>
              <a:t>unsupervised learning methods alone </a:t>
            </a:r>
            <a:r>
              <a:rPr lang="en-US" dirty="0"/>
              <a:t>classify documents in </a:t>
            </a:r>
            <a:r>
              <a:rPr lang="en-US" b="1" dirty="0"/>
              <a:t>pre-defined classes</a:t>
            </a:r>
            <a:r>
              <a:rPr lang="en-US" dirty="0"/>
              <a:t>?</a:t>
            </a:r>
          </a:p>
        </p:txBody>
      </p:sp>
      <p:sp>
        <p:nvSpPr>
          <p:cNvPr id="21" name="Rectangle 20">
            <a:extLst>
              <a:ext uri="{FF2B5EF4-FFF2-40B4-BE49-F238E27FC236}">
                <a16:creationId xmlns:a16="http://schemas.microsoft.com/office/drawing/2014/main" id="{AA859333-1136-8E28-36DD-4860DC12FF16}"/>
              </a:ext>
            </a:extLst>
          </p:cNvPr>
          <p:cNvSpPr/>
          <p:nvPr/>
        </p:nvSpPr>
        <p:spPr bwMode="auto">
          <a:xfrm>
            <a:off x="4037703" y="3484780"/>
            <a:ext cx="3417816" cy="1462809"/>
          </a:xfrm>
          <a:prstGeom prst="rect">
            <a:avLst/>
          </a:prstGeom>
          <a:solidFill>
            <a:schemeClr val="bg1">
              <a:lumMod val="8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Can </a:t>
            </a:r>
            <a:r>
              <a:rPr lang="en-US" b="1" dirty="0"/>
              <a:t>unsupervised learning </a:t>
            </a:r>
            <a:r>
              <a:rPr lang="en-US" dirty="0"/>
              <a:t>can be helpful in </a:t>
            </a:r>
            <a:r>
              <a:rPr lang="en-US" b="1" dirty="0"/>
              <a:t>combination </a:t>
            </a:r>
            <a:r>
              <a:rPr lang="en-US" dirty="0"/>
              <a:t>with the </a:t>
            </a:r>
            <a:r>
              <a:rPr lang="en-US" b="1" dirty="0"/>
              <a:t>proposed approach</a:t>
            </a:r>
            <a:r>
              <a:rPr lang="en-US" dirty="0"/>
              <a:t>?</a:t>
            </a:r>
          </a:p>
        </p:txBody>
      </p:sp>
      <p:sp>
        <p:nvSpPr>
          <p:cNvPr id="23" name="Isosceles Triangle 22">
            <a:extLst>
              <a:ext uri="{FF2B5EF4-FFF2-40B4-BE49-F238E27FC236}">
                <a16:creationId xmlns:a16="http://schemas.microsoft.com/office/drawing/2014/main" id="{A504AF66-A918-3212-73FD-09000B790955}"/>
              </a:ext>
            </a:extLst>
          </p:cNvPr>
          <p:cNvSpPr/>
          <p:nvPr/>
        </p:nvSpPr>
        <p:spPr bwMode="auto">
          <a:xfrm>
            <a:off x="326975" y="2819400"/>
            <a:ext cx="3417816" cy="665379"/>
          </a:xfrm>
          <a:prstGeom prst="triangle">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4" name="Isosceles Triangle 23">
            <a:extLst>
              <a:ext uri="{FF2B5EF4-FFF2-40B4-BE49-F238E27FC236}">
                <a16:creationId xmlns:a16="http://schemas.microsoft.com/office/drawing/2014/main" id="{C59CBCC6-C4C8-5060-DC88-CBDAE0C2FDC3}"/>
              </a:ext>
            </a:extLst>
          </p:cNvPr>
          <p:cNvSpPr/>
          <p:nvPr/>
        </p:nvSpPr>
        <p:spPr bwMode="auto">
          <a:xfrm>
            <a:off x="4037704" y="2819400"/>
            <a:ext cx="3417816" cy="665379"/>
          </a:xfrm>
          <a:prstGeom prst="triangle">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9" name="Oval 18">
            <a:extLst>
              <a:ext uri="{FF2B5EF4-FFF2-40B4-BE49-F238E27FC236}">
                <a16:creationId xmlns:a16="http://schemas.microsoft.com/office/drawing/2014/main" id="{67C3B86B-2F97-E156-1F48-45B084D320F6}"/>
              </a:ext>
            </a:extLst>
          </p:cNvPr>
          <p:cNvSpPr/>
          <p:nvPr/>
        </p:nvSpPr>
        <p:spPr bwMode="auto">
          <a:xfrm>
            <a:off x="1749012" y="2899883"/>
            <a:ext cx="574413" cy="574413"/>
          </a:xfrm>
          <a:prstGeom prst="ellipse">
            <a:avLst/>
          </a:prstGeom>
          <a:solidFill>
            <a:schemeClr val="bg1">
              <a:lumMod val="5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cs typeface="Arial" pitchFamily="34" charset="0"/>
              </a:rPr>
              <a:t>1</a:t>
            </a:r>
          </a:p>
        </p:txBody>
      </p:sp>
      <p:sp>
        <p:nvSpPr>
          <p:cNvPr id="13" name="Oval 12">
            <a:extLst>
              <a:ext uri="{FF2B5EF4-FFF2-40B4-BE49-F238E27FC236}">
                <a16:creationId xmlns:a16="http://schemas.microsoft.com/office/drawing/2014/main" id="{4B0B4FA0-B74D-EBE2-27AE-7E22C109DDDA}"/>
              </a:ext>
            </a:extLst>
          </p:cNvPr>
          <p:cNvSpPr/>
          <p:nvPr/>
        </p:nvSpPr>
        <p:spPr bwMode="auto">
          <a:xfrm>
            <a:off x="5465333" y="2885966"/>
            <a:ext cx="574413" cy="574413"/>
          </a:xfrm>
          <a:prstGeom prst="ellipse">
            <a:avLst/>
          </a:prstGeom>
          <a:solidFill>
            <a:schemeClr val="bg1">
              <a:lumMod val="5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cs typeface="Arial" pitchFamily="34" charset="0"/>
              </a:rPr>
              <a:t>2</a:t>
            </a:r>
          </a:p>
        </p:txBody>
      </p:sp>
      <p:sp>
        <p:nvSpPr>
          <p:cNvPr id="25" name="TextBox 24">
            <a:extLst>
              <a:ext uri="{FF2B5EF4-FFF2-40B4-BE49-F238E27FC236}">
                <a16:creationId xmlns:a16="http://schemas.microsoft.com/office/drawing/2014/main" id="{C792CCEC-B81F-5121-494B-E1E5CD55D78F}"/>
              </a:ext>
            </a:extLst>
          </p:cNvPr>
          <p:cNvSpPr txBox="1"/>
          <p:nvPr/>
        </p:nvSpPr>
        <p:spPr bwMode="gray">
          <a:xfrm>
            <a:off x="7742505" y="2408089"/>
            <a:ext cx="3996876" cy="491794"/>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Meaningful keywords for predefined classes</a:t>
            </a:r>
            <a:br>
              <a:rPr lang="en-US" sz="1400" b="1" dirty="0">
                <a:solidFill>
                  <a:schemeClr val="tx2"/>
                </a:solidFill>
              </a:rPr>
            </a:br>
            <a:r>
              <a:rPr lang="en-US" sz="1400" dirty="0">
                <a:solidFill>
                  <a:schemeClr val="tx2"/>
                </a:solidFill>
              </a:rPr>
              <a:t>Combined results of topic modeling and clustering</a:t>
            </a:r>
            <a:endParaRPr lang="de-DE" sz="1400" b="1" dirty="0" err="1">
              <a:solidFill>
                <a:schemeClr val="tx2"/>
              </a:solidFill>
            </a:endParaRPr>
          </a:p>
        </p:txBody>
      </p:sp>
    </p:spTree>
    <p:extLst>
      <p:ext uri="{BB962C8B-B14F-4D97-AF65-F5344CB8AC3E}">
        <p14:creationId xmlns:p14="http://schemas.microsoft.com/office/powerpoint/2010/main" val="69130166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2927B57-AB89-258B-EC8E-47BB5F8EA1A0}"/>
              </a:ext>
            </a:extLst>
          </p:cNvPr>
          <p:cNvSpPr/>
          <p:nvPr/>
        </p:nvSpPr>
        <p:spPr bwMode="auto">
          <a:xfrm>
            <a:off x="-1530" y="5876924"/>
            <a:ext cx="12192000" cy="2889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normAutofit/>
          </a:bodyPr>
          <a:lstStyle/>
          <a:p>
            <a:r>
              <a:rPr lang="en-US" dirty="0"/>
              <a:t>Introduction </a:t>
            </a:r>
          </a:p>
          <a:p>
            <a:pPr lvl="1"/>
            <a:r>
              <a:rPr lang="en-US" dirty="0"/>
              <a:t>Motivation</a:t>
            </a:r>
          </a:p>
          <a:p>
            <a:pPr lvl="1"/>
            <a:r>
              <a:rPr lang="en-US" dirty="0"/>
              <a:t>Objectives</a:t>
            </a:r>
          </a:p>
          <a:p>
            <a:pPr lvl="1"/>
            <a:r>
              <a:rPr lang="en-US" dirty="0"/>
              <a:t>Research questions</a:t>
            </a:r>
          </a:p>
          <a:p>
            <a:pPr marL="98425" lvl="1" indent="0">
              <a:buNone/>
            </a:pPr>
            <a:endParaRPr lang="en-US" dirty="0"/>
          </a:p>
          <a:p>
            <a:pPr marL="98425" lvl="1" indent="0">
              <a:buNone/>
            </a:pPr>
            <a:r>
              <a:rPr lang="en-US" dirty="0"/>
              <a:t>Research concept</a:t>
            </a:r>
          </a:p>
          <a:p>
            <a:pPr lvl="1"/>
            <a:r>
              <a:rPr lang="en-US" dirty="0"/>
              <a:t>General approach</a:t>
            </a:r>
          </a:p>
          <a:p>
            <a:pPr lvl="1"/>
            <a:r>
              <a:rPr lang="en-US" dirty="0"/>
              <a:t>Data set</a:t>
            </a:r>
          </a:p>
          <a:p>
            <a:pPr lvl="1"/>
            <a:r>
              <a:rPr lang="en-US" dirty="0"/>
              <a:t>Methodology</a:t>
            </a:r>
          </a:p>
          <a:p>
            <a:pPr marL="98425" lvl="1" indent="0">
              <a:buNone/>
            </a:pPr>
            <a:endParaRPr lang="en-US" dirty="0"/>
          </a:p>
          <a:p>
            <a:pPr marL="98425" lvl="1" indent="0">
              <a:buNone/>
            </a:pPr>
            <a:r>
              <a:rPr lang="en-US" dirty="0"/>
              <a:t>Results</a:t>
            </a:r>
          </a:p>
          <a:p>
            <a:pPr lvl="1"/>
            <a:r>
              <a:rPr lang="en-US" dirty="0"/>
              <a:t>Classification results (RQ2)</a:t>
            </a:r>
          </a:p>
          <a:p>
            <a:pPr lvl="1"/>
            <a:r>
              <a:rPr lang="en-US" dirty="0"/>
              <a:t>Identified challenges (RQ1)</a:t>
            </a:r>
          </a:p>
          <a:p>
            <a:pPr lvl="1"/>
            <a:r>
              <a:rPr lang="en-US" dirty="0"/>
              <a:t>Application of unsupervised learning methods (RQ3) </a:t>
            </a:r>
          </a:p>
          <a:p>
            <a:pPr marL="98425" lvl="1" indent="0">
              <a:buNone/>
            </a:pPr>
            <a:br>
              <a:rPr lang="en-US" dirty="0"/>
            </a:br>
            <a:r>
              <a:rPr lang="en-US" dirty="0"/>
              <a:t>Conclusion</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en-US"/>
              <a:t>© sebis</a:t>
            </a:r>
            <a:endParaRPr lang="de-DE" dirty="0"/>
          </a:p>
        </p:txBody>
      </p:sp>
      <p:sp>
        <p:nvSpPr>
          <p:cNvPr id="5" name="Fußzeilenplatzhalter 4"/>
          <p:cNvSpPr>
            <a:spLocks noGrp="1"/>
          </p:cNvSpPr>
          <p:nvPr>
            <p:ph type="ftr" sz="quarter" idx="11"/>
          </p:nvPr>
        </p:nvSpPr>
        <p:spPr/>
        <p:txBody>
          <a:bodyPr/>
          <a:lstStyle/>
          <a:p>
            <a:r>
              <a:rPr lang="en-US"/>
              <a:t>221212 Andrei Kreinhaus Master's Thesis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39</a:t>
            </a:fld>
            <a:endParaRPr lang="de-DE" dirty="0"/>
          </a:p>
        </p:txBody>
      </p:sp>
    </p:spTree>
    <p:extLst>
      <p:ext uri="{BB962C8B-B14F-4D97-AF65-F5344CB8AC3E}">
        <p14:creationId xmlns:p14="http://schemas.microsoft.com/office/powerpoint/2010/main" val="21352071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9B5D-27C4-E642-F66D-FB11C9FCE22C}"/>
              </a:ext>
            </a:extLst>
          </p:cNvPr>
          <p:cNvSpPr>
            <a:spLocks noGrp="1"/>
          </p:cNvSpPr>
          <p:nvPr>
            <p:ph type="title"/>
          </p:nvPr>
        </p:nvSpPr>
        <p:spPr/>
        <p:txBody>
          <a:bodyPr/>
          <a:lstStyle/>
          <a:p>
            <a:r>
              <a:rPr lang="en-US" dirty="0"/>
              <a:t>Motivation</a:t>
            </a:r>
          </a:p>
        </p:txBody>
      </p:sp>
      <p:sp>
        <p:nvSpPr>
          <p:cNvPr id="4" name="Date Placeholder 3">
            <a:extLst>
              <a:ext uri="{FF2B5EF4-FFF2-40B4-BE49-F238E27FC236}">
                <a16:creationId xmlns:a16="http://schemas.microsoft.com/office/drawing/2014/main" id="{F28BC798-9371-2171-4D4D-165F8E9D3B7A}"/>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42FF9ABC-9051-86E3-9D08-F2464461ED80}"/>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4DE861EE-0D8F-D1CC-F8F0-48D886B3A1A2}"/>
              </a:ext>
            </a:extLst>
          </p:cNvPr>
          <p:cNvSpPr>
            <a:spLocks noGrp="1"/>
          </p:cNvSpPr>
          <p:nvPr>
            <p:ph type="sldNum" sz="quarter" idx="12"/>
          </p:nvPr>
        </p:nvSpPr>
        <p:spPr/>
        <p:txBody>
          <a:bodyPr/>
          <a:lstStyle/>
          <a:p>
            <a:pPr>
              <a:defRPr/>
            </a:pPr>
            <a:fld id="{05BC9FAB-BDC1-47C0-A8BB-6E12A8205D33}" type="slidenum">
              <a:rPr lang="de-DE" smtClean="0"/>
              <a:pPr>
                <a:defRPr/>
              </a:pPr>
              <a:t>4</a:t>
            </a:fld>
            <a:endParaRPr lang="de-DE" dirty="0"/>
          </a:p>
        </p:txBody>
      </p:sp>
      <p:sp>
        <p:nvSpPr>
          <p:cNvPr id="9" name="Rectangle: Rounded Corners 8">
            <a:extLst>
              <a:ext uri="{FF2B5EF4-FFF2-40B4-BE49-F238E27FC236}">
                <a16:creationId xmlns:a16="http://schemas.microsoft.com/office/drawing/2014/main" id="{F309EC67-0734-6DFB-2120-444A2D54F2CD}"/>
              </a:ext>
            </a:extLst>
          </p:cNvPr>
          <p:cNvSpPr/>
          <p:nvPr/>
        </p:nvSpPr>
        <p:spPr bwMode="auto">
          <a:xfrm>
            <a:off x="5837767" y="957927"/>
            <a:ext cx="6019800" cy="990600"/>
          </a:xfrm>
          <a:prstGeom prst="roundRect">
            <a:avLst/>
          </a:prstGeom>
          <a:solidFill>
            <a:schemeClr val="accent5"/>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bg1"/>
                </a:solidFill>
              </a:rPr>
              <a:t>About 80% of data in companies are unstructured [1] and often need to be classified. </a:t>
            </a:r>
            <a:r>
              <a:rPr lang="en-US" sz="1400" b="1" dirty="0">
                <a:solidFill>
                  <a:schemeClr val="bg1"/>
                </a:solidFill>
              </a:rPr>
              <a:t>Manual creation of labeled data </a:t>
            </a:r>
            <a:r>
              <a:rPr lang="en-US" sz="1400" dirty="0">
                <a:solidFill>
                  <a:schemeClr val="bg1"/>
                </a:solidFill>
              </a:rPr>
              <a:t>sets for specific tasks is often used as a solution. However, manual labeling is </a:t>
            </a:r>
            <a:r>
              <a:rPr lang="en-US" sz="1400" b="1" dirty="0">
                <a:solidFill>
                  <a:schemeClr val="bg1"/>
                </a:solidFill>
              </a:rPr>
              <a:t>time-consuming</a:t>
            </a:r>
            <a:r>
              <a:rPr lang="en-US" sz="1400" dirty="0">
                <a:solidFill>
                  <a:schemeClr val="bg1"/>
                </a:solidFill>
              </a:rPr>
              <a:t> and therefore leads to </a:t>
            </a:r>
            <a:r>
              <a:rPr lang="en-US" sz="1400" b="1" dirty="0">
                <a:solidFill>
                  <a:schemeClr val="bg1"/>
                </a:solidFill>
              </a:rPr>
              <a:t>high labor costs</a:t>
            </a:r>
            <a:r>
              <a:rPr lang="en-US" sz="1400" dirty="0">
                <a:solidFill>
                  <a:schemeClr val="bg1"/>
                </a:solidFill>
              </a:rPr>
              <a:t> [2].</a:t>
            </a:r>
            <a:endParaRPr lang="en-US" sz="1400" dirty="0">
              <a:solidFill>
                <a:schemeClr val="bg1"/>
              </a:solidFill>
              <a:cs typeface="Arial" pitchFamily="34" charset="0"/>
            </a:endParaRPr>
          </a:p>
        </p:txBody>
      </p:sp>
      <p:sp>
        <p:nvSpPr>
          <p:cNvPr id="10" name="Rectangle: Rounded Corners 9">
            <a:extLst>
              <a:ext uri="{FF2B5EF4-FFF2-40B4-BE49-F238E27FC236}">
                <a16:creationId xmlns:a16="http://schemas.microsoft.com/office/drawing/2014/main" id="{7F9518DB-4D0F-9EAD-47F1-98F4CA7A951D}"/>
              </a:ext>
            </a:extLst>
          </p:cNvPr>
          <p:cNvSpPr/>
          <p:nvPr/>
        </p:nvSpPr>
        <p:spPr bwMode="auto">
          <a:xfrm>
            <a:off x="4267200" y="2069638"/>
            <a:ext cx="6019800" cy="990600"/>
          </a:xfrm>
          <a:prstGeom prst="roundRect">
            <a:avLst/>
          </a:prstGeom>
          <a:solidFill>
            <a:schemeClr val="accent6"/>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t>In the case of multi-class classification, a manually labeled data set </a:t>
            </a:r>
            <a:r>
              <a:rPr lang="en-US" sz="1400" b="1" dirty="0"/>
              <a:t>cannot be easily adapted to changes in the problem description</a:t>
            </a:r>
            <a:r>
              <a:rPr lang="en-US" sz="1400" dirty="0"/>
              <a:t>, e.g., when classes are added, or their meaning is changed. A relabeling of the data set is required in this case [3].</a:t>
            </a:r>
            <a:endParaRPr lang="en-US" sz="1400" dirty="0">
              <a:solidFill>
                <a:schemeClr val="tx1"/>
              </a:solidFill>
              <a:cs typeface="Arial" pitchFamily="34" charset="0"/>
            </a:endParaRPr>
          </a:p>
        </p:txBody>
      </p:sp>
      <p:sp>
        <p:nvSpPr>
          <p:cNvPr id="11" name="Rectangle: Rounded Corners 10">
            <a:extLst>
              <a:ext uri="{FF2B5EF4-FFF2-40B4-BE49-F238E27FC236}">
                <a16:creationId xmlns:a16="http://schemas.microsoft.com/office/drawing/2014/main" id="{BB1960D2-E417-0C56-0DC6-00362B8AF5C6}"/>
              </a:ext>
            </a:extLst>
          </p:cNvPr>
          <p:cNvSpPr/>
          <p:nvPr/>
        </p:nvSpPr>
        <p:spPr bwMode="auto">
          <a:xfrm>
            <a:off x="3102941" y="3181349"/>
            <a:ext cx="6019800" cy="990600"/>
          </a:xfrm>
          <a:prstGeom prst="roundRect">
            <a:avLst/>
          </a:prstGeom>
          <a:solidFill>
            <a:schemeClr val="accent2"/>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bg1"/>
                </a:solidFill>
              </a:rPr>
              <a:t>We do not want to derive all available topics from the data set </a:t>
            </a:r>
            <a:r>
              <a:rPr lang="en-US" sz="1400" b="1" dirty="0">
                <a:solidFill>
                  <a:schemeClr val="bg1"/>
                </a:solidFill>
              </a:rPr>
              <a:t>limiting their number to predefined classes</a:t>
            </a:r>
            <a:r>
              <a:rPr lang="en-US" sz="1400" dirty="0">
                <a:solidFill>
                  <a:schemeClr val="bg1"/>
                </a:solidFill>
              </a:rPr>
              <a:t>.</a:t>
            </a:r>
            <a:endParaRPr lang="en-US" sz="1400" dirty="0">
              <a:solidFill>
                <a:schemeClr val="bg1"/>
              </a:solidFill>
              <a:cs typeface="Arial" pitchFamily="34" charset="0"/>
            </a:endParaRPr>
          </a:p>
        </p:txBody>
      </p:sp>
      <p:sp>
        <p:nvSpPr>
          <p:cNvPr id="12" name="Rectangle: Rounded Corners 11">
            <a:extLst>
              <a:ext uri="{FF2B5EF4-FFF2-40B4-BE49-F238E27FC236}">
                <a16:creationId xmlns:a16="http://schemas.microsoft.com/office/drawing/2014/main" id="{3C2668B9-B154-B891-C8B4-D3B5C29E86E5}"/>
              </a:ext>
            </a:extLst>
          </p:cNvPr>
          <p:cNvSpPr/>
          <p:nvPr/>
        </p:nvSpPr>
        <p:spPr bwMode="auto">
          <a:xfrm>
            <a:off x="1735527" y="4293060"/>
            <a:ext cx="6019800" cy="990600"/>
          </a:xfrm>
          <a:prstGeom prst="roundRect">
            <a:avLst/>
          </a:prstGeom>
          <a:solidFill>
            <a:schemeClr val="accent3"/>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tx1"/>
                </a:solidFill>
                <a:cs typeface="Arial" pitchFamily="34" charset="0"/>
              </a:rPr>
              <a:t>The given task requires that </a:t>
            </a:r>
            <a:r>
              <a:rPr lang="en-US" sz="1400" b="1" dirty="0">
                <a:solidFill>
                  <a:schemeClr val="tx1"/>
                </a:solidFill>
                <a:cs typeface="Arial" pitchFamily="34" charset="0"/>
              </a:rPr>
              <a:t>both vehicle component and the corresponding problem are identified</a:t>
            </a:r>
            <a:r>
              <a:rPr lang="en-US" sz="1400" dirty="0">
                <a:solidFill>
                  <a:schemeClr val="tx1"/>
                </a:solidFill>
                <a:cs typeface="Arial" pitchFamily="34" charset="0"/>
              </a:rPr>
              <a:t> in the same document.</a:t>
            </a:r>
          </a:p>
        </p:txBody>
      </p:sp>
      <p:sp>
        <p:nvSpPr>
          <p:cNvPr id="13" name="Rectangle: Rounded Corners 12">
            <a:extLst>
              <a:ext uri="{FF2B5EF4-FFF2-40B4-BE49-F238E27FC236}">
                <a16:creationId xmlns:a16="http://schemas.microsoft.com/office/drawing/2014/main" id="{29D2C3B3-6623-06D0-BD95-A91971F7F850}"/>
              </a:ext>
            </a:extLst>
          </p:cNvPr>
          <p:cNvSpPr/>
          <p:nvPr/>
        </p:nvSpPr>
        <p:spPr bwMode="auto">
          <a:xfrm>
            <a:off x="368113" y="5404773"/>
            <a:ext cx="6019800" cy="990600"/>
          </a:xfrm>
          <a:prstGeom prst="roundRect">
            <a:avLst/>
          </a:prstGeom>
          <a:solidFill>
            <a:schemeClr val="accent4"/>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bg1"/>
                </a:solidFill>
                <a:cs typeface="Arial" pitchFamily="34" charset="0"/>
              </a:rPr>
              <a:t>Oftentimes, a document contains</a:t>
            </a:r>
            <a:r>
              <a:rPr lang="en-US" sz="1400" b="1" dirty="0">
                <a:solidFill>
                  <a:schemeClr val="bg1"/>
                </a:solidFill>
                <a:cs typeface="Arial" pitchFamily="34" charset="0"/>
              </a:rPr>
              <a:t> multiple classes and their issues</a:t>
            </a:r>
            <a:r>
              <a:rPr lang="en-US" sz="1400" dirty="0">
                <a:solidFill>
                  <a:schemeClr val="bg1"/>
                </a:solidFill>
                <a:cs typeface="Arial" pitchFamily="34" charset="0"/>
              </a:rPr>
              <a:t> that need to be recognized.</a:t>
            </a:r>
          </a:p>
        </p:txBody>
      </p:sp>
      <p:sp>
        <p:nvSpPr>
          <p:cNvPr id="3" name="TextBox 2">
            <a:extLst>
              <a:ext uri="{FF2B5EF4-FFF2-40B4-BE49-F238E27FC236}">
                <a16:creationId xmlns:a16="http://schemas.microsoft.com/office/drawing/2014/main" id="{BFCDE606-9FB2-EFDC-A0B6-9B1A37F63BA9}"/>
              </a:ext>
            </a:extLst>
          </p:cNvPr>
          <p:cNvSpPr txBox="1"/>
          <p:nvPr/>
        </p:nvSpPr>
        <p:spPr>
          <a:xfrm>
            <a:off x="9804622" y="6164540"/>
            <a:ext cx="1886787" cy="461665"/>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800" dirty="0">
                <a:solidFill>
                  <a:srgbClr val="222222"/>
                </a:solidFill>
                <a:latin typeface="Arial" panose="020B0604020202020204" pitchFamily="34" charset="0"/>
              </a:rPr>
              <a:t>[1] Grimes, 2008</a:t>
            </a:r>
          </a:p>
          <a:p>
            <a:r>
              <a:rPr lang="en-US" sz="800" dirty="0">
                <a:solidFill>
                  <a:srgbClr val="222222"/>
                </a:solidFill>
                <a:latin typeface="Arial" panose="020B0604020202020204" pitchFamily="34" charset="0"/>
              </a:rPr>
              <a:t>[2] Liu et al., 2004</a:t>
            </a:r>
          </a:p>
          <a:p>
            <a:r>
              <a:rPr lang="en-US" sz="800" dirty="0">
                <a:solidFill>
                  <a:srgbClr val="222222"/>
                </a:solidFill>
                <a:latin typeface="Arial" panose="020B0604020202020204" pitchFamily="34" charset="0"/>
              </a:rPr>
              <a:t>[3] </a:t>
            </a:r>
            <a:r>
              <a:rPr lang="en-US" sz="800" dirty="0" err="1">
                <a:solidFill>
                  <a:srgbClr val="222222"/>
                </a:solidFill>
                <a:latin typeface="Arial" panose="020B0604020202020204" pitchFamily="34" charset="0"/>
              </a:rPr>
              <a:t>Romera</a:t>
            </a:r>
            <a:r>
              <a:rPr lang="en-US" sz="800" dirty="0">
                <a:solidFill>
                  <a:srgbClr val="222222"/>
                </a:solidFill>
                <a:latin typeface="Arial" panose="020B0604020202020204" pitchFamily="34" charset="0"/>
              </a:rPr>
              <a:t>-Parades and Torr, 2015</a:t>
            </a:r>
            <a:endParaRPr lang="en-US" sz="800" dirty="0"/>
          </a:p>
        </p:txBody>
      </p:sp>
      <p:sp>
        <p:nvSpPr>
          <p:cNvPr id="7" name="Rectangle: Rounded Corners 6">
            <a:extLst>
              <a:ext uri="{FF2B5EF4-FFF2-40B4-BE49-F238E27FC236}">
                <a16:creationId xmlns:a16="http://schemas.microsoft.com/office/drawing/2014/main" id="{7DC78E6D-4F0A-F74F-899A-0A88688FCD9B}"/>
              </a:ext>
            </a:extLst>
          </p:cNvPr>
          <p:cNvSpPr/>
          <p:nvPr/>
        </p:nvSpPr>
        <p:spPr bwMode="auto">
          <a:xfrm>
            <a:off x="332903" y="938880"/>
            <a:ext cx="2362200" cy="2228631"/>
          </a:xfrm>
          <a:prstGeom prst="roundRect">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u="sng" dirty="0">
                <a:solidFill>
                  <a:schemeClr val="tx1"/>
                </a:solidFill>
              </a:rPr>
              <a:t>Task</a:t>
            </a:r>
            <a:r>
              <a:rPr lang="en-US" sz="1400" dirty="0">
                <a:solidFill>
                  <a:schemeClr val="tx1"/>
                </a:solidFill>
              </a:rPr>
              <a:t> </a:t>
            </a:r>
          </a:p>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tx1"/>
                </a:solidFill>
              </a:rPr>
              <a:t>Classify </a:t>
            </a:r>
            <a:r>
              <a:rPr lang="en-US" sz="1400" b="1" dirty="0">
                <a:solidFill>
                  <a:schemeClr val="tx1"/>
                </a:solidFill>
              </a:rPr>
              <a:t>customer complaints</a:t>
            </a:r>
            <a:r>
              <a:rPr lang="en-US" sz="1400" dirty="0">
                <a:solidFill>
                  <a:schemeClr val="tx1"/>
                </a:solidFill>
              </a:rPr>
              <a:t> from the </a:t>
            </a:r>
            <a:r>
              <a:rPr lang="en-US" sz="1400" b="1" dirty="0">
                <a:solidFill>
                  <a:schemeClr val="tx1"/>
                </a:solidFill>
              </a:rPr>
              <a:t>automotive industry </a:t>
            </a:r>
            <a:r>
              <a:rPr lang="en-US" sz="1400" dirty="0">
                <a:solidFill>
                  <a:schemeClr val="tx1"/>
                </a:solidFill>
              </a:rPr>
              <a:t>regarding </a:t>
            </a:r>
            <a:r>
              <a:rPr lang="en-US" sz="1400" b="1" dirty="0">
                <a:solidFill>
                  <a:schemeClr val="tx1"/>
                </a:solidFill>
              </a:rPr>
              <a:t>vehicle components</a:t>
            </a:r>
            <a:endParaRPr lang="en-US" sz="1400" b="1" dirty="0">
              <a:solidFill>
                <a:schemeClr val="tx1"/>
              </a:solidFill>
              <a:cs typeface="Arial" pitchFamily="34" charset="0"/>
            </a:endParaRPr>
          </a:p>
        </p:txBody>
      </p:sp>
      <p:pic>
        <p:nvPicPr>
          <p:cNvPr id="8" name="Graphic 7" descr="High voltage outline">
            <a:extLst>
              <a:ext uri="{FF2B5EF4-FFF2-40B4-BE49-F238E27FC236}">
                <a16:creationId xmlns:a16="http://schemas.microsoft.com/office/drawing/2014/main" id="{08F452F0-FFC2-111D-6279-4A11E9F207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0286" y="996027"/>
            <a:ext cx="914400" cy="914400"/>
          </a:xfrm>
          <a:prstGeom prst="rect">
            <a:avLst/>
          </a:prstGeom>
        </p:spPr>
      </p:pic>
      <p:pic>
        <p:nvPicPr>
          <p:cNvPr id="14" name="Graphic 13" descr="High voltage outline">
            <a:extLst>
              <a:ext uri="{FF2B5EF4-FFF2-40B4-BE49-F238E27FC236}">
                <a16:creationId xmlns:a16="http://schemas.microsoft.com/office/drawing/2014/main" id="{FD305397-D1F0-1456-9CF6-94D55AFBD6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1400" y="2088039"/>
            <a:ext cx="914400" cy="914400"/>
          </a:xfrm>
          <a:prstGeom prst="rect">
            <a:avLst/>
          </a:prstGeom>
        </p:spPr>
      </p:pic>
    </p:spTree>
    <p:extLst>
      <p:ext uri="{BB962C8B-B14F-4D97-AF65-F5344CB8AC3E}">
        <p14:creationId xmlns:p14="http://schemas.microsoft.com/office/powerpoint/2010/main" val="273216264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B5C870-6130-39BF-760C-CF8876522BFB}"/>
              </a:ext>
            </a:extLst>
          </p:cNvPr>
          <p:cNvSpPr>
            <a:spLocks noGrp="1"/>
          </p:cNvSpPr>
          <p:nvPr>
            <p:ph idx="1"/>
          </p:nvPr>
        </p:nvSpPr>
        <p:spPr>
          <a:xfrm>
            <a:off x="332899" y="2773031"/>
            <a:ext cx="11524666" cy="645712"/>
          </a:xfrm>
        </p:spPr>
        <p:txBody>
          <a:bodyPr>
            <a:normAutofit/>
          </a:bodyPr>
          <a:lstStyle/>
          <a:p>
            <a:pPr marL="285750" indent="-285750">
              <a:buFont typeface="Arial" panose="020B0604020202020204" pitchFamily="34" charset="0"/>
              <a:buChar char="•"/>
            </a:pPr>
            <a:r>
              <a:rPr lang="en-US" dirty="0"/>
              <a:t>We created an algorithm combining NLP techniques and domain expertise which reduces manual labor time up to 79% while producing up to 20 times more training data. </a:t>
            </a:r>
          </a:p>
          <a:p>
            <a:endParaRPr lang="en-US" dirty="0"/>
          </a:p>
          <a:p>
            <a:endParaRPr lang="en-US" dirty="0"/>
          </a:p>
        </p:txBody>
      </p:sp>
      <p:sp>
        <p:nvSpPr>
          <p:cNvPr id="3" name="Title 2">
            <a:extLst>
              <a:ext uri="{FF2B5EF4-FFF2-40B4-BE49-F238E27FC236}">
                <a16:creationId xmlns:a16="http://schemas.microsoft.com/office/drawing/2014/main" id="{AC812B03-BFA1-6C19-FC22-24A1A22876AF}"/>
              </a:ext>
            </a:extLst>
          </p:cNvPr>
          <p:cNvSpPr>
            <a:spLocks noGrp="1"/>
          </p:cNvSpPr>
          <p:nvPr>
            <p:ph type="title"/>
          </p:nvPr>
        </p:nvSpPr>
        <p:spPr/>
        <p:txBody>
          <a:bodyPr/>
          <a:lstStyle/>
          <a:p>
            <a:r>
              <a:rPr lang="en-US" dirty="0"/>
              <a:t>Conclusion: Answering the Research Questions</a:t>
            </a:r>
          </a:p>
        </p:txBody>
      </p:sp>
      <p:sp>
        <p:nvSpPr>
          <p:cNvPr id="4" name="Date Placeholder 3">
            <a:extLst>
              <a:ext uri="{FF2B5EF4-FFF2-40B4-BE49-F238E27FC236}">
                <a16:creationId xmlns:a16="http://schemas.microsoft.com/office/drawing/2014/main" id="{D17EC2D7-7783-394A-61C5-57843167FB5E}"/>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E49E6EB8-A496-92E0-C1B5-71926230A558}"/>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7BE0AE01-86FE-55BD-89E0-F97ED6FB15C2}"/>
              </a:ext>
            </a:extLst>
          </p:cNvPr>
          <p:cNvSpPr>
            <a:spLocks noGrp="1"/>
          </p:cNvSpPr>
          <p:nvPr>
            <p:ph type="sldNum" sz="quarter" idx="12"/>
          </p:nvPr>
        </p:nvSpPr>
        <p:spPr/>
        <p:txBody>
          <a:bodyPr/>
          <a:lstStyle/>
          <a:p>
            <a:pPr>
              <a:defRPr/>
            </a:pPr>
            <a:fld id="{E201E5CB-5EE0-4EA4-87FF-7D8A79A61969}" type="slidenum">
              <a:rPr lang="de-DE" smtClean="0"/>
              <a:pPr>
                <a:defRPr/>
              </a:pPr>
              <a:t>40</a:t>
            </a:fld>
            <a:endParaRPr lang="de-DE" dirty="0"/>
          </a:p>
        </p:txBody>
      </p:sp>
      <p:sp>
        <p:nvSpPr>
          <p:cNvPr id="8" name="Rectangle 7">
            <a:extLst>
              <a:ext uri="{FF2B5EF4-FFF2-40B4-BE49-F238E27FC236}">
                <a16:creationId xmlns:a16="http://schemas.microsoft.com/office/drawing/2014/main" id="{81FB9D5C-CC20-B504-D7A8-69B07E9BBF2D}"/>
              </a:ext>
            </a:extLst>
          </p:cNvPr>
          <p:cNvSpPr/>
          <p:nvPr/>
        </p:nvSpPr>
        <p:spPr bwMode="auto">
          <a:xfrm>
            <a:off x="306627" y="1977665"/>
            <a:ext cx="11550938" cy="795366"/>
          </a:xfrm>
          <a:prstGeom prst="rect">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cs typeface="Arial" pitchFamily="34" charset="0"/>
              </a:rPr>
              <a:t>RQ2: Which </a:t>
            </a:r>
            <a:r>
              <a:rPr lang="en-US" b="1" dirty="0">
                <a:solidFill>
                  <a:schemeClr val="bg1"/>
                </a:solidFill>
                <a:cs typeface="Arial" pitchFamily="34" charset="0"/>
              </a:rPr>
              <a:t>NLP methods </a:t>
            </a:r>
            <a:r>
              <a:rPr lang="en-US" dirty="0">
                <a:solidFill>
                  <a:schemeClr val="bg1"/>
                </a:solidFill>
                <a:cs typeface="Arial" pitchFamily="34" charset="0"/>
              </a:rPr>
              <a:t>can be </a:t>
            </a:r>
            <a:r>
              <a:rPr lang="en-US" b="1" dirty="0">
                <a:solidFill>
                  <a:schemeClr val="bg1"/>
                </a:solidFill>
                <a:cs typeface="Arial" pitchFamily="34" charset="0"/>
              </a:rPr>
              <a:t>combined </a:t>
            </a:r>
            <a:r>
              <a:rPr lang="en-US" dirty="0">
                <a:solidFill>
                  <a:schemeClr val="bg1"/>
                </a:solidFill>
                <a:cs typeface="Arial" pitchFamily="34" charset="0"/>
              </a:rPr>
              <a:t>with the </a:t>
            </a:r>
            <a:r>
              <a:rPr lang="en-US" b="1" dirty="0">
                <a:solidFill>
                  <a:schemeClr val="bg1"/>
                </a:solidFill>
                <a:cs typeface="Arial" pitchFamily="34" charset="0"/>
              </a:rPr>
              <a:t>domain expertise </a:t>
            </a:r>
            <a:r>
              <a:rPr lang="en-US" dirty="0">
                <a:solidFill>
                  <a:schemeClr val="bg1"/>
                </a:solidFill>
                <a:cs typeface="Arial" pitchFamily="34" charset="0"/>
              </a:rPr>
              <a:t>to facilitate the extrapolation from context rules to training data?</a:t>
            </a:r>
          </a:p>
        </p:txBody>
      </p:sp>
      <p:sp>
        <p:nvSpPr>
          <p:cNvPr id="12" name="Rectangle 11">
            <a:extLst>
              <a:ext uri="{FF2B5EF4-FFF2-40B4-BE49-F238E27FC236}">
                <a16:creationId xmlns:a16="http://schemas.microsoft.com/office/drawing/2014/main" id="{C12B7058-4FC0-4A77-B167-E8C6957AD4D0}"/>
              </a:ext>
            </a:extLst>
          </p:cNvPr>
          <p:cNvSpPr/>
          <p:nvPr/>
        </p:nvSpPr>
        <p:spPr bwMode="auto">
          <a:xfrm>
            <a:off x="306627" y="3639807"/>
            <a:ext cx="11550938" cy="795528"/>
          </a:xfrm>
          <a:prstGeom prst="rect">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en-US" dirty="0">
                <a:solidFill>
                  <a:schemeClr val="bg1"/>
                </a:solidFill>
              </a:rPr>
              <a:t>RQ3: How do these </a:t>
            </a:r>
            <a:r>
              <a:rPr lang="en-US" b="1" dirty="0">
                <a:solidFill>
                  <a:schemeClr val="bg1"/>
                </a:solidFill>
              </a:rPr>
              <a:t>novel methods compare</a:t>
            </a:r>
            <a:r>
              <a:rPr lang="en-US" dirty="0">
                <a:solidFill>
                  <a:schemeClr val="bg1"/>
                </a:solidFill>
              </a:rPr>
              <a:t> to current methods of </a:t>
            </a:r>
            <a:r>
              <a:rPr lang="en-US" b="1" dirty="0">
                <a:solidFill>
                  <a:schemeClr val="bg1"/>
                </a:solidFill>
              </a:rPr>
              <a:t>unsupervised learning </a:t>
            </a:r>
            <a:r>
              <a:rPr lang="en-US" dirty="0">
                <a:solidFill>
                  <a:schemeClr val="bg1"/>
                </a:solidFill>
              </a:rPr>
              <a:t>in the context of automotive customer data?</a:t>
            </a:r>
            <a:endParaRPr lang="de-DE" dirty="0">
              <a:solidFill>
                <a:schemeClr val="bg1"/>
              </a:solidFill>
            </a:endParaRPr>
          </a:p>
        </p:txBody>
      </p:sp>
      <p:sp>
        <p:nvSpPr>
          <p:cNvPr id="11" name="Rectangle 10">
            <a:extLst>
              <a:ext uri="{FF2B5EF4-FFF2-40B4-BE49-F238E27FC236}">
                <a16:creationId xmlns:a16="http://schemas.microsoft.com/office/drawing/2014/main" id="{C10C3351-0770-DE26-864F-5E08D39ECAE6}"/>
              </a:ext>
            </a:extLst>
          </p:cNvPr>
          <p:cNvSpPr/>
          <p:nvPr/>
        </p:nvSpPr>
        <p:spPr bwMode="auto">
          <a:xfrm>
            <a:off x="306627" y="893017"/>
            <a:ext cx="11550938" cy="478584"/>
          </a:xfrm>
          <a:prstGeom prst="rect">
            <a:avLst/>
          </a:prstGeom>
          <a:solidFill>
            <a:schemeClr val="accent5"/>
          </a:solidFill>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RQ1: </a:t>
            </a:r>
            <a:r>
              <a:rPr lang="en-US" dirty="0">
                <a:solidFill>
                  <a:schemeClr val="bg1"/>
                </a:solidFill>
              </a:rPr>
              <a:t>What are the </a:t>
            </a:r>
            <a:r>
              <a:rPr lang="en-US" b="1" dirty="0">
                <a:solidFill>
                  <a:schemeClr val="bg1"/>
                </a:solidFill>
              </a:rPr>
              <a:t>challenges faced </a:t>
            </a:r>
            <a:r>
              <a:rPr lang="en-US" dirty="0">
                <a:solidFill>
                  <a:schemeClr val="bg1"/>
                </a:solidFill>
              </a:rPr>
              <a:t>when trying to create structured datasets from unstructured documents?</a:t>
            </a:r>
            <a:r>
              <a:rPr lang="de-DE" dirty="0">
                <a:solidFill>
                  <a:schemeClr val="bg1"/>
                </a:solidFill>
              </a:rPr>
              <a:t> </a:t>
            </a:r>
          </a:p>
        </p:txBody>
      </p:sp>
      <p:sp>
        <p:nvSpPr>
          <p:cNvPr id="14" name="TextBox 13">
            <a:extLst>
              <a:ext uri="{FF2B5EF4-FFF2-40B4-BE49-F238E27FC236}">
                <a16:creationId xmlns:a16="http://schemas.microsoft.com/office/drawing/2014/main" id="{ADAEA641-42A6-8153-F3F9-99E02FC0C62A}"/>
              </a:ext>
            </a:extLst>
          </p:cNvPr>
          <p:cNvSpPr txBox="1"/>
          <p:nvPr/>
        </p:nvSpPr>
        <p:spPr>
          <a:xfrm>
            <a:off x="332898" y="1387468"/>
            <a:ext cx="7896702" cy="369332"/>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dirty="0"/>
              <a:t>35 challenges for the proposed approach are identified and categorized</a:t>
            </a:r>
          </a:p>
        </p:txBody>
      </p:sp>
      <p:sp>
        <p:nvSpPr>
          <p:cNvPr id="17" name="Content Placeholder 1">
            <a:extLst>
              <a:ext uri="{FF2B5EF4-FFF2-40B4-BE49-F238E27FC236}">
                <a16:creationId xmlns:a16="http://schemas.microsoft.com/office/drawing/2014/main" id="{DCAA7B28-CDD4-D8B8-C99D-2A8F756FED59}"/>
              </a:ext>
            </a:extLst>
          </p:cNvPr>
          <p:cNvSpPr txBox="1">
            <a:spLocks/>
          </p:cNvSpPr>
          <p:nvPr/>
        </p:nvSpPr>
        <p:spPr bwMode="auto">
          <a:xfrm>
            <a:off x="332899" y="4435335"/>
            <a:ext cx="11524666" cy="645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lang="de-DE" sz="1800" baseline="0" dirty="0" smtClean="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marL="285750" indent="-285750">
              <a:buFont typeface="Arial" panose="020B0604020202020204" pitchFamily="34" charset="0"/>
              <a:buChar char="•"/>
            </a:pPr>
            <a:r>
              <a:rPr lang="en-US" kern="0" dirty="0"/>
              <a:t>Unsupervised learning methods alone cannot classify texts in specific classes, but they can be used as inspiration to create class dictionaries.</a:t>
            </a:r>
          </a:p>
          <a:p>
            <a:endParaRPr lang="en-US" kern="0" dirty="0"/>
          </a:p>
          <a:p>
            <a:endParaRPr lang="en-US" kern="0" dirty="0"/>
          </a:p>
        </p:txBody>
      </p:sp>
      <p:sp>
        <p:nvSpPr>
          <p:cNvPr id="18" name="Rectangle 17">
            <a:extLst>
              <a:ext uri="{FF2B5EF4-FFF2-40B4-BE49-F238E27FC236}">
                <a16:creationId xmlns:a16="http://schemas.microsoft.com/office/drawing/2014/main" id="{14ABEE77-2A80-FB8F-0836-B80718D6CE01}"/>
              </a:ext>
            </a:extLst>
          </p:cNvPr>
          <p:cNvSpPr/>
          <p:nvPr/>
        </p:nvSpPr>
        <p:spPr bwMode="auto">
          <a:xfrm>
            <a:off x="306627" y="5332676"/>
            <a:ext cx="11550938" cy="884497"/>
          </a:xfrm>
          <a:prstGeom prst="rect">
            <a:avLst/>
          </a:prstGeom>
          <a:solidFill>
            <a:schemeClr val="accent4"/>
          </a:solidFill>
          <a:ln>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We believe that further development of the proposed approach can lead to </a:t>
            </a:r>
          </a:p>
          <a:p>
            <a:pPr algn="ctr"/>
            <a:r>
              <a:rPr lang="en-US" dirty="0">
                <a:solidFill>
                  <a:schemeClr val="bg1"/>
                </a:solidFill>
              </a:rPr>
              <a:t>its use for </a:t>
            </a:r>
            <a:r>
              <a:rPr lang="en-US" b="1" dirty="0">
                <a:solidFill>
                  <a:schemeClr val="bg1"/>
                </a:solidFill>
              </a:rPr>
              <a:t>unsupervised text classification without training of a text classifier</a:t>
            </a:r>
            <a:endParaRPr lang="en-US" dirty="0">
              <a:solidFill>
                <a:schemeClr val="bg1"/>
              </a:solidFill>
            </a:endParaRPr>
          </a:p>
        </p:txBody>
      </p:sp>
    </p:spTree>
    <p:extLst>
      <p:ext uri="{BB962C8B-B14F-4D97-AF65-F5344CB8AC3E}">
        <p14:creationId xmlns:p14="http://schemas.microsoft.com/office/powerpoint/2010/main" val="243184205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3"/>
          </p:nvPr>
        </p:nvSpPr>
        <p:spPr/>
        <p:txBody>
          <a:bodyPr/>
          <a:lstStyle/>
          <a:p>
            <a:r>
              <a:rPr lang="en-AU" dirty="0"/>
              <a:t>Andrei Kreinhaus</a:t>
            </a:r>
          </a:p>
        </p:txBody>
      </p:sp>
      <p:sp>
        <p:nvSpPr>
          <p:cNvPr id="19" name="Textplatzhalter 18"/>
          <p:cNvSpPr>
            <a:spLocks noGrp="1"/>
          </p:cNvSpPr>
          <p:nvPr>
            <p:ph type="body" sz="quarter" idx="15"/>
          </p:nvPr>
        </p:nvSpPr>
        <p:spPr/>
        <p:txBody>
          <a:bodyPr/>
          <a:lstStyle/>
          <a:p>
            <a:r>
              <a:rPr lang="en-AU"/>
              <a:t>17132</a:t>
            </a:r>
            <a:endParaRPr lang="en-AU" dirty="0"/>
          </a:p>
        </p:txBody>
      </p:sp>
      <p:sp>
        <p:nvSpPr>
          <p:cNvPr id="20" name="Textplatzhalter 19"/>
          <p:cNvSpPr>
            <a:spLocks noGrp="1"/>
          </p:cNvSpPr>
          <p:nvPr>
            <p:ph type="body" sz="quarter" idx="16"/>
          </p:nvPr>
        </p:nvSpPr>
        <p:spPr/>
        <p:txBody>
          <a:bodyPr/>
          <a:lstStyle/>
          <a:p>
            <a:r>
              <a:rPr lang="en-AU"/>
              <a:t>matthes@in.tum.de</a:t>
            </a:r>
            <a:endParaRPr lang="en-AU" dirty="0"/>
          </a:p>
        </p:txBody>
      </p:sp>
      <p:sp>
        <p:nvSpPr>
          <p:cNvPr id="21" name="Inhaltsplatzhalter 20"/>
          <p:cNvSpPr>
            <a:spLocks noGrp="1"/>
          </p:cNvSpPr>
          <p:nvPr>
            <p:ph sz="quarter" idx="18"/>
          </p:nvPr>
        </p:nvSpPr>
        <p:spPr/>
        <p:txBody>
          <a:bodyPr/>
          <a:lstStyle/>
          <a:p>
            <a:r>
              <a:rPr lang="en-AU"/>
              <a:t> </a:t>
            </a:r>
            <a:endParaRPr lang="en-AU" dirty="0"/>
          </a:p>
        </p:txBody>
      </p:sp>
      <p:sp>
        <p:nvSpPr>
          <p:cNvPr id="3" name="Text Placeholder 2">
            <a:extLst>
              <a:ext uri="{FF2B5EF4-FFF2-40B4-BE49-F238E27FC236}">
                <a16:creationId xmlns:a16="http://schemas.microsoft.com/office/drawing/2014/main" id="{BA7A1424-04F9-2597-3451-2EDA61005DD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627620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DF0581-AD70-F9D1-920F-F34A2B4C47E5}"/>
              </a:ext>
            </a:extLst>
          </p:cNvPr>
          <p:cNvSpPr>
            <a:spLocks noGrp="1"/>
          </p:cNvSpPr>
          <p:nvPr>
            <p:ph type="title"/>
          </p:nvPr>
        </p:nvSpPr>
        <p:spPr>
          <a:xfrm>
            <a:off x="334437" y="3068637"/>
            <a:ext cx="10586099" cy="720725"/>
          </a:xfrm>
        </p:spPr>
        <p:txBody>
          <a:bodyPr/>
          <a:lstStyle/>
          <a:p>
            <a:pPr algn="ctr"/>
            <a:r>
              <a:rPr lang="en-US" sz="4000" dirty="0"/>
              <a:t>Back-Up</a:t>
            </a:r>
          </a:p>
        </p:txBody>
      </p:sp>
      <p:sp>
        <p:nvSpPr>
          <p:cNvPr id="4" name="Date Placeholder 3">
            <a:extLst>
              <a:ext uri="{FF2B5EF4-FFF2-40B4-BE49-F238E27FC236}">
                <a16:creationId xmlns:a16="http://schemas.microsoft.com/office/drawing/2014/main" id="{09B84881-5769-3AF9-F36E-B99AF4CE0D74}"/>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B675D944-AFF6-6320-9295-150A8DBF76BD}"/>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1E3EFE10-030A-68A6-9251-20BCAD089CCA}"/>
              </a:ext>
            </a:extLst>
          </p:cNvPr>
          <p:cNvSpPr>
            <a:spLocks noGrp="1"/>
          </p:cNvSpPr>
          <p:nvPr>
            <p:ph type="sldNum" sz="quarter" idx="12"/>
          </p:nvPr>
        </p:nvSpPr>
        <p:spPr/>
        <p:txBody>
          <a:bodyPr/>
          <a:lstStyle/>
          <a:p>
            <a:pPr>
              <a:defRPr/>
            </a:pPr>
            <a:fld id="{E201E5CB-5EE0-4EA4-87FF-7D8A79A61969}" type="slidenum">
              <a:rPr lang="de-DE" smtClean="0"/>
              <a:pPr>
                <a:defRPr/>
              </a:pPr>
              <a:t>42</a:t>
            </a:fld>
            <a:endParaRPr lang="de-DE" dirty="0"/>
          </a:p>
        </p:txBody>
      </p:sp>
    </p:spTree>
    <p:extLst>
      <p:ext uri="{BB962C8B-B14F-4D97-AF65-F5344CB8AC3E}">
        <p14:creationId xmlns:p14="http://schemas.microsoft.com/office/powerpoint/2010/main" val="373460161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AA0365-8524-50F9-8638-3026036FDC52}"/>
              </a:ext>
            </a:extLst>
          </p:cNvPr>
          <p:cNvSpPr>
            <a:spLocks noGrp="1"/>
          </p:cNvSpPr>
          <p:nvPr>
            <p:ph type="title"/>
          </p:nvPr>
        </p:nvSpPr>
        <p:spPr/>
        <p:txBody>
          <a:bodyPr/>
          <a:lstStyle/>
          <a:p>
            <a:r>
              <a:rPr lang="en-US" dirty="0"/>
              <a:t>Results of the First Validation Round</a:t>
            </a:r>
          </a:p>
        </p:txBody>
      </p:sp>
      <p:sp>
        <p:nvSpPr>
          <p:cNvPr id="4" name="Date Placeholder 3">
            <a:extLst>
              <a:ext uri="{FF2B5EF4-FFF2-40B4-BE49-F238E27FC236}">
                <a16:creationId xmlns:a16="http://schemas.microsoft.com/office/drawing/2014/main" id="{0DA0E1B1-4D6C-5DFB-0A6E-B77AC5C720DC}"/>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370E52EE-E39B-426F-CE01-AA32478E43D2}"/>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A869DA26-A613-2D46-66D1-7CE1B84C1000}"/>
              </a:ext>
            </a:extLst>
          </p:cNvPr>
          <p:cNvSpPr>
            <a:spLocks noGrp="1"/>
          </p:cNvSpPr>
          <p:nvPr>
            <p:ph type="sldNum" sz="quarter" idx="12"/>
          </p:nvPr>
        </p:nvSpPr>
        <p:spPr/>
        <p:txBody>
          <a:bodyPr/>
          <a:lstStyle/>
          <a:p>
            <a:pPr>
              <a:defRPr/>
            </a:pPr>
            <a:fld id="{E201E5CB-5EE0-4EA4-87FF-7D8A79A61969}" type="slidenum">
              <a:rPr lang="de-DE" smtClean="0"/>
              <a:pPr>
                <a:defRPr/>
              </a:pPr>
              <a:t>43</a:t>
            </a:fld>
            <a:endParaRPr lang="de-DE" dirty="0"/>
          </a:p>
        </p:txBody>
      </p:sp>
      <p:pic>
        <p:nvPicPr>
          <p:cNvPr id="7" name="Picture 6">
            <a:extLst>
              <a:ext uri="{FF2B5EF4-FFF2-40B4-BE49-F238E27FC236}">
                <a16:creationId xmlns:a16="http://schemas.microsoft.com/office/drawing/2014/main" id="{DE349C91-8925-3585-C051-6254FC490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15" y="1711185"/>
            <a:ext cx="3099816" cy="20103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a:extLst>
              <a:ext uri="{FF2B5EF4-FFF2-40B4-BE49-F238E27FC236}">
                <a16:creationId xmlns:a16="http://schemas.microsoft.com/office/drawing/2014/main" id="{35725C4D-9CCC-6B6F-29F0-D81A68011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822" y="1714553"/>
            <a:ext cx="3099816" cy="20069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0DE06511-DA17-FE20-A6B1-4E60969BA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5667" y="1703838"/>
            <a:ext cx="3099816" cy="20176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B5389CAD-2327-B3E7-90CD-E55D8858B9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15" y="4138998"/>
            <a:ext cx="3099816" cy="21665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a:extLst>
              <a:ext uri="{FF2B5EF4-FFF2-40B4-BE49-F238E27FC236}">
                <a16:creationId xmlns:a16="http://schemas.microsoft.com/office/drawing/2014/main" id="{2926E786-8EBC-5F66-28C3-691AF4A979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1235" y="4119946"/>
            <a:ext cx="3099816" cy="216653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9D69921-7160-16A1-3F96-B5BE199DB148}"/>
              </a:ext>
            </a:extLst>
          </p:cNvPr>
          <p:cNvSpPr txBox="1"/>
          <p:nvPr/>
        </p:nvSpPr>
        <p:spPr bwMode="gray">
          <a:xfrm>
            <a:off x="741015" y="1484313"/>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Airbag over 0.7</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3" name="TextBox 12">
            <a:extLst>
              <a:ext uri="{FF2B5EF4-FFF2-40B4-BE49-F238E27FC236}">
                <a16:creationId xmlns:a16="http://schemas.microsoft.com/office/drawing/2014/main" id="{F9205091-D0D5-3725-6468-3539DD1F6E84}"/>
              </a:ext>
            </a:extLst>
          </p:cNvPr>
          <p:cNvSpPr txBox="1"/>
          <p:nvPr/>
        </p:nvSpPr>
        <p:spPr bwMode="gray">
          <a:xfrm>
            <a:off x="4441352" y="1484313"/>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Engine over 0.7</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4" name="TextBox 13">
            <a:extLst>
              <a:ext uri="{FF2B5EF4-FFF2-40B4-BE49-F238E27FC236}">
                <a16:creationId xmlns:a16="http://schemas.microsoft.com/office/drawing/2014/main" id="{6B07DF72-2E13-6B43-047A-401CE6213FAC}"/>
              </a:ext>
            </a:extLst>
          </p:cNvPr>
          <p:cNvSpPr txBox="1"/>
          <p:nvPr/>
        </p:nvSpPr>
        <p:spPr bwMode="gray">
          <a:xfrm>
            <a:off x="8181220" y="1484313"/>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Seats over 0.7</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5" name="TextBox 14">
            <a:extLst>
              <a:ext uri="{FF2B5EF4-FFF2-40B4-BE49-F238E27FC236}">
                <a16:creationId xmlns:a16="http://schemas.microsoft.com/office/drawing/2014/main" id="{B9485E03-D5EB-CA85-DE60-8D469A516DEB}"/>
              </a:ext>
            </a:extLst>
          </p:cNvPr>
          <p:cNvSpPr txBox="1"/>
          <p:nvPr/>
        </p:nvSpPr>
        <p:spPr bwMode="gray">
          <a:xfrm>
            <a:off x="741015" y="3961720"/>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Tires over 0.7</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6" name="TextBox 15">
            <a:extLst>
              <a:ext uri="{FF2B5EF4-FFF2-40B4-BE49-F238E27FC236}">
                <a16:creationId xmlns:a16="http://schemas.microsoft.com/office/drawing/2014/main" id="{EBE93F83-3930-CA8A-C04D-0CBC1B25363A}"/>
              </a:ext>
            </a:extLst>
          </p:cNvPr>
          <p:cNvSpPr txBox="1"/>
          <p:nvPr/>
        </p:nvSpPr>
        <p:spPr bwMode="gray">
          <a:xfrm>
            <a:off x="4441352" y="3961720"/>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Traction control over </a:t>
            </a:r>
            <a:r>
              <a:rPr lang="de-DE" sz="1400" b="1" dirty="0">
                <a:solidFill>
                  <a:schemeClr val="tx2"/>
                </a:solidFill>
              </a:rPr>
              <a:t>0.7</a:t>
            </a: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7" name="TextBox 16">
            <a:extLst>
              <a:ext uri="{FF2B5EF4-FFF2-40B4-BE49-F238E27FC236}">
                <a16:creationId xmlns:a16="http://schemas.microsoft.com/office/drawing/2014/main" id="{02A9D50D-6020-019D-DC55-B74EB927FBAB}"/>
              </a:ext>
            </a:extLst>
          </p:cNvPr>
          <p:cNvSpPr txBox="1"/>
          <p:nvPr/>
        </p:nvSpPr>
        <p:spPr bwMode="gray">
          <a:xfrm>
            <a:off x="8183563" y="3961720"/>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Fleiss Kappa</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8" name="TextBox 17">
            <a:extLst>
              <a:ext uri="{FF2B5EF4-FFF2-40B4-BE49-F238E27FC236}">
                <a16:creationId xmlns:a16="http://schemas.microsoft.com/office/drawing/2014/main" id="{44B59D76-CB80-7D07-CCD2-95CCF66EEBA5}"/>
              </a:ext>
            </a:extLst>
          </p:cNvPr>
          <p:cNvSpPr txBox="1"/>
          <p:nvPr/>
        </p:nvSpPr>
        <p:spPr bwMode="gray">
          <a:xfrm>
            <a:off x="8159080" y="4245029"/>
            <a:ext cx="3099816" cy="2041455"/>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dirty="0">
                <a:solidFill>
                  <a:schemeClr val="tx2"/>
                </a:solidFill>
              </a:rPr>
              <a:t>Airbag: 0.826</a:t>
            </a:r>
          </a:p>
          <a:p>
            <a:pPr algn="l">
              <a:spcBef>
                <a:spcPts val="200"/>
              </a:spcBef>
              <a:spcAft>
                <a:spcPts val="200"/>
              </a:spcAft>
              <a:buClr>
                <a:schemeClr val="accent1"/>
              </a:buClr>
            </a:pPr>
            <a:r>
              <a:rPr lang="en-US" sz="1400" dirty="0">
                <a:solidFill>
                  <a:schemeClr val="tx2"/>
                </a:solidFill>
              </a:rPr>
              <a:t>Engine: 0.704</a:t>
            </a:r>
          </a:p>
          <a:p>
            <a:pPr algn="l">
              <a:spcBef>
                <a:spcPts val="200"/>
              </a:spcBef>
              <a:spcAft>
                <a:spcPts val="200"/>
              </a:spcAft>
              <a:buClr>
                <a:schemeClr val="accent1"/>
              </a:buClr>
            </a:pPr>
            <a:r>
              <a:rPr lang="en-US" sz="1400" dirty="0">
                <a:solidFill>
                  <a:schemeClr val="tx2"/>
                </a:solidFill>
              </a:rPr>
              <a:t>Seats: 0.818</a:t>
            </a:r>
          </a:p>
          <a:p>
            <a:pPr algn="l">
              <a:spcBef>
                <a:spcPts val="200"/>
              </a:spcBef>
              <a:spcAft>
                <a:spcPts val="200"/>
              </a:spcAft>
              <a:buClr>
                <a:schemeClr val="accent1"/>
              </a:buClr>
            </a:pPr>
            <a:r>
              <a:rPr lang="en-US" sz="1400" dirty="0">
                <a:solidFill>
                  <a:schemeClr val="tx2"/>
                </a:solidFill>
              </a:rPr>
              <a:t>Tires: 0.819</a:t>
            </a:r>
          </a:p>
          <a:p>
            <a:pPr algn="l">
              <a:spcBef>
                <a:spcPts val="200"/>
              </a:spcBef>
              <a:spcAft>
                <a:spcPts val="200"/>
              </a:spcAft>
              <a:buClr>
                <a:schemeClr val="accent1"/>
              </a:buClr>
            </a:pPr>
            <a:r>
              <a:rPr lang="en-US" sz="1400" dirty="0">
                <a:solidFill>
                  <a:schemeClr val="tx2"/>
                </a:solidFill>
              </a:rPr>
              <a:t>Traction Control: 0.586</a:t>
            </a:r>
          </a:p>
          <a:p>
            <a:pPr algn="l">
              <a:spcBef>
                <a:spcPts val="200"/>
              </a:spcBef>
              <a:spcAft>
                <a:spcPts val="200"/>
              </a:spcAft>
              <a:buClr>
                <a:schemeClr val="accent1"/>
              </a:buClr>
            </a:pPr>
            <a:r>
              <a:rPr lang="en-US" sz="1400" b="1" dirty="0">
                <a:solidFill>
                  <a:schemeClr val="tx2"/>
                </a:solidFill>
              </a:rPr>
              <a:t>Number of samples per class: </a:t>
            </a:r>
            <a:r>
              <a:rPr lang="en-US" sz="1400" dirty="0">
                <a:solidFill>
                  <a:schemeClr val="tx2"/>
                </a:solidFill>
              </a:rPr>
              <a:t>100</a:t>
            </a:r>
            <a:endParaRPr lang="en-US" sz="1400" b="1" dirty="0">
              <a:solidFill>
                <a:schemeClr val="tx2"/>
              </a:solidFill>
            </a:endParaRPr>
          </a:p>
          <a:p>
            <a:pPr algn="l">
              <a:spcBef>
                <a:spcPts val="200"/>
              </a:spcBef>
              <a:spcAft>
                <a:spcPts val="200"/>
              </a:spcAft>
              <a:buClr>
                <a:schemeClr val="accent1"/>
              </a:buClr>
            </a:pPr>
            <a:r>
              <a:rPr lang="en-US" sz="1400" b="1" dirty="0">
                <a:solidFill>
                  <a:schemeClr val="tx2"/>
                </a:solidFill>
              </a:rPr>
              <a:t>Validation round: </a:t>
            </a:r>
            <a:r>
              <a:rPr lang="en-US" sz="1400" dirty="0">
                <a:solidFill>
                  <a:schemeClr val="tx2"/>
                </a:solidFill>
              </a:rPr>
              <a:t>first</a:t>
            </a:r>
            <a:endParaRPr lang="en-US" sz="1400" b="1" dirty="0">
              <a:solidFill>
                <a:schemeClr val="tx2"/>
              </a:solidFill>
            </a:endParaRPr>
          </a:p>
          <a:p>
            <a:pPr>
              <a:spcBef>
                <a:spcPts val="200"/>
              </a:spcBef>
              <a:spcAft>
                <a:spcPts val="200"/>
              </a:spcAft>
              <a:buClr>
                <a:schemeClr val="accent1"/>
              </a:buClr>
            </a:pPr>
            <a:r>
              <a:rPr lang="en-US" sz="1400" b="1" dirty="0">
                <a:solidFill>
                  <a:schemeClr val="tx2"/>
                </a:solidFill>
              </a:rPr>
              <a:t>Model used</a:t>
            </a:r>
            <a:r>
              <a:rPr lang="en-US" sz="1400" dirty="0">
                <a:solidFill>
                  <a:schemeClr val="tx2"/>
                </a:solidFill>
              </a:rPr>
              <a:t>: all-MiniLM-L6-v2</a:t>
            </a:r>
            <a:endParaRPr lang="de-DE" sz="1400" b="1" dirty="0">
              <a:solidFill>
                <a:schemeClr val="tx2"/>
              </a:solidFill>
            </a:endParaRPr>
          </a:p>
          <a:p>
            <a:pPr algn="l">
              <a:spcBef>
                <a:spcPts val="200"/>
              </a:spcBef>
              <a:spcAft>
                <a:spcPts val="200"/>
              </a:spcAft>
              <a:buClr>
                <a:schemeClr val="accent1"/>
              </a:buClr>
            </a:pPr>
            <a:endParaRPr lang="de-DE" sz="1400" dirty="0" err="1">
              <a:solidFill>
                <a:schemeClr val="tx2"/>
              </a:solidFill>
            </a:endParaRPr>
          </a:p>
        </p:txBody>
      </p:sp>
    </p:spTree>
    <p:extLst>
      <p:ext uri="{BB962C8B-B14F-4D97-AF65-F5344CB8AC3E}">
        <p14:creationId xmlns:p14="http://schemas.microsoft.com/office/powerpoint/2010/main" val="415346956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4A0D3C-364F-E565-2777-EC692CBF3851}"/>
              </a:ext>
            </a:extLst>
          </p:cNvPr>
          <p:cNvSpPr>
            <a:spLocks noGrp="1"/>
          </p:cNvSpPr>
          <p:nvPr>
            <p:ph type="title"/>
          </p:nvPr>
        </p:nvSpPr>
        <p:spPr/>
        <p:txBody>
          <a:bodyPr/>
          <a:lstStyle/>
          <a:p>
            <a:r>
              <a:rPr lang="en-US" dirty="0"/>
              <a:t>Results of the Second Validation Round</a:t>
            </a:r>
          </a:p>
        </p:txBody>
      </p:sp>
      <p:sp>
        <p:nvSpPr>
          <p:cNvPr id="4" name="Date Placeholder 3">
            <a:extLst>
              <a:ext uri="{FF2B5EF4-FFF2-40B4-BE49-F238E27FC236}">
                <a16:creationId xmlns:a16="http://schemas.microsoft.com/office/drawing/2014/main" id="{A4305F68-1F06-FBF8-55AC-CB3F5864DA41}"/>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77A0E1C1-9352-816C-EC85-017BB3CA416D}"/>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8BB7D86C-6D04-CC40-C2FE-3ACB028E3836}"/>
              </a:ext>
            </a:extLst>
          </p:cNvPr>
          <p:cNvSpPr>
            <a:spLocks noGrp="1"/>
          </p:cNvSpPr>
          <p:nvPr>
            <p:ph type="sldNum" sz="quarter" idx="12"/>
          </p:nvPr>
        </p:nvSpPr>
        <p:spPr/>
        <p:txBody>
          <a:bodyPr/>
          <a:lstStyle/>
          <a:p>
            <a:pPr>
              <a:defRPr/>
            </a:pPr>
            <a:fld id="{E201E5CB-5EE0-4EA4-87FF-7D8A79A61969}" type="slidenum">
              <a:rPr lang="de-DE" smtClean="0"/>
              <a:pPr>
                <a:defRPr/>
              </a:pPr>
              <a:t>44</a:t>
            </a:fld>
            <a:endParaRPr lang="de-DE" dirty="0"/>
          </a:p>
        </p:txBody>
      </p:sp>
      <p:sp>
        <p:nvSpPr>
          <p:cNvPr id="7" name="TextBox 6">
            <a:extLst>
              <a:ext uri="{FF2B5EF4-FFF2-40B4-BE49-F238E27FC236}">
                <a16:creationId xmlns:a16="http://schemas.microsoft.com/office/drawing/2014/main" id="{7AF558D7-B8A7-538B-33E9-C8D7E662E3B8}"/>
              </a:ext>
            </a:extLst>
          </p:cNvPr>
          <p:cNvSpPr txBox="1"/>
          <p:nvPr/>
        </p:nvSpPr>
        <p:spPr bwMode="gray">
          <a:xfrm>
            <a:off x="741015" y="1484313"/>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Airbag over 0.6*</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8" name="TextBox 7">
            <a:extLst>
              <a:ext uri="{FF2B5EF4-FFF2-40B4-BE49-F238E27FC236}">
                <a16:creationId xmlns:a16="http://schemas.microsoft.com/office/drawing/2014/main" id="{EB6005E8-3D56-4155-87C9-1DD558E5804B}"/>
              </a:ext>
            </a:extLst>
          </p:cNvPr>
          <p:cNvSpPr txBox="1"/>
          <p:nvPr/>
        </p:nvSpPr>
        <p:spPr bwMode="gray">
          <a:xfrm>
            <a:off x="406454" y="6343532"/>
            <a:ext cx="4321394" cy="179945"/>
          </a:xfrm>
          <a:prstGeom prst="rect">
            <a:avLst/>
          </a:prstGeom>
          <a:noFill/>
        </p:spPr>
        <p:txBody>
          <a:bodyPr wrap="none" lIns="0" tIns="0" rIns="0" bIns="0" rtlCol="0">
            <a:noAutofit/>
          </a:bodyPr>
          <a:lstStyle/>
          <a:p>
            <a:pPr algn="l">
              <a:spcBef>
                <a:spcPts val="200"/>
              </a:spcBef>
              <a:spcAft>
                <a:spcPts val="200"/>
              </a:spcAft>
              <a:buClr>
                <a:schemeClr val="accent1"/>
              </a:buClr>
            </a:pPr>
            <a:r>
              <a:rPr lang="en-US" sz="800" dirty="0">
                <a:solidFill>
                  <a:schemeClr val="tx2"/>
                </a:solidFill>
              </a:rPr>
              <a:t>*more than 2/3 decisions by majority voting </a:t>
            </a:r>
            <a:endParaRPr lang="de-DE" sz="800" dirty="0" err="1">
              <a:solidFill>
                <a:schemeClr val="tx2"/>
              </a:solidFill>
            </a:endParaRPr>
          </a:p>
        </p:txBody>
      </p:sp>
      <p:pic>
        <p:nvPicPr>
          <p:cNvPr id="9" name="Picture 4">
            <a:extLst>
              <a:ext uri="{FF2B5EF4-FFF2-40B4-BE49-F238E27FC236}">
                <a16:creationId xmlns:a16="http://schemas.microsoft.com/office/drawing/2014/main" id="{EA3EF29D-BE30-DC72-A70C-67B74EF2E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7911" y="1636569"/>
            <a:ext cx="3099816" cy="21665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5C16A95-8C67-ABD9-7F5B-A7DBAB7C483B}"/>
              </a:ext>
            </a:extLst>
          </p:cNvPr>
          <p:cNvSpPr txBox="1"/>
          <p:nvPr/>
        </p:nvSpPr>
        <p:spPr bwMode="gray">
          <a:xfrm>
            <a:off x="4441352" y="1484313"/>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Engine over 0.6</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pic>
        <p:nvPicPr>
          <p:cNvPr id="11" name="Picture 6">
            <a:extLst>
              <a:ext uri="{FF2B5EF4-FFF2-40B4-BE49-F238E27FC236}">
                <a16:creationId xmlns:a16="http://schemas.microsoft.com/office/drawing/2014/main" id="{8E1E77FC-AFCB-1C6D-98FE-BFDB6ED64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5667" y="1713159"/>
            <a:ext cx="3093469" cy="21671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55390C6-DC0D-F079-163A-249885BB3BDD}"/>
              </a:ext>
            </a:extLst>
          </p:cNvPr>
          <p:cNvSpPr txBox="1"/>
          <p:nvPr/>
        </p:nvSpPr>
        <p:spPr bwMode="gray">
          <a:xfrm>
            <a:off x="8181220" y="1484313"/>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Seats over 0.6</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3" name="TextBox 12">
            <a:extLst>
              <a:ext uri="{FF2B5EF4-FFF2-40B4-BE49-F238E27FC236}">
                <a16:creationId xmlns:a16="http://schemas.microsoft.com/office/drawing/2014/main" id="{FE54E9F9-49D8-9F0B-AF66-85EF159CF66A}"/>
              </a:ext>
            </a:extLst>
          </p:cNvPr>
          <p:cNvSpPr txBox="1"/>
          <p:nvPr/>
        </p:nvSpPr>
        <p:spPr bwMode="gray">
          <a:xfrm>
            <a:off x="741015" y="3961720"/>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Tires over 0.6</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pic>
        <p:nvPicPr>
          <p:cNvPr id="14" name="Picture 8">
            <a:extLst>
              <a:ext uri="{FF2B5EF4-FFF2-40B4-BE49-F238E27FC236}">
                <a16:creationId xmlns:a16="http://schemas.microsoft.com/office/drawing/2014/main" id="{C4EE101E-506D-30F5-A5BB-5FA2B943F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597" y="4155255"/>
            <a:ext cx="3097412" cy="21648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39530E4-4A7F-67D4-1233-0AD1892D523C}"/>
              </a:ext>
            </a:extLst>
          </p:cNvPr>
          <p:cNvSpPr txBox="1"/>
          <p:nvPr/>
        </p:nvSpPr>
        <p:spPr bwMode="gray">
          <a:xfrm>
            <a:off x="4441352" y="3961720"/>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Traction control over 0.6*</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6" name="TextBox 15">
            <a:extLst>
              <a:ext uri="{FF2B5EF4-FFF2-40B4-BE49-F238E27FC236}">
                <a16:creationId xmlns:a16="http://schemas.microsoft.com/office/drawing/2014/main" id="{4894A5D3-196F-961C-DC7C-F47C7E7DE951}"/>
              </a:ext>
            </a:extLst>
          </p:cNvPr>
          <p:cNvSpPr txBox="1"/>
          <p:nvPr/>
        </p:nvSpPr>
        <p:spPr bwMode="gray">
          <a:xfrm>
            <a:off x="8183563" y="3961720"/>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Fleiss Kappa</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7" name="TextBox 16">
            <a:extLst>
              <a:ext uri="{FF2B5EF4-FFF2-40B4-BE49-F238E27FC236}">
                <a16:creationId xmlns:a16="http://schemas.microsoft.com/office/drawing/2014/main" id="{399895BC-93C2-2BFD-9829-9D5229368922}"/>
              </a:ext>
            </a:extLst>
          </p:cNvPr>
          <p:cNvSpPr txBox="1"/>
          <p:nvPr/>
        </p:nvSpPr>
        <p:spPr bwMode="gray">
          <a:xfrm>
            <a:off x="8159080" y="4245029"/>
            <a:ext cx="3099816" cy="1783510"/>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dirty="0">
                <a:solidFill>
                  <a:schemeClr val="tx2"/>
                </a:solidFill>
              </a:rPr>
              <a:t>Airbag: 0.786</a:t>
            </a:r>
          </a:p>
          <a:p>
            <a:pPr algn="l">
              <a:spcBef>
                <a:spcPts val="200"/>
              </a:spcBef>
              <a:spcAft>
                <a:spcPts val="200"/>
              </a:spcAft>
              <a:buClr>
                <a:schemeClr val="accent1"/>
              </a:buClr>
            </a:pPr>
            <a:r>
              <a:rPr lang="en-US" sz="1400" dirty="0">
                <a:solidFill>
                  <a:schemeClr val="tx2"/>
                </a:solidFill>
              </a:rPr>
              <a:t>Engine: 0.21</a:t>
            </a:r>
          </a:p>
          <a:p>
            <a:pPr algn="l">
              <a:spcBef>
                <a:spcPts val="200"/>
              </a:spcBef>
              <a:spcAft>
                <a:spcPts val="200"/>
              </a:spcAft>
              <a:buClr>
                <a:schemeClr val="accent1"/>
              </a:buClr>
            </a:pPr>
            <a:r>
              <a:rPr lang="en-US" sz="1400" dirty="0">
                <a:solidFill>
                  <a:schemeClr val="tx2"/>
                </a:solidFill>
              </a:rPr>
              <a:t>Seats: 0.376</a:t>
            </a:r>
          </a:p>
          <a:p>
            <a:pPr algn="l">
              <a:spcBef>
                <a:spcPts val="200"/>
              </a:spcBef>
              <a:spcAft>
                <a:spcPts val="200"/>
              </a:spcAft>
              <a:buClr>
                <a:schemeClr val="accent1"/>
              </a:buClr>
            </a:pPr>
            <a:r>
              <a:rPr lang="en-US" sz="1400" dirty="0">
                <a:solidFill>
                  <a:schemeClr val="tx2"/>
                </a:solidFill>
              </a:rPr>
              <a:t>Tires: 0.627</a:t>
            </a:r>
          </a:p>
          <a:p>
            <a:pPr algn="l">
              <a:spcBef>
                <a:spcPts val="200"/>
              </a:spcBef>
              <a:spcAft>
                <a:spcPts val="200"/>
              </a:spcAft>
              <a:buClr>
                <a:schemeClr val="accent1"/>
              </a:buClr>
            </a:pPr>
            <a:r>
              <a:rPr lang="en-US" sz="1400" dirty="0">
                <a:solidFill>
                  <a:schemeClr val="tx2"/>
                </a:solidFill>
              </a:rPr>
              <a:t>Traction Control: 0.079</a:t>
            </a:r>
          </a:p>
          <a:p>
            <a:pPr>
              <a:spcBef>
                <a:spcPts val="200"/>
              </a:spcBef>
              <a:spcAft>
                <a:spcPts val="200"/>
              </a:spcAft>
              <a:buClr>
                <a:schemeClr val="accent1"/>
              </a:buClr>
            </a:pPr>
            <a:r>
              <a:rPr lang="en-US" sz="1400" b="1" dirty="0">
                <a:solidFill>
                  <a:schemeClr val="tx2"/>
                </a:solidFill>
              </a:rPr>
              <a:t>Number of samples per class: </a:t>
            </a:r>
            <a:r>
              <a:rPr lang="en-US" sz="1400" dirty="0">
                <a:solidFill>
                  <a:schemeClr val="tx2"/>
                </a:solidFill>
              </a:rPr>
              <a:t>100</a:t>
            </a:r>
          </a:p>
          <a:p>
            <a:pPr>
              <a:spcBef>
                <a:spcPts val="200"/>
              </a:spcBef>
              <a:spcAft>
                <a:spcPts val="200"/>
              </a:spcAft>
              <a:buClr>
                <a:schemeClr val="accent1"/>
              </a:buClr>
            </a:pPr>
            <a:r>
              <a:rPr lang="en-US" sz="1400" b="1" dirty="0">
                <a:solidFill>
                  <a:schemeClr val="tx2"/>
                </a:solidFill>
              </a:rPr>
              <a:t>Validation round: </a:t>
            </a:r>
            <a:r>
              <a:rPr lang="en-US" sz="1400" dirty="0">
                <a:solidFill>
                  <a:schemeClr val="tx2"/>
                </a:solidFill>
              </a:rPr>
              <a:t>second</a:t>
            </a:r>
          </a:p>
          <a:p>
            <a:pPr>
              <a:spcBef>
                <a:spcPts val="200"/>
              </a:spcBef>
              <a:spcAft>
                <a:spcPts val="200"/>
              </a:spcAft>
              <a:buClr>
                <a:schemeClr val="accent1"/>
              </a:buClr>
            </a:pPr>
            <a:r>
              <a:rPr lang="en-US" sz="1400" b="1" dirty="0">
                <a:solidFill>
                  <a:schemeClr val="tx2"/>
                </a:solidFill>
              </a:rPr>
              <a:t>Model used</a:t>
            </a:r>
            <a:r>
              <a:rPr lang="en-US" sz="1400" dirty="0">
                <a:solidFill>
                  <a:schemeClr val="tx2"/>
                </a:solidFill>
              </a:rPr>
              <a:t>: all-MiniLM-L6-v2</a:t>
            </a:r>
            <a:endParaRPr lang="de-DE" sz="1400" b="1" dirty="0">
              <a:solidFill>
                <a:schemeClr val="tx2"/>
              </a:solidFill>
            </a:endParaRPr>
          </a:p>
        </p:txBody>
      </p:sp>
      <p:pic>
        <p:nvPicPr>
          <p:cNvPr id="18" name="Picture 12">
            <a:extLst>
              <a:ext uri="{FF2B5EF4-FFF2-40B4-BE49-F238E27FC236}">
                <a16:creationId xmlns:a16="http://schemas.microsoft.com/office/drawing/2014/main" id="{61DAECB1-1FBF-2908-0385-2CC562266A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15" y="4138998"/>
            <a:ext cx="3099816" cy="21665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37D9748D-A8E1-50D9-D226-D2E5D2C77A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989" y="1713158"/>
            <a:ext cx="3097412"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64307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C0A8D5-B27A-ECB9-70E5-A3B47976ED02}"/>
              </a:ext>
            </a:extLst>
          </p:cNvPr>
          <p:cNvSpPr>
            <a:spLocks noGrp="1"/>
          </p:cNvSpPr>
          <p:nvPr>
            <p:ph type="title"/>
          </p:nvPr>
        </p:nvSpPr>
        <p:spPr/>
        <p:txBody>
          <a:bodyPr/>
          <a:lstStyle/>
          <a:p>
            <a:r>
              <a:rPr lang="en-US" dirty="0"/>
              <a:t>Results of the Third Validation Round (1/2)</a:t>
            </a:r>
          </a:p>
        </p:txBody>
      </p:sp>
      <p:sp>
        <p:nvSpPr>
          <p:cNvPr id="4" name="Date Placeholder 3">
            <a:extLst>
              <a:ext uri="{FF2B5EF4-FFF2-40B4-BE49-F238E27FC236}">
                <a16:creationId xmlns:a16="http://schemas.microsoft.com/office/drawing/2014/main" id="{FBBFC5C1-25CA-FE47-F1A8-B9795C0D848B}"/>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FE6E257D-6D38-15E0-7C9D-83077B17B33C}"/>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77B3EDC5-132F-7592-3E83-B9A645E51A17}"/>
              </a:ext>
            </a:extLst>
          </p:cNvPr>
          <p:cNvSpPr>
            <a:spLocks noGrp="1"/>
          </p:cNvSpPr>
          <p:nvPr>
            <p:ph type="sldNum" sz="quarter" idx="12"/>
          </p:nvPr>
        </p:nvSpPr>
        <p:spPr/>
        <p:txBody>
          <a:bodyPr/>
          <a:lstStyle/>
          <a:p>
            <a:pPr>
              <a:defRPr/>
            </a:pPr>
            <a:fld id="{E201E5CB-5EE0-4EA4-87FF-7D8A79A61969}" type="slidenum">
              <a:rPr lang="de-DE" smtClean="0"/>
              <a:pPr>
                <a:defRPr/>
              </a:pPr>
              <a:t>45</a:t>
            </a:fld>
            <a:endParaRPr lang="de-DE" dirty="0"/>
          </a:p>
        </p:txBody>
      </p:sp>
      <p:sp>
        <p:nvSpPr>
          <p:cNvPr id="9" name="TextBox 8">
            <a:extLst>
              <a:ext uri="{FF2B5EF4-FFF2-40B4-BE49-F238E27FC236}">
                <a16:creationId xmlns:a16="http://schemas.microsoft.com/office/drawing/2014/main" id="{942E4716-08B9-79DD-D247-F7FB2555B012}"/>
              </a:ext>
            </a:extLst>
          </p:cNvPr>
          <p:cNvSpPr txBox="1"/>
          <p:nvPr/>
        </p:nvSpPr>
        <p:spPr bwMode="gray">
          <a:xfrm>
            <a:off x="741015" y="1484313"/>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Airbag over 0.7</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0" name="TextBox 9">
            <a:extLst>
              <a:ext uri="{FF2B5EF4-FFF2-40B4-BE49-F238E27FC236}">
                <a16:creationId xmlns:a16="http://schemas.microsoft.com/office/drawing/2014/main" id="{EAC7B50C-A139-7E1E-6CCC-6F49BB332720}"/>
              </a:ext>
            </a:extLst>
          </p:cNvPr>
          <p:cNvSpPr txBox="1"/>
          <p:nvPr/>
        </p:nvSpPr>
        <p:spPr bwMode="gray">
          <a:xfrm>
            <a:off x="4441352" y="1484313"/>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Engine over 0.7</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1" name="TextBox 10">
            <a:extLst>
              <a:ext uri="{FF2B5EF4-FFF2-40B4-BE49-F238E27FC236}">
                <a16:creationId xmlns:a16="http://schemas.microsoft.com/office/drawing/2014/main" id="{B05AC38C-DB4F-564D-E3B6-D10E4DDCF836}"/>
              </a:ext>
            </a:extLst>
          </p:cNvPr>
          <p:cNvSpPr txBox="1"/>
          <p:nvPr/>
        </p:nvSpPr>
        <p:spPr bwMode="gray">
          <a:xfrm>
            <a:off x="8181220" y="1484313"/>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Seats over 0.7</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2" name="TextBox 11">
            <a:extLst>
              <a:ext uri="{FF2B5EF4-FFF2-40B4-BE49-F238E27FC236}">
                <a16:creationId xmlns:a16="http://schemas.microsoft.com/office/drawing/2014/main" id="{F8202C40-1D26-9358-DD25-2A8BADEA7216}"/>
              </a:ext>
            </a:extLst>
          </p:cNvPr>
          <p:cNvSpPr txBox="1"/>
          <p:nvPr/>
        </p:nvSpPr>
        <p:spPr bwMode="gray">
          <a:xfrm>
            <a:off x="741015" y="3961720"/>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Tires over 0.7</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3" name="TextBox 12">
            <a:extLst>
              <a:ext uri="{FF2B5EF4-FFF2-40B4-BE49-F238E27FC236}">
                <a16:creationId xmlns:a16="http://schemas.microsoft.com/office/drawing/2014/main" id="{594AA9DF-F1EC-EB20-7871-E8B3824271B1}"/>
              </a:ext>
            </a:extLst>
          </p:cNvPr>
          <p:cNvSpPr txBox="1"/>
          <p:nvPr/>
        </p:nvSpPr>
        <p:spPr bwMode="gray">
          <a:xfrm>
            <a:off x="4441352" y="3961720"/>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Traction control over </a:t>
            </a:r>
            <a:r>
              <a:rPr lang="de-DE" sz="1400" b="1" dirty="0">
                <a:solidFill>
                  <a:schemeClr val="tx2"/>
                </a:solidFill>
              </a:rPr>
              <a:t>0.7</a:t>
            </a: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4" name="TextBox 13">
            <a:extLst>
              <a:ext uri="{FF2B5EF4-FFF2-40B4-BE49-F238E27FC236}">
                <a16:creationId xmlns:a16="http://schemas.microsoft.com/office/drawing/2014/main" id="{1106138E-1456-60DF-CD22-F34A532F9008}"/>
              </a:ext>
            </a:extLst>
          </p:cNvPr>
          <p:cNvSpPr txBox="1"/>
          <p:nvPr/>
        </p:nvSpPr>
        <p:spPr bwMode="gray">
          <a:xfrm>
            <a:off x="8183563" y="3961720"/>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Fleiss Kappa</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5" name="TextBox 14">
            <a:extLst>
              <a:ext uri="{FF2B5EF4-FFF2-40B4-BE49-F238E27FC236}">
                <a16:creationId xmlns:a16="http://schemas.microsoft.com/office/drawing/2014/main" id="{D20557E1-1116-2D28-3E89-2D5470D8FEEE}"/>
              </a:ext>
            </a:extLst>
          </p:cNvPr>
          <p:cNvSpPr txBox="1"/>
          <p:nvPr/>
        </p:nvSpPr>
        <p:spPr bwMode="gray">
          <a:xfrm>
            <a:off x="8159080" y="4245029"/>
            <a:ext cx="3099816" cy="1783510"/>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dirty="0">
                <a:solidFill>
                  <a:schemeClr val="tx2"/>
                </a:solidFill>
              </a:rPr>
              <a:t>Airbag: 0.759</a:t>
            </a:r>
          </a:p>
          <a:p>
            <a:pPr algn="l">
              <a:spcBef>
                <a:spcPts val="200"/>
              </a:spcBef>
              <a:spcAft>
                <a:spcPts val="200"/>
              </a:spcAft>
              <a:buClr>
                <a:schemeClr val="accent1"/>
              </a:buClr>
            </a:pPr>
            <a:r>
              <a:rPr lang="en-US" sz="1400" dirty="0">
                <a:solidFill>
                  <a:schemeClr val="tx2"/>
                </a:solidFill>
              </a:rPr>
              <a:t>Engine: 0.493</a:t>
            </a:r>
          </a:p>
          <a:p>
            <a:pPr algn="l">
              <a:spcBef>
                <a:spcPts val="200"/>
              </a:spcBef>
              <a:spcAft>
                <a:spcPts val="200"/>
              </a:spcAft>
              <a:buClr>
                <a:schemeClr val="accent1"/>
              </a:buClr>
            </a:pPr>
            <a:r>
              <a:rPr lang="en-US" sz="1400" dirty="0">
                <a:solidFill>
                  <a:schemeClr val="tx2"/>
                </a:solidFill>
              </a:rPr>
              <a:t>Seats: 0.697</a:t>
            </a:r>
          </a:p>
          <a:p>
            <a:pPr algn="l">
              <a:spcBef>
                <a:spcPts val="200"/>
              </a:spcBef>
              <a:spcAft>
                <a:spcPts val="200"/>
              </a:spcAft>
              <a:buClr>
                <a:schemeClr val="accent1"/>
              </a:buClr>
            </a:pPr>
            <a:r>
              <a:rPr lang="en-US" sz="1400" dirty="0">
                <a:solidFill>
                  <a:schemeClr val="tx2"/>
                </a:solidFill>
              </a:rPr>
              <a:t>Tires: 0.651</a:t>
            </a:r>
          </a:p>
          <a:p>
            <a:pPr algn="l">
              <a:spcBef>
                <a:spcPts val="200"/>
              </a:spcBef>
              <a:spcAft>
                <a:spcPts val="200"/>
              </a:spcAft>
              <a:buClr>
                <a:schemeClr val="accent1"/>
              </a:buClr>
            </a:pPr>
            <a:r>
              <a:rPr lang="en-US" sz="1400" dirty="0">
                <a:solidFill>
                  <a:schemeClr val="tx2"/>
                </a:solidFill>
              </a:rPr>
              <a:t>Traction Control: 0.436</a:t>
            </a:r>
          </a:p>
          <a:p>
            <a:pPr>
              <a:spcBef>
                <a:spcPts val="200"/>
              </a:spcBef>
              <a:spcAft>
                <a:spcPts val="200"/>
              </a:spcAft>
              <a:buClr>
                <a:schemeClr val="accent1"/>
              </a:buClr>
            </a:pPr>
            <a:r>
              <a:rPr lang="en-US" sz="1400" b="1" dirty="0">
                <a:solidFill>
                  <a:schemeClr val="tx2"/>
                </a:solidFill>
              </a:rPr>
              <a:t>Number of samples per class: </a:t>
            </a:r>
            <a:r>
              <a:rPr lang="en-US" sz="1400" dirty="0">
                <a:solidFill>
                  <a:schemeClr val="tx2"/>
                </a:solidFill>
              </a:rPr>
              <a:t>50</a:t>
            </a:r>
          </a:p>
          <a:p>
            <a:pPr>
              <a:spcBef>
                <a:spcPts val="200"/>
              </a:spcBef>
              <a:spcAft>
                <a:spcPts val="200"/>
              </a:spcAft>
              <a:buClr>
                <a:schemeClr val="accent1"/>
              </a:buClr>
            </a:pPr>
            <a:r>
              <a:rPr lang="en-US" sz="1400" b="1" dirty="0">
                <a:solidFill>
                  <a:schemeClr val="tx2"/>
                </a:solidFill>
              </a:rPr>
              <a:t>Validation round: </a:t>
            </a:r>
            <a:r>
              <a:rPr lang="en-US" sz="1400" dirty="0">
                <a:solidFill>
                  <a:schemeClr val="tx2"/>
                </a:solidFill>
              </a:rPr>
              <a:t>third</a:t>
            </a:r>
          </a:p>
          <a:p>
            <a:pPr>
              <a:spcBef>
                <a:spcPts val="200"/>
              </a:spcBef>
              <a:spcAft>
                <a:spcPts val="200"/>
              </a:spcAft>
              <a:buClr>
                <a:schemeClr val="accent1"/>
              </a:buClr>
            </a:pPr>
            <a:r>
              <a:rPr lang="en-US" sz="1400" b="1" dirty="0">
                <a:solidFill>
                  <a:schemeClr val="tx2"/>
                </a:solidFill>
              </a:rPr>
              <a:t>Model used</a:t>
            </a:r>
            <a:r>
              <a:rPr lang="en-US" sz="1400" dirty="0">
                <a:solidFill>
                  <a:schemeClr val="tx2"/>
                </a:solidFill>
              </a:rPr>
              <a:t>: all-distilroberta-v1</a:t>
            </a:r>
            <a:endParaRPr lang="de-DE" sz="1400" dirty="0" err="1">
              <a:solidFill>
                <a:schemeClr val="tx2"/>
              </a:solidFill>
            </a:endParaRPr>
          </a:p>
        </p:txBody>
      </p:sp>
      <p:pic>
        <p:nvPicPr>
          <p:cNvPr id="16" name="Picture 2">
            <a:extLst>
              <a:ext uri="{FF2B5EF4-FFF2-40B4-BE49-F238E27FC236}">
                <a16:creationId xmlns:a16="http://schemas.microsoft.com/office/drawing/2014/main" id="{539513E8-6B2D-199B-82C1-EC0C0A24C0B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15" y="1714553"/>
            <a:ext cx="3099816"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A9C5CC11-18C9-806E-AFCA-DB942E0DB5A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760" y="1714553"/>
            <a:ext cx="3099816"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50AEA46C-5232-D17D-3D59-AD088D74841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5667" y="1714553"/>
            <a:ext cx="3099816"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5C0B79E7-34E6-31E3-34CF-0A05133990D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4166480"/>
            <a:ext cx="3099816"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a16="http://schemas.microsoft.com/office/drawing/2014/main" id="{0DF4B5B8-2B66-A42A-2F47-0410DFD30116}"/>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822" y="4160239"/>
            <a:ext cx="3099816"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6529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240040-49DE-D91E-524B-97FDDB072E06}"/>
              </a:ext>
            </a:extLst>
          </p:cNvPr>
          <p:cNvSpPr>
            <a:spLocks noGrp="1"/>
          </p:cNvSpPr>
          <p:nvPr>
            <p:ph type="title"/>
          </p:nvPr>
        </p:nvSpPr>
        <p:spPr/>
        <p:txBody>
          <a:bodyPr/>
          <a:lstStyle/>
          <a:p>
            <a:r>
              <a:rPr lang="en-US" dirty="0"/>
              <a:t>Results of the Third Validation Round (2/2)</a:t>
            </a:r>
          </a:p>
        </p:txBody>
      </p:sp>
      <p:sp>
        <p:nvSpPr>
          <p:cNvPr id="4" name="Date Placeholder 3">
            <a:extLst>
              <a:ext uri="{FF2B5EF4-FFF2-40B4-BE49-F238E27FC236}">
                <a16:creationId xmlns:a16="http://schemas.microsoft.com/office/drawing/2014/main" id="{2492F448-B08D-1335-41AC-FC07B09CA79D}"/>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93516316-D129-1574-8693-1424AB33FB1A}"/>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F5F06B0F-83FD-B795-557A-E816E2790045}"/>
              </a:ext>
            </a:extLst>
          </p:cNvPr>
          <p:cNvSpPr>
            <a:spLocks noGrp="1"/>
          </p:cNvSpPr>
          <p:nvPr>
            <p:ph type="sldNum" sz="quarter" idx="12"/>
          </p:nvPr>
        </p:nvSpPr>
        <p:spPr/>
        <p:txBody>
          <a:bodyPr/>
          <a:lstStyle/>
          <a:p>
            <a:pPr>
              <a:defRPr/>
            </a:pPr>
            <a:fld id="{E201E5CB-5EE0-4EA4-87FF-7D8A79A61969}" type="slidenum">
              <a:rPr lang="de-DE" smtClean="0"/>
              <a:pPr>
                <a:defRPr/>
              </a:pPr>
              <a:t>46</a:t>
            </a:fld>
            <a:endParaRPr lang="de-DE" dirty="0"/>
          </a:p>
        </p:txBody>
      </p:sp>
      <p:sp>
        <p:nvSpPr>
          <p:cNvPr id="7" name="TextBox 6">
            <a:extLst>
              <a:ext uri="{FF2B5EF4-FFF2-40B4-BE49-F238E27FC236}">
                <a16:creationId xmlns:a16="http://schemas.microsoft.com/office/drawing/2014/main" id="{D9F12A0F-F355-2FD1-F661-417FFAB6E7BC}"/>
              </a:ext>
            </a:extLst>
          </p:cNvPr>
          <p:cNvSpPr txBox="1"/>
          <p:nvPr/>
        </p:nvSpPr>
        <p:spPr bwMode="gray">
          <a:xfrm>
            <a:off x="741015" y="1484313"/>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Airbag over 0.7</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8" name="TextBox 7">
            <a:extLst>
              <a:ext uri="{FF2B5EF4-FFF2-40B4-BE49-F238E27FC236}">
                <a16:creationId xmlns:a16="http://schemas.microsoft.com/office/drawing/2014/main" id="{CBD9C365-35C0-8E62-C944-2AFBA9ACA7A6}"/>
              </a:ext>
            </a:extLst>
          </p:cNvPr>
          <p:cNvSpPr txBox="1"/>
          <p:nvPr/>
        </p:nvSpPr>
        <p:spPr bwMode="gray">
          <a:xfrm>
            <a:off x="4441352" y="1484313"/>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Engine over 0.7</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9" name="TextBox 8">
            <a:extLst>
              <a:ext uri="{FF2B5EF4-FFF2-40B4-BE49-F238E27FC236}">
                <a16:creationId xmlns:a16="http://schemas.microsoft.com/office/drawing/2014/main" id="{3CB067C6-808D-B53C-CD54-80AD743A5341}"/>
              </a:ext>
            </a:extLst>
          </p:cNvPr>
          <p:cNvSpPr txBox="1"/>
          <p:nvPr/>
        </p:nvSpPr>
        <p:spPr bwMode="gray">
          <a:xfrm>
            <a:off x="8181220" y="1484313"/>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a:solidFill>
                  <a:schemeClr val="tx2"/>
                </a:solidFill>
              </a:rPr>
              <a:t>Seats over 0.7</a:t>
            </a:r>
            <a:endParaRPr lang="de-DE" sz="1400" b="1">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0" name="TextBox 9">
            <a:extLst>
              <a:ext uri="{FF2B5EF4-FFF2-40B4-BE49-F238E27FC236}">
                <a16:creationId xmlns:a16="http://schemas.microsoft.com/office/drawing/2014/main" id="{6C50CB3E-7D62-B572-C25B-076EA8199D89}"/>
              </a:ext>
            </a:extLst>
          </p:cNvPr>
          <p:cNvSpPr txBox="1"/>
          <p:nvPr/>
        </p:nvSpPr>
        <p:spPr bwMode="gray">
          <a:xfrm>
            <a:off x="741015" y="3961720"/>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Tires over 0.7</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1" name="TextBox 10">
            <a:extLst>
              <a:ext uri="{FF2B5EF4-FFF2-40B4-BE49-F238E27FC236}">
                <a16:creationId xmlns:a16="http://schemas.microsoft.com/office/drawing/2014/main" id="{6F9843ED-D45F-3F1F-BF9B-3A46153E1314}"/>
              </a:ext>
            </a:extLst>
          </p:cNvPr>
          <p:cNvSpPr txBox="1"/>
          <p:nvPr/>
        </p:nvSpPr>
        <p:spPr bwMode="gray">
          <a:xfrm>
            <a:off x="4441352" y="3961720"/>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Traction control over </a:t>
            </a:r>
            <a:r>
              <a:rPr lang="de-DE" sz="1400" b="1" dirty="0">
                <a:solidFill>
                  <a:schemeClr val="tx2"/>
                </a:solidFill>
              </a:rPr>
              <a:t>0.7</a:t>
            </a: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2" name="TextBox 11">
            <a:extLst>
              <a:ext uri="{FF2B5EF4-FFF2-40B4-BE49-F238E27FC236}">
                <a16:creationId xmlns:a16="http://schemas.microsoft.com/office/drawing/2014/main" id="{5202B353-B990-9648-BDA5-DBBC5977D2CB}"/>
              </a:ext>
            </a:extLst>
          </p:cNvPr>
          <p:cNvSpPr txBox="1"/>
          <p:nvPr/>
        </p:nvSpPr>
        <p:spPr bwMode="gray">
          <a:xfrm>
            <a:off x="8183563" y="3961720"/>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Fleiss Kappa</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3" name="TextBox 12">
            <a:extLst>
              <a:ext uri="{FF2B5EF4-FFF2-40B4-BE49-F238E27FC236}">
                <a16:creationId xmlns:a16="http://schemas.microsoft.com/office/drawing/2014/main" id="{40C0D964-E797-C1EC-AE26-86FD1CB5A4B4}"/>
              </a:ext>
            </a:extLst>
          </p:cNvPr>
          <p:cNvSpPr txBox="1"/>
          <p:nvPr/>
        </p:nvSpPr>
        <p:spPr bwMode="gray">
          <a:xfrm>
            <a:off x="8159080" y="4245029"/>
            <a:ext cx="3099816" cy="2011680"/>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dirty="0">
                <a:solidFill>
                  <a:schemeClr val="tx2"/>
                </a:solidFill>
              </a:rPr>
              <a:t>Airbag: 0.440</a:t>
            </a:r>
          </a:p>
          <a:p>
            <a:pPr algn="l">
              <a:spcBef>
                <a:spcPts val="200"/>
              </a:spcBef>
              <a:spcAft>
                <a:spcPts val="200"/>
              </a:spcAft>
              <a:buClr>
                <a:schemeClr val="accent1"/>
              </a:buClr>
            </a:pPr>
            <a:r>
              <a:rPr lang="en-US" sz="1400" dirty="0">
                <a:solidFill>
                  <a:schemeClr val="tx2"/>
                </a:solidFill>
              </a:rPr>
              <a:t>Engine: 0.242</a:t>
            </a:r>
          </a:p>
          <a:p>
            <a:pPr algn="l">
              <a:spcBef>
                <a:spcPts val="200"/>
              </a:spcBef>
              <a:spcAft>
                <a:spcPts val="200"/>
              </a:spcAft>
              <a:buClr>
                <a:schemeClr val="accent1"/>
              </a:buClr>
            </a:pPr>
            <a:r>
              <a:rPr lang="en-US" sz="1400" dirty="0">
                <a:solidFill>
                  <a:schemeClr val="tx2"/>
                </a:solidFill>
              </a:rPr>
              <a:t>Seats: -0.111</a:t>
            </a:r>
          </a:p>
          <a:p>
            <a:pPr algn="l">
              <a:spcBef>
                <a:spcPts val="200"/>
              </a:spcBef>
              <a:spcAft>
                <a:spcPts val="200"/>
              </a:spcAft>
              <a:buClr>
                <a:schemeClr val="accent1"/>
              </a:buClr>
            </a:pPr>
            <a:r>
              <a:rPr lang="en-US" sz="1400" dirty="0">
                <a:solidFill>
                  <a:schemeClr val="tx2"/>
                </a:solidFill>
              </a:rPr>
              <a:t>Tires: -0.065</a:t>
            </a:r>
          </a:p>
          <a:p>
            <a:pPr algn="l">
              <a:spcBef>
                <a:spcPts val="200"/>
              </a:spcBef>
              <a:spcAft>
                <a:spcPts val="200"/>
              </a:spcAft>
              <a:buClr>
                <a:schemeClr val="accent1"/>
              </a:buClr>
            </a:pPr>
            <a:r>
              <a:rPr lang="en-US" sz="1400" dirty="0">
                <a:solidFill>
                  <a:schemeClr val="tx2"/>
                </a:solidFill>
              </a:rPr>
              <a:t>Traction Control: 0.111</a:t>
            </a:r>
          </a:p>
          <a:p>
            <a:pPr>
              <a:spcBef>
                <a:spcPts val="200"/>
              </a:spcBef>
              <a:spcAft>
                <a:spcPts val="200"/>
              </a:spcAft>
              <a:buClr>
                <a:schemeClr val="accent1"/>
              </a:buClr>
            </a:pPr>
            <a:r>
              <a:rPr lang="en-US" sz="1400" b="1" dirty="0">
                <a:solidFill>
                  <a:schemeClr val="tx2"/>
                </a:solidFill>
              </a:rPr>
              <a:t>Number of samples per class: </a:t>
            </a:r>
            <a:r>
              <a:rPr lang="en-US" sz="1400" dirty="0">
                <a:solidFill>
                  <a:schemeClr val="tx2"/>
                </a:solidFill>
              </a:rPr>
              <a:t>50</a:t>
            </a:r>
            <a:endParaRPr lang="en-US" sz="1400" b="1" dirty="0">
              <a:solidFill>
                <a:schemeClr val="tx2"/>
              </a:solidFill>
            </a:endParaRPr>
          </a:p>
          <a:p>
            <a:pPr>
              <a:spcBef>
                <a:spcPts val="200"/>
              </a:spcBef>
              <a:spcAft>
                <a:spcPts val="200"/>
              </a:spcAft>
              <a:buClr>
                <a:schemeClr val="accent1"/>
              </a:buClr>
            </a:pPr>
            <a:r>
              <a:rPr lang="en-US" sz="1400" b="1" dirty="0">
                <a:solidFill>
                  <a:schemeClr val="tx2"/>
                </a:solidFill>
              </a:rPr>
              <a:t>Validation round: </a:t>
            </a:r>
            <a:r>
              <a:rPr lang="en-US" sz="1400" dirty="0">
                <a:solidFill>
                  <a:schemeClr val="tx2"/>
                </a:solidFill>
              </a:rPr>
              <a:t>third</a:t>
            </a:r>
          </a:p>
          <a:p>
            <a:pPr>
              <a:spcBef>
                <a:spcPts val="200"/>
              </a:spcBef>
              <a:spcAft>
                <a:spcPts val="200"/>
              </a:spcAft>
              <a:buClr>
                <a:schemeClr val="accent1"/>
              </a:buClr>
            </a:pPr>
            <a:r>
              <a:rPr lang="en-US" sz="1400" b="1" dirty="0">
                <a:solidFill>
                  <a:schemeClr val="tx2"/>
                </a:solidFill>
              </a:rPr>
              <a:t>Model used</a:t>
            </a:r>
            <a:r>
              <a:rPr lang="en-US" sz="1400" dirty="0">
                <a:solidFill>
                  <a:schemeClr val="tx2"/>
                </a:solidFill>
              </a:rPr>
              <a:t>: Tok2Vec</a:t>
            </a:r>
            <a:endParaRPr lang="de-DE" sz="1400" dirty="0">
              <a:solidFill>
                <a:schemeClr val="tx2"/>
              </a:solidFill>
            </a:endParaRPr>
          </a:p>
          <a:p>
            <a:pPr algn="l">
              <a:spcBef>
                <a:spcPts val="200"/>
              </a:spcBef>
              <a:spcAft>
                <a:spcPts val="200"/>
              </a:spcAft>
              <a:buClr>
                <a:schemeClr val="accent1"/>
              </a:buClr>
            </a:pPr>
            <a:endParaRPr lang="de-DE" sz="1400" dirty="0" err="1">
              <a:solidFill>
                <a:schemeClr val="tx2"/>
              </a:solidFill>
            </a:endParaRPr>
          </a:p>
        </p:txBody>
      </p:sp>
      <p:pic>
        <p:nvPicPr>
          <p:cNvPr id="14" name="Picture 2">
            <a:extLst>
              <a:ext uri="{FF2B5EF4-FFF2-40B4-BE49-F238E27FC236}">
                <a16:creationId xmlns:a16="http://schemas.microsoft.com/office/drawing/2014/main" id="{6A55E25B-13B0-5EF3-74A9-590FA96EDC8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54" y="1710728"/>
            <a:ext cx="3099816"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76D7B68D-CCED-881C-D5B9-EA3A5E6D464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361" y="1686897"/>
            <a:ext cx="3099816"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0A921927-1DC6-2980-17B7-6750C440910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5667" y="1686897"/>
            <a:ext cx="3099816"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1DE834C5-B994-5D48-1F23-2A37F8E073D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54" y="4245029"/>
            <a:ext cx="3099816"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a:extLst>
              <a:ext uri="{FF2B5EF4-FFF2-40B4-BE49-F238E27FC236}">
                <a16:creationId xmlns:a16="http://schemas.microsoft.com/office/drawing/2014/main" id="{43A70B3A-74F9-80A6-7F87-BCAE6280299B}"/>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822" y="4245029"/>
            <a:ext cx="3099816"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2564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E48C9A-E1C5-877C-050D-7C1E3F06F26D}"/>
              </a:ext>
            </a:extLst>
          </p:cNvPr>
          <p:cNvSpPr>
            <a:spLocks noGrp="1"/>
          </p:cNvSpPr>
          <p:nvPr>
            <p:ph type="title"/>
          </p:nvPr>
        </p:nvSpPr>
        <p:spPr/>
        <p:txBody>
          <a:bodyPr/>
          <a:lstStyle/>
          <a:p>
            <a:r>
              <a:rPr lang="en-US" dirty="0"/>
              <a:t>Results of the Fourth Validation Round</a:t>
            </a:r>
          </a:p>
        </p:txBody>
      </p:sp>
      <p:sp>
        <p:nvSpPr>
          <p:cNvPr id="4" name="Date Placeholder 3">
            <a:extLst>
              <a:ext uri="{FF2B5EF4-FFF2-40B4-BE49-F238E27FC236}">
                <a16:creationId xmlns:a16="http://schemas.microsoft.com/office/drawing/2014/main" id="{81C6C31A-3F16-93E2-BA7A-BDF7EEE4B19E}"/>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AAF6ED3B-2D8A-F2EF-E46F-12043B325E14}"/>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548C027C-DBE0-B796-8844-3DBEC07518E3}"/>
              </a:ext>
            </a:extLst>
          </p:cNvPr>
          <p:cNvSpPr>
            <a:spLocks noGrp="1"/>
          </p:cNvSpPr>
          <p:nvPr>
            <p:ph type="sldNum" sz="quarter" idx="12"/>
          </p:nvPr>
        </p:nvSpPr>
        <p:spPr/>
        <p:txBody>
          <a:bodyPr/>
          <a:lstStyle/>
          <a:p>
            <a:pPr>
              <a:defRPr/>
            </a:pPr>
            <a:fld id="{E201E5CB-5EE0-4EA4-87FF-7D8A79A61969}" type="slidenum">
              <a:rPr lang="de-DE" smtClean="0"/>
              <a:pPr>
                <a:defRPr/>
              </a:pPr>
              <a:t>47</a:t>
            </a:fld>
            <a:endParaRPr lang="de-DE" dirty="0"/>
          </a:p>
        </p:txBody>
      </p:sp>
      <p:sp>
        <p:nvSpPr>
          <p:cNvPr id="7" name="TextBox 6">
            <a:extLst>
              <a:ext uri="{FF2B5EF4-FFF2-40B4-BE49-F238E27FC236}">
                <a16:creationId xmlns:a16="http://schemas.microsoft.com/office/drawing/2014/main" id="{806ED6DC-57DA-A5DC-64ED-4938677EBE03}"/>
              </a:ext>
            </a:extLst>
          </p:cNvPr>
          <p:cNvSpPr txBox="1"/>
          <p:nvPr/>
        </p:nvSpPr>
        <p:spPr bwMode="gray">
          <a:xfrm>
            <a:off x="741015" y="1484313"/>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Airbag over 0.7</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8" name="TextBox 7">
            <a:extLst>
              <a:ext uri="{FF2B5EF4-FFF2-40B4-BE49-F238E27FC236}">
                <a16:creationId xmlns:a16="http://schemas.microsoft.com/office/drawing/2014/main" id="{76387380-E847-53DF-1FFA-7040CC6BB303}"/>
              </a:ext>
            </a:extLst>
          </p:cNvPr>
          <p:cNvSpPr txBox="1"/>
          <p:nvPr/>
        </p:nvSpPr>
        <p:spPr bwMode="gray">
          <a:xfrm>
            <a:off x="741015" y="3831545"/>
            <a:ext cx="1440160"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Fleiss Kappa</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9" name="TextBox 8">
            <a:extLst>
              <a:ext uri="{FF2B5EF4-FFF2-40B4-BE49-F238E27FC236}">
                <a16:creationId xmlns:a16="http://schemas.microsoft.com/office/drawing/2014/main" id="{89739622-CB0D-8235-549E-010E9F67EF85}"/>
              </a:ext>
            </a:extLst>
          </p:cNvPr>
          <p:cNvSpPr txBox="1"/>
          <p:nvPr/>
        </p:nvSpPr>
        <p:spPr bwMode="gray">
          <a:xfrm>
            <a:off x="741015" y="4091894"/>
            <a:ext cx="3099816" cy="1783510"/>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dirty="0">
                <a:solidFill>
                  <a:schemeClr val="tx2"/>
                </a:solidFill>
              </a:rPr>
              <a:t>Airbag: 0.825</a:t>
            </a:r>
          </a:p>
          <a:p>
            <a:pPr>
              <a:spcBef>
                <a:spcPts val="200"/>
              </a:spcBef>
              <a:spcAft>
                <a:spcPts val="200"/>
              </a:spcAft>
              <a:buClr>
                <a:schemeClr val="accent1"/>
              </a:buClr>
            </a:pPr>
            <a:r>
              <a:rPr lang="en-US" sz="1400" b="1" dirty="0">
                <a:solidFill>
                  <a:schemeClr val="tx2"/>
                </a:solidFill>
              </a:rPr>
              <a:t>Number of samples per class: </a:t>
            </a:r>
            <a:r>
              <a:rPr lang="en-US" sz="1400" dirty="0">
                <a:solidFill>
                  <a:schemeClr val="tx2"/>
                </a:solidFill>
              </a:rPr>
              <a:t>100</a:t>
            </a:r>
          </a:p>
          <a:p>
            <a:pPr>
              <a:spcBef>
                <a:spcPts val="200"/>
              </a:spcBef>
              <a:spcAft>
                <a:spcPts val="200"/>
              </a:spcAft>
              <a:buClr>
                <a:schemeClr val="accent1"/>
              </a:buClr>
            </a:pPr>
            <a:r>
              <a:rPr lang="en-US" sz="1400" b="1" dirty="0">
                <a:solidFill>
                  <a:schemeClr val="tx2"/>
                </a:solidFill>
              </a:rPr>
              <a:t>Validation round: </a:t>
            </a:r>
            <a:r>
              <a:rPr lang="en-US" sz="1400" dirty="0">
                <a:solidFill>
                  <a:schemeClr val="tx2"/>
                </a:solidFill>
              </a:rPr>
              <a:t>fourth</a:t>
            </a:r>
          </a:p>
          <a:p>
            <a:pPr>
              <a:spcBef>
                <a:spcPts val="200"/>
              </a:spcBef>
              <a:spcAft>
                <a:spcPts val="200"/>
              </a:spcAft>
              <a:buClr>
                <a:schemeClr val="accent1"/>
              </a:buClr>
            </a:pPr>
            <a:r>
              <a:rPr lang="en-US" sz="1400" b="1" dirty="0">
                <a:solidFill>
                  <a:schemeClr val="tx2"/>
                </a:solidFill>
              </a:rPr>
              <a:t>Model used</a:t>
            </a:r>
            <a:r>
              <a:rPr lang="en-US" sz="1400" dirty="0">
                <a:solidFill>
                  <a:schemeClr val="tx2"/>
                </a:solidFill>
              </a:rPr>
              <a:t>: all-MiniLM-L6-v2</a:t>
            </a:r>
            <a:endParaRPr lang="de-DE" sz="1400" dirty="0">
              <a:solidFill>
                <a:schemeClr val="tx2"/>
              </a:solidFill>
            </a:endParaRPr>
          </a:p>
          <a:p>
            <a:pPr algn="l">
              <a:spcBef>
                <a:spcPts val="200"/>
              </a:spcBef>
              <a:spcAft>
                <a:spcPts val="200"/>
              </a:spcAft>
              <a:buClr>
                <a:schemeClr val="accent1"/>
              </a:buClr>
            </a:pPr>
            <a:endParaRPr lang="en-US" sz="1400" dirty="0">
              <a:solidFill>
                <a:schemeClr val="tx2"/>
              </a:solidFill>
            </a:endParaRPr>
          </a:p>
        </p:txBody>
      </p:sp>
      <p:pic>
        <p:nvPicPr>
          <p:cNvPr id="10" name="Picture 2">
            <a:extLst>
              <a:ext uri="{FF2B5EF4-FFF2-40B4-BE49-F238E27FC236}">
                <a16:creationId xmlns:a16="http://schemas.microsoft.com/office/drawing/2014/main" id="{AE9CD6FF-190A-2E47-4F94-460AEC1E809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15" y="1744662"/>
            <a:ext cx="3099816" cy="20116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4E167B86-F9BD-E0F3-769A-C05FD2287D0D}"/>
              </a:ext>
            </a:extLst>
          </p:cNvPr>
          <p:cNvGraphicFramePr>
            <a:graphicFrameLocks noGrp="1"/>
          </p:cNvGraphicFramePr>
          <p:nvPr/>
        </p:nvGraphicFramePr>
        <p:xfrm>
          <a:off x="4295775" y="1744662"/>
          <a:ext cx="3456384" cy="2595880"/>
        </p:xfrm>
        <a:graphic>
          <a:graphicData uri="http://schemas.openxmlformats.org/drawingml/2006/table">
            <a:tbl>
              <a:tblPr firstRow="1" bandRow="1">
                <a:tableStyleId>{2D5ABB26-0587-4C30-8999-92F81FD0307C}</a:tableStyleId>
              </a:tblPr>
              <a:tblGrid>
                <a:gridCol w="1728192">
                  <a:extLst>
                    <a:ext uri="{9D8B030D-6E8A-4147-A177-3AD203B41FA5}">
                      <a16:colId xmlns:a16="http://schemas.microsoft.com/office/drawing/2014/main" val="3672227690"/>
                    </a:ext>
                  </a:extLst>
                </a:gridCol>
                <a:gridCol w="1728192">
                  <a:extLst>
                    <a:ext uri="{9D8B030D-6E8A-4147-A177-3AD203B41FA5}">
                      <a16:colId xmlns:a16="http://schemas.microsoft.com/office/drawing/2014/main" val="703849951"/>
                    </a:ext>
                  </a:extLst>
                </a:gridCol>
              </a:tblGrid>
              <a:tr h="370840">
                <a:tc>
                  <a:txBody>
                    <a:bodyPr/>
                    <a:lstStyle/>
                    <a:p>
                      <a:r>
                        <a:rPr lang="en-US" sz="1400" dirty="0"/>
                        <a:t>Kappa</a:t>
                      </a:r>
                      <a:endParaRPr lang="de-DE" sz="1400" dirty="0"/>
                    </a:p>
                  </a:txBody>
                  <a:tcPr/>
                </a:tc>
                <a:tc>
                  <a:txBody>
                    <a:bodyPr/>
                    <a:lstStyle/>
                    <a:p>
                      <a:r>
                        <a:rPr lang="en-US" sz="1400" dirty="0"/>
                        <a:t>Level of agreement</a:t>
                      </a:r>
                      <a:endParaRPr lang="de-DE" sz="1400" dirty="0"/>
                    </a:p>
                  </a:txBody>
                  <a:tcPr/>
                </a:tc>
                <a:extLst>
                  <a:ext uri="{0D108BD9-81ED-4DB2-BD59-A6C34878D82A}">
                    <a16:rowId xmlns:a16="http://schemas.microsoft.com/office/drawing/2014/main" val="2427081488"/>
                  </a:ext>
                </a:extLst>
              </a:tr>
              <a:tr h="370840">
                <a:tc>
                  <a:txBody>
                    <a:bodyPr/>
                    <a:lstStyle/>
                    <a:p>
                      <a:r>
                        <a:rPr lang="en-US" sz="1400" dirty="0"/>
                        <a:t>&gt; 0.8</a:t>
                      </a:r>
                      <a:endParaRPr lang="de-DE" sz="1400" dirty="0"/>
                    </a:p>
                  </a:txBody>
                  <a:tcPr/>
                </a:tc>
                <a:tc>
                  <a:txBody>
                    <a:bodyPr/>
                    <a:lstStyle/>
                    <a:p>
                      <a:r>
                        <a:rPr lang="en-US" sz="1400" dirty="0"/>
                        <a:t>Almost perfect</a:t>
                      </a:r>
                      <a:endParaRPr lang="de-DE" sz="1400" dirty="0"/>
                    </a:p>
                  </a:txBody>
                  <a:tcPr/>
                </a:tc>
                <a:extLst>
                  <a:ext uri="{0D108BD9-81ED-4DB2-BD59-A6C34878D82A}">
                    <a16:rowId xmlns:a16="http://schemas.microsoft.com/office/drawing/2014/main" val="2149196589"/>
                  </a:ext>
                </a:extLst>
              </a:tr>
              <a:tr h="370840">
                <a:tc>
                  <a:txBody>
                    <a:bodyPr/>
                    <a:lstStyle/>
                    <a:p>
                      <a:r>
                        <a:rPr lang="en-US" sz="1400" dirty="0"/>
                        <a:t>&gt; 0.6</a:t>
                      </a:r>
                      <a:endParaRPr lang="de-DE" sz="1400" dirty="0"/>
                    </a:p>
                  </a:txBody>
                  <a:tcPr/>
                </a:tc>
                <a:tc>
                  <a:txBody>
                    <a:bodyPr/>
                    <a:lstStyle/>
                    <a:p>
                      <a:r>
                        <a:rPr lang="en-US" sz="1400" dirty="0"/>
                        <a:t>Substantial</a:t>
                      </a:r>
                      <a:endParaRPr lang="de-DE" sz="1400" dirty="0"/>
                    </a:p>
                  </a:txBody>
                  <a:tcPr/>
                </a:tc>
                <a:extLst>
                  <a:ext uri="{0D108BD9-81ED-4DB2-BD59-A6C34878D82A}">
                    <a16:rowId xmlns:a16="http://schemas.microsoft.com/office/drawing/2014/main" val="3144752278"/>
                  </a:ext>
                </a:extLst>
              </a:tr>
              <a:tr h="370840">
                <a:tc>
                  <a:txBody>
                    <a:bodyPr/>
                    <a:lstStyle/>
                    <a:p>
                      <a:r>
                        <a:rPr lang="en-US" sz="1400" dirty="0"/>
                        <a:t>&gt; 0.4</a:t>
                      </a:r>
                      <a:endParaRPr lang="de-DE" sz="1400" dirty="0"/>
                    </a:p>
                  </a:txBody>
                  <a:tcPr/>
                </a:tc>
                <a:tc>
                  <a:txBody>
                    <a:bodyPr/>
                    <a:lstStyle/>
                    <a:p>
                      <a:r>
                        <a:rPr lang="en-US" sz="1400" dirty="0"/>
                        <a:t>Moderate</a:t>
                      </a:r>
                      <a:endParaRPr lang="de-DE" sz="1400" dirty="0"/>
                    </a:p>
                  </a:txBody>
                  <a:tcPr/>
                </a:tc>
                <a:extLst>
                  <a:ext uri="{0D108BD9-81ED-4DB2-BD59-A6C34878D82A}">
                    <a16:rowId xmlns:a16="http://schemas.microsoft.com/office/drawing/2014/main" val="3403759169"/>
                  </a:ext>
                </a:extLst>
              </a:tr>
              <a:tr h="370840">
                <a:tc>
                  <a:txBody>
                    <a:bodyPr/>
                    <a:lstStyle/>
                    <a:p>
                      <a:r>
                        <a:rPr lang="en-US" sz="1400" dirty="0"/>
                        <a:t>&gt; 0.2</a:t>
                      </a:r>
                      <a:endParaRPr lang="de-DE" sz="1400" dirty="0"/>
                    </a:p>
                  </a:txBody>
                  <a:tcPr/>
                </a:tc>
                <a:tc>
                  <a:txBody>
                    <a:bodyPr/>
                    <a:lstStyle/>
                    <a:p>
                      <a:r>
                        <a:rPr lang="en-US" sz="1400" dirty="0"/>
                        <a:t>Fair</a:t>
                      </a:r>
                      <a:endParaRPr lang="de-DE" sz="1400" dirty="0"/>
                    </a:p>
                  </a:txBody>
                  <a:tcPr/>
                </a:tc>
                <a:extLst>
                  <a:ext uri="{0D108BD9-81ED-4DB2-BD59-A6C34878D82A}">
                    <a16:rowId xmlns:a16="http://schemas.microsoft.com/office/drawing/2014/main" val="1104492524"/>
                  </a:ext>
                </a:extLst>
              </a:tr>
              <a:tr h="370840">
                <a:tc>
                  <a:txBody>
                    <a:bodyPr/>
                    <a:lstStyle/>
                    <a:p>
                      <a:pPr marL="0" indent="0">
                        <a:buFont typeface="Wingdings" panose="05000000000000000000" pitchFamily="2" charset="2"/>
                        <a:buNone/>
                      </a:pPr>
                      <a:r>
                        <a:rPr lang="en-US" sz="1400" dirty="0"/>
                        <a:t>&gt; 0</a:t>
                      </a:r>
                      <a:endParaRPr lang="de-DE" sz="1400" dirty="0"/>
                    </a:p>
                  </a:txBody>
                  <a:tcPr/>
                </a:tc>
                <a:tc>
                  <a:txBody>
                    <a:bodyPr/>
                    <a:lstStyle/>
                    <a:p>
                      <a:r>
                        <a:rPr lang="en-US" sz="1400" dirty="0"/>
                        <a:t>Slight</a:t>
                      </a:r>
                      <a:endParaRPr lang="de-DE" sz="1400" dirty="0"/>
                    </a:p>
                  </a:txBody>
                  <a:tcPr/>
                </a:tc>
                <a:extLst>
                  <a:ext uri="{0D108BD9-81ED-4DB2-BD59-A6C34878D82A}">
                    <a16:rowId xmlns:a16="http://schemas.microsoft.com/office/drawing/2014/main" val="3344449154"/>
                  </a:ext>
                </a:extLst>
              </a:tr>
              <a:tr h="370840">
                <a:tc>
                  <a:txBody>
                    <a:bodyPr/>
                    <a:lstStyle/>
                    <a:p>
                      <a:pPr marL="0" indent="0">
                        <a:buFont typeface="Wingdings" panose="05000000000000000000" pitchFamily="2" charset="2"/>
                        <a:buNone/>
                      </a:pPr>
                      <a:r>
                        <a:rPr lang="en-US" sz="1400" dirty="0"/>
                        <a:t>&lt; 0 </a:t>
                      </a:r>
                      <a:endParaRPr lang="de-DE" sz="1400" dirty="0"/>
                    </a:p>
                  </a:txBody>
                  <a:tcPr/>
                </a:tc>
                <a:tc>
                  <a:txBody>
                    <a:bodyPr/>
                    <a:lstStyle/>
                    <a:p>
                      <a:r>
                        <a:rPr lang="en-US" sz="1400" dirty="0"/>
                        <a:t>No agreement</a:t>
                      </a:r>
                      <a:endParaRPr lang="de-DE" sz="1400" dirty="0"/>
                    </a:p>
                  </a:txBody>
                  <a:tcPr/>
                </a:tc>
                <a:extLst>
                  <a:ext uri="{0D108BD9-81ED-4DB2-BD59-A6C34878D82A}">
                    <a16:rowId xmlns:a16="http://schemas.microsoft.com/office/drawing/2014/main" val="322252697"/>
                  </a:ext>
                </a:extLst>
              </a:tr>
            </a:tbl>
          </a:graphicData>
        </a:graphic>
      </p:graphicFrame>
      <p:sp>
        <p:nvSpPr>
          <p:cNvPr id="12" name="TextBox 11">
            <a:extLst>
              <a:ext uri="{FF2B5EF4-FFF2-40B4-BE49-F238E27FC236}">
                <a16:creationId xmlns:a16="http://schemas.microsoft.com/office/drawing/2014/main" id="{2602AF86-1045-7E9C-9F91-A4E7F80C57B1}"/>
              </a:ext>
            </a:extLst>
          </p:cNvPr>
          <p:cNvSpPr txBox="1"/>
          <p:nvPr/>
        </p:nvSpPr>
        <p:spPr bwMode="gray">
          <a:xfrm>
            <a:off x="4295774" y="1484313"/>
            <a:ext cx="3456383" cy="260349"/>
          </a:xfrm>
          <a:prstGeom prst="rect">
            <a:avLst/>
          </a:prstGeom>
          <a:noFill/>
        </p:spPr>
        <p:txBody>
          <a:bodyPr wrap="none" lIns="0" tIns="0" rIns="0" bIns="0" rtlCol="0">
            <a:noAutofit/>
          </a:bodyPr>
          <a:lstStyle/>
          <a:p>
            <a:pPr>
              <a:spcBef>
                <a:spcPts val="200"/>
              </a:spcBef>
              <a:spcAft>
                <a:spcPts val="200"/>
              </a:spcAft>
              <a:buClr>
                <a:schemeClr val="accent1"/>
              </a:buClr>
            </a:pPr>
            <a:r>
              <a:rPr lang="en-US" sz="1400" b="1" dirty="0">
                <a:solidFill>
                  <a:schemeClr val="tx2"/>
                </a:solidFill>
              </a:rPr>
              <a:t>Interpretation of Fleiss’ Kappa [1]</a:t>
            </a:r>
            <a:endParaRPr lang="de-DE" sz="1400" b="1" dirty="0">
              <a:solidFill>
                <a:schemeClr val="tx2"/>
              </a:solidFill>
            </a:endParaRPr>
          </a:p>
          <a:p>
            <a:pPr marL="180000" indent="-180000" algn="l">
              <a:spcBef>
                <a:spcPts val="200"/>
              </a:spcBef>
              <a:spcAft>
                <a:spcPts val="200"/>
              </a:spcAft>
              <a:buClr>
                <a:schemeClr val="accent1"/>
              </a:buClr>
              <a:buFont typeface="Wingdings" panose="05000000000000000000" pitchFamily="2" charset="2"/>
              <a:buChar char="§"/>
            </a:pPr>
            <a:endParaRPr lang="de-DE" sz="1400" dirty="0" err="1">
              <a:solidFill>
                <a:schemeClr val="tx2"/>
              </a:solidFill>
            </a:endParaRPr>
          </a:p>
        </p:txBody>
      </p:sp>
      <p:sp>
        <p:nvSpPr>
          <p:cNvPr id="13" name="TextBox 12">
            <a:extLst>
              <a:ext uri="{FF2B5EF4-FFF2-40B4-BE49-F238E27FC236}">
                <a16:creationId xmlns:a16="http://schemas.microsoft.com/office/drawing/2014/main" id="{1DB78485-7C1F-E9CD-6AF5-64CEF5B6013A}"/>
              </a:ext>
            </a:extLst>
          </p:cNvPr>
          <p:cNvSpPr txBox="1"/>
          <p:nvPr/>
        </p:nvSpPr>
        <p:spPr>
          <a:xfrm>
            <a:off x="332902" y="6358455"/>
            <a:ext cx="2029297" cy="21544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800" dirty="0">
                <a:solidFill>
                  <a:srgbClr val="222222"/>
                </a:solidFill>
                <a:latin typeface="Arial" panose="020B0604020202020204" pitchFamily="34" charset="0"/>
              </a:rPr>
              <a:t>[1] Landis and Koch, 1977</a:t>
            </a:r>
          </a:p>
        </p:txBody>
      </p:sp>
    </p:spTree>
    <p:extLst>
      <p:ext uri="{BB962C8B-B14F-4D97-AF65-F5344CB8AC3E}">
        <p14:creationId xmlns:p14="http://schemas.microsoft.com/office/powerpoint/2010/main" val="111564581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196B21-2978-96F4-8259-FDCFED8176BF}"/>
              </a:ext>
            </a:extLst>
          </p:cNvPr>
          <p:cNvSpPr>
            <a:spLocks noGrp="1"/>
          </p:cNvSpPr>
          <p:nvPr>
            <p:ph type="title"/>
          </p:nvPr>
        </p:nvSpPr>
        <p:spPr/>
        <p:txBody>
          <a:bodyPr/>
          <a:lstStyle/>
          <a:p>
            <a:r>
              <a:rPr lang="en-US" dirty="0"/>
              <a:t>Problems with the Data Set</a:t>
            </a:r>
          </a:p>
        </p:txBody>
      </p:sp>
      <p:sp>
        <p:nvSpPr>
          <p:cNvPr id="4" name="Date Placeholder 3">
            <a:extLst>
              <a:ext uri="{FF2B5EF4-FFF2-40B4-BE49-F238E27FC236}">
                <a16:creationId xmlns:a16="http://schemas.microsoft.com/office/drawing/2014/main" id="{F1ED3C19-1B83-380B-3EBC-41197A2FC5F6}"/>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D71FE6AE-40AC-23DC-2EB2-F572EED6C193}"/>
              </a:ext>
            </a:extLst>
          </p:cNvPr>
          <p:cNvSpPr>
            <a:spLocks noGrp="1"/>
          </p:cNvSpPr>
          <p:nvPr>
            <p:ph type="ftr" sz="quarter" idx="11"/>
          </p:nvPr>
        </p:nvSpPr>
        <p:spPr/>
        <p:txBody>
          <a:bodyPr/>
          <a:lstStyle/>
          <a:p>
            <a:pPr>
              <a:defRPr/>
            </a:pPr>
            <a:r>
              <a:rPr lang="en-US" dirty="0"/>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3CDEA8EC-CCBC-E22C-707A-1667E3D306EE}"/>
              </a:ext>
            </a:extLst>
          </p:cNvPr>
          <p:cNvSpPr>
            <a:spLocks noGrp="1"/>
          </p:cNvSpPr>
          <p:nvPr>
            <p:ph type="sldNum" sz="quarter" idx="12"/>
          </p:nvPr>
        </p:nvSpPr>
        <p:spPr/>
        <p:txBody>
          <a:bodyPr/>
          <a:lstStyle/>
          <a:p>
            <a:pPr>
              <a:defRPr/>
            </a:pPr>
            <a:fld id="{E201E5CB-5EE0-4EA4-87FF-7D8A79A61969}" type="slidenum">
              <a:rPr lang="de-DE" smtClean="0"/>
              <a:pPr>
                <a:defRPr/>
              </a:pPr>
              <a:t>48</a:t>
            </a:fld>
            <a:endParaRPr lang="de-DE" dirty="0"/>
          </a:p>
        </p:txBody>
      </p:sp>
      <p:pic>
        <p:nvPicPr>
          <p:cNvPr id="7" name="Picture 6">
            <a:extLst>
              <a:ext uri="{FF2B5EF4-FFF2-40B4-BE49-F238E27FC236}">
                <a16:creationId xmlns:a16="http://schemas.microsoft.com/office/drawing/2014/main" id="{CADEBF02-6022-CEAD-ECFC-63B6A5B9F51F}"/>
              </a:ext>
            </a:extLst>
          </p:cNvPr>
          <p:cNvPicPr>
            <a:picLocks noChangeAspect="1"/>
          </p:cNvPicPr>
          <p:nvPr/>
        </p:nvPicPr>
        <p:blipFill rotWithShape="1">
          <a:blip r:embed="rId2"/>
          <a:srcRect l="13856" t="3360" r="13490" b="34078"/>
          <a:stretch/>
        </p:blipFill>
        <p:spPr>
          <a:xfrm>
            <a:off x="332904" y="1524000"/>
            <a:ext cx="5554526" cy="2962414"/>
          </a:xfrm>
          <a:prstGeom prst="rect">
            <a:avLst/>
          </a:prstGeom>
        </p:spPr>
      </p:pic>
      <p:grpSp>
        <p:nvGrpSpPr>
          <p:cNvPr id="11" name="Group 10">
            <a:extLst>
              <a:ext uri="{FF2B5EF4-FFF2-40B4-BE49-F238E27FC236}">
                <a16:creationId xmlns:a16="http://schemas.microsoft.com/office/drawing/2014/main" id="{25DE92F1-FD49-9266-C567-C0ACB996306B}"/>
              </a:ext>
            </a:extLst>
          </p:cNvPr>
          <p:cNvGrpSpPr/>
          <p:nvPr/>
        </p:nvGrpSpPr>
        <p:grpSpPr>
          <a:xfrm>
            <a:off x="6553200" y="1788337"/>
            <a:ext cx="5305898" cy="3897927"/>
            <a:chOff x="6136883" y="1823499"/>
            <a:chExt cx="5554526" cy="4080579"/>
          </a:xfrm>
        </p:grpSpPr>
        <p:pic>
          <p:nvPicPr>
            <p:cNvPr id="2" name="Picture 1">
              <a:extLst>
                <a:ext uri="{FF2B5EF4-FFF2-40B4-BE49-F238E27FC236}">
                  <a16:creationId xmlns:a16="http://schemas.microsoft.com/office/drawing/2014/main" id="{FE3F9DB1-FF05-A440-8277-F0608EE0E0B7}"/>
                </a:ext>
              </a:extLst>
            </p:cNvPr>
            <p:cNvPicPr>
              <a:picLocks noChangeAspect="1"/>
            </p:cNvPicPr>
            <p:nvPr/>
          </p:nvPicPr>
          <p:blipFill rotWithShape="1">
            <a:blip r:embed="rId3"/>
            <a:srcRect t="8761"/>
            <a:stretch/>
          </p:blipFill>
          <p:spPr>
            <a:xfrm>
              <a:off x="6136883" y="1823499"/>
              <a:ext cx="5554526" cy="4080579"/>
            </a:xfrm>
            <a:prstGeom prst="rect">
              <a:avLst/>
            </a:prstGeom>
          </p:spPr>
        </p:pic>
        <p:sp>
          <p:nvSpPr>
            <p:cNvPr id="9" name="Rectangle: Rounded Corners 8">
              <a:extLst>
                <a:ext uri="{FF2B5EF4-FFF2-40B4-BE49-F238E27FC236}">
                  <a16:creationId xmlns:a16="http://schemas.microsoft.com/office/drawing/2014/main" id="{DE15434E-1E9F-3A5D-598F-6CED745953F1}"/>
                </a:ext>
              </a:extLst>
            </p:cNvPr>
            <p:cNvSpPr/>
            <p:nvPr/>
          </p:nvSpPr>
          <p:spPr bwMode="auto">
            <a:xfrm>
              <a:off x="6553200" y="4800600"/>
              <a:ext cx="4972051" cy="685800"/>
            </a:xfrm>
            <a:prstGeom prst="roundRect">
              <a:avLst/>
            </a:prstGeom>
            <a:solidFill>
              <a:schemeClr val="accent6">
                <a:alpha val="1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0" name="Rectangle: Rounded Corners 9">
              <a:extLst>
                <a:ext uri="{FF2B5EF4-FFF2-40B4-BE49-F238E27FC236}">
                  <a16:creationId xmlns:a16="http://schemas.microsoft.com/office/drawing/2014/main" id="{A6286626-816B-1E12-B0FF-27BE483EE51C}"/>
                </a:ext>
              </a:extLst>
            </p:cNvPr>
            <p:cNvSpPr/>
            <p:nvPr/>
          </p:nvSpPr>
          <p:spPr bwMode="auto">
            <a:xfrm>
              <a:off x="6553200" y="3324226"/>
              <a:ext cx="4972051" cy="1171574"/>
            </a:xfrm>
            <a:prstGeom prst="roundRect">
              <a:avLst/>
            </a:prstGeom>
            <a:solidFill>
              <a:schemeClr val="accent6">
                <a:alpha val="1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sp>
        <p:nvSpPr>
          <p:cNvPr id="8" name="TextBox 7">
            <a:extLst>
              <a:ext uri="{FF2B5EF4-FFF2-40B4-BE49-F238E27FC236}">
                <a16:creationId xmlns:a16="http://schemas.microsoft.com/office/drawing/2014/main" id="{CE91866A-95D2-2544-4DEA-572681F61BB5}"/>
              </a:ext>
            </a:extLst>
          </p:cNvPr>
          <p:cNvSpPr txBox="1"/>
          <p:nvPr/>
        </p:nvSpPr>
        <p:spPr bwMode="gray">
          <a:xfrm>
            <a:off x="408041" y="1295400"/>
            <a:ext cx="5339927" cy="263194"/>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NHTSA complaint form suggesting selection of affected components</a:t>
            </a:r>
            <a:br>
              <a:rPr lang="en-US" sz="1400" b="1" dirty="0">
                <a:solidFill>
                  <a:schemeClr val="tx2"/>
                </a:solidFill>
              </a:rPr>
            </a:br>
            <a:endParaRPr lang="de-DE" sz="1400" b="1" dirty="0" err="1">
              <a:solidFill>
                <a:schemeClr val="tx2"/>
              </a:solidFill>
            </a:endParaRPr>
          </a:p>
        </p:txBody>
      </p:sp>
      <p:sp>
        <p:nvSpPr>
          <p:cNvPr id="15" name="TextBox 14">
            <a:extLst>
              <a:ext uri="{FF2B5EF4-FFF2-40B4-BE49-F238E27FC236}">
                <a16:creationId xmlns:a16="http://schemas.microsoft.com/office/drawing/2014/main" id="{1B8728F1-F176-5B01-AF8E-49C628C29B89}"/>
              </a:ext>
            </a:extLst>
          </p:cNvPr>
          <p:cNvSpPr txBox="1"/>
          <p:nvPr/>
        </p:nvSpPr>
        <p:spPr bwMode="gray">
          <a:xfrm>
            <a:off x="6950882" y="1298527"/>
            <a:ext cx="4701333" cy="450945"/>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Examples of complaints from the data set</a:t>
            </a:r>
            <a:br>
              <a:rPr lang="en-US" sz="1400" b="1" dirty="0">
                <a:solidFill>
                  <a:schemeClr val="tx2"/>
                </a:solidFill>
              </a:rPr>
            </a:br>
            <a:r>
              <a:rPr lang="en-US" sz="1400" dirty="0">
                <a:solidFill>
                  <a:schemeClr val="tx2"/>
                </a:solidFill>
              </a:rPr>
              <a:t>Arbitrary components are highlighted in blue</a:t>
            </a:r>
            <a:endParaRPr lang="de-DE" sz="1400" b="1" dirty="0" err="1">
              <a:solidFill>
                <a:schemeClr val="tx2"/>
              </a:solidFill>
            </a:endParaRPr>
          </a:p>
        </p:txBody>
      </p:sp>
    </p:spTree>
    <p:extLst>
      <p:ext uri="{BB962C8B-B14F-4D97-AF65-F5344CB8AC3E}">
        <p14:creationId xmlns:p14="http://schemas.microsoft.com/office/powerpoint/2010/main" val="283019812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C9AAD-1769-D7A1-0CCE-E178466B1D34}"/>
              </a:ext>
            </a:extLst>
          </p:cNvPr>
          <p:cNvSpPr>
            <a:spLocks noGrp="1"/>
          </p:cNvSpPr>
          <p:nvPr>
            <p:ph type="title"/>
          </p:nvPr>
        </p:nvSpPr>
        <p:spPr/>
        <p:txBody>
          <a:bodyPr/>
          <a:lstStyle/>
          <a:p>
            <a:r>
              <a:rPr lang="en-US" dirty="0"/>
              <a:t>More Classified Sentences Means More Data for Training of a Text Classifier</a:t>
            </a:r>
          </a:p>
        </p:txBody>
      </p:sp>
      <p:sp>
        <p:nvSpPr>
          <p:cNvPr id="4" name="Date Placeholder 3">
            <a:extLst>
              <a:ext uri="{FF2B5EF4-FFF2-40B4-BE49-F238E27FC236}">
                <a16:creationId xmlns:a16="http://schemas.microsoft.com/office/drawing/2014/main" id="{849175A8-4C03-CE13-4C9B-2F2D5EDB4FF4}"/>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66F4FCAF-A5D6-469F-E939-E5B560744A19}"/>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2E73990E-C7C7-990D-03D9-77C84B560AA5}"/>
              </a:ext>
            </a:extLst>
          </p:cNvPr>
          <p:cNvSpPr>
            <a:spLocks noGrp="1"/>
          </p:cNvSpPr>
          <p:nvPr>
            <p:ph type="sldNum" sz="quarter" idx="12"/>
          </p:nvPr>
        </p:nvSpPr>
        <p:spPr/>
        <p:txBody>
          <a:bodyPr/>
          <a:lstStyle/>
          <a:p>
            <a:pPr>
              <a:defRPr/>
            </a:pPr>
            <a:fld id="{E201E5CB-5EE0-4EA4-87FF-7D8A79A61969}" type="slidenum">
              <a:rPr lang="de-DE" smtClean="0"/>
              <a:pPr>
                <a:defRPr/>
              </a:pPr>
              <a:t>49</a:t>
            </a:fld>
            <a:endParaRPr lang="de-DE" dirty="0"/>
          </a:p>
        </p:txBody>
      </p:sp>
      <p:grpSp>
        <p:nvGrpSpPr>
          <p:cNvPr id="14" name="Group 13">
            <a:extLst>
              <a:ext uri="{FF2B5EF4-FFF2-40B4-BE49-F238E27FC236}">
                <a16:creationId xmlns:a16="http://schemas.microsoft.com/office/drawing/2014/main" id="{83020288-38CD-59A4-3588-EEC09B35A996}"/>
              </a:ext>
            </a:extLst>
          </p:cNvPr>
          <p:cNvGrpSpPr/>
          <p:nvPr/>
        </p:nvGrpSpPr>
        <p:grpSpPr>
          <a:xfrm>
            <a:off x="1306042" y="855094"/>
            <a:ext cx="9666758" cy="5622526"/>
            <a:chOff x="1019136" y="909749"/>
            <a:chExt cx="9576856" cy="5790802"/>
          </a:xfrm>
        </p:grpSpPr>
        <p:graphicFrame>
          <p:nvGraphicFramePr>
            <p:cNvPr id="9" name="Chart 8">
              <a:extLst>
                <a:ext uri="{FF2B5EF4-FFF2-40B4-BE49-F238E27FC236}">
                  <a16:creationId xmlns:a16="http://schemas.microsoft.com/office/drawing/2014/main" id="{82B5F269-E7F1-E543-5239-3BB228A02E27}"/>
                </a:ext>
              </a:extLst>
            </p:cNvPr>
            <p:cNvGraphicFramePr/>
            <p:nvPr/>
          </p:nvGraphicFramePr>
          <p:xfrm>
            <a:off x="1019137" y="909749"/>
            <a:ext cx="4573736" cy="28254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CD5B87B0-EC44-3D00-9A00-3851B5F3B032}"/>
                </a:ext>
              </a:extLst>
            </p:cNvPr>
            <p:cNvGraphicFramePr/>
            <p:nvPr/>
          </p:nvGraphicFramePr>
          <p:xfrm>
            <a:off x="6023992" y="909749"/>
            <a:ext cx="4572000" cy="28247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34ECC741-E990-0266-F4CC-511F47B7BF2A}"/>
                </a:ext>
              </a:extLst>
            </p:cNvPr>
            <p:cNvGraphicFramePr/>
            <p:nvPr/>
          </p:nvGraphicFramePr>
          <p:xfrm>
            <a:off x="1019136" y="3873023"/>
            <a:ext cx="4572000" cy="2825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69FFC31B-DF78-7FA8-6328-542CCD3B8B70}"/>
                </a:ext>
              </a:extLst>
            </p:cNvPr>
            <p:cNvGraphicFramePr/>
            <p:nvPr/>
          </p:nvGraphicFramePr>
          <p:xfrm>
            <a:off x="6023992" y="3875780"/>
            <a:ext cx="4572000" cy="2824771"/>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2463884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2927B57-AB89-258B-EC8E-47BB5F8EA1A0}"/>
              </a:ext>
            </a:extLst>
          </p:cNvPr>
          <p:cNvSpPr/>
          <p:nvPr/>
        </p:nvSpPr>
        <p:spPr bwMode="auto">
          <a:xfrm>
            <a:off x="-1530" y="1676400"/>
            <a:ext cx="12192000" cy="2889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normAutofit/>
          </a:bodyPr>
          <a:lstStyle/>
          <a:p>
            <a:r>
              <a:rPr lang="en-US" dirty="0"/>
              <a:t>Introduction </a:t>
            </a:r>
          </a:p>
          <a:p>
            <a:pPr lvl="1"/>
            <a:r>
              <a:rPr lang="en-US" dirty="0"/>
              <a:t>Motivation</a:t>
            </a:r>
          </a:p>
          <a:p>
            <a:pPr lvl="1"/>
            <a:r>
              <a:rPr lang="en-US" dirty="0"/>
              <a:t>Objectives</a:t>
            </a:r>
          </a:p>
          <a:p>
            <a:pPr lvl="1"/>
            <a:r>
              <a:rPr lang="en-US" dirty="0"/>
              <a:t>Research questions</a:t>
            </a:r>
          </a:p>
          <a:p>
            <a:pPr marL="98425" lvl="1" indent="0">
              <a:buNone/>
            </a:pPr>
            <a:endParaRPr lang="en-US" dirty="0"/>
          </a:p>
          <a:p>
            <a:pPr marL="98425" lvl="1" indent="0">
              <a:buNone/>
            </a:pPr>
            <a:r>
              <a:rPr lang="en-US" dirty="0"/>
              <a:t>Research concept</a:t>
            </a:r>
          </a:p>
          <a:p>
            <a:pPr lvl="1"/>
            <a:r>
              <a:rPr lang="en-US" dirty="0"/>
              <a:t>General approach</a:t>
            </a:r>
          </a:p>
          <a:p>
            <a:pPr lvl="1"/>
            <a:r>
              <a:rPr lang="en-US" dirty="0"/>
              <a:t>Data set</a:t>
            </a:r>
          </a:p>
          <a:p>
            <a:pPr lvl="1"/>
            <a:r>
              <a:rPr lang="en-US" dirty="0"/>
              <a:t>Methodology</a:t>
            </a:r>
          </a:p>
          <a:p>
            <a:pPr marL="98425" lvl="1" indent="0">
              <a:buNone/>
            </a:pPr>
            <a:endParaRPr lang="en-US" dirty="0"/>
          </a:p>
          <a:p>
            <a:pPr marL="98425" lvl="1" indent="0">
              <a:buNone/>
            </a:pPr>
            <a:r>
              <a:rPr lang="en-US" dirty="0"/>
              <a:t>Results</a:t>
            </a:r>
          </a:p>
          <a:p>
            <a:pPr lvl="1"/>
            <a:r>
              <a:rPr lang="en-US" dirty="0"/>
              <a:t>Classification results (RQ2)</a:t>
            </a:r>
          </a:p>
          <a:p>
            <a:pPr lvl="1"/>
            <a:r>
              <a:rPr lang="en-US" dirty="0"/>
              <a:t>Identified challenges (RQ1)</a:t>
            </a:r>
          </a:p>
          <a:p>
            <a:pPr lvl="1"/>
            <a:r>
              <a:rPr lang="en-US" dirty="0"/>
              <a:t>Application of unsupervised learning methods (RQ3) </a:t>
            </a:r>
          </a:p>
          <a:p>
            <a:pPr marL="98425" lvl="1" indent="0">
              <a:buNone/>
            </a:pPr>
            <a:br>
              <a:rPr lang="en-US" dirty="0"/>
            </a:br>
            <a:r>
              <a:rPr lang="en-US" dirty="0"/>
              <a:t>Conclusion</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en-US"/>
              <a:t>© sebis</a:t>
            </a:r>
            <a:endParaRPr lang="de-DE" dirty="0"/>
          </a:p>
        </p:txBody>
      </p:sp>
      <p:sp>
        <p:nvSpPr>
          <p:cNvPr id="5" name="Fußzeilenplatzhalter 4"/>
          <p:cNvSpPr>
            <a:spLocks noGrp="1"/>
          </p:cNvSpPr>
          <p:nvPr>
            <p:ph type="ftr" sz="quarter" idx="11"/>
          </p:nvPr>
        </p:nvSpPr>
        <p:spPr/>
        <p:txBody>
          <a:bodyPr/>
          <a:lstStyle/>
          <a:p>
            <a:r>
              <a:rPr lang="en-US"/>
              <a:t>221212 Andrei Kreinhaus Master's Thesis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5</a:t>
            </a:fld>
            <a:endParaRPr lang="de-DE" dirty="0"/>
          </a:p>
        </p:txBody>
      </p:sp>
    </p:spTree>
    <p:extLst>
      <p:ext uri="{BB962C8B-B14F-4D97-AF65-F5344CB8AC3E}">
        <p14:creationId xmlns:p14="http://schemas.microsoft.com/office/powerpoint/2010/main" val="196200382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852D18-A513-5948-2A3F-DACED0A9889E}"/>
              </a:ext>
            </a:extLst>
          </p:cNvPr>
          <p:cNvSpPr>
            <a:spLocks noGrp="1"/>
          </p:cNvSpPr>
          <p:nvPr>
            <p:ph type="title"/>
          </p:nvPr>
        </p:nvSpPr>
        <p:spPr/>
        <p:txBody>
          <a:bodyPr/>
          <a:lstStyle/>
          <a:p>
            <a:r>
              <a:rPr lang="en-US" dirty="0"/>
              <a:t>Similarities Between Class Vectors are not Too High</a:t>
            </a:r>
          </a:p>
        </p:txBody>
      </p:sp>
      <p:sp>
        <p:nvSpPr>
          <p:cNvPr id="4" name="Date Placeholder 3">
            <a:extLst>
              <a:ext uri="{FF2B5EF4-FFF2-40B4-BE49-F238E27FC236}">
                <a16:creationId xmlns:a16="http://schemas.microsoft.com/office/drawing/2014/main" id="{FEC4D204-53FD-E235-851D-6B14633C0880}"/>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C89D4895-5351-C767-A46A-53866CCB7460}"/>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CF48C54C-9ADD-8986-4077-6C5545C01C9D}"/>
              </a:ext>
            </a:extLst>
          </p:cNvPr>
          <p:cNvSpPr>
            <a:spLocks noGrp="1"/>
          </p:cNvSpPr>
          <p:nvPr>
            <p:ph type="sldNum" sz="quarter" idx="12"/>
          </p:nvPr>
        </p:nvSpPr>
        <p:spPr/>
        <p:txBody>
          <a:bodyPr/>
          <a:lstStyle/>
          <a:p>
            <a:pPr>
              <a:defRPr/>
            </a:pPr>
            <a:fld id="{E201E5CB-5EE0-4EA4-87FF-7D8A79A61969}" type="slidenum">
              <a:rPr lang="de-DE" smtClean="0"/>
              <a:pPr>
                <a:defRPr/>
              </a:pPr>
              <a:t>50</a:t>
            </a:fld>
            <a:endParaRPr lang="de-DE" dirty="0"/>
          </a:p>
        </p:txBody>
      </p:sp>
      <p:pic>
        <p:nvPicPr>
          <p:cNvPr id="7" name="Picture 6" descr="Chart&#10;&#10;Description automatically generated">
            <a:extLst>
              <a:ext uri="{FF2B5EF4-FFF2-40B4-BE49-F238E27FC236}">
                <a16:creationId xmlns:a16="http://schemas.microsoft.com/office/drawing/2014/main" id="{14924F7C-FF76-1CBF-50A5-A87F0E55B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9236"/>
            <a:ext cx="4634920" cy="3644444"/>
          </a:xfrm>
          <a:prstGeom prst="rect">
            <a:avLst/>
          </a:prstGeom>
        </p:spPr>
      </p:pic>
      <p:pic>
        <p:nvPicPr>
          <p:cNvPr id="8" name="Picture 7" descr="Chart&#10;&#10;Description automatically generated">
            <a:extLst>
              <a:ext uri="{FF2B5EF4-FFF2-40B4-BE49-F238E27FC236}">
                <a16:creationId xmlns:a16="http://schemas.microsoft.com/office/drawing/2014/main" id="{FF098BE8-7D40-07D9-F7B0-D81CD5236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606778"/>
            <a:ext cx="4634920" cy="3644444"/>
          </a:xfrm>
          <a:prstGeom prst="rect">
            <a:avLst/>
          </a:prstGeom>
        </p:spPr>
      </p:pic>
    </p:spTree>
    <p:extLst>
      <p:ext uri="{BB962C8B-B14F-4D97-AF65-F5344CB8AC3E}">
        <p14:creationId xmlns:p14="http://schemas.microsoft.com/office/powerpoint/2010/main" val="359364462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426D89-55E2-741E-009D-696C135EADC7}"/>
              </a:ext>
            </a:extLst>
          </p:cNvPr>
          <p:cNvSpPr>
            <a:spLocks noGrp="1"/>
          </p:cNvSpPr>
          <p:nvPr>
            <p:ph type="title"/>
          </p:nvPr>
        </p:nvSpPr>
        <p:spPr/>
        <p:txBody>
          <a:bodyPr/>
          <a:lstStyle/>
          <a:p>
            <a:r>
              <a:rPr lang="en-US" dirty="0"/>
              <a:t>Target Classes Used for the Proposed Approach</a:t>
            </a:r>
          </a:p>
        </p:txBody>
      </p:sp>
      <p:sp>
        <p:nvSpPr>
          <p:cNvPr id="4" name="Date Placeholder 3">
            <a:extLst>
              <a:ext uri="{FF2B5EF4-FFF2-40B4-BE49-F238E27FC236}">
                <a16:creationId xmlns:a16="http://schemas.microsoft.com/office/drawing/2014/main" id="{01943940-159D-9599-859A-79C2667CD697}"/>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68C3B667-C44A-D239-5688-F7323B8814A9}"/>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FC7E19A1-F565-A384-8C01-9068895130CA}"/>
              </a:ext>
            </a:extLst>
          </p:cNvPr>
          <p:cNvSpPr>
            <a:spLocks noGrp="1"/>
          </p:cNvSpPr>
          <p:nvPr>
            <p:ph type="sldNum" sz="quarter" idx="12"/>
          </p:nvPr>
        </p:nvSpPr>
        <p:spPr/>
        <p:txBody>
          <a:bodyPr/>
          <a:lstStyle/>
          <a:p>
            <a:pPr>
              <a:defRPr/>
            </a:pPr>
            <a:fld id="{E201E5CB-5EE0-4EA4-87FF-7D8A79A61969}" type="slidenum">
              <a:rPr lang="de-DE" smtClean="0"/>
              <a:pPr>
                <a:defRPr/>
              </a:pPr>
              <a:t>51</a:t>
            </a:fld>
            <a:endParaRPr lang="de-DE" dirty="0"/>
          </a:p>
        </p:txBody>
      </p:sp>
      <p:grpSp>
        <p:nvGrpSpPr>
          <p:cNvPr id="7" name="Group 6">
            <a:extLst>
              <a:ext uri="{FF2B5EF4-FFF2-40B4-BE49-F238E27FC236}">
                <a16:creationId xmlns:a16="http://schemas.microsoft.com/office/drawing/2014/main" id="{A6AF9BCA-4500-0469-E6DF-CF716F6F8BA8}"/>
              </a:ext>
            </a:extLst>
          </p:cNvPr>
          <p:cNvGrpSpPr/>
          <p:nvPr/>
        </p:nvGrpSpPr>
        <p:grpSpPr>
          <a:xfrm>
            <a:off x="685800" y="2667927"/>
            <a:ext cx="6324600" cy="2418906"/>
            <a:chOff x="228600" y="2312245"/>
            <a:chExt cx="6324600" cy="2418906"/>
          </a:xfrm>
        </p:grpSpPr>
        <p:grpSp>
          <p:nvGrpSpPr>
            <p:cNvPr id="8" name="Group 7">
              <a:extLst>
                <a:ext uri="{FF2B5EF4-FFF2-40B4-BE49-F238E27FC236}">
                  <a16:creationId xmlns:a16="http://schemas.microsoft.com/office/drawing/2014/main" id="{A444FC72-C02B-2B95-1847-FB84F8261780}"/>
                </a:ext>
              </a:extLst>
            </p:cNvPr>
            <p:cNvGrpSpPr/>
            <p:nvPr/>
          </p:nvGrpSpPr>
          <p:grpSpPr>
            <a:xfrm>
              <a:off x="332903" y="2407578"/>
              <a:ext cx="6084729" cy="2164316"/>
              <a:chOff x="2793973" y="2892190"/>
              <a:chExt cx="6084729" cy="2164316"/>
            </a:xfrm>
          </p:grpSpPr>
          <p:sp>
            <p:nvSpPr>
              <p:cNvPr id="10" name="TextBox 9">
                <a:extLst>
                  <a:ext uri="{FF2B5EF4-FFF2-40B4-BE49-F238E27FC236}">
                    <a16:creationId xmlns:a16="http://schemas.microsoft.com/office/drawing/2014/main" id="{41159F8E-FE15-2775-7843-65FD932DB4C9}"/>
                  </a:ext>
                </a:extLst>
              </p:cNvPr>
              <p:cNvSpPr txBox="1"/>
              <p:nvPr/>
            </p:nvSpPr>
            <p:spPr bwMode="gray">
              <a:xfrm>
                <a:off x="3032821" y="3180475"/>
                <a:ext cx="1296135"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dirty="0">
                    <a:solidFill>
                      <a:schemeClr val="accent6"/>
                    </a:solidFill>
                  </a:rPr>
                  <a:t>Electrical system</a:t>
                </a:r>
                <a:endParaRPr lang="de-DE" dirty="0" err="1">
                  <a:solidFill>
                    <a:schemeClr val="accent6"/>
                  </a:solidFill>
                </a:endParaRPr>
              </a:p>
            </p:txBody>
          </p:sp>
          <p:sp>
            <p:nvSpPr>
              <p:cNvPr id="11" name="TextBox 10">
                <a:extLst>
                  <a:ext uri="{FF2B5EF4-FFF2-40B4-BE49-F238E27FC236}">
                    <a16:creationId xmlns:a16="http://schemas.microsoft.com/office/drawing/2014/main" id="{276AE49A-653C-9873-C8CE-25F3148A4678}"/>
                  </a:ext>
                </a:extLst>
              </p:cNvPr>
              <p:cNvSpPr txBox="1"/>
              <p:nvPr/>
            </p:nvSpPr>
            <p:spPr bwMode="gray">
              <a:xfrm>
                <a:off x="2793973" y="3440824"/>
                <a:ext cx="864096"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dirty="0">
                    <a:solidFill>
                      <a:schemeClr val="accent4"/>
                    </a:solidFill>
                  </a:rPr>
                  <a:t>Airbags</a:t>
                </a:r>
                <a:endParaRPr lang="de-DE" dirty="0" err="1">
                  <a:solidFill>
                    <a:schemeClr val="accent4"/>
                  </a:solidFill>
                </a:endParaRPr>
              </a:p>
            </p:txBody>
          </p:sp>
          <p:sp>
            <p:nvSpPr>
              <p:cNvPr id="12" name="TextBox 11">
                <a:extLst>
                  <a:ext uri="{FF2B5EF4-FFF2-40B4-BE49-F238E27FC236}">
                    <a16:creationId xmlns:a16="http://schemas.microsoft.com/office/drawing/2014/main" id="{1EEFC686-B7D6-E40C-9E2A-F60E2B6B9375}"/>
                  </a:ext>
                </a:extLst>
              </p:cNvPr>
              <p:cNvSpPr txBox="1"/>
              <p:nvPr/>
            </p:nvSpPr>
            <p:spPr bwMode="gray">
              <a:xfrm>
                <a:off x="6652750" y="4280373"/>
                <a:ext cx="864096"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000" dirty="0">
                    <a:solidFill>
                      <a:schemeClr val="bg1">
                        <a:lumMod val="50000"/>
                      </a:schemeClr>
                    </a:solidFill>
                  </a:rPr>
                  <a:t>Power train</a:t>
                </a:r>
                <a:endParaRPr lang="de-DE" sz="1000" dirty="0" err="1">
                  <a:solidFill>
                    <a:schemeClr val="bg1">
                      <a:lumMod val="50000"/>
                    </a:schemeClr>
                  </a:solidFill>
                </a:endParaRPr>
              </a:p>
            </p:txBody>
          </p:sp>
          <p:sp>
            <p:nvSpPr>
              <p:cNvPr id="13" name="TextBox 12">
                <a:extLst>
                  <a:ext uri="{FF2B5EF4-FFF2-40B4-BE49-F238E27FC236}">
                    <a16:creationId xmlns:a16="http://schemas.microsoft.com/office/drawing/2014/main" id="{056E4CEF-5D7B-77A3-A86B-60D5F4317C77}"/>
                  </a:ext>
                </a:extLst>
              </p:cNvPr>
              <p:cNvSpPr txBox="1"/>
              <p:nvPr/>
            </p:nvSpPr>
            <p:spPr bwMode="gray">
              <a:xfrm>
                <a:off x="4040976" y="4280373"/>
                <a:ext cx="864096"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dirty="0">
                    <a:solidFill>
                      <a:schemeClr val="accent5"/>
                    </a:solidFill>
                  </a:rPr>
                  <a:t>Steering</a:t>
                </a:r>
                <a:endParaRPr lang="de-DE" sz="1400" dirty="0" err="1">
                  <a:solidFill>
                    <a:schemeClr val="accent5"/>
                  </a:solidFill>
                </a:endParaRPr>
              </a:p>
            </p:txBody>
          </p:sp>
          <p:sp>
            <p:nvSpPr>
              <p:cNvPr id="14" name="TextBox 13">
                <a:extLst>
                  <a:ext uri="{FF2B5EF4-FFF2-40B4-BE49-F238E27FC236}">
                    <a16:creationId xmlns:a16="http://schemas.microsoft.com/office/drawing/2014/main" id="{D99A1A99-DC9B-D7F9-289E-F82CFCB57DCD}"/>
                  </a:ext>
                </a:extLst>
              </p:cNvPr>
              <p:cNvSpPr txBox="1"/>
              <p:nvPr/>
            </p:nvSpPr>
            <p:spPr bwMode="gray">
              <a:xfrm>
                <a:off x="4912013" y="4280373"/>
                <a:ext cx="1712580"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dirty="0">
                    <a:solidFill>
                      <a:schemeClr val="accent4"/>
                    </a:solidFill>
                  </a:rPr>
                  <a:t>Vehicle speed control</a:t>
                </a:r>
                <a:endParaRPr lang="de-DE" sz="1400" dirty="0" err="1">
                  <a:solidFill>
                    <a:schemeClr val="accent4"/>
                  </a:solidFill>
                </a:endParaRPr>
              </a:p>
            </p:txBody>
          </p:sp>
          <p:sp>
            <p:nvSpPr>
              <p:cNvPr id="15" name="TextBox 14">
                <a:extLst>
                  <a:ext uri="{FF2B5EF4-FFF2-40B4-BE49-F238E27FC236}">
                    <a16:creationId xmlns:a16="http://schemas.microsoft.com/office/drawing/2014/main" id="{563D9BF1-AD1C-BA7C-4BCE-699EEB24457A}"/>
                  </a:ext>
                </a:extLst>
              </p:cNvPr>
              <p:cNvSpPr txBox="1"/>
              <p:nvPr/>
            </p:nvSpPr>
            <p:spPr bwMode="gray">
              <a:xfrm>
                <a:off x="4789482" y="3734204"/>
                <a:ext cx="864096"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2400" dirty="0">
                    <a:solidFill>
                      <a:schemeClr val="accent5"/>
                    </a:solidFill>
                  </a:rPr>
                  <a:t>Engine</a:t>
                </a:r>
                <a:endParaRPr lang="de-DE" sz="2800" dirty="0" err="1">
                  <a:solidFill>
                    <a:schemeClr val="accent5"/>
                  </a:solidFill>
                </a:endParaRPr>
              </a:p>
            </p:txBody>
          </p:sp>
          <p:sp>
            <p:nvSpPr>
              <p:cNvPr id="16" name="TextBox 15">
                <a:extLst>
                  <a:ext uri="{FF2B5EF4-FFF2-40B4-BE49-F238E27FC236}">
                    <a16:creationId xmlns:a16="http://schemas.microsoft.com/office/drawing/2014/main" id="{2EA436EC-6B19-28B0-67FB-6A4C11DA6006}"/>
                  </a:ext>
                </a:extLst>
              </p:cNvPr>
              <p:cNvSpPr txBox="1"/>
              <p:nvPr/>
            </p:nvSpPr>
            <p:spPr bwMode="gray">
              <a:xfrm>
                <a:off x="3311115" y="3766436"/>
                <a:ext cx="1218106"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600" dirty="0">
                    <a:solidFill>
                      <a:schemeClr val="accent6"/>
                    </a:solidFill>
                  </a:rPr>
                  <a:t>Service brakes</a:t>
                </a:r>
                <a:endParaRPr lang="de-DE" sz="1600" dirty="0" err="1">
                  <a:solidFill>
                    <a:schemeClr val="accent6"/>
                  </a:solidFill>
                </a:endParaRPr>
              </a:p>
            </p:txBody>
          </p:sp>
          <p:sp>
            <p:nvSpPr>
              <p:cNvPr id="17" name="TextBox 16">
                <a:extLst>
                  <a:ext uri="{FF2B5EF4-FFF2-40B4-BE49-F238E27FC236}">
                    <a16:creationId xmlns:a16="http://schemas.microsoft.com/office/drawing/2014/main" id="{631D4646-146F-1540-6AFC-0A20D4C75B91}"/>
                  </a:ext>
                </a:extLst>
              </p:cNvPr>
              <p:cNvSpPr txBox="1"/>
              <p:nvPr/>
            </p:nvSpPr>
            <p:spPr bwMode="gray">
              <a:xfrm>
                <a:off x="4868649" y="4796157"/>
                <a:ext cx="1898918"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dirty="0">
                    <a:solidFill>
                      <a:schemeClr val="accent1"/>
                    </a:solidFill>
                  </a:rPr>
                  <a:t>Fuel/propulsion system</a:t>
                </a:r>
                <a:endParaRPr lang="de-DE" sz="1400" dirty="0" err="1">
                  <a:solidFill>
                    <a:schemeClr val="accent1"/>
                  </a:solidFill>
                </a:endParaRPr>
              </a:p>
            </p:txBody>
          </p:sp>
          <p:sp>
            <p:nvSpPr>
              <p:cNvPr id="18" name="TextBox 17">
                <a:extLst>
                  <a:ext uri="{FF2B5EF4-FFF2-40B4-BE49-F238E27FC236}">
                    <a16:creationId xmlns:a16="http://schemas.microsoft.com/office/drawing/2014/main" id="{4688E7E8-DA34-A975-7C9A-5A1048A31706}"/>
                  </a:ext>
                </a:extLst>
              </p:cNvPr>
              <p:cNvSpPr txBox="1"/>
              <p:nvPr/>
            </p:nvSpPr>
            <p:spPr bwMode="gray">
              <a:xfrm>
                <a:off x="5891984" y="3525295"/>
                <a:ext cx="696453"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dirty="0">
                    <a:solidFill>
                      <a:schemeClr val="accent1"/>
                    </a:solidFill>
                  </a:rPr>
                  <a:t>Tires</a:t>
                </a:r>
                <a:endParaRPr lang="de-DE" dirty="0" err="1">
                  <a:solidFill>
                    <a:schemeClr val="accent1"/>
                  </a:solidFill>
                </a:endParaRPr>
              </a:p>
            </p:txBody>
          </p:sp>
          <p:sp>
            <p:nvSpPr>
              <p:cNvPr id="19" name="TextBox 18">
                <a:extLst>
                  <a:ext uri="{FF2B5EF4-FFF2-40B4-BE49-F238E27FC236}">
                    <a16:creationId xmlns:a16="http://schemas.microsoft.com/office/drawing/2014/main" id="{EA9964E9-9ECE-9DF1-BBF9-50AD2D96EE15}"/>
                  </a:ext>
                </a:extLst>
              </p:cNvPr>
              <p:cNvSpPr txBox="1"/>
              <p:nvPr/>
            </p:nvSpPr>
            <p:spPr bwMode="gray">
              <a:xfrm>
                <a:off x="5789788" y="3871358"/>
                <a:ext cx="951497"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dirty="0">
                    <a:solidFill>
                      <a:schemeClr val="bg1">
                        <a:lumMod val="50000"/>
                      </a:schemeClr>
                    </a:solidFill>
                  </a:rPr>
                  <a:t>Suspension</a:t>
                </a:r>
                <a:endParaRPr lang="de-DE" sz="1200" dirty="0" err="1">
                  <a:solidFill>
                    <a:schemeClr val="bg1">
                      <a:lumMod val="50000"/>
                    </a:schemeClr>
                  </a:solidFill>
                </a:endParaRPr>
              </a:p>
            </p:txBody>
          </p:sp>
          <p:sp>
            <p:nvSpPr>
              <p:cNvPr id="20" name="TextBox 19">
                <a:extLst>
                  <a:ext uri="{FF2B5EF4-FFF2-40B4-BE49-F238E27FC236}">
                    <a16:creationId xmlns:a16="http://schemas.microsoft.com/office/drawing/2014/main" id="{F1B7E958-36FF-9D61-9A58-27212A063085}"/>
                  </a:ext>
                </a:extLst>
              </p:cNvPr>
              <p:cNvSpPr txBox="1"/>
              <p:nvPr/>
            </p:nvSpPr>
            <p:spPr bwMode="gray">
              <a:xfrm>
                <a:off x="4424005" y="2892190"/>
                <a:ext cx="1394103"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dirty="0">
                    <a:solidFill>
                      <a:schemeClr val="accent1"/>
                    </a:solidFill>
                  </a:rPr>
                  <a:t>Exterior lighting</a:t>
                </a:r>
                <a:endParaRPr lang="de-DE" dirty="0" err="1">
                  <a:solidFill>
                    <a:schemeClr val="accent1"/>
                  </a:solidFill>
                </a:endParaRPr>
              </a:p>
            </p:txBody>
          </p:sp>
          <p:sp>
            <p:nvSpPr>
              <p:cNvPr id="21" name="TextBox 20">
                <a:extLst>
                  <a:ext uri="{FF2B5EF4-FFF2-40B4-BE49-F238E27FC236}">
                    <a16:creationId xmlns:a16="http://schemas.microsoft.com/office/drawing/2014/main" id="{AD5EC8BA-1CD4-7915-634F-237881A03827}"/>
                  </a:ext>
                </a:extLst>
              </p:cNvPr>
              <p:cNvSpPr txBox="1"/>
              <p:nvPr/>
            </p:nvSpPr>
            <p:spPr bwMode="gray">
              <a:xfrm>
                <a:off x="4789482" y="3153382"/>
                <a:ext cx="1789862"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dirty="0">
                    <a:solidFill>
                      <a:schemeClr val="accent2"/>
                    </a:solidFill>
                  </a:rPr>
                  <a:t>Electronic stability control</a:t>
                </a:r>
                <a:endParaRPr lang="de-DE" sz="1200" dirty="0" err="1">
                  <a:solidFill>
                    <a:schemeClr val="accent2"/>
                  </a:solidFill>
                </a:endParaRPr>
              </a:p>
            </p:txBody>
          </p:sp>
          <p:sp>
            <p:nvSpPr>
              <p:cNvPr id="22" name="TextBox 21">
                <a:extLst>
                  <a:ext uri="{FF2B5EF4-FFF2-40B4-BE49-F238E27FC236}">
                    <a16:creationId xmlns:a16="http://schemas.microsoft.com/office/drawing/2014/main" id="{156403E3-C6B2-20AD-560D-8069C42064A7}"/>
                  </a:ext>
                </a:extLst>
              </p:cNvPr>
              <p:cNvSpPr txBox="1"/>
              <p:nvPr/>
            </p:nvSpPr>
            <p:spPr bwMode="gray">
              <a:xfrm>
                <a:off x="3354389" y="3961741"/>
                <a:ext cx="476741"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dirty="0">
                    <a:solidFill>
                      <a:schemeClr val="accent4"/>
                    </a:solidFill>
                  </a:rPr>
                  <a:t>Seats</a:t>
                </a:r>
                <a:endParaRPr lang="de-DE" dirty="0" err="1">
                  <a:solidFill>
                    <a:schemeClr val="accent4"/>
                  </a:solidFill>
                </a:endParaRPr>
              </a:p>
            </p:txBody>
          </p:sp>
          <p:sp>
            <p:nvSpPr>
              <p:cNvPr id="23" name="TextBox 22">
                <a:extLst>
                  <a:ext uri="{FF2B5EF4-FFF2-40B4-BE49-F238E27FC236}">
                    <a16:creationId xmlns:a16="http://schemas.microsoft.com/office/drawing/2014/main" id="{7F63B1D9-E3D8-41A3-69CE-2A2FE0FE04C1}"/>
                  </a:ext>
                </a:extLst>
              </p:cNvPr>
              <p:cNvSpPr txBox="1"/>
              <p:nvPr/>
            </p:nvSpPr>
            <p:spPr bwMode="gray">
              <a:xfrm>
                <a:off x="4113167" y="4008046"/>
                <a:ext cx="920410"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dirty="0">
                    <a:solidFill>
                      <a:schemeClr val="accent2"/>
                    </a:solidFill>
                  </a:rPr>
                  <a:t>Seat belts</a:t>
                </a:r>
                <a:endParaRPr lang="de-DE" sz="1400" dirty="0" err="1">
                  <a:solidFill>
                    <a:schemeClr val="accent2"/>
                  </a:solidFill>
                </a:endParaRPr>
              </a:p>
            </p:txBody>
          </p:sp>
          <p:sp>
            <p:nvSpPr>
              <p:cNvPr id="24" name="TextBox 23">
                <a:extLst>
                  <a:ext uri="{FF2B5EF4-FFF2-40B4-BE49-F238E27FC236}">
                    <a16:creationId xmlns:a16="http://schemas.microsoft.com/office/drawing/2014/main" id="{E057E273-695A-D78F-FA27-8578CE5B41C3}"/>
                  </a:ext>
                </a:extLst>
              </p:cNvPr>
              <p:cNvSpPr txBox="1"/>
              <p:nvPr/>
            </p:nvSpPr>
            <p:spPr bwMode="gray">
              <a:xfrm>
                <a:off x="6624593" y="3613773"/>
                <a:ext cx="920410"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dirty="0">
                    <a:solidFill>
                      <a:schemeClr val="accent4"/>
                    </a:solidFill>
                  </a:rPr>
                  <a:t>Structure</a:t>
                </a:r>
                <a:endParaRPr lang="de-DE" sz="1400" dirty="0" err="1">
                  <a:solidFill>
                    <a:schemeClr val="accent4"/>
                  </a:solidFill>
                </a:endParaRPr>
              </a:p>
            </p:txBody>
          </p:sp>
          <p:sp>
            <p:nvSpPr>
              <p:cNvPr id="25" name="TextBox 24">
                <a:extLst>
                  <a:ext uri="{FF2B5EF4-FFF2-40B4-BE49-F238E27FC236}">
                    <a16:creationId xmlns:a16="http://schemas.microsoft.com/office/drawing/2014/main" id="{4346FEDC-A112-E6E6-D708-26412BC1701F}"/>
                  </a:ext>
                </a:extLst>
              </p:cNvPr>
              <p:cNvSpPr txBox="1"/>
              <p:nvPr/>
            </p:nvSpPr>
            <p:spPr bwMode="gray">
              <a:xfrm>
                <a:off x="6652750" y="4427075"/>
                <a:ext cx="920410"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100" dirty="0">
                    <a:solidFill>
                      <a:schemeClr val="accent2"/>
                    </a:solidFill>
                  </a:rPr>
                  <a:t>Equipment</a:t>
                </a:r>
                <a:endParaRPr lang="de-DE" sz="1100" dirty="0" err="1">
                  <a:solidFill>
                    <a:schemeClr val="accent2"/>
                  </a:solidFill>
                </a:endParaRPr>
              </a:p>
            </p:txBody>
          </p:sp>
          <p:sp>
            <p:nvSpPr>
              <p:cNvPr id="26" name="TextBox 25">
                <a:extLst>
                  <a:ext uri="{FF2B5EF4-FFF2-40B4-BE49-F238E27FC236}">
                    <a16:creationId xmlns:a16="http://schemas.microsoft.com/office/drawing/2014/main" id="{7EF0CC41-652E-19E0-E452-D33BDB2E48BF}"/>
                  </a:ext>
                </a:extLst>
              </p:cNvPr>
              <p:cNvSpPr txBox="1"/>
              <p:nvPr/>
            </p:nvSpPr>
            <p:spPr bwMode="gray">
              <a:xfrm>
                <a:off x="6548024" y="4046448"/>
                <a:ext cx="920410"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dirty="0">
                    <a:solidFill>
                      <a:schemeClr val="accent5"/>
                    </a:solidFill>
                  </a:rPr>
                  <a:t>Visibility</a:t>
                </a:r>
                <a:endParaRPr lang="de-DE" sz="1400" dirty="0" err="1">
                  <a:solidFill>
                    <a:schemeClr val="accent5"/>
                  </a:solidFill>
                </a:endParaRPr>
              </a:p>
            </p:txBody>
          </p:sp>
          <p:sp>
            <p:nvSpPr>
              <p:cNvPr id="27" name="TextBox 26">
                <a:extLst>
                  <a:ext uri="{FF2B5EF4-FFF2-40B4-BE49-F238E27FC236}">
                    <a16:creationId xmlns:a16="http://schemas.microsoft.com/office/drawing/2014/main" id="{34378517-A984-1D1B-C2C6-44553DE11020}"/>
                  </a:ext>
                </a:extLst>
              </p:cNvPr>
              <p:cNvSpPr txBox="1"/>
              <p:nvPr/>
            </p:nvSpPr>
            <p:spPr bwMode="gray">
              <a:xfrm>
                <a:off x="5020055" y="4115333"/>
                <a:ext cx="1851964"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100" dirty="0">
                    <a:solidFill>
                      <a:schemeClr val="accent1"/>
                    </a:solidFill>
                  </a:rPr>
                  <a:t>Latches/locks/linkages</a:t>
                </a:r>
                <a:endParaRPr lang="de-DE" sz="1100" dirty="0" err="1">
                  <a:solidFill>
                    <a:schemeClr val="accent1"/>
                  </a:solidFill>
                </a:endParaRPr>
              </a:p>
            </p:txBody>
          </p:sp>
          <p:sp>
            <p:nvSpPr>
              <p:cNvPr id="28" name="TextBox 27">
                <a:extLst>
                  <a:ext uri="{FF2B5EF4-FFF2-40B4-BE49-F238E27FC236}">
                    <a16:creationId xmlns:a16="http://schemas.microsoft.com/office/drawing/2014/main" id="{BFE635B2-6AE3-0EFA-3B90-BEFD772270C1}"/>
                  </a:ext>
                </a:extLst>
              </p:cNvPr>
              <p:cNvSpPr txBox="1"/>
              <p:nvPr/>
            </p:nvSpPr>
            <p:spPr bwMode="gray">
              <a:xfrm>
                <a:off x="4772645" y="3351724"/>
                <a:ext cx="920410"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dirty="0">
                    <a:solidFill>
                      <a:schemeClr val="accent5"/>
                    </a:solidFill>
                  </a:rPr>
                  <a:t>Child seat</a:t>
                </a:r>
                <a:endParaRPr lang="de-DE" sz="1400" dirty="0" err="1">
                  <a:solidFill>
                    <a:schemeClr val="accent5"/>
                  </a:solidFill>
                </a:endParaRPr>
              </a:p>
            </p:txBody>
          </p:sp>
          <p:sp>
            <p:nvSpPr>
              <p:cNvPr id="29" name="TextBox 28">
                <a:extLst>
                  <a:ext uri="{FF2B5EF4-FFF2-40B4-BE49-F238E27FC236}">
                    <a16:creationId xmlns:a16="http://schemas.microsoft.com/office/drawing/2014/main" id="{113DCC4E-AE88-9D48-6DDA-CD49421322C3}"/>
                  </a:ext>
                </a:extLst>
              </p:cNvPr>
              <p:cNvSpPr txBox="1"/>
              <p:nvPr/>
            </p:nvSpPr>
            <p:spPr bwMode="gray">
              <a:xfrm>
                <a:off x="6662166" y="3142311"/>
                <a:ext cx="1281277"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dirty="0">
                    <a:solidFill>
                      <a:schemeClr val="accent5"/>
                    </a:solidFill>
                  </a:rPr>
                  <a:t>Parking brake</a:t>
                </a:r>
                <a:endParaRPr lang="de-DE" sz="1400" dirty="0" err="1">
                  <a:solidFill>
                    <a:schemeClr val="accent5"/>
                  </a:solidFill>
                </a:endParaRPr>
              </a:p>
            </p:txBody>
          </p:sp>
          <p:sp>
            <p:nvSpPr>
              <p:cNvPr id="30" name="TextBox 29">
                <a:extLst>
                  <a:ext uri="{FF2B5EF4-FFF2-40B4-BE49-F238E27FC236}">
                    <a16:creationId xmlns:a16="http://schemas.microsoft.com/office/drawing/2014/main" id="{5323B9CD-F7C0-AF1D-47FB-F958B78936DA}"/>
                  </a:ext>
                </a:extLst>
              </p:cNvPr>
              <p:cNvSpPr txBox="1"/>
              <p:nvPr/>
            </p:nvSpPr>
            <p:spPr bwMode="gray">
              <a:xfrm>
                <a:off x="5726988" y="3318422"/>
                <a:ext cx="1480146"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600" dirty="0">
                    <a:solidFill>
                      <a:schemeClr val="accent6"/>
                    </a:solidFill>
                  </a:rPr>
                  <a:t>Interior lighting</a:t>
                </a:r>
                <a:endParaRPr lang="de-DE" sz="1600" dirty="0" err="1">
                  <a:solidFill>
                    <a:schemeClr val="accent6"/>
                  </a:solidFill>
                </a:endParaRPr>
              </a:p>
            </p:txBody>
          </p:sp>
          <p:sp>
            <p:nvSpPr>
              <p:cNvPr id="31" name="TextBox 30">
                <a:extLst>
                  <a:ext uri="{FF2B5EF4-FFF2-40B4-BE49-F238E27FC236}">
                    <a16:creationId xmlns:a16="http://schemas.microsoft.com/office/drawing/2014/main" id="{71F9E83E-FDDC-67EE-69A7-5ED1BC52212D}"/>
                  </a:ext>
                </a:extLst>
              </p:cNvPr>
              <p:cNvSpPr txBox="1"/>
              <p:nvPr/>
            </p:nvSpPr>
            <p:spPr bwMode="gray">
              <a:xfrm>
                <a:off x="4282219" y="4489482"/>
                <a:ext cx="1851963"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2000" dirty="0">
                    <a:solidFill>
                      <a:schemeClr val="accent6"/>
                    </a:solidFill>
                  </a:rPr>
                  <a:t>Traction control system</a:t>
                </a:r>
                <a:endParaRPr lang="de-DE" sz="2000" dirty="0" err="1">
                  <a:solidFill>
                    <a:schemeClr val="accent6"/>
                  </a:solidFill>
                </a:endParaRPr>
              </a:p>
            </p:txBody>
          </p:sp>
          <p:sp>
            <p:nvSpPr>
              <p:cNvPr id="32" name="TextBox 31">
                <a:extLst>
                  <a:ext uri="{FF2B5EF4-FFF2-40B4-BE49-F238E27FC236}">
                    <a16:creationId xmlns:a16="http://schemas.microsoft.com/office/drawing/2014/main" id="{0EFD1952-2982-F625-CBE5-70B0AA02D98E}"/>
                  </a:ext>
                </a:extLst>
              </p:cNvPr>
              <p:cNvSpPr txBox="1"/>
              <p:nvPr/>
            </p:nvSpPr>
            <p:spPr bwMode="gray">
              <a:xfrm>
                <a:off x="3919658" y="3604030"/>
                <a:ext cx="1851963"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dirty="0">
                    <a:solidFill>
                      <a:schemeClr val="accent2"/>
                    </a:solidFill>
                  </a:rPr>
                  <a:t>Forward collision avoidance</a:t>
                </a:r>
                <a:endParaRPr lang="de-DE" sz="1200" dirty="0" err="1">
                  <a:solidFill>
                    <a:schemeClr val="accent2"/>
                  </a:solidFill>
                </a:endParaRPr>
              </a:p>
            </p:txBody>
          </p:sp>
          <p:sp>
            <p:nvSpPr>
              <p:cNvPr id="33" name="TextBox 32">
                <a:extLst>
                  <a:ext uri="{FF2B5EF4-FFF2-40B4-BE49-F238E27FC236}">
                    <a16:creationId xmlns:a16="http://schemas.microsoft.com/office/drawing/2014/main" id="{515F2689-B123-FF26-8315-93EB9D4D3F1C}"/>
                  </a:ext>
                </a:extLst>
              </p:cNvPr>
              <p:cNvSpPr txBox="1"/>
              <p:nvPr/>
            </p:nvSpPr>
            <p:spPr bwMode="gray">
              <a:xfrm>
                <a:off x="6662166" y="3862605"/>
                <a:ext cx="1851963"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200" dirty="0">
                    <a:solidFill>
                      <a:schemeClr val="accent6"/>
                    </a:solidFill>
                  </a:rPr>
                  <a:t>Back over prevention</a:t>
                </a:r>
                <a:endParaRPr lang="de-DE" sz="1200" dirty="0" err="1">
                  <a:solidFill>
                    <a:schemeClr val="accent6"/>
                  </a:solidFill>
                </a:endParaRPr>
              </a:p>
            </p:txBody>
          </p:sp>
          <p:sp>
            <p:nvSpPr>
              <p:cNvPr id="34" name="TextBox 33">
                <a:extLst>
                  <a:ext uri="{FF2B5EF4-FFF2-40B4-BE49-F238E27FC236}">
                    <a16:creationId xmlns:a16="http://schemas.microsoft.com/office/drawing/2014/main" id="{231D9EB5-07D4-2D65-63C2-69AC92048721}"/>
                  </a:ext>
                </a:extLst>
              </p:cNvPr>
              <p:cNvSpPr txBox="1"/>
              <p:nvPr/>
            </p:nvSpPr>
            <p:spPr bwMode="gray">
              <a:xfrm>
                <a:off x="7253169" y="3380287"/>
                <a:ext cx="1625533" cy="260349"/>
              </a:xfrm>
              <a:prstGeom prst="rect">
                <a:avLst/>
              </a:prstGeom>
              <a:noFill/>
            </p:spPr>
            <p:txBody>
              <a:bodyPr wrap="none" lIns="0" tIns="0" rIns="0" bIns="0" rtlCol="0">
                <a:noAutofit/>
              </a:bodyPr>
              <a:lstStyle/>
              <a:p>
                <a:pPr algn="l">
                  <a:spcBef>
                    <a:spcPts val="200"/>
                  </a:spcBef>
                  <a:spcAft>
                    <a:spcPts val="200"/>
                  </a:spcAft>
                  <a:buClr>
                    <a:schemeClr val="accent1"/>
                  </a:buClr>
                </a:pPr>
                <a:r>
                  <a:rPr lang="en-US" dirty="0">
                    <a:solidFill>
                      <a:schemeClr val="accent1"/>
                    </a:solidFill>
                  </a:rPr>
                  <a:t>Lane departure</a:t>
                </a:r>
                <a:endParaRPr lang="de-DE" dirty="0" err="1">
                  <a:solidFill>
                    <a:schemeClr val="accent1"/>
                  </a:solidFill>
                </a:endParaRPr>
              </a:p>
            </p:txBody>
          </p:sp>
        </p:grpSp>
        <p:sp>
          <p:nvSpPr>
            <p:cNvPr id="9" name="Rectangle 8">
              <a:extLst>
                <a:ext uri="{FF2B5EF4-FFF2-40B4-BE49-F238E27FC236}">
                  <a16:creationId xmlns:a16="http://schemas.microsoft.com/office/drawing/2014/main" id="{3B0D9F4B-8AB2-77E3-69D1-0CD828E7B483}"/>
                </a:ext>
              </a:extLst>
            </p:cNvPr>
            <p:cNvSpPr/>
            <p:nvPr/>
          </p:nvSpPr>
          <p:spPr bwMode="auto">
            <a:xfrm>
              <a:off x="228600" y="2312245"/>
              <a:ext cx="6324600" cy="2418906"/>
            </a:xfrm>
            <a:prstGeom prst="rect">
              <a:avLst/>
            </a:prstGeom>
            <a:noFill/>
            <a:ln w="19050">
              <a:solidFill>
                <a:schemeClr val="bg1">
                  <a:lumMod val="65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sp>
        <p:nvSpPr>
          <p:cNvPr id="35" name="TextBox 34">
            <a:extLst>
              <a:ext uri="{FF2B5EF4-FFF2-40B4-BE49-F238E27FC236}">
                <a16:creationId xmlns:a16="http://schemas.microsoft.com/office/drawing/2014/main" id="{3C664D05-BA16-51E8-DD41-D9C7C0D0CB9A}"/>
              </a:ext>
            </a:extLst>
          </p:cNvPr>
          <p:cNvSpPr txBox="1"/>
          <p:nvPr/>
        </p:nvSpPr>
        <p:spPr bwMode="gray">
          <a:xfrm>
            <a:off x="685800" y="2197133"/>
            <a:ext cx="4051615" cy="408708"/>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25 target classes of vehicle components</a:t>
            </a:r>
            <a:br>
              <a:rPr lang="en-US" sz="1400" b="1" dirty="0">
                <a:solidFill>
                  <a:schemeClr val="tx2"/>
                </a:solidFill>
              </a:rPr>
            </a:br>
            <a:r>
              <a:rPr lang="en-US" sz="1400" dirty="0">
                <a:solidFill>
                  <a:schemeClr val="tx2"/>
                </a:solidFill>
              </a:rPr>
              <a:t>Represented as a word cloud</a:t>
            </a:r>
            <a:endParaRPr lang="de-DE" sz="1400" b="1" dirty="0" err="1">
              <a:solidFill>
                <a:schemeClr val="tx2"/>
              </a:solidFill>
            </a:endParaRPr>
          </a:p>
        </p:txBody>
      </p:sp>
      <p:pic>
        <p:nvPicPr>
          <p:cNvPr id="36" name="Picture 35">
            <a:extLst>
              <a:ext uri="{FF2B5EF4-FFF2-40B4-BE49-F238E27FC236}">
                <a16:creationId xmlns:a16="http://schemas.microsoft.com/office/drawing/2014/main" id="{8B957287-6A04-A601-7B1A-4C2A5A51D2B4}"/>
              </a:ext>
            </a:extLst>
          </p:cNvPr>
          <p:cNvPicPr>
            <a:picLocks noChangeAspect="1"/>
          </p:cNvPicPr>
          <p:nvPr/>
        </p:nvPicPr>
        <p:blipFill>
          <a:blip r:embed="rId2"/>
          <a:stretch>
            <a:fillRect/>
          </a:stretch>
        </p:blipFill>
        <p:spPr>
          <a:xfrm>
            <a:off x="7489312" y="1527829"/>
            <a:ext cx="2941575" cy="4740051"/>
          </a:xfrm>
          <a:prstGeom prst="rect">
            <a:avLst/>
          </a:prstGeom>
        </p:spPr>
      </p:pic>
      <p:sp>
        <p:nvSpPr>
          <p:cNvPr id="37" name="TextBox 36">
            <a:extLst>
              <a:ext uri="{FF2B5EF4-FFF2-40B4-BE49-F238E27FC236}">
                <a16:creationId xmlns:a16="http://schemas.microsoft.com/office/drawing/2014/main" id="{228F5EE5-772B-BD2E-3420-441B83180E32}"/>
              </a:ext>
            </a:extLst>
          </p:cNvPr>
          <p:cNvSpPr txBox="1"/>
          <p:nvPr/>
        </p:nvSpPr>
        <p:spPr bwMode="gray">
          <a:xfrm>
            <a:off x="7630758" y="1238060"/>
            <a:ext cx="4051615" cy="288925"/>
          </a:xfrm>
          <a:prstGeom prst="rect">
            <a:avLst/>
          </a:prstGeom>
          <a:noFill/>
        </p:spPr>
        <p:txBody>
          <a:bodyPr wrap="none" lIns="0" tIns="0" rIns="0" bIns="0" rtlCol="0">
            <a:noAutofit/>
          </a:bodyPr>
          <a:lstStyle/>
          <a:p>
            <a:pPr algn="l">
              <a:spcBef>
                <a:spcPts val="200"/>
              </a:spcBef>
              <a:spcAft>
                <a:spcPts val="200"/>
              </a:spcAft>
              <a:buClr>
                <a:schemeClr val="accent1"/>
              </a:buClr>
            </a:pPr>
            <a:r>
              <a:rPr lang="en-US" sz="1400" b="1" dirty="0">
                <a:solidFill>
                  <a:schemeClr val="tx2"/>
                </a:solidFill>
              </a:rPr>
              <a:t>Class names with corresponding codes</a:t>
            </a:r>
            <a:endParaRPr lang="de-DE" sz="1400" b="1" dirty="0" err="1">
              <a:solidFill>
                <a:schemeClr val="tx2"/>
              </a:solidFill>
            </a:endParaRPr>
          </a:p>
        </p:txBody>
      </p:sp>
    </p:spTree>
    <p:extLst>
      <p:ext uri="{BB962C8B-B14F-4D97-AF65-F5344CB8AC3E}">
        <p14:creationId xmlns:p14="http://schemas.microsoft.com/office/powerpoint/2010/main" val="38447568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BBF180-6433-914E-50B7-E6008C93F124}"/>
              </a:ext>
            </a:extLst>
          </p:cNvPr>
          <p:cNvSpPr>
            <a:spLocks noGrp="1"/>
          </p:cNvSpPr>
          <p:nvPr>
            <p:ph type="title"/>
          </p:nvPr>
        </p:nvSpPr>
        <p:spPr/>
        <p:txBody>
          <a:bodyPr/>
          <a:lstStyle/>
          <a:p>
            <a:r>
              <a:rPr lang="en-US" dirty="0"/>
              <a:t>Objectives</a:t>
            </a:r>
          </a:p>
        </p:txBody>
      </p:sp>
      <p:sp>
        <p:nvSpPr>
          <p:cNvPr id="4" name="Date Placeholder 3">
            <a:extLst>
              <a:ext uri="{FF2B5EF4-FFF2-40B4-BE49-F238E27FC236}">
                <a16:creationId xmlns:a16="http://schemas.microsoft.com/office/drawing/2014/main" id="{D333FD86-74D7-DDD4-B2E1-E66929EB8071}"/>
              </a:ext>
            </a:extLst>
          </p:cNvPr>
          <p:cNvSpPr>
            <a:spLocks noGrp="1"/>
          </p:cNvSpPr>
          <p:nvPr>
            <p:ph type="dt" sz="half" idx="10"/>
          </p:nvPr>
        </p:nvSpPr>
        <p:spPr/>
        <p:txBody>
          <a:bodyPr/>
          <a:lstStyle/>
          <a:p>
            <a:pPr>
              <a:defRPr/>
            </a:pPr>
            <a:r>
              <a:rPr lang="en-US"/>
              <a:t>© sebis</a:t>
            </a:r>
            <a:endParaRPr lang="de-DE" dirty="0"/>
          </a:p>
        </p:txBody>
      </p:sp>
      <p:sp>
        <p:nvSpPr>
          <p:cNvPr id="5" name="Footer Placeholder 4">
            <a:extLst>
              <a:ext uri="{FF2B5EF4-FFF2-40B4-BE49-F238E27FC236}">
                <a16:creationId xmlns:a16="http://schemas.microsoft.com/office/drawing/2014/main" id="{786FC294-99B0-DC6F-25C3-7D5360F69F20}"/>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Slide Number Placeholder 5">
            <a:extLst>
              <a:ext uri="{FF2B5EF4-FFF2-40B4-BE49-F238E27FC236}">
                <a16:creationId xmlns:a16="http://schemas.microsoft.com/office/drawing/2014/main" id="{73AF5D57-F1E7-F820-7789-AC8E89DD9398}"/>
              </a:ext>
            </a:extLst>
          </p:cNvPr>
          <p:cNvSpPr>
            <a:spLocks noGrp="1"/>
          </p:cNvSpPr>
          <p:nvPr>
            <p:ph type="sldNum" sz="quarter" idx="12"/>
          </p:nvPr>
        </p:nvSpPr>
        <p:spPr/>
        <p:txBody>
          <a:bodyPr/>
          <a:lstStyle/>
          <a:p>
            <a:pPr>
              <a:defRPr/>
            </a:pPr>
            <a:fld id="{E201E5CB-5EE0-4EA4-87FF-7D8A79A61969}" type="slidenum">
              <a:rPr lang="de-DE" smtClean="0"/>
              <a:pPr>
                <a:defRPr/>
              </a:pPr>
              <a:t>6</a:t>
            </a:fld>
            <a:endParaRPr lang="de-DE" dirty="0"/>
          </a:p>
        </p:txBody>
      </p:sp>
      <p:sp>
        <p:nvSpPr>
          <p:cNvPr id="7" name="Rechteck: abgerundete Ecken 6">
            <a:extLst>
              <a:ext uri="{FF2B5EF4-FFF2-40B4-BE49-F238E27FC236}">
                <a16:creationId xmlns:a16="http://schemas.microsoft.com/office/drawing/2014/main" id="{B9151519-EA89-4E9C-4D57-A9DBCE69D0C1}"/>
              </a:ext>
            </a:extLst>
          </p:cNvPr>
          <p:cNvSpPr/>
          <p:nvPr/>
        </p:nvSpPr>
        <p:spPr bwMode="auto">
          <a:xfrm>
            <a:off x="987820" y="1412776"/>
            <a:ext cx="3131368" cy="3096344"/>
          </a:xfrm>
          <a:prstGeom prst="roundRect">
            <a:avLst>
              <a:gd name="adj" fmla="val 4041"/>
            </a:avLst>
          </a:prstGeom>
          <a:solidFill>
            <a:schemeClr val="accent5"/>
          </a:solidFill>
          <a:ln w="38100">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algn="ctr" defTabSz="914400" rtl="0" eaLnBrk="0" fontAlgn="base" latinLnBrk="0" hangingPunct="0">
              <a:lnSpc>
                <a:spcPct val="100000"/>
              </a:lnSpc>
              <a:spcBef>
                <a:spcPct val="0"/>
              </a:spcBef>
              <a:spcAft>
                <a:spcPct val="0"/>
              </a:spcAft>
              <a:buClrTx/>
              <a:buSzTx/>
              <a:tabLst/>
            </a:pPr>
            <a:endParaRPr lang="en-US" dirty="0">
              <a:solidFill>
                <a:schemeClr val="bg1"/>
              </a:solidFill>
              <a:cs typeface="Arial" pitchFamily="34" charset="0"/>
            </a:endParaRPr>
          </a:p>
          <a:p>
            <a:pPr marR="0" algn="ctr" defTabSz="914400" rtl="0" eaLnBrk="0" fontAlgn="base" latinLnBrk="0" hangingPunct="0">
              <a:lnSpc>
                <a:spcPct val="100000"/>
              </a:lnSpc>
              <a:spcBef>
                <a:spcPct val="0"/>
              </a:spcBef>
              <a:spcAft>
                <a:spcPct val="0"/>
              </a:spcAft>
              <a:buClrTx/>
              <a:buSzTx/>
              <a:tabLst/>
            </a:pPr>
            <a:endParaRPr lang="en-US" dirty="0">
              <a:solidFill>
                <a:schemeClr val="bg1"/>
              </a:solidFill>
              <a:cs typeface="Arial" pitchFamily="34" charset="0"/>
            </a:endParaRPr>
          </a:p>
          <a:p>
            <a:pPr marR="0" algn="ctr" defTabSz="914400" rtl="0" eaLnBrk="0" fontAlgn="base" latinLnBrk="0" hangingPunct="0">
              <a:lnSpc>
                <a:spcPct val="100000"/>
              </a:lnSpc>
              <a:spcBef>
                <a:spcPct val="0"/>
              </a:spcBef>
              <a:spcAft>
                <a:spcPct val="0"/>
              </a:spcAft>
              <a:buClrTx/>
              <a:buSzTx/>
              <a:tabLst/>
            </a:pPr>
            <a:r>
              <a:rPr lang="en-US" dirty="0">
                <a:solidFill>
                  <a:schemeClr val="bg1"/>
                </a:solidFill>
                <a:cs typeface="Arial" pitchFamily="34" charset="0"/>
              </a:rPr>
              <a:t>Suggesting a combination of different </a:t>
            </a:r>
            <a:r>
              <a:rPr lang="en-US" b="1" dirty="0">
                <a:solidFill>
                  <a:schemeClr val="bg1"/>
                </a:solidFill>
                <a:cs typeface="Arial" pitchFamily="34" charset="0"/>
              </a:rPr>
              <a:t>NLP techniques </a:t>
            </a:r>
            <a:r>
              <a:rPr lang="en-US" dirty="0">
                <a:solidFill>
                  <a:schemeClr val="bg1"/>
                </a:solidFill>
                <a:cs typeface="Arial" pitchFamily="34" charset="0"/>
              </a:rPr>
              <a:t>and </a:t>
            </a:r>
            <a:r>
              <a:rPr lang="en-US" b="1" dirty="0">
                <a:solidFill>
                  <a:schemeClr val="bg1"/>
                </a:solidFill>
                <a:cs typeface="Arial" pitchFamily="34" charset="0"/>
              </a:rPr>
              <a:t>industry expertise</a:t>
            </a:r>
          </a:p>
          <a:p>
            <a:pPr marR="0" algn="ctr" defTabSz="914400" rtl="0" eaLnBrk="0" fontAlgn="base" latinLnBrk="0" hangingPunct="0">
              <a:lnSpc>
                <a:spcPct val="100000"/>
              </a:lnSpc>
              <a:spcBef>
                <a:spcPct val="0"/>
              </a:spcBef>
              <a:spcAft>
                <a:spcPct val="0"/>
              </a:spcAft>
              <a:buClrTx/>
              <a:buSzTx/>
              <a:tabLst/>
            </a:pPr>
            <a:endParaRPr lang="en-US" dirty="0">
              <a:solidFill>
                <a:schemeClr val="bg1"/>
              </a:solidFill>
              <a:cs typeface="Arial" pitchFamily="34" charset="0"/>
            </a:endParaRPr>
          </a:p>
          <a:p>
            <a:pPr marR="0" algn="ctr" defTabSz="914400" rtl="0" eaLnBrk="0" fontAlgn="base" latinLnBrk="0" hangingPunct="0">
              <a:lnSpc>
                <a:spcPct val="100000"/>
              </a:lnSpc>
              <a:spcBef>
                <a:spcPct val="0"/>
              </a:spcBef>
              <a:spcAft>
                <a:spcPct val="0"/>
              </a:spcAft>
              <a:buClrTx/>
              <a:buSzTx/>
              <a:tabLst/>
            </a:pPr>
            <a:r>
              <a:rPr lang="en-US" dirty="0">
                <a:solidFill>
                  <a:schemeClr val="bg1"/>
                </a:solidFill>
                <a:cs typeface="Arial" pitchFamily="34" charset="0"/>
              </a:rPr>
              <a:t>Comparing different </a:t>
            </a:r>
          </a:p>
          <a:p>
            <a:pPr marR="0" algn="ctr" defTabSz="914400" rtl="0" eaLnBrk="0" fontAlgn="base" latinLnBrk="0" hangingPunct="0">
              <a:lnSpc>
                <a:spcPct val="100000"/>
              </a:lnSpc>
              <a:spcBef>
                <a:spcPct val="0"/>
              </a:spcBef>
              <a:spcAft>
                <a:spcPct val="0"/>
              </a:spcAft>
              <a:buClrTx/>
              <a:buSzTx/>
              <a:tabLst/>
            </a:pPr>
            <a:r>
              <a:rPr lang="en-US" b="1" dirty="0">
                <a:solidFill>
                  <a:schemeClr val="bg1"/>
                </a:solidFill>
                <a:cs typeface="Arial" pitchFamily="34" charset="0"/>
              </a:rPr>
              <a:t>(non-)contextual embedding </a:t>
            </a:r>
            <a:r>
              <a:rPr lang="en-US" dirty="0">
                <a:solidFill>
                  <a:schemeClr val="bg1"/>
                </a:solidFill>
                <a:cs typeface="Arial" pitchFamily="34" charset="0"/>
              </a:rPr>
              <a:t>techniques</a:t>
            </a:r>
          </a:p>
          <a:p>
            <a:pPr marR="0" algn="ctr" defTabSz="914400" rtl="0" eaLnBrk="0" fontAlgn="base" latinLnBrk="0" hangingPunct="0">
              <a:lnSpc>
                <a:spcPct val="100000"/>
              </a:lnSpc>
              <a:spcBef>
                <a:spcPct val="0"/>
              </a:spcBef>
              <a:spcAft>
                <a:spcPct val="0"/>
              </a:spcAft>
              <a:buClrTx/>
              <a:buSzTx/>
              <a:tabLst/>
            </a:pPr>
            <a:endParaRPr lang="en-US" b="1" dirty="0">
              <a:solidFill>
                <a:schemeClr val="bg1"/>
              </a:solidFill>
              <a:cs typeface="Arial" pitchFamily="34" charset="0"/>
            </a:endParaRPr>
          </a:p>
        </p:txBody>
      </p:sp>
      <p:sp>
        <p:nvSpPr>
          <p:cNvPr id="8" name="Rechteck: abgerundete Ecken 9">
            <a:extLst>
              <a:ext uri="{FF2B5EF4-FFF2-40B4-BE49-F238E27FC236}">
                <a16:creationId xmlns:a16="http://schemas.microsoft.com/office/drawing/2014/main" id="{07D0FCBD-31C0-204F-CDEA-2A254994B841}"/>
              </a:ext>
            </a:extLst>
          </p:cNvPr>
          <p:cNvSpPr/>
          <p:nvPr/>
        </p:nvSpPr>
        <p:spPr bwMode="auto">
          <a:xfrm>
            <a:off x="8069752" y="1412776"/>
            <a:ext cx="3131368" cy="3096344"/>
          </a:xfrm>
          <a:prstGeom prst="roundRect">
            <a:avLst>
              <a:gd name="adj" fmla="val 4041"/>
            </a:avLst>
          </a:prstGeom>
          <a:solidFill>
            <a:schemeClr val="accent3"/>
          </a:solidFill>
          <a:ln w="3810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algn="ctr" defTabSz="914400" rtl="0" eaLnBrk="0" fontAlgn="base" latinLnBrk="0" hangingPunct="0">
              <a:lnSpc>
                <a:spcPct val="100000"/>
              </a:lnSpc>
              <a:spcBef>
                <a:spcPct val="0"/>
              </a:spcBef>
              <a:spcAft>
                <a:spcPct val="0"/>
              </a:spcAft>
              <a:buClrTx/>
              <a:buSzTx/>
              <a:tabLst/>
            </a:pPr>
            <a:endParaRPr lang="en-US" dirty="0">
              <a:solidFill>
                <a:schemeClr val="tx1"/>
              </a:solidFill>
              <a:cs typeface="Arial" pitchFamily="34" charset="0"/>
            </a:endParaRPr>
          </a:p>
          <a:p>
            <a:pPr algn="ctr"/>
            <a:endParaRPr lang="en-US" dirty="0"/>
          </a:p>
          <a:p>
            <a:pPr algn="ctr"/>
            <a:r>
              <a:rPr lang="en-US" dirty="0"/>
              <a:t>Assessing if </a:t>
            </a:r>
            <a:r>
              <a:rPr lang="en-US" b="1" dirty="0"/>
              <a:t>unsupervised learning methods</a:t>
            </a:r>
            <a:r>
              <a:rPr lang="en-US" dirty="0"/>
              <a:t> alone can solve the given task</a:t>
            </a:r>
          </a:p>
          <a:p>
            <a:pPr algn="ctr"/>
            <a:endParaRPr lang="en-US" dirty="0"/>
          </a:p>
          <a:p>
            <a:pPr algn="ctr"/>
            <a:r>
              <a:rPr lang="en-US" dirty="0"/>
              <a:t>Assessing application of unsupervised learning methods </a:t>
            </a:r>
            <a:r>
              <a:rPr lang="en-US" b="1" dirty="0"/>
              <a:t>in context of the proposed method </a:t>
            </a:r>
          </a:p>
          <a:p>
            <a:pPr algn="ctr"/>
            <a:endParaRPr lang="en-US" dirty="0"/>
          </a:p>
        </p:txBody>
      </p:sp>
      <p:sp>
        <p:nvSpPr>
          <p:cNvPr id="9" name="Rechteck: abgerundete Ecken 11">
            <a:extLst>
              <a:ext uri="{FF2B5EF4-FFF2-40B4-BE49-F238E27FC236}">
                <a16:creationId xmlns:a16="http://schemas.microsoft.com/office/drawing/2014/main" id="{E1186853-86F8-E069-EDB8-12BB4CF9189A}"/>
              </a:ext>
            </a:extLst>
          </p:cNvPr>
          <p:cNvSpPr/>
          <p:nvPr/>
        </p:nvSpPr>
        <p:spPr bwMode="auto">
          <a:xfrm>
            <a:off x="4530316" y="1412776"/>
            <a:ext cx="3131368" cy="3096344"/>
          </a:xfrm>
          <a:prstGeom prst="roundRect">
            <a:avLst>
              <a:gd name="adj" fmla="val 4041"/>
            </a:avLst>
          </a:prstGeom>
          <a:solidFill>
            <a:schemeClr val="accent6"/>
          </a:solidFill>
          <a:ln w="38100">
            <a:solidFill>
              <a:schemeClr val="accent6"/>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algn="ctr" defTabSz="914400" rtl="0" eaLnBrk="0" fontAlgn="base" latinLnBrk="0" hangingPunct="0">
              <a:lnSpc>
                <a:spcPct val="100000"/>
              </a:lnSpc>
              <a:spcBef>
                <a:spcPct val="0"/>
              </a:spcBef>
              <a:spcAft>
                <a:spcPct val="0"/>
              </a:spcAft>
              <a:buClrTx/>
              <a:buSzTx/>
              <a:tabLst/>
            </a:pPr>
            <a:endParaRPr lang="en-US" dirty="0">
              <a:solidFill>
                <a:schemeClr val="tx1"/>
              </a:solidFill>
              <a:cs typeface="Arial" pitchFamily="34" charset="0"/>
            </a:endParaRPr>
          </a:p>
          <a:p>
            <a:pPr marR="0" algn="ctr" defTabSz="914400" rtl="0" eaLnBrk="0" fontAlgn="base" latinLnBrk="0" hangingPunct="0">
              <a:lnSpc>
                <a:spcPct val="100000"/>
              </a:lnSpc>
              <a:spcBef>
                <a:spcPct val="0"/>
              </a:spcBef>
              <a:spcAft>
                <a:spcPct val="0"/>
              </a:spcAft>
              <a:buClrTx/>
              <a:buSzTx/>
              <a:tabLst/>
            </a:pPr>
            <a:endParaRPr lang="en-US" dirty="0">
              <a:solidFill>
                <a:schemeClr val="tx1"/>
              </a:solidFill>
              <a:cs typeface="Arial" pitchFamily="34" charset="0"/>
            </a:endParaRPr>
          </a:p>
          <a:p>
            <a:pPr algn="ctr"/>
            <a:r>
              <a:rPr lang="en-US" dirty="0">
                <a:solidFill>
                  <a:schemeClr val="tx1"/>
                </a:solidFill>
              </a:rPr>
              <a:t>Documenting </a:t>
            </a:r>
            <a:r>
              <a:rPr lang="en-US" b="1" dirty="0">
                <a:solidFill>
                  <a:schemeClr val="tx1"/>
                </a:solidFill>
              </a:rPr>
              <a:t>challenges </a:t>
            </a:r>
            <a:r>
              <a:rPr lang="en-US" dirty="0">
                <a:solidFill>
                  <a:schemeClr val="tx1"/>
                </a:solidFill>
              </a:rPr>
              <a:t>and </a:t>
            </a:r>
            <a:r>
              <a:rPr lang="en-US" b="1" dirty="0">
                <a:solidFill>
                  <a:schemeClr val="tx1"/>
                </a:solidFill>
              </a:rPr>
              <a:t>limitations</a:t>
            </a:r>
            <a:r>
              <a:rPr lang="en-US" dirty="0">
                <a:solidFill>
                  <a:schemeClr val="tx1"/>
                </a:solidFill>
              </a:rPr>
              <a:t> throughout the classification process</a:t>
            </a:r>
          </a:p>
          <a:p>
            <a:pPr algn="ctr"/>
            <a:endParaRPr lang="en-US" dirty="0">
              <a:solidFill>
                <a:schemeClr val="tx1"/>
              </a:solidFill>
            </a:endParaRPr>
          </a:p>
          <a:p>
            <a:pPr algn="ctr"/>
            <a:r>
              <a:rPr lang="en-US" dirty="0">
                <a:solidFill>
                  <a:schemeClr val="tx1"/>
                </a:solidFill>
              </a:rPr>
              <a:t>Considering </a:t>
            </a:r>
            <a:r>
              <a:rPr lang="en-US" b="1" dirty="0">
                <a:solidFill>
                  <a:schemeClr val="tx1"/>
                </a:solidFill>
              </a:rPr>
              <a:t>different perspectives </a:t>
            </a:r>
            <a:r>
              <a:rPr lang="en-US" dirty="0">
                <a:solidFill>
                  <a:schemeClr val="tx1"/>
                </a:solidFill>
              </a:rPr>
              <a:t>such as </a:t>
            </a:r>
            <a:r>
              <a:rPr lang="en-US" b="1" dirty="0">
                <a:solidFill>
                  <a:schemeClr val="tx1"/>
                </a:solidFill>
              </a:rPr>
              <a:t>data, model, expertise, and performance</a:t>
            </a:r>
          </a:p>
        </p:txBody>
      </p:sp>
      <p:sp>
        <p:nvSpPr>
          <p:cNvPr id="10" name="Rechteck: abgerundete Ecken 13">
            <a:extLst>
              <a:ext uri="{FF2B5EF4-FFF2-40B4-BE49-F238E27FC236}">
                <a16:creationId xmlns:a16="http://schemas.microsoft.com/office/drawing/2014/main" id="{5902428B-6508-E921-1174-4E646334ECE5}"/>
              </a:ext>
            </a:extLst>
          </p:cNvPr>
          <p:cNvSpPr/>
          <p:nvPr/>
        </p:nvSpPr>
        <p:spPr bwMode="auto">
          <a:xfrm>
            <a:off x="983432" y="4977172"/>
            <a:ext cx="10225136" cy="1260140"/>
          </a:xfrm>
          <a:prstGeom prst="roundRect">
            <a:avLst>
              <a:gd name="adj" fmla="val 11523"/>
            </a:avLst>
          </a:prstGeom>
          <a:solidFill>
            <a:schemeClr val="accent4"/>
          </a:solidFill>
          <a:ln w="38100">
            <a:solidFill>
              <a:schemeClr val="bg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eaLnBrk="0" hangingPunct="0"/>
            <a:endParaRPr lang="en-US" dirty="0">
              <a:solidFill>
                <a:schemeClr val="bg1"/>
              </a:solidFill>
              <a:cs typeface="Arial" pitchFamily="34" charset="0"/>
            </a:endParaRPr>
          </a:p>
          <a:p>
            <a:pPr algn="ctr" eaLnBrk="0" hangingPunct="0"/>
            <a:r>
              <a:rPr lang="en-US" dirty="0">
                <a:solidFill>
                  <a:schemeClr val="bg1"/>
                </a:solidFill>
              </a:rPr>
              <a:t>Creating a </a:t>
            </a:r>
            <a:r>
              <a:rPr lang="en-US" b="1" dirty="0">
                <a:solidFill>
                  <a:schemeClr val="bg1"/>
                </a:solidFill>
              </a:rPr>
              <a:t>framework</a:t>
            </a:r>
            <a:r>
              <a:rPr lang="en-US" dirty="0">
                <a:solidFill>
                  <a:schemeClr val="bg1"/>
                </a:solidFill>
              </a:rPr>
              <a:t> for </a:t>
            </a:r>
            <a:r>
              <a:rPr lang="en-US" b="1" dirty="0">
                <a:solidFill>
                  <a:schemeClr val="bg1"/>
                </a:solidFill>
              </a:rPr>
              <a:t>multi-class classification </a:t>
            </a:r>
            <a:r>
              <a:rPr lang="en-US" dirty="0">
                <a:solidFill>
                  <a:schemeClr val="bg1"/>
                </a:solidFill>
              </a:rPr>
              <a:t>in </a:t>
            </a:r>
            <a:r>
              <a:rPr lang="en-US" b="1" dirty="0">
                <a:solidFill>
                  <a:schemeClr val="bg1"/>
                </a:solidFill>
              </a:rPr>
              <a:t>predefined classes </a:t>
            </a:r>
            <a:r>
              <a:rPr lang="en-US" dirty="0">
                <a:solidFill>
                  <a:schemeClr val="bg1"/>
                </a:solidFill>
              </a:rPr>
              <a:t>combining </a:t>
            </a:r>
          </a:p>
          <a:p>
            <a:pPr algn="ctr" eaLnBrk="0" hangingPunct="0"/>
            <a:r>
              <a:rPr lang="en-US" b="1" dirty="0">
                <a:solidFill>
                  <a:schemeClr val="bg1"/>
                </a:solidFill>
              </a:rPr>
              <a:t>NLP techniques </a:t>
            </a:r>
            <a:r>
              <a:rPr lang="en-US" dirty="0">
                <a:solidFill>
                  <a:schemeClr val="bg1"/>
                </a:solidFill>
              </a:rPr>
              <a:t>and </a:t>
            </a:r>
            <a:r>
              <a:rPr lang="en-US" b="1" dirty="0">
                <a:solidFill>
                  <a:schemeClr val="bg1"/>
                </a:solidFill>
              </a:rPr>
              <a:t>domain perspective </a:t>
            </a:r>
            <a:r>
              <a:rPr lang="en-US" dirty="0">
                <a:solidFill>
                  <a:schemeClr val="bg1"/>
                </a:solidFill>
              </a:rPr>
              <a:t>to </a:t>
            </a:r>
            <a:r>
              <a:rPr lang="en-US" b="1" dirty="0">
                <a:solidFill>
                  <a:schemeClr val="bg1"/>
                </a:solidFill>
              </a:rPr>
              <a:t>reduce manual time </a:t>
            </a:r>
            <a:r>
              <a:rPr lang="en-US" dirty="0">
                <a:solidFill>
                  <a:schemeClr val="bg1"/>
                </a:solidFill>
              </a:rPr>
              <a:t>and </a:t>
            </a:r>
            <a:r>
              <a:rPr lang="en-US" b="1" dirty="0">
                <a:solidFill>
                  <a:schemeClr val="bg1"/>
                </a:solidFill>
              </a:rPr>
              <a:t>produce training data</a:t>
            </a:r>
          </a:p>
          <a:p>
            <a:pPr marR="0" algn="ctr" defTabSz="914400" rtl="0" eaLnBrk="0" fontAlgn="base" latinLnBrk="0" hangingPunct="0">
              <a:lnSpc>
                <a:spcPct val="100000"/>
              </a:lnSpc>
              <a:spcBef>
                <a:spcPct val="0"/>
              </a:spcBef>
              <a:spcAft>
                <a:spcPct val="0"/>
              </a:spcAft>
              <a:buClrTx/>
              <a:buSzTx/>
              <a:tabLst/>
            </a:pPr>
            <a:endParaRPr lang="en-US" dirty="0">
              <a:solidFill>
                <a:schemeClr val="bg1"/>
              </a:solidFill>
              <a:cs typeface="Arial" pitchFamily="34" charset="0"/>
            </a:endParaRPr>
          </a:p>
        </p:txBody>
      </p:sp>
      <p:grpSp>
        <p:nvGrpSpPr>
          <p:cNvPr id="11" name="Group 10">
            <a:extLst>
              <a:ext uri="{FF2B5EF4-FFF2-40B4-BE49-F238E27FC236}">
                <a16:creationId xmlns:a16="http://schemas.microsoft.com/office/drawing/2014/main" id="{0A75C3DB-2AE9-F6A0-0D6F-E830B950C4A0}"/>
              </a:ext>
            </a:extLst>
          </p:cNvPr>
          <p:cNvGrpSpPr/>
          <p:nvPr/>
        </p:nvGrpSpPr>
        <p:grpSpPr>
          <a:xfrm>
            <a:off x="2083922" y="944724"/>
            <a:ext cx="936104" cy="936104"/>
            <a:chOff x="2148276" y="944724"/>
            <a:chExt cx="936104" cy="936104"/>
          </a:xfrm>
        </p:grpSpPr>
        <p:sp>
          <p:nvSpPr>
            <p:cNvPr id="12" name="Rechteck: abgerundete Ecken 8">
              <a:extLst>
                <a:ext uri="{FF2B5EF4-FFF2-40B4-BE49-F238E27FC236}">
                  <a16:creationId xmlns:a16="http://schemas.microsoft.com/office/drawing/2014/main" id="{F93D8084-72E8-07CC-3640-775622944B16}"/>
                </a:ext>
              </a:extLst>
            </p:cNvPr>
            <p:cNvSpPr/>
            <p:nvPr/>
          </p:nvSpPr>
          <p:spPr bwMode="auto">
            <a:xfrm>
              <a:off x="2148276" y="944724"/>
              <a:ext cx="936104" cy="936104"/>
            </a:xfrm>
            <a:prstGeom prst="roundRect">
              <a:avLst/>
            </a:prstGeom>
            <a:solidFill>
              <a:schemeClr val="accent5"/>
            </a:solidFill>
            <a:ln w="38100">
              <a:solidFill>
                <a:schemeClr val="bg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pic>
          <p:nvPicPr>
            <p:cNvPr id="13" name="Grafik 15" descr="Volltreffer mit einfarbiger Füllung">
              <a:extLst>
                <a:ext uri="{FF2B5EF4-FFF2-40B4-BE49-F238E27FC236}">
                  <a16:creationId xmlns:a16="http://schemas.microsoft.com/office/drawing/2014/main" id="{3822D625-BE5E-997B-5E3B-181A68EC11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9834" y="1076282"/>
              <a:ext cx="672987" cy="672987"/>
            </a:xfrm>
            <a:prstGeom prst="rect">
              <a:avLst/>
            </a:prstGeom>
          </p:spPr>
        </p:pic>
      </p:grpSp>
      <p:grpSp>
        <p:nvGrpSpPr>
          <p:cNvPr id="14" name="Group 13">
            <a:extLst>
              <a:ext uri="{FF2B5EF4-FFF2-40B4-BE49-F238E27FC236}">
                <a16:creationId xmlns:a16="http://schemas.microsoft.com/office/drawing/2014/main" id="{5A028602-0A65-7349-9A5B-68E594E89A30}"/>
              </a:ext>
            </a:extLst>
          </p:cNvPr>
          <p:cNvGrpSpPr/>
          <p:nvPr/>
        </p:nvGrpSpPr>
        <p:grpSpPr>
          <a:xfrm>
            <a:off x="5626418" y="944724"/>
            <a:ext cx="936104" cy="936104"/>
            <a:chOff x="5557818" y="944724"/>
            <a:chExt cx="936104" cy="936104"/>
          </a:xfrm>
        </p:grpSpPr>
        <p:sp>
          <p:nvSpPr>
            <p:cNvPr id="15" name="Rechteck: abgerundete Ecken 12">
              <a:extLst>
                <a:ext uri="{FF2B5EF4-FFF2-40B4-BE49-F238E27FC236}">
                  <a16:creationId xmlns:a16="http://schemas.microsoft.com/office/drawing/2014/main" id="{B163B2A2-B4FD-BD99-3B8A-D5D64F73AB92}"/>
                </a:ext>
              </a:extLst>
            </p:cNvPr>
            <p:cNvSpPr/>
            <p:nvPr/>
          </p:nvSpPr>
          <p:spPr bwMode="auto">
            <a:xfrm>
              <a:off x="5557818" y="944724"/>
              <a:ext cx="936104" cy="936104"/>
            </a:xfrm>
            <a:prstGeom prst="roundRect">
              <a:avLst/>
            </a:prstGeom>
            <a:solidFill>
              <a:schemeClr val="accent6"/>
            </a:solidFill>
            <a:ln w="38100">
              <a:solidFill>
                <a:schemeClr val="bg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pic>
          <p:nvPicPr>
            <p:cNvPr id="16" name="Grafik 17" descr="Playbook mit einfarbiger Füllung">
              <a:extLst>
                <a:ext uri="{FF2B5EF4-FFF2-40B4-BE49-F238E27FC236}">
                  <a16:creationId xmlns:a16="http://schemas.microsoft.com/office/drawing/2014/main" id="{60432320-1EF4-F158-D44C-92FAAB6546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65831" y="1076282"/>
              <a:ext cx="695002" cy="695002"/>
            </a:xfrm>
            <a:prstGeom prst="rect">
              <a:avLst/>
            </a:prstGeom>
          </p:spPr>
        </p:pic>
      </p:grpSp>
      <p:grpSp>
        <p:nvGrpSpPr>
          <p:cNvPr id="17" name="Group 16">
            <a:extLst>
              <a:ext uri="{FF2B5EF4-FFF2-40B4-BE49-F238E27FC236}">
                <a16:creationId xmlns:a16="http://schemas.microsoft.com/office/drawing/2014/main" id="{5A0C5A63-A439-A50C-BCE2-36AB4A159999}"/>
              </a:ext>
            </a:extLst>
          </p:cNvPr>
          <p:cNvGrpSpPr/>
          <p:nvPr/>
        </p:nvGrpSpPr>
        <p:grpSpPr>
          <a:xfrm>
            <a:off x="9168914" y="944724"/>
            <a:ext cx="936104" cy="936104"/>
            <a:chOff x="9163156" y="944724"/>
            <a:chExt cx="936104" cy="936104"/>
          </a:xfrm>
        </p:grpSpPr>
        <p:sp>
          <p:nvSpPr>
            <p:cNvPr id="18" name="Rechteck: abgerundete Ecken 10">
              <a:extLst>
                <a:ext uri="{FF2B5EF4-FFF2-40B4-BE49-F238E27FC236}">
                  <a16:creationId xmlns:a16="http://schemas.microsoft.com/office/drawing/2014/main" id="{8E90DB98-EBB7-F47A-F654-A2EFA7141EC4}"/>
                </a:ext>
              </a:extLst>
            </p:cNvPr>
            <p:cNvSpPr/>
            <p:nvPr/>
          </p:nvSpPr>
          <p:spPr bwMode="auto">
            <a:xfrm>
              <a:off x="9163156" y="944724"/>
              <a:ext cx="936104" cy="936104"/>
            </a:xfrm>
            <a:prstGeom prst="roundRect">
              <a:avLst/>
            </a:prstGeom>
            <a:solidFill>
              <a:schemeClr val="accent3"/>
            </a:solidFill>
            <a:ln w="38100">
              <a:solidFill>
                <a:schemeClr val="bg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pic>
          <p:nvPicPr>
            <p:cNvPr id="19" name="Grafik 19" descr="Präsentation mit Kreisdiagramm mit einfarbiger Füllung">
              <a:extLst>
                <a:ext uri="{FF2B5EF4-FFF2-40B4-BE49-F238E27FC236}">
                  <a16:creationId xmlns:a16="http://schemas.microsoft.com/office/drawing/2014/main" id="{81BFFDF0-D43E-D7B7-6D4F-B02EF49C57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94714" y="1076281"/>
              <a:ext cx="672987" cy="672987"/>
            </a:xfrm>
            <a:prstGeom prst="rect">
              <a:avLst/>
            </a:prstGeom>
          </p:spPr>
        </p:pic>
      </p:grpSp>
      <p:cxnSp>
        <p:nvCxnSpPr>
          <p:cNvPr id="20" name="Straight Arrow Connector 19">
            <a:extLst>
              <a:ext uri="{FF2B5EF4-FFF2-40B4-BE49-F238E27FC236}">
                <a16:creationId xmlns:a16="http://schemas.microsoft.com/office/drawing/2014/main" id="{EFED4910-A26E-D2E9-49ED-11E6CBB57966}"/>
              </a:ext>
            </a:extLst>
          </p:cNvPr>
          <p:cNvCxnSpPr>
            <a:cxnSpLocks/>
            <a:stCxn id="7" idx="2"/>
          </p:cNvCxnSpPr>
          <p:nvPr/>
        </p:nvCxnSpPr>
        <p:spPr bwMode="auto">
          <a:xfrm>
            <a:off x="2553504" y="4509120"/>
            <a:ext cx="0" cy="468052"/>
          </a:xfrm>
          <a:prstGeom prst="straightConnector1">
            <a:avLst/>
          </a:prstGeom>
          <a:ln w="76200">
            <a:solidFill>
              <a:schemeClr val="accent5"/>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04DB0742-4F1C-C69A-E207-01C5EF5A3669}"/>
              </a:ext>
            </a:extLst>
          </p:cNvPr>
          <p:cNvCxnSpPr>
            <a:cxnSpLocks/>
            <a:stCxn id="9" idx="2"/>
            <a:endCxn id="10" idx="0"/>
          </p:cNvCxnSpPr>
          <p:nvPr/>
        </p:nvCxnSpPr>
        <p:spPr bwMode="auto">
          <a:xfrm>
            <a:off x="6096000" y="4509120"/>
            <a:ext cx="0" cy="468052"/>
          </a:xfrm>
          <a:prstGeom prst="straightConnector1">
            <a:avLst/>
          </a:prstGeom>
          <a:ln w="76200">
            <a:solidFill>
              <a:schemeClr val="accent6"/>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954CE5A4-15BB-FB52-3CA4-402476CF8BFE}"/>
              </a:ext>
            </a:extLst>
          </p:cNvPr>
          <p:cNvCxnSpPr>
            <a:cxnSpLocks/>
            <a:stCxn id="8" idx="2"/>
          </p:cNvCxnSpPr>
          <p:nvPr/>
        </p:nvCxnSpPr>
        <p:spPr bwMode="auto">
          <a:xfrm>
            <a:off x="9635436" y="4509120"/>
            <a:ext cx="0" cy="468052"/>
          </a:xfrm>
          <a:prstGeom prst="straightConnector1">
            <a:avLst/>
          </a:prstGeom>
          <a:ln w="76200">
            <a:solidFill>
              <a:schemeClr val="accent3"/>
            </a:solidFill>
            <a:headEnd type="none" w="med" len="med"/>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D2C6D206-1289-4A7E-B77D-1DF632791EFF}"/>
              </a:ext>
            </a:extLst>
          </p:cNvPr>
          <p:cNvSpPr txBox="1"/>
          <p:nvPr/>
        </p:nvSpPr>
        <p:spPr>
          <a:xfrm>
            <a:off x="332903" y="6400800"/>
            <a:ext cx="1419697" cy="215444"/>
          </a:xfrm>
          <a:prstGeom prst="rect">
            <a:avLst/>
          </a:prstGeom>
          <a:noFill/>
          <a:ln w="10795" cap="flat" cmpd="sng" algn="ctr">
            <a:noFill/>
            <a:prstDash val="solid"/>
          </a:ln>
          <a:effectLst/>
        </p:spPr>
        <p:style>
          <a:lnRef idx="2">
            <a:schemeClr val="accent3"/>
          </a:lnRef>
          <a:fillRef idx="1">
            <a:schemeClr val="lt1"/>
          </a:fillRef>
          <a:effectRef idx="0">
            <a:schemeClr val="accent3"/>
          </a:effectRef>
          <a:fontRef idx="minor">
            <a:schemeClr val="dk1"/>
          </a:fontRef>
        </p:style>
        <p:txBody>
          <a:bodyPr wrap="square">
            <a:spAutoFit/>
          </a:bodyPr>
          <a:lstStyle/>
          <a:p>
            <a:r>
              <a:rPr lang="en-US" sz="800" b="0" i="0" dirty="0">
                <a:solidFill>
                  <a:srgbClr val="222222"/>
                </a:solidFill>
                <a:effectLst/>
                <a:latin typeface="Arial" panose="020B0604020202020204" pitchFamily="34" charset="0"/>
              </a:rPr>
              <a:t>Li et al., 2022</a:t>
            </a:r>
            <a:endParaRPr lang="en-US" sz="800" dirty="0"/>
          </a:p>
        </p:txBody>
      </p:sp>
    </p:spTree>
    <p:extLst>
      <p:ext uri="{BB962C8B-B14F-4D97-AF65-F5344CB8AC3E}">
        <p14:creationId xmlns:p14="http://schemas.microsoft.com/office/powerpoint/2010/main" val="25729353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2927B57-AB89-258B-EC8E-47BB5F8EA1A0}"/>
              </a:ext>
            </a:extLst>
          </p:cNvPr>
          <p:cNvSpPr/>
          <p:nvPr/>
        </p:nvSpPr>
        <p:spPr bwMode="auto">
          <a:xfrm>
            <a:off x="-1530" y="1981200"/>
            <a:ext cx="12192000" cy="2889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normAutofit/>
          </a:bodyPr>
          <a:lstStyle/>
          <a:p>
            <a:r>
              <a:rPr lang="en-US" dirty="0"/>
              <a:t>Introduction </a:t>
            </a:r>
          </a:p>
          <a:p>
            <a:pPr lvl="1"/>
            <a:r>
              <a:rPr lang="en-US" dirty="0"/>
              <a:t>Motivation</a:t>
            </a:r>
          </a:p>
          <a:p>
            <a:pPr lvl="1"/>
            <a:r>
              <a:rPr lang="en-US" dirty="0"/>
              <a:t>Objectives</a:t>
            </a:r>
          </a:p>
          <a:p>
            <a:pPr lvl="1"/>
            <a:r>
              <a:rPr lang="en-US" dirty="0"/>
              <a:t>Research questions</a:t>
            </a:r>
          </a:p>
          <a:p>
            <a:pPr marL="98425" lvl="1" indent="0">
              <a:buNone/>
            </a:pPr>
            <a:endParaRPr lang="en-US" dirty="0"/>
          </a:p>
          <a:p>
            <a:pPr marL="98425" lvl="1" indent="0">
              <a:buNone/>
            </a:pPr>
            <a:r>
              <a:rPr lang="en-US" dirty="0"/>
              <a:t>Research concept</a:t>
            </a:r>
          </a:p>
          <a:p>
            <a:pPr lvl="1"/>
            <a:r>
              <a:rPr lang="en-US" dirty="0"/>
              <a:t>General approach</a:t>
            </a:r>
          </a:p>
          <a:p>
            <a:pPr lvl="1"/>
            <a:r>
              <a:rPr lang="en-US" dirty="0"/>
              <a:t>Data set</a:t>
            </a:r>
          </a:p>
          <a:p>
            <a:pPr lvl="1"/>
            <a:r>
              <a:rPr lang="en-US" dirty="0"/>
              <a:t>Methodology</a:t>
            </a:r>
          </a:p>
          <a:p>
            <a:pPr marL="98425" lvl="1" indent="0">
              <a:buNone/>
            </a:pPr>
            <a:endParaRPr lang="en-US" dirty="0"/>
          </a:p>
          <a:p>
            <a:pPr marL="98425" lvl="1" indent="0">
              <a:buNone/>
            </a:pPr>
            <a:r>
              <a:rPr lang="en-US" dirty="0"/>
              <a:t>Results</a:t>
            </a:r>
          </a:p>
          <a:p>
            <a:pPr lvl="1"/>
            <a:r>
              <a:rPr lang="en-US" dirty="0"/>
              <a:t>Classification results (RQ2)</a:t>
            </a:r>
          </a:p>
          <a:p>
            <a:pPr lvl="1"/>
            <a:r>
              <a:rPr lang="en-US" dirty="0"/>
              <a:t>Identified challenges (RQ1)</a:t>
            </a:r>
          </a:p>
          <a:p>
            <a:pPr lvl="1"/>
            <a:r>
              <a:rPr lang="en-US" dirty="0"/>
              <a:t>Application of unsupervised learning methods (RQ3) </a:t>
            </a:r>
          </a:p>
          <a:p>
            <a:pPr marL="98425" lvl="1" indent="0">
              <a:buNone/>
            </a:pPr>
            <a:br>
              <a:rPr lang="en-US" dirty="0"/>
            </a:br>
            <a:r>
              <a:rPr lang="en-US" dirty="0"/>
              <a:t>Conclusion</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en-US"/>
              <a:t>© sebis</a:t>
            </a:r>
            <a:endParaRPr lang="de-DE" dirty="0"/>
          </a:p>
        </p:txBody>
      </p:sp>
      <p:sp>
        <p:nvSpPr>
          <p:cNvPr id="5" name="Fußzeilenplatzhalter 4"/>
          <p:cNvSpPr>
            <a:spLocks noGrp="1"/>
          </p:cNvSpPr>
          <p:nvPr>
            <p:ph type="ftr" sz="quarter" idx="11"/>
          </p:nvPr>
        </p:nvSpPr>
        <p:spPr/>
        <p:txBody>
          <a:bodyPr/>
          <a:lstStyle/>
          <a:p>
            <a:r>
              <a:rPr lang="en-US"/>
              <a:t>221212 Andrei Kreinhaus Master's Thesis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7</a:t>
            </a:fld>
            <a:endParaRPr lang="de-DE" dirty="0"/>
          </a:p>
        </p:txBody>
      </p:sp>
    </p:spTree>
    <p:extLst>
      <p:ext uri="{BB962C8B-B14F-4D97-AF65-F5344CB8AC3E}">
        <p14:creationId xmlns:p14="http://schemas.microsoft.com/office/powerpoint/2010/main" val="5662066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5EF9256-EADA-4A75-90C6-0DAD944ABB7B}"/>
              </a:ext>
            </a:extLst>
          </p:cNvPr>
          <p:cNvSpPr>
            <a:spLocks noGrp="1"/>
          </p:cNvSpPr>
          <p:nvPr>
            <p:ph type="title"/>
          </p:nvPr>
        </p:nvSpPr>
        <p:spPr/>
        <p:txBody>
          <a:bodyPr/>
          <a:lstStyle/>
          <a:p>
            <a:r>
              <a:rPr lang="de-DE" dirty="0"/>
              <a:t>Research Questions</a:t>
            </a:r>
          </a:p>
        </p:txBody>
      </p:sp>
      <p:sp>
        <p:nvSpPr>
          <p:cNvPr id="4" name="Datumsplatzhalter 3">
            <a:extLst>
              <a:ext uri="{FF2B5EF4-FFF2-40B4-BE49-F238E27FC236}">
                <a16:creationId xmlns:a16="http://schemas.microsoft.com/office/drawing/2014/main" id="{46C26912-E724-421B-A9F4-78EADDD41AB4}"/>
              </a:ext>
            </a:extLst>
          </p:cNvPr>
          <p:cNvSpPr>
            <a:spLocks noGrp="1"/>
          </p:cNvSpPr>
          <p:nvPr>
            <p:ph type="dt" sz="half" idx="10"/>
          </p:nvPr>
        </p:nvSpPr>
        <p:spPr/>
        <p:txBody>
          <a:bodyPr/>
          <a:lstStyle/>
          <a:p>
            <a:pPr>
              <a:defRPr/>
            </a:pPr>
            <a:r>
              <a:rPr lang="en-US"/>
              <a:t>© sebis</a:t>
            </a:r>
            <a:endParaRPr lang="de-DE" dirty="0"/>
          </a:p>
        </p:txBody>
      </p:sp>
      <p:sp>
        <p:nvSpPr>
          <p:cNvPr id="5" name="Fußzeilenplatzhalter 4">
            <a:extLst>
              <a:ext uri="{FF2B5EF4-FFF2-40B4-BE49-F238E27FC236}">
                <a16:creationId xmlns:a16="http://schemas.microsoft.com/office/drawing/2014/main" id="{2F0C0C65-A9DF-4611-848A-E75C117099AD}"/>
              </a:ext>
            </a:extLst>
          </p:cNvPr>
          <p:cNvSpPr>
            <a:spLocks noGrp="1"/>
          </p:cNvSpPr>
          <p:nvPr>
            <p:ph type="ftr" sz="quarter" idx="11"/>
          </p:nvPr>
        </p:nvSpPr>
        <p:spPr/>
        <p:txBody>
          <a:bodyPr/>
          <a:lstStyle/>
          <a:p>
            <a:pPr>
              <a:defRPr/>
            </a:pPr>
            <a:r>
              <a:rPr lang="en-US"/>
              <a:t>221212 Andrei Kreinhaus Master's Thesis Final Presentation</a:t>
            </a:r>
            <a:endParaRPr lang="de-DE" dirty="0"/>
          </a:p>
        </p:txBody>
      </p:sp>
      <p:sp>
        <p:nvSpPr>
          <p:cNvPr id="6" name="Foliennummernplatzhalter 5">
            <a:extLst>
              <a:ext uri="{FF2B5EF4-FFF2-40B4-BE49-F238E27FC236}">
                <a16:creationId xmlns:a16="http://schemas.microsoft.com/office/drawing/2014/main" id="{5F38130F-478F-457E-954A-92B2E2B9F754}"/>
              </a:ext>
            </a:extLst>
          </p:cNvPr>
          <p:cNvSpPr>
            <a:spLocks noGrp="1"/>
          </p:cNvSpPr>
          <p:nvPr>
            <p:ph type="sldNum" sz="quarter" idx="12"/>
          </p:nvPr>
        </p:nvSpPr>
        <p:spPr/>
        <p:txBody>
          <a:bodyPr/>
          <a:lstStyle/>
          <a:p>
            <a:pPr>
              <a:defRPr/>
            </a:pPr>
            <a:fld id="{E201E5CB-5EE0-4EA4-87FF-7D8A79A61969}" type="slidenum">
              <a:rPr lang="de-DE" smtClean="0"/>
              <a:pPr>
                <a:defRPr/>
              </a:pPr>
              <a:t>8</a:t>
            </a:fld>
            <a:endParaRPr lang="de-DE" dirty="0"/>
          </a:p>
        </p:txBody>
      </p:sp>
      <p:graphicFrame>
        <p:nvGraphicFramePr>
          <p:cNvPr id="7" name="Diagramm 6">
            <a:extLst>
              <a:ext uri="{FF2B5EF4-FFF2-40B4-BE49-F238E27FC236}">
                <a16:creationId xmlns:a16="http://schemas.microsoft.com/office/drawing/2014/main" id="{25149E60-73A3-4ABC-8197-92F798D814E6}"/>
              </a:ext>
            </a:extLst>
          </p:cNvPr>
          <p:cNvGraphicFramePr/>
          <p:nvPr>
            <p:extLst>
              <p:ext uri="{D42A27DB-BD31-4B8C-83A1-F6EECF244321}">
                <p14:modId xmlns:p14="http://schemas.microsoft.com/office/powerpoint/2010/main" val="3828853897"/>
              </p:ext>
            </p:extLst>
          </p:nvPr>
        </p:nvGraphicFramePr>
        <p:xfrm>
          <a:off x="1685441" y="952502"/>
          <a:ext cx="8818058" cy="5231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a:extLst>
              <a:ext uri="{FF2B5EF4-FFF2-40B4-BE49-F238E27FC236}">
                <a16:creationId xmlns:a16="http://schemas.microsoft.com/office/drawing/2014/main" id="{5D7F1BB4-3699-4520-9B11-DF2AA71957E5}"/>
              </a:ext>
            </a:extLst>
          </p:cNvPr>
          <p:cNvSpPr txBox="1"/>
          <p:nvPr/>
        </p:nvSpPr>
        <p:spPr>
          <a:xfrm>
            <a:off x="3863752" y="1124744"/>
            <a:ext cx="864096"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de-DE" sz="5400" dirty="0">
                <a:solidFill>
                  <a:schemeClr val="bg1"/>
                </a:solidFill>
                <a:latin typeface="Arial" pitchFamily="34" charset="0"/>
              </a:rPr>
              <a:t>1</a:t>
            </a:r>
          </a:p>
        </p:txBody>
      </p:sp>
      <p:sp>
        <p:nvSpPr>
          <p:cNvPr id="9" name="Textfeld 8">
            <a:extLst>
              <a:ext uri="{FF2B5EF4-FFF2-40B4-BE49-F238E27FC236}">
                <a16:creationId xmlns:a16="http://schemas.microsoft.com/office/drawing/2014/main" id="{201EFA99-9BA4-47C4-BC9A-7FF20CE6061A}"/>
              </a:ext>
            </a:extLst>
          </p:cNvPr>
          <p:cNvSpPr txBox="1"/>
          <p:nvPr/>
        </p:nvSpPr>
        <p:spPr>
          <a:xfrm>
            <a:off x="3861588" y="2859323"/>
            <a:ext cx="864096"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de-DE" sz="5400" dirty="0">
                <a:solidFill>
                  <a:schemeClr val="bg1"/>
                </a:solidFill>
                <a:latin typeface="Arial" pitchFamily="34" charset="0"/>
              </a:rPr>
              <a:t>2</a:t>
            </a:r>
          </a:p>
        </p:txBody>
      </p:sp>
      <p:sp>
        <p:nvSpPr>
          <p:cNvPr id="10" name="Textfeld 9">
            <a:extLst>
              <a:ext uri="{FF2B5EF4-FFF2-40B4-BE49-F238E27FC236}">
                <a16:creationId xmlns:a16="http://schemas.microsoft.com/office/drawing/2014/main" id="{D856B0D1-E0C6-4FAF-9E68-9B6DDF211AB5}"/>
              </a:ext>
            </a:extLst>
          </p:cNvPr>
          <p:cNvSpPr txBox="1"/>
          <p:nvPr/>
        </p:nvSpPr>
        <p:spPr>
          <a:xfrm>
            <a:off x="3859424" y="4593902"/>
            <a:ext cx="864096"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de-DE" sz="5400" dirty="0">
                <a:solidFill>
                  <a:schemeClr val="bg1"/>
                </a:solidFill>
                <a:latin typeface="Arial" pitchFamily="34" charset="0"/>
              </a:rPr>
              <a:t>3</a:t>
            </a:r>
          </a:p>
        </p:txBody>
      </p:sp>
    </p:spTree>
    <p:extLst>
      <p:ext uri="{BB962C8B-B14F-4D97-AF65-F5344CB8AC3E}">
        <p14:creationId xmlns:p14="http://schemas.microsoft.com/office/powerpoint/2010/main" val="13448407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2927B57-AB89-258B-EC8E-47BB5F8EA1A0}"/>
              </a:ext>
            </a:extLst>
          </p:cNvPr>
          <p:cNvSpPr/>
          <p:nvPr/>
        </p:nvSpPr>
        <p:spPr bwMode="auto">
          <a:xfrm>
            <a:off x="-5255" y="2971800"/>
            <a:ext cx="12192000" cy="2889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normAutofit/>
          </a:bodyPr>
          <a:lstStyle/>
          <a:p>
            <a:r>
              <a:rPr lang="en-US" dirty="0"/>
              <a:t>Introduction </a:t>
            </a:r>
          </a:p>
          <a:p>
            <a:pPr lvl="1"/>
            <a:r>
              <a:rPr lang="en-US" dirty="0"/>
              <a:t>Motivation</a:t>
            </a:r>
          </a:p>
          <a:p>
            <a:pPr lvl="1"/>
            <a:r>
              <a:rPr lang="en-US" dirty="0"/>
              <a:t>Objectives</a:t>
            </a:r>
          </a:p>
          <a:p>
            <a:pPr lvl="1"/>
            <a:r>
              <a:rPr lang="en-US" dirty="0"/>
              <a:t>Research questions</a:t>
            </a:r>
          </a:p>
          <a:p>
            <a:pPr marL="98425" lvl="1" indent="0">
              <a:buNone/>
            </a:pPr>
            <a:endParaRPr lang="en-US" dirty="0"/>
          </a:p>
          <a:p>
            <a:pPr marL="98425" lvl="1" indent="0">
              <a:buNone/>
            </a:pPr>
            <a:r>
              <a:rPr lang="en-US" dirty="0"/>
              <a:t>Research concept</a:t>
            </a:r>
          </a:p>
          <a:p>
            <a:pPr lvl="1"/>
            <a:r>
              <a:rPr lang="en-US" dirty="0"/>
              <a:t>General approach</a:t>
            </a:r>
          </a:p>
          <a:p>
            <a:pPr lvl="1"/>
            <a:r>
              <a:rPr lang="en-US" dirty="0"/>
              <a:t>Data set</a:t>
            </a:r>
          </a:p>
          <a:p>
            <a:pPr lvl="1"/>
            <a:r>
              <a:rPr lang="en-US" dirty="0"/>
              <a:t>Methodology</a:t>
            </a:r>
          </a:p>
          <a:p>
            <a:pPr marL="98425" lvl="1" indent="0">
              <a:buNone/>
            </a:pPr>
            <a:endParaRPr lang="en-US" dirty="0"/>
          </a:p>
          <a:p>
            <a:pPr marL="98425" lvl="1" indent="0">
              <a:buNone/>
            </a:pPr>
            <a:r>
              <a:rPr lang="en-US" dirty="0"/>
              <a:t>Results</a:t>
            </a:r>
          </a:p>
          <a:p>
            <a:pPr lvl="1"/>
            <a:r>
              <a:rPr lang="en-US" dirty="0"/>
              <a:t>Classification results (RQ2)</a:t>
            </a:r>
          </a:p>
          <a:p>
            <a:pPr lvl="1"/>
            <a:r>
              <a:rPr lang="en-US" dirty="0"/>
              <a:t>Identified challenges (RQ1)</a:t>
            </a:r>
          </a:p>
          <a:p>
            <a:pPr lvl="1"/>
            <a:r>
              <a:rPr lang="en-US" dirty="0"/>
              <a:t>Application of unsupervised learning methods (RQ3) </a:t>
            </a:r>
          </a:p>
          <a:p>
            <a:pPr marL="98425" lvl="1" indent="0">
              <a:buNone/>
            </a:pPr>
            <a:br>
              <a:rPr lang="en-US" dirty="0"/>
            </a:br>
            <a:r>
              <a:rPr lang="en-US" dirty="0"/>
              <a:t>Conclusion</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en-US"/>
              <a:t>© sebis</a:t>
            </a:r>
            <a:endParaRPr lang="de-DE" dirty="0"/>
          </a:p>
        </p:txBody>
      </p:sp>
      <p:sp>
        <p:nvSpPr>
          <p:cNvPr id="5" name="Fußzeilenplatzhalter 4"/>
          <p:cNvSpPr>
            <a:spLocks noGrp="1"/>
          </p:cNvSpPr>
          <p:nvPr>
            <p:ph type="ftr" sz="quarter" idx="11"/>
          </p:nvPr>
        </p:nvSpPr>
        <p:spPr/>
        <p:txBody>
          <a:bodyPr/>
          <a:lstStyle/>
          <a:p>
            <a:r>
              <a:rPr lang="en-US"/>
              <a:t>221212 Andrei Kreinhaus Master's Thesis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9</a:t>
            </a:fld>
            <a:endParaRPr lang="de-DE" dirty="0"/>
          </a:p>
        </p:txBody>
      </p:sp>
    </p:spTree>
    <p:extLst>
      <p:ext uri="{BB962C8B-B14F-4D97-AF65-F5344CB8AC3E}">
        <p14:creationId xmlns:p14="http://schemas.microsoft.com/office/powerpoint/2010/main" val="1331210757"/>
      </p:ext>
    </p:extLst>
  </p:cSld>
  <p:clrMapOvr>
    <a:masterClrMapping/>
  </p:clrMapOvr>
  <p:transition/>
</p:sld>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6FEE22EF-CE78-4652-AF62-532A236F1ECD}" vid="{E8268B09-2135-444D-9711-C6D24C3A78C2}"/>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221117 Matthes Sebis Slide Template</Template>
  <TotalTime>0</TotalTime>
  <Words>5525</Words>
  <Application>Microsoft Office PowerPoint</Application>
  <PresentationFormat>Widescreen</PresentationFormat>
  <Paragraphs>1321</Paragraphs>
  <Slides>51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Arial Unicode MS</vt:lpstr>
      <vt:lpstr>Cambria Math</vt:lpstr>
      <vt:lpstr>Helvetica Neue</vt:lpstr>
      <vt:lpstr>TUM Neue Helvetica 75 Bold</vt:lpstr>
      <vt:lpstr>Wingdings</vt:lpstr>
      <vt:lpstr>Slides sebis 2013 2</vt:lpstr>
      <vt:lpstr>An Expert-Defined Rule-Based Approach for Generating Vector Representations to Classify Texts</vt:lpstr>
      <vt:lpstr>Outline</vt:lpstr>
      <vt:lpstr>Outline</vt:lpstr>
      <vt:lpstr>Motivation</vt:lpstr>
      <vt:lpstr>Outline</vt:lpstr>
      <vt:lpstr>Objectives</vt:lpstr>
      <vt:lpstr>Outline</vt:lpstr>
      <vt:lpstr>Research Questions</vt:lpstr>
      <vt:lpstr>Outline</vt:lpstr>
      <vt:lpstr>Definitions</vt:lpstr>
      <vt:lpstr>The Proposed Approach is Based on how a Person Classifies Texts [1]</vt:lpstr>
      <vt:lpstr>The Proposed Approach with an Example</vt:lpstr>
      <vt:lpstr>Semantically Similar Concepts of Engine-Related Issues in a 2D Vector Space</vt:lpstr>
      <vt:lpstr>Outline</vt:lpstr>
      <vt:lpstr>Data set</vt:lpstr>
      <vt:lpstr>Outline</vt:lpstr>
      <vt:lpstr>M#: Methodology for Answering the RQ2</vt:lpstr>
      <vt:lpstr>M1: Data Preprocessing</vt:lpstr>
      <vt:lpstr>M2: Definition and Description of Target Classes</vt:lpstr>
      <vt:lpstr>M3: Obtaining Context Rules from Context Windows</vt:lpstr>
      <vt:lpstr>M4: Calculating Class Vectors</vt:lpstr>
      <vt:lpstr>M5: Classification of Documents</vt:lpstr>
      <vt:lpstr>M6: Validation Procedure</vt:lpstr>
      <vt:lpstr>Outline</vt:lpstr>
      <vt:lpstr>The Number of Identified Documents for each Class Strongly Depends on two Factors: the Embedding Model and the Similarity Score Threshold</vt:lpstr>
      <vt:lpstr>Contextual Embedding Models Perform Better than the Non-Contextual one</vt:lpstr>
      <vt:lpstr>Threshold Calibration Helps to Determine an Optimal Number of Documents</vt:lpstr>
      <vt:lpstr>Threshold Calibration Helps to Determine an Optimal Number of Documents</vt:lpstr>
      <vt:lpstr>Validation Process in Practice: Adjusting the Similarity Score Threshold</vt:lpstr>
      <vt:lpstr>SBERT-Based all-Mini-LM-L6-v2 Performs Best in our Experiments</vt:lpstr>
      <vt:lpstr>Advantages of the Proposed Approach</vt:lpstr>
      <vt:lpstr>Outline</vt:lpstr>
      <vt:lpstr>Answering RQ1: Identified challenges (1/3)</vt:lpstr>
      <vt:lpstr>Answering RQ1: Identified challenges (2/3)</vt:lpstr>
      <vt:lpstr>Answering RQ1: Identified challenges (3/3)</vt:lpstr>
      <vt:lpstr>Answering RQ1: Categorization of Identified Challenges</vt:lpstr>
      <vt:lpstr>Outline</vt:lpstr>
      <vt:lpstr>Answering RQ3: Applying Common Unsupervised Learning Methods</vt:lpstr>
      <vt:lpstr>Outline</vt:lpstr>
      <vt:lpstr>Conclusion: Answering the Research Questions</vt:lpstr>
      <vt:lpstr>PowerPoint Presentation</vt:lpstr>
      <vt:lpstr>Back-Up</vt:lpstr>
      <vt:lpstr>Results of the First Validation Round</vt:lpstr>
      <vt:lpstr>Results of the Second Validation Round</vt:lpstr>
      <vt:lpstr>Results of the Third Validation Round (1/2)</vt:lpstr>
      <vt:lpstr>Results of the Third Validation Round (2/2)</vt:lpstr>
      <vt:lpstr>Results of the Fourth Validation Round</vt:lpstr>
      <vt:lpstr>Problems with the Data Set</vt:lpstr>
      <vt:lpstr>More Classified Sentences Means More Data for Training of a Text Classifier</vt:lpstr>
      <vt:lpstr>Similarities Between Class Vectors are not Too High</vt:lpstr>
      <vt:lpstr>Target Classes Used for the Proposed Approach</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Andrei Kreinhaus</dc:creator>
  <dc:description>Copyright sebis</dc:description>
  <cp:lastModifiedBy>Andrei Kreinhaus</cp:lastModifiedBy>
  <cp:revision>2</cp:revision>
  <dcterms:created xsi:type="dcterms:W3CDTF">2022-12-08T09:00:29Z</dcterms:created>
  <dcterms:modified xsi:type="dcterms:W3CDTF">2022-12-12T13:01:31Z</dcterms:modified>
</cp:coreProperties>
</file>