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25" r:id="rId1"/>
  </p:sldMasterIdLst>
  <p:notesMasterIdLst>
    <p:notesMasterId r:id="rId27"/>
  </p:notesMasterIdLst>
  <p:handoutMasterIdLst>
    <p:handoutMasterId r:id="rId28"/>
  </p:handoutMasterIdLst>
  <p:sldIdLst>
    <p:sldId id="647" r:id="rId2"/>
    <p:sldId id="734" r:id="rId3"/>
    <p:sldId id="702" r:id="rId4"/>
    <p:sldId id="701" r:id="rId5"/>
    <p:sldId id="733" r:id="rId6"/>
    <p:sldId id="696" r:id="rId7"/>
    <p:sldId id="697" r:id="rId8"/>
    <p:sldId id="726" r:id="rId9"/>
    <p:sldId id="717" r:id="rId10"/>
    <p:sldId id="735" r:id="rId11"/>
    <p:sldId id="732" r:id="rId12"/>
    <p:sldId id="698" r:id="rId13"/>
    <p:sldId id="707" r:id="rId14"/>
    <p:sldId id="704" r:id="rId15"/>
    <p:sldId id="731" r:id="rId16"/>
    <p:sldId id="736" r:id="rId17"/>
    <p:sldId id="711" r:id="rId18"/>
    <p:sldId id="715" r:id="rId19"/>
    <p:sldId id="724" r:id="rId20"/>
    <p:sldId id="705" r:id="rId21"/>
    <p:sldId id="706" r:id="rId22"/>
    <p:sldId id="673" r:id="rId23"/>
    <p:sldId id="728" r:id="rId24"/>
    <p:sldId id="730" r:id="rId25"/>
    <p:sldId id="729" r:id="rId26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 Neue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 Neue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 Neue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 Neue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 Neue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Helvetica Neue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Helvetica Neue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Helvetica Neue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Helvetica Neue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618">
          <p15:clr>
            <a:srgbClr val="A4A3A4"/>
          </p15:clr>
        </p15:guide>
        <p15:guide id="3" orient="horz" pos="4042">
          <p15:clr>
            <a:srgbClr val="A4A3A4"/>
          </p15:clr>
        </p15:guide>
        <p15:guide id="4" pos="5624">
          <p15:clr>
            <a:srgbClr val="A4A3A4"/>
          </p15:clr>
        </p15:guide>
        <p15:guide id="5" pos="158">
          <p15:clr>
            <a:srgbClr val="A4A3A4"/>
          </p15:clr>
        </p15:guide>
        <p15:guide id="6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5BD"/>
    <a:srgbClr val="C0C0C0"/>
    <a:srgbClr val="000000"/>
    <a:srgbClr val="41BEFF"/>
    <a:srgbClr val="FF8000"/>
    <a:srgbClr val="CB6C1D"/>
    <a:srgbClr val="ECE8C2"/>
    <a:srgbClr val="91AC6B"/>
    <a:srgbClr val="074F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Keine Formatvorlage, Tabellengitternetz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843" autoAdjust="0"/>
    <p:restoredTop sz="95662" autoAdjust="0"/>
  </p:normalViewPr>
  <p:slideViewPr>
    <p:cSldViewPr>
      <p:cViewPr>
        <p:scale>
          <a:sx n="115" d="100"/>
          <a:sy n="115" d="100"/>
        </p:scale>
        <p:origin x="48" y="136"/>
      </p:cViewPr>
      <p:guideLst>
        <p:guide orient="horz" pos="2160"/>
        <p:guide orient="horz" pos="618"/>
        <p:guide orient="horz" pos="4042"/>
        <p:guide pos="5624"/>
        <p:guide pos="158"/>
        <p:guide pos="2880"/>
      </p:guideLst>
    </p:cSldViewPr>
  </p:slideViewPr>
  <p:outlineViewPr>
    <p:cViewPr>
      <p:scale>
        <a:sx n="33" d="100"/>
        <a:sy n="33" d="100"/>
      </p:scale>
      <p:origin x="0" y="390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2532" y="-108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Number of addresses in an SCC/WCC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Number o f addresses in an SCC/WCC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strRef>
              <c:f>Sayfa1!$A$2:$A$16</c:f>
              <c:strCache>
                <c:ptCount val="15"/>
                <c:pt idx="0">
                  <c:v>Terraforms</c:v>
                </c:pt>
                <c:pt idx="1">
                  <c:v>dotdotdot</c:v>
                </c:pt>
                <c:pt idx="2">
                  <c:v>Meebits</c:v>
                </c:pt>
                <c:pt idx="3">
                  <c:v>mmmmm</c:v>
                </c:pt>
                <c:pt idx="4">
                  <c:v>afasf</c:v>
                </c:pt>
                <c:pt idx="5">
                  <c:v>şanp</c:v>
                </c:pt>
                <c:pt idx="6">
                  <c:v>asf</c:v>
                </c:pt>
                <c:pt idx="7">
                  <c:v>dsa</c:v>
                </c:pt>
                <c:pt idx="8">
                  <c:v>asd</c:v>
                </c:pt>
                <c:pt idx="9">
                  <c:v>dsa</c:v>
                </c:pt>
                <c:pt idx="10">
                  <c:v>a</c:v>
                </c:pt>
                <c:pt idx="11">
                  <c:v>aas</c:v>
                </c:pt>
                <c:pt idx="12">
                  <c:v>aa</c:v>
                </c:pt>
                <c:pt idx="13">
                  <c:v>aaa</c:v>
                </c:pt>
                <c:pt idx="14">
                  <c:v>aaaaaa</c:v>
                </c:pt>
              </c:strCache>
            </c:strRef>
          </c:xVal>
          <c:yVal>
            <c:numRef>
              <c:f>Sayfa1!$B$2:$B$16</c:f>
              <c:numCache>
                <c:formatCode>General</c:formatCode>
                <c:ptCount val="15"/>
                <c:pt idx="0">
                  <c:v>2.11</c:v>
                </c:pt>
                <c:pt idx="1">
                  <c:v>2.2000000000000002</c:v>
                </c:pt>
                <c:pt idx="2">
                  <c:v>2.08</c:v>
                </c:pt>
                <c:pt idx="3">
                  <c:v>2.2400000000000002</c:v>
                </c:pt>
                <c:pt idx="4">
                  <c:v>2.4500000000000002</c:v>
                </c:pt>
                <c:pt idx="5">
                  <c:v>2.65</c:v>
                </c:pt>
                <c:pt idx="6">
                  <c:v>2.23</c:v>
                </c:pt>
                <c:pt idx="7">
                  <c:v>2.2599999999999998</c:v>
                </c:pt>
                <c:pt idx="8">
                  <c:v>2.2200000000000002</c:v>
                </c:pt>
                <c:pt idx="9">
                  <c:v>2.12</c:v>
                </c:pt>
                <c:pt idx="10">
                  <c:v>2.16</c:v>
                </c:pt>
                <c:pt idx="11">
                  <c:v>2.23</c:v>
                </c:pt>
                <c:pt idx="12">
                  <c:v>2.1</c:v>
                </c:pt>
                <c:pt idx="13">
                  <c:v>2.16</c:v>
                </c:pt>
                <c:pt idx="14">
                  <c:v>2.04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325-0A46-A618-0F580C60D9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7123728"/>
        <c:axId val="1059222256"/>
      </c:scatterChart>
      <c:valAx>
        <c:axId val="5971237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059222256"/>
        <c:crosses val="autoZero"/>
        <c:crossBetween val="midCat"/>
      </c:valAx>
      <c:valAx>
        <c:axId val="1059222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5971237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Frequency of Addresses</c:v>
                </c:pt>
              </c:strCache>
            </c:strRef>
          </c:tx>
          <c:spPr>
            <a:ln w="28575" cap="rnd">
              <a:noFill/>
              <a:round/>
            </a:ln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xVal>
            <c:numRef>
              <c:f>Sayfa1!$A$2:$A$16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</c:numCache>
            </c:numRef>
          </c:xVal>
          <c:yVal>
            <c:numRef>
              <c:f>Sayfa1!$B$2:$B$16</c:f>
              <c:numCache>
                <c:formatCode>General</c:formatCode>
                <c:ptCount val="15"/>
                <c:pt idx="0">
                  <c:v>1.1499999999999999</c:v>
                </c:pt>
                <c:pt idx="1">
                  <c:v>1.18</c:v>
                </c:pt>
                <c:pt idx="2">
                  <c:v>1.08</c:v>
                </c:pt>
                <c:pt idx="3">
                  <c:v>1.47</c:v>
                </c:pt>
                <c:pt idx="4">
                  <c:v>1.35</c:v>
                </c:pt>
                <c:pt idx="5">
                  <c:v>1.79</c:v>
                </c:pt>
                <c:pt idx="6">
                  <c:v>1.1200000000000001</c:v>
                </c:pt>
                <c:pt idx="7">
                  <c:v>1.31</c:v>
                </c:pt>
                <c:pt idx="8">
                  <c:v>1.1499999999999999</c:v>
                </c:pt>
                <c:pt idx="9">
                  <c:v>1.0900000000000001</c:v>
                </c:pt>
                <c:pt idx="10">
                  <c:v>1.38</c:v>
                </c:pt>
                <c:pt idx="11">
                  <c:v>1.1599999999999999</c:v>
                </c:pt>
                <c:pt idx="12">
                  <c:v>1.32</c:v>
                </c:pt>
                <c:pt idx="13">
                  <c:v>1.22</c:v>
                </c:pt>
                <c:pt idx="14">
                  <c:v>1.3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927-1D4C-BC03-835B670942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56891616"/>
        <c:axId val="1322897120"/>
      </c:scatterChart>
      <c:valAx>
        <c:axId val="12568916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322897120"/>
        <c:crosses val="autoZero"/>
        <c:crossBetween val="midCat"/>
      </c:valAx>
      <c:valAx>
        <c:axId val="1322897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2568916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Frequency of Suspicious SCCs/WCCs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Sayfa1!$A$2:$A$16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</c:numCache>
            </c:numRef>
          </c:xVal>
          <c:yVal>
            <c:numRef>
              <c:f>Sayfa1!$B$2:$B$16</c:f>
              <c:numCache>
                <c:formatCode>General</c:formatCode>
                <c:ptCount val="15"/>
                <c:pt idx="0">
                  <c:v>21.53</c:v>
                </c:pt>
                <c:pt idx="1">
                  <c:v>10.72</c:v>
                </c:pt>
                <c:pt idx="2">
                  <c:v>12.84</c:v>
                </c:pt>
                <c:pt idx="3">
                  <c:v>8.8699999999999992</c:v>
                </c:pt>
                <c:pt idx="4">
                  <c:v>10.55</c:v>
                </c:pt>
                <c:pt idx="5">
                  <c:v>14.99</c:v>
                </c:pt>
                <c:pt idx="6">
                  <c:v>4.18</c:v>
                </c:pt>
                <c:pt idx="7">
                  <c:v>5.44</c:v>
                </c:pt>
                <c:pt idx="8">
                  <c:v>7.26</c:v>
                </c:pt>
                <c:pt idx="9">
                  <c:v>4.82</c:v>
                </c:pt>
                <c:pt idx="10">
                  <c:v>12.05</c:v>
                </c:pt>
                <c:pt idx="11">
                  <c:v>9.7100000000000009</c:v>
                </c:pt>
                <c:pt idx="12">
                  <c:v>9.26</c:v>
                </c:pt>
                <c:pt idx="13">
                  <c:v>5.95</c:v>
                </c:pt>
                <c:pt idx="14">
                  <c:v>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5B4-B548-B1FA-13D257C945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4729760"/>
        <c:axId val="647638928"/>
      </c:scatterChart>
      <c:valAx>
        <c:axId val="6047297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647638928"/>
        <c:crosses val="autoZero"/>
        <c:crossBetween val="midCat"/>
      </c:valAx>
      <c:valAx>
        <c:axId val="647638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6047297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E323F3-C979-4437-8C3D-AA12ECC6952B}" type="doc">
      <dgm:prSet loTypeId="urn:microsoft.com/office/officeart/2005/8/layout/hList1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11E62103-E23C-4C0B-B08A-5C71F84EB1D1}">
      <dgm:prSet custT="1"/>
      <dgm:spPr>
        <a:solidFill>
          <a:schemeClr val="accent5"/>
        </a:solidFill>
      </dgm:spPr>
      <dgm:t>
        <a:bodyPr/>
        <a:lstStyle/>
        <a:p>
          <a:r>
            <a:rPr lang="tr-TR" sz="1700" dirty="0"/>
            <a:t>RQ1: </a:t>
          </a:r>
          <a:r>
            <a:rPr lang="tr-TR" sz="1700" dirty="0" err="1"/>
            <a:t>Which</a:t>
          </a:r>
          <a:r>
            <a:rPr lang="tr-TR" sz="1700" dirty="0"/>
            <a:t> </a:t>
          </a:r>
          <a:r>
            <a:rPr lang="tr-TR" sz="1700" dirty="0" err="1"/>
            <a:t>research</a:t>
          </a:r>
          <a:r>
            <a:rPr lang="tr-TR" sz="1700" dirty="0"/>
            <a:t> has </a:t>
          </a:r>
          <a:r>
            <a:rPr lang="tr-TR" sz="1700" dirty="0" err="1"/>
            <a:t>been</a:t>
          </a:r>
          <a:r>
            <a:rPr lang="tr-TR" sz="1700" dirty="0"/>
            <a:t> </a:t>
          </a:r>
          <a:r>
            <a:rPr lang="tr-TR" sz="1700" dirty="0" err="1"/>
            <a:t>conducted</a:t>
          </a:r>
          <a:r>
            <a:rPr lang="tr-TR" sz="1700" dirty="0"/>
            <a:t> </a:t>
          </a:r>
          <a:r>
            <a:rPr lang="tr-TR" sz="1700" dirty="0" err="1"/>
            <a:t>so</a:t>
          </a:r>
          <a:r>
            <a:rPr lang="tr-TR" sz="1700" dirty="0"/>
            <a:t> far on </a:t>
          </a:r>
          <a:r>
            <a:rPr lang="tr-TR" sz="1700" dirty="0" err="1"/>
            <a:t>detecting</a:t>
          </a:r>
          <a:r>
            <a:rPr lang="tr-TR" sz="1700" dirty="0"/>
            <a:t> </a:t>
          </a:r>
          <a:r>
            <a:rPr lang="tr-TR" sz="1700" dirty="0" err="1"/>
            <a:t>wash</a:t>
          </a:r>
          <a:r>
            <a:rPr lang="tr-TR" sz="1700" dirty="0"/>
            <a:t> </a:t>
          </a:r>
          <a:r>
            <a:rPr lang="tr-TR" sz="1700" dirty="0" err="1"/>
            <a:t>trading</a:t>
          </a:r>
          <a:r>
            <a:rPr lang="tr-TR" sz="1700" dirty="0"/>
            <a:t> on NFT </a:t>
          </a:r>
          <a:r>
            <a:rPr lang="tr-TR" sz="1700" dirty="0" err="1"/>
            <a:t>marketplaces</a:t>
          </a:r>
          <a:r>
            <a:rPr lang="tr-TR" sz="1700" dirty="0"/>
            <a:t>? </a:t>
          </a:r>
          <a:endParaRPr lang="en-US" sz="1700" dirty="0"/>
        </a:p>
      </dgm:t>
    </dgm:pt>
    <dgm:pt modelId="{7D675C8E-8E50-44DA-ADE0-730368037556}" type="parTrans" cxnId="{E7A1FA3A-1418-471D-B542-0CCD811B4A73}">
      <dgm:prSet/>
      <dgm:spPr/>
      <dgm:t>
        <a:bodyPr/>
        <a:lstStyle/>
        <a:p>
          <a:endParaRPr lang="en-US"/>
        </a:p>
      </dgm:t>
    </dgm:pt>
    <dgm:pt modelId="{03129CE5-83E7-4120-B4D6-7FA85F0099C4}" type="sibTrans" cxnId="{E7A1FA3A-1418-471D-B542-0CCD811B4A73}">
      <dgm:prSet/>
      <dgm:spPr/>
      <dgm:t>
        <a:bodyPr/>
        <a:lstStyle/>
        <a:p>
          <a:endParaRPr lang="en-US"/>
        </a:p>
      </dgm:t>
    </dgm:pt>
    <dgm:pt modelId="{02D924D2-76EF-48DE-872C-27D1ECC9C351}">
      <dgm:prSet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tr-TR" dirty="0"/>
            <a:t>Limited </a:t>
          </a:r>
          <a:r>
            <a:rPr lang="tr-TR" dirty="0" err="1"/>
            <a:t>number</a:t>
          </a:r>
          <a:r>
            <a:rPr lang="tr-TR" dirty="0"/>
            <a:t> of </a:t>
          </a:r>
          <a:r>
            <a:rPr lang="tr-TR" dirty="0" err="1"/>
            <a:t>academical</a:t>
          </a:r>
          <a:r>
            <a:rPr lang="tr-TR" dirty="0"/>
            <a:t> </a:t>
          </a:r>
          <a:r>
            <a:rPr lang="tr-TR" dirty="0" err="1"/>
            <a:t>papers</a:t>
          </a:r>
          <a:endParaRPr lang="en-US" dirty="0"/>
        </a:p>
      </dgm:t>
    </dgm:pt>
    <dgm:pt modelId="{A763C45A-EEDB-43D1-821A-981AB6FA1D66}" type="parTrans" cxnId="{C1C6F04B-09D2-4431-A8C8-000C0A48C542}">
      <dgm:prSet/>
      <dgm:spPr/>
      <dgm:t>
        <a:bodyPr/>
        <a:lstStyle/>
        <a:p>
          <a:endParaRPr lang="en-US"/>
        </a:p>
      </dgm:t>
    </dgm:pt>
    <dgm:pt modelId="{1D27D85C-C681-404C-ADCA-6C773118737B}" type="sibTrans" cxnId="{C1C6F04B-09D2-4431-A8C8-000C0A48C542}">
      <dgm:prSet/>
      <dgm:spPr/>
      <dgm:t>
        <a:bodyPr/>
        <a:lstStyle/>
        <a:p>
          <a:endParaRPr lang="en-US"/>
        </a:p>
      </dgm:t>
    </dgm:pt>
    <dgm:pt modelId="{608EA305-CEC1-463F-8221-566C7B7A6AF6}">
      <dgm:prSet/>
      <dgm:spPr>
        <a:solidFill>
          <a:schemeClr val="accent5"/>
        </a:solidFill>
      </dgm:spPr>
      <dgm:t>
        <a:bodyPr/>
        <a:lstStyle/>
        <a:p>
          <a:r>
            <a:rPr lang="tr-TR" dirty="0"/>
            <a:t>RQ2: </a:t>
          </a:r>
          <a:r>
            <a:rPr lang="tr-TR" dirty="0" err="1"/>
            <a:t>What</a:t>
          </a:r>
          <a:r>
            <a:rPr lang="tr-TR" dirty="0"/>
            <a:t> </a:t>
          </a:r>
          <a:r>
            <a:rPr lang="tr-TR" dirty="0" err="1"/>
            <a:t>insights</a:t>
          </a:r>
          <a:r>
            <a:rPr lang="tr-TR" dirty="0"/>
            <a:t> can an online service </a:t>
          </a:r>
          <a:r>
            <a:rPr lang="tr-TR" dirty="0" err="1"/>
            <a:t>provide</a:t>
          </a:r>
          <a:r>
            <a:rPr lang="tr-TR" dirty="0"/>
            <a:t> </a:t>
          </a:r>
          <a:r>
            <a:rPr lang="tr-TR" dirty="0" err="1"/>
            <a:t>regarding</a:t>
          </a:r>
          <a:r>
            <a:rPr lang="tr-TR" dirty="0"/>
            <a:t> an NFT </a:t>
          </a:r>
          <a:r>
            <a:rPr lang="tr-TR" dirty="0" err="1"/>
            <a:t>collection</a:t>
          </a:r>
          <a:r>
            <a:rPr lang="tr-TR" dirty="0"/>
            <a:t>? </a:t>
          </a:r>
          <a:endParaRPr lang="en-US" dirty="0"/>
        </a:p>
      </dgm:t>
    </dgm:pt>
    <dgm:pt modelId="{C23C4547-2403-4FE1-8916-C1761DC4AFDD}" type="parTrans" cxnId="{EE069BAA-B189-4ADB-825D-D820D8E91C02}">
      <dgm:prSet/>
      <dgm:spPr/>
      <dgm:t>
        <a:bodyPr/>
        <a:lstStyle/>
        <a:p>
          <a:endParaRPr lang="en-US"/>
        </a:p>
      </dgm:t>
    </dgm:pt>
    <dgm:pt modelId="{6B49CCFA-CF31-4097-A3A5-678F423DCF73}" type="sibTrans" cxnId="{EE069BAA-B189-4ADB-825D-D820D8E91C02}">
      <dgm:prSet/>
      <dgm:spPr/>
      <dgm:t>
        <a:bodyPr/>
        <a:lstStyle/>
        <a:p>
          <a:endParaRPr lang="en-US"/>
        </a:p>
      </dgm:t>
    </dgm:pt>
    <dgm:pt modelId="{C160C0CE-88C1-4F07-8F6F-58506F418778}">
      <dgm:prSet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tr-TR" dirty="0" err="1"/>
            <a:t>Detection</a:t>
          </a:r>
          <a:r>
            <a:rPr lang="tr-TR" dirty="0"/>
            <a:t> of </a:t>
          </a:r>
          <a:r>
            <a:rPr lang="tr-TR" dirty="0" err="1"/>
            <a:t>suspicious</a:t>
          </a:r>
          <a:r>
            <a:rPr lang="tr-TR" dirty="0"/>
            <a:t> </a:t>
          </a:r>
          <a:r>
            <a:rPr lang="tr-TR" dirty="0" err="1"/>
            <a:t>addresses</a:t>
          </a:r>
          <a:r>
            <a:rPr lang="tr-TR" dirty="0"/>
            <a:t> </a:t>
          </a:r>
          <a:r>
            <a:rPr lang="tr-TR" dirty="0" err="1"/>
            <a:t>and</a:t>
          </a:r>
          <a:r>
            <a:rPr lang="tr-TR" dirty="0"/>
            <a:t> </a:t>
          </a:r>
          <a:r>
            <a:rPr lang="tr-TR" dirty="0" err="1"/>
            <a:t>trades</a:t>
          </a:r>
          <a:r>
            <a:rPr lang="tr-TR" dirty="0"/>
            <a:t> </a:t>
          </a:r>
          <a:endParaRPr lang="en-US" dirty="0"/>
        </a:p>
      </dgm:t>
    </dgm:pt>
    <dgm:pt modelId="{04013369-8818-435C-9748-8F2D3FDA35BA}" type="parTrans" cxnId="{51505B56-B8EC-49A8-B033-0BA076A11F70}">
      <dgm:prSet/>
      <dgm:spPr/>
      <dgm:t>
        <a:bodyPr/>
        <a:lstStyle/>
        <a:p>
          <a:endParaRPr lang="en-US"/>
        </a:p>
      </dgm:t>
    </dgm:pt>
    <dgm:pt modelId="{521AB8E4-F6EF-408D-9BBD-4E90FFB53A40}" type="sibTrans" cxnId="{51505B56-B8EC-49A8-B033-0BA076A11F70}">
      <dgm:prSet/>
      <dgm:spPr/>
      <dgm:t>
        <a:bodyPr/>
        <a:lstStyle/>
        <a:p>
          <a:endParaRPr lang="en-US"/>
        </a:p>
      </dgm:t>
    </dgm:pt>
    <dgm:pt modelId="{1625CAC0-B54C-450C-B11A-4CB9E613DA63}">
      <dgm:prSet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tr-TR" dirty="0" err="1"/>
            <a:t>Calculation</a:t>
          </a:r>
          <a:r>
            <a:rPr lang="tr-TR" dirty="0"/>
            <a:t> of total </a:t>
          </a:r>
          <a:r>
            <a:rPr lang="tr-TR" dirty="0" err="1"/>
            <a:t>volumes</a:t>
          </a:r>
          <a:r>
            <a:rPr lang="tr-TR" dirty="0"/>
            <a:t> </a:t>
          </a:r>
          <a:r>
            <a:rPr lang="tr-TR" dirty="0" err="1"/>
            <a:t>and</a:t>
          </a:r>
          <a:r>
            <a:rPr lang="tr-TR" dirty="0"/>
            <a:t> </a:t>
          </a:r>
          <a:r>
            <a:rPr lang="tr-TR" dirty="0" err="1"/>
            <a:t>their</a:t>
          </a:r>
          <a:r>
            <a:rPr lang="tr-TR" dirty="0"/>
            <a:t> </a:t>
          </a:r>
          <a:r>
            <a:rPr lang="tr-TR" dirty="0" err="1"/>
            <a:t>ratios</a:t>
          </a:r>
          <a:endParaRPr lang="en-US" dirty="0"/>
        </a:p>
      </dgm:t>
    </dgm:pt>
    <dgm:pt modelId="{41D69B82-7F55-4F12-8FDD-CA61CDC414C7}" type="parTrans" cxnId="{88079BF5-51EF-4A1B-A898-55C2BB333569}">
      <dgm:prSet/>
      <dgm:spPr/>
      <dgm:t>
        <a:bodyPr/>
        <a:lstStyle/>
        <a:p>
          <a:endParaRPr lang="en-US"/>
        </a:p>
      </dgm:t>
    </dgm:pt>
    <dgm:pt modelId="{AFB84F3E-5107-4A48-B1D2-D2B5B188DC43}" type="sibTrans" cxnId="{88079BF5-51EF-4A1B-A898-55C2BB333569}">
      <dgm:prSet/>
      <dgm:spPr/>
      <dgm:t>
        <a:bodyPr/>
        <a:lstStyle/>
        <a:p>
          <a:endParaRPr lang="en-US"/>
        </a:p>
      </dgm:t>
    </dgm:pt>
    <dgm:pt modelId="{4242F7C2-C612-42E2-A3EE-A7379684F059}">
      <dgm:prSet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tr-TR" dirty="0" err="1"/>
            <a:t>Creating</a:t>
          </a:r>
          <a:r>
            <a:rPr lang="tr-TR" dirty="0"/>
            <a:t> </a:t>
          </a:r>
          <a:r>
            <a:rPr lang="tr-TR" dirty="0" err="1"/>
            <a:t>trade</a:t>
          </a:r>
          <a:r>
            <a:rPr lang="tr-TR" dirty="0"/>
            <a:t>-, </a:t>
          </a:r>
          <a:r>
            <a:rPr lang="tr-TR" dirty="0" err="1"/>
            <a:t>transaction</a:t>
          </a:r>
          <a:r>
            <a:rPr lang="tr-TR" dirty="0"/>
            <a:t> </a:t>
          </a:r>
          <a:r>
            <a:rPr lang="tr-TR" dirty="0" err="1"/>
            <a:t>history</a:t>
          </a:r>
          <a:r>
            <a:rPr lang="tr-TR" dirty="0"/>
            <a:t> </a:t>
          </a:r>
          <a:r>
            <a:rPr lang="tr-TR" dirty="0" err="1"/>
            <a:t>graphs</a:t>
          </a:r>
          <a:endParaRPr lang="en-US" dirty="0"/>
        </a:p>
      </dgm:t>
    </dgm:pt>
    <dgm:pt modelId="{954E3D99-E1E4-4A6A-9B4F-28D31A016ADF}" type="parTrans" cxnId="{270DF841-5EA6-496B-A981-10240C4AEDB5}">
      <dgm:prSet/>
      <dgm:spPr/>
      <dgm:t>
        <a:bodyPr/>
        <a:lstStyle/>
        <a:p>
          <a:endParaRPr lang="en-US"/>
        </a:p>
      </dgm:t>
    </dgm:pt>
    <dgm:pt modelId="{F2A22DFC-DD2E-46BF-BA3E-2501459E003B}" type="sibTrans" cxnId="{270DF841-5EA6-496B-A981-10240C4AEDB5}">
      <dgm:prSet/>
      <dgm:spPr/>
      <dgm:t>
        <a:bodyPr/>
        <a:lstStyle/>
        <a:p>
          <a:endParaRPr lang="en-US"/>
        </a:p>
      </dgm:t>
    </dgm:pt>
    <dgm:pt modelId="{64A09BB8-2625-48FC-85B6-ABD9381DEE5C}">
      <dgm:prSet/>
      <dgm:spPr>
        <a:solidFill>
          <a:schemeClr val="accent5"/>
        </a:solidFill>
      </dgm:spPr>
      <dgm:t>
        <a:bodyPr/>
        <a:lstStyle/>
        <a:p>
          <a:r>
            <a:rPr lang="tr-TR" dirty="0"/>
            <a:t>RQ3:What </a:t>
          </a:r>
          <a:r>
            <a:rPr lang="tr-TR" dirty="0" err="1"/>
            <a:t>are</a:t>
          </a:r>
          <a:r>
            <a:rPr lang="tr-TR" dirty="0"/>
            <a:t> </a:t>
          </a:r>
          <a:r>
            <a:rPr lang="tr-TR" dirty="0" err="1"/>
            <a:t>the</a:t>
          </a:r>
          <a:r>
            <a:rPr lang="tr-TR" dirty="0"/>
            <a:t> </a:t>
          </a:r>
          <a:r>
            <a:rPr lang="tr-TR" dirty="0" err="1"/>
            <a:t>most</a:t>
          </a:r>
          <a:r>
            <a:rPr lang="tr-TR" dirty="0"/>
            <a:t> </a:t>
          </a:r>
          <a:r>
            <a:rPr lang="tr-TR" dirty="0" err="1"/>
            <a:t>common</a:t>
          </a:r>
          <a:r>
            <a:rPr lang="tr-TR" dirty="0"/>
            <a:t> </a:t>
          </a:r>
          <a:r>
            <a:rPr lang="tr-TR" dirty="0" err="1"/>
            <a:t>wash</a:t>
          </a:r>
          <a:r>
            <a:rPr lang="tr-TR" dirty="0"/>
            <a:t> </a:t>
          </a:r>
          <a:r>
            <a:rPr lang="tr-TR" dirty="0" err="1"/>
            <a:t>trading</a:t>
          </a:r>
          <a:r>
            <a:rPr lang="tr-TR" dirty="0"/>
            <a:t> </a:t>
          </a:r>
          <a:r>
            <a:rPr lang="tr-TR" dirty="0" err="1"/>
            <a:t>patterns</a:t>
          </a:r>
          <a:r>
            <a:rPr lang="tr-TR" dirty="0"/>
            <a:t>? </a:t>
          </a:r>
          <a:endParaRPr lang="en-US" dirty="0"/>
        </a:p>
      </dgm:t>
    </dgm:pt>
    <dgm:pt modelId="{78DDDD7B-C1E2-4657-8BE9-91F77638374A}" type="parTrans" cxnId="{59F35521-EC43-4502-8C49-5C58D63D7070}">
      <dgm:prSet/>
      <dgm:spPr/>
      <dgm:t>
        <a:bodyPr/>
        <a:lstStyle/>
        <a:p>
          <a:endParaRPr lang="en-US"/>
        </a:p>
      </dgm:t>
    </dgm:pt>
    <dgm:pt modelId="{62CB966C-A90D-4E81-9DF0-52E5BD2C505C}" type="sibTrans" cxnId="{59F35521-EC43-4502-8C49-5C58D63D7070}">
      <dgm:prSet/>
      <dgm:spPr/>
      <dgm:t>
        <a:bodyPr/>
        <a:lstStyle/>
        <a:p>
          <a:endParaRPr lang="en-US"/>
        </a:p>
      </dgm:t>
    </dgm:pt>
    <dgm:pt modelId="{2948B3EB-EA4C-4974-8B10-1550D6E6725A}">
      <dgm:prSet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Average number of addresses in an SCC/WCC is 2,2</a:t>
          </a:r>
        </a:p>
      </dgm:t>
    </dgm:pt>
    <dgm:pt modelId="{6136DD7C-244A-48EE-8CE3-ED9DEB83741A}" type="parTrans" cxnId="{BE37B4A2-9451-4CB9-BE25-BC7BBF2F8ED4}">
      <dgm:prSet/>
      <dgm:spPr/>
      <dgm:t>
        <a:bodyPr/>
        <a:lstStyle/>
        <a:p>
          <a:endParaRPr lang="en-US"/>
        </a:p>
      </dgm:t>
    </dgm:pt>
    <dgm:pt modelId="{77726FD9-394E-4BBF-8B62-D6BB47AE11F8}" type="sibTrans" cxnId="{BE37B4A2-9451-4CB9-BE25-BC7BBF2F8ED4}">
      <dgm:prSet/>
      <dgm:spPr/>
      <dgm:t>
        <a:bodyPr/>
        <a:lstStyle/>
        <a:p>
          <a:endParaRPr lang="en-US"/>
        </a:p>
      </dgm:t>
    </dgm:pt>
    <dgm:pt modelId="{E1E2EC0E-D6A5-BD43-86A6-B5B247E24916}">
      <dgm:prSet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tr-TR" dirty="0" err="1"/>
            <a:t>All</a:t>
          </a:r>
          <a:r>
            <a:rPr lang="tr-TR" dirty="0"/>
            <a:t> of </a:t>
          </a:r>
          <a:r>
            <a:rPr lang="tr-TR" dirty="0" err="1"/>
            <a:t>them</a:t>
          </a:r>
          <a:r>
            <a:rPr lang="tr-TR" dirty="0"/>
            <a:t> </a:t>
          </a:r>
          <a:r>
            <a:rPr lang="tr-TR" dirty="0" err="1"/>
            <a:t>focuses</a:t>
          </a:r>
          <a:r>
            <a:rPr lang="tr-TR" dirty="0"/>
            <a:t> on </a:t>
          </a:r>
          <a:r>
            <a:rPr lang="tr-TR" dirty="0" err="1"/>
            <a:t>detecting</a:t>
          </a:r>
          <a:r>
            <a:rPr lang="tr-TR" dirty="0"/>
            <a:t> </a:t>
          </a:r>
          <a:r>
            <a:rPr lang="tr-TR" dirty="0" err="1"/>
            <a:t>SCCs</a:t>
          </a:r>
          <a:r>
            <a:rPr lang="tr-TR" dirty="0"/>
            <a:t>/ </a:t>
          </a:r>
          <a:r>
            <a:rPr lang="tr-TR" dirty="0" err="1"/>
            <a:t>closed</a:t>
          </a:r>
          <a:r>
            <a:rPr lang="tr-TR" dirty="0"/>
            <a:t> </a:t>
          </a:r>
          <a:r>
            <a:rPr lang="tr-TR" dirty="0" err="1"/>
            <a:t>cycles</a:t>
          </a:r>
          <a:endParaRPr lang="en-US" dirty="0"/>
        </a:p>
      </dgm:t>
    </dgm:pt>
    <dgm:pt modelId="{676334B1-31A9-CC4A-B733-D6D1E220C9DD}" type="parTrans" cxnId="{02C849BD-3EFA-084B-8C1E-B58499F09F2D}">
      <dgm:prSet/>
      <dgm:spPr/>
      <dgm:t>
        <a:bodyPr/>
        <a:lstStyle/>
        <a:p>
          <a:endParaRPr lang="tr-TR"/>
        </a:p>
      </dgm:t>
    </dgm:pt>
    <dgm:pt modelId="{D1974662-4BD3-604E-BDA5-24EF793F5847}" type="sibTrans" cxnId="{02C849BD-3EFA-084B-8C1E-B58499F09F2D}">
      <dgm:prSet/>
      <dgm:spPr/>
      <dgm:t>
        <a:bodyPr/>
        <a:lstStyle/>
        <a:p>
          <a:endParaRPr lang="tr-TR"/>
        </a:p>
      </dgm:t>
    </dgm:pt>
    <dgm:pt modelId="{1132099D-73BE-B649-9D05-33E73FD7927D}">
      <dgm:prSet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Suspicious WCCs/SCCs are repeated in average 10 times</a:t>
          </a:r>
        </a:p>
      </dgm:t>
    </dgm:pt>
    <dgm:pt modelId="{DD543D69-4C56-054D-806D-9E480200B980}" type="parTrans" cxnId="{CD843DBE-FD85-D942-B828-40DD908E0452}">
      <dgm:prSet/>
      <dgm:spPr/>
      <dgm:t>
        <a:bodyPr/>
        <a:lstStyle/>
        <a:p>
          <a:endParaRPr lang="tr-TR"/>
        </a:p>
      </dgm:t>
    </dgm:pt>
    <dgm:pt modelId="{628A2F85-A11C-5944-BE93-BDC5B1D70153}" type="sibTrans" cxnId="{CD843DBE-FD85-D942-B828-40DD908E0452}">
      <dgm:prSet/>
      <dgm:spPr/>
      <dgm:t>
        <a:bodyPr/>
        <a:lstStyle/>
        <a:p>
          <a:endParaRPr lang="tr-TR"/>
        </a:p>
      </dgm:t>
    </dgm:pt>
    <dgm:pt modelId="{4ED9030E-B376-3844-AC0E-9D5B81F62FE6}">
      <dgm:prSet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A single address is mostly part of 1 suspicious SCC/WCC</a:t>
          </a:r>
        </a:p>
      </dgm:t>
    </dgm:pt>
    <dgm:pt modelId="{FCF11A7F-E5B5-E649-9306-78DE5D9A4C14}" type="parTrans" cxnId="{F4CCE51F-FD75-E74E-A6F8-DE9548996106}">
      <dgm:prSet/>
      <dgm:spPr/>
      <dgm:t>
        <a:bodyPr/>
        <a:lstStyle/>
        <a:p>
          <a:endParaRPr lang="tr-TR"/>
        </a:p>
      </dgm:t>
    </dgm:pt>
    <dgm:pt modelId="{9722D6FF-BCD8-4243-95BA-BE9AF29A376A}" type="sibTrans" cxnId="{F4CCE51F-FD75-E74E-A6F8-DE9548996106}">
      <dgm:prSet/>
      <dgm:spPr/>
      <dgm:t>
        <a:bodyPr/>
        <a:lstStyle/>
        <a:p>
          <a:endParaRPr lang="tr-TR"/>
        </a:p>
      </dgm:t>
    </dgm:pt>
    <dgm:pt modelId="{DF313115-3536-7846-8D35-2924F1BB702D}" type="pres">
      <dgm:prSet presAssocID="{11E323F3-C979-4437-8C3D-AA12ECC6952B}" presName="Name0" presStyleCnt="0">
        <dgm:presLayoutVars>
          <dgm:dir/>
          <dgm:animLvl val="lvl"/>
          <dgm:resizeHandles val="exact"/>
        </dgm:presLayoutVars>
      </dgm:prSet>
      <dgm:spPr/>
    </dgm:pt>
    <dgm:pt modelId="{FC9064AC-FDDC-EF47-A995-11654A7F201D}" type="pres">
      <dgm:prSet presAssocID="{11E62103-E23C-4C0B-B08A-5C71F84EB1D1}" presName="composite" presStyleCnt="0"/>
      <dgm:spPr/>
    </dgm:pt>
    <dgm:pt modelId="{9D1B3ADE-76C8-3643-99C2-B6A6542A69D6}" type="pres">
      <dgm:prSet presAssocID="{11E62103-E23C-4C0B-B08A-5C71F84EB1D1}" presName="parTx" presStyleLbl="alignNode1" presStyleIdx="0" presStyleCnt="3" custScaleY="126984">
        <dgm:presLayoutVars>
          <dgm:chMax val="0"/>
          <dgm:chPref val="0"/>
          <dgm:bulletEnabled val="1"/>
        </dgm:presLayoutVars>
      </dgm:prSet>
      <dgm:spPr/>
    </dgm:pt>
    <dgm:pt modelId="{881DE260-EEE2-7145-8C09-80153A92A318}" type="pres">
      <dgm:prSet presAssocID="{11E62103-E23C-4C0B-B08A-5C71F84EB1D1}" presName="desTx" presStyleLbl="alignAccFollowNode1" presStyleIdx="0" presStyleCnt="3" custLinFactNeighborX="-146" custLinFactNeighborY="5211">
        <dgm:presLayoutVars>
          <dgm:bulletEnabled val="1"/>
        </dgm:presLayoutVars>
      </dgm:prSet>
      <dgm:spPr/>
    </dgm:pt>
    <dgm:pt modelId="{28A5E6CD-C81F-6A4E-9137-3AFC3E4FF2DD}" type="pres">
      <dgm:prSet presAssocID="{03129CE5-83E7-4120-B4D6-7FA85F0099C4}" presName="space" presStyleCnt="0"/>
      <dgm:spPr/>
    </dgm:pt>
    <dgm:pt modelId="{FB22EB4D-2686-2B46-BBFD-A138842D970D}" type="pres">
      <dgm:prSet presAssocID="{608EA305-CEC1-463F-8221-566C7B7A6AF6}" presName="composite" presStyleCnt="0"/>
      <dgm:spPr/>
    </dgm:pt>
    <dgm:pt modelId="{9D56522B-034E-844A-A4F3-CFFB02E6EC0E}" type="pres">
      <dgm:prSet presAssocID="{608EA305-CEC1-463F-8221-566C7B7A6AF6}" presName="parTx" presStyleLbl="alignNode1" presStyleIdx="1" presStyleCnt="3" custScaleY="133523">
        <dgm:presLayoutVars>
          <dgm:chMax val="0"/>
          <dgm:chPref val="0"/>
          <dgm:bulletEnabled val="1"/>
        </dgm:presLayoutVars>
      </dgm:prSet>
      <dgm:spPr/>
    </dgm:pt>
    <dgm:pt modelId="{B0CC7C2F-53AC-9540-9BE7-0A817F777A00}" type="pres">
      <dgm:prSet presAssocID="{608EA305-CEC1-463F-8221-566C7B7A6AF6}" presName="desTx" presStyleLbl="alignAccFollowNode1" presStyleIdx="1" presStyleCnt="3" custLinFactNeighborX="0" custLinFactNeighborY="7547">
        <dgm:presLayoutVars>
          <dgm:bulletEnabled val="1"/>
        </dgm:presLayoutVars>
      </dgm:prSet>
      <dgm:spPr/>
    </dgm:pt>
    <dgm:pt modelId="{39BDD9D3-CAD0-6A4F-A5A9-7D598B40BD41}" type="pres">
      <dgm:prSet presAssocID="{6B49CCFA-CF31-4097-A3A5-678F423DCF73}" presName="space" presStyleCnt="0"/>
      <dgm:spPr/>
    </dgm:pt>
    <dgm:pt modelId="{4EEFC345-54B1-2C4C-971A-7766761FC56F}" type="pres">
      <dgm:prSet presAssocID="{64A09BB8-2625-48FC-85B6-ABD9381DEE5C}" presName="composite" presStyleCnt="0"/>
      <dgm:spPr/>
    </dgm:pt>
    <dgm:pt modelId="{018A58B4-86BE-BB44-9027-5DBD0059E2BF}" type="pres">
      <dgm:prSet presAssocID="{64A09BB8-2625-48FC-85B6-ABD9381DEE5C}" presName="parTx" presStyleLbl="alignNode1" presStyleIdx="2" presStyleCnt="3" custScaleY="127665">
        <dgm:presLayoutVars>
          <dgm:chMax val="0"/>
          <dgm:chPref val="0"/>
          <dgm:bulletEnabled val="1"/>
        </dgm:presLayoutVars>
      </dgm:prSet>
      <dgm:spPr/>
    </dgm:pt>
    <dgm:pt modelId="{32265064-F291-C646-A045-247E6251B4F9}" type="pres">
      <dgm:prSet presAssocID="{64A09BB8-2625-48FC-85B6-ABD9381DEE5C}" presName="desTx" presStyleLbl="alignAccFollowNode1" presStyleIdx="2" presStyleCnt="3" custLinFactNeighborX="103" custLinFactNeighborY="6190">
        <dgm:presLayoutVars>
          <dgm:bulletEnabled val="1"/>
        </dgm:presLayoutVars>
      </dgm:prSet>
      <dgm:spPr/>
    </dgm:pt>
  </dgm:ptLst>
  <dgm:cxnLst>
    <dgm:cxn modelId="{E79AB905-D063-F945-8BCD-9BF5DB839F74}" type="presOf" srcId="{02D924D2-76EF-48DE-872C-27D1ECC9C351}" destId="{881DE260-EEE2-7145-8C09-80153A92A318}" srcOrd="0" destOrd="0" presId="urn:microsoft.com/office/officeart/2005/8/layout/hList1"/>
    <dgm:cxn modelId="{40D0190E-C869-6543-944C-BE634CCB1774}" type="presOf" srcId="{1132099D-73BE-B649-9D05-33E73FD7927D}" destId="{32265064-F291-C646-A045-247E6251B4F9}" srcOrd="0" destOrd="1" presId="urn:microsoft.com/office/officeart/2005/8/layout/hList1"/>
    <dgm:cxn modelId="{F4CCE51F-FD75-E74E-A6F8-DE9548996106}" srcId="{64A09BB8-2625-48FC-85B6-ABD9381DEE5C}" destId="{4ED9030E-B376-3844-AC0E-9D5B81F62FE6}" srcOrd="2" destOrd="0" parTransId="{FCF11A7F-E5B5-E649-9306-78DE5D9A4C14}" sibTransId="{9722D6FF-BCD8-4243-95BA-BE9AF29A376A}"/>
    <dgm:cxn modelId="{59F35521-EC43-4502-8C49-5C58D63D7070}" srcId="{11E323F3-C979-4437-8C3D-AA12ECC6952B}" destId="{64A09BB8-2625-48FC-85B6-ABD9381DEE5C}" srcOrd="2" destOrd="0" parTransId="{78DDDD7B-C1E2-4657-8BE9-91F77638374A}" sibTransId="{62CB966C-A90D-4E81-9DF0-52E5BD2C505C}"/>
    <dgm:cxn modelId="{63AE7828-2AFB-D543-9A6B-851FF024A1EE}" type="presOf" srcId="{608EA305-CEC1-463F-8221-566C7B7A6AF6}" destId="{9D56522B-034E-844A-A4F3-CFFB02E6EC0E}" srcOrd="0" destOrd="0" presId="urn:microsoft.com/office/officeart/2005/8/layout/hList1"/>
    <dgm:cxn modelId="{E7A1FA3A-1418-471D-B542-0CCD811B4A73}" srcId="{11E323F3-C979-4437-8C3D-AA12ECC6952B}" destId="{11E62103-E23C-4C0B-B08A-5C71F84EB1D1}" srcOrd="0" destOrd="0" parTransId="{7D675C8E-8E50-44DA-ADE0-730368037556}" sibTransId="{03129CE5-83E7-4120-B4D6-7FA85F0099C4}"/>
    <dgm:cxn modelId="{270DF841-5EA6-496B-A981-10240C4AEDB5}" srcId="{608EA305-CEC1-463F-8221-566C7B7A6AF6}" destId="{4242F7C2-C612-42E2-A3EE-A7379684F059}" srcOrd="2" destOrd="0" parTransId="{954E3D99-E1E4-4A6A-9B4F-28D31A016ADF}" sibTransId="{F2A22DFC-DD2E-46BF-BA3E-2501459E003B}"/>
    <dgm:cxn modelId="{C1C6F04B-09D2-4431-A8C8-000C0A48C542}" srcId="{11E62103-E23C-4C0B-B08A-5C71F84EB1D1}" destId="{02D924D2-76EF-48DE-872C-27D1ECC9C351}" srcOrd="0" destOrd="0" parTransId="{A763C45A-EEDB-43D1-821A-981AB6FA1D66}" sibTransId="{1D27D85C-C681-404C-ADCA-6C773118737B}"/>
    <dgm:cxn modelId="{BE66434F-E0BC-7647-AD7A-F9C13E1BF4F7}" type="presOf" srcId="{C160C0CE-88C1-4F07-8F6F-58506F418778}" destId="{B0CC7C2F-53AC-9540-9BE7-0A817F777A00}" srcOrd="0" destOrd="0" presId="urn:microsoft.com/office/officeart/2005/8/layout/hList1"/>
    <dgm:cxn modelId="{51505B56-B8EC-49A8-B033-0BA076A11F70}" srcId="{608EA305-CEC1-463F-8221-566C7B7A6AF6}" destId="{C160C0CE-88C1-4F07-8F6F-58506F418778}" srcOrd="0" destOrd="0" parTransId="{04013369-8818-435C-9748-8F2D3FDA35BA}" sibTransId="{521AB8E4-F6EF-408D-9BBD-4E90FFB53A40}"/>
    <dgm:cxn modelId="{D984FC59-A77C-AD41-BCFE-3B322C0A6DB5}" type="presOf" srcId="{2948B3EB-EA4C-4974-8B10-1550D6E6725A}" destId="{32265064-F291-C646-A045-247E6251B4F9}" srcOrd="0" destOrd="0" presId="urn:microsoft.com/office/officeart/2005/8/layout/hList1"/>
    <dgm:cxn modelId="{CB3AB85D-D46B-364B-AAE0-D2BE8BAD5284}" type="presOf" srcId="{11E62103-E23C-4C0B-B08A-5C71F84EB1D1}" destId="{9D1B3ADE-76C8-3643-99C2-B6A6542A69D6}" srcOrd="0" destOrd="0" presId="urn:microsoft.com/office/officeart/2005/8/layout/hList1"/>
    <dgm:cxn modelId="{43D7FA63-0CDA-2942-A4E2-316D961791FB}" type="presOf" srcId="{E1E2EC0E-D6A5-BD43-86A6-B5B247E24916}" destId="{881DE260-EEE2-7145-8C09-80153A92A318}" srcOrd="0" destOrd="1" presId="urn:microsoft.com/office/officeart/2005/8/layout/hList1"/>
    <dgm:cxn modelId="{25A18B7C-A0F5-BC4F-B858-CC95D9EF0AB5}" type="presOf" srcId="{64A09BB8-2625-48FC-85B6-ABD9381DEE5C}" destId="{018A58B4-86BE-BB44-9027-5DBD0059E2BF}" srcOrd="0" destOrd="0" presId="urn:microsoft.com/office/officeart/2005/8/layout/hList1"/>
    <dgm:cxn modelId="{5641FB9A-172C-8344-88B5-6DCC59CF70DE}" type="presOf" srcId="{11E323F3-C979-4437-8C3D-AA12ECC6952B}" destId="{DF313115-3536-7846-8D35-2924F1BB702D}" srcOrd="0" destOrd="0" presId="urn:microsoft.com/office/officeart/2005/8/layout/hList1"/>
    <dgm:cxn modelId="{BE37B4A2-9451-4CB9-BE25-BC7BBF2F8ED4}" srcId="{64A09BB8-2625-48FC-85B6-ABD9381DEE5C}" destId="{2948B3EB-EA4C-4974-8B10-1550D6E6725A}" srcOrd="0" destOrd="0" parTransId="{6136DD7C-244A-48EE-8CE3-ED9DEB83741A}" sibTransId="{77726FD9-394E-4BBF-8B62-D6BB47AE11F8}"/>
    <dgm:cxn modelId="{BFC38FA5-6AE0-8F46-95D7-961E9A73C348}" type="presOf" srcId="{4ED9030E-B376-3844-AC0E-9D5B81F62FE6}" destId="{32265064-F291-C646-A045-247E6251B4F9}" srcOrd="0" destOrd="2" presId="urn:microsoft.com/office/officeart/2005/8/layout/hList1"/>
    <dgm:cxn modelId="{EE069BAA-B189-4ADB-825D-D820D8E91C02}" srcId="{11E323F3-C979-4437-8C3D-AA12ECC6952B}" destId="{608EA305-CEC1-463F-8221-566C7B7A6AF6}" srcOrd="1" destOrd="0" parTransId="{C23C4547-2403-4FE1-8916-C1761DC4AFDD}" sibTransId="{6B49CCFA-CF31-4097-A3A5-678F423DCF73}"/>
    <dgm:cxn modelId="{02C849BD-3EFA-084B-8C1E-B58499F09F2D}" srcId="{11E62103-E23C-4C0B-B08A-5C71F84EB1D1}" destId="{E1E2EC0E-D6A5-BD43-86A6-B5B247E24916}" srcOrd="1" destOrd="0" parTransId="{676334B1-31A9-CC4A-B733-D6D1E220C9DD}" sibTransId="{D1974662-4BD3-604E-BDA5-24EF793F5847}"/>
    <dgm:cxn modelId="{CD843DBE-FD85-D942-B828-40DD908E0452}" srcId="{64A09BB8-2625-48FC-85B6-ABD9381DEE5C}" destId="{1132099D-73BE-B649-9D05-33E73FD7927D}" srcOrd="1" destOrd="0" parTransId="{DD543D69-4C56-054D-806D-9E480200B980}" sibTransId="{628A2F85-A11C-5944-BE93-BDC5B1D70153}"/>
    <dgm:cxn modelId="{88079BF5-51EF-4A1B-A898-55C2BB333569}" srcId="{608EA305-CEC1-463F-8221-566C7B7A6AF6}" destId="{1625CAC0-B54C-450C-B11A-4CB9E613DA63}" srcOrd="1" destOrd="0" parTransId="{41D69B82-7F55-4F12-8FDD-CA61CDC414C7}" sibTransId="{AFB84F3E-5107-4A48-B1D2-D2B5B188DC43}"/>
    <dgm:cxn modelId="{B30ACBF6-2588-4B49-8ED5-9E58E033C3EA}" type="presOf" srcId="{4242F7C2-C612-42E2-A3EE-A7379684F059}" destId="{B0CC7C2F-53AC-9540-9BE7-0A817F777A00}" srcOrd="0" destOrd="2" presId="urn:microsoft.com/office/officeart/2005/8/layout/hList1"/>
    <dgm:cxn modelId="{6BABEEFE-0E50-6A4B-9A5B-D8B543EF4C93}" type="presOf" srcId="{1625CAC0-B54C-450C-B11A-4CB9E613DA63}" destId="{B0CC7C2F-53AC-9540-9BE7-0A817F777A00}" srcOrd="0" destOrd="1" presId="urn:microsoft.com/office/officeart/2005/8/layout/hList1"/>
    <dgm:cxn modelId="{3F9E91BD-E148-A741-9C83-569D3C47886A}" type="presParOf" srcId="{DF313115-3536-7846-8D35-2924F1BB702D}" destId="{FC9064AC-FDDC-EF47-A995-11654A7F201D}" srcOrd="0" destOrd="0" presId="urn:microsoft.com/office/officeart/2005/8/layout/hList1"/>
    <dgm:cxn modelId="{ECD0AF49-EADE-C74C-8DB7-A6143D601742}" type="presParOf" srcId="{FC9064AC-FDDC-EF47-A995-11654A7F201D}" destId="{9D1B3ADE-76C8-3643-99C2-B6A6542A69D6}" srcOrd="0" destOrd="0" presId="urn:microsoft.com/office/officeart/2005/8/layout/hList1"/>
    <dgm:cxn modelId="{B5059832-D7F5-BF48-89BB-170BA6F2712F}" type="presParOf" srcId="{FC9064AC-FDDC-EF47-A995-11654A7F201D}" destId="{881DE260-EEE2-7145-8C09-80153A92A318}" srcOrd="1" destOrd="0" presId="urn:microsoft.com/office/officeart/2005/8/layout/hList1"/>
    <dgm:cxn modelId="{346F956F-1D26-3E4F-9156-6E50065FC922}" type="presParOf" srcId="{DF313115-3536-7846-8D35-2924F1BB702D}" destId="{28A5E6CD-C81F-6A4E-9137-3AFC3E4FF2DD}" srcOrd="1" destOrd="0" presId="urn:microsoft.com/office/officeart/2005/8/layout/hList1"/>
    <dgm:cxn modelId="{73306182-5FEA-D543-A3F9-0CE2B42571CC}" type="presParOf" srcId="{DF313115-3536-7846-8D35-2924F1BB702D}" destId="{FB22EB4D-2686-2B46-BBFD-A138842D970D}" srcOrd="2" destOrd="0" presId="urn:microsoft.com/office/officeart/2005/8/layout/hList1"/>
    <dgm:cxn modelId="{398674F2-EF46-8E4A-97F8-83A5638E1E39}" type="presParOf" srcId="{FB22EB4D-2686-2B46-BBFD-A138842D970D}" destId="{9D56522B-034E-844A-A4F3-CFFB02E6EC0E}" srcOrd="0" destOrd="0" presId="urn:microsoft.com/office/officeart/2005/8/layout/hList1"/>
    <dgm:cxn modelId="{521C2585-4032-794E-9C1A-F92864CB7237}" type="presParOf" srcId="{FB22EB4D-2686-2B46-BBFD-A138842D970D}" destId="{B0CC7C2F-53AC-9540-9BE7-0A817F777A00}" srcOrd="1" destOrd="0" presId="urn:microsoft.com/office/officeart/2005/8/layout/hList1"/>
    <dgm:cxn modelId="{F90D6576-0F79-AF4D-A3CE-26EA96615B37}" type="presParOf" srcId="{DF313115-3536-7846-8D35-2924F1BB702D}" destId="{39BDD9D3-CAD0-6A4F-A5A9-7D598B40BD41}" srcOrd="3" destOrd="0" presId="urn:microsoft.com/office/officeart/2005/8/layout/hList1"/>
    <dgm:cxn modelId="{9C72B157-2FC8-1D4B-AF42-5A409383D452}" type="presParOf" srcId="{DF313115-3536-7846-8D35-2924F1BB702D}" destId="{4EEFC345-54B1-2C4C-971A-7766761FC56F}" srcOrd="4" destOrd="0" presId="urn:microsoft.com/office/officeart/2005/8/layout/hList1"/>
    <dgm:cxn modelId="{E43629B4-25C2-F340-AE72-46706913820B}" type="presParOf" srcId="{4EEFC345-54B1-2C4C-971A-7766761FC56F}" destId="{018A58B4-86BE-BB44-9027-5DBD0059E2BF}" srcOrd="0" destOrd="0" presId="urn:microsoft.com/office/officeart/2005/8/layout/hList1"/>
    <dgm:cxn modelId="{ADE8D97D-FF8A-FB4A-8146-13B5E8B29B8E}" type="presParOf" srcId="{4EEFC345-54B1-2C4C-971A-7766761FC56F}" destId="{32265064-F291-C646-A045-247E6251B4F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E323F3-C979-4437-8C3D-AA12ECC6952B}" type="doc">
      <dgm:prSet loTypeId="urn:microsoft.com/office/officeart/2005/8/layout/hList1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11E62103-E23C-4C0B-B08A-5C71F84EB1D1}">
      <dgm:prSet custT="1"/>
      <dgm:spPr>
        <a:solidFill>
          <a:schemeClr val="accent5"/>
        </a:solidFill>
      </dgm:spPr>
      <dgm:t>
        <a:bodyPr/>
        <a:lstStyle/>
        <a:p>
          <a:r>
            <a:rPr lang="tr-TR" sz="2300" dirty="0">
              <a:latin typeface="Arial" panose="020B0604020202020204" pitchFamily="34" charset="0"/>
              <a:cs typeface="Arial" panose="020B0604020202020204" pitchFamily="34" charset="0"/>
            </a:rPr>
            <a:t>RQ4: Can </a:t>
          </a:r>
          <a:r>
            <a:rPr lang="tr-TR" sz="2300" dirty="0" err="1">
              <a:latin typeface="Arial" panose="020B0604020202020204" pitchFamily="34" charset="0"/>
              <a:cs typeface="Arial" panose="020B0604020202020204" pitchFamily="34" charset="0"/>
            </a:rPr>
            <a:t>wash</a:t>
          </a:r>
          <a:r>
            <a:rPr lang="tr-TR" sz="23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300" dirty="0" err="1">
              <a:latin typeface="Arial" panose="020B0604020202020204" pitchFamily="34" charset="0"/>
              <a:cs typeface="Arial" panose="020B0604020202020204" pitchFamily="34" charset="0"/>
            </a:rPr>
            <a:t>trading</a:t>
          </a:r>
          <a:r>
            <a:rPr lang="tr-TR" sz="2300" dirty="0">
              <a:latin typeface="Arial" panose="020B0604020202020204" pitchFamily="34" charset="0"/>
              <a:cs typeface="Arial" panose="020B0604020202020204" pitchFamily="34" charset="0"/>
            </a:rPr>
            <a:t> be </a:t>
          </a:r>
          <a:r>
            <a:rPr lang="tr-TR" sz="2300" dirty="0" err="1">
              <a:latin typeface="Arial" panose="020B0604020202020204" pitchFamily="34" charset="0"/>
              <a:cs typeface="Arial" panose="020B0604020202020204" pitchFamily="34" charset="0"/>
            </a:rPr>
            <a:t>detected</a:t>
          </a:r>
          <a:r>
            <a:rPr lang="tr-TR" sz="23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300" dirty="0" err="1">
              <a:latin typeface="Arial" panose="020B0604020202020204" pitchFamily="34" charset="0"/>
              <a:cs typeface="Arial" panose="020B0604020202020204" pitchFamily="34" charset="0"/>
            </a:rPr>
            <a:t>by</a:t>
          </a:r>
          <a:r>
            <a:rPr lang="tr-TR" sz="2300" dirty="0">
              <a:latin typeface="Arial" panose="020B0604020202020204" pitchFamily="34" charset="0"/>
              <a:cs typeface="Arial" panose="020B0604020202020204" pitchFamily="34" charset="0"/>
            </a:rPr>
            <a:t> an online service </a:t>
          </a:r>
          <a:r>
            <a:rPr lang="tr-TR" sz="2300" dirty="0" err="1">
              <a:latin typeface="Arial" panose="020B0604020202020204" pitchFamily="34" charset="0"/>
              <a:cs typeface="Arial" panose="020B0604020202020204" pitchFamily="34" charset="0"/>
            </a:rPr>
            <a:t>efficiently</a:t>
          </a:r>
          <a:r>
            <a:rPr lang="tr-TR" sz="2300" dirty="0">
              <a:latin typeface="Arial" panose="020B0604020202020204" pitchFamily="34" charset="0"/>
              <a:cs typeface="Arial" panose="020B0604020202020204" pitchFamily="34" charset="0"/>
            </a:rPr>
            <a:t>? </a:t>
          </a:r>
          <a:endParaRPr lang="en-US" sz="2300" dirty="0"/>
        </a:p>
      </dgm:t>
    </dgm:pt>
    <dgm:pt modelId="{7D675C8E-8E50-44DA-ADE0-730368037556}" type="parTrans" cxnId="{E7A1FA3A-1418-471D-B542-0CCD811B4A73}">
      <dgm:prSet/>
      <dgm:spPr/>
      <dgm:t>
        <a:bodyPr/>
        <a:lstStyle/>
        <a:p>
          <a:endParaRPr lang="en-US"/>
        </a:p>
      </dgm:t>
    </dgm:pt>
    <dgm:pt modelId="{03129CE5-83E7-4120-B4D6-7FA85F0099C4}" type="sibTrans" cxnId="{E7A1FA3A-1418-471D-B542-0CCD811B4A73}">
      <dgm:prSet/>
      <dgm:spPr/>
      <dgm:t>
        <a:bodyPr/>
        <a:lstStyle/>
        <a:p>
          <a:endParaRPr lang="en-US"/>
        </a:p>
      </dgm:t>
    </dgm:pt>
    <dgm:pt modelId="{02D924D2-76EF-48DE-872C-27D1ECC9C351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tr-TR" sz="1800" dirty="0" err="1">
              <a:latin typeface="Arial" panose="020B0604020202020204" pitchFamily="34" charset="0"/>
              <a:cs typeface="Arial" panose="020B0604020202020204" pitchFamily="34" charset="0"/>
            </a:rPr>
            <a:t>Existing</a:t>
          </a:r>
          <a:r>
            <a:rPr lang="tr-TR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dirty="0" err="1">
              <a:latin typeface="Arial" panose="020B0604020202020204" pitchFamily="34" charset="0"/>
              <a:cs typeface="Arial" panose="020B0604020202020204" pitchFamily="34" charset="0"/>
            </a:rPr>
            <a:t>collections</a:t>
          </a:r>
          <a:r>
            <a:rPr lang="tr-TR" sz="1800" dirty="0">
              <a:latin typeface="Arial" panose="020B0604020202020204" pitchFamily="34" charset="0"/>
              <a:cs typeface="Arial" panose="020B0604020202020204" pitchFamily="34" charset="0"/>
            </a:rPr>
            <a:t> in </a:t>
          </a:r>
          <a:r>
            <a:rPr lang="tr-TR" sz="1800" dirty="0" err="1">
              <a:latin typeface="Arial" panose="020B0604020202020204" pitchFamily="34" charset="0"/>
              <a:cs typeface="Arial" panose="020B0604020202020204" pitchFamily="34" charset="0"/>
            </a:rPr>
            <a:t>our</a:t>
          </a:r>
          <a:r>
            <a:rPr lang="tr-TR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dirty="0" err="1">
              <a:latin typeface="Arial" panose="020B0604020202020204" pitchFamily="34" charset="0"/>
              <a:cs typeface="Arial" panose="020B0604020202020204" pitchFamily="34" charset="0"/>
            </a:rPr>
            <a:t>database</a:t>
          </a:r>
          <a:r>
            <a:rPr lang="tr-TR" sz="1800" dirty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tr-TR" sz="1800" dirty="0" err="1">
              <a:latin typeface="Arial" panose="020B0604020202020204" pitchFamily="34" charset="0"/>
              <a:cs typeface="Arial" panose="020B0604020202020204" pitchFamily="34" charset="0"/>
            </a:rPr>
            <a:t>less</a:t>
          </a:r>
          <a:r>
            <a:rPr lang="tr-TR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dirty="0" err="1">
              <a:latin typeface="Arial" panose="020B0604020202020204" pitchFamily="34" charset="0"/>
              <a:cs typeface="Arial" panose="020B0604020202020204" pitchFamily="34" charset="0"/>
            </a:rPr>
            <a:t>than</a:t>
          </a:r>
          <a:r>
            <a:rPr lang="tr-TR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b="1" dirty="0">
              <a:latin typeface="Arial" panose="020B0604020202020204" pitchFamily="34" charset="0"/>
              <a:cs typeface="Arial" panose="020B0604020202020204" pitchFamily="34" charset="0"/>
            </a:rPr>
            <a:t>5s</a:t>
          </a:r>
          <a:endParaRPr lang="en-US" sz="1800" b="1" dirty="0"/>
        </a:p>
      </dgm:t>
    </dgm:pt>
    <dgm:pt modelId="{A763C45A-EEDB-43D1-821A-981AB6FA1D66}" type="parTrans" cxnId="{C1C6F04B-09D2-4431-A8C8-000C0A48C542}">
      <dgm:prSet/>
      <dgm:spPr/>
      <dgm:t>
        <a:bodyPr/>
        <a:lstStyle/>
        <a:p>
          <a:endParaRPr lang="en-US"/>
        </a:p>
      </dgm:t>
    </dgm:pt>
    <dgm:pt modelId="{1D27D85C-C681-404C-ADCA-6C773118737B}" type="sibTrans" cxnId="{C1C6F04B-09D2-4431-A8C8-000C0A48C542}">
      <dgm:prSet/>
      <dgm:spPr/>
      <dgm:t>
        <a:bodyPr/>
        <a:lstStyle/>
        <a:p>
          <a:endParaRPr lang="en-US"/>
        </a:p>
      </dgm:t>
    </dgm:pt>
    <dgm:pt modelId="{608EA305-CEC1-463F-8221-566C7B7A6AF6}">
      <dgm:prSet custT="1"/>
      <dgm:spPr>
        <a:solidFill>
          <a:schemeClr val="accent5"/>
        </a:solidFill>
      </dgm:spPr>
      <dgm:t>
        <a:bodyPr/>
        <a:lstStyle/>
        <a:p>
          <a:r>
            <a:rPr lang="tr-TR" sz="2300" dirty="0">
              <a:latin typeface="Arial" panose="020B0604020202020204" pitchFamily="34" charset="0"/>
              <a:cs typeface="Arial" panose="020B0604020202020204" pitchFamily="34" charset="0"/>
            </a:rPr>
            <a:t>RQ5: Can </a:t>
          </a:r>
          <a:r>
            <a:rPr lang="tr-TR" sz="2300" dirty="0" err="1">
              <a:latin typeface="Arial" panose="020B0604020202020204" pitchFamily="34" charset="0"/>
              <a:cs typeface="Arial" panose="020B0604020202020204" pitchFamily="34" charset="0"/>
            </a:rPr>
            <a:t>wash</a:t>
          </a:r>
          <a:r>
            <a:rPr lang="tr-TR" sz="23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300" dirty="0" err="1">
              <a:latin typeface="Arial" panose="020B0604020202020204" pitchFamily="34" charset="0"/>
              <a:cs typeface="Arial" panose="020B0604020202020204" pitchFamily="34" charset="0"/>
            </a:rPr>
            <a:t>trading</a:t>
          </a:r>
          <a:r>
            <a:rPr lang="tr-TR" sz="23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300" dirty="0" err="1">
              <a:latin typeface="Arial" panose="020B0604020202020204" pitchFamily="34" charset="0"/>
              <a:cs typeface="Arial" panose="020B0604020202020204" pitchFamily="34" charset="0"/>
            </a:rPr>
            <a:t>activity</a:t>
          </a:r>
          <a:r>
            <a:rPr lang="tr-TR" sz="2300" dirty="0">
              <a:latin typeface="Arial" panose="020B0604020202020204" pitchFamily="34" charset="0"/>
              <a:cs typeface="Arial" panose="020B0604020202020204" pitchFamily="34" charset="0"/>
            </a:rPr>
            <a:t> be </a:t>
          </a:r>
          <a:r>
            <a:rPr lang="tr-TR" sz="2300" dirty="0" err="1">
              <a:latin typeface="Arial" panose="020B0604020202020204" pitchFamily="34" charset="0"/>
              <a:cs typeface="Arial" panose="020B0604020202020204" pitchFamily="34" charset="0"/>
            </a:rPr>
            <a:t>avoided</a:t>
          </a:r>
          <a:r>
            <a:rPr lang="tr-TR" sz="2300" dirty="0">
              <a:latin typeface="Arial" panose="020B0604020202020204" pitchFamily="34" charset="0"/>
              <a:cs typeface="Arial" panose="020B0604020202020204" pitchFamily="34" charset="0"/>
            </a:rPr>
            <a:t>/</a:t>
          </a:r>
          <a:r>
            <a:rPr lang="tr-TR" sz="2300" dirty="0" err="1">
              <a:latin typeface="Arial" panose="020B0604020202020204" pitchFamily="34" charset="0"/>
              <a:cs typeface="Arial" panose="020B0604020202020204" pitchFamily="34" charset="0"/>
            </a:rPr>
            <a:t>regulated</a:t>
          </a:r>
          <a:r>
            <a:rPr lang="tr-TR" sz="23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300" dirty="0" err="1">
              <a:latin typeface="Arial" panose="020B0604020202020204" pitchFamily="34" charset="0"/>
              <a:cs typeface="Arial" panose="020B0604020202020204" pitchFamily="34" charset="0"/>
            </a:rPr>
            <a:t>by</a:t>
          </a:r>
          <a:r>
            <a:rPr lang="tr-TR" sz="23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300" dirty="0" err="1">
              <a:latin typeface="Arial" panose="020B0604020202020204" pitchFamily="34" charset="0"/>
              <a:cs typeface="Arial" panose="020B0604020202020204" pitchFamily="34" charset="0"/>
            </a:rPr>
            <a:t>marketplaces</a:t>
          </a:r>
          <a:r>
            <a:rPr lang="tr-TR" sz="2300" dirty="0">
              <a:latin typeface="Arial" panose="020B0604020202020204" pitchFamily="34" charset="0"/>
              <a:cs typeface="Arial" panose="020B0604020202020204" pitchFamily="34" charset="0"/>
            </a:rPr>
            <a:t>? </a:t>
          </a:r>
          <a:endParaRPr lang="en-US" sz="2300" dirty="0"/>
        </a:p>
      </dgm:t>
    </dgm:pt>
    <dgm:pt modelId="{C23C4547-2403-4FE1-8916-C1761DC4AFDD}" type="parTrans" cxnId="{EE069BAA-B189-4ADB-825D-D820D8E91C02}">
      <dgm:prSet/>
      <dgm:spPr/>
      <dgm:t>
        <a:bodyPr/>
        <a:lstStyle/>
        <a:p>
          <a:endParaRPr lang="en-US"/>
        </a:p>
      </dgm:t>
    </dgm:pt>
    <dgm:pt modelId="{6B49CCFA-CF31-4097-A3A5-678F423DCF73}" type="sibTrans" cxnId="{EE069BAA-B189-4ADB-825D-D820D8E91C02}">
      <dgm:prSet/>
      <dgm:spPr/>
      <dgm:t>
        <a:bodyPr/>
        <a:lstStyle/>
        <a:p>
          <a:endParaRPr lang="en-US"/>
        </a:p>
      </dgm:t>
    </dgm:pt>
    <dgm:pt modelId="{C160C0CE-88C1-4F07-8F6F-58506F418778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tr-TR" sz="1800" dirty="0" err="1">
              <a:latin typeface="Arial" panose="020B0604020202020204" pitchFamily="34" charset="0"/>
              <a:cs typeface="Arial" panose="020B0604020202020204" pitchFamily="34" charset="0"/>
            </a:rPr>
            <a:t>Some</a:t>
          </a:r>
          <a:r>
            <a:rPr lang="tr-TR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dirty="0" err="1">
              <a:latin typeface="Arial" panose="020B0604020202020204" pitchFamily="34" charset="0"/>
              <a:cs typeface="Arial" panose="020B0604020202020204" pitchFamily="34" charset="0"/>
            </a:rPr>
            <a:t>marketplaces</a:t>
          </a:r>
          <a:r>
            <a:rPr lang="tr-TR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dirty="0" err="1">
              <a:latin typeface="Arial" panose="020B0604020202020204" pitchFamily="34" charset="0"/>
              <a:cs typeface="Arial" panose="020B0604020202020204" pitchFamily="34" charset="0"/>
            </a:rPr>
            <a:t>threatining</a:t>
          </a:r>
          <a:r>
            <a:rPr lang="tr-TR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dirty="0" err="1">
              <a:latin typeface="Arial" panose="020B0604020202020204" pitchFamily="34" charset="0"/>
              <a:cs typeface="Arial" panose="020B0604020202020204" pitchFamily="34" charset="0"/>
            </a:rPr>
            <a:t>users</a:t>
          </a:r>
          <a:r>
            <a:rPr lang="tr-TR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dirty="0" err="1">
              <a:latin typeface="Arial" panose="020B0604020202020204" pitchFamily="34" charset="0"/>
              <a:cs typeface="Arial" panose="020B0604020202020204" pitchFamily="34" charset="0"/>
            </a:rPr>
            <a:t>to</a:t>
          </a:r>
          <a:r>
            <a:rPr lang="tr-TR" sz="1800" dirty="0">
              <a:latin typeface="Arial" panose="020B0604020202020204" pitchFamily="34" charset="0"/>
              <a:cs typeface="Arial" panose="020B0604020202020204" pitchFamily="34" charset="0"/>
            </a:rPr>
            <a:t> ban </a:t>
          </a:r>
          <a:r>
            <a:rPr lang="tr-TR" sz="1800" dirty="0" err="1">
              <a:latin typeface="Arial" panose="020B0604020202020204" pitchFamily="34" charset="0"/>
              <a:cs typeface="Arial" panose="020B0604020202020204" pitchFamily="34" charset="0"/>
            </a:rPr>
            <a:t>from</a:t>
          </a:r>
          <a:r>
            <a:rPr lang="tr-TR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dirty="0" err="1">
              <a:latin typeface="Arial" panose="020B0604020202020204" pitchFamily="34" charset="0"/>
              <a:cs typeface="Arial" panose="020B0604020202020204" pitchFamily="34" charset="0"/>
            </a:rPr>
            <a:t>the</a:t>
          </a:r>
          <a:r>
            <a:rPr lang="tr-TR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dirty="0" err="1">
              <a:latin typeface="Arial" panose="020B0604020202020204" pitchFamily="34" charset="0"/>
              <a:cs typeface="Arial" panose="020B0604020202020204" pitchFamily="34" charset="0"/>
            </a:rPr>
            <a:t>marketplace</a:t>
          </a:r>
          <a:endParaRPr lang="en-US" sz="1800" dirty="0"/>
        </a:p>
      </dgm:t>
    </dgm:pt>
    <dgm:pt modelId="{04013369-8818-435C-9748-8F2D3FDA35BA}" type="parTrans" cxnId="{51505B56-B8EC-49A8-B033-0BA076A11F70}">
      <dgm:prSet/>
      <dgm:spPr/>
      <dgm:t>
        <a:bodyPr/>
        <a:lstStyle/>
        <a:p>
          <a:endParaRPr lang="en-US"/>
        </a:p>
      </dgm:t>
    </dgm:pt>
    <dgm:pt modelId="{521AB8E4-F6EF-408D-9BBD-4E90FFB53A40}" type="sibTrans" cxnId="{51505B56-B8EC-49A8-B033-0BA076A11F70}">
      <dgm:prSet/>
      <dgm:spPr/>
      <dgm:t>
        <a:bodyPr/>
        <a:lstStyle/>
        <a:p>
          <a:endParaRPr lang="en-US"/>
        </a:p>
      </dgm:t>
    </dgm:pt>
    <dgm:pt modelId="{5328F57E-F6B0-0E43-B223-4CAAA99B8019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tr-TR" sz="1800" dirty="0" err="1">
              <a:latin typeface="Arial" panose="020B0604020202020204" pitchFamily="34" charset="0"/>
              <a:cs typeface="Arial" panose="020B0604020202020204" pitchFamily="34" charset="0"/>
            </a:rPr>
            <a:t>Large-sized</a:t>
          </a:r>
          <a:r>
            <a:rPr lang="tr-TR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dirty="0" err="1">
              <a:latin typeface="Arial" panose="020B0604020202020204" pitchFamily="34" charset="0"/>
              <a:cs typeface="Arial" panose="020B0604020202020204" pitchFamily="34" charset="0"/>
            </a:rPr>
            <a:t>collections</a:t>
          </a:r>
          <a:r>
            <a:rPr lang="tr-TR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dirty="0" err="1">
              <a:latin typeface="Arial" panose="020B0604020202020204" pitchFamily="34" charset="0"/>
              <a:cs typeface="Arial" panose="020B0604020202020204" pitchFamily="34" charset="0"/>
            </a:rPr>
            <a:t>more</a:t>
          </a:r>
          <a:r>
            <a:rPr lang="tr-TR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dirty="0" err="1">
              <a:latin typeface="Arial" panose="020B0604020202020204" pitchFamily="34" charset="0"/>
              <a:cs typeface="Arial" panose="020B0604020202020204" pitchFamily="34" charset="0"/>
            </a:rPr>
            <a:t>than</a:t>
          </a:r>
          <a:r>
            <a:rPr lang="tr-TR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b="1" dirty="0">
              <a:latin typeface="Arial" panose="020B0604020202020204" pitchFamily="34" charset="0"/>
              <a:cs typeface="Arial" panose="020B0604020202020204" pitchFamily="34" charset="0"/>
            </a:rPr>
            <a:t>1h </a:t>
          </a:r>
          <a:r>
            <a:rPr lang="tr-TR" sz="1800" dirty="0" err="1">
              <a:latin typeface="Arial" panose="020B0604020202020204" pitchFamily="34" charset="0"/>
              <a:cs typeface="Arial" panose="020B0604020202020204" pitchFamily="34" charset="0"/>
            </a:rPr>
            <a:t>to</a:t>
          </a:r>
          <a:r>
            <a:rPr lang="tr-TR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dirty="0" err="1">
              <a:latin typeface="Arial" panose="020B0604020202020204" pitchFamily="34" charset="0"/>
              <a:cs typeface="Arial" panose="020B0604020202020204" pitchFamily="34" charset="0"/>
            </a:rPr>
            <a:t>fetch</a:t>
          </a:r>
          <a:r>
            <a:rPr lang="tr-TR" sz="1800" dirty="0">
              <a:latin typeface="Arial" panose="020B0604020202020204" pitchFamily="34" charset="0"/>
              <a:cs typeface="Arial" panose="020B0604020202020204" pitchFamily="34" charset="0"/>
            </a:rPr>
            <a:t> data, </a:t>
          </a:r>
          <a:r>
            <a:rPr lang="tr-TR" sz="1800" dirty="0" err="1">
              <a:latin typeface="Arial" panose="020B0604020202020204" pitchFamily="34" charset="0"/>
              <a:cs typeface="Arial" panose="020B0604020202020204" pitchFamily="34" charset="0"/>
            </a:rPr>
            <a:t>less</a:t>
          </a:r>
          <a:r>
            <a:rPr lang="tr-TR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dirty="0" err="1">
              <a:latin typeface="Arial" panose="020B0604020202020204" pitchFamily="34" charset="0"/>
              <a:cs typeface="Arial" panose="020B0604020202020204" pitchFamily="34" charset="0"/>
            </a:rPr>
            <a:t>than</a:t>
          </a:r>
          <a:r>
            <a:rPr lang="tr-TR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b="1" dirty="0">
              <a:latin typeface="Arial" panose="020B0604020202020204" pitchFamily="34" charset="0"/>
              <a:cs typeface="Arial" panose="020B0604020202020204" pitchFamily="34" charset="0"/>
            </a:rPr>
            <a:t>30s</a:t>
          </a:r>
          <a:r>
            <a:rPr lang="tr-TR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dirty="0" err="1">
              <a:latin typeface="Arial" panose="020B0604020202020204" pitchFamily="34" charset="0"/>
              <a:cs typeface="Arial" panose="020B0604020202020204" pitchFamily="34" charset="0"/>
            </a:rPr>
            <a:t>to</a:t>
          </a:r>
          <a:r>
            <a:rPr lang="tr-TR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dirty="0" err="1">
              <a:latin typeface="Arial" panose="020B0604020202020204" pitchFamily="34" charset="0"/>
              <a:cs typeface="Arial" panose="020B0604020202020204" pitchFamily="34" charset="0"/>
            </a:rPr>
            <a:t>analyze</a:t>
          </a:r>
          <a:endParaRPr lang="en-US" sz="1800" dirty="0"/>
        </a:p>
      </dgm:t>
    </dgm:pt>
    <dgm:pt modelId="{85682853-4D88-4948-9D25-374344F6AAA7}" type="parTrans" cxnId="{F926AA42-F02D-7B46-997B-2923987A0EF2}">
      <dgm:prSet/>
      <dgm:spPr/>
      <dgm:t>
        <a:bodyPr/>
        <a:lstStyle/>
        <a:p>
          <a:endParaRPr lang="tr-TR"/>
        </a:p>
      </dgm:t>
    </dgm:pt>
    <dgm:pt modelId="{3688922E-3FDB-3448-ADBB-71780F4E91A1}" type="sibTrans" cxnId="{F926AA42-F02D-7B46-997B-2923987A0EF2}">
      <dgm:prSet/>
      <dgm:spPr/>
      <dgm:t>
        <a:bodyPr/>
        <a:lstStyle/>
        <a:p>
          <a:endParaRPr lang="tr-TR"/>
        </a:p>
      </dgm:t>
    </dgm:pt>
    <dgm:pt modelId="{D8AD4D6B-3619-9B41-A897-4C5D7DC00BD2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tr-TR" sz="1800" dirty="0" err="1">
              <a:latin typeface="Arial" panose="020B0604020202020204" pitchFamily="34" charset="0"/>
              <a:cs typeface="Arial" panose="020B0604020202020204" pitchFamily="34" charset="0"/>
            </a:rPr>
            <a:t>Some</a:t>
          </a:r>
          <a:r>
            <a:rPr lang="tr-TR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dirty="0" err="1">
              <a:latin typeface="Arial" panose="020B0604020202020204" pitchFamily="34" charset="0"/>
              <a:cs typeface="Arial" panose="020B0604020202020204" pitchFamily="34" charset="0"/>
            </a:rPr>
            <a:t>marketplaces</a:t>
          </a:r>
          <a:r>
            <a:rPr lang="tr-TR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dirty="0" err="1">
              <a:latin typeface="Arial" panose="020B0604020202020204" pitchFamily="34" charset="0"/>
              <a:cs typeface="Arial" panose="020B0604020202020204" pitchFamily="34" charset="0"/>
            </a:rPr>
            <a:t>reward</a:t>
          </a:r>
          <a:r>
            <a:rPr lang="tr-TR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dirty="0" err="1">
              <a:latin typeface="Arial" panose="020B0604020202020204" pitchFamily="34" charset="0"/>
              <a:cs typeface="Arial" panose="020B0604020202020204" pitchFamily="34" charset="0"/>
            </a:rPr>
            <a:t>it’s</a:t>
          </a:r>
          <a:r>
            <a:rPr lang="tr-TR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dirty="0" err="1">
              <a:latin typeface="Arial" panose="020B0604020202020204" pitchFamily="34" charset="0"/>
              <a:cs typeface="Arial" panose="020B0604020202020204" pitchFamily="34" charset="0"/>
            </a:rPr>
            <a:t>users</a:t>
          </a:r>
          <a:r>
            <a:rPr lang="tr-TR" sz="18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tr-TR" sz="1800" dirty="0" err="1">
              <a:latin typeface="Arial" panose="020B0604020202020204" pitchFamily="34" charset="0"/>
              <a:cs typeface="Arial" panose="020B0604020202020204" pitchFamily="34" charset="0"/>
            </a:rPr>
            <a:t>when</a:t>
          </a:r>
          <a:r>
            <a:rPr lang="tr-TR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dirty="0" err="1">
              <a:latin typeface="Arial" panose="020B0604020202020204" pitchFamily="34" charset="0"/>
              <a:cs typeface="Arial" panose="020B0604020202020204" pitchFamily="34" charset="0"/>
            </a:rPr>
            <a:t>they</a:t>
          </a:r>
          <a:r>
            <a:rPr lang="tr-TR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dirty="0" err="1">
              <a:latin typeface="Arial" panose="020B0604020202020204" pitchFamily="34" charset="0"/>
              <a:cs typeface="Arial" panose="020B0604020202020204" pitchFamily="34" charset="0"/>
            </a:rPr>
            <a:t>trade</a:t>
          </a:r>
          <a:r>
            <a:rPr lang="tr-TR" sz="1800" dirty="0">
              <a:latin typeface="Arial" panose="020B0604020202020204" pitchFamily="34" charset="0"/>
              <a:cs typeface="Arial" panose="020B0604020202020204" pitchFamily="34" charset="0"/>
            </a:rPr>
            <a:t> an NFT on </a:t>
          </a:r>
          <a:r>
            <a:rPr lang="tr-TR" sz="1800" dirty="0" err="1">
              <a:latin typeface="Arial" panose="020B0604020202020204" pitchFamily="34" charset="0"/>
              <a:cs typeface="Arial" panose="020B0604020202020204" pitchFamily="34" charset="0"/>
            </a:rPr>
            <a:t>their</a:t>
          </a:r>
          <a:r>
            <a:rPr lang="tr-TR" sz="1800" dirty="0">
              <a:latin typeface="Arial" panose="020B0604020202020204" pitchFamily="34" charset="0"/>
              <a:cs typeface="Arial" panose="020B0604020202020204" pitchFamily="34" charset="0"/>
            </a:rPr>
            <a:t> platform</a:t>
          </a:r>
          <a:r>
            <a:rPr lang="tr-TR" sz="2100" dirty="0">
              <a:latin typeface="Arial" panose="020B0604020202020204" pitchFamily="34" charset="0"/>
              <a:cs typeface="Arial" panose="020B0604020202020204" pitchFamily="34" charset="0"/>
            </a:rPr>
            <a:t>		</a:t>
          </a:r>
          <a:endParaRPr lang="en-US" sz="1800" dirty="0"/>
        </a:p>
      </dgm:t>
    </dgm:pt>
    <dgm:pt modelId="{FCDE9913-24A8-554D-B3AE-BFAB587F467B}" type="parTrans" cxnId="{0B67184A-9B68-0B41-BD6F-1EDC001D37CA}">
      <dgm:prSet/>
      <dgm:spPr/>
    </dgm:pt>
    <dgm:pt modelId="{6C4C96A0-5B67-C445-B934-F4E2FE64F66C}" type="sibTrans" cxnId="{0B67184A-9B68-0B41-BD6F-1EDC001D37CA}">
      <dgm:prSet/>
      <dgm:spPr/>
    </dgm:pt>
    <dgm:pt modelId="{53FB9396-2D7B-F04F-9788-A3862A3E3C7D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tr-TR" sz="1800" dirty="0">
              <a:latin typeface="Arial" panose="020B0604020202020204" pitchFamily="34" charset="0"/>
              <a:cs typeface="Arial" panose="020B0604020202020204" pitchFamily="34" charset="0"/>
            </a:rPr>
            <a:t>Small-</a:t>
          </a:r>
          <a:r>
            <a:rPr lang="tr-TR" sz="1800" dirty="0" err="1">
              <a:latin typeface="Arial" panose="020B0604020202020204" pitchFamily="34" charset="0"/>
              <a:cs typeface="Arial" panose="020B0604020202020204" pitchFamily="34" charset="0"/>
            </a:rPr>
            <a:t>sized</a:t>
          </a:r>
          <a:r>
            <a:rPr lang="tr-TR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dirty="0" err="1">
              <a:latin typeface="Arial" panose="020B0604020202020204" pitchFamily="34" charset="0"/>
              <a:cs typeface="Arial" panose="020B0604020202020204" pitchFamily="34" charset="0"/>
            </a:rPr>
            <a:t>collections</a:t>
          </a:r>
          <a:r>
            <a:rPr lang="tr-TR" sz="1800" dirty="0">
              <a:latin typeface="Arial" panose="020B0604020202020204" pitchFamily="34" charset="0"/>
              <a:cs typeface="Arial" panose="020B0604020202020204" pitchFamily="34" charset="0"/>
            </a:rPr>
            <a:t> in </a:t>
          </a:r>
          <a:r>
            <a:rPr lang="tr-TR" sz="1800" dirty="0" err="1">
              <a:latin typeface="Arial" panose="020B0604020202020204" pitchFamily="34" charset="0"/>
              <a:cs typeface="Arial" panose="020B0604020202020204" pitchFamily="34" charset="0"/>
            </a:rPr>
            <a:t>less</a:t>
          </a:r>
          <a:r>
            <a:rPr lang="tr-TR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dirty="0" err="1">
              <a:latin typeface="Arial" panose="020B0604020202020204" pitchFamily="34" charset="0"/>
              <a:cs typeface="Arial" panose="020B0604020202020204" pitchFamily="34" charset="0"/>
            </a:rPr>
            <a:t>than</a:t>
          </a:r>
          <a:r>
            <a:rPr lang="tr-TR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b="1" dirty="0">
              <a:latin typeface="Arial" panose="020B0604020202020204" pitchFamily="34" charset="0"/>
              <a:cs typeface="Arial" panose="020B0604020202020204" pitchFamily="34" charset="0"/>
            </a:rPr>
            <a:t>10min</a:t>
          </a:r>
          <a:endParaRPr lang="en-US" sz="1800" b="1" dirty="0"/>
        </a:p>
      </dgm:t>
    </dgm:pt>
    <dgm:pt modelId="{AA0DA1D5-CB98-4749-88F8-67FC8763F769}" type="parTrans" cxnId="{2F9AC0EC-D67B-6A4F-A8D6-DCBE3B185D32}">
      <dgm:prSet/>
      <dgm:spPr/>
    </dgm:pt>
    <dgm:pt modelId="{9694BF5D-6226-4D45-963A-BDB2205D4754}" type="sibTrans" cxnId="{2F9AC0EC-D67B-6A4F-A8D6-DCBE3B185D32}">
      <dgm:prSet/>
      <dgm:spPr/>
    </dgm:pt>
    <dgm:pt modelId="{84A67F26-F4A8-F64B-80D4-E63EF77C5C05}" type="pres">
      <dgm:prSet presAssocID="{11E323F3-C979-4437-8C3D-AA12ECC6952B}" presName="Name0" presStyleCnt="0">
        <dgm:presLayoutVars>
          <dgm:dir/>
          <dgm:animLvl val="lvl"/>
          <dgm:resizeHandles val="exact"/>
        </dgm:presLayoutVars>
      </dgm:prSet>
      <dgm:spPr/>
    </dgm:pt>
    <dgm:pt modelId="{B046175A-9AA2-6142-AF40-2F7823299FB1}" type="pres">
      <dgm:prSet presAssocID="{11E62103-E23C-4C0B-B08A-5C71F84EB1D1}" presName="composite" presStyleCnt="0"/>
      <dgm:spPr/>
    </dgm:pt>
    <dgm:pt modelId="{FAD27524-8A60-B041-9E3B-7A725EE0813E}" type="pres">
      <dgm:prSet presAssocID="{11E62103-E23C-4C0B-B08A-5C71F84EB1D1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A53BB7E5-B4B0-5E4A-AFD9-B3382B95F059}" type="pres">
      <dgm:prSet presAssocID="{11E62103-E23C-4C0B-B08A-5C71F84EB1D1}" presName="desTx" presStyleLbl="alignAccFollowNode1" presStyleIdx="0" presStyleCnt="2">
        <dgm:presLayoutVars>
          <dgm:bulletEnabled val="1"/>
        </dgm:presLayoutVars>
      </dgm:prSet>
      <dgm:spPr/>
    </dgm:pt>
    <dgm:pt modelId="{72A1FA31-09D6-5049-9BD4-EC0109C583FC}" type="pres">
      <dgm:prSet presAssocID="{03129CE5-83E7-4120-B4D6-7FA85F0099C4}" presName="space" presStyleCnt="0"/>
      <dgm:spPr/>
    </dgm:pt>
    <dgm:pt modelId="{2526F5F7-27FA-1447-A17E-690B7B35C00F}" type="pres">
      <dgm:prSet presAssocID="{608EA305-CEC1-463F-8221-566C7B7A6AF6}" presName="composite" presStyleCnt="0"/>
      <dgm:spPr/>
    </dgm:pt>
    <dgm:pt modelId="{4A6486EB-C274-D747-9062-CAF23DF73EDC}" type="pres">
      <dgm:prSet presAssocID="{608EA305-CEC1-463F-8221-566C7B7A6AF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8011CD95-4D02-9741-9265-4C36F3382296}" type="pres">
      <dgm:prSet presAssocID="{608EA305-CEC1-463F-8221-566C7B7A6AF6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28C1F21E-350C-7E40-BD56-2F293D017368}" type="presOf" srcId="{53FB9396-2D7B-F04F-9788-A3862A3E3C7D}" destId="{A53BB7E5-B4B0-5E4A-AFD9-B3382B95F059}" srcOrd="0" destOrd="1" presId="urn:microsoft.com/office/officeart/2005/8/layout/hList1"/>
    <dgm:cxn modelId="{F1033123-7435-6748-8456-48D85C10605F}" type="presOf" srcId="{D8AD4D6B-3619-9B41-A897-4C5D7DC00BD2}" destId="{8011CD95-4D02-9741-9265-4C36F3382296}" srcOrd="0" destOrd="1" presId="urn:microsoft.com/office/officeart/2005/8/layout/hList1"/>
    <dgm:cxn modelId="{E7A1FA3A-1418-471D-B542-0CCD811B4A73}" srcId="{11E323F3-C979-4437-8C3D-AA12ECC6952B}" destId="{11E62103-E23C-4C0B-B08A-5C71F84EB1D1}" srcOrd="0" destOrd="0" parTransId="{7D675C8E-8E50-44DA-ADE0-730368037556}" sibTransId="{03129CE5-83E7-4120-B4D6-7FA85F0099C4}"/>
    <dgm:cxn modelId="{F926AA42-F02D-7B46-997B-2923987A0EF2}" srcId="{11E62103-E23C-4C0B-B08A-5C71F84EB1D1}" destId="{5328F57E-F6B0-0E43-B223-4CAAA99B8019}" srcOrd="2" destOrd="0" parTransId="{85682853-4D88-4948-9D25-374344F6AAA7}" sibTransId="{3688922E-3FDB-3448-ADBB-71780F4E91A1}"/>
    <dgm:cxn modelId="{0B67184A-9B68-0B41-BD6F-1EDC001D37CA}" srcId="{608EA305-CEC1-463F-8221-566C7B7A6AF6}" destId="{D8AD4D6B-3619-9B41-A897-4C5D7DC00BD2}" srcOrd="1" destOrd="0" parTransId="{FCDE9913-24A8-554D-B3AE-BFAB587F467B}" sibTransId="{6C4C96A0-5B67-C445-B934-F4E2FE64F66C}"/>
    <dgm:cxn modelId="{C1C6F04B-09D2-4431-A8C8-000C0A48C542}" srcId="{11E62103-E23C-4C0B-B08A-5C71F84EB1D1}" destId="{02D924D2-76EF-48DE-872C-27D1ECC9C351}" srcOrd="0" destOrd="0" parTransId="{A763C45A-EEDB-43D1-821A-981AB6FA1D66}" sibTransId="{1D27D85C-C681-404C-ADCA-6C773118737B}"/>
    <dgm:cxn modelId="{51505B56-B8EC-49A8-B033-0BA076A11F70}" srcId="{608EA305-CEC1-463F-8221-566C7B7A6AF6}" destId="{C160C0CE-88C1-4F07-8F6F-58506F418778}" srcOrd="0" destOrd="0" parTransId="{04013369-8818-435C-9748-8F2D3FDA35BA}" sibTransId="{521AB8E4-F6EF-408D-9BBD-4E90FFB53A40}"/>
    <dgm:cxn modelId="{A1D0DA77-C21D-8348-A0C2-E2C10E6E985A}" type="presOf" srcId="{11E323F3-C979-4437-8C3D-AA12ECC6952B}" destId="{84A67F26-F4A8-F64B-80D4-E63EF77C5C05}" srcOrd="0" destOrd="0" presId="urn:microsoft.com/office/officeart/2005/8/layout/hList1"/>
    <dgm:cxn modelId="{EE069BAA-B189-4ADB-825D-D820D8E91C02}" srcId="{11E323F3-C979-4437-8C3D-AA12ECC6952B}" destId="{608EA305-CEC1-463F-8221-566C7B7A6AF6}" srcOrd="1" destOrd="0" parTransId="{C23C4547-2403-4FE1-8916-C1761DC4AFDD}" sibTransId="{6B49CCFA-CF31-4097-A3A5-678F423DCF73}"/>
    <dgm:cxn modelId="{C933D4AB-89DB-FE43-B9AA-2F6A53B1145F}" type="presOf" srcId="{608EA305-CEC1-463F-8221-566C7B7A6AF6}" destId="{4A6486EB-C274-D747-9062-CAF23DF73EDC}" srcOrd="0" destOrd="0" presId="urn:microsoft.com/office/officeart/2005/8/layout/hList1"/>
    <dgm:cxn modelId="{5F0484C1-30C6-A84F-8EE8-B3A9D015EF78}" type="presOf" srcId="{02D924D2-76EF-48DE-872C-27D1ECC9C351}" destId="{A53BB7E5-B4B0-5E4A-AFD9-B3382B95F059}" srcOrd="0" destOrd="0" presId="urn:microsoft.com/office/officeart/2005/8/layout/hList1"/>
    <dgm:cxn modelId="{E36833C6-E140-7447-B9A5-8671644F6DC4}" type="presOf" srcId="{5328F57E-F6B0-0E43-B223-4CAAA99B8019}" destId="{A53BB7E5-B4B0-5E4A-AFD9-B3382B95F059}" srcOrd="0" destOrd="2" presId="urn:microsoft.com/office/officeart/2005/8/layout/hList1"/>
    <dgm:cxn modelId="{CD2B29CD-4DBF-6E41-950A-9A30E1E31948}" type="presOf" srcId="{C160C0CE-88C1-4F07-8F6F-58506F418778}" destId="{8011CD95-4D02-9741-9265-4C36F3382296}" srcOrd="0" destOrd="0" presId="urn:microsoft.com/office/officeart/2005/8/layout/hList1"/>
    <dgm:cxn modelId="{2F9AC0EC-D67B-6A4F-A8D6-DCBE3B185D32}" srcId="{11E62103-E23C-4C0B-B08A-5C71F84EB1D1}" destId="{53FB9396-2D7B-F04F-9788-A3862A3E3C7D}" srcOrd="1" destOrd="0" parTransId="{AA0DA1D5-CB98-4749-88F8-67FC8763F769}" sibTransId="{9694BF5D-6226-4D45-963A-BDB2205D4754}"/>
    <dgm:cxn modelId="{F37E92FA-CEE0-FE4C-8447-65504AB7CB22}" type="presOf" srcId="{11E62103-E23C-4C0B-B08A-5C71F84EB1D1}" destId="{FAD27524-8A60-B041-9E3B-7A725EE0813E}" srcOrd="0" destOrd="0" presId="urn:microsoft.com/office/officeart/2005/8/layout/hList1"/>
    <dgm:cxn modelId="{506C0C48-607E-5047-90A1-D36845E870EE}" type="presParOf" srcId="{84A67F26-F4A8-F64B-80D4-E63EF77C5C05}" destId="{B046175A-9AA2-6142-AF40-2F7823299FB1}" srcOrd="0" destOrd="0" presId="urn:microsoft.com/office/officeart/2005/8/layout/hList1"/>
    <dgm:cxn modelId="{F992ACF6-3E1C-4846-901C-437C523B810D}" type="presParOf" srcId="{B046175A-9AA2-6142-AF40-2F7823299FB1}" destId="{FAD27524-8A60-B041-9E3B-7A725EE0813E}" srcOrd="0" destOrd="0" presId="urn:microsoft.com/office/officeart/2005/8/layout/hList1"/>
    <dgm:cxn modelId="{5178473F-DECB-764C-88BD-B504FE641929}" type="presParOf" srcId="{B046175A-9AA2-6142-AF40-2F7823299FB1}" destId="{A53BB7E5-B4B0-5E4A-AFD9-B3382B95F059}" srcOrd="1" destOrd="0" presId="urn:microsoft.com/office/officeart/2005/8/layout/hList1"/>
    <dgm:cxn modelId="{1E88272A-5A49-CC46-8D7F-C9012273C3BD}" type="presParOf" srcId="{84A67F26-F4A8-F64B-80D4-E63EF77C5C05}" destId="{72A1FA31-09D6-5049-9BD4-EC0109C583FC}" srcOrd="1" destOrd="0" presId="urn:microsoft.com/office/officeart/2005/8/layout/hList1"/>
    <dgm:cxn modelId="{88A0F752-721E-7549-BED1-40152C1D01B2}" type="presParOf" srcId="{84A67F26-F4A8-F64B-80D4-E63EF77C5C05}" destId="{2526F5F7-27FA-1447-A17E-690B7B35C00F}" srcOrd="2" destOrd="0" presId="urn:microsoft.com/office/officeart/2005/8/layout/hList1"/>
    <dgm:cxn modelId="{A059D3DB-0D31-D14E-B740-1E519B8DE8D5}" type="presParOf" srcId="{2526F5F7-27FA-1447-A17E-690B7B35C00F}" destId="{4A6486EB-C274-D747-9062-CAF23DF73EDC}" srcOrd="0" destOrd="0" presId="urn:microsoft.com/office/officeart/2005/8/layout/hList1"/>
    <dgm:cxn modelId="{A1DBC5F8-9653-E74E-B48C-9F48DA7E70E7}" type="presParOf" srcId="{2526F5F7-27FA-1447-A17E-690B7B35C00F}" destId="{8011CD95-4D02-9741-9265-4C36F338229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1B3ADE-76C8-3643-99C2-B6A6542A69D6}">
      <dsp:nvSpPr>
        <dsp:cNvPr id="0" name=""/>
        <dsp:cNvSpPr/>
      </dsp:nvSpPr>
      <dsp:spPr>
        <a:xfrm>
          <a:off x="2700" y="822330"/>
          <a:ext cx="2633216" cy="1315136"/>
        </a:xfrm>
        <a:prstGeom prst="rect">
          <a:avLst/>
        </a:prstGeom>
        <a:solidFill>
          <a:schemeClr val="accent5"/>
        </a:solid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 dirty="0"/>
            <a:t>RQ1: </a:t>
          </a:r>
          <a:r>
            <a:rPr lang="tr-TR" sz="1700" kern="1200" dirty="0" err="1"/>
            <a:t>Which</a:t>
          </a:r>
          <a:r>
            <a:rPr lang="tr-TR" sz="1700" kern="1200" dirty="0"/>
            <a:t> </a:t>
          </a:r>
          <a:r>
            <a:rPr lang="tr-TR" sz="1700" kern="1200" dirty="0" err="1"/>
            <a:t>research</a:t>
          </a:r>
          <a:r>
            <a:rPr lang="tr-TR" sz="1700" kern="1200" dirty="0"/>
            <a:t> has </a:t>
          </a:r>
          <a:r>
            <a:rPr lang="tr-TR" sz="1700" kern="1200" dirty="0" err="1"/>
            <a:t>been</a:t>
          </a:r>
          <a:r>
            <a:rPr lang="tr-TR" sz="1700" kern="1200" dirty="0"/>
            <a:t> </a:t>
          </a:r>
          <a:r>
            <a:rPr lang="tr-TR" sz="1700" kern="1200" dirty="0" err="1"/>
            <a:t>conducted</a:t>
          </a:r>
          <a:r>
            <a:rPr lang="tr-TR" sz="1700" kern="1200" dirty="0"/>
            <a:t> </a:t>
          </a:r>
          <a:r>
            <a:rPr lang="tr-TR" sz="1700" kern="1200" dirty="0" err="1"/>
            <a:t>so</a:t>
          </a:r>
          <a:r>
            <a:rPr lang="tr-TR" sz="1700" kern="1200" dirty="0"/>
            <a:t> far on </a:t>
          </a:r>
          <a:r>
            <a:rPr lang="tr-TR" sz="1700" kern="1200" dirty="0" err="1"/>
            <a:t>detecting</a:t>
          </a:r>
          <a:r>
            <a:rPr lang="tr-TR" sz="1700" kern="1200" dirty="0"/>
            <a:t> </a:t>
          </a:r>
          <a:r>
            <a:rPr lang="tr-TR" sz="1700" kern="1200" dirty="0" err="1"/>
            <a:t>wash</a:t>
          </a:r>
          <a:r>
            <a:rPr lang="tr-TR" sz="1700" kern="1200" dirty="0"/>
            <a:t> </a:t>
          </a:r>
          <a:r>
            <a:rPr lang="tr-TR" sz="1700" kern="1200" dirty="0" err="1"/>
            <a:t>trading</a:t>
          </a:r>
          <a:r>
            <a:rPr lang="tr-TR" sz="1700" kern="1200" dirty="0"/>
            <a:t> on NFT </a:t>
          </a:r>
          <a:r>
            <a:rPr lang="tr-TR" sz="1700" kern="1200" dirty="0" err="1"/>
            <a:t>marketplaces</a:t>
          </a:r>
          <a:r>
            <a:rPr lang="tr-TR" sz="1700" kern="1200" dirty="0"/>
            <a:t>? </a:t>
          </a:r>
          <a:endParaRPr lang="en-US" sz="1700" kern="1200" dirty="0"/>
        </a:p>
      </dsp:txBody>
      <dsp:txXfrm>
        <a:off x="2700" y="822330"/>
        <a:ext cx="2633216" cy="1315136"/>
      </dsp:txXfrm>
    </dsp:sp>
    <dsp:sp modelId="{881DE260-EEE2-7145-8C09-80153A92A318}">
      <dsp:nvSpPr>
        <dsp:cNvPr id="0" name=""/>
        <dsp:cNvSpPr/>
      </dsp:nvSpPr>
      <dsp:spPr>
        <a:xfrm>
          <a:off x="0" y="2132209"/>
          <a:ext cx="2633216" cy="2580610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079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tr-TR" sz="1700" kern="1200" dirty="0"/>
            <a:t>Limited </a:t>
          </a:r>
          <a:r>
            <a:rPr lang="tr-TR" sz="1700" kern="1200" dirty="0" err="1"/>
            <a:t>number</a:t>
          </a:r>
          <a:r>
            <a:rPr lang="tr-TR" sz="1700" kern="1200" dirty="0"/>
            <a:t> of </a:t>
          </a:r>
          <a:r>
            <a:rPr lang="tr-TR" sz="1700" kern="1200" dirty="0" err="1"/>
            <a:t>academical</a:t>
          </a:r>
          <a:r>
            <a:rPr lang="tr-TR" sz="1700" kern="1200" dirty="0"/>
            <a:t> </a:t>
          </a:r>
          <a:r>
            <a:rPr lang="tr-TR" sz="1700" kern="1200" dirty="0" err="1"/>
            <a:t>papers</a:t>
          </a:r>
          <a:endParaRPr lang="en-US" sz="1700" kern="1200" dirty="0"/>
        </a:p>
        <a:p>
          <a:pPr marL="171450" lvl="1" indent="-171450" algn="l" defTabSz="75565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tr-TR" sz="1700" kern="1200" dirty="0" err="1"/>
            <a:t>All</a:t>
          </a:r>
          <a:r>
            <a:rPr lang="tr-TR" sz="1700" kern="1200" dirty="0"/>
            <a:t> of </a:t>
          </a:r>
          <a:r>
            <a:rPr lang="tr-TR" sz="1700" kern="1200" dirty="0" err="1"/>
            <a:t>them</a:t>
          </a:r>
          <a:r>
            <a:rPr lang="tr-TR" sz="1700" kern="1200" dirty="0"/>
            <a:t> </a:t>
          </a:r>
          <a:r>
            <a:rPr lang="tr-TR" sz="1700" kern="1200" dirty="0" err="1"/>
            <a:t>focuses</a:t>
          </a:r>
          <a:r>
            <a:rPr lang="tr-TR" sz="1700" kern="1200" dirty="0"/>
            <a:t> on </a:t>
          </a:r>
          <a:r>
            <a:rPr lang="tr-TR" sz="1700" kern="1200" dirty="0" err="1"/>
            <a:t>detecting</a:t>
          </a:r>
          <a:r>
            <a:rPr lang="tr-TR" sz="1700" kern="1200" dirty="0"/>
            <a:t> </a:t>
          </a:r>
          <a:r>
            <a:rPr lang="tr-TR" sz="1700" kern="1200" dirty="0" err="1"/>
            <a:t>SCCs</a:t>
          </a:r>
          <a:r>
            <a:rPr lang="tr-TR" sz="1700" kern="1200" dirty="0"/>
            <a:t>/ </a:t>
          </a:r>
          <a:r>
            <a:rPr lang="tr-TR" sz="1700" kern="1200" dirty="0" err="1"/>
            <a:t>closed</a:t>
          </a:r>
          <a:r>
            <a:rPr lang="tr-TR" sz="1700" kern="1200" dirty="0"/>
            <a:t> </a:t>
          </a:r>
          <a:r>
            <a:rPr lang="tr-TR" sz="1700" kern="1200" dirty="0" err="1"/>
            <a:t>cycles</a:t>
          </a:r>
          <a:endParaRPr lang="en-US" sz="1700" kern="1200" dirty="0"/>
        </a:p>
      </dsp:txBody>
      <dsp:txXfrm>
        <a:off x="0" y="2132209"/>
        <a:ext cx="2633216" cy="2580610"/>
      </dsp:txXfrm>
    </dsp:sp>
    <dsp:sp modelId="{9D56522B-034E-844A-A4F3-CFFB02E6EC0E}">
      <dsp:nvSpPr>
        <dsp:cNvPr id="0" name=""/>
        <dsp:cNvSpPr/>
      </dsp:nvSpPr>
      <dsp:spPr>
        <a:xfrm>
          <a:off x="3004566" y="805399"/>
          <a:ext cx="2633216" cy="1382859"/>
        </a:xfrm>
        <a:prstGeom prst="rect">
          <a:avLst/>
        </a:prstGeom>
        <a:solidFill>
          <a:schemeClr val="accent5"/>
        </a:solid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 dirty="0"/>
            <a:t>RQ2: </a:t>
          </a:r>
          <a:r>
            <a:rPr lang="tr-TR" sz="1700" kern="1200" dirty="0" err="1"/>
            <a:t>What</a:t>
          </a:r>
          <a:r>
            <a:rPr lang="tr-TR" sz="1700" kern="1200" dirty="0"/>
            <a:t> </a:t>
          </a:r>
          <a:r>
            <a:rPr lang="tr-TR" sz="1700" kern="1200" dirty="0" err="1"/>
            <a:t>insights</a:t>
          </a:r>
          <a:r>
            <a:rPr lang="tr-TR" sz="1700" kern="1200" dirty="0"/>
            <a:t> can an online service </a:t>
          </a:r>
          <a:r>
            <a:rPr lang="tr-TR" sz="1700" kern="1200" dirty="0" err="1"/>
            <a:t>provide</a:t>
          </a:r>
          <a:r>
            <a:rPr lang="tr-TR" sz="1700" kern="1200" dirty="0"/>
            <a:t> </a:t>
          </a:r>
          <a:r>
            <a:rPr lang="tr-TR" sz="1700" kern="1200" dirty="0" err="1"/>
            <a:t>regarding</a:t>
          </a:r>
          <a:r>
            <a:rPr lang="tr-TR" sz="1700" kern="1200" dirty="0"/>
            <a:t> an NFT </a:t>
          </a:r>
          <a:r>
            <a:rPr lang="tr-TR" sz="1700" kern="1200" dirty="0" err="1"/>
            <a:t>collection</a:t>
          </a:r>
          <a:r>
            <a:rPr lang="tr-TR" sz="1700" kern="1200" dirty="0"/>
            <a:t>? </a:t>
          </a:r>
          <a:endParaRPr lang="en-US" sz="1700" kern="1200" dirty="0"/>
        </a:p>
      </dsp:txBody>
      <dsp:txXfrm>
        <a:off x="3004566" y="805399"/>
        <a:ext cx="2633216" cy="1382859"/>
      </dsp:txXfrm>
    </dsp:sp>
    <dsp:sp modelId="{B0CC7C2F-53AC-9540-9BE7-0A817F777A00}">
      <dsp:nvSpPr>
        <dsp:cNvPr id="0" name=""/>
        <dsp:cNvSpPr/>
      </dsp:nvSpPr>
      <dsp:spPr>
        <a:xfrm>
          <a:off x="3004566" y="2209423"/>
          <a:ext cx="2633216" cy="2580610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079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700" kern="1200" dirty="0" err="1"/>
            <a:t>Detection</a:t>
          </a:r>
          <a:r>
            <a:rPr lang="tr-TR" sz="1700" kern="1200" dirty="0"/>
            <a:t> of </a:t>
          </a:r>
          <a:r>
            <a:rPr lang="tr-TR" sz="1700" kern="1200" dirty="0" err="1"/>
            <a:t>suspicious</a:t>
          </a:r>
          <a:r>
            <a:rPr lang="tr-TR" sz="1700" kern="1200" dirty="0"/>
            <a:t> </a:t>
          </a:r>
          <a:r>
            <a:rPr lang="tr-TR" sz="1700" kern="1200" dirty="0" err="1"/>
            <a:t>addresses</a:t>
          </a:r>
          <a:r>
            <a:rPr lang="tr-TR" sz="1700" kern="1200" dirty="0"/>
            <a:t> </a:t>
          </a:r>
          <a:r>
            <a:rPr lang="tr-TR" sz="1700" kern="1200" dirty="0" err="1"/>
            <a:t>and</a:t>
          </a:r>
          <a:r>
            <a:rPr lang="tr-TR" sz="1700" kern="1200" dirty="0"/>
            <a:t> </a:t>
          </a:r>
          <a:r>
            <a:rPr lang="tr-TR" sz="1700" kern="1200" dirty="0" err="1"/>
            <a:t>trades</a:t>
          </a:r>
          <a:r>
            <a:rPr lang="tr-TR" sz="1700" kern="1200" dirty="0"/>
            <a:t> 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700" kern="1200" dirty="0" err="1"/>
            <a:t>Calculation</a:t>
          </a:r>
          <a:r>
            <a:rPr lang="tr-TR" sz="1700" kern="1200" dirty="0"/>
            <a:t> of total </a:t>
          </a:r>
          <a:r>
            <a:rPr lang="tr-TR" sz="1700" kern="1200" dirty="0" err="1"/>
            <a:t>volumes</a:t>
          </a:r>
          <a:r>
            <a:rPr lang="tr-TR" sz="1700" kern="1200" dirty="0"/>
            <a:t> </a:t>
          </a:r>
          <a:r>
            <a:rPr lang="tr-TR" sz="1700" kern="1200" dirty="0" err="1"/>
            <a:t>and</a:t>
          </a:r>
          <a:r>
            <a:rPr lang="tr-TR" sz="1700" kern="1200" dirty="0"/>
            <a:t> </a:t>
          </a:r>
          <a:r>
            <a:rPr lang="tr-TR" sz="1700" kern="1200" dirty="0" err="1"/>
            <a:t>their</a:t>
          </a:r>
          <a:r>
            <a:rPr lang="tr-TR" sz="1700" kern="1200" dirty="0"/>
            <a:t> </a:t>
          </a:r>
          <a:r>
            <a:rPr lang="tr-TR" sz="1700" kern="1200" dirty="0" err="1"/>
            <a:t>ratios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700" kern="1200" dirty="0" err="1"/>
            <a:t>Creating</a:t>
          </a:r>
          <a:r>
            <a:rPr lang="tr-TR" sz="1700" kern="1200" dirty="0"/>
            <a:t> </a:t>
          </a:r>
          <a:r>
            <a:rPr lang="tr-TR" sz="1700" kern="1200" dirty="0" err="1"/>
            <a:t>trade</a:t>
          </a:r>
          <a:r>
            <a:rPr lang="tr-TR" sz="1700" kern="1200" dirty="0"/>
            <a:t>-, </a:t>
          </a:r>
          <a:r>
            <a:rPr lang="tr-TR" sz="1700" kern="1200" dirty="0" err="1"/>
            <a:t>transaction</a:t>
          </a:r>
          <a:r>
            <a:rPr lang="tr-TR" sz="1700" kern="1200" dirty="0"/>
            <a:t> </a:t>
          </a:r>
          <a:r>
            <a:rPr lang="tr-TR" sz="1700" kern="1200" dirty="0" err="1"/>
            <a:t>history</a:t>
          </a:r>
          <a:r>
            <a:rPr lang="tr-TR" sz="1700" kern="1200" dirty="0"/>
            <a:t> </a:t>
          </a:r>
          <a:r>
            <a:rPr lang="tr-TR" sz="1700" kern="1200" dirty="0" err="1"/>
            <a:t>graphs</a:t>
          </a:r>
          <a:endParaRPr lang="en-US" sz="1700" kern="1200" dirty="0"/>
        </a:p>
      </dsp:txBody>
      <dsp:txXfrm>
        <a:off x="3004566" y="2209423"/>
        <a:ext cx="2633216" cy="2580610"/>
      </dsp:txXfrm>
    </dsp:sp>
    <dsp:sp modelId="{018A58B4-86BE-BB44-9027-5DBD0059E2BF}">
      <dsp:nvSpPr>
        <dsp:cNvPr id="0" name=""/>
        <dsp:cNvSpPr/>
      </dsp:nvSpPr>
      <dsp:spPr>
        <a:xfrm>
          <a:off x="6006433" y="820566"/>
          <a:ext cx="2633216" cy="1322189"/>
        </a:xfrm>
        <a:prstGeom prst="rect">
          <a:avLst/>
        </a:prstGeom>
        <a:solidFill>
          <a:schemeClr val="accent5"/>
        </a:solid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 dirty="0"/>
            <a:t>RQ3:What </a:t>
          </a:r>
          <a:r>
            <a:rPr lang="tr-TR" sz="1700" kern="1200" dirty="0" err="1"/>
            <a:t>are</a:t>
          </a:r>
          <a:r>
            <a:rPr lang="tr-TR" sz="1700" kern="1200" dirty="0"/>
            <a:t> </a:t>
          </a:r>
          <a:r>
            <a:rPr lang="tr-TR" sz="1700" kern="1200" dirty="0" err="1"/>
            <a:t>the</a:t>
          </a:r>
          <a:r>
            <a:rPr lang="tr-TR" sz="1700" kern="1200" dirty="0"/>
            <a:t> </a:t>
          </a:r>
          <a:r>
            <a:rPr lang="tr-TR" sz="1700" kern="1200" dirty="0" err="1"/>
            <a:t>most</a:t>
          </a:r>
          <a:r>
            <a:rPr lang="tr-TR" sz="1700" kern="1200" dirty="0"/>
            <a:t> </a:t>
          </a:r>
          <a:r>
            <a:rPr lang="tr-TR" sz="1700" kern="1200" dirty="0" err="1"/>
            <a:t>common</a:t>
          </a:r>
          <a:r>
            <a:rPr lang="tr-TR" sz="1700" kern="1200" dirty="0"/>
            <a:t> </a:t>
          </a:r>
          <a:r>
            <a:rPr lang="tr-TR" sz="1700" kern="1200" dirty="0" err="1"/>
            <a:t>wash</a:t>
          </a:r>
          <a:r>
            <a:rPr lang="tr-TR" sz="1700" kern="1200" dirty="0"/>
            <a:t> </a:t>
          </a:r>
          <a:r>
            <a:rPr lang="tr-TR" sz="1700" kern="1200" dirty="0" err="1"/>
            <a:t>trading</a:t>
          </a:r>
          <a:r>
            <a:rPr lang="tr-TR" sz="1700" kern="1200" dirty="0"/>
            <a:t> </a:t>
          </a:r>
          <a:r>
            <a:rPr lang="tr-TR" sz="1700" kern="1200" dirty="0" err="1"/>
            <a:t>patterns</a:t>
          </a:r>
          <a:r>
            <a:rPr lang="tr-TR" sz="1700" kern="1200" dirty="0"/>
            <a:t>? </a:t>
          </a:r>
          <a:endParaRPr lang="en-US" sz="1700" kern="1200" dirty="0"/>
        </a:p>
      </dsp:txBody>
      <dsp:txXfrm>
        <a:off x="6006433" y="820566"/>
        <a:ext cx="2633216" cy="1322189"/>
      </dsp:txXfrm>
    </dsp:sp>
    <dsp:sp modelId="{32265064-F291-C646-A045-247E6251B4F9}">
      <dsp:nvSpPr>
        <dsp:cNvPr id="0" name=""/>
        <dsp:cNvSpPr/>
      </dsp:nvSpPr>
      <dsp:spPr>
        <a:xfrm>
          <a:off x="6009133" y="2159237"/>
          <a:ext cx="2633216" cy="2580610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079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700" kern="1200" dirty="0"/>
            <a:t>Average number of addresses in an SCC/WCC is 2,2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700" kern="1200" dirty="0"/>
            <a:t>Suspicious WCCs/SCCs are repeated in average 10 times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700" kern="1200" dirty="0"/>
            <a:t>A single address is mostly part of 1 suspicious SCC/WCC</a:t>
          </a:r>
        </a:p>
      </dsp:txBody>
      <dsp:txXfrm>
        <a:off x="6009133" y="2159237"/>
        <a:ext cx="2633216" cy="25806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D27524-8A60-B041-9E3B-7A725EE0813E}">
      <dsp:nvSpPr>
        <dsp:cNvPr id="0" name=""/>
        <dsp:cNvSpPr/>
      </dsp:nvSpPr>
      <dsp:spPr>
        <a:xfrm>
          <a:off x="42" y="69167"/>
          <a:ext cx="4038441" cy="1615376"/>
        </a:xfrm>
        <a:prstGeom prst="rect">
          <a:avLst/>
        </a:prstGeom>
        <a:solidFill>
          <a:schemeClr val="accent5"/>
        </a:solid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 dirty="0">
              <a:latin typeface="Arial" panose="020B0604020202020204" pitchFamily="34" charset="0"/>
              <a:cs typeface="Arial" panose="020B0604020202020204" pitchFamily="34" charset="0"/>
            </a:rPr>
            <a:t>RQ4: Can </a:t>
          </a:r>
          <a:r>
            <a:rPr lang="tr-TR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wash</a:t>
          </a:r>
          <a:r>
            <a:rPr lang="tr-TR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trading</a:t>
          </a:r>
          <a:r>
            <a:rPr lang="tr-TR" sz="2300" kern="1200" dirty="0">
              <a:latin typeface="Arial" panose="020B0604020202020204" pitchFamily="34" charset="0"/>
              <a:cs typeface="Arial" panose="020B0604020202020204" pitchFamily="34" charset="0"/>
            </a:rPr>
            <a:t> be </a:t>
          </a:r>
          <a:r>
            <a:rPr lang="tr-TR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detected</a:t>
          </a:r>
          <a:r>
            <a:rPr lang="tr-TR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by</a:t>
          </a:r>
          <a:r>
            <a:rPr lang="tr-TR" sz="2300" kern="1200" dirty="0">
              <a:latin typeface="Arial" panose="020B0604020202020204" pitchFamily="34" charset="0"/>
              <a:cs typeface="Arial" panose="020B0604020202020204" pitchFamily="34" charset="0"/>
            </a:rPr>
            <a:t> an online service </a:t>
          </a:r>
          <a:r>
            <a:rPr lang="tr-TR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efficiently</a:t>
          </a:r>
          <a:r>
            <a:rPr lang="tr-TR" sz="2300" kern="1200" dirty="0">
              <a:latin typeface="Arial" panose="020B0604020202020204" pitchFamily="34" charset="0"/>
              <a:cs typeface="Arial" panose="020B0604020202020204" pitchFamily="34" charset="0"/>
            </a:rPr>
            <a:t>? </a:t>
          </a:r>
          <a:endParaRPr lang="en-US" sz="2300" kern="1200" dirty="0"/>
        </a:p>
      </dsp:txBody>
      <dsp:txXfrm>
        <a:off x="42" y="69167"/>
        <a:ext cx="4038441" cy="1615376"/>
      </dsp:txXfrm>
    </dsp:sp>
    <dsp:sp modelId="{A53BB7E5-B4B0-5E4A-AFD9-B3382B95F059}">
      <dsp:nvSpPr>
        <dsp:cNvPr id="0" name=""/>
        <dsp:cNvSpPr/>
      </dsp:nvSpPr>
      <dsp:spPr>
        <a:xfrm>
          <a:off x="42" y="1684544"/>
          <a:ext cx="4038441" cy="2854800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079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Existing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collections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in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our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database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less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than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b="1" kern="1200" dirty="0">
              <a:latin typeface="Arial" panose="020B0604020202020204" pitchFamily="34" charset="0"/>
              <a:cs typeface="Arial" panose="020B0604020202020204" pitchFamily="34" charset="0"/>
            </a:rPr>
            <a:t>5s</a:t>
          </a:r>
          <a:endParaRPr lang="en-US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Small-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sized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collections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in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less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than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b="1" kern="1200" dirty="0">
              <a:latin typeface="Arial" panose="020B0604020202020204" pitchFamily="34" charset="0"/>
              <a:cs typeface="Arial" panose="020B0604020202020204" pitchFamily="34" charset="0"/>
            </a:rPr>
            <a:t>10min</a:t>
          </a:r>
          <a:endParaRPr lang="en-US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Large-sized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collections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more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than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b="1" kern="1200" dirty="0">
              <a:latin typeface="Arial" panose="020B0604020202020204" pitchFamily="34" charset="0"/>
              <a:cs typeface="Arial" panose="020B0604020202020204" pitchFamily="34" charset="0"/>
            </a:rPr>
            <a:t>1h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to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fetch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data,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less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than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b="1" kern="1200" dirty="0">
              <a:latin typeface="Arial" panose="020B0604020202020204" pitchFamily="34" charset="0"/>
              <a:cs typeface="Arial" panose="020B0604020202020204" pitchFamily="34" charset="0"/>
            </a:rPr>
            <a:t>30s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to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analyze</a:t>
          </a:r>
          <a:endParaRPr lang="en-US" sz="1800" kern="1200" dirty="0"/>
        </a:p>
      </dsp:txBody>
      <dsp:txXfrm>
        <a:off x="42" y="1684544"/>
        <a:ext cx="4038441" cy="2854800"/>
      </dsp:txXfrm>
    </dsp:sp>
    <dsp:sp modelId="{4A6486EB-C274-D747-9062-CAF23DF73EDC}">
      <dsp:nvSpPr>
        <dsp:cNvPr id="0" name=""/>
        <dsp:cNvSpPr/>
      </dsp:nvSpPr>
      <dsp:spPr>
        <a:xfrm>
          <a:off x="4603865" y="69167"/>
          <a:ext cx="4038441" cy="1615376"/>
        </a:xfrm>
        <a:prstGeom prst="rect">
          <a:avLst/>
        </a:prstGeom>
        <a:solidFill>
          <a:schemeClr val="accent5"/>
        </a:solid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 dirty="0">
              <a:latin typeface="Arial" panose="020B0604020202020204" pitchFamily="34" charset="0"/>
              <a:cs typeface="Arial" panose="020B0604020202020204" pitchFamily="34" charset="0"/>
            </a:rPr>
            <a:t>RQ5: Can </a:t>
          </a:r>
          <a:r>
            <a:rPr lang="tr-TR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wash</a:t>
          </a:r>
          <a:r>
            <a:rPr lang="tr-TR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trading</a:t>
          </a:r>
          <a:r>
            <a:rPr lang="tr-TR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activity</a:t>
          </a:r>
          <a:r>
            <a:rPr lang="tr-TR" sz="2300" kern="1200" dirty="0">
              <a:latin typeface="Arial" panose="020B0604020202020204" pitchFamily="34" charset="0"/>
              <a:cs typeface="Arial" panose="020B0604020202020204" pitchFamily="34" charset="0"/>
            </a:rPr>
            <a:t> be </a:t>
          </a:r>
          <a:r>
            <a:rPr lang="tr-TR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avoided</a:t>
          </a:r>
          <a:r>
            <a:rPr lang="tr-TR" sz="2300" kern="1200" dirty="0">
              <a:latin typeface="Arial" panose="020B0604020202020204" pitchFamily="34" charset="0"/>
              <a:cs typeface="Arial" panose="020B0604020202020204" pitchFamily="34" charset="0"/>
            </a:rPr>
            <a:t>/</a:t>
          </a:r>
          <a:r>
            <a:rPr lang="tr-TR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regulated</a:t>
          </a:r>
          <a:r>
            <a:rPr lang="tr-TR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by</a:t>
          </a:r>
          <a:r>
            <a:rPr lang="tr-TR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marketplaces</a:t>
          </a:r>
          <a:r>
            <a:rPr lang="tr-TR" sz="2300" kern="1200" dirty="0">
              <a:latin typeface="Arial" panose="020B0604020202020204" pitchFamily="34" charset="0"/>
              <a:cs typeface="Arial" panose="020B0604020202020204" pitchFamily="34" charset="0"/>
            </a:rPr>
            <a:t>? </a:t>
          </a:r>
          <a:endParaRPr lang="en-US" sz="2300" kern="1200" dirty="0"/>
        </a:p>
      </dsp:txBody>
      <dsp:txXfrm>
        <a:off x="4603865" y="69167"/>
        <a:ext cx="4038441" cy="1615376"/>
      </dsp:txXfrm>
    </dsp:sp>
    <dsp:sp modelId="{8011CD95-4D02-9741-9265-4C36F3382296}">
      <dsp:nvSpPr>
        <dsp:cNvPr id="0" name=""/>
        <dsp:cNvSpPr/>
      </dsp:nvSpPr>
      <dsp:spPr>
        <a:xfrm>
          <a:off x="4603865" y="1684544"/>
          <a:ext cx="4038441" cy="2854800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079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Some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marketplaces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threatining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users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to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ban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from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the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marketplace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Some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marketplaces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reward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it’s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users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when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they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trade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an NFT on </a:t>
          </a:r>
          <a:r>
            <a:rPr lang="tr-TR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their</a:t>
          </a:r>
          <a:r>
            <a:rPr lang="tr-TR" sz="1800" kern="1200" dirty="0">
              <a:latin typeface="Arial" panose="020B0604020202020204" pitchFamily="34" charset="0"/>
              <a:cs typeface="Arial" panose="020B0604020202020204" pitchFamily="34" charset="0"/>
            </a:rPr>
            <a:t> platform</a:t>
          </a:r>
          <a:r>
            <a:rPr lang="tr-TR" sz="2100" kern="1200" dirty="0">
              <a:latin typeface="Arial" panose="020B0604020202020204" pitchFamily="34" charset="0"/>
              <a:cs typeface="Arial" panose="020B0604020202020204" pitchFamily="34" charset="0"/>
            </a:rPr>
            <a:t>		</a:t>
          </a:r>
          <a:endParaRPr lang="en-US" sz="1800" kern="1200" dirty="0"/>
        </a:p>
      </dsp:txBody>
      <dsp:txXfrm>
        <a:off x="4603865" y="1684544"/>
        <a:ext cx="4038441" cy="2854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25568" y="189833"/>
            <a:ext cx="3496595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1" rIns="99040" bIns="49521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300">
                <a:latin typeface="TUM Neue Helvetica 55 Regular" charset="0"/>
                <a:cs typeface="+mn-cs"/>
              </a:defRPr>
            </a:lvl1pPr>
          </a:lstStyle>
          <a:p>
            <a:pPr>
              <a:defRPr/>
            </a:pPr>
            <a:endParaRPr lang="de-DE" dirty="0">
              <a:latin typeface="Arial Unicode MS" pitchFamily="34" charset="-128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338830" y="189833"/>
            <a:ext cx="2208376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1" rIns="99040" bIns="4952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TUM Neue Helvetica 55 Regular" charset="0"/>
                <a:cs typeface="+mn-cs"/>
              </a:defRPr>
            </a:lvl1pPr>
          </a:lstStyle>
          <a:p>
            <a:pPr>
              <a:defRPr/>
            </a:pPr>
            <a:endParaRPr lang="de-DE" dirty="0">
              <a:latin typeface="Arial Unicode MS" pitchFamily="34" charset="-128"/>
            </a:endParaRP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392"/>
            <a:ext cx="3077137" cy="51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1" rIns="99040" bIns="49521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300">
                <a:latin typeface="TUM Neue Helvetica 55 Regular" charset="0"/>
                <a:cs typeface="+mn-cs"/>
              </a:defRPr>
            </a:lvl1pPr>
          </a:lstStyle>
          <a:p>
            <a:pPr>
              <a:defRPr/>
            </a:pPr>
            <a:endParaRPr lang="de-DE" dirty="0">
              <a:latin typeface="Arial Unicode MS" pitchFamily="34" charset="-128"/>
            </a:endParaRP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163" y="9722392"/>
            <a:ext cx="3077137" cy="51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1" rIns="99040" bIns="4952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TUM Neue Helvetica 55 Regular" charset="0"/>
                <a:cs typeface="+mn-cs"/>
              </a:defRPr>
            </a:lvl1pPr>
          </a:lstStyle>
          <a:p>
            <a:pPr>
              <a:defRPr/>
            </a:pPr>
            <a:fld id="{6F17E718-27D7-4FA6-ACF7-4EB047CCD802}" type="slidenum">
              <a:rPr lang="de-DE">
                <a:latin typeface="Arial Unicode MS" pitchFamily="34" charset="-128"/>
              </a:rPr>
              <a:pPr>
                <a:defRPr/>
              </a:pPr>
              <a:t>‹#›</a:t>
            </a:fld>
            <a:endParaRPr lang="de-DE" dirty="0"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19594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137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1" rIns="99040" bIns="49521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300"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163" y="0"/>
            <a:ext cx="3077137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1" rIns="99040" bIns="4952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9938"/>
            <a:ext cx="5114925" cy="383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685" y="4862015"/>
            <a:ext cx="5205932" cy="460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1" rIns="99040" bIns="495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392"/>
            <a:ext cx="3077137" cy="51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1" rIns="99040" bIns="49521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300"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163" y="9722392"/>
            <a:ext cx="3077137" cy="51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1" rIns="99040" bIns="4952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24472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3858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0014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461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4735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7128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9073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9937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wwwmatthes.in.tum.de/" TargetMode="External"/><Relationship Id="rId4" Type="http://schemas.openxmlformats.org/officeDocument/2006/relationships/image" Target="../media/image6.g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12" y="1"/>
            <a:ext cx="9144000" cy="6857999"/>
          </a:xfrm>
          <a:prstGeom prst="rect">
            <a:avLst/>
          </a:prstGeom>
        </p:spPr>
      </p:pic>
      <p:sp>
        <p:nvSpPr>
          <p:cNvPr id="10" name="Rechteck 9"/>
          <p:cNvSpPr/>
          <p:nvPr userDrawn="1"/>
        </p:nvSpPr>
        <p:spPr>
          <a:xfrm>
            <a:off x="0" y="0"/>
            <a:ext cx="9144000" cy="4196080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85000"/>
                </a:schemeClr>
              </a:gs>
              <a:gs pos="93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dirty="0"/>
          </a:p>
        </p:txBody>
      </p:sp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3538641"/>
            <a:ext cx="8574632" cy="679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144000" bIns="72000" anchor="b" anchorCtr="0">
            <a:spAutoFit/>
          </a:bodyPr>
          <a:lstStyle>
            <a:lvl1pPr marL="180000" algn="l">
              <a:defRPr sz="3000" b="0" i="0" baseline="0">
                <a:solidFill>
                  <a:schemeClr val="tx2"/>
                </a:solidFill>
                <a:latin typeface="+mj-lt"/>
                <a:cs typeface="Arial"/>
              </a:defRPr>
            </a:lvl1pPr>
          </a:lstStyle>
          <a:p>
            <a:r>
              <a:rPr lang="en-US" noProof="0" dirty="0"/>
              <a:t>Edit Title</a:t>
            </a:r>
          </a:p>
        </p:txBody>
      </p:sp>
      <p:sp>
        <p:nvSpPr>
          <p:cNvPr id="22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4211796"/>
            <a:ext cx="8574631" cy="3385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 marL="180000" indent="0">
              <a:buFontTx/>
              <a:buNone/>
              <a:defRPr sz="1600" b="0" baseline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Presenter, Date, Location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98812"/>
            <a:ext cx="999170" cy="3204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760" y="398569"/>
            <a:ext cx="608400" cy="320643"/>
          </a:xfrm>
          <a:prstGeom prst="rect">
            <a:avLst/>
          </a:prstGeom>
        </p:spPr>
      </p:pic>
      <p:sp>
        <p:nvSpPr>
          <p:cNvPr id="25" name="Textfeld 24"/>
          <p:cNvSpPr txBox="1"/>
          <p:nvPr userDrawn="1"/>
        </p:nvSpPr>
        <p:spPr>
          <a:xfrm>
            <a:off x="319090" y="4643381"/>
            <a:ext cx="8579069" cy="12252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80000" rIns="180000" bIns="180000" rtlCol="0">
            <a:spAutoFit/>
          </a:bodyPr>
          <a:lstStyle/>
          <a:p>
            <a:pPr marL="0" indent="0"/>
            <a:r>
              <a:rPr lang="en-US" sz="1400" b="0" i="0" kern="1200" noProof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Arial"/>
              </a:rPr>
              <a:t>Chair of</a:t>
            </a:r>
            <a:r>
              <a:rPr lang="en-US" sz="1400" b="0" i="0" kern="1200" baseline="0" noProof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Arial"/>
              </a:rPr>
              <a:t> </a:t>
            </a:r>
            <a:r>
              <a:rPr lang="en-US" sz="1400" b="0" i="0" kern="1200" noProof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Arial"/>
              </a:rPr>
              <a:t>Software</a:t>
            </a:r>
            <a:r>
              <a:rPr lang="en-US" sz="1400" b="0" i="0" kern="1200" baseline="0" noProof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Arial"/>
              </a:rPr>
              <a:t> Engineering for Business Information Systems </a:t>
            </a:r>
            <a:r>
              <a:rPr lang="en-US" sz="1400" b="0" i="0" kern="1200" noProof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Arial"/>
              </a:rPr>
              <a:t>(sebis) </a:t>
            </a:r>
          </a:p>
          <a:p>
            <a:pPr marL="0" indent="0"/>
            <a:r>
              <a:rPr lang="en-US" sz="1400" b="0" i="0" kern="1200" noProof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Arial"/>
              </a:rPr>
              <a:t>Faculty of</a:t>
            </a:r>
            <a:r>
              <a:rPr lang="en-US" sz="1400" b="0" i="0" kern="1200" baseline="0" noProof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Arial"/>
              </a:rPr>
              <a:t> </a:t>
            </a:r>
            <a:r>
              <a:rPr lang="en-US" sz="1400" b="0" i="0" kern="1200" noProof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Arial"/>
              </a:rPr>
              <a:t>Informatics</a:t>
            </a:r>
          </a:p>
          <a:p>
            <a:pPr marL="0" indent="0"/>
            <a:r>
              <a:rPr lang="en-US" sz="1400" b="0" i="0" kern="1200" noProof="1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Arial"/>
              </a:rPr>
              <a:t>Technische</a:t>
            </a:r>
            <a:r>
              <a:rPr lang="en-US" sz="1400" b="0" i="0" kern="1200" baseline="0" noProof="1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Arial"/>
              </a:rPr>
              <a:t> Universität München</a:t>
            </a:r>
            <a:endParaRPr lang="en-US" sz="1400" b="0" i="0" kern="1200" noProof="1">
              <a:solidFill>
                <a:schemeClr val="bg1">
                  <a:lumMod val="50000"/>
                </a:schemeClr>
              </a:solidFill>
              <a:latin typeface="Arial" charset="0"/>
              <a:ea typeface="+mn-ea"/>
              <a:cs typeface="Arial"/>
            </a:endParaRPr>
          </a:p>
          <a:p>
            <a:pPr marL="0" indent="0"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0" i="0" u="sng" kern="1200" noProof="1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Arial"/>
              </a:rPr>
              <a:t>wwwmatthes.in.tum.de</a:t>
            </a:r>
            <a:endParaRPr lang="en-US" sz="1400" b="0" i="0" u="sng" kern="1200" dirty="0" err="1">
              <a:solidFill>
                <a:schemeClr val="bg1">
                  <a:lumMod val="50000"/>
                </a:schemeClr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5" y="44450"/>
            <a:ext cx="8642350" cy="652462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© sebis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171103 Matthes English Master Slide Deck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4FF76D-8657-43F1-929B-F6D2FAB2741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73149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97" y="-24684"/>
            <a:ext cx="9144793" cy="6907367"/>
          </a:xfrm>
          <a:prstGeom prst="rect">
            <a:avLst/>
          </a:prstGeom>
        </p:spPr>
      </p:pic>
      <p:sp>
        <p:nvSpPr>
          <p:cNvPr id="15" name="Rechteck 14"/>
          <p:cNvSpPr/>
          <p:nvPr userDrawn="1"/>
        </p:nvSpPr>
        <p:spPr>
          <a:xfrm>
            <a:off x="479445" y="1743185"/>
            <a:ext cx="2924386" cy="47426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+mn-lt"/>
            </a:endParaRPr>
          </a:p>
        </p:txBody>
      </p: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7027" y="2024110"/>
            <a:ext cx="751997" cy="396142"/>
          </a:xfrm>
          <a:prstGeom prst="rect">
            <a:avLst/>
          </a:prstGeom>
        </p:spPr>
      </p:pic>
      <p:pic>
        <p:nvPicPr>
          <p:cNvPr id="22" name="Bild 10" descr="sebis-Logo.gi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3505" y="2514435"/>
            <a:ext cx="715519" cy="229443"/>
          </a:xfrm>
          <a:prstGeom prst="rect">
            <a:avLst/>
          </a:prstGeom>
        </p:spPr>
      </p:pic>
      <p:sp>
        <p:nvSpPr>
          <p:cNvPr id="24" name="Textfeld 23"/>
          <p:cNvSpPr txBox="1"/>
          <p:nvPr userDrawn="1"/>
        </p:nvSpPr>
        <p:spPr>
          <a:xfrm>
            <a:off x="698706" y="4123820"/>
            <a:ext cx="2482850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noProof="1">
                <a:latin typeface="+mn-lt"/>
              </a:rPr>
              <a:t>Technische Universität München</a:t>
            </a:r>
          </a:p>
          <a:p>
            <a:r>
              <a:rPr lang="en-US" sz="1050" noProof="1">
                <a:latin typeface="+mn-lt"/>
              </a:rPr>
              <a:t>Faculty of Informatics</a:t>
            </a:r>
          </a:p>
          <a:p>
            <a:r>
              <a:rPr lang="en-US" sz="1050" noProof="1">
                <a:latin typeface="+mn-lt"/>
              </a:rPr>
              <a:t>Chair of Software Engineering for Business Information Systems</a:t>
            </a:r>
          </a:p>
          <a:p>
            <a:endParaRPr lang="en-US" sz="1050" noProof="1">
              <a:latin typeface="+mn-lt"/>
            </a:endParaRPr>
          </a:p>
          <a:p>
            <a:r>
              <a:rPr lang="en-US" sz="1050" noProof="1">
                <a:latin typeface="+mn-lt"/>
              </a:rPr>
              <a:t>Boltzmannstraße 3</a:t>
            </a:r>
          </a:p>
          <a:p>
            <a:r>
              <a:rPr lang="en-US" sz="1050" noProof="1">
                <a:latin typeface="+mn-lt"/>
              </a:rPr>
              <a:t>85748 Garching bei</a:t>
            </a:r>
            <a:r>
              <a:rPr lang="en-US" sz="1050" baseline="0" noProof="1">
                <a:latin typeface="+mn-lt"/>
              </a:rPr>
              <a:t> München</a:t>
            </a:r>
          </a:p>
          <a:p>
            <a:endParaRPr lang="en-US" sz="1050" baseline="0" noProof="1">
              <a:latin typeface="+mn-lt"/>
            </a:endParaRPr>
          </a:p>
          <a:p>
            <a:pPr>
              <a:tabLst>
                <a:tab pos="358775" algn="l"/>
              </a:tabLst>
            </a:pPr>
            <a:r>
              <a:rPr lang="en-US" sz="1050" baseline="0" noProof="1">
                <a:latin typeface="+mn-lt"/>
              </a:rPr>
              <a:t>Tel	+49.89.289.</a:t>
            </a:r>
          </a:p>
          <a:p>
            <a:pPr>
              <a:tabLst>
                <a:tab pos="358775" algn="l"/>
              </a:tabLst>
            </a:pPr>
            <a:r>
              <a:rPr lang="en-US" sz="1050" baseline="0" noProof="1">
                <a:latin typeface="+mn-lt"/>
              </a:rPr>
              <a:t>Fax	+49.89.289.17136</a:t>
            </a:r>
          </a:p>
          <a:p>
            <a:endParaRPr lang="en-US" sz="1050" baseline="0" noProof="1">
              <a:latin typeface="+mn-lt"/>
            </a:endParaRPr>
          </a:p>
          <a:p>
            <a:endParaRPr lang="en-US" sz="1050" baseline="0" noProof="1">
              <a:latin typeface="+mn-lt"/>
            </a:endParaRPr>
          </a:p>
          <a:p>
            <a:r>
              <a:rPr lang="en-US" sz="1050" baseline="0" noProof="1">
                <a:latin typeface="+mn-lt"/>
                <a:hlinkClick r:id="rId5"/>
              </a:rPr>
              <a:t>wwwmatthes.in.tum.de</a:t>
            </a:r>
            <a:endParaRPr lang="en-US" sz="1050" noProof="1">
              <a:latin typeface="+mn-lt"/>
            </a:endParaRPr>
          </a:p>
        </p:txBody>
      </p:sp>
      <p:sp>
        <p:nvSpPr>
          <p:cNvPr id="26" name="Textplatzhalt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796606" y="3486196"/>
            <a:ext cx="2242942" cy="21949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FontTx/>
              <a:buNone/>
              <a:defRPr sz="1400" b="1"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&lt;Name&gt;</a:t>
            </a:r>
          </a:p>
        </p:txBody>
      </p:sp>
      <p:sp>
        <p:nvSpPr>
          <p:cNvPr id="27" name="Textplatzhalt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796630" y="3277000"/>
            <a:ext cx="2242394" cy="1829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050">
                <a:latin typeface="+mn-lt"/>
              </a:defRPr>
            </a:lvl1pPr>
          </a:lstStyle>
          <a:p>
            <a:pPr lvl="0"/>
            <a:r>
              <a:rPr lang="en-US" noProof="0" dirty="0"/>
              <a:t>&lt;Academic degree&gt;</a:t>
            </a:r>
          </a:p>
        </p:txBody>
      </p:sp>
      <p:sp>
        <p:nvSpPr>
          <p:cNvPr id="28" name="Textplatzhalter 22"/>
          <p:cNvSpPr>
            <a:spLocks noGrp="1"/>
          </p:cNvSpPr>
          <p:nvPr>
            <p:ph type="body" sz="quarter" idx="15" hasCustomPrompt="1"/>
          </p:nvPr>
        </p:nvSpPr>
        <p:spPr>
          <a:xfrm>
            <a:off x="1854989" y="5454244"/>
            <a:ext cx="1167303" cy="1333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050" baseline="0">
                <a:latin typeface="+mn-lt"/>
              </a:defRPr>
            </a:lvl1pPr>
          </a:lstStyle>
          <a:p>
            <a:pPr lvl="0"/>
            <a:r>
              <a:rPr lang="en-US" noProof="0" dirty="0"/>
              <a:t>&lt;Phone&gt;</a:t>
            </a:r>
          </a:p>
        </p:txBody>
      </p:sp>
      <p:sp>
        <p:nvSpPr>
          <p:cNvPr id="29" name="Textplatzhalter 24"/>
          <p:cNvSpPr>
            <a:spLocks noGrp="1"/>
          </p:cNvSpPr>
          <p:nvPr>
            <p:ph type="body" sz="quarter" idx="16" hasCustomPrompt="1"/>
          </p:nvPr>
        </p:nvSpPr>
        <p:spPr>
          <a:xfrm>
            <a:off x="796606" y="5932082"/>
            <a:ext cx="2212975" cy="1317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50">
                <a:latin typeface="+mn-lt"/>
              </a:defRPr>
            </a:lvl1pPr>
          </a:lstStyle>
          <a:p>
            <a:pPr lvl="0"/>
            <a:r>
              <a:rPr lang="en-US" noProof="0" dirty="0"/>
              <a:t>&lt;E-Mail&gt;</a:t>
            </a:r>
          </a:p>
        </p:txBody>
      </p:sp>
      <p:sp>
        <p:nvSpPr>
          <p:cNvPr id="30" name="Inhaltsplatzhalter 31"/>
          <p:cNvSpPr>
            <a:spLocks noGrp="1"/>
          </p:cNvSpPr>
          <p:nvPr>
            <p:ph sz="quarter" idx="18" hasCustomPrompt="1"/>
          </p:nvPr>
        </p:nvSpPr>
        <p:spPr>
          <a:xfrm>
            <a:off x="796606" y="3704993"/>
            <a:ext cx="2258073" cy="211455"/>
          </a:xfrm>
          <a:prstGeom prst="rect">
            <a:avLst/>
          </a:prstGeom>
        </p:spPr>
        <p:txBody>
          <a:bodyPr lIns="0" tIns="0" rIns="0" bIns="0"/>
          <a:lstStyle>
            <a:lvl1pPr>
              <a:defRPr sz="1050"/>
            </a:lvl1pPr>
          </a:lstStyle>
          <a:p>
            <a:pPr lvl="0"/>
            <a:r>
              <a:rPr lang="en-US" noProof="0" dirty="0"/>
              <a:t>&lt;Position&gt;</a:t>
            </a:r>
          </a:p>
        </p:txBody>
      </p:sp>
    </p:spTree>
    <p:extLst>
      <p:ext uri="{BB962C8B-B14F-4D97-AF65-F5344CB8AC3E}">
        <p14:creationId xmlns:p14="http://schemas.microsoft.com/office/powerpoint/2010/main" val="893749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50827" y="44451"/>
            <a:ext cx="7535885" cy="720725"/>
          </a:xfrm>
        </p:spPr>
        <p:txBody>
          <a:bodyPr/>
          <a:lstStyle>
            <a:lvl1pPr>
              <a:defRPr lang="de-DE" sz="2400" b="0" baseline="0" smtClean="0">
                <a:solidFill>
                  <a:srgbClr val="0065BD"/>
                </a:solidFill>
                <a:latin typeface="+mj-lt"/>
                <a:ea typeface="+mj-ea"/>
                <a:cs typeface="Arial Unicode MS" pitchFamily="34" charset="-128"/>
              </a:defRPr>
            </a:lvl1pPr>
          </a:lstStyle>
          <a:p>
            <a:r>
              <a:rPr lang="en-US" noProof="0" dirty="0"/>
              <a:t>&lt;Title&gt;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3pPr>
              <a:defRPr/>
            </a:lvl3pPr>
          </a:lstStyle>
          <a:p>
            <a:pPr lvl="0"/>
            <a:r>
              <a:rPr lang="en-US" noProof="0" dirty="0"/>
              <a:t>&lt;Text&gt;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sebis</a:t>
            </a: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171103 Matthes English Master Slide Deck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C9FAB-BDC1-47C0-A8BB-6E12A8205D33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50827" y="81212"/>
            <a:ext cx="7561261" cy="360535"/>
          </a:xfrm>
        </p:spPr>
        <p:txBody>
          <a:bodyPr/>
          <a:lstStyle>
            <a:lvl1pPr>
              <a:defRPr lang="de-DE" sz="2400" b="0" baseline="0" smtClean="0">
                <a:solidFill>
                  <a:srgbClr val="0065BD"/>
                </a:solidFill>
                <a:latin typeface="+mj-lt"/>
                <a:ea typeface="+mj-ea"/>
                <a:cs typeface="Arial Unicode MS" pitchFamily="34" charset="-128"/>
              </a:defRPr>
            </a:lvl1pPr>
          </a:lstStyle>
          <a:p>
            <a:r>
              <a:rPr lang="en-US" noProof="0" dirty="0"/>
              <a:t>&lt;Title&gt;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3pPr>
              <a:defRPr/>
            </a:lvl3pPr>
          </a:lstStyle>
          <a:p>
            <a:pPr lvl="0"/>
            <a:r>
              <a:rPr lang="en-US" noProof="0" dirty="0"/>
              <a:t>&lt;Text&gt;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sebis</a:t>
            </a: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171103 Matthes English Master Slide Deck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C9FAB-BDC1-47C0-A8BB-6E12A8205D33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441425"/>
            <a:ext cx="7561263" cy="395287"/>
          </a:xfrm>
        </p:spPr>
        <p:txBody>
          <a:bodyPr/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&lt;Subtitle&gt;</a:t>
            </a:r>
          </a:p>
        </p:txBody>
      </p:sp>
    </p:spTree>
    <p:extLst>
      <p:ext uri="{BB962C8B-B14F-4D97-AF65-F5344CB8AC3E}">
        <p14:creationId xmlns:p14="http://schemas.microsoft.com/office/powerpoint/2010/main" val="351793472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50827" y="81212"/>
            <a:ext cx="7561261" cy="360535"/>
          </a:xfrm>
        </p:spPr>
        <p:txBody>
          <a:bodyPr/>
          <a:lstStyle>
            <a:lvl1pPr>
              <a:defRPr lang="de-DE" sz="2400" b="0" baseline="0" smtClean="0">
                <a:solidFill>
                  <a:srgbClr val="0065BD"/>
                </a:solidFill>
                <a:latin typeface="+mj-lt"/>
                <a:ea typeface="+mj-ea"/>
                <a:cs typeface="Arial Unicode MS" pitchFamily="34" charset="-128"/>
              </a:defRPr>
            </a:lvl1pPr>
          </a:lstStyle>
          <a:p>
            <a:r>
              <a:rPr lang="en-US" noProof="0" dirty="0"/>
              <a:t>&lt;Title&gt;</a:t>
            </a:r>
            <a:endParaRPr lang="de-D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sebis</a:t>
            </a: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171103 Matthes English Master Slide Deck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C9FAB-BDC1-47C0-A8BB-6E12A8205D33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441425"/>
            <a:ext cx="7561263" cy="395287"/>
          </a:xfrm>
        </p:spPr>
        <p:txBody>
          <a:bodyPr/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&lt;Subtitle&gt;</a:t>
            </a:r>
          </a:p>
        </p:txBody>
      </p:sp>
    </p:spTree>
    <p:extLst>
      <p:ext uri="{BB962C8B-B14F-4D97-AF65-F5344CB8AC3E}">
        <p14:creationId xmlns:p14="http://schemas.microsoft.com/office/powerpoint/2010/main" val="300208236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65BD"/>
                </a:solidFill>
              </a:defRPr>
            </a:lvl1pPr>
          </a:lstStyle>
          <a:p>
            <a:r>
              <a:rPr lang="en-US" noProof="0" dirty="0"/>
              <a:t>&lt;Title&gt;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250827" y="981076"/>
            <a:ext cx="4244975" cy="540067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&lt;Text&gt;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648201" y="981076"/>
            <a:ext cx="4244975" cy="540067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&lt;Text&gt;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sebis</a:t>
            </a:r>
            <a:endParaRPr lang="de-DE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171103 Matthes English Master Slide Deck</a:t>
            </a:r>
            <a:endParaRPr lang="de-DE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C9E22-1B76-46A8-871B-C48D8E59C6FA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250827" y="981074"/>
            <a:ext cx="4246563" cy="661976"/>
          </a:xfr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&lt;Title&gt;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250827" y="1643049"/>
            <a:ext cx="4246563" cy="477362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dirty="0"/>
              <a:t>&lt;Format of Master Text&gt;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981078"/>
            <a:ext cx="4248150" cy="661975"/>
          </a:xfr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&lt;Title&gt;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4645025" y="1643049"/>
            <a:ext cx="4248150" cy="477362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dirty="0"/>
              <a:t>&lt;Format of Master Text&gt;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250827" y="44451"/>
            <a:ext cx="7535885" cy="720725"/>
          </a:xfrm>
        </p:spPr>
        <p:txBody>
          <a:bodyPr/>
          <a:lstStyle/>
          <a:p>
            <a:r>
              <a:rPr lang="en-US" noProof="0" dirty="0"/>
              <a:t>&lt;Title&gt;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noProof="0"/>
              <a:t>© sebis</a:t>
            </a:r>
            <a:endParaRPr lang="en-US" noProof="0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noProof="0"/>
              <a:t>171103 Matthes English Master Slide Deck</a:t>
            </a:r>
            <a:endParaRPr lang="en-US" noProof="0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2CCB4-7108-4850-98BC-50E3A501EADB}" type="slidenum">
              <a:rPr lang="en-US" noProof="0" smtClean="0"/>
              <a:pPr>
                <a:defRPr/>
              </a:pPr>
              <a:t>‹#›</a:t>
            </a:fld>
            <a:endParaRPr lang="en-US" noProof="0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&lt;Title&gt;</a:t>
            </a:r>
            <a:endParaRPr lang="de-DE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sebis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171103 Matthes English Master Slide Deck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79391-FD8B-4951-B07A-A389C4C7CA7B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lied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250826" y="981076"/>
            <a:ext cx="8642351" cy="5400675"/>
          </a:xfrm>
        </p:spPr>
        <p:txBody>
          <a:bodyPr>
            <a:normAutofit/>
          </a:bodyPr>
          <a:lstStyle>
            <a:lvl1pPr>
              <a:defRPr>
                <a:latin typeface="+mn-lt"/>
              </a:defRPr>
            </a:lvl1pPr>
            <a:lvl2pPr>
              <a:buClr>
                <a:schemeClr val="tx2"/>
              </a:buClr>
              <a:defRPr lang="de-DE" sz="1800" dirty="0" smtClean="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2pPr>
            <a:lvl3pPr>
              <a:buClr>
                <a:schemeClr val="tx2"/>
              </a:buClr>
              <a:defRPr>
                <a:solidFill>
                  <a:schemeClr val="tx1"/>
                </a:solidFill>
                <a:latin typeface="+mn-lt"/>
              </a:defRPr>
            </a:lvl3pPr>
            <a:lvl4pPr>
              <a:buClr>
                <a:schemeClr val="tx2"/>
              </a:buClr>
              <a:defRPr>
                <a:solidFill>
                  <a:schemeClr val="tx1"/>
                </a:solidFill>
                <a:latin typeface="+mn-lt"/>
              </a:defRPr>
            </a:lvl4pPr>
            <a:lvl5pPr>
              <a:buClr>
                <a:schemeClr val="tx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&lt;Text&gt;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50827" y="44451"/>
            <a:ext cx="7535885" cy="7207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&lt;Title&gt;</a:t>
            </a:r>
            <a:endParaRPr lang="de-D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de-DE"/>
              <a:t>© sebis</a:t>
            </a: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/>
              <a:t>171103 Matthes English Master Slide Deck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E201E5CB-5EE0-4EA4-87FF-7D8A79A61969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44450"/>
            <a:ext cx="753586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0" rIns="9000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&lt;Title&gt;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81075"/>
            <a:ext cx="864235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&lt;Text&gt;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37388" y="6570615"/>
            <a:ext cx="160655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80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/>
              <a:t>© sebis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9677" y="6569075"/>
            <a:ext cx="432117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8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171103 Matthes English Master Slide Deck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43938" y="6570615"/>
            <a:ext cx="2492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E4FF76D-8657-43F1-929B-F6D2FAB2741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760" y="398569"/>
            <a:ext cx="608400" cy="3206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65" r:id="rId2"/>
    <p:sldLayoutId id="2147483778" r:id="rId3"/>
    <p:sldLayoutId id="2147483781" r:id="rId4"/>
    <p:sldLayoutId id="2147483766" r:id="rId5"/>
    <p:sldLayoutId id="2147483767" r:id="rId6"/>
    <p:sldLayoutId id="2147483768" r:id="rId7"/>
    <p:sldLayoutId id="2147483769" r:id="rId8"/>
    <p:sldLayoutId id="2147483771" r:id="rId9"/>
    <p:sldLayoutId id="2147483780" r:id="rId10"/>
    <p:sldLayoutId id="2147483779" r:id="rId11"/>
  </p:sldLayoutIdLst>
  <p:transition/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0" i="0" baseline="0">
          <a:solidFill>
            <a:srgbClr val="0065BD"/>
          </a:solidFill>
          <a:latin typeface="+mn-lt"/>
          <a:ea typeface="+mj-ea"/>
          <a:cs typeface="Arial Unicode MS" pitchFamily="34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9pPr>
    </p:titleStyle>
    <p:bodyStyle>
      <a:lvl1pPr marL="1588" indent="-1588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Arial Unicode MS" pitchFamily="34" charset="-128"/>
        </a:defRPr>
      </a:lvl1pPr>
      <a:lvl2pPr marL="358775" indent="-2603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baseline="0">
          <a:solidFill>
            <a:schemeClr val="tx1"/>
          </a:solidFill>
          <a:latin typeface="+mn-lt"/>
          <a:cs typeface="Arial Unicode MS" pitchFamily="34" charset="-128"/>
        </a:defRPr>
      </a:lvl2pPr>
      <a:lvl3pPr marL="625475" indent="-176213" algn="l" defTabSz="803275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baseline="0">
          <a:solidFill>
            <a:schemeClr val="tx1"/>
          </a:solidFill>
          <a:latin typeface="+mn-lt"/>
          <a:cs typeface="Arial Unicode MS" pitchFamily="34" charset="-128"/>
        </a:defRPr>
      </a:lvl3pPr>
      <a:lvl4pPr marL="982663" indent="-174625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cs typeface="Arial Unicode MS" pitchFamily="34" charset="-128"/>
        </a:defRPr>
      </a:lvl4pPr>
      <a:lvl5pPr marL="1257300" indent="-182563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cs typeface="Arial Unicode MS" pitchFamily="34" charset="-128"/>
        </a:defRPr>
      </a:lvl5pPr>
      <a:lvl6pPr marL="2438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6pPr>
      <a:lvl7pPr marL="2895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7pPr>
      <a:lvl8pPr marL="3352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8pPr>
      <a:lvl9pPr marL="3810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7" y="3363711"/>
            <a:ext cx="8574632" cy="1233772"/>
          </a:xfrm>
        </p:spPr>
        <p:txBody>
          <a:bodyPr/>
          <a:lstStyle/>
          <a:p>
            <a:r>
              <a:rPr lang="tr-TR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Towards</a:t>
            </a:r>
            <a:r>
              <a:rPr lang="tr-TR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 Online Service </a:t>
            </a:r>
            <a:r>
              <a:rPr lang="tr-TR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tr-TR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Detect</a:t>
            </a:r>
            <a:r>
              <a:rPr lang="tr-TR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NFT </a:t>
            </a:r>
            <a:r>
              <a:rPr lang="tr-TR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Wash</a:t>
            </a:r>
            <a:r>
              <a:rPr lang="tr-TR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Trading</a:t>
            </a:r>
            <a:r>
              <a:rPr lang="tr-TR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r>
              <a:rPr lang="tr-TR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tr-TR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Ethereum</a:t>
            </a:r>
            <a:r>
              <a:rPr lang="tr-TR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Blockchain</a:t>
            </a:r>
            <a:r>
              <a:rPr lang="tr-TR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Baran </a:t>
            </a:r>
            <a:r>
              <a:rPr lang="en-AU" dirty="0" err="1"/>
              <a:t>Kalkavan</a:t>
            </a:r>
            <a:r>
              <a:rPr lang="en-AU" dirty="0"/>
              <a:t>, 24.10.2022, Final Presentation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E23AC3F-9020-6B50-E2FD-1EB65CC6F722}"/>
              </a:ext>
            </a:extLst>
          </p:cNvPr>
          <p:cNvSpPr txBox="1"/>
          <p:nvPr/>
        </p:nvSpPr>
        <p:spPr>
          <a:xfrm>
            <a:off x="4691270" y="5585791"/>
            <a:ext cx="184731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endParaRPr lang="tr-TR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5248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E75E9D7F-C2A6-83F7-7213-5090A27D2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44450"/>
            <a:ext cx="7535863" cy="720725"/>
          </a:xfrm>
        </p:spPr>
        <p:txBody>
          <a:bodyPr vert="horz" wrap="square" lIns="90000" tIns="0" rIns="90000" bIns="0" numCol="1" anchor="b" anchorCtr="0" compatLnSpc="1">
            <a:prstTxWarp prst="textNoShape">
              <a:avLst/>
            </a:prstTxWarp>
            <a:normAutofit/>
          </a:bodyPr>
          <a:lstStyle/>
          <a:p>
            <a:r>
              <a:rPr lang="tr-TR"/>
              <a:t>Wash</a:t>
            </a:r>
            <a:r>
              <a:rPr lang="tr-TR" dirty="0"/>
              <a:t> Trade </a:t>
            </a:r>
            <a:r>
              <a:rPr lang="tr-TR"/>
              <a:t>Detection</a:t>
            </a:r>
            <a:r>
              <a:rPr lang="tr-TR" dirty="0"/>
              <a:t>: </a:t>
            </a:r>
            <a:r>
              <a:rPr lang="tr-TR"/>
              <a:t>Detection</a:t>
            </a:r>
            <a:r>
              <a:rPr lang="tr-TR" dirty="0"/>
              <a:t> </a:t>
            </a:r>
            <a:r>
              <a:rPr lang="tr-TR"/>
              <a:t>Algorithm</a:t>
            </a:r>
            <a:endParaRPr lang="tr-TR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3961DD93-4E5C-0614-46D3-01F697C88B89}"/>
              </a:ext>
            </a:extLst>
          </p:cNvPr>
          <p:cNvSpPr txBox="1"/>
          <p:nvPr/>
        </p:nvSpPr>
        <p:spPr bwMode="auto">
          <a:xfrm>
            <a:off x="539552" y="966787"/>
            <a:ext cx="7535863" cy="39023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20000"/>
              </a:spcBef>
            </a:pPr>
            <a:r>
              <a:rPr lang="en-US" b="1" dirty="0">
                <a:solidFill>
                  <a:schemeClr val="tx1"/>
                </a:solidFill>
                <a:cs typeface="Arial Unicode MS" pitchFamily="34" charset="-128"/>
              </a:rPr>
              <a:t>3.Part: Identifying the suspicious trades and addresses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 Unicode MS" pitchFamily="34" charset="-128"/>
              </a:rPr>
              <a:t>SCCs repeated &gt;=5 (empirical threshold)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 Unicode MS" pitchFamily="34" charset="-128"/>
              </a:rPr>
              <a:t>WCCs repeated &gt;=2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 Unicode MS" pitchFamily="34" charset="-128"/>
              </a:rPr>
              <a:t>Addresses in the suspicious SCC V WCC are possible wash traders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 Unicode MS" pitchFamily="34" charset="-128"/>
              </a:rPr>
              <a:t>Transactions, which’s to_ and </a:t>
            </a:r>
            <a:r>
              <a:rPr lang="en-US" dirty="0" err="1">
                <a:solidFill>
                  <a:schemeClr val="tx1"/>
                </a:solidFill>
                <a:cs typeface="Arial Unicode MS" pitchFamily="34" charset="-128"/>
              </a:rPr>
              <a:t>from_addresses</a:t>
            </a:r>
            <a:r>
              <a:rPr lang="en-US" dirty="0">
                <a:solidFill>
                  <a:schemeClr val="tx1"/>
                </a:solidFill>
                <a:cs typeface="Arial Unicode MS" pitchFamily="34" charset="-128"/>
              </a:rPr>
              <a:t> are in the same suspicious SCC V WCC, are considered as wash trade</a:t>
            </a:r>
          </a:p>
          <a:p>
            <a:pPr lvl="1">
              <a:spcBef>
                <a:spcPct val="20000"/>
              </a:spcBef>
            </a:pPr>
            <a:endParaRPr lang="en-US" dirty="0">
              <a:solidFill>
                <a:schemeClr val="tx1"/>
              </a:solidFill>
              <a:cs typeface="Arial Unicode MS" pitchFamily="34" charset="-128"/>
            </a:endParaRPr>
          </a:p>
          <a:p>
            <a:pPr>
              <a:spcBef>
                <a:spcPct val="20000"/>
              </a:spcBef>
            </a:pPr>
            <a:r>
              <a:rPr lang="en-US" b="1" dirty="0">
                <a:solidFill>
                  <a:schemeClr val="tx1"/>
                </a:solidFill>
                <a:cs typeface="Arial Unicode MS" pitchFamily="34" charset="-128"/>
              </a:rPr>
              <a:t>Example: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 Unicode MS" pitchFamily="34" charset="-128"/>
              </a:rPr>
              <a:t>Suspicious SCCs={0xa4Bc, 0xd34c}, {</a:t>
            </a:r>
            <a:r>
              <a:rPr lang="en-US" dirty="0">
                <a:solidFill>
                  <a:schemeClr val="tx1"/>
                </a:solidFill>
                <a:cs typeface="Arial Unicode MS" pitchFamily="34" charset="-128"/>
                <a:sym typeface="Wingdings" pitchFamily="2" charset="2"/>
              </a:rPr>
              <a:t>0xh6k8, 0x7kn9}</a:t>
            </a:r>
            <a:endParaRPr lang="en-US" dirty="0">
              <a:solidFill>
                <a:schemeClr val="tx1"/>
              </a:solidFill>
              <a:cs typeface="Arial Unicode MS" pitchFamily="34" charset="-128"/>
            </a:endParaRP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 Unicode MS" pitchFamily="34" charset="-128"/>
              </a:rPr>
              <a:t>Transaction between 0xa4Bc </a:t>
            </a:r>
            <a:r>
              <a:rPr lang="en-US" dirty="0">
                <a:solidFill>
                  <a:schemeClr val="tx1"/>
                </a:solidFill>
                <a:cs typeface="Arial Unicode MS" pitchFamily="34" charset="-128"/>
                <a:sym typeface="Wingdings" pitchFamily="2" charset="2"/>
              </a:rPr>
              <a:t> </a:t>
            </a:r>
            <a:r>
              <a:rPr lang="en-US" dirty="0">
                <a:solidFill>
                  <a:schemeClr val="tx1"/>
                </a:solidFill>
                <a:cs typeface="Arial Unicode MS" pitchFamily="34" charset="-128"/>
              </a:rPr>
              <a:t>0xd34c   </a:t>
            </a:r>
            <a:r>
              <a:rPr lang="en-US" b="1" dirty="0" err="1">
                <a:solidFill>
                  <a:schemeClr val="tx1"/>
                </a:solidFill>
                <a:cs typeface="Arial Unicode MS" pitchFamily="34" charset="-128"/>
              </a:rPr>
              <a:t>Washtrade</a:t>
            </a:r>
            <a:endParaRPr lang="en-US" b="1" dirty="0">
              <a:solidFill>
                <a:schemeClr val="tx1"/>
              </a:solidFill>
              <a:cs typeface="Arial Unicode MS" pitchFamily="34" charset="-128"/>
            </a:endParaRP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 Unicode MS" pitchFamily="34" charset="-128"/>
              </a:rPr>
              <a:t>Transaction between 0xa4Bc </a:t>
            </a:r>
            <a:r>
              <a:rPr lang="en-US" dirty="0">
                <a:solidFill>
                  <a:schemeClr val="tx1"/>
                </a:solidFill>
                <a:cs typeface="Arial Unicode MS" pitchFamily="34" charset="-128"/>
                <a:sym typeface="Wingdings" pitchFamily="2" charset="2"/>
              </a:rPr>
              <a:t> 0xh6k8   </a:t>
            </a:r>
            <a:r>
              <a:rPr lang="en-US" b="1" dirty="0">
                <a:solidFill>
                  <a:schemeClr val="tx1"/>
                </a:solidFill>
                <a:cs typeface="Arial Unicode MS" pitchFamily="34" charset="-128"/>
                <a:sym typeface="Wingdings" pitchFamily="2" charset="2"/>
              </a:rPr>
              <a:t>Not </a:t>
            </a:r>
            <a:r>
              <a:rPr lang="en-US" b="1" dirty="0" err="1">
                <a:solidFill>
                  <a:schemeClr val="tx1"/>
                </a:solidFill>
                <a:cs typeface="Arial Unicode MS" pitchFamily="34" charset="-128"/>
                <a:sym typeface="Wingdings" pitchFamily="2" charset="2"/>
              </a:rPr>
              <a:t>Washtrade</a:t>
            </a:r>
            <a:r>
              <a:rPr lang="en-US" b="1" dirty="0">
                <a:solidFill>
                  <a:schemeClr val="tx1"/>
                </a:solidFill>
                <a:cs typeface="Arial Unicode MS" pitchFamily="34" charset="-128"/>
              </a:rPr>
              <a:t>	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60DACF6-985F-A7EE-76AB-50167D407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37388" y="6570615"/>
            <a:ext cx="1606550" cy="288925"/>
          </a:xfrm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kern="1200">
                <a:latin typeface="+mn-lt"/>
                <a:ea typeface="+mn-ea"/>
                <a:cs typeface="+mn-cs"/>
              </a:rPr>
              <a:t>© sebis</a:t>
            </a:r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52330EDF-C126-C60B-1A3A-0FB3BC95F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677" y="6569075"/>
            <a:ext cx="4321175" cy="288925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600"/>
              <a:t>Baran Kalkavan | </a:t>
            </a:r>
            <a:r>
              <a:rPr lang="tr-TR" sz="600">
                <a:effectLst/>
              </a:rPr>
              <a:t>Towards an Online Service to Detect NFT Wash Trading Activities on the Ethereum Blockchain</a:t>
            </a:r>
            <a:br>
              <a:rPr lang="tr-TR" sz="600"/>
            </a:br>
            <a:r>
              <a:rPr lang="en-US" sz="600"/>
              <a:t> </a:t>
            </a:r>
            <a:endParaRPr lang="de-DE" sz="60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5FA6FD8-9276-C394-1C6B-832566970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3938" y="6570615"/>
            <a:ext cx="249237" cy="288925"/>
          </a:xfrm>
        </p:spPr>
        <p:txBody>
          <a:bodyPr vert="horz" wrap="none" lIns="91440" tIns="45720" rIns="0" bIns="4572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  <a:defRPr/>
            </a:pPr>
            <a:fld id="{E201E5CB-5EE0-4EA4-87FF-7D8A79A61969}" type="slidenum">
              <a:rPr lang="de-DE" kern="1200"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  <a:defRPr/>
              </a:pPr>
              <a:t>10</a:t>
            </a:fld>
            <a:endParaRPr lang="de-DE" kern="120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81760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FD6BC0AD-3185-7AAF-7FAC-2FAF011D1D4F}"/>
              </a:ext>
            </a:extLst>
          </p:cNvPr>
          <p:cNvSpPr/>
          <p:nvPr/>
        </p:nvSpPr>
        <p:spPr>
          <a:xfrm>
            <a:off x="0" y="2132856"/>
            <a:ext cx="9144000" cy="541020"/>
          </a:xfrm>
          <a:custGeom>
            <a:avLst/>
            <a:gdLst/>
            <a:ahLst/>
            <a:cxnLst/>
            <a:rect l="l" t="t" r="r" b="b"/>
            <a:pathLst>
              <a:path w="9144000" h="541019">
                <a:moveTo>
                  <a:pt x="9143999" y="540599"/>
                </a:moveTo>
                <a:lnTo>
                  <a:pt x="0" y="5405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40599"/>
                </a:lnTo>
                <a:close/>
              </a:path>
            </a:pathLst>
          </a:custGeom>
          <a:solidFill>
            <a:srgbClr val="CEE1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1. Introduction </a:t>
            </a:r>
          </a:p>
          <a:p>
            <a:pPr lvl="1"/>
            <a:endParaRPr lang="en-US" dirty="0"/>
          </a:p>
          <a:p>
            <a:r>
              <a:rPr lang="en-US" dirty="0"/>
              <a:t>2. Wash Trade Detection</a:t>
            </a:r>
          </a:p>
          <a:p>
            <a:pPr marL="98425" lvl="1" indent="0">
              <a:buNone/>
            </a:pPr>
            <a:endParaRPr lang="en-US" dirty="0"/>
          </a:p>
          <a:p>
            <a:r>
              <a:rPr lang="en-US" dirty="0"/>
              <a:t>3. Methodology</a:t>
            </a:r>
          </a:p>
          <a:p>
            <a:pPr marL="98425" lvl="1" indent="0">
              <a:buNone/>
            </a:pPr>
            <a:endParaRPr lang="en-US" dirty="0"/>
          </a:p>
          <a:p>
            <a:r>
              <a:rPr lang="en-US" dirty="0"/>
              <a:t>4. Results</a:t>
            </a:r>
          </a:p>
          <a:p>
            <a:endParaRPr lang="en-US" dirty="0"/>
          </a:p>
          <a:p>
            <a:r>
              <a:rPr lang="en-US" dirty="0"/>
              <a:t>5. Research Questions</a:t>
            </a:r>
          </a:p>
          <a:p>
            <a:pPr marL="98425" lvl="1" indent="0">
              <a:buNone/>
            </a:pP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1821FAC-A105-99AA-2CE6-920A0B98F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677" y="6569075"/>
            <a:ext cx="4898387" cy="288925"/>
          </a:xfrm>
        </p:spPr>
        <p:txBody>
          <a:bodyPr/>
          <a:lstStyle/>
          <a:p>
            <a:r>
              <a:rPr lang="en-US" dirty="0"/>
              <a:t>Baran </a:t>
            </a:r>
            <a:r>
              <a:rPr lang="en-US" dirty="0" err="1"/>
              <a:t>Kalkavan</a:t>
            </a:r>
            <a:r>
              <a:rPr lang="en-US" dirty="0"/>
              <a:t> | </a:t>
            </a:r>
            <a:r>
              <a:rPr lang="tr-TR" sz="800" dirty="0" err="1">
                <a:effectLst/>
                <a:latin typeface="URWPalladioL"/>
              </a:rPr>
              <a:t>Towards</a:t>
            </a:r>
            <a:r>
              <a:rPr lang="tr-TR" sz="800" dirty="0">
                <a:effectLst/>
                <a:latin typeface="URWPalladioL"/>
              </a:rPr>
              <a:t> an Online Service </a:t>
            </a:r>
            <a:r>
              <a:rPr lang="tr-TR" sz="800" dirty="0" err="1">
                <a:effectLst/>
                <a:latin typeface="URWPalladioL"/>
              </a:rPr>
              <a:t>to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Detect</a:t>
            </a:r>
            <a:r>
              <a:rPr lang="tr-TR" sz="800" dirty="0">
                <a:effectLst/>
                <a:latin typeface="URWPalladioL"/>
              </a:rPr>
              <a:t> NFT </a:t>
            </a:r>
            <a:r>
              <a:rPr lang="tr-TR" sz="800" dirty="0" err="1">
                <a:effectLst/>
                <a:latin typeface="URWPalladioL"/>
              </a:rPr>
              <a:t>Wash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Trading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Activities</a:t>
            </a:r>
            <a:r>
              <a:rPr lang="tr-TR" sz="800" dirty="0">
                <a:effectLst/>
                <a:latin typeface="URWPalladioL"/>
              </a:rPr>
              <a:t> on </a:t>
            </a:r>
            <a:r>
              <a:rPr lang="tr-TR" sz="800" dirty="0" err="1">
                <a:effectLst/>
                <a:latin typeface="URWPalladioL"/>
              </a:rPr>
              <a:t>the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Ethereum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Blockchain</a:t>
            </a:r>
            <a:br>
              <a:rPr lang="tr-TR" dirty="0"/>
            </a:br>
            <a:r>
              <a:rPr lang="en-US" dirty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189973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4F18E676-FFBF-C2BA-6008-FEC679166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44450"/>
            <a:ext cx="7535863" cy="720725"/>
          </a:xfrm>
        </p:spPr>
        <p:txBody>
          <a:bodyPr wrap="square" anchor="b">
            <a:normAutofit/>
          </a:bodyPr>
          <a:lstStyle/>
          <a:p>
            <a:r>
              <a:rPr lang="tr-TR" dirty="0" err="1"/>
              <a:t>Methodology</a:t>
            </a:r>
            <a:r>
              <a:rPr lang="tr-TR" dirty="0"/>
              <a:t>: </a:t>
            </a:r>
            <a:r>
              <a:rPr lang="tr-TR" dirty="0" err="1"/>
              <a:t>Input</a:t>
            </a:r>
            <a:r>
              <a:rPr lang="tr-TR" dirty="0"/>
              <a:t> Data</a:t>
            </a:r>
          </a:p>
        </p:txBody>
      </p:sp>
      <p:sp>
        <p:nvSpPr>
          <p:cNvPr id="2" name="İçerik Yer Tutucusu 1">
            <a:extLst>
              <a:ext uri="{FF2B5EF4-FFF2-40B4-BE49-F238E27FC236}">
                <a16:creationId xmlns:a16="http://schemas.microsoft.com/office/drawing/2014/main" id="{EECD6036-EFF8-65E2-CB33-A270A3ABB6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7" y="981076"/>
            <a:ext cx="4244975" cy="54006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 anchor="t">
            <a:normAutofit/>
          </a:bodyPr>
          <a:lstStyle/>
          <a:p>
            <a:r>
              <a:rPr lang="tr-TR" sz="1700" b="1" dirty="0" err="1"/>
              <a:t>Moralis</a:t>
            </a:r>
            <a:endParaRPr lang="tr-TR" sz="17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700" dirty="0">
                <a:effectLst/>
              </a:rPr>
              <a:t>Web3 </a:t>
            </a:r>
            <a:r>
              <a:rPr lang="tr-TR" sz="1700" dirty="0" err="1">
                <a:effectLst/>
              </a:rPr>
              <a:t>developing</a:t>
            </a:r>
            <a:r>
              <a:rPr lang="tr-TR" sz="1700" dirty="0">
                <a:effectLst/>
              </a:rPr>
              <a:t> platform </a:t>
            </a:r>
            <a:endParaRPr lang="tr-TR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700" dirty="0" err="1">
                <a:effectLst/>
              </a:rPr>
              <a:t>APIs</a:t>
            </a:r>
            <a:r>
              <a:rPr lang="tr-TR" sz="1700" dirty="0">
                <a:effectLst/>
              </a:rPr>
              <a:t>, </a:t>
            </a:r>
            <a:r>
              <a:rPr lang="tr-TR" sz="1700" dirty="0" err="1">
                <a:effectLst/>
              </a:rPr>
              <a:t>SDKs</a:t>
            </a:r>
            <a:r>
              <a:rPr lang="tr-TR" sz="1700" dirty="0">
                <a:effectLst/>
              </a:rPr>
              <a:t>, </a:t>
            </a:r>
            <a:r>
              <a:rPr lang="tr-TR" sz="1700" dirty="0" err="1">
                <a:effectLst/>
              </a:rPr>
              <a:t>and</a:t>
            </a:r>
            <a:r>
              <a:rPr lang="tr-TR" sz="1700" dirty="0">
                <a:effectLst/>
              </a:rPr>
              <a:t>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700" b="1" dirty="0"/>
          </a:p>
          <a:p>
            <a:pPr marL="0" indent="0"/>
            <a:r>
              <a:rPr lang="tr-TR" sz="1700" b="1" dirty="0">
                <a:effectLst/>
              </a:rPr>
              <a:t>"/</a:t>
            </a:r>
            <a:r>
              <a:rPr lang="tr-TR" sz="1700" b="1" dirty="0" err="1">
                <a:effectLst/>
              </a:rPr>
              <a:t>nft</a:t>
            </a:r>
            <a:r>
              <a:rPr lang="tr-TR" sz="1700" b="1" dirty="0">
                <a:effectLst/>
              </a:rPr>
              <a:t>/</a:t>
            </a:r>
            <a:r>
              <a:rPr lang="tr-TR" sz="1700" b="1" dirty="0" err="1">
                <a:effectLst/>
              </a:rPr>
              <a:t>address</a:t>
            </a:r>
            <a:r>
              <a:rPr lang="tr-TR" sz="1700" b="1" dirty="0">
                <a:effectLst/>
              </a:rPr>
              <a:t>"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700" dirty="0" err="1"/>
              <a:t>G</a:t>
            </a:r>
            <a:r>
              <a:rPr lang="tr-TR" sz="1700" dirty="0" err="1">
                <a:effectLst/>
              </a:rPr>
              <a:t>ets</a:t>
            </a:r>
            <a:r>
              <a:rPr lang="tr-TR" sz="1700" dirty="0">
                <a:effectLst/>
              </a:rPr>
              <a:t> </a:t>
            </a:r>
            <a:r>
              <a:rPr lang="tr-TR" sz="1700" dirty="0" err="1">
                <a:effectLst/>
              </a:rPr>
              <a:t>the</a:t>
            </a:r>
            <a:r>
              <a:rPr lang="tr-TR" sz="1700" dirty="0">
                <a:effectLst/>
              </a:rPr>
              <a:t> </a:t>
            </a:r>
            <a:r>
              <a:rPr lang="tr-TR" sz="1700" dirty="0" err="1">
                <a:effectLst/>
              </a:rPr>
              <a:t>NFTs</a:t>
            </a:r>
            <a:r>
              <a:rPr lang="tr-TR" sz="1700" dirty="0">
                <a:effectLst/>
              </a:rPr>
              <a:t> of a </a:t>
            </a:r>
            <a:r>
              <a:rPr lang="tr-TR" sz="1700" dirty="0" err="1">
                <a:effectLst/>
              </a:rPr>
              <a:t>collection</a:t>
            </a:r>
            <a:r>
              <a:rPr lang="tr-TR" sz="1700" dirty="0">
                <a:effectLst/>
              </a:rPr>
              <a:t>. </a:t>
            </a:r>
            <a:endParaRPr lang="tr-TR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700" b="1" dirty="0" err="1"/>
              <a:t>Aim</a:t>
            </a:r>
            <a:r>
              <a:rPr lang="tr-TR" sz="1700" dirty="0"/>
              <a:t>: </a:t>
            </a:r>
            <a:r>
              <a:rPr lang="tr-TR" sz="1700" dirty="0">
                <a:effectLst/>
              </a:rPr>
              <a:t> </a:t>
            </a:r>
            <a:r>
              <a:rPr lang="tr-TR" sz="1700" dirty="0" err="1">
                <a:effectLst/>
              </a:rPr>
              <a:t>get</a:t>
            </a:r>
            <a:r>
              <a:rPr lang="tr-TR" sz="1700" dirty="0">
                <a:effectLst/>
              </a:rPr>
              <a:t> </a:t>
            </a:r>
            <a:r>
              <a:rPr lang="tr-TR" sz="1700" dirty="0" err="1">
                <a:effectLst/>
              </a:rPr>
              <a:t>list</a:t>
            </a:r>
            <a:r>
              <a:rPr lang="tr-TR" sz="1700" dirty="0">
                <a:effectLst/>
              </a:rPr>
              <a:t> of  </a:t>
            </a:r>
            <a:r>
              <a:rPr lang="tr-TR" sz="1700" b="1" dirty="0" err="1">
                <a:effectLst/>
              </a:rPr>
              <a:t>token_</a:t>
            </a:r>
            <a:r>
              <a:rPr lang="tr-TR" sz="1700" b="1" dirty="0" err="1"/>
              <a:t>ID</a:t>
            </a:r>
            <a:r>
              <a:rPr lang="tr-TR" sz="1700" dirty="0" err="1">
                <a:effectLst/>
              </a:rPr>
              <a:t>’s</a:t>
            </a:r>
            <a:endParaRPr lang="tr-TR" sz="17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700" dirty="0" err="1"/>
              <a:t>C</a:t>
            </a:r>
            <a:r>
              <a:rPr lang="tr-TR" sz="1700" dirty="0" err="1">
                <a:effectLst/>
              </a:rPr>
              <a:t>ompulsory</a:t>
            </a:r>
            <a:r>
              <a:rPr lang="tr-TR" sz="1700" dirty="0">
                <a:effectLst/>
              </a:rPr>
              <a:t> </a:t>
            </a:r>
            <a:r>
              <a:rPr lang="tr-TR" sz="1700" dirty="0" err="1">
                <a:effectLst/>
              </a:rPr>
              <a:t>input</a:t>
            </a:r>
            <a:r>
              <a:rPr lang="tr-TR" sz="1700" dirty="0">
                <a:effectLst/>
              </a:rPr>
              <a:t> </a:t>
            </a:r>
            <a:r>
              <a:rPr lang="tr-TR" sz="1700" dirty="0" err="1">
                <a:effectLst/>
              </a:rPr>
              <a:t>field</a:t>
            </a:r>
            <a:r>
              <a:rPr lang="tr-TR" sz="1700" dirty="0">
                <a:effectLst/>
              </a:rPr>
              <a:t>: </a:t>
            </a:r>
            <a:r>
              <a:rPr lang="tr-TR" sz="1700" b="1" dirty="0" err="1">
                <a:effectLst/>
              </a:rPr>
              <a:t>collection_address</a:t>
            </a:r>
            <a:endParaRPr lang="tr-TR" sz="1700" b="1" dirty="0">
              <a:effectLst/>
            </a:endParaRPr>
          </a:p>
          <a:p>
            <a:pPr marL="0" indent="0"/>
            <a:endParaRPr lang="tr-TR" sz="1700" dirty="0"/>
          </a:p>
          <a:p>
            <a:pPr marL="0" indent="0"/>
            <a:r>
              <a:rPr lang="tr-TR" sz="1700" b="1" dirty="0">
                <a:effectLst/>
              </a:rPr>
              <a:t>"</a:t>
            </a:r>
            <a:r>
              <a:rPr lang="tr-TR" sz="1700" b="1" dirty="0" err="1">
                <a:effectLst/>
              </a:rPr>
              <a:t>nft</a:t>
            </a:r>
            <a:r>
              <a:rPr lang="tr-TR" sz="1700" b="1" dirty="0">
                <a:effectLst/>
              </a:rPr>
              <a:t>/</a:t>
            </a:r>
            <a:r>
              <a:rPr lang="tr-TR" sz="1700" b="1" dirty="0" err="1">
                <a:effectLst/>
              </a:rPr>
              <a:t>address</a:t>
            </a:r>
            <a:r>
              <a:rPr lang="tr-TR" sz="1700" b="1" dirty="0">
                <a:effectLst/>
              </a:rPr>
              <a:t>/</a:t>
            </a:r>
            <a:r>
              <a:rPr lang="tr-TR" sz="1700" b="1" dirty="0" err="1">
                <a:effectLst/>
              </a:rPr>
              <a:t>token_id</a:t>
            </a:r>
            <a:r>
              <a:rPr lang="tr-TR" sz="1700" b="1" dirty="0">
                <a:effectLst/>
              </a:rPr>
              <a:t>/</a:t>
            </a:r>
            <a:r>
              <a:rPr lang="tr-TR" sz="1700" b="1" dirty="0" err="1">
                <a:effectLst/>
              </a:rPr>
              <a:t>transfers</a:t>
            </a:r>
            <a:r>
              <a:rPr lang="tr-TR" sz="1700" b="1" dirty="0">
                <a:effectLst/>
              </a:rPr>
              <a:t>/"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700" dirty="0" err="1"/>
              <a:t>G</a:t>
            </a:r>
            <a:r>
              <a:rPr lang="tr-TR" sz="1700" dirty="0" err="1">
                <a:effectLst/>
              </a:rPr>
              <a:t>ets</a:t>
            </a:r>
            <a:r>
              <a:rPr lang="tr-TR" sz="1700" dirty="0">
                <a:effectLst/>
              </a:rPr>
              <a:t> </a:t>
            </a:r>
            <a:r>
              <a:rPr lang="tr-TR" sz="1700" dirty="0" err="1">
                <a:effectLst/>
              </a:rPr>
              <a:t>the</a:t>
            </a:r>
            <a:r>
              <a:rPr lang="tr-TR" sz="1700" dirty="0">
                <a:effectLst/>
              </a:rPr>
              <a:t> </a:t>
            </a:r>
            <a:r>
              <a:rPr lang="tr-TR" sz="1700" dirty="0" err="1">
                <a:effectLst/>
              </a:rPr>
              <a:t>transactions</a:t>
            </a:r>
            <a:r>
              <a:rPr lang="tr-TR" sz="1700" dirty="0">
                <a:effectLst/>
              </a:rPr>
              <a:t> of an NFT </a:t>
            </a:r>
            <a:r>
              <a:rPr lang="tr-TR" sz="1700" dirty="0" err="1">
                <a:effectLst/>
              </a:rPr>
              <a:t>given</a:t>
            </a:r>
            <a:r>
              <a:rPr lang="tr-TR" sz="1700" dirty="0">
                <a:effectLst/>
              </a:rPr>
              <a:t> a </a:t>
            </a:r>
            <a:r>
              <a:rPr lang="tr-TR" sz="1700" b="1" dirty="0" err="1">
                <a:effectLst/>
              </a:rPr>
              <a:t>collection</a:t>
            </a:r>
            <a:r>
              <a:rPr lang="tr-TR" sz="1700" b="1" dirty="0">
                <a:effectLst/>
              </a:rPr>
              <a:t> </a:t>
            </a:r>
            <a:r>
              <a:rPr lang="tr-TR" sz="1700" b="1" dirty="0" err="1">
                <a:effectLst/>
              </a:rPr>
              <a:t>address</a:t>
            </a:r>
            <a:r>
              <a:rPr lang="tr-TR" sz="1700" b="1" dirty="0">
                <a:effectLst/>
              </a:rPr>
              <a:t> </a:t>
            </a:r>
            <a:r>
              <a:rPr lang="tr-TR" sz="1700" dirty="0" err="1">
                <a:effectLst/>
              </a:rPr>
              <a:t>and</a:t>
            </a:r>
            <a:r>
              <a:rPr lang="tr-TR" sz="1700" dirty="0">
                <a:effectLst/>
              </a:rPr>
              <a:t> </a:t>
            </a:r>
            <a:r>
              <a:rPr lang="tr-TR" sz="1700" b="1" dirty="0" err="1">
                <a:effectLst/>
              </a:rPr>
              <a:t>token</a:t>
            </a:r>
            <a:r>
              <a:rPr lang="tr-TR" sz="1700" b="1" dirty="0">
                <a:effectLst/>
              </a:rPr>
              <a:t> ID</a:t>
            </a:r>
            <a:r>
              <a:rPr lang="tr-TR" sz="1700" dirty="0">
                <a:effectLst/>
              </a:rPr>
              <a:t>. </a:t>
            </a:r>
            <a:endParaRPr lang="tr-TR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700" dirty="0" err="1"/>
              <a:t>Output</a:t>
            </a:r>
            <a:r>
              <a:rPr lang="tr-TR" sz="1700" dirty="0"/>
              <a:t> </a:t>
            </a:r>
            <a:r>
              <a:rPr lang="tr-TR" sz="1700" dirty="0" err="1"/>
              <a:t>fields</a:t>
            </a:r>
            <a:r>
              <a:rPr lang="tr-TR" sz="1700" dirty="0"/>
              <a:t>: </a:t>
            </a:r>
            <a:r>
              <a:rPr lang="tr-TR" sz="1700" dirty="0" err="1">
                <a:effectLst/>
              </a:rPr>
              <a:t>from_address</a:t>
            </a:r>
            <a:r>
              <a:rPr lang="tr-TR" sz="1700" dirty="0">
                <a:effectLst/>
              </a:rPr>
              <a:t>, </a:t>
            </a:r>
            <a:r>
              <a:rPr lang="tr-TR" sz="1700" dirty="0" err="1">
                <a:effectLst/>
              </a:rPr>
              <a:t>to_address</a:t>
            </a:r>
            <a:r>
              <a:rPr lang="tr-TR" sz="1700" dirty="0">
                <a:effectLst/>
              </a:rPr>
              <a:t>, </a:t>
            </a:r>
            <a:r>
              <a:rPr lang="tr-TR" sz="1700" dirty="0" err="1">
                <a:effectLst/>
              </a:rPr>
              <a:t>value</a:t>
            </a:r>
            <a:r>
              <a:rPr lang="tr-TR" sz="1700" dirty="0">
                <a:effectLst/>
              </a:rPr>
              <a:t>, </a:t>
            </a:r>
            <a:r>
              <a:rPr lang="tr-TR" sz="1700" dirty="0" err="1">
                <a:effectLst/>
              </a:rPr>
              <a:t>transaction_hash</a:t>
            </a:r>
            <a:r>
              <a:rPr lang="tr-TR" sz="1700" dirty="0">
                <a:effectLst/>
              </a:rPr>
              <a:t>, </a:t>
            </a:r>
            <a:r>
              <a:rPr lang="tr-TR" sz="1700" dirty="0" err="1">
                <a:effectLst/>
              </a:rPr>
              <a:t>and</a:t>
            </a:r>
            <a:r>
              <a:rPr lang="tr-TR" sz="1700" dirty="0">
                <a:effectLst/>
              </a:rPr>
              <a:t> </a:t>
            </a:r>
            <a:r>
              <a:rPr lang="tr-TR" sz="1700" dirty="0" err="1">
                <a:effectLst/>
              </a:rPr>
              <a:t>block_timestamp</a:t>
            </a:r>
            <a:r>
              <a:rPr lang="tr-TR" sz="1700" dirty="0">
                <a:effectLst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700" b="1" dirty="0"/>
          </a:p>
          <a:p>
            <a:pPr marL="0" indent="0"/>
            <a:endParaRPr lang="tr-TR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700" dirty="0"/>
          </a:p>
          <a:p>
            <a:pPr marL="0" indent="0"/>
            <a:endParaRPr lang="tr-TR" sz="1700" b="1" dirty="0"/>
          </a:p>
        </p:txBody>
      </p:sp>
      <p:pic>
        <p:nvPicPr>
          <p:cNvPr id="8" name="Resim 7" descr="metin içeren bir resim&#10;&#10;Açıklama otomatik olarak oluşturuldu">
            <a:extLst>
              <a:ext uri="{FF2B5EF4-FFF2-40B4-BE49-F238E27FC236}">
                <a16:creationId xmlns:a16="http://schemas.microsoft.com/office/drawing/2014/main" id="{D81F39A9-C269-20AB-340D-A86545732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8" y="1628800"/>
            <a:ext cx="4244975" cy="266372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CAC7550-D42B-D29D-D566-213902F5C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37388" y="6570615"/>
            <a:ext cx="1606550" cy="288925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de-DE"/>
              <a:t>© sebis</a:t>
            </a:r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9C8B1BCF-870B-A8E1-FB20-CD3166DDF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677" y="6569075"/>
            <a:ext cx="4321175" cy="288925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" dirty="0"/>
              <a:t>Baran </a:t>
            </a:r>
            <a:r>
              <a:rPr lang="en-US" sz="600" dirty="0" err="1"/>
              <a:t>Kalkavan</a:t>
            </a:r>
            <a:r>
              <a:rPr lang="en-US" sz="600" dirty="0"/>
              <a:t> | </a:t>
            </a:r>
            <a:r>
              <a:rPr lang="tr-TR" sz="600" dirty="0" err="1">
                <a:effectLst/>
              </a:rPr>
              <a:t>Towards</a:t>
            </a:r>
            <a:r>
              <a:rPr lang="tr-TR" sz="600" dirty="0">
                <a:effectLst/>
              </a:rPr>
              <a:t> an Online Service </a:t>
            </a:r>
            <a:r>
              <a:rPr lang="tr-TR" sz="600" dirty="0" err="1">
                <a:effectLst/>
              </a:rPr>
              <a:t>to</a:t>
            </a:r>
            <a:r>
              <a:rPr lang="tr-TR" sz="600" dirty="0">
                <a:effectLst/>
              </a:rPr>
              <a:t> </a:t>
            </a:r>
            <a:r>
              <a:rPr lang="tr-TR" sz="600" dirty="0" err="1">
                <a:effectLst/>
              </a:rPr>
              <a:t>Detect</a:t>
            </a:r>
            <a:r>
              <a:rPr lang="tr-TR" sz="600" dirty="0">
                <a:effectLst/>
              </a:rPr>
              <a:t> NFT </a:t>
            </a:r>
            <a:r>
              <a:rPr lang="tr-TR" sz="600" dirty="0" err="1">
                <a:effectLst/>
              </a:rPr>
              <a:t>Wash</a:t>
            </a:r>
            <a:r>
              <a:rPr lang="tr-TR" sz="600" dirty="0">
                <a:effectLst/>
              </a:rPr>
              <a:t> </a:t>
            </a:r>
            <a:r>
              <a:rPr lang="tr-TR" sz="600" dirty="0" err="1">
                <a:effectLst/>
              </a:rPr>
              <a:t>Trading</a:t>
            </a:r>
            <a:r>
              <a:rPr lang="tr-TR" sz="600" dirty="0">
                <a:effectLst/>
              </a:rPr>
              <a:t> </a:t>
            </a:r>
            <a:r>
              <a:rPr lang="tr-TR" sz="600" dirty="0" err="1">
                <a:effectLst/>
              </a:rPr>
              <a:t>Activities</a:t>
            </a:r>
            <a:r>
              <a:rPr lang="tr-TR" sz="600" dirty="0">
                <a:effectLst/>
              </a:rPr>
              <a:t> on </a:t>
            </a:r>
            <a:r>
              <a:rPr lang="tr-TR" sz="600" dirty="0" err="1">
                <a:effectLst/>
              </a:rPr>
              <a:t>the</a:t>
            </a:r>
            <a:r>
              <a:rPr lang="tr-TR" sz="600" dirty="0">
                <a:effectLst/>
              </a:rPr>
              <a:t> </a:t>
            </a:r>
            <a:r>
              <a:rPr lang="tr-TR" sz="600" dirty="0" err="1">
                <a:effectLst/>
              </a:rPr>
              <a:t>Ethereum</a:t>
            </a:r>
            <a:r>
              <a:rPr lang="tr-TR" sz="600" dirty="0">
                <a:effectLst/>
              </a:rPr>
              <a:t> </a:t>
            </a:r>
            <a:r>
              <a:rPr lang="tr-TR" sz="600" dirty="0" err="1">
                <a:effectLst/>
              </a:rPr>
              <a:t>Blockchain</a:t>
            </a:r>
            <a:br>
              <a:rPr lang="tr-TR" sz="600" dirty="0"/>
            </a:br>
            <a:r>
              <a:rPr lang="en-US" sz="600" dirty="0"/>
              <a:t> </a:t>
            </a:r>
            <a:endParaRPr lang="de-DE" sz="600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996D3B5-C979-BC1E-374A-5914306D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3938" y="6570615"/>
            <a:ext cx="249237" cy="288925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E201E5CB-5EE0-4EA4-87FF-7D8A79A61969}" type="slidenum">
              <a:rPr lang="de-DE" smtClean="0"/>
              <a:pPr>
                <a:spcAft>
                  <a:spcPts val="600"/>
                </a:spcAft>
                <a:defRPr/>
              </a:pPr>
              <a:t>12</a:t>
            </a:fld>
            <a:endParaRPr lang="de-DE"/>
          </a:p>
        </p:txBody>
      </p:sp>
      <p:sp>
        <p:nvSpPr>
          <p:cNvPr id="7" name="Yuvarlatılmış Dikdörtgen 6">
            <a:extLst>
              <a:ext uri="{FF2B5EF4-FFF2-40B4-BE49-F238E27FC236}">
                <a16:creationId xmlns:a16="http://schemas.microsoft.com/office/drawing/2014/main" id="{803D7128-39F6-E48E-2906-C5F56556BC85}"/>
              </a:ext>
            </a:extLst>
          </p:cNvPr>
          <p:cNvSpPr/>
          <p:nvPr/>
        </p:nvSpPr>
        <p:spPr bwMode="auto">
          <a:xfrm>
            <a:off x="5130760" y="4480199"/>
            <a:ext cx="3279850" cy="684912"/>
          </a:xfrm>
          <a:prstGeom prst="roundRect">
            <a:avLst/>
          </a:prstGeom>
          <a:solidFill>
            <a:schemeClr val="accent4">
              <a:lumMod val="25000"/>
              <a:lumOff val="75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hangingPunct="0"/>
            <a:endParaRPr lang="tr-TR" dirty="0">
              <a:solidFill>
                <a:schemeClr val="tx1"/>
              </a:solidFill>
              <a:cs typeface="Arial" pitchFamily="34" charset="0"/>
            </a:endParaRPr>
          </a:p>
          <a:p>
            <a:pPr algn="ctr" eaLnBrk="0" hangingPunct="0"/>
            <a:r>
              <a:rPr lang="tr-TR" dirty="0" err="1">
                <a:solidFill>
                  <a:schemeClr val="tx1"/>
                </a:solidFill>
                <a:cs typeface="Arial" pitchFamily="34" charset="0"/>
              </a:rPr>
              <a:t>Example</a:t>
            </a:r>
            <a:r>
              <a:rPr lang="tr-TR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tr-TR" dirty="0" err="1">
                <a:solidFill>
                  <a:schemeClr val="tx1"/>
                </a:solidFill>
                <a:cs typeface="Arial" pitchFamily="34" charset="0"/>
              </a:rPr>
              <a:t>result</a:t>
            </a:r>
            <a:r>
              <a:rPr lang="tr-TR" dirty="0">
                <a:solidFill>
                  <a:schemeClr val="tx1"/>
                </a:solidFill>
                <a:cs typeface="Arial" pitchFamily="34" charset="0"/>
              </a:rPr>
              <a:t> of </a:t>
            </a:r>
            <a:r>
              <a:rPr lang="tr-TR" sz="1800" dirty="0">
                <a:effectLst/>
              </a:rPr>
              <a:t>"/</a:t>
            </a:r>
            <a:r>
              <a:rPr lang="tr-TR" sz="1800" dirty="0" err="1">
                <a:effectLst/>
              </a:rPr>
              <a:t>nft</a:t>
            </a:r>
            <a:r>
              <a:rPr lang="tr-TR" sz="1800" dirty="0">
                <a:effectLst/>
              </a:rPr>
              <a:t>/</a:t>
            </a:r>
            <a:r>
              <a:rPr lang="tr-TR" sz="1800" dirty="0" err="1">
                <a:effectLst/>
              </a:rPr>
              <a:t>address</a:t>
            </a:r>
            <a:r>
              <a:rPr lang="tr-TR" sz="1800" dirty="0">
                <a:effectLst/>
              </a:rPr>
              <a:t>"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dirty="0">
                <a:solidFill>
                  <a:schemeClr val="tx1"/>
                </a:solidFill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39083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kran Kaydı 2022-10-15 17.07.11">
            <a:hlinkClick r:id="" action="ppaction://media"/>
            <a:extLst>
              <a:ext uri="{FF2B5EF4-FFF2-40B4-BE49-F238E27FC236}">
                <a16:creationId xmlns:a16="http://schemas.microsoft.com/office/drawing/2014/main" id="{AD0BBD9F-9272-2927-BE40-8E8FE83ED60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2412" y="31053"/>
            <a:ext cx="8640763" cy="6193110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3B02DFE-F141-6DD6-FA38-73D472FA3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© sebis</a:t>
            </a:r>
            <a:endParaRPr lang="de-DE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50FE2A9-02AC-24C8-E830-90B624762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01E5CB-5EE0-4EA4-87FF-7D8A79A61969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F094969F-786D-A948-2A5C-E29612CBE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677" y="6569075"/>
            <a:ext cx="4898387" cy="288925"/>
          </a:xfrm>
        </p:spPr>
        <p:txBody>
          <a:bodyPr/>
          <a:lstStyle/>
          <a:p>
            <a:r>
              <a:rPr lang="en-US" dirty="0"/>
              <a:t>Baran </a:t>
            </a:r>
            <a:r>
              <a:rPr lang="en-US" dirty="0" err="1"/>
              <a:t>Kalkavan</a:t>
            </a:r>
            <a:r>
              <a:rPr lang="en-US" dirty="0"/>
              <a:t> | </a:t>
            </a:r>
            <a:r>
              <a:rPr lang="tr-TR" sz="800" dirty="0" err="1">
                <a:effectLst/>
                <a:latin typeface="URWPalladioL"/>
              </a:rPr>
              <a:t>Towards</a:t>
            </a:r>
            <a:r>
              <a:rPr lang="tr-TR" sz="800" dirty="0">
                <a:effectLst/>
                <a:latin typeface="URWPalladioL"/>
              </a:rPr>
              <a:t> an Online Service </a:t>
            </a:r>
            <a:r>
              <a:rPr lang="tr-TR" sz="800" dirty="0" err="1">
                <a:effectLst/>
                <a:latin typeface="URWPalladioL"/>
              </a:rPr>
              <a:t>to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Detect</a:t>
            </a:r>
            <a:r>
              <a:rPr lang="tr-TR" sz="800" dirty="0">
                <a:effectLst/>
                <a:latin typeface="URWPalladioL"/>
              </a:rPr>
              <a:t> NFT </a:t>
            </a:r>
            <a:r>
              <a:rPr lang="tr-TR" sz="800" dirty="0" err="1">
                <a:effectLst/>
                <a:latin typeface="URWPalladioL"/>
              </a:rPr>
              <a:t>Wash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Trading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Activities</a:t>
            </a:r>
            <a:r>
              <a:rPr lang="tr-TR" sz="800" dirty="0">
                <a:effectLst/>
                <a:latin typeface="URWPalladioL"/>
              </a:rPr>
              <a:t> on </a:t>
            </a:r>
            <a:r>
              <a:rPr lang="tr-TR" sz="800" dirty="0" err="1">
                <a:effectLst/>
                <a:latin typeface="URWPalladioL"/>
              </a:rPr>
              <a:t>the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Ethereum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Blockchain</a:t>
            </a:r>
            <a:br>
              <a:rPr lang="tr-TR" dirty="0"/>
            </a:br>
            <a:r>
              <a:rPr lang="en-US" dirty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55670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963B7333-BCCF-2237-7625-A0F324C62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Methodology</a:t>
            </a:r>
            <a:r>
              <a:rPr lang="tr-TR" dirty="0"/>
              <a:t>: Web </a:t>
            </a:r>
            <a:r>
              <a:rPr lang="tr-TR" dirty="0" err="1"/>
              <a:t>App</a:t>
            </a:r>
            <a:endParaRPr lang="tr-TR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3A7972E-9338-F2E2-9252-817957F41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© sebis</a:t>
            </a:r>
            <a:endParaRPr lang="de-DE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FA06DD7-70FF-DE9C-845B-F080F9EA7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01E5CB-5EE0-4EA4-87FF-7D8A79A61969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57740CD-9C9A-75F9-35BB-EEA1F45F9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8" y="1305000"/>
            <a:ext cx="4248000" cy="42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Yuvarlatılmış Dikdörtgen 8">
            <a:extLst>
              <a:ext uri="{FF2B5EF4-FFF2-40B4-BE49-F238E27FC236}">
                <a16:creationId xmlns:a16="http://schemas.microsoft.com/office/drawing/2014/main" id="{A87C223E-85C3-BF45-B409-A6EFAEA7F7AC}"/>
              </a:ext>
            </a:extLst>
          </p:cNvPr>
          <p:cNvSpPr/>
          <p:nvPr/>
        </p:nvSpPr>
        <p:spPr bwMode="auto">
          <a:xfrm>
            <a:off x="1043608" y="5769011"/>
            <a:ext cx="2232248" cy="585592"/>
          </a:xfrm>
          <a:prstGeom prst="roundRect">
            <a:avLst/>
          </a:prstGeom>
          <a:solidFill>
            <a:schemeClr val="accent4">
              <a:lumMod val="25000"/>
              <a:lumOff val="75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dirty="0">
                <a:solidFill>
                  <a:schemeClr val="tx1"/>
                </a:solidFill>
                <a:cs typeface="Arial" pitchFamily="34" charset="0"/>
              </a:rPr>
              <a:t>Trade Graph</a:t>
            </a:r>
          </a:p>
        </p:txBody>
      </p:sp>
      <p:sp>
        <p:nvSpPr>
          <p:cNvPr id="10" name="Yuvarlatılmış Dikdörtgen 9">
            <a:extLst>
              <a:ext uri="{FF2B5EF4-FFF2-40B4-BE49-F238E27FC236}">
                <a16:creationId xmlns:a16="http://schemas.microsoft.com/office/drawing/2014/main" id="{3F5791CD-DA39-118A-F30B-BDF71FFD0542}"/>
              </a:ext>
            </a:extLst>
          </p:cNvPr>
          <p:cNvSpPr/>
          <p:nvPr/>
        </p:nvSpPr>
        <p:spPr bwMode="auto">
          <a:xfrm>
            <a:off x="5436096" y="5769011"/>
            <a:ext cx="3207842" cy="585592"/>
          </a:xfrm>
          <a:prstGeom prst="roundRect">
            <a:avLst/>
          </a:prstGeom>
          <a:solidFill>
            <a:schemeClr val="accent4">
              <a:lumMod val="25000"/>
              <a:lumOff val="75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dirty="0" err="1">
                <a:solidFill>
                  <a:schemeClr val="tx1"/>
                </a:solidFill>
                <a:cs typeface="Arial" pitchFamily="34" charset="0"/>
              </a:rPr>
              <a:t>Transaction</a:t>
            </a:r>
            <a:r>
              <a:rPr lang="tr-TR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tr-TR" dirty="0" err="1">
                <a:solidFill>
                  <a:schemeClr val="tx1"/>
                </a:solidFill>
                <a:cs typeface="Arial" pitchFamily="34" charset="0"/>
              </a:rPr>
              <a:t>History</a:t>
            </a:r>
            <a:r>
              <a:rPr lang="tr-TR" dirty="0">
                <a:solidFill>
                  <a:schemeClr val="tx1"/>
                </a:solidFill>
                <a:cs typeface="Arial" pitchFamily="34" charset="0"/>
              </a:rPr>
              <a:t> Graph</a:t>
            </a: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6FFF84C1-9E79-14A3-0112-CBB431142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677" y="6569075"/>
            <a:ext cx="4898387" cy="288925"/>
          </a:xfrm>
        </p:spPr>
        <p:txBody>
          <a:bodyPr/>
          <a:lstStyle/>
          <a:p>
            <a:r>
              <a:rPr lang="en-US" dirty="0"/>
              <a:t>Baran </a:t>
            </a:r>
            <a:r>
              <a:rPr lang="en-US" dirty="0" err="1"/>
              <a:t>Kalkavan</a:t>
            </a:r>
            <a:r>
              <a:rPr lang="en-US" dirty="0"/>
              <a:t> | </a:t>
            </a:r>
            <a:r>
              <a:rPr lang="tr-TR" sz="800" dirty="0" err="1">
                <a:effectLst/>
                <a:latin typeface="URWPalladioL"/>
              </a:rPr>
              <a:t>Towards</a:t>
            </a:r>
            <a:r>
              <a:rPr lang="tr-TR" sz="800" dirty="0">
                <a:effectLst/>
                <a:latin typeface="URWPalladioL"/>
              </a:rPr>
              <a:t> an Online Service </a:t>
            </a:r>
            <a:r>
              <a:rPr lang="tr-TR" sz="800" dirty="0" err="1">
                <a:effectLst/>
                <a:latin typeface="URWPalladioL"/>
              </a:rPr>
              <a:t>to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Detect</a:t>
            </a:r>
            <a:r>
              <a:rPr lang="tr-TR" sz="800" dirty="0">
                <a:effectLst/>
                <a:latin typeface="URWPalladioL"/>
              </a:rPr>
              <a:t> NFT </a:t>
            </a:r>
            <a:r>
              <a:rPr lang="tr-TR" sz="800" dirty="0" err="1">
                <a:effectLst/>
                <a:latin typeface="URWPalladioL"/>
              </a:rPr>
              <a:t>Wash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Trading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Activities</a:t>
            </a:r>
            <a:r>
              <a:rPr lang="tr-TR" sz="800" dirty="0">
                <a:effectLst/>
                <a:latin typeface="URWPalladioL"/>
              </a:rPr>
              <a:t> on </a:t>
            </a:r>
            <a:r>
              <a:rPr lang="tr-TR" sz="800" dirty="0" err="1">
                <a:effectLst/>
                <a:latin typeface="URWPalladioL"/>
              </a:rPr>
              <a:t>the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Ethereum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Blockchain</a:t>
            </a:r>
            <a:br>
              <a:rPr lang="tr-TR" dirty="0"/>
            </a:br>
            <a:r>
              <a:rPr lang="en-US" dirty="0"/>
              <a:t> </a:t>
            </a:r>
            <a:endParaRPr lang="de-DE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41D995A-8E18-44BF-57EC-8CE15C4F1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90" y="979648"/>
            <a:ext cx="4248000" cy="42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8125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FD6BC0AD-3185-7AAF-7FAC-2FAF011D1D4F}"/>
              </a:ext>
            </a:extLst>
          </p:cNvPr>
          <p:cNvSpPr/>
          <p:nvPr/>
        </p:nvSpPr>
        <p:spPr>
          <a:xfrm>
            <a:off x="-5793" y="2855596"/>
            <a:ext cx="9144000" cy="541020"/>
          </a:xfrm>
          <a:custGeom>
            <a:avLst/>
            <a:gdLst/>
            <a:ahLst/>
            <a:cxnLst/>
            <a:rect l="l" t="t" r="r" b="b"/>
            <a:pathLst>
              <a:path w="9144000" h="541019">
                <a:moveTo>
                  <a:pt x="9143999" y="540599"/>
                </a:moveTo>
                <a:lnTo>
                  <a:pt x="0" y="5405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40599"/>
                </a:lnTo>
                <a:close/>
              </a:path>
            </a:pathLst>
          </a:custGeom>
          <a:solidFill>
            <a:srgbClr val="CEE1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1. Introduction </a:t>
            </a:r>
          </a:p>
          <a:p>
            <a:pPr lvl="1"/>
            <a:endParaRPr lang="en-US" dirty="0"/>
          </a:p>
          <a:p>
            <a:r>
              <a:rPr lang="en-US" dirty="0"/>
              <a:t>2. Wash Trade Detection</a:t>
            </a:r>
          </a:p>
          <a:p>
            <a:pPr marL="98425" lvl="1" indent="0">
              <a:buNone/>
            </a:pPr>
            <a:endParaRPr lang="en-US" dirty="0"/>
          </a:p>
          <a:p>
            <a:r>
              <a:rPr lang="en-US" dirty="0"/>
              <a:t>3. Methodology</a:t>
            </a:r>
          </a:p>
          <a:p>
            <a:pPr marL="98425" lvl="1" indent="0">
              <a:buNone/>
            </a:pPr>
            <a:endParaRPr lang="en-US" dirty="0"/>
          </a:p>
          <a:p>
            <a:r>
              <a:rPr lang="en-US" dirty="0"/>
              <a:t>4. Results</a:t>
            </a:r>
          </a:p>
          <a:p>
            <a:endParaRPr lang="en-US" dirty="0"/>
          </a:p>
          <a:p>
            <a:r>
              <a:rPr lang="en-US" dirty="0"/>
              <a:t>5. Research Questions</a:t>
            </a:r>
          </a:p>
          <a:p>
            <a:pPr marL="98425" lvl="1" indent="0">
              <a:buNone/>
            </a:pP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1821FAC-A105-99AA-2CE6-920A0B98F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677" y="6569075"/>
            <a:ext cx="4898387" cy="288925"/>
          </a:xfrm>
        </p:spPr>
        <p:txBody>
          <a:bodyPr/>
          <a:lstStyle/>
          <a:p>
            <a:r>
              <a:rPr lang="en-US" dirty="0"/>
              <a:t>Baran </a:t>
            </a:r>
            <a:r>
              <a:rPr lang="en-US" dirty="0" err="1"/>
              <a:t>Kalkavan</a:t>
            </a:r>
            <a:r>
              <a:rPr lang="en-US" dirty="0"/>
              <a:t> | </a:t>
            </a:r>
            <a:r>
              <a:rPr lang="tr-TR" sz="800" dirty="0" err="1">
                <a:effectLst/>
                <a:latin typeface="URWPalladioL"/>
              </a:rPr>
              <a:t>Towards</a:t>
            </a:r>
            <a:r>
              <a:rPr lang="tr-TR" sz="800" dirty="0">
                <a:effectLst/>
                <a:latin typeface="URWPalladioL"/>
              </a:rPr>
              <a:t> an Online Service </a:t>
            </a:r>
            <a:r>
              <a:rPr lang="tr-TR" sz="800" dirty="0" err="1">
                <a:effectLst/>
                <a:latin typeface="URWPalladioL"/>
              </a:rPr>
              <a:t>to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Detect</a:t>
            </a:r>
            <a:r>
              <a:rPr lang="tr-TR" sz="800" dirty="0">
                <a:effectLst/>
                <a:latin typeface="URWPalladioL"/>
              </a:rPr>
              <a:t> NFT </a:t>
            </a:r>
            <a:r>
              <a:rPr lang="tr-TR" sz="800" dirty="0" err="1">
                <a:effectLst/>
                <a:latin typeface="URWPalladioL"/>
              </a:rPr>
              <a:t>Wash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Trading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Activities</a:t>
            </a:r>
            <a:r>
              <a:rPr lang="tr-TR" sz="800" dirty="0">
                <a:effectLst/>
                <a:latin typeface="URWPalladioL"/>
              </a:rPr>
              <a:t> on </a:t>
            </a:r>
            <a:r>
              <a:rPr lang="tr-TR" sz="800" dirty="0" err="1">
                <a:effectLst/>
                <a:latin typeface="URWPalladioL"/>
              </a:rPr>
              <a:t>the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Ethereum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Blockchain</a:t>
            </a:r>
            <a:br>
              <a:rPr lang="tr-TR" dirty="0"/>
            </a:br>
            <a:r>
              <a:rPr lang="en-US" dirty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695781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64D6CB19-A864-4452-859E-98DB967CC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44450"/>
            <a:ext cx="7535863" cy="720725"/>
          </a:xfrm>
        </p:spPr>
        <p:txBody>
          <a:bodyPr wrap="square" anchor="b">
            <a:normAutofit/>
          </a:bodyPr>
          <a:lstStyle/>
          <a:p>
            <a:r>
              <a:rPr lang="tr-TR" dirty="0" err="1"/>
              <a:t>Results</a:t>
            </a:r>
            <a:endParaRPr lang="tr-TR" dirty="0"/>
          </a:p>
        </p:txBody>
      </p:sp>
      <p:sp>
        <p:nvSpPr>
          <p:cNvPr id="2" name="İçerik Yer Tutucusu 1">
            <a:extLst>
              <a:ext uri="{FF2B5EF4-FFF2-40B4-BE49-F238E27FC236}">
                <a16:creationId xmlns:a16="http://schemas.microsoft.com/office/drawing/2014/main" id="{2FE38734-D0B5-6318-84E8-3345F09184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7" y="981076"/>
            <a:ext cx="4244975" cy="54006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/>
              <a:t>According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existing</a:t>
            </a:r>
            <a:r>
              <a:rPr lang="tr-TR" dirty="0"/>
              <a:t> </a:t>
            </a:r>
            <a:r>
              <a:rPr lang="tr-TR" dirty="0" err="1"/>
              <a:t>literature</a:t>
            </a:r>
            <a:r>
              <a:rPr lang="tr-TR" dirty="0"/>
              <a:t> </a:t>
            </a:r>
            <a:r>
              <a:rPr lang="tr-TR" dirty="0" err="1"/>
              <a:t>most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WT </a:t>
            </a:r>
            <a:r>
              <a:rPr lang="tr-TR" dirty="0" err="1"/>
              <a:t>activities</a:t>
            </a:r>
            <a:r>
              <a:rPr lang="tr-TR" dirty="0"/>
              <a:t> </a:t>
            </a:r>
            <a:r>
              <a:rPr lang="tr-TR" dirty="0" err="1"/>
              <a:t>happen</a:t>
            </a:r>
            <a:r>
              <a:rPr lang="tr-TR" dirty="0"/>
              <a:t> on </a:t>
            </a:r>
            <a:r>
              <a:rPr lang="tr-TR" b="1" dirty="0" err="1"/>
              <a:t>LooksRare</a:t>
            </a:r>
            <a:endParaRPr lang="tr-T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most</a:t>
            </a:r>
            <a:r>
              <a:rPr lang="tr-TR" dirty="0"/>
              <a:t> popular NFTM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largest</a:t>
            </a:r>
            <a:r>
              <a:rPr lang="tr-TR" dirty="0"/>
              <a:t> </a:t>
            </a:r>
            <a:r>
              <a:rPr lang="tr-TR" dirty="0" err="1"/>
              <a:t>trading</a:t>
            </a:r>
            <a:r>
              <a:rPr lang="tr-TR" dirty="0"/>
              <a:t> </a:t>
            </a:r>
            <a:r>
              <a:rPr lang="tr-TR" dirty="0" err="1"/>
              <a:t>volume</a:t>
            </a:r>
            <a:r>
              <a:rPr lang="tr-TR" dirty="0"/>
              <a:t> is </a:t>
            </a:r>
            <a:r>
              <a:rPr lang="tr-TR" b="1" dirty="0" err="1"/>
              <a:t>OpenSea</a:t>
            </a:r>
            <a:endParaRPr lang="tr-T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/>
              <a:t>Few</a:t>
            </a:r>
            <a:r>
              <a:rPr lang="tr-TR" dirty="0"/>
              <a:t> </a:t>
            </a:r>
            <a:r>
              <a:rPr lang="tr-TR" dirty="0" err="1"/>
              <a:t>reports</a:t>
            </a:r>
            <a:r>
              <a:rPr lang="tr-TR" dirty="0"/>
              <a:t> </a:t>
            </a:r>
            <a:r>
              <a:rPr lang="tr-TR" dirty="0" err="1"/>
              <a:t>also</a:t>
            </a:r>
            <a:r>
              <a:rPr lang="tr-TR" dirty="0"/>
              <a:t> </a:t>
            </a:r>
            <a:r>
              <a:rPr lang="tr-TR" dirty="0" err="1"/>
              <a:t>mention</a:t>
            </a:r>
            <a:r>
              <a:rPr lang="tr-TR" dirty="0"/>
              <a:t> </a:t>
            </a:r>
            <a:r>
              <a:rPr lang="tr-TR" dirty="0" err="1"/>
              <a:t>that</a:t>
            </a:r>
            <a:r>
              <a:rPr lang="tr-TR" dirty="0"/>
              <a:t> </a:t>
            </a:r>
            <a:r>
              <a:rPr lang="tr-TR" b="1" dirty="0" err="1"/>
              <a:t>Rarible</a:t>
            </a:r>
            <a:r>
              <a:rPr lang="tr-TR" dirty="0"/>
              <a:t> has </a:t>
            </a:r>
            <a:r>
              <a:rPr lang="tr-TR" dirty="0" err="1"/>
              <a:t>wash</a:t>
            </a:r>
            <a:r>
              <a:rPr lang="tr-TR" dirty="0"/>
              <a:t> </a:t>
            </a:r>
            <a:r>
              <a:rPr lang="tr-TR" dirty="0" err="1"/>
              <a:t>trading</a:t>
            </a:r>
            <a:r>
              <a:rPr lang="tr-TR" dirty="0"/>
              <a:t> problem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  <a:p>
            <a:pPr marL="0" indent="0"/>
            <a:r>
              <a:rPr lang="tr-TR" b="1" dirty="0" err="1"/>
              <a:t>Selection</a:t>
            </a:r>
            <a:r>
              <a:rPr lang="tr-TR" b="1" dirty="0"/>
              <a:t> </a:t>
            </a:r>
            <a:r>
              <a:rPr lang="tr-TR" b="1" dirty="0" err="1"/>
              <a:t>Criteria</a:t>
            </a:r>
            <a:endParaRPr lang="tr-T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Top 5 </a:t>
            </a:r>
            <a:r>
              <a:rPr lang="tr-TR" dirty="0" err="1"/>
              <a:t>collections</a:t>
            </a:r>
            <a:r>
              <a:rPr lang="tr-TR" dirty="0"/>
              <a:t> </a:t>
            </a:r>
            <a:r>
              <a:rPr lang="tr-TR" dirty="0" err="1"/>
              <a:t>from</a:t>
            </a:r>
            <a:r>
              <a:rPr lang="tr-TR" dirty="0"/>
              <a:t> </a:t>
            </a:r>
            <a:r>
              <a:rPr lang="tr-TR" dirty="0" err="1"/>
              <a:t>these</a:t>
            </a:r>
            <a:r>
              <a:rPr lang="tr-TR" dirty="0"/>
              <a:t> 3 </a:t>
            </a:r>
            <a:r>
              <a:rPr lang="tr-TR" dirty="0" err="1"/>
              <a:t>NFTMs</a:t>
            </a: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/>
              <a:t>Ethereum</a:t>
            </a:r>
            <a:r>
              <a:rPr lang="tr-TR" dirty="0"/>
              <a:t> </a:t>
            </a:r>
            <a:r>
              <a:rPr lang="tr-TR" dirty="0" err="1"/>
              <a:t>Blockchain</a:t>
            </a: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/>
              <a:t>Max</a:t>
            </a:r>
            <a:r>
              <a:rPr lang="tr-TR" dirty="0"/>
              <a:t> 20k </a:t>
            </a:r>
            <a:r>
              <a:rPr lang="tr-TR" dirty="0" err="1"/>
              <a:t>item</a:t>
            </a: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b="1" dirty="0"/>
          </a:p>
          <a:p>
            <a:pPr marL="0" indent="0"/>
            <a:endParaRPr lang="tr-TR" dirty="0"/>
          </a:p>
        </p:txBody>
      </p:sp>
      <p:pic>
        <p:nvPicPr>
          <p:cNvPr id="3074" name="Picture 2" descr="OpenSea – BitcoinWiki">
            <a:extLst>
              <a:ext uri="{FF2B5EF4-FFF2-40B4-BE49-F238E27FC236}">
                <a16:creationId xmlns:a16="http://schemas.microsoft.com/office/drawing/2014/main" id="{07BE08DA-CF38-D4ED-E354-194FFD7FF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2682" y="777607"/>
            <a:ext cx="2930302" cy="164829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189B9C0-942D-A67F-F0B9-FF589DD3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37388" y="6570615"/>
            <a:ext cx="1606550" cy="288925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de-DE"/>
              <a:t>© sebis</a:t>
            </a: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27560723-70AB-70A3-D9A8-739E1459E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677" y="6569075"/>
            <a:ext cx="4321175" cy="288925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"/>
              <a:t>Baran </a:t>
            </a:r>
            <a:r>
              <a:rPr lang="en-US" sz="600" err="1"/>
              <a:t>Kalkavan</a:t>
            </a:r>
            <a:r>
              <a:rPr lang="en-US" sz="600"/>
              <a:t> | </a:t>
            </a:r>
            <a:r>
              <a:rPr lang="tr-TR" sz="600" err="1">
                <a:effectLst/>
              </a:rPr>
              <a:t>Towards</a:t>
            </a:r>
            <a:r>
              <a:rPr lang="tr-TR" sz="600">
                <a:effectLst/>
              </a:rPr>
              <a:t> an Online Service </a:t>
            </a:r>
            <a:r>
              <a:rPr lang="tr-TR" sz="600" err="1">
                <a:effectLst/>
              </a:rPr>
              <a:t>to</a:t>
            </a:r>
            <a:r>
              <a:rPr lang="tr-TR" sz="600">
                <a:effectLst/>
              </a:rPr>
              <a:t> </a:t>
            </a:r>
            <a:r>
              <a:rPr lang="tr-TR" sz="600" err="1">
                <a:effectLst/>
              </a:rPr>
              <a:t>Detect</a:t>
            </a:r>
            <a:r>
              <a:rPr lang="tr-TR" sz="600">
                <a:effectLst/>
              </a:rPr>
              <a:t> NFT </a:t>
            </a:r>
            <a:r>
              <a:rPr lang="tr-TR" sz="600" err="1">
                <a:effectLst/>
              </a:rPr>
              <a:t>Wash</a:t>
            </a:r>
            <a:r>
              <a:rPr lang="tr-TR" sz="600">
                <a:effectLst/>
              </a:rPr>
              <a:t> </a:t>
            </a:r>
            <a:r>
              <a:rPr lang="tr-TR" sz="600" err="1">
                <a:effectLst/>
              </a:rPr>
              <a:t>Trading</a:t>
            </a:r>
            <a:r>
              <a:rPr lang="tr-TR" sz="600">
                <a:effectLst/>
              </a:rPr>
              <a:t> </a:t>
            </a:r>
            <a:r>
              <a:rPr lang="tr-TR" sz="600" err="1">
                <a:effectLst/>
              </a:rPr>
              <a:t>Activities</a:t>
            </a:r>
            <a:r>
              <a:rPr lang="tr-TR" sz="600">
                <a:effectLst/>
              </a:rPr>
              <a:t> on </a:t>
            </a:r>
            <a:r>
              <a:rPr lang="tr-TR" sz="600" err="1">
                <a:effectLst/>
              </a:rPr>
              <a:t>the</a:t>
            </a:r>
            <a:r>
              <a:rPr lang="tr-TR" sz="600">
                <a:effectLst/>
              </a:rPr>
              <a:t> </a:t>
            </a:r>
            <a:r>
              <a:rPr lang="tr-TR" sz="600" err="1">
                <a:effectLst/>
              </a:rPr>
              <a:t>Ethereum</a:t>
            </a:r>
            <a:r>
              <a:rPr lang="tr-TR" sz="600">
                <a:effectLst/>
              </a:rPr>
              <a:t> </a:t>
            </a:r>
            <a:r>
              <a:rPr lang="tr-TR" sz="600" err="1">
                <a:effectLst/>
              </a:rPr>
              <a:t>Blockchain</a:t>
            </a:r>
            <a:br>
              <a:rPr lang="tr-TR" sz="600"/>
            </a:br>
            <a:r>
              <a:rPr lang="en-US" sz="600"/>
              <a:t> </a:t>
            </a:r>
            <a:endParaRPr lang="de-DE" sz="60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8CC1A35-DEA6-7F67-4984-C5FE4B037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3938" y="6570615"/>
            <a:ext cx="249237" cy="288925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E201E5CB-5EE0-4EA4-87FF-7D8A79A61969}" type="slidenum">
              <a:rPr lang="de-DE" smtClean="0"/>
              <a:pPr>
                <a:spcAft>
                  <a:spcPts val="600"/>
                </a:spcAft>
                <a:defRPr/>
              </a:pPr>
              <a:t>16</a:t>
            </a:fld>
            <a:endParaRPr lang="de-DE"/>
          </a:p>
        </p:txBody>
      </p:sp>
      <p:pic>
        <p:nvPicPr>
          <p:cNvPr id="3076" name="Picture 4" descr="Rarible (@rarible) / Twitter">
            <a:extLst>
              <a:ext uri="{FF2B5EF4-FFF2-40B4-BE49-F238E27FC236}">
                <a16:creationId xmlns:a16="http://schemas.microsoft.com/office/drawing/2014/main" id="{C47C19C8-7D83-9D32-8134-D596E4FDD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333" y="4639907"/>
            <a:ext cx="1753001" cy="17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ooksRare Kurs, LOOKS Chart und Marktkapitalisierung | CoinGecko">
            <a:extLst>
              <a:ext uri="{FF2B5EF4-FFF2-40B4-BE49-F238E27FC236}">
                <a16:creationId xmlns:a16="http://schemas.microsoft.com/office/drawing/2014/main" id="{54499BF7-9550-EF46-031D-51CB36E72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687" y="2390869"/>
            <a:ext cx="1648295" cy="164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5525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9F65AFA4-230E-F1AC-1AEE-8383BC21B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44451"/>
            <a:ext cx="7535885" cy="720725"/>
          </a:xfrm>
        </p:spPr>
        <p:txBody>
          <a:bodyPr wrap="square" anchor="b">
            <a:normAutofit/>
          </a:bodyPr>
          <a:lstStyle/>
          <a:p>
            <a:r>
              <a:rPr lang="tr-TR"/>
              <a:t>Results</a:t>
            </a:r>
            <a:endParaRPr lang="tr-TR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F4B3FAC-4B81-E4C3-7B3C-1E81C76CD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37388" y="6570615"/>
            <a:ext cx="1606550" cy="288925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de-DE"/>
              <a:t>© sebis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5979451-88A4-99A4-374C-59FEF34ED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3938" y="6570615"/>
            <a:ext cx="249237" cy="288925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E201E5CB-5EE0-4EA4-87FF-7D8A79A61969}" type="slidenum">
              <a:rPr lang="de-DE" smtClean="0"/>
              <a:pPr>
                <a:spcAft>
                  <a:spcPts val="600"/>
                </a:spcAft>
                <a:defRPr/>
              </a:pPr>
              <a:t>17</a:t>
            </a:fld>
            <a:endParaRPr lang="de-DE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6F5FCD49-1E60-D54C-F67F-493A18E92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677" y="6569075"/>
            <a:ext cx="4898387" cy="288925"/>
          </a:xfrm>
        </p:spPr>
        <p:txBody>
          <a:bodyPr/>
          <a:lstStyle/>
          <a:p>
            <a:r>
              <a:rPr lang="en-US" dirty="0"/>
              <a:t>Baran </a:t>
            </a:r>
            <a:r>
              <a:rPr lang="en-US" dirty="0" err="1"/>
              <a:t>Kalkavan</a:t>
            </a:r>
            <a:r>
              <a:rPr lang="en-US" dirty="0"/>
              <a:t> | </a:t>
            </a:r>
            <a:r>
              <a:rPr lang="tr-TR" sz="800" dirty="0" err="1">
                <a:effectLst/>
                <a:latin typeface="URWPalladioL"/>
              </a:rPr>
              <a:t>Towards</a:t>
            </a:r>
            <a:r>
              <a:rPr lang="tr-TR" sz="800" dirty="0">
                <a:effectLst/>
                <a:latin typeface="URWPalladioL"/>
              </a:rPr>
              <a:t> an Online Service </a:t>
            </a:r>
            <a:r>
              <a:rPr lang="tr-TR" sz="800" dirty="0" err="1">
                <a:effectLst/>
                <a:latin typeface="URWPalladioL"/>
              </a:rPr>
              <a:t>to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Detect</a:t>
            </a:r>
            <a:r>
              <a:rPr lang="tr-TR" sz="800" dirty="0">
                <a:effectLst/>
                <a:latin typeface="URWPalladioL"/>
              </a:rPr>
              <a:t> NFT </a:t>
            </a:r>
            <a:r>
              <a:rPr lang="tr-TR" sz="800" dirty="0" err="1">
                <a:effectLst/>
                <a:latin typeface="URWPalladioL"/>
              </a:rPr>
              <a:t>Wash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Trading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Activities</a:t>
            </a:r>
            <a:r>
              <a:rPr lang="tr-TR" sz="800" dirty="0">
                <a:effectLst/>
                <a:latin typeface="URWPalladioL"/>
              </a:rPr>
              <a:t> on </a:t>
            </a:r>
            <a:r>
              <a:rPr lang="tr-TR" sz="800" dirty="0" err="1">
                <a:effectLst/>
                <a:latin typeface="URWPalladioL"/>
              </a:rPr>
              <a:t>the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Ethereum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Blockchain</a:t>
            </a:r>
            <a:br>
              <a:rPr lang="tr-TR" dirty="0"/>
            </a:br>
            <a:r>
              <a:rPr lang="en-US" dirty="0"/>
              <a:t> </a:t>
            </a:r>
            <a:endParaRPr lang="de-DE" dirty="0"/>
          </a:p>
        </p:txBody>
      </p:sp>
      <p:pic>
        <p:nvPicPr>
          <p:cNvPr id="10" name="İçerik Yer Tutucusu 9" descr="tablo içeren bir resim&#10;&#10;Açıklama otomatik olarak oluşturuldu">
            <a:extLst>
              <a:ext uri="{FF2B5EF4-FFF2-40B4-BE49-F238E27FC236}">
                <a16:creationId xmlns:a16="http://schemas.microsoft.com/office/drawing/2014/main" id="{D2125CC6-22CA-B8C7-9A97-3B0FF05E47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57" y="845667"/>
            <a:ext cx="7535885" cy="5645113"/>
          </a:xfrm>
        </p:spPr>
      </p:pic>
    </p:spTree>
    <p:extLst>
      <p:ext uri="{BB962C8B-B14F-4D97-AF65-F5344CB8AC3E}">
        <p14:creationId xmlns:p14="http://schemas.microsoft.com/office/powerpoint/2010/main" val="358155799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11A2EB1E-8DBE-64EC-17A0-502FD9E52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44450"/>
            <a:ext cx="7535863" cy="720725"/>
          </a:xfrm>
        </p:spPr>
        <p:txBody>
          <a:bodyPr wrap="square" anchor="b">
            <a:normAutofit/>
          </a:bodyPr>
          <a:lstStyle/>
          <a:p>
            <a:r>
              <a:rPr lang="tr-TR" dirty="0" err="1"/>
              <a:t>Results</a:t>
            </a:r>
            <a:r>
              <a:rPr lang="tr-TR" dirty="0"/>
              <a:t>: </a:t>
            </a:r>
            <a:r>
              <a:rPr lang="tr-TR" dirty="0" err="1"/>
              <a:t>Performance</a:t>
            </a:r>
            <a:endParaRPr lang="tr-TR" dirty="0"/>
          </a:p>
        </p:txBody>
      </p:sp>
      <p:sp>
        <p:nvSpPr>
          <p:cNvPr id="2" name="İçerik Yer Tutucusu 1">
            <a:extLst>
              <a:ext uri="{FF2B5EF4-FFF2-40B4-BE49-F238E27FC236}">
                <a16:creationId xmlns:a16="http://schemas.microsoft.com/office/drawing/2014/main" id="{0BC92B99-D052-6AC1-F2DC-E0DF997DEE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7" y="981076"/>
            <a:ext cx="4244975" cy="5400675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 anchor="t">
            <a:norm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tr-TR" sz="1700" b="1" dirty="0">
                <a:effectLst/>
              </a:rPr>
              <a:t>CoinTelegraph</a:t>
            </a:r>
            <a:r>
              <a:rPr lang="tr-TR" sz="1700" b="1" baseline="30000" dirty="0">
                <a:effectLst/>
              </a:rPr>
              <a:t>1</a:t>
            </a:r>
            <a:r>
              <a:rPr lang="tr-TR" sz="1700" b="1" dirty="0">
                <a:effectLst/>
              </a:rPr>
              <a:t>, CryptoSlam</a:t>
            </a:r>
            <a:r>
              <a:rPr lang="tr-TR" sz="1700" b="1" baseline="30000" dirty="0"/>
              <a:t>2</a:t>
            </a:r>
            <a:endParaRPr lang="tr-TR" sz="1700" b="1" baseline="30000" dirty="0">
              <a:effectLst/>
            </a:endParaRPr>
          </a:p>
          <a:p>
            <a:pPr marL="642937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tr-TR" sz="1700" b="1" dirty="0" err="1"/>
              <a:t>LooksRare</a:t>
            </a:r>
            <a:r>
              <a:rPr lang="tr-TR" sz="1700" dirty="0"/>
              <a:t>:</a:t>
            </a:r>
            <a:r>
              <a:rPr lang="tr-TR" sz="1700" dirty="0">
                <a:effectLst/>
              </a:rPr>
              <a:t> </a:t>
            </a:r>
            <a:r>
              <a:rPr lang="tr-TR" sz="1700" dirty="0" err="1">
                <a:effectLst/>
              </a:rPr>
              <a:t>rewards</a:t>
            </a:r>
            <a:r>
              <a:rPr lang="tr-TR" sz="1700" dirty="0">
                <a:effectLst/>
              </a:rPr>
              <a:t> </a:t>
            </a:r>
            <a:r>
              <a:rPr lang="tr-TR" sz="1700" dirty="0" err="1">
                <a:effectLst/>
              </a:rPr>
              <a:t>its</a:t>
            </a:r>
            <a:r>
              <a:rPr lang="tr-TR" sz="1700" dirty="0">
                <a:effectLst/>
              </a:rPr>
              <a:t> </a:t>
            </a:r>
            <a:r>
              <a:rPr lang="tr-TR" sz="1700" dirty="0" err="1">
                <a:effectLst/>
              </a:rPr>
              <a:t>users</a:t>
            </a:r>
            <a:r>
              <a:rPr lang="tr-TR" sz="1700" dirty="0">
                <a:effectLst/>
              </a:rPr>
              <a:t> </a:t>
            </a:r>
            <a:r>
              <a:rPr lang="tr-TR" sz="1700" dirty="0" err="1">
                <a:effectLst/>
              </a:rPr>
              <a:t>with</a:t>
            </a:r>
            <a:r>
              <a:rPr lang="tr-TR" sz="1700" dirty="0">
                <a:effectLst/>
              </a:rPr>
              <a:t> </a:t>
            </a:r>
            <a:r>
              <a:rPr lang="tr-TR" sz="1700" dirty="0" err="1">
                <a:effectLst/>
              </a:rPr>
              <a:t>Looks</a:t>
            </a:r>
            <a:r>
              <a:rPr lang="tr-TR" sz="1700" dirty="0">
                <a:effectLst/>
              </a:rPr>
              <a:t> </a:t>
            </a:r>
            <a:r>
              <a:rPr lang="tr-TR" sz="1700" dirty="0" err="1">
                <a:effectLst/>
              </a:rPr>
              <a:t>coins</a:t>
            </a:r>
            <a:r>
              <a:rPr lang="tr-TR" sz="1700" dirty="0">
                <a:effectLst/>
              </a:rPr>
              <a:t> </a:t>
            </a:r>
            <a:r>
              <a:rPr lang="tr-TR" sz="1700" dirty="0" err="1">
                <a:effectLst/>
              </a:rPr>
              <a:t>when</a:t>
            </a:r>
            <a:r>
              <a:rPr lang="tr-TR" sz="1700" dirty="0">
                <a:effectLst/>
              </a:rPr>
              <a:t> </a:t>
            </a:r>
            <a:r>
              <a:rPr lang="tr-TR" sz="1700" dirty="0" err="1">
                <a:effectLst/>
              </a:rPr>
              <a:t>they</a:t>
            </a:r>
            <a:r>
              <a:rPr lang="tr-TR" sz="1700" dirty="0">
                <a:effectLst/>
              </a:rPr>
              <a:t> </a:t>
            </a:r>
            <a:r>
              <a:rPr lang="tr-TR" sz="1700" dirty="0" err="1">
                <a:effectLst/>
              </a:rPr>
              <a:t>trade</a:t>
            </a:r>
            <a:r>
              <a:rPr lang="tr-TR" sz="1700" dirty="0">
                <a:effectLst/>
              </a:rPr>
              <a:t> an NFT </a:t>
            </a:r>
          </a:p>
          <a:p>
            <a:pPr marL="642937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tr-TR" sz="1700" dirty="0" err="1"/>
              <a:t>B</a:t>
            </a:r>
            <a:r>
              <a:rPr lang="tr-TR" sz="1700" dirty="0" err="1">
                <a:effectLst/>
              </a:rPr>
              <a:t>oth</a:t>
            </a:r>
            <a:r>
              <a:rPr lang="tr-TR" sz="1700" dirty="0">
                <a:effectLst/>
              </a:rPr>
              <a:t> </a:t>
            </a:r>
            <a:r>
              <a:rPr lang="tr-TR" sz="1700" dirty="0" err="1">
                <a:effectLst/>
              </a:rPr>
              <a:t>the</a:t>
            </a:r>
            <a:r>
              <a:rPr lang="tr-TR" sz="1700" dirty="0">
                <a:effectLst/>
              </a:rPr>
              <a:t> </a:t>
            </a:r>
            <a:r>
              <a:rPr lang="tr-TR" sz="1700" dirty="0" err="1">
                <a:effectLst/>
              </a:rPr>
              <a:t>buyer</a:t>
            </a:r>
            <a:r>
              <a:rPr lang="tr-TR" sz="1700" dirty="0">
                <a:effectLst/>
              </a:rPr>
              <a:t> </a:t>
            </a:r>
            <a:r>
              <a:rPr lang="tr-TR" sz="1700" dirty="0" err="1">
                <a:effectLst/>
              </a:rPr>
              <a:t>and</a:t>
            </a:r>
            <a:r>
              <a:rPr lang="tr-TR" sz="1700" dirty="0">
                <a:effectLst/>
              </a:rPr>
              <a:t> seller of an NFT </a:t>
            </a:r>
            <a:r>
              <a:rPr lang="tr-TR" sz="1700" dirty="0" err="1">
                <a:effectLst/>
              </a:rPr>
              <a:t>earns</a:t>
            </a:r>
            <a:r>
              <a:rPr lang="tr-TR" sz="1700" dirty="0">
                <a:effectLst/>
              </a:rPr>
              <a:t> </a:t>
            </a:r>
            <a:r>
              <a:rPr lang="tr-TR" sz="1700" b="1" dirty="0" err="1">
                <a:effectLst/>
              </a:rPr>
              <a:t>Looks</a:t>
            </a:r>
            <a:r>
              <a:rPr lang="tr-TR" sz="1700" dirty="0">
                <a:effectLst/>
              </a:rPr>
              <a:t>  -&gt; </a:t>
            </a:r>
            <a:r>
              <a:rPr lang="tr-TR" sz="1700" dirty="0" err="1">
                <a:effectLst/>
              </a:rPr>
              <a:t>increased</a:t>
            </a:r>
            <a:r>
              <a:rPr lang="tr-TR" sz="1700" dirty="0">
                <a:effectLst/>
              </a:rPr>
              <a:t> </a:t>
            </a:r>
            <a:r>
              <a:rPr lang="tr-TR" sz="1700" dirty="0" err="1">
                <a:effectLst/>
              </a:rPr>
              <a:t>wash</a:t>
            </a:r>
            <a:r>
              <a:rPr lang="tr-TR" sz="1700" dirty="0">
                <a:effectLst/>
              </a:rPr>
              <a:t> </a:t>
            </a:r>
            <a:r>
              <a:rPr lang="tr-TR" sz="1700" dirty="0" err="1">
                <a:effectLst/>
              </a:rPr>
              <a:t>trading</a:t>
            </a:r>
            <a:r>
              <a:rPr lang="tr-TR" sz="1700" dirty="0">
                <a:effectLst/>
              </a:rPr>
              <a:t> </a:t>
            </a:r>
            <a:r>
              <a:rPr lang="tr-TR" sz="1700" dirty="0" err="1">
                <a:effectLst/>
              </a:rPr>
              <a:t>activities</a:t>
            </a:r>
            <a:endParaRPr lang="tr-TR" sz="1700" dirty="0">
              <a:effectLst/>
            </a:endParaRPr>
          </a:p>
          <a:p>
            <a:pPr marL="642937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tr-TR" sz="1700" i="1" dirty="0">
                <a:effectLst/>
              </a:rPr>
              <a:t>No-</a:t>
            </a:r>
            <a:r>
              <a:rPr lang="tr-TR" sz="1700" i="1" dirty="0" err="1">
                <a:effectLst/>
              </a:rPr>
              <a:t>royalty</a:t>
            </a:r>
            <a:r>
              <a:rPr lang="tr-TR" sz="1700" i="1" dirty="0">
                <a:effectLst/>
              </a:rPr>
              <a:t> </a:t>
            </a:r>
            <a:r>
              <a:rPr lang="tr-TR" sz="1700" i="1" dirty="0" err="1">
                <a:effectLst/>
              </a:rPr>
              <a:t>collections</a:t>
            </a:r>
            <a:r>
              <a:rPr lang="tr-TR" sz="1700" dirty="0">
                <a:effectLst/>
              </a:rPr>
              <a:t>: </a:t>
            </a:r>
            <a:r>
              <a:rPr lang="tr-TR" sz="1700" dirty="0" err="1">
                <a:effectLst/>
              </a:rPr>
              <a:t>where</a:t>
            </a:r>
            <a:r>
              <a:rPr lang="tr-TR" sz="1700" dirty="0">
                <a:effectLst/>
              </a:rPr>
              <a:t> </a:t>
            </a:r>
            <a:r>
              <a:rPr lang="tr-TR" sz="1700" dirty="0" err="1">
                <a:effectLst/>
              </a:rPr>
              <a:t>the</a:t>
            </a:r>
            <a:r>
              <a:rPr lang="tr-TR" sz="1700" dirty="0">
                <a:effectLst/>
              </a:rPr>
              <a:t> </a:t>
            </a:r>
            <a:r>
              <a:rPr lang="tr-TR" sz="1700" dirty="0" err="1">
                <a:effectLst/>
              </a:rPr>
              <a:t>secondary</a:t>
            </a:r>
            <a:r>
              <a:rPr lang="tr-TR" sz="1700" dirty="0">
                <a:effectLst/>
              </a:rPr>
              <a:t> </a:t>
            </a:r>
            <a:r>
              <a:rPr lang="tr-TR" sz="1700" dirty="0" err="1">
                <a:effectLst/>
              </a:rPr>
              <a:t>sale</a:t>
            </a:r>
            <a:r>
              <a:rPr lang="tr-TR" sz="1700" dirty="0">
                <a:effectLst/>
              </a:rPr>
              <a:t> </a:t>
            </a:r>
            <a:r>
              <a:rPr lang="tr-TR" sz="1700" dirty="0" err="1">
                <a:effectLst/>
              </a:rPr>
              <a:t>fee</a:t>
            </a:r>
            <a:r>
              <a:rPr lang="tr-TR" sz="1700" dirty="0">
                <a:effectLst/>
              </a:rPr>
              <a:t> is </a:t>
            </a:r>
            <a:r>
              <a:rPr lang="tr-TR" sz="1700" dirty="0" err="1">
                <a:effectLst/>
              </a:rPr>
              <a:t>zero</a:t>
            </a:r>
            <a:r>
              <a:rPr lang="tr-TR" sz="1700" dirty="0">
                <a:effectLst/>
              </a:rPr>
              <a:t>. </a:t>
            </a:r>
          </a:p>
          <a:p>
            <a:pPr marL="642937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tr-TR" sz="1700" dirty="0">
                <a:effectLst/>
              </a:rPr>
              <a:t> </a:t>
            </a:r>
            <a:r>
              <a:rPr lang="tr-TR" sz="1700" dirty="0" err="1">
                <a:effectLst/>
              </a:rPr>
              <a:t>Meebits</a:t>
            </a:r>
            <a:r>
              <a:rPr lang="tr-TR" sz="1700" dirty="0">
                <a:effectLst/>
              </a:rPr>
              <a:t>, </a:t>
            </a:r>
            <a:r>
              <a:rPr lang="tr-TR" sz="1700" dirty="0" err="1">
                <a:effectLst/>
              </a:rPr>
              <a:t>Terraforms</a:t>
            </a:r>
            <a:r>
              <a:rPr lang="tr-TR" sz="1700" dirty="0">
                <a:effectLst/>
              </a:rPr>
              <a:t>, </a:t>
            </a:r>
            <a:r>
              <a:rPr lang="tr-TR" sz="1700" dirty="0" err="1">
                <a:effectLst/>
              </a:rPr>
              <a:t>Loot</a:t>
            </a:r>
            <a:r>
              <a:rPr lang="tr-TR" sz="1700" dirty="0"/>
              <a:t>…..</a:t>
            </a:r>
          </a:p>
          <a:p>
            <a:pPr marL="642937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tr-TR" sz="1700" dirty="0">
                <a:effectLst/>
              </a:rPr>
              <a:t> 75% of </a:t>
            </a:r>
            <a:r>
              <a:rPr lang="tr-TR" sz="1700" dirty="0" err="1">
                <a:effectLst/>
              </a:rPr>
              <a:t>Meebits</a:t>
            </a:r>
            <a:r>
              <a:rPr lang="tr-TR" sz="1700" dirty="0">
                <a:effectLst/>
              </a:rPr>
              <a:t>’ total </a:t>
            </a:r>
            <a:r>
              <a:rPr lang="tr-TR" sz="1700" dirty="0" err="1">
                <a:effectLst/>
              </a:rPr>
              <a:t>trading</a:t>
            </a:r>
            <a:r>
              <a:rPr lang="tr-TR" sz="1700" dirty="0">
                <a:effectLst/>
              </a:rPr>
              <a:t> </a:t>
            </a:r>
            <a:r>
              <a:rPr lang="tr-TR" sz="1700" dirty="0" err="1">
                <a:effectLst/>
              </a:rPr>
              <a:t>volume</a:t>
            </a:r>
            <a:r>
              <a:rPr lang="tr-TR" sz="1700" dirty="0">
                <a:effectLst/>
              </a:rPr>
              <a:t> is </a:t>
            </a:r>
            <a:r>
              <a:rPr lang="tr-TR" sz="1700" dirty="0" err="1">
                <a:effectLst/>
              </a:rPr>
              <a:t>fake</a:t>
            </a:r>
            <a:endParaRPr lang="tr-TR" sz="1700" dirty="0">
              <a:effectLst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tr-TR" sz="1700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tr-TR" sz="1700" b="1" dirty="0" err="1">
                <a:effectLst/>
              </a:rPr>
              <a:t>Our</a:t>
            </a:r>
            <a:r>
              <a:rPr lang="tr-TR" sz="1700" b="1" dirty="0">
                <a:effectLst/>
              </a:rPr>
              <a:t> </a:t>
            </a:r>
            <a:r>
              <a:rPr lang="tr-TR" sz="1700" b="1" dirty="0" err="1">
                <a:effectLst/>
              </a:rPr>
              <a:t>findings</a:t>
            </a:r>
            <a:endParaRPr lang="tr-TR" sz="1700" b="1" dirty="0">
              <a:effectLst/>
            </a:endParaRPr>
          </a:p>
          <a:p>
            <a:pPr marL="642937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tr-TR" sz="1700" dirty="0" err="1"/>
              <a:t>Increased</a:t>
            </a:r>
            <a:r>
              <a:rPr lang="tr-TR" sz="1700" dirty="0"/>
              <a:t> </a:t>
            </a:r>
            <a:r>
              <a:rPr lang="tr-TR" sz="1700" dirty="0" err="1"/>
              <a:t>wash</a:t>
            </a:r>
            <a:r>
              <a:rPr lang="tr-TR" sz="1700" dirty="0"/>
              <a:t> </a:t>
            </a:r>
            <a:r>
              <a:rPr lang="tr-TR" sz="1700" dirty="0" err="1"/>
              <a:t>trading</a:t>
            </a:r>
            <a:r>
              <a:rPr lang="tr-TR" sz="1700" dirty="0"/>
              <a:t> </a:t>
            </a:r>
            <a:r>
              <a:rPr lang="tr-TR" sz="1700" dirty="0" err="1"/>
              <a:t>activities</a:t>
            </a:r>
            <a:r>
              <a:rPr lang="tr-TR" sz="1700" dirty="0"/>
              <a:t> in </a:t>
            </a:r>
            <a:r>
              <a:rPr lang="tr-TR" sz="1700" dirty="0" err="1"/>
              <a:t>the</a:t>
            </a:r>
            <a:r>
              <a:rPr lang="tr-TR" sz="1700" dirty="0"/>
              <a:t> </a:t>
            </a:r>
            <a:r>
              <a:rPr lang="tr-TR" sz="1700" dirty="0" err="1"/>
              <a:t>collections</a:t>
            </a:r>
            <a:r>
              <a:rPr lang="tr-TR" sz="1700" dirty="0"/>
              <a:t> </a:t>
            </a:r>
            <a:r>
              <a:rPr lang="tr-TR" sz="1700" dirty="0" err="1"/>
              <a:t>from</a:t>
            </a:r>
            <a:r>
              <a:rPr lang="tr-TR" sz="1700" dirty="0"/>
              <a:t> </a:t>
            </a:r>
            <a:r>
              <a:rPr lang="tr-TR" sz="1700" dirty="0" err="1"/>
              <a:t>LooksRare</a:t>
            </a:r>
            <a:endParaRPr lang="tr-TR" sz="1700" dirty="0"/>
          </a:p>
          <a:p>
            <a:pPr marL="642937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tr-TR" sz="1700" dirty="0" err="1"/>
              <a:t>Especially</a:t>
            </a:r>
            <a:r>
              <a:rPr lang="tr-TR" sz="1700" dirty="0"/>
              <a:t> in </a:t>
            </a:r>
            <a:r>
              <a:rPr lang="tr-TR" sz="1700" dirty="0">
                <a:effectLst/>
              </a:rPr>
              <a:t>“</a:t>
            </a:r>
            <a:r>
              <a:rPr lang="tr-TR" sz="1700" dirty="0" err="1">
                <a:effectLst/>
              </a:rPr>
              <a:t>no-royalty</a:t>
            </a:r>
            <a:r>
              <a:rPr lang="tr-TR" sz="1700" dirty="0">
                <a:effectLst/>
              </a:rPr>
              <a:t>” </a:t>
            </a:r>
            <a:r>
              <a:rPr lang="tr-TR" sz="1700" dirty="0" err="1">
                <a:effectLst/>
              </a:rPr>
              <a:t>collections</a:t>
            </a:r>
            <a:endParaRPr lang="tr-TR" sz="1700" dirty="0">
              <a:effectLst/>
            </a:endParaRPr>
          </a:p>
          <a:p>
            <a:pPr marL="642937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tr-TR" sz="1700" dirty="0"/>
              <a:t>76.3% of </a:t>
            </a:r>
            <a:r>
              <a:rPr lang="tr-TR" sz="1700" dirty="0" err="1"/>
              <a:t>Meebits</a:t>
            </a:r>
            <a:r>
              <a:rPr lang="tr-TR" sz="1700" dirty="0"/>
              <a:t>’ </a:t>
            </a:r>
            <a:r>
              <a:rPr lang="tr-TR" sz="1700" dirty="0" err="1"/>
              <a:t>trading</a:t>
            </a:r>
            <a:r>
              <a:rPr lang="tr-TR" sz="1700" dirty="0"/>
              <a:t> </a:t>
            </a:r>
            <a:r>
              <a:rPr lang="tr-TR" sz="1700" dirty="0" err="1"/>
              <a:t>volume</a:t>
            </a:r>
            <a:r>
              <a:rPr lang="tr-TR" sz="1700" dirty="0"/>
              <a:t> is </a:t>
            </a:r>
            <a:r>
              <a:rPr lang="tr-TR" sz="1700" dirty="0" err="1"/>
              <a:t>wash</a:t>
            </a:r>
            <a:r>
              <a:rPr lang="tr-TR" sz="1700" dirty="0"/>
              <a:t> </a:t>
            </a:r>
            <a:r>
              <a:rPr lang="tr-TR" sz="1700" dirty="0" err="1"/>
              <a:t>trading</a:t>
            </a:r>
            <a:endParaRPr lang="tr-TR" sz="1700" dirty="0">
              <a:effectLst/>
            </a:endParaRPr>
          </a:p>
          <a:p>
            <a:pPr marL="642937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tr-TR" sz="1700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tr-TR" sz="1700" dirty="0"/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tr-TR" sz="1700" dirty="0"/>
          </a:p>
        </p:txBody>
      </p:sp>
      <p:pic>
        <p:nvPicPr>
          <p:cNvPr id="8" name="Resim 7" descr="metin içeren bir resim&#10;&#10;Açıklama otomatik olarak oluşturuldu">
            <a:extLst>
              <a:ext uri="{FF2B5EF4-FFF2-40B4-BE49-F238E27FC236}">
                <a16:creationId xmlns:a16="http://schemas.microsoft.com/office/drawing/2014/main" id="{4638105F-6103-9E0B-2900-5C7C8FF40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932792"/>
            <a:ext cx="3745111" cy="242495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4E932303-3C96-1383-4128-494B7864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22825" y="6524247"/>
            <a:ext cx="4321175" cy="288925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" dirty="0"/>
              <a:t>2  https://</a:t>
            </a:r>
            <a:r>
              <a:rPr lang="en-US" sz="600" dirty="0" err="1"/>
              <a:t>blog.cryptoslam.io</a:t>
            </a:r>
            <a:r>
              <a:rPr lang="en-US" sz="600" dirty="0"/>
              <a:t>/wash-trading-who-what-why-and-what-should-we-do-about-it/</a:t>
            </a:r>
            <a:endParaRPr lang="de-DE" sz="600" dirty="0"/>
          </a:p>
        </p:txBody>
      </p:sp>
      <p:pic>
        <p:nvPicPr>
          <p:cNvPr id="12" name="Resim 11" descr="metin, oyuncak içeren bir resim&#10;&#10;Açıklama otomatik olarak oluşturuldu">
            <a:extLst>
              <a:ext uri="{FF2B5EF4-FFF2-40B4-BE49-F238E27FC236}">
                <a16:creationId xmlns:a16="http://schemas.microsoft.com/office/drawing/2014/main" id="{66B85FF8-0786-817F-B777-BC4A3E87C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500249"/>
            <a:ext cx="2399913" cy="2881501"/>
          </a:xfrm>
          <a:prstGeom prst="rect">
            <a:avLst/>
          </a:prstGeom>
        </p:spPr>
      </p:pic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60316F3-49F8-C7A6-53CE-4E29B6BFB9BF}"/>
              </a:ext>
            </a:extLst>
          </p:cNvPr>
          <p:cNvSpPr txBox="1">
            <a:spLocks/>
          </p:cNvSpPr>
          <p:nvPr/>
        </p:nvSpPr>
        <p:spPr bwMode="auto">
          <a:xfrm>
            <a:off x="4788024" y="6312038"/>
            <a:ext cx="5580112" cy="424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 Neue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 Neue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 Neue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 Neue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Helvetica Neue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Helvetica Neue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Helvetica Neue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Helvetica Neue"/>
                <a:ea typeface="+mn-ea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1  </a:t>
            </a:r>
            <a:r>
              <a:rPr lang="tr-TR" sz="600" dirty="0" err="1"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tr-TR" sz="600" dirty="0"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tr-TR" sz="600" dirty="0" err="1">
                <a:latin typeface="Arial" panose="020B0604020202020204" pitchFamily="34" charset="0"/>
                <a:cs typeface="Arial" panose="020B0604020202020204" pitchFamily="34" charset="0"/>
              </a:rPr>
              <a:t>cointelegraph.com</a:t>
            </a:r>
            <a:r>
              <a:rPr lang="tr-TR" sz="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tr-TR" sz="600" dirty="0" err="1">
                <a:latin typeface="Arial" panose="020B0604020202020204" pitchFamily="34" charset="0"/>
                <a:cs typeface="Arial" panose="020B0604020202020204" pitchFamily="34" charset="0"/>
              </a:rPr>
              <a:t>news</a:t>
            </a:r>
            <a:r>
              <a:rPr lang="tr-TR" sz="600" dirty="0">
                <a:latin typeface="Arial" panose="020B0604020202020204" pitchFamily="34" charset="0"/>
                <a:cs typeface="Arial" panose="020B0604020202020204" pitchFamily="34" charset="0"/>
              </a:rPr>
              <a:t>/clever-nft-traders-exploit-crypto-s-unregulated-landscape-by-wash-trading-on-looksrare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de-DE" sz="600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96DD0E66-D436-2EA1-A475-8F2D67B75B71}"/>
              </a:ext>
            </a:extLst>
          </p:cNvPr>
          <p:cNvSpPr txBox="1">
            <a:spLocks/>
          </p:cNvSpPr>
          <p:nvPr/>
        </p:nvSpPr>
        <p:spPr bwMode="auto">
          <a:xfrm>
            <a:off x="249677" y="6569075"/>
            <a:ext cx="432117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 Neue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 Neue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 Neue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 Neue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Helvetica Neue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Helvetica Neue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Helvetica Neue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Helvetica Neue"/>
                <a:ea typeface="+mn-ea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"/>
              <a:t>Baran Kalkavan | </a:t>
            </a:r>
            <a:r>
              <a:rPr lang="tr-TR" sz="600"/>
              <a:t>Towards an Online Service to Detect NFT Wash Trading Activities on the Ethereum Blockchain</a:t>
            </a:r>
            <a:br>
              <a:rPr lang="tr-TR" sz="600"/>
            </a:br>
            <a:r>
              <a:rPr lang="en-US" sz="600"/>
              <a:t> </a:t>
            </a:r>
            <a:endParaRPr lang="de-DE" sz="600" dirty="0"/>
          </a:p>
        </p:txBody>
      </p:sp>
    </p:spTree>
    <p:extLst>
      <p:ext uri="{BB962C8B-B14F-4D97-AF65-F5344CB8AC3E}">
        <p14:creationId xmlns:p14="http://schemas.microsoft.com/office/powerpoint/2010/main" val="351018533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FD6BC0AD-3185-7AAF-7FAC-2FAF011D1D4F}"/>
              </a:ext>
            </a:extLst>
          </p:cNvPr>
          <p:cNvSpPr/>
          <p:nvPr/>
        </p:nvSpPr>
        <p:spPr>
          <a:xfrm>
            <a:off x="0" y="3501008"/>
            <a:ext cx="9144000" cy="541020"/>
          </a:xfrm>
          <a:custGeom>
            <a:avLst/>
            <a:gdLst/>
            <a:ahLst/>
            <a:cxnLst/>
            <a:rect l="l" t="t" r="r" b="b"/>
            <a:pathLst>
              <a:path w="9144000" h="541019">
                <a:moveTo>
                  <a:pt x="9143999" y="540599"/>
                </a:moveTo>
                <a:lnTo>
                  <a:pt x="0" y="5405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40599"/>
                </a:lnTo>
                <a:close/>
              </a:path>
            </a:pathLst>
          </a:custGeom>
          <a:solidFill>
            <a:srgbClr val="CEE1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1. Introduction </a:t>
            </a:r>
          </a:p>
          <a:p>
            <a:pPr lvl="1"/>
            <a:endParaRPr lang="en-US" dirty="0"/>
          </a:p>
          <a:p>
            <a:r>
              <a:rPr lang="en-US" dirty="0"/>
              <a:t>2. Wash Trade Detection</a:t>
            </a:r>
          </a:p>
          <a:p>
            <a:pPr marL="98425" lvl="1" indent="0">
              <a:buNone/>
            </a:pPr>
            <a:endParaRPr lang="en-US" dirty="0"/>
          </a:p>
          <a:p>
            <a:r>
              <a:rPr lang="en-US" dirty="0"/>
              <a:t>3. Methodology</a:t>
            </a:r>
          </a:p>
          <a:p>
            <a:pPr marL="98425" lvl="1" indent="0">
              <a:buNone/>
            </a:pPr>
            <a:endParaRPr lang="en-US" dirty="0"/>
          </a:p>
          <a:p>
            <a:r>
              <a:rPr lang="en-US" dirty="0"/>
              <a:t>4. Results</a:t>
            </a:r>
          </a:p>
          <a:p>
            <a:endParaRPr lang="en-US" dirty="0"/>
          </a:p>
          <a:p>
            <a:r>
              <a:rPr lang="en-US" dirty="0"/>
              <a:t>5. Research Questions</a:t>
            </a:r>
          </a:p>
          <a:p>
            <a:pPr marL="98425" lvl="1" indent="0">
              <a:buNone/>
            </a:pP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1821FAC-A105-99AA-2CE6-920A0B98F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677" y="6569075"/>
            <a:ext cx="4898387" cy="288925"/>
          </a:xfrm>
        </p:spPr>
        <p:txBody>
          <a:bodyPr/>
          <a:lstStyle/>
          <a:p>
            <a:r>
              <a:rPr lang="en-US" dirty="0"/>
              <a:t>Baran </a:t>
            </a:r>
            <a:r>
              <a:rPr lang="en-US" dirty="0" err="1"/>
              <a:t>Kalkavan</a:t>
            </a:r>
            <a:r>
              <a:rPr lang="en-US" dirty="0"/>
              <a:t> | </a:t>
            </a:r>
            <a:r>
              <a:rPr lang="tr-TR" sz="800" dirty="0" err="1">
                <a:effectLst/>
                <a:latin typeface="URWPalladioL"/>
              </a:rPr>
              <a:t>Towards</a:t>
            </a:r>
            <a:r>
              <a:rPr lang="tr-TR" sz="800" dirty="0">
                <a:effectLst/>
                <a:latin typeface="URWPalladioL"/>
              </a:rPr>
              <a:t> an Online Service </a:t>
            </a:r>
            <a:r>
              <a:rPr lang="tr-TR" sz="800" dirty="0" err="1">
                <a:effectLst/>
                <a:latin typeface="URWPalladioL"/>
              </a:rPr>
              <a:t>to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Detect</a:t>
            </a:r>
            <a:r>
              <a:rPr lang="tr-TR" sz="800" dirty="0">
                <a:effectLst/>
                <a:latin typeface="URWPalladioL"/>
              </a:rPr>
              <a:t> NFT </a:t>
            </a:r>
            <a:r>
              <a:rPr lang="tr-TR" sz="800" dirty="0" err="1">
                <a:effectLst/>
                <a:latin typeface="URWPalladioL"/>
              </a:rPr>
              <a:t>Wash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Trading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Activities</a:t>
            </a:r>
            <a:r>
              <a:rPr lang="tr-TR" sz="800" dirty="0">
                <a:effectLst/>
                <a:latin typeface="URWPalladioL"/>
              </a:rPr>
              <a:t> on </a:t>
            </a:r>
            <a:r>
              <a:rPr lang="tr-TR" sz="800" dirty="0" err="1">
                <a:effectLst/>
                <a:latin typeface="URWPalladioL"/>
              </a:rPr>
              <a:t>the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Ethereum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Blockchain</a:t>
            </a:r>
            <a:br>
              <a:rPr lang="tr-TR" dirty="0"/>
            </a:br>
            <a:r>
              <a:rPr lang="en-US" dirty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008142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FD6BC0AD-3185-7AAF-7FAC-2FAF011D1D4F}"/>
              </a:ext>
            </a:extLst>
          </p:cNvPr>
          <p:cNvSpPr/>
          <p:nvPr/>
        </p:nvSpPr>
        <p:spPr>
          <a:xfrm>
            <a:off x="0" y="800537"/>
            <a:ext cx="9144000" cy="541020"/>
          </a:xfrm>
          <a:custGeom>
            <a:avLst/>
            <a:gdLst/>
            <a:ahLst/>
            <a:cxnLst/>
            <a:rect l="l" t="t" r="r" b="b"/>
            <a:pathLst>
              <a:path w="9144000" h="541019">
                <a:moveTo>
                  <a:pt x="9143999" y="540599"/>
                </a:moveTo>
                <a:lnTo>
                  <a:pt x="0" y="5405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40599"/>
                </a:lnTo>
                <a:close/>
              </a:path>
            </a:pathLst>
          </a:custGeom>
          <a:solidFill>
            <a:srgbClr val="CEE1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1. Introduction </a:t>
            </a:r>
          </a:p>
          <a:p>
            <a:pPr lvl="1"/>
            <a:endParaRPr lang="en-US" dirty="0"/>
          </a:p>
          <a:p>
            <a:r>
              <a:rPr lang="en-US" dirty="0"/>
              <a:t>2. Wash Trade Detection</a:t>
            </a:r>
          </a:p>
          <a:p>
            <a:pPr marL="98425" lvl="1" indent="0">
              <a:buNone/>
            </a:pPr>
            <a:endParaRPr lang="en-US" dirty="0"/>
          </a:p>
          <a:p>
            <a:r>
              <a:rPr lang="en-US" dirty="0"/>
              <a:t>3. Methodology</a:t>
            </a:r>
          </a:p>
          <a:p>
            <a:pPr marL="98425" lvl="1" indent="0">
              <a:buNone/>
            </a:pPr>
            <a:endParaRPr lang="en-US" dirty="0"/>
          </a:p>
          <a:p>
            <a:r>
              <a:rPr lang="en-US" dirty="0"/>
              <a:t>4. Results</a:t>
            </a:r>
          </a:p>
          <a:p>
            <a:endParaRPr lang="en-US" dirty="0"/>
          </a:p>
          <a:p>
            <a:r>
              <a:rPr lang="en-US" dirty="0"/>
              <a:t>5. Research Questions</a:t>
            </a:r>
          </a:p>
          <a:p>
            <a:pPr marL="98425" lvl="1" indent="0">
              <a:buNone/>
            </a:pP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1821FAC-A105-99AA-2CE6-920A0B98F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677" y="6569075"/>
            <a:ext cx="4898387" cy="288925"/>
          </a:xfrm>
        </p:spPr>
        <p:txBody>
          <a:bodyPr/>
          <a:lstStyle/>
          <a:p>
            <a:r>
              <a:rPr lang="en-US" dirty="0"/>
              <a:t>Baran </a:t>
            </a:r>
            <a:r>
              <a:rPr lang="en-US" dirty="0" err="1"/>
              <a:t>Kalkavan</a:t>
            </a:r>
            <a:r>
              <a:rPr lang="en-US" dirty="0"/>
              <a:t> | </a:t>
            </a:r>
            <a:r>
              <a:rPr lang="tr-TR" sz="800" dirty="0" err="1">
                <a:effectLst/>
                <a:latin typeface="URWPalladioL"/>
              </a:rPr>
              <a:t>Towards</a:t>
            </a:r>
            <a:r>
              <a:rPr lang="tr-TR" sz="800" dirty="0">
                <a:effectLst/>
                <a:latin typeface="URWPalladioL"/>
              </a:rPr>
              <a:t> an Online Service </a:t>
            </a:r>
            <a:r>
              <a:rPr lang="tr-TR" sz="800" dirty="0" err="1">
                <a:effectLst/>
                <a:latin typeface="URWPalladioL"/>
              </a:rPr>
              <a:t>to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Detect</a:t>
            </a:r>
            <a:r>
              <a:rPr lang="tr-TR" sz="800" dirty="0">
                <a:effectLst/>
                <a:latin typeface="URWPalladioL"/>
              </a:rPr>
              <a:t> NFT </a:t>
            </a:r>
            <a:r>
              <a:rPr lang="tr-TR" sz="800" dirty="0" err="1">
                <a:effectLst/>
                <a:latin typeface="URWPalladioL"/>
              </a:rPr>
              <a:t>Wash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Trading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Activities</a:t>
            </a:r>
            <a:r>
              <a:rPr lang="tr-TR" sz="800" dirty="0">
                <a:effectLst/>
                <a:latin typeface="URWPalladioL"/>
              </a:rPr>
              <a:t> on </a:t>
            </a:r>
            <a:r>
              <a:rPr lang="tr-TR" sz="800" dirty="0" err="1">
                <a:effectLst/>
                <a:latin typeface="URWPalladioL"/>
              </a:rPr>
              <a:t>the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Ethereum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Blockchain</a:t>
            </a:r>
            <a:br>
              <a:rPr lang="tr-TR" dirty="0"/>
            </a:br>
            <a:r>
              <a:rPr lang="en-US" dirty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017083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78360192-DC62-4507-A48C-0E639A0F6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44451"/>
            <a:ext cx="7535885" cy="720725"/>
          </a:xfrm>
        </p:spPr>
        <p:txBody>
          <a:bodyPr wrap="square" anchor="b">
            <a:normAutofit/>
          </a:bodyPr>
          <a:lstStyle/>
          <a:p>
            <a:r>
              <a:rPr lang="tr-TR" dirty="0" err="1"/>
              <a:t>Research</a:t>
            </a:r>
            <a:r>
              <a:rPr lang="tr-TR" dirty="0"/>
              <a:t> </a:t>
            </a:r>
            <a:r>
              <a:rPr lang="tr-TR" dirty="0" err="1"/>
              <a:t>Questions</a:t>
            </a:r>
            <a:endParaRPr lang="tr-TR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246404A-FF8C-9E1C-5CD1-8D74DB5F57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37388" y="6570615"/>
            <a:ext cx="1606550" cy="288925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de-DE"/>
              <a:t>© sebis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6D6BFAC-3D24-4040-87EC-49DD83B34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3938" y="6570615"/>
            <a:ext cx="249237" cy="288925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E201E5CB-5EE0-4EA4-87FF-7D8A79A61969}" type="slidenum">
              <a:rPr lang="de-DE" smtClean="0"/>
              <a:pPr>
                <a:spcAft>
                  <a:spcPts val="600"/>
                </a:spcAft>
                <a:defRPr/>
              </a:pPr>
              <a:t>20</a:t>
            </a:fld>
            <a:endParaRPr lang="de-DE"/>
          </a:p>
        </p:txBody>
      </p:sp>
      <p:graphicFrame>
        <p:nvGraphicFramePr>
          <p:cNvPr id="8" name="İçerik Yer Tutucusu 1">
            <a:extLst>
              <a:ext uri="{FF2B5EF4-FFF2-40B4-BE49-F238E27FC236}">
                <a16:creationId xmlns:a16="http://schemas.microsoft.com/office/drawing/2014/main" id="{F4FD5C33-00A4-E1E7-ED71-D82CB1C96E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4564537"/>
              </p:ext>
            </p:extLst>
          </p:nvPr>
        </p:nvGraphicFramePr>
        <p:xfrm>
          <a:off x="250825" y="981075"/>
          <a:ext cx="8642350" cy="5400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451FA6F6-6310-1884-4B76-87CC937E6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677" y="6569075"/>
            <a:ext cx="4898387" cy="288925"/>
          </a:xfrm>
        </p:spPr>
        <p:txBody>
          <a:bodyPr/>
          <a:lstStyle/>
          <a:p>
            <a:r>
              <a:rPr lang="en-US" dirty="0"/>
              <a:t>Baran </a:t>
            </a:r>
            <a:r>
              <a:rPr lang="en-US" dirty="0" err="1"/>
              <a:t>Kalkavan</a:t>
            </a:r>
            <a:r>
              <a:rPr lang="en-US" dirty="0"/>
              <a:t> | </a:t>
            </a:r>
            <a:r>
              <a:rPr lang="tr-TR" sz="800" dirty="0" err="1">
                <a:effectLst/>
                <a:latin typeface="URWPalladioL"/>
              </a:rPr>
              <a:t>Towards</a:t>
            </a:r>
            <a:r>
              <a:rPr lang="tr-TR" sz="800" dirty="0">
                <a:effectLst/>
                <a:latin typeface="URWPalladioL"/>
              </a:rPr>
              <a:t> an Online Service </a:t>
            </a:r>
            <a:r>
              <a:rPr lang="tr-TR" sz="800" dirty="0" err="1">
                <a:effectLst/>
                <a:latin typeface="URWPalladioL"/>
              </a:rPr>
              <a:t>to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Detect</a:t>
            </a:r>
            <a:r>
              <a:rPr lang="tr-TR" sz="800" dirty="0">
                <a:effectLst/>
                <a:latin typeface="URWPalladioL"/>
              </a:rPr>
              <a:t> NFT </a:t>
            </a:r>
            <a:r>
              <a:rPr lang="tr-TR" sz="800" dirty="0" err="1">
                <a:effectLst/>
                <a:latin typeface="URWPalladioL"/>
              </a:rPr>
              <a:t>Wash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Trading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Activities</a:t>
            </a:r>
            <a:r>
              <a:rPr lang="tr-TR" sz="800" dirty="0">
                <a:effectLst/>
                <a:latin typeface="URWPalladioL"/>
              </a:rPr>
              <a:t> on </a:t>
            </a:r>
            <a:r>
              <a:rPr lang="tr-TR" sz="800" dirty="0" err="1">
                <a:effectLst/>
                <a:latin typeface="URWPalladioL"/>
              </a:rPr>
              <a:t>the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Ethereum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Blockchain</a:t>
            </a:r>
            <a:br>
              <a:rPr lang="tr-TR" dirty="0"/>
            </a:br>
            <a:r>
              <a:rPr lang="en-US" dirty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636808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E4E75708-E36C-55C2-71B7-E8B732C04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Research</a:t>
            </a:r>
            <a:r>
              <a:rPr lang="tr-TR" dirty="0"/>
              <a:t> </a:t>
            </a:r>
            <a:r>
              <a:rPr lang="tr-TR" dirty="0" err="1"/>
              <a:t>Questions</a:t>
            </a:r>
            <a:endParaRPr lang="tr-TR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32BCE17-EEA2-6646-E6EE-B0C05281C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© sebis</a:t>
            </a:r>
            <a:endParaRPr lang="de-DE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4F38C02-6F3E-8719-42AB-5F2E3FEB5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01E5CB-5EE0-4EA4-87FF-7D8A79A61969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  <p:graphicFrame>
        <p:nvGraphicFramePr>
          <p:cNvPr id="7" name="İçerik Yer Tutucusu 1">
            <a:extLst>
              <a:ext uri="{FF2B5EF4-FFF2-40B4-BE49-F238E27FC236}">
                <a16:creationId xmlns:a16="http://schemas.microsoft.com/office/drawing/2014/main" id="{4EB1EA82-5921-1771-2ADD-4528E7D01A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1314534"/>
              </p:ext>
            </p:extLst>
          </p:nvPr>
        </p:nvGraphicFramePr>
        <p:xfrm>
          <a:off x="295402" y="1268760"/>
          <a:ext cx="864235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B78A09B1-AB94-940A-0B65-03076150C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677" y="6569075"/>
            <a:ext cx="4898387" cy="288925"/>
          </a:xfrm>
        </p:spPr>
        <p:txBody>
          <a:bodyPr/>
          <a:lstStyle/>
          <a:p>
            <a:r>
              <a:rPr lang="en-US" dirty="0"/>
              <a:t>Baran </a:t>
            </a:r>
            <a:r>
              <a:rPr lang="en-US" dirty="0" err="1"/>
              <a:t>Kalkavan</a:t>
            </a:r>
            <a:r>
              <a:rPr lang="en-US" dirty="0"/>
              <a:t> | </a:t>
            </a:r>
            <a:r>
              <a:rPr lang="tr-TR" sz="800" dirty="0" err="1">
                <a:effectLst/>
                <a:latin typeface="URWPalladioL"/>
              </a:rPr>
              <a:t>Towards</a:t>
            </a:r>
            <a:r>
              <a:rPr lang="tr-TR" sz="800" dirty="0">
                <a:effectLst/>
                <a:latin typeface="URWPalladioL"/>
              </a:rPr>
              <a:t> an Online Service </a:t>
            </a:r>
            <a:r>
              <a:rPr lang="tr-TR" sz="800" dirty="0" err="1">
                <a:effectLst/>
                <a:latin typeface="URWPalladioL"/>
              </a:rPr>
              <a:t>to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Detect</a:t>
            </a:r>
            <a:r>
              <a:rPr lang="tr-TR" sz="800" dirty="0">
                <a:effectLst/>
                <a:latin typeface="URWPalladioL"/>
              </a:rPr>
              <a:t> NFT </a:t>
            </a:r>
            <a:r>
              <a:rPr lang="tr-TR" sz="800" dirty="0" err="1">
                <a:effectLst/>
                <a:latin typeface="URWPalladioL"/>
              </a:rPr>
              <a:t>Wash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Trading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Activities</a:t>
            </a:r>
            <a:r>
              <a:rPr lang="tr-TR" sz="800" dirty="0">
                <a:effectLst/>
                <a:latin typeface="URWPalladioL"/>
              </a:rPr>
              <a:t> on </a:t>
            </a:r>
            <a:r>
              <a:rPr lang="tr-TR" sz="800" dirty="0" err="1">
                <a:effectLst/>
                <a:latin typeface="URWPalladioL"/>
              </a:rPr>
              <a:t>the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Ethereum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Blockchain</a:t>
            </a:r>
            <a:br>
              <a:rPr lang="tr-TR" dirty="0"/>
            </a:br>
            <a:r>
              <a:rPr lang="en-US" dirty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970147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Baran </a:t>
            </a:r>
            <a:r>
              <a:rPr lang="en-AU" dirty="0" err="1"/>
              <a:t>Kalkavan</a:t>
            </a:r>
            <a:endParaRPr lang="en-AU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/>
              <a:t>17132</a:t>
            </a:r>
            <a:endParaRPr lang="en-AU" dirty="0"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AU" dirty="0" err="1"/>
              <a:t>baran.kalkavan@tum.de</a:t>
            </a:r>
            <a:endParaRPr lang="en-AU" dirty="0"/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0410401E-EAA5-9796-60D7-444935A85FE3}"/>
              </a:ext>
            </a:extLst>
          </p:cNvPr>
          <p:cNvSpPr/>
          <p:nvPr/>
        </p:nvSpPr>
        <p:spPr bwMode="auto">
          <a:xfrm>
            <a:off x="796606" y="5454244"/>
            <a:ext cx="1543146" cy="351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tr-TR" dirty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620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FDD8CA8D-27C0-CFAF-3E47-08CEFA299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44450"/>
            <a:ext cx="7535863" cy="720725"/>
          </a:xfrm>
        </p:spPr>
        <p:txBody>
          <a:bodyPr vert="horz" wrap="square" lIns="90000" tIns="0" rIns="90000" bIns="0" numCol="1" anchor="b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Appendix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tr-TR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9094C3D8-887A-FC3D-18E5-BD4C11EE52C2}"/>
              </a:ext>
            </a:extLst>
          </p:cNvPr>
          <p:cNvSpPr txBox="1"/>
          <p:nvPr/>
        </p:nvSpPr>
        <p:spPr bwMode="auto">
          <a:xfrm>
            <a:off x="250827" y="981076"/>
            <a:ext cx="3529085" cy="5400675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cs typeface="Arial Unicode MS" pitchFamily="34" charset="-128"/>
              </a:rPr>
              <a:t>X-axis</a:t>
            </a:r>
            <a:r>
              <a:rPr lang="en-US" dirty="0">
                <a:solidFill>
                  <a:schemeClr val="tx1"/>
                </a:solidFill>
                <a:cs typeface="Arial Unicode MS" pitchFamily="34" charset="-128"/>
              </a:rPr>
              <a:t>:</a:t>
            </a:r>
            <a:r>
              <a:rPr lang="en-US" dirty="0">
                <a:solidFill>
                  <a:schemeClr val="tx1"/>
                </a:solidFill>
                <a:effectLst/>
                <a:cs typeface="Arial Unicode MS" pitchFamily="34" charset="-128"/>
              </a:rPr>
              <a:t> the NFT collections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cs typeface="Arial Unicode MS" pitchFamily="34" charset="-128"/>
              </a:rPr>
              <a:t>Y-axis: average number of addresses in an SCC/WCC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 Unicode MS" pitchFamily="34" charset="-128"/>
              </a:rPr>
              <a:t>Between 2.04-2.65: WT mainly occurs between the same pair of addresses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 Unicode MS" pitchFamily="34" charset="-128"/>
              </a:rPr>
              <a:t>Controlling min. amount saves time and effort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ABE6D5C-673C-92B3-A881-29B027AC72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37388" y="6570615"/>
            <a:ext cx="1606550" cy="288925"/>
          </a:xfrm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kern="1200">
                <a:latin typeface="+mn-lt"/>
                <a:ea typeface="+mn-ea"/>
                <a:cs typeface="+mn-cs"/>
              </a:rPr>
              <a:t>© sebis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DF46DA9-B17A-7D2B-0783-FC75775FD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3938" y="6570615"/>
            <a:ext cx="249237" cy="288925"/>
          </a:xfrm>
        </p:spPr>
        <p:txBody>
          <a:bodyPr vert="horz" wrap="none" lIns="91440" tIns="45720" rIns="0" bIns="4572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  <a:defRPr/>
            </a:pPr>
            <a:fld id="{E201E5CB-5EE0-4EA4-87FF-7D8A79A61969}" type="slidenum">
              <a:rPr lang="de-DE" kern="1200"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  <a:defRPr/>
              </a:pPr>
              <a:t>23</a:t>
            </a:fld>
            <a:endParaRPr lang="de-DE" kern="1200">
              <a:latin typeface="+mn-lt"/>
              <a:ea typeface="+mn-ea"/>
              <a:cs typeface="+mn-cs"/>
            </a:endParaRPr>
          </a:p>
        </p:txBody>
      </p:sp>
      <p:graphicFrame>
        <p:nvGraphicFramePr>
          <p:cNvPr id="7" name="İçerik Yer Tutucusu 6">
            <a:extLst>
              <a:ext uri="{FF2B5EF4-FFF2-40B4-BE49-F238E27FC236}">
                <a16:creationId xmlns:a16="http://schemas.microsoft.com/office/drawing/2014/main" id="{3CCEBF70-843B-3544-4911-BF25596B5AF2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3779912" y="1124745"/>
          <a:ext cx="5473305" cy="3888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C0CC9D8E-FA8B-46A0-0476-6D7C0563E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677" y="6569075"/>
            <a:ext cx="4898387" cy="288925"/>
          </a:xfrm>
        </p:spPr>
        <p:txBody>
          <a:bodyPr/>
          <a:lstStyle/>
          <a:p>
            <a:r>
              <a:rPr lang="en-US" dirty="0"/>
              <a:t>Baran </a:t>
            </a:r>
            <a:r>
              <a:rPr lang="en-US" dirty="0" err="1"/>
              <a:t>Kalkavan</a:t>
            </a:r>
            <a:r>
              <a:rPr lang="en-US" dirty="0"/>
              <a:t> | </a:t>
            </a:r>
            <a:r>
              <a:rPr lang="tr-TR" sz="800" dirty="0" err="1">
                <a:effectLst/>
                <a:latin typeface="URWPalladioL"/>
              </a:rPr>
              <a:t>Towards</a:t>
            </a:r>
            <a:r>
              <a:rPr lang="tr-TR" sz="800" dirty="0">
                <a:effectLst/>
                <a:latin typeface="URWPalladioL"/>
              </a:rPr>
              <a:t> an Online Service </a:t>
            </a:r>
            <a:r>
              <a:rPr lang="tr-TR" sz="800" dirty="0" err="1">
                <a:effectLst/>
                <a:latin typeface="URWPalladioL"/>
              </a:rPr>
              <a:t>to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Detect</a:t>
            </a:r>
            <a:r>
              <a:rPr lang="tr-TR" sz="800" dirty="0">
                <a:effectLst/>
                <a:latin typeface="URWPalladioL"/>
              </a:rPr>
              <a:t> NFT </a:t>
            </a:r>
            <a:r>
              <a:rPr lang="tr-TR" sz="800" dirty="0" err="1">
                <a:effectLst/>
                <a:latin typeface="URWPalladioL"/>
              </a:rPr>
              <a:t>Wash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Trading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Activities</a:t>
            </a:r>
            <a:r>
              <a:rPr lang="tr-TR" sz="800" dirty="0">
                <a:effectLst/>
                <a:latin typeface="URWPalladioL"/>
              </a:rPr>
              <a:t> on </a:t>
            </a:r>
            <a:r>
              <a:rPr lang="tr-TR" sz="800" dirty="0" err="1">
                <a:effectLst/>
                <a:latin typeface="URWPalladioL"/>
              </a:rPr>
              <a:t>the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Ethereum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Blockchain</a:t>
            </a:r>
            <a:br>
              <a:rPr lang="tr-TR" dirty="0"/>
            </a:br>
            <a:r>
              <a:rPr lang="en-US" dirty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985387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9DA41583-9D9A-EDBD-D6B2-65EC4DE9D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44450"/>
            <a:ext cx="7535863" cy="720725"/>
          </a:xfrm>
        </p:spPr>
        <p:txBody>
          <a:bodyPr vert="horz" wrap="square" lIns="90000" tIns="0" rIns="90000" bIns="0" numCol="1" anchor="b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Appendix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tr-TR" dirty="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BA9E8252-D3CA-AF21-1CB5-3B76DD1124D7}"/>
              </a:ext>
            </a:extLst>
          </p:cNvPr>
          <p:cNvSpPr txBox="1"/>
          <p:nvPr/>
        </p:nvSpPr>
        <p:spPr bwMode="auto">
          <a:xfrm>
            <a:off x="250827" y="981076"/>
            <a:ext cx="4244975" cy="5400675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cs typeface="Arial Unicode MS" pitchFamily="34" charset="-128"/>
              </a:rPr>
              <a:t>X-axis</a:t>
            </a:r>
            <a:r>
              <a:rPr lang="en-US" dirty="0">
                <a:solidFill>
                  <a:schemeClr val="tx1"/>
                </a:solidFill>
                <a:cs typeface="Arial Unicode MS" pitchFamily="34" charset="-128"/>
              </a:rPr>
              <a:t>:</a:t>
            </a:r>
            <a:r>
              <a:rPr lang="en-US" dirty="0">
                <a:solidFill>
                  <a:schemeClr val="tx1"/>
                </a:solidFill>
                <a:effectLst/>
                <a:cs typeface="Arial Unicode MS" pitchFamily="34" charset="-128"/>
              </a:rPr>
              <a:t> the NFT collections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cs typeface="Arial Unicode MS" pitchFamily="34" charset="-128"/>
              </a:rPr>
              <a:t>Y-axis: frequency of addresses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cs typeface="Arial Unicode MS" pitchFamily="34" charset="-128"/>
              </a:rPr>
              <a:t>Results range between 1.08 - 1.47 : an address is mostly part of one suspicious SCC/WCC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 Unicode MS" pitchFamily="34" charset="-128"/>
              </a:rPr>
              <a:t>N</a:t>
            </a:r>
            <a:r>
              <a:rPr lang="en-US" dirty="0">
                <a:solidFill>
                  <a:schemeClr val="tx1"/>
                </a:solidFill>
                <a:effectLst/>
                <a:cs typeface="Arial Unicode MS" pitchFamily="34" charset="-128"/>
              </a:rPr>
              <a:t>o positive relationship between the ratio of suspicious trades and the frequency of addresses.!</a:t>
            </a:r>
            <a:endParaRPr lang="en-US" dirty="0">
              <a:solidFill>
                <a:schemeClr val="tx1"/>
              </a:solidFill>
              <a:cs typeface="Arial Unicode MS" pitchFamily="34" charset="-128"/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cs typeface="Arial Unicode MS" pitchFamily="34" charset="-128"/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effectLst/>
              <a:cs typeface="Arial Unicode MS" pitchFamily="34" charset="-128"/>
            </a:endParaRP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ED0A343-85F9-96F2-FA01-AB411267DC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37388" y="6570615"/>
            <a:ext cx="1606550" cy="288925"/>
          </a:xfrm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kern="1200">
                <a:latin typeface="+mn-lt"/>
                <a:ea typeface="+mn-ea"/>
                <a:cs typeface="+mn-cs"/>
              </a:rPr>
              <a:t>© sebis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9480243-9EAA-FF3F-382F-4506537B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3938" y="6570615"/>
            <a:ext cx="249237" cy="288925"/>
          </a:xfrm>
        </p:spPr>
        <p:txBody>
          <a:bodyPr vert="horz" wrap="none" lIns="91440" tIns="45720" rIns="0" bIns="4572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  <a:defRPr/>
            </a:pPr>
            <a:fld id="{E201E5CB-5EE0-4EA4-87FF-7D8A79A61969}" type="slidenum">
              <a:rPr lang="de-DE" kern="1200"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  <a:defRPr/>
              </a:pPr>
              <a:t>24</a:t>
            </a:fld>
            <a:endParaRPr lang="de-DE" kern="1200"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0" name="İçerik Yer Tutucusu 9">
            <a:extLst>
              <a:ext uri="{FF2B5EF4-FFF2-40B4-BE49-F238E27FC236}">
                <a16:creationId xmlns:a16="http://schemas.microsoft.com/office/drawing/2014/main" id="{F98F67A0-EB8D-759B-DE50-DA27E4234766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648201" y="981076"/>
          <a:ext cx="4244975" cy="540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2EFE7392-E926-680A-F9B0-5DE112900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677" y="6569075"/>
            <a:ext cx="4898387" cy="288925"/>
          </a:xfrm>
        </p:spPr>
        <p:txBody>
          <a:bodyPr/>
          <a:lstStyle/>
          <a:p>
            <a:r>
              <a:rPr lang="en-US" dirty="0"/>
              <a:t>Baran </a:t>
            </a:r>
            <a:r>
              <a:rPr lang="en-US" dirty="0" err="1"/>
              <a:t>Kalkavan</a:t>
            </a:r>
            <a:r>
              <a:rPr lang="en-US" dirty="0"/>
              <a:t> | </a:t>
            </a:r>
            <a:r>
              <a:rPr lang="tr-TR" sz="800" dirty="0" err="1">
                <a:effectLst/>
                <a:latin typeface="URWPalladioL"/>
              </a:rPr>
              <a:t>Towards</a:t>
            </a:r>
            <a:r>
              <a:rPr lang="tr-TR" sz="800" dirty="0">
                <a:effectLst/>
                <a:latin typeface="URWPalladioL"/>
              </a:rPr>
              <a:t> an Online Service </a:t>
            </a:r>
            <a:r>
              <a:rPr lang="tr-TR" sz="800" dirty="0" err="1">
                <a:effectLst/>
                <a:latin typeface="URWPalladioL"/>
              </a:rPr>
              <a:t>to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Detect</a:t>
            </a:r>
            <a:r>
              <a:rPr lang="tr-TR" sz="800" dirty="0">
                <a:effectLst/>
                <a:latin typeface="URWPalladioL"/>
              </a:rPr>
              <a:t> NFT </a:t>
            </a:r>
            <a:r>
              <a:rPr lang="tr-TR" sz="800" dirty="0" err="1">
                <a:effectLst/>
                <a:latin typeface="URWPalladioL"/>
              </a:rPr>
              <a:t>Wash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Trading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Activities</a:t>
            </a:r>
            <a:r>
              <a:rPr lang="tr-TR" sz="800" dirty="0">
                <a:effectLst/>
                <a:latin typeface="URWPalladioL"/>
              </a:rPr>
              <a:t> on </a:t>
            </a:r>
            <a:r>
              <a:rPr lang="tr-TR" sz="800" dirty="0" err="1">
                <a:effectLst/>
                <a:latin typeface="URWPalladioL"/>
              </a:rPr>
              <a:t>the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Ethereum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Blockchain</a:t>
            </a:r>
            <a:br>
              <a:rPr lang="tr-TR" dirty="0"/>
            </a:br>
            <a:r>
              <a:rPr lang="en-US" dirty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281259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98E1ACE8-C3F4-0FF9-79E9-3F5FDD81C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44450"/>
            <a:ext cx="7535863" cy="720725"/>
          </a:xfrm>
        </p:spPr>
        <p:txBody>
          <a:bodyPr vert="horz" wrap="square" lIns="90000" tIns="0" rIns="90000" bIns="0" numCol="1" anchor="b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Appendix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tr-TR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CC6D84D-D16F-2737-D6DC-C5A7D4A9BF48}"/>
              </a:ext>
            </a:extLst>
          </p:cNvPr>
          <p:cNvSpPr txBox="1"/>
          <p:nvPr/>
        </p:nvSpPr>
        <p:spPr bwMode="auto">
          <a:xfrm>
            <a:off x="250827" y="981076"/>
            <a:ext cx="4244975" cy="5400675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cs typeface="Arial Unicode MS" pitchFamily="34" charset="-128"/>
              </a:rPr>
              <a:t>X-axis</a:t>
            </a:r>
            <a:r>
              <a:rPr lang="en-US" dirty="0">
                <a:solidFill>
                  <a:schemeClr val="tx1"/>
                </a:solidFill>
                <a:cs typeface="Arial Unicode MS" pitchFamily="34" charset="-128"/>
              </a:rPr>
              <a:t>:</a:t>
            </a:r>
            <a:r>
              <a:rPr lang="en-US" dirty="0">
                <a:solidFill>
                  <a:schemeClr val="tx1"/>
                </a:solidFill>
                <a:effectLst/>
                <a:cs typeface="Arial Unicode MS" pitchFamily="34" charset="-128"/>
              </a:rPr>
              <a:t> the NFT collections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cs typeface="Arial Unicode MS" pitchFamily="34" charset="-128"/>
              </a:rPr>
              <a:t>Y-axis: frequency of suspicious SCCs/WCCs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 Unicode MS" pitchFamily="34" charset="-128"/>
              </a:rPr>
              <a:t>Terraforms: the highest average frequency (</a:t>
            </a:r>
            <a:r>
              <a:rPr lang="en-US" dirty="0">
                <a:solidFill>
                  <a:schemeClr val="tx1"/>
                </a:solidFill>
                <a:effectLst/>
                <a:cs typeface="Arial Unicode MS" pitchFamily="34" charset="-128"/>
              </a:rPr>
              <a:t>21.53)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 Unicode MS" pitchFamily="34" charset="-128"/>
              </a:rPr>
              <a:t>Collections from </a:t>
            </a:r>
            <a:r>
              <a:rPr lang="en-US" dirty="0" err="1">
                <a:solidFill>
                  <a:schemeClr val="tx1"/>
                </a:solidFill>
                <a:cs typeface="Arial Unicode MS" pitchFamily="34" charset="-128"/>
              </a:rPr>
              <a:t>LooksRare</a:t>
            </a:r>
            <a:r>
              <a:rPr lang="en-US" dirty="0">
                <a:solidFill>
                  <a:schemeClr val="tx1"/>
                </a:solidFill>
                <a:cs typeface="Arial Unicode MS" pitchFamily="34" charset="-128"/>
              </a:rPr>
              <a:t> have higher average frequency</a:t>
            </a:r>
            <a:r>
              <a:rPr lang="en-US" dirty="0">
                <a:solidFill>
                  <a:schemeClr val="tx1"/>
                </a:solidFill>
                <a:effectLst/>
                <a:cs typeface="Arial Unicode MS" pitchFamily="34" charset="-128"/>
              </a:rPr>
              <a:t> </a:t>
            </a:r>
            <a:endParaRPr lang="en-US" dirty="0">
              <a:solidFill>
                <a:schemeClr val="tx1"/>
              </a:solidFill>
              <a:cs typeface="Arial Unicode MS" pitchFamily="34" charset="-128"/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effectLst/>
              <a:cs typeface="Arial Unicode MS" pitchFamily="34" charset="-128"/>
            </a:endParaRP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3A22467-C99E-AFD1-6321-FDDDD04B94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37388" y="6570615"/>
            <a:ext cx="1606550" cy="288925"/>
          </a:xfrm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kern="1200">
                <a:latin typeface="+mn-lt"/>
                <a:ea typeface="+mn-ea"/>
                <a:cs typeface="+mn-cs"/>
              </a:rPr>
              <a:t>© sebis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647156C-6E41-00CF-AFF4-B99993A2E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3938" y="6570615"/>
            <a:ext cx="249237" cy="288925"/>
          </a:xfrm>
        </p:spPr>
        <p:txBody>
          <a:bodyPr vert="horz" wrap="none" lIns="91440" tIns="45720" rIns="0" bIns="4572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  <a:defRPr/>
            </a:pPr>
            <a:fld id="{E201E5CB-5EE0-4EA4-87FF-7D8A79A61969}" type="slidenum">
              <a:rPr lang="de-DE" kern="1200"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  <a:defRPr/>
              </a:pPr>
              <a:t>25</a:t>
            </a:fld>
            <a:endParaRPr lang="de-DE" kern="1200">
              <a:latin typeface="+mn-lt"/>
              <a:ea typeface="+mn-ea"/>
              <a:cs typeface="+mn-cs"/>
            </a:endParaRPr>
          </a:p>
        </p:txBody>
      </p:sp>
      <p:graphicFrame>
        <p:nvGraphicFramePr>
          <p:cNvPr id="7" name="İçerik Yer Tutucusu 6">
            <a:extLst>
              <a:ext uri="{FF2B5EF4-FFF2-40B4-BE49-F238E27FC236}">
                <a16:creationId xmlns:a16="http://schemas.microsoft.com/office/drawing/2014/main" id="{28EFBDD4-4DF5-7955-852E-343A864C5749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648201" y="981076"/>
          <a:ext cx="4244975" cy="540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3903C772-F788-67B7-3C19-BB1FF51B5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677" y="6569075"/>
            <a:ext cx="4898387" cy="288925"/>
          </a:xfrm>
        </p:spPr>
        <p:txBody>
          <a:bodyPr/>
          <a:lstStyle/>
          <a:p>
            <a:r>
              <a:rPr lang="en-US" dirty="0"/>
              <a:t>Baran </a:t>
            </a:r>
            <a:r>
              <a:rPr lang="en-US" dirty="0" err="1"/>
              <a:t>Kalkavan</a:t>
            </a:r>
            <a:r>
              <a:rPr lang="en-US" dirty="0"/>
              <a:t> | </a:t>
            </a:r>
            <a:r>
              <a:rPr lang="tr-TR" sz="800" dirty="0" err="1">
                <a:effectLst/>
                <a:latin typeface="URWPalladioL"/>
              </a:rPr>
              <a:t>Towards</a:t>
            </a:r>
            <a:r>
              <a:rPr lang="tr-TR" sz="800" dirty="0">
                <a:effectLst/>
                <a:latin typeface="URWPalladioL"/>
              </a:rPr>
              <a:t> an Online Service </a:t>
            </a:r>
            <a:r>
              <a:rPr lang="tr-TR" sz="800" dirty="0" err="1">
                <a:effectLst/>
                <a:latin typeface="URWPalladioL"/>
              </a:rPr>
              <a:t>to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Detect</a:t>
            </a:r>
            <a:r>
              <a:rPr lang="tr-TR" sz="800" dirty="0">
                <a:effectLst/>
                <a:latin typeface="URWPalladioL"/>
              </a:rPr>
              <a:t> NFT </a:t>
            </a:r>
            <a:r>
              <a:rPr lang="tr-TR" sz="800" dirty="0" err="1">
                <a:effectLst/>
                <a:latin typeface="URWPalladioL"/>
              </a:rPr>
              <a:t>Wash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Trading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Activities</a:t>
            </a:r>
            <a:r>
              <a:rPr lang="tr-TR" sz="800" dirty="0">
                <a:effectLst/>
                <a:latin typeface="URWPalladioL"/>
              </a:rPr>
              <a:t> on </a:t>
            </a:r>
            <a:r>
              <a:rPr lang="tr-TR" sz="800" dirty="0" err="1">
                <a:effectLst/>
                <a:latin typeface="URWPalladioL"/>
              </a:rPr>
              <a:t>the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Ethereum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Blockchain</a:t>
            </a:r>
            <a:br>
              <a:rPr lang="tr-TR" dirty="0"/>
            </a:br>
            <a:r>
              <a:rPr lang="en-US" dirty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144036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D63CDA11-19CA-6BC6-2F68-D3916698D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44450"/>
            <a:ext cx="7535863" cy="720725"/>
          </a:xfrm>
        </p:spPr>
        <p:txBody>
          <a:bodyPr wrap="square" anchor="b">
            <a:normAutofit/>
          </a:bodyPr>
          <a:lstStyle/>
          <a:p>
            <a:r>
              <a:rPr lang="tr-TR" dirty="0" err="1"/>
              <a:t>Introduction</a:t>
            </a:r>
            <a:endParaRPr lang="tr-TR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20C1D8C4-8A47-503D-3FFC-5728EFBAE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7" y="981076"/>
            <a:ext cx="4825229" cy="4248124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 anchor="t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NFT</a:t>
            </a:r>
          </a:p>
          <a:p>
            <a:pPr lvl="1">
              <a:lnSpc>
                <a:spcPct val="90000"/>
              </a:lnSpc>
            </a:pPr>
            <a:r>
              <a:rPr lang="tr-TR" dirty="0" err="1"/>
              <a:t>U</a:t>
            </a:r>
            <a:r>
              <a:rPr lang="tr-TR" dirty="0" err="1">
                <a:effectLst/>
              </a:rPr>
              <a:t>nique</a:t>
            </a:r>
            <a:r>
              <a:rPr lang="tr-TR" dirty="0">
                <a:effectLst/>
              </a:rPr>
              <a:t> </a:t>
            </a:r>
            <a:r>
              <a:rPr lang="tr-TR" dirty="0" err="1">
                <a:effectLst/>
              </a:rPr>
              <a:t>digital</a:t>
            </a:r>
            <a:r>
              <a:rPr lang="tr-TR" dirty="0">
                <a:effectLst/>
              </a:rPr>
              <a:t> </a:t>
            </a:r>
            <a:r>
              <a:rPr lang="tr-TR" dirty="0" err="1">
                <a:effectLst/>
              </a:rPr>
              <a:t>assets</a:t>
            </a:r>
            <a:r>
              <a:rPr lang="tr-TR" dirty="0">
                <a:effectLst/>
              </a:rPr>
              <a:t> </a:t>
            </a:r>
            <a:endParaRPr lang="tr-TR" dirty="0"/>
          </a:p>
          <a:p>
            <a:pPr lvl="1">
              <a:lnSpc>
                <a:spcPct val="90000"/>
              </a:lnSpc>
            </a:pPr>
            <a:r>
              <a:rPr lang="tr-TR" dirty="0" err="1"/>
              <a:t>R</a:t>
            </a:r>
            <a:r>
              <a:rPr lang="tr-TR" dirty="0" err="1">
                <a:effectLst/>
              </a:rPr>
              <a:t>eferences</a:t>
            </a:r>
            <a:r>
              <a:rPr lang="tr-TR" dirty="0">
                <a:effectLst/>
              </a:rPr>
              <a:t> </a:t>
            </a:r>
            <a:r>
              <a:rPr lang="tr-TR" dirty="0" err="1">
                <a:effectLst/>
              </a:rPr>
              <a:t>to</a:t>
            </a:r>
            <a:r>
              <a:rPr lang="tr-TR" dirty="0">
                <a:effectLst/>
              </a:rPr>
              <a:t> </a:t>
            </a:r>
            <a:r>
              <a:rPr lang="tr-TR" dirty="0" err="1">
                <a:effectLst/>
              </a:rPr>
              <a:t>digital</a:t>
            </a:r>
            <a:r>
              <a:rPr lang="tr-TR" dirty="0">
                <a:effectLst/>
              </a:rPr>
              <a:t> </a:t>
            </a:r>
            <a:r>
              <a:rPr lang="tr-TR" dirty="0" err="1">
                <a:effectLst/>
              </a:rPr>
              <a:t>files</a:t>
            </a:r>
            <a:r>
              <a:rPr lang="tr-TR" dirty="0">
                <a:effectLst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tr-TR" dirty="0" err="1"/>
              <a:t>Created</a:t>
            </a:r>
            <a:r>
              <a:rPr lang="tr-TR" dirty="0"/>
              <a:t>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b="1" dirty="0" err="1"/>
              <a:t>smart</a:t>
            </a:r>
            <a:r>
              <a:rPr lang="tr-TR" b="1" dirty="0"/>
              <a:t> </a:t>
            </a:r>
            <a:r>
              <a:rPr lang="tr-TR" b="1" dirty="0" err="1"/>
              <a:t>contracts</a:t>
            </a:r>
            <a:endParaRPr lang="tr-TR" b="1" dirty="0"/>
          </a:p>
          <a:p>
            <a:pPr lvl="1">
              <a:lnSpc>
                <a:spcPct val="90000"/>
              </a:lnSpc>
            </a:pPr>
            <a:r>
              <a:rPr lang="tr-TR" b="1" dirty="0">
                <a:effectLst/>
              </a:rPr>
              <a:t>ERC721</a:t>
            </a:r>
            <a:r>
              <a:rPr lang="tr-TR" dirty="0">
                <a:effectLst/>
              </a:rPr>
              <a:t> is </a:t>
            </a:r>
            <a:r>
              <a:rPr lang="tr-TR" dirty="0" err="1">
                <a:effectLst/>
              </a:rPr>
              <a:t>the</a:t>
            </a:r>
            <a:r>
              <a:rPr lang="tr-TR" dirty="0">
                <a:effectLst/>
              </a:rPr>
              <a:t> NFT </a:t>
            </a:r>
            <a:r>
              <a:rPr lang="tr-TR" dirty="0" err="1">
                <a:effectLst/>
              </a:rPr>
              <a:t>standard</a:t>
            </a:r>
            <a:r>
              <a:rPr lang="tr-TR" dirty="0">
                <a:effectLst/>
              </a:rPr>
              <a:t> of </a:t>
            </a:r>
            <a:r>
              <a:rPr lang="tr-TR" dirty="0" err="1">
                <a:effectLst/>
              </a:rPr>
              <a:t>Ethereum</a:t>
            </a:r>
            <a:endParaRPr lang="tr-TR" dirty="0">
              <a:effectLst/>
            </a:endParaRPr>
          </a:p>
          <a:p>
            <a:pPr lvl="1">
              <a:lnSpc>
                <a:spcPct val="90000"/>
              </a:lnSpc>
            </a:pPr>
            <a:r>
              <a:rPr lang="tr-TR" dirty="0" err="1"/>
              <a:t>Each</a:t>
            </a:r>
            <a:r>
              <a:rPr lang="tr-TR" dirty="0"/>
              <a:t> NFT has an </a:t>
            </a:r>
            <a:r>
              <a:rPr lang="tr-TR" dirty="0" err="1"/>
              <a:t>owner</a:t>
            </a:r>
            <a:endParaRPr lang="tr-TR" dirty="0"/>
          </a:p>
          <a:p>
            <a:pPr lvl="1">
              <a:lnSpc>
                <a:spcPct val="90000"/>
              </a:lnSpc>
            </a:pPr>
            <a:r>
              <a:rPr lang="tr-TR" dirty="0" err="1"/>
              <a:t>NFTs</a:t>
            </a:r>
            <a:r>
              <a:rPr lang="tr-TR" dirty="0"/>
              <a:t> can be </a:t>
            </a:r>
            <a:r>
              <a:rPr lang="tr-TR" dirty="0" err="1"/>
              <a:t>traded</a:t>
            </a:r>
            <a:endParaRPr lang="tr-TR" dirty="0"/>
          </a:p>
          <a:p>
            <a:pPr marL="98425" lvl="1" indent="0">
              <a:lnSpc>
                <a:spcPct val="90000"/>
              </a:lnSpc>
              <a:buNone/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b="1" dirty="0"/>
              <a:t>NFT Marketplace (NFTM)</a:t>
            </a:r>
          </a:p>
          <a:p>
            <a:pPr lvl="1">
              <a:lnSpc>
                <a:spcPct val="90000"/>
              </a:lnSpc>
            </a:pPr>
            <a:r>
              <a:rPr lang="tr-TR" dirty="0" err="1"/>
              <a:t>D</a:t>
            </a:r>
            <a:r>
              <a:rPr lang="tr-TR" dirty="0" err="1">
                <a:effectLst/>
              </a:rPr>
              <a:t>igital</a:t>
            </a:r>
            <a:r>
              <a:rPr lang="tr-TR" dirty="0">
                <a:effectLst/>
              </a:rPr>
              <a:t> </a:t>
            </a:r>
            <a:r>
              <a:rPr lang="tr-TR" dirty="0" err="1">
                <a:effectLst/>
              </a:rPr>
              <a:t>platforms</a:t>
            </a:r>
            <a:r>
              <a:rPr lang="tr-TR" dirty="0">
                <a:effectLst/>
              </a:rPr>
              <a:t> </a:t>
            </a:r>
            <a:r>
              <a:rPr lang="tr-TR" dirty="0" err="1">
                <a:effectLst/>
              </a:rPr>
              <a:t>where</a:t>
            </a:r>
            <a:r>
              <a:rPr lang="tr-TR" dirty="0">
                <a:effectLst/>
              </a:rPr>
              <a:t> NFT </a:t>
            </a:r>
            <a:r>
              <a:rPr lang="tr-TR" dirty="0" err="1">
                <a:effectLst/>
              </a:rPr>
              <a:t>collections</a:t>
            </a:r>
            <a:r>
              <a:rPr lang="tr-TR" dirty="0">
                <a:effectLst/>
              </a:rPr>
              <a:t> </a:t>
            </a:r>
            <a:r>
              <a:rPr lang="tr-TR" dirty="0" err="1">
                <a:effectLst/>
              </a:rPr>
              <a:t>are</a:t>
            </a:r>
            <a:r>
              <a:rPr lang="tr-TR" dirty="0">
                <a:effectLst/>
              </a:rPr>
              <a:t> </a:t>
            </a:r>
            <a:r>
              <a:rPr lang="tr-TR" dirty="0" err="1">
                <a:effectLst/>
              </a:rPr>
              <a:t>listed</a:t>
            </a:r>
            <a:r>
              <a:rPr lang="tr-TR" dirty="0">
                <a:effectLst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tr-TR" dirty="0"/>
              <a:t>An NFT </a:t>
            </a:r>
            <a:r>
              <a:rPr lang="tr-TR" dirty="0" err="1"/>
              <a:t>collection</a:t>
            </a:r>
            <a:r>
              <a:rPr lang="tr-TR" dirty="0"/>
              <a:t> has </a:t>
            </a:r>
            <a:r>
              <a:rPr lang="tr-TR" b="1" dirty="0" err="1"/>
              <a:t>collection_address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NFTs</a:t>
            </a:r>
            <a:r>
              <a:rPr lang="tr-TR" dirty="0"/>
              <a:t> in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collection</a:t>
            </a:r>
            <a:r>
              <a:rPr lang="tr-TR" dirty="0"/>
              <a:t> </a:t>
            </a:r>
            <a:r>
              <a:rPr lang="tr-TR" dirty="0" err="1"/>
              <a:t>have</a:t>
            </a:r>
            <a:r>
              <a:rPr lang="tr-TR" dirty="0"/>
              <a:t> </a:t>
            </a:r>
            <a:r>
              <a:rPr lang="tr-TR" b="1" dirty="0" err="1"/>
              <a:t>token_ids</a:t>
            </a:r>
            <a:endParaRPr lang="tr-TR" b="1" dirty="0"/>
          </a:p>
          <a:p>
            <a:pPr lvl="1">
              <a:lnSpc>
                <a:spcPct val="90000"/>
              </a:lnSpc>
            </a:pPr>
            <a:r>
              <a:rPr lang="en-US" dirty="0"/>
              <a:t>Most popular NFTM: </a:t>
            </a:r>
            <a:r>
              <a:rPr lang="en-US" dirty="0" err="1"/>
              <a:t>OpenSea</a:t>
            </a:r>
            <a:endParaRPr lang="en-US" dirty="0"/>
          </a:p>
          <a:p>
            <a:pPr lvl="1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endParaRPr lang="tr-TR" dirty="0"/>
          </a:p>
          <a:p>
            <a:pPr lvl="1">
              <a:lnSpc>
                <a:spcPct val="90000"/>
              </a:lnSpc>
            </a:pPr>
            <a:endParaRPr lang="en-US" dirty="0"/>
          </a:p>
          <a:p>
            <a:pPr marL="98425" lvl="1" indent="0">
              <a:lnSpc>
                <a:spcPct val="90000"/>
              </a:lnSpc>
              <a:buNone/>
            </a:pPr>
            <a:endParaRPr lang="en-US" dirty="0"/>
          </a:p>
        </p:txBody>
      </p:sp>
      <p:pic>
        <p:nvPicPr>
          <p:cNvPr id="47" name="Resim 46">
            <a:extLst>
              <a:ext uri="{FF2B5EF4-FFF2-40B4-BE49-F238E27FC236}">
                <a16:creationId xmlns:a16="http://schemas.microsoft.com/office/drawing/2014/main" id="{F0B2DF52-9783-C12C-7C00-CB7E47F72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520963"/>
            <a:ext cx="2376264" cy="33234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F0EE792-BBA7-F3C0-5037-94932E41D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37388" y="6570615"/>
            <a:ext cx="1606550" cy="288925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de-DE"/>
              <a:t>© sebis</a:t>
            </a: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DDCFD2D2-FCDE-AC4F-07AA-2615F6EAA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677" y="6569075"/>
            <a:ext cx="4321175" cy="288925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"/>
              <a:t>Baran Kalkavan | </a:t>
            </a:r>
            <a:r>
              <a:rPr lang="tr-TR" sz="600">
                <a:effectLst/>
              </a:rPr>
              <a:t>Towards an Online Service to Detect NFT Wash Trading Activities on the Ethereum Blockchain</a:t>
            </a:r>
            <a:br>
              <a:rPr lang="tr-TR" sz="600"/>
            </a:br>
            <a:r>
              <a:rPr lang="en-US" sz="600"/>
              <a:t> </a:t>
            </a:r>
            <a:endParaRPr lang="de-DE" sz="60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0FEBDED-22F8-CA28-10E3-EA7E7F114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3938" y="6570615"/>
            <a:ext cx="249237" cy="288925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E201E5CB-5EE0-4EA4-87FF-7D8A79A61969}" type="slidenum">
              <a:rPr lang="de-DE" smtClean="0"/>
              <a:pPr>
                <a:spcAft>
                  <a:spcPts val="600"/>
                </a:spcAft>
                <a:defRPr/>
              </a:pPr>
              <a:t>3</a:t>
            </a:fld>
            <a:endParaRPr lang="de-DE"/>
          </a:p>
        </p:txBody>
      </p:sp>
      <p:sp>
        <p:nvSpPr>
          <p:cNvPr id="48" name="Metin kutusu 47">
            <a:extLst>
              <a:ext uri="{FF2B5EF4-FFF2-40B4-BE49-F238E27FC236}">
                <a16:creationId xmlns:a16="http://schemas.microsoft.com/office/drawing/2014/main" id="{CBD2323C-4C83-365D-0053-8BC80D8FDF94}"/>
              </a:ext>
            </a:extLst>
          </p:cNvPr>
          <p:cNvSpPr txBox="1"/>
          <p:nvPr/>
        </p:nvSpPr>
        <p:spPr>
          <a:xfrm>
            <a:off x="1960775" y="2187019"/>
            <a:ext cx="184731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endParaRPr lang="tr-TR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9783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D63CDA11-19CA-6BC6-2F68-D3916698D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44450"/>
            <a:ext cx="7535863" cy="720725"/>
          </a:xfrm>
        </p:spPr>
        <p:txBody>
          <a:bodyPr wrap="square" anchor="b">
            <a:normAutofit/>
          </a:bodyPr>
          <a:lstStyle/>
          <a:p>
            <a:r>
              <a:rPr lang="tr-TR" dirty="0" err="1"/>
              <a:t>Introduction</a:t>
            </a:r>
            <a:r>
              <a:rPr lang="tr-TR" dirty="0"/>
              <a:t>: NFT </a:t>
            </a:r>
            <a:r>
              <a:rPr lang="tr-TR" dirty="0" err="1"/>
              <a:t>Wash</a:t>
            </a:r>
            <a:r>
              <a:rPr lang="tr-TR" dirty="0"/>
              <a:t> Trade</a:t>
            </a:r>
          </a:p>
        </p:txBody>
      </p:sp>
      <p:sp>
        <p:nvSpPr>
          <p:cNvPr id="8" name="İçerik Yer Tutucusu 1">
            <a:extLst>
              <a:ext uri="{FF2B5EF4-FFF2-40B4-BE49-F238E27FC236}">
                <a16:creationId xmlns:a16="http://schemas.microsoft.com/office/drawing/2014/main" id="{EB736B6C-5B3C-B1E9-F592-1B2991FDBE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7" y="981077"/>
            <a:ext cx="7535861" cy="1799852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 anchor="t">
            <a:normAutofit fontScale="92500" lnSpcReduction="10000"/>
          </a:bodyPr>
          <a:lstStyle/>
          <a:p>
            <a:r>
              <a:rPr lang="tr-TR" b="1" dirty="0" err="1"/>
              <a:t>Wash</a:t>
            </a:r>
            <a:r>
              <a:rPr lang="tr-TR" b="1" dirty="0"/>
              <a:t> </a:t>
            </a:r>
            <a:r>
              <a:rPr lang="tr-TR" b="1" dirty="0" err="1"/>
              <a:t>Trading</a:t>
            </a:r>
            <a:r>
              <a:rPr lang="tr-TR" b="1" dirty="0"/>
              <a:t> (WT)</a:t>
            </a:r>
          </a:p>
          <a:p>
            <a:pPr marL="642937" lvl="1" indent="-285750">
              <a:buFont typeface="Arial" panose="020B0604020202020204" pitchFamily="34" charset="0"/>
              <a:buChar char="•"/>
            </a:pPr>
            <a:r>
              <a:rPr lang="tr-TR" i="1" dirty="0">
                <a:effectLst/>
              </a:rPr>
              <a:t>A </a:t>
            </a:r>
            <a:r>
              <a:rPr lang="tr-TR" i="1" dirty="0" err="1">
                <a:effectLst/>
              </a:rPr>
              <a:t>transaction</a:t>
            </a:r>
            <a:r>
              <a:rPr lang="tr-TR" i="1" dirty="0">
                <a:effectLst/>
              </a:rPr>
              <a:t> in </a:t>
            </a:r>
            <a:r>
              <a:rPr lang="tr-TR" i="1" dirty="0" err="1">
                <a:effectLst/>
              </a:rPr>
              <a:t>which</a:t>
            </a:r>
            <a:r>
              <a:rPr lang="tr-TR" i="1" dirty="0">
                <a:effectLst/>
              </a:rPr>
              <a:t> </a:t>
            </a:r>
            <a:r>
              <a:rPr lang="tr-TR" i="1" dirty="0" err="1">
                <a:effectLst/>
              </a:rPr>
              <a:t>the</a:t>
            </a:r>
            <a:r>
              <a:rPr lang="tr-TR" i="1" dirty="0">
                <a:effectLst/>
              </a:rPr>
              <a:t> seller is on </a:t>
            </a:r>
            <a:r>
              <a:rPr lang="tr-TR" i="1" dirty="0" err="1">
                <a:effectLst/>
              </a:rPr>
              <a:t>both</a:t>
            </a:r>
            <a:r>
              <a:rPr lang="tr-TR" i="1" dirty="0">
                <a:effectLst/>
              </a:rPr>
              <a:t> </a:t>
            </a:r>
            <a:r>
              <a:rPr lang="tr-TR" i="1" dirty="0" err="1">
                <a:effectLst/>
              </a:rPr>
              <a:t>sides</a:t>
            </a:r>
            <a:r>
              <a:rPr lang="tr-TR" i="1" dirty="0">
                <a:effectLst/>
              </a:rPr>
              <a:t> of </a:t>
            </a:r>
            <a:r>
              <a:rPr lang="tr-TR" i="1" dirty="0" err="1">
                <a:effectLst/>
              </a:rPr>
              <a:t>the</a:t>
            </a:r>
            <a:r>
              <a:rPr lang="tr-TR" i="1" dirty="0">
                <a:effectLst/>
              </a:rPr>
              <a:t> </a:t>
            </a:r>
            <a:r>
              <a:rPr lang="tr-TR" i="1" dirty="0" err="1">
                <a:effectLst/>
              </a:rPr>
              <a:t>trade</a:t>
            </a:r>
            <a:r>
              <a:rPr lang="tr-TR" i="1" dirty="0">
                <a:effectLst/>
              </a:rPr>
              <a:t> </a:t>
            </a:r>
            <a:r>
              <a:rPr lang="tr-TR" i="1" dirty="0" err="1">
                <a:effectLst/>
              </a:rPr>
              <a:t>to</a:t>
            </a:r>
            <a:r>
              <a:rPr lang="tr-TR" i="1" dirty="0">
                <a:effectLst/>
              </a:rPr>
              <a:t> </a:t>
            </a:r>
            <a:r>
              <a:rPr lang="tr-TR" i="1" dirty="0" err="1">
                <a:effectLst/>
              </a:rPr>
              <a:t>paint</a:t>
            </a:r>
            <a:r>
              <a:rPr lang="tr-TR" i="1" dirty="0">
                <a:effectLst/>
              </a:rPr>
              <a:t> a </a:t>
            </a:r>
            <a:r>
              <a:rPr lang="tr-TR" i="1" dirty="0" err="1">
                <a:effectLst/>
              </a:rPr>
              <a:t>misleading</a:t>
            </a:r>
            <a:r>
              <a:rPr lang="tr-TR" i="1" dirty="0">
                <a:effectLst/>
              </a:rPr>
              <a:t> </a:t>
            </a:r>
            <a:r>
              <a:rPr lang="tr-TR" i="1" dirty="0" err="1">
                <a:effectLst/>
              </a:rPr>
              <a:t>picture</a:t>
            </a:r>
            <a:r>
              <a:rPr lang="tr-TR" i="1" dirty="0">
                <a:effectLst/>
              </a:rPr>
              <a:t> of an </a:t>
            </a:r>
            <a:r>
              <a:rPr lang="tr-TR" i="1" dirty="0" err="1">
                <a:effectLst/>
              </a:rPr>
              <a:t>asset’s</a:t>
            </a:r>
            <a:r>
              <a:rPr lang="tr-TR" i="1" dirty="0">
                <a:effectLst/>
              </a:rPr>
              <a:t> </a:t>
            </a:r>
            <a:r>
              <a:rPr lang="tr-TR" i="1" dirty="0" err="1">
                <a:effectLst/>
              </a:rPr>
              <a:t>value</a:t>
            </a:r>
            <a:r>
              <a:rPr lang="tr-TR" i="1" dirty="0">
                <a:effectLst/>
              </a:rPr>
              <a:t> </a:t>
            </a:r>
            <a:r>
              <a:rPr lang="tr-TR" i="1" dirty="0" err="1">
                <a:effectLst/>
              </a:rPr>
              <a:t>and</a:t>
            </a:r>
            <a:r>
              <a:rPr lang="tr-TR" i="1" dirty="0">
                <a:effectLst/>
              </a:rPr>
              <a:t> liquidity</a:t>
            </a:r>
            <a:r>
              <a:rPr lang="tr-TR" i="1" baseline="30000" dirty="0"/>
              <a:t>1</a:t>
            </a:r>
            <a:endParaRPr lang="tr-TR" baseline="30000" dirty="0"/>
          </a:p>
          <a:p>
            <a:pPr marL="642937" lvl="1" indent="-285750">
              <a:buFont typeface="Arial" panose="020B0604020202020204" pitchFamily="34" charset="0"/>
              <a:buChar char="•"/>
            </a:pPr>
            <a:r>
              <a:rPr lang="tr-TR" dirty="0" err="1"/>
              <a:t>Illegal</a:t>
            </a:r>
            <a:r>
              <a:rPr lang="tr-TR" dirty="0"/>
              <a:t> since 1936 in </a:t>
            </a:r>
            <a:r>
              <a:rPr lang="tr-TR" dirty="0" err="1"/>
              <a:t>the</a:t>
            </a:r>
            <a:r>
              <a:rPr lang="tr-TR" dirty="0"/>
              <a:t> USA (</a:t>
            </a:r>
            <a:r>
              <a:rPr lang="tr-TR" b="0" i="0" u="none" strike="noStrike" dirty="0" err="1">
                <a:effectLst/>
              </a:rPr>
              <a:t>Commodity</a:t>
            </a:r>
            <a:r>
              <a:rPr lang="tr-TR" b="0" i="0" u="none" strike="noStrike" dirty="0">
                <a:effectLst/>
              </a:rPr>
              <a:t> Exchange </a:t>
            </a:r>
            <a:r>
              <a:rPr lang="tr-TR" b="0" i="0" u="none" strike="noStrike" dirty="0" err="1">
                <a:effectLst/>
              </a:rPr>
              <a:t>Act</a:t>
            </a:r>
            <a:r>
              <a:rPr lang="tr-TR" b="0" i="0" u="none" strike="noStrike" dirty="0">
                <a:effectLst/>
              </a:rPr>
              <a:t>)</a:t>
            </a:r>
          </a:p>
          <a:p>
            <a:pPr marL="642937" lvl="1" indent="-285750">
              <a:buFont typeface="Arial" panose="020B0604020202020204" pitchFamily="34" charset="0"/>
              <a:buChar char="•"/>
            </a:pPr>
            <a:r>
              <a:rPr lang="tr-TR" dirty="0" err="1"/>
              <a:t>Increased</a:t>
            </a:r>
            <a:r>
              <a:rPr lang="tr-TR" dirty="0"/>
              <a:t> WT </a:t>
            </a:r>
            <a:r>
              <a:rPr lang="tr-TR" dirty="0" err="1"/>
              <a:t>activities</a:t>
            </a:r>
            <a:r>
              <a:rPr lang="tr-TR" dirty="0"/>
              <a:t> in </a:t>
            </a:r>
            <a:r>
              <a:rPr lang="tr-TR" dirty="0" err="1"/>
              <a:t>the</a:t>
            </a:r>
            <a:r>
              <a:rPr lang="tr-TR" dirty="0"/>
              <a:t> NFT </a:t>
            </a:r>
            <a:r>
              <a:rPr lang="tr-TR" dirty="0" err="1"/>
              <a:t>ecosystem</a:t>
            </a:r>
            <a:r>
              <a:rPr lang="tr-TR" dirty="0"/>
              <a:t> </a:t>
            </a:r>
            <a:r>
              <a:rPr lang="tr-TR" dirty="0" err="1"/>
              <a:t>due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lack</a:t>
            </a:r>
            <a:r>
              <a:rPr lang="tr-TR" dirty="0"/>
              <a:t> of </a:t>
            </a:r>
            <a:r>
              <a:rPr lang="tr-TR" dirty="0" err="1"/>
              <a:t>regulations</a:t>
            </a:r>
            <a:endParaRPr lang="tr-TR" b="0" i="0" u="none" strike="noStrike" dirty="0">
              <a:effectLst/>
            </a:endParaRPr>
          </a:p>
          <a:p>
            <a:pPr marL="642937" lvl="1" indent="-285750">
              <a:buFont typeface="Arial" panose="020B0604020202020204" pitchFamily="34" charset="0"/>
              <a:buChar char="•"/>
            </a:pPr>
            <a:endParaRPr lang="tr-TR" dirty="0"/>
          </a:p>
        </p:txBody>
      </p:sp>
      <p:pic>
        <p:nvPicPr>
          <p:cNvPr id="45" name="Resim 44">
            <a:extLst>
              <a:ext uri="{FF2B5EF4-FFF2-40B4-BE49-F238E27FC236}">
                <a16:creationId xmlns:a16="http://schemas.microsoft.com/office/drawing/2014/main" id="{0F5382F3-E994-FF39-002E-AFFACA704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7" y="3212976"/>
            <a:ext cx="7305162" cy="25202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F0EE792-BBA7-F3C0-5037-94932E41D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37388" y="6570615"/>
            <a:ext cx="1606550" cy="288925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de-DE"/>
              <a:t>© sebis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0FEBDED-22F8-CA28-10E3-EA7E7F114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3938" y="6570615"/>
            <a:ext cx="249237" cy="288925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E201E5CB-5EE0-4EA4-87FF-7D8A79A61969}" type="slidenum">
              <a:rPr lang="de-DE" smtClean="0"/>
              <a:pPr>
                <a:spcAft>
                  <a:spcPts val="600"/>
                </a:spcAft>
                <a:defRPr/>
              </a:pPr>
              <a:t>4</a:t>
            </a:fld>
            <a:endParaRPr lang="de-DE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8B4793C-E1DF-62B9-83B5-D9BEE0502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16016" y="6478680"/>
            <a:ext cx="4898387" cy="288925"/>
          </a:xfrm>
        </p:spPr>
        <p:txBody>
          <a:bodyPr/>
          <a:lstStyle/>
          <a:p>
            <a:r>
              <a:rPr lang="en-US" dirty="0"/>
              <a:t>1 https://</a:t>
            </a:r>
            <a:r>
              <a:rPr lang="en-US" dirty="0" err="1"/>
              <a:t>blog.chainalysis.com</a:t>
            </a:r>
            <a:r>
              <a:rPr lang="en-US" dirty="0"/>
              <a:t>/reports/2022-crypto-crime-report-preview-nft-wash-trading-money-laundering/</a:t>
            </a:r>
            <a:endParaRPr lang="de-DE" dirty="0"/>
          </a:p>
        </p:txBody>
      </p:sp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62B8FF7D-CDAD-6E3A-A633-3354428DFF2E}"/>
              </a:ext>
            </a:extLst>
          </p:cNvPr>
          <p:cNvSpPr txBox="1">
            <a:spLocks/>
          </p:cNvSpPr>
          <p:nvPr/>
        </p:nvSpPr>
        <p:spPr bwMode="auto">
          <a:xfrm>
            <a:off x="145604" y="6570615"/>
            <a:ext cx="432117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 Neue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 Neue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 Neue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 Neue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Helvetica Neue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Helvetica Neue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Helvetica Neue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Helvetica Neue"/>
                <a:ea typeface="+mn-ea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"/>
              <a:t>Baran Kalkavan | </a:t>
            </a:r>
            <a:r>
              <a:rPr lang="tr-TR" sz="600"/>
              <a:t>Towards an Online Service to Detect NFT Wash Trading Activities on the Ethereum Blockchain</a:t>
            </a:r>
            <a:br>
              <a:rPr lang="tr-TR" sz="600"/>
            </a:br>
            <a:r>
              <a:rPr lang="en-US" sz="600"/>
              <a:t> </a:t>
            </a:r>
            <a:endParaRPr lang="de-DE" sz="600"/>
          </a:p>
        </p:txBody>
      </p:sp>
    </p:spTree>
    <p:extLst>
      <p:ext uri="{BB962C8B-B14F-4D97-AF65-F5344CB8AC3E}">
        <p14:creationId xmlns:p14="http://schemas.microsoft.com/office/powerpoint/2010/main" val="49792466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FD6BC0AD-3185-7AAF-7FAC-2FAF011D1D4F}"/>
              </a:ext>
            </a:extLst>
          </p:cNvPr>
          <p:cNvSpPr/>
          <p:nvPr/>
        </p:nvSpPr>
        <p:spPr>
          <a:xfrm>
            <a:off x="0" y="1484784"/>
            <a:ext cx="9144000" cy="541020"/>
          </a:xfrm>
          <a:custGeom>
            <a:avLst/>
            <a:gdLst/>
            <a:ahLst/>
            <a:cxnLst/>
            <a:rect l="l" t="t" r="r" b="b"/>
            <a:pathLst>
              <a:path w="9144000" h="541019">
                <a:moveTo>
                  <a:pt x="9143999" y="540599"/>
                </a:moveTo>
                <a:lnTo>
                  <a:pt x="0" y="5405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40599"/>
                </a:lnTo>
                <a:close/>
              </a:path>
            </a:pathLst>
          </a:custGeom>
          <a:solidFill>
            <a:srgbClr val="CEE1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1. Introduction </a:t>
            </a:r>
          </a:p>
          <a:p>
            <a:pPr lvl="1"/>
            <a:endParaRPr lang="en-US" dirty="0"/>
          </a:p>
          <a:p>
            <a:r>
              <a:rPr lang="en-US" dirty="0"/>
              <a:t>2. Wash Trade Detection</a:t>
            </a:r>
          </a:p>
          <a:p>
            <a:pPr marL="98425" lvl="1" indent="0">
              <a:buNone/>
            </a:pPr>
            <a:endParaRPr lang="en-US" dirty="0"/>
          </a:p>
          <a:p>
            <a:r>
              <a:rPr lang="en-US" dirty="0"/>
              <a:t>3. Methodology</a:t>
            </a:r>
          </a:p>
          <a:p>
            <a:pPr marL="98425" lvl="1" indent="0">
              <a:buNone/>
            </a:pPr>
            <a:endParaRPr lang="en-US" dirty="0"/>
          </a:p>
          <a:p>
            <a:r>
              <a:rPr lang="en-US" dirty="0"/>
              <a:t>4. Results</a:t>
            </a:r>
          </a:p>
          <a:p>
            <a:endParaRPr lang="en-US" dirty="0"/>
          </a:p>
          <a:p>
            <a:r>
              <a:rPr lang="en-US" dirty="0"/>
              <a:t>5. Research Questions</a:t>
            </a:r>
          </a:p>
          <a:p>
            <a:pPr marL="98425" lvl="1" indent="0">
              <a:buNone/>
            </a:pP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1821FAC-A105-99AA-2CE6-920A0B98F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677" y="6569075"/>
            <a:ext cx="4898387" cy="288925"/>
          </a:xfrm>
        </p:spPr>
        <p:txBody>
          <a:bodyPr/>
          <a:lstStyle/>
          <a:p>
            <a:r>
              <a:rPr lang="en-US" dirty="0"/>
              <a:t>Baran </a:t>
            </a:r>
            <a:r>
              <a:rPr lang="en-US" dirty="0" err="1"/>
              <a:t>Kalkavan</a:t>
            </a:r>
            <a:r>
              <a:rPr lang="en-US" dirty="0"/>
              <a:t> | </a:t>
            </a:r>
            <a:r>
              <a:rPr lang="tr-TR" sz="800" dirty="0" err="1">
                <a:effectLst/>
                <a:latin typeface="URWPalladioL"/>
              </a:rPr>
              <a:t>Towards</a:t>
            </a:r>
            <a:r>
              <a:rPr lang="tr-TR" sz="800" dirty="0">
                <a:effectLst/>
                <a:latin typeface="URWPalladioL"/>
              </a:rPr>
              <a:t> an Online Service </a:t>
            </a:r>
            <a:r>
              <a:rPr lang="tr-TR" sz="800" dirty="0" err="1">
                <a:effectLst/>
                <a:latin typeface="URWPalladioL"/>
              </a:rPr>
              <a:t>to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Detect</a:t>
            </a:r>
            <a:r>
              <a:rPr lang="tr-TR" sz="800" dirty="0">
                <a:effectLst/>
                <a:latin typeface="URWPalladioL"/>
              </a:rPr>
              <a:t> NFT </a:t>
            </a:r>
            <a:r>
              <a:rPr lang="tr-TR" sz="800" dirty="0" err="1">
                <a:effectLst/>
                <a:latin typeface="URWPalladioL"/>
              </a:rPr>
              <a:t>Wash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Trading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Activities</a:t>
            </a:r>
            <a:r>
              <a:rPr lang="tr-TR" sz="800" dirty="0">
                <a:effectLst/>
                <a:latin typeface="URWPalladioL"/>
              </a:rPr>
              <a:t> on </a:t>
            </a:r>
            <a:r>
              <a:rPr lang="tr-TR" sz="800" dirty="0" err="1">
                <a:effectLst/>
                <a:latin typeface="URWPalladioL"/>
              </a:rPr>
              <a:t>the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Ethereum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Blockchain</a:t>
            </a:r>
            <a:br>
              <a:rPr lang="tr-TR" dirty="0"/>
            </a:br>
            <a:r>
              <a:rPr lang="en-US" dirty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272704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C0108306-4AFA-CD4D-106C-48363415B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44450"/>
            <a:ext cx="7535863" cy="720725"/>
          </a:xfrm>
        </p:spPr>
        <p:txBody>
          <a:bodyPr wrap="square" anchor="b">
            <a:normAutofit/>
          </a:bodyPr>
          <a:lstStyle/>
          <a:p>
            <a:r>
              <a:rPr lang="tr-TR" dirty="0" err="1"/>
              <a:t>Wash</a:t>
            </a:r>
            <a:r>
              <a:rPr lang="tr-TR" dirty="0"/>
              <a:t> Trade </a:t>
            </a:r>
            <a:r>
              <a:rPr lang="tr-TR" dirty="0" err="1"/>
              <a:t>Detection</a:t>
            </a:r>
            <a:r>
              <a:rPr lang="tr-TR" dirty="0"/>
              <a:t>: Trade Graph</a:t>
            </a:r>
          </a:p>
        </p:txBody>
      </p:sp>
      <p:sp>
        <p:nvSpPr>
          <p:cNvPr id="2" name="İçerik Yer Tutucusu 1">
            <a:extLst>
              <a:ext uri="{FF2B5EF4-FFF2-40B4-BE49-F238E27FC236}">
                <a16:creationId xmlns:a16="http://schemas.microsoft.com/office/drawing/2014/main" id="{0DD66E64-FA73-70CC-19CB-2B6F1784B2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9677" y="1182991"/>
            <a:ext cx="4244975" cy="3240012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/>
              <a:t>D</a:t>
            </a:r>
            <a:r>
              <a:rPr lang="tr-TR" dirty="0" err="1">
                <a:effectLst/>
              </a:rPr>
              <a:t>irected</a:t>
            </a:r>
            <a:r>
              <a:rPr lang="tr-TR" dirty="0">
                <a:effectLst/>
              </a:rPr>
              <a:t>, </a:t>
            </a:r>
            <a:r>
              <a:rPr lang="tr-TR" dirty="0" err="1">
                <a:effectLst/>
              </a:rPr>
              <a:t>multigraph</a:t>
            </a:r>
            <a:r>
              <a:rPr lang="tr-TR" dirty="0">
                <a:effectLst/>
              </a:rPr>
              <a:t> </a:t>
            </a:r>
            <a:r>
              <a:rPr lang="tr-TR" i="1" dirty="0">
                <a:effectLst/>
              </a:rPr>
              <a:t>G</a:t>
            </a:r>
            <a:r>
              <a:rPr lang="tr-TR" i="1" baseline="-25000" dirty="0">
                <a:effectLst/>
              </a:rPr>
              <a:t>NFT </a:t>
            </a:r>
            <a:r>
              <a:rPr lang="tr-TR" dirty="0">
                <a:effectLst/>
              </a:rPr>
              <a:t>= (V,E)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V: </a:t>
            </a:r>
            <a:r>
              <a:rPr lang="tr-TR" dirty="0" err="1"/>
              <a:t>user</a:t>
            </a:r>
            <a:r>
              <a:rPr lang="tr-TR" dirty="0"/>
              <a:t> </a:t>
            </a:r>
            <a:r>
              <a:rPr lang="tr-TR" dirty="0" err="1"/>
              <a:t>address</a:t>
            </a: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E: set of </a:t>
            </a:r>
            <a:r>
              <a:rPr lang="tr-TR" dirty="0" err="1"/>
              <a:t>trades</a:t>
            </a: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/>
              <a:t>Direction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edges</a:t>
            </a:r>
            <a:r>
              <a:rPr lang="tr-TR" dirty="0"/>
              <a:t>: </a:t>
            </a:r>
          </a:p>
          <a:p>
            <a:pPr marL="0" indent="0"/>
            <a:r>
              <a:rPr lang="tr-TR" dirty="0"/>
              <a:t>    </a:t>
            </a:r>
            <a:r>
              <a:rPr lang="tr-TR" dirty="0" err="1"/>
              <a:t>sender</a:t>
            </a:r>
            <a:r>
              <a:rPr lang="tr-TR" dirty="0"/>
              <a:t> –&gt; </a:t>
            </a:r>
            <a:r>
              <a:rPr lang="tr-TR" dirty="0" err="1"/>
              <a:t>receiver</a:t>
            </a: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/>
              <a:t>Weight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edges</a:t>
            </a:r>
            <a:r>
              <a:rPr lang="tr-TR" dirty="0"/>
              <a:t>: </a:t>
            </a:r>
            <a:r>
              <a:rPr lang="tr-TR" dirty="0" err="1"/>
              <a:t>transaction</a:t>
            </a:r>
            <a:r>
              <a:rPr lang="tr-TR" dirty="0"/>
              <a:t> </a:t>
            </a:r>
            <a:r>
              <a:rPr lang="tr-TR" dirty="0" err="1"/>
              <a:t>value</a:t>
            </a:r>
            <a:r>
              <a:rPr lang="tr-TR" dirty="0"/>
              <a:t> in </a:t>
            </a:r>
            <a:r>
              <a:rPr lang="tr-TR" dirty="0" err="1"/>
              <a:t>ether</a:t>
            </a:r>
            <a:r>
              <a:rPr lang="tr-TR" dirty="0"/>
              <a:t> (</a:t>
            </a:r>
            <a:r>
              <a:rPr lang="tr-TR" dirty="0" err="1"/>
              <a:t>eth</a:t>
            </a:r>
            <a:r>
              <a:rPr lang="tr-TR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C82F7337-EE48-A9F1-F412-8F87FC16D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919290"/>
            <a:ext cx="4244975" cy="376741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777BCFF-7003-3324-974F-940D2FA693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37388" y="6570615"/>
            <a:ext cx="1606550" cy="288925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de-DE"/>
              <a:t>© sebis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8B43935-E175-7275-CE52-9FAED6697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3938" y="6570615"/>
            <a:ext cx="249237" cy="288925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E201E5CB-5EE0-4EA4-87FF-7D8A79A61969}" type="slidenum">
              <a:rPr lang="de-DE" smtClean="0"/>
              <a:pPr>
                <a:spcAft>
                  <a:spcPts val="600"/>
                </a:spcAft>
                <a:defRPr/>
              </a:pPr>
              <a:t>6</a:t>
            </a:fld>
            <a:endParaRPr lang="de-DE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92D53FC7-59ED-C7DD-64BF-5A6AECDCB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677" y="6569075"/>
            <a:ext cx="4898387" cy="288925"/>
          </a:xfrm>
        </p:spPr>
        <p:txBody>
          <a:bodyPr/>
          <a:lstStyle/>
          <a:p>
            <a:r>
              <a:rPr lang="en-US" dirty="0"/>
              <a:t>Baran </a:t>
            </a:r>
            <a:r>
              <a:rPr lang="en-US" dirty="0" err="1"/>
              <a:t>Kalkavan</a:t>
            </a:r>
            <a:r>
              <a:rPr lang="en-US" dirty="0"/>
              <a:t> | </a:t>
            </a:r>
            <a:r>
              <a:rPr lang="tr-TR" sz="800" dirty="0" err="1">
                <a:effectLst/>
                <a:latin typeface="URWPalladioL"/>
              </a:rPr>
              <a:t>Towards</a:t>
            </a:r>
            <a:r>
              <a:rPr lang="tr-TR" sz="800" dirty="0">
                <a:effectLst/>
                <a:latin typeface="URWPalladioL"/>
              </a:rPr>
              <a:t> an Online Service </a:t>
            </a:r>
            <a:r>
              <a:rPr lang="tr-TR" sz="800" dirty="0" err="1">
                <a:effectLst/>
                <a:latin typeface="URWPalladioL"/>
              </a:rPr>
              <a:t>to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Detect</a:t>
            </a:r>
            <a:r>
              <a:rPr lang="tr-TR" sz="800" dirty="0">
                <a:effectLst/>
                <a:latin typeface="URWPalladioL"/>
              </a:rPr>
              <a:t> NFT </a:t>
            </a:r>
            <a:r>
              <a:rPr lang="tr-TR" sz="800" dirty="0" err="1">
                <a:effectLst/>
                <a:latin typeface="URWPalladioL"/>
              </a:rPr>
              <a:t>Wash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Trading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Activities</a:t>
            </a:r>
            <a:r>
              <a:rPr lang="tr-TR" sz="800" dirty="0">
                <a:effectLst/>
                <a:latin typeface="URWPalladioL"/>
              </a:rPr>
              <a:t> on </a:t>
            </a:r>
            <a:r>
              <a:rPr lang="tr-TR" sz="800" dirty="0" err="1">
                <a:effectLst/>
                <a:latin typeface="URWPalladioL"/>
              </a:rPr>
              <a:t>the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Ethereum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Blockchain</a:t>
            </a:r>
            <a:br>
              <a:rPr lang="tr-TR" dirty="0"/>
            </a:br>
            <a:r>
              <a:rPr lang="en-US" dirty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75317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F6B07C0D-9DF5-20E9-AF3B-873513186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Wash</a:t>
            </a:r>
            <a:r>
              <a:rPr lang="tr-TR" dirty="0"/>
              <a:t> Trade </a:t>
            </a:r>
            <a:r>
              <a:rPr lang="tr-TR" dirty="0" err="1"/>
              <a:t>Detection</a:t>
            </a:r>
            <a:r>
              <a:rPr lang="tr-TR" dirty="0"/>
              <a:t>: </a:t>
            </a:r>
            <a:r>
              <a:rPr lang="tr-TR" dirty="0" err="1"/>
              <a:t>Detection</a:t>
            </a:r>
            <a:r>
              <a:rPr lang="tr-TR" dirty="0"/>
              <a:t> </a:t>
            </a:r>
            <a:r>
              <a:rPr lang="tr-TR" dirty="0" err="1"/>
              <a:t>Algorithm</a:t>
            </a:r>
            <a:endParaRPr lang="tr-TR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8173391-53CF-620B-32D4-FB1BC54F3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© sebis</a:t>
            </a:r>
            <a:endParaRPr lang="de-DE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BD8F15B-5EE5-1E97-9DDE-7D3B91591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01E5CB-5EE0-4EA4-87FF-7D8A79A61969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4444B8C5-8021-11AD-8029-683EEB2ED651}"/>
              </a:ext>
            </a:extLst>
          </p:cNvPr>
          <p:cNvSpPr txBox="1"/>
          <p:nvPr/>
        </p:nvSpPr>
        <p:spPr>
          <a:xfrm>
            <a:off x="343404" y="1145978"/>
            <a:ext cx="8183693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1.Part: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Iterative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strongly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connected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components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(SCC) </a:t>
            </a:r>
            <a:r>
              <a:rPr lang="tr-TR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L="800100" lvl="1" indent="-342900">
              <a:buFont typeface="+mj-lt"/>
              <a:buAutoNum type="arabicPeriod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Trade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graph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creation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Simplifying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trade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graph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SCC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tr-TR" sz="18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tr-TR" sz="18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maximal</a:t>
            </a:r>
            <a:r>
              <a:rPr lang="tr-TR" sz="18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connected</a:t>
            </a:r>
            <a:r>
              <a:rPr lang="tr-TR" sz="18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sub-graph</a:t>
            </a:r>
            <a:r>
              <a:rPr lang="tr-TR" sz="18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18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tr-TR" sz="18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means</a:t>
            </a:r>
            <a:r>
              <a:rPr lang="tr-TR" sz="18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tr-TR" sz="18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tr-TR" sz="18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vertex</a:t>
            </a:r>
            <a:r>
              <a:rPr lang="tr-TR" sz="18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tr-TR" sz="18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reachable</a:t>
            </a:r>
            <a:r>
              <a:rPr lang="tr-TR" sz="18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tr-TR" sz="18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tr-TR" sz="18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tr-TR" sz="18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vertex</a:t>
            </a:r>
            <a:r>
              <a:rPr lang="tr-TR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Decreasing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edge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weights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until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edge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left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>
              <a:latin typeface="Arial" pitchFamily="34" charset="0"/>
            </a:endParaRP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4F33B190-5CB7-CC87-6CDA-A8CD5D639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11" y="3941391"/>
            <a:ext cx="2184400" cy="2260600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113BE7EE-27C9-0576-D030-0673818B2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951" y="3972831"/>
            <a:ext cx="2006600" cy="2247900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5EC2B8D5-1590-5EDE-374C-D18A952E6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470" y="3871530"/>
            <a:ext cx="1993900" cy="2184400"/>
          </a:xfrm>
          <a:prstGeom prst="rect">
            <a:avLst/>
          </a:prstGeom>
        </p:spPr>
      </p:pic>
      <p:sp>
        <p:nvSpPr>
          <p:cNvPr id="18" name="Sağ Ok 17">
            <a:extLst>
              <a:ext uri="{FF2B5EF4-FFF2-40B4-BE49-F238E27FC236}">
                <a16:creationId xmlns:a16="http://schemas.microsoft.com/office/drawing/2014/main" id="{59631625-A522-2744-CCF4-1A46302DBC9B}"/>
              </a:ext>
            </a:extLst>
          </p:cNvPr>
          <p:cNvSpPr/>
          <p:nvPr/>
        </p:nvSpPr>
        <p:spPr bwMode="auto">
          <a:xfrm>
            <a:off x="2390511" y="4782636"/>
            <a:ext cx="913787" cy="432048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tr-TR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9" name="Sağ Ok 18">
            <a:extLst>
              <a:ext uri="{FF2B5EF4-FFF2-40B4-BE49-F238E27FC236}">
                <a16:creationId xmlns:a16="http://schemas.microsoft.com/office/drawing/2014/main" id="{089A1F52-8DF4-BA3C-BA9C-035B5BA69FD4}"/>
              </a:ext>
            </a:extLst>
          </p:cNvPr>
          <p:cNvSpPr/>
          <p:nvPr/>
        </p:nvSpPr>
        <p:spPr bwMode="auto">
          <a:xfrm>
            <a:off x="5438551" y="4782636"/>
            <a:ext cx="913787" cy="432048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tr-TR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0" name="Fußzeilenplatzhalter 4">
            <a:extLst>
              <a:ext uri="{FF2B5EF4-FFF2-40B4-BE49-F238E27FC236}">
                <a16:creationId xmlns:a16="http://schemas.microsoft.com/office/drawing/2014/main" id="{152D7362-41BC-0013-2C63-5D4BAA127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" y="6569075"/>
            <a:ext cx="4898387" cy="288925"/>
          </a:xfrm>
        </p:spPr>
        <p:txBody>
          <a:bodyPr/>
          <a:lstStyle/>
          <a:p>
            <a:r>
              <a:rPr lang="en-US" dirty="0"/>
              <a:t>Baran </a:t>
            </a:r>
            <a:r>
              <a:rPr lang="en-US" dirty="0" err="1"/>
              <a:t>Kalkavan</a:t>
            </a:r>
            <a:r>
              <a:rPr lang="en-US" dirty="0"/>
              <a:t> | </a:t>
            </a:r>
            <a:r>
              <a:rPr lang="tr-TR" sz="800" dirty="0" err="1">
                <a:effectLst/>
                <a:latin typeface="URWPalladioL"/>
              </a:rPr>
              <a:t>Towards</a:t>
            </a:r>
            <a:r>
              <a:rPr lang="tr-TR" sz="800" dirty="0">
                <a:effectLst/>
                <a:latin typeface="URWPalladioL"/>
              </a:rPr>
              <a:t> an Online Service </a:t>
            </a:r>
            <a:r>
              <a:rPr lang="tr-TR" sz="800" dirty="0" err="1">
                <a:effectLst/>
                <a:latin typeface="URWPalladioL"/>
              </a:rPr>
              <a:t>to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Detect</a:t>
            </a:r>
            <a:r>
              <a:rPr lang="tr-TR" sz="800" dirty="0">
                <a:effectLst/>
                <a:latin typeface="URWPalladioL"/>
              </a:rPr>
              <a:t> NFT </a:t>
            </a:r>
            <a:r>
              <a:rPr lang="tr-TR" sz="800" dirty="0" err="1">
                <a:effectLst/>
                <a:latin typeface="URWPalladioL"/>
              </a:rPr>
              <a:t>Wash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Trading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Activities</a:t>
            </a:r>
            <a:r>
              <a:rPr lang="tr-TR" sz="800" dirty="0">
                <a:effectLst/>
                <a:latin typeface="URWPalladioL"/>
              </a:rPr>
              <a:t> on </a:t>
            </a:r>
            <a:r>
              <a:rPr lang="tr-TR" sz="800" dirty="0" err="1">
                <a:effectLst/>
                <a:latin typeface="URWPalladioL"/>
              </a:rPr>
              <a:t>the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Ethereum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Blockchain</a:t>
            </a:r>
            <a:br>
              <a:rPr lang="tr-TR" dirty="0"/>
            </a:br>
            <a:r>
              <a:rPr lang="en-US" dirty="0"/>
              <a:t> </a:t>
            </a:r>
            <a:endParaRPr lang="de-DE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C1C8407B-FD86-E476-18E2-A4CCA6C1E92F}"/>
              </a:ext>
            </a:extLst>
          </p:cNvPr>
          <p:cNvSpPr txBox="1"/>
          <p:nvPr/>
        </p:nvSpPr>
        <p:spPr>
          <a:xfrm>
            <a:off x="5338745" y="5118806"/>
            <a:ext cx="1233671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1200" dirty="0" err="1">
                <a:latin typeface="Arial" pitchFamily="34" charset="0"/>
              </a:rPr>
              <a:t>Applying</a:t>
            </a:r>
            <a:r>
              <a:rPr lang="tr-TR" sz="1200" dirty="0">
                <a:latin typeface="Arial" pitchFamily="34" charset="0"/>
              </a:rPr>
              <a:t> </a:t>
            </a:r>
            <a:r>
              <a:rPr lang="tr-TR" sz="1200" dirty="0" err="1">
                <a:latin typeface="Arial" pitchFamily="34" charset="0"/>
              </a:rPr>
              <a:t>the</a:t>
            </a:r>
            <a:r>
              <a:rPr lang="tr-TR" sz="1200" dirty="0">
                <a:latin typeface="Arial" pitchFamily="34" charset="0"/>
              </a:rPr>
              <a:t> </a:t>
            </a:r>
            <a:r>
              <a:rPr lang="tr-TR" sz="1200" dirty="0" err="1">
                <a:latin typeface="Arial" pitchFamily="34" charset="0"/>
              </a:rPr>
              <a:t>algorithm</a:t>
            </a:r>
            <a:endParaRPr lang="tr-TR" sz="1200" dirty="0">
              <a:latin typeface="Arial" pitchFamily="34" charset="0"/>
            </a:endParaRP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7755CE24-7AD9-A552-B02E-D2D9E2FB505C}"/>
              </a:ext>
            </a:extLst>
          </p:cNvPr>
          <p:cNvSpPr txBox="1">
            <a:spLocks/>
          </p:cNvSpPr>
          <p:nvPr/>
        </p:nvSpPr>
        <p:spPr bwMode="auto">
          <a:xfrm>
            <a:off x="5148064" y="6524624"/>
            <a:ext cx="425031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 Neue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 Neue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 Neue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Helvetica Neue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Helvetica Neue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Helvetica Neue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Helvetica Neue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Helvetica Neue"/>
                <a:ea typeface="+mn-ea"/>
                <a:cs typeface="Arial" pitchFamily="34" charset="0"/>
              </a:defRPr>
            </a:lvl9pPr>
          </a:lstStyle>
          <a:p>
            <a:r>
              <a:rPr lang="tr-TR" sz="800" dirty="0">
                <a:effectLst/>
                <a:latin typeface="URWPalladioL"/>
              </a:rPr>
              <a:t>1 F. Victor </a:t>
            </a:r>
            <a:r>
              <a:rPr lang="tr-TR" sz="800" dirty="0" err="1">
                <a:effectLst/>
                <a:latin typeface="URWPalladioL"/>
              </a:rPr>
              <a:t>and</a:t>
            </a:r>
            <a:r>
              <a:rPr lang="tr-TR" sz="800" dirty="0">
                <a:effectLst/>
                <a:latin typeface="URWPalladioL"/>
              </a:rPr>
              <a:t> A. M. </a:t>
            </a:r>
            <a:r>
              <a:rPr lang="tr-TR" sz="800" dirty="0" err="1">
                <a:effectLst/>
                <a:latin typeface="URWPalladioL"/>
              </a:rPr>
              <a:t>Weintraud</a:t>
            </a:r>
            <a:r>
              <a:rPr lang="tr-TR" sz="800" dirty="0">
                <a:effectLst/>
                <a:latin typeface="URWPalladioL"/>
              </a:rPr>
              <a:t>. “</a:t>
            </a:r>
            <a:r>
              <a:rPr lang="tr-TR" sz="800" dirty="0" err="1">
                <a:effectLst/>
                <a:latin typeface="URWPalladioL"/>
              </a:rPr>
              <a:t>Detecting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and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Quantifying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Wash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Trading</a:t>
            </a:r>
            <a:r>
              <a:rPr lang="tr-TR" sz="800" dirty="0">
                <a:effectLst/>
                <a:latin typeface="URWPalladioL"/>
              </a:rPr>
              <a:t> on </a:t>
            </a:r>
            <a:r>
              <a:rPr lang="tr-TR" sz="800" dirty="0" err="1">
                <a:effectLst/>
                <a:latin typeface="URWPalladioL"/>
              </a:rPr>
              <a:t>Decentralized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Cryptocurrency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Exchanges</a:t>
            </a:r>
            <a:r>
              <a:rPr lang="tr-TR" sz="800" dirty="0">
                <a:effectLst/>
                <a:latin typeface="URWPalladioL"/>
              </a:rPr>
              <a:t>.” </a:t>
            </a:r>
            <a:r>
              <a:rPr lang="tr-TR" sz="800" dirty="0" err="1">
                <a:effectLst/>
                <a:latin typeface="URWPalladioL"/>
              </a:rPr>
              <a:t>In</a:t>
            </a:r>
            <a:r>
              <a:rPr lang="tr-TR" sz="800" dirty="0">
                <a:effectLst/>
                <a:latin typeface="URWPalladioL"/>
              </a:rPr>
              <a:t>: (2021).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8235736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B3217045-2FF1-B343-929B-EB061A2F8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44450"/>
            <a:ext cx="7535863" cy="720725"/>
          </a:xfrm>
        </p:spPr>
        <p:txBody>
          <a:bodyPr vert="horz" wrap="square" lIns="90000" tIns="0" rIns="90000" bIns="0" numCol="1" anchor="b" anchorCtr="0" compatLnSpc="1">
            <a:prstTxWarp prst="textNoShape">
              <a:avLst/>
            </a:prstTxWarp>
            <a:normAutofit/>
          </a:bodyPr>
          <a:lstStyle/>
          <a:p>
            <a:r>
              <a:rPr lang="tr-TR"/>
              <a:t>Wash</a:t>
            </a:r>
            <a:r>
              <a:rPr lang="tr-TR" dirty="0"/>
              <a:t> Trade </a:t>
            </a:r>
            <a:r>
              <a:rPr lang="tr-TR"/>
              <a:t>Detection</a:t>
            </a:r>
            <a:r>
              <a:rPr lang="tr-TR" dirty="0"/>
              <a:t>: </a:t>
            </a:r>
            <a:r>
              <a:rPr lang="tr-TR"/>
              <a:t>Detection</a:t>
            </a:r>
            <a:r>
              <a:rPr lang="tr-TR" dirty="0"/>
              <a:t> </a:t>
            </a:r>
            <a:r>
              <a:rPr lang="tr-TR"/>
              <a:t>Algorithm</a:t>
            </a:r>
            <a:endParaRPr lang="tr-TR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5F9ACE9A-B01C-9904-6A93-67785B3C80CD}"/>
              </a:ext>
            </a:extLst>
          </p:cNvPr>
          <p:cNvSpPr txBox="1"/>
          <p:nvPr/>
        </p:nvSpPr>
        <p:spPr bwMode="auto">
          <a:xfrm>
            <a:off x="250827" y="981077"/>
            <a:ext cx="4244975" cy="47521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20000"/>
              </a:spcBef>
            </a:pPr>
            <a:r>
              <a:rPr lang="en-US" b="1" dirty="0">
                <a:solidFill>
                  <a:schemeClr val="tx1"/>
                </a:solidFill>
                <a:cs typeface="Arial Unicode MS" pitchFamily="34" charset="-128"/>
              </a:rPr>
              <a:t>1.Part: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Iterative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strongly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connected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components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(SCC)</a:t>
            </a:r>
            <a:endParaRPr lang="en-US" b="1" dirty="0">
              <a:solidFill>
                <a:schemeClr val="tx1"/>
              </a:solidFill>
              <a:cs typeface="Arial Unicode MS" pitchFamily="34" charset="-128"/>
            </a:endParaRP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 Unicode MS" pitchFamily="34" charset="-128"/>
              </a:rPr>
              <a:t>The mentioned algorithm is applied to each NFT in the collection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 Unicode MS" pitchFamily="34" charset="-128"/>
              </a:rPr>
              <a:t>SCCs repeated&gt;=5 (empirical threshold) times are marked as suspicious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cs typeface="Arial Unicode MS" pitchFamily="34" charset="-128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776990CE-4C3E-B2EF-7DB9-E85251E78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099201"/>
            <a:ext cx="4244975" cy="451593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B0910EA-0742-5C67-A834-8296182448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37388" y="6570615"/>
            <a:ext cx="1606550" cy="288925"/>
          </a:xfrm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kern="1200">
                <a:latin typeface="+mn-lt"/>
                <a:ea typeface="+mn-ea"/>
                <a:cs typeface="+mn-cs"/>
              </a:rPr>
              <a:t>© sebis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2093D37-AA1E-467D-4E98-70016C83A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3938" y="6570615"/>
            <a:ext cx="249237" cy="288925"/>
          </a:xfrm>
        </p:spPr>
        <p:txBody>
          <a:bodyPr vert="horz" wrap="none" lIns="91440" tIns="45720" rIns="0" bIns="4572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  <a:defRPr/>
            </a:pPr>
            <a:fld id="{E201E5CB-5EE0-4EA4-87FF-7D8A79A61969}" type="slidenum">
              <a:rPr lang="de-DE" kern="1200"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  <a:defRPr/>
              </a:pPr>
              <a:t>8</a:t>
            </a:fld>
            <a:endParaRPr lang="de-DE" kern="1200">
              <a:latin typeface="+mn-lt"/>
              <a:ea typeface="+mn-ea"/>
              <a:cs typeface="+mn-cs"/>
            </a:endParaRP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D91CCF60-A5F6-1C31-C1C6-5C3900DA9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677" y="6569075"/>
            <a:ext cx="4898387" cy="288925"/>
          </a:xfrm>
        </p:spPr>
        <p:txBody>
          <a:bodyPr/>
          <a:lstStyle/>
          <a:p>
            <a:r>
              <a:rPr lang="en-US" dirty="0"/>
              <a:t>Baran </a:t>
            </a:r>
            <a:r>
              <a:rPr lang="en-US" dirty="0" err="1"/>
              <a:t>Kalkavan</a:t>
            </a:r>
            <a:r>
              <a:rPr lang="en-US" dirty="0"/>
              <a:t> | </a:t>
            </a:r>
            <a:r>
              <a:rPr lang="tr-TR" sz="800" dirty="0" err="1">
                <a:effectLst/>
                <a:latin typeface="URWPalladioL"/>
              </a:rPr>
              <a:t>Towards</a:t>
            </a:r>
            <a:r>
              <a:rPr lang="tr-TR" sz="800" dirty="0">
                <a:effectLst/>
                <a:latin typeface="URWPalladioL"/>
              </a:rPr>
              <a:t> an Online Service </a:t>
            </a:r>
            <a:r>
              <a:rPr lang="tr-TR" sz="800" dirty="0" err="1">
                <a:effectLst/>
                <a:latin typeface="URWPalladioL"/>
              </a:rPr>
              <a:t>to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Detect</a:t>
            </a:r>
            <a:r>
              <a:rPr lang="tr-TR" sz="800" dirty="0">
                <a:effectLst/>
                <a:latin typeface="URWPalladioL"/>
              </a:rPr>
              <a:t> NFT </a:t>
            </a:r>
            <a:r>
              <a:rPr lang="tr-TR" sz="800" dirty="0" err="1">
                <a:effectLst/>
                <a:latin typeface="URWPalladioL"/>
              </a:rPr>
              <a:t>Wash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Trading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Activities</a:t>
            </a:r>
            <a:r>
              <a:rPr lang="tr-TR" sz="800" dirty="0">
                <a:effectLst/>
                <a:latin typeface="URWPalladioL"/>
              </a:rPr>
              <a:t> on </a:t>
            </a:r>
            <a:r>
              <a:rPr lang="tr-TR" sz="800" dirty="0" err="1">
                <a:effectLst/>
                <a:latin typeface="URWPalladioL"/>
              </a:rPr>
              <a:t>the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Ethereum</a:t>
            </a:r>
            <a:r>
              <a:rPr lang="tr-TR" sz="800" dirty="0">
                <a:effectLst/>
                <a:latin typeface="URWPalladioL"/>
              </a:rPr>
              <a:t> </a:t>
            </a:r>
            <a:r>
              <a:rPr lang="tr-TR" sz="800" dirty="0" err="1">
                <a:effectLst/>
                <a:latin typeface="URWPalladioL"/>
              </a:rPr>
              <a:t>Blockchain</a:t>
            </a:r>
            <a:br>
              <a:rPr lang="tr-TR" dirty="0"/>
            </a:br>
            <a:r>
              <a:rPr lang="en-US" dirty="0"/>
              <a:t> </a:t>
            </a:r>
            <a:endParaRPr lang="de-DE" dirty="0"/>
          </a:p>
        </p:txBody>
      </p:sp>
      <p:sp>
        <p:nvSpPr>
          <p:cNvPr id="2" name="Sol Ayraç 1">
            <a:extLst>
              <a:ext uri="{FF2B5EF4-FFF2-40B4-BE49-F238E27FC236}">
                <a16:creationId xmlns:a16="http://schemas.microsoft.com/office/drawing/2014/main" id="{C080E362-7FEE-D65E-DD9D-9F46C8FBC717}"/>
              </a:ext>
            </a:extLst>
          </p:cNvPr>
          <p:cNvSpPr/>
          <p:nvPr/>
        </p:nvSpPr>
        <p:spPr bwMode="auto">
          <a:xfrm>
            <a:off x="4648200" y="2060848"/>
            <a:ext cx="355848" cy="1872208"/>
          </a:xfrm>
          <a:prstGeom prst="leftBrace">
            <a:avLst/>
          </a:prstGeom>
          <a:ln>
            <a:solidFill>
              <a:srgbClr val="C00000">
                <a:alpha val="50000"/>
              </a:srgbClr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10720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E75E9D7F-C2A6-83F7-7213-5090A27D2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44450"/>
            <a:ext cx="7535863" cy="720725"/>
          </a:xfrm>
        </p:spPr>
        <p:txBody>
          <a:bodyPr vert="horz" wrap="square" lIns="90000" tIns="0" rIns="90000" bIns="0" numCol="1" anchor="b" anchorCtr="0" compatLnSpc="1">
            <a:prstTxWarp prst="textNoShape">
              <a:avLst/>
            </a:prstTxWarp>
            <a:normAutofit/>
          </a:bodyPr>
          <a:lstStyle/>
          <a:p>
            <a:r>
              <a:rPr lang="tr-TR"/>
              <a:t>Wash</a:t>
            </a:r>
            <a:r>
              <a:rPr lang="tr-TR" dirty="0"/>
              <a:t> Trade </a:t>
            </a:r>
            <a:r>
              <a:rPr lang="tr-TR"/>
              <a:t>Detection</a:t>
            </a:r>
            <a:r>
              <a:rPr lang="tr-TR" dirty="0"/>
              <a:t>: </a:t>
            </a:r>
            <a:r>
              <a:rPr lang="tr-TR"/>
              <a:t>Detection</a:t>
            </a:r>
            <a:r>
              <a:rPr lang="tr-TR" dirty="0"/>
              <a:t> </a:t>
            </a:r>
            <a:r>
              <a:rPr lang="tr-TR"/>
              <a:t>Algorithm</a:t>
            </a:r>
            <a:endParaRPr lang="tr-TR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4BB61553-2C1F-5848-0C3E-F31117A9A052}"/>
              </a:ext>
            </a:extLst>
          </p:cNvPr>
          <p:cNvSpPr txBox="1"/>
          <p:nvPr/>
        </p:nvSpPr>
        <p:spPr bwMode="auto">
          <a:xfrm>
            <a:off x="325877" y="969477"/>
            <a:ext cx="4244975" cy="54006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20000"/>
              </a:spcBef>
            </a:pPr>
            <a:r>
              <a:rPr lang="en-US" b="1" dirty="0">
                <a:solidFill>
                  <a:schemeClr val="tx1"/>
                </a:solidFill>
                <a:cs typeface="Arial Unicode MS" pitchFamily="34" charset="-128"/>
              </a:rPr>
              <a:t>2.Part:</a:t>
            </a:r>
            <a:r>
              <a:rPr lang="en-US" dirty="0">
                <a:solidFill>
                  <a:schemeClr val="tx1"/>
                </a:solidFill>
                <a:cs typeface="Arial Unicode MS" pitchFamily="34" charset="-128"/>
              </a:rPr>
              <a:t> </a:t>
            </a:r>
            <a:r>
              <a:rPr lang="en-US" b="1" dirty="0">
                <a:solidFill>
                  <a:schemeClr val="tx1"/>
                </a:solidFill>
                <a:cs typeface="Arial Unicode MS" pitchFamily="34" charset="-128"/>
              </a:rPr>
              <a:t>Iteratively weakly connected components (WCC) detection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 Unicode MS" pitchFamily="34" charset="-128"/>
              </a:rPr>
              <a:t>Some wash traders prevent closed cycles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cs typeface="Arial Unicode MS" pitchFamily="34" charset="-128"/>
              </a:rPr>
              <a:t>Transfers</a:t>
            </a:r>
            <a:r>
              <a:rPr lang="en-US" dirty="0">
                <a:solidFill>
                  <a:schemeClr val="tx1"/>
                </a:solidFill>
                <a:cs typeface="Arial Unicode MS" pitchFamily="34" charset="-128"/>
              </a:rPr>
              <a:t> are transactions with value 0</a:t>
            </a:r>
            <a:r>
              <a:rPr lang="en-US" dirty="0">
                <a:solidFill>
                  <a:schemeClr val="tx1"/>
                </a:solidFill>
                <a:effectLst/>
                <a:cs typeface="Arial Unicode MS" pitchFamily="34" charset="-128"/>
              </a:rPr>
              <a:t> </a:t>
            </a:r>
            <a:endParaRPr lang="en-US" dirty="0">
              <a:solidFill>
                <a:schemeClr val="tx1"/>
              </a:solidFill>
              <a:cs typeface="Arial Unicode MS" pitchFamily="34" charset="-128"/>
            </a:endParaRP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/>
                </a:solidFill>
                <a:cs typeface="Arial Unicode MS" pitchFamily="34" charset="-128"/>
              </a:rPr>
              <a:t>Unconditional asset transfer</a:t>
            </a:r>
            <a:r>
              <a:rPr lang="en-US" dirty="0">
                <a:solidFill>
                  <a:schemeClr val="tx1"/>
                </a:solidFill>
                <a:cs typeface="Arial Unicode MS" pitchFamily="34" charset="-128"/>
              </a:rPr>
              <a:t>	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cs typeface="Arial Unicode MS" pitchFamily="34" charset="-128"/>
              </a:rPr>
              <a:t>WCC</a:t>
            </a:r>
            <a:r>
              <a:rPr lang="en-US" dirty="0">
                <a:solidFill>
                  <a:schemeClr val="tx1"/>
                </a:solidFill>
                <a:cs typeface="Arial Unicode MS" pitchFamily="34" charset="-128"/>
              </a:rPr>
              <a:t>: of </a:t>
            </a:r>
            <a:r>
              <a:rPr lang="en-US" i="1" dirty="0">
                <a:solidFill>
                  <a:schemeClr val="tx1"/>
                </a:solidFill>
                <a:effectLst/>
                <a:cs typeface="Arial Unicode MS" pitchFamily="34" charset="-128"/>
              </a:rPr>
              <a:t>a directed graph is a sub-graph where all nodes are reachable from every other node irrespective of the direction of the edges. 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 Unicode MS" pitchFamily="34" charset="-128"/>
              </a:rPr>
              <a:t>WCCs repeated&gt;=2 (empirical threshold) times are marked as suspicious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i="1" dirty="0">
              <a:solidFill>
                <a:schemeClr val="tx1"/>
              </a:solidFill>
              <a:cs typeface="Arial Unicode MS" pitchFamily="34" charset="-128"/>
            </a:endParaRP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cs typeface="Arial Unicode MS" pitchFamily="34" charset="-128"/>
            </a:endParaRPr>
          </a:p>
          <a:p>
            <a:pPr>
              <a:spcBef>
                <a:spcPct val="20000"/>
              </a:spcBef>
            </a:pPr>
            <a:endParaRPr lang="en-US" dirty="0">
              <a:solidFill>
                <a:schemeClr val="tx1"/>
              </a:solidFill>
              <a:cs typeface="Arial Unicode MS" pitchFamily="34" charset="-128"/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cs typeface="Arial Unicode MS" pitchFamily="34" charset="-128"/>
            </a:endParaRP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60DACF6-985F-A7EE-76AB-50167D407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37388" y="6570615"/>
            <a:ext cx="1606550" cy="288925"/>
          </a:xfrm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kern="1200">
                <a:latin typeface="+mn-lt"/>
                <a:ea typeface="+mn-ea"/>
                <a:cs typeface="+mn-cs"/>
              </a:rPr>
              <a:t>© sebis</a:t>
            </a:r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52330EDF-C126-C60B-1A3A-0FB3BC95F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677" y="6569075"/>
            <a:ext cx="4321175" cy="288925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600"/>
              <a:t>Baran Kalkavan | </a:t>
            </a:r>
            <a:r>
              <a:rPr lang="tr-TR" sz="600">
                <a:effectLst/>
              </a:rPr>
              <a:t>Towards an Online Service to Detect NFT Wash Trading Activities on the Ethereum Blockchain</a:t>
            </a:r>
            <a:br>
              <a:rPr lang="tr-TR" sz="600"/>
            </a:br>
            <a:r>
              <a:rPr lang="en-US" sz="600"/>
              <a:t> </a:t>
            </a:r>
            <a:endParaRPr lang="de-DE" sz="60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5FA6FD8-9276-C394-1C6B-832566970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3938" y="6570615"/>
            <a:ext cx="249237" cy="288925"/>
          </a:xfrm>
        </p:spPr>
        <p:txBody>
          <a:bodyPr vert="horz" wrap="none" lIns="91440" tIns="45720" rIns="0" bIns="4572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  <a:defRPr/>
            </a:pPr>
            <a:fld id="{E201E5CB-5EE0-4EA4-87FF-7D8A79A61969}" type="slidenum">
              <a:rPr lang="de-DE" kern="1200"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  <a:defRPr/>
              </a:pPr>
              <a:t>9</a:t>
            </a:fld>
            <a:endParaRPr lang="de-DE" kern="1200">
              <a:latin typeface="+mn-lt"/>
              <a:ea typeface="+mn-ea"/>
              <a:cs typeface="+mn-cs"/>
            </a:endParaRPr>
          </a:p>
        </p:txBody>
      </p:sp>
      <p:pic>
        <p:nvPicPr>
          <p:cNvPr id="17" name="Resim 16" descr="metin içeren bir resim&#10;&#10;Açıklama otomatik olarak oluşturuldu">
            <a:extLst>
              <a:ext uri="{FF2B5EF4-FFF2-40B4-BE49-F238E27FC236}">
                <a16:creationId xmlns:a16="http://schemas.microsoft.com/office/drawing/2014/main" id="{98FE1EB8-6EB8-2BB2-B02D-094C4FB30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72816"/>
            <a:ext cx="4347921" cy="1339568"/>
          </a:xfrm>
          <a:prstGeom prst="rect">
            <a:avLst/>
          </a:prstGeom>
        </p:spPr>
      </p:pic>
      <p:pic>
        <p:nvPicPr>
          <p:cNvPr id="15" name="Resim 14" descr="metin içeren bir resim&#10;&#10;Açıklama otomatik olarak oluşturuldu">
            <a:extLst>
              <a:ext uri="{FF2B5EF4-FFF2-40B4-BE49-F238E27FC236}">
                <a16:creationId xmlns:a16="http://schemas.microsoft.com/office/drawing/2014/main" id="{9CEE7CD8-57ED-49A7-05A0-9604E7758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861048"/>
            <a:ext cx="4347921" cy="133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5244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Slides sebis 2013 2">
  <a:themeElements>
    <a:clrScheme name="Benutzerdefiniert 2">
      <a:dk1>
        <a:srgbClr val="000000"/>
      </a:dk1>
      <a:lt1>
        <a:srgbClr val="FFFFFF"/>
      </a:lt1>
      <a:dk2>
        <a:srgbClr val="002143"/>
      </a:dk2>
      <a:lt2>
        <a:srgbClr val="EEECE1"/>
      </a:lt2>
      <a:accent1>
        <a:srgbClr val="91A02F"/>
      </a:accent1>
      <a:accent2>
        <a:srgbClr val="E37C4D"/>
      </a:accent2>
      <a:accent3>
        <a:srgbClr val="DAD7CB"/>
      </a:accent3>
      <a:accent4>
        <a:srgbClr val="003359"/>
      </a:accent4>
      <a:accent5>
        <a:srgbClr val="0073CF"/>
      </a:accent5>
      <a:accent6>
        <a:srgbClr val="98C6EA"/>
      </a:accent6>
      <a:hlink>
        <a:srgbClr val="64A0C8"/>
      </a:hlink>
      <a:folHlink>
        <a:srgbClr val="64A0C8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dirty="0" smtClean="0">
            <a:solidFill>
              <a:schemeClr val="tx1"/>
            </a:solidFill>
            <a:cs typeface="Arial" pitchFamily="34" charset="0"/>
          </a:defRPr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 bwMode="auto">
        <a:ln>
          <a:headEnd type="none" w="med" len="med"/>
          <a:tailEnd type="arrow"/>
        </a:ln>
      </a:spPr>
      <a:bodyPr/>
      <a:lstStyle/>
      <a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none" rtlCol="0">
        <a:spAutoFit/>
      </a:bodyPr>
      <a:lstStyle>
        <a:defPPr>
          <a:defRPr dirty="0" smtClean="0">
            <a:latin typeface="Arial" pitchFamily="34" charset="0"/>
          </a:defRPr>
        </a:defPPr>
      </a:lstStyle>
      <a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a:style>
    </a:tx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7103 Matthes English Master Slide Deck.potx" id="{5CEA98E3-FCCF-4A77-984D-6660B29F00FA}" vid="{70782D42-C922-4C66-80DF-428FCD7C4483}"/>
    </a:ext>
  </a:ext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Slides sebis 2013 2</Template>
  <TotalTime>9860</TotalTime>
  <Words>1695</Words>
  <Application>Microsoft Macintosh PowerPoint</Application>
  <PresentationFormat>Ekran Gösterisi (4:3)</PresentationFormat>
  <Paragraphs>274</Paragraphs>
  <Slides>25</Slides>
  <Notes>7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25</vt:i4>
      </vt:variant>
    </vt:vector>
  </HeadingPairs>
  <TitlesOfParts>
    <vt:vector size="33" baseType="lpstr">
      <vt:lpstr>Arial Unicode MS</vt:lpstr>
      <vt:lpstr>Arial</vt:lpstr>
      <vt:lpstr>Calibri</vt:lpstr>
      <vt:lpstr>Helvetica Neue</vt:lpstr>
      <vt:lpstr>TUM Neue Helvetica 75 Bold</vt:lpstr>
      <vt:lpstr>URWPalladioL</vt:lpstr>
      <vt:lpstr>Wingdings</vt:lpstr>
      <vt:lpstr>Slides sebis 2013 2</vt:lpstr>
      <vt:lpstr>Towards an Online Service to Detect NFT Wash Trading Activities on the Ethereum Blockchain  </vt:lpstr>
      <vt:lpstr>Outline</vt:lpstr>
      <vt:lpstr>Introduction</vt:lpstr>
      <vt:lpstr>Introduction: NFT Wash Trade</vt:lpstr>
      <vt:lpstr>Outline</vt:lpstr>
      <vt:lpstr>Wash Trade Detection: Trade Graph</vt:lpstr>
      <vt:lpstr>Wash Trade Detection: Detection Algorithm</vt:lpstr>
      <vt:lpstr>Wash Trade Detection: Detection Algorithm</vt:lpstr>
      <vt:lpstr>Wash Trade Detection: Detection Algorithm</vt:lpstr>
      <vt:lpstr>Wash Trade Detection: Detection Algorithm</vt:lpstr>
      <vt:lpstr>Outline</vt:lpstr>
      <vt:lpstr>Methodology: Input Data</vt:lpstr>
      <vt:lpstr>PowerPoint Sunusu</vt:lpstr>
      <vt:lpstr>Methodology: Web App</vt:lpstr>
      <vt:lpstr>Outline</vt:lpstr>
      <vt:lpstr>Results</vt:lpstr>
      <vt:lpstr>Results</vt:lpstr>
      <vt:lpstr>Results: Performance</vt:lpstr>
      <vt:lpstr>Outline</vt:lpstr>
      <vt:lpstr>Research Questions</vt:lpstr>
      <vt:lpstr>Research Questions</vt:lpstr>
      <vt:lpstr>PowerPoint Sunusu</vt:lpstr>
      <vt:lpstr>Appendix </vt:lpstr>
      <vt:lpstr>Appendix </vt:lpstr>
      <vt:lpstr>Appendix 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an Online Service to Detect NFT Wash Trading Activities on the Ethereum  Blockchain  </dc:title>
  <dc:creator>Kalkavan, Baran</dc:creator>
  <dc:description>Copyright sebis</dc:description>
  <cp:lastModifiedBy>Kalkavan, Baran</cp:lastModifiedBy>
  <cp:revision>16</cp:revision>
  <dcterms:created xsi:type="dcterms:W3CDTF">2022-10-12T17:48:55Z</dcterms:created>
  <dcterms:modified xsi:type="dcterms:W3CDTF">2022-10-24T06:57:36Z</dcterms:modified>
</cp:coreProperties>
</file>