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3"/>
  </p:notesMasterIdLst>
  <p:handoutMasterIdLst>
    <p:handoutMasterId r:id="rId24"/>
  </p:handoutMasterIdLst>
  <p:sldIdLst>
    <p:sldId id="647" r:id="rId2"/>
    <p:sldId id="707" r:id="rId3"/>
    <p:sldId id="698" r:id="rId4"/>
    <p:sldId id="713" r:id="rId5"/>
    <p:sldId id="700" r:id="rId6"/>
    <p:sldId id="715" r:id="rId7"/>
    <p:sldId id="695" r:id="rId8"/>
    <p:sldId id="717" r:id="rId9"/>
    <p:sldId id="718" r:id="rId10"/>
    <p:sldId id="719" r:id="rId11"/>
    <p:sldId id="720" r:id="rId12"/>
    <p:sldId id="721" r:id="rId13"/>
    <p:sldId id="712" r:id="rId14"/>
    <p:sldId id="702" r:id="rId15"/>
    <p:sldId id="716" r:id="rId16"/>
    <p:sldId id="706" r:id="rId17"/>
    <p:sldId id="709" r:id="rId18"/>
    <p:sldId id="708" r:id="rId19"/>
    <p:sldId id="697" r:id="rId20"/>
    <p:sldId id="711" r:id="rId21"/>
    <p:sldId id="673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35"/>
    <a:srgbClr val="B36AE1"/>
    <a:srgbClr val="0065BD"/>
    <a:srgbClr val="535860"/>
    <a:srgbClr val="41BEFF"/>
    <a:srgbClr val="C0C0C0"/>
    <a:srgbClr val="000000"/>
    <a:srgbClr val="FF8000"/>
    <a:srgbClr val="CB6C1D"/>
    <a:srgbClr val="EC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0" autoAdjust="0"/>
    <p:restoredTop sz="96512" autoAdjust="0"/>
  </p:normalViewPr>
  <p:slideViewPr>
    <p:cSldViewPr>
      <p:cViewPr varScale="1">
        <p:scale>
          <a:sx n="128" d="100"/>
          <a:sy n="128" d="100"/>
        </p:scale>
        <p:origin x="184" y="176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821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43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2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68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47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391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20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682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Implementation of classification task</a:t>
            </a:r>
          </a:p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801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5013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800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38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5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41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53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52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3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29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2" y="1"/>
            <a:ext cx="9144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9144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3538641"/>
            <a:ext cx="8574632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1796"/>
            <a:ext cx="857463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8812"/>
            <a:ext cx="999170" cy="320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319090" y="4643381"/>
            <a:ext cx="857906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220413 Jan Robin Geibel Master Thesis Kick-Off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314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4684"/>
            <a:ext cx="9144793" cy="690736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79445" y="1743185"/>
            <a:ext cx="2924386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027" y="2024110"/>
            <a:ext cx="751997" cy="396142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505" y="2514435"/>
            <a:ext cx="715519" cy="229443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698706" y="4123820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96606" y="3486196"/>
            <a:ext cx="2242942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96630" y="3277000"/>
            <a:ext cx="2242394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54989" y="5454244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6606" y="5932082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796606" y="3704993"/>
            <a:ext cx="2258073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0020823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220413 Jan Robin Geibel Master Thesis Kick-Off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220613 Jan Robin Geibel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220413 Jan Robin Geibel Master Thesis Kick-Off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jalammar.github.io/illustrated-transformer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jalammar.github.io/illustrated-transform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jalammar.github.io/illustrated-transformer/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hyperlink" Target="http://jalammar.github.io/illustrated-transform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jalammar.github.io/illustrated-transform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15311"/>
            <a:ext cx="8574632" cy="1603104"/>
          </a:xfrm>
        </p:spPr>
        <p:txBody>
          <a:bodyPr/>
          <a:lstStyle/>
          <a:p>
            <a:r>
              <a:rPr lang="en-US" b="1" dirty="0"/>
              <a:t>Evaluating Approaches to Overcome the Input Size Limitations of Transformer-Based Language Models on Patent Documents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Jan Robin Geibel, Master Thesis Kick-Off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of Performer – Rethinking the attention mechanism: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Leaving normalization aside for a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Multiplying keys and values first would significantly reduce dimensionality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What about the softmax function?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64E865E-DC57-569C-EE74-E8AADD0EA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 r="28375" b="32779"/>
          <a:stretch/>
        </p:blipFill>
        <p:spPr>
          <a:xfrm>
            <a:off x="4102800" y="2312442"/>
            <a:ext cx="936104" cy="13792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5D455A-B260-6D94-1D7F-76DAB8CD9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9" t="39145" r="42700" b="39798"/>
          <a:stretch/>
        </p:blipFill>
        <p:spPr>
          <a:xfrm>
            <a:off x="5109764" y="3189021"/>
            <a:ext cx="432048" cy="432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33B53D0-513C-67AB-F12E-768F19069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9" t="9111" r="1928" b="20699"/>
          <a:stretch/>
        </p:blipFill>
        <p:spPr>
          <a:xfrm>
            <a:off x="5537773" y="2312442"/>
            <a:ext cx="1224136" cy="144016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DC878AD-3479-A57B-EF57-88400EF1B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r="48289" b="35681"/>
          <a:stretch/>
        </p:blipFill>
        <p:spPr>
          <a:xfrm>
            <a:off x="2230592" y="2400128"/>
            <a:ext cx="1074933" cy="13197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6E2BCDB-8F79-7691-8F3D-66B64ACF2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9" t="39145" r="42700" b="39798"/>
          <a:stretch/>
        </p:blipFill>
        <p:spPr>
          <a:xfrm>
            <a:off x="3305525" y="3189021"/>
            <a:ext cx="432048" cy="4320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AFF5882-BCC6-4C45-6521-2292DB04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24635" r="66889"/>
          <a:stretch/>
        </p:blipFill>
        <p:spPr>
          <a:xfrm>
            <a:off x="3804394" y="2539540"/>
            <a:ext cx="236609" cy="154633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BE8B98A-7854-7CD4-E851-1465B4404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3" r="19715"/>
          <a:stretch/>
        </p:blipFill>
        <p:spPr>
          <a:xfrm>
            <a:off x="6569250" y="2060848"/>
            <a:ext cx="432048" cy="205179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CE612D8-CAAE-D81E-1CCF-7A89400A329C}"/>
              </a:ext>
            </a:extLst>
          </p:cNvPr>
          <p:cNvSpPr txBox="1"/>
          <p:nvPr/>
        </p:nvSpPr>
        <p:spPr>
          <a:xfrm>
            <a:off x="4172402" y="3774199"/>
            <a:ext cx="7860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d x 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4238C2B-90BE-469E-DD9B-457F3B3265F3}"/>
              </a:ext>
            </a:extLst>
          </p:cNvPr>
          <p:cNvSpPr txBox="1"/>
          <p:nvPr/>
        </p:nvSpPr>
        <p:spPr>
          <a:xfrm>
            <a:off x="2458482" y="3766231"/>
            <a:ext cx="6829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 x 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432D1E1-1A53-F232-5C79-9B3B9C72D4BF}"/>
              </a:ext>
            </a:extLst>
          </p:cNvPr>
          <p:cNvSpPr txBox="1"/>
          <p:nvPr/>
        </p:nvSpPr>
        <p:spPr>
          <a:xfrm>
            <a:off x="5754923" y="3766231"/>
            <a:ext cx="6829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 x 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6F545B9-2224-0204-A53F-796842C3B42C}"/>
              </a:ext>
            </a:extLst>
          </p:cNvPr>
          <p:cNvSpPr txBox="1"/>
          <p:nvPr/>
        </p:nvSpPr>
        <p:spPr>
          <a:xfrm>
            <a:off x="4958444" y="4617109"/>
            <a:ext cx="10092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d x 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670BBD-7FC9-1D9E-D97B-04EE1E318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1" r="4615" b="18070"/>
          <a:stretch/>
        </p:blipFill>
        <p:spPr>
          <a:xfrm>
            <a:off x="3804394" y="4111774"/>
            <a:ext cx="3317330" cy="50533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1879AEA-78B3-EC3F-A9CE-3EF77656F6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1" r="4615" b="18070"/>
          <a:stretch/>
        </p:blipFill>
        <p:spPr>
          <a:xfrm>
            <a:off x="2078908" y="5166660"/>
            <a:ext cx="5301404" cy="505335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B1CCC57-5BB8-AC74-034D-AF31C88D9980}"/>
              </a:ext>
            </a:extLst>
          </p:cNvPr>
          <p:cNvSpPr txBox="1"/>
          <p:nvPr/>
        </p:nvSpPr>
        <p:spPr>
          <a:xfrm>
            <a:off x="4172402" y="5757233"/>
            <a:ext cx="10092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 x d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74D3831-21E2-00CB-D7E6-6570D824372A}"/>
              </a:ext>
            </a:extLst>
          </p:cNvPr>
          <p:cNvSpPr/>
          <p:nvPr/>
        </p:nvSpPr>
        <p:spPr>
          <a:xfrm>
            <a:off x="249676" y="6031741"/>
            <a:ext cx="8643499" cy="33855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de-DE" sz="800" dirty="0"/>
              <a:t>Choromanski, Krzysztof, et al.: </a:t>
            </a:r>
            <a:r>
              <a:rPr lang="de-DE" sz="800" dirty="0" err="1"/>
              <a:t>Rethinking</a:t>
            </a:r>
            <a:r>
              <a:rPr lang="de-DE" sz="800" dirty="0"/>
              <a:t> </a:t>
            </a:r>
            <a:r>
              <a:rPr lang="de-DE" sz="800" dirty="0" err="1"/>
              <a:t>attention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</a:t>
            </a:r>
            <a:r>
              <a:rPr lang="de-DE" sz="800" dirty="0" err="1"/>
              <a:t>performers</a:t>
            </a:r>
            <a:endParaRPr lang="de-DE" sz="800" dirty="0"/>
          </a:p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5"/>
              </a:rPr>
              <a:t>Jalammar blog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800" dirty="0"/>
              <a:t>http://</a:t>
            </a:r>
            <a:r>
              <a:rPr lang="de-DE" sz="800" dirty="0" err="1"/>
              <a:t>jalammar.github.io</a:t>
            </a:r>
            <a:r>
              <a:rPr lang="de-DE" sz="800" dirty="0"/>
              <a:t>/</a:t>
            </a:r>
            <a:r>
              <a:rPr lang="de-DE" sz="800" dirty="0" err="1"/>
              <a:t>illustrated-transformer</a:t>
            </a:r>
            <a:r>
              <a:rPr lang="de-DE" sz="800" dirty="0"/>
              <a:t>/)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14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of Performer – Rethinking the attention mechanism: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Leaving normalization aside for a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Multiplying keys and values first would significantly reduce dimensionality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What about the softmax function?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63956F1-08E9-F560-CB52-35FBBD97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r="19558"/>
          <a:stretch/>
        </p:blipFill>
        <p:spPr>
          <a:xfrm>
            <a:off x="971600" y="3068960"/>
            <a:ext cx="4680520" cy="2051794"/>
          </a:xfrm>
          <a:prstGeom prst="rect">
            <a:avLst/>
          </a:prstGeom>
        </p:spPr>
      </p:pic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7DD6D3C1-25A1-3A87-68E0-605ED3B32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30977"/>
              </p:ext>
            </p:extLst>
          </p:nvPr>
        </p:nvGraphicFramePr>
        <p:xfrm>
          <a:off x="6864773" y="3820666"/>
          <a:ext cx="117579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30">
                  <a:extLst>
                    <a:ext uri="{9D8B030D-6E8A-4147-A177-3AD203B41FA5}">
                      <a16:colId xmlns:a16="http://schemas.microsoft.com/office/drawing/2014/main" val="2378872698"/>
                    </a:ext>
                  </a:extLst>
                </a:gridCol>
                <a:gridCol w="391930">
                  <a:extLst>
                    <a:ext uri="{9D8B030D-6E8A-4147-A177-3AD203B41FA5}">
                      <a16:colId xmlns:a16="http://schemas.microsoft.com/office/drawing/2014/main" val="206235084"/>
                    </a:ext>
                  </a:extLst>
                </a:gridCol>
                <a:gridCol w="391930">
                  <a:extLst>
                    <a:ext uri="{9D8B030D-6E8A-4147-A177-3AD203B41FA5}">
                      <a16:colId xmlns:a16="http://schemas.microsoft.com/office/drawing/2014/main" val="2015151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3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59674"/>
                  </a:ext>
                </a:extLst>
              </a:tr>
              <a:tr h="2664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85611"/>
                  </a:ext>
                </a:extLst>
              </a:tr>
            </a:tbl>
          </a:graphicData>
        </a:graphic>
      </p:graphicFrame>
      <p:sp>
        <p:nvSpPr>
          <p:cNvPr id="31" name="Textfeld 30">
            <a:extLst>
              <a:ext uri="{FF2B5EF4-FFF2-40B4-BE49-F238E27FC236}">
                <a16:creationId xmlns:a16="http://schemas.microsoft.com/office/drawing/2014/main" id="{A8BC3086-525C-FBB1-A44F-963BE29D1403}"/>
              </a:ext>
            </a:extLst>
          </p:cNvPr>
          <p:cNvSpPr txBox="1"/>
          <p:nvPr/>
        </p:nvSpPr>
        <p:spPr>
          <a:xfrm>
            <a:off x="5796136" y="4051220"/>
            <a:ext cx="6829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586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7319C66-5C47-7128-B918-1D18D588AA96}"/>
              </a:ext>
            </a:extLst>
          </p:cNvPr>
          <p:cNvSpPr txBox="1"/>
          <p:nvPr/>
        </p:nvSpPr>
        <p:spPr>
          <a:xfrm>
            <a:off x="7111204" y="3129101"/>
            <a:ext cx="6829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5BD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25A7AF-2D71-8813-B2D5-02661C34A75B}"/>
              </a:ext>
            </a:extLst>
          </p:cNvPr>
          <p:cNvSpPr/>
          <p:nvPr/>
        </p:nvSpPr>
        <p:spPr>
          <a:xfrm>
            <a:off x="249676" y="6031741"/>
            <a:ext cx="8643499" cy="33855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de-DE" sz="800" dirty="0"/>
              <a:t>Choromanski, Krzysztof, et al.: </a:t>
            </a:r>
            <a:r>
              <a:rPr lang="de-DE" sz="800" dirty="0" err="1"/>
              <a:t>Rethinking</a:t>
            </a:r>
            <a:r>
              <a:rPr lang="de-DE" sz="800" dirty="0"/>
              <a:t> </a:t>
            </a:r>
            <a:r>
              <a:rPr lang="de-DE" sz="800" dirty="0" err="1"/>
              <a:t>attention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</a:t>
            </a:r>
            <a:r>
              <a:rPr lang="de-DE" sz="800" dirty="0" err="1"/>
              <a:t>performers</a:t>
            </a:r>
            <a:endParaRPr lang="de-DE" sz="800" dirty="0"/>
          </a:p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4"/>
              </a:rPr>
              <a:t>Jalammar blog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800" dirty="0"/>
              <a:t>http://</a:t>
            </a:r>
            <a:r>
              <a:rPr lang="de-DE" sz="800" dirty="0" err="1"/>
              <a:t>jalammar.github.io</a:t>
            </a:r>
            <a:r>
              <a:rPr lang="de-DE" sz="800" dirty="0"/>
              <a:t>/</a:t>
            </a:r>
            <a:r>
              <a:rPr lang="de-DE" sz="800" dirty="0" err="1"/>
              <a:t>illustrated-transformer</a:t>
            </a:r>
            <a:r>
              <a:rPr lang="de-DE" sz="800" dirty="0"/>
              <a:t>/)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5401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of Performer – Rethinking the attention mechanism: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idea is to </a:t>
            </a:r>
            <a:r>
              <a:rPr lang="en-US" b="1" dirty="0"/>
              <a:t>decompose the softmax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 </a:t>
            </a:r>
            <a:r>
              <a:rPr lang="en-US" b="1" dirty="0"/>
              <a:t>kernel function to approximate </a:t>
            </a:r>
            <a:r>
              <a:rPr lang="en-US" dirty="0"/>
              <a:t>the result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7DD6D3C1-25A1-3A87-68E0-605ED3B32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69595"/>
              </p:ext>
            </p:extLst>
          </p:nvPr>
        </p:nvGraphicFramePr>
        <p:xfrm>
          <a:off x="1835696" y="3472493"/>
          <a:ext cx="117579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30">
                  <a:extLst>
                    <a:ext uri="{9D8B030D-6E8A-4147-A177-3AD203B41FA5}">
                      <a16:colId xmlns:a16="http://schemas.microsoft.com/office/drawing/2014/main" val="2378872698"/>
                    </a:ext>
                  </a:extLst>
                </a:gridCol>
                <a:gridCol w="391930">
                  <a:extLst>
                    <a:ext uri="{9D8B030D-6E8A-4147-A177-3AD203B41FA5}">
                      <a16:colId xmlns:a16="http://schemas.microsoft.com/office/drawing/2014/main" val="206235084"/>
                    </a:ext>
                  </a:extLst>
                </a:gridCol>
                <a:gridCol w="391930">
                  <a:extLst>
                    <a:ext uri="{9D8B030D-6E8A-4147-A177-3AD203B41FA5}">
                      <a16:colId xmlns:a16="http://schemas.microsoft.com/office/drawing/2014/main" val="2015151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3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59674"/>
                  </a:ext>
                </a:extLst>
              </a:tr>
              <a:tr h="2664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85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8BC3086-525C-FBB1-A44F-963BE29D1403}"/>
                  </a:ext>
                </a:extLst>
              </p:cNvPr>
              <p:cNvSpPr txBox="1"/>
              <p:nvPr/>
            </p:nvSpPr>
            <p:spPr>
              <a:xfrm>
                <a:off x="3693481" y="2970731"/>
                <a:ext cx="682928" cy="1569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5358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</m:oMath>
                  </m:oMathPara>
                </a14:m>
                <a:endParaRPr lang="en-US" sz="4800" b="1" dirty="0">
                  <a:solidFill>
                    <a:srgbClr val="535860"/>
                  </a:solidFill>
                  <a:latin typeface="Arial" pitchFamily="34" charset="0"/>
                </a:endParaRPr>
              </a:p>
              <a:p>
                <a:pPr algn="ctr"/>
                <a:r>
                  <a:rPr lang="en-US" sz="4800" b="1" dirty="0">
                    <a:solidFill>
                      <a:srgbClr val="535860"/>
                    </a:solidFill>
                    <a:latin typeface="Arial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8BC3086-525C-FBB1-A44F-963BE29D1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81" y="2970731"/>
                <a:ext cx="682928" cy="1569660"/>
              </a:xfrm>
              <a:prstGeom prst="rect">
                <a:avLst/>
              </a:prstGeom>
              <a:blipFill>
                <a:blip r:embed="rId3"/>
                <a:stretch>
                  <a:fillRect l="-41818" r="-18182" b="-19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17319C66-5C47-7128-B918-1D18D588AA96}"/>
              </a:ext>
            </a:extLst>
          </p:cNvPr>
          <p:cNvSpPr txBox="1"/>
          <p:nvPr/>
        </p:nvSpPr>
        <p:spPr>
          <a:xfrm>
            <a:off x="2082127" y="2780928"/>
            <a:ext cx="6829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5BD"/>
                </a:solidFill>
                <a:latin typeface="Arial" pitchFamily="34" charset="0"/>
              </a:rPr>
              <a:t>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442A89-A9DB-87F3-B425-2863C0F57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 r="28375" b="32779"/>
          <a:stretch/>
        </p:blipFill>
        <p:spPr>
          <a:xfrm>
            <a:off x="6581307" y="3065948"/>
            <a:ext cx="936104" cy="13792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02DE7B8-A88B-17FF-4C45-AF6BF68053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r="48289" b="35681"/>
          <a:stretch/>
        </p:blipFill>
        <p:spPr>
          <a:xfrm>
            <a:off x="4709099" y="3153634"/>
            <a:ext cx="1074933" cy="13197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3D28D7-5111-5A29-3757-B72453CDCED1}"/>
              </a:ext>
            </a:extLst>
          </p:cNvPr>
          <p:cNvSpPr txBox="1"/>
          <p:nvPr/>
        </p:nvSpPr>
        <p:spPr>
          <a:xfrm>
            <a:off x="5246565" y="3065325"/>
            <a:ext cx="3458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36AE1"/>
                </a:solidFill>
                <a:latin typeface="Arial" pitchFamily="34" charset="0"/>
              </a:rPr>
              <a:t>‘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85136D-EF57-D3C8-F9D8-61ECE1C715F7}"/>
              </a:ext>
            </a:extLst>
          </p:cNvPr>
          <p:cNvSpPr/>
          <p:nvPr/>
        </p:nvSpPr>
        <p:spPr bwMode="auto">
          <a:xfrm>
            <a:off x="7061873" y="3199612"/>
            <a:ext cx="214651" cy="22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470D6EF-72CD-AC85-265B-E17A5EAC21C5}"/>
              </a:ext>
            </a:extLst>
          </p:cNvPr>
          <p:cNvSpPr txBox="1"/>
          <p:nvPr/>
        </p:nvSpPr>
        <p:spPr>
          <a:xfrm>
            <a:off x="6962418" y="3035082"/>
            <a:ext cx="3458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39735"/>
                </a:solidFill>
                <a:latin typeface="Arial" pitchFamily="34" charset="0"/>
              </a:rPr>
              <a:t>‘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EBFB113-EF32-6610-DCE3-AAF6F1435434}"/>
              </a:ext>
            </a:extLst>
          </p:cNvPr>
          <p:cNvSpPr txBox="1"/>
          <p:nvPr/>
        </p:nvSpPr>
        <p:spPr>
          <a:xfrm>
            <a:off x="2068800" y="4649287"/>
            <a:ext cx="6829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 x 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4BE39D-7F81-4198-5FEC-53338893F452}"/>
              </a:ext>
            </a:extLst>
          </p:cNvPr>
          <p:cNvSpPr txBox="1"/>
          <p:nvPr/>
        </p:nvSpPr>
        <p:spPr>
          <a:xfrm>
            <a:off x="4928211" y="4624596"/>
            <a:ext cx="6829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 x 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52311B0-6D32-85EC-0558-CD078675BE81}"/>
              </a:ext>
            </a:extLst>
          </p:cNvPr>
          <p:cNvSpPr txBox="1"/>
          <p:nvPr/>
        </p:nvSpPr>
        <p:spPr>
          <a:xfrm>
            <a:off x="6660232" y="4661075"/>
            <a:ext cx="6829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r x 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9B6EDA-739C-BCB1-AB31-74F52E8839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9" t="39145" r="42700" b="39798"/>
          <a:stretch/>
        </p:blipFill>
        <p:spPr>
          <a:xfrm>
            <a:off x="5940152" y="3933056"/>
            <a:ext cx="432048" cy="432048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0FC04380-CFA1-98C2-AF90-A670CFF85E6C}"/>
              </a:ext>
            </a:extLst>
          </p:cNvPr>
          <p:cNvSpPr/>
          <p:nvPr/>
        </p:nvSpPr>
        <p:spPr>
          <a:xfrm>
            <a:off x="249676" y="6031741"/>
            <a:ext cx="8643499" cy="33855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de-DE" sz="800" dirty="0"/>
              <a:t>Choromanski, Krzysztof, et al.: </a:t>
            </a:r>
            <a:r>
              <a:rPr lang="de-DE" sz="800" dirty="0" err="1"/>
              <a:t>Rethinking</a:t>
            </a:r>
            <a:r>
              <a:rPr lang="de-DE" sz="800" dirty="0"/>
              <a:t> </a:t>
            </a:r>
            <a:r>
              <a:rPr lang="de-DE" sz="800" dirty="0" err="1"/>
              <a:t>attention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</a:t>
            </a:r>
            <a:r>
              <a:rPr lang="de-DE" sz="800" dirty="0" err="1"/>
              <a:t>performers</a:t>
            </a:r>
            <a:endParaRPr lang="de-DE" sz="800" dirty="0"/>
          </a:p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5"/>
              </a:rPr>
              <a:t>Jalammar blog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800" dirty="0"/>
              <a:t>http://</a:t>
            </a:r>
            <a:r>
              <a:rPr lang="de-DE" sz="800" dirty="0" err="1"/>
              <a:t>jalammar.github.io</a:t>
            </a:r>
            <a:r>
              <a:rPr lang="de-DE" sz="800" dirty="0"/>
              <a:t>/</a:t>
            </a:r>
            <a:r>
              <a:rPr lang="de-DE" sz="800" dirty="0" err="1"/>
              <a:t>illustrated-transformer</a:t>
            </a:r>
            <a:r>
              <a:rPr lang="de-DE" sz="800" dirty="0"/>
              <a:t>/)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B4361DB-33F1-6437-9C21-006C0039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3" r="32214" b="83500"/>
          <a:stretch/>
        </p:blipFill>
        <p:spPr>
          <a:xfrm>
            <a:off x="7195686" y="3046505"/>
            <a:ext cx="217172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30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b="1" dirty="0">
              <a:solidFill>
                <a:srgbClr val="FF0000"/>
              </a:solidFill>
            </a:endParaRPr>
          </a:p>
          <a:p>
            <a:pPr marL="0" indent="0"/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7" y="44451"/>
            <a:ext cx="7705549" cy="720725"/>
          </a:xfrm>
        </p:spPr>
        <p:txBody>
          <a:bodyPr/>
          <a:lstStyle/>
          <a:p>
            <a:r>
              <a:rPr lang="en-US" b="1" dirty="0"/>
              <a:t>Research Interest | </a:t>
            </a:r>
            <a:r>
              <a:rPr lang="en-US" dirty="0"/>
              <a:t>Encoding patent applications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641DB98-3B4B-AD4E-8813-DD02E1F3273D}"/>
              </a:ext>
            </a:extLst>
          </p:cNvPr>
          <p:cNvSpPr txBox="1">
            <a:spLocks/>
          </p:cNvSpPr>
          <p:nvPr/>
        </p:nvSpPr>
        <p:spPr bwMode="auto">
          <a:xfrm>
            <a:off x="403226" y="1133476"/>
            <a:ext cx="864235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kern="0" dirty="0"/>
              <a:t>Which </a:t>
            </a:r>
            <a:r>
              <a:rPr lang="en-US" b="1" kern="0" dirty="0"/>
              <a:t>methods and models to encode long text sequences </a:t>
            </a:r>
            <a:r>
              <a:rPr lang="en-US" kern="0" dirty="0"/>
              <a:t>are most suited for </a:t>
            </a:r>
            <a:r>
              <a:rPr lang="en-US" b="1" kern="0" dirty="0"/>
              <a:t>downstream machine learning tasks</a:t>
            </a:r>
            <a:r>
              <a:rPr lang="en-US" kern="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kern="0" dirty="0"/>
          </a:p>
          <a:p>
            <a:pPr marL="342900" indent="-342900">
              <a:buFont typeface="+mj-lt"/>
              <a:buAutoNum type="arabicPeriod"/>
            </a:pPr>
            <a:endParaRPr lang="en-US" kern="0" dirty="0"/>
          </a:p>
          <a:p>
            <a:pPr marL="342900" indent="-342900">
              <a:buFont typeface="+mj-lt"/>
              <a:buAutoNum type="arabicPeriod"/>
            </a:pPr>
            <a:r>
              <a:rPr lang="en-US" kern="0" dirty="0"/>
              <a:t>Which </a:t>
            </a:r>
            <a:r>
              <a:rPr lang="en-US" b="1" kern="0" dirty="0"/>
              <a:t>classification model</a:t>
            </a:r>
            <a:r>
              <a:rPr lang="en-US" kern="0" dirty="0"/>
              <a:t> is most appropriate for </a:t>
            </a:r>
            <a:r>
              <a:rPr lang="en-US" b="1" kern="0" dirty="0"/>
              <a:t>patent subject matter classification</a:t>
            </a:r>
            <a:r>
              <a:rPr lang="en-US" kern="0" dirty="0"/>
              <a:t>? </a:t>
            </a:r>
          </a:p>
          <a:p>
            <a:pPr marL="342900" indent="-342900">
              <a:buFont typeface="+mj-lt"/>
              <a:buAutoNum type="arabicPeriod"/>
            </a:pPr>
            <a:endParaRPr lang="en-US" kern="0" dirty="0"/>
          </a:p>
          <a:p>
            <a:pPr marL="342900" indent="-342900">
              <a:buFont typeface="+mj-lt"/>
              <a:buAutoNum type="arabicPeriod"/>
            </a:pPr>
            <a:endParaRPr lang="en-US" kern="0" dirty="0"/>
          </a:p>
          <a:p>
            <a:pPr marL="342900" indent="-342900">
              <a:buFont typeface="+mj-lt"/>
              <a:buAutoNum type="arabicPeriod"/>
            </a:pPr>
            <a:r>
              <a:rPr lang="en-US" kern="0" dirty="0"/>
              <a:t>How does </a:t>
            </a:r>
            <a:r>
              <a:rPr lang="en-US" b="1" kern="0" dirty="0"/>
              <a:t>adapting a model’s </a:t>
            </a:r>
            <a:r>
              <a:rPr lang="en-US" b="1" dirty="0"/>
              <a:t>attention mechanism</a:t>
            </a:r>
            <a:r>
              <a:rPr lang="en-US" b="1" kern="0" dirty="0"/>
              <a:t> </a:t>
            </a:r>
            <a:r>
              <a:rPr lang="en-US" kern="0" dirty="0"/>
              <a:t>to accommodate longer sequences effect </a:t>
            </a:r>
            <a:r>
              <a:rPr lang="en-US" b="1" kern="0" dirty="0"/>
              <a:t>performance on downstream machine learning tasks</a:t>
            </a:r>
            <a:r>
              <a:rPr lang="en-US" kern="0" dirty="0"/>
              <a:t>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6472E3C-D7E6-BA4D-9697-0EE972AE9F3F}"/>
              </a:ext>
            </a:extLst>
          </p:cNvPr>
          <p:cNvSpPr/>
          <p:nvPr/>
        </p:nvSpPr>
        <p:spPr bwMode="auto">
          <a:xfrm>
            <a:off x="467544" y="1133476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E40915D-E546-BC4B-9972-38E3DDC19EA8}"/>
              </a:ext>
            </a:extLst>
          </p:cNvPr>
          <p:cNvSpPr/>
          <p:nvPr/>
        </p:nvSpPr>
        <p:spPr bwMode="auto">
          <a:xfrm>
            <a:off x="467544" y="2348880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737371-AAA8-B045-8903-B3F0E279804B}"/>
              </a:ext>
            </a:extLst>
          </p:cNvPr>
          <p:cNvSpPr/>
          <p:nvPr/>
        </p:nvSpPr>
        <p:spPr bwMode="auto">
          <a:xfrm>
            <a:off x="467544" y="3653756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94138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676" y="908720"/>
            <a:ext cx="8642351" cy="5400675"/>
          </a:xfrm>
        </p:spPr>
        <p:txBody>
          <a:bodyPr/>
          <a:lstStyle/>
          <a:p>
            <a:r>
              <a:rPr lang="en-US" b="1" dirty="0"/>
              <a:t>The BigPatent corpus: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1.3 million </a:t>
            </a:r>
            <a:r>
              <a:rPr lang="en-AU" b="1" dirty="0"/>
              <a:t>U.S. patent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Description </a:t>
            </a:r>
            <a:r>
              <a:rPr lang="en-AU" dirty="0"/>
              <a:t>of patented invention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Patent</a:t>
            </a:r>
            <a:r>
              <a:rPr lang="en-AU" b="1" dirty="0"/>
              <a:t> summarization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Classified </a:t>
            </a:r>
            <a:r>
              <a:rPr lang="en-AU" dirty="0"/>
              <a:t>according</a:t>
            </a:r>
            <a:r>
              <a:rPr lang="en-AU" b="1" dirty="0"/>
              <a:t> to subject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| </a:t>
            </a:r>
            <a:r>
              <a:rPr lang="en-US" dirty="0"/>
              <a:t>The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F87F6F-2003-904E-BE74-64545D8E7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8400" r="3938" b="62200"/>
          <a:stretch/>
        </p:blipFill>
        <p:spPr>
          <a:xfrm>
            <a:off x="1091287" y="1412776"/>
            <a:ext cx="6959128" cy="324759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98B5451-CABE-CF47-A782-29AE2C1C7003}"/>
              </a:ext>
            </a:extLst>
          </p:cNvPr>
          <p:cNvSpPr/>
          <p:nvPr/>
        </p:nvSpPr>
        <p:spPr>
          <a:xfrm>
            <a:off x="249676" y="6309900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Sharma, E., Chen, L., and Lu, W.: BIGPATENT: A Large-Scale Dataset for Abstractive and Coherent Summarization</a:t>
            </a:r>
          </a:p>
        </p:txBody>
      </p:sp>
    </p:spTree>
    <p:extLst>
      <p:ext uri="{BB962C8B-B14F-4D97-AF65-F5344CB8AC3E}">
        <p14:creationId xmlns:p14="http://schemas.microsoft.com/office/powerpoint/2010/main" val="6946919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4101BBD6-9D2C-9849-AC74-9B6B2219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76" y="908720"/>
            <a:ext cx="8642351" cy="54006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| </a:t>
            </a:r>
            <a:r>
              <a:rPr lang="en-US" dirty="0"/>
              <a:t>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E4F789C-74B6-024C-BD39-A3E098856511}"/>
              </a:ext>
            </a:extLst>
          </p:cNvPr>
          <p:cNvSpPr/>
          <p:nvPr/>
        </p:nvSpPr>
        <p:spPr bwMode="auto">
          <a:xfrm>
            <a:off x="467544" y="1133476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B32BB8A-AB83-C546-A9C7-A286752A1178}"/>
              </a:ext>
            </a:extLst>
          </p:cNvPr>
          <p:cNvSpPr/>
          <p:nvPr/>
        </p:nvSpPr>
        <p:spPr bwMode="auto">
          <a:xfrm>
            <a:off x="1043608" y="1133476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9FCA49-BC2E-E748-B8E3-EEBB3118174D}"/>
              </a:ext>
            </a:extLst>
          </p:cNvPr>
          <p:cNvGrpSpPr/>
          <p:nvPr/>
        </p:nvGrpSpPr>
        <p:grpSpPr>
          <a:xfrm>
            <a:off x="160378" y="2492896"/>
            <a:ext cx="8820945" cy="2984654"/>
            <a:chOff x="249676" y="2334161"/>
            <a:chExt cx="8820945" cy="298465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CEC0521-8CCF-8342-A8FD-971D246DC404}"/>
                </a:ext>
              </a:extLst>
            </p:cNvPr>
            <p:cNvSpPr/>
            <p:nvPr/>
          </p:nvSpPr>
          <p:spPr bwMode="auto">
            <a:xfrm>
              <a:off x="467544" y="3047067"/>
              <a:ext cx="1176485" cy="7638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Full-text patent description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D616EED7-241F-4640-B2D0-45D2DD1E2D91}"/>
                </a:ext>
              </a:extLst>
            </p:cNvPr>
            <p:cNvSpPr/>
            <p:nvPr/>
          </p:nvSpPr>
          <p:spPr bwMode="auto">
            <a:xfrm>
              <a:off x="2122893" y="3047067"/>
              <a:ext cx="1176485" cy="76386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Encoding mechanism</a:t>
              </a:r>
            </a:p>
          </p:txBody>
        </p:sp>
        <p:sp>
          <p:nvSpPr>
            <p:cNvPr id="9" name="Pfeil nach rechts 8">
              <a:extLst>
                <a:ext uri="{FF2B5EF4-FFF2-40B4-BE49-F238E27FC236}">
                  <a16:creationId xmlns:a16="http://schemas.microsoft.com/office/drawing/2014/main" id="{20A8A2A8-7200-4A47-8182-1AC44A597540}"/>
                </a:ext>
              </a:extLst>
            </p:cNvPr>
            <p:cNvSpPr/>
            <p:nvPr/>
          </p:nvSpPr>
          <p:spPr bwMode="auto">
            <a:xfrm>
              <a:off x="1691680" y="3271069"/>
              <a:ext cx="412618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CC505BB-14DB-AA4C-8CAC-E0A0E6342324}"/>
                </a:ext>
              </a:extLst>
            </p:cNvPr>
            <p:cNvSpPr txBox="1"/>
            <p:nvPr/>
          </p:nvSpPr>
          <p:spPr>
            <a:xfrm>
              <a:off x="3707904" y="3013500"/>
              <a:ext cx="175408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[</a:t>
              </a:r>
              <a:r>
                <a:rPr lang="en-US" sz="1200" b="1" dirty="0">
                  <a:latin typeface="Arial" pitchFamily="34" charset="0"/>
                </a:rPr>
                <a:t>0.3312, 0.1234, </a:t>
              </a:r>
              <a:r>
                <a:rPr lang="en-US" sz="1200" dirty="0">
                  <a:latin typeface="Arial" pitchFamily="34" charset="0"/>
                </a:rPr>
                <a:t>…] </a:t>
              </a:r>
            </a:p>
            <a:p>
              <a:r>
                <a:rPr lang="en-US" sz="1200" dirty="0">
                  <a:latin typeface="Arial" pitchFamily="34" charset="0"/>
                </a:rPr>
                <a:t>[</a:t>
              </a:r>
              <a:r>
                <a:rPr lang="en-US" sz="1200" b="1" dirty="0">
                  <a:latin typeface="Arial" pitchFamily="34" charset="0"/>
                </a:rPr>
                <a:t>0.9899, 0.5464, </a:t>
              </a:r>
              <a:r>
                <a:rPr lang="en-US" sz="1200" dirty="0">
                  <a:latin typeface="Arial" pitchFamily="34" charset="0"/>
                </a:rPr>
                <a:t>…] </a:t>
              </a:r>
            </a:p>
            <a:p>
              <a:r>
                <a:rPr lang="en-US" sz="1200" dirty="0">
                  <a:latin typeface="Arial" pitchFamily="34" charset="0"/>
                </a:rPr>
                <a:t>[</a:t>
              </a:r>
              <a:r>
                <a:rPr lang="en-US" sz="1200" b="1" dirty="0">
                  <a:latin typeface="Arial" pitchFamily="34" charset="0"/>
                </a:rPr>
                <a:t>0.4432, 0.3939, </a:t>
              </a:r>
              <a:r>
                <a:rPr lang="en-US" sz="1200" dirty="0">
                  <a:latin typeface="Arial" pitchFamily="34" charset="0"/>
                </a:rPr>
                <a:t>…] </a:t>
              </a:r>
            </a:p>
            <a:p>
              <a:r>
                <a:rPr lang="en-US" sz="1200" dirty="0">
                  <a:latin typeface="Arial" pitchFamily="34" charset="0"/>
                </a:rPr>
                <a:t>[</a:t>
              </a:r>
              <a:r>
                <a:rPr lang="en-US" sz="1200" b="1" dirty="0">
                  <a:latin typeface="Arial" pitchFamily="34" charset="0"/>
                </a:rPr>
                <a:t>0.1139, 0.7343, </a:t>
              </a:r>
              <a:r>
                <a:rPr lang="en-US" sz="1200" dirty="0">
                  <a:latin typeface="Arial" pitchFamily="34" charset="0"/>
                </a:rPr>
                <a:t>…] </a:t>
              </a:r>
            </a:p>
          </p:txBody>
        </p:sp>
        <p:sp>
          <p:nvSpPr>
            <p:cNvPr id="15" name="Rechteckige Legende 14">
              <a:extLst>
                <a:ext uri="{FF2B5EF4-FFF2-40B4-BE49-F238E27FC236}">
                  <a16:creationId xmlns:a16="http://schemas.microsoft.com/office/drawing/2014/main" id="{4A8E3AB3-3491-A34A-8478-F0E46DFC0E63}"/>
                </a:ext>
              </a:extLst>
            </p:cNvPr>
            <p:cNvSpPr/>
            <p:nvPr/>
          </p:nvSpPr>
          <p:spPr bwMode="auto">
            <a:xfrm>
              <a:off x="249676" y="2334161"/>
              <a:ext cx="1320501" cy="551087"/>
            </a:xfrm>
            <a:prstGeom prst="wedgeRectCallout">
              <a:avLst>
                <a:gd name="adj1" fmla="val -20833"/>
                <a:gd name="adj2" fmla="val 8047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BigPatent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(subsample)</a:t>
              </a:r>
            </a:p>
          </p:txBody>
        </p:sp>
        <p:sp>
          <p:nvSpPr>
            <p:cNvPr id="16" name="Rechteckige Legende 15">
              <a:extLst>
                <a:ext uri="{FF2B5EF4-FFF2-40B4-BE49-F238E27FC236}">
                  <a16:creationId xmlns:a16="http://schemas.microsoft.com/office/drawing/2014/main" id="{54293EDE-7F79-5C46-8997-234DC4729169}"/>
                </a:ext>
              </a:extLst>
            </p:cNvPr>
            <p:cNvSpPr/>
            <p:nvPr/>
          </p:nvSpPr>
          <p:spPr bwMode="auto">
            <a:xfrm>
              <a:off x="1979712" y="2334162"/>
              <a:ext cx="1320500" cy="551087"/>
            </a:xfrm>
            <a:prstGeom prst="wedgeRectCallout">
              <a:avLst>
                <a:gd name="adj1" fmla="val -20833"/>
                <a:gd name="adj2" fmla="val 8047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E.g., BigBird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C94B8E1-8F9A-5647-99D0-CBA3762AE23C}"/>
                </a:ext>
              </a:extLst>
            </p:cNvPr>
            <p:cNvSpPr/>
            <p:nvPr/>
          </p:nvSpPr>
          <p:spPr bwMode="auto">
            <a:xfrm>
              <a:off x="7625479" y="2984581"/>
              <a:ext cx="1445142" cy="83099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Subject Matter Classification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84E8586-A673-4648-9FEC-24FC01F228F6}"/>
                </a:ext>
              </a:extLst>
            </p:cNvPr>
            <p:cNvGrpSpPr/>
            <p:nvPr/>
          </p:nvGrpSpPr>
          <p:grpSpPr>
            <a:xfrm>
              <a:off x="5699771" y="2334163"/>
              <a:ext cx="1320501" cy="2228722"/>
              <a:chOff x="2005856" y="2420888"/>
              <a:chExt cx="1569553" cy="2649063"/>
            </a:xfrm>
          </p:grpSpPr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id="{1C450A7B-2CD5-2C45-ACC0-BD7D110BD5D1}"/>
                  </a:ext>
                </a:extLst>
              </p:cNvPr>
              <p:cNvSpPr/>
              <p:nvPr/>
            </p:nvSpPr>
            <p:spPr bwMode="auto">
              <a:xfrm>
                <a:off x="2005857" y="2420888"/>
                <a:ext cx="1569552" cy="79211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cs typeface="Arial" pitchFamily="34" charset="0"/>
                  </a:rPr>
                  <a:t>Feed Forward NN</a:t>
                </a:r>
              </a:p>
            </p:txBody>
          </p:sp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id="{4C1FF63A-DEF8-584A-8E15-AD2D3B0087B6}"/>
                  </a:ext>
                </a:extLst>
              </p:cNvPr>
              <p:cNvSpPr/>
              <p:nvPr/>
            </p:nvSpPr>
            <p:spPr bwMode="auto">
              <a:xfrm>
                <a:off x="2005856" y="3336358"/>
                <a:ext cx="1569549" cy="7921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chemeClr val="tx1"/>
                    </a:solidFill>
                    <a:cs typeface="Arial" pitchFamily="34" charset="0"/>
                  </a:rPr>
                  <a:t>Convolutional NN</a:t>
                </a:r>
              </a:p>
            </p:txBody>
          </p:sp>
          <p:sp>
            <p:nvSpPr>
              <p:cNvPr id="23" name="Abgerundetes Rechteck 22">
                <a:extLst>
                  <a:ext uri="{FF2B5EF4-FFF2-40B4-BE49-F238E27FC236}">
                    <a16:creationId xmlns:a16="http://schemas.microsoft.com/office/drawing/2014/main" id="{CF9BA505-DC29-3443-A232-4A098E71289A}"/>
                  </a:ext>
                </a:extLst>
              </p:cNvPr>
              <p:cNvSpPr/>
              <p:nvPr/>
            </p:nvSpPr>
            <p:spPr bwMode="auto">
              <a:xfrm>
                <a:off x="2005856" y="4277834"/>
                <a:ext cx="1569549" cy="7921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1600" b="1" dirty="0">
                    <a:solidFill>
                      <a:schemeClr val="tx1"/>
                    </a:solidFill>
                    <a:cs typeface="Arial" pitchFamily="34" charset="0"/>
                  </a:rPr>
                  <a:t>…</a:t>
                </a:r>
              </a:p>
            </p:txBody>
          </p:sp>
        </p:grpSp>
        <p:sp>
          <p:nvSpPr>
            <p:cNvPr id="32" name="Rechteckige Legende 31">
              <a:extLst>
                <a:ext uri="{FF2B5EF4-FFF2-40B4-BE49-F238E27FC236}">
                  <a16:creationId xmlns:a16="http://schemas.microsoft.com/office/drawing/2014/main" id="{FD4426F7-26AE-4C44-BCBC-66412813D89E}"/>
                </a:ext>
              </a:extLst>
            </p:cNvPr>
            <p:cNvSpPr/>
            <p:nvPr/>
          </p:nvSpPr>
          <p:spPr bwMode="auto">
            <a:xfrm>
              <a:off x="5716480" y="4688544"/>
              <a:ext cx="1080120" cy="630271"/>
            </a:xfrm>
            <a:prstGeom prst="wedgeRectCallout">
              <a:avLst>
                <a:gd name="adj1" fmla="val -22673"/>
                <a:gd name="adj2" fmla="val -8668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Exploring various architectures</a:t>
              </a:r>
            </a:p>
          </p:txBody>
        </p:sp>
        <p:sp>
          <p:nvSpPr>
            <p:cNvPr id="36" name="Pfeil nach rechts 35">
              <a:extLst>
                <a:ext uri="{FF2B5EF4-FFF2-40B4-BE49-F238E27FC236}">
                  <a16:creationId xmlns:a16="http://schemas.microsoft.com/office/drawing/2014/main" id="{8E5122F3-CA22-2C4C-856C-6373E020AEA0}"/>
                </a:ext>
              </a:extLst>
            </p:cNvPr>
            <p:cNvSpPr/>
            <p:nvPr/>
          </p:nvSpPr>
          <p:spPr bwMode="auto">
            <a:xfrm>
              <a:off x="3347864" y="3260004"/>
              <a:ext cx="412618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7" name="Pfeil nach rechts 36">
              <a:extLst>
                <a:ext uri="{FF2B5EF4-FFF2-40B4-BE49-F238E27FC236}">
                  <a16:creationId xmlns:a16="http://schemas.microsoft.com/office/drawing/2014/main" id="{D6EB6AB7-D299-BE4D-832B-798856D7A86C}"/>
                </a:ext>
              </a:extLst>
            </p:cNvPr>
            <p:cNvSpPr/>
            <p:nvPr/>
          </p:nvSpPr>
          <p:spPr bwMode="auto">
            <a:xfrm>
              <a:off x="5220072" y="3260004"/>
              <a:ext cx="412618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8" name="Pfeil nach rechts 37">
              <a:extLst>
                <a:ext uri="{FF2B5EF4-FFF2-40B4-BE49-F238E27FC236}">
                  <a16:creationId xmlns:a16="http://schemas.microsoft.com/office/drawing/2014/main" id="{89850678-4FE2-994E-8423-A3346107CFF1}"/>
                </a:ext>
              </a:extLst>
            </p:cNvPr>
            <p:cNvSpPr/>
            <p:nvPr/>
          </p:nvSpPr>
          <p:spPr bwMode="auto">
            <a:xfrm>
              <a:off x="7113248" y="3259822"/>
              <a:ext cx="412618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9" name="Rechteckige Legende 38">
              <a:extLst>
                <a:ext uri="{FF2B5EF4-FFF2-40B4-BE49-F238E27FC236}">
                  <a16:creationId xmlns:a16="http://schemas.microsoft.com/office/drawing/2014/main" id="{8590F4CF-FF37-A341-8FB3-D312747CEF3A}"/>
                </a:ext>
              </a:extLst>
            </p:cNvPr>
            <p:cNvSpPr/>
            <p:nvPr/>
          </p:nvSpPr>
          <p:spPr bwMode="auto">
            <a:xfrm>
              <a:off x="3705834" y="2339161"/>
              <a:ext cx="1320500" cy="551087"/>
            </a:xfrm>
            <a:prstGeom prst="wedgeRectCallout">
              <a:avLst>
                <a:gd name="adj1" fmla="val -20833"/>
                <a:gd name="adj2" fmla="val 8047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numeric representation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667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| </a:t>
            </a:r>
            <a:r>
              <a:rPr lang="en-US" dirty="0"/>
              <a:t> 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595F7DE-1FB2-854F-9019-BE71089B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76" y="908720"/>
            <a:ext cx="8642351" cy="5400675"/>
          </a:xfrm>
        </p:spPr>
        <p:txBody>
          <a:bodyPr/>
          <a:lstStyle/>
          <a:p>
            <a:pPr marL="0" indent="0"/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0EB282A-3852-4B4E-91EE-8FABCDF00954}"/>
              </a:ext>
            </a:extLst>
          </p:cNvPr>
          <p:cNvGrpSpPr/>
          <p:nvPr/>
        </p:nvGrpSpPr>
        <p:grpSpPr>
          <a:xfrm>
            <a:off x="515847" y="2571432"/>
            <a:ext cx="8110008" cy="3091708"/>
            <a:chOff x="533930" y="2196330"/>
            <a:chExt cx="8110008" cy="3091708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4912562B-75DE-0E44-AE3D-311160E0B595}"/>
                </a:ext>
              </a:extLst>
            </p:cNvPr>
            <p:cNvSpPr/>
            <p:nvPr/>
          </p:nvSpPr>
          <p:spPr bwMode="auto">
            <a:xfrm>
              <a:off x="6832091" y="3284984"/>
              <a:ext cx="1811847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Classification task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4EF5FF-8C7C-A14C-80AD-3A22AC0D8ACC}"/>
                </a:ext>
              </a:extLst>
            </p:cNvPr>
            <p:cNvSpPr/>
            <p:nvPr/>
          </p:nvSpPr>
          <p:spPr bwMode="auto">
            <a:xfrm>
              <a:off x="533930" y="2555548"/>
              <a:ext cx="2139819" cy="2230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BigPatent</a:t>
              </a:r>
            </a:p>
          </p:txBody>
        </p:sp>
        <p:sp>
          <p:nvSpPr>
            <p:cNvPr id="31" name="Pfeil nach rechts 30">
              <a:extLst>
                <a:ext uri="{FF2B5EF4-FFF2-40B4-BE49-F238E27FC236}">
                  <a16:creationId xmlns:a16="http://schemas.microsoft.com/office/drawing/2014/main" id="{41A9515B-8784-0C4C-8E57-A3E45C672A3A}"/>
                </a:ext>
              </a:extLst>
            </p:cNvPr>
            <p:cNvSpPr/>
            <p:nvPr/>
          </p:nvSpPr>
          <p:spPr bwMode="auto">
            <a:xfrm>
              <a:off x="2891483" y="3573190"/>
              <a:ext cx="599586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166437C-B15E-6E4F-AC57-7F491E563CB4}"/>
                </a:ext>
              </a:extLst>
            </p:cNvPr>
            <p:cNvGrpSpPr/>
            <p:nvPr/>
          </p:nvGrpSpPr>
          <p:grpSpPr>
            <a:xfrm>
              <a:off x="3708803" y="2196330"/>
              <a:ext cx="2088232" cy="3091708"/>
              <a:chOff x="3563888" y="1988840"/>
              <a:chExt cx="2088232" cy="3091708"/>
            </a:xfrm>
          </p:grpSpPr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id="{B4BA765C-0BDE-C144-9DCD-4F43EBBBACB9}"/>
                  </a:ext>
                </a:extLst>
              </p:cNvPr>
              <p:cNvSpPr/>
              <p:nvPr/>
            </p:nvSpPr>
            <p:spPr bwMode="auto">
              <a:xfrm>
                <a:off x="3563888" y="1988840"/>
                <a:ext cx="2088232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Longformer 1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attention window size:</a:t>
                </a:r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128</a:t>
                </a:r>
              </a:p>
            </p:txBody>
          </p:sp>
          <p:sp>
            <p:nvSpPr>
              <p:cNvPr id="34" name="Abgerundetes Rechteck 33">
                <a:extLst>
                  <a:ext uri="{FF2B5EF4-FFF2-40B4-BE49-F238E27FC236}">
                    <a16:creationId xmlns:a16="http://schemas.microsoft.com/office/drawing/2014/main" id="{D4A1F4D1-B3B1-BC49-8952-C805D0060C07}"/>
                  </a:ext>
                </a:extLst>
              </p:cNvPr>
              <p:cNvSpPr/>
              <p:nvPr/>
            </p:nvSpPr>
            <p:spPr bwMode="auto">
              <a:xfrm>
                <a:off x="3563888" y="3077494"/>
                <a:ext cx="2088232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Longformer 2</a:t>
                </a:r>
              </a:p>
              <a:p>
                <a:pPr algn="ctr" eaLnBrk="0" hangingPunct="0"/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attention window size: </a:t>
                </a:r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256</a:t>
                </a:r>
              </a:p>
            </p:txBody>
          </p:sp>
          <p:sp>
            <p:nvSpPr>
              <p:cNvPr id="35" name="Abgerundetes Rechteck 34">
                <a:extLst>
                  <a:ext uri="{FF2B5EF4-FFF2-40B4-BE49-F238E27FC236}">
                    <a16:creationId xmlns:a16="http://schemas.microsoft.com/office/drawing/2014/main" id="{3948321A-08FC-8D49-A026-2BBD16FD4822}"/>
                  </a:ext>
                </a:extLst>
              </p:cNvPr>
              <p:cNvSpPr/>
              <p:nvPr/>
            </p:nvSpPr>
            <p:spPr bwMode="auto">
              <a:xfrm>
                <a:off x="3563888" y="4166148"/>
                <a:ext cx="2088232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Longformer 3</a:t>
                </a:r>
              </a:p>
              <a:p>
                <a:pPr algn="ctr" eaLnBrk="0" hangingPunct="0"/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attention window size: </a:t>
                </a:r>
                <a:r>
                  <a:rPr lang="en-US" b="1" dirty="0">
                    <a:solidFill>
                      <a:schemeClr val="tx1"/>
                    </a:solidFill>
                    <a:cs typeface="Arial" pitchFamily="34" charset="0"/>
                  </a:rPr>
                  <a:t>512</a:t>
                </a:r>
              </a:p>
            </p:txBody>
          </p:sp>
        </p:grpSp>
        <p:sp>
          <p:nvSpPr>
            <p:cNvPr id="36" name="Pfeil nach rechts 35">
              <a:extLst>
                <a:ext uri="{FF2B5EF4-FFF2-40B4-BE49-F238E27FC236}">
                  <a16:creationId xmlns:a16="http://schemas.microsoft.com/office/drawing/2014/main" id="{D186F8CF-B209-0A45-8867-4FDB0655A225}"/>
                </a:ext>
              </a:extLst>
            </p:cNvPr>
            <p:cNvSpPr/>
            <p:nvPr/>
          </p:nvSpPr>
          <p:spPr bwMode="auto">
            <a:xfrm>
              <a:off x="6014770" y="3573190"/>
              <a:ext cx="599586" cy="337988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37" name="Rechteckige Legende 36">
            <a:extLst>
              <a:ext uri="{FF2B5EF4-FFF2-40B4-BE49-F238E27FC236}">
                <a16:creationId xmlns:a16="http://schemas.microsoft.com/office/drawing/2014/main" id="{19B83567-FE55-0D44-8B65-0C59853FB27F}"/>
              </a:ext>
            </a:extLst>
          </p:cNvPr>
          <p:cNvSpPr/>
          <p:nvPr/>
        </p:nvSpPr>
        <p:spPr bwMode="auto">
          <a:xfrm>
            <a:off x="5274638" y="1844824"/>
            <a:ext cx="1320501" cy="583064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Same model architecture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29E104-DDF9-4745-98B9-56D26E548096}"/>
              </a:ext>
            </a:extLst>
          </p:cNvPr>
          <p:cNvSpPr/>
          <p:nvPr/>
        </p:nvSpPr>
        <p:spPr bwMode="auto">
          <a:xfrm>
            <a:off x="467544" y="1133476"/>
            <a:ext cx="288032" cy="351308"/>
          </a:xfrm>
          <a:prstGeom prst="rect">
            <a:avLst/>
          </a:prstGeom>
          <a:solidFill>
            <a:srgbClr val="0065B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2265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| </a:t>
            </a:r>
            <a:r>
              <a:rPr lang="en-US" dirty="0"/>
              <a:t>Evaluation criteria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595F7DE-1FB2-854F-9019-BE71089B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76" y="908720"/>
            <a:ext cx="8642351" cy="540067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/>
              <a:t>Quantitative encoding evaluation: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Perplexity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/>
              <a:t>Quantitative classification</a:t>
            </a:r>
            <a:r>
              <a:rPr lang="en-US" dirty="0"/>
              <a:t> </a:t>
            </a:r>
            <a:r>
              <a:rPr lang="en-US" b="1" dirty="0"/>
              <a:t>assessment</a:t>
            </a:r>
            <a:r>
              <a:rPr lang="en-US" dirty="0"/>
              <a:t>: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Accuracy 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Recall 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Precision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F1-score</a:t>
            </a:r>
          </a:p>
          <a:p>
            <a:pPr marL="700087" lvl="1" indent="-342900">
              <a:lnSpc>
                <a:spcPct val="150000"/>
              </a:lnSpc>
            </a:pPr>
            <a:r>
              <a:rPr lang="en-US" dirty="0"/>
              <a:t>Confusion matrix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lphaLcPeriod" startAt="3"/>
            </a:pPr>
            <a:endParaRPr lang="en-US" dirty="0"/>
          </a:p>
          <a:p>
            <a:pPr marL="0" indent="0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32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| </a:t>
            </a:r>
            <a:r>
              <a:rPr lang="en-US" dirty="0"/>
              <a:t>Timeline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5CCBE3-0EFB-894F-B229-5AF812FFD74B}"/>
              </a:ext>
            </a:extLst>
          </p:cNvPr>
          <p:cNvSpPr/>
          <p:nvPr/>
        </p:nvSpPr>
        <p:spPr bwMode="auto">
          <a:xfrm>
            <a:off x="1030803" y="2047940"/>
            <a:ext cx="6937878" cy="3139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E6A6BD09-F448-4247-8831-81B3101F8F59}"/>
              </a:ext>
            </a:extLst>
          </p:cNvPr>
          <p:cNvSpPr/>
          <p:nvPr/>
        </p:nvSpPr>
        <p:spPr bwMode="auto">
          <a:xfrm>
            <a:off x="1030803" y="4999874"/>
            <a:ext cx="7080097" cy="284466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5897B72-94EA-B943-B849-360435A48042}"/>
              </a:ext>
            </a:extLst>
          </p:cNvPr>
          <p:cNvCxnSpPr>
            <a:cxnSpLocks/>
          </p:cNvCxnSpPr>
          <p:nvPr/>
        </p:nvCxnSpPr>
        <p:spPr bwMode="auto">
          <a:xfrm>
            <a:off x="1692578" y="2623927"/>
            <a:ext cx="0" cy="2421490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7766CA5D-7BEE-8445-98A3-7CFD1D729D38}"/>
              </a:ext>
            </a:extLst>
          </p:cNvPr>
          <p:cNvCxnSpPr>
            <a:cxnSpLocks/>
          </p:cNvCxnSpPr>
          <p:nvPr/>
        </p:nvCxnSpPr>
        <p:spPr bwMode="auto">
          <a:xfrm>
            <a:off x="7381210" y="2623927"/>
            <a:ext cx="0" cy="2421490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F22FC28-4B3D-C44C-8FC6-52014F78D837}"/>
              </a:ext>
            </a:extLst>
          </p:cNvPr>
          <p:cNvSpPr txBox="1"/>
          <p:nvPr/>
        </p:nvSpPr>
        <p:spPr>
          <a:xfrm>
            <a:off x="1332538" y="2060846"/>
            <a:ext cx="845104" cy="4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Begin of </a:t>
            </a:r>
          </a:p>
          <a:p>
            <a:pPr algn="ctr"/>
            <a:r>
              <a:rPr lang="en-US" sz="1200" b="1" dirty="0"/>
              <a:t>project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50C526-A949-1A48-9D70-A1F683360D1B}"/>
              </a:ext>
            </a:extLst>
          </p:cNvPr>
          <p:cNvSpPr txBox="1"/>
          <p:nvPr/>
        </p:nvSpPr>
        <p:spPr>
          <a:xfrm>
            <a:off x="6852058" y="2060846"/>
            <a:ext cx="1058302" cy="276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Submission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F4439769-6A5E-DB4A-8C41-A8207411D03B}"/>
              </a:ext>
            </a:extLst>
          </p:cNvPr>
          <p:cNvCxnSpPr>
            <a:cxnSpLocks/>
          </p:cNvCxnSpPr>
          <p:nvPr/>
        </p:nvCxnSpPr>
        <p:spPr bwMode="auto">
          <a:xfrm>
            <a:off x="2640683" y="2636912"/>
            <a:ext cx="0" cy="242181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C463A135-CBD9-5F42-8634-265F3B5208BB}"/>
              </a:ext>
            </a:extLst>
          </p:cNvPr>
          <p:cNvCxnSpPr>
            <a:cxnSpLocks/>
          </p:cNvCxnSpPr>
          <p:nvPr/>
        </p:nvCxnSpPr>
        <p:spPr bwMode="auto">
          <a:xfrm>
            <a:off x="3588788" y="2659138"/>
            <a:ext cx="0" cy="242181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42C7DF71-C8F4-8244-8B66-996E152A0CD4}"/>
              </a:ext>
            </a:extLst>
          </p:cNvPr>
          <p:cNvCxnSpPr>
            <a:cxnSpLocks/>
          </p:cNvCxnSpPr>
          <p:nvPr/>
        </p:nvCxnSpPr>
        <p:spPr bwMode="auto">
          <a:xfrm>
            <a:off x="4536893" y="2650568"/>
            <a:ext cx="0" cy="242181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048B11B-BD4A-2A4F-9DA4-E94AFC8299E9}"/>
              </a:ext>
            </a:extLst>
          </p:cNvPr>
          <p:cNvCxnSpPr>
            <a:cxnSpLocks/>
          </p:cNvCxnSpPr>
          <p:nvPr/>
        </p:nvCxnSpPr>
        <p:spPr bwMode="auto">
          <a:xfrm>
            <a:off x="5484998" y="2636912"/>
            <a:ext cx="0" cy="242181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E0776B2E-A4C7-FF43-8782-E281B46B0C2B}"/>
              </a:ext>
            </a:extLst>
          </p:cNvPr>
          <p:cNvSpPr/>
          <p:nvPr/>
        </p:nvSpPr>
        <p:spPr bwMode="auto">
          <a:xfrm>
            <a:off x="1692578" y="2659056"/>
            <a:ext cx="1516970" cy="2947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Literature review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762F98F-EF32-044B-BF9B-646FF113877C}"/>
              </a:ext>
            </a:extLst>
          </p:cNvPr>
          <p:cNvSpPr/>
          <p:nvPr/>
        </p:nvSpPr>
        <p:spPr bwMode="auto">
          <a:xfrm>
            <a:off x="2627783" y="3068960"/>
            <a:ext cx="2857209" cy="2844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Implementation of encoding mechanisms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A36D6BE-BEBD-C54D-B390-CE1FE1EC4A1F}"/>
              </a:ext>
            </a:extLst>
          </p:cNvPr>
          <p:cNvSpPr/>
          <p:nvPr/>
        </p:nvSpPr>
        <p:spPr bwMode="auto">
          <a:xfrm>
            <a:off x="3131842" y="3576582"/>
            <a:ext cx="2353138" cy="2844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Implementation of classification task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BE4703-F6EA-064C-B32F-983362882EE9}"/>
              </a:ext>
            </a:extLst>
          </p:cNvPr>
          <p:cNvSpPr/>
          <p:nvPr/>
        </p:nvSpPr>
        <p:spPr bwMode="auto">
          <a:xfrm>
            <a:off x="3995936" y="4077072"/>
            <a:ext cx="2437166" cy="2844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Experiments and result analysis 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5CB28811-82A0-EE4F-840F-E9AE49987B01}"/>
              </a:ext>
            </a:extLst>
          </p:cNvPr>
          <p:cNvCxnSpPr>
            <a:cxnSpLocks/>
          </p:cNvCxnSpPr>
          <p:nvPr/>
        </p:nvCxnSpPr>
        <p:spPr bwMode="auto">
          <a:xfrm>
            <a:off x="6433103" y="2636912"/>
            <a:ext cx="0" cy="242181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5728DF01-0533-EE4D-8A31-5B330EC96D58}"/>
              </a:ext>
            </a:extLst>
          </p:cNvPr>
          <p:cNvSpPr/>
          <p:nvPr/>
        </p:nvSpPr>
        <p:spPr bwMode="auto">
          <a:xfrm>
            <a:off x="4534447" y="4584694"/>
            <a:ext cx="2845865" cy="2844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Full-text documentation of project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FB7BDE-F033-5C4B-BF22-7E144F387BC5}"/>
              </a:ext>
            </a:extLst>
          </p:cNvPr>
          <p:cNvSpPr txBox="1"/>
          <p:nvPr/>
        </p:nvSpPr>
        <p:spPr>
          <a:xfrm>
            <a:off x="1835696" y="2437495"/>
            <a:ext cx="68891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April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97201B9-EF20-7045-90DA-396D6871A928}"/>
              </a:ext>
            </a:extLst>
          </p:cNvPr>
          <p:cNvSpPr txBox="1"/>
          <p:nvPr/>
        </p:nvSpPr>
        <p:spPr>
          <a:xfrm>
            <a:off x="2771800" y="2432002"/>
            <a:ext cx="68891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May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C27C5AC-C5BD-4943-8AF9-2F15D19B71FB}"/>
              </a:ext>
            </a:extLst>
          </p:cNvPr>
          <p:cNvSpPr txBox="1"/>
          <p:nvPr/>
        </p:nvSpPr>
        <p:spPr>
          <a:xfrm>
            <a:off x="3779912" y="2437495"/>
            <a:ext cx="68891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June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C356638-D5C6-7E42-8695-6441C5B40495}"/>
              </a:ext>
            </a:extLst>
          </p:cNvPr>
          <p:cNvSpPr txBox="1"/>
          <p:nvPr/>
        </p:nvSpPr>
        <p:spPr>
          <a:xfrm>
            <a:off x="4675177" y="2432002"/>
            <a:ext cx="68891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July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EEE2135-F6E1-744D-B6FE-9E6E5388EBB5}"/>
              </a:ext>
            </a:extLst>
          </p:cNvPr>
          <p:cNvSpPr txBox="1"/>
          <p:nvPr/>
        </p:nvSpPr>
        <p:spPr>
          <a:xfrm>
            <a:off x="5652120" y="2426593"/>
            <a:ext cx="68891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August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92D0B5B-EC4A-9749-8843-BD83B3A61539}"/>
              </a:ext>
            </a:extLst>
          </p:cNvPr>
          <p:cNvSpPr txBox="1"/>
          <p:nvPr/>
        </p:nvSpPr>
        <p:spPr>
          <a:xfrm>
            <a:off x="6525066" y="2437492"/>
            <a:ext cx="765812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23721744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Processing of </a:t>
            </a:r>
            <a:r>
              <a:rPr lang="en-US" b="1" dirty="0"/>
              <a:t>patent applications </a:t>
            </a:r>
            <a:r>
              <a:rPr lang="en-US" dirty="0"/>
              <a:t>offers </a:t>
            </a:r>
            <a:r>
              <a:rPr lang="en-US" b="1" dirty="0"/>
              <a:t>various possibilities for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Classification</a:t>
            </a:r>
            <a:r>
              <a:rPr lang="en-US" dirty="0"/>
              <a:t> of applications </a:t>
            </a:r>
            <a:r>
              <a:rPr lang="en-US" b="1" dirty="0"/>
              <a:t>according to their subject matter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| </a:t>
            </a:r>
            <a:r>
              <a:rPr lang="en-US" dirty="0"/>
              <a:t>ML</a:t>
            </a:r>
            <a:r>
              <a:rPr lang="en-US" b="1" dirty="0"/>
              <a:t> </a:t>
            </a:r>
            <a:r>
              <a:rPr lang="en-US" dirty="0"/>
              <a:t>in the domain of patent applications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3AF71FE-DA1C-814D-8B3D-0C2A97898D79}"/>
              </a:ext>
            </a:extLst>
          </p:cNvPr>
          <p:cNvGrpSpPr/>
          <p:nvPr/>
        </p:nvGrpSpPr>
        <p:grpSpPr>
          <a:xfrm>
            <a:off x="2051720" y="2542960"/>
            <a:ext cx="4458069" cy="3354035"/>
            <a:chOff x="1788883" y="2564904"/>
            <a:chExt cx="4458069" cy="3354035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8B9EC7F-1411-0640-90EA-867CD95F3767}"/>
                </a:ext>
              </a:extLst>
            </p:cNvPr>
            <p:cNvGrpSpPr/>
            <p:nvPr/>
          </p:nvGrpSpPr>
          <p:grpSpPr>
            <a:xfrm>
              <a:off x="2339752" y="5450211"/>
              <a:ext cx="334015" cy="378041"/>
              <a:chOff x="572022" y="2923566"/>
              <a:chExt cx="659253" cy="707501"/>
            </a:xfrm>
          </p:grpSpPr>
          <p:sp>
            <p:nvSpPr>
              <p:cNvPr id="33" name="Ellipse 7">
                <a:extLst>
                  <a:ext uri="{FF2B5EF4-FFF2-40B4-BE49-F238E27FC236}">
                    <a16:creationId xmlns:a16="http://schemas.microsoft.com/office/drawing/2014/main" id="{9E874980-1269-F64C-874B-A31C56D0D763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Kreis 8">
                <a:extLst>
                  <a:ext uri="{FF2B5EF4-FFF2-40B4-BE49-F238E27FC236}">
                    <a16:creationId xmlns:a16="http://schemas.microsoft.com/office/drawing/2014/main" id="{936E713A-8AB5-9C42-9DB1-C044568724CE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Gefaltete Ecke 6">
              <a:extLst>
                <a:ext uri="{FF2B5EF4-FFF2-40B4-BE49-F238E27FC236}">
                  <a16:creationId xmlns:a16="http://schemas.microsoft.com/office/drawing/2014/main" id="{A7B0274E-D076-5445-8191-47694DB89E58}"/>
                </a:ext>
              </a:extLst>
            </p:cNvPr>
            <p:cNvSpPr/>
            <p:nvPr/>
          </p:nvSpPr>
          <p:spPr bwMode="auto">
            <a:xfrm>
              <a:off x="4102799" y="2564904"/>
              <a:ext cx="998449" cy="932244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Incoming Patent Application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B808320B-39EF-CC44-903F-4B3E03FFD4E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91880" y="3573016"/>
              <a:ext cx="526889" cy="5760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BC38196-F0B0-784D-A9D8-D31A706348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9090" y="3573016"/>
              <a:ext cx="0" cy="65205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650F4DE-B071-2649-B6F6-4003CE2351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19412" y="3573016"/>
              <a:ext cx="504056" cy="57606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50325EE-5A20-6743-880C-4191ECC65F4A}"/>
                </a:ext>
              </a:extLst>
            </p:cNvPr>
            <p:cNvSpPr/>
            <p:nvPr/>
          </p:nvSpPr>
          <p:spPr bwMode="auto">
            <a:xfrm>
              <a:off x="2891228" y="4225069"/>
              <a:ext cx="864096" cy="3889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tx1"/>
                  </a:solidFill>
                  <a:cs typeface="Arial" pitchFamily="34" charset="0"/>
                </a:rPr>
                <a:t>Chemistry, Metallurgy</a:t>
              </a:r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390FBAD1-258A-C046-8615-961027A2D4A7}"/>
                </a:ext>
              </a:extLst>
            </p:cNvPr>
            <p:cNvSpPr/>
            <p:nvPr/>
          </p:nvSpPr>
          <p:spPr bwMode="auto">
            <a:xfrm>
              <a:off x="4137042" y="4258597"/>
              <a:ext cx="864096" cy="3889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tx1"/>
                  </a:solidFill>
                  <a:cs typeface="Arial" pitchFamily="34" charset="0"/>
                </a:rPr>
                <a:t>Electricity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69CFBFDB-1610-6049-8839-D21A9A8C3C8D}"/>
                </a:ext>
              </a:extLst>
            </p:cNvPr>
            <p:cNvSpPr/>
            <p:nvPr/>
          </p:nvSpPr>
          <p:spPr bwMode="auto">
            <a:xfrm>
              <a:off x="5382856" y="4258597"/>
              <a:ext cx="864096" cy="3889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tx1"/>
                  </a:solidFill>
                  <a:cs typeface="Arial" pitchFamily="34" charset="0"/>
                </a:rPr>
                <a:t>…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680787B5-9F43-DC44-851B-84E79C16A5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23240" y="4765350"/>
              <a:ext cx="526889" cy="5760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32DBBF10-A86F-DF4C-AE1C-40C0475BDC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0450" y="4765350"/>
              <a:ext cx="0" cy="65205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6B2CF1C3-21DD-9244-9CE3-794EC7B2C1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0772" y="4765350"/>
              <a:ext cx="504056" cy="57606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FBD87B2B-0F3D-3442-8B0A-CB797863D2F6}"/>
                </a:ext>
              </a:extLst>
            </p:cNvPr>
            <p:cNvGrpSpPr/>
            <p:nvPr/>
          </p:nvGrpSpPr>
          <p:grpSpPr>
            <a:xfrm>
              <a:off x="1788883" y="5443289"/>
              <a:ext cx="367416" cy="378041"/>
              <a:chOff x="572022" y="2923566"/>
              <a:chExt cx="659253" cy="707501"/>
            </a:xfrm>
          </p:grpSpPr>
          <p:sp>
            <p:nvSpPr>
              <p:cNvPr id="27" name="Ellipse 7">
                <a:extLst>
                  <a:ext uri="{FF2B5EF4-FFF2-40B4-BE49-F238E27FC236}">
                    <a16:creationId xmlns:a16="http://schemas.microsoft.com/office/drawing/2014/main" id="{C522E629-587C-A343-8BFC-C9A5D121EC14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Kreis 8">
                <a:extLst>
                  <a:ext uri="{FF2B5EF4-FFF2-40B4-BE49-F238E27FC236}">
                    <a16:creationId xmlns:a16="http://schemas.microsoft.com/office/drawing/2014/main" id="{5DC9C47B-E51B-664C-9F0F-AF92E57579C3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4D5971D-AEAE-DF40-B657-D8F0C1B55BC0}"/>
                </a:ext>
              </a:extLst>
            </p:cNvPr>
            <p:cNvGrpSpPr/>
            <p:nvPr/>
          </p:nvGrpSpPr>
          <p:grpSpPr>
            <a:xfrm>
              <a:off x="2055970" y="5537559"/>
              <a:ext cx="367416" cy="378041"/>
              <a:chOff x="572022" y="2923566"/>
              <a:chExt cx="659253" cy="707501"/>
            </a:xfrm>
          </p:grpSpPr>
          <p:sp>
            <p:nvSpPr>
              <p:cNvPr id="30" name="Ellipse 7">
                <a:extLst>
                  <a:ext uri="{FF2B5EF4-FFF2-40B4-BE49-F238E27FC236}">
                    <a16:creationId xmlns:a16="http://schemas.microsoft.com/office/drawing/2014/main" id="{E4FAC81C-F622-8341-AB4D-4E40D4DE2669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Kreis 8">
                <a:extLst>
                  <a:ext uri="{FF2B5EF4-FFF2-40B4-BE49-F238E27FC236}">
                    <a16:creationId xmlns:a16="http://schemas.microsoft.com/office/drawing/2014/main" id="{6CAC75F5-1F34-E14F-B79C-A6177565C731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5EA9DADD-598A-4940-8BFF-5183CD7CE9DB}"/>
                </a:ext>
              </a:extLst>
            </p:cNvPr>
            <p:cNvGrpSpPr/>
            <p:nvPr/>
          </p:nvGrpSpPr>
          <p:grpSpPr>
            <a:xfrm>
              <a:off x="3410732" y="5453550"/>
              <a:ext cx="334015" cy="378041"/>
              <a:chOff x="572022" y="2923566"/>
              <a:chExt cx="659253" cy="707501"/>
            </a:xfrm>
          </p:grpSpPr>
          <p:sp>
            <p:nvSpPr>
              <p:cNvPr id="36" name="Ellipse 7">
                <a:extLst>
                  <a:ext uri="{FF2B5EF4-FFF2-40B4-BE49-F238E27FC236}">
                    <a16:creationId xmlns:a16="http://schemas.microsoft.com/office/drawing/2014/main" id="{671A544C-7C3F-2B49-A83E-5A1182A5FC0A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Kreis 8">
                <a:extLst>
                  <a:ext uri="{FF2B5EF4-FFF2-40B4-BE49-F238E27FC236}">
                    <a16:creationId xmlns:a16="http://schemas.microsoft.com/office/drawing/2014/main" id="{1C710185-FEEB-B54C-A534-6A6834E0DB2D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4664030F-1AB5-B649-A8CD-9160DC128FBF}"/>
                </a:ext>
              </a:extLst>
            </p:cNvPr>
            <p:cNvGrpSpPr/>
            <p:nvPr/>
          </p:nvGrpSpPr>
          <p:grpSpPr>
            <a:xfrm>
              <a:off x="2859863" y="5446628"/>
              <a:ext cx="367416" cy="378041"/>
              <a:chOff x="572022" y="2923566"/>
              <a:chExt cx="659253" cy="707501"/>
            </a:xfrm>
          </p:grpSpPr>
          <p:sp>
            <p:nvSpPr>
              <p:cNvPr id="39" name="Ellipse 7">
                <a:extLst>
                  <a:ext uri="{FF2B5EF4-FFF2-40B4-BE49-F238E27FC236}">
                    <a16:creationId xmlns:a16="http://schemas.microsoft.com/office/drawing/2014/main" id="{CD91B5DE-878C-3C4E-A5B6-9E168781A9AD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Kreis 8">
                <a:extLst>
                  <a:ext uri="{FF2B5EF4-FFF2-40B4-BE49-F238E27FC236}">
                    <a16:creationId xmlns:a16="http://schemas.microsoft.com/office/drawing/2014/main" id="{D9C7EC20-220B-DD4C-A2E2-9415A3DE6D92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1E31AA67-312D-104D-9EF0-4BDFEA32C22F}"/>
                </a:ext>
              </a:extLst>
            </p:cNvPr>
            <p:cNvGrpSpPr/>
            <p:nvPr/>
          </p:nvGrpSpPr>
          <p:grpSpPr>
            <a:xfrm>
              <a:off x="3126950" y="5540898"/>
              <a:ext cx="367416" cy="378041"/>
              <a:chOff x="572022" y="2923566"/>
              <a:chExt cx="659253" cy="707501"/>
            </a:xfrm>
          </p:grpSpPr>
          <p:sp>
            <p:nvSpPr>
              <p:cNvPr id="42" name="Ellipse 7">
                <a:extLst>
                  <a:ext uri="{FF2B5EF4-FFF2-40B4-BE49-F238E27FC236}">
                    <a16:creationId xmlns:a16="http://schemas.microsoft.com/office/drawing/2014/main" id="{067B0475-63E7-0C43-BA7D-55B61F3A865F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Kreis 8">
                <a:extLst>
                  <a:ext uri="{FF2B5EF4-FFF2-40B4-BE49-F238E27FC236}">
                    <a16:creationId xmlns:a16="http://schemas.microsoft.com/office/drawing/2014/main" id="{858BC605-8805-6647-A200-0FE7C4C09BD6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740CB592-34AD-1140-AB6A-532200F552A8}"/>
                </a:ext>
              </a:extLst>
            </p:cNvPr>
            <p:cNvGrpSpPr/>
            <p:nvPr/>
          </p:nvGrpSpPr>
          <p:grpSpPr>
            <a:xfrm>
              <a:off x="4520916" y="5450211"/>
              <a:ext cx="334015" cy="378041"/>
              <a:chOff x="572022" y="2923566"/>
              <a:chExt cx="659253" cy="707501"/>
            </a:xfrm>
          </p:grpSpPr>
          <p:sp>
            <p:nvSpPr>
              <p:cNvPr id="45" name="Ellipse 7">
                <a:extLst>
                  <a:ext uri="{FF2B5EF4-FFF2-40B4-BE49-F238E27FC236}">
                    <a16:creationId xmlns:a16="http://schemas.microsoft.com/office/drawing/2014/main" id="{F0FCB6A9-937E-B34B-A718-48B2710A8517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Kreis 8">
                <a:extLst>
                  <a:ext uri="{FF2B5EF4-FFF2-40B4-BE49-F238E27FC236}">
                    <a16:creationId xmlns:a16="http://schemas.microsoft.com/office/drawing/2014/main" id="{12734FD0-17E1-C544-9774-BD8B899CA44F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7113576A-1C68-C342-A4F9-95391F1D7C1A}"/>
                </a:ext>
              </a:extLst>
            </p:cNvPr>
            <p:cNvGrpSpPr/>
            <p:nvPr/>
          </p:nvGrpSpPr>
          <p:grpSpPr>
            <a:xfrm>
              <a:off x="3970047" y="5443289"/>
              <a:ext cx="367416" cy="378041"/>
              <a:chOff x="572022" y="2923566"/>
              <a:chExt cx="659253" cy="707501"/>
            </a:xfrm>
          </p:grpSpPr>
          <p:sp>
            <p:nvSpPr>
              <p:cNvPr id="48" name="Ellipse 7">
                <a:extLst>
                  <a:ext uri="{FF2B5EF4-FFF2-40B4-BE49-F238E27FC236}">
                    <a16:creationId xmlns:a16="http://schemas.microsoft.com/office/drawing/2014/main" id="{787F1B2F-06BC-7F45-8053-1C58293CCA43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Kreis 8">
                <a:extLst>
                  <a:ext uri="{FF2B5EF4-FFF2-40B4-BE49-F238E27FC236}">
                    <a16:creationId xmlns:a16="http://schemas.microsoft.com/office/drawing/2014/main" id="{090D958A-C868-2F43-8F8A-D1D1715126A9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A4065763-A8B3-F54F-A2C7-DCF06216D183}"/>
                </a:ext>
              </a:extLst>
            </p:cNvPr>
            <p:cNvGrpSpPr/>
            <p:nvPr/>
          </p:nvGrpSpPr>
          <p:grpSpPr>
            <a:xfrm>
              <a:off x="4237134" y="5537559"/>
              <a:ext cx="367416" cy="378041"/>
              <a:chOff x="572022" y="2923566"/>
              <a:chExt cx="659253" cy="707501"/>
            </a:xfrm>
          </p:grpSpPr>
          <p:sp>
            <p:nvSpPr>
              <p:cNvPr id="51" name="Ellipse 7">
                <a:extLst>
                  <a:ext uri="{FF2B5EF4-FFF2-40B4-BE49-F238E27FC236}">
                    <a16:creationId xmlns:a16="http://schemas.microsoft.com/office/drawing/2014/main" id="{855D6161-69F3-794C-AF9F-3B3175E53FAB}"/>
                  </a:ext>
                </a:extLst>
              </p:cNvPr>
              <p:cNvSpPr/>
              <p:nvPr/>
            </p:nvSpPr>
            <p:spPr bwMode="auto">
              <a:xfrm>
                <a:off x="721628" y="2923566"/>
                <a:ext cx="360040" cy="3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Kreis 8">
                <a:extLst>
                  <a:ext uri="{FF2B5EF4-FFF2-40B4-BE49-F238E27FC236}">
                    <a16:creationId xmlns:a16="http://schemas.microsoft.com/office/drawing/2014/main" id="{ACECEBE8-E6FA-1341-A67F-8EB8A6E70B80}"/>
                  </a:ext>
                </a:extLst>
              </p:cNvPr>
              <p:cNvSpPr/>
              <p:nvPr/>
            </p:nvSpPr>
            <p:spPr bwMode="auto"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8EF3C16B-11FB-5F4E-A54D-8E959ABBC9F8}"/>
              </a:ext>
            </a:extLst>
          </p:cNvPr>
          <p:cNvSpPr txBox="1"/>
          <p:nvPr/>
        </p:nvSpPr>
        <p:spPr>
          <a:xfrm>
            <a:off x="2195737" y="5969585"/>
            <a:ext cx="72007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latin typeface="Arial" pitchFamily="34" charset="0"/>
              </a:rPr>
              <a:t>Group 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BDD4366-16FF-2F47-AD2B-E4B6E3EBDA4E}"/>
              </a:ext>
            </a:extLst>
          </p:cNvPr>
          <p:cNvSpPr txBox="1"/>
          <p:nvPr/>
        </p:nvSpPr>
        <p:spPr>
          <a:xfrm>
            <a:off x="3226073" y="5969585"/>
            <a:ext cx="72007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latin typeface="Arial" pitchFamily="34" charset="0"/>
              </a:rPr>
              <a:t>Group 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E187B2E-CBE0-3844-ADB3-949CCCB88C58}"/>
              </a:ext>
            </a:extLst>
          </p:cNvPr>
          <p:cNvSpPr txBox="1"/>
          <p:nvPr/>
        </p:nvSpPr>
        <p:spPr>
          <a:xfrm>
            <a:off x="4355976" y="5975702"/>
            <a:ext cx="72007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latin typeface="Arial" pitchFamily="34" charset="0"/>
              </a:rPr>
              <a:t>Group 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1909C47-EB6D-4048-9BFC-C63CE1894E58}"/>
              </a:ext>
            </a:extLst>
          </p:cNvPr>
          <p:cNvSpPr txBox="1"/>
          <p:nvPr/>
        </p:nvSpPr>
        <p:spPr>
          <a:xfrm>
            <a:off x="899592" y="2281314"/>
            <a:ext cx="244827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rial" pitchFamily="34" charset="0"/>
              </a:rPr>
              <a:t>European Patent Office (EPO)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57AC240-7109-5647-B136-F48BF8A72652}"/>
              </a:ext>
            </a:extLst>
          </p:cNvPr>
          <p:cNvSpPr txBox="1"/>
          <p:nvPr/>
        </p:nvSpPr>
        <p:spPr>
          <a:xfrm>
            <a:off x="5436096" y="5229200"/>
            <a:ext cx="28641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itchFamily="34" charset="0"/>
              </a:rPr>
              <a:t>Who processes incoming applications is determined according to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18700543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Motivation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Encoding textual data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Problem: Models cannot process long sequences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Methods to encode long sequences</a:t>
            </a:r>
          </a:p>
          <a:p>
            <a:pPr marL="357187"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Research Interest</a:t>
            </a:r>
          </a:p>
          <a:p>
            <a:pPr marL="0" indent="0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Approach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Evaluation criteria</a:t>
            </a:r>
          </a:p>
          <a:p>
            <a:pPr marL="64293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Timeline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5808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Processing of </a:t>
            </a:r>
            <a:r>
              <a:rPr lang="en-US" b="1" dirty="0"/>
              <a:t>patent applications </a:t>
            </a:r>
            <a:r>
              <a:rPr lang="en-US" dirty="0"/>
              <a:t>offers </a:t>
            </a:r>
            <a:r>
              <a:rPr lang="en-US" b="1" dirty="0"/>
              <a:t>various possibilities for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Prior art search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| </a:t>
            </a:r>
            <a:r>
              <a:rPr lang="en-US" dirty="0"/>
              <a:t>ML</a:t>
            </a:r>
            <a:r>
              <a:rPr lang="en-US" b="1" dirty="0"/>
              <a:t> </a:t>
            </a:r>
            <a:r>
              <a:rPr lang="en-US" dirty="0"/>
              <a:t>in the domain of patent applications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Gefaltete Ecke 6">
            <a:extLst>
              <a:ext uri="{FF2B5EF4-FFF2-40B4-BE49-F238E27FC236}">
                <a16:creationId xmlns:a16="http://schemas.microsoft.com/office/drawing/2014/main" id="{A7B0274E-D076-5445-8191-47694DB89E58}"/>
              </a:ext>
            </a:extLst>
          </p:cNvPr>
          <p:cNvSpPr/>
          <p:nvPr/>
        </p:nvSpPr>
        <p:spPr bwMode="auto">
          <a:xfrm>
            <a:off x="1345938" y="2653453"/>
            <a:ext cx="963961" cy="932244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cs typeface="Arial" pitchFamily="34" charset="0"/>
              </a:rPr>
              <a:t>Incoming Patent Application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C78D043-8B6F-644B-9F1B-85B2D663CE67}"/>
              </a:ext>
            </a:extLst>
          </p:cNvPr>
          <p:cNvGrpSpPr/>
          <p:nvPr/>
        </p:nvGrpSpPr>
        <p:grpSpPr>
          <a:xfrm>
            <a:off x="6821539" y="2797469"/>
            <a:ext cx="1083212" cy="508924"/>
            <a:chOff x="6757451" y="3641631"/>
            <a:chExt cx="1083212" cy="508924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BA9C61E6-BBDF-804C-893D-82D7360447A9}"/>
                </a:ext>
              </a:extLst>
            </p:cNvPr>
            <p:cNvGrpSpPr/>
            <p:nvPr/>
          </p:nvGrpSpPr>
          <p:grpSpPr>
            <a:xfrm>
              <a:off x="7280789" y="3645024"/>
              <a:ext cx="559874" cy="391616"/>
              <a:chOff x="6976839" y="1500827"/>
              <a:chExt cx="559874" cy="391616"/>
            </a:xfrm>
          </p:grpSpPr>
          <p:sp>
            <p:nvSpPr>
              <p:cNvPr id="76" name="Ellipse 42">
                <a:extLst>
                  <a:ext uri="{FF2B5EF4-FFF2-40B4-BE49-F238E27FC236}">
                    <a16:creationId xmlns:a16="http://schemas.microsoft.com/office/drawing/2014/main" id="{9D56C132-24A0-6D4B-9180-58D2AD3FF9FE}"/>
                  </a:ext>
                </a:extLst>
              </p:cNvPr>
              <p:cNvSpPr/>
              <p:nvPr/>
            </p:nvSpPr>
            <p:spPr bwMode="auto">
              <a:xfrm>
                <a:off x="6976840" y="17664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Ellipse 39">
                <a:extLst>
                  <a:ext uri="{FF2B5EF4-FFF2-40B4-BE49-F238E27FC236}">
                    <a16:creationId xmlns:a16="http://schemas.microsoft.com/office/drawing/2014/main" id="{E6B13875-BF66-884E-862E-60DD1B3BC2EF}"/>
                  </a:ext>
                </a:extLst>
              </p:cNvPr>
              <p:cNvSpPr/>
              <p:nvPr/>
            </p:nvSpPr>
            <p:spPr bwMode="auto">
              <a:xfrm>
                <a:off x="6976839" y="1700030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Ellipse 38">
                <a:extLst>
                  <a:ext uri="{FF2B5EF4-FFF2-40B4-BE49-F238E27FC236}">
                    <a16:creationId xmlns:a16="http://schemas.microsoft.com/office/drawing/2014/main" id="{7EDDFFD6-AA58-2F4E-8A88-EEC7CA78EFCE}"/>
                  </a:ext>
                </a:extLst>
              </p:cNvPr>
              <p:cNvSpPr/>
              <p:nvPr/>
            </p:nvSpPr>
            <p:spPr bwMode="auto">
              <a:xfrm>
                <a:off x="6976840" y="16336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Ellipse 2">
                <a:extLst>
                  <a:ext uri="{FF2B5EF4-FFF2-40B4-BE49-F238E27FC236}">
                    <a16:creationId xmlns:a16="http://schemas.microsoft.com/office/drawing/2014/main" id="{9032E31A-B45C-3142-9B6F-1E77A15349A1}"/>
                  </a:ext>
                </a:extLst>
              </p:cNvPr>
              <p:cNvSpPr/>
              <p:nvPr/>
            </p:nvSpPr>
            <p:spPr bwMode="auto">
              <a:xfrm>
                <a:off x="6976840" y="1567228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Ellipse 44">
                <a:extLst>
                  <a:ext uri="{FF2B5EF4-FFF2-40B4-BE49-F238E27FC236}">
                    <a16:creationId xmlns:a16="http://schemas.microsoft.com/office/drawing/2014/main" id="{1B6F3B0A-1330-BD44-9B7F-0A8261E49865}"/>
                  </a:ext>
                </a:extLst>
              </p:cNvPr>
              <p:cNvSpPr/>
              <p:nvPr/>
            </p:nvSpPr>
            <p:spPr bwMode="auto">
              <a:xfrm>
                <a:off x="6976840" y="1500827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7E2AF34F-46F3-9E49-BCC1-7947A90DB577}"/>
                </a:ext>
              </a:extLst>
            </p:cNvPr>
            <p:cNvGrpSpPr/>
            <p:nvPr/>
          </p:nvGrpSpPr>
          <p:grpSpPr>
            <a:xfrm>
              <a:off x="6757451" y="3641631"/>
              <a:ext cx="559874" cy="391616"/>
              <a:chOff x="6976839" y="1500827"/>
              <a:chExt cx="559874" cy="391616"/>
            </a:xfrm>
          </p:grpSpPr>
          <p:sp>
            <p:nvSpPr>
              <p:cNvPr id="64" name="Ellipse 42">
                <a:extLst>
                  <a:ext uri="{FF2B5EF4-FFF2-40B4-BE49-F238E27FC236}">
                    <a16:creationId xmlns:a16="http://schemas.microsoft.com/office/drawing/2014/main" id="{F5226611-8CFC-D842-9E1F-E56CC2B49A68}"/>
                  </a:ext>
                </a:extLst>
              </p:cNvPr>
              <p:cNvSpPr/>
              <p:nvPr/>
            </p:nvSpPr>
            <p:spPr bwMode="auto">
              <a:xfrm>
                <a:off x="6976840" y="17664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Ellipse 39">
                <a:extLst>
                  <a:ext uri="{FF2B5EF4-FFF2-40B4-BE49-F238E27FC236}">
                    <a16:creationId xmlns:a16="http://schemas.microsoft.com/office/drawing/2014/main" id="{ECD142E0-FCF9-DD45-8751-720D033DB84C}"/>
                  </a:ext>
                </a:extLst>
              </p:cNvPr>
              <p:cNvSpPr/>
              <p:nvPr/>
            </p:nvSpPr>
            <p:spPr bwMode="auto">
              <a:xfrm>
                <a:off x="6976839" y="1700030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Ellipse 38">
                <a:extLst>
                  <a:ext uri="{FF2B5EF4-FFF2-40B4-BE49-F238E27FC236}">
                    <a16:creationId xmlns:a16="http://schemas.microsoft.com/office/drawing/2014/main" id="{7BAD1925-6585-E449-8676-592F67511632}"/>
                  </a:ext>
                </a:extLst>
              </p:cNvPr>
              <p:cNvSpPr/>
              <p:nvPr/>
            </p:nvSpPr>
            <p:spPr bwMode="auto">
              <a:xfrm>
                <a:off x="6976840" y="16336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Ellipse 2">
                <a:extLst>
                  <a:ext uri="{FF2B5EF4-FFF2-40B4-BE49-F238E27FC236}">
                    <a16:creationId xmlns:a16="http://schemas.microsoft.com/office/drawing/2014/main" id="{3D21CC31-4030-4745-8942-5962A8A76776}"/>
                  </a:ext>
                </a:extLst>
              </p:cNvPr>
              <p:cNvSpPr/>
              <p:nvPr/>
            </p:nvSpPr>
            <p:spPr bwMode="auto">
              <a:xfrm>
                <a:off x="6976840" y="1567228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Ellipse 44">
                <a:extLst>
                  <a:ext uri="{FF2B5EF4-FFF2-40B4-BE49-F238E27FC236}">
                    <a16:creationId xmlns:a16="http://schemas.microsoft.com/office/drawing/2014/main" id="{8C025300-22CC-A144-A67A-0432B93B4B85}"/>
                  </a:ext>
                </a:extLst>
              </p:cNvPr>
              <p:cNvSpPr/>
              <p:nvPr/>
            </p:nvSpPr>
            <p:spPr bwMode="auto">
              <a:xfrm>
                <a:off x="6976840" y="1500827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DD03921-EEE4-104C-A256-47E71D892C5D}"/>
                </a:ext>
              </a:extLst>
            </p:cNvPr>
            <p:cNvGrpSpPr/>
            <p:nvPr/>
          </p:nvGrpSpPr>
          <p:grpSpPr>
            <a:xfrm>
              <a:off x="7019119" y="3758939"/>
              <a:ext cx="559874" cy="391616"/>
              <a:chOff x="6976839" y="1500827"/>
              <a:chExt cx="559874" cy="391616"/>
            </a:xfrm>
          </p:grpSpPr>
          <p:sp>
            <p:nvSpPr>
              <p:cNvPr id="70" name="Ellipse 42">
                <a:extLst>
                  <a:ext uri="{FF2B5EF4-FFF2-40B4-BE49-F238E27FC236}">
                    <a16:creationId xmlns:a16="http://schemas.microsoft.com/office/drawing/2014/main" id="{0E3B49E4-A9D0-304E-9668-19D895D5062E}"/>
                  </a:ext>
                </a:extLst>
              </p:cNvPr>
              <p:cNvSpPr/>
              <p:nvPr/>
            </p:nvSpPr>
            <p:spPr bwMode="auto">
              <a:xfrm>
                <a:off x="6976840" y="17664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Ellipse 39">
                <a:extLst>
                  <a:ext uri="{FF2B5EF4-FFF2-40B4-BE49-F238E27FC236}">
                    <a16:creationId xmlns:a16="http://schemas.microsoft.com/office/drawing/2014/main" id="{AB832A7B-6CAE-1C4B-BD21-0081E30043B2}"/>
                  </a:ext>
                </a:extLst>
              </p:cNvPr>
              <p:cNvSpPr/>
              <p:nvPr/>
            </p:nvSpPr>
            <p:spPr bwMode="auto">
              <a:xfrm>
                <a:off x="6976839" y="1700030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Ellipse 38">
                <a:extLst>
                  <a:ext uri="{FF2B5EF4-FFF2-40B4-BE49-F238E27FC236}">
                    <a16:creationId xmlns:a16="http://schemas.microsoft.com/office/drawing/2014/main" id="{DEE550C3-105B-F04C-BA98-7B2890BC77F7}"/>
                  </a:ext>
                </a:extLst>
              </p:cNvPr>
              <p:cNvSpPr/>
              <p:nvPr/>
            </p:nvSpPr>
            <p:spPr bwMode="auto">
              <a:xfrm>
                <a:off x="6976840" y="1633629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Ellipse 2">
                <a:extLst>
                  <a:ext uri="{FF2B5EF4-FFF2-40B4-BE49-F238E27FC236}">
                    <a16:creationId xmlns:a16="http://schemas.microsoft.com/office/drawing/2014/main" id="{452E5F3C-5D98-C643-ABA5-119AA92F6D69}"/>
                  </a:ext>
                </a:extLst>
              </p:cNvPr>
              <p:cNvSpPr/>
              <p:nvPr/>
            </p:nvSpPr>
            <p:spPr bwMode="auto">
              <a:xfrm>
                <a:off x="6976840" y="1567228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Ellipse 44">
                <a:extLst>
                  <a:ext uri="{FF2B5EF4-FFF2-40B4-BE49-F238E27FC236}">
                    <a16:creationId xmlns:a16="http://schemas.microsoft.com/office/drawing/2014/main" id="{3900F014-9EBB-DD4D-A773-09CF3ED60BFF}"/>
                  </a:ext>
                </a:extLst>
              </p:cNvPr>
              <p:cNvSpPr/>
              <p:nvPr/>
            </p:nvSpPr>
            <p:spPr bwMode="auto">
              <a:xfrm>
                <a:off x="6976840" y="1500827"/>
                <a:ext cx="559873" cy="1260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4F47A007-3119-D742-A2AB-3326301358E6}"/>
              </a:ext>
            </a:extLst>
          </p:cNvPr>
          <p:cNvCxnSpPr>
            <a:cxnSpLocks/>
          </p:cNvCxnSpPr>
          <p:nvPr/>
        </p:nvCxnSpPr>
        <p:spPr bwMode="auto">
          <a:xfrm>
            <a:off x="2571571" y="3126319"/>
            <a:ext cx="3960440" cy="536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feld 81">
            <a:extLst>
              <a:ext uri="{FF2B5EF4-FFF2-40B4-BE49-F238E27FC236}">
                <a16:creationId xmlns:a16="http://schemas.microsoft.com/office/drawing/2014/main" id="{5B0CF3AC-489D-B948-BD37-CC46272DA2D7}"/>
              </a:ext>
            </a:extLst>
          </p:cNvPr>
          <p:cNvSpPr txBox="1"/>
          <p:nvPr/>
        </p:nvSpPr>
        <p:spPr>
          <a:xfrm>
            <a:off x="6673526" y="3343454"/>
            <a:ext cx="141577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 Granted Patents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6F70EC9-966F-2340-A6DB-882EA3E0CD0D}"/>
              </a:ext>
            </a:extLst>
          </p:cNvPr>
          <p:cNvSpPr txBox="1"/>
          <p:nvPr/>
        </p:nvSpPr>
        <p:spPr>
          <a:xfrm>
            <a:off x="3068351" y="2423492"/>
            <a:ext cx="3647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🔎 Search for patents relevant for </a:t>
            </a:r>
          </a:p>
          <a:p>
            <a:r>
              <a:rPr lang="en-US" b="1" dirty="0"/>
              <a:t>determination of patentability</a:t>
            </a:r>
          </a:p>
        </p:txBody>
      </p: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A62CE8E-1BD8-E149-BCD1-EA19280FFE7C}"/>
              </a:ext>
            </a:extLst>
          </p:cNvPr>
          <p:cNvGrpSpPr/>
          <p:nvPr/>
        </p:nvGrpSpPr>
        <p:grpSpPr>
          <a:xfrm>
            <a:off x="5599809" y="5133161"/>
            <a:ext cx="432048" cy="508148"/>
            <a:chOff x="8373295" y="1322926"/>
            <a:chExt cx="591193" cy="573342"/>
          </a:xfrm>
        </p:grpSpPr>
        <p:sp>
          <p:nvSpPr>
            <p:cNvPr id="85" name="Gefaltete Ecke 84">
              <a:extLst>
                <a:ext uri="{FF2B5EF4-FFF2-40B4-BE49-F238E27FC236}">
                  <a16:creationId xmlns:a16="http://schemas.microsoft.com/office/drawing/2014/main" id="{06CAC55B-A39F-1C41-B1B1-5DA840589FED}"/>
                </a:ext>
              </a:extLst>
            </p:cNvPr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Eine Ecke des Rechtecks abrunden 85">
              <a:extLst>
                <a:ext uri="{FF2B5EF4-FFF2-40B4-BE49-F238E27FC236}">
                  <a16:creationId xmlns:a16="http://schemas.microsoft.com/office/drawing/2014/main" id="{4FA93105-3903-5E42-A463-CE39C415EE14}"/>
                </a:ext>
              </a:extLst>
            </p:cNvPr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Eine Ecke des Rechtecks abrunden 86">
              <a:extLst>
                <a:ext uri="{FF2B5EF4-FFF2-40B4-BE49-F238E27FC236}">
                  <a16:creationId xmlns:a16="http://schemas.microsoft.com/office/drawing/2014/main" id="{5893B49F-AA44-8B40-9A68-CAD9DF3DAE66}"/>
                </a:ext>
              </a:extLst>
            </p:cNvPr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Eine Ecke des Rechtecks abrunden 87">
              <a:extLst>
                <a:ext uri="{FF2B5EF4-FFF2-40B4-BE49-F238E27FC236}">
                  <a16:creationId xmlns:a16="http://schemas.microsoft.com/office/drawing/2014/main" id="{5A4EE3B1-3DCD-8440-8806-DB45A3C07D48}"/>
                </a:ext>
              </a:extLst>
            </p:cNvPr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Eine Ecke des Rechtecks abrunden 88">
              <a:extLst>
                <a:ext uri="{FF2B5EF4-FFF2-40B4-BE49-F238E27FC236}">
                  <a16:creationId xmlns:a16="http://schemas.microsoft.com/office/drawing/2014/main" id="{4C1628FA-6A09-C242-AE2D-A22C0D761808}"/>
                </a:ext>
              </a:extLst>
            </p:cNvPr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ine Ecke des Rechtecks abrunden 89">
              <a:extLst>
                <a:ext uri="{FF2B5EF4-FFF2-40B4-BE49-F238E27FC236}">
                  <a16:creationId xmlns:a16="http://schemas.microsoft.com/office/drawing/2014/main" id="{F039F492-5913-3447-AD58-71944F1D9604}"/>
                </a:ext>
              </a:extLst>
            </p:cNvPr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Eine Ecke des Rechtecks abrunden 90">
              <a:extLst>
                <a:ext uri="{FF2B5EF4-FFF2-40B4-BE49-F238E27FC236}">
                  <a16:creationId xmlns:a16="http://schemas.microsoft.com/office/drawing/2014/main" id="{50EDB663-81DE-0E4D-9DE4-FEEB81CB09DE}"/>
                </a:ext>
              </a:extLst>
            </p:cNvPr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ine Ecke des Rechtecks abrunden 91">
              <a:extLst>
                <a:ext uri="{FF2B5EF4-FFF2-40B4-BE49-F238E27FC236}">
                  <a16:creationId xmlns:a16="http://schemas.microsoft.com/office/drawing/2014/main" id="{F43585F3-D662-E742-B13E-96400223BCAF}"/>
                </a:ext>
              </a:extLst>
            </p:cNvPr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Eine Ecke des Rechtecks abrunden 92">
              <a:extLst>
                <a:ext uri="{FF2B5EF4-FFF2-40B4-BE49-F238E27FC236}">
                  <a16:creationId xmlns:a16="http://schemas.microsoft.com/office/drawing/2014/main" id="{1A804BBB-3006-E04B-8630-C7E8EB5E5EED}"/>
                </a:ext>
              </a:extLst>
            </p:cNvPr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ine Ecke des Rechtecks abrunden 93">
              <a:extLst>
                <a:ext uri="{FF2B5EF4-FFF2-40B4-BE49-F238E27FC236}">
                  <a16:creationId xmlns:a16="http://schemas.microsoft.com/office/drawing/2014/main" id="{A1EBD13E-AD8B-C246-8B05-DE7C014652F0}"/>
                </a:ext>
              </a:extLst>
            </p:cNvPr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2DE3A3E-8831-304D-8F33-D6FEBE731476}"/>
              </a:ext>
            </a:extLst>
          </p:cNvPr>
          <p:cNvGrpSpPr/>
          <p:nvPr/>
        </p:nvGrpSpPr>
        <p:grpSpPr>
          <a:xfrm>
            <a:off x="5285433" y="4887289"/>
            <a:ext cx="432048" cy="508148"/>
            <a:chOff x="8373295" y="1322926"/>
            <a:chExt cx="591193" cy="573342"/>
          </a:xfrm>
        </p:grpSpPr>
        <p:sp>
          <p:nvSpPr>
            <p:cNvPr id="96" name="Gefaltete Ecke 95">
              <a:extLst>
                <a:ext uri="{FF2B5EF4-FFF2-40B4-BE49-F238E27FC236}">
                  <a16:creationId xmlns:a16="http://schemas.microsoft.com/office/drawing/2014/main" id="{F153196B-B60E-9443-B483-476E3CD6202C}"/>
                </a:ext>
              </a:extLst>
            </p:cNvPr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7" name="Eine Ecke des Rechtecks abrunden 96">
              <a:extLst>
                <a:ext uri="{FF2B5EF4-FFF2-40B4-BE49-F238E27FC236}">
                  <a16:creationId xmlns:a16="http://schemas.microsoft.com/office/drawing/2014/main" id="{96A0666F-2465-AA48-94DE-439583F38E8A}"/>
                </a:ext>
              </a:extLst>
            </p:cNvPr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Eine Ecke des Rechtecks abrunden 97">
              <a:extLst>
                <a:ext uri="{FF2B5EF4-FFF2-40B4-BE49-F238E27FC236}">
                  <a16:creationId xmlns:a16="http://schemas.microsoft.com/office/drawing/2014/main" id="{C700A7F1-C76A-A24C-9DB1-2E4D1677C498}"/>
                </a:ext>
              </a:extLst>
            </p:cNvPr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Eine Ecke des Rechtecks abrunden 98">
              <a:extLst>
                <a:ext uri="{FF2B5EF4-FFF2-40B4-BE49-F238E27FC236}">
                  <a16:creationId xmlns:a16="http://schemas.microsoft.com/office/drawing/2014/main" id="{B30C7999-9522-8247-BB7F-C278D0947792}"/>
                </a:ext>
              </a:extLst>
            </p:cNvPr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Eine Ecke des Rechtecks abrunden 99">
              <a:extLst>
                <a:ext uri="{FF2B5EF4-FFF2-40B4-BE49-F238E27FC236}">
                  <a16:creationId xmlns:a16="http://schemas.microsoft.com/office/drawing/2014/main" id="{FF6A1F83-26AC-C641-864C-DE2F6150E84C}"/>
                </a:ext>
              </a:extLst>
            </p:cNvPr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Eine Ecke des Rechtecks abrunden 100">
              <a:extLst>
                <a:ext uri="{FF2B5EF4-FFF2-40B4-BE49-F238E27FC236}">
                  <a16:creationId xmlns:a16="http://schemas.microsoft.com/office/drawing/2014/main" id="{1E99CA70-4FFD-2140-9602-44D2D2A22AA6}"/>
                </a:ext>
              </a:extLst>
            </p:cNvPr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Eine Ecke des Rechtecks abrunden 101">
              <a:extLst>
                <a:ext uri="{FF2B5EF4-FFF2-40B4-BE49-F238E27FC236}">
                  <a16:creationId xmlns:a16="http://schemas.microsoft.com/office/drawing/2014/main" id="{8D026FD6-2C62-D447-B8D9-B4372AC04569}"/>
                </a:ext>
              </a:extLst>
            </p:cNvPr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Eine Ecke des Rechtecks abrunden 102">
              <a:extLst>
                <a:ext uri="{FF2B5EF4-FFF2-40B4-BE49-F238E27FC236}">
                  <a16:creationId xmlns:a16="http://schemas.microsoft.com/office/drawing/2014/main" id="{8AFCF7CD-CA68-3D4C-8834-464C3523EA64}"/>
                </a:ext>
              </a:extLst>
            </p:cNvPr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Eine Ecke des Rechtecks abrunden 103">
              <a:extLst>
                <a:ext uri="{FF2B5EF4-FFF2-40B4-BE49-F238E27FC236}">
                  <a16:creationId xmlns:a16="http://schemas.microsoft.com/office/drawing/2014/main" id="{029C0DDF-DF98-6149-8CDB-08A015C202D4}"/>
                </a:ext>
              </a:extLst>
            </p:cNvPr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Eine Ecke des Rechtecks abrunden 104">
              <a:extLst>
                <a:ext uri="{FF2B5EF4-FFF2-40B4-BE49-F238E27FC236}">
                  <a16:creationId xmlns:a16="http://schemas.microsoft.com/office/drawing/2014/main" id="{427352E3-85E0-B74C-8772-32D88CEE8535}"/>
                </a:ext>
              </a:extLst>
            </p:cNvPr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ECE6EC2-2657-F448-921B-A683E851020D}"/>
              </a:ext>
            </a:extLst>
          </p:cNvPr>
          <p:cNvGrpSpPr/>
          <p:nvPr/>
        </p:nvGrpSpPr>
        <p:grpSpPr>
          <a:xfrm>
            <a:off x="5048670" y="4629912"/>
            <a:ext cx="432048" cy="508148"/>
            <a:chOff x="8373295" y="1322926"/>
            <a:chExt cx="591193" cy="573342"/>
          </a:xfrm>
        </p:grpSpPr>
        <p:sp>
          <p:nvSpPr>
            <p:cNvPr id="107" name="Gefaltete Ecke 106">
              <a:extLst>
                <a:ext uri="{FF2B5EF4-FFF2-40B4-BE49-F238E27FC236}">
                  <a16:creationId xmlns:a16="http://schemas.microsoft.com/office/drawing/2014/main" id="{3E5589AE-3361-AB45-AEE9-344B58AC3663}"/>
                </a:ext>
              </a:extLst>
            </p:cNvPr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8" name="Eine Ecke des Rechtecks abrunden 107">
              <a:extLst>
                <a:ext uri="{FF2B5EF4-FFF2-40B4-BE49-F238E27FC236}">
                  <a16:creationId xmlns:a16="http://schemas.microsoft.com/office/drawing/2014/main" id="{662D9452-B538-DC42-95F0-85DF2B309F9E}"/>
                </a:ext>
              </a:extLst>
            </p:cNvPr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Eine Ecke des Rechtecks abrunden 108">
              <a:extLst>
                <a:ext uri="{FF2B5EF4-FFF2-40B4-BE49-F238E27FC236}">
                  <a16:creationId xmlns:a16="http://schemas.microsoft.com/office/drawing/2014/main" id="{D3425F86-0AC3-774D-9C60-66A701261206}"/>
                </a:ext>
              </a:extLst>
            </p:cNvPr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Eine Ecke des Rechtecks abrunden 109">
              <a:extLst>
                <a:ext uri="{FF2B5EF4-FFF2-40B4-BE49-F238E27FC236}">
                  <a16:creationId xmlns:a16="http://schemas.microsoft.com/office/drawing/2014/main" id="{0529C535-B348-C44E-A094-9F1A8E45C3A0}"/>
                </a:ext>
              </a:extLst>
            </p:cNvPr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Eine Ecke des Rechtecks abrunden 110">
              <a:extLst>
                <a:ext uri="{FF2B5EF4-FFF2-40B4-BE49-F238E27FC236}">
                  <a16:creationId xmlns:a16="http://schemas.microsoft.com/office/drawing/2014/main" id="{5730A628-83DE-0343-AEB9-5D78CF22BEDE}"/>
                </a:ext>
              </a:extLst>
            </p:cNvPr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Eine Ecke des Rechtecks abrunden 111">
              <a:extLst>
                <a:ext uri="{FF2B5EF4-FFF2-40B4-BE49-F238E27FC236}">
                  <a16:creationId xmlns:a16="http://schemas.microsoft.com/office/drawing/2014/main" id="{67CBCCDE-1546-764F-B105-4A6D29C98F57}"/>
                </a:ext>
              </a:extLst>
            </p:cNvPr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Eine Ecke des Rechtecks abrunden 112">
              <a:extLst>
                <a:ext uri="{FF2B5EF4-FFF2-40B4-BE49-F238E27FC236}">
                  <a16:creationId xmlns:a16="http://schemas.microsoft.com/office/drawing/2014/main" id="{F527866F-0D85-D642-A8DE-C80561E312C6}"/>
                </a:ext>
              </a:extLst>
            </p:cNvPr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Eine Ecke des Rechtecks abrunden 113">
              <a:extLst>
                <a:ext uri="{FF2B5EF4-FFF2-40B4-BE49-F238E27FC236}">
                  <a16:creationId xmlns:a16="http://schemas.microsoft.com/office/drawing/2014/main" id="{1492E17B-3118-5444-B068-09022DB996A1}"/>
                </a:ext>
              </a:extLst>
            </p:cNvPr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Eine Ecke des Rechtecks abrunden 114">
              <a:extLst>
                <a:ext uri="{FF2B5EF4-FFF2-40B4-BE49-F238E27FC236}">
                  <a16:creationId xmlns:a16="http://schemas.microsoft.com/office/drawing/2014/main" id="{F2C1CB53-1141-EB40-837E-67640D684887}"/>
                </a:ext>
              </a:extLst>
            </p:cNvPr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Eine Ecke des Rechtecks abrunden 115">
              <a:extLst>
                <a:ext uri="{FF2B5EF4-FFF2-40B4-BE49-F238E27FC236}">
                  <a16:creationId xmlns:a16="http://schemas.microsoft.com/office/drawing/2014/main" id="{C8D10ED5-8ECB-DA4E-B8A9-AA018C9AB932}"/>
                </a:ext>
              </a:extLst>
            </p:cNvPr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7" name="Rechteckige Legende 116">
            <a:extLst>
              <a:ext uri="{FF2B5EF4-FFF2-40B4-BE49-F238E27FC236}">
                <a16:creationId xmlns:a16="http://schemas.microsoft.com/office/drawing/2014/main" id="{46444CE7-1A48-7A43-A7E5-8F5381A9079B}"/>
              </a:ext>
            </a:extLst>
          </p:cNvPr>
          <p:cNvSpPr/>
          <p:nvPr/>
        </p:nvSpPr>
        <p:spPr bwMode="auto">
          <a:xfrm>
            <a:off x="5661168" y="4448816"/>
            <a:ext cx="1149489" cy="532034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Granted patents related to claims of application</a:t>
            </a:r>
          </a:p>
        </p:txBody>
      </p: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480F868-DFAA-1749-A2C6-760D46C12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6534" y="3798465"/>
            <a:ext cx="212181" cy="207880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F6B1CDCC-98AF-EC48-8F5E-B92FB8584C93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5271" y="3758551"/>
            <a:ext cx="2563896" cy="9725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9832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Florian Matthes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Prof. Dr.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>
          <a:xfrm>
            <a:off x="796606" y="3712689"/>
            <a:ext cx="2258073" cy="211455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Textual data </a:t>
            </a:r>
            <a:r>
              <a:rPr lang="en-US" dirty="0"/>
              <a:t>needs to be </a:t>
            </a:r>
            <a:r>
              <a:rPr lang="en-US" b="1" dirty="0"/>
              <a:t>represented numerically </a:t>
            </a:r>
            <a:r>
              <a:rPr lang="en-US" dirty="0"/>
              <a:t>in order to serve as </a:t>
            </a:r>
            <a:r>
              <a:rPr lang="en-US" b="1" dirty="0"/>
              <a:t>input for downstream machine learning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objective </a:t>
            </a:r>
            <a:r>
              <a:rPr lang="en-US" dirty="0"/>
              <a:t>is to </a:t>
            </a:r>
            <a:r>
              <a:rPr lang="en-US" b="1" dirty="0"/>
              <a:t>find a representation </a:t>
            </a:r>
            <a:r>
              <a:rPr lang="en-US" dirty="0"/>
              <a:t>that </a:t>
            </a:r>
            <a:r>
              <a:rPr lang="en-US" b="1" dirty="0"/>
              <a:t>retains </a:t>
            </a:r>
            <a:r>
              <a:rPr lang="en-US" dirty="0"/>
              <a:t>as much of the </a:t>
            </a:r>
            <a:r>
              <a:rPr lang="en-US" b="1" dirty="0"/>
              <a:t>information codified in the text </a:t>
            </a:r>
            <a:r>
              <a:rPr lang="en-US" dirty="0"/>
              <a:t>as possible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Encoding textual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B9476C5-CE0D-DF41-8407-333DAC861803}"/>
              </a:ext>
            </a:extLst>
          </p:cNvPr>
          <p:cNvGrpSpPr/>
          <p:nvPr/>
        </p:nvGrpSpPr>
        <p:grpSpPr>
          <a:xfrm>
            <a:off x="503107" y="2276872"/>
            <a:ext cx="8285097" cy="1512168"/>
            <a:chOff x="550245" y="2755122"/>
            <a:chExt cx="8285097" cy="151216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83F384A-6C47-1B48-AF05-9B8C6BA46121}"/>
                </a:ext>
              </a:extLst>
            </p:cNvPr>
            <p:cNvSpPr txBox="1"/>
            <p:nvPr/>
          </p:nvSpPr>
          <p:spPr>
            <a:xfrm>
              <a:off x="550245" y="2911042"/>
              <a:ext cx="108012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Some</a:t>
              </a:r>
              <a:r>
                <a:rPr lang="en-US" dirty="0">
                  <a:latin typeface="Arial" pitchFamily="34" charset="0"/>
                </a:rPr>
                <a:t> </a:t>
              </a:r>
            </a:p>
            <a:p>
              <a:r>
                <a:rPr lang="en-US" b="1" dirty="0">
                  <a:latin typeface="Arial" pitchFamily="34" charset="0"/>
                </a:rPr>
                <a:t>text</a:t>
              </a:r>
              <a:r>
                <a:rPr lang="en-US" dirty="0">
                  <a:latin typeface="Arial" pitchFamily="34" charset="0"/>
                </a:rPr>
                <a:t> </a:t>
              </a:r>
            </a:p>
            <a:p>
              <a:r>
                <a:rPr lang="en-US" b="1" dirty="0">
                  <a:latin typeface="Arial" pitchFamily="34" charset="0"/>
                </a:rPr>
                <a:t>of</a:t>
              </a:r>
              <a:r>
                <a:rPr lang="en-US" dirty="0">
                  <a:latin typeface="Arial" pitchFamily="34" charset="0"/>
                </a:rPr>
                <a:t> </a:t>
              </a:r>
            </a:p>
            <a:p>
              <a:r>
                <a:rPr lang="en-US" b="1" dirty="0">
                  <a:latin typeface="Arial" pitchFamily="34" charset="0"/>
                </a:rPr>
                <a:t>interest</a:t>
              </a:r>
              <a:r>
                <a:rPr lang="en-US" dirty="0">
                  <a:latin typeface="Arial" pitchFamily="34" charset="0"/>
                </a:rPr>
                <a:t> 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6EA5D0E-6C4D-224E-9DB6-48EA22DE5962}"/>
                </a:ext>
              </a:extLst>
            </p:cNvPr>
            <p:cNvSpPr txBox="1"/>
            <p:nvPr/>
          </p:nvSpPr>
          <p:spPr>
            <a:xfrm>
              <a:off x="2051720" y="2911042"/>
              <a:ext cx="230425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</a:rPr>
                <a:t>[</a:t>
              </a:r>
              <a:r>
                <a:rPr lang="en-US" b="1" dirty="0">
                  <a:latin typeface="Arial" pitchFamily="34" charset="0"/>
                </a:rPr>
                <a:t>0.3312, 0.1234, </a:t>
              </a:r>
              <a:r>
                <a:rPr lang="en-US" dirty="0">
                  <a:latin typeface="Arial" pitchFamily="34" charset="0"/>
                </a:rPr>
                <a:t>…] </a:t>
              </a:r>
            </a:p>
            <a:p>
              <a:r>
                <a:rPr lang="en-US" dirty="0">
                  <a:latin typeface="Arial" pitchFamily="34" charset="0"/>
                </a:rPr>
                <a:t>[</a:t>
              </a:r>
              <a:r>
                <a:rPr lang="en-US" b="1" dirty="0">
                  <a:latin typeface="Arial" pitchFamily="34" charset="0"/>
                </a:rPr>
                <a:t>0.9899, 0.5464, </a:t>
              </a:r>
              <a:r>
                <a:rPr lang="en-US" dirty="0">
                  <a:latin typeface="Arial" pitchFamily="34" charset="0"/>
                </a:rPr>
                <a:t>…] </a:t>
              </a:r>
            </a:p>
            <a:p>
              <a:r>
                <a:rPr lang="en-US" dirty="0">
                  <a:latin typeface="Arial" pitchFamily="34" charset="0"/>
                </a:rPr>
                <a:t>[</a:t>
              </a:r>
              <a:r>
                <a:rPr lang="en-US" b="1" dirty="0">
                  <a:latin typeface="Arial" pitchFamily="34" charset="0"/>
                </a:rPr>
                <a:t>0.4432, 0.3939, </a:t>
              </a:r>
              <a:r>
                <a:rPr lang="en-US" dirty="0">
                  <a:latin typeface="Arial" pitchFamily="34" charset="0"/>
                </a:rPr>
                <a:t>…] </a:t>
              </a:r>
            </a:p>
            <a:p>
              <a:r>
                <a:rPr lang="en-US" dirty="0">
                  <a:latin typeface="Arial" pitchFamily="34" charset="0"/>
                </a:rPr>
                <a:t>[</a:t>
              </a:r>
              <a:r>
                <a:rPr lang="en-US" b="1" dirty="0">
                  <a:latin typeface="Arial" pitchFamily="34" charset="0"/>
                </a:rPr>
                <a:t>0.1139, 0.7343, </a:t>
              </a:r>
              <a:r>
                <a:rPr lang="en-US" dirty="0">
                  <a:latin typeface="Arial" pitchFamily="34" charset="0"/>
                </a:rPr>
                <a:t>…] 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0860AA0-539F-1B4A-A136-B9352CAF2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8800" r="19288" b="31800"/>
            <a:stretch/>
          </p:blipFill>
          <p:spPr>
            <a:xfrm>
              <a:off x="4777331" y="2755122"/>
              <a:ext cx="1944216" cy="1512168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F1946F7-3AA3-7541-BDE4-522AABA8285D}"/>
                </a:ext>
              </a:extLst>
            </p:cNvPr>
            <p:cNvSpPr txBox="1"/>
            <p:nvPr/>
          </p:nvSpPr>
          <p:spPr>
            <a:xfrm>
              <a:off x="7142903" y="3188041"/>
              <a:ext cx="1692439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Some </a:t>
              </a:r>
            </a:p>
            <a:p>
              <a:r>
                <a:rPr lang="en-US" b="1" dirty="0">
                  <a:latin typeface="Arial" pitchFamily="34" charset="0"/>
                </a:rPr>
                <a:t>classification </a:t>
              </a:r>
            </a:p>
          </p:txBody>
        </p:sp>
        <p:sp>
          <p:nvSpPr>
            <p:cNvPr id="17" name="Pfeil nach rechts 16">
              <a:extLst>
                <a:ext uri="{FF2B5EF4-FFF2-40B4-BE49-F238E27FC236}">
                  <a16:creationId xmlns:a16="http://schemas.microsoft.com/office/drawing/2014/main" id="{9EF155A0-B52E-6948-90AE-E655664DE04E}"/>
                </a:ext>
              </a:extLst>
            </p:cNvPr>
            <p:cNvSpPr/>
            <p:nvPr/>
          </p:nvSpPr>
          <p:spPr bwMode="auto">
            <a:xfrm>
              <a:off x="1522794" y="3389066"/>
              <a:ext cx="433349" cy="2442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9" name="Pfeil nach rechts 18">
              <a:extLst>
                <a:ext uri="{FF2B5EF4-FFF2-40B4-BE49-F238E27FC236}">
                  <a16:creationId xmlns:a16="http://schemas.microsoft.com/office/drawing/2014/main" id="{B111AB96-C93F-A846-8752-8A8AC2A78724}"/>
                </a:ext>
              </a:extLst>
            </p:cNvPr>
            <p:cNvSpPr/>
            <p:nvPr/>
          </p:nvSpPr>
          <p:spPr bwMode="auto">
            <a:xfrm>
              <a:off x="4329805" y="3389066"/>
              <a:ext cx="433349" cy="2442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Pfeil nach rechts 19">
              <a:extLst>
                <a:ext uri="{FF2B5EF4-FFF2-40B4-BE49-F238E27FC236}">
                  <a16:creationId xmlns:a16="http://schemas.microsoft.com/office/drawing/2014/main" id="{9C4D0A30-AE55-044E-B11C-0ABCD244971F}"/>
                </a:ext>
              </a:extLst>
            </p:cNvPr>
            <p:cNvSpPr/>
            <p:nvPr/>
          </p:nvSpPr>
          <p:spPr bwMode="auto">
            <a:xfrm>
              <a:off x="6634061" y="3389066"/>
              <a:ext cx="433349" cy="2442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701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 of the art: </a:t>
            </a:r>
            <a:r>
              <a:rPr lang="en-US" dirty="0"/>
              <a:t>large language models pretrained trained on vast amounts of data</a:t>
            </a:r>
          </a:p>
          <a:p>
            <a:pPr marL="0" indent="0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Encoding textual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C5D6B1-A585-544F-8BD1-98D51D8C5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88617" cy="74084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AEAA05-FE3D-7647-8509-CDCD47395437}"/>
              </a:ext>
            </a:extLst>
          </p:cNvPr>
          <p:cNvSpPr txBox="1"/>
          <p:nvPr/>
        </p:nvSpPr>
        <p:spPr>
          <a:xfrm>
            <a:off x="1835696" y="1772816"/>
            <a:ext cx="27494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‘I bought a baseball </a:t>
            </a:r>
            <a:r>
              <a:rPr lang="en-US" sz="2000" b="1" dirty="0">
                <a:solidFill>
                  <a:srgbClr val="C00000"/>
                </a:solidFill>
              </a:rPr>
              <a:t>bat</a:t>
            </a:r>
            <a:r>
              <a:rPr lang="en-US" dirty="0"/>
              <a:t>.’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FB5A8C-9D8A-0246-A23A-1F5E3D54571F}"/>
              </a:ext>
            </a:extLst>
          </p:cNvPr>
          <p:cNvSpPr txBox="1"/>
          <p:nvPr/>
        </p:nvSpPr>
        <p:spPr>
          <a:xfrm>
            <a:off x="6063113" y="1772816"/>
            <a:ext cx="15311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‘I saw a </a:t>
            </a:r>
            <a:r>
              <a:rPr lang="en-US" sz="2000" b="1" dirty="0">
                <a:solidFill>
                  <a:srgbClr val="C00000"/>
                </a:solidFill>
              </a:rPr>
              <a:t>bat</a:t>
            </a:r>
            <a:r>
              <a:rPr lang="en-US" dirty="0"/>
              <a:t>.’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78DD99-1CD6-3D45-BDB2-ADA110E91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39755"/>
            <a:ext cx="588617" cy="740846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1FFEB8F-4FCA-164E-B913-C776BFF3F0DF}"/>
              </a:ext>
            </a:extLst>
          </p:cNvPr>
          <p:cNvCxnSpPr>
            <a:cxnSpLocks/>
          </p:cNvCxnSpPr>
          <p:nvPr/>
        </p:nvCxnSpPr>
        <p:spPr bwMode="auto">
          <a:xfrm>
            <a:off x="4139952" y="2132856"/>
            <a:ext cx="0" cy="3767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22CA1BD-547D-6E4A-8CBD-238782A3E3FB}"/>
              </a:ext>
            </a:extLst>
          </p:cNvPr>
          <p:cNvCxnSpPr>
            <a:cxnSpLocks/>
          </p:cNvCxnSpPr>
          <p:nvPr/>
        </p:nvCxnSpPr>
        <p:spPr bwMode="auto">
          <a:xfrm>
            <a:off x="4139952" y="3649890"/>
            <a:ext cx="0" cy="3767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C3F4685-0203-724B-8A5E-88EDB54CDEC0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132856"/>
            <a:ext cx="0" cy="3767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BCAE6B2-CE24-0E45-8B23-931420A1CEF6}"/>
              </a:ext>
            </a:extLst>
          </p:cNvPr>
          <p:cNvCxnSpPr>
            <a:cxnSpLocks/>
          </p:cNvCxnSpPr>
          <p:nvPr/>
        </p:nvCxnSpPr>
        <p:spPr bwMode="auto">
          <a:xfrm>
            <a:off x="7181385" y="3635000"/>
            <a:ext cx="0" cy="3767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99FE060-ED5E-2A47-B4FA-F57094FA8FC6}"/>
              </a:ext>
            </a:extLst>
          </p:cNvPr>
          <p:cNvSpPr txBox="1"/>
          <p:nvPr/>
        </p:nvSpPr>
        <p:spPr>
          <a:xfrm>
            <a:off x="3869393" y="3372891"/>
            <a:ext cx="60305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BERT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DAF4EE-F711-BB46-AB00-FEAF15BC495D}"/>
              </a:ext>
            </a:extLst>
          </p:cNvPr>
          <p:cNvSpPr txBox="1"/>
          <p:nvPr/>
        </p:nvSpPr>
        <p:spPr>
          <a:xfrm>
            <a:off x="6876256" y="3358001"/>
            <a:ext cx="60305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BERT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EA769A-7933-5044-98A2-F95E2B197CD5}"/>
              </a:ext>
            </a:extLst>
          </p:cNvPr>
          <p:cNvSpPr txBox="1"/>
          <p:nvPr/>
        </p:nvSpPr>
        <p:spPr>
          <a:xfrm>
            <a:off x="3534658" y="4045099"/>
            <a:ext cx="133882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[ 0.12324 </a:t>
            </a:r>
          </a:p>
          <a:p>
            <a:r>
              <a:rPr lang="en-US" b="1" dirty="0"/>
              <a:t>  0.142335 </a:t>
            </a:r>
          </a:p>
          <a:p>
            <a:r>
              <a:rPr lang="en-US" b="1" dirty="0"/>
              <a:t>  0.935344 </a:t>
            </a:r>
          </a:p>
          <a:p>
            <a:r>
              <a:rPr lang="en-US" b="1" dirty="0"/>
              <a:t>  0.424535 </a:t>
            </a:r>
          </a:p>
          <a:p>
            <a:r>
              <a:rPr lang="en-US" b="1" dirty="0"/>
              <a:t>  …. 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0249A3-6654-0C44-A8FD-93E0BDC01414}"/>
              </a:ext>
            </a:extLst>
          </p:cNvPr>
          <p:cNvSpPr txBox="1"/>
          <p:nvPr/>
        </p:nvSpPr>
        <p:spPr>
          <a:xfrm>
            <a:off x="6660232" y="4070562"/>
            <a:ext cx="133882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[ 0.4596 </a:t>
            </a:r>
          </a:p>
          <a:p>
            <a:r>
              <a:rPr lang="en-US" b="1" dirty="0"/>
              <a:t>  0.562335 </a:t>
            </a:r>
          </a:p>
          <a:p>
            <a:r>
              <a:rPr lang="en-US" b="1" dirty="0"/>
              <a:t>  0.11484 </a:t>
            </a:r>
          </a:p>
          <a:p>
            <a:r>
              <a:rPr lang="en-US" b="1" dirty="0"/>
              <a:t>  0.288999 </a:t>
            </a:r>
          </a:p>
          <a:p>
            <a:r>
              <a:rPr lang="en-US" b="1" dirty="0"/>
              <a:t>  …. 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789C992-66B8-8849-91B1-A32EA2708A5C}"/>
              </a:ext>
            </a:extLst>
          </p:cNvPr>
          <p:cNvSpPr/>
          <p:nvPr/>
        </p:nvSpPr>
        <p:spPr>
          <a:xfrm>
            <a:off x="251264" y="6351131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Flavicon.com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245DCE5-B27A-9847-929A-1D7228EB6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93" y="1736372"/>
            <a:ext cx="465046" cy="46504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CEBAE3-1527-4448-B64F-BE53187F3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62" y="1668005"/>
            <a:ext cx="655402" cy="65540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A5A877A-ACB0-304B-A295-CA07EDBB4904}"/>
              </a:ext>
            </a:extLst>
          </p:cNvPr>
          <p:cNvSpPr txBox="1"/>
          <p:nvPr/>
        </p:nvSpPr>
        <p:spPr>
          <a:xfrm>
            <a:off x="975274" y="4070562"/>
            <a:ext cx="219803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Contextual Word </a:t>
            </a:r>
          </a:p>
          <a:p>
            <a:r>
              <a:rPr lang="en-US" b="1" dirty="0"/>
              <a:t>Embeddings:</a:t>
            </a:r>
          </a:p>
          <a:p>
            <a:r>
              <a:rPr lang="en-US" dirty="0"/>
              <a:t>Context dependent </a:t>
            </a:r>
          </a:p>
          <a:p>
            <a:r>
              <a:rPr lang="en-US" dirty="0"/>
              <a:t>encodings</a:t>
            </a:r>
          </a:p>
          <a:p>
            <a:r>
              <a:rPr lang="en-US" dirty="0"/>
              <a:t>of words</a:t>
            </a:r>
          </a:p>
        </p:txBody>
      </p:sp>
    </p:spTree>
    <p:extLst>
      <p:ext uri="{BB962C8B-B14F-4D97-AF65-F5344CB8AC3E}">
        <p14:creationId xmlns:p14="http://schemas.microsoft.com/office/powerpoint/2010/main" val="3823923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25F91AE3-9F9B-7647-9907-41AA914B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981076"/>
            <a:ext cx="8642351" cy="5400675"/>
          </a:xfrm>
        </p:spPr>
        <p:txBody>
          <a:bodyPr/>
          <a:lstStyle/>
          <a:p>
            <a:pPr marL="0" indent="0"/>
            <a:r>
              <a:rPr lang="en-US" dirty="0"/>
              <a:t>Pretrained language models rely on </a:t>
            </a:r>
            <a:r>
              <a:rPr lang="en-US" b="1" dirty="0"/>
              <a:t>Transformer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Self-attention</a:t>
            </a:r>
            <a:r>
              <a:rPr lang="en-US" dirty="0"/>
              <a:t>: How do words relate to each other and what is the relevant context?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7" y="44451"/>
            <a:ext cx="7705549" cy="720725"/>
          </a:xfrm>
        </p:spPr>
        <p:txBody>
          <a:bodyPr/>
          <a:lstStyle/>
          <a:p>
            <a:r>
              <a:rPr lang="en-US" b="1" dirty="0"/>
              <a:t>Motivation | </a:t>
            </a:r>
            <a:r>
              <a:rPr lang="en-US" dirty="0"/>
              <a:t>Encoding textual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4256BAB-2D48-A147-9E73-7D84B99679C8}"/>
              </a:ext>
            </a:extLst>
          </p:cNvPr>
          <p:cNvGrpSpPr/>
          <p:nvPr/>
        </p:nvGrpSpPr>
        <p:grpSpPr>
          <a:xfrm>
            <a:off x="413392" y="1844824"/>
            <a:ext cx="8314920" cy="3195507"/>
            <a:chOff x="619199" y="2022660"/>
            <a:chExt cx="8314920" cy="319550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2C359A2-4026-3746-99C4-8FC2ECCC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022660"/>
              <a:ext cx="588617" cy="74084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68C8BC6-7BEB-DC46-AD5C-96915FA6E836}"/>
                </a:ext>
              </a:extLst>
            </p:cNvPr>
            <p:cNvSpPr txBox="1"/>
            <p:nvPr/>
          </p:nvSpPr>
          <p:spPr>
            <a:xfrm>
              <a:off x="1187624" y="4941168"/>
              <a:ext cx="88357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BERT</a:t>
              </a:r>
              <a:r>
                <a:rPr lang="en-US" sz="1200" b="1" baseline="-25000" dirty="0"/>
                <a:t>Large</a:t>
              </a:r>
              <a:endParaRPr lang="en-US" sz="1200" b="1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36EBBD1-7D5F-C84D-A381-725AB75C2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7" b="8929"/>
            <a:stretch/>
          </p:blipFill>
          <p:spPr>
            <a:xfrm>
              <a:off x="619199" y="2780928"/>
              <a:ext cx="1739900" cy="216024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A8418C8B-7DC3-AC48-A565-6233D1525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9" r="15622"/>
            <a:stretch/>
          </p:blipFill>
          <p:spPr>
            <a:xfrm>
              <a:off x="2771800" y="2806994"/>
              <a:ext cx="3096344" cy="1692895"/>
            </a:xfrm>
            <a:prstGeom prst="rect">
              <a:avLst/>
            </a:prstGeom>
          </p:spPr>
        </p:pic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EE06E53-3D77-D34C-8516-640C2C2647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39752" y="3677816"/>
              <a:ext cx="397540" cy="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25E3D89C-B7D2-1F4C-8FB1-2A41079464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40152" y="4005064"/>
              <a:ext cx="397540" cy="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81D5BDC-A0ED-D340-A904-A88BFF4C6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" r="9183" b="4440"/>
            <a:stretch/>
          </p:blipFill>
          <p:spPr>
            <a:xfrm>
              <a:off x="6413839" y="2636912"/>
              <a:ext cx="2520280" cy="2160240"/>
            </a:xfrm>
            <a:prstGeom prst="rect">
              <a:avLst/>
            </a:prstGeom>
          </p:spPr>
        </p:pic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620DCC42-EE1A-7941-904F-9ED3415C8914}"/>
              </a:ext>
            </a:extLst>
          </p:cNvPr>
          <p:cNvSpPr/>
          <p:nvPr/>
        </p:nvSpPr>
        <p:spPr bwMode="auto">
          <a:xfrm>
            <a:off x="3893204" y="2281794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83C884-A1DB-EA41-9460-AFC7234F1402}"/>
              </a:ext>
            </a:extLst>
          </p:cNvPr>
          <p:cNvSpPr/>
          <p:nvPr/>
        </p:nvSpPr>
        <p:spPr bwMode="auto">
          <a:xfrm>
            <a:off x="3968405" y="4050466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0952B61-582F-C04A-947A-FB4F18E64A6E}"/>
              </a:ext>
            </a:extLst>
          </p:cNvPr>
          <p:cNvSpPr/>
          <p:nvPr/>
        </p:nvSpPr>
        <p:spPr bwMode="auto">
          <a:xfrm>
            <a:off x="2735790" y="2275041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D32CDD6-6993-A642-970D-6C9E2BD48F6E}"/>
              </a:ext>
            </a:extLst>
          </p:cNvPr>
          <p:cNvSpPr txBox="1"/>
          <p:nvPr/>
        </p:nvSpPr>
        <p:spPr>
          <a:xfrm>
            <a:off x="3738874" y="4763331"/>
            <a:ext cx="8002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Encoder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252F91C-EBB5-C345-8506-006444D39286}"/>
              </a:ext>
            </a:extLst>
          </p:cNvPr>
          <p:cNvSpPr txBox="1"/>
          <p:nvPr/>
        </p:nvSpPr>
        <p:spPr>
          <a:xfrm>
            <a:off x="7037388" y="4760375"/>
            <a:ext cx="119455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Self-Attention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B22639-6EF7-814E-8B57-9B3AA8879575}"/>
              </a:ext>
            </a:extLst>
          </p:cNvPr>
          <p:cNvSpPr/>
          <p:nvPr/>
        </p:nvSpPr>
        <p:spPr>
          <a:xfrm>
            <a:off x="251264" y="6351131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7"/>
              </a:rPr>
              <a:t>Jalammar blog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800" dirty="0"/>
              <a:t>http://</a:t>
            </a:r>
            <a:r>
              <a:rPr lang="de-DE" sz="800" dirty="0" err="1"/>
              <a:t>jalammar.github.io</a:t>
            </a:r>
            <a:r>
              <a:rPr lang="de-DE" sz="800" dirty="0"/>
              <a:t>/</a:t>
            </a:r>
            <a:r>
              <a:rPr lang="de-DE" sz="800" dirty="0" err="1"/>
              <a:t>illustrated-transformer</a:t>
            </a:r>
            <a:r>
              <a:rPr lang="de-DE" sz="800" dirty="0"/>
              <a:t>/)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4434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7" y="44451"/>
            <a:ext cx="7705549" cy="720725"/>
          </a:xfrm>
        </p:spPr>
        <p:txBody>
          <a:bodyPr/>
          <a:lstStyle/>
          <a:p>
            <a:r>
              <a:rPr lang="en-US" b="1" dirty="0"/>
              <a:t>Motivation | </a:t>
            </a:r>
            <a:r>
              <a:rPr lang="en-US" dirty="0"/>
              <a:t>Models cannot process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20DCC42-EE1A-7941-904F-9ED3415C8914}"/>
              </a:ext>
            </a:extLst>
          </p:cNvPr>
          <p:cNvSpPr/>
          <p:nvPr/>
        </p:nvSpPr>
        <p:spPr bwMode="auto">
          <a:xfrm>
            <a:off x="3893204" y="2505572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83C884-A1DB-EA41-9460-AFC7234F1402}"/>
              </a:ext>
            </a:extLst>
          </p:cNvPr>
          <p:cNvSpPr/>
          <p:nvPr/>
        </p:nvSpPr>
        <p:spPr bwMode="auto">
          <a:xfrm>
            <a:off x="3968405" y="4274244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0952B61-582F-C04A-947A-FB4F18E64A6E}"/>
              </a:ext>
            </a:extLst>
          </p:cNvPr>
          <p:cNvSpPr/>
          <p:nvPr/>
        </p:nvSpPr>
        <p:spPr bwMode="auto">
          <a:xfrm>
            <a:off x="2735790" y="2498819"/>
            <a:ext cx="574916" cy="6212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D679B90-0E26-964D-B71C-38CC4637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981076"/>
            <a:ext cx="8642351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</a:t>
            </a:r>
            <a:r>
              <a:rPr lang="en-US" b="1" dirty="0"/>
              <a:t>self-attention has quadratic complexity</a:t>
            </a:r>
            <a:r>
              <a:rPr lang="en-US" dirty="0"/>
              <a:t> w.r.t. sequence length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Each word is ‘related’ to every word </a:t>
            </a:r>
            <a:r>
              <a:rPr lang="en-US" dirty="0"/>
              <a:t>in the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sequence length is thus limited </a:t>
            </a:r>
            <a:r>
              <a:rPr lang="en-US" dirty="0"/>
              <a:t>to, e.g., 512 tokens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Patents, for instance, can </a:t>
            </a:r>
            <a:r>
              <a:rPr lang="en-US" b="1" dirty="0"/>
              <a:t>significantly exceed the maximum length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90046E-F627-8448-B69E-BDBF332ED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96" y="1626581"/>
            <a:ext cx="2750170" cy="2666515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DFB858DB-B447-F047-99A0-8B07F4EA0555}"/>
              </a:ext>
            </a:extLst>
          </p:cNvPr>
          <p:cNvSpPr/>
          <p:nvPr/>
        </p:nvSpPr>
        <p:spPr>
          <a:xfrm>
            <a:off x="249676" y="6381908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Image: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Varano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, C.: Interpreting Self-Attention Weights</a:t>
            </a:r>
          </a:p>
        </p:txBody>
      </p:sp>
    </p:spTree>
    <p:extLst>
      <p:ext uri="{BB962C8B-B14F-4D97-AF65-F5344CB8AC3E}">
        <p14:creationId xmlns:p14="http://schemas.microsoft.com/office/powerpoint/2010/main" val="36822817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Approach 1: How can existing language models be used on long sequences?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 number of attention operations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But which tokens to attend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8425" lvl="1" indent="0">
              <a:buNone/>
            </a:pPr>
            <a:endParaRPr lang="en-US" dirty="0"/>
          </a:p>
          <a:p>
            <a:r>
              <a:rPr lang="en-US" b="1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F66B10-4D09-CC96-164B-F340B3F62F70}"/>
              </a:ext>
            </a:extLst>
          </p:cNvPr>
          <p:cNvSpPr txBox="1"/>
          <p:nvPr/>
        </p:nvSpPr>
        <p:spPr>
          <a:xfrm>
            <a:off x="395536" y="4587092"/>
            <a:ext cx="85324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[CLS] … … some token … …   </a:t>
            </a:r>
            <a:r>
              <a:rPr lang="en-US" b="1" dirty="0">
                <a:latin typeface="Arial" pitchFamily="34" charset="0"/>
              </a:rPr>
              <a:t>some long text   </a:t>
            </a:r>
            <a:r>
              <a:rPr lang="en-US" dirty="0">
                <a:latin typeface="Arial" pitchFamily="34" charset="0"/>
              </a:rPr>
              <a:t>… … some token … … [SEP]</a:t>
            </a:r>
          </a:p>
          <a:p>
            <a:endParaRPr lang="en-US" dirty="0">
              <a:latin typeface="Arial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05CB82-F6A7-74A4-A1EF-20CB86679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56473"/>
            <a:ext cx="588617" cy="740846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F583BEB-F307-A0B4-E5C5-150D6AE35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3928" y="4367586"/>
            <a:ext cx="216024" cy="2474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9D7E9BA-43B0-20EE-D783-DCB54164E634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9992" y="4349567"/>
            <a:ext cx="0" cy="26549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F3B1B7F-763F-81FB-4491-7E629CB391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88024" y="4328097"/>
            <a:ext cx="238816" cy="2998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D5553AC-5191-DD73-73E0-C1A68FC735C1}"/>
              </a:ext>
            </a:extLst>
          </p:cNvPr>
          <p:cNvCxnSpPr>
            <a:cxnSpLocks/>
          </p:cNvCxnSpPr>
          <p:nvPr/>
        </p:nvCxnSpPr>
        <p:spPr bwMode="auto">
          <a:xfrm flipV="1">
            <a:off x="899592" y="4189692"/>
            <a:ext cx="3024336" cy="3016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C3CCDA9-D3DA-62A8-0C5F-BB3886509932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3615" y="4314647"/>
            <a:ext cx="1260313" cy="2724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6E00019-53FE-73FF-54DE-12D7E042B8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4593" y="4297319"/>
            <a:ext cx="1491183" cy="2794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9917E17-6357-1068-24C8-DFD3643CE3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04048" y="4139233"/>
            <a:ext cx="3096344" cy="3388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F02BAC12-2E7C-A758-5CAE-620350472697}"/>
              </a:ext>
            </a:extLst>
          </p:cNvPr>
          <p:cNvSpPr/>
          <p:nvPr/>
        </p:nvSpPr>
        <p:spPr bwMode="auto">
          <a:xfrm>
            <a:off x="3563888" y="3433223"/>
            <a:ext cx="1791768" cy="1584177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n w="28575">
                <a:solidFill>
                  <a:srgbClr val="C00000"/>
                </a:solidFill>
              </a:ln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C35A34A-36B0-ADF2-9C3F-708A404094A4}"/>
              </a:ext>
            </a:extLst>
          </p:cNvPr>
          <p:cNvCxnSpPr>
            <a:cxnSpLocks/>
          </p:cNvCxnSpPr>
          <p:nvPr/>
        </p:nvCxnSpPr>
        <p:spPr bwMode="auto">
          <a:xfrm>
            <a:off x="3419872" y="5305431"/>
            <a:ext cx="216024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89E04B0E-CFCC-FFF9-18DA-42C998A34F93}"/>
              </a:ext>
            </a:extLst>
          </p:cNvPr>
          <p:cNvSpPr txBox="1"/>
          <p:nvPr/>
        </p:nvSpPr>
        <p:spPr>
          <a:xfrm>
            <a:off x="3199632" y="2495665"/>
            <a:ext cx="252028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Slide language model over the sequence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02EBFAA-1A91-582F-0215-800635983456}"/>
              </a:ext>
            </a:extLst>
          </p:cNvPr>
          <p:cNvSpPr txBox="1"/>
          <p:nvPr/>
        </p:nvSpPr>
        <p:spPr>
          <a:xfrm>
            <a:off x="899592" y="5579948"/>
            <a:ext cx="71287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Include randomly chosen and artificially introduced tokens</a:t>
            </a:r>
          </a:p>
        </p:txBody>
      </p:sp>
    </p:spTree>
    <p:extLst>
      <p:ext uri="{BB962C8B-B14F-4D97-AF65-F5344CB8AC3E}">
        <p14:creationId xmlns:p14="http://schemas.microsoft.com/office/powerpoint/2010/main" val="8726970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of BigBird – Limiting the number of attention operations:</a:t>
            </a:r>
          </a:p>
          <a:p>
            <a:endParaRPr lang="en-US" b="1" dirty="0"/>
          </a:p>
          <a:p>
            <a:pPr marL="441325" lvl="1" indent="-342900">
              <a:buFont typeface="+mj-lt"/>
              <a:buAutoNum type="alphaLcPeriod"/>
            </a:pPr>
            <a:r>
              <a:rPr lang="en-US" b="1" dirty="0"/>
              <a:t>Random Attention:</a:t>
            </a:r>
            <a:r>
              <a:rPr lang="en-US" dirty="0"/>
              <a:t> set of </a:t>
            </a:r>
            <a:r>
              <a:rPr lang="en-US" b="1" dirty="0"/>
              <a:t>random tokens</a:t>
            </a:r>
          </a:p>
          <a:p>
            <a:pPr marL="441325" lvl="1" indent="-342900">
              <a:buFont typeface="+mj-lt"/>
              <a:buAutoNum type="alphaLcPeriod"/>
            </a:pPr>
            <a:endParaRPr lang="en-US" b="1" dirty="0"/>
          </a:p>
          <a:p>
            <a:pPr marL="441325" lvl="1" indent="-342900">
              <a:buFont typeface="+mj-lt"/>
              <a:buAutoNum type="alphaLcPeriod"/>
            </a:pPr>
            <a:r>
              <a:rPr lang="en-US" b="1" dirty="0"/>
              <a:t>Window Attention: </a:t>
            </a:r>
            <a:r>
              <a:rPr lang="en-US" dirty="0"/>
              <a:t>set of </a:t>
            </a:r>
            <a:r>
              <a:rPr lang="en-US" b="1" dirty="0"/>
              <a:t>local neighboring tokens</a:t>
            </a:r>
          </a:p>
          <a:p>
            <a:pPr marL="441325" lvl="1" indent="-342900">
              <a:buFont typeface="+mj-lt"/>
              <a:buAutoNum type="alphaLcPeriod"/>
            </a:pPr>
            <a:endParaRPr lang="en-US" dirty="0"/>
          </a:p>
          <a:p>
            <a:pPr marL="441325" lvl="1" indent="-342900">
              <a:buFont typeface="+mj-lt"/>
              <a:buAutoNum type="alphaLcPeriod"/>
            </a:pPr>
            <a:r>
              <a:rPr lang="en-US" b="1" dirty="0"/>
              <a:t>Global Attention: all parts </a:t>
            </a:r>
            <a:r>
              <a:rPr lang="en-US" dirty="0"/>
              <a:t>of the sequence</a:t>
            </a:r>
          </a:p>
          <a:p>
            <a:pPr marL="441325" lvl="1" indent="-342900">
              <a:buFont typeface="+mj-lt"/>
              <a:buAutoNum type="alphaLcPeriod"/>
            </a:pPr>
            <a:endParaRPr lang="en-US" dirty="0"/>
          </a:p>
          <a:p>
            <a:r>
              <a:rPr lang="en-US" b="1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6D291C-4B65-E94D-AC35-486391CF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81413"/>
            <a:ext cx="7352806" cy="203344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F6560B9-D9E4-0F46-A6A2-52B3D75D4305}"/>
              </a:ext>
            </a:extLst>
          </p:cNvPr>
          <p:cNvSpPr/>
          <p:nvPr/>
        </p:nvSpPr>
        <p:spPr>
          <a:xfrm>
            <a:off x="249676" y="6093296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Zaheer, M., et al. :Big Bird: Transformers for Longer Sequences</a:t>
            </a:r>
          </a:p>
        </p:txBody>
      </p:sp>
    </p:spTree>
    <p:extLst>
      <p:ext uri="{BB962C8B-B14F-4D97-AF65-F5344CB8AC3E}">
        <p14:creationId xmlns:p14="http://schemas.microsoft.com/office/powerpoint/2010/main" val="1651017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Approach 2: How can the attention mechanism itself be adapted?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attention mechanism with linear complexity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Usually by approximating full self-attention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r>
              <a:rPr lang="en-US" b="1" dirty="0"/>
              <a:t>The Attention Mechanism: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| </a:t>
            </a:r>
            <a:r>
              <a:rPr lang="en-US" dirty="0"/>
              <a:t>Methods to encode long sequences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220413 Jan Robin Geibel Master Thesis Kick-Off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C209-1E94-0C0B-4960-8BDABE06C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489933"/>
            <a:ext cx="6534705" cy="2051794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B1DCE24-64C8-25FB-8F86-5573C24C4787}"/>
              </a:ext>
            </a:extLst>
          </p:cNvPr>
          <p:cNvCxnSpPr>
            <a:cxnSpLocks/>
          </p:cNvCxnSpPr>
          <p:nvPr/>
        </p:nvCxnSpPr>
        <p:spPr bwMode="auto">
          <a:xfrm>
            <a:off x="3275856" y="4170628"/>
            <a:ext cx="491232" cy="1873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00E2C06-468D-EE16-0671-B629FD61AD6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50061" y="3489933"/>
            <a:ext cx="988294" cy="7738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CD7A81D-157D-0343-7394-8F10C6E5CA59}"/>
              </a:ext>
            </a:extLst>
          </p:cNvPr>
          <p:cNvSpPr txBox="1"/>
          <p:nvPr/>
        </p:nvSpPr>
        <p:spPr>
          <a:xfrm>
            <a:off x="301343" y="3801296"/>
            <a:ext cx="35283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query vector for each token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B6E414F-1868-9BC6-70A9-56109B2E4DF7}"/>
              </a:ext>
            </a:extLst>
          </p:cNvPr>
          <p:cNvSpPr txBox="1"/>
          <p:nvPr/>
        </p:nvSpPr>
        <p:spPr>
          <a:xfrm>
            <a:off x="5797688" y="3120601"/>
            <a:ext cx="295936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key vector for each token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580E54D-2BF3-127C-29C3-B42AE055A229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5896" y="4695900"/>
            <a:ext cx="1218205" cy="11810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061709C-6405-FA05-C275-A12E6397FB9E}"/>
              </a:ext>
            </a:extLst>
          </p:cNvPr>
          <p:cNvSpPr txBox="1"/>
          <p:nvPr/>
        </p:nvSpPr>
        <p:spPr>
          <a:xfrm>
            <a:off x="1403647" y="5884858"/>
            <a:ext cx="35283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The result is an l x l Matrix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38254D2-DD73-F0A1-56BF-C94426E1A39E}"/>
              </a:ext>
            </a:extLst>
          </p:cNvPr>
          <p:cNvSpPr/>
          <p:nvPr/>
        </p:nvSpPr>
        <p:spPr>
          <a:xfrm>
            <a:off x="251264" y="6351131"/>
            <a:ext cx="8643499" cy="21544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Images: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4"/>
              </a:rPr>
              <a:t>Jalammar blog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de-DE" sz="800" dirty="0"/>
              <a:t>http://</a:t>
            </a:r>
            <a:r>
              <a:rPr lang="de-DE" sz="800" dirty="0" err="1"/>
              <a:t>jalammar.github.io</a:t>
            </a:r>
            <a:r>
              <a:rPr lang="de-DE" sz="800" dirty="0"/>
              <a:t>/</a:t>
            </a:r>
            <a:r>
              <a:rPr lang="de-DE" sz="800" dirty="0" err="1"/>
              <a:t>illustrated-transformer</a:t>
            </a:r>
            <a:r>
              <a:rPr lang="de-DE" sz="800" dirty="0"/>
              <a:t>/)</a:t>
            </a:r>
            <a:endParaRPr lang="en-US" sz="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9701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03 Matthes English Master Slide Deck.potx" id="{5CEA98E3-FCCF-4A77-984D-6660B29F00FA}" vid="{70782D42-C922-4C66-80DF-428FCD7C448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1286</Words>
  <Application>Microsoft Macintosh PowerPoint</Application>
  <PresentationFormat>Bildschirmpräsentation (4:3)</PresentationFormat>
  <Paragraphs>392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Cambria Math</vt:lpstr>
      <vt:lpstr>Helvetica Neue</vt:lpstr>
      <vt:lpstr>TUM Neue Helvetica 75 Bold</vt:lpstr>
      <vt:lpstr>Wingdings</vt:lpstr>
      <vt:lpstr>Slides sebis 2013 2</vt:lpstr>
      <vt:lpstr>Evaluating Approaches to Overcome the Input Size Limitations of Transformer-Based Language Models on Patent Documents</vt:lpstr>
      <vt:lpstr>Outline</vt:lpstr>
      <vt:lpstr>Motivation | Encoding textual data</vt:lpstr>
      <vt:lpstr>Motivation | Encoding textual data</vt:lpstr>
      <vt:lpstr>Motivation | Encoding textual data</vt:lpstr>
      <vt:lpstr>Motivation | Models cannot process long sequences</vt:lpstr>
      <vt:lpstr>Motivation | Methods to encode long sequences</vt:lpstr>
      <vt:lpstr>Motivation | Methods to encode long sequences</vt:lpstr>
      <vt:lpstr>Motivation | Methods to encode long sequences</vt:lpstr>
      <vt:lpstr>Motivation | Methods to encode long sequences</vt:lpstr>
      <vt:lpstr>Motivation | Methods to encode long sequences</vt:lpstr>
      <vt:lpstr>Motivation | Methods to encode long sequences</vt:lpstr>
      <vt:lpstr>Research Interest | Encoding patent applications</vt:lpstr>
      <vt:lpstr>Approach | The data</vt:lpstr>
      <vt:lpstr>Approach | Methodology</vt:lpstr>
      <vt:lpstr>Approach |  Methodology</vt:lpstr>
      <vt:lpstr>Approach | Evaluation criteria</vt:lpstr>
      <vt:lpstr>Approach | Timeline</vt:lpstr>
      <vt:lpstr>Appendix | ML in the domain of patent applications</vt:lpstr>
      <vt:lpstr>Appendix | ML in the domain of patent applications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ga27did</dc:creator>
  <dc:description>Copyright sebis</dc:description>
  <cp:lastModifiedBy>ga27did</cp:lastModifiedBy>
  <cp:revision>176</cp:revision>
  <cp:lastPrinted>2022-06-13T07:48:32Z</cp:lastPrinted>
  <dcterms:created xsi:type="dcterms:W3CDTF">2022-04-11T08:33:48Z</dcterms:created>
  <dcterms:modified xsi:type="dcterms:W3CDTF">2022-06-13T07:55:21Z</dcterms:modified>
</cp:coreProperties>
</file>