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25" r:id="rId1"/>
  </p:sldMasterIdLst>
  <p:notesMasterIdLst>
    <p:notesMasterId r:id="rId64"/>
  </p:notesMasterIdLst>
  <p:handoutMasterIdLst>
    <p:handoutMasterId r:id="rId65"/>
  </p:handoutMasterIdLst>
  <p:sldIdLst>
    <p:sldId id="647" r:id="rId2"/>
    <p:sldId id="707" r:id="rId3"/>
    <p:sldId id="698" r:id="rId4"/>
    <p:sldId id="722" r:id="rId5"/>
    <p:sldId id="715" r:id="rId6"/>
    <p:sldId id="695" r:id="rId7"/>
    <p:sldId id="718" r:id="rId8"/>
    <p:sldId id="780" r:id="rId9"/>
    <p:sldId id="782" r:id="rId10"/>
    <p:sldId id="702" r:id="rId11"/>
    <p:sldId id="783" r:id="rId12"/>
    <p:sldId id="712" r:id="rId13"/>
    <p:sldId id="768" r:id="rId14"/>
    <p:sldId id="754" r:id="rId15"/>
    <p:sldId id="748" r:id="rId16"/>
    <p:sldId id="755" r:id="rId17"/>
    <p:sldId id="769" r:id="rId18"/>
    <p:sldId id="747" r:id="rId19"/>
    <p:sldId id="756" r:id="rId20"/>
    <p:sldId id="735" r:id="rId21"/>
    <p:sldId id="737" r:id="rId22"/>
    <p:sldId id="770" r:id="rId23"/>
    <p:sldId id="758" r:id="rId24"/>
    <p:sldId id="757" r:id="rId25"/>
    <p:sldId id="746" r:id="rId26"/>
    <p:sldId id="730" r:id="rId27"/>
    <p:sldId id="774" r:id="rId28"/>
    <p:sldId id="775" r:id="rId29"/>
    <p:sldId id="745" r:id="rId30"/>
    <p:sldId id="776" r:id="rId31"/>
    <p:sldId id="744" r:id="rId32"/>
    <p:sldId id="706" r:id="rId33"/>
    <p:sldId id="743" r:id="rId34"/>
    <p:sldId id="742" r:id="rId35"/>
    <p:sldId id="779" r:id="rId36"/>
    <p:sldId id="760" r:id="rId37"/>
    <p:sldId id="731" r:id="rId38"/>
    <p:sldId id="771" r:id="rId39"/>
    <p:sldId id="772" r:id="rId40"/>
    <p:sldId id="773" r:id="rId41"/>
    <p:sldId id="751" r:id="rId42"/>
    <p:sldId id="761" r:id="rId43"/>
    <p:sldId id="752" r:id="rId44"/>
    <p:sldId id="766" r:id="rId45"/>
    <p:sldId id="767" r:id="rId46"/>
    <p:sldId id="753" r:id="rId47"/>
    <p:sldId id="673" r:id="rId48"/>
    <p:sldId id="723" r:id="rId49"/>
    <p:sldId id="724" r:id="rId50"/>
    <p:sldId id="717" r:id="rId51"/>
    <p:sldId id="719" r:id="rId52"/>
    <p:sldId id="720" r:id="rId53"/>
    <p:sldId id="721" r:id="rId54"/>
    <p:sldId id="725" r:id="rId55"/>
    <p:sldId id="727" r:id="rId56"/>
    <p:sldId id="726" r:id="rId57"/>
    <p:sldId id="728" r:id="rId58"/>
    <p:sldId id="729" r:id="rId59"/>
    <p:sldId id="764" r:id="rId60"/>
    <p:sldId id="777" r:id="rId61"/>
    <p:sldId id="759" r:id="rId62"/>
    <p:sldId id="778" r:id="rId63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618">
          <p15:clr>
            <a:srgbClr val="A4A3A4"/>
          </p15:clr>
        </p15:guide>
        <p15:guide id="3" orient="horz" pos="4042">
          <p15:clr>
            <a:srgbClr val="A4A3A4"/>
          </p15:clr>
        </p15:guide>
        <p15:guide id="4" pos="5624">
          <p15:clr>
            <a:srgbClr val="A4A3A4"/>
          </p15:clr>
        </p15:guide>
        <p15:guide id="5" pos="158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BD"/>
    <a:srgbClr val="F39735"/>
    <a:srgbClr val="B36AE1"/>
    <a:srgbClr val="535860"/>
    <a:srgbClr val="41BEFF"/>
    <a:srgbClr val="C0C0C0"/>
    <a:srgbClr val="000000"/>
    <a:srgbClr val="FF8000"/>
    <a:srgbClr val="CB6C1D"/>
    <a:srgbClr val="ECE8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10" autoAdjust="0"/>
    <p:restoredTop sz="96512" autoAdjust="0"/>
  </p:normalViewPr>
  <p:slideViewPr>
    <p:cSldViewPr>
      <p:cViewPr>
        <p:scale>
          <a:sx n="217" d="100"/>
          <a:sy n="217" d="100"/>
        </p:scale>
        <p:origin x="1576" y="392"/>
      </p:cViewPr>
      <p:guideLst>
        <p:guide orient="horz" pos="2160"/>
        <p:guide orient="horz" pos="618"/>
        <p:guide orient="horz" pos="4042"/>
        <p:guide pos="5624"/>
        <p:guide pos="158"/>
        <p:guide pos="2880"/>
      </p:guideLst>
    </p:cSldViewPr>
  </p:slideViewPr>
  <p:outlineViewPr>
    <p:cViewPr>
      <p:scale>
        <a:sx n="33" d="100"/>
        <a:sy n="33" d="100"/>
      </p:scale>
      <p:origin x="0" y="390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532" y="-10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5568" y="189833"/>
            <a:ext cx="3496595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300">
                <a:latin typeface="TUM Neue Helvetica 55 Regular" charset="0"/>
                <a:cs typeface="+mn-cs"/>
              </a:defRPr>
            </a:lvl1pPr>
          </a:lstStyle>
          <a:p>
            <a:pPr>
              <a:defRPr/>
            </a:pPr>
            <a:endParaRPr lang="de-DE" dirty="0">
              <a:latin typeface="Arial Unicode MS" pitchFamily="34" charset="-128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338830" y="189833"/>
            <a:ext cx="2208376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UM Neue Helvetica 55 Regular" charset="0"/>
                <a:cs typeface="+mn-cs"/>
              </a:defRPr>
            </a:lvl1pPr>
          </a:lstStyle>
          <a:p>
            <a:pPr>
              <a:defRPr/>
            </a:pPr>
            <a:endParaRPr lang="de-DE" dirty="0">
              <a:latin typeface="Arial Unicode MS" pitchFamily="34" charset="-128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392"/>
            <a:ext cx="3077137" cy="5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300">
                <a:latin typeface="TUM Neue Helvetica 55 Regular" charset="0"/>
                <a:cs typeface="+mn-cs"/>
              </a:defRPr>
            </a:lvl1pPr>
          </a:lstStyle>
          <a:p>
            <a:pPr>
              <a:defRPr/>
            </a:pPr>
            <a:endParaRPr lang="de-DE" dirty="0">
              <a:latin typeface="Arial Unicode MS" pitchFamily="34" charset="-128"/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163" y="9722392"/>
            <a:ext cx="3077137" cy="5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UM Neue Helvetica 55 Regular" charset="0"/>
                <a:cs typeface="+mn-cs"/>
              </a:defRPr>
            </a:lvl1pPr>
          </a:lstStyle>
          <a:p>
            <a:pPr>
              <a:defRPr/>
            </a:pPr>
            <a:fld id="{6F17E718-27D7-4FA6-ACF7-4EB047CCD802}" type="slidenum">
              <a:rPr lang="de-DE">
                <a:latin typeface="Arial Unicode MS" pitchFamily="34" charset="-128"/>
              </a:rPr>
              <a:pPr>
                <a:defRPr/>
              </a:pPr>
              <a:t>‹#›</a:t>
            </a:fld>
            <a:endParaRPr lang="de-DE" dirty="0"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1959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300"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163" y="0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9938"/>
            <a:ext cx="5114925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685" y="4862015"/>
            <a:ext cx="5205932" cy="46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392"/>
            <a:ext cx="3077137" cy="5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300"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163" y="9722392"/>
            <a:ext cx="3077137" cy="5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2447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858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5474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4159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4686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7501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2462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1082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7561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9466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40573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7608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50131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9889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98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49711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2477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6828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89524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30790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80712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1881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5594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33896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7922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12066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5204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07358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46102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06022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51521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283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72438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1864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61034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68291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53898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4005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34741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94455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4644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5635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99374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31751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2729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65358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50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1348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28218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52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4337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53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3293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54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97044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55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80664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56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05862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57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05579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58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7098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59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3547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25284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60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4485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61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75161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62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583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7297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0584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329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matthes.in.tum.de/" TargetMode="External"/><Relationship Id="rId4" Type="http://schemas.openxmlformats.org/officeDocument/2006/relationships/image" Target="../media/image6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12" y="1"/>
            <a:ext cx="9144000" cy="6857999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0" y="0"/>
            <a:ext cx="9144000" cy="4196080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5000"/>
                </a:schemeClr>
              </a:gs>
              <a:gs pos="93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323528" y="3538641"/>
            <a:ext cx="8574632" cy="679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144000" bIns="72000" anchor="b" anchorCtr="0">
            <a:spAutoFit/>
          </a:bodyPr>
          <a:lstStyle>
            <a:lvl1pPr marL="180000" algn="l">
              <a:defRPr sz="3000" b="0" i="0" baseline="0">
                <a:solidFill>
                  <a:schemeClr val="tx2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Edit Title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4211796"/>
            <a:ext cx="8574631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marL="180000" indent="0">
              <a:buFontTx/>
              <a:buNone/>
              <a:defRPr sz="1600" b="0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Presenter, Date, Location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98812"/>
            <a:ext cx="999170" cy="3204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760" y="398569"/>
            <a:ext cx="608400" cy="320643"/>
          </a:xfrm>
          <a:prstGeom prst="rect">
            <a:avLst/>
          </a:prstGeom>
        </p:spPr>
      </p:pic>
      <p:sp>
        <p:nvSpPr>
          <p:cNvPr id="25" name="Textfeld 24"/>
          <p:cNvSpPr txBox="1"/>
          <p:nvPr userDrawn="1"/>
        </p:nvSpPr>
        <p:spPr>
          <a:xfrm>
            <a:off x="319090" y="4643381"/>
            <a:ext cx="8579069" cy="12252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80000" rIns="180000" bIns="180000" rtlCol="0">
            <a:spAutoFit/>
          </a:bodyPr>
          <a:lstStyle/>
          <a:p>
            <a:pPr marL="0" indent="0"/>
            <a:r>
              <a:rPr lang="en-US" sz="1400" b="0" i="0" kern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Chair of</a:t>
            </a:r>
            <a:r>
              <a:rPr lang="en-US" sz="1400" b="0" i="0" kern="1200" baseline="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 </a:t>
            </a:r>
            <a:r>
              <a:rPr lang="en-US" sz="1400" b="0" i="0" kern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Software</a:t>
            </a:r>
            <a:r>
              <a:rPr lang="en-US" sz="1400" b="0" i="0" kern="1200" baseline="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 Engineering for Business Information Systems </a:t>
            </a:r>
            <a:r>
              <a:rPr lang="en-US" sz="1400" b="0" i="0" kern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(sebis) </a:t>
            </a:r>
          </a:p>
          <a:p>
            <a:pPr marL="0" indent="0"/>
            <a:r>
              <a:rPr lang="en-US" sz="1400" b="0" i="0" kern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Faculty of</a:t>
            </a:r>
            <a:r>
              <a:rPr lang="en-US" sz="1400" b="0" i="0" kern="1200" baseline="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 </a:t>
            </a:r>
            <a:r>
              <a:rPr lang="en-US" sz="1400" b="0" i="0" kern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Informatics</a:t>
            </a:r>
          </a:p>
          <a:p>
            <a:pPr marL="0" indent="0"/>
            <a:r>
              <a:rPr lang="en-US" sz="1400" b="0" i="0" kern="1200" noProof="1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/>
              </a:rPr>
              <a:t>Technische</a:t>
            </a:r>
            <a:r>
              <a:rPr lang="en-US" sz="1400" b="0" i="0" kern="1200" baseline="0" noProof="1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/>
              </a:rPr>
              <a:t> Universität München</a:t>
            </a:r>
            <a:endParaRPr lang="en-US" sz="1400" b="0" i="0" kern="1200" noProof="1">
              <a:solidFill>
                <a:schemeClr val="bg1">
                  <a:lumMod val="50000"/>
                </a:schemeClr>
              </a:solidFill>
              <a:latin typeface="Arial" charset="0"/>
              <a:ea typeface="+mn-ea"/>
              <a:cs typeface="Arial"/>
            </a:endParaRPr>
          </a:p>
          <a:p>
            <a:pPr marL="0" indent="0"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0" i="0" u="sng" kern="1200" noProof="1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/>
              </a:rPr>
              <a:t>wwwmatthes.in.tum.de</a:t>
            </a:r>
            <a:endParaRPr lang="en-US" sz="1400" b="0" i="0" u="sng" kern="1200" dirty="0" err="1">
              <a:solidFill>
                <a:schemeClr val="bg1">
                  <a:lumMod val="50000"/>
                </a:schemeClr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642350" cy="652462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sebis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FF76D-8657-43F1-929B-F6D2FAB274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73149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7" y="-24684"/>
            <a:ext cx="9144793" cy="6907367"/>
          </a:xfrm>
          <a:prstGeom prst="rect">
            <a:avLst/>
          </a:prstGeom>
        </p:spPr>
      </p:pic>
      <p:sp>
        <p:nvSpPr>
          <p:cNvPr id="15" name="Rechteck 14"/>
          <p:cNvSpPr/>
          <p:nvPr userDrawn="1"/>
        </p:nvSpPr>
        <p:spPr>
          <a:xfrm>
            <a:off x="479445" y="1743185"/>
            <a:ext cx="2924386" cy="474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+mn-lt"/>
            </a:endParaRPr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027" y="2024110"/>
            <a:ext cx="751997" cy="396142"/>
          </a:xfrm>
          <a:prstGeom prst="rect">
            <a:avLst/>
          </a:prstGeom>
        </p:spPr>
      </p:pic>
      <p:pic>
        <p:nvPicPr>
          <p:cNvPr id="22" name="Bild 10" descr="sebis-Logo.gi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505" y="2514435"/>
            <a:ext cx="715519" cy="229443"/>
          </a:xfrm>
          <a:prstGeom prst="rect">
            <a:avLst/>
          </a:prstGeom>
        </p:spPr>
      </p:pic>
      <p:sp>
        <p:nvSpPr>
          <p:cNvPr id="24" name="Textfeld 23"/>
          <p:cNvSpPr txBox="1"/>
          <p:nvPr userDrawn="1"/>
        </p:nvSpPr>
        <p:spPr>
          <a:xfrm>
            <a:off x="698706" y="4123820"/>
            <a:ext cx="2482850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noProof="1">
                <a:latin typeface="+mn-lt"/>
              </a:rPr>
              <a:t>Technische Universität München</a:t>
            </a:r>
          </a:p>
          <a:p>
            <a:r>
              <a:rPr lang="en-US" sz="1050" noProof="1">
                <a:latin typeface="+mn-lt"/>
              </a:rPr>
              <a:t>Faculty of Informatics</a:t>
            </a:r>
          </a:p>
          <a:p>
            <a:r>
              <a:rPr lang="en-US" sz="1050" noProof="1">
                <a:latin typeface="+mn-lt"/>
              </a:rPr>
              <a:t>Chair of Software Engineering for Business Information Systems</a:t>
            </a:r>
          </a:p>
          <a:p>
            <a:endParaRPr lang="en-US" sz="1050" noProof="1">
              <a:latin typeface="+mn-lt"/>
            </a:endParaRPr>
          </a:p>
          <a:p>
            <a:r>
              <a:rPr lang="en-US" sz="1050" noProof="1">
                <a:latin typeface="+mn-lt"/>
              </a:rPr>
              <a:t>Boltzmannstraße 3</a:t>
            </a:r>
          </a:p>
          <a:p>
            <a:r>
              <a:rPr lang="en-US" sz="1050" noProof="1">
                <a:latin typeface="+mn-lt"/>
              </a:rPr>
              <a:t>85748 Garching bei</a:t>
            </a:r>
            <a:r>
              <a:rPr lang="en-US" sz="1050" baseline="0" noProof="1">
                <a:latin typeface="+mn-lt"/>
              </a:rPr>
              <a:t> München</a:t>
            </a:r>
          </a:p>
          <a:p>
            <a:endParaRPr lang="en-US" sz="1050" baseline="0" noProof="1">
              <a:latin typeface="+mn-lt"/>
            </a:endParaRPr>
          </a:p>
          <a:p>
            <a:pPr>
              <a:tabLst>
                <a:tab pos="358775" algn="l"/>
              </a:tabLst>
            </a:pPr>
            <a:r>
              <a:rPr lang="en-US" sz="1050" baseline="0" noProof="1">
                <a:latin typeface="+mn-lt"/>
              </a:rPr>
              <a:t>Tel	+49.89.289.</a:t>
            </a:r>
          </a:p>
          <a:p>
            <a:pPr>
              <a:tabLst>
                <a:tab pos="358775" algn="l"/>
              </a:tabLst>
            </a:pPr>
            <a:r>
              <a:rPr lang="en-US" sz="1050" baseline="0" noProof="1">
                <a:latin typeface="+mn-lt"/>
              </a:rPr>
              <a:t>Fax	+49.89.289.17136</a:t>
            </a:r>
          </a:p>
          <a:p>
            <a:endParaRPr lang="en-US" sz="1050" baseline="0" noProof="1">
              <a:latin typeface="+mn-lt"/>
            </a:endParaRPr>
          </a:p>
          <a:p>
            <a:endParaRPr lang="en-US" sz="1050" baseline="0" noProof="1">
              <a:latin typeface="+mn-lt"/>
            </a:endParaRPr>
          </a:p>
          <a:p>
            <a:r>
              <a:rPr lang="en-US" sz="1050" baseline="0" noProof="1">
                <a:latin typeface="+mn-lt"/>
                <a:hlinkClick r:id="rId5"/>
              </a:rPr>
              <a:t>wwwmatthes.in.tum.de</a:t>
            </a:r>
            <a:endParaRPr lang="en-US" sz="1050" noProof="1">
              <a:latin typeface="+mn-lt"/>
            </a:endParaRPr>
          </a:p>
        </p:txBody>
      </p:sp>
      <p:sp>
        <p:nvSpPr>
          <p:cNvPr id="26" name="Textplatzhalt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796606" y="3486196"/>
            <a:ext cx="2242942" cy="21949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FontTx/>
              <a:buNone/>
              <a:defRPr sz="1400" b="1"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&lt;Name&gt;</a:t>
            </a:r>
          </a:p>
        </p:txBody>
      </p:sp>
      <p:sp>
        <p:nvSpPr>
          <p:cNvPr id="27" name="Textplatzhalt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96630" y="3277000"/>
            <a:ext cx="2242394" cy="1829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50">
                <a:latin typeface="+mn-lt"/>
              </a:defRPr>
            </a:lvl1pPr>
          </a:lstStyle>
          <a:p>
            <a:pPr lvl="0"/>
            <a:r>
              <a:rPr lang="en-US" noProof="0" dirty="0"/>
              <a:t>&lt;Academic degree&gt;</a:t>
            </a:r>
          </a:p>
        </p:txBody>
      </p:sp>
      <p:sp>
        <p:nvSpPr>
          <p:cNvPr id="28" name="Textplatzhalt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1854989" y="5454244"/>
            <a:ext cx="1167303" cy="1333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50" baseline="0">
                <a:latin typeface="+mn-lt"/>
              </a:defRPr>
            </a:lvl1pPr>
          </a:lstStyle>
          <a:p>
            <a:pPr lvl="0"/>
            <a:r>
              <a:rPr lang="en-US" noProof="0" dirty="0"/>
              <a:t>&lt;Phone&gt;</a:t>
            </a:r>
          </a:p>
        </p:txBody>
      </p:sp>
      <p:sp>
        <p:nvSpPr>
          <p:cNvPr id="29" name="Textplatzhalt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796606" y="5932082"/>
            <a:ext cx="2212975" cy="131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50">
                <a:latin typeface="+mn-lt"/>
              </a:defRPr>
            </a:lvl1pPr>
          </a:lstStyle>
          <a:p>
            <a:pPr lvl="0"/>
            <a:r>
              <a:rPr lang="en-US" noProof="0" dirty="0"/>
              <a:t>&lt;E-Mail&gt;</a:t>
            </a:r>
          </a:p>
        </p:txBody>
      </p:sp>
      <p:sp>
        <p:nvSpPr>
          <p:cNvPr id="30" name="Inhaltsplatzhalter 31"/>
          <p:cNvSpPr>
            <a:spLocks noGrp="1"/>
          </p:cNvSpPr>
          <p:nvPr>
            <p:ph sz="quarter" idx="18" hasCustomPrompt="1"/>
          </p:nvPr>
        </p:nvSpPr>
        <p:spPr>
          <a:xfrm>
            <a:off x="796606" y="3704993"/>
            <a:ext cx="2258073" cy="211455"/>
          </a:xfrm>
          <a:prstGeom prst="rect">
            <a:avLst/>
          </a:prstGeom>
        </p:spPr>
        <p:txBody>
          <a:bodyPr lIns="0" tIns="0" rIns="0" bIns="0"/>
          <a:lstStyle>
            <a:lvl1pPr>
              <a:defRPr sz="1050"/>
            </a:lvl1pPr>
          </a:lstStyle>
          <a:p>
            <a:pPr lvl="0"/>
            <a:r>
              <a:rPr lang="en-US" noProof="0" dirty="0"/>
              <a:t>&lt;Position&gt;</a:t>
            </a:r>
          </a:p>
        </p:txBody>
      </p:sp>
    </p:spTree>
    <p:extLst>
      <p:ext uri="{BB962C8B-B14F-4D97-AF65-F5344CB8AC3E}">
        <p14:creationId xmlns:p14="http://schemas.microsoft.com/office/powerpoint/2010/main" val="893749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0827" y="44451"/>
            <a:ext cx="7535885" cy="720725"/>
          </a:xfrm>
        </p:spPr>
        <p:txBody>
          <a:bodyPr/>
          <a:lstStyle>
            <a:lvl1pPr>
              <a:defRPr lang="de-DE" sz="2400" b="0" baseline="0" smtClean="0">
                <a:solidFill>
                  <a:srgbClr val="0065BD"/>
                </a:solidFill>
                <a:latin typeface="+mj-lt"/>
                <a:ea typeface="+mj-ea"/>
                <a:cs typeface="Arial Unicode MS" pitchFamily="34" charset="-128"/>
              </a:defRPr>
            </a:lvl1pPr>
          </a:lstStyle>
          <a:p>
            <a:r>
              <a:rPr lang="en-US" noProof="0" dirty="0"/>
              <a:t>&lt;Title&gt;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3pPr>
              <a:defRPr/>
            </a:lvl3pPr>
          </a:lstStyle>
          <a:p>
            <a:pPr lvl="0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221010 Jan Robin Geibel Master Thesis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9FAB-BDC1-47C0-A8BB-6E12A8205D3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0827" y="81212"/>
            <a:ext cx="7561261" cy="360535"/>
          </a:xfrm>
        </p:spPr>
        <p:txBody>
          <a:bodyPr/>
          <a:lstStyle>
            <a:lvl1pPr>
              <a:defRPr lang="de-DE" sz="2400" b="0" baseline="0" smtClean="0">
                <a:solidFill>
                  <a:srgbClr val="0065BD"/>
                </a:solidFill>
                <a:latin typeface="+mj-lt"/>
                <a:ea typeface="+mj-ea"/>
                <a:cs typeface="Arial Unicode MS" pitchFamily="34" charset="-128"/>
              </a:defRPr>
            </a:lvl1pPr>
          </a:lstStyle>
          <a:p>
            <a:r>
              <a:rPr lang="en-US" noProof="0" dirty="0"/>
              <a:t>&lt;Title&gt;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3pPr>
              <a:defRPr/>
            </a:lvl3pPr>
          </a:lstStyle>
          <a:p>
            <a:pPr lvl="0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221010 Jan Robin Geibel Master Thesis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9FAB-BDC1-47C0-A8BB-6E12A8205D3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441425"/>
            <a:ext cx="7561263" cy="395287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&lt;Subtitle&gt;</a:t>
            </a:r>
          </a:p>
        </p:txBody>
      </p:sp>
    </p:spTree>
    <p:extLst>
      <p:ext uri="{BB962C8B-B14F-4D97-AF65-F5344CB8AC3E}">
        <p14:creationId xmlns:p14="http://schemas.microsoft.com/office/powerpoint/2010/main" val="351793472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0827" y="81212"/>
            <a:ext cx="7561261" cy="360535"/>
          </a:xfrm>
        </p:spPr>
        <p:txBody>
          <a:bodyPr/>
          <a:lstStyle>
            <a:lvl1pPr>
              <a:defRPr lang="de-DE" sz="2400" b="0" baseline="0" smtClean="0">
                <a:solidFill>
                  <a:srgbClr val="0065BD"/>
                </a:solidFill>
                <a:latin typeface="+mj-lt"/>
                <a:ea typeface="+mj-ea"/>
                <a:cs typeface="Arial Unicode MS" pitchFamily="34" charset="-128"/>
              </a:defRPr>
            </a:lvl1pPr>
          </a:lstStyle>
          <a:p>
            <a:r>
              <a:rPr lang="en-US" noProof="0" dirty="0"/>
              <a:t>&lt;Title&gt;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221010 Jan Robin Geibel Master Thesis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9FAB-BDC1-47C0-A8BB-6E12A8205D3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441425"/>
            <a:ext cx="7561263" cy="395287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&lt;Subtitle&gt;</a:t>
            </a:r>
          </a:p>
        </p:txBody>
      </p:sp>
    </p:spTree>
    <p:extLst>
      <p:ext uri="{BB962C8B-B14F-4D97-AF65-F5344CB8AC3E}">
        <p14:creationId xmlns:p14="http://schemas.microsoft.com/office/powerpoint/2010/main" val="300208236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5BD"/>
                </a:solidFill>
              </a:defRPr>
            </a:lvl1pPr>
          </a:lstStyle>
          <a:p>
            <a:r>
              <a:rPr lang="en-US" noProof="0" dirty="0"/>
              <a:t>&lt;Title&gt;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250827" y="981076"/>
            <a:ext cx="4244975" cy="54006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48201" y="981076"/>
            <a:ext cx="4244975" cy="54006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221010 Jan Robin Geibel Master Thesis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C9E22-1B76-46A8-871B-C48D8E59C6F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250827" y="981074"/>
            <a:ext cx="4246563" cy="661976"/>
          </a:xfr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&lt;Title&gt;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50827" y="1643049"/>
            <a:ext cx="4246563" cy="477362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/>
              <a:t>&lt;Format of Master 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981078"/>
            <a:ext cx="4248150" cy="661975"/>
          </a:xfr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&lt;Title&gt;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4645025" y="1643049"/>
            <a:ext cx="4248150" cy="477362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/>
              <a:t>&lt;Format of Master 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250827" y="44451"/>
            <a:ext cx="7535885" cy="720725"/>
          </a:xfrm>
        </p:spPr>
        <p:txBody>
          <a:bodyPr/>
          <a:lstStyle/>
          <a:p>
            <a:r>
              <a:rPr lang="en-US" noProof="0" dirty="0"/>
              <a:t>&lt;Title&gt;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noProof="0"/>
              <a:t>© sebis</a:t>
            </a:r>
            <a:endParaRPr lang="en-US" noProof="0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221010 Jan Robin Geibel Master Thesis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2CCB4-7108-4850-98BC-50E3A501EADB}" type="slidenum">
              <a:rPr lang="en-US" noProof="0" smtClean="0"/>
              <a:pPr>
                <a:defRPr/>
              </a:pPr>
              <a:t>‹#›</a:t>
            </a:fld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&lt;Title&gt;</a:t>
            </a:r>
            <a:endParaRPr lang="de-DE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221010 Jan Robin Geibel Master Thesis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79391-FD8B-4951-B07A-A389C4C7CA7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50826" y="981076"/>
            <a:ext cx="8642351" cy="5400675"/>
          </a:xfrm>
        </p:spPr>
        <p:txBody>
          <a:bodyPr>
            <a:normAutofit/>
          </a:bodyPr>
          <a:lstStyle>
            <a:lvl1pPr>
              <a:defRPr>
                <a:latin typeface="+mn-lt"/>
              </a:defRPr>
            </a:lvl1pPr>
            <a:lvl2pPr>
              <a:buClr>
                <a:schemeClr val="tx2"/>
              </a:buClr>
              <a:defRPr lang="de-DE" sz="1800" dirty="0" smtClean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  <a:latin typeface="+mn-lt"/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  <a:latin typeface="+mn-lt"/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0827" y="44451"/>
            <a:ext cx="7535885" cy="7207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&lt;Title&gt;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221010 Jan Robin Geibel Master Thesis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E201E5CB-5EE0-4EA4-87FF-7D8A79A61969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44450"/>
            <a:ext cx="753586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0" rIns="90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&lt;Title&gt;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37388" y="6570615"/>
            <a:ext cx="160655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© sebis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9677" y="6569075"/>
            <a:ext cx="43211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8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43938" y="6570615"/>
            <a:ext cx="2492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4FF76D-8657-43F1-929B-F6D2FAB274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760" y="398569"/>
            <a:ext cx="608400" cy="3206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65" r:id="rId2"/>
    <p:sldLayoutId id="2147483778" r:id="rId3"/>
    <p:sldLayoutId id="2147483781" r:id="rId4"/>
    <p:sldLayoutId id="2147483766" r:id="rId5"/>
    <p:sldLayoutId id="2147483767" r:id="rId6"/>
    <p:sldLayoutId id="2147483768" r:id="rId7"/>
    <p:sldLayoutId id="2147483769" r:id="rId8"/>
    <p:sldLayoutId id="2147483771" r:id="rId9"/>
    <p:sldLayoutId id="2147483780" r:id="rId10"/>
    <p:sldLayoutId id="2147483779" r:id="rId11"/>
  </p:sldLayoutIdLst>
  <p:transition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0" i="0" baseline="0">
          <a:solidFill>
            <a:srgbClr val="0065BD"/>
          </a:solidFill>
          <a:latin typeface="+mn-lt"/>
          <a:ea typeface="+mj-ea"/>
          <a:cs typeface="Arial Unicode MS" pitchFamily="3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9pPr>
    </p:titleStyle>
    <p:bodyStyle>
      <a:lvl1pPr marL="1588" indent="-1588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Arial Unicode MS" pitchFamily="34" charset="-128"/>
        </a:defRPr>
      </a:lvl1pPr>
      <a:lvl2pPr marL="358775" indent="-2603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baseline="0">
          <a:solidFill>
            <a:schemeClr val="tx1"/>
          </a:solidFill>
          <a:latin typeface="+mn-lt"/>
          <a:cs typeface="Arial Unicode MS" pitchFamily="34" charset="-128"/>
        </a:defRPr>
      </a:lvl2pPr>
      <a:lvl3pPr marL="625475" indent="-176213" algn="l" defTabSz="803275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baseline="0">
          <a:solidFill>
            <a:schemeClr val="tx1"/>
          </a:solidFill>
          <a:latin typeface="+mn-lt"/>
          <a:cs typeface="Arial Unicode MS" pitchFamily="34" charset="-128"/>
        </a:defRPr>
      </a:lvl3pPr>
      <a:lvl4pPr marL="982663" indent="-174625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cs typeface="Arial Unicode MS" pitchFamily="34" charset="-128"/>
        </a:defRPr>
      </a:lvl4pPr>
      <a:lvl5pPr marL="1257300" indent="-18256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cs typeface="Arial Unicode MS" pitchFamily="34" charset="-128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jalammar.github.io/illustrated-transformer/" TargetMode="External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jalammar.github.io/illustrated-transformer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jalammar.github.io/illustrated-transformer/" TargetMode="External"/><Relationship Id="rId4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jalammar.github.io/illustrated-transformer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615311"/>
            <a:ext cx="8574632" cy="1603104"/>
          </a:xfrm>
        </p:spPr>
        <p:txBody>
          <a:bodyPr/>
          <a:lstStyle/>
          <a:p>
            <a:r>
              <a:rPr lang="en-US" b="1" dirty="0"/>
              <a:t>Evaluating Approaches to Overcome the Input Size Limitations of Transformer-Based Language Models on Patent Documents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Jan Robin Geibel, Master Thesis Final Presentation</a:t>
            </a:r>
          </a:p>
        </p:txBody>
      </p:sp>
    </p:spTree>
    <p:extLst>
      <p:ext uri="{BB962C8B-B14F-4D97-AF65-F5344CB8AC3E}">
        <p14:creationId xmlns:p14="http://schemas.microsoft.com/office/powerpoint/2010/main" val="16805248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/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1.3 million </a:t>
            </a:r>
            <a:r>
              <a:rPr lang="en-AU" b="1" dirty="0"/>
              <a:t>U.S. patent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Classified </a:t>
            </a:r>
            <a:r>
              <a:rPr lang="en-AU" dirty="0"/>
              <a:t>according</a:t>
            </a:r>
            <a:r>
              <a:rPr lang="en-AU" b="1" dirty="0"/>
              <a:t> to subject matter </a:t>
            </a:r>
            <a:r>
              <a:rPr lang="en-AU" dirty="0"/>
              <a:t>(9 classes – multi-class problem)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3 balanced sample corpora </a:t>
            </a:r>
            <a:r>
              <a:rPr lang="en-AU" dirty="0"/>
              <a:t>drawn from BigPatent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Corpora |  </a:t>
            </a:r>
            <a:r>
              <a:rPr lang="en-US" dirty="0"/>
              <a:t>BigPatent corpus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98B5451-CABE-CF47-A782-29AE2C1C7003}"/>
              </a:ext>
            </a:extLst>
          </p:cNvPr>
          <p:cNvSpPr/>
          <p:nvPr/>
        </p:nvSpPr>
        <p:spPr>
          <a:xfrm>
            <a:off x="249676" y="6309900"/>
            <a:ext cx="8643499" cy="215444"/>
          </a:xfrm>
          <a:prstGeom prst="rect">
            <a:avLst/>
          </a:prstGeom>
        </p:spPr>
        <p:txBody>
          <a:bodyPr wrap="square" rIns="0" anchor="ctr">
            <a:spAutoFit/>
          </a:bodyPr>
          <a:lstStyle/>
          <a:p>
            <a:pPr lvl="0" algn="r"/>
            <a:r>
              <a:rPr lang="en-US" sz="800" i="1" dirty="0">
                <a:solidFill>
                  <a:srgbClr val="000000"/>
                </a:solidFill>
                <a:latin typeface="Arial"/>
              </a:rPr>
              <a:t>Sharma, E., Chen, L., and Lu, W.: BIGPATENT: A Large-Scale Dataset for Abstractive and Coherent Summarization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932CA32-AF83-9FD3-9D90-D6D0D9613C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418481"/>
              </p:ext>
            </p:extLst>
          </p:nvPr>
        </p:nvGraphicFramePr>
        <p:xfrm>
          <a:off x="1199299" y="3501008"/>
          <a:ext cx="6743104" cy="146304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685776">
                  <a:extLst>
                    <a:ext uri="{9D8B030D-6E8A-4147-A177-3AD203B41FA5}">
                      <a16:colId xmlns:a16="http://schemas.microsoft.com/office/drawing/2014/main" val="1329818602"/>
                    </a:ext>
                  </a:extLst>
                </a:gridCol>
                <a:gridCol w="1685776">
                  <a:extLst>
                    <a:ext uri="{9D8B030D-6E8A-4147-A177-3AD203B41FA5}">
                      <a16:colId xmlns:a16="http://schemas.microsoft.com/office/drawing/2014/main" val="1871359972"/>
                    </a:ext>
                  </a:extLst>
                </a:gridCol>
                <a:gridCol w="1685776">
                  <a:extLst>
                    <a:ext uri="{9D8B030D-6E8A-4147-A177-3AD203B41FA5}">
                      <a16:colId xmlns:a16="http://schemas.microsoft.com/office/drawing/2014/main" val="774155705"/>
                    </a:ext>
                  </a:extLst>
                </a:gridCol>
                <a:gridCol w="1685776">
                  <a:extLst>
                    <a:ext uri="{9D8B030D-6E8A-4147-A177-3AD203B41FA5}">
                      <a16:colId xmlns:a16="http://schemas.microsoft.com/office/drawing/2014/main" val="2918467535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Training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Validation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886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dirty="0"/>
                        <a:t>Small (</a:t>
                      </a:r>
                      <a:r>
                        <a:rPr lang="en-US" b="1" dirty="0"/>
                        <a:t>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98142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dirty="0"/>
                        <a:t>Medium (</a:t>
                      </a:r>
                      <a:r>
                        <a:rPr lang="en-US" b="1" dirty="0"/>
                        <a:t>M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12,150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959209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dirty="0"/>
                        <a:t>Large (</a:t>
                      </a:r>
                      <a:r>
                        <a:rPr lang="en-US" b="1" dirty="0"/>
                        <a:t>L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470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69196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/>
          <a:lstStyle/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AU" dirty="0"/>
              <a:t>Which </a:t>
            </a:r>
            <a:r>
              <a:rPr lang="en-AU" b="1" dirty="0"/>
              <a:t>models to encode long text sequences</a:t>
            </a:r>
            <a:r>
              <a:rPr lang="en-AU" dirty="0"/>
              <a:t> are </a:t>
            </a:r>
            <a:r>
              <a:rPr lang="en-AU" b="1" dirty="0"/>
              <a:t>most suited for downstream tasks</a:t>
            </a:r>
            <a:r>
              <a:rPr lang="en-AU" dirty="0"/>
              <a:t>?</a:t>
            </a:r>
          </a:p>
          <a:p>
            <a:pPr marL="0" indent="0"/>
            <a:endParaRPr lang="en-AU" b="1" dirty="0"/>
          </a:p>
          <a:p>
            <a:pPr marL="342900" indent="-342900">
              <a:buFont typeface="+mj-lt"/>
              <a:buAutoNum type="arabicPeriod" startAt="2"/>
            </a:pPr>
            <a:r>
              <a:rPr lang="en-AU" dirty="0"/>
              <a:t>How does </a:t>
            </a:r>
            <a:r>
              <a:rPr lang="en-AU" b="1" dirty="0"/>
              <a:t>adapting a model’s attention mechanism </a:t>
            </a:r>
            <a:r>
              <a:rPr lang="en-AU" dirty="0"/>
              <a:t>effect </a:t>
            </a:r>
            <a:r>
              <a:rPr lang="en-AU" b="1" dirty="0"/>
              <a:t>performance on downstream tasks</a:t>
            </a:r>
            <a:r>
              <a:rPr lang="en-AU" dirty="0"/>
              <a:t>?</a:t>
            </a:r>
          </a:p>
          <a:p>
            <a:pPr marL="0" indent="0"/>
            <a:endParaRPr lang="en-AU" b="1" dirty="0"/>
          </a:p>
          <a:p>
            <a:pPr marL="342900" indent="-342900">
              <a:buFont typeface="+mj-lt"/>
              <a:buAutoNum type="arabicPeriod" startAt="3"/>
            </a:pPr>
            <a:r>
              <a:rPr lang="en-AU" dirty="0"/>
              <a:t>Which </a:t>
            </a:r>
            <a:r>
              <a:rPr lang="en-AU" b="1" dirty="0"/>
              <a:t>classification model </a:t>
            </a:r>
            <a:r>
              <a:rPr lang="en-AU" dirty="0"/>
              <a:t>is </a:t>
            </a:r>
            <a:r>
              <a:rPr lang="en-AU" b="1" dirty="0"/>
              <a:t>most appropriate </a:t>
            </a:r>
            <a:r>
              <a:rPr lang="en-AU" dirty="0"/>
              <a:t>for </a:t>
            </a:r>
            <a:r>
              <a:rPr lang="en-AU" b="1" dirty="0"/>
              <a:t>patent subject matter classification</a:t>
            </a:r>
            <a:r>
              <a:rPr lang="en-AU" dirty="0"/>
              <a:t>?</a:t>
            </a:r>
          </a:p>
          <a:p>
            <a:pPr marL="342900" indent="-342900">
              <a:buFont typeface="+mj-lt"/>
              <a:buAutoNum type="arabicPeriod" startAt="3"/>
            </a:pPr>
            <a:endParaRPr lang="en-AU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Experiments |  </a:t>
            </a:r>
            <a:r>
              <a:rPr lang="en-US" dirty="0"/>
              <a:t>Research Interest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929048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/>
            <a:endParaRPr lang="en-US" b="1" dirty="0">
              <a:solidFill>
                <a:srgbClr val="FF0000"/>
              </a:solidFill>
            </a:endParaRPr>
          </a:p>
          <a:p>
            <a:pPr marL="0" indent="0" algn="ctr"/>
            <a:endParaRPr lang="en-US" b="1" dirty="0">
              <a:solidFill>
                <a:srgbClr val="FF0000"/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7" y="44451"/>
            <a:ext cx="7705549" cy="720725"/>
          </a:xfrm>
        </p:spPr>
        <p:txBody>
          <a:bodyPr/>
          <a:lstStyle/>
          <a:p>
            <a:r>
              <a:rPr lang="en-US" b="1" dirty="0"/>
              <a:t>Question 1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641DB98-3B4B-AD4E-8813-DD02E1F3273D}"/>
              </a:ext>
            </a:extLst>
          </p:cNvPr>
          <p:cNvSpPr txBox="1">
            <a:spLocks/>
          </p:cNvSpPr>
          <p:nvPr/>
        </p:nvSpPr>
        <p:spPr bwMode="auto">
          <a:xfrm>
            <a:off x="250129" y="1133476"/>
            <a:ext cx="8642351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1588" indent="-1588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358775" indent="-260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lang="de-DE" sz="1800" baseline="0" dirty="0" smtClean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2pPr>
            <a:lvl3pPr marL="625475" indent="-176213" algn="l" defTabSz="8032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baseline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3pPr>
            <a:lvl4pPr marL="9826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4pPr>
            <a:lvl5pPr marL="12573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/>
            <a:r>
              <a:rPr lang="en-US" sz="4000" kern="0" dirty="0"/>
              <a:t>Which </a:t>
            </a:r>
            <a:r>
              <a:rPr lang="en-US" sz="4000" b="1" kern="0" dirty="0"/>
              <a:t>methods and models to encode long text sequences </a:t>
            </a:r>
            <a:r>
              <a:rPr lang="en-US" sz="4000" kern="0" dirty="0"/>
              <a:t>are most suited for </a:t>
            </a:r>
            <a:r>
              <a:rPr lang="en-US" sz="4000" b="1" kern="0" dirty="0"/>
              <a:t>downstream machine learning tasks</a:t>
            </a:r>
            <a:r>
              <a:rPr lang="en-US" sz="4000" kern="0" dirty="0"/>
              <a:t>?</a:t>
            </a:r>
          </a:p>
          <a:p>
            <a:pPr marL="0" indent="0" algn="ctr"/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420941386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/>
            <a:endParaRPr lang="en-US" b="1" dirty="0">
              <a:solidFill>
                <a:srgbClr val="FF0000"/>
              </a:solidFill>
            </a:endParaRPr>
          </a:p>
          <a:p>
            <a:pPr marL="0" indent="0" algn="ctr"/>
            <a:endParaRPr lang="en-US" b="1" dirty="0">
              <a:solidFill>
                <a:srgbClr val="FF0000"/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7" y="44451"/>
            <a:ext cx="7705549" cy="720725"/>
          </a:xfrm>
        </p:spPr>
        <p:txBody>
          <a:bodyPr/>
          <a:lstStyle/>
          <a:p>
            <a:r>
              <a:rPr lang="en-US" b="1" dirty="0"/>
              <a:t>Question 1 – Experiment 1 | </a:t>
            </a:r>
            <a:r>
              <a:rPr lang="en-US" dirty="0"/>
              <a:t>Methodology</a:t>
            </a:r>
            <a:endParaRPr lang="en-US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1B53BECE-4F47-C5CB-345D-5166EB5B8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1" y="2457277"/>
            <a:ext cx="8760002" cy="2448272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D098697B-FA3E-04F1-8E34-3D6DBF8BFC1E}"/>
              </a:ext>
            </a:extLst>
          </p:cNvPr>
          <p:cNvSpPr txBox="1">
            <a:spLocks/>
          </p:cNvSpPr>
          <p:nvPr/>
        </p:nvSpPr>
        <p:spPr bwMode="auto">
          <a:xfrm>
            <a:off x="249676" y="908720"/>
            <a:ext cx="8642351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588" indent="-1588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358775" indent="-260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lang="de-DE" sz="1800" baseline="0" dirty="0" smtClean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2pPr>
            <a:lvl3pPr marL="625475" indent="-176213" algn="l" defTabSz="8032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baseline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3pPr>
            <a:lvl4pPr marL="9826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4pPr>
            <a:lvl5pPr marL="12573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endParaRPr lang="en-GB" sz="1800" dirty="0">
              <a:effectLst/>
            </a:endParaRPr>
          </a:p>
          <a:p>
            <a:endParaRPr lang="en-GB" dirty="0"/>
          </a:p>
          <a:p>
            <a:r>
              <a:rPr lang="en-GB" sz="1800" b="1" dirty="0">
                <a:effectLst/>
              </a:rPr>
              <a:t>Investigating the amount of information retained in the models’ embeddings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9320257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1 – Experiment 1 | </a:t>
            </a:r>
            <a:r>
              <a:rPr lang="en-US" dirty="0"/>
              <a:t>Results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05732DD-1157-8E32-653E-47AFAF3F6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/>
              <a:t>roBERTa</a:t>
            </a:r>
            <a:r>
              <a:rPr lang="en-AU" dirty="0"/>
              <a:t> and BART </a:t>
            </a:r>
            <a:r>
              <a:rPr lang="en-AU" b="1" dirty="0"/>
              <a:t>competitive or outperform </a:t>
            </a:r>
            <a:r>
              <a:rPr lang="en-AU" dirty="0"/>
              <a:t>counterparts despite </a:t>
            </a:r>
            <a:r>
              <a:rPr lang="en-AU" b="1" dirty="0"/>
              <a:t>lower training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/>
              <a:t>Longformer</a:t>
            </a:r>
            <a:r>
              <a:rPr lang="en-AU" b="1" dirty="0"/>
              <a:t> fits training set perfectly, </a:t>
            </a:r>
            <a:r>
              <a:rPr lang="en-AU" dirty="0"/>
              <a:t>but</a:t>
            </a:r>
            <a:r>
              <a:rPr lang="en-AU" b="1" dirty="0"/>
              <a:t> low performance</a:t>
            </a:r>
          </a:p>
          <a:p>
            <a:pPr marL="0" indent="0"/>
            <a:endParaRPr lang="en-US" b="1" dirty="0">
              <a:sym typeface="Wingdings" pitchFamily="2" charset="2"/>
            </a:endParaRPr>
          </a:p>
          <a:p>
            <a:pPr marL="0" indent="0"/>
            <a:r>
              <a:rPr lang="en-US" b="1" dirty="0">
                <a:sym typeface="Wingdings" pitchFamily="2" charset="2"/>
              </a:rPr>
              <a:t> Strong trade-off: fitting to training set vs. performance on unseen data</a:t>
            </a:r>
            <a:endParaRPr lang="en-AU" b="1" dirty="0"/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255A8F1C-81AA-40F7-9582-A364CF6780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381280"/>
              </p:ext>
            </p:extLst>
          </p:nvPr>
        </p:nvGraphicFramePr>
        <p:xfrm>
          <a:off x="322032" y="1530464"/>
          <a:ext cx="8497640" cy="283464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124410">
                  <a:extLst>
                    <a:ext uri="{9D8B030D-6E8A-4147-A177-3AD203B41FA5}">
                      <a16:colId xmlns:a16="http://schemas.microsoft.com/office/drawing/2014/main" val="1329818602"/>
                    </a:ext>
                  </a:extLst>
                </a:gridCol>
                <a:gridCol w="2124410">
                  <a:extLst>
                    <a:ext uri="{9D8B030D-6E8A-4147-A177-3AD203B41FA5}">
                      <a16:colId xmlns:a16="http://schemas.microsoft.com/office/drawing/2014/main" val="1871359972"/>
                    </a:ext>
                  </a:extLst>
                </a:gridCol>
                <a:gridCol w="2124410">
                  <a:extLst>
                    <a:ext uri="{9D8B030D-6E8A-4147-A177-3AD203B41FA5}">
                      <a16:colId xmlns:a16="http://schemas.microsoft.com/office/drawing/2014/main" val="774155705"/>
                    </a:ext>
                  </a:extLst>
                </a:gridCol>
                <a:gridCol w="2124410">
                  <a:extLst>
                    <a:ext uri="{9D8B030D-6E8A-4147-A177-3AD203B41FA5}">
                      <a16:colId xmlns:a16="http://schemas.microsoft.com/office/drawing/2014/main" val="2918467535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Language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Training Accuracy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</a:t>
                      </a:r>
                    </a:p>
                    <a:p>
                      <a:pPr algn="ctr"/>
                      <a:r>
                        <a:rPr lang="en-US" dirty="0"/>
                        <a:t>Accuracy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886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1" dirty="0" err="1"/>
                        <a:t>roBERTa</a:t>
                      </a:r>
                      <a:r>
                        <a:rPr lang="en-US" b="1" dirty="0"/>
                        <a:t>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79.69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50.86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98142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1" dirty="0"/>
                        <a:t>BART-base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1,024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60.26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58.40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959209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BigBird-base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81.41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53.58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470635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1" dirty="0" err="1"/>
                        <a:t>Longformer</a:t>
                      </a:r>
                      <a:r>
                        <a:rPr lang="en-US" b="1" dirty="0"/>
                        <a:t>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99.98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48.02 </a:t>
                      </a:r>
                      <a:endParaRPr lang="en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023227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LED-base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75.47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53.70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682939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dirty="0"/>
                        <a:t>Reformer-1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95.80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26.30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490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769A254-BA5F-CB66-CCEA-F40CEC515BA5}"/>
              </a:ext>
            </a:extLst>
          </p:cNvPr>
          <p:cNvSpPr/>
          <p:nvPr/>
        </p:nvSpPr>
        <p:spPr bwMode="auto">
          <a:xfrm>
            <a:off x="341466" y="2204864"/>
            <a:ext cx="8497640" cy="72008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CF3528-A83C-189C-8FC9-09DFE2168539}"/>
              </a:ext>
            </a:extLst>
          </p:cNvPr>
          <p:cNvSpPr/>
          <p:nvPr/>
        </p:nvSpPr>
        <p:spPr bwMode="auto">
          <a:xfrm>
            <a:off x="348137" y="3239304"/>
            <a:ext cx="8497640" cy="40572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18639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1 – Experiment 1 | </a:t>
            </a:r>
            <a:r>
              <a:rPr lang="en-US" dirty="0"/>
              <a:t>Results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05732DD-1157-8E32-653E-47AFAF3F6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/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Of the efficient Transformers</a:t>
            </a:r>
            <a:r>
              <a:rPr lang="en-AU" b="1" dirty="0"/>
              <a:t>, BigBird and LED models perform best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255A8F1C-81AA-40F7-9582-A364CF6780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656862"/>
              </p:ext>
            </p:extLst>
          </p:nvPr>
        </p:nvGraphicFramePr>
        <p:xfrm>
          <a:off x="322032" y="1530464"/>
          <a:ext cx="8497640" cy="283464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124410">
                  <a:extLst>
                    <a:ext uri="{9D8B030D-6E8A-4147-A177-3AD203B41FA5}">
                      <a16:colId xmlns:a16="http://schemas.microsoft.com/office/drawing/2014/main" val="1329818602"/>
                    </a:ext>
                  </a:extLst>
                </a:gridCol>
                <a:gridCol w="2124410">
                  <a:extLst>
                    <a:ext uri="{9D8B030D-6E8A-4147-A177-3AD203B41FA5}">
                      <a16:colId xmlns:a16="http://schemas.microsoft.com/office/drawing/2014/main" val="1871359972"/>
                    </a:ext>
                  </a:extLst>
                </a:gridCol>
                <a:gridCol w="2124410">
                  <a:extLst>
                    <a:ext uri="{9D8B030D-6E8A-4147-A177-3AD203B41FA5}">
                      <a16:colId xmlns:a16="http://schemas.microsoft.com/office/drawing/2014/main" val="774155705"/>
                    </a:ext>
                  </a:extLst>
                </a:gridCol>
                <a:gridCol w="2124410">
                  <a:extLst>
                    <a:ext uri="{9D8B030D-6E8A-4147-A177-3AD203B41FA5}">
                      <a16:colId xmlns:a16="http://schemas.microsoft.com/office/drawing/2014/main" val="2918467535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Language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Training Accuracy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</a:t>
                      </a:r>
                    </a:p>
                    <a:p>
                      <a:pPr algn="ctr"/>
                      <a:r>
                        <a:rPr lang="en-US" dirty="0"/>
                        <a:t>Accuracy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886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dirty="0" err="1"/>
                        <a:t>roBERTa</a:t>
                      </a:r>
                      <a:r>
                        <a:rPr lang="en-US" dirty="0"/>
                        <a:t>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79.69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50.86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98142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dirty="0"/>
                        <a:t>BART-base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1,024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60.26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58.40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959209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1" dirty="0"/>
                        <a:t>BigBird-base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81.41 </a:t>
                      </a:r>
                      <a:endParaRPr lang="en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53.58 </a:t>
                      </a:r>
                      <a:endParaRPr lang="en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470635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 err="1"/>
                        <a:t>Longformer</a:t>
                      </a:r>
                      <a:r>
                        <a:rPr lang="en-US" b="0" dirty="0"/>
                        <a:t>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99.98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48.02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023227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1" dirty="0"/>
                        <a:t>LED-base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75.47</a:t>
                      </a:r>
                      <a:endParaRPr lang="en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53.70 </a:t>
                      </a:r>
                      <a:endParaRPr lang="en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682939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dirty="0"/>
                        <a:t>Reformer-1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95.8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26.30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490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769A254-BA5F-CB66-CCEA-F40CEC515BA5}"/>
              </a:ext>
            </a:extLst>
          </p:cNvPr>
          <p:cNvSpPr/>
          <p:nvPr/>
        </p:nvSpPr>
        <p:spPr bwMode="auto">
          <a:xfrm>
            <a:off x="322032" y="2924944"/>
            <a:ext cx="8497640" cy="36004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5836AA-C0F4-354C-500E-15558E9A8D3F}"/>
              </a:ext>
            </a:extLst>
          </p:cNvPr>
          <p:cNvSpPr/>
          <p:nvPr/>
        </p:nvSpPr>
        <p:spPr bwMode="auto">
          <a:xfrm>
            <a:off x="323747" y="3645024"/>
            <a:ext cx="8497640" cy="36004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65404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1 – Experiment 1 | </a:t>
            </a:r>
            <a:r>
              <a:rPr lang="en-US" dirty="0"/>
              <a:t>Results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05732DD-1157-8E32-653E-47AFAF3F6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Low performance of Reformer </a:t>
            </a:r>
            <a:r>
              <a:rPr lang="en-AU" dirty="0"/>
              <a:t>model due to </a:t>
            </a:r>
            <a:r>
              <a:rPr lang="en-AU" b="1" dirty="0"/>
              <a:t>little pretraining</a:t>
            </a:r>
            <a:endParaRPr lang="en-US" b="1" dirty="0">
              <a:sym typeface="Wingdings" pitchFamily="2" charset="2"/>
            </a:endParaRP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255A8F1C-81AA-40F7-9582-A364CF6780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312388"/>
              </p:ext>
            </p:extLst>
          </p:nvPr>
        </p:nvGraphicFramePr>
        <p:xfrm>
          <a:off x="322032" y="1530464"/>
          <a:ext cx="8497640" cy="283464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124410">
                  <a:extLst>
                    <a:ext uri="{9D8B030D-6E8A-4147-A177-3AD203B41FA5}">
                      <a16:colId xmlns:a16="http://schemas.microsoft.com/office/drawing/2014/main" val="1329818602"/>
                    </a:ext>
                  </a:extLst>
                </a:gridCol>
                <a:gridCol w="2124410">
                  <a:extLst>
                    <a:ext uri="{9D8B030D-6E8A-4147-A177-3AD203B41FA5}">
                      <a16:colId xmlns:a16="http://schemas.microsoft.com/office/drawing/2014/main" val="1871359972"/>
                    </a:ext>
                  </a:extLst>
                </a:gridCol>
                <a:gridCol w="2124410">
                  <a:extLst>
                    <a:ext uri="{9D8B030D-6E8A-4147-A177-3AD203B41FA5}">
                      <a16:colId xmlns:a16="http://schemas.microsoft.com/office/drawing/2014/main" val="774155705"/>
                    </a:ext>
                  </a:extLst>
                </a:gridCol>
                <a:gridCol w="2124410">
                  <a:extLst>
                    <a:ext uri="{9D8B030D-6E8A-4147-A177-3AD203B41FA5}">
                      <a16:colId xmlns:a16="http://schemas.microsoft.com/office/drawing/2014/main" val="2918467535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Language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Training Accuracy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</a:t>
                      </a:r>
                    </a:p>
                    <a:p>
                      <a:pPr algn="ctr"/>
                      <a:r>
                        <a:rPr lang="en-US" dirty="0"/>
                        <a:t>Accuracy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886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 err="1"/>
                        <a:t>roBERTa</a:t>
                      </a:r>
                      <a:r>
                        <a:rPr lang="en-US" b="0" dirty="0"/>
                        <a:t>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79.69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50.86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98142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BART-base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1,024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60.26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58.40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959209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BigBird-base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81.41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53.58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470635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 err="1"/>
                        <a:t>Longformer</a:t>
                      </a:r>
                      <a:r>
                        <a:rPr lang="en-US" b="0" dirty="0"/>
                        <a:t>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99.98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48.02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023227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LED-base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75.47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53.70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682939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1" dirty="0"/>
                        <a:t>Reformer-1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95.80 </a:t>
                      </a:r>
                      <a:endParaRPr lang="en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26.30 </a:t>
                      </a:r>
                      <a:endParaRPr lang="en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490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1FCF3528-A83C-189C-8FC9-09DFE2168539}"/>
              </a:ext>
            </a:extLst>
          </p:cNvPr>
          <p:cNvSpPr/>
          <p:nvPr/>
        </p:nvSpPr>
        <p:spPr bwMode="auto">
          <a:xfrm>
            <a:off x="348137" y="4005064"/>
            <a:ext cx="8497640" cy="333712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4515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/>
            <a:endParaRPr lang="en-US" b="1" dirty="0">
              <a:solidFill>
                <a:srgbClr val="FF0000"/>
              </a:solidFill>
            </a:endParaRPr>
          </a:p>
          <a:p>
            <a:pPr marL="0" indent="0" algn="ctr"/>
            <a:endParaRPr lang="en-US" b="1" dirty="0">
              <a:solidFill>
                <a:srgbClr val="FF0000"/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7" y="44451"/>
            <a:ext cx="7705549" cy="720725"/>
          </a:xfrm>
        </p:spPr>
        <p:txBody>
          <a:bodyPr/>
          <a:lstStyle/>
          <a:p>
            <a:r>
              <a:rPr lang="en-US" b="1" dirty="0"/>
              <a:t>Question 1 – Experiment 2 | </a:t>
            </a:r>
            <a:r>
              <a:rPr lang="en-US" dirty="0"/>
              <a:t>Methodology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1FD89F1-8F14-DD49-4381-2DD913821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6" y="2133361"/>
            <a:ext cx="8748212" cy="2591278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9E4E5790-8DC4-14ED-77C1-3EFB620C74AA}"/>
              </a:ext>
            </a:extLst>
          </p:cNvPr>
          <p:cNvSpPr txBox="1">
            <a:spLocks/>
          </p:cNvSpPr>
          <p:nvPr/>
        </p:nvSpPr>
        <p:spPr bwMode="auto">
          <a:xfrm>
            <a:off x="249676" y="908720"/>
            <a:ext cx="8642351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588" indent="-1588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358775" indent="-260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lang="de-DE" sz="1800" baseline="0" dirty="0" smtClean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2pPr>
            <a:lvl3pPr marL="625475" indent="-176213" algn="l" defTabSz="8032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baseline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3pPr>
            <a:lvl4pPr marL="9826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4pPr>
            <a:lvl5pPr marL="12573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endParaRPr lang="en-GB" sz="1800" dirty="0">
              <a:effectLst/>
            </a:endParaRPr>
          </a:p>
          <a:p>
            <a:endParaRPr lang="en-GB" dirty="0"/>
          </a:p>
          <a:p>
            <a:r>
              <a:rPr lang="en-GB" sz="1800" b="1" dirty="0">
                <a:effectLst/>
              </a:rPr>
              <a:t>Investigating the effects of increasing the input sequence length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3524588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1 – Experiment 2 | </a:t>
            </a:r>
            <a:r>
              <a:rPr lang="en-US" dirty="0"/>
              <a:t>Results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7A55AF-20F9-1940-D5C7-193FB86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ym typeface="Wingdings" pitchFamily="2" charset="2"/>
              </a:rPr>
              <a:t>Increasing </a:t>
            </a:r>
            <a:r>
              <a:rPr lang="en-AU" b="1" dirty="0">
                <a:sym typeface="Wingdings" pitchFamily="2" charset="2"/>
              </a:rPr>
              <a:t>input length to 8k improves performance</a:t>
            </a:r>
            <a:r>
              <a:rPr lang="en-AU" dirty="0">
                <a:sym typeface="Wingdings" pitchFamily="2" charset="2"/>
              </a:rPr>
              <a:t>, might be </a:t>
            </a:r>
            <a:r>
              <a:rPr lang="en-AU" b="1" dirty="0">
                <a:sym typeface="Wingdings" pitchFamily="2" charset="2"/>
              </a:rPr>
              <a:t>due less overfitting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>
                <a:sym typeface="Wingdings" pitchFamily="2" charset="2"/>
              </a:rPr>
              <a:t>8k length performs better than 16k</a:t>
            </a:r>
          </a:p>
          <a:p>
            <a:pPr marL="0" indent="0"/>
            <a:endParaRPr lang="en-AU" b="1" dirty="0">
              <a:sym typeface="Wingdings" pitchFamily="2" charset="2"/>
            </a:endParaRPr>
          </a:p>
          <a:p>
            <a:pPr marL="0" indent="0"/>
            <a:r>
              <a:rPr lang="en-US" b="1" dirty="0">
                <a:sym typeface="Wingdings" pitchFamily="2" charset="2"/>
              </a:rPr>
              <a:t> Increasing sequence length does not monotonically increase performance</a:t>
            </a:r>
          </a:p>
        </p:txBody>
      </p: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2D346BB2-4DF6-2521-6397-4E683EF0DC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685434"/>
              </p:ext>
            </p:extLst>
          </p:nvPr>
        </p:nvGraphicFramePr>
        <p:xfrm>
          <a:off x="322032" y="1530464"/>
          <a:ext cx="8497640" cy="283464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124410">
                  <a:extLst>
                    <a:ext uri="{9D8B030D-6E8A-4147-A177-3AD203B41FA5}">
                      <a16:colId xmlns:a16="http://schemas.microsoft.com/office/drawing/2014/main" val="1329818602"/>
                    </a:ext>
                  </a:extLst>
                </a:gridCol>
                <a:gridCol w="2124410">
                  <a:extLst>
                    <a:ext uri="{9D8B030D-6E8A-4147-A177-3AD203B41FA5}">
                      <a16:colId xmlns:a16="http://schemas.microsoft.com/office/drawing/2014/main" val="1871359972"/>
                    </a:ext>
                  </a:extLst>
                </a:gridCol>
                <a:gridCol w="2124410">
                  <a:extLst>
                    <a:ext uri="{9D8B030D-6E8A-4147-A177-3AD203B41FA5}">
                      <a16:colId xmlns:a16="http://schemas.microsoft.com/office/drawing/2014/main" val="774155705"/>
                    </a:ext>
                  </a:extLst>
                </a:gridCol>
                <a:gridCol w="2124410">
                  <a:extLst>
                    <a:ext uri="{9D8B030D-6E8A-4147-A177-3AD203B41FA5}">
                      <a16:colId xmlns:a16="http://schemas.microsoft.com/office/drawing/2014/main" val="2918467535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Language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Training Accuracy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</a:t>
                      </a:r>
                    </a:p>
                    <a:p>
                      <a:pPr algn="ctr"/>
                      <a:r>
                        <a:rPr lang="en-US" dirty="0"/>
                        <a:t>Accuracy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886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1" dirty="0"/>
                        <a:t>LED-base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75.47 </a:t>
                      </a:r>
                      <a:endParaRPr lang="en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53.70 </a:t>
                      </a:r>
                      <a:endParaRPr lang="en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2683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1" dirty="0"/>
                        <a:t>LED-base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8,192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72.15   </a:t>
                      </a:r>
                      <a:endParaRPr lang="en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55.31  </a:t>
                      </a:r>
                      <a:endParaRPr lang="en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98142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1" dirty="0"/>
                        <a:t>LED-base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16,384</a:t>
                      </a:r>
                      <a:endParaRPr lang="en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75.17  </a:t>
                      </a:r>
                      <a:endParaRPr lang="en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54.32 </a:t>
                      </a:r>
                      <a:endParaRPr lang="en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959209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Reformer-1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95.80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26.30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298083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Reformer-1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97.50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27.65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470635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Reformer-1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16,384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96.16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28.02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023227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79C2B2CC-7650-F993-E757-C84E01F2D513}"/>
              </a:ext>
            </a:extLst>
          </p:cNvPr>
          <p:cNvSpPr/>
          <p:nvPr/>
        </p:nvSpPr>
        <p:spPr bwMode="auto">
          <a:xfrm>
            <a:off x="323528" y="2204864"/>
            <a:ext cx="8497640" cy="108012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96041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1 – Experiment 2 | </a:t>
            </a:r>
            <a:r>
              <a:rPr lang="en-US" dirty="0"/>
              <a:t>Results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7A55AF-20F9-1940-D5C7-193FB86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>
                <a:sym typeface="Wingdings" pitchFamily="2" charset="2"/>
              </a:rPr>
              <a:t>Increasing sequence length marginally increases performance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A14B08E-26AA-6FE2-56DB-AFFEAC199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083228"/>
              </p:ext>
            </p:extLst>
          </p:nvPr>
        </p:nvGraphicFramePr>
        <p:xfrm>
          <a:off x="322032" y="1530464"/>
          <a:ext cx="8497640" cy="283464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124410">
                  <a:extLst>
                    <a:ext uri="{9D8B030D-6E8A-4147-A177-3AD203B41FA5}">
                      <a16:colId xmlns:a16="http://schemas.microsoft.com/office/drawing/2014/main" val="1329818602"/>
                    </a:ext>
                  </a:extLst>
                </a:gridCol>
                <a:gridCol w="2124410">
                  <a:extLst>
                    <a:ext uri="{9D8B030D-6E8A-4147-A177-3AD203B41FA5}">
                      <a16:colId xmlns:a16="http://schemas.microsoft.com/office/drawing/2014/main" val="1871359972"/>
                    </a:ext>
                  </a:extLst>
                </a:gridCol>
                <a:gridCol w="2124410">
                  <a:extLst>
                    <a:ext uri="{9D8B030D-6E8A-4147-A177-3AD203B41FA5}">
                      <a16:colId xmlns:a16="http://schemas.microsoft.com/office/drawing/2014/main" val="774155705"/>
                    </a:ext>
                  </a:extLst>
                </a:gridCol>
                <a:gridCol w="2124410">
                  <a:extLst>
                    <a:ext uri="{9D8B030D-6E8A-4147-A177-3AD203B41FA5}">
                      <a16:colId xmlns:a16="http://schemas.microsoft.com/office/drawing/2014/main" val="2918467535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Language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Training Accuracy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</a:t>
                      </a:r>
                    </a:p>
                    <a:p>
                      <a:pPr algn="ctr"/>
                      <a:r>
                        <a:rPr lang="en-US" dirty="0"/>
                        <a:t>Accuracy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886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LED-base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75.47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53.70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2683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LED-base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72.15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55.31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98142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LED-base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16,384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75.17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54.32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959209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1" dirty="0"/>
                        <a:t>Reformer-1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95.80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26.30</a:t>
                      </a:r>
                      <a:endParaRPr lang="en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298083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1" dirty="0"/>
                        <a:t>Reformer-1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8,192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97.50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27.65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470635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1" dirty="0"/>
                        <a:t>Reformer-1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16,384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96.16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28.02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023227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79C2B2CC-7650-F993-E757-C84E01F2D513}"/>
              </a:ext>
            </a:extLst>
          </p:cNvPr>
          <p:cNvSpPr/>
          <p:nvPr/>
        </p:nvSpPr>
        <p:spPr bwMode="auto">
          <a:xfrm>
            <a:off x="348137" y="3284984"/>
            <a:ext cx="8497640" cy="108012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51474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Motivation</a:t>
            </a:r>
          </a:p>
          <a:p>
            <a:pPr marL="0" indent="0"/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Background</a:t>
            </a:r>
          </a:p>
          <a:p>
            <a:pPr marL="0" indent="0"/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Corpora</a:t>
            </a:r>
          </a:p>
          <a:p>
            <a:pPr marL="0" indent="0"/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Experiments</a:t>
            </a:r>
          </a:p>
          <a:p>
            <a:pPr marL="0" indent="0"/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758083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7" y="44451"/>
            <a:ext cx="7705549" cy="720725"/>
          </a:xfrm>
        </p:spPr>
        <p:txBody>
          <a:bodyPr/>
          <a:lstStyle/>
          <a:p>
            <a:r>
              <a:rPr lang="en-US" b="1" dirty="0"/>
              <a:t>Question 1 – Experiment 3 | </a:t>
            </a:r>
            <a:r>
              <a:rPr lang="en-US" dirty="0"/>
              <a:t>Methodology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62CBEC-EEAC-1D10-7372-A5DE00EF7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Models were </a:t>
            </a:r>
            <a:r>
              <a:rPr lang="en-US" b="1" dirty="0"/>
              <a:t>mostly pretrained on Wikipedia/news articles </a:t>
            </a:r>
            <a:r>
              <a:rPr lang="en-US" dirty="0"/>
              <a:t>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Patent data is vastly different</a:t>
            </a:r>
          </a:p>
          <a:p>
            <a:pPr marL="0" indent="0"/>
            <a:endParaRPr lang="en-US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E55F9FC3-5B28-9F01-4FA7-B97FC1447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52" y="1722647"/>
            <a:ext cx="7772400" cy="475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3273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7" y="44451"/>
            <a:ext cx="7705549" cy="720725"/>
          </a:xfrm>
        </p:spPr>
        <p:txBody>
          <a:bodyPr/>
          <a:lstStyle/>
          <a:p>
            <a:r>
              <a:rPr lang="en-US" b="1" dirty="0"/>
              <a:t>Question 1 – Experiment 3 | </a:t>
            </a:r>
            <a:r>
              <a:rPr lang="en-US" dirty="0"/>
              <a:t>Methodology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62CBEC-EEAC-1D10-7372-A5DE00EF7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Pretrained available Reformer model has</a:t>
            </a:r>
          </a:p>
          <a:p>
            <a:pPr marL="642937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small architecture</a:t>
            </a:r>
          </a:p>
          <a:p>
            <a:pPr marL="642937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only been trained on </a:t>
            </a:r>
            <a:r>
              <a:rPr lang="en-US" b="1" dirty="0"/>
              <a:t>Fyodor Dostoevsky’s novel </a:t>
            </a:r>
            <a:r>
              <a:rPr lang="en-US" b="1" i="1" dirty="0"/>
              <a:t>Crime and Punishment</a:t>
            </a:r>
          </a:p>
          <a:p>
            <a:pPr marL="642937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r>
              <a:rPr lang="en-US" b="1" dirty="0">
                <a:sym typeface="Wingdings" pitchFamily="2" charset="2"/>
              </a:rPr>
              <a:t> Extend architecture and further pretrain model on other data sources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13978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7" y="44451"/>
            <a:ext cx="7705549" cy="720725"/>
          </a:xfrm>
        </p:spPr>
        <p:txBody>
          <a:bodyPr/>
          <a:lstStyle/>
          <a:p>
            <a:r>
              <a:rPr lang="en-US" b="1" dirty="0"/>
              <a:t>Question 1 – Experiment 3 | </a:t>
            </a:r>
            <a:r>
              <a:rPr lang="en-US" dirty="0"/>
              <a:t>Methodology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62CBEC-EEAC-1D10-7372-A5DE00EF7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n-US" b="1" dirty="0"/>
          </a:p>
          <a:p>
            <a:pPr marL="0" indent="0"/>
            <a:r>
              <a:rPr lang="en-US" b="1" dirty="0"/>
              <a:t>Examining whether domain adaption improves the models’ embeddings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2374EA9A-3C1E-9684-68DF-FDE67EFFD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6" y="2103133"/>
            <a:ext cx="8943511" cy="265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6788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1 – Experiment 3 | </a:t>
            </a:r>
            <a:r>
              <a:rPr lang="en-US" dirty="0"/>
              <a:t>Results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5D8C11-C12D-66CA-62F1-CB3DC186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>
                <a:sym typeface="Wingdings" pitchFamily="2" charset="2"/>
              </a:rPr>
              <a:t>Domain Adapting increases </a:t>
            </a:r>
            <a:r>
              <a:rPr lang="en-AU" b="1" dirty="0" err="1">
                <a:sym typeface="Wingdings" pitchFamily="2" charset="2"/>
              </a:rPr>
              <a:t>Longformer’s</a:t>
            </a:r>
            <a:r>
              <a:rPr lang="en-AU" b="1" dirty="0">
                <a:sym typeface="Wingdings" pitchFamily="2" charset="2"/>
              </a:rPr>
              <a:t> performance by 6.55 points</a:t>
            </a:r>
          </a:p>
          <a:p>
            <a:pPr marL="0" indent="0"/>
            <a:endParaRPr lang="en-AU" b="1" dirty="0">
              <a:sym typeface="Wingdings" pitchFamily="2" charset="2"/>
            </a:endParaRPr>
          </a:p>
          <a:p>
            <a:pPr marL="0" indent="0"/>
            <a:r>
              <a:rPr lang="en-US" b="1" dirty="0">
                <a:sym typeface="Wingdings" pitchFamily="2" charset="2"/>
              </a:rPr>
              <a:t> Less overfitting</a:t>
            </a:r>
          </a:p>
          <a:p>
            <a:pPr marL="0" indent="0"/>
            <a:endParaRPr lang="en-AU" b="1" dirty="0">
              <a:sym typeface="Wingdings" pitchFamily="2" charset="2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30C4566-6B41-6F62-B96B-ABB6373CC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447123"/>
              </p:ext>
            </p:extLst>
          </p:nvPr>
        </p:nvGraphicFramePr>
        <p:xfrm>
          <a:off x="322032" y="1196752"/>
          <a:ext cx="8497640" cy="356616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665792">
                  <a:extLst>
                    <a:ext uri="{9D8B030D-6E8A-4147-A177-3AD203B41FA5}">
                      <a16:colId xmlns:a16="http://schemas.microsoft.com/office/drawing/2014/main" val="13298186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87135997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774155705"/>
                    </a:ext>
                  </a:extLst>
                </a:gridCol>
                <a:gridCol w="2231448">
                  <a:extLst>
                    <a:ext uri="{9D8B030D-6E8A-4147-A177-3AD203B41FA5}">
                      <a16:colId xmlns:a16="http://schemas.microsoft.com/office/drawing/2014/main" val="29184675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Language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Training </a:t>
                      </a:r>
                    </a:p>
                    <a:p>
                      <a:pPr algn="ctr"/>
                      <a:r>
                        <a:rPr lang="en-US" dirty="0"/>
                        <a:t>Accuracy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</a:t>
                      </a:r>
                    </a:p>
                    <a:p>
                      <a:pPr algn="ctr"/>
                      <a:r>
                        <a:rPr lang="en-US" dirty="0"/>
                        <a:t>Accuracy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886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BigBird-base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84.88 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53.20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2683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1" dirty="0" err="1"/>
                        <a:t>Longformer</a:t>
                      </a:r>
                      <a:r>
                        <a:rPr lang="en-US" b="1" dirty="0"/>
                        <a:t>-base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99.97    </a:t>
                      </a:r>
                      <a:endParaRPr lang="en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54.57  </a:t>
                      </a:r>
                      <a:endParaRPr lang="en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98142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LED-base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8,192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76.07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56.42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959209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LED-base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16,384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93.18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54.18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298083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Reformer-2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97.28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27.78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470635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Reformer-3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97.81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27.41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023227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Reformer-4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11.63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11.60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84148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Reformer-5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11.47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10.49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318813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FE3C9A3-0464-DBBA-5C11-ED5A4FC87DA2}"/>
              </a:ext>
            </a:extLst>
          </p:cNvPr>
          <p:cNvSpPr/>
          <p:nvPr/>
        </p:nvSpPr>
        <p:spPr bwMode="auto">
          <a:xfrm>
            <a:off x="322032" y="2204864"/>
            <a:ext cx="8497640" cy="40572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7704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1 – Experiment 3 | </a:t>
            </a:r>
            <a:r>
              <a:rPr lang="en-US" dirty="0"/>
              <a:t>Results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5D8C11-C12D-66CA-62F1-CB3DC186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>
                <a:sym typeface="Wingdings" pitchFamily="2" charset="2"/>
              </a:rPr>
              <a:t>8k sequence length: better training and test accuracy</a:t>
            </a:r>
          </a:p>
          <a:p>
            <a:pPr marL="0" indent="0"/>
            <a:endParaRPr lang="en-AU" b="1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>
                <a:sym typeface="Wingdings" pitchFamily="2" charset="2"/>
              </a:rPr>
              <a:t>16k sequence length: substantially better better training and no real effect on test performance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A25ABB3-07D8-DB46-B66E-993A6DE3D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9945"/>
              </p:ext>
            </p:extLst>
          </p:nvPr>
        </p:nvGraphicFramePr>
        <p:xfrm>
          <a:off x="322032" y="1196752"/>
          <a:ext cx="8497640" cy="356616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665792">
                  <a:extLst>
                    <a:ext uri="{9D8B030D-6E8A-4147-A177-3AD203B41FA5}">
                      <a16:colId xmlns:a16="http://schemas.microsoft.com/office/drawing/2014/main" val="13298186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87135997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774155705"/>
                    </a:ext>
                  </a:extLst>
                </a:gridCol>
                <a:gridCol w="2231448">
                  <a:extLst>
                    <a:ext uri="{9D8B030D-6E8A-4147-A177-3AD203B41FA5}">
                      <a16:colId xmlns:a16="http://schemas.microsoft.com/office/drawing/2014/main" val="29184675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Language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Training </a:t>
                      </a:r>
                    </a:p>
                    <a:p>
                      <a:pPr algn="ctr"/>
                      <a:r>
                        <a:rPr lang="en-US" dirty="0"/>
                        <a:t>Accuracy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</a:t>
                      </a:r>
                    </a:p>
                    <a:p>
                      <a:pPr algn="ctr"/>
                      <a:r>
                        <a:rPr lang="en-US" dirty="0"/>
                        <a:t>Accuracy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886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BigBird-base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84.88 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53.20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2683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 err="1"/>
                        <a:t>Longformer</a:t>
                      </a:r>
                      <a:r>
                        <a:rPr lang="en-US" b="0" dirty="0"/>
                        <a:t>-base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99.97 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54.57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98142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1" dirty="0"/>
                        <a:t>LED-base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8,192</a:t>
                      </a:r>
                      <a:endParaRPr lang="en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76.07   </a:t>
                      </a:r>
                      <a:endParaRPr lang="en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56.42  </a:t>
                      </a:r>
                      <a:endParaRPr lang="en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959209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LED-base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16,384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93.18  </a:t>
                      </a:r>
                      <a:endParaRPr lang="en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54.18 </a:t>
                      </a:r>
                      <a:endParaRPr lang="en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298083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Reformer-2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97.28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27.78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470635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Reformer-3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97.81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27.41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023227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Reformer-4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11.63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11.60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84148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Reformer-5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11.47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10.49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318813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FE3C9A3-0464-DBBA-5C11-ED5A4FC87DA2}"/>
              </a:ext>
            </a:extLst>
          </p:cNvPr>
          <p:cNvSpPr/>
          <p:nvPr/>
        </p:nvSpPr>
        <p:spPr bwMode="auto">
          <a:xfrm>
            <a:off x="323528" y="2564904"/>
            <a:ext cx="8497640" cy="72008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49452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1 – Experiment 3 | </a:t>
            </a:r>
            <a:r>
              <a:rPr lang="en-US" dirty="0"/>
              <a:t>Results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5D8C11-C12D-66CA-62F1-CB3DC186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>
                <a:sym typeface="Wingdings" pitchFamily="2" charset="2"/>
              </a:rPr>
              <a:t>Further pretraining Reformer only marginally improves performance</a:t>
            </a:r>
          </a:p>
          <a:p>
            <a:pPr marL="0" indent="0"/>
            <a:endParaRPr lang="en-AU" b="1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>
                <a:sym typeface="Wingdings" pitchFamily="2" charset="2"/>
              </a:rPr>
              <a:t>Reformer models with extended architecture fail to learn the task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A63590A-DBE1-1C71-AA3C-E81DAB485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249630"/>
              </p:ext>
            </p:extLst>
          </p:nvPr>
        </p:nvGraphicFramePr>
        <p:xfrm>
          <a:off x="322032" y="1196752"/>
          <a:ext cx="8497640" cy="356616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665792">
                  <a:extLst>
                    <a:ext uri="{9D8B030D-6E8A-4147-A177-3AD203B41FA5}">
                      <a16:colId xmlns:a16="http://schemas.microsoft.com/office/drawing/2014/main" val="13298186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87135997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774155705"/>
                    </a:ext>
                  </a:extLst>
                </a:gridCol>
                <a:gridCol w="2231448">
                  <a:extLst>
                    <a:ext uri="{9D8B030D-6E8A-4147-A177-3AD203B41FA5}">
                      <a16:colId xmlns:a16="http://schemas.microsoft.com/office/drawing/2014/main" val="29184675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Language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Training </a:t>
                      </a:r>
                    </a:p>
                    <a:p>
                      <a:pPr algn="ctr"/>
                      <a:r>
                        <a:rPr lang="en-US" dirty="0"/>
                        <a:t>Accuracy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</a:t>
                      </a:r>
                    </a:p>
                    <a:p>
                      <a:pPr algn="ctr"/>
                      <a:r>
                        <a:rPr lang="en-US" dirty="0"/>
                        <a:t>Accuracy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886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BigBird-base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84.88 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53.20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2683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 err="1"/>
                        <a:t>Longformer</a:t>
                      </a:r>
                      <a:r>
                        <a:rPr lang="en-US" b="0" dirty="0"/>
                        <a:t>-base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99.97 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54.57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98142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LED-base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8,192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76.07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56.42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959209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LED-base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16,384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93.18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54.18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298083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1" dirty="0"/>
                        <a:t>Reformer-2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97.28   </a:t>
                      </a:r>
                      <a:endParaRPr lang="en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27.78  </a:t>
                      </a:r>
                      <a:endParaRPr lang="en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470635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1" dirty="0"/>
                        <a:t>Reformer-3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97.81  </a:t>
                      </a:r>
                      <a:endParaRPr lang="en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27.41  </a:t>
                      </a:r>
                      <a:endParaRPr lang="en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023227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1" dirty="0"/>
                        <a:t>Reformer-4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11.63</a:t>
                      </a:r>
                      <a:endParaRPr lang="en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11.60 </a:t>
                      </a:r>
                      <a:endParaRPr lang="en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84148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1" dirty="0"/>
                        <a:t>Reformer-5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11.47 </a:t>
                      </a:r>
                      <a:endParaRPr lang="en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10.49 </a:t>
                      </a:r>
                      <a:endParaRPr lang="en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318813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857F3987-F565-40BA-9176-5BB6950B72FB}"/>
              </a:ext>
            </a:extLst>
          </p:cNvPr>
          <p:cNvSpPr/>
          <p:nvPr/>
        </p:nvSpPr>
        <p:spPr bwMode="auto">
          <a:xfrm>
            <a:off x="322031" y="3284984"/>
            <a:ext cx="8497640" cy="1465312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64984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/>
            <a:endParaRPr lang="en-US" b="1" dirty="0">
              <a:solidFill>
                <a:srgbClr val="FF0000"/>
              </a:solidFill>
            </a:endParaRPr>
          </a:p>
          <a:p>
            <a:pPr marL="0" indent="0" algn="ctr"/>
            <a:endParaRPr lang="en-US" b="1" dirty="0">
              <a:solidFill>
                <a:srgbClr val="FF0000"/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7" y="44451"/>
            <a:ext cx="7705549" cy="720725"/>
          </a:xfrm>
        </p:spPr>
        <p:txBody>
          <a:bodyPr/>
          <a:lstStyle/>
          <a:p>
            <a:r>
              <a:rPr lang="en-US" b="1" dirty="0"/>
              <a:t>Question 2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641DB98-3B4B-AD4E-8813-DD02E1F3273D}"/>
              </a:ext>
            </a:extLst>
          </p:cNvPr>
          <p:cNvSpPr txBox="1">
            <a:spLocks/>
          </p:cNvSpPr>
          <p:nvPr/>
        </p:nvSpPr>
        <p:spPr bwMode="auto">
          <a:xfrm>
            <a:off x="403226" y="1133476"/>
            <a:ext cx="8642351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1588" indent="-1588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358775" indent="-260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lang="de-DE" sz="1800" baseline="0" dirty="0" smtClean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2pPr>
            <a:lvl3pPr marL="625475" indent="-176213" algn="l" defTabSz="8032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baseline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3pPr>
            <a:lvl4pPr marL="9826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4pPr>
            <a:lvl5pPr marL="12573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/>
            <a:r>
              <a:rPr lang="en-US" sz="4000" kern="0" dirty="0"/>
              <a:t>How does </a:t>
            </a:r>
            <a:r>
              <a:rPr lang="en-US" sz="4000" b="1" kern="0" dirty="0"/>
              <a:t>adapting a model’s attention mechanism </a:t>
            </a:r>
            <a:r>
              <a:rPr lang="en-US" sz="4000" kern="0" dirty="0"/>
              <a:t>to accommodate longer sequences </a:t>
            </a:r>
            <a:r>
              <a:rPr lang="en-US" sz="4000" b="1" kern="0" dirty="0"/>
              <a:t>effect performance on downstream</a:t>
            </a:r>
            <a:r>
              <a:rPr lang="en-US" sz="4000" kern="0" dirty="0"/>
              <a:t> machine learning </a:t>
            </a:r>
            <a:r>
              <a:rPr lang="en-US" sz="4000" b="1" kern="0" dirty="0"/>
              <a:t>tasks</a:t>
            </a:r>
            <a:r>
              <a:rPr lang="en-US" sz="4000" kern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394783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/>
            <a:endParaRPr lang="en-US" b="1" dirty="0">
              <a:solidFill>
                <a:srgbClr val="FF0000"/>
              </a:solidFill>
            </a:endParaRPr>
          </a:p>
          <a:p>
            <a:pPr marL="0" indent="0" algn="ctr"/>
            <a:endParaRPr lang="en-US" b="1" dirty="0">
              <a:solidFill>
                <a:srgbClr val="FF0000"/>
              </a:solidFill>
            </a:endParaRPr>
          </a:p>
          <a:p>
            <a:pPr marL="0" indent="0"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7" y="44451"/>
            <a:ext cx="7705549" cy="720725"/>
          </a:xfrm>
        </p:spPr>
        <p:txBody>
          <a:bodyPr/>
          <a:lstStyle/>
          <a:p>
            <a:r>
              <a:rPr lang="en-US" b="1" dirty="0"/>
              <a:t>Question 2 – Experiment 1 | </a:t>
            </a:r>
            <a:r>
              <a:rPr lang="en-US" dirty="0"/>
              <a:t>Methodology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556D5D2-1A71-4330-533E-5CDD1B6AB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6" y="2106770"/>
            <a:ext cx="8803872" cy="2644459"/>
          </a:xfrm>
          <a:prstGeom prst="rect">
            <a:avLst/>
          </a:prstGeom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1E011E65-3169-E740-1445-CA767ABBC3B1}"/>
              </a:ext>
            </a:extLst>
          </p:cNvPr>
          <p:cNvSpPr txBox="1">
            <a:spLocks/>
          </p:cNvSpPr>
          <p:nvPr/>
        </p:nvSpPr>
        <p:spPr bwMode="auto">
          <a:xfrm>
            <a:off x="403226" y="1133476"/>
            <a:ext cx="8642351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588" indent="-1588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358775" indent="-260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lang="de-DE" sz="1800" baseline="0" dirty="0" smtClean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2pPr>
            <a:lvl3pPr marL="625475" indent="-176213" algn="l" defTabSz="8032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baseline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3pPr>
            <a:lvl4pPr marL="9826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4pPr>
            <a:lvl5pPr marL="12573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/>
            <a:r>
              <a:rPr lang="en-US" b="1" kern="0" dirty="0"/>
              <a:t>Investigating the various attention mechanisms’ ability to absorb information during training on a downstream task</a:t>
            </a:r>
          </a:p>
        </p:txBody>
      </p:sp>
    </p:spTree>
    <p:extLst>
      <p:ext uri="{BB962C8B-B14F-4D97-AF65-F5344CB8AC3E}">
        <p14:creationId xmlns:p14="http://schemas.microsoft.com/office/powerpoint/2010/main" val="81284851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/>
            <a:endParaRPr lang="en-US" b="1" dirty="0">
              <a:solidFill>
                <a:srgbClr val="FF0000"/>
              </a:solidFill>
            </a:endParaRPr>
          </a:p>
          <a:p>
            <a:pPr marL="0" indent="0" algn="ctr"/>
            <a:endParaRPr lang="en-US" b="1" dirty="0">
              <a:solidFill>
                <a:srgbClr val="FF0000"/>
              </a:solidFill>
            </a:endParaRPr>
          </a:p>
          <a:p>
            <a:pPr marL="0" indent="0"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7" y="44451"/>
            <a:ext cx="7705549" cy="720725"/>
          </a:xfrm>
        </p:spPr>
        <p:txBody>
          <a:bodyPr/>
          <a:lstStyle/>
          <a:p>
            <a:r>
              <a:rPr lang="en-US" b="1" dirty="0"/>
              <a:t>Question 2 – Experiment 1 | </a:t>
            </a:r>
            <a:r>
              <a:rPr lang="en-US" dirty="0"/>
              <a:t>Methodology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556D5D2-1A71-4330-533E-5CDD1B6AB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6" y="2106770"/>
            <a:ext cx="8803872" cy="2644459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B28FDC8-75D3-3FEB-E817-B02301E0C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31" y="1924668"/>
            <a:ext cx="8803871" cy="3008663"/>
          </a:xfrm>
          <a:prstGeom prst="rect">
            <a:avLst/>
          </a:prstGeom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34089E8E-7198-43E5-2B7A-53D2BE36C708}"/>
              </a:ext>
            </a:extLst>
          </p:cNvPr>
          <p:cNvSpPr txBox="1">
            <a:spLocks/>
          </p:cNvSpPr>
          <p:nvPr/>
        </p:nvSpPr>
        <p:spPr bwMode="auto">
          <a:xfrm>
            <a:off x="403226" y="1133476"/>
            <a:ext cx="8642351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588" indent="-1588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358775" indent="-260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lang="de-DE" sz="1800" baseline="0" dirty="0" smtClean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2pPr>
            <a:lvl3pPr marL="625475" indent="-176213" algn="l" defTabSz="8032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baseline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3pPr>
            <a:lvl4pPr marL="9826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4pPr>
            <a:lvl5pPr marL="12573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/>
            <a:r>
              <a:rPr lang="en-US" b="1" kern="0" dirty="0"/>
              <a:t>Investigating the various attention mechanisms’ ability to absorb information during training on a downstream task</a:t>
            </a:r>
          </a:p>
        </p:txBody>
      </p:sp>
    </p:spTree>
    <p:extLst>
      <p:ext uri="{BB962C8B-B14F-4D97-AF65-F5344CB8AC3E}">
        <p14:creationId xmlns:p14="http://schemas.microsoft.com/office/powerpoint/2010/main" val="175032278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2 – Experiment 1 | </a:t>
            </a:r>
            <a:r>
              <a:rPr lang="en-US" dirty="0"/>
              <a:t>Results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F275F8-DBCD-405B-102C-C1DCD72D9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>
            <a:normAutofit/>
          </a:bodyPr>
          <a:lstStyle/>
          <a:p>
            <a:pPr marL="0" indent="0"/>
            <a:endParaRPr lang="en-AU" b="1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ym typeface="Wingdings" pitchFamily="2" charset="2"/>
              </a:rPr>
              <a:t>Apart from </a:t>
            </a:r>
            <a:r>
              <a:rPr lang="en-AU" dirty="0" err="1">
                <a:sym typeface="Wingdings" pitchFamily="2" charset="2"/>
              </a:rPr>
              <a:t>Longformer</a:t>
            </a:r>
            <a:r>
              <a:rPr lang="en-AU" dirty="0">
                <a:sym typeface="Wingdings" pitchFamily="2" charset="2"/>
              </a:rPr>
              <a:t>, </a:t>
            </a:r>
            <a:r>
              <a:rPr lang="en-AU" b="1" dirty="0">
                <a:sym typeface="Wingdings" pitchFamily="2" charset="2"/>
              </a:rPr>
              <a:t>all efficient Transformers outperform </a:t>
            </a:r>
            <a:r>
              <a:rPr lang="en-AU" b="1" dirty="0" err="1">
                <a:sym typeface="Wingdings" pitchFamily="2" charset="2"/>
              </a:rPr>
              <a:t>roBERTa</a:t>
            </a:r>
            <a:endParaRPr lang="en-AU" b="1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>
                <a:sym typeface="Wingdings" pitchFamily="2" charset="2"/>
              </a:rPr>
              <a:t>Performance gap </a:t>
            </a:r>
            <a:r>
              <a:rPr lang="en-AU" dirty="0">
                <a:sym typeface="Wingdings" pitchFamily="2" charset="2"/>
              </a:rPr>
              <a:t>between </a:t>
            </a:r>
            <a:r>
              <a:rPr lang="en-AU" dirty="0" err="1">
                <a:sym typeface="Wingdings" pitchFamily="2" charset="2"/>
              </a:rPr>
              <a:t>roBERTa</a:t>
            </a:r>
            <a:r>
              <a:rPr lang="en-AU" dirty="0">
                <a:sym typeface="Wingdings" pitchFamily="2" charset="2"/>
              </a:rPr>
              <a:t> and other models is </a:t>
            </a:r>
            <a:r>
              <a:rPr lang="en-AU" b="1" dirty="0">
                <a:sym typeface="Wingdings" pitchFamily="2" charset="2"/>
              </a:rPr>
              <a:t>less severe when more data is used</a:t>
            </a:r>
          </a:p>
          <a:p>
            <a:pPr marL="0" indent="0"/>
            <a:endParaRPr lang="en-AU" b="1" dirty="0">
              <a:sym typeface="Wingdings" pitchFamily="2" charset="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D2B107-5360-3591-8287-5059C2FE9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51" y="2691650"/>
            <a:ext cx="7772400" cy="362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1924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Textual data </a:t>
            </a:r>
            <a:r>
              <a:rPr lang="en-US" dirty="0"/>
              <a:t>needs to be </a:t>
            </a:r>
            <a:r>
              <a:rPr lang="en-US" b="1" dirty="0"/>
              <a:t>represented numerically </a:t>
            </a:r>
            <a:r>
              <a:rPr lang="en-US" dirty="0"/>
              <a:t>in order to serve as </a:t>
            </a:r>
            <a:r>
              <a:rPr lang="en-US" b="1" dirty="0"/>
              <a:t>input for downstream machine learning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0" indent="0"/>
            <a:endParaRPr lang="en-US" b="1" dirty="0"/>
          </a:p>
          <a:p>
            <a:pPr marL="0" indent="0"/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objective </a:t>
            </a:r>
            <a:r>
              <a:rPr lang="en-US" dirty="0"/>
              <a:t>is to </a:t>
            </a:r>
            <a:r>
              <a:rPr lang="en-US" b="1" dirty="0"/>
              <a:t>find a representation </a:t>
            </a:r>
            <a:r>
              <a:rPr lang="en-US" dirty="0"/>
              <a:t>that </a:t>
            </a:r>
            <a:r>
              <a:rPr lang="en-US" b="1" dirty="0"/>
              <a:t>retains </a:t>
            </a:r>
            <a:r>
              <a:rPr lang="en-US" dirty="0"/>
              <a:t>as much of the </a:t>
            </a:r>
            <a:r>
              <a:rPr lang="en-US" b="1" dirty="0"/>
              <a:t>information codified in the text </a:t>
            </a:r>
            <a:r>
              <a:rPr lang="en-US" dirty="0"/>
              <a:t>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State of the art: </a:t>
            </a:r>
            <a:r>
              <a:rPr lang="en-US" dirty="0"/>
              <a:t>Transformer-based language models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Motivation | </a:t>
            </a:r>
            <a:r>
              <a:rPr lang="en-US" dirty="0"/>
              <a:t>Encoding textual data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3</a:t>
            </a:fld>
            <a:endParaRPr lang="de-DE" dirty="0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4B9476C5-CE0D-DF41-8407-333DAC861803}"/>
              </a:ext>
            </a:extLst>
          </p:cNvPr>
          <p:cNvGrpSpPr/>
          <p:nvPr/>
        </p:nvGrpSpPr>
        <p:grpSpPr>
          <a:xfrm>
            <a:off x="503107" y="2276872"/>
            <a:ext cx="8285097" cy="1512168"/>
            <a:chOff x="550245" y="2755122"/>
            <a:chExt cx="8285097" cy="1512168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883F384A-6C47-1B48-AF05-9B8C6BA46121}"/>
                </a:ext>
              </a:extLst>
            </p:cNvPr>
            <p:cNvSpPr txBox="1"/>
            <p:nvPr/>
          </p:nvSpPr>
          <p:spPr>
            <a:xfrm>
              <a:off x="550245" y="2911042"/>
              <a:ext cx="1080120" cy="12003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itchFamily="34" charset="0"/>
                </a:rPr>
                <a:t>Some</a:t>
              </a:r>
              <a:r>
                <a:rPr lang="en-US" dirty="0">
                  <a:latin typeface="Arial" pitchFamily="34" charset="0"/>
                </a:rPr>
                <a:t> </a:t>
              </a:r>
            </a:p>
            <a:p>
              <a:r>
                <a:rPr lang="en-US" b="1" dirty="0">
                  <a:latin typeface="Arial" pitchFamily="34" charset="0"/>
                </a:rPr>
                <a:t>text</a:t>
              </a:r>
              <a:r>
                <a:rPr lang="en-US" dirty="0">
                  <a:latin typeface="Arial" pitchFamily="34" charset="0"/>
                </a:rPr>
                <a:t> </a:t>
              </a:r>
            </a:p>
            <a:p>
              <a:r>
                <a:rPr lang="en-US" b="1" dirty="0">
                  <a:latin typeface="Arial" pitchFamily="34" charset="0"/>
                </a:rPr>
                <a:t>of</a:t>
              </a:r>
              <a:r>
                <a:rPr lang="en-US" dirty="0">
                  <a:latin typeface="Arial" pitchFamily="34" charset="0"/>
                </a:rPr>
                <a:t> </a:t>
              </a:r>
            </a:p>
            <a:p>
              <a:r>
                <a:rPr lang="en-US" b="1" dirty="0">
                  <a:latin typeface="Arial" pitchFamily="34" charset="0"/>
                </a:rPr>
                <a:t>interest</a:t>
              </a:r>
              <a:r>
                <a:rPr lang="en-US" dirty="0">
                  <a:latin typeface="Arial" pitchFamily="34" charset="0"/>
                </a:rPr>
                <a:t> 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6EA5D0E-6C4D-224E-9DB6-48EA22DE5962}"/>
                </a:ext>
              </a:extLst>
            </p:cNvPr>
            <p:cNvSpPr txBox="1"/>
            <p:nvPr/>
          </p:nvSpPr>
          <p:spPr>
            <a:xfrm>
              <a:off x="2051720" y="2911042"/>
              <a:ext cx="2304256" cy="12003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itchFamily="34" charset="0"/>
                </a:rPr>
                <a:t>[</a:t>
              </a:r>
              <a:r>
                <a:rPr lang="en-US" b="1" dirty="0">
                  <a:latin typeface="Arial" pitchFamily="34" charset="0"/>
                </a:rPr>
                <a:t>0.3312, 0.1234, </a:t>
              </a:r>
              <a:r>
                <a:rPr lang="en-US" dirty="0">
                  <a:latin typeface="Arial" pitchFamily="34" charset="0"/>
                </a:rPr>
                <a:t>…] </a:t>
              </a:r>
            </a:p>
            <a:p>
              <a:r>
                <a:rPr lang="en-US" dirty="0">
                  <a:latin typeface="Arial" pitchFamily="34" charset="0"/>
                </a:rPr>
                <a:t>[</a:t>
              </a:r>
              <a:r>
                <a:rPr lang="en-US" b="1" dirty="0">
                  <a:latin typeface="Arial" pitchFamily="34" charset="0"/>
                </a:rPr>
                <a:t>0.9899, 0.5464, </a:t>
              </a:r>
              <a:r>
                <a:rPr lang="en-US" dirty="0">
                  <a:latin typeface="Arial" pitchFamily="34" charset="0"/>
                </a:rPr>
                <a:t>…] </a:t>
              </a:r>
            </a:p>
            <a:p>
              <a:r>
                <a:rPr lang="en-US" dirty="0">
                  <a:latin typeface="Arial" pitchFamily="34" charset="0"/>
                </a:rPr>
                <a:t>[</a:t>
              </a:r>
              <a:r>
                <a:rPr lang="en-US" b="1" dirty="0">
                  <a:latin typeface="Arial" pitchFamily="34" charset="0"/>
                </a:rPr>
                <a:t>0.4432, 0.3939, </a:t>
              </a:r>
              <a:r>
                <a:rPr lang="en-US" dirty="0">
                  <a:latin typeface="Arial" pitchFamily="34" charset="0"/>
                </a:rPr>
                <a:t>…] </a:t>
              </a:r>
            </a:p>
            <a:p>
              <a:r>
                <a:rPr lang="en-US" dirty="0">
                  <a:latin typeface="Arial" pitchFamily="34" charset="0"/>
                </a:rPr>
                <a:t>[</a:t>
              </a:r>
              <a:r>
                <a:rPr lang="en-US" b="1" dirty="0">
                  <a:latin typeface="Arial" pitchFamily="34" charset="0"/>
                </a:rPr>
                <a:t>0.1139, 0.7343, </a:t>
              </a:r>
              <a:r>
                <a:rPr lang="en-US" dirty="0">
                  <a:latin typeface="Arial" pitchFamily="34" charset="0"/>
                </a:rPr>
                <a:t>…] 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A0860AA0-539F-1B4A-A136-B9352CAF2D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50" t="38800" r="19288" b="31800"/>
            <a:stretch/>
          </p:blipFill>
          <p:spPr>
            <a:xfrm>
              <a:off x="4777331" y="2755122"/>
              <a:ext cx="1944216" cy="1512168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F1946F7-3AA3-7541-BDE4-522AABA8285D}"/>
                </a:ext>
              </a:extLst>
            </p:cNvPr>
            <p:cNvSpPr txBox="1"/>
            <p:nvPr/>
          </p:nvSpPr>
          <p:spPr>
            <a:xfrm>
              <a:off x="7142903" y="3188041"/>
              <a:ext cx="1692439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itchFamily="34" charset="0"/>
                </a:rPr>
                <a:t>Some </a:t>
              </a:r>
            </a:p>
            <a:p>
              <a:r>
                <a:rPr lang="en-US" b="1" dirty="0">
                  <a:latin typeface="Arial" pitchFamily="34" charset="0"/>
                </a:rPr>
                <a:t>classification </a:t>
              </a:r>
            </a:p>
          </p:txBody>
        </p:sp>
        <p:sp>
          <p:nvSpPr>
            <p:cNvPr id="17" name="Pfeil nach rechts 16">
              <a:extLst>
                <a:ext uri="{FF2B5EF4-FFF2-40B4-BE49-F238E27FC236}">
                  <a16:creationId xmlns:a16="http://schemas.microsoft.com/office/drawing/2014/main" id="{9EF155A0-B52E-6948-90AE-E655664DE04E}"/>
                </a:ext>
              </a:extLst>
            </p:cNvPr>
            <p:cNvSpPr/>
            <p:nvPr/>
          </p:nvSpPr>
          <p:spPr bwMode="auto">
            <a:xfrm>
              <a:off x="1522794" y="3389066"/>
              <a:ext cx="433349" cy="2442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19" name="Pfeil nach rechts 18">
              <a:extLst>
                <a:ext uri="{FF2B5EF4-FFF2-40B4-BE49-F238E27FC236}">
                  <a16:creationId xmlns:a16="http://schemas.microsoft.com/office/drawing/2014/main" id="{B111AB96-C93F-A846-8752-8A8AC2A78724}"/>
                </a:ext>
              </a:extLst>
            </p:cNvPr>
            <p:cNvSpPr/>
            <p:nvPr/>
          </p:nvSpPr>
          <p:spPr bwMode="auto">
            <a:xfrm>
              <a:off x="4329805" y="3389066"/>
              <a:ext cx="433349" cy="2442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20" name="Pfeil nach rechts 19">
              <a:extLst>
                <a:ext uri="{FF2B5EF4-FFF2-40B4-BE49-F238E27FC236}">
                  <a16:creationId xmlns:a16="http://schemas.microsoft.com/office/drawing/2014/main" id="{9C4D0A30-AE55-044E-B11C-0ABCD244971F}"/>
                </a:ext>
              </a:extLst>
            </p:cNvPr>
            <p:cNvSpPr/>
            <p:nvPr/>
          </p:nvSpPr>
          <p:spPr bwMode="auto">
            <a:xfrm>
              <a:off x="6634061" y="3389066"/>
              <a:ext cx="433349" cy="2442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solidFill>
                  <a:schemeClr val="tx1"/>
                </a:solidFill>
                <a:cs typeface="Arial" pitchFamily="34" charset="0"/>
              </a:endParaRPr>
            </a:p>
          </p:txBody>
        </p:sp>
      </p:grpSp>
      <p:pic>
        <p:nvPicPr>
          <p:cNvPr id="7" name="Grafik 8">
            <a:extLst>
              <a:ext uri="{FF2B5EF4-FFF2-40B4-BE49-F238E27FC236}">
                <a16:creationId xmlns:a16="http://schemas.microsoft.com/office/drawing/2014/main" id="{562FAFEB-574B-10DC-CDFC-F072872A1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80" y="5556973"/>
            <a:ext cx="588617" cy="74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0184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/>
            <a:endParaRPr lang="en-US" b="1" dirty="0">
              <a:solidFill>
                <a:srgbClr val="FF0000"/>
              </a:solidFill>
            </a:endParaRPr>
          </a:p>
          <a:p>
            <a:pPr marL="0" indent="0" algn="ctr"/>
            <a:endParaRPr lang="en-US" b="1" dirty="0">
              <a:solidFill>
                <a:srgbClr val="FF0000"/>
              </a:solidFill>
            </a:endParaRPr>
          </a:p>
          <a:p>
            <a:pPr marL="0" indent="0"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7" y="44451"/>
            <a:ext cx="7705549" cy="720725"/>
          </a:xfrm>
        </p:spPr>
        <p:txBody>
          <a:bodyPr/>
          <a:lstStyle/>
          <a:p>
            <a:r>
              <a:rPr lang="en-US" b="1" dirty="0"/>
              <a:t>Question 2 – Experiment 2 | </a:t>
            </a:r>
            <a:r>
              <a:rPr lang="en-US" dirty="0"/>
              <a:t>Methodology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30</a:t>
            </a:fld>
            <a:endParaRPr lang="de-DE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600E054-58E3-261A-3945-FFB7A9EF3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92" y="2600828"/>
            <a:ext cx="8594919" cy="2161170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CE7BAB33-C662-73F6-8D7A-032F37663CC2}"/>
              </a:ext>
            </a:extLst>
          </p:cNvPr>
          <p:cNvSpPr txBox="1">
            <a:spLocks/>
          </p:cNvSpPr>
          <p:nvPr/>
        </p:nvSpPr>
        <p:spPr bwMode="auto">
          <a:xfrm>
            <a:off x="403226" y="1133476"/>
            <a:ext cx="8642351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588" indent="-1588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358775" indent="-260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lang="de-DE" sz="1800" baseline="0" dirty="0" smtClean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2pPr>
            <a:lvl3pPr marL="625475" indent="-176213" algn="l" defTabSz="8032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baseline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3pPr>
            <a:lvl4pPr marL="9826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4pPr>
            <a:lvl5pPr marL="12573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/>
            <a:endParaRPr lang="en-US" b="1" kern="0" dirty="0"/>
          </a:p>
          <a:p>
            <a:pPr marL="0" indent="0"/>
            <a:r>
              <a:rPr lang="en-US" b="1" kern="0" dirty="0"/>
              <a:t>Examining how the ability to absorb information changes when the input sequence length is increased</a:t>
            </a:r>
          </a:p>
        </p:txBody>
      </p:sp>
    </p:spTree>
    <p:extLst>
      <p:ext uri="{BB962C8B-B14F-4D97-AF65-F5344CB8AC3E}">
        <p14:creationId xmlns:p14="http://schemas.microsoft.com/office/powerpoint/2010/main" val="414667614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2 – Experiment 2 | </a:t>
            </a:r>
            <a:r>
              <a:rPr lang="en-US" dirty="0"/>
              <a:t>Results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10A1FF-34AD-8BB5-AADC-1925D5F85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>
                <a:sym typeface="Wingdings" pitchFamily="2" charset="2"/>
              </a:rPr>
              <a:t>Models that approx. attention learn task much faster than sliding window 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>
                <a:sym typeface="Wingdings" pitchFamily="2" charset="2"/>
              </a:rPr>
              <a:t>Might be more suitable for tasks with less data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1B8387-81F7-2571-C48B-1D01292083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6"/>
          <a:stretch/>
        </p:blipFill>
        <p:spPr>
          <a:xfrm>
            <a:off x="2377538" y="1196752"/>
            <a:ext cx="4386626" cy="39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2489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2 – Experiment 3 | </a:t>
            </a:r>
            <a:r>
              <a:rPr lang="en-US" dirty="0"/>
              <a:t>Methodology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0595F7DE-1FB2-854F-9019-BE71089BC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/>
          <a:lstStyle/>
          <a:p>
            <a:pPr marL="0" indent="0"/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0" indent="0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254156D6-EA5B-2CC5-86D5-2869D57F7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6" y="2161701"/>
            <a:ext cx="8642350" cy="3602069"/>
          </a:xfrm>
          <a:prstGeom prst="rect">
            <a:avLst/>
          </a:prstGeom>
        </p:spPr>
      </p:pic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17FEADDC-463E-6D68-BB93-669FD948434F}"/>
              </a:ext>
            </a:extLst>
          </p:cNvPr>
          <p:cNvSpPr txBox="1">
            <a:spLocks/>
          </p:cNvSpPr>
          <p:nvPr/>
        </p:nvSpPr>
        <p:spPr bwMode="auto">
          <a:xfrm>
            <a:off x="403226" y="1133476"/>
            <a:ext cx="8642351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588" indent="-1588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358775" indent="-260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lang="de-DE" sz="1800" baseline="0" dirty="0" smtClean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2pPr>
            <a:lvl3pPr marL="625475" indent="-176213" algn="l" defTabSz="8032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baseline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3pPr>
            <a:lvl4pPr marL="9826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4pPr>
            <a:lvl5pPr marL="12573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/>
            <a:r>
              <a:rPr lang="en-US" b="1" kern="0" dirty="0"/>
              <a:t>Examining the impact of the configuration of </a:t>
            </a:r>
            <a:r>
              <a:rPr lang="en-US" b="1" kern="0" dirty="0" err="1"/>
              <a:t>BigBird’s</a:t>
            </a:r>
            <a:r>
              <a:rPr lang="en-US" b="1" kern="0" dirty="0"/>
              <a:t> and </a:t>
            </a:r>
            <a:r>
              <a:rPr lang="en-US" b="1" kern="0" dirty="0" err="1"/>
              <a:t>Longformer’s</a:t>
            </a:r>
            <a:r>
              <a:rPr lang="en-US" b="1" kern="0" dirty="0"/>
              <a:t> attention mechanism on downstream performance</a:t>
            </a:r>
          </a:p>
          <a:p>
            <a:pPr marL="0" indent="0"/>
            <a:endParaRPr lang="en-US" b="1" kern="0" dirty="0"/>
          </a:p>
        </p:txBody>
      </p:sp>
    </p:spTree>
    <p:extLst>
      <p:ext uri="{BB962C8B-B14F-4D97-AF65-F5344CB8AC3E}">
        <p14:creationId xmlns:p14="http://schemas.microsoft.com/office/powerpoint/2010/main" val="88022653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2 – Experiment 3 | </a:t>
            </a:r>
            <a:r>
              <a:rPr lang="en-US" dirty="0"/>
              <a:t>Results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C88B7C5-6ED1-1A13-E1D9-391B2C3A7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0" indent="0"/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Decreasing attention window size only marginally impacts performance</a:t>
            </a:r>
          </a:p>
          <a:p>
            <a:pPr marL="0" indent="0"/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Performance does not decrease monotonically</a:t>
            </a:r>
          </a:p>
        </p:txBody>
      </p: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BD4FBE1F-7D81-6CED-2E15-C42F2C2AA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066611"/>
              </p:ext>
            </p:extLst>
          </p:nvPr>
        </p:nvGraphicFramePr>
        <p:xfrm>
          <a:off x="2121257" y="1196752"/>
          <a:ext cx="4899188" cy="292608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665792">
                  <a:extLst>
                    <a:ext uri="{9D8B030D-6E8A-4147-A177-3AD203B41FA5}">
                      <a16:colId xmlns:a16="http://schemas.microsoft.com/office/drawing/2014/main" val="1329818602"/>
                    </a:ext>
                  </a:extLst>
                </a:gridCol>
                <a:gridCol w="2233396">
                  <a:extLst>
                    <a:ext uri="{9D8B030D-6E8A-4147-A177-3AD203B41FA5}">
                      <a16:colId xmlns:a16="http://schemas.microsoft.com/office/drawing/2014/main" val="7741557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Window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Accuracy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886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512 (default)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66.17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98142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384</a:t>
                      </a:r>
                      <a:endParaRPr lang="en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64.44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959209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</a:t>
                      </a:r>
                      <a:endParaRPr lang="en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66.05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298083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64.44     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470635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61.60  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023227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61.85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963415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58.89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788653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B41280F4-6D7B-6A9E-F4A1-8049C5BC8C35}"/>
              </a:ext>
            </a:extLst>
          </p:cNvPr>
          <p:cNvSpPr/>
          <p:nvPr/>
        </p:nvSpPr>
        <p:spPr bwMode="auto">
          <a:xfrm>
            <a:off x="2119351" y="1556792"/>
            <a:ext cx="4898615" cy="108012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B37E4E-52D2-8F23-1875-ACDE44966AEE}"/>
              </a:ext>
            </a:extLst>
          </p:cNvPr>
          <p:cNvSpPr txBox="1"/>
          <p:nvPr/>
        </p:nvSpPr>
        <p:spPr>
          <a:xfrm>
            <a:off x="256496" y="5569792"/>
            <a:ext cx="8203935" cy="646331"/>
          </a:xfrm>
          <a:prstGeom prst="rect">
            <a:avLst/>
          </a:prstGeom>
          <a:noFill/>
          <a:ln w="10795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/>
            <a:r>
              <a:rPr lang="en-US" b="1" dirty="0">
                <a:sym typeface="Wingdings" pitchFamily="2" charset="2"/>
              </a:rPr>
              <a:t> Potential for changing configurations to save memory/time without performance impact  </a:t>
            </a:r>
          </a:p>
        </p:txBody>
      </p:sp>
    </p:spTree>
    <p:extLst>
      <p:ext uri="{BB962C8B-B14F-4D97-AF65-F5344CB8AC3E}">
        <p14:creationId xmlns:p14="http://schemas.microsoft.com/office/powerpoint/2010/main" val="136234661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2 – Experiment 3 | </a:t>
            </a:r>
            <a:r>
              <a:rPr lang="en-US" dirty="0"/>
              <a:t>Methodology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0595F7DE-1FB2-854F-9019-BE71089BC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/>
          <a:lstStyle/>
          <a:p>
            <a:pPr marL="0" indent="0"/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0" indent="0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C558967-D184-65A9-504A-02A6BF6CD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3" y="2054275"/>
            <a:ext cx="8912858" cy="3639909"/>
          </a:xfrm>
          <a:prstGeom prst="rect">
            <a:avLst/>
          </a:prstGeom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1EFCA9F1-F13F-EFE4-AF9B-C6123A9A4434}"/>
              </a:ext>
            </a:extLst>
          </p:cNvPr>
          <p:cNvSpPr txBox="1">
            <a:spLocks/>
          </p:cNvSpPr>
          <p:nvPr/>
        </p:nvSpPr>
        <p:spPr bwMode="auto">
          <a:xfrm>
            <a:off x="428490" y="1163816"/>
            <a:ext cx="8642351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588" indent="-1588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358775" indent="-260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lang="de-DE" sz="1800" baseline="0" dirty="0" smtClean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2pPr>
            <a:lvl3pPr marL="625475" indent="-176213" algn="l" defTabSz="8032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baseline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3pPr>
            <a:lvl4pPr marL="9826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4pPr>
            <a:lvl5pPr marL="12573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/>
            <a:r>
              <a:rPr lang="en-US" b="1" kern="0" dirty="0"/>
              <a:t>Examining the impact of the configuration of </a:t>
            </a:r>
            <a:r>
              <a:rPr lang="en-US" b="1" kern="0" dirty="0" err="1"/>
              <a:t>BigBird’s</a:t>
            </a:r>
            <a:r>
              <a:rPr lang="en-US" b="1" kern="0" dirty="0"/>
              <a:t> and </a:t>
            </a:r>
            <a:r>
              <a:rPr lang="en-US" b="1" kern="0" dirty="0" err="1"/>
              <a:t>Longformer’s</a:t>
            </a:r>
            <a:r>
              <a:rPr lang="en-US" b="1" kern="0" dirty="0"/>
              <a:t> attention mechanism on downstream performance</a:t>
            </a:r>
          </a:p>
          <a:p>
            <a:pPr marL="0" indent="0"/>
            <a:endParaRPr lang="en-US" b="1" kern="0" dirty="0"/>
          </a:p>
        </p:txBody>
      </p:sp>
    </p:spTree>
    <p:extLst>
      <p:ext uri="{BB962C8B-B14F-4D97-AF65-F5344CB8AC3E}">
        <p14:creationId xmlns:p14="http://schemas.microsoft.com/office/powerpoint/2010/main" val="148668949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2 – Experiment 3 | </a:t>
            </a:r>
            <a:r>
              <a:rPr lang="en-US" dirty="0"/>
              <a:t>Methodology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0595F7DE-1FB2-854F-9019-BE71089BC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/>
          <a:lstStyle/>
          <a:p>
            <a:pPr marL="0" indent="0"/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342900" indent="-342900">
              <a:buFont typeface="+mj-lt"/>
              <a:buAutoNum type="arabicPeriod" startAt="3"/>
            </a:pPr>
            <a:endParaRPr lang="en-US" dirty="0"/>
          </a:p>
          <a:p>
            <a:pPr marL="0" indent="0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C558967-D184-65A9-504A-02A6BF6CD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3" y="2054275"/>
            <a:ext cx="8912858" cy="3639909"/>
          </a:xfrm>
          <a:prstGeom prst="rect">
            <a:avLst/>
          </a:prstGeom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1EFCA9F1-F13F-EFE4-AF9B-C6123A9A4434}"/>
              </a:ext>
            </a:extLst>
          </p:cNvPr>
          <p:cNvSpPr txBox="1">
            <a:spLocks/>
          </p:cNvSpPr>
          <p:nvPr/>
        </p:nvSpPr>
        <p:spPr bwMode="auto">
          <a:xfrm>
            <a:off x="428490" y="1163816"/>
            <a:ext cx="8642351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588" indent="-1588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358775" indent="-260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lang="de-DE" sz="1800" baseline="0" dirty="0" smtClean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2pPr>
            <a:lvl3pPr marL="625475" indent="-176213" algn="l" defTabSz="8032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baseline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3pPr>
            <a:lvl4pPr marL="9826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4pPr>
            <a:lvl5pPr marL="12573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/>
            <a:r>
              <a:rPr lang="en-US" b="1" kern="0" dirty="0"/>
              <a:t>Examining the impact of the configuration of </a:t>
            </a:r>
            <a:r>
              <a:rPr lang="en-US" b="1" kern="0" dirty="0" err="1"/>
              <a:t>BigBird’s</a:t>
            </a:r>
            <a:r>
              <a:rPr lang="en-US" b="1" kern="0" dirty="0"/>
              <a:t> and </a:t>
            </a:r>
            <a:r>
              <a:rPr lang="en-US" b="1" kern="0" dirty="0" err="1"/>
              <a:t>Longformer’s</a:t>
            </a:r>
            <a:r>
              <a:rPr lang="en-US" b="1" kern="0" dirty="0"/>
              <a:t> attention mechanism on downstream performance</a:t>
            </a:r>
          </a:p>
          <a:p>
            <a:pPr marL="0" indent="0"/>
            <a:endParaRPr lang="en-US" b="1" kern="0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B6CFFAD-3105-56A9-0ABC-5F839D1E7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9" y="2048150"/>
            <a:ext cx="8894712" cy="384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5623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2 – Experiment 3 | </a:t>
            </a:r>
            <a:r>
              <a:rPr lang="en-US" dirty="0"/>
              <a:t>Results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C88B7C5-6ED1-1A13-E1D9-391B2C3A7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0" indent="0"/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Changing attention block size only marginally impacts performance</a:t>
            </a:r>
          </a:p>
          <a:p>
            <a:pPr marL="0" indent="0"/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Changing number of random blocks only marginally impacts performance</a:t>
            </a:r>
          </a:p>
        </p:txBody>
      </p:sp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BD4FBE1F-7D81-6CED-2E15-C42F2C2AA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806759"/>
              </p:ext>
            </p:extLst>
          </p:nvPr>
        </p:nvGraphicFramePr>
        <p:xfrm>
          <a:off x="1289987" y="1772816"/>
          <a:ext cx="3096344" cy="173736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13298186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7741557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Attention Block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Accuracy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886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66.91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98142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(default)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65.80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959209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65.68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29808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9CB37E4E-52D2-8F23-1875-ACDE44966AEE}"/>
              </a:ext>
            </a:extLst>
          </p:cNvPr>
          <p:cNvSpPr txBox="1"/>
          <p:nvPr/>
        </p:nvSpPr>
        <p:spPr>
          <a:xfrm>
            <a:off x="256496" y="5569792"/>
            <a:ext cx="8203935" cy="646331"/>
          </a:xfrm>
          <a:prstGeom prst="rect">
            <a:avLst/>
          </a:prstGeom>
          <a:noFill/>
          <a:ln w="10795" cap="flat" cmpd="sng" algn="ctr">
            <a:noFill/>
            <a:prstDash val="solid"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/>
            <a:r>
              <a:rPr lang="en-US" b="1" dirty="0">
                <a:sym typeface="Wingdings" pitchFamily="2" charset="2"/>
              </a:rPr>
              <a:t> Potential for changing configurations to save memory/time without performance impact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9AED1A-40E6-65DC-D123-7CAA9F767608}"/>
              </a:ext>
            </a:extLst>
          </p:cNvPr>
          <p:cNvSpPr/>
          <p:nvPr/>
        </p:nvSpPr>
        <p:spPr bwMode="auto">
          <a:xfrm>
            <a:off x="2728471" y="2419845"/>
            <a:ext cx="1657859" cy="108012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4B740ADE-4A8E-DCC1-981E-9043C732A8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696775"/>
              </p:ext>
            </p:extLst>
          </p:nvPr>
        </p:nvGraphicFramePr>
        <p:xfrm>
          <a:off x="4674363" y="1772816"/>
          <a:ext cx="3096344" cy="173736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13298186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7741557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Random Blocks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Accuracy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886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68.52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98142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(default)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65.80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959209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65.80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29808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CC177E5-A79A-8F5C-F2EC-12B203FFD0DE}"/>
              </a:ext>
            </a:extLst>
          </p:cNvPr>
          <p:cNvSpPr/>
          <p:nvPr/>
        </p:nvSpPr>
        <p:spPr bwMode="auto">
          <a:xfrm>
            <a:off x="6114523" y="2410762"/>
            <a:ext cx="1656184" cy="108012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26093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/>
            <a:endParaRPr lang="en-US" b="1" dirty="0">
              <a:solidFill>
                <a:srgbClr val="FF0000"/>
              </a:solidFill>
            </a:endParaRPr>
          </a:p>
          <a:p>
            <a:pPr marL="0" indent="0" algn="ctr"/>
            <a:endParaRPr lang="en-US" b="1" dirty="0">
              <a:solidFill>
                <a:srgbClr val="FF0000"/>
              </a:solidFill>
            </a:endParaRPr>
          </a:p>
          <a:p>
            <a:pPr marL="342900" indent="-342900" algn="ctr">
              <a:buFont typeface="+mj-lt"/>
              <a:buAutoNum type="arabicPeriod"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7" y="44451"/>
            <a:ext cx="7705549" cy="720725"/>
          </a:xfrm>
        </p:spPr>
        <p:txBody>
          <a:bodyPr/>
          <a:lstStyle/>
          <a:p>
            <a:r>
              <a:rPr lang="en-US" b="1" dirty="0"/>
              <a:t>Question 3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641DB98-3B4B-AD4E-8813-DD02E1F3273D}"/>
              </a:ext>
            </a:extLst>
          </p:cNvPr>
          <p:cNvSpPr txBox="1">
            <a:spLocks/>
          </p:cNvSpPr>
          <p:nvPr/>
        </p:nvSpPr>
        <p:spPr bwMode="auto">
          <a:xfrm>
            <a:off x="403226" y="1133476"/>
            <a:ext cx="8642351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1588" indent="-1588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358775" indent="-260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lang="de-DE" sz="1800" baseline="0" dirty="0" smtClean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2pPr>
            <a:lvl3pPr marL="625475" indent="-176213" algn="l" defTabSz="8032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baseline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3pPr>
            <a:lvl4pPr marL="9826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4pPr>
            <a:lvl5pPr marL="12573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/>
            <a:r>
              <a:rPr lang="en-US" sz="4000" kern="0" dirty="0"/>
              <a:t>Which </a:t>
            </a:r>
            <a:r>
              <a:rPr lang="en-US" sz="4000" b="1" kern="0" dirty="0"/>
              <a:t>classification model </a:t>
            </a:r>
            <a:r>
              <a:rPr lang="en-US" sz="4000" kern="0" dirty="0"/>
              <a:t>is </a:t>
            </a:r>
            <a:r>
              <a:rPr lang="en-US" sz="4000" b="1" kern="0" dirty="0"/>
              <a:t>most appropriate </a:t>
            </a:r>
            <a:r>
              <a:rPr lang="en-US" sz="4000" kern="0" dirty="0"/>
              <a:t>for </a:t>
            </a:r>
            <a:r>
              <a:rPr lang="en-US" sz="4000" b="1" kern="0" dirty="0"/>
              <a:t>patent subject matter classification</a:t>
            </a:r>
            <a:r>
              <a:rPr lang="en-US" sz="4000" kern="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796181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4101BBD6-9D2C-9849-AC74-9B6B22193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3 – Experiment 1 | </a:t>
            </a:r>
            <a:r>
              <a:rPr lang="en-US" dirty="0"/>
              <a:t>Methodology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38</a:t>
            </a:fld>
            <a:endParaRPr lang="de-DE" dirty="0"/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B0891A3B-E246-3BB8-0CC4-82F1E2623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6" y="1990251"/>
            <a:ext cx="8646364" cy="2877498"/>
          </a:xfrm>
          <a:prstGeom prst="rect">
            <a:avLst/>
          </a:prstGeom>
        </p:spPr>
      </p:pic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B8A0ED18-3140-4F67-716E-15368CD0CAFC}"/>
              </a:ext>
            </a:extLst>
          </p:cNvPr>
          <p:cNvSpPr txBox="1">
            <a:spLocks/>
          </p:cNvSpPr>
          <p:nvPr/>
        </p:nvSpPr>
        <p:spPr bwMode="auto">
          <a:xfrm>
            <a:off x="250826" y="981076"/>
            <a:ext cx="8642351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588" indent="-1588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358775" indent="-260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lang="de-DE" sz="1800" baseline="0" dirty="0" smtClean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2pPr>
            <a:lvl3pPr marL="625475" indent="-176213" algn="l" defTabSz="8032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baseline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3pPr>
            <a:lvl4pPr marL="9826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4pPr>
            <a:lvl5pPr marL="12573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/>
            <a:endParaRPr lang="en-US" b="1" kern="0" dirty="0"/>
          </a:p>
          <a:p>
            <a:pPr marL="0" indent="0"/>
            <a:r>
              <a:rPr lang="en-US" b="1" kern="0" dirty="0"/>
              <a:t>Testing various classification heads and hyperparameters</a:t>
            </a:r>
          </a:p>
        </p:txBody>
      </p:sp>
    </p:spTree>
    <p:extLst>
      <p:ext uri="{BB962C8B-B14F-4D97-AF65-F5344CB8AC3E}">
        <p14:creationId xmlns:p14="http://schemas.microsoft.com/office/powerpoint/2010/main" val="204798518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4101BBD6-9D2C-9849-AC74-9B6B22193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3 – Experiment 2 | </a:t>
            </a:r>
            <a:r>
              <a:rPr lang="en-US" dirty="0"/>
              <a:t>Methodology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39</a:t>
            </a:fld>
            <a:endParaRPr lang="de-DE" dirty="0"/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02AC77D1-0DAC-7419-E0EE-3EF3ABBF4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86" y="1037790"/>
            <a:ext cx="7544329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9527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25F91AE3-9F9B-7647-9907-41AA914BA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6" y="981076"/>
            <a:ext cx="8642351" cy="5400675"/>
          </a:xfrm>
        </p:spPr>
        <p:txBody>
          <a:bodyPr/>
          <a:lstStyle/>
          <a:p>
            <a:pPr marL="0" indent="0"/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0" indent="0"/>
            <a:endParaRPr lang="en-US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7" y="44451"/>
            <a:ext cx="7705549" cy="720725"/>
          </a:xfrm>
        </p:spPr>
        <p:txBody>
          <a:bodyPr/>
          <a:lstStyle/>
          <a:p>
            <a:r>
              <a:rPr lang="en-US" b="1" dirty="0"/>
              <a:t>Motivation | </a:t>
            </a:r>
            <a:r>
              <a:rPr lang="en-US" dirty="0"/>
              <a:t>Why is attention so great?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620DCC42-EE1A-7941-904F-9ED3415C8914}"/>
              </a:ext>
            </a:extLst>
          </p:cNvPr>
          <p:cNvSpPr/>
          <p:nvPr/>
        </p:nvSpPr>
        <p:spPr bwMode="auto">
          <a:xfrm>
            <a:off x="3893204" y="2281794"/>
            <a:ext cx="574916" cy="621257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883C884-A1DB-EA41-9460-AFC7234F1402}"/>
              </a:ext>
            </a:extLst>
          </p:cNvPr>
          <p:cNvSpPr/>
          <p:nvPr/>
        </p:nvSpPr>
        <p:spPr bwMode="auto">
          <a:xfrm>
            <a:off x="3968405" y="4194482"/>
            <a:ext cx="574916" cy="621257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C0952B61-582F-C04A-947A-FB4F18E64A6E}"/>
              </a:ext>
            </a:extLst>
          </p:cNvPr>
          <p:cNvSpPr/>
          <p:nvPr/>
        </p:nvSpPr>
        <p:spPr bwMode="auto">
          <a:xfrm>
            <a:off x="2735790" y="2275041"/>
            <a:ext cx="574916" cy="621257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D32CDD6-6993-A642-970D-6C9E2BD48F6E}"/>
              </a:ext>
            </a:extLst>
          </p:cNvPr>
          <p:cNvSpPr txBox="1"/>
          <p:nvPr/>
        </p:nvSpPr>
        <p:spPr>
          <a:xfrm>
            <a:off x="518637" y="4963816"/>
            <a:ext cx="1085554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/>
              <a:t>Attention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252F91C-EBB5-C345-8506-006444D39286}"/>
              </a:ext>
            </a:extLst>
          </p:cNvPr>
          <p:cNvSpPr txBox="1"/>
          <p:nvPr/>
        </p:nvSpPr>
        <p:spPr>
          <a:xfrm>
            <a:off x="2467448" y="4746894"/>
            <a:ext cx="121108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Process tokens in parallel</a:t>
            </a:r>
          </a:p>
        </p:txBody>
      </p:sp>
      <p:sp>
        <p:nvSpPr>
          <p:cNvPr id="3" name="Textfeld 28">
            <a:extLst>
              <a:ext uri="{FF2B5EF4-FFF2-40B4-BE49-F238E27FC236}">
                <a16:creationId xmlns:a16="http://schemas.microsoft.com/office/drawing/2014/main" id="{5149C159-3553-CB83-9309-6E37A79E185A}"/>
              </a:ext>
            </a:extLst>
          </p:cNvPr>
          <p:cNvSpPr txBox="1"/>
          <p:nvPr/>
        </p:nvSpPr>
        <p:spPr>
          <a:xfrm>
            <a:off x="4541790" y="4656038"/>
            <a:ext cx="140209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Pretraining with vast amounts of data</a:t>
            </a:r>
          </a:p>
        </p:txBody>
      </p:sp>
      <p:sp>
        <p:nvSpPr>
          <p:cNvPr id="7" name="Textfeld 28">
            <a:extLst>
              <a:ext uri="{FF2B5EF4-FFF2-40B4-BE49-F238E27FC236}">
                <a16:creationId xmlns:a16="http://schemas.microsoft.com/office/drawing/2014/main" id="{B11776CE-D826-5A14-1360-58FF0C93CBAC}"/>
              </a:ext>
            </a:extLst>
          </p:cNvPr>
          <p:cNvSpPr txBox="1"/>
          <p:nvPr/>
        </p:nvSpPr>
        <p:spPr>
          <a:xfrm>
            <a:off x="6807144" y="4656038"/>
            <a:ext cx="1562063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State of the art results on downstream tasks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A18CA61-5458-02CB-FB3D-ED98F483CB41}"/>
              </a:ext>
            </a:extLst>
          </p:cNvPr>
          <p:cNvCxnSpPr/>
          <p:nvPr/>
        </p:nvCxnSpPr>
        <p:spPr bwMode="auto">
          <a:xfrm>
            <a:off x="1691680" y="5142211"/>
            <a:ext cx="648072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DB5E74F-4AEF-1035-41D3-5ED2EDD27A9B}"/>
              </a:ext>
            </a:extLst>
          </p:cNvPr>
          <p:cNvCxnSpPr/>
          <p:nvPr/>
        </p:nvCxnSpPr>
        <p:spPr bwMode="auto">
          <a:xfrm>
            <a:off x="3678533" y="5142211"/>
            <a:ext cx="648072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BA0E001-AC1A-1CC9-DF47-22FF87570CBA}"/>
              </a:ext>
            </a:extLst>
          </p:cNvPr>
          <p:cNvCxnSpPr/>
          <p:nvPr/>
        </p:nvCxnSpPr>
        <p:spPr bwMode="auto">
          <a:xfrm>
            <a:off x="6012160" y="5142211"/>
            <a:ext cx="648072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feld 27">
            <a:extLst>
              <a:ext uri="{FF2B5EF4-FFF2-40B4-BE49-F238E27FC236}">
                <a16:creationId xmlns:a16="http://schemas.microsoft.com/office/drawing/2014/main" id="{2FF5C59F-50FF-8C42-4288-6FE6B37989E6}"/>
              </a:ext>
            </a:extLst>
          </p:cNvPr>
          <p:cNvSpPr txBox="1"/>
          <p:nvPr/>
        </p:nvSpPr>
        <p:spPr>
          <a:xfrm>
            <a:off x="518637" y="1579297"/>
            <a:ext cx="4567661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/>
              <a:t>1.  Able to capture long-range dependencies:</a:t>
            </a:r>
          </a:p>
        </p:txBody>
      </p:sp>
      <p:sp>
        <p:nvSpPr>
          <p:cNvPr id="18" name="Textfeld 27">
            <a:extLst>
              <a:ext uri="{FF2B5EF4-FFF2-40B4-BE49-F238E27FC236}">
                <a16:creationId xmlns:a16="http://schemas.microsoft.com/office/drawing/2014/main" id="{CF583283-FC1D-0BBF-F6F6-22E3099115CE}"/>
              </a:ext>
            </a:extLst>
          </p:cNvPr>
          <p:cNvSpPr txBox="1"/>
          <p:nvPr/>
        </p:nvSpPr>
        <p:spPr>
          <a:xfrm>
            <a:off x="518637" y="3933056"/>
            <a:ext cx="251383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/>
              <a:t>2. Enables pretraining:  </a:t>
            </a:r>
          </a:p>
        </p:txBody>
      </p:sp>
      <p:sp>
        <p:nvSpPr>
          <p:cNvPr id="19" name="Textfeld 27">
            <a:extLst>
              <a:ext uri="{FF2B5EF4-FFF2-40B4-BE49-F238E27FC236}">
                <a16:creationId xmlns:a16="http://schemas.microsoft.com/office/drawing/2014/main" id="{7F1B9366-1C57-505B-EC2E-F3E4858707DF}"/>
              </a:ext>
            </a:extLst>
          </p:cNvPr>
          <p:cNvSpPr txBox="1"/>
          <p:nvPr/>
        </p:nvSpPr>
        <p:spPr>
          <a:xfrm>
            <a:off x="527339" y="2755667"/>
            <a:ext cx="593624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Attention</a:t>
            </a:r>
            <a:r>
              <a:rPr lang="en-US" sz="1600" b="1" dirty="0"/>
              <a:t> is great because… . </a:t>
            </a:r>
            <a:r>
              <a:rPr lang="en-US" sz="1600" b="1" dirty="0">
                <a:solidFill>
                  <a:srgbClr val="FF0000"/>
                </a:solidFill>
              </a:rPr>
              <a:t>The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rgbClr val="FF0000"/>
                </a:solidFill>
              </a:rPr>
              <a:t>Mechanism</a:t>
            </a:r>
            <a:r>
              <a:rPr lang="en-US" sz="1600" b="1" dirty="0"/>
              <a:t> therefore… </a:t>
            </a:r>
          </a:p>
        </p:txBody>
      </p:sp>
    </p:spTree>
    <p:extLst>
      <p:ext uri="{BB962C8B-B14F-4D97-AF65-F5344CB8AC3E}">
        <p14:creationId xmlns:p14="http://schemas.microsoft.com/office/powerpoint/2010/main" val="389117885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4101BBD6-9D2C-9849-AC74-9B6B22193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3 – Experiment 2 | </a:t>
            </a:r>
            <a:r>
              <a:rPr lang="en-US" dirty="0"/>
              <a:t>Methodology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40</a:t>
            </a:fld>
            <a:endParaRPr lang="de-DE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27ED467-7902-6E76-73A5-36C6DB3B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6" y="2000211"/>
            <a:ext cx="8642351" cy="321769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7FC2FD-65F6-D607-C9A6-345CE07EDFB4}"/>
              </a:ext>
            </a:extLst>
          </p:cNvPr>
          <p:cNvSpPr txBox="1">
            <a:spLocks/>
          </p:cNvSpPr>
          <p:nvPr/>
        </p:nvSpPr>
        <p:spPr bwMode="auto">
          <a:xfrm>
            <a:off x="250826" y="981076"/>
            <a:ext cx="8642351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588" indent="-1588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Arial Unicode MS" pitchFamily="34" charset="-128"/>
              </a:defRPr>
            </a:lvl1pPr>
            <a:lvl2pPr marL="358775" indent="-260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lang="de-DE" sz="1800" baseline="0" dirty="0" smtClean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2pPr>
            <a:lvl3pPr marL="625475" indent="-176213" algn="l" defTabSz="8032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baseline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3pPr>
            <a:lvl4pPr marL="982663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4pPr>
            <a:lvl5pPr marL="1257300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5pPr>
            <a:lvl6pPr marL="2438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6pPr>
            <a:lvl7pPr marL="2895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7pPr>
            <a:lvl8pPr marL="3352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8pPr>
            <a:lvl9pPr marL="381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/>
            <a:endParaRPr lang="en-US" b="1" kern="0" dirty="0"/>
          </a:p>
          <a:p>
            <a:pPr marL="0" indent="0"/>
            <a:r>
              <a:rPr lang="en-US" b="1" kern="0" dirty="0"/>
              <a:t>Optimizing performance on the test set of the large corpus</a:t>
            </a:r>
          </a:p>
        </p:txBody>
      </p:sp>
    </p:spTree>
    <p:extLst>
      <p:ext uri="{BB962C8B-B14F-4D97-AF65-F5344CB8AC3E}">
        <p14:creationId xmlns:p14="http://schemas.microsoft.com/office/powerpoint/2010/main" val="381367993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3 – Experiment 2 | </a:t>
            </a:r>
            <a:r>
              <a:rPr lang="en-US" dirty="0"/>
              <a:t>Results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0893B0-A92B-8774-F4E8-DB141AF0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LED-large model leads to OUT OF MEMORY error even on 80GB GPUs</a:t>
            </a:r>
          </a:p>
        </p:txBody>
      </p: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F7888DB0-06BA-09F2-33E8-0C63DE502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332916"/>
              </p:ext>
            </p:extLst>
          </p:nvPr>
        </p:nvGraphicFramePr>
        <p:xfrm>
          <a:off x="898556" y="1556792"/>
          <a:ext cx="7344589" cy="25603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831561">
                  <a:extLst>
                    <a:ext uri="{9D8B030D-6E8A-4147-A177-3AD203B41FA5}">
                      <a16:colId xmlns:a16="http://schemas.microsoft.com/office/drawing/2014/main" val="1329818602"/>
                    </a:ext>
                  </a:extLst>
                </a:gridCol>
                <a:gridCol w="1994011">
                  <a:extLst>
                    <a:ext uri="{9D8B030D-6E8A-4147-A177-3AD203B41FA5}">
                      <a16:colId xmlns:a16="http://schemas.microsoft.com/office/drawing/2014/main" val="774155705"/>
                    </a:ext>
                  </a:extLst>
                </a:gridCol>
                <a:gridCol w="2519017">
                  <a:extLst>
                    <a:ext uri="{9D8B030D-6E8A-4147-A177-3AD203B41FA5}">
                      <a16:colId xmlns:a16="http://schemas.microsoft.com/office/drawing/2014/main" val="29184675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Language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Accuracy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886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 err="1"/>
                        <a:t>Longformer</a:t>
                      </a:r>
                      <a:r>
                        <a:rPr lang="en-US" b="0" dirty="0"/>
                        <a:t>-large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4,096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70.41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98142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LED-base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8,192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70.07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959209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LED-large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4,096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OOM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298083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LED-large</a:t>
                      </a:r>
                      <a:r>
                        <a:rPr lang="en-US" b="0" dirty="0"/>
                        <a:t> </a:t>
                      </a:r>
                      <a:r>
                        <a:rPr lang="en-US" b="1" dirty="0"/>
                        <a:t>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8,192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OOM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470635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BigBird-large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4,096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71.02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947757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Reformer-5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16,384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40.00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721567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2B9FB06-CA75-5D61-6A43-D441214360A2}"/>
              </a:ext>
            </a:extLst>
          </p:cNvPr>
          <p:cNvSpPr/>
          <p:nvPr/>
        </p:nvSpPr>
        <p:spPr bwMode="auto">
          <a:xfrm>
            <a:off x="890977" y="2636912"/>
            <a:ext cx="7352168" cy="792088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2108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3 – Experiment 2 | </a:t>
            </a:r>
            <a:r>
              <a:rPr lang="en-US" dirty="0"/>
              <a:t>Results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0893B0-A92B-8774-F4E8-DB141AF0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LED-base, </a:t>
            </a:r>
            <a:r>
              <a:rPr lang="en-AU" b="1" dirty="0" err="1"/>
              <a:t>Longformer</a:t>
            </a:r>
            <a:r>
              <a:rPr lang="en-AU" b="1" dirty="0"/>
              <a:t>-large, BigBird-large deliver comparable results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FED7D92-E835-8AEA-356C-4DF7900FEC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343401"/>
              </p:ext>
            </p:extLst>
          </p:nvPr>
        </p:nvGraphicFramePr>
        <p:xfrm>
          <a:off x="898556" y="1556792"/>
          <a:ext cx="7344589" cy="25603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831561">
                  <a:extLst>
                    <a:ext uri="{9D8B030D-6E8A-4147-A177-3AD203B41FA5}">
                      <a16:colId xmlns:a16="http://schemas.microsoft.com/office/drawing/2014/main" val="1329818602"/>
                    </a:ext>
                  </a:extLst>
                </a:gridCol>
                <a:gridCol w="1994011">
                  <a:extLst>
                    <a:ext uri="{9D8B030D-6E8A-4147-A177-3AD203B41FA5}">
                      <a16:colId xmlns:a16="http://schemas.microsoft.com/office/drawing/2014/main" val="774155705"/>
                    </a:ext>
                  </a:extLst>
                </a:gridCol>
                <a:gridCol w="2519017">
                  <a:extLst>
                    <a:ext uri="{9D8B030D-6E8A-4147-A177-3AD203B41FA5}">
                      <a16:colId xmlns:a16="http://schemas.microsoft.com/office/drawing/2014/main" val="29184675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Language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Accuracy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886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1" dirty="0" err="1"/>
                        <a:t>Longformer</a:t>
                      </a:r>
                      <a:r>
                        <a:rPr lang="en-US" b="1" dirty="0"/>
                        <a:t>-large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4,096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70.41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98142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1" dirty="0"/>
                        <a:t>LED-base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8,192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70.07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959209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LED-large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4,096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OOM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298083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LED-large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8,192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OOM</a:t>
                      </a: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470635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BigBird-large (da)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4,096</a:t>
                      </a:r>
                      <a:endParaRPr lang="en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71.02</a:t>
                      </a:r>
                      <a:endParaRPr lang="en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947757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Reformer-5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16,384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40.00 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721567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2B9FB06-CA75-5D61-6A43-D441214360A2}"/>
              </a:ext>
            </a:extLst>
          </p:cNvPr>
          <p:cNvSpPr/>
          <p:nvPr/>
        </p:nvSpPr>
        <p:spPr bwMode="auto">
          <a:xfrm>
            <a:off x="890977" y="1916832"/>
            <a:ext cx="7352168" cy="720080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16E618-A121-9D99-007C-4C038C6C0E47}"/>
              </a:ext>
            </a:extLst>
          </p:cNvPr>
          <p:cNvSpPr/>
          <p:nvPr/>
        </p:nvSpPr>
        <p:spPr bwMode="auto">
          <a:xfrm>
            <a:off x="885259" y="3356992"/>
            <a:ext cx="7352168" cy="416027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9558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 | </a:t>
            </a:r>
            <a:r>
              <a:rPr lang="en-US" dirty="0"/>
              <a:t>Q1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63587CAF-9788-B2AB-B995-25397C7ED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6" y="981076"/>
            <a:ext cx="8642351" cy="54006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Ability to </a:t>
            </a:r>
            <a:r>
              <a:rPr lang="en-US" b="1" dirty="0"/>
              <a:t>process longer sequences </a:t>
            </a:r>
            <a:r>
              <a:rPr lang="en-US" dirty="0"/>
              <a:t>increases </a:t>
            </a:r>
            <a:r>
              <a:rPr lang="en-US" b="1" dirty="0"/>
              <a:t>training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this case: </a:t>
            </a:r>
            <a:r>
              <a:rPr lang="en-US" b="1" dirty="0"/>
              <a:t>Models overfit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Domain adaption can mitigate adverse effects of overfitting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351165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 | </a:t>
            </a:r>
            <a:r>
              <a:rPr lang="en-US" dirty="0"/>
              <a:t>Q2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63587CAF-9788-B2AB-B995-25397C7ED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6" y="981076"/>
            <a:ext cx="8642351" cy="54006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Approach 2 models learn faster </a:t>
            </a:r>
            <a:r>
              <a:rPr lang="en-US" dirty="0"/>
              <a:t>during training than </a:t>
            </a:r>
            <a:r>
              <a:rPr lang="en-US" b="1" dirty="0"/>
              <a:t>original Transformer</a:t>
            </a:r>
          </a:p>
          <a:p>
            <a:pPr marL="0" indent="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Approach 2 models learn faster </a:t>
            </a:r>
            <a:r>
              <a:rPr lang="en-US" dirty="0"/>
              <a:t>during training than </a:t>
            </a:r>
            <a:r>
              <a:rPr lang="en-US" b="1" dirty="0"/>
              <a:t>approach 1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might be </a:t>
            </a:r>
            <a:r>
              <a:rPr lang="en-US" b="1" dirty="0"/>
              <a:t>better suited for tasks with little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Changing configuration </a:t>
            </a:r>
            <a:r>
              <a:rPr lang="en-US" dirty="0"/>
              <a:t>of </a:t>
            </a:r>
            <a:r>
              <a:rPr lang="en-US" b="1" dirty="0"/>
              <a:t>BigBird/</a:t>
            </a:r>
            <a:r>
              <a:rPr lang="en-US" b="1" dirty="0" err="1"/>
              <a:t>Longformer</a:t>
            </a:r>
            <a:r>
              <a:rPr lang="en-US" b="1" dirty="0"/>
              <a:t> </a:t>
            </a:r>
            <a:r>
              <a:rPr lang="en-US" dirty="0"/>
              <a:t>can </a:t>
            </a:r>
            <a:r>
              <a:rPr lang="en-US" b="1" dirty="0"/>
              <a:t>save memory and time </a:t>
            </a:r>
            <a:r>
              <a:rPr lang="en-US" dirty="0"/>
              <a:t>with </a:t>
            </a:r>
            <a:r>
              <a:rPr lang="en-US" b="1" dirty="0"/>
              <a:t>little impact on performance</a:t>
            </a:r>
          </a:p>
        </p:txBody>
      </p:sp>
    </p:spTree>
    <p:extLst>
      <p:ext uri="{BB962C8B-B14F-4D97-AF65-F5344CB8AC3E}">
        <p14:creationId xmlns:p14="http://schemas.microsoft.com/office/powerpoint/2010/main" val="339987266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 | </a:t>
            </a:r>
            <a:r>
              <a:rPr lang="en-US" dirty="0"/>
              <a:t>Q3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63587CAF-9788-B2AB-B995-25397C7ED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6" y="981076"/>
            <a:ext cx="8642351" cy="54006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Models still need </a:t>
            </a:r>
            <a:r>
              <a:rPr lang="en-US" b="1" dirty="0"/>
              <a:t>vast amounts of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No model significantly exceeds 70% accuracy </a:t>
            </a:r>
            <a:r>
              <a:rPr lang="en-US" dirty="0"/>
              <a:t>on patent subject classification </a:t>
            </a:r>
          </a:p>
        </p:txBody>
      </p:sp>
    </p:spTree>
    <p:extLst>
      <p:ext uri="{BB962C8B-B14F-4D97-AF65-F5344CB8AC3E}">
        <p14:creationId xmlns:p14="http://schemas.microsoft.com/office/powerpoint/2010/main" val="292378027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Future Work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9D513F59-23EC-494A-BCEB-ACDCCB7A4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6" y="981076"/>
            <a:ext cx="8642351" cy="54006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Comparison on downstream tasks </a:t>
            </a:r>
            <a:r>
              <a:rPr lang="en-US" dirty="0"/>
              <a:t>becomes </a:t>
            </a:r>
            <a:r>
              <a:rPr lang="en-US" b="1" dirty="0"/>
              <a:t>easier</a:t>
            </a:r>
            <a:r>
              <a:rPr lang="en-US" dirty="0"/>
              <a:t> as </a:t>
            </a:r>
            <a:r>
              <a:rPr lang="en-US" b="1" dirty="0"/>
              <a:t>more pretrained models</a:t>
            </a:r>
            <a:r>
              <a:rPr lang="en-US" dirty="0"/>
              <a:t> are available (e.g., backwards compatibility of Performer)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Experiments </a:t>
            </a:r>
            <a:r>
              <a:rPr lang="en-US" b="1" dirty="0"/>
              <a:t>with other corpora and other tasks</a:t>
            </a:r>
          </a:p>
          <a:p>
            <a:pPr marL="0" indent="0"/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All models </a:t>
            </a:r>
            <a:r>
              <a:rPr lang="en-US" dirty="0"/>
              <a:t>follow </a:t>
            </a:r>
            <a:r>
              <a:rPr lang="en-US" b="1" dirty="0"/>
              <a:t>premise</a:t>
            </a:r>
            <a:r>
              <a:rPr lang="en-US" dirty="0"/>
              <a:t> that </a:t>
            </a:r>
            <a:r>
              <a:rPr lang="en-US" b="1" dirty="0"/>
              <a:t>full self-attention is best </a:t>
            </a:r>
            <a:r>
              <a:rPr lang="en-US" dirty="0"/>
              <a:t>for sequential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Will there be completely new approach?</a:t>
            </a:r>
          </a:p>
        </p:txBody>
      </p:sp>
    </p:spTree>
    <p:extLst>
      <p:ext uri="{BB962C8B-B14F-4D97-AF65-F5344CB8AC3E}">
        <p14:creationId xmlns:p14="http://schemas.microsoft.com/office/powerpoint/2010/main" val="111263434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Florian Matthes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noProof="1"/>
              <a:t>Prof. Dr. 	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/>
              <a:t>17132</a:t>
            </a:r>
            <a:endParaRPr lang="en-AU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AU"/>
              <a:t>matthes@in.tum.de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76200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8425" lvl="1" indent="0">
              <a:buNone/>
            </a:pPr>
            <a:endParaRPr lang="en-US" b="1" dirty="0"/>
          </a:p>
          <a:p>
            <a:pPr marL="441325" lvl="1" indent="-342900">
              <a:buFont typeface="+mj-lt"/>
              <a:buAutoNum type="alphaLcPeriod"/>
            </a:pPr>
            <a:r>
              <a:rPr lang="en-US" b="1" dirty="0"/>
              <a:t>Window Attention: </a:t>
            </a:r>
            <a:r>
              <a:rPr lang="en-US" dirty="0"/>
              <a:t>set of </a:t>
            </a:r>
            <a:r>
              <a:rPr lang="en-US" b="1" dirty="0"/>
              <a:t>local neighboring tokens</a:t>
            </a:r>
          </a:p>
          <a:p>
            <a:pPr marL="441325" lvl="1" indent="-342900">
              <a:buFont typeface="+mj-lt"/>
              <a:buAutoNum type="alphaLcPeriod"/>
            </a:pPr>
            <a:endParaRPr lang="en-US" b="1" dirty="0"/>
          </a:p>
          <a:p>
            <a:pPr marL="441325" lvl="1" indent="-342900">
              <a:buFont typeface="+mj-lt"/>
              <a:buAutoNum type="alphaLcPeriod"/>
            </a:pPr>
            <a:r>
              <a:rPr lang="en-US" b="1" dirty="0"/>
              <a:t>Dilated Window Attention: </a:t>
            </a:r>
            <a:r>
              <a:rPr lang="en-US" dirty="0"/>
              <a:t>window attention</a:t>
            </a:r>
            <a:r>
              <a:rPr lang="en-US" b="1" dirty="0"/>
              <a:t> with gaps</a:t>
            </a:r>
          </a:p>
          <a:p>
            <a:pPr marL="441325" lvl="1" indent="-342900">
              <a:buFont typeface="+mj-lt"/>
              <a:buAutoNum type="alphaLcPeriod"/>
            </a:pPr>
            <a:endParaRPr lang="en-US" dirty="0"/>
          </a:p>
          <a:p>
            <a:pPr marL="441325" lvl="1" indent="-342900">
              <a:buFont typeface="+mj-lt"/>
              <a:buAutoNum type="alphaLcPeriod"/>
            </a:pPr>
            <a:r>
              <a:rPr lang="en-US" b="1" dirty="0"/>
              <a:t>Global Attention: all parts </a:t>
            </a:r>
            <a:r>
              <a:rPr lang="en-US" dirty="0"/>
              <a:t>of the sequence</a:t>
            </a:r>
          </a:p>
          <a:p>
            <a:pPr marL="98425" lvl="1" indent="0">
              <a:buNone/>
            </a:pPr>
            <a:endParaRPr lang="en-US" dirty="0"/>
          </a:p>
          <a:p>
            <a:pPr marL="98425" lvl="1" indent="0">
              <a:buNone/>
            </a:pPr>
            <a:r>
              <a:rPr lang="en-US" b="1" dirty="0">
                <a:sym typeface="Wingdings" pitchFamily="2" charset="2"/>
              </a:rPr>
              <a:t> Trained from </a:t>
            </a:r>
            <a:r>
              <a:rPr lang="en-US" b="1" dirty="0" err="1">
                <a:sym typeface="Wingdings" pitchFamily="2" charset="2"/>
              </a:rPr>
              <a:t>roBERTa</a:t>
            </a:r>
            <a:r>
              <a:rPr lang="en-US" b="1" dirty="0">
                <a:sym typeface="Wingdings" pitchFamily="2" charset="2"/>
              </a:rPr>
              <a:t> checkpoint</a:t>
            </a:r>
            <a:endParaRPr lang="en-US" dirty="0"/>
          </a:p>
          <a:p>
            <a:r>
              <a:rPr lang="en-US" b="1" dirty="0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Appendix | </a:t>
            </a:r>
            <a:r>
              <a:rPr lang="en-US" dirty="0" err="1"/>
              <a:t>Longformer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F6560B9-D9E4-0F46-A6A2-52B3D75D4305}"/>
              </a:ext>
            </a:extLst>
          </p:cNvPr>
          <p:cNvSpPr/>
          <p:nvPr/>
        </p:nvSpPr>
        <p:spPr>
          <a:xfrm>
            <a:off x="249676" y="6093296"/>
            <a:ext cx="8643499" cy="215444"/>
          </a:xfrm>
          <a:prstGeom prst="rect">
            <a:avLst/>
          </a:prstGeom>
        </p:spPr>
        <p:txBody>
          <a:bodyPr wrap="square" rIns="0" anchor="ctr">
            <a:spAutoFit/>
          </a:bodyPr>
          <a:lstStyle/>
          <a:p>
            <a:pPr lvl="0" algn="r"/>
            <a:r>
              <a:rPr lang="en-US" sz="800" i="1" dirty="0">
                <a:solidFill>
                  <a:srgbClr val="000000"/>
                </a:solidFill>
                <a:latin typeface="Arial"/>
              </a:rPr>
              <a:t>Zaheer, M., et al. :Big Bird: Transformers for Longer Sequences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5F0BED5A-C682-D787-37F9-FF1FABB97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0" y="3749689"/>
            <a:ext cx="8836244" cy="21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93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8425" lvl="1" indent="0">
              <a:buNone/>
            </a:pPr>
            <a:endParaRPr lang="en-US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err="1"/>
              <a:t>Longformer’s</a:t>
            </a:r>
            <a:r>
              <a:rPr lang="en-US" b="1" dirty="0"/>
              <a:t> attention mechanism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Sequence-to-sequence</a:t>
            </a:r>
            <a:r>
              <a:rPr lang="en-US" dirty="0"/>
              <a:t> model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Only the LED’s encoder </a:t>
            </a:r>
            <a:r>
              <a:rPr lang="en-US" dirty="0"/>
              <a:t>is used during this project</a:t>
            </a:r>
          </a:p>
          <a:p>
            <a:pPr marL="98425" lvl="1" indent="0">
              <a:buNone/>
            </a:pPr>
            <a:endParaRPr lang="en-US" dirty="0"/>
          </a:p>
          <a:p>
            <a:r>
              <a:rPr lang="en-US" b="1" dirty="0"/>
              <a:t> </a:t>
            </a:r>
            <a:r>
              <a:rPr lang="en-US" b="1" dirty="0">
                <a:sym typeface="Wingdings" pitchFamily="2" charset="2"/>
              </a:rPr>
              <a:t> Trained from BART checkpoint</a:t>
            </a:r>
            <a:endParaRPr lang="en-US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Appendix | </a:t>
            </a:r>
            <a:r>
              <a:rPr lang="en-US" dirty="0" err="1"/>
              <a:t>Longformer</a:t>
            </a:r>
            <a:r>
              <a:rPr lang="en-US" dirty="0"/>
              <a:t> Encoder-Decoder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F6560B9-D9E4-0F46-A6A2-52B3D75D4305}"/>
              </a:ext>
            </a:extLst>
          </p:cNvPr>
          <p:cNvSpPr/>
          <p:nvPr/>
        </p:nvSpPr>
        <p:spPr>
          <a:xfrm>
            <a:off x="249676" y="6093296"/>
            <a:ext cx="8643499" cy="215444"/>
          </a:xfrm>
          <a:prstGeom prst="rect">
            <a:avLst/>
          </a:prstGeom>
        </p:spPr>
        <p:txBody>
          <a:bodyPr wrap="square" rIns="0" anchor="ctr">
            <a:spAutoFit/>
          </a:bodyPr>
          <a:lstStyle/>
          <a:p>
            <a:pPr lvl="0" algn="r"/>
            <a:r>
              <a:rPr lang="en-US" sz="800" i="1" dirty="0">
                <a:solidFill>
                  <a:srgbClr val="000000"/>
                </a:solidFill>
                <a:latin typeface="Arial"/>
              </a:rPr>
              <a:t>Zaheer, M., et al. :Big Bird: Transformers for Longer Sequences</a:t>
            </a:r>
          </a:p>
        </p:txBody>
      </p:sp>
    </p:spTree>
    <p:extLst>
      <p:ext uri="{BB962C8B-B14F-4D97-AF65-F5344CB8AC3E}">
        <p14:creationId xmlns:p14="http://schemas.microsoft.com/office/powerpoint/2010/main" val="331220789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7" y="44451"/>
            <a:ext cx="7705549" cy="720725"/>
          </a:xfrm>
        </p:spPr>
        <p:txBody>
          <a:bodyPr/>
          <a:lstStyle/>
          <a:p>
            <a:r>
              <a:rPr lang="en-US" b="1" dirty="0"/>
              <a:t>Motivation | </a:t>
            </a:r>
            <a:r>
              <a:rPr lang="en-US" dirty="0"/>
              <a:t>Models cannot process long sequences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620DCC42-EE1A-7941-904F-9ED3415C8914}"/>
              </a:ext>
            </a:extLst>
          </p:cNvPr>
          <p:cNvSpPr/>
          <p:nvPr/>
        </p:nvSpPr>
        <p:spPr bwMode="auto">
          <a:xfrm>
            <a:off x="3893204" y="2505572"/>
            <a:ext cx="574916" cy="621257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883C884-A1DB-EA41-9460-AFC7234F1402}"/>
              </a:ext>
            </a:extLst>
          </p:cNvPr>
          <p:cNvSpPr/>
          <p:nvPr/>
        </p:nvSpPr>
        <p:spPr bwMode="auto">
          <a:xfrm>
            <a:off x="3968405" y="4274244"/>
            <a:ext cx="574916" cy="621257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C0952B61-582F-C04A-947A-FB4F18E64A6E}"/>
              </a:ext>
            </a:extLst>
          </p:cNvPr>
          <p:cNvSpPr/>
          <p:nvPr/>
        </p:nvSpPr>
        <p:spPr bwMode="auto">
          <a:xfrm>
            <a:off x="2735790" y="2498819"/>
            <a:ext cx="574916" cy="621257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6D679B90-0E26-964D-B71C-38CC46375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6" y="981076"/>
            <a:ext cx="8642351" cy="54006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</a:t>
            </a:r>
            <a:r>
              <a:rPr lang="en-US" b="1" dirty="0"/>
              <a:t>self-attention has quadratic complexity</a:t>
            </a:r>
            <a:r>
              <a:rPr lang="en-US" dirty="0"/>
              <a:t> w.r.t. sequence length</a:t>
            </a:r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0" indent="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Each word is ‘related’ to every word </a:t>
            </a:r>
            <a:r>
              <a:rPr lang="en-US" dirty="0"/>
              <a:t>in the sequence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sequence length is thus limited </a:t>
            </a:r>
            <a:r>
              <a:rPr lang="en-US" dirty="0"/>
              <a:t>to, e.g., 512 tokens</a:t>
            </a:r>
          </a:p>
          <a:p>
            <a:pPr marL="0" indent="0"/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B90046E-F627-8448-B69E-BDBF332ED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96" y="1786818"/>
            <a:ext cx="2750170" cy="2666515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DFB858DB-B447-F047-99A0-8B07F4EA0555}"/>
              </a:ext>
            </a:extLst>
          </p:cNvPr>
          <p:cNvSpPr/>
          <p:nvPr/>
        </p:nvSpPr>
        <p:spPr>
          <a:xfrm>
            <a:off x="249676" y="6381908"/>
            <a:ext cx="8643499" cy="215444"/>
          </a:xfrm>
          <a:prstGeom prst="rect">
            <a:avLst/>
          </a:prstGeom>
        </p:spPr>
        <p:txBody>
          <a:bodyPr wrap="square" rIns="0" anchor="ctr">
            <a:spAutoFit/>
          </a:bodyPr>
          <a:lstStyle/>
          <a:p>
            <a:pPr lvl="0" algn="r"/>
            <a:r>
              <a:rPr lang="en-US" sz="800" i="1" dirty="0">
                <a:solidFill>
                  <a:srgbClr val="000000"/>
                </a:solidFill>
                <a:latin typeface="Arial"/>
              </a:rPr>
              <a:t>Image: </a:t>
            </a:r>
            <a:r>
              <a:rPr lang="en-US" sz="800" i="1" dirty="0" err="1">
                <a:solidFill>
                  <a:srgbClr val="000000"/>
                </a:solidFill>
                <a:latin typeface="Arial"/>
              </a:rPr>
              <a:t>Varano</a:t>
            </a:r>
            <a:r>
              <a:rPr lang="en-US" sz="800" i="1" dirty="0">
                <a:solidFill>
                  <a:srgbClr val="000000"/>
                </a:solidFill>
                <a:latin typeface="Arial"/>
              </a:rPr>
              <a:t>, C.: Interpreting Self-Attention Weights</a:t>
            </a:r>
          </a:p>
        </p:txBody>
      </p:sp>
    </p:spTree>
    <p:extLst>
      <p:ext uri="{BB962C8B-B14F-4D97-AF65-F5344CB8AC3E}">
        <p14:creationId xmlns:p14="http://schemas.microsoft.com/office/powerpoint/2010/main" val="3682281776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  <a:p>
            <a:pPr marL="441325" lvl="1" indent="-342900">
              <a:buFont typeface="+mj-lt"/>
              <a:buAutoNum type="alphaLcPeriod"/>
            </a:pPr>
            <a:r>
              <a:rPr lang="en-US" b="1" dirty="0"/>
              <a:t>Random Attention:</a:t>
            </a:r>
            <a:r>
              <a:rPr lang="en-US" dirty="0"/>
              <a:t> set of </a:t>
            </a:r>
            <a:r>
              <a:rPr lang="en-US" b="1" dirty="0"/>
              <a:t>random tokens</a:t>
            </a:r>
          </a:p>
          <a:p>
            <a:pPr marL="441325" lvl="1" indent="-342900">
              <a:buFont typeface="+mj-lt"/>
              <a:buAutoNum type="alphaLcPeriod"/>
            </a:pPr>
            <a:endParaRPr lang="en-US" b="1" dirty="0"/>
          </a:p>
          <a:p>
            <a:pPr marL="441325" lvl="1" indent="-342900">
              <a:buFont typeface="+mj-lt"/>
              <a:buAutoNum type="alphaLcPeriod"/>
            </a:pPr>
            <a:r>
              <a:rPr lang="en-US" b="1" dirty="0"/>
              <a:t>Window Attention: </a:t>
            </a:r>
            <a:r>
              <a:rPr lang="en-US" dirty="0"/>
              <a:t>set of </a:t>
            </a:r>
            <a:r>
              <a:rPr lang="en-US" b="1" dirty="0"/>
              <a:t>local neighboring tokens</a:t>
            </a:r>
          </a:p>
          <a:p>
            <a:pPr marL="441325" lvl="1" indent="-342900">
              <a:buFont typeface="+mj-lt"/>
              <a:buAutoNum type="alphaLcPeriod"/>
            </a:pPr>
            <a:endParaRPr lang="en-US" dirty="0"/>
          </a:p>
          <a:p>
            <a:pPr marL="441325" lvl="1" indent="-342900">
              <a:buFont typeface="+mj-lt"/>
              <a:buAutoNum type="alphaLcPeriod"/>
            </a:pPr>
            <a:r>
              <a:rPr lang="en-US" b="1" dirty="0"/>
              <a:t>Global Attention: all parts </a:t>
            </a:r>
            <a:r>
              <a:rPr lang="en-US" dirty="0"/>
              <a:t>of the sequence</a:t>
            </a:r>
          </a:p>
          <a:p>
            <a:pPr marL="441325" lvl="1" indent="-342900">
              <a:buFont typeface="+mj-lt"/>
              <a:buAutoNum type="alphaLcPeriod"/>
            </a:pPr>
            <a:endParaRPr lang="en-US" dirty="0"/>
          </a:p>
          <a:p>
            <a:r>
              <a:rPr lang="en-US" b="1" dirty="0"/>
              <a:t> </a:t>
            </a:r>
            <a:r>
              <a:rPr lang="en-US" b="1" dirty="0">
                <a:sym typeface="Wingdings" pitchFamily="2" charset="2"/>
              </a:rPr>
              <a:t> Trained from </a:t>
            </a:r>
            <a:r>
              <a:rPr lang="en-US" b="1" dirty="0" err="1">
                <a:sym typeface="Wingdings" pitchFamily="2" charset="2"/>
              </a:rPr>
              <a:t>roBERTa</a:t>
            </a:r>
            <a:r>
              <a:rPr lang="en-US" b="1" dirty="0">
                <a:sym typeface="Wingdings" pitchFamily="2" charset="2"/>
              </a:rPr>
              <a:t> checkpoint</a:t>
            </a:r>
            <a:endParaRPr lang="en-US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Appendix | </a:t>
            </a:r>
            <a:r>
              <a:rPr lang="en-US" dirty="0"/>
              <a:t>BigBird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50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56D291C-4B65-E94D-AC35-486391CF4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81413"/>
            <a:ext cx="7352806" cy="203344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2F6560B9-D9E4-0F46-A6A2-52B3D75D4305}"/>
              </a:ext>
            </a:extLst>
          </p:cNvPr>
          <p:cNvSpPr/>
          <p:nvPr/>
        </p:nvSpPr>
        <p:spPr>
          <a:xfrm>
            <a:off x="249676" y="6093296"/>
            <a:ext cx="8643499" cy="215444"/>
          </a:xfrm>
          <a:prstGeom prst="rect">
            <a:avLst/>
          </a:prstGeom>
        </p:spPr>
        <p:txBody>
          <a:bodyPr wrap="square" rIns="0" anchor="ctr">
            <a:spAutoFit/>
          </a:bodyPr>
          <a:lstStyle/>
          <a:p>
            <a:pPr lvl="0" algn="r"/>
            <a:r>
              <a:rPr lang="en-US" sz="800" i="1" dirty="0">
                <a:solidFill>
                  <a:srgbClr val="000000"/>
                </a:solidFill>
                <a:latin typeface="Arial"/>
              </a:rPr>
              <a:t>Zaheer, M., et al. :Big Bird: Transformers for Longer Sequences</a:t>
            </a:r>
          </a:p>
        </p:txBody>
      </p:sp>
    </p:spTree>
    <p:extLst>
      <p:ext uri="{BB962C8B-B14F-4D97-AF65-F5344CB8AC3E}">
        <p14:creationId xmlns:p14="http://schemas.microsoft.com/office/powerpoint/2010/main" val="16510178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Leaving normalization aside for a moment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Multiplying keys and values first would significantly reduce dimensionality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What about the softmax function?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Appendix | </a:t>
            </a:r>
            <a:r>
              <a:rPr lang="en-US" dirty="0"/>
              <a:t>Performer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51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64E865E-DC57-569C-EE74-E8AADD0EA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0" r="28375" b="32779"/>
          <a:stretch/>
        </p:blipFill>
        <p:spPr>
          <a:xfrm>
            <a:off x="4102800" y="2312442"/>
            <a:ext cx="936104" cy="137922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B5D455A-B260-6D94-1D7F-76DAB8CD9C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9" t="39145" r="42700" b="39798"/>
          <a:stretch/>
        </p:blipFill>
        <p:spPr>
          <a:xfrm>
            <a:off x="5109764" y="3189021"/>
            <a:ext cx="432048" cy="43204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33B53D0-513C-67AB-F12E-768F190692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9" t="9111" r="1928" b="20699"/>
          <a:stretch/>
        </p:blipFill>
        <p:spPr>
          <a:xfrm>
            <a:off x="5537773" y="2312442"/>
            <a:ext cx="1224136" cy="144016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DC878AD-3479-A57B-EF57-88400EF1BC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2" r="48289" b="35681"/>
          <a:stretch/>
        </p:blipFill>
        <p:spPr>
          <a:xfrm>
            <a:off x="2230592" y="2400128"/>
            <a:ext cx="1074933" cy="131970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6E2BCDB-8F79-7691-8F3D-66B64ACF25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9" t="39145" r="42700" b="39798"/>
          <a:stretch/>
        </p:blipFill>
        <p:spPr>
          <a:xfrm>
            <a:off x="3305525" y="3189021"/>
            <a:ext cx="432048" cy="43204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AFF5882-BCC6-4C45-6521-2292DB043F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24635" r="66889"/>
          <a:stretch/>
        </p:blipFill>
        <p:spPr>
          <a:xfrm>
            <a:off x="3804394" y="2539540"/>
            <a:ext cx="236609" cy="154633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8BE8B98A-7854-7CD4-E851-1465B4404F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73" r="19715"/>
          <a:stretch/>
        </p:blipFill>
        <p:spPr>
          <a:xfrm>
            <a:off x="6569250" y="2060848"/>
            <a:ext cx="432048" cy="2051794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8CE612D8-CAAE-D81E-1CCF-7A89400A329C}"/>
              </a:ext>
            </a:extLst>
          </p:cNvPr>
          <p:cNvSpPr txBox="1"/>
          <p:nvPr/>
        </p:nvSpPr>
        <p:spPr>
          <a:xfrm>
            <a:off x="4172402" y="3774199"/>
            <a:ext cx="78604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</a:rPr>
              <a:t>d x l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4238C2B-90BE-469E-DD9B-457F3B3265F3}"/>
              </a:ext>
            </a:extLst>
          </p:cNvPr>
          <p:cNvSpPr txBox="1"/>
          <p:nvPr/>
        </p:nvSpPr>
        <p:spPr>
          <a:xfrm>
            <a:off x="2458482" y="3766231"/>
            <a:ext cx="68292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</a:rPr>
              <a:t>l x d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432D1E1-1A53-F232-5C79-9B3B9C72D4BF}"/>
              </a:ext>
            </a:extLst>
          </p:cNvPr>
          <p:cNvSpPr txBox="1"/>
          <p:nvPr/>
        </p:nvSpPr>
        <p:spPr>
          <a:xfrm>
            <a:off x="5754923" y="3766231"/>
            <a:ext cx="68292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</a:rPr>
              <a:t>l x d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26F545B9-2224-0204-A53F-796842C3B42C}"/>
              </a:ext>
            </a:extLst>
          </p:cNvPr>
          <p:cNvSpPr txBox="1"/>
          <p:nvPr/>
        </p:nvSpPr>
        <p:spPr>
          <a:xfrm>
            <a:off x="4958444" y="4617109"/>
            <a:ext cx="100922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</a:rPr>
              <a:t>d x d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3670BBD-7FC9-1D9E-D97B-04EE1E318B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1" r="4615" b="18070"/>
          <a:stretch/>
        </p:blipFill>
        <p:spPr>
          <a:xfrm>
            <a:off x="3804394" y="4111774"/>
            <a:ext cx="3317330" cy="505335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1879AEA-78B3-EC3F-A9CE-3EF77656F6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1" r="4615" b="18070"/>
          <a:stretch/>
        </p:blipFill>
        <p:spPr>
          <a:xfrm>
            <a:off x="2078908" y="5166660"/>
            <a:ext cx="5301404" cy="505335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6B1CCC57-5BB8-AC74-034D-AF31C88D9980}"/>
              </a:ext>
            </a:extLst>
          </p:cNvPr>
          <p:cNvSpPr txBox="1"/>
          <p:nvPr/>
        </p:nvSpPr>
        <p:spPr>
          <a:xfrm>
            <a:off x="4172402" y="5757233"/>
            <a:ext cx="100922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</a:rPr>
              <a:t>l x d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174D3831-21E2-00CB-D7E6-6570D824372A}"/>
              </a:ext>
            </a:extLst>
          </p:cNvPr>
          <p:cNvSpPr/>
          <p:nvPr/>
        </p:nvSpPr>
        <p:spPr>
          <a:xfrm>
            <a:off x="249676" y="6031741"/>
            <a:ext cx="8643499" cy="338554"/>
          </a:xfrm>
          <a:prstGeom prst="rect">
            <a:avLst/>
          </a:prstGeom>
        </p:spPr>
        <p:txBody>
          <a:bodyPr wrap="square" rIns="0" anchor="ctr">
            <a:spAutoFit/>
          </a:bodyPr>
          <a:lstStyle/>
          <a:p>
            <a:pPr lvl="0" algn="r"/>
            <a:r>
              <a:rPr lang="de-DE" sz="800" dirty="0"/>
              <a:t>Choromanski, Krzysztof, et al.: </a:t>
            </a:r>
            <a:r>
              <a:rPr lang="de-DE" sz="800" dirty="0" err="1"/>
              <a:t>Rethinking</a:t>
            </a:r>
            <a:r>
              <a:rPr lang="de-DE" sz="800" dirty="0"/>
              <a:t> </a:t>
            </a:r>
            <a:r>
              <a:rPr lang="de-DE" sz="800" dirty="0" err="1"/>
              <a:t>attention</a:t>
            </a:r>
            <a:r>
              <a:rPr lang="de-DE" sz="800" dirty="0"/>
              <a:t> </a:t>
            </a:r>
            <a:r>
              <a:rPr lang="de-DE" sz="800" dirty="0" err="1"/>
              <a:t>with</a:t>
            </a:r>
            <a:r>
              <a:rPr lang="de-DE" sz="800" dirty="0"/>
              <a:t> </a:t>
            </a:r>
            <a:r>
              <a:rPr lang="de-DE" sz="800" dirty="0" err="1"/>
              <a:t>performers</a:t>
            </a:r>
            <a:endParaRPr lang="de-DE" sz="800" dirty="0"/>
          </a:p>
          <a:p>
            <a:pPr lvl="0" algn="r"/>
            <a:r>
              <a:rPr lang="en-US" sz="800" i="1" dirty="0">
                <a:solidFill>
                  <a:srgbClr val="000000"/>
                </a:solidFill>
                <a:latin typeface="Arial"/>
              </a:rPr>
              <a:t>Images: </a:t>
            </a:r>
            <a:r>
              <a:rPr lang="en-US" sz="800" i="1" dirty="0">
                <a:solidFill>
                  <a:srgbClr val="000000"/>
                </a:solidFill>
                <a:latin typeface="Arial"/>
                <a:hlinkClick r:id="rId5"/>
              </a:rPr>
              <a:t>Jalammar blog</a:t>
            </a:r>
            <a:r>
              <a:rPr lang="en-US" sz="800" i="1" dirty="0">
                <a:solidFill>
                  <a:srgbClr val="000000"/>
                </a:solidFill>
                <a:latin typeface="Arial"/>
              </a:rPr>
              <a:t> (</a:t>
            </a:r>
            <a:r>
              <a:rPr lang="de-DE" sz="800" dirty="0"/>
              <a:t>http://</a:t>
            </a:r>
            <a:r>
              <a:rPr lang="de-DE" sz="800" dirty="0" err="1"/>
              <a:t>jalammar.github.io</a:t>
            </a:r>
            <a:r>
              <a:rPr lang="de-DE" sz="800" dirty="0"/>
              <a:t>/</a:t>
            </a:r>
            <a:r>
              <a:rPr lang="de-DE" sz="800" dirty="0" err="1"/>
              <a:t>illustrated-transformer</a:t>
            </a:r>
            <a:r>
              <a:rPr lang="de-DE" sz="800" dirty="0"/>
              <a:t>/)</a:t>
            </a:r>
            <a:endParaRPr lang="en-US" sz="800" i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41498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Leaving normalization aside for a moment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Multiplying keys and values first would significantly reduce dimensionality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What about the softmax function?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Appendix | </a:t>
            </a:r>
            <a:r>
              <a:rPr lang="en-US" dirty="0"/>
              <a:t>Performer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52</a:t>
            </a:fld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C63956F1-08E9-F560-CB52-35FBBD9759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 r="19558"/>
          <a:stretch/>
        </p:blipFill>
        <p:spPr>
          <a:xfrm>
            <a:off x="971600" y="3068960"/>
            <a:ext cx="4680520" cy="2051794"/>
          </a:xfrm>
          <a:prstGeom prst="rect">
            <a:avLst/>
          </a:prstGeom>
        </p:spPr>
      </p:pic>
      <p:graphicFrame>
        <p:nvGraphicFramePr>
          <p:cNvPr id="7" name="Tabelle 8">
            <a:extLst>
              <a:ext uri="{FF2B5EF4-FFF2-40B4-BE49-F238E27FC236}">
                <a16:creationId xmlns:a16="http://schemas.microsoft.com/office/drawing/2014/main" id="{7DD6D3C1-25A1-3A87-68E0-605ED3B32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330977"/>
              </p:ext>
            </p:extLst>
          </p:nvPr>
        </p:nvGraphicFramePr>
        <p:xfrm>
          <a:off x="6864773" y="3820666"/>
          <a:ext cx="1175790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930">
                  <a:extLst>
                    <a:ext uri="{9D8B030D-6E8A-4147-A177-3AD203B41FA5}">
                      <a16:colId xmlns:a16="http://schemas.microsoft.com/office/drawing/2014/main" val="2378872698"/>
                    </a:ext>
                  </a:extLst>
                </a:gridCol>
                <a:gridCol w="391930">
                  <a:extLst>
                    <a:ext uri="{9D8B030D-6E8A-4147-A177-3AD203B41FA5}">
                      <a16:colId xmlns:a16="http://schemas.microsoft.com/office/drawing/2014/main" val="206235084"/>
                    </a:ext>
                  </a:extLst>
                </a:gridCol>
                <a:gridCol w="391930">
                  <a:extLst>
                    <a:ext uri="{9D8B030D-6E8A-4147-A177-3AD203B41FA5}">
                      <a16:colId xmlns:a16="http://schemas.microsoft.com/office/drawing/2014/main" val="20151513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630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65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65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65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359674"/>
                  </a:ext>
                </a:extLst>
              </a:tr>
              <a:tr h="26643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65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65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65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785611"/>
                  </a:ext>
                </a:extLst>
              </a:tr>
            </a:tbl>
          </a:graphicData>
        </a:graphic>
      </p:graphicFrame>
      <p:sp>
        <p:nvSpPr>
          <p:cNvPr id="31" name="Textfeld 30">
            <a:extLst>
              <a:ext uri="{FF2B5EF4-FFF2-40B4-BE49-F238E27FC236}">
                <a16:creationId xmlns:a16="http://schemas.microsoft.com/office/drawing/2014/main" id="{A8BC3086-525C-FBB1-A44F-963BE29D1403}"/>
              </a:ext>
            </a:extLst>
          </p:cNvPr>
          <p:cNvSpPr txBox="1"/>
          <p:nvPr/>
        </p:nvSpPr>
        <p:spPr>
          <a:xfrm>
            <a:off x="5796136" y="4051220"/>
            <a:ext cx="68292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535860"/>
                </a:solidFill>
                <a:latin typeface="Arial" pitchFamily="34" charset="0"/>
              </a:rPr>
              <a:t>=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7319C66-5C47-7128-B918-1D18D588AA96}"/>
              </a:ext>
            </a:extLst>
          </p:cNvPr>
          <p:cNvSpPr txBox="1"/>
          <p:nvPr/>
        </p:nvSpPr>
        <p:spPr>
          <a:xfrm>
            <a:off x="7111204" y="3129101"/>
            <a:ext cx="68292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65BD"/>
                </a:solidFill>
                <a:latin typeface="Arial" pitchFamily="34" charset="0"/>
              </a:rPr>
              <a:t>A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0025A7AF-2D71-8813-B2D5-02661C34A75B}"/>
              </a:ext>
            </a:extLst>
          </p:cNvPr>
          <p:cNvSpPr/>
          <p:nvPr/>
        </p:nvSpPr>
        <p:spPr>
          <a:xfrm>
            <a:off x="249676" y="6031741"/>
            <a:ext cx="8643499" cy="338554"/>
          </a:xfrm>
          <a:prstGeom prst="rect">
            <a:avLst/>
          </a:prstGeom>
        </p:spPr>
        <p:txBody>
          <a:bodyPr wrap="square" rIns="0" anchor="ctr">
            <a:spAutoFit/>
          </a:bodyPr>
          <a:lstStyle/>
          <a:p>
            <a:pPr lvl="0" algn="r"/>
            <a:r>
              <a:rPr lang="de-DE" sz="800" dirty="0"/>
              <a:t>Choromanski, Krzysztof, et al.: </a:t>
            </a:r>
            <a:r>
              <a:rPr lang="de-DE" sz="800" dirty="0" err="1"/>
              <a:t>Rethinking</a:t>
            </a:r>
            <a:r>
              <a:rPr lang="de-DE" sz="800" dirty="0"/>
              <a:t> </a:t>
            </a:r>
            <a:r>
              <a:rPr lang="de-DE" sz="800" dirty="0" err="1"/>
              <a:t>attention</a:t>
            </a:r>
            <a:r>
              <a:rPr lang="de-DE" sz="800" dirty="0"/>
              <a:t> </a:t>
            </a:r>
            <a:r>
              <a:rPr lang="de-DE" sz="800" dirty="0" err="1"/>
              <a:t>with</a:t>
            </a:r>
            <a:r>
              <a:rPr lang="de-DE" sz="800" dirty="0"/>
              <a:t> </a:t>
            </a:r>
            <a:r>
              <a:rPr lang="de-DE" sz="800" dirty="0" err="1"/>
              <a:t>performers</a:t>
            </a:r>
            <a:endParaRPr lang="de-DE" sz="800" dirty="0"/>
          </a:p>
          <a:p>
            <a:pPr lvl="0" algn="r"/>
            <a:r>
              <a:rPr lang="en-US" sz="800" i="1" dirty="0">
                <a:solidFill>
                  <a:srgbClr val="000000"/>
                </a:solidFill>
                <a:latin typeface="Arial"/>
              </a:rPr>
              <a:t>Images: </a:t>
            </a:r>
            <a:r>
              <a:rPr lang="en-US" sz="800" i="1" dirty="0">
                <a:solidFill>
                  <a:srgbClr val="000000"/>
                </a:solidFill>
                <a:latin typeface="Arial"/>
                <a:hlinkClick r:id="rId4"/>
              </a:rPr>
              <a:t>Jalammar blog</a:t>
            </a:r>
            <a:r>
              <a:rPr lang="en-US" sz="800" i="1" dirty="0">
                <a:solidFill>
                  <a:srgbClr val="000000"/>
                </a:solidFill>
                <a:latin typeface="Arial"/>
              </a:rPr>
              <a:t> (</a:t>
            </a:r>
            <a:r>
              <a:rPr lang="de-DE" sz="800" dirty="0"/>
              <a:t>http://</a:t>
            </a:r>
            <a:r>
              <a:rPr lang="de-DE" sz="800" dirty="0" err="1"/>
              <a:t>jalammar.github.io</a:t>
            </a:r>
            <a:r>
              <a:rPr lang="de-DE" sz="800" dirty="0"/>
              <a:t>/</a:t>
            </a:r>
            <a:r>
              <a:rPr lang="de-DE" sz="800" dirty="0" err="1"/>
              <a:t>illustrated-transformer</a:t>
            </a:r>
            <a:r>
              <a:rPr lang="de-DE" sz="800" dirty="0"/>
              <a:t>/)</a:t>
            </a:r>
            <a:endParaRPr lang="en-US" sz="800" i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8540132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Key idea is to </a:t>
            </a:r>
            <a:r>
              <a:rPr lang="en-US" b="1" dirty="0"/>
              <a:t>decompose the softmax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a </a:t>
            </a:r>
            <a:r>
              <a:rPr lang="en-US" b="1" dirty="0"/>
              <a:t>kernel function to approximate </a:t>
            </a:r>
            <a:r>
              <a:rPr lang="en-US" dirty="0"/>
              <a:t>the result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Appendix | </a:t>
            </a:r>
            <a:r>
              <a:rPr lang="en-US" dirty="0"/>
              <a:t>Performer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53</a:t>
            </a:fld>
            <a:endParaRPr lang="de-DE" dirty="0"/>
          </a:p>
        </p:txBody>
      </p:sp>
      <p:graphicFrame>
        <p:nvGraphicFramePr>
          <p:cNvPr id="7" name="Tabelle 8">
            <a:extLst>
              <a:ext uri="{FF2B5EF4-FFF2-40B4-BE49-F238E27FC236}">
                <a16:creationId xmlns:a16="http://schemas.microsoft.com/office/drawing/2014/main" id="{7DD6D3C1-25A1-3A87-68E0-605ED3B32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169595"/>
              </p:ext>
            </p:extLst>
          </p:nvPr>
        </p:nvGraphicFramePr>
        <p:xfrm>
          <a:off x="1835696" y="3472493"/>
          <a:ext cx="1175790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930">
                  <a:extLst>
                    <a:ext uri="{9D8B030D-6E8A-4147-A177-3AD203B41FA5}">
                      <a16:colId xmlns:a16="http://schemas.microsoft.com/office/drawing/2014/main" val="2378872698"/>
                    </a:ext>
                  </a:extLst>
                </a:gridCol>
                <a:gridCol w="391930">
                  <a:extLst>
                    <a:ext uri="{9D8B030D-6E8A-4147-A177-3AD203B41FA5}">
                      <a16:colId xmlns:a16="http://schemas.microsoft.com/office/drawing/2014/main" val="206235084"/>
                    </a:ext>
                  </a:extLst>
                </a:gridCol>
                <a:gridCol w="391930">
                  <a:extLst>
                    <a:ext uri="{9D8B030D-6E8A-4147-A177-3AD203B41FA5}">
                      <a16:colId xmlns:a16="http://schemas.microsoft.com/office/drawing/2014/main" val="20151513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630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65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65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65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359674"/>
                  </a:ext>
                </a:extLst>
              </a:tr>
              <a:tr h="26643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65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65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65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78561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A8BC3086-525C-FBB1-A44F-963BE29D1403}"/>
                  </a:ext>
                </a:extLst>
              </p:cNvPr>
              <p:cNvSpPr txBox="1"/>
              <p:nvPr/>
            </p:nvSpPr>
            <p:spPr>
              <a:xfrm>
                <a:off x="3693481" y="2970731"/>
                <a:ext cx="682928" cy="15696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dirty="0" smtClean="0">
                          <a:solidFill>
                            <a:srgbClr val="5358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</m:oMath>
                  </m:oMathPara>
                </a14:m>
                <a:endParaRPr lang="en-US" sz="4800" b="1" dirty="0">
                  <a:solidFill>
                    <a:srgbClr val="535860"/>
                  </a:solidFill>
                  <a:latin typeface="Arial" pitchFamily="34" charset="0"/>
                </a:endParaRPr>
              </a:p>
              <a:p>
                <a:pPr algn="ctr"/>
                <a:r>
                  <a:rPr lang="en-US" sz="4800" b="1" dirty="0">
                    <a:solidFill>
                      <a:srgbClr val="535860"/>
                    </a:solidFill>
                    <a:latin typeface="Arial" pitchFamily="34" charset="0"/>
                  </a:rPr>
                  <a:t>=</a:t>
                </a:r>
              </a:p>
            </p:txBody>
          </p:sp>
        </mc:Choice>
        <mc:Fallback xmlns="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A8BC3086-525C-FBB1-A44F-963BE29D1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3481" y="2970731"/>
                <a:ext cx="682928" cy="1569660"/>
              </a:xfrm>
              <a:prstGeom prst="rect">
                <a:avLst/>
              </a:prstGeom>
              <a:blipFill>
                <a:blip r:embed="rId3"/>
                <a:stretch>
                  <a:fillRect l="-41818" r="-18182" b="-192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feld 31">
            <a:extLst>
              <a:ext uri="{FF2B5EF4-FFF2-40B4-BE49-F238E27FC236}">
                <a16:creationId xmlns:a16="http://schemas.microsoft.com/office/drawing/2014/main" id="{17319C66-5C47-7128-B918-1D18D588AA96}"/>
              </a:ext>
            </a:extLst>
          </p:cNvPr>
          <p:cNvSpPr txBox="1"/>
          <p:nvPr/>
        </p:nvSpPr>
        <p:spPr>
          <a:xfrm>
            <a:off x="2082127" y="2780928"/>
            <a:ext cx="68292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65BD"/>
                </a:solidFill>
                <a:latin typeface="Arial" pitchFamily="34" charset="0"/>
              </a:rPr>
              <a:t>A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2442A89-A9DB-87F3-B425-2863C0F573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0" r="28375" b="32779"/>
          <a:stretch/>
        </p:blipFill>
        <p:spPr>
          <a:xfrm>
            <a:off x="6581307" y="3065948"/>
            <a:ext cx="936104" cy="137922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02DE7B8-A88B-17FF-4C45-AF6BF68053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2" r="48289" b="35681"/>
          <a:stretch/>
        </p:blipFill>
        <p:spPr>
          <a:xfrm>
            <a:off x="4709099" y="3153634"/>
            <a:ext cx="1074933" cy="131970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73D28D7-5111-5A29-3757-B72453CDCED1}"/>
              </a:ext>
            </a:extLst>
          </p:cNvPr>
          <p:cNvSpPr txBox="1"/>
          <p:nvPr/>
        </p:nvSpPr>
        <p:spPr>
          <a:xfrm>
            <a:off x="5246565" y="3065325"/>
            <a:ext cx="34588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B36AE1"/>
                </a:solidFill>
                <a:latin typeface="Arial" pitchFamily="34" charset="0"/>
              </a:rPr>
              <a:t>‘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485136D-EF57-D3C8-F9D8-61ECE1C715F7}"/>
              </a:ext>
            </a:extLst>
          </p:cNvPr>
          <p:cNvSpPr/>
          <p:nvPr/>
        </p:nvSpPr>
        <p:spPr bwMode="auto">
          <a:xfrm>
            <a:off x="7061873" y="3199612"/>
            <a:ext cx="214651" cy="227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470D6EF-72CD-AC85-265B-E17A5EAC21C5}"/>
              </a:ext>
            </a:extLst>
          </p:cNvPr>
          <p:cNvSpPr txBox="1"/>
          <p:nvPr/>
        </p:nvSpPr>
        <p:spPr>
          <a:xfrm>
            <a:off x="6962418" y="3035082"/>
            <a:ext cx="34588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39735"/>
                </a:solidFill>
                <a:latin typeface="Arial" pitchFamily="34" charset="0"/>
              </a:rPr>
              <a:t>‘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EBFB113-EF32-6610-DCE3-AAF6F1435434}"/>
              </a:ext>
            </a:extLst>
          </p:cNvPr>
          <p:cNvSpPr txBox="1"/>
          <p:nvPr/>
        </p:nvSpPr>
        <p:spPr>
          <a:xfrm>
            <a:off x="2068800" y="4649287"/>
            <a:ext cx="68292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</a:rPr>
              <a:t>l x l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A4BE39D-7F81-4198-5FEC-53338893F452}"/>
              </a:ext>
            </a:extLst>
          </p:cNvPr>
          <p:cNvSpPr txBox="1"/>
          <p:nvPr/>
        </p:nvSpPr>
        <p:spPr>
          <a:xfrm>
            <a:off x="4928211" y="4624596"/>
            <a:ext cx="68292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</a:rPr>
              <a:t>l x 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52311B0-6D32-85EC-0558-CD078675BE81}"/>
              </a:ext>
            </a:extLst>
          </p:cNvPr>
          <p:cNvSpPr txBox="1"/>
          <p:nvPr/>
        </p:nvSpPr>
        <p:spPr>
          <a:xfrm>
            <a:off x="6660232" y="4661075"/>
            <a:ext cx="68292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</a:rPr>
              <a:t>r x l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99B6EDA-739C-BCB1-AB31-74F52E8839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9" t="39145" r="42700" b="39798"/>
          <a:stretch/>
        </p:blipFill>
        <p:spPr>
          <a:xfrm>
            <a:off x="5940152" y="3933056"/>
            <a:ext cx="432048" cy="432048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0FC04380-CFA1-98C2-AF90-A670CFF85E6C}"/>
              </a:ext>
            </a:extLst>
          </p:cNvPr>
          <p:cNvSpPr/>
          <p:nvPr/>
        </p:nvSpPr>
        <p:spPr>
          <a:xfrm>
            <a:off x="249676" y="6031741"/>
            <a:ext cx="8643499" cy="338554"/>
          </a:xfrm>
          <a:prstGeom prst="rect">
            <a:avLst/>
          </a:prstGeom>
        </p:spPr>
        <p:txBody>
          <a:bodyPr wrap="square" rIns="0" anchor="ctr">
            <a:spAutoFit/>
          </a:bodyPr>
          <a:lstStyle/>
          <a:p>
            <a:pPr lvl="0" algn="r"/>
            <a:r>
              <a:rPr lang="de-DE" sz="800" dirty="0"/>
              <a:t>Choromanski, Krzysztof, et al.: </a:t>
            </a:r>
            <a:r>
              <a:rPr lang="de-DE" sz="800" dirty="0" err="1"/>
              <a:t>Rethinking</a:t>
            </a:r>
            <a:r>
              <a:rPr lang="de-DE" sz="800" dirty="0"/>
              <a:t> </a:t>
            </a:r>
            <a:r>
              <a:rPr lang="de-DE" sz="800" dirty="0" err="1"/>
              <a:t>attention</a:t>
            </a:r>
            <a:r>
              <a:rPr lang="de-DE" sz="800" dirty="0"/>
              <a:t> </a:t>
            </a:r>
            <a:r>
              <a:rPr lang="de-DE" sz="800" dirty="0" err="1"/>
              <a:t>with</a:t>
            </a:r>
            <a:r>
              <a:rPr lang="de-DE" sz="800" dirty="0"/>
              <a:t> </a:t>
            </a:r>
            <a:r>
              <a:rPr lang="de-DE" sz="800" dirty="0" err="1"/>
              <a:t>performers</a:t>
            </a:r>
            <a:endParaRPr lang="de-DE" sz="800" dirty="0"/>
          </a:p>
          <a:p>
            <a:pPr lvl="0" algn="r"/>
            <a:r>
              <a:rPr lang="en-US" sz="800" i="1" dirty="0">
                <a:solidFill>
                  <a:srgbClr val="000000"/>
                </a:solidFill>
                <a:latin typeface="Arial"/>
              </a:rPr>
              <a:t>Images: </a:t>
            </a:r>
            <a:r>
              <a:rPr lang="en-US" sz="800" i="1" dirty="0">
                <a:solidFill>
                  <a:srgbClr val="000000"/>
                </a:solidFill>
                <a:latin typeface="Arial"/>
                <a:hlinkClick r:id="rId5"/>
              </a:rPr>
              <a:t>Jalammar blog</a:t>
            </a:r>
            <a:r>
              <a:rPr lang="en-US" sz="800" i="1" dirty="0">
                <a:solidFill>
                  <a:srgbClr val="000000"/>
                </a:solidFill>
                <a:latin typeface="Arial"/>
              </a:rPr>
              <a:t> (</a:t>
            </a:r>
            <a:r>
              <a:rPr lang="de-DE" sz="800" dirty="0"/>
              <a:t>http://</a:t>
            </a:r>
            <a:r>
              <a:rPr lang="de-DE" sz="800" dirty="0" err="1"/>
              <a:t>jalammar.github.io</a:t>
            </a:r>
            <a:r>
              <a:rPr lang="de-DE" sz="800" dirty="0"/>
              <a:t>/</a:t>
            </a:r>
            <a:r>
              <a:rPr lang="de-DE" sz="800" dirty="0" err="1"/>
              <a:t>illustrated-transformer</a:t>
            </a:r>
            <a:r>
              <a:rPr lang="de-DE" sz="800" dirty="0"/>
              <a:t>/)</a:t>
            </a:r>
            <a:endParaRPr lang="en-US" sz="800" i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B4361DB-33F1-6437-9C21-006C0039DA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3" r="32214" b="83500"/>
          <a:stretch/>
        </p:blipFill>
        <p:spPr>
          <a:xfrm>
            <a:off x="7195686" y="3046505"/>
            <a:ext cx="217172" cy="3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1305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Main assumption</a:t>
            </a:r>
            <a:r>
              <a:rPr lang="en-US" dirty="0"/>
              <a:t>: Attention matrix is </a:t>
            </a:r>
            <a:r>
              <a:rPr lang="en-US" b="1" dirty="0"/>
              <a:t>low-rank</a:t>
            </a:r>
          </a:p>
          <a:p>
            <a:pPr marL="0" indent="0"/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Smaller matrix </a:t>
            </a:r>
            <a:r>
              <a:rPr lang="en-US" dirty="0"/>
              <a:t>can</a:t>
            </a:r>
            <a:r>
              <a:rPr lang="en-US" b="1" dirty="0"/>
              <a:t> retain </a:t>
            </a:r>
            <a:r>
              <a:rPr lang="en-US" dirty="0"/>
              <a:t>most of the </a:t>
            </a:r>
            <a:r>
              <a:rPr lang="en-US" b="1" dirty="0"/>
              <a:t>information</a:t>
            </a:r>
          </a:p>
          <a:p>
            <a:pPr marL="0" indent="0"/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Keys and value </a:t>
            </a:r>
            <a:r>
              <a:rPr lang="en-US" dirty="0"/>
              <a:t>matrices are </a:t>
            </a:r>
            <a:r>
              <a:rPr lang="en-US" b="1" dirty="0"/>
              <a:t>projected </a:t>
            </a:r>
            <a:r>
              <a:rPr lang="en-US" dirty="0"/>
              <a:t>into</a:t>
            </a:r>
            <a:r>
              <a:rPr lang="en-US" b="1" dirty="0"/>
              <a:t> lower dimensions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0" indent="0"/>
            <a:endParaRPr lang="en-US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Appendix | </a:t>
            </a:r>
            <a:r>
              <a:rPr lang="en-US" dirty="0" err="1"/>
              <a:t>Linformer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0FC04380-CFA1-98C2-AF90-A670CFF85E6C}"/>
              </a:ext>
            </a:extLst>
          </p:cNvPr>
          <p:cNvSpPr/>
          <p:nvPr/>
        </p:nvSpPr>
        <p:spPr>
          <a:xfrm>
            <a:off x="249676" y="6093296"/>
            <a:ext cx="8643499" cy="215444"/>
          </a:xfrm>
          <a:prstGeom prst="rect">
            <a:avLst/>
          </a:prstGeom>
        </p:spPr>
        <p:txBody>
          <a:bodyPr wrap="square" rIns="0" anchor="ctr">
            <a:spAutoFit/>
          </a:bodyPr>
          <a:lstStyle/>
          <a:p>
            <a:pPr lvl="0" algn="r"/>
            <a:r>
              <a:rPr lang="de-DE" sz="800" dirty="0"/>
              <a:t>Wang, Li, et al.: </a:t>
            </a:r>
            <a:r>
              <a:rPr lang="de-DE" sz="800" dirty="0" err="1"/>
              <a:t>Linformer</a:t>
            </a:r>
            <a:r>
              <a:rPr lang="de-DE" sz="800" dirty="0"/>
              <a:t>: Self-attention </a:t>
            </a:r>
            <a:r>
              <a:rPr lang="de-DE" sz="800" dirty="0" err="1"/>
              <a:t>with</a:t>
            </a:r>
            <a:r>
              <a:rPr lang="de-DE" sz="800" dirty="0"/>
              <a:t> linear </a:t>
            </a:r>
            <a:r>
              <a:rPr lang="de-DE" sz="800" dirty="0" err="1"/>
              <a:t>complexity</a:t>
            </a:r>
            <a:r>
              <a:rPr lang="de-DE" sz="800" dirty="0"/>
              <a:t>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8EBE74B-EC95-B5D4-784E-715B8765CB98}"/>
              </a:ext>
            </a:extLst>
          </p:cNvPr>
          <p:cNvCxnSpPr/>
          <p:nvPr/>
        </p:nvCxnSpPr>
        <p:spPr bwMode="auto">
          <a:xfrm>
            <a:off x="395536" y="3613666"/>
            <a:ext cx="648072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feld 27">
            <a:extLst>
              <a:ext uri="{FF2B5EF4-FFF2-40B4-BE49-F238E27FC236}">
                <a16:creationId xmlns:a16="http://schemas.microsoft.com/office/drawing/2014/main" id="{535E23B2-A790-6076-A6FE-F0BF42FCCB9C}"/>
              </a:ext>
            </a:extLst>
          </p:cNvPr>
          <p:cNvSpPr txBox="1"/>
          <p:nvPr/>
        </p:nvSpPr>
        <p:spPr>
          <a:xfrm>
            <a:off x="1188318" y="3429000"/>
            <a:ext cx="549387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Resulting approx. attention matrix (A’) is smaller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9E740F-E709-EC04-2ABA-D7330E6649E1}"/>
              </a:ext>
            </a:extLst>
          </p:cNvPr>
          <p:cNvCxnSpPr/>
          <p:nvPr/>
        </p:nvCxnSpPr>
        <p:spPr bwMode="auto">
          <a:xfrm>
            <a:off x="395536" y="4307981"/>
            <a:ext cx="648072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feld 27">
            <a:extLst>
              <a:ext uri="{FF2B5EF4-FFF2-40B4-BE49-F238E27FC236}">
                <a16:creationId xmlns:a16="http://schemas.microsoft.com/office/drawing/2014/main" id="{71E18A26-854F-9C77-8405-FC7F2F62872A}"/>
              </a:ext>
            </a:extLst>
          </p:cNvPr>
          <p:cNvSpPr txBox="1"/>
          <p:nvPr/>
        </p:nvSpPr>
        <p:spPr>
          <a:xfrm>
            <a:off x="1159943" y="4123315"/>
            <a:ext cx="300601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(A’) requires less memory</a:t>
            </a:r>
          </a:p>
        </p:txBody>
      </p:sp>
    </p:spTree>
    <p:extLst>
      <p:ext uri="{BB962C8B-B14F-4D97-AF65-F5344CB8AC3E}">
        <p14:creationId xmlns:p14="http://schemas.microsoft.com/office/powerpoint/2010/main" val="328140797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Appendix | </a:t>
            </a:r>
            <a:r>
              <a:rPr lang="en-US" dirty="0" err="1"/>
              <a:t>Linformer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0FC04380-CFA1-98C2-AF90-A670CFF85E6C}"/>
              </a:ext>
            </a:extLst>
          </p:cNvPr>
          <p:cNvSpPr/>
          <p:nvPr/>
        </p:nvSpPr>
        <p:spPr>
          <a:xfrm>
            <a:off x="249676" y="6031741"/>
            <a:ext cx="8643499" cy="338554"/>
          </a:xfrm>
          <a:prstGeom prst="rect">
            <a:avLst/>
          </a:prstGeom>
        </p:spPr>
        <p:txBody>
          <a:bodyPr wrap="square" rIns="0" anchor="ctr">
            <a:spAutoFit/>
          </a:bodyPr>
          <a:lstStyle/>
          <a:p>
            <a:pPr lvl="0" algn="r"/>
            <a:r>
              <a:rPr lang="de-DE" sz="800" dirty="0"/>
              <a:t>Choromanski, Krzysztof, et al.: </a:t>
            </a:r>
            <a:r>
              <a:rPr lang="de-DE" sz="800" dirty="0" err="1"/>
              <a:t>Rethinking</a:t>
            </a:r>
            <a:r>
              <a:rPr lang="de-DE" sz="800" dirty="0"/>
              <a:t> </a:t>
            </a:r>
            <a:r>
              <a:rPr lang="de-DE" sz="800" dirty="0" err="1"/>
              <a:t>attention</a:t>
            </a:r>
            <a:r>
              <a:rPr lang="de-DE" sz="800" dirty="0"/>
              <a:t> </a:t>
            </a:r>
            <a:r>
              <a:rPr lang="de-DE" sz="800" dirty="0" err="1"/>
              <a:t>with</a:t>
            </a:r>
            <a:r>
              <a:rPr lang="de-DE" sz="800" dirty="0"/>
              <a:t> </a:t>
            </a:r>
            <a:r>
              <a:rPr lang="de-DE" sz="800" dirty="0" err="1"/>
              <a:t>performers</a:t>
            </a:r>
            <a:endParaRPr lang="de-DE" sz="800" dirty="0"/>
          </a:p>
          <a:p>
            <a:pPr lvl="0" algn="r"/>
            <a:r>
              <a:rPr lang="en-US" sz="800" i="1" dirty="0">
                <a:solidFill>
                  <a:srgbClr val="000000"/>
                </a:solidFill>
                <a:latin typeface="Arial"/>
              </a:rPr>
              <a:t>Images: </a:t>
            </a:r>
            <a:r>
              <a:rPr lang="en-US" sz="800" i="1" dirty="0">
                <a:solidFill>
                  <a:srgbClr val="000000"/>
                </a:solidFill>
                <a:latin typeface="Arial"/>
                <a:hlinkClick r:id="rId3"/>
              </a:rPr>
              <a:t>Jalammar blog</a:t>
            </a:r>
            <a:r>
              <a:rPr lang="en-US" sz="800" i="1" dirty="0">
                <a:solidFill>
                  <a:srgbClr val="000000"/>
                </a:solidFill>
                <a:latin typeface="Arial"/>
              </a:rPr>
              <a:t> (</a:t>
            </a:r>
            <a:r>
              <a:rPr lang="de-DE" sz="800" dirty="0"/>
              <a:t>http://</a:t>
            </a:r>
            <a:r>
              <a:rPr lang="de-DE" sz="800" dirty="0" err="1"/>
              <a:t>jalammar.github.io</a:t>
            </a:r>
            <a:r>
              <a:rPr lang="de-DE" sz="800" dirty="0"/>
              <a:t>/</a:t>
            </a:r>
            <a:r>
              <a:rPr lang="de-DE" sz="800" dirty="0" err="1"/>
              <a:t>illustrated-transformer</a:t>
            </a:r>
            <a:r>
              <a:rPr lang="de-DE" sz="800" dirty="0"/>
              <a:t>/)</a:t>
            </a:r>
            <a:endParaRPr lang="en-US" sz="800" i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6728C007-7CAC-32E2-5305-B25907371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15" y="1442819"/>
            <a:ext cx="4004816" cy="4373681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972A11C6-5E29-B6AD-277C-36EA610C37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00702"/>
            <a:ext cx="3196024" cy="44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18125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b="1" dirty="0"/>
              <a:t>Reminder</a:t>
            </a:r>
            <a:r>
              <a:rPr lang="en-US" dirty="0"/>
              <a:t>: Attention Mechanism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Appendix | </a:t>
            </a:r>
            <a:r>
              <a:rPr lang="en-US" dirty="0"/>
              <a:t>Reformer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0FC04380-CFA1-98C2-AF90-A670CFF85E6C}"/>
              </a:ext>
            </a:extLst>
          </p:cNvPr>
          <p:cNvSpPr/>
          <p:nvPr/>
        </p:nvSpPr>
        <p:spPr>
          <a:xfrm>
            <a:off x="249676" y="6093296"/>
            <a:ext cx="8643499" cy="215444"/>
          </a:xfrm>
          <a:prstGeom prst="rect">
            <a:avLst/>
          </a:prstGeom>
        </p:spPr>
        <p:txBody>
          <a:bodyPr wrap="square" rIns="0" anchor="ctr">
            <a:spAutoFit/>
          </a:bodyPr>
          <a:lstStyle/>
          <a:p>
            <a:pPr lvl="0" algn="r"/>
            <a:r>
              <a:rPr lang="de-DE" sz="800" dirty="0"/>
              <a:t>Wang, Li, et al.: </a:t>
            </a:r>
            <a:r>
              <a:rPr lang="de-DE" sz="800" dirty="0" err="1"/>
              <a:t>Linformer</a:t>
            </a:r>
            <a:r>
              <a:rPr lang="de-DE" sz="800" dirty="0"/>
              <a:t>: Self-attention </a:t>
            </a:r>
            <a:r>
              <a:rPr lang="de-DE" sz="800" dirty="0" err="1"/>
              <a:t>with</a:t>
            </a:r>
            <a:r>
              <a:rPr lang="de-DE" sz="800" dirty="0"/>
              <a:t> linear </a:t>
            </a:r>
            <a:r>
              <a:rPr lang="de-DE" sz="800" dirty="0" err="1"/>
              <a:t>complexity</a:t>
            </a:r>
            <a:r>
              <a:rPr lang="de-DE" sz="800" dirty="0"/>
              <a:t>.</a:t>
            </a:r>
          </a:p>
        </p:txBody>
      </p:sp>
      <p:pic>
        <p:nvPicPr>
          <p:cNvPr id="7" name="Grafik 10">
            <a:extLst>
              <a:ext uri="{FF2B5EF4-FFF2-40B4-BE49-F238E27FC236}">
                <a16:creationId xmlns:a16="http://schemas.microsoft.com/office/drawing/2014/main" id="{2510A642-FB33-2962-10E0-3316D6F5B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03103"/>
            <a:ext cx="6534705" cy="205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3248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Appendix | </a:t>
            </a:r>
            <a:r>
              <a:rPr lang="en-US" dirty="0"/>
              <a:t>Reformer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0FC04380-CFA1-98C2-AF90-A670CFF85E6C}"/>
              </a:ext>
            </a:extLst>
          </p:cNvPr>
          <p:cNvSpPr/>
          <p:nvPr/>
        </p:nvSpPr>
        <p:spPr>
          <a:xfrm>
            <a:off x="249676" y="6093296"/>
            <a:ext cx="8643499" cy="215444"/>
          </a:xfrm>
          <a:prstGeom prst="rect">
            <a:avLst/>
          </a:prstGeom>
        </p:spPr>
        <p:txBody>
          <a:bodyPr wrap="square" rIns="0" anchor="ctr">
            <a:spAutoFit/>
          </a:bodyPr>
          <a:lstStyle/>
          <a:p>
            <a:pPr lvl="0" algn="r"/>
            <a:r>
              <a:rPr lang="de-DE" sz="800" dirty="0" err="1"/>
              <a:t>Kitaev</a:t>
            </a:r>
            <a:r>
              <a:rPr lang="de-DE" sz="800" dirty="0"/>
              <a:t>, Kaiser, et al.: Reformer: The </a:t>
            </a:r>
            <a:r>
              <a:rPr lang="de-DE" sz="800" dirty="0" err="1"/>
              <a:t>efficient</a:t>
            </a:r>
            <a:r>
              <a:rPr lang="de-DE" sz="800" dirty="0"/>
              <a:t> </a:t>
            </a:r>
            <a:r>
              <a:rPr lang="de-DE" sz="800" dirty="0" err="1"/>
              <a:t>transformer</a:t>
            </a:r>
            <a:r>
              <a:rPr lang="de-DE" sz="800" dirty="0"/>
              <a:t>.</a:t>
            </a:r>
          </a:p>
        </p:txBody>
      </p:sp>
      <p:sp>
        <p:nvSpPr>
          <p:cNvPr id="10" name="Rechteck 23">
            <a:extLst>
              <a:ext uri="{FF2B5EF4-FFF2-40B4-BE49-F238E27FC236}">
                <a16:creationId xmlns:a16="http://schemas.microsoft.com/office/drawing/2014/main" id="{81A05325-C1F4-FFF3-8FC6-C76DAA711438}"/>
              </a:ext>
            </a:extLst>
          </p:cNvPr>
          <p:cNvSpPr/>
          <p:nvPr/>
        </p:nvSpPr>
        <p:spPr bwMode="auto">
          <a:xfrm>
            <a:off x="3893204" y="2281794"/>
            <a:ext cx="574916" cy="621257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2" name="Rechteck 25">
            <a:extLst>
              <a:ext uri="{FF2B5EF4-FFF2-40B4-BE49-F238E27FC236}">
                <a16:creationId xmlns:a16="http://schemas.microsoft.com/office/drawing/2014/main" id="{A9D00F95-CAE4-3C34-F858-831723787A39}"/>
              </a:ext>
            </a:extLst>
          </p:cNvPr>
          <p:cNvSpPr/>
          <p:nvPr/>
        </p:nvSpPr>
        <p:spPr bwMode="auto">
          <a:xfrm>
            <a:off x="2735790" y="2275041"/>
            <a:ext cx="574916" cy="621257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3" name="Textfeld 27">
            <a:extLst>
              <a:ext uri="{FF2B5EF4-FFF2-40B4-BE49-F238E27FC236}">
                <a16:creationId xmlns:a16="http://schemas.microsoft.com/office/drawing/2014/main" id="{5608BD18-8295-71AF-6DFC-640A68F751F7}"/>
              </a:ext>
            </a:extLst>
          </p:cNvPr>
          <p:cNvSpPr txBox="1"/>
          <p:nvPr/>
        </p:nvSpPr>
        <p:spPr>
          <a:xfrm>
            <a:off x="518637" y="3250605"/>
            <a:ext cx="99418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 err="1"/>
              <a:t>Softmax</a:t>
            </a:r>
            <a:endParaRPr lang="en-US" sz="1600" b="1" dirty="0"/>
          </a:p>
        </p:txBody>
      </p:sp>
      <p:sp>
        <p:nvSpPr>
          <p:cNvPr id="14" name="Textfeld 28">
            <a:extLst>
              <a:ext uri="{FF2B5EF4-FFF2-40B4-BE49-F238E27FC236}">
                <a16:creationId xmlns:a16="http://schemas.microsoft.com/office/drawing/2014/main" id="{9CBF9602-9C19-49E9-7F08-9895C5350B5D}"/>
              </a:ext>
            </a:extLst>
          </p:cNvPr>
          <p:cNvSpPr txBox="1"/>
          <p:nvPr/>
        </p:nvSpPr>
        <p:spPr>
          <a:xfrm>
            <a:off x="2467448" y="3033683"/>
            <a:ext cx="121108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Small values are close to 0</a:t>
            </a:r>
          </a:p>
        </p:txBody>
      </p:sp>
      <p:sp>
        <p:nvSpPr>
          <p:cNvPr id="15" name="Textfeld 28">
            <a:extLst>
              <a:ext uri="{FF2B5EF4-FFF2-40B4-BE49-F238E27FC236}">
                <a16:creationId xmlns:a16="http://schemas.microsoft.com/office/drawing/2014/main" id="{22537A49-749B-A933-92B9-DFB73E7D233B}"/>
              </a:ext>
            </a:extLst>
          </p:cNvPr>
          <p:cNvSpPr txBox="1"/>
          <p:nvPr/>
        </p:nvSpPr>
        <p:spPr>
          <a:xfrm>
            <a:off x="4541790" y="2942827"/>
            <a:ext cx="140209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Only large values of QK</a:t>
            </a:r>
            <a:r>
              <a:rPr lang="en-US" sz="1600" b="1" baseline="30000" dirty="0"/>
              <a:t>T </a:t>
            </a:r>
            <a:r>
              <a:rPr lang="en-US" sz="1600" b="1" dirty="0"/>
              <a:t>really matter</a:t>
            </a:r>
          </a:p>
        </p:txBody>
      </p:sp>
      <p:sp>
        <p:nvSpPr>
          <p:cNvPr id="16" name="Textfeld 28">
            <a:extLst>
              <a:ext uri="{FF2B5EF4-FFF2-40B4-BE49-F238E27FC236}">
                <a16:creationId xmlns:a16="http://schemas.microsoft.com/office/drawing/2014/main" id="{66C418E8-AD91-6D0B-512C-37275C8A589A}"/>
              </a:ext>
            </a:extLst>
          </p:cNvPr>
          <p:cNvSpPr txBox="1"/>
          <p:nvPr/>
        </p:nvSpPr>
        <p:spPr>
          <a:xfrm>
            <a:off x="6807144" y="2942827"/>
            <a:ext cx="1562063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Enough to compute QK</a:t>
            </a:r>
            <a:r>
              <a:rPr lang="en-US" sz="1600" b="1" baseline="30000" dirty="0"/>
              <a:t>T </a:t>
            </a:r>
            <a:r>
              <a:rPr lang="en-US" sz="1600" b="1" dirty="0"/>
              <a:t>for most  similar vectors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5C58002-CBBE-68E3-ED0B-B8037C85910B}"/>
              </a:ext>
            </a:extLst>
          </p:cNvPr>
          <p:cNvCxnSpPr/>
          <p:nvPr/>
        </p:nvCxnSpPr>
        <p:spPr bwMode="auto">
          <a:xfrm>
            <a:off x="1691680" y="3429000"/>
            <a:ext cx="648072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2FEE777-51EE-4791-9052-605FE1613256}"/>
              </a:ext>
            </a:extLst>
          </p:cNvPr>
          <p:cNvCxnSpPr/>
          <p:nvPr/>
        </p:nvCxnSpPr>
        <p:spPr bwMode="auto">
          <a:xfrm>
            <a:off x="3678533" y="3429000"/>
            <a:ext cx="648072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F13FDF-FE68-D0E4-44DE-BDBB6E1C4EDF}"/>
              </a:ext>
            </a:extLst>
          </p:cNvPr>
          <p:cNvCxnSpPr/>
          <p:nvPr/>
        </p:nvCxnSpPr>
        <p:spPr bwMode="auto">
          <a:xfrm>
            <a:off x="6012160" y="3429000"/>
            <a:ext cx="648072" cy="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12627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Appendix | </a:t>
            </a:r>
            <a:r>
              <a:rPr lang="en-US" dirty="0"/>
              <a:t>Reformer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0FC04380-CFA1-98C2-AF90-A670CFF85E6C}"/>
              </a:ext>
            </a:extLst>
          </p:cNvPr>
          <p:cNvSpPr/>
          <p:nvPr/>
        </p:nvSpPr>
        <p:spPr>
          <a:xfrm>
            <a:off x="249676" y="6093296"/>
            <a:ext cx="8643499" cy="215444"/>
          </a:xfrm>
          <a:prstGeom prst="rect">
            <a:avLst/>
          </a:prstGeom>
        </p:spPr>
        <p:txBody>
          <a:bodyPr wrap="square" rIns="0" anchor="ctr">
            <a:spAutoFit/>
          </a:bodyPr>
          <a:lstStyle/>
          <a:p>
            <a:pPr lvl="0" algn="r"/>
            <a:r>
              <a:rPr lang="de-DE" sz="800" dirty="0" err="1"/>
              <a:t>Kitaev</a:t>
            </a:r>
            <a:r>
              <a:rPr lang="de-DE" sz="800" dirty="0"/>
              <a:t>, Kaiser, et al.: Reformer: The </a:t>
            </a:r>
            <a:r>
              <a:rPr lang="de-DE" sz="800" dirty="0" err="1"/>
              <a:t>efficient</a:t>
            </a:r>
            <a:r>
              <a:rPr lang="de-DE" sz="800" dirty="0"/>
              <a:t> </a:t>
            </a:r>
            <a:r>
              <a:rPr lang="de-DE" sz="800" dirty="0" err="1"/>
              <a:t>transformer</a:t>
            </a:r>
            <a:r>
              <a:rPr lang="de-DE" sz="800" dirty="0"/>
              <a:t>.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8EAF16C-1770-DAD9-7FD6-2B791966E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52" y="803419"/>
            <a:ext cx="7772400" cy="522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78649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Appendix | </a:t>
            </a:r>
            <a:r>
              <a:rPr lang="en-US" dirty="0"/>
              <a:t>Reformer Models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59</a:t>
            </a:fld>
            <a:endParaRPr lang="de-DE" dirty="0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41410D22-7E18-11E3-B515-2404B2CE9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501650"/>
              </p:ext>
            </p:extLst>
          </p:nvPr>
        </p:nvGraphicFramePr>
        <p:xfrm>
          <a:off x="79292" y="852012"/>
          <a:ext cx="8983119" cy="5628688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546498">
                  <a:extLst>
                    <a:ext uri="{9D8B030D-6E8A-4147-A177-3AD203B41FA5}">
                      <a16:colId xmlns:a16="http://schemas.microsoft.com/office/drawing/2014/main" val="1944727314"/>
                    </a:ext>
                  </a:extLst>
                </a:gridCol>
                <a:gridCol w="1447875">
                  <a:extLst>
                    <a:ext uri="{9D8B030D-6E8A-4147-A177-3AD203B41FA5}">
                      <a16:colId xmlns:a16="http://schemas.microsoft.com/office/drawing/2014/main" val="1554462328"/>
                    </a:ext>
                  </a:extLst>
                </a:gridCol>
                <a:gridCol w="1829357">
                  <a:extLst>
                    <a:ext uri="{9D8B030D-6E8A-4147-A177-3AD203B41FA5}">
                      <a16:colId xmlns:a16="http://schemas.microsoft.com/office/drawing/2014/main" val="1500505707"/>
                    </a:ext>
                  </a:extLst>
                </a:gridCol>
                <a:gridCol w="1165017">
                  <a:extLst>
                    <a:ext uri="{9D8B030D-6E8A-4147-A177-3AD203B41FA5}">
                      <a16:colId xmlns:a16="http://schemas.microsoft.com/office/drawing/2014/main" val="4250236973"/>
                    </a:ext>
                  </a:extLst>
                </a:gridCol>
                <a:gridCol w="1024241">
                  <a:extLst>
                    <a:ext uri="{9D8B030D-6E8A-4147-A177-3AD203B41FA5}">
                      <a16:colId xmlns:a16="http://schemas.microsoft.com/office/drawing/2014/main" val="3650862220"/>
                    </a:ext>
                  </a:extLst>
                </a:gridCol>
                <a:gridCol w="1970131">
                  <a:extLst>
                    <a:ext uri="{9D8B030D-6E8A-4147-A177-3AD203B41FA5}">
                      <a16:colId xmlns:a16="http://schemas.microsoft.com/office/drawing/2014/main" val="583287718"/>
                    </a:ext>
                  </a:extLst>
                </a:gridCol>
              </a:tblGrid>
              <a:tr h="7747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Reformer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Hidden Layers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Attention Heads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FNN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Vocab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Pretraining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455665"/>
                  </a:ext>
                </a:extLst>
              </a:tr>
              <a:tr h="774712">
                <a:tc>
                  <a:txBody>
                    <a:bodyPr/>
                    <a:lstStyle/>
                    <a:p>
                      <a:r>
                        <a:rPr lang="en-US" sz="1400" b="0" dirty="0"/>
                        <a:t>Reformer-1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Crime and Punishment </a:t>
                      </a:r>
                      <a:endParaRPr lang="en-GB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049058"/>
                  </a:ext>
                </a:extLst>
              </a:tr>
              <a:tr h="774712">
                <a:tc>
                  <a:txBody>
                    <a:bodyPr/>
                    <a:lstStyle/>
                    <a:p>
                      <a:r>
                        <a:rPr lang="en-US" sz="1400" b="0" dirty="0"/>
                        <a:t>Reformer-2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Crime and Punishment, 60k patents </a:t>
                      </a:r>
                      <a:endParaRPr lang="en-GB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09955"/>
                  </a:ext>
                </a:extLst>
              </a:tr>
              <a:tr h="1119749">
                <a:tc>
                  <a:txBody>
                    <a:bodyPr/>
                    <a:lstStyle/>
                    <a:p>
                      <a:r>
                        <a:rPr lang="en-US" sz="1400" b="0" dirty="0"/>
                        <a:t>Reformer-3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Crime and Punishment, 60k patents,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100k scientific papers,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50k Wikipedia articles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53783"/>
                  </a:ext>
                </a:extLst>
              </a:tr>
              <a:tr h="774712">
                <a:tc>
                  <a:txBody>
                    <a:bodyPr/>
                    <a:lstStyle/>
                    <a:p>
                      <a:r>
                        <a:rPr lang="en-US" sz="1400" b="0" dirty="0"/>
                        <a:t>Reformer-4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1,024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52k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Crime and Punishment, 60k patents </a:t>
                      </a:r>
                      <a:endParaRPr lang="en-GB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927338"/>
                  </a:ext>
                </a:extLst>
              </a:tr>
              <a:tr h="1326019">
                <a:tc>
                  <a:txBody>
                    <a:bodyPr/>
                    <a:lstStyle/>
                    <a:p>
                      <a:r>
                        <a:rPr lang="en-US" sz="1400" b="0" dirty="0"/>
                        <a:t>Reformer-5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1,024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52k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Crime and Punishment, 60k patents,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100k scientific papers,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50k Wikipedia articles</a:t>
                      </a:r>
                    </a:p>
                    <a:p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783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487179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Approach 1: How can existing language models be used on long sequences?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Limit number of attention operations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But which tokens to attend to?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98425" lvl="1" indent="0">
              <a:buNone/>
            </a:pPr>
            <a:endParaRPr lang="en-US" dirty="0"/>
          </a:p>
          <a:p>
            <a:r>
              <a:rPr lang="en-US" b="1" dirty="0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 | </a:t>
            </a:r>
            <a:r>
              <a:rPr lang="en-US" dirty="0"/>
              <a:t>Methods to encode long sequences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5F66B10-4D09-CC96-164B-F340B3F62F70}"/>
              </a:ext>
            </a:extLst>
          </p:cNvPr>
          <p:cNvSpPr txBox="1"/>
          <p:nvPr/>
        </p:nvSpPr>
        <p:spPr>
          <a:xfrm>
            <a:off x="395536" y="5158933"/>
            <a:ext cx="853244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</a:rPr>
              <a:t>[CLS] … … some token … …   </a:t>
            </a:r>
            <a:r>
              <a:rPr lang="en-US" b="1" dirty="0">
                <a:latin typeface="Arial" pitchFamily="34" charset="0"/>
              </a:rPr>
              <a:t>some long text   </a:t>
            </a:r>
            <a:r>
              <a:rPr lang="en-US" dirty="0">
                <a:latin typeface="Arial" pitchFamily="34" charset="0"/>
              </a:rPr>
              <a:t>… … some token … … [SEP]</a:t>
            </a:r>
          </a:p>
          <a:p>
            <a:endParaRPr lang="en-US" dirty="0">
              <a:latin typeface="Arial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C05CB82-F6A7-74A4-A1EF-20CB86679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128314"/>
            <a:ext cx="588617" cy="740846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F583BEB-F307-A0B4-E5C5-150D6AE35C43}"/>
              </a:ext>
            </a:extLst>
          </p:cNvPr>
          <p:cNvCxnSpPr>
            <a:cxnSpLocks/>
          </p:cNvCxnSpPr>
          <p:nvPr/>
        </p:nvCxnSpPr>
        <p:spPr bwMode="auto">
          <a:xfrm flipV="1">
            <a:off x="3923928" y="4939427"/>
            <a:ext cx="216024" cy="24747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D9D7E9BA-43B0-20EE-D783-DCB54164E634}"/>
              </a:ext>
            </a:extLst>
          </p:cNvPr>
          <p:cNvCxnSpPr>
            <a:cxnSpLocks/>
          </p:cNvCxnSpPr>
          <p:nvPr/>
        </p:nvCxnSpPr>
        <p:spPr bwMode="auto">
          <a:xfrm flipV="1">
            <a:off x="4499992" y="4921408"/>
            <a:ext cx="0" cy="26549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BF3B1B7F-763F-81FB-4491-7E629CB3914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88024" y="4899938"/>
            <a:ext cx="238816" cy="29989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4D5553AC-5191-DD73-73E0-C1A68FC735C1}"/>
              </a:ext>
            </a:extLst>
          </p:cNvPr>
          <p:cNvCxnSpPr>
            <a:cxnSpLocks/>
          </p:cNvCxnSpPr>
          <p:nvPr/>
        </p:nvCxnSpPr>
        <p:spPr bwMode="auto">
          <a:xfrm flipV="1">
            <a:off x="899592" y="4761533"/>
            <a:ext cx="3024336" cy="30163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2C3CCDA9-D3DA-62A8-0C5F-BB3886509932}"/>
              </a:ext>
            </a:extLst>
          </p:cNvPr>
          <p:cNvCxnSpPr>
            <a:cxnSpLocks/>
          </p:cNvCxnSpPr>
          <p:nvPr/>
        </p:nvCxnSpPr>
        <p:spPr bwMode="auto">
          <a:xfrm flipV="1">
            <a:off x="2663615" y="4886488"/>
            <a:ext cx="1260313" cy="27244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06E00019-53FE-73FF-54DE-12D7E042B89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944593" y="4869160"/>
            <a:ext cx="1491183" cy="27944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39917E17-6357-1068-24C8-DFD3643CE36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004048" y="4711074"/>
            <a:ext cx="3096344" cy="33880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F02BAC12-2E7C-A758-5CAE-620350472697}"/>
              </a:ext>
            </a:extLst>
          </p:cNvPr>
          <p:cNvSpPr/>
          <p:nvPr/>
        </p:nvSpPr>
        <p:spPr bwMode="auto">
          <a:xfrm>
            <a:off x="3563888" y="4005064"/>
            <a:ext cx="1791768" cy="1584177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n w="28575">
                <a:solidFill>
                  <a:srgbClr val="C00000"/>
                </a:solidFill>
              </a:ln>
              <a:solidFill>
                <a:schemeClr val="tx1"/>
              </a:solidFill>
              <a:cs typeface="Arial" pitchFamily="34" charset="0"/>
            </a:endParaRPr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6C35A34A-36B0-ADF2-9C3F-708A404094A4}"/>
              </a:ext>
            </a:extLst>
          </p:cNvPr>
          <p:cNvCxnSpPr>
            <a:cxnSpLocks/>
          </p:cNvCxnSpPr>
          <p:nvPr/>
        </p:nvCxnSpPr>
        <p:spPr bwMode="auto">
          <a:xfrm>
            <a:off x="3419872" y="5877272"/>
            <a:ext cx="2160240" cy="0"/>
          </a:xfrm>
          <a:prstGeom prst="straightConnector1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89E04B0E-CFCC-FFF9-18DA-42C998A34F93}"/>
              </a:ext>
            </a:extLst>
          </p:cNvPr>
          <p:cNvSpPr txBox="1"/>
          <p:nvPr/>
        </p:nvSpPr>
        <p:spPr>
          <a:xfrm>
            <a:off x="3199632" y="2937718"/>
            <a:ext cx="252028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itchFamily="34" charset="0"/>
              </a:rPr>
              <a:t>Slide language model over the sequence</a:t>
            </a:r>
          </a:p>
        </p:txBody>
      </p:sp>
    </p:spTree>
    <p:extLst>
      <p:ext uri="{BB962C8B-B14F-4D97-AF65-F5344CB8AC3E}">
        <p14:creationId xmlns:p14="http://schemas.microsoft.com/office/powerpoint/2010/main" val="872697039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Appendix | </a:t>
            </a:r>
            <a:r>
              <a:rPr lang="en-US" dirty="0"/>
              <a:t>Question 2 - Experiment 1 -</a:t>
            </a:r>
            <a:r>
              <a:rPr lang="en-US" b="1" dirty="0"/>
              <a:t> </a:t>
            </a:r>
            <a:r>
              <a:rPr lang="en-US" dirty="0"/>
              <a:t>Results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F275F8-DBCD-405B-102C-C1DCD72D9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6" y="908720"/>
            <a:ext cx="8642351" cy="5400675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11CC311-A652-6FDF-A2BB-037E9EC2B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75495"/>
              </p:ext>
            </p:extLst>
          </p:nvPr>
        </p:nvGraphicFramePr>
        <p:xfrm>
          <a:off x="1113545" y="2148840"/>
          <a:ext cx="6914612" cy="25603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018295">
                  <a:extLst>
                    <a:ext uri="{9D8B030D-6E8A-4147-A177-3AD203B41FA5}">
                      <a16:colId xmlns:a16="http://schemas.microsoft.com/office/drawing/2014/main" val="1329818602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774155705"/>
                    </a:ext>
                  </a:extLst>
                </a:gridCol>
                <a:gridCol w="2376037">
                  <a:extLst>
                    <a:ext uri="{9D8B030D-6E8A-4147-A177-3AD203B41FA5}">
                      <a16:colId xmlns:a16="http://schemas.microsoft.com/office/drawing/2014/main" val="29184675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Language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Training Accuracy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Test Accuracy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886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 err="1"/>
                        <a:t>roBERTa</a:t>
                      </a:r>
                      <a:r>
                        <a:rPr lang="en-US" b="0" dirty="0"/>
                        <a:t>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33.84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26.42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2683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 err="1"/>
                        <a:t>Longformer</a:t>
                      </a:r>
                      <a:r>
                        <a:rPr lang="en-US" b="0" dirty="0"/>
                        <a:t>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15.10  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16.17 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98142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BigBird-base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40.38 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37.53 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959209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Performer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35.07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32.84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298083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 err="1"/>
                        <a:t>Linformer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78.69 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36.05 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470635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Reformer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57.33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47.41 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023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7425367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Appendix | </a:t>
            </a:r>
            <a:r>
              <a:rPr lang="en-US" dirty="0"/>
              <a:t>Question 2 - Experiment 1 -</a:t>
            </a:r>
            <a:r>
              <a:rPr lang="en-US" b="1" dirty="0"/>
              <a:t> </a:t>
            </a:r>
            <a:r>
              <a:rPr lang="en-US" dirty="0"/>
              <a:t>Results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61</a:t>
            </a:fld>
            <a:endParaRPr lang="de-DE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11CC311-A652-6FDF-A2BB-037E9EC2B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923773"/>
              </p:ext>
            </p:extLst>
          </p:nvPr>
        </p:nvGraphicFramePr>
        <p:xfrm>
          <a:off x="1113546" y="2148840"/>
          <a:ext cx="6914612" cy="25603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946286">
                  <a:extLst>
                    <a:ext uri="{9D8B030D-6E8A-4147-A177-3AD203B41FA5}">
                      <a16:colId xmlns:a16="http://schemas.microsoft.com/office/drawing/2014/main" val="1329818602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774155705"/>
                    </a:ext>
                  </a:extLst>
                </a:gridCol>
                <a:gridCol w="2376038">
                  <a:extLst>
                    <a:ext uri="{9D8B030D-6E8A-4147-A177-3AD203B41FA5}">
                      <a16:colId xmlns:a16="http://schemas.microsoft.com/office/drawing/2014/main" val="29184675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Language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Training Accuracy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Test Accuracy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886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 err="1"/>
                        <a:t>roBERTa</a:t>
                      </a:r>
                      <a:r>
                        <a:rPr lang="en-US" b="0" dirty="0"/>
                        <a:t>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46.80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42.96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2683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 err="1"/>
                        <a:t>Longformer</a:t>
                      </a:r>
                      <a:r>
                        <a:rPr lang="en-US" b="0" dirty="0"/>
                        <a:t>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33.55  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31.11 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98142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BigBird-base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45.93 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44.59 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959209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Performer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54.41 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47.85 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298083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 err="1"/>
                        <a:t>Linformer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66.93  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50.52 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470635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Reformer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58.48 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50.67 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023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3173597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Appendix | </a:t>
            </a:r>
            <a:r>
              <a:rPr lang="en-US" dirty="0"/>
              <a:t>Question 2 - Experiment 2 -</a:t>
            </a:r>
            <a:r>
              <a:rPr lang="en-US" b="1" dirty="0"/>
              <a:t> </a:t>
            </a:r>
            <a:r>
              <a:rPr lang="en-US" dirty="0"/>
              <a:t>Results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62</a:t>
            </a:fld>
            <a:endParaRPr lang="de-DE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19DEF3D-F173-F79B-4CA3-85E9FFCAC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341576"/>
              </p:ext>
            </p:extLst>
          </p:nvPr>
        </p:nvGraphicFramePr>
        <p:xfrm>
          <a:off x="1113546" y="2331720"/>
          <a:ext cx="6914612" cy="219456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090302">
                  <a:extLst>
                    <a:ext uri="{9D8B030D-6E8A-4147-A177-3AD203B41FA5}">
                      <a16:colId xmlns:a16="http://schemas.microsoft.com/office/drawing/2014/main" val="1329818602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774155705"/>
                    </a:ext>
                  </a:extLst>
                </a:gridCol>
                <a:gridCol w="2376038">
                  <a:extLst>
                    <a:ext uri="{9D8B030D-6E8A-4147-A177-3AD203B41FA5}">
                      <a16:colId xmlns:a16="http://schemas.microsoft.com/office/drawing/2014/main" val="29184675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Language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Training Accuracy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Test Accuracy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88670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 err="1"/>
                        <a:t>Longformer</a:t>
                      </a:r>
                      <a:r>
                        <a:rPr lang="en-US" b="0" dirty="0"/>
                        <a:t>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39.35   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30.37  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98142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BigBird-base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40.72  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38.89  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959209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Performer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63.98  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42.72  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298083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 err="1"/>
                        <a:t>Linformer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79.28   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37.04  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470635"/>
                  </a:ext>
                </a:extLst>
              </a:tr>
              <a:tr h="358660">
                <a:tc>
                  <a:txBody>
                    <a:bodyPr/>
                    <a:lstStyle/>
                    <a:p>
                      <a:r>
                        <a:rPr lang="en-US" b="0" dirty="0"/>
                        <a:t>Reformer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58.48    </a:t>
                      </a:r>
                      <a:endParaRPr lang="en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47.90    </a:t>
                      </a:r>
                      <a:endParaRPr lang="en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023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91376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Approach 2: How can the attention mechanism itself be adapted?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Reformulate attention mechanism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Usually by approximating full self-attention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/>
          </a:p>
          <a:p>
            <a:pPr marL="0" indent="0"/>
            <a:r>
              <a:rPr lang="en-US" b="1" dirty="0"/>
              <a:t>The Attention Mechanism: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 | </a:t>
            </a:r>
            <a:r>
              <a:rPr lang="en-US" dirty="0"/>
              <a:t>Methods to encode long sequences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3E6C209-1E94-0C0B-4960-8BDABE06C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3489933"/>
            <a:ext cx="6534705" cy="2051794"/>
          </a:xfrm>
          <a:prstGeom prst="rect">
            <a:avLst/>
          </a:prstGeom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CB1DCE24-64C8-25FB-8F86-5573C24C4787}"/>
              </a:ext>
            </a:extLst>
          </p:cNvPr>
          <p:cNvCxnSpPr>
            <a:cxnSpLocks/>
          </p:cNvCxnSpPr>
          <p:nvPr/>
        </p:nvCxnSpPr>
        <p:spPr bwMode="auto">
          <a:xfrm>
            <a:off x="3275856" y="4170628"/>
            <a:ext cx="491232" cy="18732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000E2C06-468D-EE16-0671-B629FD61AD6F}"/>
              </a:ext>
            </a:extLst>
          </p:cNvPr>
          <p:cNvCxnSpPr>
            <a:cxnSpLocks/>
          </p:cNvCxnSpPr>
          <p:nvPr/>
        </p:nvCxnSpPr>
        <p:spPr bwMode="auto">
          <a:xfrm flipH="1">
            <a:off x="5950061" y="3489933"/>
            <a:ext cx="988294" cy="77384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8CD7A81D-157D-0343-7394-8F10C6E5CA59}"/>
              </a:ext>
            </a:extLst>
          </p:cNvPr>
          <p:cNvSpPr txBox="1"/>
          <p:nvPr/>
        </p:nvSpPr>
        <p:spPr>
          <a:xfrm>
            <a:off x="301343" y="3801296"/>
            <a:ext cx="352839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</a:rPr>
              <a:t>A query vector for each token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B6E414F-1868-9BC6-70A9-56109B2E4DF7}"/>
              </a:ext>
            </a:extLst>
          </p:cNvPr>
          <p:cNvSpPr txBox="1"/>
          <p:nvPr/>
        </p:nvSpPr>
        <p:spPr>
          <a:xfrm>
            <a:off x="5797688" y="3120601"/>
            <a:ext cx="295936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</a:rPr>
              <a:t>A key vector for each token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3580E54D-2BF3-127C-29C3-B42AE055A229}"/>
              </a:ext>
            </a:extLst>
          </p:cNvPr>
          <p:cNvCxnSpPr>
            <a:cxnSpLocks/>
          </p:cNvCxnSpPr>
          <p:nvPr/>
        </p:nvCxnSpPr>
        <p:spPr bwMode="auto">
          <a:xfrm flipV="1">
            <a:off x="3635896" y="4695900"/>
            <a:ext cx="1218205" cy="118102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5061709C-6405-FA05-C275-A12E6397FB9E}"/>
              </a:ext>
            </a:extLst>
          </p:cNvPr>
          <p:cNvSpPr txBox="1"/>
          <p:nvPr/>
        </p:nvSpPr>
        <p:spPr>
          <a:xfrm>
            <a:off x="1403647" y="5884858"/>
            <a:ext cx="352839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itchFamily="34" charset="0"/>
              </a:rPr>
              <a:t>The result is an l x l Matrix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038254D2-DD73-F0A1-56BF-C94426E1A39E}"/>
              </a:ext>
            </a:extLst>
          </p:cNvPr>
          <p:cNvSpPr/>
          <p:nvPr/>
        </p:nvSpPr>
        <p:spPr>
          <a:xfrm>
            <a:off x="251264" y="6351131"/>
            <a:ext cx="8643499" cy="215444"/>
          </a:xfrm>
          <a:prstGeom prst="rect">
            <a:avLst/>
          </a:prstGeom>
        </p:spPr>
        <p:txBody>
          <a:bodyPr wrap="square" rIns="0" anchor="ctr">
            <a:spAutoFit/>
          </a:bodyPr>
          <a:lstStyle/>
          <a:p>
            <a:pPr lvl="0" algn="r"/>
            <a:r>
              <a:rPr lang="en-US" sz="800" i="1" dirty="0">
                <a:solidFill>
                  <a:srgbClr val="000000"/>
                </a:solidFill>
                <a:latin typeface="Arial"/>
              </a:rPr>
              <a:t>Images: </a:t>
            </a:r>
            <a:r>
              <a:rPr lang="en-US" sz="800" i="1" dirty="0">
                <a:solidFill>
                  <a:srgbClr val="000000"/>
                </a:solidFill>
                <a:latin typeface="Arial"/>
                <a:hlinkClick r:id="rId4"/>
              </a:rPr>
              <a:t>Jalammar blog</a:t>
            </a:r>
            <a:r>
              <a:rPr lang="en-US" sz="800" i="1" dirty="0">
                <a:solidFill>
                  <a:srgbClr val="000000"/>
                </a:solidFill>
                <a:latin typeface="Arial"/>
              </a:rPr>
              <a:t> (</a:t>
            </a:r>
            <a:r>
              <a:rPr lang="de-DE" sz="800" dirty="0"/>
              <a:t>http://</a:t>
            </a:r>
            <a:r>
              <a:rPr lang="de-DE" sz="800" dirty="0" err="1"/>
              <a:t>jalammar.github.io</a:t>
            </a:r>
            <a:r>
              <a:rPr lang="de-DE" sz="800" dirty="0"/>
              <a:t>/</a:t>
            </a:r>
            <a:r>
              <a:rPr lang="de-DE" sz="800" dirty="0" err="1"/>
              <a:t>illustrated-transformer</a:t>
            </a:r>
            <a:r>
              <a:rPr lang="de-DE" sz="800" dirty="0"/>
              <a:t>/)</a:t>
            </a:r>
            <a:endParaRPr lang="en-US" sz="800" i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997018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 | </a:t>
            </a:r>
            <a:r>
              <a:rPr lang="en-US" dirty="0"/>
              <a:t>Models used in experiments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8</a:t>
            </a:fld>
            <a:endParaRPr lang="de-DE" dirty="0"/>
          </a:p>
        </p:txBody>
      </p: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BBD62A82-C907-8A51-2507-87C433AB4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275654"/>
              </p:ext>
            </p:extLst>
          </p:nvPr>
        </p:nvGraphicFramePr>
        <p:xfrm>
          <a:off x="467546" y="1084440"/>
          <a:ext cx="8176392" cy="5210904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725464">
                  <a:extLst>
                    <a:ext uri="{9D8B030D-6E8A-4147-A177-3AD203B41FA5}">
                      <a16:colId xmlns:a16="http://schemas.microsoft.com/office/drawing/2014/main" val="1329818602"/>
                    </a:ext>
                  </a:extLst>
                </a:gridCol>
                <a:gridCol w="2725464">
                  <a:extLst>
                    <a:ext uri="{9D8B030D-6E8A-4147-A177-3AD203B41FA5}">
                      <a16:colId xmlns:a16="http://schemas.microsoft.com/office/drawing/2014/main" val="1871359972"/>
                    </a:ext>
                  </a:extLst>
                </a:gridCol>
                <a:gridCol w="2725464">
                  <a:extLst>
                    <a:ext uri="{9D8B030D-6E8A-4147-A177-3AD203B41FA5}">
                      <a16:colId xmlns:a16="http://schemas.microsoft.com/office/drawing/2014/main" val="774155705"/>
                    </a:ext>
                  </a:extLst>
                </a:gridCol>
              </a:tblGrid>
              <a:tr h="103776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Transformer variant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Max. input length of available pretrained model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Attention mechanism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88670"/>
                  </a:ext>
                </a:extLst>
              </a:tr>
              <a:tr h="593007">
                <a:tc>
                  <a:txBody>
                    <a:bodyPr/>
                    <a:lstStyle/>
                    <a:p>
                      <a:r>
                        <a:rPr lang="en-US" dirty="0"/>
                        <a:t>BigBird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4,096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Sliding window </a:t>
                      </a:r>
                      <a:r>
                        <a:rPr lang="en-US" dirty="0"/>
                        <a:t>using </a:t>
                      </a:r>
                      <a:r>
                        <a:rPr lang="en-US" b="1" dirty="0" err="1">
                          <a:solidFill>
                            <a:srgbClr val="0065BD"/>
                          </a:solidFill>
                        </a:rPr>
                        <a:t>roBERTa</a:t>
                      </a:r>
                      <a:r>
                        <a:rPr lang="en-US" dirty="0"/>
                        <a:t> and random tokens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817274"/>
                  </a:ext>
                </a:extLst>
              </a:tr>
              <a:tr h="593007">
                <a:tc>
                  <a:txBody>
                    <a:bodyPr/>
                    <a:lstStyle/>
                    <a:p>
                      <a:r>
                        <a:rPr lang="en-US" dirty="0" err="1"/>
                        <a:t>Longformer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4,096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Sliding window </a:t>
                      </a:r>
                      <a:r>
                        <a:rPr lang="en-US" dirty="0"/>
                        <a:t>(with gaps) using </a:t>
                      </a:r>
                      <a:r>
                        <a:rPr lang="en-US" b="1" dirty="0" err="1">
                          <a:solidFill>
                            <a:srgbClr val="0065BD"/>
                          </a:solidFill>
                        </a:rPr>
                        <a:t>roBERTa</a:t>
                      </a:r>
                      <a:endParaRPr lang="en-US" b="1" dirty="0">
                        <a:solidFill>
                          <a:srgbClr val="0065BD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98142"/>
                  </a:ext>
                </a:extLst>
              </a:tr>
              <a:tr h="698422">
                <a:tc>
                  <a:txBody>
                    <a:bodyPr/>
                    <a:lstStyle/>
                    <a:p>
                      <a:r>
                        <a:rPr lang="en-US"/>
                        <a:t>Longformer-Encoder-Decoder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16,384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Sliding window </a:t>
                      </a:r>
                      <a:r>
                        <a:rPr lang="en-US" dirty="0"/>
                        <a:t>(with gaps) using </a:t>
                      </a:r>
                      <a:r>
                        <a:rPr lang="en-US" b="1" dirty="0">
                          <a:solidFill>
                            <a:srgbClr val="0065BD"/>
                          </a:solidFill>
                        </a:rPr>
                        <a:t>BART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959209"/>
                  </a:ext>
                </a:extLst>
              </a:tr>
              <a:tr h="593007">
                <a:tc>
                  <a:txBody>
                    <a:bodyPr/>
                    <a:lstStyle/>
                    <a:p>
                      <a:r>
                        <a:rPr lang="en-US"/>
                        <a:t>Performer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-/-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Reformulate attention with </a:t>
                      </a:r>
                      <a:r>
                        <a:rPr lang="en-US" b="1" dirty="0"/>
                        <a:t>kernel 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002900"/>
                  </a:ext>
                </a:extLst>
              </a:tr>
              <a:tr h="593007">
                <a:tc>
                  <a:txBody>
                    <a:bodyPr/>
                    <a:lstStyle/>
                    <a:p>
                      <a:r>
                        <a:rPr lang="en-US"/>
                        <a:t>Reformer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524,288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Dynamically determine </a:t>
                      </a:r>
                      <a:r>
                        <a:rPr lang="en-US" dirty="0"/>
                        <a:t>which tokens to attend 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470260"/>
                  </a:ext>
                </a:extLst>
              </a:tr>
              <a:tr h="593007">
                <a:tc>
                  <a:txBody>
                    <a:bodyPr/>
                    <a:lstStyle/>
                    <a:p>
                      <a:r>
                        <a:rPr lang="en-US"/>
                        <a:t>Linformer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-/-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Approx. attention matrix </a:t>
                      </a:r>
                      <a:r>
                        <a:rPr lang="en-US" dirty="0"/>
                        <a:t>with smaller 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917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502016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 | </a:t>
            </a:r>
            <a:r>
              <a:rPr lang="en-US" dirty="0"/>
              <a:t>Models used in experiments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221010 Jan Robin Geibel Master Thesis Final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C9FAB-BDC1-47C0-A8BB-6E12A8205D33}" type="slidenum">
              <a:rPr lang="de-DE" smtClean="0"/>
              <a:pPr/>
              <a:t>9</a:t>
            </a:fld>
            <a:endParaRPr lang="de-DE" dirty="0"/>
          </a:p>
        </p:txBody>
      </p: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BBD62A82-C907-8A51-2507-87C433AB4085}"/>
              </a:ext>
            </a:extLst>
          </p:cNvPr>
          <p:cNvGraphicFramePr>
            <a:graphicFrameLocks noGrp="1"/>
          </p:cNvGraphicFramePr>
          <p:nvPr/>
        </p:nvGraphicFramePr>
        <p:xfrm>
          <a:off x="467546" y="1084440"/>
          <a:ext cx="8176392" cy="5210904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725464">
                  <a:extLst>
                    <a:ext uri="{9D8B030D-6E8A-4147-A177-3AD203B41FA5}">
                      <a16:colId xmlns:a16="http://schemas.microsoft.com/office/drawing/2014/main" val="1329818602"/>
                    </a:ext>
                  </a:extLst>
                </a:gridCol>
                <a:gridCol w="2725464">
                  <a:extLst>
                    <a:ext uri="{9D8B030D-6E8A-4147-A177-3AD203B41FA5}">
                      <a16:colId xmlns:a16="http://schemas.microsoft.com/office/drawing/2014/main" val="1871359972"/>
                    </a:ext>
                  </a:extLst>
                </a:gridCol>
                <a:gridCol w="2725464">
                  <a:extLst>
                    <a:ext uri="{9D8B030D-6E8A-4147-A177-3AD203B41FA5}">
                      <a16:colId xmlns:a16="http://schemas.microsoft.com/office/drawing/2014/main" val="774155705"/>
                    </a:ext>
                  </a:extLst>
                </a:gridCol>
              </a:tblGrid>
              <a:tr h="103776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Transformer variant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Max. input length of available pretrained model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Attention mechanism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88670"/>
                  </a:ext>
                </a:extLst>
              </a:tr>
              <a:tr h="593007">
                <a:tc>
                  <a:txBody>
                    <a:bodyPr/>
                    <a:lstStyle/>
                    <a:p>
                      <a:r>
                        <a:rPr lang="en-US" dirty="0"/>
                        <a:t>BigBird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4,096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Sliding window </a:t>
                      </a:r>
                      <a:r>
                        <a:rPr lang="en-US" dirty="0"/>
                        <a:t>using </a:t>
                      </a:r>
                      <a:r>
                        <a:rPr lang="en-US" b="1" dirty="0" err="1"/>
                        <a:t>roBERTa</a:t>
                      </a:r>
                      <a:r>
                        <a:rPr lang="en-US" dirty="0"/>
                        <a:t> and random tokens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817274"/>
                  </a:ext>
                </a:extLst>
              </a:tr>
              <a:tr h="593007">
                <a:tc>
                  <a:txBody>
                    <a:bodyPr/>
                    <a:lstStyle/>
                    <a:p>
                      <a:r>
                        <a:rPr lang="en-US" dirty="0" err="1"/>
                        <a:t>Longformer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4,096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Sliding window </a:t>
                      </a:r>
                      <a:r>
                        <a:rPr lang="en-US" dirty="0"/>
                        <a:t>(with gaps) using </a:t>
                      </a:r>
                      <a:r>
                        <a:rPr lang="en-US" b="1" dirty="0" err="1"/>
                        <a:t>roBERTa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998142"/>
                  </a:ext>
                </a:extLst>
              </a:tr>
              <a:tr h="698422">
                <a:tc>
                  <a:txBody>
                    <a:bodyPr/>
                    <a:lstStyle/>
                    <a:p>
                      <a:r>
                        <a:rPr lang="en-US"/>
                        <a:t>Longformer-Encoder-Decoder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16,384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Sliding window </a:t>
                      </a:r>
                      <a:r>
                        <a:rPr lang="en-US" dirty="0"/>
                        <a:t>(with gaps) using </a:t>
                      </a:r>
                      <a:r>
                        <a:rPr lang="en-US" b="1" dirty="0"/>
                        <a:t>BART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959209"/>
                  </a:ext>
                </a:extLst>
              </a:tr>
              <a:tr h="593007">
                <a:tc>
                  <a:txBody>
                    <a:bodyPr/>
                    <a:lstStyle/>
                    <a:p>
                      <a:r>
                        <a:rPr lang="en-US"/>
                        <a:t>Performer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-/-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Reformulate attention with </a:t>
                      </a:r>
                      <a:r>
                        <a:rPr lang="en-US" b="1" dirty="0"/>
                        <a:t>kernel function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002900"/>
                  </a:ext>
                </a:extLst>
              </a:tr>
              <a:tr h="593007">
                <a:tc>
                  <a:txBody>
                    <a:bodyPr/>
                    <a:lstStyle/>
                    <a:p>
                      <a:r>
                        <a:rPr lang="en-US"/>
                        <a:t>Reformer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524,288 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Dynamically determine </a:t>
                      </a:r>
                      <a:r>
                        <a:rPr lang="en-US" dirty="0"/>
                        <a:t>which tokens to attend 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470260"/>
                  </a:ext>
                </a:extLst>
              </a:tr>
              <a:tr h="593007">
                <a:tc>
                  <a:txBody>
                    <a:bodyPr/>
                    <a:lstStyle/>
                    <a:p>
                      <a:r>
                        <a:rPr lang="en-US"/>
                        <a:t>Linformer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-/-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Approx. attention matrix </a:t>
                      </a:r>
                      <a:r>
                        <a:rPr lang="en-US" dirty="0"/>
                        <a:t>with smaller 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91735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A5D6472-70CF-C9AB-99BB-CD70307D971D}"/>
              </a:ext>
            </a:extLst>
          </p:cNvPr>
          <p:cNvSpPr/>
          <p:nvPr/>
        </p:nvSpPr>
        <p:spPr bwMode="auto">
          <a:xfrm>
            <a:off x="467546" y="2132855"/>
            <a:ext cx="8208908" cy="2211299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878AAA-1138-9B8E-81B0-221B40040004}"/>
              </a:ext>
            </a:extLst>
          </p:cNvPr>
          <p:cNvSpPr/>
          <p:nvPr/>
        </p:nvSpPr>
        <p:spPr bwMode="auto">
          <a:xfrm>
            <a:off x="467548" y="4400029"/>
            <a:ext cx="8208908" cy="1909291"/>
          </a:xfrm>
          <a:prstGeom prst="rect">
            <a:avLst/>
          </a:prstGeom>
          <a:noFill/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" name="Textfeld 27">
            <a:extLst>
              <a:ext uri="{FF2B5EF4-FFF2-40B4-BE49-F238E27FC236}">
                <a16:creationId xmlns:a16="http://schemas.microsoft.com/office/drawing/2014/main" id="{6A72CB26-F4CB-63D5-6AFF-F3499A0069E3}"/>
              </a:ext>
            </a:extLst>
          </p:cNvPr>
          <p:cNvSpPr txBox="1"/>
          <p:nvPr/>
        </p:nvSpPr>
        <p:spPr>
          <a:xfrm rot="16200000">
            <a:off x="-406112" y="3069227"/>
            <a:ext cx="1311578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Approach 1</a:t>
            </a:r>
          </a:p>
        </p:txBody>
      </p:sp>
      <p:sp>
        <p:nvSpPr>
          <p:cNvPr id="11" name="Textfeld 27">
            <a:extLst>
              <a:ext uri="{FF2B5EF4-FFF2-40B4-BE49-F238E27FC236}">
                <a16:creationId xmlns:a16="http://schemas.microsoft.com/office/drawing/2014/main" id="{3362FCF8-AA03-6204-EFE2-403A2422D182}"/>
              </a:ext>
            </a:extLst>
          </p:cNvPr>
          <p:cNvSpPr txBox="1"/>
          <p:nvPr/>
        </p:nvSpPr>
        <p:spPr>
          <a:xfrm rot="16200000">
            <a:off x="-399753" y="5062407"/>
            <a:ext cx="1311578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Approach 2</a:t>
            </a:r>
          </a:p>
        </p:txBody>
      </p:sp>
    </p:spTree>
    <p:extLst>
      <p:ext uri="{BB962C8B-B14F-4D97-AF65-F5344CB8AC3E}">
        <p14:creationId xmlns:p14="http://schemas.microsoft.com/office/powerpoint/2010/main" val="27870732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Slides sebis 2013 2">
  <a:themeElements>
    <a:clrScheme name="Benutzerdefiniert 2">
      <a:dk1>
        <a:srgbClr val="000000"/>
      </a:dk1>
      <a:lt1>
        <a:srgbClr val="FFFFFF"/>
      </a:lt1>
      <a:dk2>
        <a:srgbClr val="002143"/>
      </a:dk2>
      <a:lt2>
        <a:srgbClr val="EEECE1"/>
      </a:lt2>
      <a:accent1>
        <a:srgbClr val="91A02F"/>
      </a:accent1>
      <a:accent2>
        <a:srgbClr val="E37C4D"/>
      </a:accent2>
      <a:accent3>
        <a:srgbClr val="DAD7CB"/>
      </a:accent3>
      <a:accent4>
        <a:srgbClr val="003359"/>
      </a:accent4>
      <a:accent5>
        <a:srgbClr val="0073CF"/>
      </a:accent5>
      <a:accent6>
        <a:srgbClr val="98C6EA"/>
      </a:accent6>
      <a:hlink>
        <a:srgbClr val="64A0C8"/>
      </a:hlink>
      <a:folHlink>
        <a:srgbClr val="64A0C8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solidFill>
              <a:schemeClr val="tx1"/>
            </a:solidFill>
            <a:cs typeface="Arial" pitchFamily="34" charset="0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 bwMode="auto">
        <a:ln>
          <a:headEnd type="none" w="med" len="med"/>
          <a:tailEnd type="arrow"/>
        </a:ln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none" rtlCol="0">
        <a:spAutoFit/>
      </a:bodyPr>
      <a:lstStyle>
        <a:defPPr>
          <a:defRPr dirty="0" smtClean="0">
            <a:latin typeface="Arial" pitchFamily="34" charset="0"/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7103 Matthes English Master Slide Deck.potx" id="{5CEA98E3-FCCF-4A77-984D-6660B29F00FA}" vid="{70782D42-C922-4C66-80DF-428FCD7C4483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 sebis 2013 2</Template>
  <TotalTime>8653</TotalTime>
  <Words>3312</Words>
  <Application>Microsoft Macintosh PowerPoint</Application>
  <PresentationFormat>On-screen Show (4:3)</PresentationFormat>
  <Paragraphs>1317</Paragraphs>
  <Slides>62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 Unicode MS</vt:lpstr>
      <vt:lpstr>Arial</vt:lpstr>
      <vt:lpstr>Cambria Math</vt:lpstr>
      <vt:lpstr>Helvetica Neue</vt:lpstr>
      <vt:lpstr>TUM Neue Helvetica 75 Bold</vt:lpstr>
      <vt:lpstr>Wingdings</vt:lpstr>
      <vt:lpstr>Slides sebis 2013 2</vt:lpstr>
      <vt:lpstr>Evaluating Approaches to Overcome the Input Size Limitations of Transformer-Based Language Models on Patent Documents</vt:lpstr>
      <vt:lpstr>Outline</vt:lpstr>
      <vt:lpstr>Motivation | Encoding textual data</vt:lpstr>
      <vt:lpstr>Motivation | Why is attention so great?</vt:lpstr>
      <vt:lpstr>Motivation | Models cannot process long sequences</vt:lpstr>
      <vt:lpstr>Background | Methods to encode long sequences</vt:lpstr>
      <vt:lpstr>Background | Methods to encode long sequences</vt:lpstr>
      <vt:lpstr>Background | Models used in experiments</vt:lpstr>
      <vt:lpstr>Background | Models used in experiments</vt:lpstr>
      <vt:lpstr>Corpora |  BigPatent corpus</vt:lpstr>
      <vt:lpstr>Experiments |  Research Interest</vt:lpstr>
      <vt:lpstr>Question 1</vt:lpstr>
      <vt:lpstr>Question 1 – Experiment 1 | Methodology</vt:lpstr>
      <vt:lpstr>Question 1 – Experiment 1 | Results</vt:lpstr>
      <vt:lpstr>Question 1 – Experiment 1 | Results</vt:lpstr>
      <vt:lpstr>Question 1 – Experiment 1 | Results</vt:lpstr>
      <vt:lpstr>Question 1 – Experiment 2 | Methodology</vt:lpstr>
      <vt:lpstr>Question 1 – Experiment 2 | Results</vt:lpstr>
      <vt:lpstr>Question 1 – Experiment 2 | Results</vt:lpstr>
      <vt:lpstr>Question 1 – Experiment 3 | Methodology</vt:lpstr>
      <vt:lpstr>Question 1 – Experiment 3 | Methodology</vt:lpstr>
      <vt:lpstr>Question 1 – Experiment 3 | Methodology</vt:lpstr>
      <vt:lpstr>Question 1 – Experiment 3 | Results</vt:lpstr>
      <vt:lpstr>Question 1 – Experiment 3 | Results</vt:lpstr>
      <vt:lpstr>Question 1 – Experiment 3 | Results</vt:lpstr>
      <vt:lpstr>Question 2</vt:lpstr>
      <vt:lpstr>Question 2 – Experiment 1 | Methodology</vt:lpstr>
      <vt:lpstr>Question 2 – Experiment 1 | Methodology</vt:lpstr>
      <vt:lpstr>Question 2 – Experiment 1 | Results</vt:lpstr>
      <vt:lpstr>Question 2 – Experiment 2 | Methodology</vt:lpstr>
      <vt:lpstr>Question 2 – Experiment 2 | Results</vt:lpstr>
      <vt:lpstr>Question 2 – Experiment 3 | Methodology</vt:lpstr>
      <vt:lpstr>Question 2 – Experiment 3 | Results</vt:lpstr>
      <vt:lpstr>Question 2 – Experiment 3 | Methodology</vt:lpstr>
      <vt:lpstr>Question 2 – Experiment 3 | Methodology</vt:lpstr>
      <vt:lpstr>Question 2 – Experiment 3 | Results</vt:lpstr>
      <vt:lpstr>Question 3</vt:lpstr>
      <vt:lpstr>Question 3 – Experiment 1 | Methodology</vt:lpstr>
      <vt:lpstr>Question 3 – Experiment 2 | Methodology</vt:lpstr>
      <vt:lpstr>Question 3 – Experiment 2 | Methodology</vt:lpstr>
      <vt:lpstr>Question 3 – Experiment 2 | Results</vt:lpstr>
      <vt:lpstr>Question 3 – Experiment 2 | Results</vt:lpstr>
      <vt:lpstr>Conclusion | Q1</vt:lpstr>
      <vt:lpstr>Conclusion | Q2</vt:lpstr>
      <vt:lpstr>Conclusion | Q3</vt:lpstr>
      <vt:lpstr>Future Work</vt:lpstr>
      <vt:lpstr>PowerPoint Presentation</vt:lpstr>
      <vt:lpstr>Appendix | Longformer</vt:lpstr>
      <vt:lpstr>Appendix | Longformer Encoder-Decoder</vt:lpstr>
      <vt:lpstr>Appendix | BigBird</vt:lpstr>
      <vt:lpstr>Appendix | Performer</vt:lpstr>
      <vt:lpstr>Appendix | Performer</vt:lpstr>
      <vt:lpstr>Appendix | Performer</vt:lpstr>
      <vt:lpstr>Appendix | Linformer</vt:lpstr>
      <vt:lpstr>Appendix | Linformer</vt:lpstr>
      <vt:lpstr>Appendix | Reformer</vt:lpstr>
      <vt:lpstr>Appendix | Reformer</vt:lpstr>
      <vt:lpstr>Appendix | Reformer</vt:lpstr>
      <vt:lpstr>Appendix | Reformer Models</vt:lpstr>
      <vt:lpstr>Appendix | Question 2 - Experiment 1 - Results</vt:lpstr>
      <vt:lpstr>Appendix | Question 2 - Experiment 1 - Results</vt:lpstr>
      <vt:lpstr>Appendix | Question 2 - Experiment 2 - Results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ga27did</dc:creator>
  <dc:description>Copyright sebis</dc:description>
  <cp:lastModifiedBy>ga27did</cp:lastModifiedBy>
  <cp:revision>428</cp:revision>
  <cp:lastPrinted>2022-06-13T07:48:32Z</cp:lastPrinted>
  <dcterms:created xsi:type="dcterms:W3CDTF">2022-04-11T08:33:48Z</dcterms:created>
  <dcterms:modified xsi:type="dcterms:W3CDTF">2022-10-10T07:25:52Z</dcterms:modified>
</cp:coreProperties>
</file>