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5" r:id="rId1"/>
  </p:sldMasterIdLst>
  <p:notesMasterIdLst>
    <p:notesMasterId r:id="rId16"/>
  </p:notesMasterIdLst>
  <p:handoutMasterIdLst>
    <p:handoutMasterId r:id="rId17"/>
  </p:handoutMasterIdLst>
  <p:sldIdLst>
    <p:sldId id="647" r:id="rId2"/>
    <p:sldId id="710" r:id="rId3"/>
    <p:sldId id="698" r:id="rId4"/>
    <p:sldId id="715" r:id="rId5"/>
    <p:sldId id="716" r:id="rId6"/>
    <p:sldId id="711" r:id="rId7"/>
    <p:sldId id="720" r:id="rId8"/>
    <p:sldId id="718" r:id="rId9"/>
    <p:sldId id="712" r:id="rId10"/>
    <p:sldId id="717" r:id="rId11"/>
    <p:sldId id="719" r:id="rId12"/>
    <p:sldId id="714" r:id="rId13"/>
    <p:sldId id="673" r:id="rId14"/>
    <p:sldId id="721" r:id="rId15"/>
  </p:sldIdLst>
  <p:sldSz cx="12192000" cy="6858000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95CC550F-E3B5-4774-B537-3B1EA44E8C28}">
          <p14:sldIdLst>
            <p14:sldId id="647"/>
            <p14:sldId id="710"/>
            <p14:sldId id="698"/>
            <p14:sldId id="715"/>
            <p14:sldId id="716"/>
            <p14:sldId id="711"/>
            <p14:sldId id="720"/>
            <p14:sldId id="718"/>
            <p14:sldId id="712"/>
            <p14:sldId id="717"/>
            <p14:sldId id="719"/>
            <p14:sldId id="714"/>
          </p14:sldIdLst>
        </p14:section>
        <p14:section name="Untitled Section" id="{7BF0D3B2-F6BB-46FB-9A79-14E2294546BC}">
          <p14:sldIdLst>
            <p14:sldId id="673"/>
            <p14:sldId id="7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65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  <p:cmAuthor id="4" name="T M" initials="TM" lastIdx="13" clrIdx="4">
    <p:extLst>
      <p:ext uri="{19B8F6BF-5375-455C-9EA6-DF929625EA0E}">
        <p15:presenceInfo xmlns:p15="http://schemas.microsoft.com/office/powerpoint/2012/main" userId="c7adc5a106405a9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FF8000"/>
    <a:srgbClr val="92D14F"/>
    <a:srgbClr val="41BEFF"/>
    <a:srgbClr val="C0C0C0"/>
    <a:srgbClr val="FFDA00"/>
    <a:srgbClr val="E37B4E"/>
    <a:srgbClr val="3AB0FF"/>
    <a:srgbClr val="000000"/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851" autoAdjust="0"/>
    <p:restoredTop sz="82663" autoAdjust="0"/>
  </p:normalViewPr>
  <p:slideViewPr>
    <p:cSldViewPr>
      <p:cViewPr varScale="1">
        <p:scale>
          <a:sx n="110" d="100"/>
          <a:sy n="110" d="100"/>
        </p:scale>
        <p:origin x="392" y="168"/>
      </p:cViewPr>
      <p:guideLst>
        <p:guide orient="horz" pos="2160"/>
        <p:guide orient="horz" pos="618"/>
        <p:guide orient="horz" pos="4065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-408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Mastertextformat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4485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7847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142240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1789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Clinical </a:t>
            </a:r>
            <a:r>
              <a:rPr lang="de-DE" dirty="0" err="1"/>
              <a:t>Pathways</a:t>
            </a:r>
            <a:r>
              <a:rPr lang="de-DE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Introduced 1980s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Used to standardize treatment process</a:t>
            </a:r>
          </a:p>
          <a:p>
            <a:pPr marL="285750" indent="-285750">
              <a:buFontTx/>
              <a:buChar char="-"/>
            </a:pPr>
            <a:r>
              <a:rPr lang="en-US" dirty="0"/>
              <a:t>Define suggestions for medical staff to follow</a:t>
            </a:r>
          </a:p>
          <a:p>
            <a:pPr marL="285750" indent="-285750">
              <a:buFontTx/>
              <a:buChar char="-"/>
            </a:pPr>
            <a:r>
              <a:rPr lang="en-US" dirty="0"/>
              <a:t>Cluster patients by age and/or health condition</a:t>
            </a:r>
          </a:p>
          <a:p>
            <a:pPr marL="285750" indent="-285750">
              <a:buFontTx/>
              <a:buChar char="-"/>
            </a:pPr>
            <a:r>
              <a:rPr lang="en-US" dirty="0"/>
              <a:t>Limit pre-identified variation in patient outcome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Fast and </a:t>
            </a:r>
            <a:r>
              <a:rPr lang="de-DE" dirty="0" err="1"/>
              <a:t>Efficient</a:t>
            </a:r>
            <a:endParaRPr lang="de-DE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 err="1"/>
              <a:t>Efficient</a:t>
            </a:r>
            <a:r>
              <a:rPr lang="de-DE" dirty="0"/>
              <a:t>: </a:t>
            </a:r>
            <a:r>
              <a:rPr lang="de-DE" dirty="0" err="1"/>
              <a:t>Cost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accuracy</a:t>
            </a:r>
            <a:endParaRPr lang="de-DE" dirty="0"/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de-DE" dirty="0"/>
              <a:t>Problem: </a:t>
            </a:r>
            <a:r>
              <a:rPr lang="de-DE" dirty="0" err="1"/>
              <a:t>modeling</a:t>
            </a:r>
            <a:r>
              <a:rPr lang="de-DE" dirty="0"/>
              <a:t> </a:t>
            </a:r>
            <a:r>
              <a:rPr lang="de-DE" dirty="0" err="1"/>
              <a:t>tools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complicated</a:t>
            </a:r>
            <a:endParaRPr lang="en-US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99627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Solution Adaptive Clinical </a:t>
            </a:r>
            <a:r>
              <a:rPr lang="de-DE" dirty="0" err="1"/>
              <a:t>Pathways</a:t>
            </a:r>
            <a:r>
              <a:rPr lang="de-DE" dirty="0"/>
              <a:t>:</a:t>
            </a:r>
          </a:p>
          <a:p>
            <a:pPr marL="285750" indent="-285750">
              <a:buFontTx/>
              <a:buChar char="-"/>
            </a:pPr>
            <a:r>
              <a:rPr lang="en-US" dirty="0"/>
              <a:t>Abstract clinical pathways</a:t>
            </a:r>
          </a:p>
          <a:p>
            <a:pPr marL="285750" indent="-285750">
              <a:buFontTx/>
              <a:buChar char="-"/>
            </a:pPr>
            <a:r>
              <a:rPr lang="en-US" dirty="0"/>
              <a:t>Recurring elements can be seen</a:t>
            </a: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Tasks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Human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/>
              <a:t>Automated</a:t>
            </a:r>
          </a:p>
          <a:p>
            <a:pPr marL="1200150" marR="0" lvl="2" indent="-2857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/>
              <a:t>Dual</a:t>
            </a:r>
            <a:endParaRPr lang="en-US" dirty="0"/>
          </a:p>
          <a:p>
            <a:pPr marL="742950" lvl="1" indent="-285750">
              <a:buFontTx/>
              <a:buChar char="-"/>
            </a:pPr>
            <a:r>
              <a:rPr lang="en-US" dirty="0"/>
              <a:t>Stages</a:t>
            </a:r>
          </a:p>
          <a:p>
            <a:pPr marL="742950" lvl="1" indent="-285750">
              <a:buFontTx/>
              <a:buChar char="-"/>
            </a:pPr>
            <a:r>
              <a:rPr lang="en-US" dirty="0"/>
              <a:t>Responsibilities: 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Who is allowed or must execute which task</a:t>
            </a:r>
          </a:p>
          <a:p>
            <a:pPr marL="1200150" lvl="2" indent="-285750">
              <a:buFontTx/>
              <a:buChar char="-"/>
            </a:pPr>
            <a:r>
              <a:rPr lang="en-US" dirty="0"/>
              <a:t>Can be assigned individually or over roles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533091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implementation</a:t>
            </a:r>
            <a:r>
              <a:rPr lang="de-DE" dirty="0"/>
              <a:t>: Smart Adaptive Case Management (SACM):</a:t>
            </a:r>
            <a:br>
              <a:rPr lang="de-DE" dirty="0"/>
            </a:br>
            <a:r>
              <a:rPr lang="de-DE" dirty="0"/>
              <a:t>- Goal: </a:t>
            </a:r>
          </a:p>
          <a:p>
            <a:r>
              <a:rPr lang="de-DE" dirty="0"/>
              <a:t>      - Orchestration </a:t>
            </a:r>
            <a:r>
              <a:rPr lang="de-DE" dirty="0" err="1"/>
              <a:t>of</a:t>
            </a:r>
            <a:r>
              <a:rPr lang="de-DE" dirty="0"/>
              <a:t> all relevant </a:t>
            </a:r>
            <a:r>
              <a:rPr lang="de-DE" dirty="0" err="1"/>
              <a:t>stakeholders</a:t>
            </a:r>
            <a:r>
              <a:rPr lang="de-DE" dirty="0"/>
              <a:t> </a:t>
            </a:r>
            <a:r>
              <a:rPr lang="de-DE" dirty="0" err="1"/>
              <a:t>indepeendent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association</a:t>
            </a:r>
            <a:endParaRPr lang="de-DE" dirty="0"/>
          </a:p>
          <a:p>
            <a:r>
              <a:rPr lang="de-DE" dirty="0"/>
              <a:t>      - </a:t>
            </a:r>
            <a:r>
              <a:rPr lang="de-DE" dirty="0" err="1"/>
              <a:t>Preserving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hierarchy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access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editing</a:t>
            </a:r>
            <a:r>
              <a:rPr lang="de-DE" dirty="0"/>
              <a:t> </a:t>
            </a:r>
            <a:r>
              <a:rPr lang="de-DE" dirty="0" err="1"/>
              <a:t>rights</a:t>
            </a:r>
            <a:endParaRPr lang="de-DE" dirty="0"/>
          </a:p>
          <a:p>
            <a:r>
              <a:rPr lang="de-DE" dirty="0"/>
              <a:t>      - </a:t>
            </a:r>
            <a:r>
              <a:rPr lang="de-DE" dirty="0" err="1"/>
              <a:t>Customizable</a:t>
            </a:r>
            <a:r>
              <a:rPr lang="de-DE" dirty="0"/>
              <a:t> </a:t>
            </a:r>
            <a:r>
              <a:rPr lang="de-DE" dirty="0" err="1"/>
              <a:t>solution</a:t>
            </a:r>
            <a:r>
              <a:rPr lang="de-DE" dirty="0"/>
              <a:t> -&gt; </a:t>
            </a:r>
            <a:r>
              <a:rPr lang="de-DE" dirty="0" err="1"/>
              <a:t>solve</a:t>
            </a:r>
            <a:r>
              <a:rPr lang="de-DE" dirty="0"/>
              <a:t> different </a:t>
            </a:r>
            <a:r>
              <a:rPr lang="de-DE" dirty="0" err="1"/>
              <a:t>needs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hospitals</a:t>
            </a:r>
            <a:r>
              <a:rPr lang="de-DE" dirty="0"/>
              <a:t>, </a:t>
            </a:r>
            <a:r>
              <a:rPr lang="de-DE" dirty="0" err="1"/>
              <a:t>treatments</a:t>
            </a:r>
            <a:r>
              <a:rPr lang="de-DE" dirty="0"/>
              <a:t> &amp; </a:t>
            </a:r>
            <a:r>
              <a:rPr lang="de-DE" dirty="0" err="1"/>
              <a:t>patients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Result</a:t>
            </a:r>
            <a:r>
              <a:rPr lang="de-DE" dirty="0"/>
              <a:t>: </a:t>
            </a:r>
            <a:r>
              <a:rPr lang="de-DE" dirty="0" err="1"/>
              <a:t>enable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centric</a:t>
            </a:r>
            <a:r>
              <a:rPr lang="de-DE" dirty="0"/>
              <a:t> </a:t>
            </a:r>
            <a:r>
              <a:rPr lang="de-DE" dirty="0" err="1"/>
              <a:t>treatment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/>
              <a:t>Seen in </a:t>
            </a:r>
            <a:r>
              <a:rPr lang="de-DE" dirty="0" err="1"/>
              <a:t>example</a:t>
            </a:r>
            <a:r>
              <a:rPr lang="de-DE" dirty="0"/>
              <a:t>: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Stages (Circle) (</a:t>
            </a:r>
            <a:r>
              <a:rPr lang="de-DE" dirty="0" err="1"/>
              <a:t>Completed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locked</a:t>
            </a:r>
            <a:r>
              <a:rPr lang="de-DE" dirty="0"/>
              <a:t> </a:t>
            </a:r>
            <a:r>
              <a:rPr lang="de-DE" dirty="0" err="1"/>
              <a:t>white</a:t>
            </a:r>
            <a:r>
              <a:rPr lang="de-DE" dirty="0"/>
              <a:t>, </a:t>
            </a:r>
            <a:r>
              <a:rPr lang="de-DE" dirty="0" err="1"/>
              <a:t>unlocked</a:t>
            </a:r>
            <a:r>
              <a:rPr lang="de-DE" dirty="0"/>
              <a:t> </a:t>
            </a:r>
            <a:r>
              <a:rPr lang="de-DE" dirty="0" err="1"/>
              <a:t>purple</a:t>
            </a:r>
            <a:r>
              <a:rPr lang="de-DE" dirty="0"/>
              <a:t>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Tasks (List)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Responsibilities</a:t>
            </a:r>
            <a:r>
              <a:rPr lang="de-DE" dirty="0"/>
              <a:t> (Columns)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Model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treatment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given</a:t>
            </a:r>
            <a:r>
              <a:rPr lang="de-DE" dirty="0"/>
              <a:t> in XML</a:t>
            </a:r>
          </a:p>
          <a:p>
            <a:pPr marL="171450" lvl="0" indent="-171450">
              <a:buFontTx/>
              <a:buChar char="-"/>
            </a:pPr>
            <a:r>
              <a:rPr lang="de-DE" dirty="0"/>
              <a:t>Problem: </a:t>
            </a:r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marL="628650" lvl="1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366832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Both</a:t>
            </a:r>
            <a:r>
              <a:rPr lang="de-DE" dirty="0"/>
              <a:t> </a:t>
            </a:r>
            <a:r>
              <a:rPr lang="de-DE" dirty="0" err="1"/>
              <a:t>describe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 </a:t>
            </a:r>
            <a:r>
              <a:rPr lang="de-DE" dirty="0" err="1"/>
              <a:t>selection</a:t>
            </a:r>
            <a:endParaRPr lang="de-DE" dirty="0"/>
          </a:p>
          <a:p>
            <a:r>
              <a:rPr lang="de-DE" dirty="0"/>
              <a:t>Main </a:t>
            </a:r>
            <a:r>
              <a:rPr lang="de-DE" dirty="0" err="1"/>
              <a:t>advantages</a:t>
            </a:r>
            <a:r>
              <a:rPr lang="de-DE" dirty="0"/>
              <a:t>:</a:t>
            </a:r>
          </a:p>
          <a:p>
            <a:pPr marL="171450" indent="-171450">
              <a:buFontTx/>
              <a:buChar char="-"/>
            </a:pP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size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Acadela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  <a:r>
              <a:rPr lang="de-DE" dirty="0" err="1"/>
              <a:t>TextX</a:t>
            </a:r>
            <a:r>
              <a:rPr lang="de-DE" dirty="0"/>
              <a:t> not XML:</a:t>
            </a:r>
          </a:p>
          <a:p>
            <a:pPr marL="1085850" lvl="2" indent="-171450">
              <a:buFontTx/>
              <a:buChar char="-"/>
            </a:pP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closing</a:t>
            </a:r>
            <a:r>
              <a:rPr lang="de-DE" dirty="0"/>
              <a:t> tags</a:t>
            </a:r>
          </a:p>
          <a:p>
            <a:pPr marL="1085850" lvl="2" indent="-171450">
              <a:buFontTx/>
              <a:buChar char="-"/>
            </a:pPr>
            <a:r>
              <a:rPr lang="de-DE" dirty="0"/>
              <a:t>XML </a:t>
            </a:r>
            <a:r>
              <a:rPr lang="de-DE" dirty="0" err="1"/>
              <a:t>always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value</a:t>
            </a:r>
            <a:r>
              <a:rPr lang="de-DE" dirty="0"/>
              <a:t> </a:t>
            </a:r>
            <a:r>
              <a:rPr lang="de-DE" dirty="0" err="1"/>
              <a:t>assignments</a:t>
            </a:r>
            <a:r>
              <a:rPr lang="de-DE" dirty="0"/>
              <a:t> -&gt; </a:t>
            </a:r>
            <a:r>
              <a:rPr lang="de-DE" dirty="0" err="1"/>
              <a:t>acadela</a:t>
            </a:r>
            <a:r>
              <a:rPr lang="de-DE" dirty="0"/>
              <a:t> </a:t>
            </a:r>
            <a:r>
              <a:rPr lang="de-DE" dirty="0" err="1"/>
              <a:t>single</a:t>
            </a:r>
            <a:r>
              <a:rPr lang="de-DE" dirty="0"/>
              <a:t> </a:t>
            </a:r>
            <a:r>
              <a:rPr lang="de-DE" dirty="0" err="1"/>
              <a:t>attributes</a:t>
            </a:r>
            <a:r>
              <a:rPr lang="de-DE" dirty="0"/>
              <a:t> </a:t>
            </a:r>
            <a:r>
              <a:rPr lang="de-DE" dirty="0" err="1"/>
              <a:t>possible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Shorten</a:t>
            </a:r>
            <a:r>
              <a:rPr lang="de-DE" dirty="0"/>
              <a:t> </a:t>
            </a:r>
            <a:r>
              <a:rPr lang="de-DE" dirty="0" err="1"/>
              <a:t>key</a:t>
            </a:r>
            <a:r>
              <a:rPr lang="de-DE" dirty="0"/>
              <a:t> </a:t>
            </a:r>
            <a:r>
              <a:rPr lang="de-DE" dirty="0" err="1"/>
              <a:t>words</a:t>
            </a:r>
            <a:r>
              <a:rPr lang="de-DE" dirty="0"/>
              <a:t>, e.g. </a:t>
            </a:r>
            <a:r>
              <a:rPr lang="de-DE" dirty="0" err="1"/>
              <a:t>StageDefinition</a:t>
            </a:r>
            <a:r>
              <a:rPr lang="de-DE" dirty="0"/>
              <a:t> -&gt; Stage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Removal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redundancy</a:t>
            </a:r>
            <a:r>
              <a:rPr lang="de-DE" dirty="0"/>
              <a:t>: SACM: </a:t>
            </a:r>
            <a:r>
              <a:rPr lang="de-DE" dirty="0" err="1"/>
              <a:t>data</a:t>
            </a:r>
            <a:r>
              <a:rPr lang="de-DE" dirty="0"/>
              <a:t> </a:t>
            </a:r>
            <a:r>
              <a:rPr lang="de-DE" dirty="0" err="1"/>
              <a:t>schema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visualization</a:t>
            </a:r>
            <a:r>
              <a:rPr lang="de-DE" dirty="0"/>
              <a:t> </a:t>
            </a:r>
            <a:r>
              <a:rPr lang="de-DE" dirty="0" err="1"/>
              <a:t>definition</a:t>
            </a:r>
            <a:r>
              <a:rPr lang="de-DE" dirty="0"/>
              <a:t> -&gt; </a:t>
            </a:r>
            <a:r>
              <a:rPr lang="de-DE" dirty="0" err="1"/>
              <a:t>combined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Import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, </a:t>
            </a:r>
            <a:r>
              <a:rPr lang="de-DE" dirty="0" err="1"/>
              <a:t>additionally</a:t>
            </a:r>
            <a:r>
              <a:rPr lang="de-DE" dirty="0"/>
              <a:t> </a:t>
            </a:r>
            <a:r>
              <a:rPr lang="de-DE" dirty="0" err="1"/>
              <a:t>enablesr</a:t>
            </a:r>
            <a:r>
              <a:rPr lang="de-DE" dirty="0"/>
              <a:t> </a:t>
            </a:r>
            <a:r>
              <a:rPr lang="de-DE" dirty="0" err="1"/>
              <a:t>reuse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elements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 err="1"/>
              <a:t>Simplify</a:t>
            </a:r>
            <a:r>
              <a:rPr lang="de-DE" dirty="0"/>
              <a:t> </a:t>
            </a:r>
            <a:r>
              <a:rPr lang="de-DE" dirty="0" err="1"/>
              <a:t>grammar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Reduction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size</a:t>
            </a:r>
            <a:r>
              <a:rPr lang="de-DE" dirty="0"/>
              <a:t> -&gt;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readable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Syntactic</a:t>
            </a:r>
            <a:r>
              <a:rPr lang="de-DE" dirty="0"/>
              <a:t> </a:t>
            </a:r>
            <a:r>
              <a:rPr lang="de-DE" dirty="0" err="1"/>
              <a:t>freedom</a:t>
            </a:r>
            <a:r>
              <a:rPr lang="de-DE" dirty="0"/>
              <a:t> (</a:t>
            </a:r>
            <a:r>
              <a:rPr lang="de-DE" dirty="0" err="1"/>
              <a:t>whitespace</a:t>
            </a:r>
            <a:r>
              <a:rPr lang="de-DE" dirty="0"/>
              <a:t>, </a:t>
            </a:r>
            <a:r>
              <a:rPr lang="de-DE" dirty="0" err="1"/>
              <a:t>capitalization</a:t>
            </a:r>
            <a:r>
              <a:rPr lang="de-DE" dirty="0"/>
              <a:t>, </a:t>
            </a:r>
            <a:r>
              <a:rPr lang="de-DE" dirty="0" err="1"/>
              <a:t>quotationmarks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delimiter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) -&gt;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accessible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Default </a:t>
            </a:r>
            <a:r>
              <a:rPr lang="de-DE" dirty="0" err="1"/>
              <a:t>values</a:t>
            </a:r>
            <a:r>
              <a:rPr lang="de-DE" dirty="0"/>
              <a:t> -&gt; </a:t>
            </a:r>
            <a:r>
              <a:rPr lang="de-DE" dirty="0" err="1"/>
              <a:t>faster</a:t>
            </a:r>
            <a:r>
              <a:rPr lang="de-DE" dirty="0"/>
              <a:t> </a:t>
            </a:r>
            <a:r>
              <a:rPr lang="de-DE" dirty="0" err="1"/>
              <a:t>development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commonly</a:t>
            </a:r>
            <a:r>
              <a:rPr lang="de-DE" dirty="0"/>
              <a:t> </a:t>
            </a:r>
            <a:r>
              <a:rPr lang="de-DE" dirty="0" err="1"/>
              <a:t>used</a:t>
            </a:r>
            <a:r>
              <a:rPr lang="de-DE" dirty="0"/>
              <a:t> </a:t>
            </a:r>
            <a:r>
              <a:rPr lang="de-DE" dirty="0" err="1"/>
              <a:t>scenarios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limitation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overwritten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/>
              <a:t>Proper IDE </a:t>
            </a:r>
            <a:r>
              <a:rPr lang="de-DE" dirty="0" err="1"/>
              <a:t>support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Code </a:t>
            </a:r>
            <a:r>
              <a:rPr lang="de-DE" dirty="0" err="1"/>
              <a:t>highlighting</a:t>
            </a:r>
            <a:r>
              <a:rPr lang="de-DE" dirty="0"/>
              <a:t> (</a:t>
            </a:r>
            <a:r>
              <a:rPr lang="de-DE" dirty="0" err="1"/>
              <a:t>Grammar</a:t>
            </a:r>
            <a:r>
              <a:rPr lang="de-DE" dirty="0"/>
              <a:t> </a:t>
            </a:r>
            <a:r>
              <a:rPr lang="de-DE" dirty="0" err="1"/>
              <a:t>terms</a:t>
            </a:r>
            <a:r>
              <a:rPr lang="de-DE" dirty="0"/>
              <a:t>, </a:t>
            </a:r>
            <a:r>
              <a:rPr lang="de-DE" dirty="0" err="1"/>
              <a:t>attributes</a:t>
            </a:r>
            <a:r>
              <a:rPr lang="de-DE" dirty="0"/>
              <a:t>,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strings</a:t>
            </a:r>
            <a:r>
              <a:rPr lang="de-DE" dirty="0"/>
              <a:t>)</a:t>
            </a:r>
          </a:p>
          <a:p>
            <a:pPr marL="628650" lvl="1" indent="-171450">
              <a:buFontTx/>
              <a:buChar char="-"/>
            </a:pPr>
            <a:r>
              <a:rPr lang="de-DE" dirty="0"/>
              <a:t>Auto-</a:t>
            </a:r>
            <a:r>
              <a:rPr lang="de-DE" dirty="0" err="1"/>
              <a:t>complete</a:t>
            </a:r>
            <a:r>
              <a:rPr lang="de-DE" dirty="0"/>
              <a:t> -&gt;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blueprints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Possibility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auto</a:t>
            </a:r>
            <a:r>
              <a:rPr lang="de-DE" dirty="0"/>
              <a:t> </a:t>
            </a:r>
            <a:r>
              <a:rPr lang="de-DE" dirty="0" err="1"/>
              <a:t>prettifying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indents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40532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Demonstrate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simple DSL </a:t>
            </a:r>
            <a:r>
              <a:rPr lang="de-DE" dirty="0" err="1"/>
              <a:t>is</a:t>
            </a:r>
            <a:r>
              <a:rPr lang="de-DE" dirty="0"/>
              <a:t>: </a:t>
            </a:r>
            <a:r>
              <a:rPr lang="de-DE" dirty="0" err="1"/>
              <a:t>example</a:t>
            </a: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unlocking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stage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features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doctors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code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input</a:t>
            </a:r>
            <a:r>
              <a:rPr lang="de-DE" dirty="0"/>
              <a:t> </a:t>
            </a:r>
            <a:r>
              <a:rPr lang="de-DE" dirty="0" err="1"/>
              <a:t>mask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give</a:t>
            </a:r>
            <a:r>
              <a:rPr lang="de-DE" dirty="0"/>
              <a:t> </a:t>
            </a:r>
            <a:r>
              <a:rPr lang="de-DE" dirty="0" err="1"/>
              <a:t>measured</a:t>
            </a:r>
            <a:r>
              <a:rPr lang="de-DE" dirty="0"/>
              <a:t> </a:t>
            </a:r>
            <a:r>
              <a:rPr lang="de-DE" dirty="0" err="1"/>
              <a:t>information</a:t>
            </a:r>
            <a:endParaRPr lang="de-DE" dirty="0"/>
          </a:p>
          <a:p>
            <a:r>
              <a:rPr lang="de-DE" dirty="0"/>
              <a:t>- </a:t>
            </a:r>
            <a:r>
              <a:rPr lang="de-DE" dirty="0" err="1"/>
              <a:t>Few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lines</a:t>
            </a:r>
            <a:r>
              <a:rPr lang="de-DE" dirty="0"/>
              <a:t> </a:t>
            </a:r>
            <a:r>
              <a:rPr lang="de-DE" dirty="0" err="1"/>
              <a:t>allow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conditionnaly</a:t>
            </a:r>
            <a:r>
              <a:rPr lang="de-DE" dirty="0"/>
              <a:t> </a:t>
            </a:r>
            <a:r>
              <a:rPr lang="de-DE" dirty="0" err="1"/>
              <a:t>trigger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unlock</a:t>
            </a:r>
            <a:r>
              <a:rPr lang="de-DE" dirty="0"/>
              <a:t> </a:t>
            </a:r>
            <a:r>
              <a:rPr lang="de-DE" dirty="0" err="1"/>
              <a:t>depending</a:t>
            </a:r>
            <a:r>
              <a:rPr lang="de-DE" dirty="0"/>
              <a:t> on </a:t>
            </a:r>
            <a:r>
              <a:rPr lang="de-DE" dirty="0" err="1"/>
              <a:t>value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62473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wanted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find out:</a:t>
            </a:r>
          </a:p>
          <a:p>
            <a:pPr marL="228600" indent="-228600">
              <a:buAutoNum type="arabicPeriod"/>
            </a:pPr>
            <a:r>
              <a:rPr lang="de-DE" dirty="0"/>
              <a:t>Who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?</a:t>
            </a:r>
          </a:p>
          <a:p>
            <a:pPr marL="228600" indent="-228600">
              <a:buAutoNum type="arabicPeriod"/>
            </a:pPr>
            <a:r>
              <a:rPr lang="de-DE" dirty="0"/>
              <a:t>Can DSL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accurate</a:t>
            </a:r>
            <a:r>
              <a:rPr lang="de-DE" dirty="0"/>
              <a:t> </a:t>
            </a:r>
            <a:r>
              <a:rPr lang="de-DE" dirty="0" err="1"/>
              <a:t>models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clinical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different </a:t>
            </a:r>
            <a:r>
              <a:rPr lang="de-DE" dirty="0" err="1"/>
              <a:t>medical</a:t>
            </a:r>
            <a:r>
              <a:rPr lang="de-DE" dirty="0"/>
              <a:t> </a:t>
            </a:r>
            <a:r>
              <a:rPr lang="de-DE" dirty="0" err="1"/>
              <a:t>fields</a:t>
            </a:r>
            <a:endParaRPr lang="de-DE" dirty="0"/>
          </a:p>
          <a:p>
            <a:pPr marL="171450" indent="-171450">
              <a:buFontTx/>
              <a:buChar char="-"/>
            </a:pPr>
            <a:r>
              <a:rPr lang="de-DE" dirty="0" err="1"/>
              <a:t>Two</a:t>
            </a:r>
            <a:r>
              <a:rPr lang="de-DE" dirty="0"/>
              <a:t> </a:t>
            </a:r>
            <a:r>
              <a:rPr lang="de-DE" dirty="0" err="1"/>
              <a:t>stage</a:t>
            </a:r>
            <a:r>
              <a:rPr lang="de-DE" dirty="0"/>
              <a:t> </a:t>
            </a:r>
            <a:r>
              <a:rPr lang="de-DE" dirty="0" err="1"/>
              <a:t>user</a:t>
            </a:r>
            <a:r>
              <a:rPr lang="de-DE" dirty="0"/>
              <a:t> </a:t>
            </a:r>
            <a:r>
              <a:rPr lang="de-DE" dirty="0" err="1"/>
              <a:t>tests</a:t>
            </a:r>
            <a:r>
              <a:rPr lang="de-DE" dirty="0"/>
              <a:t>:</a:t>
            </a:r>
          </a:p>
          <a:p>
            <a:pPr marL="171450" indent="-171450">
              <a:buFontTx/>
              <a:buChar char="-"/>
            </a:pPr>
            <a:r>
              <a:rPr lang="de-DE" dirty="0"/>
              <a:t>Stage 1: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Introduce</a:t>
            </a:r>
            <a:r>
              <a:rPr lang="de-DE" dirty="0"/>
              <a:t> 3 </a:t>
            </a:r>
            <a:r>
              <a:rPr lang="de-DE" dirty="0" err="1"/>
              <a:t>doctors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DSL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easily</a:t>
            </a:r>
            <a:r>
              <a:rPr lang="de-DE" dirty="0"/>
              <a:t> </a:t>
            </a:r>
            <a:r>
              <a:rPr lang="de-DE" dirty="0" err="1"/>
              <a:t>understandable</a:t>
            </a:r>
            <a:r>
              <a:rPr lang="de-DE" dirty="0"/>
              <a:t> </a:t>
            </a:r>
            <a:r>
              <a:rPr lang="de-DE" dirty="0" err="1"/>
              <a:t>pathway</a:t>
            </a:r>
            <a:r>
              <a:rPr lang="de-DE" dirty="0"/>
              <a:t>: </a:t>
            </a:r>
            <a:r>
              <a:rPr lang="de-DE" dirty="0" err="1"/>
              <a:t>Obesity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Stages: </a:t>
            </a:r>
            <a:r>
              <a:rPr lang="de-DE" dirty="0" err="1"/>
              <a:t>Admit</a:t>
            </a:r>
            <a:r>
              <a:rPr lang="de-DE" dirty="0"/>
              <a:t> </a:t>
            </a:r>
            <a:r>
              <a:rPr lang="de-DE" dirty="0" err="1"/>
              <a:t>patient</a:t>
            </a:r>
            <a:r>
              <a:rPr lang="de-DE" dirty="0"/>
              <a:t>, </a:t>
            </a:r>
            <a:r>
              <a:rPr lang="de-DE" dirty="0" err="1"/>
              <a:t>measure</a:t>
            </a:r>
            <a:r>
              <a:rPr lang="de-DE" dirty="0"/>
              <a:t> BMI, Evaluation, </a:t>
            </a:r>
            <a:r>
              <a:rPr lang="de-DE" dirty="0" err="1"/>
              <a:t>Discharge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Go </a:t>
            </a:r>
            <a:r>
              <a:rPr lang="de-DE" dirty="0" err="1"/>
              <a:t>through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 err="1"/>
              <a:t>Let</a:t>
            </a:r>
            <a:r>
              <a:rPr lang="de-DE" dirty="0"/>
              <a:t> </a:t>
            </a:r>
            <a:r>
              <a:rPr lang="de-DE" dirty="0" err="1"/>
              <a:t>them</a:t>
            </a:r>
            <a:r>
              <a:rPr lang="de-DE" dirty="0"/>
              <a:t> </a:t>
            </a:r>
            <a:r>
              <a:rPr lang="de-DE" dirty="0" err="1"/>
              <a:t>create</a:t>
            </a:r>
            <a:r>
              <a:rPr lang="de-DE" dirty="0"/>
              <a:t> </a:t>
            </a:r>
            <a:r>
              <a:rPr lang="de-DE" dirty="0" err="1"/>
              <a:t>model</a:t>
            </a:r>
            <a:endParaRPr lang="de-DE" dirty="0"/>
          </a:p>
          <a:p>
            <a:pPr marL="171450" lvl="0" indent="-171450">
              <a:buFontTx/>
              <a:buChar char="-"/>
            </a:pPr>
            <a:r>
              <a:rPr lang="de-DE" dirty="0"/>
              <a:t>Stage 2:</a:t>
            </a:r>
          </a:p>
          <a:p>
            <a:pPr marL="628650" lvl="1" indent="-171450">
              <a:buFontTx/>
              <a:buChar char="-"/>
            </a:pPr>
            <a:r>
              <a:rPr lang="de-DE" dirty="0" err="1"/>
              <a:t>We</a:t>
            </a:r>
            <a:r>
              <a:rPr lang="de-DE" dirty="0"/>
              <a:t> </a:t>
            </a:r>
            <a:r>
              <a:rPr lang="de-DE" dirty="0" err="1"/>
              <a:t>model</a:t>
            </a:r>
            <a:r>
              <a:rPr lang="de-DE" dirty="0"/>
              <a:t> </a:t>
            </a:r>
            <a:r>
              <a:rPr lang="de-DE" dirty="0" err="1"/>
              <a:t>pathways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their</a:t>
            </a:r>
            <a:r>
              <a:rPr lang="de-DE" dirty="0"/>
              <a:t> </a:t>
            </a:r>
            <a:r>
              <a:rPr lang="de-DE" dirty="0" err="1"/>
              <a:t>domain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Show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evaluation</a:t>
            </a:r>
            <a:endParaRPr lang="de-DE" dirty="0"/>
          </a:p>
          <a:p>
            <a:pPr marL="628650" lvl="1" indent="-171450">
              <a:buFontTx/>
              <a:buChar char="-"/>
            </a:pPr>
            <a:r>
              <a:rPr lang="de-DE" dirty="0"/>
              <a:t>Do interview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scale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open end </a:t>
            </a:r>
            <a:r>
              <a:rPr lang="de-DE" dirty="0" err="1"/>
              <a:t>questions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0294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3290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matthes.in.tum.de/" TargetMode="External"/><Relationship Id="rId4" Type="http://schemas.openxmlformats.org/officeDocument/2006/relationships/image" Target="../media/image6.gi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de-DE" smtClean="0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5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/>
              <a:t>171103 Matthes English Master Slide Deck (wide)</a:t>
            </a:r>
            <a:endParaRPr lang="en-US" noProof="0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de-DE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de-DE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de-DE" noProof="0"/>
              <a:t>© 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171103 Matthes English Master Slide Deck (wide)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3076976"/>
            <a:ext cx="11432843" cy="1141439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AU" dirty="0"/>
              <a:t>Felix Eckert, 09.08.2021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C7002BC-1399-094D-A997-FF9E699E41AF}"/>
              </a:ext>
            </a:extLst>
          </p:cNvPr>
          <p:cNvSpPr txBox="1"/>
          <p:nvPr/>
        </p:nvSpPr>
        <p:spPr>
          <a:xfrm>
            <a:off x="5636794" y="2971800"/>
            <a:ext cx="9144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Evaluation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49F4A4-5FE3-5F4F-9EE4-28683B0A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761566" cy="5400675"/>
          </a:xfrm>
        </p:spPr>
        <p:txBody>
          <a:bodyPr anchor="ctr"/>
          <a:lstStyle/>
          <a:p>
            <a:r>
              <a:rPr lang="en-US" b="1" dirty="0"/>
              <a:t>General outcome:</a:t>
            </a:r>
          </a:p>
          <a:p>
            <a:pPr marL="285750" indent="-285750">
              <a:buFontTx/>
              <a:buChar char="-"/>
            </a:pPr>
            <a:r>
              <a:rPr lang="en-US" dirty="0"/>
              <a:t>Interested in using DSL for smaller changes</a:t>
            </a:r>
          </a:p>
          <a:p>
            <a:pPr marL="285750" indent="-285750">
              <a:buFontTx/>
              <a:buChar char="-"/>
            </a:pPr>
            <a:r>
              <a:rPr lang="en-US" dirty="0"/>
              <a:t>See value in application for daily routines</a:t>
            </a:r>
          </a:p>
          <a:p>
            <a:pPr marL="285750" indent="-285750">
              <a:buFontTx/>
              <a:buChar char="-"/>
            </a:pPr>
            <a:r>
              <a:rPr lang="en-US" dirty="0"/>
              <a:t>Well perceived</a:t>
            </a:r>
          </a:p>
          <a:p>
            <a:pPr marL="285750" indent="-285750">
              <a:buFontTx/>
              <a:buChar char="-"/>
            </a:pPr>
            <a:r>
              <a:rPr lang="en-US" dirty="0"/>
              <a:t>DSL capable of portraying most pathways accurately 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10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7086812-5662-9646-9D51-6877D03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ABE4514-6D8C-ED43-82AB-05C65F64E91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/>
          <a:stretch/>
        </p:blipFill>
        <p:spPr>
          <a:xfrm>
            <a:off x="6096000" y="1686229"/>
            <a:ext cx="5882475" cy="3485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0401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DEDCF3-5E85-2D4A-8C17-DFAFE38CE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Limitations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11691E-E001-3349-BE2C-702D92621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Tx/>
              <a:buChar char="-"/>
            </a:pPr>
            <a:r>
              <a:rPr lang="en-US" dirty="0"/>
              <a:t>Limitations of SACM</a:t>
            </a:r>
          </a:p>
          <a:p>
            <a:pPr marL="642937" lvl="1" indent="-285750">
              <a:buFontTx/>
              <a:buChar char="-"/>
            </a:pPr>
            <a:r>
              <a:rPr lang="en-US" b="1" dirty="0"/>
              <a:t>No preconditions for tasks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Condition from recurring task not possible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No pure text-based advice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Accessing variables from other stages</a:t>
            </a:r>
          </a:p>
          <a:p>
            <a:pPr marL="642937" lvl="1" indent="-285750">
              <a:buFontTx/>
              <a:buChar char="-"/>
            </a:pPr>
            <a:r>
              <a:rPr lang="en-US" dirty="0"/>
              <a:t>Accessing constants</a:t>
            </a:r>
          </a:p>
          <a:p>
            <a:pPr marL="285750" indent="-285750">
              <a:buFontTx/>
              <a:buChar char="-"/>
            </a:pPr>
            <a:r>
              <a:rPr lang="en-US" dirty="0"/>
              <a:t>No definition of request handler when contacted from external systems</a:t>
            </a:r>
          </a:p>
          <a:p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D47569C-BEA3-C24C-9296-64ADF143D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33D8C64-9E48-AF41-A9C0-57DB4333D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195145" cy="288925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9127540-CE5E-C349-ACBE-C035C8F1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88721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Future Work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49F4A4-5FE3-5F4F-9EE4-28683B0A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981076"/>
            <a:ext cx="5761566" cy="5400675"/>
          </a:xfrm>
        </p:spPr>
        <p:txBody>
          <a:bodyPr anchor="t"/>
          <a:lstStyle/>
          <a:p>
            <a:pPr marL="285750" indent="-285750">
              <a:buFontTx/>
              <a:buChar char="-"/>
            </a:pPr>
            <a:r>
              <a:rPr lang="en-US" dirty="0"/>
              <a:t>Further develop SACM</a:t>
            </a:r>
          </a:p>
          <a:p>
            <a:pPr marL="285750" indent="-285750">
              <a:buFontTx/>
              <a:buChar char="-"/>
            </a:pPr>
            <a:r>
              <a:rPr lang="en-US" dirty="0"/>
              <a:t>Use </a:t>
            </a:r>
            <a:r>
              <a:rPr lang="en-US" dirty="0" err="1"/>
              <a:t>Acadela</a:t>
            </a:r>
            <a:r>
              <a:rPr lang="en-US" dirty="0"/>
              <a:t> with other base system </a:t>
            </a:r>
          </a:p>
          <a:p>
            <a:pPr marL="285750" indent="-285750">
              <a:buFontTx/>
              <a:buChar char="-"/>
            </a:pPr>
            <a:r>
              <a:rPr lang="en-US" dirty="0"/>
              <a:t>More user tests</a:t>
            </a:r>
          </a:p>
          <a:p>
            <a:pPr marL="285750" indent="-285750">
              <a:buFontTx/>
              <a:buChar char="-"/>
            </a:pPr>
            <a:r>
              <a:rPr lang="en-US" dirty="0"/>
              <a:t>Cover more medical fields e.g. cardiology</a:t>
            </a:r>
          </a:p>
          <a:p>
            <a:pPr marL="285750" indent="-285750">
              <a:buFontTx/>
              <a:buChar char="-"/>
            </a:pPr>
            <a:r>
              <a:rPr lang="en-US" dirty="0"/>
              <a:t>Additionally explore traditional  eastern medicine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12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258A40BE-827B-CC49-8E39-69CC4FAF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307779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/>
              <a:t>Florian Matthes</a:t>
            </a:r>
            <a:endParaRPr lang="en-AU" dirty="0"/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noProof="1"/>
              <a:t>Prof. Dr.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/>
              <a:t>17132</a:t>
            </a:r>
            <a:endParaRPr lang="en-AU" dirty="0"/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AU"/>
              <a:t>matthes@in.tum.de</a:t>
            </a:r>
            <a:endParaRPr lang="en-AU" dirty="0"/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AU"/>
              <a:t>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C86931-4FE6-FF4E-B047-F3B849F8C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Group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34231F9-E78B-CD48-9854-B220523FE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311321-13D5-7045-AD60-7693DFD67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99CC56C-89EB-C24A-8BCA-C6656EC8D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14</a:t>
            </a:fld>
            <a:endParaRPr lang="de-DE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BF3323A-3CC7-994F-A769-C3CB79D70CBF}"/>
              </a:ext>
            </a:extLst>
          </p:cNvPr>
          <p:cNvSpPr/>
          <p:nvPr/>
        </p:nvSpPr>
        <p:spPr bwMode="auto">
          <a:xfrm>
            <a:off x="623392" y="3729505"/>
            <a:ext cx="5328592" cy="11044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B8F947C-0945-AF46-8D3F-59BF6E1B2304}"/>
              </a:ext>
            </a:extLst>
          </p:cNvPr>
          <p:cNvSpPr/>
          <p:nvPr/>
        </p:nvSpPr>
        <p:spPr bwMode="auto">
          <a:xfrm>
            <a:off x="623392" y="1441101"/>
            <a:ext cx="5328592" cy="145604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1F2BD24-DA1A-E648-8282-265A0E214E63}"/>
              </a:ext>
            </a:extLst>
          </p:cNvPr>
          <p:cNvSpPr txBox="1"/>
          <p:nvPr/>
        </p:nvSpPr>
        <p:spPr>
          <a:xfrm>
            <a:off x="694881" y="1441101"/>
            <a:ext cx="5152373" cy="13849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b="1" dirty="0" err="1">
                <a:solidFill>
                  <a:srgbClr val="7030A0"/>
                </a:solidFill>
                <a:latin typeface="Arial" pitchFamily="34" charset="0"/>
              </a:rPr>
              <a:t>Responsibilities</a:t>
            </a:r>
            <a:endParaRPr lang="de-DE" sz="1400" b="1" dirty="0">
              <a:solidFill>
                <a:srgbClr val="7030A0"/>
              </a:solidFill>
              <a:latin typeface="Arial" pitchFamily="34" charset="0"/>
            </a:endParaRPr>
          </a:p>
          <a:p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group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UmcgPhysicians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Umcg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Physician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</a:p>
          <a:p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group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UmcgClinicians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Umcg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Clinician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</a:p>
          <a:p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group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UmcgProfessionals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Umcg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Professional' </a:t>
            </a:r>
          </a:p>
          <a:p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group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UmcgPatients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Umcg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Patient' </a:t>
            </a:r>
          </a:p>
          <a:p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group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UmcgNurses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name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Umcg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Nurse'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1B75AA2D-C730-0746-A41B-2517A1F1B5B5}"/>
              </a:ext>
            </a:extLst>
          </p:cNvPr>
          <p:cNvSpPr txBox="1"/>
          <p:nvPr/>
        </p:nvSpPr>
        <p:spPr>
          <a:xfrm>
            <a:off x="698960" y="3729506"/>
            <a:ext cx="4591321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Setting</a:t>
            </a:r>
          </a:p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            </a:t>
            </a:r>
            <a:r>
              <a:rPr lang="de-DE" sz="1400" b="1" dirty="0" err="1">
                <a:solidFill>
                  <a:srgbClr val="7030A0"/>
                </a:solidFill>
                <a:latin typeface="Arial" pitchFamily="34" charset="0"/>
              </a:rPr>
              <a:t>CaseOwner</a:t>
            </a:r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 err="1">
                <a:solidFill>
                  <a:schemeClr val="tx1"/>
                </a:solidFill>
                <a:latin typeface="Arial" pitchFamily="34" charset="0"/>
              </a:rPr>
              <a:t>UmcgProfessionals</a:t>
            </a:r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b="1" dirty="0">
                <a:solidFill>
                  <a:srgbClr val="FF8000"/>
                </a:solidFill>
                <a:latin typeface="Arial" pitchFamily="34" charset="0"/>
              </a:rPr>
              <a:t>#</a:t>
            </a:r>
            <a:r>
              <a:rPr lang="de-DE" sz="1400" b="1" dirty="0" err="1">
                <a:solidFill>
                  <a:srgbClr val="FF8000"/>
                </a:solidFill>
                <a:latin typeface="Arial" pitchFamily="34" charset="0"/>
              </a:rPr>
              <a:t>exactlyOne</a:t>
            </a:r>
            <a:endParaRPr lang="de-DE" sz="1400" b="1" dirty="0">
              <a:solidFill>
                <a:srgbClr val="FF8000"/>
              </a:solidFill>
              <a:latin typeface="Arial" pitchFamily="34" charset="0"/>
            </a:endParaRPr>
          </a:p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       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label</a:t>
            </a:r>
            <a:r>
              <a:rPr lang="de-DE" sz="1400" dirty="0">
                <a:solidFill>
                  <a:srgbClr val="7030A0"/>
                </a:solidFill>
                <a:latin typeface="Arial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Arial" pitchFamily="34" charset="0"/>
              </a:rPr>
              <a:t>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'UMCG Professionals'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355B707C-0675-744E-B9D4-E5224E044889}"/>
              </a:ext>
            </a:extLst>
          </p:cNvPr>
          <p:cNvSpPr/>
          <p:nvPr/>
        </p:nvSpPr>
        <p:spPr bwMode="auto">
          <a:xfrm>
            <a:off x="623392" y="1146720"/>
            <a:ext cx="5328592" cy="288032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Definition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Groups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AC5950FE-C5A0-C049-99D4-9E86259CECBB}"/>
              </a:ext>
            </a:extLst>
          </p:cNvPr>
          <p:cNvSpPr/>
          <p:nvPr/>
        </p:nvSpPr>
        <p:spPr bwMode="auto">
          <a:xfrm>
            <a:off x="623392" y="3429000"/>
            <a:ext cx="5328592" cy="288032"/>
          </a:xfrm>
          <a:prstGeom prst="rect">
            <a:avLst/>
          </a:prstGeom>
          <a:solidFill>
            <a:schemeClr val="tx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Conditional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unlocking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Stage “Diagnosis“</a:t>
            </a:r>
          </a:p>
        </p:txBody>
      </p:sp>
    </p:spTree>
    <p:extLst>
      <p:ext uri="{BB962C8B-B14F-4D97-AF65-F5344CB8AC3E}">
        <p14:creationId xmlns:p14="http://schemas.microsoft.com/office/powerpoint/2010/main" val="14539248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de-DE" smtClean="0"/>
              <a:pPr/>
              <a:t>2</a:t>
            </a:fld>
            <a:endParaRPr lang="de-DE" dirty="0"/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53186E7-5A99-F84F-89C9-2F5BE8B9ED6A}"/>
              </a:ext>
            </a:extLst>
          </p:cNvPr>
          <p:cNvGrpSpPr/>
          <p:nvPr/>
        </p:nvGrpSpPr>
        <p:grpSpPr>
          <a:xfrm>
            <a:off x="-332991" y="2856256"/>
            <a:ext cx="12857981" cy="1145489"/>
            <a:chOff x="-332991" y="3113872"/>
            <a:chExt cx="12857981" cy="1145489"/>
          </a:xfrm>
        </p:grpSpPr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B31EC5DA-ECA4-0643-8D9F-9A291C4096D8}"/>
                </a:ext>
              </a:extLst>
            </p:cNvPr>
            <p:cNvGrpSpPr/>
            <p:nvPr/>
          </p:nvGrpSpPr>
          <p:grpSpPr>
            <a:xfrm>
              <a:off x="1160577" y="3113872"/>
              <a:ext cx="9870846" cy="635000"/>
              <a:chOff x="1218371" y="3113872"/>
              <a:chExt cx="9870846" cy="635000"/>
            </a:xfrm>
          </p:grpSpPr>
          <p:pic>
            <p:nvPicPr>
              <p:cNvPr id="11" name="Grafik 10">
                <a:extLst>
                  <a:ext uri="{FF2B5EF4-FFF2-40B4-BE49-F238E27FC236}">
                    <a16:creationId xmlns:a16="http://schemas.microsoft.com/office/drawing/2014/main" id="{4092D226-8FF6-CA4D-AA4D-0281B4D483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18371" y="311387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50F6BB8D-43EF-E24F-9BDC-05FF01F80B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27332" y="311387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2B1D39B7-78E2-5A4F-9975-8142AD22183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36293" y="311387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17" name="Grafik 16" descr="Ein Bild, das Text, Schild, Uhr enthält.&#10;&#10;Automatisch generierte Beschreibung">
                <a:extLst>
                  <a:ext uri="{FF2B5EF4-FFF2-40B4-BE49-F238E27FC236}">
                    <a16:creationId xmlns:a16="http://schemas.microsoft.com/office/drawing/2014/main" id="{C18EC48C-BC1E-0541-9624-9287FAA8A2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5255" y="3113872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21" name="Grafik 20">
                <a:extLst>
                  <a:ext uri="{FF2B5EF4-FFF2-40B4-BE49-F238E27FC236}">
                    <a16:creationId xmlns:a16="http://schemas.microsoft.com/office/drawing/2014/main" id="{B8B070CC-BD01-7549-B81B-45F3D1268A0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454217" y="3113872"/>
                <a:ext cx="635000" cy="635000"/>
              </a:xfrm>
              <a:prstGeom prst="rect">
                <a:avLst/>
              </a:prstGeom>
            </p:spPr>
          </p:pic>
        </p:grpSp>
        <p:sp>
          <p:nvSpPr>
            <p:cNvPr id="28" name="Textfeld 27">
              <a:extLst>
                <a:ext uri="{FF2B5EF4-FFF2-40B4-BE49-F238E27FC236}">
                  <a16:creationId xmlns:a16="http://schemas.microsoft.com/office/drawing/2014/main" id="{FE434613-7628-6F4B-9CF7-7B2BC72EF1AC}"/>
                </a:ext>
              </a:extLst>
            </p:cNvPr>
            <p:cNvSpPr txBox="1"/>
            <p:nvPr/>
          </p:nvSpPr>
          <p:spPr>
            <a:xfrm>
              <a:off x="-332991" y="3920807"/>
              <a:ext cx="3622135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5BD"/>
                  </a:solidFill>
                </a:rPr>
                <a:t>Problem</a:t>
              </a:r>
            </a:p>
          </p:txBody>
        </p:sp>
        <p:sp>
          <p:nvSpPr>
            <p:cNvPr id="29" name="Textfeld 28">
              <a:extLst>
                <a:ext uri="{FF2B5EF4-FFF2-40B4-BE49-F238E27FC236}">
                  <a16:creationId xmlns:a16="http://schemas.microsoft.com/office/drawing/2014/main" id="{65BD843A-CA98-F840-9D18-B24915E3F616}"/>
                </a:ext>
              </a:extLst>
            </p:cNvPr>
            <p:cNvSpPr txBox="1"/>
            <p:nvPr/>
          </p:nvSpPr>
          <p:spPr>
            <a:xfrm>
              <a:off x="1975970" y="3920807"/>
              <a:ext cx="3622135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5BD"/>
                  </a:solidFill>
                </a:rPr>
                <a:t>Solution</a:t>
              </a:r>
            </a:p>
          </p:txBody>
        </p:sp>
        <p:sp>
          <p:nvSpPr>
            <p:cNvPr id="30" name="Textfeld 29">
              <a:extLst>
                <a:ext uri="{FF2B5EF4-FFF2-40B4-BE49-F238E27FC236}">
                  <a16:creationId xmlns:a16="http://schemas.microsoft.com/office/drawing/2014/main" id="{572725F5-888E-7848-B94A-DC2E7DE32829}"/>
                </a:ext>
              </a:extLst>
            </p:cNvPr>
            <p:cNvSpPr txBox="1"/>
            <p:nvPr/>
          </p:nvSpPr>
          <p:spPr>
            <a:xfrm>
              <a:off x="4284933" y="3920807"/>
              <a:ext cx="3622135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5BD"/>
                  </a:solidFill>
                </a:rPr>
                <a:t>User Test</a:t>
              </a:r>
            </a:p>
          </p:txBody>
        </p:sp>
        <p:sp>
          <p:nvSpPr>
            <p:cNvPr id="31" name="Textfeld 30">
              <a:extLst>
                <a:ext uri="{FF2B5EF4-FFF2-40B4-BE49-F238E27FC236}">
                  <a16:creationId xmlns:a16="http://schemas.microsoft.com/office/drawing/2014/main" id="{E7824E36-7FE7-DA49-9E78-4A9CB8533DB9}"/>
                </a:ext>
              </a:extLst>
            </p:cNvPr>
            <p:cNvSpPr txBox="1"/>
            <p:nvPr/>
          </p:nvSpPr>
          <p:spPr>
            <a:xfrm>
              <a:off x="6593895" y="3920807"/>
              <a:ext cx="3622135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5BD"/>
                  </a:solidFill>
                </a:rPr>
                <a:t>Evaluation</a:t>
              </a:r>
            </a:p>
          </p:txBody>
        </p:sp>
        <p:sp>
          <p:nvSpPr>
            <p:cNvPr id="32" name="Textfeld 31">
              <a:extLst>
                <a:ext uri="{FF2B5EF4-FFF2-40B4-BE49-F238E27FC236}">
                  <a16:creationId xmlns:a16="http://schemas.microsoft.com/office/drawing/2014/main" id="{3B0C4F27-39C2-2D40-9E9B-DB69C12857E3}"/>
                </a:ext>
              </a:extLst>
            </p:cNvPr>
            <p:cNvSpPr txBox="1"/>
            <p:nvPr/>
          </p:nvSpPr>
          <p:spPr>
            <a:xfrm>
              <a:off x="8902855" y="3920807"/>
              <a:ext cx="3622135" cy="338554"/>
            </a:xfrm>
            <a:prstGeom prst="rect">
              <a:avLst/>
            </a:prstGeom>
            <a:noFill/>
            <a:ln w="10795" cap="flat" cmpd="sng" algn="ctr">
              <a:noFill/>
              <a:prstDash val="solid"/>
            </a:ln>
            <a:effec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65BD"/>
                  </a:solidFill>
                </a:rPr>
                <a:t>Future Work</a:t>
              </a:r>
            </a:p>
          </p:txBody>
        </p:sp>
      </p:grpSp>
      <p:sp>
        <p:nvSpPr>
          <p:cNvPr id="34" name="Fußzeilenplatzhalter 4">
            <a:extLst>
              <a:ext uri="{FF2B5EF4-FFF2-40B4-BE49-F238E27FC236}">
                <a16:creationId xmlns:a16="http://schemas.microsoft.com/office/drawing/2014/main" id="{045A35CC-90FF-3B46-B95A-30F9EB9E4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7741902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Clinical </a:t>
            </a:r>
            <a:r>
              <a:rPr lang="de-DE" dirty="0" err="1"/>
              <a:t>Pathways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3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6724E62-F099-7C49-A8C3-9C2F7BF4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0BB1BF96-16BA-4E41-B6FC-511FD35CE6CB}"/>
              </a:ext>
            </a:extLst>
          </p:cNvPr>
          <p:cNvGrpSpPr/>
          <p:nvPr/>
        </p:nvGrpSpPr>
        <p:grpSpPr>
          <a:xfrm>
            <a:off x="2063552" y="1196752"/>
            <a:ext cx="8064896" cy="4974328"/>
            <a:chOff x="2063552" y="1046960"/>
            <a:chExt cx="8064896" cy="4974328"/>
          </a:xfrm>
        </p:grpSpPr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D756CCA6-9177-0848-8D1C-160428C66154}"/>
                </a:ext>
              </a:extLst>
            </p:cNvPr>
            <p:cNvSpPr/>
            <p:nvPr/>
          </p:nvSpPr>
          <p:spPr bwMode="auto">
            <a:xfrm>
              <a:off x="2063552" y="1412778"/>
              <a:ext cx="8064896" cy="4608510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21" name="Gruppieren 20">
              <a:extLst>
                <a:ext uri="{FF2B5EF4-FFF2-40B4-BE49-F238E27FC236}">
                  <a16:creationId xmlns:a16="http://schemas.microsoft.com/office/drawing/2014/main" id="{DB931C41-45AC-A54D-B40A-9A6469D72CCD}"/>
                </a:ext>
              </a:extLst>
            </p:cNvPr>
            <p:cNvGrpSpPr/>
            <p:nvPr/>
          </p:nvGrpSpPr>
          <p:grpSpPr>
            <a:xfrm>
              <a:off x="5778500" y="1722490"/>
              <a:ext cx="635000" cy="3570124"/>
              <a:chOff x="5849938" y="1802688"/>
              <a:chExt cx="635000" cy="3570124"/>
            </a:xfrm>
          </p:grpSpPr>
          <p:pic>
            <p:nvPicPr>
              <p:cNvPr id="13" name="Grafik 12">
                <a:extLst>
                  <a:ext uri="{FF2B5EF4-FFF2-40B4-BE49-F238E27FC236}">
                    <a16:creationId xmlns:a16="http://schemas.microsoft.com/office/drawing/2014/main" id="{320EF282-1317-FC4E-8CD7-33A17709E1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9938" y="1802688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15" name="Grafik 14">
                <a:extLst>
                  <a:ext uri="{FF2B5EF4-FFF2-40B4-BE49-F238E27FC236}">
                    <a16:creationId xmlns:a16="http://schemas.microsoft.com/office/drawing/2014/main" id="{9A193510-0A96-8B4D-A940-2093E51D29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9938" y="3270250"/>
                <a:ext cx="635000" cy="635000"/>
              </a:xfrm>
              <a:prstGeom prst="rect">
                <a:avLst/>
              </a:prstGeom>
            </p:spPr>
          </p:pic>
          <p:pic>
            <p:nvPicPr>
              <p:cNvPr id="17" name="Grafik 16">
                <a:extLst>
                  <a:ext uri="{FF2B5EF4-FFF2-40B4-BE49-F238E27FC236}">
                    <a16:creationId xmlns:a16="http://schemas.microsoft.com/office/drawing/2014/main" id="{28B65E77-C3AE-014D-875A-A726E60A2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49938" y="4737812"/>
                <a:ext cx="635000" cy="635000"/>
              </a:xfrm>
              <a:prstGeom prst="rect">
                <a:avLst/>
              </a:prstGeom>
            </p:spPr>
          </p:pic>
        </p:grpSp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53B28D0D-0DCF-1E4C-B5E9-FF7F798F45C5}"/>
                </a:ext>
              </a:extLst>
            </p:cNvPr>
            <p:cNvSpPr txBox="1"/>
            <p:nvPr/>
          </p:nvSpPr>
          <p:spPr>
            <a:xfrm>
              <a:off x="5202166" y="2348880"/>
              <a:ext cx="1787669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dirty="0">
                  <a:latin typeface="Arial" pitchFamily="34" charset="0"/>
                </a:rPr>
                <a:t>Cluster </a:t>
              </a:r>
              <a:r>
                <a:rPr lang="de-DE" dirty="0" err="1">
                  <a:latin typeface="Arial" pitchFamily="34" charset="0"/>
                </a:rPr>
                <a:t>patients</a:t>
              </a:r>
              <a:endParaRPr lang="de-DE" dirty="0">
                <a:latin typeface="Arial" pitchFamily="34" charset="0"/>
              </a:endParaRPr>
            </a:p>
          </p:txBody>
        </p:sp>
        <p:sp>
          <p:nvSpPr>
            <p:cNvPr id="19" name="Textfeld 18">
              <a:extLst>
                <a:ext uri="{FF2B5EF4-FFF2-40B4-BE49-F238E27FC236}">
                  <a16:creationId xmlns:a16="http://schemas.microsoft.com/office/drawing/2014/main" id="{A9A8C382-D869-9C4E-9879-3A2429F876D5}"/>
                </a:ext>
              </a:extLst>
            </p:cNvPr>
            <p:cNvSpPr txBox="1"/>
            <p:nvPr/>
          </p:nvSpPr>
          <p:spPr>
            <a:xfrm>
              <a:off x="5029041" y="3851756"/>
              <a:ext cx="213391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Suggest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procedure</a:t>
              </a:r>
              <a:endParaRPr lang="de-DE" dirty="0">
                <a:latin typeface="Arial" pitchFamily="34" charset="0"/>
              </a:endParaRP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B907B957-A82E-0044-BDEF-A1DB8D580F08}"/>
                </a:ext>
              </a:extLst>
            </p:cNvPr>
            <p:cNvSpPr/>
            <p:nvPr/>
          </p:nvSpPr>
          <p:spPr bwMode="auto">
            <a:xfrm>
              <a:off x="2063552" y="1051698"/>
              <a:ext cx="8064896" cy="359856"/>
            </a:xfrm>
            <a:prstGeom prst="rect">
              <a:avLst/>
            </a:prstGeom>
            <a:solidFill>
              <a:srgbClr val="92D14F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4502F031-3D78-C848-AF91-89B2F1CA2843}"/>
                </a:ext>
              </a:extLst>
            </p:cNvPr>
            <p:cNvSpPr txBox="1"/>
            <p:nvPr/>
          </p:nvSpPr>
          <p:spPr>
            <a:xfrm>
              <a:off x="4447634" y="5363924"/>
              <a:ext cx="329673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dirty="0" err="1">
                  <a:latin typeface="Arial" pitchFamily="34" charset="0"/>
                </a:rPr>
                <a:t>Make</a:t>
              </a:r>
              <a:r>
                <a:rPr lang="de-DE" dirty="0">
                  <a:latin typeface="Arial" pitchFamily="34" charset="0"/>
                </a:rPr>
                <a:t> </a:t>
              </a:r>
              <a:r>
                <a:rPr lang="de-DE" dirty="0" err="1">
                  <a:latin typeface="Arial" pitchFamily="34" charset="0"/>
                </a:rPr>
                <a:t>treatment</a:t>
              </a:r>
              <a:r>
                <a:rPr lang="de-DE" dirty="0">
                  <a:latin typeface="Arial" pitchFamily="34" charset="0"/>
                </a:rPr>
                <a:t> fast &amp; </a:t>
              </a:r>
              <a:r>
                <a:rPr lang="de-DE" dirty="0" err="1">
                  <a:latin typeface="Arial" pitchFamily="34" charset="0"/>
                </a:rPr>
                <a:t>efficient</a:t>
              </a:r>
              <a:endParaRPr lang="de-DE" dirty="0">
                <a:latin typeface="Arial" pitchFamily="34" charset="0"/>
              </a:endParaRPr>
            </a:p>
          </p:txBody>
        </p:sp>
        <p:sp>
          <p:nvSpPr>
            <p:cNvPr id="23" name="Textfeld 22">
              <a:extLst>
                <a:ext uri="{FF2B5EF4-FFF2-40B4-BE49-F238E27FC236}">
                  <a16:creationId xmlns:a16="http://schemas.microsoft.com/office/drawing/2014/main" id="{F12E5B5D-E13B-7A4F-A1CD-A3BF859EF4E2}"/>
                </a:ext>
              </a:extLst>
            </p:cNvPr>
            <p:cNvSpPr txBox="1"/>
            <p:nvPr/>
          </p:nvSpPr>
          <p:spPr>
            <a:xfrm>
              <a:off x="2063552" y="1046960"/>
              <a:ext cx="4262705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b="1" dirty="0"/>
                <a:t>Standardization of treatment process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79237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Adaptive Clinical </a:t>
            </a:r>
            <a:r>
              <a:rPr lang="de-DE" dirty="0" err="1"/>
              <a:t>Pathways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4</a:t>
            </a:fld>
            <a:endParaRPr lang="de-DE" dirty="0"/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6724E62-F099-7C49-A8C3-9C2F7BF4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FE7DC8FA-8ACE-7349-819B-9A8207287C48}"/>
              </a:ext>
            </a:extLst>
          </p:cNvPr>
          <p:cNvGrpSpPr/>
          <p:nvPr/>
        </p:nvGrpSpPr>
        <p:grpSpPr>
          <a:xfrm>
            <a:off x="1919536" y="1811852"/>
            <a:ext cx="8352928" cy="3709009"/>
            <a:chOff x="1847528" y="1716657"/>
            <a:chExt cx="8352928" cy="3709009"/>
          </a:xfrm>
        </p:grpSpPr>
        <p:sp>
          <p:nvSpPr>
            <p:cNvPr id="89" name="Rechteck 88">
              <a:extLst>
                <a:ext uri="{FF2B5EF4-FFF2-40B4-BE49-F238E27FC236}">
                  <a16:creationId xmlns:a16="http://schemas.microsoft.com/office/drawing/2014/main" id="{01737709-1CCC-FE45-B401-CCF4A987D885}"/>
                </a:ext>
              </a:extLst>
            </p:cNvPr>
            <p:cNvSpPr/>
            <p:nvPr/>
          </p:nvSpPr>
          <p:spPr bwMode="auto">
            <a:xfrm>
              <a:off x="7052801" y="1719409"/>
              <a:ext cx="792088" cy="3706247"/>
            </a:xfrm>
            <a:prstGeom prst="rect">
              <a:avLst/>
            </a:prstGeom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CB7B945A-B54F-D449-8214-BD05D7040689}"/>
                </a:ext>
              </a:extLst>
            </p:cNvPr>
            <p:cNvGrpSpPr/>
            <p:nvPr/>
          </p:nvGrpSpPr>
          <p:grpSpPr>
            <a:xfrm>
              <a:off x="1847528" y="2729911"/>
              <a:ext cx="1440160" cy="1637420"/>
              <a:chOff x="839416" y="2200126"/>
              <a:chExt cx="1440160" cy="1637420"/>
            </a:xfrm>
          </p:grpSpPr>
          <p:sp>
            <p:nvSpPr>
              <p:cNvPr id="3" name="Rechteck 2">
                <a:extLst>
                  <a:ext uri="{FF2B5EF4-FFF2-40B4-BE49-F238E27FC236}">
                    <a16:creationId xmlns:a16="http://schemas.microsoft.com/office/drawing/2014/main" id="{04D642F0-B2A2-6043-86A2-A0228437F2D3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1627944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2" name="Rechteck 21">
                <a:extLst>
                  <a:ext uri="{FF2B5EF4-FFF2-40B4-BE49-F238E27FC236}">
                    <a16:creationId xmlns:a16="http://schemas.microsoft.com/office/drawing/2014/main" id="{6B78A089-9819-E148-9BEA-8BDA70A5DDCB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28803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6A8E68EB-4135-C14E-9E35-8C2B33CCD242}"/>
                  </a:ext>
                </a:extLst>
              </p:cNvPr>
              <p:cNvSpPr txBox="1"/>
              <p:nvPr/>
            </p:nvSpPr>
            <p:spPr>
              <a:xfrm>
                <a:off x="839416" y="2200126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Stage 1</a:t>
                </a:r>
              </a:p>
            </p:txBody>
          </p:sp>
          <p:sp>
            <p:nvSpPr>
              <p:cNvPr id="7" name="Rechteck 6">
                <a:extLst>
                  <a:ext uri="{FF2B5EF4-FFF2-40B4-BE49-F238E27FC236}">
                    <a16:creationId xmlns:a16="http://schemas.microsoft.com/office/drawing/2014/main" id="{FBDD98F5-09E0-C24E-A81F-52FBD31FDAAA}"/>
                  </a:ext>
                </a:extLst>
              </p:cNvPr>
              <p:cNvSpPr/>
              <p:nvPr/>
            </p:nvSpPr>
            <p:spPr bwMode="auto">
              <a:xfrm>
                <a:off x="948043" y="2564904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1</a:t>
                </a:r>
              </a:p>
            </p:txBody>
          </p:sp>
          <p:sp>
            <p:nvSpPr>
              <p:cNvPr id="8" name="Textfeld 7">
                <a:extLst>
                  <a:ext uri="{FF2B5EF4-FFF2-40B4-BE49-F238E27FC236}">
                    <a16:creationId xmlns:a16="http://schemas.microsoft.com/office/drawing/2014/main" id="{1A8CAD4B-C995-4C48-9DE5-066F9021E9FB}"/>
                  </a:ext>
                </a:extLst>
              </p:cNvPr>
              <p:cNvSpPr txBox="1"/>
              <p:nvPr/>
            </p:nvSpPr>
            <p:spPr>
              <a:xfrm>
                <a:off x="1351746" y="343201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57" name="Rechteck 56">
                <a:extLst>
                  <a:ext uri="{FF2B5EF4-FFF2-40B4-BE49-F238E27FC236}">
                    <a16:creationId xmlns:a16="http://schemas.microsoft.com/office/drawing/2014/main" id="{13341F1F-284A-B449-8CD9-90C12165A24A}"/>
                  </a:ext>
                </a:extLst>
              </p:cNvPr>
              <p:cNvSpPr/>
              <p:nvPr/>
            </p:nvSpPr>
            <p:spPr bwMode="auto">
              <a:xfrm>
                <a:off x="948043" y="2901300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2</a:t>
                </a:r>
              </a:p>
            </p:txBody>
          </p:sp>
          <p:sp>
            <p:nvSpPr>
              <p:cNvPr id="58" name="Rechteck 57">
                <a:extLst>
                  <a:ext uri="{FF2B5EF4-FFF2-40B4-BE49-F238E27FC236}">
                    <a16:creationId xmlns:a16="http://schemas.microsoft.com/office/drawing/2014/main" id="{9594CE3D-6589-FF4B-90BB-ECBB8CD04EE2}"/>
                  </a:ext>
                </a:extLst>
              </p:cNvPr>
              <p:cNvSpPr/>
              <p:nvPr/>
            </p:nvSpPr>
            <p:spPr bwMode="auto">
              <a:xfrm>
                <a:off x="948042" y="3237319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9525"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3</a:t>
                </a:r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DE85BC9C-320A-9C4F-AF5B-52C4B6B4DE91}"/>
                </a:ext>
              </a:extLst>
            </p:cNvPr>
            <p:cNvGrpSpPr/>
            <p:nvPr/>
          </p:nvGrpSpPr>
          <p:grpSpPr>
            <a:xfrm>
              <a:off x="4799856" y="1716657"/>
              <a:ext cx="1440160" cy="1637420"/>
              <a:chOff x="839416" y="2200126"/>
              <a:chExt cx="1440160" cy="1637420"/>
            </a:xfrm>
          </p:grpSpPr>
          <p:sp>
            <p:nvSpPr>
              <p:cNvPr id="60" name="Rechteck 59">
                <a:extLst>
                  <a:ext uri="{FF2B5EF4-FFF2-40B4-BE49-F238E27FC236}">
                    <a16:creationId xmlns:a16="http://schemas.microsoft.com/office/drawing/2014/main" id="{096623E4-6F4F-B84D-A6EB-8C7FFFE3C4C0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1627944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1" name="Rechteck 60">
                <a:extLst>
                  <a:ext uri="{FF2B5EF4-FFF2-40B4-BE49-F238E27FC236}">
                    <a16:creationId xmlns:a16="http://schemas.microsoft.com/office/drawing/2014/main" id="{85C1890D-07E6-1D46-9EE5-85734422381F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28803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2" name="Textfeld 61">
                <a:extLst>
                  <a:ext uri="{FF2B5EF4-FFF2-40B4-BE49-F238E27FC236}">
                    <a16:creationId xmlns:a16="http://schemas.microsoft.com/office/drawing/2014/main" id="{3B7A2441-6D8D-D14A-9184-907A9AE959D0}"/>
                  </a:ext>
                </a:extLst>
              </p:cNvPr>
              <p:cNvSpPr txBox="1"/>
              <p:nvPr/>
            </p:nvSpPr>
            <p:spPr>
              <a:xfrm>
                <a:off x="839416" y="2200126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Stage 2</a:t>
                </a:r>
              </a:p>
            </p:txBody>
          </p:sp>
          <p:sp>
            <p:nvSpPr>
              <p:cNvPr id="63" name="Rechteck 62">
                <a:extLst>
                  <a:ext uri="{FF2B5EF4-FFF2-40B4-BE49-F238E27FC236}">
                    <a16:creationId xmlns:a16="http://schemas.microsoft.com/office/drawing/2014/main" id="{BB97A60E-700A-5345-ACDB-B78389F42FBF}"/>
                  </a:ext>
                </a:extLst>
              </p:cNvPr>
              <p:cNvSpPr/>
              <p:nvPr/>
            </p:nvSpPr>
            <p:spPr bwMode="auto">
              <a:xfrm>
                <a:off x="948043" y="2564904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1</a:t>
                </a:r>
              </a:p>
            </p:txBody>
          </p:sp>
          <p:sp>
            <p:nvSpPr>
              <p:cNvPr id="64" name="Textfeld 63">
                <a:extLst>
                  <a:ext uri="{FF2B5EF4-FFF2-40B4-BE49-F238E27FC236}">
                    <a16:creationId xmlns:a16="http://schemas.microsoft.com/office/drawing/2014/main" id="{5A175D7C-D163-4C4A-83AA-C378C00DEC19}"/>
                  </a:ext>
                </a:extLst>
              </p:cNvPr>
              <p:cNvSpPr txBox="1"/>
              <p:nvPr/>
            </p:nvSpPr>
            <p:spPr>
              <a:xfrm>
                <a:off x="1351746" y="343201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65" name="Rechteck 64">
                <a:extLst>
                  <a:ext uri="{FF2B5EF4-FFF2-40B4-BE49-F238E27FC236}">
                    <a16:creationId xmlns:a16="http://schemas.microsoft.com/office/drawing/2014/main" id="{F63D4BB2-E9ED-D240-85AB-64C2AEFB5090}"/>
                  </a:ext>
                </a:extLst>
              </p:cNvPr>
              <p:cNvSpPr/>
              <p:nvPr/>
            </p:nvSpPr>
            <p:spPr bwMode="auto">
              <a:xfrm>
                <a:off x="948043" y="2901300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2</a:t>
                </a:r>
              </a:p>
            </p:txBody>
          </p:sp>
          <p:sp>
            <p:nvSpPr>
              <p:cNvPr id="66" name="Rechteck 65">
                <a:extLst>
                  <a:ext uri="{FF2B5EF4-FFF2-40B4-BE49-F238E27FC236}">
                    <a16:creationId xmlns:a16="http://schemas.microsoft.com/office/drawing/2014/main" id="{D4F81A86-87B7-D644-B1A3-34CC65F29ADC}"/>
                  </a:ext>
                </a:extLst>
              </p:cNvPr>
              <p:cNvSpPr/>
              <p:nvPr/>
            </p:nvSpPr>
            <p:spPr bwMode="auto">
              <a:xfrm>
                <a:off x="948042" y="3237319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3</a:t>
                </a:r>
              </a:p>
            </p:txBody>
          </p:sp>
        </p:grpSp>
        <p:grpSp>
          <p:nvGrpSpPr>
            <p:cNvPr id="67" name="Gruppieren 66">
              <a:extLst>
                <a:ext uri="{FF2B5EF4-FFF2-40B4-BE49-F238E27FC236}">
                  <a16:creationId xmlns:a16="http://schemas.microsoft.com/office/drawing/2014/main" id="{2E582A3C-7865-0043-84B3-C3B5C4BD1D78}"/>
                </a:ext>
              </a:extLst>
            </p:cNvPr>
            <p:cNvGrpSpPr/>
            <p:nvPr/>
          </p:nvGrpSpPr>
          <p:grpSpPr>
            <a:xfrm>
              <a:off x="4799855" y="3788246"/>
              <a:ext cx="1440160" cy="1637420"/>
              <a:chOff x="839416" y="2200126"/>
              <a:chExt cx="1440160" cy="1637420"/>
            </a:xfrm>
          </p:grpSpPr>
          <p:sp>
            <p:nvSpPr>
              <p:cNvPr id="68" name="Rechteck 67">
                <a:extLst>
                  <a:ext uri="{FF2B5EF4-FFF2-40B4-BE49-F238E27FC236}">
                    <a16:creationId xmlns:a16="http://schemas.microsoft.com/office/drawing/2014/main" id="{CF77B6AD-733D-504C-8C5A-AA6CA83BBF28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1627944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69" name="Rechteck 68">
                <a:extLst>
                  <a:ext uri="{FF2B5EF4-FFF2-40B4-BE49-F238E27FC236}">
                    <a16:creationId xmlns:a16="http://schemas.microsoft.com/office/drawing/2014/main" id="{EF95F725-45C0-8346-94C9-D00246FF2DED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28803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0" name="Textfeld 69">
                <a:extLst>
                  <a:ext uri="{FF2B5EF4-FFF2-40B4-BE49-F238E27FC236}">
                    <a16:creationId xmlns:a16="http://schemas.microsoft.com/office/drawing/2014/main" id="{3082323D-91D0-054C-B7C9-E444376B8F82}"/>
                  </a:ext>
                </a:extLst>
              </p:cNvPr>
              <p:cNvSpPr txBox="1"/>
              <p:nvPr/>
            </p:nvSpPr>
            <p:spPr>
              <a:xfrm>
                <a:off x="839416" y="2200126"/>
                <a:ext cx="821059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Stage 3</a:t>
                </a:r>
              </a:p>
            </p:txBody>
          </p:sp>
          <p:sp>
            <p:nvSpPr>
              <p:cNvPr id="71" name="Rechteck 70">
                <a:extLst>
                  <a:ext uri="{FF2B5EF4-FFF2-40B4-BE49-F238E27FC236}">
                    <a16:creationId xmlns:a16="http://schemas.microsoft.com/office/drawing/2014/main" id="{9DAE19AC-7A1F-5946-AF0B-F1F7A53574DA}"/>
                  </a:ext>
                </a:extLst>
              </p:cNvPr>
              <p:cNvSpPr/>
              <p:nvPr/>
            </p:nvSpPr>
            <p:spPr bwMode="auto">
              <a:xfrm>
                <a:off x="948043" y="2564904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1</a:t>
                </a:r>
              </a:p>
            </p:txBody>
          </p:sp>
          <p:sp>
            <p:nvSpPr>
              <p:cNvPr id="72" name="Textfeld 71">
                <a:extLst>
                  <a:ext uri="{FF2B5EF4-FFF2-40B4-BE49-F238E27FC236}">
                    <a16:creationId xmlns:a16="http://schemas.microsoft.com/office/drawing/2014/main" id="{0244F2E9-0963-CC45-B121-FAFCE999C562}"/>
                  </a:ext>
                </a:extLst>
              </p:cNvPr>
              <p:cNvSpPr txBox="1"/>
              <p:nvPr/>
            </p:nvSpPr>
            <p:spPr>
              <a:xfrm>
                <a:off x="1351746" y="343201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73" name="Rechteck 72">
                <a:extLst>
                  <a:ext uri="{FF2B5EF4-FFF2-40B4-BE49-F238E27FC236}">
                    <a16:creationId xmlns:a16="http://schemas.microsoft.com/office/drawing/2014/main" id="{9CB358DC-A9FF-9544-AE91-0A4C62940062}"/>
                  </a:ext>
                </a:extLst>
              </p:cNvPr>
              <p:cNvSpPr/>
              <p:nvPr/>
            </p:nvSpPr>
            <p:spPr bwMode="auto">
              <a:xfrm>
                <a:off x="948043" y="2901300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2</a:t>
                </a:r>
              </a:p>
            </p:txBody>
          </p:sp>
          <p:sp>
            <p:nvSpPr>
              <p:cNvPr id="74" name="Rechteck 73">
                <a:extLst>
                  <a:ext uri="{FF2B5EF4-FFF2-40B4-BE49-F238E27FC236}">
                    <a16:creationId xmlns:a16="http://schemas.microsoft.com/office/drawing/2014/main" id="{E02E72AF-94C7-5540-85F6-ACFF6BBE0BDC}"/>
                  </a:ext>
                </a:extLst>
              </p:cNvPr>
              <p:cNvSpPr/>
              <p:nvPr/>
            </p:nvSpPr>
            <p:spPr bwMode="auto">
              <a:xfrm>
                <a:off x="948042" y="3237319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3</a:t>
                </a:r>
              </a:p>
            </p:txBody>
          </p:sp>
        </p:grpSp>
        <p:grpSp>
          <p:nvGrpSpPr>
            <p:cNvPr id="75" name="Gruppieren 74">
              <a:extLst>
                <a:ext uri="{FF2B5EF4-FFF2-40B4-BE49-F238E27FC236}">
                  <a16:creationId xmlns:a16="http://schemas.microsoft.com/office/drawing/2014/main" id="{36FFFAE7-9D72-4244-AFA2-7254E69191B9}"/>
                </a:ext>
              </a:extLst>
            </p:cNvPr>
            <p:cNvGrpSpPr/>
            <p:nvPr/>
          </p:nvGrpSpPr>
          <p:grpSpPr>
            <a:xfrm>
              <a:off x="8760296" y="2729911"/>
              <a:ext cx="1440160" cy="1637420"/>
              <a:chOff x="839416" y="2200126"/>
              <a:chExt cx="1440160" cy="1637420"/>
            </a:xfrm>
          </p:grpSpPr>
          <p:sp>
            <p:nvSpPr>
              <p:cNvPr id="76" name="Rechteck 75">
                <a:extLst>
                  <a:ext uri="{FF2B5EF4-FFF2-40B4-BE49-F238E27FC236}">
                    <a16:creationId xmlns:a16="http://schemas.microsoft.com/office/drawing/2014/main" id="{15D51D08-C669-5041-8AC5-F6B8363A589B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1627944"/>
              </a:xfrm>
              <a:prstGeom prst="rect">
                <a:avLst/>
              </a:prstGeom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7" name="Rechteck 76">
                <a:extLst>
                  <a:ext uri="{FF2B5EF4-FFF2-40B4-BE49-F238E27FC236}">
                    <a16:creationId xmlns:a16="http://schemas.microsoft.com/office/drawing/2014/main" id="{C101113E-720A-4440-BE12-973064FBD54F}"/>
                  </a:ext>
                </a:extLst>
              </p:cNvPr>
              <p:cNvSpPr/>
              <p:nvPr/>
            </p:nvSpPr>
            <p:spPr bwMode="auto">
              <a:xfrm>
                <a:off x="839416" y="2209602"/>
                <a:ext cx="1440160" cy="288032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de-DE" dirty="0">
                  <a:solidFill>
                    <a:schemeClr val="tx1"/>
                  </a:solidFill>
                  <a:cs typeface="Arial" pitchFamily="34" charset="0"/>
                </a:endParaRPr>
              </a:p>
            </p:txBody>
          </p:sp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ECF856AD-C542-5649-91B4-9AB4D54A67A5}"/>
                  </a:ext>
                </a:extLst>
              </p:cNvPr>
              <p:cNvSpPr txBox="1"/>
              <p:nvPr/>
            </p:nvSpPr>
            <p:spPr>
              <a:xfrm>
                <a:off x="839416" y="2200126"/>
                <a:ext cx="841897" cy="30777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en-US" sz="1400" b="1" dirty="0"/>
                  <a:t>Stage X</a:t>
                </a:r>
              </a:p>
            </p:txBody>
          </p:sp>
          <p:sp>
            <p:nvSpPr>
              <p:cNvPr id="79" name="Rechteck 78">
                <a:extLst>
                  <a:ext uri="{FF2B5EF4-FFF2-40B4-BE49-F238E27FC236}">
                    <a16:creationId xmlns:a16="http://schemas.microsoft.com/office/drawing/2014/main" id="{2BC5EBD2-7294-4847-A873-C51B1693F9B7}"/>
                  </a:ext>
                </a:extLst>
              </p:cNvPr>
              <p:cNvSpPr/>
              <p:nvPr/>
            </p:nvSpPr>
            <p:spPr bwMode="auto">
              <a:xfrm>
                <a:off x="948043" y="2564904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1</a:t>
                </a:r>
              </a:p>
            </p:txBody>
          </p:sp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4D81D33C-44B0-B747-9E47-BA47C24EAD15}"/>
                  </a:ext>
                </a:extLst>
              </p:cNvPr>
              <p:cNvSpPr txBox="1"/>
              <p:nvPr/>
            </p:nvSpPr>
            <p:spPr>
              <a:xfrm>
                <a:off x="1351746" y="3432015"/>
                <a:ext cx="415498" cy="36933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 algn="ctr"/>
                <a:r>
                  <a:rPr lang="de-DE" dirty="0">
                    <a:latin typeface="Arial" pitchFamily="34" charset="0"/>
                  </a:rPr>
                  <a:t>…</a:t>
                </a:r>
              </a:p>
            </p:txBody>
          </p:sp>
          <p:sp>
            <p:nvSpPr>
              <p:cNvPr id="81" name="Rechteck 80">
                <a:extLst>
                  <a:ext uri="{FF2B5EF4-FFF2-40B4-BE49-F238E27FC236}">
                    <a16:creationId xmlns:a16="http://schemas.microsoft.com/office/drawing/2014/main" id="{50B1B7BD-7467-764E-91DD-669A860D4AF5}"/>
                  </a:ext>
                </a:extLst>
              </p:cNvPr>
              <p:cNvSpPr/>
              <p:nvPr/>
            </p:nvSpPr>
            <p:spPr bwMode="auto">
              <a:xfrm>
                <a:off x="948043" y="2901300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2</a:t>
                </a:r>
              </a:p>
            </p:txBody>
          </p:sp>
          <p:sp>
            <p:nvSpPr>
              <p:cNvPr id="82" name="Rechteck 81">
                <a:extLst>
                  <a:ext uri="{FF2B5EF4-FFF2-40B4-BE49-F238E27FC236}">
                    <a16:creationId xmlns:a16="http://schemas.microsoft.com/office/drawing/2014/main" id="{D7F78F22-6F87-BD4B-80E3-BAE50846ADAF}"/>
                  </a:ext>
                </a:extLst>
              </p:cNvPr>
              <p:cNvSpPr/>
              <p:nvPr/>
            </p:nvSpPr>
            <p:spPr bwMode="auto">
              <a:xfrm>
                <a:off x="948042" y="3237319"/>
                <a:ext cx="1222907" cy="259388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  <a:headEnd type="none" w="med" len="med"/>
                <a:tailEnd type="none" w="med" len="med"/>
              </a:ln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de-DE" sz="1400" dirty="0">
                    <a:solidFill>
                      <a:schemeClr val="tx1"/>
                    </a:solidFill>
                    <a:cs typeface="Arial" pitchFamily="34" charset="0"/>
                  </a:rPr>
                  <a:t>Task 3</a:t>
                </a:r>
              </a:p>
            </p:txBody>
          </p:sp>
        </p:grpSp>
        <p:sp>
          <p:nvSpPr>
            <p:cNvPr id="83" name="Textfeld 82">
              <a:extLst>
                <a:ext uri="{FF2B5EF4-FFF2-40B4-BE49-F238E27FC236}">
                  <a16:creationId xmlns:a16="http://schemas.microsoft.com/office/drawing/2014/main" id="{B73CA1B1-895A-BA4A-B794-B1D2C9579F98}"/>
                </a:ext>
              </a:extLst>
            </p:cNvPr>
            <p:cNvSpPr txBox="1"/>
            <p:nvPr/>
          </p:nvSpPr>
          <p:spPr>
            <a:xfrm>
              <a:off x="7151327" y="3154910"/>
              <a:ext cx="595035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sz="3200" b="1" dirty="0"/>
                <a:t>…</a:t>
              </a:r>
            </a:p>
          </p:txBody>
        </p:sp>
        <p:cxnSp>
          <p:nvCxnSpPr>
            <p:cNvPr id="14" name="Gerade Verbindung mit Pfeil 13">
              <a:extLst>
                <a:ext uri="{FF2B5EF4-FFF2-40B4-BE49-F238E27FC236}">
                  <a16:creationId xmlns:a16="http://schemas.microsoft.com/office/drawing/2014/main" id="{7FB21934-21E8-0C47-9963-00BF4EA9EBE4}"/>
                </a:ext>
              </a:extLst>
            </p:cNvPr>
            <p:cNvCxnSpPr>
              <a:stCxn id="3" idx="3"/>
              <a:endCxn id="60" idx="1"/>
            </p:cNvCxnSpPr>
            <p:nvPr/>
          </p:nvCxnSpPr>
          <p:spPr bwMode="auto">
            <a:xfrm flipV="1">
              <a:off x="3287688" y="2540105"/>
              <a:ext cx="1512168" cy="1013254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Gerade Verbindung mit Pfeil 83">
              <a:extLst>
                <a:ext uri="{FF2B5EF4-FFF2-40B4-BE49-F238E27FC236}">
                  <a16:creationId xmlns:a16="http://schemas.microsoft.com/office/drawing/2014/main" id="{971C00AA-C7C2-CC43-B6EA-F96C678F64C3}"/>
                </a:ext>
              </a:extLst>
            </p:cNvPr>
            <p:cNvCxnSpPr>
              <a:cxnSpLocks/>
              <a:stCxn id="3" idx="3"/>
              <a:endCxn id="68" idx="1"/>
            </p:cNvCxnSpPr>
            <p:nvPr/>
          </p:nvCxnSpPr>
          <p:spPr bwMode="auto">
            <a:xfrm>
              <a:off x="3287688" y="3553359"/>
              <a:ext cx="1512167" cy="1058335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Gerade Verbindung mit Pfeil 85">
              <a:extLst>
                <a:ext uri="{FF2B5EF4-FFF2-40B4-BE49-F238E27FC236}">
                  <a16:creationId xmlns:a16="http://schemas.microsoft.com/office/drawing/2014/main" id="{5C6E482A-B321-2042-AFEA-68E1EE6155E5}"/>
                </a:ext>
              </a:extLst>
            </p:cNvPr>
            <p:cNvCxnSpPr>
              <a:cxnSpLocks/>
              <a:stCxn id="60" idx="3"/>
            </p:cNvCxnSpPr>
            <p:nvPr/>
          </p:nvCxnSpPr>
          <p:spPr bwMode="auto">
            <a:xfrm>
              <a:off x="6240016" y="2540105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0" name="Gerade Verbindung mit Pfeil 89">
              <a:extLst>
                <a:ext uri="{FF2B5EF4-FFF2-40B4-BE49-F238E27FC236}">
                  <a16:creationId xmlns:a16="http://schemas.microsoft.com/office/drawing/2014/main" id="{60EC71F0-6D88-8A44-B472-3859983948CB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240016" y="4611694"/>
              <a:ext cx="792088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Gerade Verbindung mit Pfeil 91">
              <a:extLst>
                <a:ext uri="{FF2B5EF4-FFF2-40B4-BE49-F238E27FC236}">
                  <a16:creationId xmlns:a16="http://schemas.microsoft.com/office/drawing/2014/main" id="{30DF7508-7B24-9445-8C2A-A66A0582AA3A}"/>
                </a:ext>
              </a:extLst>
            </p:cNvPr>
            <p:cNvCxnSpPr>
              <a:cxnSpLocks/>
              <a:stCxn id="89" idx="3"/>
            </p:cNvCxnSpPr>
            <p:nvPr/>
          </p:nvCxnSpPr>
          <p:spPr bwMode="auto">
            <a:xfrm flipV="1">
              <a:off x="7844889" y="3572532"/>
              <a:ext cx="915407" cy="1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uppieren 111">
            <a:extLst>
              <a:ext uri="{FF2B5EF4-FFF2-40B4-BE49-F238E27FC236}">
                <a16:creationId xmlns:a16="http://schemas.microsoft.com/office/drawing/2014/main" id="{CF815356-D0BB-FD47-B835-055C8CFDD2B0}"/>
              </a:ext>
            </a:extLst>
          </p:cNvPr>
          <p:cNvGrpSpPr/>
          <p:nvPr/>
        </p:nvGrpSpPr>
        <p:grpSpPr>
          <a:xfrm>
            <a:off x="911424" y="3862299"/>
            <a:ext cx="2339645" cy="1785555"/>
            <a:chOff x="911424" y="3862299"/>
            <a:chExt cx="2339645" cy="1785555"/>
          </a:xfrm>
        </p:grpSpPr>
        <p:sp>
          <p:nvSpPr>
            <p:cNvPr id="96" name="Rechteck 95">
              <a:extLst>
                <a:ext uri="{FF2B5EF4-FFF2-40B4-BE49-F238E27FC236}">
                  <a16:creationId xmlns:a16="http://schemas.microsoft.com/office/drawing/2014/main" id="{E81A4CD4-BF7B-EA4D-BC58-700DA5349840}"/>
                </a:ext>
              </a:extLst>
            </p:cNvPr>
            <p:cNvSpPr/>
            <p:nvPr/>
          </p:nvSpPr>
          <p:spPr bwMode="auto">
            <a:xfrm>
              <a:off x="2028162" y="3862299"/>
              <a:ext cx="1222907" cy="259388"/>
            </a:xfrm>
            <a:prstGeom prst="rect">
              <a:avLst/>
            </a:prstGeom>
            <a:noFill/>
            <a:ln w="19050">
              <a:solidFill>
                <a:srgbClr val="FF8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97" name="Rechteck 96">
              <a:extLst>
                <a:ext uri="{FF2B5EF4-FFF2-40B4-BE49-F238E27FC236}">
                  <a16:creationId xmlns:a16="http://schemas.microsoft.com/office/drawing/2014/main" id="{FB3D8F49-B6D1-0947-9E62-5855CF4608CA}"/>
                </a:ext>
              </a:extLst>
            </p:cNvPr>
            <p:cNvSpPr/>
            <p:nvPr/>
          </p:nvSpPr>
          <p:spPr bwMode="auto">
            <a:xfrm>
              <a:off x="911424" y="4844003"/>
              <a:ext cx="1829171" cy="803851"/>
            </a:xfrm>
            <a:prstGeom prst="rect">
              <a:avLst/>
            </a:prstGeom>
            <a:noFill/>
            <a:ln w="19050">
              <a:solidFill>
                <a:srgbClr val="FF8000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cxnSp>
          <p:nvCxnSpPr>
            <p:cNvPr id="101" name="Gerade Verbindung 100">
              <a:extLst>
                <a:ext uri="{FF2B5EF4-FFF2-40B4-BE49-F238E27FC236}">
                  <a16:creationId xmlns:a16="http://schemas.microsoft.com/office/drawing/2014/main" id="{30136793-7107-994B-9892-461A2CA61C70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911424" y="3862300"/>
              <a:ext cx="1116737" cy="981703"/>
            </a:xfrm>
            <a:prstGeom prst="line">
              <a:avLst/>
            </a:prstGeom>
            <a:ln w="19050">
              <a:solidFill>
                <a:srgbClr val="FF8000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4" name="Gerade Verbindung 103">
              <a:extLst>
                <a:ext uri="{FF2B5EF4-FFF2-40B4-BE49-F238E27FC236}">
                  <a16:creationId xmlns:a16="http://schemas.microsoft.com/office/drawing/2014/main" id="{48007965-C1D1-D14F-BA0B-918ECDD3C0DE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40595" y="4121688"/>
              <a:ext cx="505994" cy="1526166"/>
            </a:xfrm>
            <a:prstGeom prst="line">
              <a:avLst/>
            </a:prstGeom>
            <a:ln w="19050">
              <a:solidFill>
                <a:srgbClr val="FF8000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0" name="Textfeld 109">
              <a:extLst>
                <a:ext uri="{FF2B5EF4-FFF2-40B4-BE49-F238E27FC236}">
                  <a16:creationId xmlns:a16="http://schemas.microsoft.com/office/drawing/2014/main" id="{26E3649F-6474-E749-919B-48876831D735}"/>
                </a:ext>
              </a:extLst>
            </p:cNvPr>
            <p:cNvSpPr txBox="1"/>
            <p:nvPr/>
          </p:nvSpPr>
          <p:spPr>
            <a:xfrm>
              <a:off x="932891" y="4862094"/>
              <a:ext cx="1753300" cy="73866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marL="285750" indent="-285750">
                <a:buFontTx/>
                <a:buChar char="-"/>
              </a:pPr>
              <a:r>
                <a:rPr lang="de-DE" sz="1400" dirty="0">
                  <a:latin typeface="Arial" pitchFamily="34" charset="0"/>
                </a:rPr>
                <a:t>Human Task</a:t>
              </a:r>
            </a:p>
            <a:p>
              <a:pPr marL="285750" indent="-285750">
                <a:buFontTx/>
                <a:buChar char="-"/>
              </a:pPr>
              <a:r>
                <a:rPr lang="de-DE" sz="1400" dirty="0" err="1">
                  <a:latin typeface="Arial" pitchFamily="34" charset="0"/>
                </a:rPr>
                <a:t>Automated</a:t>
              </a:r>
              <a:r>
                <a:rPr lang="de-DE" sz="1400" dirty="0">
                  <a:latin typeface="Arial" pitchFamily="34" charset="0"/>
                </a:rPr>
                <a:t> Task</a:t>
              </a:r>
            </a:p>
            <a:p>
              <a:pPr marL="285750" indent="-285750">
                <a:buFontTx/>
                <a:buChar char="-"/>
              </a:pPr>
              <a:r>
                <a:rPr lang="de-DE" sz="1400" dirty="0">
                  <a:latin typeface="Arial" pitchFamily="34" charset="0"/>
                </a:rPr>
                <a:t>Dual Task</a:t>
              </a: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D41CE38-D2C0-8C4C-BFF1-172099BDB44E}"/>
              </a:ext>
            </a:extLst>
          </p:cNvPr>
          <p:cNvGrpSpPr/>
          <p:nvPr/>
        </p:nvGrpSpPr>
        <p:grpSpPr>
          <a:xfrm>
            <a:off x="911424" y="1256023"/>
            <a:ext cx="4069067" cy="1722716"/>
            <a:chOff x="911424" y="1256023"/>
            <a:chExt cx="4069067" cy="1722716"/>
          </a:xfrm>
        </p:grpSpPr>
        <p:sp>
          <p:nvSpPr>
            <p:cNvPr id="117" name="Rechteck 116">
              <a:extLst>
                <a:ext uri="{FF2B5EF4-FFF2-40B4-BE49-F238E27FC236}">
                  <a16:creationId xmlns:a16="http://schemas.microsoft.com/office/drawing/2014/main" id="{61691E75-FF48-B447-A444-AA13C6D5DA31}"/>
                </a:ext>
              </a:extLst>
            </p:cNvPr>
            <p:cNvSpPr/>
            <p:nvPr/>
          </p:nvSpPr>
          <p:spPr bwMode="auto">
            <a:xfrm>
              <a:off x="911424" y="1256023"/>
              <a:ext cx="1978820" cy="604780"/>
            </a:xfrm>
            <a:prstGeom prst="rect">
              <a:avLst/>
            </a:prstGeom>
            <a:noFill/>
            <a:ln w="19050">
              <a:solidFill>
                <a:srgbClr val="41BEFF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pic>
          <p:nvPicPr>
            <p:cNvPr id="114" name="Grafik 113">
              <a:extLst>
                <a:ext uri="{FF2B5EF4-FFF2-40B4-BE49-F238E27FC236}">
                  <a16:creationId xmlns:a16="http://schemas.microsoft.com/office/drawing/2014/main" id="{304104A0-9339-8841-BF37-4E37A5772F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2930" y="1322138"/>
              <a:ext cx="472550" cy="472550"/>
            </a:xfrm>
            <a:prstGeom prst="rect">
              <a:avLst/>
            </a:prstGeom>
          </p:spPr>
        </p:pic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37D8A1C6-64E6-8748-A99A-3EA8280CD77D}"/>
                </a:ext>
              </a:extLst>
            </p:cNvPr>
            <p:cNvSpPr txBox="1"/>
            <p:nvPr/>
          </p:nvSpPr>
          <p:spPr>
            <a:xfrm>
              <a:off x="1433179" y="1268760"/>
              <a:ext cx="91082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b="1" dirty="0" err="1">
                  <a:latin typeface="Arial" pitchFamily="34" charset="0"/>
                </a:rPr>
                <a:t>Doctor</a:t>
              </a:r>
              <a:r>
                <a:rPr lang="de-DE" sz="1400" b="1" dirty="0">
                  <a:latin typeface="Arial" pitchFamily="34" charset="0"/>
                </a:rPr>
                <a:t> 1</a:t>
              </a:r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6765779A-1216-9C48-9EE2-DB7ACF5DEFD0}"/>
                </a:ext>
              </a:extLst>
            </p:cNvPr>
            <p:cNvSpPr txBox="1"/>
            <p:nvPr/>
          </p:nvSpPr>
          <p:spPr>
            <a:xfrm>
              <a:off x="1415480" y="1518994"/>
              <a:ext cx="1418978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dirty="0" err="1">
                  <a:latin typeface="Arial" pitchFamily="34" charset="0"/>
                </a:rPr>
                <a:t>Roles</a:t>
              </a:r>
              <a:r>
                <a:rPr lang="de-DE" sz="1400" dirty="0">
                  <a:latin typeface="Arial" pitchFamily="34" charset="0"/>
                </a:rPr>
                <a:t>: </a:t>
              </a:r>
              <a:r>
                <a:rPr lang="de-DE" sz="1400" dirty="0" err="1">
                  <a:latin typeface="Arial" pitchFamily="34" charset="0"/>
                </a:rPr>
                <a:t>Surgeon</a:t>
              </a:r>
              <a:endParaRPr lang="de-DE" sz="1400" dirty="0">
                <a:latin typeface="Arial" pitchFamily="34" charset="0"/>
              </a:endParaRPr>
            </a:p>
          </p:txBody>
        </p:sp>
        <p:cxnSp>
          <p:nvCxnSpPr>
            <p:cNvPr id="121" name="Gerade Verbindung 120">
              <a:extLst>
                <a:ext uri="{FF2B5EF4-FFF2-40B4-BE49-F238E27FC236}">
                  <a16:creationId xmlns:a16="http://schemas.microsoft.com/office/drawing/2014/main" id="{9E2A757E-F6C8-C447-9198-F992CDFBDC21}"/>
                </a:ext>
              </a:extLst>
            </p:cNvPr>
            <p:cNvCxnSpPr>
              <a:stCxn id="117" idx="3"/>
              <a:endCxn id="63" idx="1"/>
            </p:cNvCxnSpPr>
            <p:nvPr/>
          </p:nvCxnSpPr>
          <p:spPr bwMode="auto">
            <a:xfrm>
              <a:off x="2890244" y="1558413"/>
              <a:ext cx="2090247" cy="747911"/>
            </a:xfrm>
            <a:prstGeom prst="line">
              <a:avLst/>
            </a:prstGeom>
            <a:ln w="19050">
              <a:solidFill>
                <a:srgbClr val="41BEFF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 Verbindung 121">
              <a:extLst>
                <a:ext uri="{FF2B5EF4-FFF2-40B4-BE49-F238E27FC236}">
                  <a16:creationId xmlns:a16="http://schemas.microsoft.com/office/drawing/2014/main" id="{BEB208D7-56A4-CE48-9358-6FA9ADE7A997}"/>
                </a:ext>
              </a:extLst>
            </p:cNvPr>
            <p:cNvCxnSpPr>
              <a:cxnSpLocks/>
              <a:stCxn id="117" idx="3"/>
              <a:endCxn id="66" idx="1"/>
            </p:cNvCxnSpPr>
            <p:nvPr/>
          </p:nvCxnSpPr>
          <p:spPr bwMode="auto">
            <a:xfrm>
              <a:off x="2890244" y="1558413"/>
              <a:ext cx="2090246" cy="1420326"/>
            </a:xfrm>
            <a:prstGeom prst="line">
              <a:avLst/>
            </a:prstGeom>
            <a:ln w="19050">
              <a:solidFill>
                <a:srgbClr val="41BEFF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Gerade Verbindung 84">
              <a:extLst>
                <a:ext uri="{FF2B5EF4-FFF2-40B4-BE49-F238E27FC236}">
                  <a16:creationId xmlns:a16="http://schemas.microsoft.com/office/drawing/2014/main" id="{F23B9B94-5C8E-7045-911E-8822F4C43EB9}"/>
                </a:ext>
              </a:extLst>
            </p:cNvPr>
            <p:cNvCxnSpPr>
              <a:cxnSpLocks/>
              <a:stCxn id="117" idx="3"/>
              <a:endCxn id="62" idx="1"/>
            </p:cNvCxnSpPr>
            <p:nvPr/>
          </p:nvCxnSpPr>
          <p:spPr bwMode="auto">
            <a:xfrm>
              <a:off x="2890244" y="1558413"/>
              <a:ext cx="1981620" cy="407328"/>
            </a:xfrm>
            <a:prstGeom prst="line">
              <a:avLst/>
            </a:prstGeom>
            <a:ln w="19050">
              <a:solidFill>
                <a:srgbClr val="41BEFF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F08DD976-DBA3-BC4E-BE35-E33F1B2D658B}"/>
              </a:ext>
            </a:extLst>
          </p:cNvPr>
          <p:cNvSpPr txBox="1"/>
          <p:nvPr/>
        </p:nvSpPr>
        <p:spPr>
          <a:xfrm rot="2062293">
            <a:off x="3540881" y="3907282"/>
            <a:ext cx="135229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>
                <a:latin typeface="Arial" pitchFamily="34" charset="0"/>
              </a:rPr>
              <a:t>Task1.x = True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B935B4C3-5B98-B64A-B6DA-C56A13DCA6C8}"/>
              </a:ext>
            </a:extLst>
          </p:cNvPr>
          <p:cNvGrpSpPr/>
          <p:nvPr/>
        </p:nvGrpSpPr>
        <p:grpSpPr>
          <a:xfrm>
            <a:off x="6203397" y="1237899"/>
            <a:ext cx="5263254" cy="3140014"/>
            <a:chOff x="6203397" y="1237899"/>
            <a:chExt cx="5263254" cy="3140014"/>
          </a:xfrm>
        </p:grpSpPr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1632355-DBC6-F54C-BACB-6969BA51F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788" y="1308901"/>
              <a:ext cx="472099" cy="472099"/>
            </a:xfrm>
            <a:prstGeom prst="rect">
              <a:avLst/>
            </a:prstGeom>
          </p:spPr>
        </p:pic>
        <p:sp>
          <p:nvSpPr>
            <p:cNvPr id="87" name="Rechteck 86">
              <a:extLst>
                <a:ext uri="{FF2B5EF4-FFF2-40B4-BE49-F238E27FC236}">
                  <a16:creationId xmlns:a16="http://schemas.microsoft.com/office/drawing/2014/main" id="{2366839D-F315-794A-9518-5D4E29892D64}"/>
                </a:ext>
              </a:extLst>
            </p:cNvPr>
            <p:cNvSpPr/>
            <p:nvPr/>
          </p:nvSpPr>
          <p:spPr bwMode="auto">
            <a:xfrm>
              <a:off x="9487831" y="1237899"/>
              <a:ext cx="1978820" cy="604780"/>
            </a:xfrm>
            <a:prstGeom prst="rect">
              <a:avLst/>
            </a:prstGeom>
            <a:noFill/>
            <a:ln w="19050">
              <a:solidFill>
                <a:srgbClr val="0065BD"/>
              </a:solidFill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  <p:sp>
          <p:nvSpPr>
            <p:cNvPr id="88" name="Textfeld 87">
              <a:extLst>
                <a:ext uri="{FF2B5EF4-FFF2-40B4-BE49-F238E27FC236}">
                  <a16:creationId xmlns:a16="http://schemas.microsoft.com/office/drawing/2014/main" id="{B3F32310-AAA4-0345-B7C8-4D251D6B2B5A}"/>
                </a:ext>
              </a:extLst>
            </p:cNvPr>
            <p:cNvSpPr txBox="1"/>
            <p:nvPr/>
          </p:nvSpPr>
          <p:spPr>
            <a:xfrm>
              <a:off x="10009586" y="1250636"/>
              <a:ext cx="841897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b="1" dirty="0">
                  <a:latin typeface="Arial" pitchFamily="34" charset="0"/>
                </a:rPr>
                <a:t>Nurse 1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6D790617-175E-1749-914F-BE332A6C341A}"/>
                </a:ext>
              </a:extLst>
            </p:cNvPr>
            <p:cNvSpPr txBox="1"/>
            <p:nvPr/>
          </p:nvSpPr>
          <p:spPr>
            <a:xfrm>
              <a:off x="9991887" y="1500870"/>
              <a:ext cx="1220206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dirty="0" err="1">
                  <a:latin typeface="Arial" pitchFamily="34" charset="0"/>
                </a:rPr>
                <a:t>Roles</a:t>
              </a:r>
              <a:r>
                <a:rPr lang="de-DE" sz="1400" dirty="0">
                  <a:latin typeface="Arial" pitchFamily="34" charset="0"/>
                </a:rPr>
                <a:t>: Nurse</a:t>
              </a:r>
            </a:p>
          </p:txBody>
        </p:sp>
        <p:cxnSp>
          <p:nvCxnSpPr>
            <p:cNvPr id="93" name="Gerade Verbindung 92">
              <a:extLst>
                <a:ext uri="{FF2B5EF4-FFF2-40B4-BE49-F238E27FC236}">
                  <a16:creationId xmlns:a16="http://schemas.microsoft.com/office/drawing/2014/main" id="{2C980CC9-FF1B-4249-BFEE-FAD87F31760E}"/>
                </a:ext>
              </a:extLst>
            </p:cNvPr>
            <p:cNvCxnSpPr>
              <a:cxnSpLocks/>
              <a:stCxn id="87" idx="1"/>
              <a:endCxn id="65" idx="3"/>
            </p:cNvCxnSpPr>
            <p:nvPr/>
          </p:nvCxnSpPr>
          <p:spPr bwMode="auto">
            <a:xfrm flipH="1">
              <a:off x="6203398" y="1540289"/>
              <a:ext cx="3284433" cy="1102431"/>
            </a:xfrm>
            <a:prstGeom prst="line">
              <a:avLst/>
            </a:prstGeom>
            <a:ln w="19050">
              <a:solidFill>
                <a:srgbClr val="0065BD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Gerade Verbindung 93">
              <a:extLst>
                <a:ext uri="{FF2B5EF4-FFF2-40B4-BE49-F238E27FC236}">
                  <a16:creationId xmlns:a16="http://schemas.microsoft.com/office/drawing/2014/main" id="{1F824A82-D463-D544-9946-B101C1A6B96E}"/>
                </a:ext>
              </a:extLst>
            </p:cNvPr>
            <p:cNvCxnSpPr>
              <a:cxnSpLocks/>
              <a:stCxn id="87" idx="1"/>
              <a:endCxn id="71" idx="3"/>
            </p:cNvCxnSpPr>
            <p:nvPr/>
          </p:nvCxnSpPr>
          <p:spPr bwMode="auto">
            <a:xfrm flipH="1">
              <a:off x="6203397" y="1540289"/>
              <a:ext cx="3284434" cy="2837624"/>
            </a:xfrm>
            <a:prstGeom prst="line">
              <a:avLst/>
            </a:prstGeom>
            <a:ln w="19050">
              <a:solidFill>
                <a:srgbClr val="0065BD"/>
              </a:solidFill>
              <a:headEnd type="none" w="med" len="med"/>
              <a:tailEnd type="non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0E58F507-62D4-9245-9BB5-A0F7DAF7BB21}"/>
                </a:ext>
              </a:extLst>
            </p:cNvPr>
            <p:cNvSpPr/>
            <p:nvPr/>
          </p:nvSpPr>
          <p:spPr bwMode="auto">
            <a:xfrm>
              <a:off x="9674201" y="1540289"/>
              <a:ext cx="166215" cy="88511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de-DE" dirty="0">
                <a:solidFill>
                  <a:schemeClr val="tx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9837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8BBAF160-B0F8-924E-A43C-7F0AC3D821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608" y="981076"/>
            <a:ext cx="9038788" cy="5400675"/>
          </a:xfrm>
          <a:prstGeom prst="rect">
            <a:avLst/>
          </a:prstGeom>
          <a:noFill/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Smart Adaptive Case Management (SACM)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56724E62-F099-7C49-A8C3-9C2F7BF46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483177" cy="288925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691128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Domain </a:t>
            </a:r>
            <a:r>
              <a:rPr lang="de-DE" dirty="0" err="1"/>
              <a:t>Specific</a:t>
            </a:r>
            <a:r>
              <a:rPr lang="de-DE" dirty="0"/>
              <a:t> Language (DSL)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849F4A4-5FE3-5F4F-9EE4-28683B0A6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87504" y="4666861"/>
            <a:ext cx="2038035" cy="802858"/>
          </a:xfrm>
        </p:spPr>
        <p:txBody>
          <a:bodyPr anchor="ctr"/>
          <a:lstStyle/>
          <a:p>
            <a:r>
              <a:rPr lang="en-US" b="1" dirty="0"/>
              <a:t>Simplifications: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6</a:t>
            </a:fld>
            <a:endParaRPr lang="de-DE" dirty="0"/>
          </a:p>
        </p:txBody>
      </p:sp>
      <p:sp>
        <p:nvSpPr>
          <p:cNvPr id="10" name="Fußzeilenplatzhalter 4">
            <a:extLst>
              <a:ext uri="{FF2B5EF4-FFF2-40B4-BE49-F238E27FC236}">
                <a16:creationId xmlns:a16="http://schemas.microsoft.com/office/drawing/2014/main" id="{C7C1925B-7E3C-6143-9ACA-D1FD42C80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339161" cy="288925"/>
          </a:xfrm>
        </p:spPr>
        <p:txBody>
          <a:bodyPr/>
          <a:lstStyle/>
          <a:p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3895E73-A691-B647-9F1D-A3592458AF88}"/>
              </a:ext>
            </a:extLst>
          </p:cNvPr>
          <p:cNvGrpSpPr/>
          <p:nvPr/>
        </p:nvGrpSpPr>
        <p:grpSpPr>
          <a:xfrm>
            <a:off x="1015175" y="1216076"/>
            <a:ext cx="4076071" cy="3384803"/>
            <a:chOff x="1501502" y="981076"/>
            <a:chExt cx="4076071" cy="3384803"/>
          </a:xfrm>
        </p:grpSpPr>
        <p:pic>
          <p:nvPicPr>
            <p:cNvPr id="11" name="Grafik 10" descr="Ein Bild, das Text enthält.&#10;&#10;Automatisch generierte Beschreibung">
              <a:extLst>
                <a:ext uri="{FF2B5EF4-FFF2-40B4-BE49-F238E27FC236}">
                  <a16:creationId xmlns:a16="http://schemas.microsoft.com/office/drawing/2014/main" id="{06822E43-F368-1A4D-91F5-F80C0D395F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1502" y="981076"/>
              <a:ext cx="4076071" cy="3077640"/>
            </a:xfrm>
            <a:prstGeom prst="rect">
              <a:avLst/>
            </a:prstGeom>
          </p:spPr>
        </p:pic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03D8E68F-F11E-5741-ACDF-5DE2179A0C8C}"/>
                </a:ext>
              </a:extLst>
            </p:cNvPr>
            <p:cNvSpPr txBox="1"/>
            <p:nvPr/>
          </p:nvSpPr>
          <p:spPr>
            <a:xfrm>
              <a:off x="2073430" y="4058102"/>
              <a:ext cx="2932213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400" dirty="0">
                  <a:latin typeface="Arial" pitchFamily="34" charset="0"/>
                </a:rPr>
                <a:t>Patient </a:t>
              </a:r>
              <a:r>
                <a:rPr lang="de-DE" sz="1400" dirty="0" err="1">
                  <a:latin typeface="Arial" pitchFamily="34" charset="0"/>
                </a:rPr>
                <a:t>selection</a:t>
              </a:r>
              <a:r>
                <a:rPr lang="de-DE" sz="1400" dirty="0">
                  <a:latin typeface="Arial" pitchFamily="34" charset="0"/>
                </a:rPr>
                <a:t> </a:t>
              </a:r>
              <a:r>
                <a:rPr lang="de-DE" sz="1400" dirty="0" err="1">
                  <a:latin typeface="Arial" pitchFamily="34" charset="0"/>
                </a:rPr>
                <a:t>described</a:t>
              </a:r>
              <a:r>
                <a:rPr lang="de-DE" sz="1400" dirty="0">
                  <a:latin typeface="Arial" pitchFamily="34" charset="0"/>
                </a:rPr>
                <a:t> in XML</a:t>
              </a:r>
            </a:p>
          </p:txBody>
        </p: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967703C2-61D3-E148-9B56-E9F29E3F70E6}"/>
              </a:ext>
            </a:extLst>
          </p:cNvPr>
          <p:cNvGrpSpPr/>
          <p:nvPr/>
        </p:nvGrpSpPr>
        <p:grpSpPr>
          <a:xfrm>
            <a:off x="6665367" y="1231786"/>
            <a:ext cx="4076071" cy="3369093"/>
            <a:chOff x="6614428" y="996786"/>
            <a:chExt cx="4076071" cy="3369093"/>
          </a:xfrm>
        </p:grpSpPr>
        <p:pic>
          <p:nvPicPr>
            <p:cNvPr id="13" name="Grafik 12">
              <a:extLst>
                <a:ext uri="{FF2B5EF4-FFF2-40B4-BE49-F238E27FC236}">
                  <a16:creationId xmlns:a16="http://schemas.microsoft.com/office/drawing/2014/main" id="{3DD44801-041E-B945-ABF5-2CABCA23D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4428" y="996786"/>
              <a:ext cx="4076071" cy="3077640"/>
            </a:xfrm>
            <a:prstGeom prst="rect">
              <a:avLst/>
            </a:prstGeom>
          </p:spPr>
        </p:pic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8A0C1649-3D86-874B-B64A-6656D6F4F543}"/>
                </a:ext>
              </a:extLst>
            </p:cNvPr>
            <p:cNvSpPr txBox="1"/>
            <p:nvPr/>
          </p:nvSpPr>
          <p:spPr>
            <a:xfrm>
              <a:off x="7051832" y="4058102"/>
              <a:ext cx="320126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de-DE" sz="1400" dirty="0">
                  <a:latin typeface="Arial" pitchFamily="34" charset="0"/>
                </a:rPr>
                <a:t>Patient </a:t>
              </a:r>
              <a:r>
                <a:rPr lang="de-DE" sz="1400" dirty="0" err="1">
                  <a:latin typeface="Arial" pitchFamily="34" charset="0"/>
                </a:rPr>
                <a:t>selection</a:t>
              </a:r>
              <a:r>
                <a:rPr lang="de-DE" sz="1400" dirty="0">
                  <a:latin typeface="Arial" pitchFamily="34" charset="0"/>
                </a:rPr>
                <a:t> </a:t>
              </a:r>
              <a:r>
                <a:rPr lang="de-DE" sz="1400" dirty="0" err="1">
                  <a:latin typeface="Arial" pitchFamily="34" charset="0"/>
                </a:rPr>
                <a:t>described</a:t>
              </a:r>
              <a:r>
                <a:rPr lang="de-DE" sz="1400" dirty="0">
                  <a:latin typeface="Arial" pitchFamily="34" charset="0"/>
                </a:rPr>
                <a:t> in </a:t>
              </a:r>
              <a:r>
                <a:rPr lang="de-DE" sz="1400" dirty="0" err="1">
                  <a:latin typeface="Arial" pitchFamily="34" charset="0"/>
                </a:rPr>
                <a:t>Acadela</a:t>
              </a:r>
              <a:endParaRPr lang="de-DE" sz="1400" dirty="0">
                <a:latin typeface="Arial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082BCF0-C78B-FB4B-AD4E-D3532A85BF23}"/>
              </a:ext>
            </a:extLst>
          </p:cNvPr>
          <p:cNvGrpSpPr/>
          <p:nvPr/>
        </p:nvGrpSpPr>
        <p:grpSpPr>
          <a:xfrm>
            <a:off x="2684896" y="5263758"/>
            <a:ext cx="2270173" cy="973554"/>
            <a:chOff x="2684896" y="5263758"/>
            <a:chExt cx="2270173" cy="973554"/>
          </a:xfrm>
        </p:grpSpPr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F66BBC62-E07A-774A-A825-3E24D19935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2483" y="5263758"/>
              <a:ext cx="635000" cy="635000"/>
            </a:xfrm>
            <a:prstGeom prst="rect">
              <a:avLst/>
            </a:prstGeom>
          </p:spPr>
        </p:pic>
        <p:sp>
          <p:nvSpPr>
            <p:cNvPr id="20" name="Textfeld 19">
              <a:extLst>
                <a:ext uri="{FF2B5EF4-FFF2-40B4-BE49-F238E27FC236}">
                  <a16:creationId xmlns:a16="http://schemas.microsoft.com/office/drawing/2014/main" id="{EE009F8B-BE62-A244-A9F3-D5DD3EDBCCC3}"/>
                </a:ext>
              </a:extLst>
            </p:cNvPr>
            <p:cNvSpPr txBox="1"/>
            <p:nvPr/>
          </p:nvSpPr>
          <p:spPr>
            <a:xfrm>
              <a:off x="2684896" y="5898758"/>
              <a:ext cx="2270173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Reduce</a:t>
              </a:r>
              <a:r>
                <a:rPr lang="de-DE" sz="1600" dirty="0">
                  <a:solidFill>
                    <a:srgbClr val="92D14F"/>
                  </a:solidFill>
                  <a:latin typeface="Arial" pitchFamily="34" charset="0"/>
                </a:rPr>
                <a:t> </a:t>
              </a:r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document</a:t>
              </a:r>
              <a:r>
                <a:rPr lang="de-DE" sz="1600" dirty="0">
                  <a:solidFill>
                    <a:srgbClr val="92D14F"/>
                  </a:solidFill>
                  <a:latin typeface="Arial" pitchFamily="34" charset="0"/>
                </a:rPr>
                <a:t> </a:t>
              </a:r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size</a:t>
              </a:r>
              <a:endParaRPr lang="de-DE" sz="1600" dirty="0">
                <a:solidFill>
                  <a:srgbClr val="92D14F"/>
                </a:solidFill>
                <a:latin typeface="Arial" pitchFamily="34" charset="0"/>
              </a:endParaRPr>
            </a:p>
          </p:txBody>
        </p:sp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D1736615-495C-594E-8E3B-BF65C5C2D017}"/>
              </a:ext>
            </a:extLst>
          </p:cNvPr>
          <p:cNvGrpSpPr/>
          <p:nvPr/>
        </p:nvGrpSpPr>
        <p:grpSpPr>
          <a:xfrm>
            <a:off x="5205372" y="5267372"/>
            <a:ext cx="1781257" cy="969940"/>
            <a:chOff x="5205372" y="5267372"/>
            <a:chExt cx="1781257" cy="969940"/>
          </a:xfrm>
        </p:grpSpPr>
        <p:pic>
          <p:nvPicPr>
            <p:cNvPr id="12" name="Grafik 11">
              <a:extLst>
                <a:ext uri="{FF2B5EF4-FFF2-40B4-BE49-F238E27FC236}">
                  <a16:creationId xmlns:a16="http://schemas.microsoft.com/office/drawing/2014/main" id="{2FD98AB1-0D94-974C-9A41-C765A96456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8500" y="5267372"/>
              <a:ext cx="635000" cy="635000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6CF95510-E4E8-494A-B4B2-44545866635E}"/>
                </a:ext>
              </a:extLst>
            </p:cNvPr>
            <p:cNvSpPr txBox="1"/>
            <p:nvPr/>
          </p:nvSpPr>
          <p:spPr>
            <a:xfrm>
              <a:off x="5205372" y="5898758"/>
              <a:ext cx="1781257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Simplify</a:t>
              </a:r>
              <a:r>
                <a:rPr lang="de-DE" sz="1600" dirty="0">
                  <a:solidFill>
                    <a:srgbClr val="92D14F"/>
                  </a:solidFill>
                  <a:latin typeface="Arial" pitchFamily="34" charset="0"/>
                </a:rPr>
                <a:t> </a:t>
              </a:r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grammar</a:t>
              </a:r>
              <a:endParaRPr lang="de-DE" sz="1600" dirty="0">
                <a:solidFill>
                  <a:srgbClr val="92D14F"/>
                </a:solidFill>
                <a:latin typeface="Arial" pitchFamily="34" charset="0"/>
              </a:endParaRPr>
            </a:p>
          </p:txBody>
        </p:sp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C39BFF56-1E7A-764C-96D9-E548A39D0DD2}"/>
              </a:ext>
            </a:extLst>
          </p:cNvPr>
          <p:cNvGrpSpPr/>
          <p:nvPr/>
        </p:nvGrpSpPr>
        <p:grpSpPr>
          <a:xfrm>
            <a:off x="7737872" y="5264382"/>
            <a:ext cx="1268296" cy="972930"/>
            <a:chOff x="7737872" y="5264382"/>
            <a:chExt cx="1268296" cy="972930"/>
          </a:xfrm>
        </p:grpSpPr>
        <p:pic>
          <p:nvPicPr>
            <p:cNvPr id="19" name="Grafik 18">
              <a:extLst>
                <a:ext uri="{FF2B5EF4-FFF2-40B4-BE49-F238E27FC236}">
                  <a16:creationId xmlns:a16="http://schemas.microsoft.com/office/drawing/2014/main" id="{E25A3E0F-CDFC-6F4A-80F0-C4125A7B6E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4517" y="5264382"/>
              <a:ext cx="635000" cy="635000"/>
            </a:xfrm>
            <a:prstGeom prst="rect">
              <a:avLst/>
            </a:prstGeom>
          </p:spPr>
        </p:pic>
        <p:sp>
          <p:nvSpPr>
            <p:cNvPr id="22" name="Textfeld 21">
              <a:extLst>
                <a:ext uri="{FF2B5EF4-FFF2-40B4-BE49-F238E27FC236}">
                  <a16:creationId xmlns:a16="http://schemas.microsoft.com/office/drawing/2014/main" id="{B7162FA7-4127-CE4B-8208-69671FA8685B}"/>
                </a:ext>
              </a:extLst>
            </p:cNvPr>
            <p:cNvSpPr txBox="1"/>
            <p:nvPr/>
          </p:nvSpPr>
          <p:spPr>
            <a:xfrm>
              <a:off x="7737872" y="5898758"/>
              <a:ext cx="1268296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de-DE" sz="1600" dirty="0">
                  <a:solidFill>
                    <a:srgbClr val="92D14F"/>
                  </a:solidFill>
                  <a:latin typeface="Arial" pitchFamily="34" charset="0"/>
                </a:rPr>
                <a:t>IDE </a:t>
              </a:r>
              <a:r>
                <a:rPr lang="de-DE" sz="1600" dirty="0" err="1">
                  <a:solidFill>
                    <a:srgbClr val="92D14F"/>
                  </a:solidFill>
                  <a:latin typeface="Arial" pitchFamily="34" charset="0"/>
                </a:rPr>
                <a:t>support</a:t>
              </a:r>
              <a:endParaRPr lang="de-DE" sz="1600" dirty="0">
                <a:solidFill>
                  <a:srgbClr val="92D14F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887506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5BF9625B-5ED7-804C-9CE1-1F979C1236F0}"/>
              </a:ext>
            </a:extLst>
          </p:cNvPr>
          <p:cNvSpPr/>
          <p:nvPr/>
        </p:nvSpPr>
        <p:spPr bwMode="auto">
          <a:xfrm>
            <a:off x="6312026" y="4430583"/>
            <a:ext cx="5509904" cy="110447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F8134145-F308-3949-A98D-9354EB689475}"/>
              </a:ext>
            </a:extLst>
          </p:cNvPr>
          <p:cNvSpPr/>
          <p:nvPr/>
        </p:nvSpPr>
        <p:spPr bwMode="auto">
          <a:xfrm>
            <a:off x="6312026" y="1582220"/>
            <a:ext cx="5509904" cy="213214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5FE862C-A410-2A48-A4BF-0C340153B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unlocking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stages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D676D6-E896-EA41-B926-7CFCF0E0B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© sebis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88E0331-BAE6-7142-848C-37A7E19E6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123137" cy="288925"/>
          </a:xfrm>
        </p:spPr>
        <p:txBody>
          <a:bodyPr/>
          <a:lstStyle/>
          <a:p>
            <a:pPr>
              <a:defRPr/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B998FC-B95A-A541-BC6B-4A50332BB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de-DE" smtClean="0"/>
              <a:pPr>
                <a:defRPr/>
              </a:pPr>
              <a:t>7</a:t>
            </a:fld>
            <a:endParaRPr lang="de-DE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4483D66-AF19-E147-8F38-5EB6815AF491}"/>
              </a:ext>
            </a:extLst>
          </p:cNvPr>
          <p:cNvSpPr/>
          <p:nvPr/>
        </p:nvSpPr>
        <p:spPr bwMode="auto">
          <a:xfrm>
            <a:off x="3935760" y="4399240"/>
            <a:ext cx="1944216" cy="511859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tx1"/>
                </a:solidFill>
                <a:cs typeface="Arial" pitchFamily="34" charset="0"/>
              </a:rPr>
              <a:t>…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A926ABD3-3936-2D45-AFC6-31D58857C1BC}"/>
              </a:ext>
            </a:extLst>
          </p:cNvPr>
          <p:cNvCxnSpPr>
            <a:cxnSpLocks/>
            <a:stCxn id="17" idx="2"/>
            <a:endCxn id="9" idx="0"/>
          </p:cNvCxnSpPr>
          <p:nvPr/>
        </p:nvCxnSpPr>
        <p:spPr bwMode="auto">
          <a:xfrm>
            <a:off x="3470364" y="2734527"/>
            <a:ext cx="1437504" cy="166471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feld 11">
            <a:extLst>
              <a:ext uri="{FF2B5EF4-FFF2-40B4-BE49-F238E27FC236}">
                <a16:creationId xmlns:a16="http://schemas.microsoft.com/office/drawing/2014/main" id="{D7E88B48-BC12-9140-87B2-C9D69E7B8823}"/>
              </a:ext>
            </a:extLst>
          </p:cNvPr>
          <p:cNvSpPr txBox="1"/>
          <p:nvPr/>
        </p:nvSpPr>
        <p:spPr>
          <a:xfrm>
            <a:off x="6383514" y="1582220"/>
            <a:ext cx="5232135" cy="18158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Stage</a:t>
            </a:r>
            <a:r>
              <a:rPr lang="de-DE" sz="1400" dirty="0">
                <a:latin typeface="Arial" pitchFamily="34" charset="0"/>
              </a:rPr>
              <a:t> Evaluation</a:t>
            </a:r>
          </a:p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     </a:t>
            </a:r>
            <a:r>
              <a:rPr lang="de-DE" sz="1400" b="1" dirty="0" err="1">
                <a:solidFill>
                  <a:srgbClr val="7030A0"/>
                </a:solidFill>
                <a:latin typeface="Arial" pitchFamily="34" charset="0"/>
              </a:rPr>
              <a:t>HumanTask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EvaluateRisk</a:t>
            </a:r>
            <a:endParaRPr lang="de-DE" sz="1400" b="1" dirty="0">
              <a:solidFill>
                <a:srgbClr val="7030A0"/>
              </a:solidFill>
              <a:latin typeface="Arial" pitchFamily="34" charset="0"/>
            </a:endParaRPr>
          </a:p>
          <a:p>
            <a:pPr lvl="1"/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Form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RisksForm</a:t>
            </a:r>
            <a:r>
              <a:rPr lang="de-DE" sz="1400" dirty="0">
                <a:latin typeface="Arial" pitchFamily="34" charset="0"/>
              </a:rPr>
              <a:t>            </a:t>
            </a:r>
          </a:p>
          <a:p>
            <a:pPr lvl="1"/>
            <a:r>
              <a:rPr lang="de-DE" sz="1400" dirty="0">
                <a:latin typeface="Arial" pitchFamily="34" charset="0"/>
              </a:rPr>
              <a:t>         </a:t>
            </a:r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Field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VisibleBurns</a:t>
            </a:r>
            <a:endParaRPr lang="de-DE" sz="1400" dirty="0">
              <a:latin typeface="Arial" pitchFamily="34" charset="0"/>
            </a:endParaRPr>
          </a:p>
          <a:p>
            <a:pPr lvl="2"/>
            <a:r>
              <a:rPr lang="de-DE" sz="1400" dirty="0">
                <a:latin typeface="Arial" pitchFamily="34" charset="0"/>
              </a:rPr>
              <a:t>         </a:t>
            </a:r>
            <a:r>
              <a:rPr lang="de-DE" sz="1400" b="1" dirty="0">
                <a:solidFill>
                  <a:srgbClr val="FF8000"/>
                </a:solidFill>
                <a:latin typeface="Arial" pitchFamily="34" charset="0"/>
              </a:rPr>
              <a:t>#</a:t>
            </a:r>
            <a:r>
              <a:rPr lang="de-DE" sz="1400" b="1" dirty="0" err="1">
                <a:solidFill>
                  <a:srgbClr val="FF8000"/>
                </a:solidFill>
                <a:latin typeface="Arial" pitchFamily="34" charset="0"/>
              </a:rPr>
              <a:t>singlechoice</a:t>
            </a:r>
            <a:r>
              <a:rPr lang="de-DE" sz="1400" b="1" dirty="0">
                <a:solidFill>
                  <a:srgbClr val="FF8000"/>
                </a:solidFill>
                <a:latin typeface="Arial" pitchFamily="34" charset="0"/>
              </a:rPr>
              <a:t> </a:t>
            </a:r>
          </a:p>
          <a:p>
            <a:pPr lvl="2"/>
            <a:r>
              <a:rPr lang="de-DE" sz="1400" dirty="0">
                <a:solidFill>
                  <a:srgbClr val="0065BD"/>
                </a:solidFill>
                <a:latin typeface="Arial" pitchFamily="34" charset="0"/>
              </a:rPr>
              <a:t>         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question</a:t>
            </a:r>
            <a:r>
              <a:rPr lang="de-DE" sz="1400" dirty="0"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'Visible 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burns‘</a:t>
            </a:r>
            <a:endParaRPr lang="de-DE" sz="1400" dirty="0">
              <a:solidFill>
                <a:srgbClr val="00B050"/>
              </a:solidFill>
              <a:latin typeface="Arial" pitchFamily="34" charset="0"/>
            </a:endParaRPr>
          </a:p>
          <a:p>
            <a:pPr lvl="2"/>
            <a:r>
              <a:rPr lang="de-DE" sz="1400" dirty="0">
                <a:solidFill>
                  <a:srgbClr val="0065BD"/>
                </a:solidFill>
                <a:latin typeface="Arial" pitchFamily="34" charset="0"/>
              </a:rPr>
              <a:t>         Option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No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value</a:t>
            </a:r>
            <a:r>
              <a:rPr lang="de-DE" sz="1400" dirty="0">
                <a:latin typeface="Arial" pitchFamily="34" charset="0"/>
              </a:rPr>
              <a:t>=‚0‘</a:t>
            </a:r>
          </a:p>
          <a:p>
            <a:pPr lvl="2"/>
            <a:r>
              <a:rPr lang="de-DE" sz="1400" dirty="0">
                <a:solidFill>
                  <a:srgbClr val="0065BD"/>
                </a:solidFill>
                <a:latin typeface="Arial" pitchFamily="34" charset="0"/>
              </a:rPr>
              <a:t>         Option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'Yes' </a:t>
            </a:r>
            <a:r>
              <a:rPr lang="de-DE" sz="1400" dirty="0" err="1">
                <a:latin typeface="Arial" pitchFamily="34" charset="0"/>
              </a:rPr>
              <a:t>value</a:t>
            </a:r>
            <a:r>
              <a:rPr lang="de-DE" sz="1400" dirty="0">
                <a:latin typeface="Arial" pitchFamily="34" charset="0"/>
              </a:rPr>
              <a:t>='1'</a:t>
            </a:r>
          </a:p>
        </p:txBody>
      </p:sp>
      <p:cxnSp>
        <p:nvCxnSpPr>
          <p:cNvPr id="14" name="Gerade Verbindung mit Pfeil 13">
            <a:extLst>
              <a:ext uri="{FF2B5EF4-FFF2-40B4-BE49-F238E27FC236}">
                <a16:creationId xmlns:a16="http://schemas.microsoft.com/office/drawing/2014/main" id="{8A187B98-5DF5-B04E-B769-27692AD2EE3E}"/>
              </a:ext>
            </a:extLst>
          </p:cNvPr>
          <p:cNvCxnSpPr>
            <a:cxnSpLocks/>
            <a:stCxn id="17" idx="2"/>
            <a:endCxn id="28" idx="0"/>
          </p:cNvCxnSpPr>
          <p:nvPr/>
        </p:nvCxnSpPr>
        <p:spPr bwMode="auto">
          <a:xfrm flipH="1">
            <a:off x="1709436" y="2734527"/>
            <a:ext cx="1760928" cy="16487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849B79BD-E1A9-EE40-9240-A0FBFCF6EF9A}"/>
              </a:ext>
            </a:extLst>
          </p:cNvPr>
          <p:cNvSpPr txBox="1"/>
          <p:nvPr/>
        </p:nvSpPr>
        <p:spPr>
          <a:xfrm>
            <a:off x="270181" y="3144517"/>
            <a:ext cx="2656433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de-DE" sz="1400" dirty="0" err="1">
                <a:latin typeface="Arial" pitchFamily="34" charset="0"/>
              </a:rPr>
              <a:t>EvaluateRisk</a:t>
            </a:r>
            <a:r>
              <a:rPr lang="de-DE" sz="1400" dirty="0">
                <a:latin typeface="Arial" pitchFamily="34" charset="0"/>
              </a:rPr>
              <a:t>: Visible </a:t>
            </a:r>
            <a:r>
              <a:rPr lang="de-DE" sz="1400" dirty="0" err="1">
                <a:latin typeface="Arial" pitchFamily="34" charset="0"/>
              </a:rPr>
              <a:t>burns</a:t>
            </a:r>
            <a:r>
              <a:rPr lang="de-DE" sz="1400" dirty="0">
                <a:latin typeface="Arial" pitchFamily="34" charset="0"/>
              </a:rPr>
              <a:t> = 1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A60E1300-87A3-6347-82A5-3A286C0EC046}"/>
              </a:ext>
            </a:extLst>
          </p:cNvPr>
          <p:cNvSpPr/>
          <p:nvPr/>
        </p:nvSpPr>
        <p:spPr bwMode="auto">
          <a:xfrm>
            <a:off x="2750284" y="1800553"/>
            <a:ext cx="1440160" cy="93397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F8AC902D-8268-2C4D-B471-2B4A5341C801}"/>
              </a:ext>
            </a:extLst>
          </p:cNvPr>
          <p:cNvSpPr/>
          <p:nvPr/>
        </p:nvSpPr>
        <p:spPr bwMode="auto">
          <a:xfrm>
            <a:off x="2750284" y="1800553"/>
            <a:ext cx="1440160" cy="288032"/>
          </a:xfrm>
          <a:prstGeom prst="rect">
            <a:avLst/>
          </a:prstGeom>
          <a:solidFill>
            <a:srgbClr val="C0C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958085B-8D0A-4B43-A1D8-576514930B62}"/>
              </a:ext>
            </a:extLst>
          </p:cNvPr>
          <p:cNvSpPr txBox="1"/>
          <p:nvPr/>
        </p:nvSpPr>
        <p:spPr>
          <a:xfrm>
            <a:off x="2750284" y="1791077"/>
            <a:ext cx="108876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1400" b="1" dirty="0"/>
              <a:t>Evaluation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511D1F8-B300-6A44-9984-3FBF8BE678AD}"/>
              </a:ext>
            </a:extLst>
          </p:cNvPr>
          <p:cNvSpPr/>
          <p:nvPr/>
        </p:nvSpPr>
        <p:spPr bwMode="auto">
          <a:xfrm>
            <a:off x="2858911" y="2183359"/>
            <a:ext cx="1222907" cy="46592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dirty="0" err="1">
                <a:solidFill>
                  <a:schemeClr val="tx1"/>
                </a:solidFill>
                <a:cs typeface="Arial" pitchFamily="34" charset="0"/>
              </a:rPr>
              <a:t>EvaluateRisk</a:t>
            </a:r>
            <a:endParaRPr lang="de-DE" sz="1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E7406132-59FA-C440-9472-C088AB628B07}"/>
              </a:ext>
            </a:extLst>
          </p:cNvPr>
          <p:cNvSpPr/>
          <p:nvPr/>
        </p:nvSpPr>
        <p:spPr bwMode="auto">
          <a:xfrm>
            <a:off x="989356" y="4383323"/>
            <a:ext cx="1440160" cy="933974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9C883F38-47F0-0049-AF99-25C3EC0FF461}"/>
              </a:ext>
            </a:extLst>
          </p:cNvPr>
          <p:cNvSpPr/>
          <p:nvPr/>
        </p:nvSpPr>
        <p:spPr bwMode="auto">
          <a:xfrm>
            <a:off x="989356" y="4383323"/>
            <a:ext cx="1440160" cy="288032"/>
          </a:xfrm>
          <a:prstGeom prst="rect">
            <a:avLst/>
          </a:prstGeom>
          <a:solidFill>
            <a:srgbClr val="C0C0C0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chemeClr val="tx1"/>
                </a:solidFill>
                <a:cs typeface="Arial" pitchFamily="34" charset="0"/>
              </a:rPr>
              <a:t>Diagnosis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E157F19C-A9AF-8340-AB60-08EA414432F6}"/>
              </a:ext>
            </a:extLst>
          </p:cNvPr>
          <p:cNvSpPr txBox="1"/>
          <p:nvPr/>
        </p:nvSpPr>
        <p:spPr>
          <a:xfrm>
            <a:off x="6387593" y="4580949"/>
            <a:ext cx="6160701" cy="954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7030A0"/>
                </a:solidFill>
                <a:latin typeface="Arial" pitchFamily="34" charset="0"/>
              </a:rPr>
              <a:t>Stage</a:t>
            </a:r>
            <a:r>
              <a:rPr lang="de-DE" sz="1400" dirty="0">
                <a:latin typeface="Arial" pitchFamily="34" charset="0"/>
              </a:rPr>
              <a:t> Diagnosis</a:t>
            </a:r>
          </a:p>
          <a:p>
            <a:r>
              <a:rPr lang="de-DE" sz="1400" dirty="0">
                <a:latin typeface="Arial" pitchFamily="34" charset="0"/>
              </a:rPr>
              <a:t>            </a:t>
            </a:r>
            <a:r>
              <a:rPr lang="de-DE" sz="1400" b="1" dirty="0" err="1">
                <a:solidFill>
                  <a:srgbClr val="7030A0"/>
                </a:solidFill>
                <a:latin typeface="Arial" pitchFamily="34" charset="0"/>
              </a:rPr>
              <a:t>Precondition</a:t>
            </a:r>
            <a:endParaRPr lang="de-DE" sz="1400" b="1" dirty="0">
              <a:solidFill>
                <a:srgbClr val="7030A0"/>
              </a:solidFill>
              <a:latin typeface="Arial" pitchFamily="34" charset="0"/>
            </a:endParaRPr>
          </a:p>
          <a:p>
            <a:r>
              <a:rPr lang="de-DE" sz="1400" dirty="0">
                <a:latin typeface="Arial" pitchFamily="34" charset="0"/>
              </a:rPr>
              <a:t>	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previousStep</a:t>
            </a:r>
            <a:r>
              <a:rPr lang="de-DE" sz="1400" dirty="0"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'Evaluation‘</a:t>
            </a:r>
          </a:p>
          <a:p>
            <a:r>
              <a:rPr lang="de-DE" sz="1400" dirty="0">
                <a:latin typeface="Arial" pitchFamily="34" charset="0"/>
              </a:rPr>
              <a:t>	</a:t>
            </a:r>
            <a:r>
              <a:rPr lang="de-DE" sz="1400" dirty="0" err="1">
                <a:solidFill>
                  <a:srgbClr val="0065BD"/>
                </a:solidFill>
                <a:latin typeface="Arial" pitchFamily="34" charset="0"/>
              </a:rPr>
              <a:t>condition</a:t>
            </a:r>
            <a:r>
              <a:rPr lang="de-DE" sz="1400" dirty="0">
                <a:latin typeface="Arial" pitchFamily="34" charset="0"/>
              </a:rPr>
              <a:t> = 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'</a:t>
            </a:r>
            <a:r>
              <a:rPr lang="de-DE" sz="1400" dirty="0" err="1">
                <a:solidFill>
                  <a:srgbClr val="00B050"/>
                </a:solidFill>
                <a:latin typeface="Arial" pitchFamily="34" charset="0"/>
              </a:rPr>
              <a:t>Evaluation.EvaluateRisk.VisibleBurns</a:t>
            </a:r>
            <a:r>
              <a:rPr lang="de-DE" sz="1400" dirty="0">
                <a:solidFill>
                  <a:srgbClr val="00B050"/>
                </a:solidFill>
                <a:latin typeface="Arial" pitchFamily="34" charset="0"/>
              </a:rPr>
              <a:t> =1'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B3C37B41-CFA8-1F46-BF1C-1617948F05D1}"/>
              </a:ext>
            </a:extLst>
          </p:cNvPr>
          <p:cNvSpPr/>
          <p:nvPr/>
        </p:nvSpPr>
        <p:spPr bwMode="auto">
          <a:xfrm>
            <a:off x="6312026" y="1287839"/>
            <a:ext cx="5509904" cy="28803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Definition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Field “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VisibleBurns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“</a:t>
            </a:r>
          </a:p>
        </p:txBody>
      </p:sp>
      <p:sp>
        <p:nvSpPr>
          <p:cNvPr id="25" name="Rechteck 24">
            <a:extLst>
              <a:ext uri="{FF2B5EF4-FFF2-40B4-BE49-F238E27FC236}">
                <a16:creationId xmlns:a16="http://schemas.microsoft.com/office/drawing/2014/main" id="{6D72A735-D25D-014F-97DA-5218F0DB7386}"/>
              </a:ext>
            </a:extLst>
          </p:cNvPr>
          <p:cNvSpPr/>
          <p:nvPr/>
        </p:nvSpPr>
        <p:spPr bwMode="auto">
          <a:xfrm>
            <a:off x="6312026" y="4142551"/>
            <a:ext cx="5509904" cy="288032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Conditional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unlocking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de-DE" sz="1400" b="1" dirty="0" err="1">
                <a:solidFill>
                  <a:schemeClr val="bg1"/>
                </a:solidFill>
                <a:cs typeface="Arial" pitchFamily="34" charset="0"/>
              </a:rPr>
              <a:t>of</a:t>
            </a:r>
            <a:r>
              <a:rPr lang="de-DE" sz="1400" b="1" dirty="0">
                <a:solidFill>
                  <a:schemeClr val="bg1"/>
                </a:solidFill>
                <a:cs typeface="Arial" pitchFamily="34" charset="0"/>
              </a:rPr>
              <a:t> Stage “Diagnosis“</a:t>
            </a:r>
          </a:p>
        </p:txBody>
      </p:sp>
    </p:spTree>
    <p:extLst>
      <p:ext uri="{BB962C8B-B14F-4D97-AF65-F5344CB8AC3E}">
        <p14:creationId xmlns:p14="http://schemas.microsoft.com/office/powerpoint/2010/main" val="8571764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hteck 22">
            <a:extLst>
              <a:ext uri="{FF2B5EF4-FFF2-40B4-BE49-F238E27FC236}">
                <a16:creationId xmlns:a16="http://schemas.microsoft.com/office/drawing/2014/main" id="{76415DE3-406D-434D-884C-AE36F6DFFCC0}"/>
              </a:ext>
            </a:extLst>
          </p:cNvPr>
          <p:cNvSpPr/>
          <p:nvPr/>
        </p:nvSpPr>
        <p:spPr bwMode="auto">
          <a:xfrm>
            <a:off x="6244696" y="2348880"/>
            <a:ext cx="5659967" cy="243089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Main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user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test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Focus: Can DSL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create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accurate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models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clinical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pathways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from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different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medical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fields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?</a:t>
            </a:r>
          </a:p>
          <a:p>
            <a:pPr marL="285750" indent="-285750" eaLnBrk="0" hangingPunct="0">
              <a:buFontTx/>
              <a:buChar char="-"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Task: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Doctors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evaluate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pre-created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models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of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their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respective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field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de-DE" dirty="0"/>
              <a:t>User Test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7086812-5662-9646-9D51-6877D03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123137" cy="288925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8</a:t>
            </a:fld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24A5A0EC-1815-2D44-BC62-A097AB864FF2}"/>
              </a:ext>
            </a:extLst>
          </p:cNvPr>
          <p:cNvSpPr/>
          <p:nvPr/>
        </p:nvSpPr>
        <p:spPr bwMode="auto">
          <a:xfrm>
            <a:off x="346259" y="2348879"/>
            <a:ext cx="5659967" cy="2430893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Pre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-evaluation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Focus: Who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should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create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models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?</a:t>
            </a:r>
          </a:p>
          <a:p>
            <a:pPr marL="285750" marR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Task: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Doctors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use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DSL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to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create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simple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clinical</a:t>
            </a:r>
            <a:r>
              <a:rPr lang="de-DE" dirty="0">
                <a:solidFill>
                  <a:schemeClr val="tx1"/>
                </a:solidFill>
                <a:cs typeface="Arial" pitchFamily="34" charset="0"/>
              </a:rPr>
              <a:t> </a:t>
            </a:r>
            <a:r>
              <a:rPr lang="de-DE" dirty="0" err="1">
                <a:solidFill>
                  <a:schemeClr val="tx1"/>
                </a:solidFill>
                <a:cs typeface="Arial" pitchFamily="34" charset="0"/>
              </a:rPr>
              <a:t>pathway</a:t>
            </a:r>
            <a:endParaRPr lang="de-DE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77AABC02-E8CA-BD43-99F1-B5F01E1DE820}"/>
              </a:ext>
            </a:extLst>
          </p:cNvPr>
          <p:cNvSpPr/>
          <p:nvPr/>
        </p:nvSpPr>
        <p:spPr bwMode="auto">
          <a:xfrm>
            <a:off x="348484" y="2348879"/>
            <a:ext cx="5657742" cy="35985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Stage 1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97F632E2-04F3-D142-9261-99B5B3A57E9A}"/>
              </a:ext>
            </a:extLst>
          </p:cNvPr>
          <p:cNvSpPr/>
          <p:nvPr/>
        </p:nvSpPr>
        <p:spPr bwMode="auto">
          <a:xfrm>
            <a:off x="6246921" y="2348879"/>
            <a:ext cx="5657742" cy="359856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b="1" dirty="0">
                <a:solidFill>
                  <a:schemeClr val="bg1"/>
                </a:solidFill>
                <a:cs typeface="Arial" pitchFamily="34" charset="0"/>
              </a:rPr>
              <a:t>Stage 2</a:t>
            </a:r>
          </a:p>
        </p:txBody>
      </p:sp>
    </p:spTree>
    <p:extLst>
      <p:ext uri="{BB962C8B-B14F-4D97-AF65-F5344CB8AC3E}">
        <p14:creationId xmlns:p14="http://schemas.microsoft.com/office/powerpoint/2010/main" val="36893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840BA0-1465-3249-9119-5B3F6A92C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4" y="44451"/>
            <a:ext cx="10586102" cy="720725"/>
          </a:xfrm>
        </p:spPr>
        <p:txBody>
          <a:bodyPr wrap="square" anchor="b">
            <a:normAutofit/>
          </a:bodyPr>
          <a:lstStyle/>
          <a:p>
            <a:r>
              <a:rPr lang="de-DE" dirty="0" err="1"/>
              <a:t>Participants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D1F695-D61B-5F47-98AE-CA8B47AB3C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383184" y="6570616"/>
            <a:ext cx="2142067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r>
              <a:rPr lang="de-DE"/>
              <a:t>© sebis</a:t>
            </a:r>
          </a:p>
        </p:txBody>
      </p:sp>
      <p:sp>
        <p:nvSpPr>
          <p:cNvPr id="9" name="Fußzeilenplatzhalter 4">
            <a:extLst>
              <a:ext uri="{FF2B5EF4-FFF2-40B4-BE49-F238E27FC236}">
                <a16:creationId xmlns:a16="http://schemas.microsoft.com/office/drawing/2014/main" id="{47086812-5662-9646-9D51-6877D0317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6267153" cy="288925"/>
          </a:xfrm>
        </p:spPr>
        <p:txBody>
          <a:bodyPr wrap="square" anchor="ctr">
            <a:noAutofit/>
          </a:bodyPr>
          <a:lstStyle/>
          <a:p>
            <a:pPr>
              <a:spcAft>
                <a:spcPts val="600"/>
              </a:spcAft>
            </a:pPr>
            <a:r>
              <a:rPr lang="de-DE" dirty="0" err="1"/>
              <a:t>Evaluating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Usability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Acadela</a:t>
            </a:r>
            <a:r>
              <a:rPr lang="de-DE" dirty="0"/>
              <a:t>: a Domain </a:t>
            </a:r>
            <a:r>
              <a:rPr lang="de-DE" dirty="0" err="1"/>
              <a:t>Specific</a:t>
            </a:r>
            <a:r>
              <a:rPr lang="de-DE" dirty="0"/>
              <a:t> Language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Defining</a:t>
            </a:r>
            <a:r>
              <a:rPr lang="de-DE" dirty="0"/>
              <a:t> Clinical </a:t>
            </a:r>
            <a:r>
              <a:rPr lang="de-DE" dirty="0" err="1"/>
              <a:t>Pathways</a:t>
            </a:r>
            <a:r>
              <a:rPr lang="de-DE" dirty="0"/>
              <a:t> in Integrated Care </a:t>
            </a:r>
            <a:r>
              <a:rPr lang="de-DE" dirty="0" err="1"/>
              <a:t>Platforms</a:t>
            </a:r>
            <a:endParaRPr lang="de-DE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0409460-FAC9-424D-A16B-007BFE185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25251" y="6570616"/>
            <a:ext cx="332316" cy="288925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05BC9FAB-BDC1-47C0-A8BB-6E12A8205D33}" type="slidenum">
              <a:rPr lang="de-DE" smtClean="0"/>
              <a:pPr>
                <a:spcAft>
                  <a:spcPts val="600"/>
                </a:spcAft>
                <a:defRPr/>
              </a:pPr>
              <a:t>9</a:t>
            </a:fld>
            <a:endParaRPr lang="de-DE"/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CEEB6E9-581D-4046-895B-36B8B17DD619}"/>
              </a:ext>
            </a:extLst>
          </p:cNvPr>
          <p:cNvSpPr txBox="1"/>
          <p:nvPr/>
        </p:nvSpPr>
        <p:spPr>
          <a:xfrm>
            <a:off x="479377" y="3665226"/>
            <a:ext cx="1643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Dermatologist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8AD1B45-C62E-0D41-923C-C8332272EB21}"/>
              </a:ext>
            </a:extLst>
          </p:cNvPr>
          <p:cNvSpPr txBox="1"/>
          <p:nvPr/>
        </p:nvSpPr>
        <p:spPr>
          <a:xfrm>
            <a:off x="334963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3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1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5DC71D03-BFE4-8A42-919A-BACC2F142D8B}"/>
              </a:ext>
            </a:extLst>
          </p:cNvPr>
          <p:cNvSpPr txBox="1"/>
          <p:nvPr/>
        </p:nvSpPr>
        <p:spPr>
          <a:xfrm>
            <a:off x="2411727" y="3665226"/>
            <a:ext cx="1643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Surgeon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C736107B-81ED-EA40-823D-9D0F4594C111}"/>
              </a:ext>
            </a:extLst>
          </p:cNvPr>
          <p:cNvSpPr txBox="1"/>
          <p:nvPr/>
        </p:nvSpPr>
        <p:spPr>
          <a:xfrm>
            <a:off x="2267313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3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1 &amp; 2</a:t>
            </a: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02335D52-57E6-C94A-8341-2305B50385F0}"/>
              </a:ext>
            </a:extLst>
          </p:cNvPr>
          <p:cNvSpPr txBox="1"/>
          <p:nvPr/>
        </p:nvSpPr>
        <p:spPr>
          <a:xfrm>
            <a:off x="4344077" y="3665226"/>
            <a:ext cx="1643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Gynecologist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D33173FE-F278-E14D-86DE-56EE9856197B}"/>
              </a:ext>
            </a:extLst>
          </p:cNvPr>
          <p:cNvSpPr txBox="1"/>
          <p:nvPr/>
        </p:nvSpPr>
        <p:spPr>
          <a:xfrm>
            <a:off x="4199663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31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1 &amp; 2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6C61BC84-FE1E-2448-84F8-8A2847C8A288}"/>
              </a:ext>
            </a:extLst>
          </p:cNvPr>
          <p:cNvSpPr txBox="1"/>
          <p:nvPr/>
        </p:nvSpPr>
        <p:spPr>
          <a:xfrm>
            <a:off x="6276427" y="3665226"/>
            <a:ext cx="1643110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Physiotherapist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42" name="Textfeld 41">
            <a:extLst>
              <a:ext uri="{FF2B5EF4-FFF2-40B4-BE49-F238E27FC236}">
                <a16:creationId xmlns:a16="http://schemas.microsoft.com/office/drawing/2014/main" id="{79026C5E-4A90-F64D-A3BC-7DC6F585E9D2}"/>
              </a:ext>
            </a:extLst>
          </p:cNvPr>
          <p:cNvSpPr txBox="1"/>
          <p:nvPr/>
        </p:nvSpPr>
        <p:spPr>
          <a:xfrm>
            <a:off x="6132013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4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2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A193B542-AC09-3048-B830-83E48874ECBB}"/>
              </a:ext>
            </a:extLst>
          </p:cNvPr>
          <p:cNvSpPr txBox="1"/>
          <p:nvPr/>
        </p:nvSpPr>
        <p:spPr>
          <a:xfrm>
            <a:off x="8063949" y="3665226"/>
            <a:ext cx="1932766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Psychotherapists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46" name="Textfeld 45">
            <a:extLst>
              <a:ext uri="{FF2B5EF4-FFF2-40B4-BE49-F238E27FC236}">
                <a16:creationId xmlns:a16="http://schemas.microsoft.com/office/drawing/2014/main" id="{40F2372E-07B1-8B44-8E6A-B6D42BACA646}"/>
              </a:ext>
            </a:extLst>
          </p:cNvPr>
          <p:cNvSpPr txBox="1"/>
          <p:nvPr/>
        </p:nvSpPr>
        <p:spPr>
          <a:xfrm>
            <a:off x="8064363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3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2</a:t>
            </a: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AB7BD95F-BC61-1F42-A56A-2FDE00120654}"/>
              </a:ext>
            </a:extLst>
          </p:cNvPr>
          <p:cNvSpPr txBox="1"/>
          <p:nvPr/>
        </p:nvSpPr>
        <p:spPr>
          <a:xfrm>
            <a:off x="9996299" y="3665226"/>
            <a:ext cx="1932764" cy="3077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b="1" dirty="0" err="1">
                <a:latin typeface="Arial" pitchFamily="34" charset="0"/>
              </a:rPr>
              <a:t>Psychotherapists</a:t>
            </a:r>
            <a:endParaRPr lang="de-DE" sz="1400" b="1" dirty="0">
              <a:latin typeface="Arial" pitchFamily="34" charset="0"/>
            </a:endParaRPr>
          </a:p>
        </p:txBody>
      </p:sp>
      <p:sp>
        <p:nvSpPr>
          <p:cNvPr id="50" name="Textfeld 49">
            <a:extLst>
              <a:ext uri="{FF2B5EF4-FFF2-40B4-BE49-F238E27FC236}">
                <a16:creationId xmlns:a16="http://schemas.microsoft.com/office/drawing/2014/main" id="{92A0F950-8B2C-064B-AF27-9E5BC8EE91B4}"/>
              </a:ext>
            </a:extLst>
          </p:cNvPr>
          <p:cNvSpPr txBox="1"/>
          <p:nvPr/>
        </p:nvSpPr>
        <p:spPr>
          <a:xfrm>
            <a:off x="9996712" y="3936466"/>
            <a:ext cx="1931936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400" dirty="0">
                <a:latin typeface="Arial" pitchFamily="34" charset="0"/>
              </a:rPr>
              <a:t>5 </a:t>
            </a:r>
            <a:r>
              <a:rPr lang="de-DE" sz="1400" dirty="0" err="1">
                <a:latin typeface="Arial" pitchFamily="34" charset="0"/>
              </a:rPr>
              <a:t>years</a:t>
            </a:r>
            <a:r>
              <a:rPr lang="de-DE" sz="1400" dirty="0">
                <a:latin typeface="Arial" pitchFamily="34" charset="0"/>
              </a:rPr>
              <a:t> </a:t>
            </a:r>
            <a:r>
              <a:rPr lang="de-DE" sz="1400" dirty="0" err="1">
                <a:latin typeface="Arial" pitchFamily="34" charset="0"/>
              </a:rPr>
              <a:t>experience</a:t>
            </a:r>
            <a:endParaRPr lang="de-DE" sz="1400" dirty="0">
              <a:latin typeface="Arial" pitchFamily="34" charset="0"/>
            </a:endParaRPr>
          </a:p>
          <a:p>
            <a:pPr algn="ctr"/>
            <a:r>
              <a:rPr lang="de-DE" sz="1400" dirty="0">
                <a:latin typeface="Arial" pitchFamily="34" charset="0"/>
              </a:rPr>
              <a:t>Stage 2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DCE6969-E477-8643-9D46-782FB57B3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1" y="3032126"/>
            <a:ext cx="635000" cy="635000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79E36C5-1BE4-5148-B582-8E10471037D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131" y="3038065"/>
            <a:ext cx="635000" cy="6350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604BFBF9-019C-D648-ACCC-3E79A556EF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481" y="3038065"/>
            <a:ext cx="635000" cy="63500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802553F4-46F3-8B46-B3BA-1C9B2FE2AE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2831" y="3038065"/>
            <a:ext cx="635000" cy="635000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6D09C5B8-7301-7644-8406-5FAC360E0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781" y="3038065"/>
            <a:ext cx="635000" cy="635000"/>
          </a:xfrm>
          <a:prstGeom prst="rect">
            <a:avLst/>
          </a:prstGeom>
        </p:spPr>
      </p:pic>
      <p:pic>
        <p:nvPicPr>
          <p:cNvPr id="52" name="Grafik 51">
            <a:extLst>
              <a:ext uri="{FF2B5EF4-FFF2-40B4-BE49-F238E27FC236}">
                <a16:creationId xmlns:a16="http://schemas.microsoft.com/office/drawing/2014/main" id="{40B1FFBE-E08A-5641-99D7-C7F6506AF3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5180" y="3030226"/>
            <a:ext cx="6350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415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1186</Words>
  <Application>Microsoft Macintosh PowerPoint</Application>
  <PresentationFormat>Breitbild</PresentationFormat>
  <Paragraphs>252</Paragraphs>
  <Slides>14</Slides>
  <Notes>13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Helvetica Neue</vt:lpstr>
      <vt:lpstr>TUM Neue Helvetica 75 Bold</vt:lpstr>
      <vt:lpstr>Wingdings</vt:lpstr>
      <vt:lpstr>Slides sebis 2013 2</vt:lpstr>
      <vt:lpstr>Evaluating the Usability of Acadela: a Domain Specific Language for Defining Clinical Pathways in Integrated Care Platforms</vt:lpstr>
      <vt:lpstr>Outline</vt:lpstr>
      <vt:lpstr>Clinical Pathways</vt:lpstr>
      <vt:lpstr>Adaptive Clinical Pathways</vt:lpstr>
      <vt:lpstr>Smart Adaptive Case Management (SACM)</vt:lpstr>
      <vt:lpstr>Domain Specific Language (DSL)</vt:lpstr>
      <vt:lpstr>Conditional unlocking of stages</vt:lpstr>
      <vt:lpstr>User Test</vt:lpstr>
      <vt:lpstr>Participants</vt:lpstr>
      <vt:lpstr>Evaluation</vt:lpstr>
      <vt:lpstr>Limitations</vt:lpstr>
      <vt:lpstr>Future Work</vt:lpstr>
      <vt:lpstr>PowerPoint-Präsentation</vt:lpstr>
      <vt:lpstr>Group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here</dc:title>
  <dc:creator>ge82fus</dc:creator>
  <dc:description>Copyright sebis</dc:description>
  <cp:lastModifiedBy>ge82fus</cp:lastModifiedBy>
  <cp:revision>65</cp:revision>
  <dcterms:created xsi:type="dcterms:W3CDTF">2021-06-17T08:08:39Z</dcterms:created>
  <dcterms:modified xsi:type="dcterms:W3CDTF">2021-11-22T15:29:33Z</dcterms:modified>
</cp:coreProperties>
</file>