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721" r:id="rId2"/>
    <p:sldId id="672" r:id="rId3"/>
    <p:sldId id="736" r:id="rId4"/>
    <p:sldId id="741" r:id="rId5"/>
    <p:sldId id="737" r:id="rId6"/>
    <p:sldId id="731" r:id="rId7"/>
    <p:sldId id="726" r:id="rId8"/>
    <p:sldId id="732" r:id="rId9"/>
    <p:sldId id="724" r:id="rId10"/>
    <p:sldId id="738" r:id="rId11"/>
    <p:sldId id="735" r:id="rId12"/>
    <p:sldId id="733" r:id="rId13"/>
    <p:sldId id="728" r:id="rId14"/>
    <p:sldId id="725" r:id="rId15"/>
    <p:sldId id="734" r:id="rId16"/>
    <p:sldId id="673" r:id="rId17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65BD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5662" autoAdjust="0"/>
  </p:normalViewPr>
  <p:slideViewPr>
    <p:cSldViewPr>
      <p:cViewPr varScale="1">
        <p:scale>
          <a:sx n="93" d="100"/>
          <a:sy n="93" d="100"/>
        </p:scale>
        <p:origin x="216" y="632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32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9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56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19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43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1"/>
            <a:ext cx="12216680" cy="6871881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de-DE" noProof="0" dirty="0"/>
              <a:t>Titel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Name des Vortragenden, Datum, Ort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Lehrstuhl für Software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betrieblicher Informationssysteme </a:t>
            </a:r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Fakultät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für Informatik</a:t>
            </a:r>
            <a:endParaRPr lang="de-DE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de-DE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de-DE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de-DE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116632"/>
            <a:ext cx="11525902" cy="6452444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18147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noProof="1">
                <a:latin typeface="+mn-lt"/>
              </a:rPr>
              <a:t>Technische Universität München</a:t>
            </a:r>
          </a:p>
          <a:p>
            <a:r>
              <a:rPr lang="de-DE" sz="1050" noProof="1">
                <a:latin typeface="+mn-lt"/>
              </a:rPr>
              <a:t>Fakultät für Informatik</a:t>
            </a:r>
          </a:p>
          <a:p>
            <a:r>
              <a:rPr lang="de-DE" sz="1050" noProof="1">
                <a:latin typeface="+mn-lt"/>
              </a:rPr>
              <a:t>Lehrstuhl für Software</a:t>
            </a:r>
            <a:r>
              <a:rPr lang="de-DE" sz="1050" baseline="0" noProof="1">
                <a:latin typeface="+mn-lt"/>
              </a:rPr>
              <a:t> Engineering betrieblicher Informationssysteme</a:t>
            </a:r>
            <a:endParaRPr lang="de-DE" sz="1050" noProof="1">
              <a:latin typeface="+mn-lt"/>
            </a:endParaRPr>
          </a:p>
          <a:p>
            <a:endParaRPr lang="de-DE" sz="1050" noProof="1">
              <a:latin typeface="+mn-lt"/>
            </a:endParaRPr>
          </a:p>
          <a:p>
            <a:r>
              <a:rPr lang="de-DE" sz="1050" noProof="1">
                <a:latin typeface="+mn-lt"/>
              </a:rPr>
              <a:t>Boltzmannstraße 3</a:t>
            </a:r>
          </a:p>
          <a:p>
            <a:r>
              <a:rPr lang="de-DE" sz="1050" noProof="1">
                <a:latin typeface="+mn-lt"/>
              </a:rPr>
              <a:t>85748 Garching bei</a:t>
            </a:r>
            <a:r>
              <a:rPr lang="de-DE" sz="1050" baseline="0" noProof="1">
                <a:latin typeface="+mn-lt"/>
              </a:rPr>
              <a:t> München</a:t>
            </a:r>
          </a:p>
          <a:p>
            <a:endParaRPr lang="de-DE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Fax	+49.89.289.17136</a:t>
            </a:r>
          </a:p>
          <a:p>
            <a:endParaRPr lang="de-DE" sz="1050" baseline="0" noProof="1">
              <a:latin typeface="+mn-lt"/>
            </a:endParaRPr>
          </a:p>
          <a:p>
            <a:endParaRPr lang="de-DE" sz="1050" baseline="0" noProof="1">
              <a:latin typeface="+mn-lt"/>
            </a:endParaRPr>
          </a:p>
          <a:p>
            <a:r>
              <a:rPr lang="de-DE" sz="1050" baseline="0" noProof="1">
                <a:latin typeface="+mn-lt"/>
                <a:hlinkClick r:id="rId5"/>
              </a:rPr>
              <a:t>wwwmatthes.in.tum.de</a:t>
            </a:r>
            <a:endParaRPr lang="de-DE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de-DE" noProof="0" dirty="0"/>
              <a:t>&lt;Akademischer Titel&gt;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03656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de-DE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98899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&lt;Titel&gt;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Erste Ebene</a:t>
            </a:r>
          </a:p>
          <a:p>
            <a:pPr lvl="2"/>
            <a:r>
              <a:rPr lang="de-DE" noProof="0" dirty="0"/>
              <a:t>Zweite Ebene</a:t>
            </a:r>
          </a:p>
          <a:p>
            <a:pPr lvl="3"/>
            <a:r>
              <a:rPr lang="de-DE" noProof="0" dirty="0"/>
              <a:t>Dritte Ebene</a:t>
            </a:r>
          </a:p>
          <a:p>
            <a:pPr lvl="4"/>
            <a:r>
              <a:rPr lang="de-DE" noProof="0" dirty="0"/>
              <a:t>Vierte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171103 Matthes Deutsche Folienvorlage (breit)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69" r:id="rId8"/>
    <p:sldLayoutId id="2147483771" r:id="rId9"/>
    <p:sldLayoutId id="2147483780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ofagile.com/#ufh-i-615706098-14th-annual-stat%e-of-agile-report/70274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Metric</a:t>
            </a:r>
            <a:r>
              <a:rPr lang="de-DE" dirty="0"/>
              <a:t> </a:t>
            </a:r>
            <a:r>
              <a:rPr lang="de-DE" dirty="0" err="1"/>
              <a:t>Catalog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Large-</a:t>
            </a:r>
            <a:r>
              <a:rPr lang="de-DE" dirty="0" err="1"/>
              <a:t>Scale</a:t>
            </a:r>
            <a:r>
              <a:rPr lang="de-DE" dirty="0"/>
              <a:t> Agile Software Development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Franziska Maria Tobisch, 08.03.2021, Kick-off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2357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7B62583-E0F3-2449-B738-98F97D77E5C8}"/>
              </a:ext>
            </a:extLst>
          </p:cNvPr>
          <p:cNvSpPr/>
          <p:nvPr/>
        </p:nvSpPr>
        <p:spPr bwMode="auto">
          <a:xfrm>
            <a:off x="626342" y="1225028"/>
            <a:ext cx="438616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latin typeface="Arial" panose="020B0604020202020204" pitchFamily="34" charset="0"/>
              </a:rPr>
              <a:t>1. Data </a:t>
            </a:r>
            <a:r>
              <a:rPr lang="de-DE" sz="1400" b="1" dirty="0" err="1">
                <a:latin typeface="Arial" panose="020B0604020202020204" pitchFamily="34" charset="0"/>
              </a:rPr>
              <a:t>collection</a:t>
            </a:r>
            <a:r>
              <a:rPr lang="de-DE" sz="1400" b="1" dirty="0">
                <a:latin typeface="Arial" panose="020B0604020202020204" pitchFamily="34" charset="0"/>
              </a:rPr>
              <a:t> </a:t>
            </a:r>
            <a:br>
              <a:rPr lang="de-DE" sz="1400" b="1" dirty="0">
                <a:latin typeface="Arial" panose="020B0604020202020204" pitchFamily="34" charset="0"/>
              </a:rPr>
            </a:br>
            <a:endParaRPr lang="de-DE" sz="1400" b="1" dirty="0">
              <a:latin typeface="Arial" panose="020B0604020202020204" pitchFamily="34" charset="0"/>
            </a:endParaRPr>
          </a:p>
          <a:p>
            <a:pPr marL="418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MT"/>
              </a:rPr>
              <a:t>Literature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review</a:t>
            </a:r>
            <a:r>
              <a:rPr lang="de-DE" sz="1400" dirty="0">
                <a:latin typeface="ArialMT"/>
              </a:rPr>
              <a:t> </a:t>
            </a:r>
          </a:p>
          <a:p>
            <a:pPr marL="418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MT"/>
              </a:rPr>
              <a:t>Gather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data</a:t>
            </a:r>
            <a:r>
              <a:rPr lang="de-DE" sz="1400" dirty="0">
                <a:latin typeface="ArialMT"/>
              </a:rPr>
              <a:t> via semi-</a:t>
            </a:r>
            <a:r>
              <a:rPr lang="de-DE" sz="1400" dirty="0" err="1">
                <a:latin typeface="ArialMT"/>
              </a:rPr>
              <a:t>structured</a:t>
            </a:r>
            <a:r>
              <a:rPr lang="de-DE" sz="1400" dirty="0">
                <a:latin typeface="ArialMT"/>
              </a:rPr>
              <a:t> expert </a:t>
            </a:r>
            <a:r>
              <a:rPr lang="de-DE" sz="1400" dirty="0" err="1">
                <a:latin typeface="ArialMT"/>
              </a:rPr>
              <a:t>interviews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59334FD-5039-8B49-9350-1C3FC55BC263}"/>
              </a:ext>
            </a:extLst>
          </p:cNvPr>
          <p:cNvSpPr/>
          <p:nvPr/>
        </p:nvSpPr>
        <p:spPr bwMode="auto">
          <a:xfrm>
            <a:off x="626342" y="2710965"/>
            <a:ext cx="4386162" cy="1490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latin typeface="Arial" panose="020B0604020202020204" pitchFamily="34" charset="0"/>
              </a:rPr>
              <a:t> 2. Data </a:t>
            </a:r>
            <a:r>
              <a:rPr lang="de-DE" sz="1400" b="1" dirty="0" err="1">
                <a:latin typeface="Arial" panose="020B0604020202020204" pitchFamily="34" charset="0"/>
              </a:rPr>
              <a:t>analysis</a:t>
            </a:r>
            <a:r>
              <a:rPr lang="de-DE" sz="1400" b="1" dirty="0">
                <a:latin typeface="Arial" panose="020B0604020202020204" pitchFamily="34" charset="0"/>
              </a:rPr>
              <a:t> </a:t>
            </a:r>
            <a:br>
              <a:rPr lang="de-DE" sz="1400" b="1" dirty="0">
                <a:latin typeface="Arial" panose="020B0604020202020204" pitchFamily="34" charset="0"/>
              </a:rPr>
            </a:br>
            <a:endParaRPr lang="de-DE" sz="1400" b="1" dirty="0">
              <a:latin typeface="Arial" panose="020B0604020202020204" pitchFamily="34" charset="0"/>
            </a:endParaRPr>
          </a:p>
          <a:p>
            <a:pPr marL="418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MT"/>
              </a:rPr>
              <a:t>Transcribe</a:t>
            </a:r>
            <a:r>
              <a:rPr lang="de-DE" sz="1400" dirty="0">
                <a:latin typeface="ArialMT"/>
              </a:rPr>
              <a:t>, </a:t>
            </a:r>
            <a:r>
              <a:rPr lang="de-DE" sz="1400" dirty="0" err="1">
                <a:latin typeface="ArialMT"/>
              </a:rPr>
              <a:t>analyze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and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codify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interviews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using</a:t>
            </a:r>
            <a:r>
              <a:rPr lang="de-DE" sz="1400" dirty="0">
                <a:latin typeface="ArialMT"/>
              </a:rPr>
              <a:t> MAXQDA </a:t>
            </a:r>
          </a:p>
          <a:p>
            <a:pPr marL="418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MT"/>
              </a:rPr>
              <a:t>Identify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industry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best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practices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for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metrics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and</a:t>
            </a:r>
            <a:r>
              <a:rPr lang="de-DE" sz="1400" dirty="0">
                <a:latin typeface="ArialMT"/>
              </a:rPr>
              <a:t> relevant </a:t>
            </a:r>
            <a:r>
              <a:rPr lang="de-DE" sz="1400" dirty="0" err="1">
                <a:latin typeface="ArialMT"/>
              </a:rPr>
              <a:t>contextual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information</a:t>
            </a:r>
            <a:endParaRPr lang="de-DE" sz="1400" dirty="0">
              <a:latin typeface="ArialMT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F54EF82-97E5-7847-A9AB-EA5A84DDBAFA}"/>
              </a:ext>
            </a:extLst>
          </p:cNvPr>
          <p:cNvSpPr/>
          <p:nvPr/>
        </p:nvSpPr>
        <p:spPr bwMode="auto">
          <a:xfrm>
            <a:off x="626342" y="4365104"/>
            <a:ext cx="438616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>
                <a:latin typeface="Arial" panose="020B0604020202020204" pitchFamily="34" charset="0"/>
              </a:rPr>
              <a:t>3. Design </a:t>
            </a:r>
            <a:r>
              <a:rPr lang="de-DE" sz="1400" b="1" dirty="0" err="1">
                <a:latin typeface="Arial" panose="020B0604020202020204" pitchFamily="34" charset="0"/>
              </a:rPr>
              <a:t>and</a:t>
            </a:r>
            <a:r>
              <a:rPr lang="de-DE" sz="1400" b="1" dirty="0">
                <a:latin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</a:rPr>
              <a:t>evaluation</a:t>
            </a:r>
            <a:r>
              <a:rPr lang="de-DE" sz="1400" b="1" dirty="0">
                <a:latin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</a:rPr>
              <a:t>of</a:t>
            </a:r>
            <a:r>
              <a:rPr lang="de-DE" sz="1400" b="1" dirty="0">
                <a:latin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</a:rPr>
              <a:t>the</a:t>
            </a:r>
            <a:r>
              <a:rPr lang="de-DE" sz="1400" b="1" dirty="0">
                <a:latin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</a:rPr>
              <a:t>artefact</a:t>
            </a:r>
            <a:br>
              <a:rPr lang="de-DE" sz="1400" b="1" dirty="0">
                <a:latin typeface="Arial" panose="020B0604020202020204" pitchFamily="34" charset="0"/>
              </a:rPr>
            </a:br>
            <a:endParaRPr lang="de-DE" sz="1400" b="1" dirty="0">
              <a:latin typeface="Arial" panose="020B0604020202020204" pitchFamily="34" charset="0"/>
            </a:endParaRPr>
          </a:p>
          <a:p>
            <a:pPr marL="418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MT"/>
              </a:rPr>
              <a:t>Use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the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resulting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best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practices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for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creating</a:t>
            </a:r>
            <a:r>
              <a:rPr lang="de-DE" sz="1400" dirty="0">
                <a:latin typeface="ArialMT"/>
              </a:rPr>
              <a:t> a </a:t>
            </a:r>
            <a:r>
              <a:rPr lang="de-DE" sz="1400" dirty="0" err="1">
                <a:latin typeface="ArialMT"/>
              </a:rPr>
              <a:t>metric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catalog</a:t>
            </a:r>
            <a:endParaRPr lang="de-DE" sz="1400" dirty="0">
              <a:latin typeface="ArialMT"/>
            </a:endParaRPr>
          </a:p>
          <a:p>
            <a:pPr marL="418950" lvl="1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MT"/>
              </a:rPr>
              <a:t>Evaluate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catalog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and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collect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feedback</a:t>
            </a:r>
            <a:endParaRPr lang="de-DE" sz="1400" dirty="0">
              <a:latin typeface="ArialMT"/>
            </a:endParaRPr>
          </a:p>
        </p:txBody>
      </p:sp>
      <p:sp>
        <p:nvSpPr>
          <p:cNvPr id="20" name="Bogen 19">
            <a:extLst>
              <a:ext uri="{FF2B5EF4-FFF2-40B4-BE49-F238E27FC236}">
                <a16:creationId xmlns:a16="http://schemas.microsoft.com/office/drawing/2014/main" id="{0B1BA796-73FF-2A4D-B1EA-57E242D5812B}"/>
              </a:ext>
            </a:extLst>
          </p:cNvPr>
          <p:cNvSpPr/>
          <p:nvPr/>
        </p:nvSpPr>
        <p:spPr bwMode="auto">
          <a:xfrm>
            <a:off x="4384945" y="1743049"/>
            <a:ext cx="984760" cy="1368152"/>
          </a:xfrm>
          <a:prstGeom prst="arc">
            <a:avLst>
              <a:gd name="adj1" fmla="val 16996515"/>
              <a:gd name="adj2" fmla="val 4808613"/>
            </a:avLst>
          </a:prstGeom>
          <a:ln w="28575">
            <a:solidFill>
              <a:schemeClr val="accent6">
                <a:lumMod val="50000"/>
                <a:alpha val="80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Bogen 38">
            <a:extLst>
              <a:ext uri="{FF2B5EF4-FFF2-40B4-BE49-F238E27FC236}">
                <a16:creationId xmlns:a16="http://schemas.microsoft.com/office/drawing/2014/main" id="{712690E4-51C9-1848-A633-45DC81BD374D}"/>
              </a:ext>
            </a:extLst>
          </p:cNvPr>
          <p:cNvSpPr/>
          <p:nvPr/>
        </p:nvSpPr>
        <p:spPr bwMode="auto">
          <a:xfrm>
            <a:off x="4381430" y="3466509"/>
            <a:ext cx="984760" cy="1368152"/>
          </a:xfrm>
          <a:prstGeom prst="arc">
            <a:avLst>
              <a:gd name="adj1" fmla="val 16996515"/>
              <a:gd name="adj2" fmla="val 4808613"/>
            </a:avLst>
          </a:prstGeom>
          <a:ln w="28575">
            <a:solidFill>
              <a:schemeClr val="dk1">
                <a:shade val="95000"/>
                <a:satMod val="150000"/>
                <a:alpha val="24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C458951F-5632-D442-A19D-B8C25022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975" y="332656"/>
            <a:ext cx="1908127" cy="27002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E6BD95FF-F882-564F-B9C5-9DD9B2B4B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992" y="446709"/>
            <a:ext cx="1908126" cy="27002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95DB512A-DB14-5247-B319-7BCC717B7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281" y="404664"/>
            <a:ext cx="1930699" cy="27321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91DFF5D-A87D-BA49-BFFA-95FEEDA4B6B5}"/>
              </a:ext>
            </a:extLst>
          </p:cNvPr>
          <p:cNvGrpSpPr/>
          <p:nvPr/>
        </p:nvGrpSpPr>
        <p:grpSpPr>
          <a:xfrm>
            <a:off x="9353449" y="3420133"/>
            <a:ext cx="2384507" cy="2745171"/>
            <a:chOff x="515661" y="3559058"/>
            <a:chExt cx="2302081" cy="2859507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F36AABEA-C3CA-124D-B211-64B5722B8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043" y="3559058"/>
              <a:ext cx="1930699" cy="2732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E6B0D766-161B-8C4B-90FD-E0E39F811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661" y="3686382"/>
              <a:ext cx="1908127" cy="2732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37A34DFB-2BD2-8B44-91CE-60BA7D004461}"/>
              </a:ext>
            </a:extLst>
          </p:cNvPr>
          <p:cNvGrpSpPr/>
          <p:nvPr/>
        </p:nvGrpSpPr>
        <p:grpSpPr>
          <a:xfrm>
            <a:off x="5879976" y="3398316"/>
            <a:ext cx="2970422" cy="2766988"/>
            <a:chOff x="5303912" y="740524"/>
            <a:chExt cx="2800169" cy="2882232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2C706EE8-74D6-F940-8ACE-355B70723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5954" y="740524"/>
              <a:ext cx="1908127" cy="270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09C9B4DD-D755-2A41-88F1-A2905B8D4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1315" y="811557"/>
              <a:ext cx="1941007" cy="2718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11AA912A-8075-EC40-A9BE-022297AD1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03912" y="890573"/>
              <a:ext cx="1930699" cy="2732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E6D76473-E644-FB45-87AC-157849EB8969}"/>
              </a:ext>
            </a:extLst>
          </p:cNvPr>
          <p:cNvSpPr/>
          <p:nvPr/>
        </p:nvSpPr>
        <p:spPr>
          <a:xfrm>
            <a:off x="626342" y="5793332"/>
            <a:ext cx="4386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>
                <a:latin typeface="Arial" panose="020B0604020202020204" pitchFamily="34" charset="0"/>
              </a:rPr>
              <a:t>A. R. </a:t>
            </a:r>
            <a:r>
              <a:rPr lang="de-DE" sz="1050" i="1" dirty="0" err="1">
                <a:latin typeface="Arial" panose="020B0604020202020204" pitchFamily="34" charset="0"/>
              </a:rPr>
              <a:t>Hevner</a:t>
            </a:r>
            <a:r>
              <a:rPr lang="de-DE" sz="1050" i="1" dirty="0">
                <a:latin typeface="Arial" panose="020B0604020202020204" pitchFamily="34" charset="0"/>
              </a:rPr>
              <a:t>, S. T. March, J. Park, &amp; S. Ram (2004)</a:t>
            </a:r>
            <a:endParaRPr lang="de-DE" sz="1050" dirty="0">
              <a:effectLst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F7EFC9A-46FF-6E4B-93E5-FE774F20D918}"/>
              </a:ext>
            </a:extLst>
          </p:cNvPr>
          <p:cNvSpPr/>
          <p:nvPr/>
        </p:nvSpPr>
        <p:spPr bwMode="auto">
          <a:xfrm>
            <a:off x="8976320" y="3022509"/>
            <a:ext cx="2152882" cy="2302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latin typeface="ArialMT"/>
              </a:rPr>
              <a:t>LSAD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BE342FC4-A637-7242-8A21-B37E38642EBD}"/>
              </a:ext>
            </a:extLst>
          </p:cNvPr>
          <p:cNvSpPr/>
          <p:nvPr/>
        </p:nvSpPr>
        <p:spPr bwMode="auto">
          <a:xfrm>
            <a:off x="6102536" y="6058155"/>
            <a:ext cx="2605546" cy="243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latin typeface="ArialMT"/>
              </a:rPr>
              <a:t>Metric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usage</a:t>
            </a:r>
            <a:r>
              <a:rPr lang="de-DE" sz="1400" dirty="0">
                <a:latin typeface="ArialMT"/>
              </a:rPr>
              <a:t> in LSAD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BFB6A87F-E9B6-3A47-A166-95AA366E64EE}"/>
              </a:ext>
            </a:extLst>
          </p:cNvPr>
          <p:cNvSpPr/>
          <p:nvPr/>
        </p:nvSpPr>
        <p:spPr bwMode="auto">
          <a:xfrm>
            <a:off x="9238136" y="6057736"/>
            <a:ext cx="2605546" cy="243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latin typeface="ArialMT"/>
              </a:rPr>
              <a:t>Metric-related</a:t>
            </a:r>
            <a:r>
              <a:rPr lang="de-DE" sz="1400" dirty="0">
                <a:latin typeface="ArialMT"/>
              </a:rPr>
              <a:t> 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9D4CBC3B-F5D0-DE41-BDAC-59D37888F739}"/>
              </a:ext>
            </a:extLst>
          </p:cNvPr>
          <p:cNvSpPr/>
          <p:nvPr/>
        </p:nvSpPr>
        <p:spPr bwMode="auto">
          <a:xfrm>
            <a:off x="6013573" y="3022509"/>
            <a:ext cx="2605546" cy="243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latin typeface="ArialMT"/>
              </a:rPr>
              <a:t>Role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and</a:t>
            </a:r>
            <a:r>
              <a:rPr lang="de-DE" sz="1400" dirty="0">
                <a:latin typeface="ArialMT"/>
              </a:rPr>
              <a:t> </a:t>
            </a:r>
            <a:r>
              <a:rPr lang="de-DE" sz="1400" dirty="0" err="1">
                <a:latin typeface="ArialMT"/>
              </a:rPr>
              <a:t>company</a:t>
            </a:r>
            <a:endParaRPr lang="de-DE" sz="14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2742429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B814D94-0E76-B649-A9EF-5043D155B693}"/>
              </a:ext>
            </a:extLst>
          </p:cNvPr>
          <p:cNvSpPr/>
          <p:nvPr/>
        </p:nvSpPr>
        <p:spPr bwMode="auto">
          <a:xfrm>
            <a:off x="-96688" y="2204864"/>
            <a:ext cx="12529392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2" y="980728"/>
            <a:ext cx="11523135" cy="5400675"/>
          </a:xfrm>
        </p:spPr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methodology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roadmap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205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36D690-9D29-0D4A-BAE6-F3DB81437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616" y="1186033"/>
            <a:ext cx="7921808" cy="9398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11</a:t>
            </a:r>
            <a:r>
              <a:rPr lang="de-DE" sz="1400" dirty="0"/>
              <a:t> semi-</a:t>
            </a:r>
            <a:r>
              <a:rPr lang="de-DE" sz="1400" dirty="0" err="1"/>
              <a:t>structured</a:t>
            </a:r>
            <a:r>
              <a:rPr lang="de-DE" sz="1400" dirty="0"/>
              <a:t> </a:t>
            </a:r>
            <a:r>
              <a:rPr lang="de-DE" sz="1400" dirty="0" err="1"/>
              <a:t>interviews</a:t>
            </a:r>
            <a:r>
              <a:rPr lang="de-DE" sz="1400" dirty="0"/>
              <a:t> </a:t>
            </a:r>
            <a:r>
              <a:rPr lang="de-DE" sz="1400" dirty="0" err="1"/>
              <a:t>conducted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10</a:t>
            </a:r>
            <a:r>
              <a:rPr lang="de-DE" sz="1400" dirty="0"/>
              <a:t> </a:t>
            </a:r>
            <a:r>
              <a:rPr lang="de-DE" sz="1400" dirty="0" err="1"/>
              <a:t>upcoming</a:t>
            </a:r>
            <a:r>
              <a:rPr lang="de-DE" sz="1400" dirty="0"/>
              <a:t> interview </a:t>
            </a:r>
            <a:r>
              <a:rPr lang="de-DE" sz="1400" dirty="0" err="1"/>
              <a:t>dates</a:t>
            </a:r>
            <a:r>
              <a:rPr lang="de-DE" sz="1400" dirty="0"/>
              <a:t> </a:t>
            </a:r>
            <a:r>
              <a:rPr lang="de-DE" sz="1400" dirty="0" err="1"/>
              <a:t>fixed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Analysis / </a:t>
            </a:r>
            <a:r>
              <a:rPr lang="de-DE" sz="1400" dirty="0" err="1"/>
              <a:t>Coding</a:t>
            </a:r>
            <a:r>
              <a:rPr lang="de-DE" sz="1400" dirty="0"/>
              <a:t> </a:t>
            </a:r>
            <a:r>
              <a:rPr lang="de-DE" sz="1400" dirty="0" err="1"/>
              <a:t>started</a:t>
            </a:r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EF694C-61AC-D64F-ADC6-1399BC78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State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B817B-4721-8E4E-8423-AB1EAD92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F35690-12B9-EC4C-80F0-72DDF72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5A707-1CD3-5B46-B81B-5786A1AD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12</a:t>
            </a:fld>
            <a:endParaRPr lang="de-DE" noProof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7880434-03CA-ED47-9D7B-05D55BCEF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22217"/>
              </p:ext>
            </p:extLst>
          </p:nvPr>
        </p:nvGraphicFramePr>
        <p:xfrm>
          <a:off x="464793" y="2301521"/>
          <a:ext cx="11259353" cy="384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4623">
                  <a:extLst>
                    <a:ext uri="{9D8B030D-6E8A-4147-A177-3AD203B41FA5}">
                      <a16:colId xmlns:a16="http://schemas.microsoft.com/office/drawing/2014/main" val="2760098747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56910145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898523236"/>
                    </a:ext>
                  </a:extLst>
                </a:gridCol>
                <a:gridCol w="946699">
                  <a:extLst>
                    <a:ext uri="{9D8B030D-6E8A-4147-A177-3AD203B41FA5}">
                      <a16:colId xmlns:a16="http://schemas.microsoft.com/office/drawing/2014/main" val="1708411186"/>
                    </a:ext>
                  </a:extLst>
                </a:gridCol>
                <a:gridCol w="4897471">
                  <a:extLst>
                    <a:ext uri="{9D8B030D-6E8A-4147-A177-3AD203B41FA5}">
                      <a16:colId xmlns:a16="http://schemas.microsoft.com/office/drawing/2014/main" val="2396171720"/>
                    </a:ext>
                  </a:extLst>
                </a:gridCol>
              </a:tblGrid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Role</a:t>
                      </a:r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Company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Duration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Framework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77518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Agile Coach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CarCo1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121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SAFe</a:t>
                      </a:r>
                      <a:r>
                        <a:rPr lang="de-DE" sz="1200" dirty="0"/>
                        <a:t>, </a:t>
                      </a:r>
                      <a:r>
                        <a:rPr lang="de-DE" sz="1200" dirty="0" err="1"/>
                        <a:t>parts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Scrum-of-Scrums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custom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elements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15784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Manager (Technology </a:t>
                      </a:r>
                      <a:r>
                        <a:rPr lang="de-DE" sz="1200" dirty="0" err="1"/>
                        <a:t>Strategy</a:t>
                      </a:r>
                      <a:r>
                        <a:rPr lang="de-DE" sz="1200" dirty="0"/>
                        <a:t> Manager)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BankCo1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112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few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custom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elements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52109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Manager (Head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Software)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HealthCo1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72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Custom („Flow“), </a:t>
                      </a:r>
                      <a:r>
                        <a:rPr lang="de-DE" sz="1200" dirty="0" err="1"/>
                        <a:t>based</a:t>
                      </a:r>
                      <a:r>
                        <a:rPr lang="de-DE" sz="1200" dirty="0"/>
                        <a:t> on </a:t>
                      </a:r>
                      <a:r>
                        <a:rPr lang="de-DE" sz="1200" dirty="0" err="1"/>
                        <a:t>LeSS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using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elements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SAFe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30772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Agile Coach, </a:t>
                      </a:r>
                      <a:r>
                        <a:rPr lang="de-DE" sz="1200" dirty="0" err="1"/>
                        <a:t>Scrum</a:t>
                      </a:r>
                      <a:r>
                        <a:rPr lang="de-DE" sz="1200" dirty="0"/>
                        <a:t>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ConsultCo1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44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SAFe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1418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Manager, Agile Coach (SW </a:t>
                      </a:r>
                      <a:r>
                        <a:rPr lang="de-DE" sz="1200" dirty="0" err="1"/>
                        <a:t>Strategy</a:t>
                      </a:r>
                      <a:r>
                        <a:rPr lang="de-DE" sz="1200" dirty="0"/>
                        <a:t> Manager)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HealthCo1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71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Custom, </a:t>
                      </a:r>
                      <a:r>
                        <a:rPr lang="de-DE" sz="1200" dirty="0" err="1"/>
                        <a:t>combination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LeSS</a:t>
                      </a:r>
                      <a:r>
                        <a:rPr lang="de-DE" sz="1200" dirty="0"/>
                        <a:t>, Nexus, </a:t>
                      </a:r>
                      <a:r>
                        <a:rPr lang="de-DE" sz="1200" dirty="0" err="1"/>
                        <a:t>SAFe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local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solutions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55228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Developer, </a:t>
                      </a:r>
                      <a:r>
                        <a:rPr lang="de-DE" sz="1200" dirty="0" err="1"/>
                        <a:t>Scrum</a:t>
                      </a:r>
                      <a:r>
                        <a:rPr lang="de-DE" sz="1200" dirty="0"/>
                        <a:t>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ConsultCo1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85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Custom,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elements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Scrum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Scrums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21165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/>
                        <a:t>Product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Owner</a:t>
                      </a:r>
                      <a:r>
                        <a:rPr lang="de-DE" sz="1200" dirty="0"/>
                        <a:t>, Business Analyst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ConsultCo1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111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Custom,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combination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facets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Scrum-of-Scrums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81988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Solution </a:t>
                      </a:r>
                      <a:r>
                        <a:rPr lang="de-DE" sz="1200" dirty="0" err="1"/>
                        <a:t>Architect</a:t>
                      </a:r>
                      <a:r>
                        <a:rPr lang="de-DE" sz="1200" dirty="0"/>
                        <a:t>, Software Analyst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ConsultCo1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81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Custom,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combination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SAFe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04209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Developer, Agile Coach, </a:t>
                      </a:r>
                      <a:r>
                        <a:rPr lang="de-DE" sz="1200" dirty="0" err="1"/>
                        <a:t>Scrum</a:t>
                      </a:r>
                      <a:r>
                        <a:rPr lang="de-DE" sz="1200" dirty="0"/>
                        <a:t>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/>
                        <a:t>TelecommunicationCo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79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Custom,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combination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Scrum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Scale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21459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Enterprise </a:t>
                      </a:r>
                      <a:r>
                        <a:rPr lang="de-DE" sz="1200" dirty="0" err="1"/>
                        <a:t>Architect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HealthCo1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/>
                        <a:t>97 min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Start: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custom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Scrum-of-Scrums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switch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03397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ConsultCo1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89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Custom, </a:t>
                      </a:r>
                      <a:r>
                        <a:rPr lang="de-DE" sz="1200" dirty="0" err="1"/>
                        <a:t>similarities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with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LeSS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63364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06457"/>
                  </a:ext>
                </a:extLst>
              </a:tr>
              <a:tr h="250875">
                <a:tc>
                  <a:txBody>
                    <a:bodyPr/>
                    <a:lstStyle/>
                    <a:p>
                      <a:r>
                        <a:rPr lang="de-DE" sz="12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036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AFA239B-5915-4145-838C-5E6434C36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932304"/>
            <a:ext cx="1159292" cy="11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34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B94F4A5-7C31-C44D-8AEA-56B0A1A72C80}"/>
              </a:ext>
            </a:extLst>
          </p:cNvPr>
          <p:cNvSpPr/>
          <p:nvPr/>
        </p:nvSpPr>
        <p:spPr bwMode="auto">
          <a:xfrm>
            <a:off x="-1531" y="2852936"/>
            <a:ext cx="12192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2" y="980728"/>
            <a:ext cx="11523135" cy="5400675"/>
          </a:xfrm>
        </p:spPr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methodology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roadmap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6176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Roadmap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2DD3D6C-6B62-484C-8763-81F531ADCCA7}"/>
              </a:ext>
            </a:extLst>
          </p:cNvPr>
          <p:cNvSpPr/>
          <p:nvPr/>
        </p:nvSpPr>
        <p:spPr bwMode="auto">
          <a:xfrm>
            <a:off x="834513" y="1340768"/>
            <a:ext cx="212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Research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basic</a:t>
            </a:r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terminology</a:t>
            </a:r>
            <a:endParaRPr lang="de-DE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703D5F9-8AF2-3441-A4D9-3953123CF378}"/>
              </a:ext>
            </a:extLst>
          </p:cNvPr>
          <p:cNvSpPr/>
          <p:nvPr/>
        </p:nvSpPr>
        <p:spPr bwMode="auto">
          <a:xfrm>
            <a:off x="836414" y="1996788"/>
            <a:ext cx="212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Interviews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1B9A79B-963F-9242-A2FE-016B55AE3C1B}"/>
              </a:ext>
            </a:extLst>
          </p:cNvPr>
          <p:cNvSpPr/>
          <p:nvPr/>
        </p:nvSpPr>
        <p:spPr bwMode="auto">
          <a:xfrm>
            <a:off x="829850" y="2671884"/>
            <a:ext cx="212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Analysis interview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results</a:t>
            </a:r>
            <a:endParaRPr lang="de-DE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8FB5B45-3302-6C4C-926F-85036197AE6D}"/>
              </a:ext>
            </a:extLst>
          </p:cNvPr>
          <p:cNvSpPr/>
          <p:nvPr/>
        </p:nvSpPr>
        <p:spPr bwMode="auto">
          <a:xfrm>
            <a:off x="836414" y="5327895"/>
            <a:ext cx="212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>
                <a:solidFill>
                  <a:schemeClr val="bg2"/>
                </a:solidFill>
                <a:cs typeface="Arial" pitchFamily="34" charset="0"/>
              </a:rPr>
              <a:t>Writing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93A0B30-E190-D346-92EE-DE7BD8BE6445}"/>
              </a:ext>
            </a:extLst>
          </p:cNvPr>
          <p:cNvSpPr/>
          <p:nvPr/>
        </p:nvSpPr>
        <p:spPr bwMode="auto">
          <a:xfrm>
            <a:off x="829850" y="4679632"/>
            <a:ext cx="212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Evaluation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metric</a:t>
            </a:r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catalog</a:t>
            </a:r>
            <a:endParaRPr lang="de-DE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E2EFD43-74B8-A84F-9A18-6EE3E1BEA7B6}"/>
              </a:ext>
            </a:extLst>
          </p:cNvPr>
          <p:cNvSpPr/>
          <p:nvPr/>
        </p:nvSpPr>
        <p:spPr bwMode="auto">
          <a:xfrm>
            <a:off x="829850" y="4013487"/>
            <a:ext cx="212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Design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metric</a:t>
            </a:r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catalog</a:t>
            </a:r>
            <a:endParaRPr lang="de-DE" dirty="0">
              <a:solidFill>
                <a:schemeClr val="bg2"/>
              </a:solidFill>
              <a:cs typeface="Arial" pitchFamily="34" charset="0"/>
            </a:endParaRP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361EE24-DE8C-F442-86F2-4770448C7E90}"/>
              </a:ext>
            </a:extLst>
          </p:cNvPr>
          <p:cNvGrpSpPr/>
          <p:nvPr/>
        </p:nvGrpSpPr>
        <p:grpSpPr>
          <a:xfrm>
            <a:off x="2430022" y="979606"/>
            <a:ext cx="9125292" cy="5473730"/>
            <a:chOff x="2637147" y="1133352"/>
            <a:chExt cx="9125292" cy="542786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331254D0-C9CE-0247-9D1D-3DCE597BD099}"/>
                </a:ext>
              </a:extLst>
            </p:cNvPr>
            <p:cNvGrpSpPr/>
            <p:nvPr/>
          </p:nvGrpSpPr>
          <p:grpSpPr>
            <a:xfrm>
              <a:off x="3204540" y="1133352"/>
              <a:ext cx="8008066" cy="4904057"/>
              <a:chOff x="1775520" y="1193099"/>
              <a:chExt cx="8008066" cy="4124154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ECC9DF3-1378-2F40-B0F9-4E35857811C6}"/>
                  </a:ext>
                </a:extLst>
              </p:cNvPr>
              <p:cNvSpPr/>
              <p:nvPr/>
            </p:nvSpPr>
            <p:spPr bwMode="auto">
              <a:xfrm>
                <a:off x="1775520" y="1488643"/>
                <a:ext cx="1152128" cy="38286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de-DE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7496CF5-810F-C247-B6B8-410A89E2487A}"/>
                  </a:ext>
                </a:extLst>
              </p:cNvPr>
              <p:cNvSpPr/>
              <p:nvPr/>
            </p:nvSpPr>
            <p:spPr bwMode="auto">
              <a:xfrm>
                <a:off x="1775520" y="1193099"/>
                <a:ext cx="1152128" cy="3029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err="1">
                    <a:solidFill>
                      <a:schemeClr val="bg2"/>
                    </a:solidFill>
                    <a:cs typeface="Arial" pitchFamily="34" charset="0"/>
                  </a:rPr>
                  <a:t>January</a:t>
                </a:r>
                <a:endParaRPr lang="de-DE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921F033B-1F51-3847-A3E4-9D0F7B5AE630}"/>
                  </a:ext>
                </a:extLst>
              </p:cNvPr>
              <p:cNvSpPr/>
              <p:nvPr/>
            </p:nvSpPr>
            <p:spPr bwMode="auto">
              <a:xfrm>
                <a:off x="2927648" y="1488643"/>
                <a:ext cx="1152128" cy="38286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1D40B5BC-6750-5948-8823-7DD3AEB65239}"/>
                  </a:ext>
                </a:extLst>
              </p:cNvPr>
              <p:cNvSpPr/>
              <p:nvPr/>
            </p:nvSpPr>
            <p:spPr bwMode="auto">
              <a:xfrm>
                <a:off x="2927648" y="1193099"/>
                <a:ext cx="1152128" cy="3029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err="1">
                    <a:solidFill>
                      <a:schemeClr val="bg2"/>
                    </a:solidFill>
                    <a:cs typeface="Arial" pitchFamily="34" charset="0"/>
                  </a:rPr>
                  <a:t>February</a:t>
                </a:r>
                <a:endParaRPr lang="de-DE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564A2B3C-9A5A-2F4E-A8B0-11A6BC554EE8}"/>
                  </a:ext>
                </a:extLst>
              </p:cNvPr>
              <p:cNvSpPr/>
              <p:nvPr/>
            </p:nvSpPr>
            <p:spPr bwMode="auto">
              <a:xfrm>
                <a:off x="4086217" y="1488643"/>
                <a:ext cx="1152128" cy="38286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de-DE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A38141D9-0D85-294A-AAE5-E80EDF8D4D3B}"/>
                  </a:ext>
                </a:extLst>
              </p:cNvPr>
              <p:cNvSpPr/>
              <p:nvPr/>
            </p:nvSpPr>
            <p:spPr bwMode="auto">
              <a:xfrm>
                <a:off x="4086217" y="1193884"/>
                <a:ext cx="1152128" cy="30216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>
                    <a:solidFill>
                      <a:schemeClr val="bg2"/>
                    </a:solidFill>
                    <a:cs typeface="Arial" pitchFamily="34" charset="0"/>
                  </a:rPr>
                  <a:t>March</a:t>
                </a: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C9D7689-90EA-D549-AC0F-7277D75F235B}"/>
                  </a:ext>
                </a:extLst>
              </p:cNvPr>
              <p:cNvSpPr/>
              <p:nvPr/>
            </p:nvSpPr>
            <p:spPr bwMode="auto">
              <a:xfrm>
                <a:off x="5206850" y="1488643"/>
                <a:ext cx="1152128" cy="38286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de-DE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76A1769-E10E-9D43-9C9B-C51C0AA59530}"/>
                  </a:ext>
                </a:extLst>
              </p:cNvPr>
              <p:cNvSpPr/>
              <p:nvPr/>
            </p:nvSpPr>
            <p:spPr bwMode="auto">
              <a:xfrm>
                <a:off x="5206850" y="1193099"/>
                <a:ext cx="1152128" cy="3029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>
                    <a:solidFill>
                      <a:schemeClr val="bg2"/>
                    </a:solidFill>
                    <a:cs typeface="Arial" pitchFamily="34" charset="0"/>
                  </a:rPr>
                  <a:t>April</a:t>
                </a: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15972D68-EC1E-B041-9A38-A777900AE59E}"/>
                  </a:ext>
                </a:extLst>
              </p:cNvPr>
              <p:cNvSpPr/>
              <p:nvPr/>
            </p:nvSpPr>
            <p:spPr bwMode="auto">
              <a:xfrm>
                <a:off x="6354393" y="1488643"/>
                <a:ext cx="1152128" cy="38286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de-DE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A3ABD049-1B3F-D448-B8B8-C1754BCA3E94}"/>
                  </a:ext>
                </a:extLst>
              </p:cNvPr>
              <p:cNvSpPr/>
              <p:nvPr/>
            </p:nvSpPr>
            <p:spPr bwMode="auto">
              <a:xfrm>
                <a:off x="6348609" y="1193099"/>
                <a:ext cx="1152128" cy="3029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>
                    <a:solidFill>
                      <a:schemeClr val="bg2"/>
                    </a:solidFill>
                    <a:cs typeface="Arial" pitchFamily="34" charset="0"/>
                  </a:rPr>
                  <a:t>May</a:t>
                </a: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FA5FCF5B-397D-714B-A929-42CD7A4437A2}"/>
                  </a:ext>
                </a:extLst>
              </p:cNvPr>
              <p:cNvSpPr/>
              <p:nvPr/>
            </p:nvSpPr>
            <p:spPr bwMode="auto">
              <a:xfrm>
                <a:off x="7470441" y="1488643"/>
                <a:ext cx="1152128" cy="38286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de-DE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3A787E82-EFAB-7B45-A821-B154B82539B9}"/>
                  </a:ext>
                </a:extLst>
              </p:cNvPr>
              <p:cNvSpPr/>
              <p:nvPr/>
            </p:nvSpPr>
            <p:spPr bwMode="auto">
              <a:xfrm>
                <a:off x="7473528" y="1193099"/>
                <a:ext cx="1152128" cy="3029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>
                    <a:solidFill>
                      <a:schemeClr val="bg2"/>
                    </a:solidFill>
                    <a:cs typeface="Arial" pitchFamily="34" charset="0"/>
                  </a:rPr>
                  <a:t>June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1A7A5E3-729D-C445-B2EF-1CC7AAEEA384}"/>
                  </a:ext>
                </a:extLst>
              </p:cNvPr>
              <p:cNvSpPr/>
              <p:nvPr/>
            </p:nvSpPr>
            <p:spPr bwMode="auto">
              <a:xfrm>
                <a:off x="8631458" y="1488643"/>
                <a:ext cx="1152128" cy="38286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de-DE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93000916-D9FD-8846-A3F3-6A39A43CCE52}"/>
                  </a:ext>
                </a:extLst>
              </p:cNvPr>
              <p:cNvSpPr/>
              <p:nvPr/>
            </p:nvSpPr>
            <p:spPr bwMode="auto">
              <a:xfrm>
                <a:off x="8631458" y="1193099"/>
                <a:ext cx="1152128" cy="3029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err="1">
                    <a:solidFill>
                      <a:schemeClr val="bg2"/>
                    </a:solidFill>
                    <a:cs typeface="Arial" pitchFamily="34" charset="0"/>
                  </a:rPr>
                  <a:t>July</a:t>
                </a:r>
                <a:endParaRPr lang="de-DE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B6803FC3-CCF3-E742-9913-2965ED0499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0604" y="1508764"/>
              <a:ext cx="0" cy="4552623"/>
            </a:xfrm>
            <a:prstGeom prst="line">
              <a:avLst/>
            </a:prstGeom>
            <a:ln w="28575">
              <a:prstDash val="dash"/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25E24566-433D-B64E-BB05-E2A2B93F600D}"/>
                </a:ext>
              </a:extLst>
            </p:cNvPr>
            <p:cNvCxnSpPr/>
            <p:nvPr/>
          </p:nvCxnSpPr>
          <p:spPr bwMode="auto">
            <a:xfrm>
              <a:off x="10636542" y="1493589"/>
              <a:ext cx="0" cy="4552623"/>
            </a:xfrm>
            <a:prstGeom prst="line">
              <a:avLst/>
            </a:prstGeom>
            <a:ln w="28575">
              <a:prstDash val="dash"/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F9E8CD9-D072-254E-8CF6-ABB7C70AF28C}"/>
                </a:ext>
              </a:extLst>
            </p:cNvPr>
            <p:cNvSpPr txBox="1"/>
            <p:nvPr/>
          </p:nvSpPr>
          <p:spPr>
            <a:xfrm>
              <a:off x="2637147" y="6031450"/>
              <a:ext cx="228691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rial" pitchFamily="34" charset="0"/>
                </a:rPr>
                <a:t>Registration </a:t>
              </a:r>
              <a:r>
                <a:rPr lang="de-DE" sz="1400" dirty="0" err="1">
                  <a:latin typeface="Arial" pitchFamily="34" charset="0"/>
                </a:rPr>
                <a:t>date</a:t>
              </a:r>
              <a:endParaRPr lang="de-DE" sz="1400" dirty="0">
                <a:latin typeface="Arial" pitchFamily="34" charset="0"/>
              </a:endParaRPr>
            </a:p>
            <a:p>
              <a:pPr algn="ctr"/>
              <a:r>
                <a:rPr lang="de-DE" sz="1400" dirty="0" err="1">
                  <a:latin typeface="Arial" pitchFamily="34" charset="0"/>
                </a:rPr>
                <a:t>January</a:t>
              </a:r>
              <a:r>
                <a:rPr lang="de-DE" sz="1400" dirty="0">
                  <a:latin typeface="Arial" pitchFamily="34" charset="0"/>
                </a:rPr>
                <a:t> 15th, 2021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74EF0020-12C0-3B48-A907-847157A088A5}"/>
                </a:ext>
              </a:extLst>
            </p:cNvPr>
            <p:cNvSpPr txBox="1"/>
            <p:nvPr/>
          </p:nvSpPr>
          <p:spPr>
            <a:xfrm>
              <a:off x="9475525" y="6038000"/>
              <a:ext cx="228691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rial" pitchFamily="34" charset="0"/>
                </a:rPr>
                <a:t>Submission </a:t>
              </a:r>
              <a:r>
                <a:rPr lang="de-DE" sz="1400" dirty="0" err="1">
                  <a:latin typeface="Arial" pitchFamily="34" charset="0"/>
                </a:rPr>
                <a:t>date</a:t>
              </a:r>
              <a:endParaRPr lang="de-DE" sz="1400" dirty="0">
                <a:latin typeface="Arial" pitchFamily="34" charset="0"/>
              </a:endParaRPr>
            </a:p>
            <a:p>
              <a:pPr algn="ctr"/>
              <a:r>
                <a:rPr lang="de-DE" sz="1400" dirty="0" err="1">
                  <a:latin typeface="Arial" pitchFamily="34" charset="0"/>
                </a:rPr>
                <a:t>July</a:t>
              </a:r>
              <a:r>
                <a:rPr lang="de-DE" sz="1400" dirty="0">
                  <a:latin typeface="Arial" pitchFamily="34" charset="0"/>
                </a:rPr>
                <a:t> 15th, 2021</a:t>
              </a:r>
            </a:p>
          </p:txBody>
        </p:sp>
      </p:grpSp>
      <p:sp>
        <p:nvSpPr>
          <p:cNvPr id="46" name="Rechteck 45">
            <a:extLst>
              <a:ext uri="{FF2B5EF4-FFF2-40B4-BE49-F238E27FC236}">
                <a16:creationId xmlns:a16="http://schemas.microsoft.com/office/drawing/2014/main" id="{F2329743-7539-104D-96CE-B47C4AE53D49}"/>
              </a:ext>
            </a:extLst>
          </p:cNvPr>
          <p:cNvSpPr/>
          <p:nvPr/>
        </p:nvSpPr>
        <p:spPr bwMode="auto">
          <a:xfrm>
            <a:off x="3553382" y="1501238"/>
            <a:ext cx="2866473" cy="3597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08C13C3-8B9B-6949-8431-C23E79F290B0}"/>
              </a:ext>
            </a:extLst>
          </p:cNvPr>
          <p:cNvSpPr/>
          <p:nvPr/>
        </p:nvSpPr>
        <p:spPr bwMode="auto">
          <a:xfrm>
            <a:off x="5087888" y="2822941"/>
            <a:ext cx="1910197" cy="3890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BB983504-1BDE-7748-A1C0-93AE201FFFB2}"/>
              </a:ext>
            </a:extLst>
          </p:cNvPr>
          <p:cNvSpPr/>
          <p:nvPr/>
        </p:nvSpPr>
        <p:spPr bwMode="auto">
          <a:xfrm>
            <a:off x="5886625" y="3449691"/>
            <a:ext cx="2255878" cy="3597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260281E8-4B46-694B-97B5-2096958922BD}"/>
              </a:ext>
            </a:extLst>
          </p:cNvPr>
          <p:cNvSpPr/>
          <p:nvPr/>
        </p:nvSpPr>
        <p:spPr bwMode="auto">
          <a:xfrm>
            <a:off x="6428745" y="4143148"/>
            <a:ext cx="2254703" cy="3597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13C7E03-8E2D-B243-8F4D-81EFD7D6EC32}"/>
              </a:ext>
            </a:extLst>
          </p:cNvPr>
          <p:cNvSpPr/>
          <p:nvPr/>
        </p:nvSpPr>
        <p:spPr bwMode="auto">
          <a:xfrm>
            <a:off x="5081397" y="5434046"/>
            <a:ext cx="5356910" cy="3632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F373318-53A0-AF48-A7B1-21F272015BFF}"/>
              </a:ext>
            </a:extLst>
          </p:cNvPr>
          <p:cNvSpPr/>
          <p:nvPr/>
        </p:nvSpPr>
        <p:spPr bwMode="auto">
          <a:xfrm>
            <a:off x="829850" y="3342413"/>
            <a:ext cx="212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dirty="0">
                <a:solidFill>
                  <a:schemeClr val="bg2"/>
                </a:solidFill>
                <a:cs typeface="Arial" pitchFamily="34" charset="0"/>
              </a:rPr>
              <a:t>Analysis </a:t>
            </a:r>
            <a:r>
              <a:rPr lang="de-DE" dirty="0" err="1">
                <a:solidFill>
                  <a:schemeClr val="bg2"/>
                </a:solidFill>
                <a:cs typeface="Arial" pitchFamily="34" charset="0"/>
              </a:rPr>
              <a:t>literature</a:t>
            </a:r>
            <a:endParaRPr lang="de-DE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C2099CFB-B83F-BD46-87ED-54479E0E5879}"/>
              </a:ext>
            </a:extLst>
          </p:cNvPr>
          <p:cNvSpPr/>
          <p:nvPr/>
        </p:nvSpPr>
        <p:spPr bwMode="auto">
          <a:xfrm>
            <a:off x="3559157" y="2126844"/>
            <a:ext cx="3181671" cy="3610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C6052A0-7B3D-5045-B926-EF9BA6877212}"/>
              </a:ext>
            </a:extLst>
          </p:cNvPr>
          <p:cNvSpPr/>
          <p:nvPr/>
        </p:nvSpPr>
        <p:spPr bwMode="auto">
          <a:xfrm>
            <a:off x="8683447" y="4780495"/>
            <a:ext cx="1161017" cy="3632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F7CA78D3-59EB-7441-8BA2-D4BC6E2ABF2A}"/>
              </a:ext>
            </a:extLst>
          </p:cNvPr>
          <p:cNvSpPr/>
          <p:nvPr/>
        </p:nvSpPr>
        <p:spPr bwMode="auto">
          <a:xfrm>
            <a:off x="3550295" y="1501238"/>
            <a:ext cx="2035127" cy="36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05BDEB5-5E82-3C4B-8B14-6A4867D1EB68}"/>
              </a:ext>
            </a:extLst>
          </p:cNvPr>
          <p:cNvSpPr/>
          <p:nvPr/>
        </p:nvSpPr>
        <p:spPr bwMode="auto">
          <a:xfrm>
            <a:off x="3556622" y="2121449"/>
            <a:ext cx="2028800" cy="366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7FB37C09-4788-D844-AEF3-DF06E4CEACE8}"/>
              </a:ext>
            </a:extLst>
          </p:cNvPr>
          <p:cNvCxnSpPr/>
          <p:nvPr/>
        </p:nvCxnSpPr>
        <p:spPr bwMode="auto">
          <a:xfrm>
            <a:off x="5582263" y="1340768"/>
            <a:ext cx="0" cy="4591090"/>
          </a:xfrm>
          <a:prstGeom prst="line">
            <a:avLst/>
          </a:prstGeom>
          <a:ln w="28575">
            <a:prstDash val="dash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31DFDBCE-41BC-F241-9DA5-040892017454}"/>
              </a:ext>
            </a:extLst>
          </p:cNvPr>
          <p:cNvSpPr/>
          <p:nvPr/>
        </p:nvSpPr>
        <p:spPr bwMode="auto">
          <a:xfrm>
            <a:off x="5081398" y="2820877"/>
            <a:ext cx="486106" cy="3910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E1C37AE-541A-4045-A0AA-67AA407A17D0}"/>
              </a:ext>
            </a:extLst>
          </p:cNvPr>
          <p:cNvSpPr txBox="1"/>
          <p:nvPr/>
        </p:nvSpPr>
        <p:spPr>
          <a:xfrm>
            <a:off x="4438805" y="5927163"/>
            <a:ext cx="2286914" cy="527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Arial" pitchFamily="34" charset="0"/>
              </a:rPr>
              <a:t>Current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date</a:t>
            </a:r>
            <a:endParaRPr lang="de-DE" sz="1400" dirty="0">
              <a:latin typeface="Arial" pitchFamily="34" charset="0"/>
            </a:endParaRPr>
          </a:p>
          <a:p>
            <a:pPr algn="ctr"/>
            <a:r>
              <a:rPr lang="de-DE" sz="1400" dirty="0">
                <a:latin typeface="Arial" pitchFamily="34" charset="0"/>
              </a:rPr>
              <a:t>March 8th, 2021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2577E987-DF12-5644-ABBF-323DD897D9D7}"/>
              </a:ext>
            </a:extLst>
          </p:cNvPr>
          <p:cNvSpPr/>
          <p:nvPr/>
        </p:nvSpPr>
        <p:spPr bwMode="auto">
          <a:xfrm>
            <a:off x="5075722" y="5437605"/>
            <a:ext cx="500865" cy="3597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871C2455-DCD6-1D48-9638-C70ACD3854C4}"/>
              </a:ext>
            </a:extLst>
          </p:cNvPr>
          <p:cNvSpPr/>
          <p:nvPr/>
        </p:nvSpPr>
        <p:spPr bwMode="auto">
          <a:xfrm>
            <a:off x="6413135" y="2124782"/>
            <a:ext cx="327693" cy="359722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>
                <a:lumMod val="65000"/>
              </a:schemeClr>
            </a:bgClr>
          </a:patt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780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674CC1-107E-FE48-B642-D1C7034F5B3E}"/>
              </a:ext>
            </a:extLst>
          </p:cNvPr>
          <p:cNvSpPr txBox="1"/>
          <p:nvPr/>
        </p:nvSpPr>
        <p:spPr>
          <a:xfrm>
            <a:off x="332138" y="940544"/>
            <a:ext cx="11524664" cy="5796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de-DE" sz="1150" dirty="0">
                <a:latin typeface="Arial" pitchFamily="34" charset="0"/>
              </a:rPr>
              <a:t>Icons: Flat Icon </a:t>
            </a:r>
            <a:r>
              <a:rPr lang="de-DE" sz="1150" dirty="0"/>
              <a:t>https://</a:t>
            </a:r>
            <a:r>
              <a:rPr lang="de-DE" sz="1150" dirty="0" err="1"/>
              <a:t>www.flaticon.com</a:t>
            </a:r>
            <a:r>
              <a:rPr lang="de-DE" sz="1150" dirty="0"/>
              <a:t>/ </a:t>
            </a:r>
            <a:endParaRPr lang="de-DE" sz="1150" dirty="0">
              <a:latin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150" dirty="0"/>
              <a:t>A. D. </a:t>
            </a:r>
            <a:r>
              <a:rPr lang="de-DE" sz="1150" dirty="0" err="1"/>
              <a:t>Neely</a:t>
            </a:r>
            <a:r>
              <a:rPr lang="de-DE" sz="1150" dirty="0"/>
              <a:t>, C. Adams, </a:t>
            </a:r>
            <a:r>
              <a:rPr lang="de-DE" sz="1150" dirty="0" err="1"/>
              <a:t>and</a:t>
            </a:r>
            <a:r>
              <a:rPr lang="de-DE" sz="1150" dirty="0"/>
              <a:t> M. </a:t>
            </a:r>
            <a:r>
              <a:rPr lang="de-DE" sz="1150" dirty="0" err="1"/>
              <a:t>Kennerley.The</a:t>
            </a:r>
            <a:r>
              <a:rPr lang="de-DE" sz="1150" dirty="0"/>
              <a:t> </a:t>
            </a:r>
            <a:r>
              <a:rPr lang="de-DE" sz="1150" dirty="0" err="1"/>
              <a:t>performance</a:t>
            </a:r>
            <a:r>
              <a:rPr lang="de-DE" sz="1150" dirty="0"/>
              <a:t> </a:t>
            </a:r>
            <a:r>
              <a:rPr lang="de-DE" sz="1150" dirty="0" err="1"/>
              <a:t>prism</a:t>
            </a:r>
            <a:r>
              <a:rPr lang="de-DE" sz="1150" dirty="0"/>
              <a:t>: The </a:t>
            </a:r>
            <a:r>
              <a:rPr lang="de-DE" sz="1150" dirty="0" err="1"/>
              <a:t>scorecard</a:t>
            </a:r>
            <a:r>
              <a:rPr lang="de-DE" sz="1150" dirty="0"/>
              <a:t> </a:t>
            </a:r>
            <a:r>
              <a:rPr lang="de-DE" sz="1150" dirty="0" err="1"/>
              <a:t>for</a:t>
            </a:r>
            <a:r>
              <a:rPr lang="de-DE" sz="1150" dirty="0"/>
              <a:t> </a:t>
            </a:r>
            <a:r>
              <a:rPr lang="de-DE" sz="1150" dirty="0" err="1"/>
              <a:t>measuring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managing</a:t>
            </a:r>
            <a:r>
              <a:rPr lang="de-DE" sz="1150" dirty="0"/>
              <a:t> </a:t>
            </a:r>
            <a:r>
              <a:rPr lang="de-DE" sz="1150" dirty="0" err="1"/>
              <a:t>business</a:t>
            </a:r>
            <a:r>
              <a:rPr lang="de-DE" sz="1150" dirty="0"/>
              <a:t> </a:t>
            </a:r>
            <a:r>
              <a:rPr lang="de-DE" sz="1150" dirty="0" err="1"/>
              <a:t>success</a:t>
            </a:r>
            <a:r>
              <a:rPr lang="de-DE" sz="1150" dirty="0"/>
              <a:t>. </a:t>
            </a:r>
            <a:r>
              <a:rPr lang="de-DE" sz="1150" dirty="0" err="1"/>
              <a:t>Prentice</a:t>
            </a:r>
            <a:r>
              <a:rPr lang="de-DE" sz="1150" dirty="0"/>
              <a:t> Hall Financial Times London, 2002.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A. R. </a:t>
            </a:r>
            <a:r>
              <a:rPr lang="de-DE" sz="1150" dirty="0" err="1"/>
              <a:t>Hevner</a:t>
            </a:r>
            <a:r>
              <a:rPr lang="de-DE" sz="1150" dirty="0"/>
              <a:t>, S. T. March, J. Park, </a:t>
            </a:r>
            <a:r>
              <a:rPr lang="de-DE" sz="1150" dirty="0" err="1"/>
              <a:t>and</a:t>
            </a:r>
            <a:r>
              <a:rPr lang="de-DE" sz="1150" dirty="0"/>
              <a:t> S. Ram. “Design </a:t>
            </a:r>
            <a:r>
              <a:rPr lang="de-DE" sz="1150" dirty="0" err="1"/>
              <a:t>science</a:t>
            </a:r>
            <a:r>
              <a:rPr lang="de-DE" sz="1150" dirty="0"/>
              <a:t> in </a:t>
            </a:r>
            <a:r>
              <a:rPr lang="de-DE" sz="1150" dirty="0" err="1"/>
              <a:t>information</a:t>
            </a:r>
            <a:r>
              <a:rPr lang="de-DE" sz="1150" dirty="0"/>
              <a:t> </a:t>
            </a:r>
            <a:r>
              <a:rPr lang="de-DE" sz="1150" dirty="0" err="1"/>
              <a:t>systems</a:t>
            </a:r>
            <a:r>
              <a:rPr lang="de-DE" sz="1150" dirty="0"/>
              <a:t> </a:t>
            </a:r>
            <a:r>
              <a:rPr lang="de-DE" sz="1150" dirty="0" err="1"/>
              <a:t>research</a:t>
            </a:r>
            <a:r>
              <a:rPr lang="de-DE" sz="1150" dirty="0"/>
              <a:t>”. In: MIS </a:t>
            </a:r>
            <a:r>
              <a:rPr lang="de-DE" sz="1150" dirty="0" err="1"/>
              <a:t>quarterly</a:t>
            </a:r>
            <a:r>
              <a:rPr lang="de-DE" sz="1150" dirty="0"/>
              <a:t> (2004), pp. 75–105.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A. W. Brown, S. Ambler, </a:t>
            </a:r>
            <a:r>
              <a:rPr lang="de-DE" sz="1150" dirty="0" err="1"/>
              <a:t>and</a:t>
            </a:r>
            <a:r>
              <a:rPr lang="de-DE" sz="1150" dirty="0"/>
              <a:t> W. Royce. “</a:t>
            </a:r>
            <a:r>
              <a:rPr lang="de-DE" sz="1150" dirty="0" err="1"/>
              <a:t>Agility</a:t>
            </a:r>
            <a:r>
              <a:rPr lang="de-DE" sz="1150" dirty="0"/>
              <a:t> at </a:t>
            </a:r>
            <a:r>
              <a:rPr lang="de-DE" sz="1150" dirty="0" err="1"/>
              <a:t>scale</a:t>
            </a:r>
            <a:r>
              <a:rPr lang="de-DE" sz="1150" dirty="0"/>
              <a:t>: </a:t>
            </a:r>
            <a:r>
              <a:rPr lang="de-DE" sz="1150" dirty="0" err="1"/>
              <a:t>economic</a:t>
            </a:r>
            <a:r>
              <a:rPr lang="de-DE" sz="1150" dirty="0"/>
              <a:t> </a:t>
            </a:r>
            <a:r>
              <a:rPr lang="de-DE" sz="1150" dirty="0" err="1"/>
              <a:t>governance</a:t>
            </a:r>
            <a:r>
              <a:rPr lang="de-DE" sz="1150" dirty="0"/>
              <a:t>, mea-</a:t>
            </a:r>
            <a:r>
              <a:rPr lang="de-DE" sz="1150" dirty="0" err="1"/>
              <a:t>sured</a:t>
            </a:r>
            <a:r>
              <a:rPr lang="de-DE" sz="1150" dirty="0"/>
              <a:t> </a:t>
            </a:r>
            <a:r>
              <a:rPr lang="de-DE" sz="1150" dirty="0" err="1"/>
              <a:t>improvement</a:t>
            </a:r>
            <a:r>
              <a:rPr lang="de-DE" sz="1150" dirty="0"/>
              <a:t>,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disciplined</a:t>
            </a:r>
            <a:r>
              <a:rPr lang="de-DE" sz="1150" dirty="0"/>
              <a:t> </a:t>
            </a:r>
            <a:r>
              <a:rPr lang="de-DE" sz="1150" dirty="0" err="1"/>
              <a:t>delivery</a:t>
            </a:r>
            <a:r>
              <a:rPr lang="de-DE" sz="1150" dirty="0"/>
              <a:t>”. In: 2013 35th International Conference on Software Engineering (ICSE). IEEE. 2013, pp. 873–881.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B. Perrin. “</a:t>
            </a:r>
            <a:r>
              <a:rPr lang="de-DE" sz="1150" dirty="0" err="1"/>
              <a:t>Effective</a:t>
            </a:r>
            <a:r>
              <a:rPr lang="de-DE" sz="1150" dirty="0"/>
              <a:t> </a:t>
            </a:r>
            <a:r>
              <a:rPr lang="de-DE" sz="1150" dirty="0" err="1"/>
              <a:t>use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misuse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</a:t>
            </a:r>
            <a:r>
              <a:rPr lang="de-DE" sz="1150" dirty="0" err="1"/>
              <a:t>performance</a:t>
            </a:r>
            <a:r>
              <a:rPr lang="de-DE" sz="1150" dirty="0"/>
              <a:t> </a:t>
            </a:r>
            <a:r>
              <a:rPr lang="de-DE" sz="1150" dirty="0" err="1"/>
              <a:t>measurement</a:t>
            </a:r>
            <a:r>
              <a:rPr lang="de-DE" sz="1150" dirty="0"/>
              <a:t>”. In: American </a:t>
            </a:r>
            <a:r>
              <a:rPr lang="de-DE" sz="1150" dirty="0" err="1"/>
              <a:t>journal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Evaluation 19.3 (1998), pp. 367–379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C. R. Lincoln. “Best </a:t>
            </a:r>
            <a:r>
              <a:rPr lang="de-DE" sz="1150" dirty="0" err="1"/>
              <a:t>practices</a:t>
            </a:r>
            <a:r>
              <a:rPr lang="de-DE" sz="1150" dirty="0"/>
              <a:t> in </a:t>
            </a:r>
            <a:r>
              <a:rPr lang="de-DE" sz="1150" dirty="0" err="1"/>
              <a:t>software</a:t>
            </a:r>
            <a:r>
              <a:rPr lang="de-DE" sz="1150" dirty="0"/>
              <a:t> </a:t>
            </a:r>
            <a:r>
              <a:rPr lang="de-DE" sz="1150" dirty="0" err="1"/>
              <a:t>measurement</a:t>
            </a:r>
            <a:r>
              <a:rPr lang="de-DE" sz="1150" dirty="0"/>
              <a:t>: How </a:t>
            </a:r>
            <a:r>
              <a:rPr lang="de-DE" sz="1150" dirty="0" err="1"/>
              <a:t>to</a:t>
            </a:r>
            <a:r>
              <a:rPr lang="de-DE" sz="1150" dirty="0"/>
              <a:t> </a:t>
            </a:r>
            <a:r>
              <a:rPr lang="de-DE" sz="1150" dirty="0" err="1"/>
              <a:t>use</a:t>
            </a:r>
            <a:r>
              <a:rPr lang="de-DE" sz="1150" dirty="0"/>
              <a:t> </a:t>
            </a:r>
            <a:r>
              <a:rPr lang="de-DE" sz="1150" dirty="0" err="1"/>
              <a:t>metrics</a:t>
            </a:r>
            <a:r>
              <a:rPr lang="de-DE" sz="1150" dirty="0"/>
              <a:t> </a:t>
            </a:r>
            <a:r>
              <a:rPr lang="de-DE" sz="1150" dirty="0" err="1"/>
              <a:t>to</a:t>
            </a:r>
            <a:r>
              <a:rPr lang="de-DE" sz="1150" dirty="0"/>
              <a:t> </a:t>
            </a:r>
            <a:r>
              <a:rPr lang="de-DE" sz="1150" dirty="0" err="1"/>
              <a:t>improveproject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process</a:t>
            </a:r>
            <a:r>
              <a:rPr lang="de-DE" sz="1150" dirty="0"/>
              <a:t> </a:t>
            </a:r>
            <a:r>
              <a:rPr lang="de-DE" sz="1150" dirty="0" err="1"/>
              <a:t>performance</a:t>
            </a:r>
            <a:r>
              <a:rPr lang="de-DE" sz="1150" dirty="0"/>
              <a:t>”. In: Software Quality Professional 7.3 (2005), p. 48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D. R. </a:t>
            </a:r>
            <a:r>
              <a:rPr lang="de-DE" sz="1150" dirty="0" err="1"/>
              <a:t>Greening</a:t>
            </a:r>
            <a:r>
              <a:rPr lang="de-DE" sz="1150" dirty="0"/>
              <a:t>. “Agile Enterprise </a:t>
            </a:r>
            <a:r>
              <a:rPr lang="de-DE" sz="1150" dirty="0" err="1"/>
              <a:t>Metrics</a:t>
            </a:r>
            <a:r>
              <a:rPr lang="de-DE" sz="1150" dirty="0"/>
              <a:t>”. In:2015 48th Hawaii International </a:t>
            </a:r>
            <a:r>
              <a:rPr lang="de-DE" sz="1150" dirty="0" err="1"/>
              <a:t>Conferenceon</a:t>
            </a:r>
            <a:r>
              <a:rPr lang="de-DE" sz="1150" dirty="0"/>
              <a:t> System </a:t>
            </a:r>
            <a:r>
              <a:rPr lang="de-DE" sz="1150" dirty="0" err="1"/>
              <a:t>Sciences</a:t>
            </a:r>
            <a:r>
              <a:rPr lang="de-DE" sz="1150" dirty="0"/>
              <a:t>. IEEE. 2015, pp. 5038–5044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F. B. Abreu </a:t>
            </a:r>
            <a:r>
              <a:rPr lang="de-DE" sz="1150" dirty="0" err="1"/>
              <a:t>and</a:t>
            </a:r>
            <a:r>
              <a:rPr lang="de-DE" sz="1150" dirty="0"/>
              <a:t> R. </a:t>
            </a:r>
            <a:r>
              <a:rPr lang="de-DE" sz="1150" dirty="0" err="1"/>
              <a:t>Carapuça</a:t>
            </a:r>
            <a:r>
              <a:rPr lang="de-DE" sz="1150" dirty="0"/>
              <a:t>. “</a:t>
            </a:r>
            <a:r>
              <a:rPr lang="de-DE" sz="1150" dirty="0" err="1"/>
              <a:t>Object-oriented</a:t>
            </a:r>
            <a:r>
              <a:rPr lang="de-DE" sz="1150" dirty="0"/>
              <a:t> </a:t>
            </a:r>
            <a:r>
              <a:rPr lang="de-DE" sz="1150" dirty="0" err="1"/>
              <a:t>software</a:t>
            </a:r>
            <a:r>
              <a:rPr lang="de-DE" sz="1150" dirty="0"/>
              <a:t> </a:t>
            </a:r>
            <a:r>
              <a:rPr lang="de-DE" sz="1150" dirty="0" err="1"/>
              <a:t>engineering</a:t>
            </a:r>
            <a:r>
              <a:rPr lang="de-DE" sz="1150" dirty="0"/>
              <a:t>: </a:t>
            </a:r>
            <a:r>
              <a:rPr lang="de-DE" sz="1150" dirty="0" err="1"/>
              <a:t>Measuring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controlling</a:t>
            </a:r>
            <a:r>
              <a:rPr lang="de-DE" sz="1150" dirty="0"/>
              <a:t> </a:t>
            </a:r>
            <a:r>
              <a:rPr lang="de-DE" sz="1150" dirty="0" err="1"/>
              <a:t>the</a:t>
            </a:r>
            <a:r>
              <a:rPr lang="de-DE" sz="1150" dirty="0"/>
              <a:t> </a:t>
            </a:r>
            <a:r>
              <a:rPr lang="de-DE" sz="1150" dirty="0" err="1"/>
              <a:t>development</a:t>
            </a:r>
            <a:r>
              <a:rPr lang="de-DE" sz="1150" dirty="0"/>
              <a:t> </a:t>
            </a:r>
            <a:r>
              <a:rPr lang="de-DE" sz="1150" dirty="0" err="1"/>
              <a:t>process</a:t>
            </a:r>
            <a:r>
              <a:rPr lang="de-DE" sz="1150" dirty="0"/>
              <a:t>”. In: </a:t>
            </a:r>
            <a:r>
              <a:rPr lang="de-DE" sz="1150" dirty="0" err="1"/>
              <a:t>Proceedings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</a:t>
            </a:r>
            <a:r>
              <a:rPr lang="de-DE" sz="1150" dirty="0" err="1"/>
              <a:t>the</a:t>
            </a:r>
            <a:r>
              <a:rPr lang="de-DE" sz="1150" dirty="0"/>
              <a:t> 4th international </a:t>
            </a:r>
            <a:r>
              <a:rPr lang="de-DE" sz="1150" dirty="0" err="1"/>
              <a:t>conference</a:t>
            </a:r>
            <a:r>
              <a:rPr lang="de-DE" sz="1150" dirty="0"/>
              <a:t> on </a:t>
            </a:r>
            <a:r>
              <a:rPr lang="de-DE" sz="1150" dirty="0" err="1"/>
              <a:t>software</a:t>
            </a:r>
            <a:r>
              <a:rPr lang="de-DE" sz="1150" dirty="0"/>
              <a:t> </a:t>
            </a:r>
            <a:r>
              <a:rPr lang="de-DE" sz="1150" dirty="0" err="1"/>
              <a:t>quality</a:t>
            </a:r>
            <a:r>
              <a:rPr lang="de-DE" sz="1150" dirty="0"/>
              <a:t>. Vol. 186. 1994.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G. Lawson-Borders. “</a:t>
            </a:r>
            <a:r>
              <a:rPr lang="de-DE" sz="1150" dirty="0" err="1"/>
              <a:t>Integrating</a:t>
            </a:r>
            <a:r>
              <a:rPr lang="de-DE" sz="1150" dirty="0"/>
              <a:t> </a:t>
            </a:r>
            <a:r>
              <a:rPr lang="de-DE" sz="1150" dirty="0" err="1"/>
              <a:t>new</a:t>
            </a:r>
            <a:r>
              <a:rPr lang="de-DE" sz="1150" dirty="0"/>
              <a:t> </a:t>
            </a:r>
            <a:r>
              <a:rPr lang="de-DE" sz="1150" dirty="0" err="1"/>
              <a:t>media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old</a:t>
            </a:r>
            <a:r>
              <a:rPr lang="de-DE" sz="1150" dirty="0"/>
              <a:t> </a:t>
            </a:r>
            <a:r>
              <a:rPr lang="de-DE" sz="1150" dirty="0" err="1"/>
              <a:t>media</a:t>
            </a:r>
            <a:r>
              <a:rPr lang="de-DE" sz="1150" dirty="0"/>
              <a:t>: Seven </a:t>
            </a:r>
            <a:r>
              <a:rPr lang="de-DE" sz="1150" dirty="0" err="1"/>
              <a:t>observations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</a:t>
            </a:r>
            <a:r>
              <a:rPr lang="de-DE" sz="1150" dirty="0" err="1"/>
              <a:t>convergence</a:t>
            </a:r>
            <a:r>
              <a:rPr lang="de-DE" sz="1150" dirty="0"/>
              <a:t> </a:t>
            </a:r>
            <a:r>
              <a:rPr lang="de-DE" sz="1150" dirty="0" err="1"/>
              <a:t>as</a:t>
            </a:r>
            <a:r>
              <a:rPr lang="de-DE" sz="1150" dirty="0"/>
              <a:t> a </a:t>
            </a:r>
            <a:r>
              <a:rPr lang="de-DE" sz="1150" dirty="0" err="1"/>
              <a:t>strategy</a:t>
            </a:r>
            <a:r>
              <a:rPr lang="de-DE" sz="1150" dirty="0"/>
              <a:t> </a:t>
            </a:r>
            <a:r>
              <a:rPr lang="de-DE" sz="1150" dirty="0" err="1"/>
              <a:t>for</a:t>
            </a:r>
            <a:r>
              <a:rPr lang="de-DE" sz="1150" dirty="0"/>
              <a:t> </a:t>
            </a:r>
            <a:r>
              <a:rPr lang="de-DE" sz="1150" dirty="0" err="1"/>
              <a:t>best</a:t>
            </a:r>
            <a:r>
              <a:rPr lang="de-DE" sz="1150" dirty="0"/>
              <a:t> </a:t>
            </a:r>
            <a:r>
              <a:rPr lang="de-DE" sz="1150" dirty="0" err="1"/>
              <a:t>practices</a:t>
            </a:r>
            <a:r>
              <a:rPr lang="de-DE" sz="1150" dirty="0"/>
              <a:t> in </a:t>
            </a:r>
            <a:r>
              <a:rPr lang="de-DE" sz="1150" dirty="0" err="1"/>
              <a:t>media</a:t>
            </a:r>
            <a:r>
              <a:rPr lang="de-DE" sz="1150" dirty="0"/>
              <a:t> </a:t>
            </a:r>
            <a:r>
              <a:rPr lang="de-DE" sz="1150" dirty="0" err="1"/>
              <a:t>organizations</a:t>
            </a:r>
            <a:r>
              <a:rPr lang="de-DE" sz="1150" dirty="0"/>
              <a:t>”. In: International Journal on Media Management 5.2 (2003), pp. 91–99.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I. </a:t>
            </a:r>
            <a:r>
              <a:rPr lang="de-DE" sz="1150" dirty="0" err="1"/>
              <a:t>Korpivaara</a:t>
            </a:r>
            <a:r>
              <a:rPr lang="de-DE" sz="1150" dirty="0"/>
              <a:t>, T. </a:t>
            </a:r>
            <a:r>
              <a:rPr lang="de-DE" sz="1150" dirty="0" err="1"/>
              <a:t>Tuunanen</a:t>
            </a:r>
            <a:r>
              <a:rPr lang="de-DE" sz="1150" dirty="0"/>
              <a:t>, </a:t>
            </a:r>
            <a:r>
              <a:rPr lang="de-DE" sz="1150" dirty="0" err="1"/>
              <a:t>and</a:t>
            </a:r>
            <a:r>
              <a:rPr lang="de-DE" sz="1150" dirty="0"/>
              <a:t> V. </a:t>
            </a:r>
            <a:r>
              <a:rPr lang="de-DE" sz="1150" dirty="0" err="1"/>
              <a:t>Seppänen</a:t>
            </a:r>
            <a:r>
              <a:rPr lang="de-DE" sz="1150" dirty="0"/>
              <a:t>. “Performance Measurement in </a:t>
            </a:r>
            <a:r>
              <a:rPr lang="de-DE" sz="1150" dirty="0" err="1"/>
              <a:t>Scaled</a:t>
            </a:r>
            <a:r>
              <a:rPr lang="de-DE" sz="1150" dirty="0"/>
              <a:t> Agile </a:t>
            </a:r>
            <a:r>
              <a:rPr lang="de-DE" sz="1150" dirty="0" err="1"/>
              <a:t>Organizations</a:t>
            </a:r>
            <a:r>
              <a:rPr lang="de-DE" sz="1150" dirty="0"/>
              <a:t>”. In: </a:t>
            </a:r>
            <a:r>
              <a:rPr lang="de-DE" sz="1150" dirty="0" err="1"/>
              <a:t>Proceedings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</a:t>
            </a:r>
            <a:r>
              <a:rPr lang="de-DE" sz="1150" dirty="0" err="1"/>
              <a:t>the</a:t>
            </a:r>
            <a:r>
              <a:rPr lang="de-DE" sz="1150" dirty="0"/>
              <a:t> 54th Hawaii International Conference on System </a:t>
            </a:r>
            <a:r>
              <a:rPr lang="de-DE" sz="1150" dirty="0" err="1"/>
              <a:t>Sciences</a:t>
            </a:r>
            <a:r>
              <a:rPr lang="de-DE" sz="1150" dirty="0"/>
              <a:t>. 2021, p. 6912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J. Hauser </a:t>
            </a:r>
            <a:r>
              <a:rPr lang="de-DE" sz="1150" dirty="0" err="1"/>
              <a:t>and</a:t>
            </a:r>
            <a:r>
              <a:rPr lang="de-DE" sz="1150" dirty="0"/>
              <a:t> G. Katz. “</a:t>
            </a:r>
            <a:r>
              <a:rPr lang="de-DE" sz="1150" dirty="0" err="1"/>
              <a:t>Metrics</a:t>
            </a:r>
            <a:r>
              <a:rPr lang="de-DE" sz="1150" dirty="0"/>
              <a:t>: </a:t>
            </a:r>
            <a:r>
              <a:rPr lang="de-DE" sz="1150" dirty="0" err="1"/>
              <a:t>you</a:t>
            </a:r>
            <a:r>
              <a:rPr lang="de-DE" sz="1150" dirty="0"/>
              <a:t> </a:t>
            </a:r>
            <a:r>
              <a:rPr lang="de-DE" sz="1150" dirty="0" err="1"/>
              <a:t>are</a:t>
            </a:r>
            <a:r>
              <a:rPr lang="de-DE" sz="1150" dirty="0"/>
              <a:t> </a:t>
            </a:r>
            <a:r>
              <a:rPr lang="de-DE" sz="1150" dirty="0" err="1"/>
              <a:t>what</a:t>
            </a:r>
            <a:r>
              <a:rPr lang="de-DE" sz="1150" dirty="0"/>
              <a:t> </a:t>
            </a:r>
            <a:r>
              <a:rPr lang="de-DE" sz="1150" dirty="0" err="1"/>
              <a:t>you</a:t>
            </a:r>
            <a:r>
              <a:rPr lang="de-DE" sz="1150" dirty="0"/>
              <a:t> </a:t>
            </a:r>
            <a:r>
              <a:rPr lang="de-DE" sz="1150" dirty="0" err="1"/>
              <a:t>measure</a:t>
            </a:r>
            <a:r>
              <a:rPr lang="de-DE" sz="1150" dirty="0"/>
              <a:t>!” In: European Management Journal 16.5 (1998), pp. 517–528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K. </a:t>
            </a:r>
            <a:r>
              <a:rPr lang="de-DE" sz="1150" dirty="0" err="1"/>
              <a:t>Dikert</a:t>
            </a:r>
            <a:r>
              <a:rPr lang="de-DE" sz="1150" dirty="0"/>
              <a:t>, M. </a:t>
            </a:r>
            <a:r>
              <a:rPr lang="de-DE" sz="1150" dirty="0" err="1"/>
              <a:t>Paasivaara</a:t>
            </a:r>
            <a:r>
              <a:rPr lang="de-DE" sz="1150" dirty="0"/>
              <a:t>, </a:t>
            </a:r>
            <a:r>
              <a:rPr lang="de-DE" sz="1150" dirty="0" err="1"/>
              <a:t>and</a:t>
            </a:r>
            <a:r>
              <a:rPr lang="de-DE" sz="1150" dirty="0"/>
              <a:t> C. </a:t>
            </a:r>
            <a:r>
              <a:rPr lang="de-DE" sz="1150" dirty="0" err="1"/>
              <a:t>Lassenius</a:t>
            </a:r>
            <a:r>
              <a:rPr lang="de-DE" sz="1150" dirty="0"/>
              <a:t>. “</a:t>
            </a:r>
            <a:r>
              <a:rPr lang="de-DE" sz="1150" dirty="0" err="1"/>
              <a:t>Challenges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success</a:t>
            </a:r>
            <a:r>
              <a:rPr lang="de-DE" sz="1150" dirty="0"/>
              <a:t> </a:t>
            </a:r>
            <a:r>
              <a:rPr lang="de-DE" sz="1150" dirty="0" err="1"/>
              <a:t>factors</a:t>
            </a:r>
            <a:r>
              <a:rPr lang="de-DE" sz="1150" dirty="0"/>
              <a:t> </a:t>
            </a:r>
            <a:r>
              <a:rPr lang="de-DE" sz="1150" dirty="0" err="1"/>
              <a:t>for</a:t>
            </a:r>
            <a:r>
              <a:rPr lang="de-DE" sz="1150" dirty="0"/>
              <a:t> large-</a:t>
            </a:r>
            <a:r>
              <a:rPr lang="de-DE" sz="1150" dirty="0" err="1"/>
              <a:t>scale</a:t>
            </a:r>
            <a:r>
              <a:rPr lang="de-DE" sz="1150" dirty="0"/>
              <a:t> agile </a:t>
            </a:r>
            <a:r>
              <a:rPr lang="de-DE" sz="1150" dirty="0" err="1"/>
              <a:t>transformations</a:t>
            </a:r>
            <a:r>
              <a:rPr lang="de-DE" sz="1150" dirty="0"/>
              <a:t>: A </a:t>
            </a:r>
            <a:r>
              <a:rPr lang="de-DE" sz="1150" dirty="0" err="1"/>
              <a:t>systematic</a:t>
            </a:r>
            <a:r>
              <a:rPr lang="de-DE" sz="1150" dirty="0"/>
              <a:t> </a:t>
            </a:r>
            <a:r>
              <a:rPr lang="de-DE" sz="1150" dirty="0" err="1"/>
              <a:t>literature</a:t>
            </a:r>
            <a:r>
              <a:rPr lang="de-DE" sz="1150" dirty="0"/>
              <a:t> </a:t>
            </a:r>
            <a:r>
              <a:rPr lang="de-DE" sz="1150" dirty="0" err="1"/>
              <a:t>review</a:t>
            </a:r>
            <a:r>
              <a:rPr lang="de-DE" sz="1150" dirty="0"/>
              <a:t>”. In: Journal </a:t>
            </a:r>
            <a:r>
              <a:rPr lang="de-DE" sz="1150" dirty="0" err="1"/>
              <a:t>of</a:t>
            </a:r>
            <a:r>
              <a:rPr lang="de-DE" sz="1150" dirty="0"/>
              <a:t> Systems </a:t>
            </a:r>
            <a:r>
              <a:rPr lang="de-DE" sz="1150" dirty="0" err="1"/>
              <a:t>and</a:t>
            </a:r>
            <a:r>
              <a:rPr lang="de-DE" sz="1150" dirty="0"/>
              <a:t> Software 119 (2016), pp. 87–108. 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N. E. </a:t>
            </a:r>
            <a:r>
              <a:rPr lang="de-DE" sz="1150" dirty="0" err="1"/>
              <a:t>Fenton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M. Neil. “Software </a:t>
            </a:r>
            <a:r>
              <a:rPr lang="de-DE" sz="1150" dirty="0" err="1"/>
              <a:t>metrics</a:t>
            </a:r>
            <a:r>
              <a:rPr lang="de-DE" sz="1150" dirty="0"/>
              <a:t>: </a:t>
            </a:r>
            <a:r>
              <a:rPr lang="de-DE" sz="1150" dirty="0" err="1"/>
              <a:t>roadmap</a:t>
            </a:r>
            <a:r>
              <a:rPr lang="de-DE" sz="1150" dirty="0"/>
              <a:t>”. In: </a:t>
            </a:r>
            <a:r>
              <a:rPr lang="de-DE" sz="1150" dirty="0" err="1"/>
              <a:t>Proceedings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</a:t>
            </a:r>
            <a:r>
              <a:rPr lang="de-DE" sz="1150" dirty="0" err="1"/>
              <a:t>the</a:t>
            </a:r>
            <a:r>
              <a:rPr lang="de-DE" sz="1150" dirty="0"/>
              <a:t> Conference on </a:t>
            </a:r>
            <a:r>
              <a:rPr lang="de-DE" sz="1150" dirty="0" err="1"/>
              <a:t>the</a:t>
            </a:r>
            <a:r>
              <a:rPr lang="de-DE" sz="1150" dirty="0"/>
              <a:t> Future </a:t>
            </a:r>
            <a:r>
              <a:rPr lang="de-DE" sz="1150" dirty="0" err="1"/>
              <a:t>of</a:t>
            </a:r>
            <a:r>
              <a:rPr lang="de-DE" sz="1150" dirty="0"/>
              <a:t> Software Engineering. 2000, pp. 357–370.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N. </a:t>
            </a:r>
            <a:r>
              <a:rPr lang="de-DE" sz="1150" dirty="0" err="1"/>
              <a:t>Fenton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J. </a:t>
            </a:r>
            <a:r>
              <a:rPr lang="de-DE" sz="1150" dirty="0" err="1"/>
              <a:t>Bieman</a:t>
            </a:r>
            <a:r>
              <a:rPr lang="de-DE" sz="1150" dirty="0"/>
              <a:t>. Software </a:t>
            </a:r>
            <a:r>
              <a:rPr lang="de-DE" sz="1150" dirty="0" err="1"/>
              <a:t>metrics</a:t>
            </a:r>
            <a:r>
              <a:rPr lang="de-DE" sz="1150" dirty="0"/>
              <a:t>: a </a:t>
            </a:r>
            <a:r>
              <a:rPr lang="de-DE" sz="1150" dirty="0" err="1"/>
              <a:t>rigorous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practical</a:t>
            </a:r>
            <a:r>
              <a:rPr lang="de-DE" sz="1150" dirty="0"/>
              <a:t> </a:t>
            </a:r>
            <a:r>
              <a:rPr lang="de-DE" sz="1150" dirty="0" err="1"/>
              <a:t>approach</a:t>
            </a:r>
            <a:r>
              <a:rPr lang="de-DE" sz="1150" dirty="0"/>
              <a:t>. CRC press, 2014.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S. </a:t>
            </a:r>
            <a:r>
              <a:rPr lang="de-DE" sz="1150" dirty="0" err="1"/>
              <a:t>Nerur</a:t>
            </a:r>
            <a:r>
              <a:rPr lang="de-DE" sz="1150" dirty="0"/>
              <a:t>, R. </a:t>
            </a:r>
            <a:r>
              <a:rPr lang="de-DE" sz="1150" dirty="0" err="1"/>
              <a:t>Mahapatra</a:t>
            </a:r>
            <a:r>
              <a:rPr lang="de-DE" sz="1150" dirty="0"/>
              <a:t>, </a:t>
            </a:r>
            <a:r>
              <a:rPr lang="de-DE" sz="1150" dirty="0" err="1"/>
              <a:t>and</a:t>
            </a:r>
            <a:r>
              <a:rPr lang="de-DE" sz="1150" dirty="0"/>
              <a:t> G. </a:t>
            </a:r>
            <a:r>
              <a:rPr lang="de-DE" sz="1150" dirty="0" err="1"/>
              <a:t>Mangalaraj</a:t>
            </a:r>
            <a:r>
              <a:rPr lang="de-DE" sz="1150" dirty="0"/>
              <a:t>. “</a:t>
            </a:r>
            <a:r>
              <a:rPr lang="de-DE" sz="1150" dirty="0" err="1"/>
              <a:t>Challenges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</a:t>
            </a:r>
            <a:r>
              <a:rPr lang="de-DE" sz="1150" dirty="0" err="1"/>
              <a:t>migrating</a:t>
            </a:r>
            <a:r>
              <a:rPr lang="de-DE" sz="1150" dirty="0"/>
              <a:t> </a:t>
            </a:r>
            <a:r>
              <a:rPr lang="de-DE" sz="1150" dirty="0" err="1"/>
              <a:t>to</a:t>
            </a:r>
            <a:r>
              <a:rPr lang="de-DE" sz="1150" dirty="0"/>
              <a:t> agile </a:t>
            </a:r>
            <a:r>
              <a:rPr lang="de-DE" sz="1150" dirty="0" err="1"/>
              <a:t>methodologies</a:t>
            </a:r>
            <a:r>
              <a:rPr lang="de-DE" sz="1150" dirty="0"/>
              <a:t>”. In: Communications </a:t>
            </a:r>
            <a:r>
              <a:rPr lang="de-DE" sz="1150" dirty="0" err="1"/>
              <a:t>of</a:t>
            </a:r>
            <a:r>
              <a:rPr lang="de-DE" sz="1150" dirty="0"/>
              <a:t> </a:t>
            </a:r>
            <a:r>
              <a:rPr lang="de-DE" sz="1150" dirty="0" err="1"/>
              <a:t>the</a:t>
            </a:r>
            <a:r>
              <a:rPr lang="de-DE" sz="1150" dirty="0"/>
              <a:t> ACM48.5 (2005), pp. 72–78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T. </a:t>
            </a:r>
            <a:r>
              <a:rPr lang="de-DE" sz="1150" dirty="0" err="1"/>
              <a:t>Dingsøyr</a:t>
            </a:r>
            <a:r>
              <a:rPr lang="de-DE" sz="1150" dirty="0"/>
              <a:t> </a:t>
            </a:r>
            <a:r>
              <a:rPr lang="de-DE" sz="1150" dirty="0" err="1"/>
              <a:t>and</a:t>
            </a:r>
            <a:r>
              <a:rPr lang="de-DE" sz="1150" dirty="0"/>
              <a:t> N. B. Moe. “</a:t>
            </a:r>
            <a:r>
              <a:rPr lang="de-DE" sz="1150" dirty="0" err="1"/>
              <a:t>Towards</a:t>
            </a:r>
            <a:r>
              <a:rPr lang="de-DE" sz="1150" dirty="0"/>
              <a:t> </a:t>
            </a:r>
            <a:r>
              <a:rPr lang="de-DE" sz="1150" dirty="0" err="1"/>
              <a:t>principles</a:t>
            </a:r>
            <a:r>
              <a:rPr lang="de-DE" sz="1150" dirty="0"/>
              <a:t> </a:t>
            </a:r>
            <a:r>
              <a:rPr lang="de-DE" sz="1150" dirty="0" err="1"/>
              <a:t>of</a:t>
            </a:r>
            <a:r>
              <a:rPr lang="de-DE" sz="1150" dirty="0"/>
              <a:t> large-</a:t>
            </a:r>
            <a:r>
              <a:rPr lang="de-DE" sz="1150" dirty="0" err="1"/>
              <a:t>scale</a:t>
            </a:r>
            <a:r>
              <a:rPr lang="de-DE" sz="1150" dirty="0"/>
              <a:t> agile </a:t>
            </a:r>
            <a:r>
              <a:rPr lang="de-DE" sz="1150" dirty="0" err="1"/>
              <a:t>development</a:t>
            </a:r>
            <a:r>
              <a:rPr lang="de-DE" sz="1150" dirty="0"/>
              <a:t>”. In: International Conference on Agile Software Development. Springer. 2014, pp. 1–8.</a:t>
            </a:r>
          </a:p>
          <a:p>
            <a:pPr>
              <a:spcAft>
                <a:spcPts val="600"/>
              </a:spcAft>
            </a:pPr>
            <a:r>
              <a:rPr lang="de-DE" sz="1150" dirty="0"/>
              <a:t>T.-H. Cheng, S. Jansen, </a:t>
            </a:r>
            <a:r>
              <a:rPr lang="de-DE" sz="1150" dirty="0" err="1"/>
              <a:t>and</a:t>
            </a:r>
            <a:r>
              <a:rPr lang="de-DE" sz="1150" dirty="0"/>
              <a:t> M. Remmers. “Controlling </a:t>
            </a:r>
            <a:r>
              <a:rPr lang="de-DE" sz="1150" dirty="0" err="1"/>
              <a:t>and</a:t>
            </a:r>
            <a:r>
              <a:rPr lang="de-DE" sz="1150" dirty="0"/>
              <a:t> </a:t>
            </a:r>
            <a:r>
              <a:rPr lang="de-DE" sz="1150" dirty="0" err="1"/>
              <a:t>monitoring</a:t>
            </a:r>
            <a:r>
              <a:rPr lang="de-DE" sz="1150" dirty="0"/>
              <a:t> agile </a:t>
            </a:r>
            <a:r>
              <a:rPr lang="de-DE" sz="1150" dirty="0" err="1"/>
              <a:t>software</a:t>
            </a:r>
            <a:r>
              <a:rPr lang="de-DE" sz="1150" dirty="0"/>
              <a:t> </a:t>
            </a:r>
            <a:r>
              <a:rPr lang="de-DE" sz="1150" dirty="0" err="1"/>
              <a:t>development</a:t>
            </a:r>
            <a:r>
              <a:rPr lang="de-DE" sz="1150" dirty="0"/>
              <a:t> in </a:t>
            </a:r>
            <a:r>
              <a:rPr lang="de-DE" sz="1150" dirty="0" err="1"/>
              <a:t>three</a:t>
            </a:r>
            <a:r>
              <a:rPr lang="de-DE" sz="1150" dirty="0"/>
              <a:t> </a:t>
            </a:r>
            <a:r>
              <a:rPr lang="de-DE" sz="1150" dirty="0" err="1"/>
              <a:t>dutch</a:t>
            </a:r>
            <a:r>
              <a:rPr lang="de-DE" sz="1150" dirty="0"/>
              <a:t> </a:t>
            </a:r>
            <a:r>
              <a:rPr lang="de-DE" sz="1150" dirty="0" err="1"/>
              <a:t>product</a:t>
            </a:r>
            <a:r>
              <a:rPr lang="de-DE" sz="1150" dirty="0"/>
              <a:t> </a:t>
            </a:r>
            <a:r>
              <a:rPr lang="de-DE" sz="1150" dirty="0" err="1"/>
              <a:t>software</a:t>
            </a:r>
            <a:r>
              <a:rPr lang="de-DE" sz="1150" dirty="0"/>
              <a:t> </a:t>
            </a:r>
            <a:r>
              <a:rPr lang="de-DE" sz="1150" dirty="0" err="1"/>
              <a:t>companies</a:t>
            </a:r>
            <a:r>
              <a:rPr lang="de-DE" sz="1150" dirty="0"/>
              <a:t>”. In: 2009 ICSE Workshop on </a:t>
            </a:r>
            <a:r>
              <a:rPr lang="de-DE" sz="1150" dirty="0" err="1"/>
              <a:t>software</a:t>
            </a:r>
            <a:r>
              <a:rPr lang="de-DE" sz="1150" dirty="0"/>
              <a:t> </a:t>
            </a:r>
            <a:r>
              <a:rPr lang="de-DE" sz="1150" dirty="0" err="1"/>
              <a:t>development</a:t>
            </a:r>
            <a:r>
              <a:rPr lang="de-DE" sz="1150" dirty="0"/>
              <a:t> </a:t>
            </a:r>
            <a:r>
              <a:rPr lang="de-DE" sz="1150" dirty="0" err="1"/>
              <a:t>governance</a:t>
            </a:r>
            <a:r>
              <a:rPr lang="de-DE" sz="1150" dirty="0"/>
              <a:t>. IEEE. 2009, pp. 29–35</a:t>
            </a:r>
          </a:p>
          <a:p>
            <a:pPr>
              <a:spcAft>
                <a:spcPts val="500"/>
              </a:spcAft>
            </a:pPr>
            <a:r>
              <a:rPr lang="de-DE" sz="1150" dirty="0">
                <a:solidFill>
                  <a:schemeClr val="tx1"/>
                </a:solidFill>
              </a:rPr>
              <a:t>VersionOne.14th State </a:t>
            </a:r>
            <a:r>
              <a:rPr lang="de-DE" sz="1150" dirty="0" err="1">
                <a:solidFill>
                  <a:schemeClr val="tx1"/>
                </a:solidFill>
              </a:rPr>
              <a:t>of</a:t>
            </a:r>
            <a:r>
              <a:rPr lang="de-DE" sz="1150" dirty="0">
                <a:solidFill>
                  <a:schemeClr val="tx1"/>
                </a:solidFill>
              </a:rPr>
              <a:t> Agile Survey, </a:t>
            </a:r>
            <a:r>
              <a:rPr lang="de-DE" sz="1150" dirty="0">
                <a:solidFill>
                  <a:schemeClr val="tx1"/>
                </a:solidFill>
                <a:hlinkClick r:id="rId3"/>
              </a:rPr>
              <a:t>https://stateofagile.com/#ufh-i-615706098-14th-annual-stat%e-of-agile-report/7027494</a:t>
            </a:r>
            <a:r>
              <a:rPr lang="de-DE" sz="1150" dirty="0">
                <a:solidFill>
                  <a:schemeClr val="tx1"/>
                </a:solidFill>
              </a:rPr>
              <a:t> [Online, </a:t>
            </a:r>
            <a:r>
              <a:rPr lang="de-DE" sz="1150" dirty="0" err="1">
                <a:solidFill>
                  <a:schemeClr val="tx1"/>
                </a:solidFill>
              </a:rPr>
              <a:t>accessed</a:t>
            </a:r>
            <a:r>
              <a:rPr lang="de-DE" sz="1150" dirty="0">
                <a:solidFill>
                  <a:schemeClr val="tx1"/>
                </a:solidFill>
              </a:rPr>
              <a:t> 25-JAN-2021]</a:t>
            </a:r>
            <a:br>
              <a:rPr lang="de-DE" sz="1050" dirty="0">
                <a:solidFill>
                  <a:schemeClr val="tx1"/>
                </a:solidFill>
              </a:rPr>
            </a:br>
            <a:endParaRPr lang="de-D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60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Franziska Tobisch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err="1"/>
              <a:t>franziska.tobisch@tum.de</a:t>
            </a:r>
            <a:endParaRPr lang="en-AU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DE" dirty="0" err="1"/>
              <a:t>Master‘s</a:t>
            </a:r>
            <a:r>
              <a:rPr lang="de-DE" dirty="0"/>
              <a:t> Student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864000"/>
            <a:ext cx="121920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2" y="980728"/>
            <a:ext cx="11523135" cy="5400675"/>
          </a:xfrm>
        </p:spPr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methodology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roadmap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08A628CD-1D6E-5842-9D76-105BACE07154}"/>
              </a:ext>
            </a:extLst>
          </p:cNvPr>
          <p:cNvSpPr/>
          <p:nvPr/>
        </p:nvSpPr>
        <p:spPr bwMode="auto">
          <a:xfrm>
            <a:off x="3213686" y="2896226"/>
            <a:ext cx="8498938" cy="31970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/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EF694C-61AC-D64F-ADC6-1399BC78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– Potential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in LSAD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B817B-4721-8E4E-8423-AB1EAD92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F35690-12B9-EC4C-80F0-72DDF72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5A707-1CD3-5B46-B81B-5786A1AD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3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34E74B-41E0-AF48-9C72-3F19D16D9928}"/>
              </a:ext>
            </a:extLst>
          </p:cNvPr>
          <p:cNvSpPr/>
          <p:nvPr/>
        </p:nvSpPr>
        <p:spPr bwMode="auto">
          <a:xfrm>
            <a:off x="675182" y="1312965"/>
            <a:ext cx="2880320" cy="49243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Potential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support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a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successful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implementation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&amp;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management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large-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scale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agile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software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development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A586BED-F707-4347-B266-7A8FB674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14" y="1782688"/>
            <a:ext cx="1142256" cy="114225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54167D2-EEB7-F849-9303-FA0838FB9C71}"/>
              </a:ext>
            </a:extLst>
          </p:cNvPr>
          <p:cNvSpPr/>
          <p:nvPr/>
        </p:nvSpPr>
        <p:spPr>
          <a:xfrm>
            <a:off x="3659933" y="1399497"/>
            <a:ext cx="805269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Inspired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success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agile </a:t>
            </a:r>
            <a:r>
              <a:rPr lang="de-DE" sz="1600" dirty="0" err="1"/>
              <a:t>methods</a:t>
            </a:r>
            <a:r>
              <a:rPr lang="de-DE" sz="1600" dirty="0"/>
              <a:t> in </a:t>
            </a:r>
            <a:r>
              <a:rPr lang="de-DE" sz="1600" dirty="0" err="1"/>
              <a:t>small-scale</a:t>
            </a:r>
            <a:r>
              <a:rPr lang="de-DE" sz="1600" dirty="0"/>
              <a:t>, </a:t>
            </a:r>
            <a:r>
              <a:rPr lang="de-DE" sz="1600" b="1" dirty="0" err="1"/>
              <a:t>many</a:t>
            </a:r>
            <a:r>
              <a:rPr lang="de-DE" sz="1600" b="1" dirty="0"/>
              <a:t> large </a:t>
            </a:r>
            <a:r>
              <a:rPr lang="de-DE" sz="1600" b="1" dirty="0" err="1"/>
              <a:t>organizations</a:t>
            </a:r>
            <a:r>
              <a:rPr lang="de-DE" sz="1600" b="1" dirty="0"/>
              <a:t> </a:t>
            </a:r>
            <a:r>
              <a:rPr lang="de-DE" sz="1600" b="1" dirty="0" err="1"/>
              <a:t>have</a:t>
            </a:r>
            <a:r>
              <a:rPr lang="de-DE" sz="1600" b="1" dirty="0"/>
              <a:t> </a:t>
            </a:r>
            <a:r>
              <a:rPr lang="de-DE" sz="1600" b="1" dirty="0" err="1"/>
              <a:t>started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apply</a:t>
            </a:r>
            <a:r>
              <a:rPr lang="de-DE" sz="1600" b="1" dirty="0"/>
              <a:t> agile </a:t>
            </a:r>
            <a:r>
              <a:rPr lang="de-DE" sz="1600" b="1" dirty="0" err="1"/>
              <a:t>practices</a:t>
            </a:r>
            <a:r>
              <a:rPr lang="de-DE" sz="1600" b="1" dirty="0"/>
              <a:t> in a larger </a:t>
            </a:r>
            <a:r>
              <a:rPr lang="de-DE" sz="1600" b="1" dirty="0" err="1"/>
              <a:t>context</a:t>
            </a:r>
            <a:br>
              <a:rPr lang="de-DE" sz="1600" b="1" dirty="0"/>
            </a:br>
            <a:endParaRPr lang="de-DE" sz="160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Arial" panose="020B0604020202020204" pitchFamily="34" charset="0"/>
              </a:rPr>
              <a:t>Complexity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applying</a:t>
            </a:r>
            <a:r>
              <a:rPr lang="de-DE" sz="1600" dirty="0">
                <a:latin typeface="Arial" panose="020B0604020202020204" pitchFamily="34" charset="0"/>
              </a:rPr>
              <a:t> agile </a:t>
            </a:r>
            <a:r>
              <a:rPr lang="de-DE" sz="1600" dirty="0" err="1">
                <a:latin typeface="Arial" panose="020B0604020202020204" pitchFamily="34" charset="0"/>
              </a:rPr>
              <a:t>approaches</a:t>
            </a:r>
            <a:r>
              <a:rPr lang="de-DE" sz="1600" dirty="0">
                <a:latin typeface="Arial" panose="020B0604020202020204" pitchFamily="34" charset="0"/>
              </a:rPr>
              <a:t> at </a:t>
            </a:r>
            <a:r>
              <a:rPr lang="de-DE" sz="1600" dirty="0" err="1">
                <a:latin typeface="Arial" panose="020B0604020202020204" pitchFamily="34" charset="0"/>
              </a:rPr>
              <a:t>scale</a:t>
            </a:r>
            <a:br>
              <a:rPr lang="de-DE" sz="1600" dirty="0">
                <a:latin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Arial" panose="020B0604020202020204" pitchFamily="34" charset="0"/>
              </a:rPr>
              <a:t>Benefits</a:t>
            </a:r>
            <a:r>
              <a:rPr lang="de-DE" sz="1600" b="1" dirty="0"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</a:rPr>
              <a:t>metrics</a:t>
            </a:r>
            <a:r>
              <a:rPr lang="de-DE" sz="1600" b="1" dirty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Sound </a:t>
            </a:r>
            <a:r>
              <a:rPr lang="de-DE" sz="1600" dirty="0" err="1"/>
              <a:t>basis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support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timely</a:t>
            </a:r>
            <a:r>
              <a:rPr lang="de-DE" sz="1600" dirty="0"/>
              <a:t> </a:t>
            </a:r>
            <a:r>
              <a:rPr lang="de-DE" sz="1600" dirty="0" err="1"/>
              <a:t>decision</a:t>
            </a:r>
            <a:r>
              <a:rPr lang="de-DE" sz="1600" dirty="0"/>
              <a:t> </a:t>
            </a:r>
            <a:r>
              <a:rPr lang="de-DE" sz="1600" dirty="0" err="1"/>
              <a:t>making</a:t>
            </a:r>
            <a:r>
              <a:rPr lang="de-DE" sz="1600" dirty="0"/>
              <a:t>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Facilitation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risk</a:t>
            </a:r>
            <a:r>
              <a:rPr lang="de-DE" sz="1600" dirty="0"/>
              <a:t> </a:t>
            </a:r>
            <a:r>
              <a:rPr lang="de-DE" sz="1600" dirty="0" err="1"/>
              <a:t>assessment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risk</a:t>
            </a:r>
            <a:r>
              <a:rPr lang="de-DE" sz="1600" dirty="0"/>
              <a:t> </a:t>
            </a:r>
            <a:r>
              <a:rPr lang="de-DE" sz="1600" dirty="0" err="1"/>
              <a:t>reduction</a:t>
            </a:r>
            <a:r>
              <a:rPr lang="de-DE" sz="1600" dirty="0"/>
              <a:t>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Improvement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planning</a:t>
            </a:r>
            <a:r>
              <a:rPr lang="de-DE" sz="1600" dirty="0"/>
              <a:t>, </a:t>
            </a:r>
            <a:r>
              <a:rPr lang="de-DE" sz="1600" dirty="0" err="1"/>
              <a:t>monitoring</a:t>
            </a:r>
            <a:r>
              <a:rPr lang="de-DE" sz="1600" dirty="0"/>
              <a:t>,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evaluation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processes</a:t>
            </a:r>
            <a:r>
              <a:rPr lang="de-DE" sz="1600" dirty="0"/>
              <a:t>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Improvement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productivity</a:t>
            </a:r>
            <a:r>
              <a:rPr lang="de-DE" sz="1600" dirty="0"/>
              <a:t>, </a:t>
            </a:r>
            <a:r>
              <a:rPr lang="de-DE" sz="1600" dirty="0" err="1"/>
              <a:t>efficiency</a:t>
            </a:r>
            <a:r>
              <a:rPr lang="de-DE" sz="1600" dirty="0"/>
              <a:t>, </a:t>
            </a:r>
            <a:r>
              <a:rPr lang="de-DE" sz="1600" dirty="0" err="1"/>
              <a:t>speed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/>
              <a:t>delivery</a:t>
            </a:r>
            <a:endParaRPr lang="de-DE" sz="1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de-DE" sz="1600" dirty="0"/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Support </a:t>
            </a:r>
            <a:r>
              <a:rPr lang="de-DE" sz="1600" dirty="0" err="1"/>
              <a:t>of</a:t>
            </a:r>
            <a:r>
              <a:rPr lang="de-DE" sz="1600" dirty="0"/>
              <a:t> agile </a:t>
            </a:r>
            <a:r>
              <a:rPr lang="de-DE" sz="1600" dirty="0" err="1"/>
              <a:t>practices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learning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F75ACF9-E6B5-D745-A76D-7AE5AF7E88D1}"/>
              </a:ext>
            </a:extLst>
          </p:cNvPr>
          <p:cNvSpPr/>
          <p:nvPr/>
        </p:nvSpPr>
        <p:spPr>
          <a:xfrm>
            <a:off x="8381272" y="2593560"/>
            <a:ext cx="34038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i="1" dirty="0"/>
              <a:t>S. </a:t>
            </a:r>
            <a:r>
              <a:rPr lang="de-DE" sz="1100" i="1" dirty="0" err="1"/>
              <a:t>Nerur</a:t>
            </a:r>
            <a:r>
              <a:rPr lang="de-DE" sz="1100" i="1" dirty="0"/>
              <a:t>, R. </a:t>
            </a:r>
            <a:r>
              <a:rPr lang="de-DE" sz="1100" i="1" dirty="0" err="1"/>
              <a:t>Mahapatra</a:t>
            </a:r>
            <a:r>
              <a:rPr lang="de-DE" sz="1100" i="1" dirty="0"/>
              <a:t>, &amp; G. </a:t>
            </a:r>
            <a:r>
              <a:rPr lang="de-DE" sz="1100" i="1" dirty="0" err="1"/>
              <a:t>Mangalaraj</a:t>
            </a:r>
            <a:r>
              <a:rPr lang="de-DE" sz="1100" i="1" dirty="0"/>
              <a:t> (2015)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91EBFB5-2E12-9C4C-9C6B-7695AF8581A5}"/>
              </a:ext>
            </a:extLst>
          </p:cNvPr>
          <p:cNvSpPr/>
          <p:nvPr/>
        </p:nvSpPr>
        <p:spPr>
          <a:xfrm>
            <a:off x="7320311" y="5846868"/>
            <a:ext cx="44967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i="1" dirty="0"/>
              <a:t>I. </a:t>
            </a:r>
            <a:r>
              <a:rPr lang="de-DE" sz="1050" i="1" dirty="0" err="1"/>
              <a:t>Korpivaara</a:t>
            </a:r>
            <a:r>
              <a:rPr lang="de-DE" sz="1050" i="1" dirty="0"/>
              <a:t>, T. </a:t>
            </a:r>
            <a:r>
              <a:rPr lang="de-DE" sz="1050" i="1" dirty="0" err="1"/>
              <a:t>Tuunanen</a:t>
            </a:r>
            <a:r>
              <a:rPr lang="de-DE" sz="1050" i="1" dirty="0"/>
              <a:t>, &amp; V. </a:t>
            </a:r>
            <a:r>
              <a:rPr lang="de-DE" sz="1050" i="1" dirty="0" err="1"/>
              <a:t>Seppänen</a:t>
            </a:r>
            <a:r>
              <a:rPr lang="de-DE" sz="1050" i="1" dirty="0"/>
              <a:t> (2021), D. R. </a:t>
            </a:r>
            <a:r>
              <a:rPr lang="de-DE" sz="1050" i="1" dirty="0" err="1"/>
              <a:t>Greening</a:t>
            </a:r>
            <a:r>
              <a:rPr lang="de-DE" sz="1050" i="1" dirty="0"/>
              <a:t> (2015)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9292B2E-B4E6-5841-AE9E-371D9522E40B}"/>
              </a:ext>
            </a:extLst>
          </p:cNvPr>
          <p:cNvSpPr/>
          <p:nvPr/>
        </p:nvSpPr>
        <p:spPr>
          <a:xfrm>
            <a:off x="7397032" y="4988068"/>
            <a:ext cx="43155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de-DE" sz="1050" i="1" dirty="0"/>
            </a:br>
            <a:r>
              <a:rPr lang="de-DE" sz="1050" i="1" dirty="0"/>
              <a:t>N. E. </a:t>
            </a:r>
            <a:r>
              <a:rPr lang="de-DE" sz="1050" i="1" dirty="0" err="1"/>
              <a:t>Fenton</a:t>
            </a:r>
            <a:r>
              <a:rPr lang="de-DE" sz="1050" i="1" dirty="0"/>
              <a:t> &amp; M. Neil. (2000), N. </a:t>
            </a:r>
            <a:r>
              <a:rPr lang="de-DE" sz="1050" i="1" dirty="0" err="1"/>
              <a:t>Fenton</a:t>
            </a:r>
            <a:r>
              <a:rPr lang="de-DE" sz="1050" i="1" dirty="0"/>
              <a:t> &amp; J. </a:t>
            </a:r>
            <a:r>
              <a:rPr lang="de-DE" sz="1050" i="1" dirty="0" err="1"/>
              <a:t>Bieman</a:t>
            </a:r>
            <a:r>
              <a:rPr lang="de-DE" sz="1050" i="1" dirty="0"/>
              <a:t> (2014)</a:t>
            </a:r>
          </a:p>
          <a:p>
            <a:pPr algn="r"/>
            <a:r>
              <a:rPr lang="de-DE" sz="1050" i="1" dirty="0"/>
              <a:t>F. B. Abreu &amp; R. </a:t>
            </a:r>
            <a:r>
              <a:rPr lang="de-DE" sz="1050" i="1" dirty="0" err="1"/>
              <a:t>Carapuça</a:t>
            </a:r>
            <a:r>
              <a:rPr lang="de-DE" sz="1050" i="1" dirty="0"/>
              <a:t> (1994)</a:t>
            </a:r>
            <a:r>
              <a:rPr lang="de-DE" sz="1050" dirty="0"/>
              <a:t>, </a:t>
            </a:r>
            <a:r>
              <a:rPr lang="de-DE" sz="1050" i="1" dirty="0"/>
              <a:t>C. R. Lincoln (2005)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749CFBB-189E-CC48-8718-BC68C736601A}"/>
              </a:ext>
            </a:extLst>
          </p:cNvPr>
          <p:cNvSpPr/>
          <p:nvPr/>
        </p:nvSpPr>
        <p:spPr>
          <a:xfrm>
            <a:off x="540000" y="5821814"/>
            <a:ext cx="30891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 err="1"/>
              <a:t>Korpivaara</a:t>
            </a:r>
            <a:r>
              <a:rPr lang="de-DE" sz="1050" i="1" dirty="0"/>
              <a:t>, T. </a:t>
            </a:r>
            <a:r>
              <a:rPr lang="de-DE" sz="1050" i="1" dirty="0" err="1"/>
              <a:t>Tuunanen</a:t>
            </a:r>
            <a:r>
              <a:rPr lang="de-DE" sz="1050" i="1" dirty="0"/>
              <a:t>, &amp; V. </a:t>
            </a:r>
            <a:r>
              <a:rPr lang="de-DE" sz="1050" i="1" dirty="0" err="1"/>
              <a:t>Seppänen</a:t>
            </a:r>
            <a:r>
              <a:rPr lang="de-DE" sz="1050" i="1" dirty="0"/>
              <a:t> (2021)</a:t>
            </a:r>
            <a:br>
              <a:rPr lang="de-DE" sz="1050" i="1" dirty="0"/>
            </a:br>
            <a:r>
              <a:rPr lang="de-DE" sz="1050" i="1" dirty="0"/>
              <a:t>T.-H. Cheng, S. Jansen, &amp; M. Remmers (2009)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F8E454F-FCCE-DF4D-AF56-27AEE5B3FF45}"/>
              </a:ext>
            </a:extLst>
          </p:cNvPr>
          <p:cNvSpPr/>
          <p:nvPr/>
        </p:nvSpPr>
        <p:spPr>
          <a:xfrm>
            <a:off x="8526776" y="1983088"/>
            <a:ext cx="32772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/>
              <a:t>K. </a:t>
            </a:r>
            <a:r>
              <a:rPr lang="de-DE" sz="1050" i="1" dirty="0" err="1"/>
              <a:t>Dikert</a:t>
            </a:r>
            <a:r>
              <a:rPr lang="de-DE" sz="1050" i="1" dirty="0"/>
              <a:t>, M. </a:t>
            </a:r>
            <a:r>
              <a:rPr lang="de-DE" sz="1050" i="1" dirty="0" err="1"/>
              <a:t>Paasivaara</a:t>
            </a:r>
            <a:r>
              <a:rPr lang="de-DE" sz="1050" i="1" dirty="0"/>
              <a:t>, &amp; C. </a:t>
            </a:r>
            <a:r>
              <a:rPr lang="de-DE" sz="1050" i="1" dirty="0" err="1"/>
              <a:t>Lassenius</a:t>
            </a:r>
            <a:r>
              <a:rPr lang="de-DE" sz="1050" i="1" dirty="0"/>
              <a:t> (2016)</a:t>
            </a:r>
            <a:br>
              <a:rPr lang="de-DE" sz="1050" i="1" dirty="0"/>
            </a:br>
            <a:r>
              <a:rPr lang="de-DE" sz="1050" i="1" dirty="0"/>
              <a:t>VersionOne.14th State </a:t>
            </a:r>
            <a:r>
              <a:rPr lang="de-DE" sz="1050" i="1" dirty="0" err="1"/>
              <a:t>of</a:t>
            </a:r>
            <a:r>
              <a:rPr lang="de-DE" sz="1050" i="1" dirty="0"/>
              <a:t> Agile Survey (2020)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9444005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EF694C-61AC-D64F-ADC6-1399BC78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– LSAD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Metric-related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B817B-4721-8E4E-8423-AB1EAD92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F35690-12B9-EC4C-80F0-72DDF72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5A707-1CD3-5B46-B81B-5786A1AD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4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5FC60E-D3DF-8E40-9AE3-49E7C03F0B32}"/>
              </a:ext>
            </a:extLst>
          </p:cNvPr>
          <p:cNvSpPr/>
          <p:nvPr/>
        </p:nvSpPr>
        <p:spPr bwMode="auto">
          <a:xfrm>
            <a:off x="620628" y="1437155"/>
            <a:ext cx="2880319" cy="42240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LSAD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specific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challenges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in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regard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6E7E394-8C67-BD48-BF9B-6D8A7950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31" y="2126045"/>
            <a:ext cx="1051711" cy="105171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FFBC105-855D-2A47-B04D-621D4B0FD053}"/>
              </a:ext>
            </a:extLst>
          </p:cNvPr>
          <p:cNvSpPr/>
          <p:nvPr/>
        </p:nvSpPr>
        <p:spPr>
          <a:xfrm>
            <a:off x="4065187" y="1540494"/>
            <a:ext cx="6181821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endParaRPr lang="de-DE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Balance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„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freedom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reduced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overhead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“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„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improved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measurement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predictability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“ </a:t>
            </a:r>
            <a:b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Efficient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use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metrics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b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reducing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fragmented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measurement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connecting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metrics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organizational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levels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considering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level-specific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requirements</a:t>
            </a:r>
            <a:b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Reasonable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scaling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metrics</a:t>
            </a:r>
            <a:b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sz="16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393C9E7-31DF-264A-B5BB-4522E9CFEB46}"/>
              </a:ext>
            </a:extLst>
          </p:cNvPr>
          <p:cNvSpPr/>
          <p:nvPr/>
        </p:nvSpPr>
        <p:spPr>
          <a:xfrm>
            <a:off x="6028854" y="5875760"/>
            <a:ext cx="58432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50" i="1" dirty="0">
                <a:solidFill>
                  <a:srgbClr val="000000"/>
                </a:solidFill>
              </a:rPr>
              <a:t>K. </a:t>
            </a:r>
            <a:r>
              <a:rPr lang="de-DE" sz="1050" i="1" dirty="0" err="1">
                <a:solidFill>
                  <a:srgbClr val="000000"/>
                </a:solidFill>
              </a:rPr>
              <a:t>Dikert</a:t>
            </a:r>
            <a:r>
              <a:rPr lang="de-DE" sz="1050" i="1" dirty="0">
                <a:solidFill>
                  <a:srgbClr val="000000"/>
                </a:solidFill>
              </a:rPr>
              <a:t>, M. </a:t>
            </a:r>
            <a:r>
              <a:rPr lang="de-DE" sz="1050" i="1" dirty="0" err="1">
                <a:solidFill>
                  <a:srgbClr val="000000"/>
                </a:solidFill>
              </a:rPr>
              <a:t>Paasivaara</a:t>
            </a:r>
            <a:r>
              <a:rPr lang="de-DE" sz="1050" i="1" dirty="0">
                <a:solidFill>
                  <a:srgbClr val="000000"/>
                </a:solidFill>
              </a:rPr>
              <a:t>, &amp; C. </a:t>
            </a:r>
            <a:r>
              <a:rPr lang="de-DE" sz="1050" i="1" dirty="0" err="1">
                <a:solidFill>
                  <a:srgbClr val="000000"/>
                </a:solidFill>
              </a:rPr>
              <a:t>Lassenius</a:t>
            </a:r>
            <a:r>
              <a:rPr lang="de-DE" sz="1050" i="1" dirty="0">
                <a:solidFill>
                  <a:srgbClr val="000000"/>
                </a:solidFill>
              </a:rPr>
              <a:t> (2016), VersionOne.14th State </a:t>
            </a:r>
            <a:r>
              <a:rPr lang="de-DE" sz="1050" i="1" dirty="0" err="1">
                <a:solidFill>
                  <a:srgbClr val="000000"/>
                </a:solidFill>
              </a:rPr>
              <a:t>of</a:t>
            </a:r>
            <a:r>
              <a:rPr lang="de-DE" sz="1050" i="1" dirty="0">
                <a:solidFill>
                  <a:srgbClr val="000000"/>
                </a:solidFill>
              </a:rPr>
              <a:t> Agile Survey (2020)</a:t>
            </a:r>
            <a:endParaRPr lang="de-DE" sz="1050" dirty="0"/>
          </a:p>
          <a:p>
            <a:pPr algn="r"/>
            <a:r>
              <a:rPr lang="de-DE" sz="1050" i="1" dirty="0">
                <a:solidFill>
                  <a:srgbClr val="000000"/>
                </a:solidFill>
              </a:rPr>
              <a:t>I. </a:t>
            </a:r>
            <a:r>
              <a:rPr lang="de-DE" sz="1050" i="1" dirty="0" err="1">
                <a:solidFill>
                  <a:srgbClr val="000000"/>
                </a:solidFill>
              </a:rPr>
              <a:t>Korpivaara</a:t>
            </a:r>
            <a:r>
              <a:rPr lang="de-DE" sz="1050" i="1" dirty="0">
                <a:solidFill>
                  <a:srgbClr val="000000"/>
                </a:solidFill>
              </a:rPr>
              <a:t>, T. </a:t>
            </a:r>
            <a:r>
              <a:rPr lang="de-DE" sz="1050" i="1" dirty="0" err="1">
                <a:solidFill>
                  <a:srgbClr val="000000"/>
                </a:solidFill>
              </a:rPr>
              <a:t>Tuunanen</a:t>
            </a:r>
            <a:r>
              <a:rPr lang="de-DE" sz="1050" i="1" dirty="0">
                <a:solidFill>
                  <a:srgbClr val="000000"/>
                </a:solidFill>
              </a:rPr>
              <a:t>, &amp; V. </a:t>
            </a:r>
            <a:r>
              <a:rPr lang="de-DE" sz="1050" i="1" dirty="0" err="1">
                <a:solidFill>
                  <a:srgbClr val="000000"/>
                </a:solidFill>
              </a:rPr>
              <a:t>Seppänen</a:t>
            </a:r>
            <a:r>
              <a:rPr lang="de-DE" sz="1050" i="1" dirty="0">
                <a:solidFill>
                  <a:srgbClr val="000000"/>
                </a:solidFill>
              </a:rPr>
              <a:t> (2021)</a:t>
            </a:r>
            <a:r>
              <a:rPr lang="de-DE" sz="1050" dirty="0"/>
              <a:t>, </a:t>
            </a:r>
            <a:r>
              <a:rPr lang="de-DE" sz="1050" i="1" dirty="0">
                <a:solidFill>
                  <a:srgbClr val="000000"/>
                </a:solidFill>
              </a:rPr>
              <a:t>A. W. Brown, S. Ambler, &amp; W. Royce (2013)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595892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EF694C-61AC-D64F-ADC6-1399BC78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– General </a:t>
            </a:r>
            <a:r>
              <a:rPr lang="de-DE" dirty="0" err="1"/>
              <a:t>Metric-related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Disadvantages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B817B-4721-8E4E-8423-AB1EAD92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F35690-12B9-EC4C-80F0-72DDF72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5A707-1CD3-5B46-B81B-5786A1AD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5</a:t>
            </a:fld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41A15A-96AC-4A45-89B7-B88CB21BCE10}"/>
              </a:ext>
            </a:extLst>
          </p:cNvPr>
          <p:cNvSpPr/>
          <p:nvPr/>
        </p:nvSpPr>
        <p:spPr bwMode="auto">
          <a:xfrm>
            <a:off x="620628" y="1437155"/>
            <a:ext cx="2880319" cy="42240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General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risks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and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potential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disadvantages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EC3F155-D975-F745-AA57-190CCBEBB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276872"/>
            <a:ext cx="1010878" cy="1010878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F02AEF83-5935-8647-A6FA-8C830DE6466B}"/>
              </a:ext>
            </a:extLst>
          </p:cNvPr>
          <p:cNvSpPr/>
          <p:nvPr/>
        </p:nvSpPr>
        <p:spPr>
          <a:xfrm>
            <a:off x="4079776" y="1844238"/>
            <a:ext cx="618182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b="1" dirty="0" err="1"/>
              <a:t>Lacking</a:t>
            </a:r>
            <a:r>
              <a:rPr lang="de-DE" sz="1600" b="1" dirty="0"/>
              <a:t> </a:t>
            </a:r>
            <a:r>
              <a:rPr lang="de-DE" sz="1600" b="1" dirty="0" err="1"/>
              <a:t>credibility</a:t>
            </a:r>
            <a:r>
              <a:rPr lang="de-DE" sz="1600" b="1" dirty="0"/>
              <a:t> </a:t>
            </a:r>
            <a:r>
              <a:rPr lang="de-DE" sz="1600" dirty="0"/>
              <a:t>due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insufficient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b="1" dirty="0" err="1"/>
              <a:t>Misunderstandings</a:t>
            </a:r>
            <a:r>
              <a:rPr lang="de-DE" sz="1600" b="1" dirty="0"/>
              <a:t> / </a:t>
            </a:r>
            <a:r>
              <a:rPr lang="de-DE" sz="1600" b="1" dirty="0" err="1"/>
              <a:t>misinterpretations</a:t>
            </a:r>
            <a:r>
              <a:rPr lang="de-DE" sz="1600" b="1" dirty="0"/>
              <a:t> </a:t>
            </a:r>
            <a:r>
              <a:rPr lang="de-DE" sz="1600" dirty="0"/>
              <a:t>due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highly</a:t>
            </a:r>
            <a:r>
              <a:rPr lang="de-DE" sz="1600" dirty="0"/>
              <a:t> </a:t>
            </a:r>
            <a:r>
              <a:rPr lang="de-DE" sz="1600" dirty="0" err="1"/>
              <a:t>abstract</a:t>
            </a:r>
            <a:r>
              <a:rPr lang="de-DE" sz="1600" dirty="0"/>
              <a:t> </a:t>
            </a:r>
            <a:r>
              <a:rPr lang="de-DE" sz="1600" dirty="0" err="1"/>
              <a:t>descriptions</a:t>
            </a:r>
            <a:r>
              <a:rPr lang="de-DE" sz="1600" dirty="0"/>
              <a:t>, </a:t>
            </a:r>
            <a:r>
              <a:rPr lang="de-DE" sz="1600" dirty="0" err="1"/>
              <a:t>inappropriate</a:t>
            </a:r>
            <a:r>
              <a:rPr lang="de-DE" sz="1600" dirty="0"/>
              <a:t> </a:t>
            </a:r>
            <a:r>
              <a:rPr lang="de-DE" sz="1600" dirty="0" err="1"/>
              <a:t>definitions</a:t>
            </a:r>
            <a:r>
              <a:rPr lang="de-DE" sz="1600" dirty="0"/>
              <a:t>,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common</a:t>
            </a:r>
            <a:r>
              <a:rPr lang="de-DE" sz="1600" dirty="0"/>
              <a:t> </a:t>
            </a:r>
            <a:r>
              <a:rPr lang="de-DE" sz="1600" dirty="0" err="1"/>
              <a:t>terminology</a:t>
            </a:r>
            <a:r>
              <a:rPr lang="de-DE" sz="1600" dirty="0"/>
              <a:t>, </a:t>
            </a:r>
            <a:r>
              <a:rPr lang="de-DE" sz="1600" dirty="0" err="1"/>
              <a:t>inconsistent</a:t>
            </a:r>
            <a:r>
              <a:rPr lang="de-DE" sz="1600" dirty="0"/>
              <a:t> </a:t>
            </a:r>
            <a:r>
              <a:rPr lang="de-DE" sz="1600" dirty="0" err="1"/>
              <a:t>documentation</a:t>
            </a:r>
            <a:r>
              <a:rPr lang="de-DE" sz="1600" dirty="0"/>
              <a:t> </a:t>
            </a:r>
            <a:br>
              <a:rPr lang="de-DE" sz="1600" dirty="0"/>
            </a:br>
            <a:br>
              <a:rPr lang="de-DE" sz="1600" dirty="0"/>
            </a:br>
            <a:endParaRPr lang="de-DE" sz="160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Connecting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achievement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metrics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 </a:t>
            </a:r>
            <a:r>
              <a:rPr lang="de-DE" sz="1600" dirty="0" err="1"/>
              <a:t>financial</a:t>
            </a:r>
            <a:r>
              <a:rPr lang="de-DE" sz="1600" dirty="0"/>
              <a:t> </a:t>
            </a:r>
            <a:r>
              <a:rPr lang="de-DE" sz="1600" dirty="0" err="1"/>
              <a:t>reward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punishment</a:t>
            </a:r>
            <a:r>
              <a:rPr lang="de-DE" sz="1600" dirty="0"/>
              <a:t>, </a:t>
            </a:r>
            <a:r>
              <a:rPr lang="de-DE" sz="1600" dirty="0" err="1"/>
              <a:t>which</a:t>
            </a:r>
            <a:r>
              <a:rPr lang="de-DE" sz="1600" dirty="0"/>
              <a:t> </a:t>
            </a:r>
            <a:r>
              <a:rPr lang="de-DE" sz="1600" dirty="0" err="1"/>
              <a:t>leads</a:t>
            </a:r>
            <a:r>
              <a:rPr lang="de-DE" sz="1600" dirty="0"/>
              <a:t> </a:t>
            </a:r>
            <a:r>
              <a:rPr lang="de-DE" sz="1600" dirty="0" err="1"/>
              <a:t>responsible</a:t>
            </a:r>
            <a:r>
              <a:rPr lang="de-DE" sz="1600" dirty="0"/>
              <a:t> </a:t>
            </a:r>
            <a:r>
              <a:rPr lang="de-DE" sz="1600" dirty="0" err="1"/>
              <a:t>persons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b="1" dirty="0" err="1"/>
              <a:t>only</a:t>
            </a:r>
            <a:r>
              <a:rPr lang="de-DE" sz="1600" b="1" dirty="0"/>
              <a:t> </a:t>
            </a:r>
            <a:r>
              <a:rPr lang="de-DE" sz="1600" b="1" dirty="0" err="1"/>
              <a:t>focus</a:t>
            </a:r>
            <a:r>
              <a:rPr lang="de-DE" sz="1600" b="1" dirty="0"/>
              <a:t> on </a:t>
            </a:r>
            <a:r>
              <a:rPr lang="de-DE" sz="1600" b="1" dirty="0" err="1"/>
              <a:t>achieving</a:t>
            </a:r>
            <a:r>
              <a:rPr lang="de-DE" sz="1600" b="1" dirty="0"/>
              <a:t> </a:t>
            </a:r>
            <a:r>
              <a:rPr lang="de-DE" sz="1600" b="1" dirty="0" err="1"/>
              <a:t>specific</a:t>
            </a:r>
            <a:r>
              <a:rPr lang="de-DE" sz="1600" b="1" dirty="0"/>
              <a:t> </a:t>
            </a:r>
            <a:r>
              <a:rPr lang="de-DE" sz="1600" b="1" dirty="0" err="1"/>
              <a:t>target</a:t>
            </a:r>
            <a:r>
              <a:rPr lang="de-DE" sz="1600" b="1" dirty="0"/>
              <a:t> </a:t>
            </a:r>
            <a:r>
              <a:rPr lang="de-DE" sz="1600" b="1" dirty="0" err="1"/>
              <a:t>values</a:t>
            </a:r>
            <a:b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sz="16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50DBF7E-31B8-6D41-8FB9-F8B0CF35EECE}"/>
              </a:ext>
            </a:extLst>
          </p:cNvPr>
          <p:cNvSpPr/>
          <p:nvPr/>
        </p:nvSpPr>
        <p:spPr>
          <a:xfrm>
            <a:off x="4792781" y="5283448"/>
            <a:ext cx="67785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/>
              <a:t>B. Perrin (1998), J. Hauser &amp; G. Katz (1998), G. Lawson-Borders (2003)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D3FD6B-39C6-154B-A953-82E6E5CD164E}"/>
              </a:ext>
            </a:extLst>
          </p:cNvPr>
          <p:cNvSpPr/>
          <p:nvPr/>
        </p:nvSpPr>
        <p:spPr>
          <a:xfrm>
            <a:off x="4899093" y="3429000"/>
            <a:ext cx="67785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/>
              <a:t>W. W. </a:t>
            </a:r>
            <a:r>
              <a:rPr lang="de-DE" sz="1050" i="1" dirty="0" err="1"/>
              <a:t>Eckerson</a:t>
            </a:r>
            <a:r>
              <a:rPr lang="de-DE" sz="1050" i="1" dirty="0"/>
              <a:t> (2010), S. M. Bird, C. Sir David, V. T. </a:t>
            </a:r>
            <a:r>
              <a:rPr lang="de-DE" sz="1050" i="1" dirty="0" err="1"/>
              <a:t>Farewell</a:t>
            </a:r>
            <a:r>
              <a:rPr lang="de-DE" sz="1050" i="1" dirty="0"/>
              <a:t>, G. Harvey, H. Tim, &amp; S. Peter C. (2005)</a:t>
            </a:r>
          </a:p>
        </p:txBody>
      </p:sp>
    </p:spTree>
    <p:extLst>
      <p:ext uri="{BB962C8B-B14F-4D97-AF65-F5344CB8AC3E}">
        <p14:creationId xmlns:p14="http://schemas.microsoft.com/office/powerpoint/2010/main" val="17525523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EF694C-61AC-D64F-ADC6-1399BC78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– Big Picture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B817B-4721-8E4E-8423-AB1EAD92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F35690-12B9-EC4C-80F0-72DDF72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5A707-1CD3-5B46-B81B-5786A1AD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6</a:t>
            </a:fld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41A15A-96AC-4A45-89B7-B88CB21BCE10}"/>
              </a:ext>
            </a:extLst>
          </p:cNvPr>
          <p:cNvSpPr/>
          <p:nvPr/>
        </p:nvSpPr>
        <p:spPr bwMode="auto">
          <a:xfrm>
            <a:off x="8328248" y="3717032"/>
            <a:ext cx="2880320" cy="2051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General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risks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and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potential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disadvantages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34E74B-41E0-AF48-9C72-3F19D16D9928}"/>
              </a:ext>
            </a:extLst>
          </p:cNvPr>
          <p:cNvSpPr/>
          <p:nvPr/>
        </p:nvSpPr>
        <p:spPr bwMode="auto">
          <a:xfrm>
            <a:off x="819198" y="1535709"/>
            <a:ext cx="2880320" cy="42333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Potential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support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a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successful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implementation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&amp;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management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large-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scale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agile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software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development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5FC60E-D3DF-8E40-9AE3-49E7C03F0B32}"/>
              </a:ext>
            </a:extLst>
          </p:cNvPr>
          <p:cNvSpPr/>
          <p:nvPr/>
        </p:nvSpPr>
        <p:spPr bwMode="auto">
          <a:xfrm>
            <a:off x="8328248" y="1593033"/>
            <a:ext cx="2880320" cy="2051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LSAD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specific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challenges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in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regard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91A4984-BCD4-7D40-B873-D6CC4DF31893}"/>
              </a:ext>
            </a:extLst>
          </p:cNvPr>
          <p:cNvSpPr/>
          <p:nvPr/>
        </p:nvSpPr>
        <p:spPr bwMode="auto">
          <a:xfrm>
            <a:off x="4583832" y="2393805"/>
            <a:ext cx="2880320" cy="2517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de-DE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Lacking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guidance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in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field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in large-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scale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agile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software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development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A586BED-F707-4347-B266-7A8FB674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30" y="1953742"/>
            <a:ext cx="1142256" cy="11422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574E56D-D0DC-344E-BB0C-5602171C4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34" y="2467416"/>
            <a:ext cx="1237917" cy="123791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BC47794-6E3A-5B48-A048-6F28EB493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69" y="2434880"/>
            <a:ext cx="528317" cy="52831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253A125-9723-954C-9232-3874C61A2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8" y="2768791"/>
            <a:ext cx="388811" cy="38881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6E7E394-8C67-BD48-BF9B-6D8A79507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66" y="1827033"/>
            <a:ext cx="746284" cy="74628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EC3F155-D975-F745-AA57-190CCBEBB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70" y="3785487"/>
            <a:ext cx="864097" cy="864097"/>
          </a:xfrm>
          <a:prstGeom prst="rect">
            <a:avLst/>
          </a:prstGeom>
        </p:spPr>
      </p:pic>
      <p:pic>
        <p:nvPicPr>
          <p:cNvPr id="40" name="Grafik 3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667C2CD5-F69D-BD48-A4D4-7D846ABAF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68" y="2699038"/>
            <a:ext cx="841727" cy="855196"/>
          </a:xfrm>
          <a:prstGeom prst="rect">
            <a:avLst/>
          </a:prstGeom>
        </p:spPr>
      </p:pic>
      <p:pic>
        <p:nvPicPr>
          <p:cNvPr id="43" name="Grafik 4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AAF55A7D-E81C-E74F-B861-6D581A300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83949" y="2294110"/>
            <a:ext cx="841727" cy="855196"/>
          </a:xfrm>
          <a:prstGeom prst="rect">
            <a:avLst/>
          </a:prstGeom>
        </p:spPr>
      </p:pic>
      <p:pic>
        <p:nvPicPr>
          <p:cNvPr id="44" name="Grafik 43" descr="Ein Bild, das Pfeil enthält.&#10;&#10;Automatisch generierte Beschreibung">
            <a:extLst>
              <a:ext uri="{FF2B5EF4-FFF2-40B4-BE49-F238E27FC236}">
                <a16:creationId xmlns:a16="http://schemas.microsoft.com/office/drawing/2014/main" id="{34993CDF-3198-414E-978C-DD3E27D23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95742" y="4221986"/>
            <a:ext cx="841727" cy="855196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F9A18ADE-ACF7-2B4F-B5CA-96EEB4EDD953}"/>
              </a:ext>
            </a:extLst>
          </p:cNvPr>
          <p:cNvSpPr/>
          <p:nvPr/>
        </p:nvSpPr>
        <p:spPr>
          <a:xfrm>
            <a:off x="684688" y="5824922"/>
            <a:ext cx="30203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50" i="1" dirty="0" err="1"/>
              <a:t>Korpivaara</a:t>
            </a:r>
            <a:r>
              <a:rPr lang="de-DE" sz="1050" i="1" dirty="0"/>
              <a:t>, T. </a:t>
            </a:r>
            <a:r>
              <a:rPr lang="de-DE" sz="1050" i="1" dirty="0" err="1"/>
              <a:t>Tuunanen</a:t>
            </a:r>
            <a:r>
              <a:rPr lang="de-DE" sz="1050" i="1" dirty="0"/>
              <a:t>, &amp; V. </a:t>
            </a:r>
            <a:r>
              <a:rPr lang="de-DE" sz="1050" i="1" dirty="0" err="1"/>
              <a:t>Seppänen</a:t>
            </a:r>
            <a:r>
              <a:rPr lang="de-DE" sz="1050" i="1" dirty="0"/>
              <a:t> (2021)</a:t>
            </a:r>
            <a:br>
              <a:rPr lang="de-DE" sz="1050" i="1" dirty="0"/>
            </a:br>
            <a:r>
              <a:rPr lang="de-DE" sz="1050" i="1" dirty="0"/>
              <a:t>T.-H. Cheng, S. Jansen, &amp; M. Remmers (2009)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1D367C-2C39-534F-A8D6-9116432EEA69}"/>
              </a:ext>
            </a:extLst>
          </p:cNvPr>
          <p:cNvSpPr/>
          <p:nvPr/>
        </p:nvSpPr>
        <p:spPr>
          <a:xfrm>
            <a:off x="5447928" y="4967590"/>
            <a:ext cx="20345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50" i="1" dirty="0"/>
              <a:t>T. </a:t>
            </a:r>
            <a:r>
              <a:rPr lang="de-DE" sz="1050" i="1" dirty="0" err="1"/>
              <a:t>Dingsøyr</a:t>
            </a:r>
            <a:r>
              <a:rPr lang="de-DE" sz="1050" i="1" dirty="0"/>
              <a:t> &amp; N. B. Moe (2014)</a:t>
            </a:r>
          </a:p>
        </p:txBody>
      </p:sp>
    </p:spTree>
    <p:extLst>
      <p:ext uri="{BB962C8B-B14F-4D97-AF65-F5344CB8AC3E}">
        <p14:creationId xmlns:p14="http://schemas.microsoft.com/office/powerpoint/2010/main" val="6175532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778AE40-A6AB-4740-8FFA-FB1C9D4DF8AC}"/>
              </a:ext>
            </a:extLst>
          </p:cNvPr>
          <p:cNvSpPr/>
          <p:nvPr/>
        </p:nvSpPr>
        <p:spPr bwMode="auto">
          <a:xfrm>
            <a:off x="-96688" y="1556792"/>
            <a:ext cx="1238537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2" y="980728"/>
            <a:ext cx="11523135" cy="5400675"/>
          </a:xfrm>
        </p:spPr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methodology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roadmap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1978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reieck 22">
            <a:extLst>
              <a:ext uri="{FF2B5EF4-FFF2-40B4-BE49-F238E27FC236}">
                <a16:creationId xmlns:a16="http://schemas.microsoft.com/office/drawing/2014/main" id="{5F388B19-9959-5443-9E2A-AA69C8B2A746}"/>
              </a:ext>
            </a:extLst>
          </p:cNvPr>
          <p:cNvSpPr/>
          <p:nvPr/>
        </p:nvSpPr>
        <p:spPr bwMode="auto">
          <a:xfrm rot="16200000">
            <a:off x="4238394" y="562354"/>
            <a:ext cx="7316540" cy="5761567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bg1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Bogen 19">
            <a:extLst>
              <a:ext uri="{FF2B5EF4-FFF2-40B4-BE49-F238E27FC236}">
                <a16:creationId xmlns:a16="http://schemas.microsoft.com/office/drawing/2014/main" id="{B9C72D81-3818-8743-B83D-4D09A251BD51}"/>
              </a:ext>
            </a:extLst>
          </p:cNvPr>
          <p:cNvSpPr/>
          <p:nvPr/>
        </p:nvSpPr>
        <p:spPr bwMode="auto">
          <a:xfrm rot="15175300">
            <a:off x="4353958" y="2529556"/>
            <a:ext cx="1008112" cy="3744416"/>
          </a:xfrm>
          <a:prstGeom prst="arc">
            <a:avLst>
              <a:gd name="adj1" fmla="val 16022243"/>
              <a:gd name="adj2" fmla="val 1203258"/>
            </a:avLst>
          </a:prstGeom>
          <a:ln w="1174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EF694C-61AC-D64F-ADC6-1399BC78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Methodology</a:t>
            </a:r>
            <a:r>
              <a:rPr lang="de-DE" dirty="0"/>
              <a:t> – Design Science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B817B-4721-8E4E-8423-AB1EAD92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F35690-12B9-EC4C-80F0-72DDF72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5A707-1CD3-5B46-B81B-5786A1AD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8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8E547D-44F3-B644-8463-247538B0C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05" y="2040986"/>
            <a:ext cx="2439930" cy="24399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AC9E22D-7E85-7B4A-9E03-DE03D4148B22}"/>
              </a:ext>
            </a:extLst>
          </p:cNvPr>
          <p:cNvSpPr/>
          <p:nvPr/>
        </p:nvSpPr>
        <p:spPr>
          <a:xfrm>
            <a:off x="4245743" y="4510034"/>
            <a:ext cx="2923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de-DE" b="1" dirty="0" err="1">
                <a:solidFill>
                  <a:schemeClr val="accent5">
                    <a:lumMod val="75000"/>
                  </a:schemeClr>
                </a:solidFill>
              </a:rPr>
              <a:t>Artefact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de-DE" b="1" dirty="0" err="1"/>
              <a:t>Metric</a:t>
            </a:r>
            <a:r>
              <a:rPr lang="de-DE" b="1" dirty="0"/>
              <a:t> </a:t>
            </a:r>
            <a:r>
              <a:rPr lang="de-DE" b="1" dirty="0" err="1"/>
              <a:t>catalog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large-</a:t>
            </a:r>
            <a:r>
              <a:rPr lang="de-DE" b="1" dirty="0" err="1"/>
              <a:t>scale</a:t>
            </a:r>
            <a:r>
              <a:rPr lang="de-DE" b="1" dirty="0"/>
              <a:t> agile </a:t>
            </a:r>
            <a:br>
              <a:rPr lang="de-DE" b="1" dirty="0"/>
            </a:br>
            <a:r>
              <a:rPr lang="de-DE" b="1" dirty="0" err="1"/>
              <a:t>software</a:t>
            </a:r>
            <a:r>
              <a:rPr lang="de-DE" b="1" dirty="0"/>
              <a:t> </a:t>
            </a:r>
            <a:r>
              <a:rPr lang="de-DE" b="1" dirty="0" err="1"/>
              <a:t>development</a:t>
            </a:r>
            <a:endParaRPr lang="de-DE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E0BD7EC-5254-5A4D-BDB3-A0BBB28E1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05" y="1702564"/>
            <a:ext cx="868958" cy="86895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D2D3FEC9-7A75-3A42-81E2-12458830C1E8}"/>
              </a:ext>
            </a:extLst>
          </p:cNvPr>
          <p:cNvSpPr/>
          <p:nvPr/>
        </p:nvSpPr>
        <p:spPr>
          <a:xfrm>
            <a:off x="1984272" y="270695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latin typeface="Arial" pitchFamily="34" charset="0"/>
              </a:rPr>
              <a:t>Literature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4DDD15A-0672-2840-8938-E8239EFB581C}"/>
              </a:ext>
            </a:extLst>
          </p:cNvPr>
          <p:cNvSpPr/>
          <p:nvPr/>
        </p:nvSpPr>
        <p:spPr>
          <a:xfrm>
            <a:off x="1573911" y="5464891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Semi-</a:t>
            </a:r>
            <a:r>
              <a:rPr lang="de-DE" dirty="0" err="1">
                <a:latin typeface="Arial" pitchFamily="34" charset="0"/>
              </a:rPr>
              <a:t>structured</a:t>
            </a:r>
            <a:br>
              <a:rPr lang="de-DE" dirty="0">
                <a:latin typeface="Arial" pitchFamily="34" charset="0"/>
              </a:rPr>
            </a:br>
            <a:r>
              <a:rPr lang="de-DE" dirty="0">
                <a:latin typeface="Arial" pitchFamily="34" charset="0"/>
              </a:rPr>
              <a:t>expert </a:t>
            </a:r>
            <a:r>
              <a:rPr lang="de-DE" dirty="0" err="1">
                <a:latin typeface="Arial" pitchFamily="34" charset="0"/>
              </a:rPr>
              <a:t>interviews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3CB2B93-DD60-584A-866F-3E52B31FA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72" y="4172995"/>
            <a:ext cx="1159292" cy="1159292"/>
          </a:xfrm>
          <a:prstGeom prst="rect">
            <a:avLst/>
          </a:prstGeom>
        </p:spPr>
      </p:pic>
      <p:sp>
        <p:nvSpPr>
          <p:cNvPr id="21" name="Bogen 20">
            <a:extLst>
              <a:ext uri="{FF2B5EF4-FFF2-40B4-BE49-F238E27FC236}">
                <a16:creationId xmlns:a16="http://schemas.microsoft.com/office/drawing/2014/main" id="{444E1498-0F67-FB4B-B39A-EC4AFDC059FF}"/>
              </a:ext>
            </a:extLst>
          </p:cNvPr>
          <p:cNvSpPr/>
          <p:nvPr/>
        </p:nvSpPr>
        <p:spPr bwMode="auto">
          <a:xfrm rot="19645749">
            <a:off x="3653607" y="1790031"/>
            <a:ext cx="1008112" cy="3744416"/>
          </a:xfrm>
          <a:prstGeom prst="arc">
            <a:avLst>
              <a:gd name="adj1" fmla="val 16200000"/>
              <a:gd name="adj2" fmla="val 1203258"/>
            </a:avLst>
          </a:prstGeom>
          <a:ln w="1174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C00682A-E3F1-DE4F-99B7-EBEEDB830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09" y="1430151"/>
            <a:ext cx="1354219" cy="135421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5823E9D1-BFDB-044F-BB4B-F5DCA0E1292D}"/>
              </a:ext>
            </a:extLst>
          </p:cNvPr>
          <p:cNvSpPr txBox="1"/>
          <p:nvPr/>
        </p:nvSpPr>
        <p:spPr>
          <a:xfrm>
            <a:off x="6957608" y="2347497"/>
            <a:ext cx="318228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Structured </a:t>
            </a:r>
            <a:r>
              <a:rPr lang="de-DE" dirty="0" err="1">
                <a:latin typeface="Arial" pitchFamily="34" charset="0"/>
              </a:rPr>
              <a:t>collection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industry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best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practices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goal-</a:t>
            </a:r>
            <a:r>
              <a:rPr lang="de-DE" dirty="0" err="1">
                <a:latin typeface="Arial" pitchFamily="34" charset="0"/>
              </a:rPr>
              <a:t>driven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metrics</a:t>
            </a:r>
            <a:r>
              <a:rPr lang="de-DE" dirty="0">
                <a:latin typeface="Arial" pitchFamily="34" charset="0"/>
              </a:rPr>
              <a:t> in LSAD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3E04491-F24C-4E48-BDA6-E81525EF4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61" y="2416730"/>
            <a:ext cx="1237917" cy="123791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5A1A3DA-E465-4B45-89DC-9012068A6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71" y="2571522"/>
            <a:ext cx="604313" cy="60431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67148B0-B118-8545-A86D-524291F47F23}"/>
              </a:ext>
            </a:extLst>
          </p:cNvPr>
          <p:cNvSpPr txBox="1"/>
          <p:nvPr/>
        </p:nvSpPr>
        <p:spPr>
          <a:xfrm>
            <a:off x="6968678" y="3809664"/>
            <a:ext cx="318228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structured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form </a:t>
            </a:r>
            <a:r>
              <a:rPr lang="de-DE" dirty="0" err="1">
                <a:latin typeface="Arial" pitchFamily="34" charset="0"/>
              </a:rPr>
              <a:t>to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reduce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related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risks</a:t>
            </a:r>
            <a:br>
              <a:rPr lang="de-DE" dirty="0">
                <a:latin typeface="Arial" pitchFamily="34" charset="0"/>
              </a:rPr>
            </a:br>
            <a:r>
              <a:rPr lang="de-DE" dirty="0">
                <a:latin typeface="Arial" pitchFamily="34" charset="0"/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4C6B40-F20B-534D-A7F8-B6218EFBC831}"/>
              </a:ext>
            </a:extLst>
          </p:cNvPr>
          <p:cNvSpPr/>
          <p:nvPr/>
        </p:nvSpPr>
        <p:spPr>
          <a:xfrm>
            <a:off x="7359417" y="4700182"/>
            <a:ext cx="29466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i="1" dirty="0"/>
              <a:t>A. D. </a:t>
            </a:r>
            <a:r>
              <a:rPr lang="de-DE" sz="1050" i="1" dirty="0" err="1"/>
              <a:t>Neely</a:t>
            </a:r>
            <a:r>
              <a:rPr lang="de-DE" sz="1050" i="1" dirty="0"/>
              <a:t>, C. Adams, &amp;  M. </a:t>
            </a:r>
            <a:r>
              <a:rPr lang="de-DE" sz="1050" i="1" dirty="0" err="1"/>
              <a:t>Kennerley</a:t>
            </a:r>
            <a:r>
              <a:rPr lang="de-DE" sz="1050" i="1" dirty="0"/>
              <a:t> (2002)</a:t>
            </a:r>
          </a:p>
        </p:txBody>
      </p:sp>
      <p:sp>
        <p:nvSpPr>
          <p:cNvPr id="29" name="Bogen 28">
            <a:extLst>
              <a:ext uri="{FF2B5EF4-FFF2-40B4-BE49-F238E27FC236}">
                <a16:creationId xmlns:a16="http://schemas.microsoft.com/office/drawing/2014/main" id="{B245A1EC-4956-1F44-B311-EB0F025E7A91}"/>
              </a:ext>
            </a:extLst>
          </p:cNvPr>
          <p:cNvSpPr/>
          <p:nvPr/>
        </p:nvSpPr>
        <p:spPr bwMode="auto">
          <a:xfrm>
            <a:off x="9231625" y="4169704"/>
            <a:ext cx="1177563" cy="1295231"/>
          </a:xfrm>
          <a:prstGeom prst="arc">
            <a:avLst>
              <a:gd name="adj1" fmla="val 16200000"/>
              <a:gd name="adj2" fmla="val 150948"/>
            </a:avLst>
          </a:prstGeom>
          <a:ln w="34925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88E17CD-0234-2F49-8E10-8A547D3376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732" y="4016956"/>
            <a:ext cx="635678" cy="635678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ADA13BAA-9B84-0F4E-B719-A92470E3E15B}"/>
              </a:ext>
            </a:extLst>
          </p:cNvPr>
          <p:cNvSpPr/>
          <p:nvPr/>
        </p:nvSpPr>
        <p:spPr>
          <a:xfrm>
            <a:off x="3575720" y="5433364"/>
            <a:ext cx="3582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>
                <a:latin typeface="Arial" panose="020B0604020202020204" pitchFamily="34" charset="0"/>
              </a:rPr>
              <a:t>A. R. </a:t>
            </a:r>
            <a:r>
              <a:rPr lang="de-DE" sz="1050" i="1" dirty="0" err="1">
                <a:latin typeface="Arial" panose="020B0604020202020204" pitchFamily="34" charset="0"/>
              </a:rPr>
              <a:t>Hevner</a:t>
            </a:r>
            <a:r>
              <a:rPr lang="de-DE" sz="1050" i="1" dirty="0">
                <a:latin typeface="Arial" panose="020B0604020202020204" pitchFamily="34" charset="0"/>
              </a:rPr>
              <a:t>, S. T. March, J. Park, </a:t>
            </a:r>
            <a:r>
              <a:rPr lang="de-DE" sz="1050" i="1" dirty="0" err="1">
                <a:latin typeface="Arial" panose="020B0604020202020204" pitchFamily="34" charset="0"/>
              </a:rPr>
              <a:t>and</a:t>
            </a:r>
            <a:r>
              <a:rPr lang="de-DE" sz="1050" i="1" dirty="0">
                <a:latin typeface="Arial" panose="020B0604020202020204" pitchFamily="34" charset="0"/>
              </a:rPr>
              <a:t> S. Ram (2004)</a:t>
            </a:r>
            <a:endParaRPr lang="de-DE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75713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Methodology</a:t>
            </a:r>
            <a:r>
              <a:rPr lang="de-DE" dirty="0"/>
              <a:t> - </a:t>
            </a:r>
            <a:r>
              <a:rPr lang="en-US" dirty="0"/>
              <a:t>Research Questions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08.03.2021 Franziska Maria Tobisch – Kick-off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DB5465B-60FE-EC44-9AF0-55EAAD31DEF0}"/>
              </a:ext>
            </a:extLst>
          </p:cNvPr>
          <p:cNvGrpSpPr/>
          <p:nvPr/>
        </p:nvGrpSpPr>
        <p:grpSpPr>
          <a:xfrm>
            <a:off x="1101786" y="1648379"/>
            <a:ext cx="9818750" cy="1492589"/>
            <a:chOff x="-526265" y="1210430"/>
            <a:chExt cx="11968427" cy="156856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787869D7-118A-8540-8F67-2DBF6DFE4BCC}"/>
                </a:ext>
              </a:extLst>
            </p:cNvPr>
            <p:cNvSpPr/>
            <p:nvPr/>
          </p:nvSpPr>
          <p:spPr bwMode="auto">
            <a:xfrm>
              <a:off x="715548" y="1210430"/>
              <a:ext cx="10726614" cy="15685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de-DE" dirty="0"/>
                <a:t>How </a:t>
              </a:r>
              <a:r>
                <a:rPr lang="de-DE" dirty="0" err="1"/>
                <a:t>can</a:t>
              </a:r>
              <a:r>
                <a:rPr lang="de-DE" dirty="0"/>
                <a:t> a </a:t>
              </a:r>
              <a:r>
                <a:rPr lang="de-DE" dirty="0" err="1"/>
                <a:t>generic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minimalistic</a:t>
              </a:r>
              <a:r>
                <a:rPr lang="de-DE" dirty="0"/>
                <a:t> </a:t>
              </a:r>
              <a:r>
                <a:rPr lang="de-DE" dirty="0" err="1"/>
                <a:t>metric</a:t>
              </a:r>
              <a:r>
                <a:rPr lang="de-DE" dirty="0"/>
                <a:t> </a:t>
              </a:r>
              <a:r>
                <a:rPr lang="de-DE" dirty="0" err="1"/>
                <a:t>management</a:t>
              </a:r>
              <a:r>
                <a:rPr lang="de-DE" dirty="0"/>
                <a:t> </a:t>
              </a:r>
              <a:r>
                <a:rPr lang="de-DE" dirty="0" err="1"/>
                <a:t>fact</a:t>
              </a:r>
              <a:r>
                <a:rPr lang="de-DE" dirty="0"/>
                <a:t> </a:t>
              </a:r>
              <a:r>
                <a:rPr lang="de-DE" dirty="0" err="1"/>
                <a:t>sheet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domain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large-</a:t>
              </a:r>
              <a:r>
                <a:rPr lang="de-DE" dirty="0" err="1"/>
                <a:t>scale</a:t>
              </a:r>
              <a:r>
                <a:rPr lang="de-DE" dirty="0"/>
                <a:t> agile </a:t>
              </a:r>
              <a:r>
                <a:rPr lang="de-DE" dirty="0" err="1"/>
                <a:t>software</a:t>
              </a:r>
              <a:r>
                <a:rPr lang="de-DE" dirty="0"/>
                <a:t> </a:t>
              </a:r>
              <a:r>
                <a:rPr lang="de-DE" dirty="0" err="1"/>
                <a:t>development</a:t>
              </a:r>
              <a:r>
                <a:rPr lang="de-DE" dirty="0"/>
                <a:t> </a:t>
              </a:r>
              <a:r>
                <a:rPr lang="de-DE" dirty="0" err="1"/>
                <a:t>be</a:t>
              </a:r>
              <a:r>
                <a:rPr lang="de-DE" dirty="0"/>
                <a:t> </a:t>
              </a:r>
              <a:r>
                <a:rPr lang="de-DE" dirty="0" err="1"/>
                <a:t>designed</a:t>
              </a:r>
              <a:r>
                <a:rPr lang="de-DE" dirty="0"/>
                <a:t>?</a:t>
              </a: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B7EEB11-6FFD-1B46-8263-E8840E27D26E}"/>
                </a:ext>
              </a:extLst>
            </p:cNvPr>
            <p:cNvSpPr/>
            <p:nvPr/>
          </p:nvSpPr>
          <p:spPr bwMode="auto">
            <a:xfrm>
              <a:off x="-526265" y="1210430"/>
              <a:ext cx="1274980" cy="15685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bg1"/>
                  </a:solidFill>
                  <a:cs typeface="Arial" pitchFamily="34" charset="0"/>
                </a:rPr>
                <a:t>RQ1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F0F01EB-66B4-714A-B61F-B72135F3C306}"/>
              </a:ext>
            </a:extLst>
          </p:cNvPr>
          <p:cNvGrpSpPr/>
          <p:nvPr/>
        </p:nvGrpSpPr>
        <p:grpSpPr>
          <a:xfrm>
            <a:off x="1133970" y="3348981"/>
            <a:ext cx="9786565" cy="1492589"/>
            <a:chOff x="-515533" y="1210430"/>
            <a:chExt cx="14005361" cy="1236087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BF69619-58AC-1347-911A-7757E4CE9E52}"/>
                </a:ext>
              </a:extLst>
            </p:cNvPr>
            <p:cNvSpPr/>
            <p:nvPr/>
          </p:nvSpPr>
          <p:spPr bwMode="auto">
            <a:xfrm>
              <a:off x="725168" y="1210430"/>
              <a:ext cx="12764660" cy="1236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What are best-practices for metrics used in large-scale </a:t>
              </a:r>
              <a:br>
                <a:rPr lang="en-US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agile software development?</a:t>
              </a: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76264411-0D4E-9947-84EB-5A2C0040ABBD}"/>
                </a:ext>
              </a:extLst>
            </p:cNvPr>
            <p:cNvSpPr/>
            <p:nvPr/>
          </p:nvSpPr>
          <p:spPr bwMode="auto">
            <a:xfrm flipH="1">
              <a:off x="-515533" y="1210430"/>
              <a:ext cx="1450821" cy="12360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bg1"/>
                  </a:solidFill>
                  <a:cs typeface="Arial" pitchFamily="34" charset="0"/>
                </a:rPr>
                <a:t>RQ2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33C4982-76B9-1640-B3F0-3D18BBEA7C93}"/>
              </a:ext>
            </a:extLst>
          </p:cNvPr>
          <p:cNvGrpSpPr/>
          <p:nvPr/>
        </p:nvGrpSpPr>
        <p:grpSpPr>
          <a:xfrm>
            <a:off x="9248322" y="2998519"/>
            <a:ext cx="2276929" cy="2286708"/>
            <a:chOff x="8832304" y="2526814"/>
            <a:chExt cx="1804371" cy="1804371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02063E0-672B-F54B-B862-DA3A82F02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04" y="2526814"/>
              <a:ext cx="1804371" cy="1804371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6F8CF56A-DB36-D342-8033-E154F7A6D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139" y="2969778"/>
              <a:ext cx="528317" cy="528317"/>
            </a:xfrm>
            <a:prstGeom prst="rect">
              <a:avLst/>
            </a:prstGeom>
          </p:spPr>
        </p:pic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8F45DA4C-2C3C-884C-A319-052970D0EBAE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3554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Deutsche Folienvorlage (breit).potx" id="{797E3055-EF26-4B20-9ED8-5B1EF4832DAD}" vid="{40E147F4-7733-44AD-9066-08DC2245D49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1887</Words>
  <Application>Microsoft Macintosh PowerPoint</Application>
  <PresentationFormat>Breitbild</PresentationFormat>
  <Paragraphs>318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ArialMT</vt:lpstr>
      <vt:lpstr>Helvetica Neue</vt:lpstr>
      <vt:lpstr>TUM Neue Helvetica 75 Bold</vt:lpstr>
      <vt:lpstr>Wingdings</vt:lpstr>
      <vt:lpstr>Slides sebis 2013 2</vt:lpstr>
      <vt:lpstr>Design of a Metric Catalog for Large-Scale Agile Software Development</vt:lpstr>
      <vt:lpstr>Outline</vt:lpstr>
      <vt:lpstr>Motivation – Potential of Metrics in LSAD</vt:lpstr>
      <vt:lpstr>Motivation – LSAD Specific Metric-related Challenges </vt:lpstr>
      <vt:lpstr>Motivation – General Metric-related Risks and Disadvantages</vt:lpstr>
      <vt:lpstr>Motivation – Big Picture</vt:lpstr>
      <vt:lpstr>Outline</vt:lpstr>
      <vt:lpstr>Research Methodology – Design Science</vt:lpstr>
      <vt:lpstr>Research Methodology - Research Questions</vt:lpstr>
      <vt:lpstr>Research Methodology</vt:lpstr>
      <vt:lpstr>Outline</vt:lpstr>
      <vt:lpstr>Current State</vt:lpstr>
      <vt:lpstr>Outline</vt:lpstr>
      <vt:lpstr>Research Roadmap</vt:lpstr>
      <vt:lpstr>References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dc:description>Copyright sebis</dc:description>
  <cp:lastModifiedBy/>
  <cp:revision>1</cp:revision>
  <dcterms:created xsi:type="dcterms:W3CDTF">2018-03-16T10:28:48Z</dcterms:created>
  <dcterms:modified xsi:type="dcterms:W3CDTF">2021-04-06T15:30:18Z</dcterms:modified>
</cp:coreProperties>
</file>