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25" r:id="rId1"/>
    <p:sldMasterId id="2147483806" r:id="rId2"/>
    <p:sldMasterId id="2147483818" r:id="rId3"/>
    <p:sldMasterId id="2147483782" r:id="rId4"/>
    <p:sldMasterId id="2147483794" r:id="rId5"/>
  </p:sldMasterIdLst>
  <p:notesMasterIdLst>
    <p:notesMasterId r:id="rId51"/>
  </p:notesMasterIdLst>
  <p:handoutMasterIdLst>
    <p:handoutMasterId r:id="rId52"/>
  </p:handoutMasterIdLst>
  <p:sldIdLst>
    <p:sldId id="721" r:id="rId6"/>
    <p:sldId id="672" r:id="rId7"/>
    <p:sldId id="1143" r:id="rId8"/>
    <p:sldId id="1145" r:id="rId9"/>
    <p:sldId id="1144" r:id="rId10"/>
    <p:sldId id="722" r:id="rId11"/>
    <p:sldId id="727" r:id="rId12"/>
    <p:sldId id="1142" r:id="rId13"/>
    <p:sldId id="723" r:id="rId14"/>
    <p:sldId id="1146" r:id="rId15"/>
    <p:sldId id="1138" r:id="rId16"/>
    <p:sldId id="1135" r:id="rId17"/>
    <p:sldId id="1134" r:id="rId18"/>
    <p:sldId id="1137" r:id="rId19"/>
    <p:sldId id="1139" r:id="rId20"/>
    <p:sldId id="1140" r:id="rId21"/>
    <p:sldId id="1141" r:id="rId22"/>
    <p:sldId id="724" r:id="rId23"/>
    <p:sldId id="1131" r:id="rId24"/>
    <p:sldId id="1130" r:id="rId25"/>
    <p:sldId id="1129" r:id="rId26"/>
    <p:sldId id="734" r:id="rId27"/>
    <p:sldId id="725" r:id="rId28"/>
    <p:sldId id="729" r:id="rId29"/>
    <p:sldId id="732" r:id="rId30"/>
    <p:sldId id="733" r:id="rId31"/>
    <p:sldId id="726" r:id="rId32"/>
    <p:sldId id="1156" r:id="rId33"/>
    <p:sldId id="1153" r:id="rId34"/>
    <p:sldId id="731" r:id="rId35"/>
    <p:sldId id="1158" r:id="rId36"/>
    <p:sldId id="1147" r:id="rId37"/>
    <p:sldId id="728" r:id="rId38"/>
    <p:sldId id="1103" r:id="rId39"/>
    <p:sldId id="1150" r:id="rId40"/>
    <p:sldId id="1151" r:id="rId41"/>
    <p:sldId id="1136" r:id="rId42"/>
    <p:sldId id="1148" r:id="rId43"/>
    <p:sldId id="1149" r:id="rId44"/>
    <p:sldId id="1152" r:id="rId45"/>
    <p:sldId id="1155" r:id="rId46"/>
    <p:sldId id="1154" r:id="rId47"/>
    <p:sldId id="1157" r:id="rId48"/>
    <p:sldId id="1133" r:id="rId49"/>
    <p:sldId id="673" r:id="rId50"/>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2B25"/>
    <a:srgbClr val="41BEFF"/>
    <a:srgbClr val="A6A6A6"/>
    <a:srgbClr val="FF8000"/>
    <a:srgbClr val="D5EDFF"/>
    <a:srgbClr val="000000"/>
    <a:srgbClr val="E6F1F8"/>
    <a:srgbClr val="C0C0C0"/>
    <a:srgbClr val="0065BD"/>
    <a:srgbClr val="CB6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90" autoAdjust="0"/>
    <p:restoredTop sz="95662" autoAdjust="0"/>
  </p:normalViewPr>
  <p:slideViewPr>
    <p:cSldViewPr>
      <p:cViewPr varScale="1">
        <p:scale>
          <a:sx n="120" d="100"/>
          <a:sy n="120" d="100"/>
        </p:scale>
        <p:origin x="208" y="360"/>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18141052224281"/>
          <c:y val="0.10910019653207839"/>
          <c:w val="0.63491493030825197"/>
          <c:h val="0.73305125707525531"/>
        </c:manualLayout>
      </c:layout>
      <c:barChart>
        <c:barDir val="bar"/>
        <c:grouping val="stacked"/>
        <c:varyColors val="0"/>
        <c:ser>
          <c:idx val="0"/>
          <c:order val="0"/>
          <c:tx>
            <c:strRef>
              <c:f>Tabelle1!$B$1</c:f>
              <c:strCache>
                <c:ptCount val="1"/>
                <c:pt idx="0">
                  <c:v>Team</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CarCo2</c:v>
                </c:pt>
                <c:pt idx="1">
                  <c:v>InsuranceCo2</c:v>
                </c:pt>
                <c:pt idx="2">
                  <c:v>RetailCo1</c:v>
                </c:pt>
                <c:pt idx="3">
                  <c:v>TelecommunicationCo</c:v>
                </c:pt>
                <c:pt idx="4">
                  <c:v>CarCo1</c:v>
                </c:pt>
                <c:pt idx="5">
                  <c:v>BankCo</c:v>
                </c:pt>
                <c:pt idx="6">
                  <c:v>TransportationCo</c:v>
                </c:pt>
                <c:pt idx="7">
                  <c:v>RetailCo2</c:v>
                </c:pt>
                <c:pt idx="8">
                  <c:v>InsuranceCo1</c:v>
                </c:pt>
                <c:pt idx="9">
                  <c:v>ConsultCo</c:v>
                </c:pt>
                <c:pt idx="10">
                  <c:v>HealthCareCo</c:v>
                </c:pt>
              </c:strCache>
            </c:strRef>
          </c:cat>
          <c:val>
            <c:numRef>
              <c:f>Tabelle1!$B$2:$B$12</c:f>
              <c:numCache>
                <c:formatCode>General</c:formatCode>
                <c:ptCount val="11"/>
                <c:pt idx="0">
                  <c:v>3</c:v>
                </c:pt>
                <c:pt idx="1">
                  <c:v>8</c:v>
                </c:pt>
                <c:pt idx="2">
                  <c:v>2</c:v>
                </c:pt>
                <c:pt idx="3">
                  <c:v>2</c:v>
                </c:pt>
                <c:pt idx="4">
                  <c:v>6</c:v>
                </c:pt>
                <c:pt idx="5">
                  <c:v>5</c:v>
                </c:pt>
                <c:pt idx="6">
                  <c:v>6</c:v>
                </c:pt>
                <c:pt idx="7">
                  <c:v>10</c:v>
                </c:pt>
                <c:pt idx="8">
                  <c:v>12</c:v>
                </c:pt>
                <c:pt idx="9">
                  <c:v>10</c:v>
                </c:pt>
                <c:pt idx="10">
                  <c:v>8</c:v>
                </c:pt>
              </c:numCache>
            </c:numRef>
          </c:val>
          <c:extLst>
            <c:ext xmlns:c16="http://schemas.microsoft.com/office/drawing/2014/chart" uri="{C3380CC4-5D6E-409C-BE32-E72D297353CC}">
              <c16:uniqueId val="{00000000-F0B7-B242-A2F1-14996DBA91B7}"/>
            </c:ext>
          </c:extLst>
        </c:ser>
        <c:ser>
          <c:idx val="1"/>
          <c:order val="1"/>
          <c:tx>
            <c:strRef>
              <c:f>Tabelle1!$C$1</c:f>
              <c:strCache>
                <c:ptCount val="1"/>
                <c:pt idx="0">
                  <c:v>Program</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CarCo2</c:v>
                </c:pt>
                <c:pt idx="1">
                  <c:v>InsuranceCo2</c:v>
                </c:pt>
                <c:pt idx="2">
                  <c:v>RetailCo1</c:v>
                </c:pt>
                <c:pt idx="3">
                  <c:v>TelecommunicationCo</c:v>
                </c:pt>
                <c:pt idx="4">
                  <c:v>CarCo1</c:v>
                </c:pt>
                <c:pt idx="5">
                  <c:v>BankCo</c:v>
                </c:pt>
                <c:pt idx="6">
                  <c:v>TransportationCo</c:v>
                </c:pt>
                <c:pt idx="7">
                  <c:v>RetailCo2</c:v>
                </c:pt>
                <c:pt idx="8">
                  <c:v>InsuranceCo1</c:v>
                </c:pt>
                <c:pt idx="9">
                  <c:v>ConsultCo</c:v>
                </c:pt>
                <c:pt idx="10">
                  <c:v>HealthCareCo</c:v>
                </c:pt>
              </c:strCache>
            </c:strRef>
          </c:cat>
          <c:val>
            <c:numRef>
              <c:f>Tabelle1!$C$2:$C$12</c:f>
              <c:numCache>
                <c:formatCode>General</c:formatCode>
                <c:ptCount val="11"/>
                <c:pt idx="0">
                  <c:v>4</c:v>
                </c:pt>
                <c:pt idx="2">
                  <c:v>9</c:v>
                </c:pt>
                <c:pt idx="3">
                  <c:v>10</c:v>
                </c:pt>
                <c:pt idx="4">
                  <c:v>8</c:v>
                </c:pt>
                <c:pt idx="5">
                  <c:v>6</c:v>
                </c:pt>
                <c:pt idx="6">
                  <c:v>15</c:v>
                </c:pt>
                <c:pt idx="7">
                  <c:v>16</c:v>
                </c:pt>
                <c:pt idx="8">
                  <c:v>25</c:v>
                </c:pt>
                <c:pt idx="9">
                  <c:v>29</c:v>
                </c:pt>
                <c:pt idx="10">
                  <c:v>49</c:v>
                </c:pt>
              </c:numCache>
            </c:numRef>
          </c:val>
          <c:extLst>
            <c:ext xmlns:c16="http://schemas.microsoft.com/office/drawing/2014/chart" uri="{C3380CC4-5D6E-409C-BE32-E72D297353CC}">
              <c16:uniqueId val="{00000001-F0B7-B242-A2F1-14996DBA91B7}"/>
            </c:ext>
          </c:extLst>
        </c:ser>
        <c:ser>
          <c:idx val="2"/>
          <c:order val="2"/>
          <c:tx>
            <c:strRef>
              <c:f>Tabelle1!$D$1</c:f>
              <c:strCache>
                <c:ptCount val="1"/>
                <c:pt idx="0">
                  <c:v>Portfolio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CarCo2</c:v>
                </c:pt>
                <c:pt idx="1">
                  <c:v>InsuranceCo2</c:v>
                </c:pt>
                <c:pt idx="2">
                  <c:v>RetailCo1</c:v>
                </c:pt>
                <c:pt idx="3">
                  <c:v>TelecommunicationCo</c:v>
                </c:pt>
                <c:pt idx="4">
                  <c:v>CarCo1</c:v>
                </c:pt>
                <c:pt idx="5">
                  <c:v>BankCo</c:v>
                </c:pt>
                <c:pt idx="6">
                  <c:v>TransportationCo</c:v>
                </c:pt>
                <c:pt idx="7">
                  <c:v>RetailCo2</c:v>
                </c:pt>
                <c:pt idx="8">
                  <c:v>InsuranceCo1</c:v>
                </c:pt>
                <c:pt idx="9">
                  <c:v>ConsultCo</c:v>
                </c:pt>
                <c:pt idx="10">
                  <c:v>HealthCareCo</c:v>
                </c:pt>
              </c:strCache>
            </c:strRef>
          </c:cat>
          <c:val>
            <c:numRef>
              <c:f>Tabelle1!$D$2:$D$12</c:f>
              <c:numCache>
                <c:formatCode>General</c:formatCode>
                <c:ptCount val="11"/>
                <c:pt idx="5">
                  <c:v>5</c:v>
                </c:pt>
              </c:numCache>
            </c:numRef>
          </c:val>
          <c:extLst>
            <c:ext xmlns:c16="http://schemas.microsoft.com/office/drawing/2014/chart" uri="{C3380CC4-5D6E-409C-BE32-E72D297353CC}">
              <c16:uniqueId val="{00000002-F0B7-B242-A2F1-14996DBA91B7}"/>
            </c:ext>
          </c:extLst>
        </c:ser>
        <c:ser>
          <c:idx val="3"/>
          <c:order val="3"/>
          <c:tx>
            <c:strRef>
              <c:f>Tabelle1!$E$1</c:f>
              <c:strCache>
                <c:ptCount val="1"/>
                <c:pt idx="0">
                  <c:v>Organizational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CarCo2</c:v>
                </c:pt>
                <c:pt idx="1">
                  <c:v>InsuranceCo2</c:v>
                </c:pt>
                <c:pt idx="2">
                  <c:v>RetailCo1</c:v>
                </c:pt>
                <c:pt idx="3">
                  <c:v>TelecommunicationCo</c:v>
                </c:pt>
                <c:pt idx="4">
                  <c:v>CarCo1</c:v>
                </c:pt>
                <c:pt idx="5">
                  <c:v>BankCo</c:v>
                </c:pt>
                <c:pt idx="6">
                  <c:v>TransportationCo</c:v>
                </c:pt>
                <c:pt idx="7">
                  <c:v>RetailCo2</c:v>
                </c:pt>
                <c:pt idx="8">
                  <c:v>InsuranceCo1</c:v>
                </c:pt>
                <c:pt idx="9">
                  <c:v>ConsultCo</c:v>
                </c:pt>
                <c:pt idx="10">
                  <c:v>HealthCareCo</c:v>
                </c:pt>
              </c:strCache>
            </c:strRef>
          </c:cat>
          <c:val>
            <c:numRef>
              <c:f>Tabelle1!$E$2:$E$12</c:f>
              <c:numCache>
                <c:formatCode>General</c:formatCode>
                <c:ptCount val="11"/>
                <c:pt idx="2">
                  <c:v>1</c:v>
                </c:pt>
                <c:pt idx="5">
                  <c:v>3</c:v>
                </c:pt>
                <c:pt idx="8">
                  <c:v>3</c:v>
                </c:pt>
                <c:pt idx="9">
                  <c:v>2</c:v>
                </c:pt>
              </c:numCache>
            </c:numRef>
          </c:val>
          <c:extLst>
            <c:ext xmlns:c16="http://schemas.microsoft.com/office/drawing/2014/chart" uri="{C3380CC4-5D6E-409C-BE32-E72D297353CC}">
              <c16:uniqueId val="{00000003-F0B7-B242-A2F1-14996DBA91B7}"/>
            </c:ext>
          </c:extLst>
        </c:ser>
        <c:dLbls>
          <c:showLegendKey val="0"/>
          <c:showVal val="0"/>
          <c:showCatName val="0"/>
          <c:showSerName val="0"/>
          <c:showPercent val="0"/>
          <c:showBubbleSize val="0"/>
        </c:dLbls>
        <c:gapWidth val="22"/>
        <c:overlap val="100"/>
        <c:axId val="1944726848"/>
        <c:axId val="1944728496"/>
      </c:barChart>
      <c:catAx>
        <c:axId val="194472684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a:t>Organization</a:t>
                </a:r>
              </a:p>
            </c:rich>
          </c:tx>
          <c:layout>
            <c:manualLayout>
              <c:xMode val="edge"/>
              <c:yMode val="edge"/>
              <c:x val="0"/>
              <c:y val="0.3262454826980105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crossAx val="1944728496"/>
        <c:crosses val="autoZero"/>
        <c:auto val="1"/>
        <c:lblAlgn val="ctr"/>
        <c:lblOffset val="100"/>
        <c:noMultiLvlLbl val="0"/>
      </c:catAx>
      <c:valAx>
        <c:axId val="1944728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a:t>Number of metrics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crossAx val="1944726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a:t>
            </a:fld>
            <a:endParaRPr lang="de-DE"/>
          </a:p>
        </p:txBody>
      </p:sp>
    </p:spTree>
    <p:extLst>
      <p:ext uri="{BB962C8B-B14F-4D97-AF65-F5344CB8AC3E}">
        <p14:creationId xmlns:p14="http://schemas.microsoft.com/office/powerpoint/2010/main" val="327853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Arial Unicode MS" pitchFamily="34" charset="-128"/>
                <a:ea typeface="+mn-ea"/>
                <a:cs typeface="+mn-cs"/>
              </a:rPr>
              <a:t>The organization-specific elements include the organizational instance to document the organizational unit that is implementing the metric, as in large scale agile software development often several teams, programs or even portfolios exist.</a:t>
            </a:r>
            <a:endParaRPr lang="de-DE" sz="1200" kern="1200" dirty="0">
              <a:solidFill>
                <a:schemeClr val="tx1"/>
              </a:solidFill>
              <a:effectLst/>
              <a:latin typeface="Arial Unicode MS" pitchFamily="34" charset="-128"/>
              <a:ea typeface="+mn-ea"/>
              <a:cs typeface="+mn-cs"/>
            </a:endParaRPr>
          </a:p>
          <a:p>
            <a:r>
              <a:rPr lang="en-US" sz="1200" kern="1200" dirty="0">
                <a:solidFill>
                  <a:schemeClr val="tx1"/>
                </a:solidFill>
                <a:effectLst/>
                <a:latin typeface="Arial Unicode MS" pitchFamily="34" charset="-128"/>
                <a:ea typeface="+mn-ea"/>
                <a:cs typeface="+mn-cs"/>
              </a:rPr>
              <a:t> </a:t>
            </a:r>
            <a:endParaRPr lang="de-DE" sz="1200" kern="1200" dirty="0">
              <a:solidFill>
                <a:schemeClr val="tx1"/>
              </a:solidFill>
              <a:effectLst/>
              <a:latin typeface="Arial Unicode MS" pitchFamily="34" charset="-128"/>
              <a:ea typeface="+mn-ea"/>
              <a:cs typeface="+mn-cs"/>
            </a:endParaRPr>
          </a:p>
          <a:p>
            <a:r>
              <a:rPr lang="en-US" sz="1200" kern="1200" dirty="0">
                <a:solidFill>
                  <a:schemeClr val="tx1"/>
                </a:solidFill>
                <a:effectLst/>
                <a:latin typeface="Arial Unicode MS" pitchFamily="34" charset="-128"/>
                <a:ea typeface="+mn-ea"/>
                <a:cs typeface="+mn-cs"/>
              </a:rPr>
              <a:t>The Data mapping table allows to map the data items of the information model, which are required to calculate the metric, to the organization specific terminology of an organization by using the mapped name column. Moreover, it is possible to enter a data source and a data contact for each data item. </a:t>
            </a:r>
            <a:endParaRPr lang="de-DE" sz="1200" kern="1200" dirty="0">
              <a:solidFill>
                <a:schemeClr val="tx1"/>
              </a:solidFill>
              <a:effectLst/>
              <a:latin typeface="Arial Unicode MS" pitchFamily="34" charset="-128"/>
              <a:ea typeface="+mn-ea"/>
              <a:cs typeface="+mn-cs"/>
            </a:endParaRPr>
          </a:p>
          <a:p>
            <a:r>
              <a:rPr lang="en-US" sz="1200" kern="1200" dirty="0">
                <a:solidFill>
                  <a:schemeClr val="tx1"/>
                </a:solidFill>
                <a:effectLst/>
                <a:latin typeface="Arial Unicode MS" pitchFamily="34" charset="-128"/>
                <a:ea typeface="+mn-ea"/>
                <a:cs typeface="+mn-cs"/>
              </a:rPr>
              <a:t> </a:t>
            </a:r>
            <a:endParaRPr lang="de-DE" sz="1200" kern="1200" dirty="0">
              <a:solidFill>
                <a:schemeClr val="tx1"/>
              </a:solidFill>
              <a:effectLst/>
              <a:latin typeface="Arial Unicode MS" pitchFamily="34" charset="-128"/>
              <a:ea typeface="+mn-ea"/>
              <a:cs typeface="+mn-cs"/>
            </a:endParaRPr>
          </a:p>
          <a:p>
            <a:r>
              <a:rPr lang="en-US" sz="1200" kern="1200" dirty="0">
                <a:solidFill>
                  <a:schemeClr val="tx1"/>
                </a:solidFill>
                <a:effectLst/>
                <a:latin typeface="Arial Unicode MS" pitchFamily="34" charset="-128"/>
                <a:ea typeface="+mn-ea"/>
                <a:cs typeface="+mn-cs"/>
              </a:rPr>
              <a:t>The properties table allows to configure the metric for each organizational context this includes the calculation tool, if it is automatically or manual, the measurement, monitoring and reporting frequency of the metric, which is often an event in agile software development such as a sprint planning, of course also on a higher scale. It is also possible to indicate a metric owner, who is interested in the monitoring of the metric and provides the required resources for its implementation, a definition responsible, implementation responsible, an achievement responsible, who is eventually in charge that predefined metric values are achieved, and a person who is responsible for the monitoring of the metric. Of course, one person can have several of these roles. In addition,  target, planned and tolerance values of the metric can be defined as well as escalation rules in case some target or planned values are achieved or if a tolerance value is exceeded and other stakeholders, such as regulatory bodies, can be documented.  </a:t>
            </a:r>
            <a:endParaRPr lang="de-DE" sz="1200" kern="1200" dirty="0">
              <a:solidFill>
                <a:schemeClr val="tx1"/>
              </a:solidFill>
              <a:effectLst/>
              <a:latin typeface="Arial Unicode MS" pitchFamily="34" charset="-128"/>
              <a:ea typeface="+mn-ea"/>
              <a:cs typeface="+mn-cs"/>
            </a:endParaRPr>
          </a:p>
          <a:p>
            <a:r>
              <a:rPr lang="en-US" sz="1200" kern="1200" dirty="0">
                <a:solidFill>
                  <a:schemeClr val="tx1"/>
                </a:solidFill>
                <a:effectLst/>
                <a:latin typeface="Arial Unicode MS" pitchFamily="34" charset="-128"/>
                <a:ea typeface="+mn-ea"/>
                <a:cs typeface="+mn-cs"/>
              </a:rPr>
              <a:t> </a:t>
            </a:r>
            <a:endParaRPr lang="de-DE" sz="1200" kern="1200" dirty="0">
              <a:solidFill>
                <a:schemeClr val="tx1"/>
              </a:solidFill>
              <a:effectLst/>
              <a:latin typeface="Arial Unicode MS" pitchFamily="34" charset="-128"/>
              <a:ea typeface="+mn-ea"/>
              <a:cs typeface="+mn-cs"/>
            </a:endParaRPr>
          </a:p>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21</a:t>
            </a:fld>
            <a:endParaRPr lang="de-DE"/>
          </a:p>
        </p:txBody>
      </p:sp>
    </p:spTree>
    <p:extLst>
      <p:ext uri="{BB962C8B-B14F-4D97-AF65-F5344CB8AC3E}">
        <p14:creationId xmlns:p14="http://schemas.microsoft.com/office/powerpoint/2010/main" val="993351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22</a:t>
            </a:fld>
            <a:endParaRPr lang="de-DE"/>
          </a:p>
        </p:txBody>
      </p:sp>
    </p:spTree>
    <p:extLst>
      <p:ext uri="{BB962C8B-B14F-4D97-AF65-F5344CB8AC3E}">
        <p14:creationId xmlns:p14="http://schemas.microsoft.com/office/powerpoint/2010/main" val="150314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23</a:t>
            </a:fld>
            <a:endParaRPr lang="de-DE"/>
          </a:p>
        </p:txBody>
      </p:sp>
    </p:spTree>
    <p:extLst>
      <p:ext uri="{BB962C8B-B14F-4D97-AF65-F5344CB8AC3E}">
        <p14:creationId xmlns:p14="http://schemas.microsoft.com/office/powerpoint/2010/main" val="4027594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24</a:t>
            </a:fld>
            <a:endParaRPr lang="de-DE"/>
          </a:p>
        </p:txBody>
      </p:sp>
    </p:spTree>
    <p:extLst>
      <p:ext uri="{BB962C8B-B14F-4D97-AF65-F5344CB8AC3E}">
        <p14:creationId xmlns:p14="http://schemas.microsoft.com/office/powerpoint/2010/main" val="41180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25</a:t>
            </a:fld>
            <a:endParaRPr lang="de-DE"/>
          </a:p>
        </p:txBody>
      </p:sp>
    </p:spTree>
    <p:extLst>
      <p:ext uri="{BB962C8B-B14F-4D97-AF65-F5344CB8AC3E}">
        <p14:creationId xmlns:p14="http://schemas.microsoft.com/office/powerpoint/2010/main" val="398115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26</a:t>
            </a:fld>
            <a:endParaRPr lang="de-DE"/>
          </a:p>
        </p:txBody>
      </p:sp>
    </p:spTree>
    <p:extLst>
      <p:ext uri="{BB962C8B-B14F-4D97-AF65-F5344CB8AC3E}">
        <p14:creationId xmlns:p14="http://schemas.microsoft.com/office/powerpoint/2010/main" val="13205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27</a:t>
            </a:fld>
            <a:endParaRPr lang="de-DE"/>
          </a:p>
        </p:txBody>
      </p:sp>
    </p:spTree>
    <p:extLst>
      <p:ext uri="{BB962C8B-B14F-4D97-AF65-F5344CB8AC3E}">
        <p14:creationId xmlns:p14="http://schemas.microsoft.com/office/powerpoint/2010/main" val="131600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33</a:t>
            </a:fld>
            <a:endParaRPr lang="de-DE"/>
          </a:p>
        </p:txBody>
      </p:sp>
    </p:spTree>
    <p:extLst>
      <p:ext uri="{BB962C8B-B14F-4D97-AF65-F5344CB8AC3E}">
        <p14:creationId xmlns:p14="http://schemas.microsoft.com/office/powerpoint/2010/main" val="182484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Unicode MS" pitchFamily="34" charset="-128"/>
                <a:ea typeface="+mn-ea"/>
                <a:cs typeface="+mn-cs"/>
              </a:rPr>
              <a:t>Next, I would like to talk about the large-scale agile frameworks used. Basically, all organizations, with two exceptions, apply frameworks in a customized way. This means that they are either using a combination of elements from different frameworks or are simply using their own custom scaled agile approach, based on an existing framework. In addition, in 6 of the organizations, use different frameworks within the company. The most commonly used framework is </a:t>
            </a:r>
            <a:r>
              <a:rPr lang="en-US" sz="1200" kern="1200" dirty="0" err="1">
                <a:solidFill>
                  <a:schemeClr val="tx1"/>
                </a:solidFill>
                <a:effectLst/>
                <a:latin typeface="Arial Unicode MS" pitchFamily="34" charset="-128"/>
                <a:ea typeface="+mn-ea"/>
                <a:cs typeface="+mn-cs"/>
              </a:rPr>
              <a:t>SAFe</a:t>
            </a:r>
            <a:r>
              <a:rPr lang="en-US" sz="1200" kern="1200" dirty="0">
                <a:solidFill>
                  <a:schemeClr val="tx1"/>
                </a:solidFill>
                <a:effectLst/>
                <a:latin typeface="Arial Unicode MS" pitchFamily="34" charset="-128"/>
                <a:ea typeface="+mn-ea"/>
                <a:cs typeface="+mn-cs"/>
              </a:rPr>
              <a:t>, which is 8 of the 11 organizations have implemented. The scaling methodology Scrum-of-Scrums is also applied within eight organizations. In addition, the frameworks </a:t>
            </a:r>
            <a:r>
              <a:rPr lang="en-US" sz="1200" kern="1200" dirty="0" err="1">
                <a:solidFill>
                  <a:schemeClr val="tx1"/>
                </a:solidFill>
                <a:effectLst/>
                <a:latin typeface="Arial Unicode MS" pitchFamily="34" charset="-128"/>
                <a:ea typeface="+mn-ea"/>
                <a:cs typeface="+mn-cs"/>
              </a:rPr>
              <a:t>LeSS</a:t>
            </a:r>
            <a:r>
              <a:rPr lang="en-US" sz="1200" kern="1200" dirty="0">
                <a:solidFill>
                  <a:schemeClr val="tx1"/>
                </a:solidFill>
                <a:effectLst/>
                <a:latin typeface="Arial Unicode MS" pitchFamily="34" charset="-128"/>
                <a:ea typeface="+mn-ea"/>
                <a:cs typeface="+mn-cs"/>
              </a:rPr>
              <a:t>, Spotify, Nexus and </a:t>
            </a:r>
            <a:r>
              <a:rPr lang="en-US" sz="1200" kern="1200" dirty="0" err="1">
                <a:solidFill>
                  <a:schemeClr val="tx1"/>
                </a:solidFill>
                <a:effectLst/>
                <a:latin typeface="Arial Unicode MS" pitchFamily="34" charset="-128"/>
                <a:ea typeface="+mn-ea"/>
                <a:cs typeface="+mn-cs"/>
              </a:rPr>
              <a:t>Scrum@Scale</a:t>
            </a:r>
            <a:r>
              <a:rPr lang="en-US" sz="1200" kern="1200" dirty="0">
                <a:solidFill>
                  <a:schemeClr val="tx1"/>
                </a:solidFill>
                <a:effectLst/>
                <a:latin typeface="Arial Unicode MS" pitchFamily="34" charset="-128"/>
                <a:ea typeface="+mn-ea"/>
                <a:cs typeface="+mn-cs"/>
              </a:rPr>
              <a:t> are used. </a:t>
            </a:r>
            <a:endParaRPr lang="de-DE" sz="1200" kern="1200" dirty="0">
              <a:solidFill>
                <a:schemeClr val="tx1"/>
              </a:solidFill>
              <a:effectLst/>
              <a:latin typeface="Arial Unicode MS" pitchFamily="34" charset="-128"/>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34</a:t>
            </a:fld>
            <a:endParaRPr lang="de-DE"/>
          </a:p>
        </p:txBody>
      </p:sp>
    </p:spTree>
    <p:extLst>
      <p:ext uri="{BB962C8B-B14F-4D97-AF65-F5344CB8AC3E}">
        <p14:creationId xmlns:p14="http://schemas.microsoft.com/office/powerpoint/2010/main" val="65291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Unicode MS" pitchFamily="34" charset="-128"/>
                <a:ea typeface="+mn-ea"/>
                <a:cs typeface="+mn-cs"/>
              </a:rPr>
              <a:t>Next, I would like to talk about the large-scale agile frameworks used. Basically, all organizations, with two exceptions, apply frameworks in a customized way. This means that they are either using a combination of elements from different frameworks or are simply using their own custom scaled agile approach, based on an existing framework. In addition, in 6 of the organizations, use different frameworks within the company. The most commonly used framework is </a:t>
            </a:r>
            <a:r>
              <a:rPr lang="en-US" sz="1200" kern="1200" dirty="0" err="1">
                <a:solidFill>
                  <a:schemeClr val="tx1"/>
                </a:solidFill>
                <a:effectLst/>
                <a:latin typeface="Arial Unicode MS" pitchFamily="34" charset="-128"/>
                <a:ea typeface="+mn-ea"/>
                <a:cs typeface="+mn-cs"/>
              </a:rPr>
              <a:t>SAFe</a:t>
            </a:r>
            <a:r>
              <a:rPr lang="en-US" sz="1200" kern="1200" dirty="0">
                <a:solidFill>
                  <a:schemeClr val="tx1"/>
                </a:solidFill>
                <a:effectLst/>
                <a:latin typeface="Arial Unicode MS" pitchFamily="34" charset="-128"/>
                <a:ea typeface="+mn-ea"/>
                <a:cs typeface="+mn-cs"/>
              </a:rPr>
              <a:t>, which is 8 of the 11 organizations have implemented. The scaling methodology Scrum-of-Scrums is also applied within eight organizations. In addition, the frameworks </a:t>
            </a:r>
            <a:r>
              <a:rPr lang="en-US" sz="1200" kern="1200" dirty="0" err="1">
                <a:solidFill>
                  <a:schemeClr val="tx1"/>
                </a:solidFill>
                <a:effectLst/>
                <a:latin typeface="Arial Unicode MS" pitchFamily="34" charset="-128"/>
                <a:ea typeface="+mn-ea"/>
                <a:cs typeface="+mn-cs"/>
              </a:rPr>
              <a:t>LeSS</a:t>
            </a:r>
            <a:r>
              <a:rPr lang="en-US" sz="1200" kern="1200" dirty="0">
                <a:solidFill>
                  <a:schemeClr val="tx1"/>
                </a:solidFill>
                <a:effectLst/>
                <a:latin typeface="Arial Unicode MS" pitchFamily="34" charset="-128"/>
                <a:ea typeface="+mn-ea"/>
                <a:cs typeface="+mn-cs"/>
              </a:rPr>
              <a:t>, Spotify, Nexus and </a:t>
            </a:r>
            <a:r>
              <a:rPr lang="en-US" sz="1200" kern="1200" dirty="0" err="1">
                <a:solidFill>
                  <a:schemeClr val="tx1"/>
                </a:solidFill>
                <a:effectLst/>
                <a:latin typeface="Arial Unicode MS" pitchFamily="34" charset="-128"/>
                <a:ea typeface="+mn-ea"/>
                <a:cs typeface="+mn-cs"/>
              </a:rPr>
              <a:t>Scrum@Scale</a:t>
            </a:r>
            <a:r>
              <a:rPr lang="en-US" sz="1200" kern="1200" dirty="0">
                <a:solidFill>
                  <a:schemeClr val="tx1"/>
                </a:solidFill>
                <a:effectLst/>
                <a:latin typeface="Arial Unicode MS" pitchFamily="34" charset="-128"/>
                <a:ea typeface="+mn-ea"/>
                <a:cs typeface="+mn-cs"/>
              </a:rPr>
              <a:t> are used. </a:t>
            </a:r>
            <a:endParaRPr lang="de-DE" sz="1200" kern="1200" dirty="0">
              <a:solidFill>
                <a:schemeClr val="tx1"/>
              </a:solidFill>
              <a:effectLst/>
              <a:latin typeface="Arial Unicode MS" pitchFamily="34" charset="-128"/>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35</a:t>
            </a:fld>
            <a:endParaRPr lang="de-DE"/>
          </a:p>
        </p:txBody>
      </p:sp>
    </p:spTree>
    <p:extLst>
      <p:ext uri="{BB962C8B-B14F-4D97-AF65-F5344CB8AC3E}">
        <p14:creationId xmlns:p14="http://schemas.microsoft.com/office/powerpoint/2010/main" val="184922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6</a:t>
            </a:fld>
            <a:endParaRPr lang="de-DE"/>
          </a:p>
        </p:txBody>
      </p:sp>
    </p:spTree>
    <p:extLst>
      <p:ext uri="{BB962C8B-B14F-4D97-AF65-F5344CB8AC3E}">
        <p14:creationId xmlns:p14="http://schemas.microsoft.com/office/powerpoint/2010/main" val="155316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Unicode MS" pitchFamily="34" charset="-128"/>
                <a:ea typeface="+mn-ea"/>
                <a:cs typeface="+mn-cs"/>
              </a:rPr>
              <a:t>Next, I would like to talk about the large-scale agile frameworks used. Basically, all organizations, with two exceptions, apply frameworks in a customized way. This means that they are either using a combination of elements from different frameworks or are simply using their own custom scaled agile approach, based on an existing framework. In addition, in 6 of the organizations, use different frameworks within the company. The most commonly used framework is </a:t>
            </a:r>
            <a:r>
              <a:rPr lang="en-US" sz="1200" kern="1200" dirty="0" err="1">
                <a:solidFill>
                  <a:schemeClr val="tx1"/>
                </a:solidFill>
                <a:effectLst/>
                <a:latin typeface="Arial Unicode MS" pitchFamily="34" charset="-128"/>
                <a:ea typeface="+mn-ea"/>
                <a:cs typeface="+mn-cs"/>
              </a:rPr>
              <a:t>SAFe</a:t>
            </a:r>
            <a:r>
              <a:rPr lang="en-US" sz="1200" kern="1200" dirty="0">
                <a:solidFill>
                  <a:schemeClr val="tx1"/>
                </a:solidFill>
                <a:effectLst/>
                <a:latin typeface="Arial Unicode MS" pitchFamily="34" charset="-128"/>
                <a:ea typeface="+mn-ea"/>
                <a:cs typeface="+mn-cs"/>
              </a:rPr>
              <a:t>, which is 8 of the 11 organizations have implemented. The scaling methodology Scrum-of-Scrums is also applied within eight organizations. In addition, the frameworks </a:t>
            </a:r>
            <a:r>
              <a:rPr lang="en-US" sz="1200" kern="1200" dirty="0" err="1">
                <a:solidFill>
                  <a:schemeClr val="tx1"/>
                </a:solidFill>
                <a:effectLst/>
                <a:latin typeface="Arial Unicode MS" pitchFamily="34" charset="-128"/>
                <a:ea typeface="+mn-ea"/>
                <a:cs typeface="+mn-cs"/>
              </a:rPr>
              <a:t>LeSS</a:t>
            </a:r>
            <a:r>
              <a:rPr lang="en-US" sz="1200" kern="1200" dirty="0">
                <a:solidFill>
                  <a:schemeClr val="tx1"/>
                </a:solidFill>
                <a:effectLst/>
                <a:latin typeface="Arial Unicode MS" pitchFamily="34" charset="-128"/>
                <a:ea typeface="+mn-ea"/>
                <a:cs typeface="+mn-cs"/>
              </a:rPr>
              <a:t>, Spotify, Nexus and </a:t>
            </a:r>
            <a:r>
              <a:rPr lang="en-US" sz="1200" kern="1200" dirty="0" err="1">
                <a:solidFill>
                  <a:schemeClr val="tx1"/>
                </a:solidFill>
                <a:effectLst/>
                <a:latin typeface="Arial Unicode MS" pitchFamily="34" charset="-128"/>
                <a:ea typeface="+mn-ea"/>
                <a:cs typeface="+mn-cs"/>
              </a:rPr>
              <a:t>Scrum@Scale</a:t>
            </a:r>
            <a:r>
              <a:rPr lang="en-US" sz="1200" kern="1200" dirty="0">
                <a:solidFill>
                  <a:schemeClr val="tx1"/>
                </a:solidFill>
                <a:effectLst/>
                <a:latin typeface="Arial Unicode MS" pitchFamily="34" charset="-128"/>
                <a:ea typeface="+mn-ea"/>
                <a:cs typeface="+mn-cs"/>
              </a:rPr>
              <a:t> are used. </a:t>
            </a:r>
            <a:endParaRPr lang="de-DE" sz="1200" kern="1200" dirty="0">
              <a:solidFill>
                <a:schemeClr val="tx1"/>
              </a:solidFill>
              <a:effectLst/>
              <a:latin typeface="Arial Unicode MS" pitchFamily="34" charset="-128"/>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36</a:t>
            </a:fld>
            <a:endParaRPr lang="de-DE"/>
          </a:p>
        </p:txBody>
      </p:sp>
    </p:spTree>
    <p:extLst>
      <p:ext uri="{BB962C8B-B14F-4D97-AF65-F5344CB8AC3E}">
        <p14:creationId xmlns:p14="http://schemas.microsoft.com/office/powerpoint/2010/main" val="134583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44</a:t>
            </a:fld>
            <a:endParaRPr lang="de-DE"/>
          </a:p>
        </p:txBody>
      </p:sp>
    </p:spTree>
    <p:extLst>
      <p:ext uri="{BB962C8B-B14F-4D97-AF65-F5344CB8AC3E}">
        <p14:creationId xmlns:p14="http://schemas.microsoft.com/office/powerpoint/2010/main" val="4076534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45</a:t>
            </a:fld>
            <a:endParaRPr lang="de-DE"/>
          </a:p>
        </p:txBody>
      </p:sp>
    </p:spTree>
    <p:extLst>
      <p:ext uri="{BB962C8B-B14F-4D97-AF65-F5344CB8AC3E}">
        <p14:creationId xmlns:p14="http://schemas.microsoft.com/office/powerpoint/2010/main" val="391993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7</a:t>
            </a:fld>
            <a:endParaRPr lang="de-DE"/>
          </a:p>
        </p:txBody>
      </p:sp>
    </p:spTree>
    <p:extLst>
      <p:ext uri="{BB962C8B-B14F-4D97-AF65-F5344CB8AC3E}">
        <p14:creationId xmlns:p14="http://schemas.microsoft.com/office/powerpoint/2010/main" val="8568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8</a:t>
            </a:fld>
            <a:endParaRPr lang="de-DE"/>
          </a:p>
        </p:txBody>
      </p:sp>
    </p:spTree>
    <p:extLst>
      <p:ext uri="{BB962C8B-B14F-4D97-AF65-F5344CB8AC3E}">
        <p14:creationId xmlns:p14="http://schemas.microsoft.com/office/powerpoint/2010/main" val="62781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9</a:t>
            </a:fld>
            <a:endParaRPr lang="de-DE"/>
          </a:p>
        </p:txBody>
      </p:sp>
    </p:spTree>
    <p:extLst>
      <p:ext uri="{BB962C8B-B14F-4D97-AF65-F5344CB8AC3E}">
        <p14:creationId xmlns:p14="http://schemas.microsoft.com/office/powerpoint/2010/main" val="124075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10</a:t>
            </a:fld>
            <a:endParaRPr lang="de-DE"/>
          </a:p>
        </p:txBody>
      </p:sp>
    </p:spTree>
    <p:extLst>
      <p:ext uri="{BB962C8B-B14F-4D97-AF65-F5344CB8AC3E}">
        <p14:creationId xmlns:p14="http://schemas.microsoft.com/office/powerpoint/2010/main" val="31553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18</a:t>
            </a:fld>
            <a:endParaRPr lang="de-DE"/>
          </a:p>
        </p:txBody>
      </p:sp>
    </p:spTree>
    <p:extLst>
      <p:ext uri="{BB962C8B-B14F-4D97-AF65-F5344CB8AC3E}">
        <p14:creationId xmlns:p14="http://schemas.microsoft.com/office/powerpoint/2010/main" val="349613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Unicode MS" pitchFamily="34" charset="-128"/>
                <a:ea typeface="+mn-ea"/>
                <a:cs typeface="+mn-cs"/>
              </a:rPr>
              <a:t>The metric management fact sheet is structure into two main parts: general description elements such as the metric title, which are independent of the context of an organization, as well as organization-specific description elements that depend on the specific context of the organization such as specific target value, that allow the organization specific adoption of a metrics also with respect to each organization’s terminology. </a:t>
            </a:r>
            <a:endParaRPr lang="de-DE" sz="1200" kern="1200" dirty="0">
              <a:solidFill>
                <a:schemeClr val="tx1"/>
              </a:solidFill>
              <a:effectLst/>
              <a:latin typeface="Arial Unicode MS" pitchFamily="34" charset="-128"/>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135722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Arial Unicode MS" pitchFamily="34" charset="-128"/>
                <a:ea typeface="+mn-ea"/>
                <a:cs typeface="+mn-cs"/>
              </a:rPr>
              <a:t>The general description elements include the tile of the metric, a description which briefly summaries the metric and its purpose, the calculation rule of the metric, a code for the unique identification of each metric, goals, which are related to the metric, the organization level the metric is used in, links to related metrics and finally the information model, that illustrates the data which is required to calculate the metric in form of a UML diagram, to provide a clear understanding of what kind of data is really necessary for the metric’s calculation.</a:t>
            </a:r>
            <a:endParaRPr lang="de-DE" sz="1200" kern="1200" dirty="0">
              <a:solidFill>
                <a:schemeClr val="tx1"/>
              </a:solidFill>
              <a:effectLst/>
              <a:latin typeface="Arial Unicode MS" pitchFamily="34" charset="-128"/>
              <a:ea typeface="+mn-ea"/>
              <a:cs typeface="+mn-cs"/>
            </a:endParaRPr>
          </a:p>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20</a:t>
            </a:fld>
            <a:endParaRPr lang="de-DE"/>
          </a:p>
        </p:txBody>
      </p:sp>
    </p:spTree>
    <p:extLst>
      <p:ext uri="{BB962C8B-B14F-4D97-AF65-F5344CB8AC3E}">
        <p14:creationId xmlns:p14="http://schemas.microsoft.com/office/powerpoint/2010/main" val="3201973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de-DE" noProof="0" dirty="0"/>
              <a:t>Titel bearbeiten</a:t>
            </a:r>
          </a:p>
        </p:txBody>
      </p:sp>
      <p:sp>
        <p:nvSpPr>
          <p:cNvPr id="22" name="Textplatzhalter 4"/>
          <p:cNvSpPr>
            <a:spLocks noGrp="1"/>
          </p:cNvSpPr>
          <p:nvPr>
            <p:ph type="body" sz="quarter" idx="10" hasCustomPrompt="1"/>
          </p:nvPr>
        </p:nvSpPr>
        <p:spPr>
          <a:xfrm>
            <a:off x="431372" y="4211796"/>
            <a:ext cx="1143284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noProof="0" dirty="0"/>
              <a:t>Name des Vortragenden, Datum, Ort</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de-DE" sz="1400" b="0" i="0" kern="1200" noProof="1">
                <a:solidFill>
                  <a:schemeClr val="tx1">
                    <a:lumMod val="65000"/>
                    <a:lumOff val="35000"/>
                  </a:schemeClr>
                </a:solidFill>
                <a:latin typeface="Arial" charset="0"/>
                <a:ea typeface="+mn-ea"/>
                <a:cs typeface="Arial"/>
              </a:rPr>
              <a:t>Chair of Software Engineering for Business Information Systems (sebis) </a:t>
            </a:r>
            <a:br>
              <a:rPr lang="de-DE" sz="1400" b="0" i="0" kern="1200" noProof="1">
                <a:solidFill>
                  <a:schemeClr val="tx1">
                    <a:lumMod val="65000"/>
                    <a:lumOff val="35000"/>
                  </a:schemeClr>
                </a:solidFill>
                <a:latin typeface="Arial" charset="0"/>
                <a:ea typeface="+mn-ea"/>
                <a:cs typeface="Arial"/>
              </a:rPr>
            </a:br>
            <a:r>
              <a:rPr lang="de-DE" sz="1400" b="0" i="0" kern="1200" noProof="1">
                <a:solidFill>
                  <a:schemeClr val="tx1">
                    <a:lumMod val="65000"/>
                    <a:lumOff val="35000"/>
                  </a:schemeClr>
                </a:solidFill>
                <a:latin typeface="Arial" charset="0"/>
                <a:ea typeface="+mn-ea"/>
                <a:cs typeface="Arial"/>
              </a:rPr>
              <a:t>Faculty of Informatics</a:t>
            </a:r>
          </a:p>
          <a:p>
            <a:pPr marL="0" indent="0"/>
            <a:r>
              <a:rPr lang="de-DE" sz="1400" b="0" i="0" kern="1200" noProof="1">
                <a:solidFill>
                  <a:schemeClr val="bg1">
                    <a:lumMod val="50000"/>
                  </a:schemeClr>
                </a:solidFill>
                <a:latin typeface="Arial" charset="0"/>
                <a:ea typeface="+mn-ea"/>
                <a:cs typeface="Arial"/>
              </a:rPr>
              <a:t>Technische</a:t>
            </a:r>
            <a:r>
              <a:rPr lang="de-DE" sz="1400" b="0" i="0" kern="1200" baseline="0" noProof="1">
                <a:solidFill>
                  <a:schemeClr val="bg1">
                    <a:lumMod val="50000"/>
                  </a:schemeClr>
                </a:solidFill>
                <a:latin typeface="Arial" charset="0"/>
                <a:ea typeface="+mn-ea"/>
                <a:cs typeface="Arial"/>
              </a:rPr>
              <a:t> Universität München</a:t>
            </a:r>
            <a:endParaRPr lang="de-DE"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de-DE" sz="1400" b="0" i="0" u="sng" kern="1200" noProof="1">
                <a:solidFill>
                  <a:schemeClr val="bg1">
                    <a:lumMod val="50000"/>
                  </a:schemeClr>
                </a:solidFill>
                <a:latin typeface="Arial" charset="0"/>
                <a:ea typeface="+mn-ea"/>
                <a:cs typeface="Arial"/>
              </a:rPr>
              <a:t>wwwmatthes.in.tum.de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p:nvPr>
        </p:nvSpPr>
        <p:spPr>
          <a:xfrm>
            <a:off x="332903" y="116632"/>
            <a:ext cx="11525902" cy="6452444"/>
          </a:xfrm>
        </p:spPr>
        <p:txBody>
          <a:bodyPr anchor="ctr"/>
          <a:lstStyle>
            <a:lvl1pPr algn="ctr">
              <a:defRPr sz="3200" b="0"/>
            </a:lvl1pPr>
          </a:lstStyle>
          <a:p>
            <a:r>
              <a:rPr lang="en-US"/>
              <a:t>Click to edit Master title style</a:t>
            </a:r>
            <a:endParaRPr lang="de-DE" dirty="0"/>
          </a:p>
        </p:txBody>
      </p:sp>
      <p:sp>
        <p:nvSpPr>
          <p:cNvPr id="3" name="Datumsplatzhalter 2"/>
          <p:cNvSpPr>
            <a:spLocks noGrp="1"/>
          </p:cNvSpPr>
          <p:nvPr>
            <p:ph type="dt" sz="half" idx="10"/>
          </p:nvPr>
        </p:nvSpPr>
        <p:spPr/>
        <p:txBody>
          <a:bodyPr/>
          <a:lstStyle/>
          <a:p>
            <a:pPr>
              <a:defRPr/>
            </a:pPr>
            <a:r>
              <a:rPr lang="de-DE" noProof="0"/>
              <a:t>© sebis</a:t>
            </a:r>
          </a:p>
        </p:txBody>
      </p:sp>
      <p:sp>
        <p:nvSpPr>
          <p:cNvPr id="4" name="Fußzeilenplatzhalter 3"/>
          <p:cNvSpPr>
            <a:spLocks noGrp="1"/>
          </p:cNvSpPr>
          <p:nvPr>
            <p:ph type="ftr" sz="quarter" idx="11"/>
          </p:nvPr>
        </p:nvSpPr>
        <p:spPr/>
        <p:txBody>
          <a:bodyPr/>
          <a:lstStyle/>
          <a:p>
            <a:pPr>
              <a:defRPr/>
            </a:pPr>
            <a:r>
              <a:rPr lang="de-DE" noProof="0"/>
              <a:t>171103 Matthes Deutsche Folienvorlage (breit)</a:t>
            </a:r>
          </a:p>
        </p:txBody>
      </p:sp>
      <p:sp>
        <p:nvSpPr>
          <p:cNvPr id="5" name="Foliennummernplatzhalter 4"/>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40181472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192908"/>
          </a:xfrm>
          <a:prstGeom prst="rect">
            <a:avLst/>
          </a:prstGeom>
          <a:noFill/>
        </p:spPr>
        <p:txBody>
          <a:bodyPr wrap="square" rtlCol="0">
            <a:spAutoFit/>
          </a:bodyPr>
          <a:lstStyle/>
          <a:p>
            <a:r>
              <a:rPr lang="de-DE" sz="1050" noProof="1">
                <a:latin typeface="+mn-lt"/>
              </a:rPr>
              <a:t>Technische Universität München</a:t>
            </a:r>
          </a:p>
          <a:p>
            <a:r>
              <a:rPr lang="de-DE" sz="1050" noProof="1">
                <a:latin typeface="+mn-lt"/>
              </a:rPr>
              <a:t>Fakultät für Informatik</a:t>
            </a:r>
          </a:p>
          <a:p>
            <a:r>
              <a:rPr lang="de-DE" sz="1050" noProof="1">
                <a:latin typeface="+mn-lt"/>
              </a:rPr>
              <a:t>Lehrstuhl für Software</a:t>
            </a:r>
            <a:r>
              <a:rPr lang="de-DE" sz="1050" baseline="0" noProof="1">
                <a:latin typeface="+mn-lt"/>
              </a:rPr>
              <a:t> Engineering betrieblicher Informationssysteme</a:t>
            </a:r>
            <a:endParaRPr lang="de-DE" sz="1050" noProof="1">
              <a:latin typeface="+mn-lt"/>
            </a:endParaRPr>
          </a:p>
          <a:p>
            <a:endParaRPr lang="de-DE" sz="1050" noProof="1">
              <a:latin typeface="+mn-lt"/>
            </a:endParaRPr>
          </a:p>
          <a:p>
            <a:r>
              <a:rPr lang="de-DE" sz="1050" noProof="1">
                <a:latin typeface="+mn-lt"/>
              </a:rPr>
              <a:t>Boltzmannstraße 3</a:t>
            </a:r>
          </a:p>
          <a:p>
            <a:r>
              <a:rPr lang="de-DE" sz="1050" noProof="1">
                <a:latin typeface="+mn-lt"/>
              </a:rPr>
              <a:t>85748 Garching bei</a:t>
            </a:r>
            <a:r>
              <a:rPr lang="de-DE" sz="1050" baseline="0" noProof="1">
                <a:latin typeface="+mn-lt"/>
              </a:rPr>
              <a:t> München</a:t>
            </a:r>
          </a:p>
          <a:p>
            <a:endParaRPr lang="de-DE" sz="1050" baseline="0" noProof="1">
              <a:latin typeface="+mn-lt"/>
            </a:endParaRPr>
          </a:p>
          <a:p>
            <a:pPr>
              <a:tabLst>
                <a:tab pos="358775" algn="l"/>
              </a:tabLst>
            </a:pPr>
            <a:r>
              <a:rPr lang="de-DE" sz="1050" baseline="0" noProof="1">
                <a:latin typeface="+mn-lt"/>
              </a:rPr>
              <a:t>Tel	+49.89.289.</a:t>
            </a:r>
          </a:p>
          <a:p>
            <a:pPr>
              <a:tabLst>
                <a:tab pos="358775" algn="l"/>
              </a:tabLst>
            </a:pPr>
            <a:r>
              <a:rPr lang="de-DE" sz="1050" baseline="0" noProof="1">
                <a:latin typeface="+mn-lt"/>
              </a:rPr>
              <a:t>Fax	+49.89.289.17136</a:t>
            </a:r>
          </a:p>
          <a:p>
            <a:endParaRPr lang="de-DE" sz="1050" baseline="0" noProof="1">
              <a:latin typeface="+mn-lt"/>
            </a:endParaRPr>
          </a:p>
          <a:p>
            <a:endParaRPr lang="de-DE" sz="1050" baseline="0" noProof="1">
              <a:latin typeface="+mn-lt"/>
            </a:endParaRPr>
          </a:p>
          <a:p>
            <a:r>
              <a:rPr lang="de-DE" sz="1050" baseline="0" noProof="1">
                <a:latin typeface="+mn-lt"/>
                <a:hlinkClick r:id="rId5"/>
              </a:rPr>
              <a:t>wwwmatthes.in.tum.de</a:t>
            </a:r>
            <a:endParaRPr lang="de-DE"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baseline="0">
                <a:latin typeface="+mn-lt"/>
              </a:defRPr>
            </a:lvl1pPr>
          </a:lstStyle>
          <a:p>
            <a:pPr lvl="0"/>
            <a:r>
              <a:rPr lang="de-DE" noProof="0" dirty="0"/>
              <a:t>&lt;Akademischer Titel&gt;</a:t>
            </a:r>
          </a:p>
        </p:txBody>
      </p:sp>
      <p:sp>
        <p:nvSpPr>
          <p:cNvPr id="28" name="Textplatzhalter 22"/>
          <p:cNvSpPr>
            <a:spLocks noGrp="1"/>
          </p:cNvSpPr>
          <p:nvPr>
            <p:ph type="body" sz="quarter" idx="15" hasCustomPrompt="1"/>
          </p:nvPr>
        </p:nvSpPr>
        <p:spPr>
          <a:xfrm>
            <a:off x="2203656"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de-DE"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E353B-1BFF-F745-A064-2001DE07673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43243CD4-69F8-DE46-9A6F-D9731BFB53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Tree>
    <p:extLst>
      <p:ext uri="{BB962C8B-B14F-4D97-AF65-F5344CB8AC3E}">
        <p14:creationId xmlns:p14="http://schemas.microsoft.com/office/powerpoint/2010/main" val="211599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33806-4F6E-864C-BE48-0E6373177445}"/>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49627786-35B9-6E43-AA08-D6C804F54727}"/>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633574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71F54-F480-A343-A8B6-44BA87E992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9510F802-37E1-3D41-819A-492F0393D5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417358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F3B6B-522D-8C47-A0F3-FA0A8FBA7D1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32120572-7078-D147-A69F-13BA66A3D339}"/>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8F88FF2D-F8A0-C64C-BDE3-892A1D7490C6}"/>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16602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12938-A5C2-304C-A633-E06329FE38CD}"/>
              </a:ext>
            </a:extLst>
          </p:cNvPr>
          <p:cNvSpPr>
            <a:spLocks noGrp="1"/>
          </p:cNvSpPr>
          <p:nvPr>
            <p:ph type="title"/>
          </p:nvPr>
        </p:nvSpPr>
        <p:spPr>
          <a:xfrm>
            <a:off x="839788" y="365125"/>
            <a:ext cx="10515600" cy="1325563"/>
          </a:xfrm>
          <a:prstGeom prst="rect">
            <a:avLst/>
          </a:prstGeo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AC450D79-6BA9-E941-B39B-81ADEBE6782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FD3AEF-E797-1442-B819-7C074156BD32}"/>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7BDF5422-5871-1044-9CC8-6B68846238D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8AF6C83-5E93-3A44-AACF-AD635E18846F}"/>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56211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FAA7-A0C5-5347-A055-BF9446BA1C93}"/>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en-US"/>
          </a:p>
        </p:txBody>
      </p:sp>
    </p:spTree>
    <p:extLst>
      <p:ext uri="{BB962C8B-B14F-4D97-AF65-F5344CB8AC3E}">
        <p14:creationId xmlns:p14="http://schemas.microsoft.com/office/powerpoint/2010/main" val="14964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178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F6C67-2FA3-AB4D-B87D-A131AC6021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D344E7B5-DFE8-8E4B-B904-77287983E86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D9A5E67-F06C-2540-942D-8F1AF06C35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77954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3pPr>
              <a:defRPr/>
            </a:lvl3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3" name="Titel 12"/>
          <p:cNvSpPr>
            <a:spLocks noGrp="1"/>
          </p:cNvSpPr>
          <p:nvPr>
            <p:ph type="title"/>
          </p:nvPr>
        </p:nvSpPr>
        <p:spPr/>
        <p:txBody>
          <a:bodyPr/>
          <a:lstStyle/>
          <a:p>
            <a:r>
              <a:rPr lang="en-US"/>
              <a:t>Click to edit Master title style</a:t>
            </a:r>
            <a:endParaRPr lang="de-DE"/>
          </a:p>
        </p:txBody>
      </p:sp>
      <p:sp>
        <p:nvSpPr>
          <p:cNvPr id="14" name="Datumsplatzhalter 13"/>
          <p:cNvSpPr>
            <a:spLocks noGrp="1"/>
          </p:cNvSpPr>
          <p:nvPr>
            <p:ph type="dt" sz="half" idx="10"/>
          </p:nvPr>
        </p:nvSpPr>
        <p:spPr/>
        <p:txBody>
          <a:bodyPr/>
          <a:lstStyle/>
          <a:p>
            <a:pPr>
              <a:defRPr/>
            </a:pPr>
            <a:r>
              <a:rPr lang="de-DE" noProof="0"/>
              <a:t>© sebis</a:t>
            </a:r>
          </a:p>
        </p:txBody>
      </p:sp>
      <p:sp>
        <p:nvSpPr>
          <p:cNvPr id="15" name="Fußzeilenplatzhalter 14"/>
          <p:cNvSpPr>
            <a:spLocks noGrp="1"/>
          </p:cNvSpPr>
          <p:nvPr>
            <p:ph type="ftr" sz="quarter" idx="11"/>
          </p:nvPr>
        </p:nvSpPr>
        <p:spPr/>
        <p:txBody>
          <a:bodyPr/>
          <a:lstStyle/>
          <a:p>
            <a:pPr>
              <a:defRPr/>
            </a:pPr>
            <a:r>
              <a:rPr lang="de-DE" noProof="0"/>
              <a:t>171103 Matthes Deutsche Folienvorlage (breit)</a:t>
            </a:r>
          </a:p>
        </p:txBody>
      </p:sp>
      <p:sp>
        <p:nvSpPr>
          <p:cNvPr id="16" name="Foliennummernplatzhalter 15"/>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0EE08-97B1-124C-BDC4-C64397B1F1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1DD78583-6300-CB44-AAB3-35B42F3BC5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F95FBE03-5C5C-3E4B-9D2E-47C6A3FCDC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13233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ED4C6-1006-4A47-86B4-68ECFE2863D7}"/>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717DD2B2-2963-7C47-BAE3-1B610442524E}"/>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402719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42FBB28-44D1-ED4E-9ABF-CD11444EBEDF}"/>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FA62E224-5BAF-B24B-BF41-343F02E3CC5E}"/>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974342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de-DE" noProof="0" dirty="0"/>
              <a:t>Titel bearbeiten</a:t>
            </a:r>
          </a:p>
        </p:txBody>
      </p:sp>
      <p:sp>
        <p:nvSpPr>
          <p:cNvPr id="22" name="Textplatzhalter 4"/>
          <p:cNvSpPr>
            <a:spLocks noGrp="1"/>
          </p:cNvSpPr>
          <p:nvPr>
            <p:ph type="body" sz="quarter" idx="10" hasCustomPrompt="1"/>
          </p:nvPr>
        </p:nvSpPr>
        <p:spPr>
          <a:xfrm>
            <a:off x="431372" y="4211796"/>
            <a:ext cx="1143284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noProof="0" dirty="0"/>
              <a:t>Name des Vortragenden, Datum, Ort</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de-DE" sz="1400" b="0" i="0" kern="1200" noProof="1">
                <a:solidFill>
                  <a:schemeClr val="tx1">
                    <a:lumMod val="65000"/>
                    <a:lumOff val="35000"/>
                  </a:schemeClr>
                </a:solidFill>
                <a:latin typeface="Arial" charset="0"/>
                <a:ea typeface="+mn-ea"/>
                <a:cs typeface="Arial"/>
              </a:rPr>
              <a:t>Lehrstuhl für Software</a:t>
            </a:r>
            <a:r>
              <a:rPr lang="de-DE" sz="1400" b="0" i="0" kern="1200" baseline="0" noProof="1">
                <a:solidFill>
                  <a:schemeClr val="tx1">
                    <a:lumMod val="65000"/>
                    <a:lumOff val="35000"/>
                  </a:schemeClr>
                </a:solidFill>
                <a:latin typeface="Arial" charset="0"/>
                <a:ea typeface="+mn-ea"/>
                <a:cs typeface="Arial"/>
              </a:rPr>
              <a:t> Engineering betrieblicher Informationssysteme </a:t>
            </a:r>
            <a:r>
              <a:rPr lang="de-DE" sz="1400" b="0" i="0" kern="1200" noProof="1">
                <a:solidFill>
                  <a:schemeClr val="tx1">
                    <a:lumMod val="65000"/>
                    <a:lumOff val="35000"/>
                  </a:schemeClr>
                </a:solidFill>
                <a:latin typeface="Arial" charset="0"/>
                <a:ea typeface="+mn-ea"/>
                <a:cs typeface="Arial"/>
              </a:rPr>
              <a:t>(sebis) </a:t>
            </a:r>
          </a:p>
          <a:p>
            <a:pPr marL="0" indent="0"/>
            <a:r>
              <a:rPr lang="de-DE" sz="1400" b="0" i="0" kern="1200" noProof="1">
                <a:solidFill>
                  <a:schemeClr val="tx1">
                    <a:lumMod val="65000"/>
                    <a:lumOff val="35000"/>
                  </a:schemeClr>
                </a:solidFill>
                <a:latin typeface="Arial" charset="0"/>
                <a:ea typeface="+mn-ea"/>
                <a:cs typeface="Arial"/>
              </a:rPr>
              <a:t>Fakultät</a:t>
            </a:r>
            <a:r>
              <a:rPr lang="de-DE" sz="1400" b="0" i="0" kern="1200" baseline="0" noProof="1">
                <a:solidFill>
                  <a:schemeClr val="tx1">
                    <a:lumMod val="65000"/>
                    <a:lumOff val="35000"/>
                  </a:schemeClr>
                </a:solidFill>
                <a:latin typeface="Arial" charset="0"/>
                <a:ea typeface="+mn-ea"/>
                <a:cs typeface="Arial"/>
              </a:rPr>
              <a:t> für Informatik</a:t>
            </a:r>
            <a:endParaRPr lang="de-DE" sz="1400" b="0" i="0" kern="1200" noProof="1">
              <a:solidFill>
                <a:schemeClr val="tx1">
                  <a:lumMod val="65000"/>
                  <a:lumOff val="35000"/>
                </a:schemeClr>
              </a:solidFill>
              <a:latin typeface="Arial" charset="0"/>
              <a:ea typeface="+mn-ea"/>
              <a:cs typeface="Arial"/>
            </a:endParaRPr>
          </a:p>
          <a:p>
            <a:pPr marL="0" indent="0"/>
            <a:r>
              <a:rPr lang="de-DE" sz="1400" b="0" i="0" kern="1200" noProof="1">
                <a:solidFill>
                  <a:schemeClr val="bg1">
                    <a:lumMod val="50000"/>
                  </a:schemeClr>
                </a:solidFill>
                <a:latin typeface="Arial" charset="0"/>
                <a:ea typeface="+mn-ea"/>
                <a:cs typeface="Arial"/>
              </a:rPr>
              <a:t>Technische</a:t>
            </a:r>
            <a:r>
              <a:rPr lang="de-DE" sz="1400" b="0" i="0" kern="1200" baseline="0" noProof="1">
                <a:solidFill>
                  <a:schemeClr val="bg1">
                    <a:lumMod val="50000"/>
                  </a:schemeClr>
                </a:solidFill>
                <a:latin typeface="Arial" charset="0"/>
                <a:ea typeface="+mn-ea"/>
                <a:cs typeface="Arial"/>
              </a:rPr>
              <a:t> Universität München</a:t>
            </a:r>
            <a:endParaRPr lang="de-DE"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de-DE" sz="1400" b="0" i="0" u="sng" kern="1200" noProof="1">
                <a:solidFill>
                  <a:schemeClr val="bg1">
                    <a:lumMod val="50000"/>
                  </a:schemeClr>
                </a:solidFill>
                <a:latin typeface="Arial" charset="0"/>
                <a:ea typeface="+mn-ea"/>
                <a:cs typeface="Arial"/>
              </a:rPr>
              <a:t>wwwmatthes.in.tum.de</a:t>
            </a:r>
          </a:p>
        </p:txBody>
      </p:sp>
    </p:spTree>
    <p:extLst>
      <p:ext uri="{BB962C8B-B14F-4D97-AF65-F5344CB8AC3E}">
        <p14:creationId xmlns:p14="http://schemas.microsoft.com/office/powerpoint/2010/main" val="19945681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3pPr>
              <a:defRPr/>
            </a:lvl3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3" name="Titel 12"/>
          <p:cNvSpPr>
            <a:spLocks noGrp="1"/>
          </p:cNvSpPr>
          <p:nvPr>
            <p:ph type="title"/>
          </p:nvPr>
        </p:nvSpPr>
        <p:spPr/>
        <p:txBody>
          <a:bodyPr/>
          <a:lstStyle/>
          <a:p>
            <a:r>
              <a:rPr lang="en-US"/>
              <a:t>Click to edit Master title style</a:t>
            </a:r>
            <a:endParaRPr lang="de-DE"/>
          </a:p>
        </p:txBody>
      </p:sp>
      <p:sp>
        <p:nvSpPr>
          <p:cNvPr id="14" name="Datumsplatzhalter 13"/>
          <p:cNvSpPr>
            <a:spLocks noGrp="1"/>
          </p:cNvSpPr>
          <p:nvPr>
            <p:ph type="dt" sz="half" idx="10"/>
          </p:nvPr>
        </p:nvSpPr>
        <p:spPr/>
        <p:txBody>
          <a:bodyPr/>
          <a:lstStyle/>
          <a:p>
            <a:pPr>
              <a:defRPr/>
            </a:pPr>
            <a:r>
              <a:rPr lang="de-DE" noProof="0"/>
              <a:t>© sebis</a:t>
            </a:r>
          </a:p>
        </p:txBody>
      </p:sp>
      <p:sp>
        <p:nvSpPr>
          <p:cNvPr id="15" name="Fußzeilenplatzhalter 14"/>
          <p:cNvSpPr>
            <a:spLocks noGrp="1"/>
          </p:cNvSpPr>
          <p:nvPr>
            <p:ph type="ftr" sz="quarter" idx="11"/>
          </p:nvPr>
        </p:nvSpPr>
        <p:spPr/>
        <p:txBody>
          <a:bodyPr/>
          <a:lstStyle/>
          <a:p>
            <a:pPr>
              <a:defRPr/>
            </a:pPr>
            <a:r>
              <a:rPr lang="de-DE" noProof="0"/>
              <a:t>171103 Matthes Deutsche Folienvorlage (breit)</a:t>
            </a:r>
          </a:p>
        </p:txBody>
      </p:sp>
      <p:sp>
        <p:nvSpPr>
          <p:cNvPr id="16" name="Foliennummernplatzhalter 15"/>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246264014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68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de-DE" noProof="0" dirty="0"/>
              <a:t>&lt;Title&gt;</a:t>
            </a:r>
          </a:p>
        </p:txBody>
      </p:sp>
      <p:sp>
        <p:nvSpPr>
          <p:cNvPr id="3" name="Inhaltsplatzhalter 2"/>
          <p:cNvSpPr>
            <a:spLocks noGrp="1"/>
          </p:cNvSpPr>
          <p:nvPr>
            <p:ph idx="1" hasCustomPrompt="1"/>
          </p:nvPr>
        </p:nvSpPr>
        <p:spPr/>
        <p:txBody>
          <a:bodyPr>
            <a:normAutofit/>
          </a:bodyPr>
          <a:lstStyle>
            <a:lvl3pPr>
              <a:defRPr/>
            </a:lvl3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de-DE" noProof="0" dirty="0"/>
              <a:t>&lt;</a:t>
            </a:r>
            <a:r>
              <a:rPr lang="de-DE" noProof="0" dirty="0" err="1"/>
              <a:t>Subtitle</a:t>
            </a:r>
            <a:r>
              <a:rPr lang="de-DE" noProof="0" dirty="0"/>
              <a:t>&gt;</a:t>
            </a:r>
          </a:p>
        </p:txBody>
      </p:sp>
      <p:sp>
        <p:nvSpPr>
          <p:cNvPr id="10" name="Datumsplatzhalter 9"/>
          <p:cNvSpPr>
            <a:spLocks noGrp="1"/>
          </p:cNvSpPr>
          <p:nvPr>
            <p:ph type="dt" sz="half" idx="14"/>
          </p:nvPr>
        </p:nvSpPr>
        <p:spPr/>
        <p:txBody>
          <a:bodyPr/>
          <a:lstStyle/>
          <a:p>
            <a:pPr>
              <a:defRPr/>
            </a:pPr>
            <a:r>
              <a:rPr lang="de-DE" noProof="0"/>
              <a:t>© sebis</a:t>
            </a:r>
          </a:p>
        </p:txBody>
      </p:sp>
      <p:sp>
        <p:nvSpPr>
          <p:cNvPr id="11" name="Fußzeilenplatzhalter 10"/>
          <p:cNvSpPr>
            <a:spLocks noGrp="1"/>
          </p:cNvSpPr>
          <p:nvPr>
            <p:ph type="ftr" sz="quarter" idx="15"/>
          </p:nvPr>
        </p:nvSpPr>
        <p:spPr/>
        <p:txBody>
          <a:bodyPr/>
          <a:lstStyle/>
          <a:p>
            <a:pPr>
              <a:defRPr/>
            </a:pPr>
            <a:r>
              <a:rPr lang="de-DE" noProof="0"/>
              <a:t>171103 Matthes Deutsche Folienvorlage (breit)</a:t>
            </a:r>
          </a:p>
        </p:txBody>
      </p:sp>
      <p:sp>
        <p:nvSpPr>
          <p:cNvPr id="13" name="Foliennummernplatzhalter 12"/>
          <p:cNvSpPr>
            <a:spLocks noGrp="1"/>
          </p:cNvSpPr>
          <p:nvPr>
            <p:ph type="sldNum" sz="quarter" idx="16"/>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223230819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de-DE" noProof="0" dirty="0"/>
              <a:t>&lt;Title&gt;</a:t>
            </a:r>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de-DE" noProof="0" dirty="0"/>
              <a:t>&lt;</a:t>
            </a:r>
            <a:r>
              <a:rPr lang="de-DE" noProof="0" dirty="0" err="1"/>
              <a:t>Subtitle</a:t>
            </a:r>
            <a:r>
              <a:rPr lang="de-DE" noProof="0" dirty="0"/>
              <a:t>&gt;</a:t>
            </a:r>
          </a:p>
        </p:txBody>
      </p:sp>
      <p:sp>
        <p:nvSpPr>
          <p:cNvPr id="10" name="Datumsplatzhalter 9"/>
          <p:cNvSpPr>
            <a:spLocks noGrp="1"/>
          </p:cNvSpPr>
          <p:nvPr>
            <p:ph type="dt" sz="half" idx="14"/>
          </p:nvPr>
        </p:nvSpPr>
        <p:spPr/>
        <p:txBody>
          <a:bodyPr/>
          <a:lstStyle/>
          <a:p>
            <a:pPr>
              <a:defRPr/>
            </a:pPr>
            <a:r>
              <a:rPr lang="de-DE" noProof="0"/>
              <a:t>© sebis</a:t>
            </a:r>
          </a:p>
        </p:txBody>
      </p:sp>
      <p:sp>
        <p:nvSpPr>
          <p:cNvPr id="11" name="Fußzeilenplatzhalter 10"/>
          <p:cNvSpPr>
            <a:spLocks noGrp="1"/>
          </p:cNvSpPr>
          <p:nvPr>
            <p:ph type="ftr" sz="quarter" idx="15"/>
          </p:nvPr>
        </p:nvSpPr>
        <p:spPr/>
        <p:txBody>
          <a:bodyPr/>
          <a:lstStyle/>
          <a:p>
            <a:pPr>
              <a:defRPr/>
            </a:pPr>
            <a:r>
              <a:rPr lang="de-DE" noProof="0"/>
              <a:t>171103 Matthes Deutsche Folienvorlage (breit)</a:t>
            </a:r>
          </a:p>
        </p:txBody>
      </p:sp>
      <p:sp>
        <p:nvSpPr>
          <p:cNvPr id="13" name="Foliennummernplatzhalter 12"/>
          <p:cNvSpPr>
            <a:spLocks noGrp="1"/>
          </p:cNvSpPr>
          <p:nvPr>
            <p:ph type="sldNum" sz="quarter" idx="16"/>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182473138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de-DE" noProof="0" dirty="0"/>
              <a:t>&lt;Title&gt;</a:t>
            </a:r>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8" name="Datumsplatzhalter 7"/>
          <p:cNvSpPr>
            <a:spLocks noGrp="1"/>
          </p:cNvSpPr>
          <p:nvPr>
            <p:ph type="dt" sz="half" idx="10"/>
          </p:nvPr>
        </p:nvSpPr>
        <p:spPr/>
        <p:txBody>
          <a:bodyPr/>
          <a:lstStyle/>
          <a:p>
            <a:pPr>
              <a:defRPr/>
            </a:pPr>
            <a:r>
              <a:rPr lang="de-DE" noProof="0"/>
              <a:t>© sebis</a:t>
            </a:r>
          </a:p>
        </p:txBody>
      </p:sp>
      <p:sp>
        <p:nvSpPr>
          <p:cNvPr id="9" name="Fußzeilenplatzhalter 8"/>
          <p:cNvSpPr>
            <a:spLocks noGrp="1"/>
          </p:cNvSpPr>
          <p:nvPr>
            <p:ph type="ftr" sz="quarter" idx="11"/>
          </p:nvPr>
        </p:nvSpPr>
        <p:spPr/>
        <p:txBody>
          <a:bodyPr/>
          <a:lstStyle/>
          <a:p>
            <a:pPr>
              <a:defRPr/>
            </a:pPr>
            <a:r>
              <a:rPr lang="de-DE" noProof="0"/>
              <a:t>171103 Matthes Deutsche Folienvorlage (breit)</a:t>
            </a:r>
          </a:p>
        </p:txBody>
      </p:sp>
      <p:sp>
        <p:nvSpPr>
          <p:cNvPr id="10" name="Foliennummernplatzhalter 9"/>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332682122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dirty="0"/>
              <a:t>&lt;Format of Master 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dirty="0"/>
              <a:t>&lt;Format of Master 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0" name="Titel 1"/>
          <p:cNvSpPr>
            <a:spLocks noGrp="1"/>
          </p:cNvSpPr>
          <p:nvPr>
            <p:ph type="title" hasCustomPrompt="1"/>
          </p:nvPr>
        </p:nvSpPr>
        <p:spPr>
          <a:xfrm>
            <a:off x="334437" y="44452"/>
            <a:ext cx="10586099" cy="720725"/>
          </a:xfrm>
        </p:spPr>
        <p:txBody>
          <a:bodyPr/>
          <a:lstStyle/>
          <a:p>
            <a:r>
              <a:rPr lang="de-DE" noProof="0" dirty="0"/>
              <a:t>&lt;Title&gt;</a:t>
            </a:r>
          </a:p>
        </p:txBody>
      </p:sp>
      <p:sp>
        <p:nvSpPr>
          <p:cNvPr id="2" name="Datumsplatzhalter 1"/>
          <p:cNvSpPr>
            <a:spLocks noGrp="1"/>
          </p:cNvSpPr>
          <p:nvPr>
            <p:ph type="dt" sz="half" idx="10"/>
          </p:nvPr>
        </p:nvSpPr>
        <p:spPr/>
        <p:txBody>
          <a:bodyPr/>
          <a:lstStyle/>
          <a:p>
            <a:pPr>
              <a:defRPr/>
            </a:pPr>
            <a:r>
              <a:rPr lang="de-DE" noProof="0"/>
              <a:t>© sebis</a:t>
            </a:r>
          </a:p>
        </p:txBody>
      </p:sp>
      <p:sp>
        <p:nvSpPr>
          <p:cNvPr id="11" name="Fußzeilenplatzhalter 10"/>
          <p:cNvSpPr>
            <a:spLocks noGrp="1"/>
          </p:cNvSpPr>
          <p:nvPr>
            <p:ph type="ftr" sz="quarter" idx="11"/>
          </p:nvPr>
        </p:nvSpPr>
        <p:spPr/>
        <p:txBody>
          <a:bodyPr/>
          <a:lstStyle/>
          <a:p>
            <a:pPr>
              <a:defRPr/>
            </a:pPr>
            <a:r>
              <a:rPr lang="de-DE" noProof="0"/>
              <a:t>171103 Matthes Deutsche Folienvorlage (breit)</a:t>
            </a:r>
          </a:p>
        </p:txBody>
      </p:sp>
      <p:sp>
        <p:nvSpPr>
          <p:cNvPr id="12" name="Foliennummernplatzhalter 11"/>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16300305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de-DE" noProof="0" dirty="0"/>
              <a:t>&lt;Title&gt;</a:t>
            </a:r>
          </a:p>
        </p:txBody>
      </p:sp>
      <p:sp>
        <p:nvSpPr>
          <p:cNvPr id="6" name="Datumsplatzhalter 5"/>
          <p:cNvSpPr>
            <a:spLocks noGrp="1"/>
          </p:cNvSpPr>
          <p:nvPr>
            <p:ph type="dt" sz="half" idx="10"/>
          </p:nvPr>
        </p:nvSpPr>
        <p:spPr/>
        <p:txBody>
          <a:bodyPr/>
          <a:lstStyle/>
          <a:p>
            <a:pPr>
              <a:defRPr/>
            </a:pPr>
            <a:r>
              <a:rPr lang="de-DE" noProof="0"/>
              <a:t>© sebis</a:t>
            </a:r>
          </a:p>
        </p:txBody>
      </p:sp>
      <p:sp>
        <p:nvSpPr>
          <p:cNvPr id="7" name="Fußzeilenplatzhalter 6"/>
          <p:cNvSpPr>
            <a:spLocks noGrp="1"/>
          </p:cNvSpPr>
          <p:nvPr>
            <p:ph type="ftr" sz="quarter" idx="11"/>
          </p:nvPr>
        </p:nvSpPr>
        <p:spPr/>
        <p:txBody>
          <a:bodyPr/>
          <a:lstStyle/>
          <a:p>
            <a:pPr>
              <a:defRPr/>
            </a:pPr>
            <a:r>
              <a:rPr lang="de-DE" noProof="0"/>
              <a:t>171103 Matthes Deutsche Folienvorlage (breit)</a:t>
            </a:r>
          </a:p>
        </p:txBody>
      </p:sp>
      <p:sp>
        <p:nvSpPr>
          <p:cNvPr id="8" name="Foliennummernplatzhalter 7"/>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40613140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de-DE" noProof="0" dirty="0"/>
              <a:t>&lt;Title&gt;</a:t>
            </a:r>
          </a:p>
        </p:txBody>
      </p:sp>
      <p:sp>
        <p:nvSpPr>
          <p:cNvPr id="3" name="Inhaltsplatzhalter 2"/>
          <p:cNvSpPr>
            <a:spLocks noGrp="1"/>
          </p:cNvSpPr>
          <p:nvPr>
            <p:ph idx="1" hasCustomPrompt="1"/>
          </p:nvPr>
        </p:nvSpPr>
        <p:spPr/>
        <p:txBody>
          <a:bodyPr>
            <a:normAutofit/>
          </a:bodyPr>
          <a:lstStyle>
            <a:lvl3pPr>
              <a:defRPr/>
            </a:lvl3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de-DE" noProof="0" dirty="0"/>
              <a:t>&lt;</a:t>
            </a:r>
            <a:r>
              <a:rPr lang="de-DE" noProof="0" dirty="0" err="1"/>
              <a:t>Subtitle</a:t>
            </a:r>
            <a:r>
              <a:rPr lang="de-DE" noProof="0" dirty="0"/>
              <a:t>&gt;</a:t>
            </a:r>
          </a:p>
        </p:txBody>
      </p:sp>
      <p:sp>
        <p:nvSpPr>
          <p:cNvPr id="10" name="Datumsplatzhalter 9"/>
          <p:cNvSpPr>
            <a:spLocks noGrp="1"/>
          </p:cNvSpPr>
          <p:nvPr>
            <p:ph type="dt" sz="half" idx="14"/>
          </p:nvPr>
        </p:nvSpPr>
        <p:spPr/>
        <p:txBody>
          <a:bodyPr/>
          <a:lstStyle/>
          <a:p>
            <a:pPr>
              <a:defRPr/>
            </a:pPr>
            <a:r>
              <a:rPr lang="de-DE" noProof="0"/>
              <a:t>© sebis</a:t>
            </a:r>
          </a:p>
        </p:txBody>
      </p:sp>
      <p:sp>
        <p:nvSpPr>
          <p:cNvPr id="11" name="Fußzeilenplatzhalter 10"/>
          <p:cNvSpPr>
            <a:spLocks noGrp="1"/>
          </p:cNvSpPr>
          <p:nvPr>
            <p:ph type="ftr" sz="quarter" idx="15"/>
          </p:nvPr>
        </p:nvSpPr>
        <p:spPr/>
        <p:txBody>
          <a:bodyPr/>
          <a:lstStyle/>
          <a:p>
            <a:pPr>
              <a:defRPr/>
            </a:pPr>
            <a:r>
              <a:rPr lang="de-DE" noProof="0"/>
              <a:t>171103 Matthes Deutsche Folienvorlage (breit)</a:t>
            </a:r>
          </a:p>
        </p:txBody>
      </p:sp>
      <p:sp>
        <p:nvSpPr>
          <p:cNvPr id="13" name="Foliennummernplatzhalter 12"/>
          <p:cNvSpPr>
            <a:spLocks noGrp="1"/>
          </p:cNvSpPr>
          <p:nvPr>
            <p:ph type="sldNum" sz="quarter" idx="16"/>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775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de-DE" noProof="0" dirty="0"/>
              <a:t>&lt;Title&gt;</a:t>
            </a:r>
          </a:p>
        </p:txBody>
      </p:sp>
      <p:sp>
        <p:nvSpPr>
          <p:cNvPr id="7" name="Datumsplatzhalter 6"/>
          <p:cNvSpPr>
            <a:spLocks noGrp="1"/>
          </p:cNvSpPr>
          <p:nvPr>
            <p:ph type="dt" sz="half" idx="10"/>
          </p:nvPr>
        </p:nvSpPr>
        <p:spPr/>
        <p:txBody>
          <a:bodyPr/>
          <a:lstStyle/>
          <a:p>
            <a:pPr>
              <a:defRPr/>
            </a:pPr>
            <a:r>
              <a:rPr lang="de-DE" noProof="0"/>
              <a:t>© sebis</a:t>
            </a:r>
          </a:p>
        </p:txBody>
      </p:sp>
      <p:sp>
        <p:nvSpPr>
          <p:cNvPr id="8" name="Fußzeilenplatzhalter 7"/>
          <p:cNvSpPr>
            <a:spLocks noGrp="1"/>
          </p:cNvSpPr>
          <p:nvPr>
            <p:ph type="ftr" sz="quarter" idx="11"/>
          </p:nvPr>
        </p:nvSpPr>
        <p:spPr/>
        <p:txBody>
          <a:bodyPr/>
          <a:lstStyle/>
          <a:p>
            <a:pPr>
              <a:defRPr/>
            </a:pPr>
            <a:r>
              <a:rPr lang="de-DE" noProof="0"/>
              <a:t>171103 Matthes Deutsche Folienvorlage (breit)</a:t>
            </a:r>
          </a:p>
        </p:txBody>
      </p:sp>
      <p:sp>
        <p:nvSpPr>
          <p:cNvPr id="9" name="Foliennummernplatzhalter 8"/>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103905107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p:nvPr>
        </p:nvSpPr>
        <p:spPr>
          <a:xfrm>
            <a:off x="332903" y="116632"/>
            <a:ext cx="11525902" cy="6452444"/>
          </a:xfrm>
        </p:spPr>
        <p:txBody>
          <a:bodyPr anchor="ctr"/>
          <a:lstStyle>
            <a:lvl1pPr algn="ctr">
              <a:defRPr sz="3200" b="0"/>
            </a:lvl1pPr>
          </a:lstStyle>
          <a:p>
            <a:r>
              <a:rPr lang="en-US"/>
              <a:t>Click to edit Master title style</a:t>
            </a:r>
            <a:endParaRPr lang="de-DE" dirty="0"/>
          </a:p>
        </p:txBody>
      </p:sp>
      <p:sp>
        <p:nvSpPr>
          <p:cNvPr id="3" name="Datumsplatzhalter 2"/>
          <p:cNvSpPr>
            <a:spLocks noGrp="1"/>
          </p:cNvSpPr>
          <p:nvPr>
            <p:ph type="dt" sz="half" idx="10"/>
          </p:nvPr>
        </p:nvSpPr>
        <p:spPr/>
        <p:txBody>
          <a:bodyPr/>
          <a:lstStyle/>
          <a:p>
            <a:pPr>
              <a:defRPr/>
            </a:pPr>
            <a:r>
              <a:rPr lang="de-DE" noProof="0"/>
              <a:t>© sebis</a:t>
            </a:r>
          </a:p>
        </p:txBody>
      </p:sp>
      <p:sp>
        <p:nvSpPr>
          <p:cNvPr id="4" name="Fußzeilenplatzhalter 3"/>
          <p:cNvSpPr>
            <a:spLocks noGrp="1"/>
          </p:cNvSpPr>
          <p:nvPr>
            <p:ph type="ftr" sz="quarter" idx="11"/>
          </p:nvPr>
        </p:nvSpPr>
        <p:spPr/>
        <p:txBody>
          <a:bodyPr/>
          <a:lstStyle/>
          <a:p>
            <a:pPr>
              <a:defRPr/>
            </a:pPr>
            <a:r>
              <a:rPr lang="de-DE" noProof="0"/>
              <a:t>171103 Matthes Deutsche Folienvorlage (breit)</a:t>
            </a:r>
          </a:p>
        </p:txBody>
      </p:sp>
      <p:sp>
        <p:nvSpPr>
          <p:cNvPr id="5" name="Foliennummernplatzhalter 4"/>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69102665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192908"/>
          </a:xfrm>
          <a:prstGeom prst="rect">
            <a:avLst/>
          </a:prstGeom>
          <a:noFill/>
        </p:spPr>
        <p:txBody>
          <a:bodyPr wrap="square" rtlCol="0">
            <a:spAutoFit/>
          </a:bodyPr>
          <a:lstStyle/>
          <a:p>
            <a:r>
              <a:rPr lang="de-DE" sz="1050" noProof="1">
                <a:latin typeface="+mn-lt"/>
              </a:rPr>
              <a:t>Technische Universität München</a:t>
            </a:r>
          </a:p>
          <a:p>
            <a:r>
              <a:rPr lang="de-DE" sz="1050" noProof="1">
                <a:latin typeface="+mn-lt"/>
              </a:rPr>
              <a:t>Fakultät für Informatik</a:t>
            </a:r>
          </a:p>
          <a:p>
            <a:r>
              <a:rPr lang="de-DE" sz="1050" noProof="1">
                <a:latin typeface="+mn-lt"/>
              </a:rPr>
              <a:t>Lehrstuhl für Software</a:t>
            </a:r>
            <a:r>
              <a:rPr lang="de-DE" sz="1050" baseline="0" noProof="1">
                <a:latin typeface="+mn-lt"/>
              </a:rPr>
              <a:t> Engineering betrieblicher Informationssysteme</a:t>
            </a:r>
            <a:endParaRPr lang="de-DE" sz="1050" noProof="1">
              <a:latin typeface="+mn-lt"/>
            </a:endParaRPr>
          </a:p>
          <a:p>
            <a:endParaRPr lang="de-DE" sz="1050" noProof="1">
              <a:latin typeface="+mn-lt"/>
            </a:endParaRPr>
          </a:p>
          <a:p>
            <a:r>
              <a:rPr lang="de-DE" sz="1050" noProof="1">
                <a:latin typeface="+mn-lt"/>
              </a:rPr>
              <a:t>Boltzmannstraße 3</a:t>
            </a:r>
          </a:p>
          <a:p>
            <a:r>
              <a:rPr lang="de-DE" sz="1050" noProof="1">
                <a:latin typeface="+mn-lt"/>
              </a:rPr>
              <a:t>85748 Garching bei</a:t>
            </a:r>
            <a:r>
              <a:rPr lang="de-DE" sz="1050" baseline="0" noProof="1">
                <a:latin typeface="+mn-lt"/>
              </a:rPr>
              <a:t> München</a:t>
            </a:r>
          </a:p>
          <a:p>
            <a:endParaRPr lang="de-DE" sz="1050" baseline="0" noProof="1">
              <a:latin typeface="+mn-lt"/>
            </a:endParaRPr>
          </a:p>
          <a:p>
            <a:pPr>
              <a:tabLst>
                <a:tab pos="358775" algn="l"/>
              </a:tabLst>
            </a:pPr>
            <a:r>
              <a:rPr lang="de-DE" sz="1050" baseline="0" noProof="1">
                <a:latin typeface="+mn-lt"/>
              </a:rPr>
              <a:t>Tel	+49.89.289.</a:t>
            </a:r>
          </a:p>
          <a:p>
            <a:pPr>
              <a:tabLst>
                <a:tab pos="358775" algn="l"/>
              </a:tabLst>
            </a:pPr>
            <a:r>
              <a:rPr lang="de-DE" sz="1050" baseline="0" noProof="1">
                <a:latin typeface="+mn-lt"/>
              </a:rPr>
              <a:t>Fax	+49.89.289.17136</a:t>
            </a:r>
          </a:p>
          <a:p>
            <a:endParaRPr lang="de-DE" sz="1050" baseline="0" noProof="1">
              <a:latin typeface="+mn-lt"/>
            </a:endParaRPr>
          </a:p>
          <a:p>
            <a:endParaRPr lang="de-DE" sz="1050" baseline="0" noProof="1">
              <a:latin typeface="+mn-lt"/>
            </a:endParaRPr>
          </a:p>
          <a:p>
            <a:r>
              <a:rPr lang="de-DE" sz="1050" baseline="0" noProof="1">
                <a:latin typeface="+mn-lt"/>
                <a:hlinkClick r:id="rId5"/>
              </a:rPr>
              <a:t>wwwmatthes.in.tum.de</a:t>
            </a:r>
            <a:endParaRPr lang="de-DE"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baseline="0">
                <a:latin typeface="+mn-lt"/>
              </a:defRPr>
            </a:lvl1pPr>
          </a:lstStyle>
          <a:p>
            <a:pPr lvl="0"/>
            <a:r>
              <a:rPr lang="de-DE" noProof="0" dirty="0"/>
              <a:t>&lt;Akademischer Titel&gt;</a:t>
            </a:r>
          </a:p>
        </p:txBody>
      </p:sp>
      <p:sp>
        <p:nvSpPr>
          <p:cNvPr id="28" name="Textplatzhalter 22"/>
          <p:cNvSpPr>
            <a:spLocks noGrp="1"/>
          </p:cNvSpPr>
          <p:nvPr>
            <p:ph type="body" sz="quarter" idx="15" hasCustomPrompt="1"/>
          </p:nvPr>
        </p:nvSpPr>
        <p:spPr>
          <a:xfrm>
            <a:off x="2203656"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de-DE" noProof="0" dirty="0"/>
              <a:t>&lt;Position&gt;</a:t>
            </a:r>
          </a:p>
        </p:txBody>
      </p:sp>
    </p:spTree>
    <p:extLst>
      <p:ext uri="{BB962C8B-B14F-4D97-AF65-F5344CB8AC3E}">
        <p14:creationId xmlns:p14="http://schemas.microsoft.com/office/powerpoint/2010/main" val="3643810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E353B-1BFF-F745-A064-2001DE07673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43243CD4-69F8-DE46-9A6F-D9731BFB53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Tree>
    <p:extLst>
      <p:ext uri="{BB962C8B-B14F-4D97-AF65-F5344CB8AC3E}">
        <p14:creationId xmlns:p14="http://schemas.microsoft.com/office/powerpoint/2010/main" val="3485241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33806-4F6E-864C-BE48-0E6373177445}"/>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49627786-35B9-6E43-AA08-D6C804F54727}"/>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388111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71F54-F480-A343-A8B6-44BA87E992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9510F802-37E1-3D41-819A-492F0393D5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3671998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F3B6B-522D-8C47-A0F3-FA0A8FBA7D1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32120572-7078-D147-A69F-13BA66A3D339}"/>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8F88FF2D-F8A0-C64C-BDE3-892A1D7490C6}"/>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723373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12938-A5C2-304C-A633-E06329FE38CD}"/>
              </a:ext>
            </a:extLst>
          </p:cNvPr>
          <p:cNvSpPr>
            <a:spLocks noGrp="1"/>
          </p:cNvSpPr>
          <p:nvPr>
            <p:ph type="title"/>
          </p:nvPr>
        </p:nvSpPr>
        <p:spPr>
          <a:xfrm>
            <a:off x="839788" y="365125"/>
            <a:ext cx="10515600" cy="1325563"/>
          </a:xfrm>
          <a:prstGeom prst="rect">
            <a:avLst/>
          </a:prstGeo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AC450D79-6BA9-E941-B39B-81ADEBE6782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FD3AEF-E797-1442-B819-7C074156BD32}"/>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7BDF5422-5871-1044-9CC8-6B68846238D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8AF6C83-5E93-3A44-AACF-AD635E18846F}"/>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183874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FAA7-A0C5-5347-A055-BF9446BA1C93}"/>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en-US"/>
          </a:p>
        </p:txBody>
      </p:sp>
    </p:spTree>
    <p:extLst>
      <p:ext uri="{BB962C8B-B14F-4D97-AF65-F5344CB8AC3E}">
        <p14:creationId xmlns:p14="http://schemas.microsoft.com/office/powerpoint/2010/main" val="316049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de-DE" noProof="0" dirty="0"/>
              <a:t>&lt;Title&gt;</a:t>
            </a:r>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de-DE" noProof="0" dirty="0"/>
              <a:t>&lt;</a:t>
            </a:r>
            <a:r>
              <a:rPr lang="de-DE" noProof="0" dirty="0" err="1"/>
              <a:t>Subtitle</a:t>
            </a:r>
            <a:r>
              <a:rPr lang="de-DE" noProof="0" dirty="0"/>
              <a:t>&gt;</a:t>
            </a:r>
          </a:p>
        </p:txBody>
      </p:sp>
      <p:sp>
        <p:nvSpPr>
          <p:cNvPr id="10" name="Datumsplatzhalter 9"/>
          <p:cNvSpPr>
            <a:spLocks noGrp="1"/>
          </p:cNvSpPr>
          <p:nvPr>
            <p:ph type="dt" sz="half" idx="14"/>
          </p:nvPr>
        </p:nvSpPr>
        <p:spPr/>
        <p:txBody>
          <a:bodyPr/>
          <a:lstStyle/>
          <a:p>
            <a:pPr>
              <a:defRPr/>
            </a:pPr>
            <a:r>
              <a:rPr lang="de-DE" noProof="0"/>
              <a:t>© sebis</a:t>
            </a:r>
          </a:p>
        </p:txBody>
      </p:sp>
      <p:sp>
        <p:nvSpPr>
          <p:cNvPr id="11" name="Fußzeilenplatzhalter 10"/>
          <p:cNvSpPr>
            <a:spLocks noGrp="1"/>
          </p:cNvSpPr>
          <p:nvPr>
            <p:ph type="ftr" sz="quarter" idx="15"/>
          </p:nvPr>
        </p:nvSpPr>
        <p:spPr/>
        <p:txBody>
          <a:bodyPr/>
          <a:lstStyle/>
          <a:p>
            <a:pPr>
              <a:defRPr/>
            </a:pPr>
            <a:r>
              <a:rPr lang="de-DE" noProof="0"/>
              <a:t>171103 Matthes Deutsche Folienvorlage (breit)</a:t>
            </a:r>
          </a:p>
        </p:txBody>
      </p:sp>
      <p:sp>
        <p:nvSpPr>
          <p:cNvPr id="13" name="Foliennummernplatzhalter 12"/>
          <p:cNvSpPr>
            <a:spLocks noGrp="1"/>
          </p:cNvSpPr>
          <p:nvPr>
            <p:ph type="sldNum" sz="quarter" idx="16"/>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259889996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158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F6C67-2FA3-AB4D-B87D-A131AC6021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D344E7B5-DFE8-8E4B-B904-77287983E86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D9A5E67-F06C-2540-942D-8F1AF06C35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461807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0EE08-97B1-124C-BDC4-C64397B1F1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1DD78583-6300-CB44-AAB3-35B42F3BC5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F95FBE03-5C5C-3E4B-9D2E-47C6A3FCDC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350632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ED4C6-1006-4A47-86B4-68ECFE2863D7}"/>
              </a:ext>
            </a:extLst>
          </p:cNvPr>
          <p:cNvSpPr>
            <a:spLocks noGrp="1"/>
          </p:cNvSpPr>
          <p:nvPr>
            <p:ph type="title"/>
          </p:nvPr>
        </p:nvSpPr>
        <p:spPr>
          <a:xfrm>
            <a:off x="838200" y="365125"/>
            <a:ext cx="10515600" cy="1325563"/>
          </a:xfrm>
          <a:prstGeom prst="rect">
            <a:avLst/>
          </a:prstGeom>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717DD2B2-2963-7C47-BAE3-1B610442524E}"/>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887947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42FBB28-44D1-ED4E-9ABF-CD11444EBEDF}"/>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FA62E224-5BAF-B24B-BF41-343F02E3CC5E}"/>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158004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de-DE" noProof="0" dirty="0"/>
              <a:t>Titel bearbeiten</a:t>
            </a:r>
          </a:p>
        </p:txBody>
      </p:sp>
      <p:sp>
        <p:nvSpPr>
          <p:cNvPr id="22" name="Textplatzhalter 4"/>
          <p:cNvSpPr>
            <a:spLocks noGrp="1"/>
          </p:cNvSpPr>
          <p:nvPr>
            <p:ph type="body" sz="quarter" idx="10" hasCustomPrompt="1"/>
          </p:nvPr>
        </p:nvSpPr>
        <p:spPr>
          <a:xfrm>
            <a:off x="431372" y="4211796"/>
            <a:ext cx="1143284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noProof="0" dirty="0"/>
              <a:t>Name des Vortragenden, Datum, Ort</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de-DE" sz="1400" b="0" i="0" kern="1200" noProof="1">
                <a:solidFill>
                  <a:schemeClr val="tx1">
                    <a:lumMod val="65000"/>
                    <a:lumOff val="35000"/>
                  </a:schemeClr>
                </a:solidFill>
                <a:latin typeface="Arial" charset="0"/>
                <a:ea typeface="+mn-ea"/>
                <a:cs typeface="Arial"/>
              </a:rPr>
              <a:t>Lehrstuhl für Software</a:t>
            </a:r>
            <a:r>
              <a:rPr lang="de-DE" sz="1400" b="0" i="0" kern="1200" baseline="0" noProof="1">
                <a:solidFill>
                  <a:schemeClr val="tx1">
                    <a:lumMod val="65000"/>
                    <a:lumOff val="35000"/>
                  </a:schemeClr>
                </a:solidFill>
                <a:latin typeface="Arial" charset="0"/>
                <a:ea typeface="+mn-ea"/>
                <a:cs typeface="Arial"/>
              </a:rPr>
              <a:t> Engineering betrieblicher Informationssysteme </a:t>
            </a:r>
            <a:r>
              <a:rPr lang="de-DE" sz="1400" b="0" i="0" kern="1200" noProof="1">
                <a:solidFill>
                  <a:schemeClr val="tx1">
                    <a:lumMod val="65000"/>
                    <a:lumOff val="35000"/>
                  </a:schemeClr>
                </a:solidFill>
                <a:latin typeface="Arial" charset="0"/>
                <a:ea typeface="+mn-ea"/>
                <a:cs typeface="Arial"/>
              </a:rPr>
              <a:t>(sebis) </a:t>
            </a:r>
          </a:p>
          <a:p>
            <a:pPr marL="0" indent="0"/>
            <a:r>
              <a:rPr lang="de-DE" sz="1400" b="0" i="0" kern="1200" noProof="1">
                <a:solidFill>
                  <a:schemeClr val="tx1">
                    <a:lumMod val="65000"/>
                    <a:lumOff val="35000"/>
                  </a:schemeClr>
                </a:solidFill>
                <a:latin typeface="Arial" charset="0"/>
                <a:ea typeface="+mn-ea"/>
                <a:cs typeface="Arial"/>
              </a:rPr>
              <a:t>Fakultät</a:t>
            </a:r>
            <a:r>
              <a:rPr lang="de-DE" sz="1400" b="0" i="0" kern="1200" baseline="0" noProof="1">
                <a:solidFill>
                  <a:schemeClr val="tx1">
                    <a:lumMod val="65000"/>
                    <a:lumOff val="35000"/>
                  </a:schemeClr>
                </a:solidFill>
                <a:latin typeface="Arial" charset="0"/>
                <a:ea typeface="+mn-ea"/>
                <a:cs typeface="Arial"/>
              </a:rPr>
              <a:t> für Informatik</a:t>
            </a:r>
            <a:endParaRPr lang="de-DE" sz="1400" b="0" i="0" kern="1200" noProof="1">
              <a:solidFill>
                <a:schemeClr val="tx1">
                  <a:lumMod val="65000"/>
                  <a:lumOff val="35000"/>
                </a:schemeClr>
              </a:solidFill>
              <a:latin typeface="Arial" charset="0"/>
              <a:ea typeface="+mn-ea"/>
              <a:cs typeface="Arial"/>
            </a:endParaRPr>
          </a:p>
          <a:p>
            <a:pPr marL="0" indent="0"/>
            <a:r>
              <a:rPr lang="de-DE" sz="1400" b="0" i="0" kern="1200" noProof="1">
                <a:solidFill>
                  <a:schemeClr val="bg1">
                    <a:lumMod val="50000"/>
                  </a:schemeClr>
                </a:solidFill>
                <a:latin typeface="Arial" charset="0"/>
                <a:ea typeface="+mn-ea"/>
                <a:cs typeface="Arial"/>
              </a:rPr>
              <a:t>Technische</a:t>
            </a:r>
            <a:r>
              <a:rPr lang="de-DE" sz="1400" b="0" i="0" kern="1200" baseline="0" noProof="1">
                <a:solidFill>
                  <a:schemeClr val="bg1">
                    <a:lumMod val="50000"/>
                  </a:schemeClr>
                </a:solidFill>
                <a:latin typeface="Arial" charset="0"/>
                <a:ea typeface="+mn-ea"/>
                <a:cs typeface="Arial"/>
              </a:rPr>
              <a:t> Universität München</a:t>
            </a:r>
            <a:endParaRPr lang="de-DE"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de-DE" sz="1400" b="0" i="0" u="sng" kern="1200" noProof="1">
                <a:solidFill>
                  <a:schemeClr val="bg1">
                    <a:lumMod val="50000"/>
                  </a:schemeClr>
                </a:solidFill>
                <a:latin typeface="Arial" charset="0"/>
                <a:ea typeface="+mn-ea"/>
                <a:cs typeface="Arial"/>
              </a:rPr>
              <a:t>wwwmatthes.in.tum.de</a:t>
            </a:r>
          </a:p>
        </p:txBody>
      </p:sp>
    </p:spTree>
    <p:extLst>
      <p:ext uri="{BB962C8B-B14F-4D97-AF65-F5344CB8AC3E}">
        <p14:creationId xmlns:p14="http://schemas.microsoft.com/office/powerpoint/2010/main" val="76133691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3pPr>
              <a:defRPr/>
            </a:lvl3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3" name="Titel 12"/>
          <p:cNvSpPr>
            <a:spLocks noGrp="1"/>
          </p:cNvSpPr>
          <p:nvPr>
            <p:ph type="title"/>
          </p:nvPr>
        </p:nvSpPr>
        <p:spPr/>
        <p:txBody>
          <a:bodyPr/>
          <a:lstStyle/>
          <a:p>
            <a:r>
              <a:rPr lang="en-US"/>
              <a:t>Click to edit Master title style</a:t>
            </a:r>
            <a:endParaRPr lang="de-DE"/>
          </a:p>
        </p:txBody>
      </p:sp>
      <p:sp>
        <p:nvSpPr>
          <p:cNvPr id="14" name="Datumsplatzhalter 13"/>
          <p:cNvSpPr>
            <a:spLocks noGrp="1"/>
          </p:cNvSpPr>
          <p:nvPr>
            <p:ph type="dt" sz="half" idx="10"/>
          </p:nvPr>
        </p:nvSpPr>
        <p:spPr/>
        <p:txBody>
          <a:bodyPr/>
          <a:lstStyle/>
          <a:p>
            <a:pPr>
              <a:defRPr/>
            </a:pPr>
            <a:r>
              <a:rPr lang="de-DE" noProof="0"/>
              <a:t>© sebis</a:t>
            </a:r>
          </a:p>
        </p:txBody>
      </p:sp>
      <p:sp>
        <p:nvSpPr>
          <p:cNvPr id="15" name="Fußzeilenplatzhalter 14"/>
          <p:cNvSpPr>
            <a:spLocks noGrp="1"/>
          </p:cNvSpPr>
          <p:nvPr>
            <p:ph type="ftr" sz="quarter" idx="11"/>
          </p:nvPr>
        </p:nvSpPr>
        <p:spPr/>
        <p:txBody>
          <a:bodyPr/>
          <a:lstStyle/>
          <a:p>
            <a:pPr>
              <a:defRPr/>
            </a:pPr>
            <a:r>
              <a:rPr lang="de-DE" noProof="0"/>
              <a:t>171103 Matthes Deutsche Folienvorlage (breit)</a:t>
            </a:r>
          </a:p>
        </p:txBody>
      </p:sp>
      <p:sp>
        <p:nvSpPr>
          <p:cNvPr id="16" name="Foliennummernplatzhalter 15"/>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155900547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68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de-DE" noProof="0" dirty="0"/>
              <a:t>&lt;Title&gt;</a:t>
            </a:r>
          </a:p>
        </p:txBody>
      </p:sp>
      <p:sp>
        <p:nvSpPr>
          <p:cNvPr id="3" name="Inhaltsplatzhalter 2"/>
          <p:cNvSpPr>
            <a:spLocks noGrp="1"/>
          </p:cNvSpPr>
          <p:nvPr>
            <p:ph idx="1" hasCustomPrompt="1"/>
          </p:nvPr>
        </p:nvSpPr>
        <p:spPr/>
        <p:txBody>
          <a:bodyPr>
            <a:normAutofit/>
          </a:bodyPr>
          <a:lstStyle>
            <a:lvl3pPr>
              <a:defRPr/>
            </a:lvl3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de-DE" noProof="0" dirty="0"/>
              <a:t>&lt;</a:t>
            </a:r>
            <a:r>
              <a:rPr lang="de-DE" noProof="0" dirty="0" err="1"/>
              <a:t>Subtitle</a:t>
            </a:r>
            <a:r>
              <a:rPr lang="de-DE" noProof="0" dirty="0"/>
              <a:t>&gt;</a:t>
            </a:r>
          </a:p>
        </p:txBody>
      </p:sp>
      <p:sp>
        <p:nvSpPr>
          <p:cNvPr id="10" name="Datumsplatzhalter 9"/>
          <p:cNvSpPr>
            <a:spLocks noGrp="1"/>
          </p:cNvSpPr>
          <p:nvPr>
            <p:ph type="dt" sz="half" idx="14"/>
          </p:nvPr>
        </p:nvSpPr>
        <p:spPr/>
        <p:txBody>
          <a:bodyPr/>
          <a:lstStyle/>
          <a:p>
            <a:pPr>
              <a:defRPr/>
            </a:pPr>
            <a:r>
              <a:rPr lang="de-DE" noProof="0"/>
              <a:t>© sebis</a:t>
            </a:r>
          </a:p>
        </p:txBody>
      </p:sp>
      <p:sp>
        <p:nvSpPr>
          <p:cNvPr id="11" name="Fußzeilenplatzhalter 10"/>
          <p:cNvSpPr>
            <a:spLocks noGrp="1"/>
          </p:cNvSpPr>
          <p:nvPr>
            <p:ph type="ftr" sz="quarter" idx="15"/>
          </p:nvPr>
        </p:nvSpPr>
        <p:spPr/>
        <p:txBody>
          <a:bodyPr/>
          <a:lstStyle/>
          <a:p>
            <a:pPr>
              <a:defRPr/>
            </a:pPr>
            <a:r>
              <a:rPr lang="de-DE" noProof="0"/>
              <a:t>171103 Matthes Deutsche Folienvorlage (breit)</a:t>
            </a:r>
          </a:p>
        </p:txBody>
      </p:sp>
      <p:sp>
        <p:nvSpPr>
          <p:cNvPr id="13" name="Foliennummernplatzhalter 12"/>
          <p:cNvSpPr>
            <a:spLocks noGrp="1"/>
          </p:cNvSpPr>
          <p:nvPr>
            <p:ph type="sldNum" sz="quarter" idx="16"/>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404480403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de-DE" noProof="0" dirty="0"/>
              <a:t>&lt;Title&gt;</a:t>
            </a:r>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de-DE" noProof="0" dirty="0"/>
              <a:t>&lt;</a:t>
            </a:r>
            <a:r>
              <a:rPr lang="de-DE" noProof="0" dirty="0" err="1"/>
              <a:t>Subtitle</a:t>
            </a:r>
            <a:r>
              <a:rPr lang="de-DE" noProof="0" dirty="0"/>
              <a:t>&gt;</a:t>
            </a:r>
          </a:p>
        </p:txBody>
      </p:sp>
      <p:sp>
        <p:nvSpPr>
          <p:cNvPr id="10" name="Datumsplatzhalter 9"/>
          <p:cNvSpPr>
            <a:spLocks noGrp="1"/>
          </p:cNvSpPr>
          <p:nvPr>
            <p:ph type="dt" sz="half" idx="14"/>
          </p:nvPr>
        </p:nvSpPr>
        <p:spPr/>
        <p:txBody>
          <a:bodyPr/>
          <a:lstStyle/>
          <a:p>
            <a:pPr>
              <a:defRPr/>
            </a:pPr>
            <a:r>
              <a:rPr lang="de-DE" noProof="0"/>
              <a:t>© sebis</a:t>
            </a:r>
          </a:p>
        </p:txBody>
      </p:sp>
      <p:sp>
        <p:nvSpPr>
          <p:cNvPr id="11" name="Fußzeilenplatzhalter 10"/>
          <p:cNvSpPr>
            <a:spLocks noGrp="1"/>
          </p:cNvSpPr>
          <p:nvPr>
            <p:ph type="ftr" sz="quarter" idx="15"/>
          </p:nvPr>
        </p:nvSpPr>
        <p:spPr/>
        <p:txBody>
          <a:bodyPr/>
          <a:lstStyle/>
          <a:p>
            <a:pPr>
              <a:defRPr/>
            </a:pPr>
            <a:r>
              <a:rPr lang="de-DE" noProof="0"/>
              <a:t>171103 Matthes Deutsche Folienvorlage (breit)</a:t>
            </a:r>
          </a:p>
        </p:txBody>
      </p:sp>
      <p:sp>
        <p:nvSpPr>
          <p:cNvPr id="13" name="Foliennummernplatzhalter 12"/>
          <p:cNvSpPr>
            <a:spLocks noGrp="1"/>
          </p:cNvSpPr>
          <p:nvPr>
            <p:ph type="sldNum" sz="quarter" idx="16"/>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120503309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de-DE" noProof="0" dirty="0"/>
              <a:t>&lt;Title&gt;</a:t>
            </a:r>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8" name="Datumsplatzhalter 7"/>
          <p:cNvSpPr>
            <a:spLocks noGrp="1"/>
          </p:cNvSpPr>
          <p:nvPr>
            <p:ph type="dt" sz="half" idx="10"/>
          </p:nvPr>
        </p:nvSpPr>
        <p:spPr/>
        <p:txBody>
          <a:bodyPr/>
          <a:lstStyle/>
          <a:p>
            <a:pPr>
              <a:defRPr/>
            </a:pPr>
            <a:r>
              <a:rPr lang="de-DE" noProof="0"/>
              <a:t>© sebis</a:t>
            </a:r>
          </a:p>
        </p:txBody>
      </p:sp>
      <p:sp>
        <p:nvSpPr>
          <p:cNvPr id="9" name="Fußzeilenplatzhalter 8"/>
          <p:cNvSpPr>
            <a:spLocks noGrp="1"/>
          </p:cNvSpPr>
          <p:nvPr>
            <p:ph type="ftr" sz="quarter" idx="11"/>
          </p:nvPr>
        </p:nvSpPr>
        <p:spPr/>
        <p:txBody>
          <a:bodyPr/>
          <a:lstStyle/>
          <a:p>
            <a:pPr>
              <a:defRPr/>
            </a:pPr>
            <a:r>
              <a:rPr lang="de-DE" noProof="0"/>
              <a:t>171103 Matthes Deutsche Folienvorlage (breit)</a:t>
            </a:r>
          </a:p>
        </p:txBody>
      </p:sp>
      <p:sp>
        <p:nvSpPr>
          <p:cNvPr id="10" name="Foliennummernplatzhalter 9"/>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339906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de-DE" noProof="0" dirty="0"/>
              <a:t>&lt;Title&gt;</a:t>
            </a:r>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8" name="Datumsplatzhalter 7"/>
          <p:cNvSpPr>
            <a:spLocks noGrp="1"/>
          </p:cNvSpPr>
          <p:nvPr>
            <p:ph type="dt" sz="half" idx="10"/>
          </p:nvPr>
        </p:nvSpPr>
        <p:spPr/>
        <p:txBody>
          <a:bodyPr/>
          <a:lstStyle/>
          <a:p>
            <a:pPr>
              <a:defRPr/>
            </a:pPr>
            <a:r>
              <a:rPr lang="de-DE" noProof="0"/>
              <a:t>© sebis</a:t>
            </a:r>
          </a:p>
        </p:txBody>
      </p:sp>
      <p:sp>
        <p:nvSpPr>
          <p:cNvPr id="9" name="Fußzeilenplatzhalter 8"/>
          <p:cNvSpPr>
            <a:spLocks noGrp="1"/>
          </p:cNvSpPr>
          <p:nvPr>
            <p:ph type="ftr" sz="quarter" idx="11"/>
          </p:nvPr>
        </p:nvSpPr>
        <p:spPr/>
        <p:txBody>
          <a:bodyPr/>
          <a:lstStyle/>
          <a:p>
            <a:pPr>
              <a:defRPr/>
            </a:pPr>
            <a:r>
              <a:rPr lang="de-DE" noProof="0"/>
              <a:t>171103 Matthes Deutsche Folienvorlage (breit)</a:t>
            </a:r>
          </a:p>
        </p:txBody>
      </p:sp>
      <p:sp>
        <p:nvSpPr>
          <p:cNvPr id="10" name="Foliennummernplatzhalter 9"/>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dirty="0"/>
              <a:t>&lt;Format of Master 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dirty="0"/>
              <a:t>&lt;Format of Master 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0" name="Titel 1"/>
          <p:cNvSpPr>
            <a:spLocks noGrp="1"/>
          </p:cNvSpPr>
          <p:nvPr>
            <p:ph type="title" hasCustomPrompt="1"/>
          </p:nvPr>
        </p:nvSpPr>
        <p:spPr>
          <a:xfrm>
            <a:off x="334437" y="44452"/>
            <a:ext cx="10586099" cy="720725"/>
          </a:xfrm>
        </p:spPr>
        <p:txBody>
          <a:bodyPr/>
          <a:lstStyle/>
          <a:p>
            <a:r>
              <a:rPr lang="de-DE" noProof="0" dirty="0"/>
              <a:t>&lt;Title&gt;</a:t>
            </a:r>
          </a:p>
        </p:txBody>
      </p:sp>
      <p:sp>
        <p:nvSpPr>
          <p:cNvPr id="2" name="Datumsplatzhalter 1"/>
          <p:cNvSpPr>
            <a:spLocks noGrp="1"/>
          </p:cNvSpPr>
          <p:nvPr>
            <p:ph type="dt" sz="half" idx="10"/>
          </p:nvPr>
        </p:nvSpPr>
        <p:spPr/>
        <p:txBody>
          <a:bodyPr/>
          <a:lstStyle/>
          <a:p>
            <a:pPr>
              <a:defRPr/>
            </a:pPr>
            <a:r>
              <a:rPr lang="de-DE" noProof="0"/>
              <a:t>© sebis</a:t>
            </a:r>
          </a:p>
        </p:txBody>
      </p:sp>
      <p:sp>
        <p:nvSpPr>
          <p:cNvPr id="11" name="Fußzeilenplatzhalter 10"/>
          <p:cNvSpPr>
            <a:spLocks noGrp="1"/>
          </p:cNvSpPr>
          <p:nvPr>
            <p:ph type="ftr" sz="quarter" idx="11"/>
          </p:nvPr>
        </p:nvSpPr>
        <p:spPr/>
        <p:txBody>
          <a:bodyPr/>
          <a:lstStyle/>
          <a:p>
            <a:pPr>
              <a:defRPr/>
            </a:pPr>
            <a:r>
              <a:rPr lang="de-DE" noProof="0"/>
              <a:t>171103 Matthes Deutsche Folienvorlage (breit)</a:t>
            </a:r>
          </a:p>
        </p:txBody>
      </p:sp>
      <p:sp>
        <p:nvSpPr>
          <p:cNvPr id="12" name="Foliennummernplatzhalter 11"/>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207180289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de-DE" noProof="0" dirty="0"/>
              <a:t>&lt;Title&gt;</a:t>
            </a:r>
          </a:p>
        </p:txBody>
      </p:sp>
      <p:sp>
        <p:nvSpPr>
          <p:cNvPr id="6" name="Datumsplatzhalter 5"/>
          <p:cNvSpPr>
            <a:spLocks noGrp="1"/>
          </p:cNvSpPr>
          <p:nvPr>
            <p:ph type="dt" sz="half" idx="10"/>
          </p:nvPr>
        </p:nvSpPr>
        <p:spPr/>
        <p:txBody>
          <a:bodyPr/>
          <a:lstStyle/>
          <a:p>
            <a:pPr>
              <a:defRPr/>
            </a:pPr>
            <a:r>
              <a:rPr lang="de-DE" noProof="0"/>
              <a:t>© sebis</a:t>
            </a:r>
          </a:p>
        </p:txBody>
      </p:sp>
      <p:sp>
        <p:nvSpPr>
          <p:cNvPr id="7" name="Fußzeilenplatzhalter 6"/>
          <p:cNvSpPr>
            <a:spLocks noGrp="1"/>
          </p:cNvSpPr>
          <p:nvPr>
            <p:ph type="ftr" sz="quarter" idx="11"/>
          </p:nvPr>
        </p:nvSpPr>
        <p:spPr/>
        <p:txBody>
          <a:bodyPr/>
          <a:lstStyle/>
          <a:p>
            <a:pPr>
              <a:defRPr/>
            </a:pPr>
            <a:r>
              <a:rPr lang="de-DE" noProof="0"/>
              <a:t>171103 Matthes Deutsche Folienvorlage (breit)</a:t>
            </a:r>
          </a:p>
        </p:txBody>
      </p:sp>
      <p:sp>
        <p:nvSpPr>
          <p:cNvPr id="8" name="Foliennummernplatzhalter 7"/>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393549286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74501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de-DE" noProof="0" dirty="0"/>
              <a:t>&lt;Title&gt;</a:t>
            </a:r>
          </a:p>
        </p:txBody>
      </p:sp>
      <p:sp>
        <p:nvSpPr>
          <p:cNvPr id="7" name="Datumsplatzhalter 6"/>
          <p:cNvSpPr>
            <a:spLocks noGrp="1"/>
          </p:cNvSpPr>
          <p:nvPr>
            <p:ph type="dt" sz="half" idx="10"/>
          </p:nvPr>
        </p:nvSpPr>
        <p:spPr/>
        <p:txBody>
          <a:bodyPr/>
          <a:lstStyle/>
          <a:p>
            <a:pPr>
              <a:defRPr/>
            </a:pPr>
            <a:r>
              <a:rPr lang="de-DE" noProof="0"/>
              <a:t>© sebis</a:t>
            </a:r>
          </a:p>
        </p:txBody>
      </p:sp>
      <p:sp>
        <p:nvSpPr>
          <p:cNvPr id="8" name="Fußzeilenplatzhalter 7"/>
          <p:cNvSpPr>
            <a:spLocks noGrp="1"/>
          </p:cNvSpPr>
          <p:nvPr>
            <p:ph type="ftr" sz="quarter" idx="11"/>
          </p:nvPr>
        </p:nvSpPr>
        <p:spPr/>
        <p:txBody>
          <a:bodyPr/>
          <a:lstStyle/>
          <a:p>
            <a:pPr>
              <a:defRPr/>
            </a:pPr>
            <a:r>
              <a:rPr lang="de-DE" noProof="0"/>
              <a:t>171103 Matthes Deutsche Folienvorlage (breit)</a:t>
            </a:r>
          </a:p>
        </p:txBody>
      </p:sp>
      <p:sp>
        <p:nvSpPr>
          <p:cNvPr id="9" name="Foliennummernplatzhalter 8"/>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278301424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p:nvPr>
        </p:nvSpPr>
        <p:spPr>
          <a:xfrm>
            <a:off x="332903" y="116632"/>
            <a:ext cx="11525902" cy="6452444"/>
          </a:xfrm>
        </p:spPr>
        <p:txBody>
          <a:bodyPr anchor="ctr"/>
          <a:lstStyle>
            <a:lvl1pPr algn="ctr">
              <a:defRPr sz="3200" b="0"/>
            </a:lvl1pPr>
          </a:lstStyle>
          <a:p>
            <a:r>
              <a:rPr lang="en-US"/>
              <a:t>Click to edit Master title style</a:t>
            </a:r>
            <a:endParaRPr lang="de-DE" dirty="0"/>
          </a:p>
        </p:txBody>
      </p:sp>
      <p:sp>
        <p:nvSpPr>
          <p:cNvPr id="3" name="Datumsplatzhalter 2"/>
          <p:cNvSpPr>
            <a:spLocks noGrp="1"/>
          </p:cNvSpPr>
          <p:nvPr>
            <p:ph type="dt" sz="half" idx="10"/>
          </p:nvPr>
        </p:nvSpPr>
        <p:spPr/>
        <p:txBody>
          <a:bodyPr/>
          <a:lstStyle/>
          <a:p>
            <a:pPr>
              <a:defRPr/>
            </a:pPr>
            <a:r>
              <a:rPr lang="de-DE" noProof="0"/>
              <a:t>© sebis</a:t>
            </a:r>
          </a:p>
        </p:txBody>
      </p:sp>
      <p:sp>
        <p:nvSpPr>
          <p:cNvPr id="4" name="Fußzeilenplatzhalter 3"/>
          <p:cNvSpPr>
            <a:spLocks noGrp="1"/>
          </p:cNvSpPr>
          <p:nvPr>
            <p:ph type="ftr" sz="quarter" idx="11"/>
          </p:nvPr>
        </p:nvSpPr>
        <p:spPr/>
        <p:txBody>
          <a:bodyPr/>
          <a:lstStyle/>
          <a:p>
            <a:pPr>
              <a:defRPr/>
            </a:pPr>
            <a:r>
              <a:rPr lang="de-DE" noProof="0"/>
              <a:t>171103 Matthes Deutsche Folienvorlage (breit)</a:t>
            </a:r>
          </a:p>
        </p:txBody>
      </p:sp>
      <p:sp>
        <p:nvSpPr>
          <p:cNvPr id="5" name="Foliennummernplatzhalter 4"/>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extLst>
      <p:ext uri="{BB962C8B-B14F-4D97-AF65-F5344CB8AC3E}">
        <p14:creationId xmlns:p14="http://schemas.microsoft.com/office/powerpoint/2010/main" val="28338829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192908"/>
          </a:xfrm>
          <a:prstGeom prst="rect">
            <a:avLst/>
          </a:prstGeom>
          <a:noFill/>
        </p:spPr>
        <p:txBody>
          <a:bodyPr wrap="square" rtlCol="0">
            <a:spAutoFit/>
          </a:bodyPr>
          <a:lstStyle/>
          <a:p>
            <a:r>
              <a:rPr lang="de-DE" sz="1050" noProof="1">
                <a:latin typeface="+mn-lt"/>
              </a:rPr>
              <a:t>Technische Universität München</a:t>
            </a:r>
          </a:p>
          <a:p>
            <a:r>
              <a:rPr lang="de-DE" sz="1050" noProof="1">
                <a:latin typeface="+mn-lt"/>
              </a:rPr>
              <a:t>Fakultät für Informatik</a:t>
            </a:r>
          </a:p>
          <a:p>
            <a:r>
              <a:rPr lang="de-DE" sz="1050" noProof="1">
                <a:latin typeface="+mn-lt"/>
              </a:rPr>
              <a:t>Lehrstuhl für Software</a:t>
            </a:r>
            <a:r>
              <a:rPr lang="de-DE" sz="1050" baseline="0" noProof="1">
                <a:latin typeface="+mn-lt"/>
              </a:rPr>
              <a:t> Engineering betrieblicher Informationssysteme</a:t>
            </a:r>
            <a:endParaRPr lang="de-DE" sz="1050" noProof="1">
              <a:latin typeface="+mn-lt"/>
            </a:endParaRPr>
          </a:p>
          <a:p>
            <a:endParaRPr lang="de-DE" sz="1050" noProof="1">
              <a:latin typeface="+mn-lt"/>
            </a:endParaRPr>
          </a:p>
          <a:p>
            <a:r>
              <a:rPr lang="de-DE" sz="1050" noProof="1">
                <a:latin typeface="+mn-lt"/>
              </a:rPr>
              <a:t>Boltzmannstraße 3</a:t>
            </a:r>
          </a:p>
          <a:p>
            <a:r>
              <a:rPr lang="de-DE" sz="1050" noProof="1">
                <a:latin typeface="+mn-lt"/>
              </a:rPr>
              <a:t>85748 Garching bei</a:t>
            </a:r>
            <a:r>
              <a:rPr lang="de-DE" sz="1050" baseline="0" noProof="1">
                <a:latin typeface="+mn-lt"/>
              </a:rPr>
              <a:t> München</a:t>
            </a:r>
          </a:p>
          <a:p>
            <a:endParaRPr lang="de-DE" sz="1050" baseline="0" noProof="1">
              <a:latin typeface="+mn-lt"/>
            </a:endParaRPr>
          </a:p>
          <a:p>
            <a:pPr>
              <a:tabLst>
                <a:tab pos="358775" algn="l"/>
              </a:tabLst>
            </a:pPr>
            <a:r>
              <a:rPr lang="de-DE" sz="1050" baseline="0" noProof="1">
                <a:latin typeface="+mn-lt"/>
              </a:rPr>
              <a:t>Tel	+49.89.289.</a:t>
            </a:r>
          </a:p>
          <a:p>
            <a:pPr>
              <a:tabLst>
                <a:tab pos="358775" algn="l"/>
              </a:tabLst>
            </a:pPr>
            <a:r>
              <a:rPr lang="de-DE" sz="1050" baseline="0" noProof="1">
                <a:latin typeface="+mn-lt"/>
              </a:rPr>
              <a:t>Fax	+49.89.289.17136</a:t>
            </a:r>
          </a:p>
          <a:p>
            <a:endParaRPr lang="de-DE" sz="1050" baseline="0" noProof="1">
              <a:latin typeface="+mn-lt"/>
            </a:endParaRPr>
          </a:p>
          <a:p>
            <a:endParaRPr lang="de-DE" sz="1050" baseline="0" noProof="1">
              <a:latin typeface="+mn-lt"/>
            </a:endParaRPr>
          </a:p>
          <a:p>
            <a:r>
              <a:rPr lang="de-DE" sz="1050" baseline="0" noProof="1">
                <a:latin typeface="+mn-lt"/>
                <a:hlinkClick r:id="rId5"/>
              </a:rPr>
              <a:t>wwwmatthes.in.tum.de</a:t>
            </a:r>
            <a:endParaRPr lang="de-DE"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baseline="0">
                <a:latin typeface="+mn-lt"/>
              </a:defRPr>
            </a:lvl1pPr>
          </a:lstStyle>
          <a:p>
            <a:pPr lvl="0"/>
            <a:r>
              <a:rPr lang="de-DE" noProof="0" dirty="0"/>
              <a:t>&lt;Akademischer Titel&gt;</a:t>
            </a:r>
          </a:p>
        </p:txBody>
      </p:sp>
      <p:sp>
        <p:nvSpPr>
          <p:cNvPr id="28" name="Textplatzhalter 22"/>
          <p:cNvSpPr>
            <a:spLocks noGrp="1"/>
          </p:cNvSpPr>
          <p:nvPr>
            <p:ph type="body" sz="quarter" idx="15" hasCustomPrompt="1"/>
          </p:nvPr>
        </p:nvSpPr>
        <p:spPr>
          <a:xfrm>
            <a:off x="2203656"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de-DE" noProof="0" dirty="0"/>
              <a:t>&lt;Position&gt;</a:t>
            </a:r>
          </a:p>
        </p:txBody>
      </p:sp>
    </p:spTree>
    <p:extLst>
      <p:ext uri="{BB962C8B-B14F-4D97-AF65-F5344CB8AC3E}">
        <p14:creationId xmlns:p14="http://schemas.microsoft.com/office/powerpoint/2010/main" val="387503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dirty="0"/>
              <a:t>&lt;Format of Master 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dirty="0"/>
              <a:t>&lt;Format of Master 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10" name="Titel 1"/>
          <p:cNvSpPr>
            <a:spLocks noGrp="1"/>
          </p:cNvSpPr>
          <p:nvPr>
            <p:ph type="title" hasCustomPrompt="1"/>
          </p:nvPr>
        </p:nvSpPr>
        <p:spPr>
          <a:xfrm>
            <a:off x="334437" y="44452"/>
            <a:ext cx="10586099" cy="720725"/>
          </a:xfrm>
        </p:spPr>
        <p:txBody>
          <a:bodyPr/>
          <a:lstStyle/>
          <a:p>
            <a:r>
              <a:rPr lang="de-DE" noProof="0" dirty="0"/>
              <a:t>&lt;Title&gt;</a:t>
            </a:r>
          </a:p>
        </p:txBody>
      </p:sp>
      <p:sp>
        <p:nvSpPr>
          <p:cNvPr id="2" name="Datumsplatzhalter 1"/>
          <p:cNvSpPr>
            <a:spLocks noGrp="1"/>
          </p:cNvSpPr>
          <p:nvPr>
            <p:ph type="dt" sz="half" idx="10"/>
          </p:nvPr>
        </p:nvSpPr>
        <p:spPr/>
        <p:txBody>
          <a:bodyPr/>
          <a:lstStyle/>
          <a:p>
            <a:pPr>
              <a:defRPr/>
            </a:pPr>
            <a:r>
              <a:rPr lang="de-DE" noProof="0"/>
              <a:t>© sebis</a:t>
            </a:r>
          </a:p>
        </p:txBody>
      </p:sp>
      <p:sp>
        <p:nvSpPr>
          <p:cNvPr id="11" name="Fußzeilenplatzhalter 10"/>
          <p:cNvSpPr>
            <a:spLocks noGrp="1"/>
          </p:cNvSpPr>
          <p:nvPr>
            <p:ph type="ftr" sz="quarter" idx="11"/>
          </p:nvPr>
        </p:nvSpPr>
        <p:spPr/>
        <p:txBody>
          <a:bodyPr/>
          <a:lstStyle/>
          <a:p>
            <a:pPr>
              <a:defRPr/>
            </a:pPr>
            <a:r>
              <a:rPr lang="de-DE" noProof="0"/>
              <a:t>171103 Matthes Deutsche Folienvorlage (breit)</a:t>
            </a:r>
          </a:p>
        </p:txBody>
      </p:sp>
      <p:sp>
        <p:nvSpPr>
          <p:cNvPr id="12" name="Foliennummernplatzhalter 11"/>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de-DE" noProof="0" dirty="0"/>
              <a:t>&lt;Title&gt;</a:t>
            </a:r>
          </a:p>
        </p:txBody>
      </p:sp>
      <p:sp>
        <p:nvSpPr>
          <p:cNvPr id="6" name="Datumsplatzhalter 5"/>
          <p:cNvSpPr>
            <a:spLocks noGrp="1"/>
          </p:cNvSpPr>
          <p:nvPr>
            <p:ph type="dt" sz="half" idx="10"/>
          </p:nvPr>
        </p:nvSpPr>
        <p:spPr/>
        <p:txBody>
          <a:bodyPr/>
          <a:lstStyle/>
          <a:p>
            <a:pPr>
              <a:defRPr/>
            </a:pPr>
            <a:r>
              <a:rPr lang="de-DE" noProof="0"/>
              <a:t>© sebis</a:t>
            </a:r>
          </a:p>
        </p:txBody>
      </p:sp>
      <p:sp>
        <p:nvSpPr>
          <p:cNvPr id="7" name="Fußzeilenplatzhalter 6"/>
          <p:cNvSpPr>
            <a:spLocks noGrp="1"/>
          </p:cNvSpPr>
          <p:nvPr>
            <p:ph type="ftr" sz="quarter" idx="11"/>
          </p:nvPr>
        </p:nvSpPr>
        <p:spPr/>
        <p:txBody>
          <a:bodyPr/>
          <a:lstStyle/>
          <a:p>
            <a:pPr>
              <a:defRPr/>
            </a:pPr>
            <a:r>
              <a:rPr lang="de-DE" noProof="0"/>
              <a:t>171103 Matthes Deutsche Folienvorlage (breit)</a:t>
            </a:r>
          </a:p>
        </p:txBody>
      </p:sp>
      <p:sp>
        <p:nvSpPr>
          <p:cNvPr id="8" name="Foliennummernplatzhalter 7"/>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de-DE" noProof="0" dirty="0"/>
              <a:t>&lt;Text&gt;</a:t>
            </a:r>
          </a:p>
          <a:p>
            <a:pPr lvl="1"/>
            <a:r>
              <a:rPr lang="de-DE" noProof="0" dirty="0"/>
              <a:t>Second Level</a:t>
            </a:r>
          </a:p>
          <a:p>
            <a:pPr lvl="2"/>
            <a:r>
              <a:rPr lang="de-DE" noProof="0" dirty="0"/>
              <a:t>Third Level</a:t>
            </a:r>
          </a:p>
          <a:p>
            <a:pPr lvl="3"/>
            <a:r>
              <a:rPr lang="de-DE" noProof="0" dirty="0" err="1"/>
              <a:t>Fourth</a:t>
            </a:r>
            <a:r>
              <a:rPr lang="de-DE" noProof="0" dirty="0"/>
              <a:t> Level</a:t>
            </a:r>
          </a:p>
          <a:p>
            <a:pPr lvl="4"/>
            <a:r>
              <a:rPr lang="de-DE" noProof="0" dirty="0" err="1"/>
              <a:t>Fifth</a:t>
            </a:r>
            <a:r>
              <a:rPr lang="de-DE" noProof="0" dirty="0"/>
              <a:t>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de-DE" noProof="0" dirty="0"/>
              <a:t>&lt;Title&gt;</a:t>
            </a:r>
          </a:p>
        </p:txBody>
      </p:sp>
      <p:sp>
        <p:nvSpPr>
          <p:cNvPr id="7" name="Datumsplatzhalter 6"/>
          <p:cNvSpPr>
            <a:spLocks noGrp="1"/>
          </p:cNvSpPr>
          <p:nvPr>
            <p:ph type="dt" sz="half" idx="10"/>
          </p:nvPr>
        </p:nvSpPr>
        <p:spPr/>
        <p:txBody>
          <a:bodyPr/>
          <a:lstStyle/>
          <a:p>
            <a:pPr>
              <a:defRPr/>
            </a:pPr>
            <a:r>
              <a:rPr lang="de-DE" noProof="0"/>
              <a:t>© sebis</a:t>
            </a:r>
          </a:p>
        </p:txBody>
      </p:sp>
      <p:sp>
        <p:nvSpPr>
          <p:cNvPr id="8" name="Fußzeilenplatzhalter 7"/>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9" name="Foliennummernplatzhalter 8"/>
          <p:cNvSpPr>
            <a:spLocks noGrp="1"/>
          </p:cNvSpPr>
          <p:nvPr>
            <p:ph type="sldNum" sz="quarter" idx="12"/>
          </p:nvPr>
        </p:nvSpPr>
        <p:spPr/>
        <p:txBody>
          <a:bodyPr/>
          <a:lstStyle/>
          <a:p>
            <a:pPr>
              <a:defRPr/>
            </a:pPr>
            <a:fld id="{5E4FF76D-8657-43F1-929B-F6D2FAB2741A}" type="slidenum">
              <a:rPr lang="de-DE" noProof="0" smtClean="0"/>
              <a:pPr>
                <a:defRPr/>
              </a:pPr>
              <a:t>‹#›</a:t>
            </a:fld>
            <a:endParaRPr lang="de-DE" noProof="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de-DE" noProof="0" dirty="0"/>
              <a:t>&lt;Titel&gt;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dirty="0"/>
              <a:t>&lt;Text&gt;</a:t>
            </a:r>
          </a:p>
          <a:p>
            <a:pPr lvl="1"/>
            <a:r>
              <a:rPr lang="de-DE" noProof="0" dirty="0"/>
              <a:t>Erste Ebene</a:t>
            </a:r>
          </a:p>
          <a:p>
            <a:pPr lvl="2"/>
            <a:r>
              <a:rPr lang="de-DE" noProof="0" dirty="0"/>
              <a:t>Zweite Ebene</a:t>
            </a:r>
          </a:p>
          <a:p>
            <a:pPr lvl="3"/>
            <a:r>
              <a:rPr lang="de-DE" noProof="0" dirty="0"/>
              <a:t>Dritte Ebene</a:t>
            </a:r>
          </a:p>
          <a:p>
            <a:pPr lvl="4"/>
            <a:r>
              <a:rPr lang="de-DE" noProof="0" dirty="0"/>
              <a:t>Vierte Ebene</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de-DE" noProof="0" dirty="0"/>
              <a:t>171103 Matthes Deutsche Folienvorlage (breit)</a:t>
            </a:r>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de-DE" noProof="0" smtClean="0"/>
              <a:pPr>
                <a:defRPr/>
              </a:pPr>
              <a:t>‹#›</a:t>
            </a:fld>
            <a:endParaRPr lang="de-DE" noProof="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69" r:id="rId8"/>
    <p:sldLayoutId id="2147483771" r:id="rId9"/>
    <p:sldLayoutId id="2147483780" r:id="rId10"/>
    <p:sldLayoutId id="2147483779"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baseline="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15504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de-DE" noProof="0" dirty="0"/>
              <a:t>&lt;Titel&gt;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dirty="0"/>
              <a:t>&lt;Text&gt;</a:t>
            </a:r>
          </a:p>
          <a:p>
            <a:pPr lvl="1"/>
            <a:r>
              <a:rPr lang="de-DE" noProof="0" dirty="0"/>
              <a:t>Erste Ebene</a:t>
            </a:r>
          </a:p>
          <a:p>
            <a:pPr lvl="2"/>
            <a:r>
              <a:rPr lang="de-DE" noProof="0" dirty="0"/>
              <a:t>Zweite Ebene</a:t>
            </a:r>
          </a:p>
          <a:p>
            <a:pPr lvl="3"/>
            <a:r>
              <a:rPr lang="de-DE" noProof="0" dirty="0"/>
              <a:t>Dritte Ebene</a:t>
            </a:r>
          </a:p>
          <a:p>
            <a:pPr lvl="4"/>
            <a:r>
              <a:rPr lang="de-DE" noProof="0" dirty="0"/>
              <a:t>Vierte Ebene</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de-DE" noProof="0"/>
              <a:t>171103 Matthes Deutsche Folienvorlage (breit)</a:t>
            </a:r>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de-DE" noProof="0" smtClean="0"/>
              <a:pPr>
                <a:defRPr/>
              </a:pPr>
              <a:t>‹#›</a:t>
            </a:fld>
            <a:endParaRPr lang="de-DE" noProof="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extLst>
      <p:ext uri="{BB962C8B-B14F-4D97-AF65-F5344CB8AC3E}">
        <p14:creationId xmlns:p14="http://schemas.microsoft.com/office/powerpoint/2010/main" val="15519785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baseline="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91673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de-DE" noProof="0" dirty="0"/>
              <a:t>&lt;Titel&gt;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dirty="0"/>
              <a:t>&lt;Text&gt;</a:t>
            </a:r>
          </a:p>
          <a:p>
            <a:pPr lvl="1"/>
            <a:r>
              <a:rPr lang="de-DE" noProof="0" dirty="0"/>
              <a:t>Erste Ebene</a:t>
            </a:r>
          </a:p>
          <a:p>
            <a:pPr lvl="2"/>
            <a:r>
              <a:rPr lang="de-DE" noProof="0" dirty="0"/>
              <a:t>Zweite Ebene</a:t>
            </a:r>
          </a:p>
          <a:p>
            <a:pPr lvl="3"/>
            <a:r>
              <a:rPr lang="de-DE" noProof="0" dirty="0"/>
              <a:t>Dritte Ebene</a:t>
            </a:r>
          </a:p>
          <a:p>
            <a:pPr lvl="4"/>
            <a:r>
              <a:rPr lang="de-DE" noProof="0" dirty="0"/>
              <a:t>Vierte Ebene</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de-DE" noProof="0"/>
              <a:t>171103 Matthes Deutsche Folienvorlage (breit)</a:t>
            </a:r>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de-DE" noProof="0" smtClean="0"/>
              <a:pPr>
                <a:defRPr/>
              </a:pPr>
              <a:t>‹#›</a:t>
            </a:fld>
            <a:endParaRPr lang="de-DE" noProof="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extLst>
      <p:ext uri="{BB962C8B-B14F-4D97-AF65-F5344CB8AC3E}">
        <p14:creationId xmlns:p14="http://schemas.microsoft.com/office/powerpoint/2010/main" val="428132571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baseline="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8.emf"/><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flaticon.com/free-icon/target_3867646?term=target%20group&amp;page=1&amp;position=15&amp;page=1&amp;position=15&amp;related_id=3867646&amp;origin=search" TargetMode="External"/><Relationship Id="rId2" Type="http://schemas.openxmlformats.org/officeDocument/2006/relationships/hyperlink" Target="https://www.flaticon.com/free-icon/completed-task_1632670?term=survey&amp;page=1&amp;position=4&amp;page=1&amp;position=4&amp;related_id=1632670&amp;origin=search" TargetMode="External"/><Relationship Id="rId1" Type="http://schemas.openxmlformats.org/officeDocument/2006/relationships/slideLayout" Target="../slideLayouts/slideLayout9.xml"/><Relationship Id="rId4" Type="http://schemas.openxmlformats.org/officeDocument/2006/relationships/hyperlink" Target="https://www.flaticon.com/free-icon/agile_2784065?term=agile&amp;page=1&amp;position=4&amp;page=1&amp;position=4&amp;related_id=2784065&amp;origin=search"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31371" y="3076976"/>
            <a:ext cx="11432843" cy="1141439"/>
          </a:xfrm>
        </p:spPr>
        <p:txBody>
          <a:bodyPr/>
          <a:lstStyle/>
          <a:p>
            <a:r>
              <a:rPr lang="de-DE" dirty="0"/>
              <a:t>Design </a:t>
            </a:r>
            <a:r>
              <a:rPr lang="de-DE" dirty="0" err="1"/>
              <a:t>of</a:t>
            </a:r>
            <a:r>
              <a:rPr lang="de-DE" dirty="0"/>
              <a:t> a </a:t>
            </a:r>
            <a:r>
              <a:rPr lang="de-DE" dirty="0" err="1"/>
              <a:t>Metric</a:t>
            </a:r>
            <a:r>
              <a:rPr lang="de-DE" dirty="0"/>
              <a:t> </a:t>
            </a:r>
            <a:r>
              <a:rPr lang="de-DE" dirty="0" err="1"/>
              <a:t>Catalog</a:t>
            </a:r>
            <a:r>
              <a:rPr lang="de-DE" dirty="0"/>
              <a:t> </a:t>
            </a:r>
            <a:r>
              <a:rPr lang="de-DE" dirty="0" err="1"/>
              <a:t>for</a:t>
            </a:r>
            <a:r>
              <a:rPr lang="de-DE" dirty="0"/>
              <a:t> Large-</a:t>
            </a:r>
            <a:r>
              <a:rPr lang="de-DE" dirty="0" err="1"/>
              <a:t>Scale</a:t>
            </a:r>
            <a:r>
              <a:rPr lang="de-DE" dirty="0"/>
              <a:t> Agile Software Development</a:t>
            </a:r>
          </a:p>
        </p:txBody>
      </p:sp>
      <p:sp>
        <p:nvSpPr>
          <p:cNvPr id="8" name="Textplatzhalter 7"/>
          <p:cNvSpPr>
            <a:spLocks noGrp="1"/>
          </p:cNvSpPr>
          <p:nvPr>
            <p:ph type="body" sz="quarter" idx="10"/>
          </p:nvPr>
        </p:nvSpPr>
        <p:spPr>
          <a:xfrm>
            <a:off x="431372" y="4211796"/>
            <a:ext cx="11432841" cy="338554"/>
          </a:xfrm>
        </p:spPr>
        <p:txBody>
          <a:bodyPr/>
          <a:lstStyle/>
          <a:p>
            <a:r>
              <a:rPr lang="de-DE" dirty="0"/>
              <a:t>Franziska Maria Tobisch, 12.07.2021, Master Thesis: Final </a:t>
            </a:r>
            <a:r>
              <a:rPr lang="de-DE" dirty="0" err="1"/>
              <a:t>presentation</a:t>
            </a:r>
            <a:r>
              <a:rPr lang="de-DE" dirty="0"/>
              <a:t> </a:t>
            </a:r>
          </a:p>
        </p:txBody>
      </p:sp>
    </p:spTree>
    <p:extLst>
      <p:ext uri="{BB962C8B-B14F-4D97-AF65-F5344CB8AC3E}">
        <p14:creationId xmlns:p14="http://schemas.microsoft.com/office/powerpoint/2010/main" val="12822357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Study results – Organizations of the interviewed experts (1)</a:t>
            </a:r>
          </a:p>
        </p:txBody>
      </p:sp>
      <p:sp>
        <p:nvSpPr>
          <p:cNvPr id="4" name="Datumsplatzhalter 3"/>
          <p:cNvSpPr>
            <a:spLocks noGrp="1"/>
          </p:cNvSpPr>
          <p:nvPr>
            <p:ph type="dt" sz="half" idx="10"/>
          </p:nvPr>
        </p:nvSpPr>
        <p:spPr>
          <a:xfrm>
            <a:off x="9742643" y="6581155"/>
            <a:ext cx="2142067" cy="288925"/>
          </a:xfrm>
        </p:spPr>
        <p:txBody>
          <a:bodyPr/>
          <a:lstStyle/>
          <a:p>
            <a:r>
              <a:rPr lang="en-US"/>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a:xfrm>
            <a:off x="11718552" y="6581155"/>
            <a:ext cx="332316" cy="288925"/>
          </a:xfrm>
        </p:spPr>
        <p:txBody>
          <a:bodyPr/>
          <a:lstStyle/>
          <a:p>
            <a:fld id="{05BC9FAB-BDC1-47C0-A8BB-6E12A8205D33}" type="slidenum">
              <a:rPr lang="en-US" smtClean="0"/>
              <a:pPr/>
              <a:t>10</a:t>
            </a:fld>
            <a:endParaRPr lang="en-US" dirty="0"/>
          </a:p>
        </p:txBody>
      </p:sp>
      <p:sp>
        <p:nvSpPr>
          <p:cNvPr id="15" name="Textfeld 14">
            <a:extLst>
              <a:ext uri="{FF2B5EF4-FFF2-40B4-BE49-F238E27FC236}">
                <a16:creationId xmlns:a16="http://schemas.microsoft.com/office/drawing/2014/main" id="{4B77859B-523A-C94E-A450-4605A6207037}"/>
              </a:ext>
            </a:extLst>
          </p:cNvPr>
          <p:cNvSpPr txBox="1"/>
          <p:nvPr/>
        </p:nvSpPr>
        <p:spPr>
          <a:xfrm>
            <a:off x="750791" y="2874360"/>
            <a:ext cx="4625130" cy="329320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b="1" dirty="0">
                <a:latin typeface="Arial" pitchFamily="34" charset="0"/>
              </a:rPr>
              <a:t>Organizations</a:t>
            </a:r>
          </a:p>
          <a:p>
            <a:pPr algn="ctr"/>
            <a:endParaRPr lang="en-US" sz="1600" b="1" dirty="0">
              <a:latin typeface="Arial" pitchFamily="34" charset="0"/>
            </a:endParaRPr>
          </a:p>
          <a:p>
            <a:pPr marL="285750" indent="-285750">
              <a:buFont typeface="Arial" panose="020B0604020202020204" pitchFamily="34" charset="0"/>
              <a:buChar char="•"/>
            </a:pPr>
            <a:r>
              <a:rPr lang="en-US" sz="1600" dirty="0">
                <a:latin typeface="Arial" pitchFamily="34" charset="0"/>
              </a:rPr>
              <a:t>Organizations from the sectors </a:t>
            </a:r>
            <a:r>
              <a:rPr lang="en-US" sz="1600" b="1" dirty="0"/>
              <a:t>Finance, Automotive, Consulting, Healthcare, Retail, Telecommunication </a:t>
            </a:r>
            <a:r>
              <a:rPr lang="en-US" sz="1600" dirty="0"/>
              <a:t>and</a:t>
            </a:r>
            <a:r>
              <a:rPr lang="en-US" sz="1600" b="1" dirty="0"/>
              <a:t> Transportation </a:t>
            </a:r>
            <a:br>
              <a:rPr lang="en-US" sz="1600" dirty="0"/>
            </a:br>
            <a:endParaRPr lang="en-US" sz="1600" dirty="0"/>
          </a:p>
          <a:p>
            <a:pPr marL="285750" indent="-285750">
              <a:buFont typeface="Arial" panose="020B0604020202020204" pitchFamily="34" charset="0"/>
              <a:buChar char="•"/>
            </a:pPr>
            <a:r>
              <a:rPr lang="en-US" sz="1600" dirty="0">
                <a:latin typeface="Arial" pitchFamily="34" charset="0"/>
              </a:rPr>
              <a:t>Between </a:t>
            </a:r>
            <a:r>
              <a:rPr lang="en-US" sz="1600" b="1" dirty="0">
                <a:latin typeface="Arial" pitchFamily="34" charset="0"/>
              </a:rPr>
              <a:t>1-5 interviews </a:t>
            </a:r>
            <a:r>
              <a:rPr lang="en-US" sz="1600" dirty="0">
                <a:latin typeface="Arial" pitchFamily="34" charset="0"/>
              </a:rPr>
              <a:t>per organization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6 companies (55%) have </a:t>
            </a:r>
            <a:r>
              <a:rPr lang="en-US" sz="1600" b="1" dirty="0"/>
              <a:t>more than</a:t>
            </a:r>
            <a:r>
              <a:rPr lang="en-US" sz="1600" dirty="0"/>
              <a:t> </a:t>
            </a:r>
            <a:r>
              <a:rPr lang="en-US" sz="1600" b="1" dirty="0"/>
              <a:t>100.000 employees worldwide</a:t>
            </a:r>
          </a:p>
          <a:p>
            <a:pPr marL="285750" indent="-285750">
              <a:buFont typeface="Arial" panose="020B0604020202020204" pitchFamily="34" charset="0"/>
              <a:buChar char="•"/>
            </a:pPr>
            <a:r>
              <a:rPr lang="en-US" sz="1600" dirty="0"/>
              <a:t>2 companies (18%) have </a:t>
            </a:r>
            <a:r>
              <a:rPr lang="en-US" sz="1600" b="1" dirty="0"/>
              <a:t>less than 10.000 employees worldwide</a:t>
            </a:r>
            <a:endParaRPr lang="en-US" sz="1600" b="1" dirty="0">
              <a:latin typeface="Arial" pitchFamily="34" charset="0"/>
            </a:endParaRPr>
          </a:p>
        </p:txBody>
      </p:sp>
      <p:pic>
        <p:nvPicPr>
          <p:cNvPr id="10" name="Grafik 9">
            <a:extLst>
              <a:ext uri="{FF2B5EF4-FFF2-40B4-BE49-F238E27FC236}">
                <a16:creationId xmlns:a16="http://schemas.microsoft.com/office/drawing/2014/main" id="{775D814B-F59C-4A4F-A438-A62743B08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88" y="1119841"/>
            <a:ext cx="1159292" cy="1159292"/>
          </a:xfrm>
          <a:prstGeom prst="rect">
            <a:avLst/>
          </a:prstGeom>
        </p:spPr>
      </p:pic>
      <p:sp>
        <p:nvSpPr>
          <p:cNvPr id="8" name="Rechteck 7">
            <a:extLst>
              <a:ext uri="{FF2B5EF4-FFF2-40B4-BE49-F238E27FC236}">
                <a16:creationId xmlns:a16="http://schemas.microsoft.com/office/drawing/2014/main" id="{949C0938-A769-D34A-A5B0-E9D9E190BBCC}"/>
              </a:ext>
            </a:extLst>
          </p:cNvPr>
          <p:cNvSpPr/>
          <p:nvPr/>
        </p:nvSpPr>
        <p:spPr bwMode="auto">
          <a:xfrm>
            <a:off x="2211898" y="1474280"/>
            <a:ext cx="10011611" cy="838558"/>
          </a:xfrm>
          <a:prstGeom prst="rect">
            <a:avLst/>
          </a:prstGeom>
          <a:solidFill>
            <a:schemeClr val="accent6"/>
          </a:solidFill>
          <a:ln>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tx1"/>
                </a:solidFill>
                <a:cs typeface="Arial" pitchFamily="34" charset="0"/>
              </a:rPr>
              <a:t>20 interviews </a:t>
            </a:r>
            <a:r>
              <a:rPr lang="en-US" dirty="0">
                <a:solidFill>
                  <a:schemeClr val="tx1"/>
                </a:solidFill>
                <a:cs typeface="Arial" pitchFamily="34" charset="0"/>
              </a:rPr>
              <a:t>with experts form </a:t>
            </a:r>
            <a:r>
              <a:rPr lang="en-US" b="1" dirty="0">
                <a:solidFill>
                  <a:schemeClr val="tx1"/>
                </a:solidFill>
                <a:cs typeface="Arial" pitchFamily="34" charset="0"/>
              </a:rPr>
              <a:t>11 organizations</a:t>
            </a:r>
          </a:p>
        </p:txBody>
      </p:sp>
      <p:sp>
        <p:nvSpPr>
          <p:cNvPr id="12" name="Textfeld 11">
            <a:extLst>
              <a:ext uri="{FF2B5EF4-FFF2-40B4-BE49-F238E27FC236}">
                <a16:creationId xmlns:a16="http://schemas.microsoft.com/office/drawing/2014/main" id="{2DC074FC-EDAC-A14F-9666-7BCB83EC299C}"/>
              </a:ext>
            </a:extLst>
          </p:cNvPr>
          <p:cNvSpPr txBox="1"/>
          <p:nvPr/>
        </p:nvSpPr>
        <p:spPr>
          <a:xfrm>
            <a:off x="5762154" y="2795503"/>
            <a:ext cx="5763097" cy="35394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b="1" dirty="0">
                <a:latin typeface="Arial" pitchFamily="34" charset="0"/>
              </a:rPr>
              <a:t>Applied large-scale agile frameworks</a:t>
            </a:r>
          </a:p>
          <a:p>
            <a:pPr algn="ctr"/>
            <a:endParaRPr lang="en-US" sz="1600" b="1" dirty="0">
              <a:latin typeface="Arial" pitchFamily="34" charset="0"/>
            </a:endParaRPr>
          </a:p>
          <a:p>
            <a:pPr marL="285750" indent="-285750">
              <a:buFont typeface="Arial" panose="020B0604020202020204" pitchFamily="34" charset="0"/>
              <a:buChar char="•"/>
            </a:pPr>
            <a:r>
              <a:rPr lang="en-US" sz="1600" dirty="0">
                <a:latin typeface="Arial" pitchFamily="34" charset="0"/>
              </a:rPr>
              <a:t>9 organizations (82%) use frameworks in a </a:t>
            </a:r>
            <a:r>
              <a:rPr lang="en-US" sz="1600" b="1" dirty="0">
                <a:latin typeface="Arial" pitchFamily="34" charset="0"/>
              </a:rPr>
              <a:t>customized</a:t>
            </a:r>
            <a:r>
              <a:rPr lang="en-US" sz="1600" dirty="0">
                <a:latin typeface="Arial" pitchFamily="34" charset="0"/>
              </a:rPr>
              <a:t> way, for example, by combining elements of different frameworks</a:t>
            </a:r>
          </a:p>
          <a:p>
            <a:pPr marL="285750" indent="-285750">
              <a:buFont typeface="Arial" panose="020B0604020202020204" pitchFamily="34" charset="0"/>
              <a:buChar char="•"/>
            </a:pPr>
            <a:r>
              <a:rPr lang="en-US" sz="1600" dirty="0">
                <a:latin typeface="Arial" pitchFamily="34" charset="0"/>
              </a:rPr>
              <a:t>6 organizations (55%) use </a:t>
            </a:r>
            <a:r>
              <a:rPr lang="en-US" sz="1600" b="1" dirty="0">
                <a:latin typeface="Arial" pitchFamily="34" charset="0"/>
              </a:rPr>
              <a:t>different frameworks within different organizational units</a:t>
            </a:r>
            <a:r>
              <a:rPr lang="en-US" sz="1600" dirty="0">
                <a:latin typeface="Arial" pitchFamily="34" charset="0"/>
              </a:rPr>
              <a:t> of the organization </a:t>
            </a:r>
            <a:br>
              <a:rPr lang="en-US" sz="1600" dirty="0">
                <a:latin typeface="Arial" pitchFamily="34" charset="0"/>
              </a:rPr>
            </a:br>
            <a:endParaRPr lang="en-US" sz="1600" dirty="0">
              <a:latin typeface="Arial" pitchFamily="34" charset="0"/>
            </a:endParaRPr>
          </a:p>
          <a:p>
            <a:pPr marL="285750" indent="-285750">
              <a:buFont typeface="Arial" panose="020B0604020202020204" pitchFamily="34" charset="0"/>
              <a:buChar char="•"/>
            </a:pPr>
            <a:r>
              <a:rPr lang="en-US" sz="1600" dirty="0">
                <a:latin typeface="Arial" pitchFamily="34" charset="0"/>
              </a:rPr>
              <a:t>Most common frameworks: </a:t>
            </a:r>
            <a:br>
              <a:rPr lang="en-US" sz="1600" dirty="0">
                <a:latin typeface="Arial" pitchFamily="34" charset="0"/>
              </a:rPr>
            </a:br>
            <a:r>
              <a:rPr lang="en-US" sz="1600" b="1" dirty="0" err="1">
                <a:latin typeface="Arial" pitchFamily="34" charset="0"/>
              </a:rPr>
              <a:t>SAFe</a:t>
            </a:r>
            <a:r>
              <a:rPr lang="en-US" sz="1600" b="1" dirty="0">
                <a:latin typeface="Arial" pitchFamily="34" charset="0"/>
              </a:rPr>
              <a:t>, Scrum-of-Scrums, </a:t>
            </a:r>
            <a:r>
              <a:rPr lang="en-US" sz="1600" b="1" dirty="0" err="1">
                <a:latin typeface="Arial" pitchFamily="34" charset="0"/>
              </a:rPr>
              <a:t>LeSS</a:t>
            </a:r>
            <a:r>
              <a:rPr lang="en-US" sz="1600" b="1" dirty="0">
                <a:latin typeface="Arial" pitchFamily="34" charset="0"/>
              </a:rPr>
              <a:t> </a:t>
            </a:r>
          </a:p>
          <a:p>
            <a:pPr marL="285750" indent="-285750">
              <a:buFont typeface="Arial" panose="020B0604020202020204" pitchFamily="34" charset="0"/>
              <a:buChar char="•"/>
            </a:pPr>
            <a:endParaRPr lang="en-US" sz="1600" b="1" dirty="0">
              <a:latin typeface="Arial" pitchFamily="34" charset="0"/>
            </a:endParaRPr>
          </a:p>
          <a:p>
            <a:pPr marL="285750" indent="-285750">
              <a:buFont typeface="Arial" panose="020B0604020202020204" pitchFamily="34" charset="0"/>
              <a:buChar char="•"/>
            </a:pPr>
            <a:r>
              <a:rPr lang="en-US" sz="1600" dirty="0">
                <a:latin typeface="Arial" pitchFamily="34" charset="0"/>
              </a:rPr>
              <a:t>Start of agile transformation </a:t>
            </a:r>
            <a:r>
              <a:rPr lang="en-US" sz="1600" b="1" dirty="0">
                <a:latin typeface="Arial" pitchFamily="34" charset="0"/>
              </a:rPr>
              <a:t>on </a:t>
            </a:r>
            <a:r>
              <a:rPr lang="en-US" sz="1600" b="1" dirty="0"/>
              <a:t>average</a:t>
            </a:r>
            <a:r>
              <a:rPr lang="en-US" sz="1600" b="1" dirty="0">
                <a:latin typeface="Arial" pitchFamily="34" charset="0"/>
              </a:rPr>
              <a:t> 6-7 years ago</a:t>
            </a:r>
          </a:p>
          <a:p>
            <a:pPr marL="285750" indent="-285750">
              <a:buFont typeface="Arial" panose="020B0604020202020204" pitchFamily="34" charset="0"/>
              <a:buChar char="•"/>
            </a:pPr>
            <a:r>
              <a:rPr lang="en-US" sz="1600" dirty="0">
                <a:latin typeface="Arial" pitchFamily="34" charset="0"/>
              </a:rPr>
              <a:t>Start of </a:t>
            </a:r>
            <a:r>
              <a:rPr lang="en-US" sz="1600" dirty="0" err="1">
                <a:latin typeface="Arial" pitchFamily="34" charset="0"/>
              </a:rPr>
              <a:t>lage</a:t>
            </a:r>
            <a:r>
              <a:rPr lang="en-US" sz="1600" dirty="0">
                <a:latin typeface="Arial" pitchFamily="34" charset="0"/>
              </a:rPr>
              <a:t>-scale agile transformation</a:t>
            </a:r>
            <a:r>
              <a:rPr lang="en-US" sz="1600" b="1" dirty="0">
                <a:latin typeface="Arial" pitchFamily="34" charset="0"/>
              </a:rPr>
              <a:t> on average 4-5 years ago</a:t>
            </a:r>
            <a:endParaRPr lang="en-US" sz="1600" dirty="0">
              <a:latin typeface="Arial" pitchFamily="34" charset="0"/>
            </a:endParaRPr>
          </a:p>
        </p:txBody>
      </p:sp>
    </p:spTree>
    <p:extLst>
      <p:ext uri="{BB962C8B-B14F-4D97-AF65-F5344CB8AC3E}">
        <p14:creationId xmlns:p14="http://schemas.microsoft.com/office/powerpoint/2010/main" val="28014906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0571A4-0CE5-1B41-B7FC-3741D024CEBC}"/>
              </a:ext>
            </a:extLst>
          </p:cNvPr>
          <p:cNvSpPr>
            <a:spLocks noGrp="1"/>
          </p:cNvSpPr>
          <p:nvPr>
            <p:ph type="title"/>
          </p:nvPr>
        </p:nvSpPr>
        <p:spPr/>
        <p:txBody>
          <a:bodyPr/>
          <a:lstStyle/>
          <a:p>
            <a:r>
              <a:rPr lang="en-US" dirty="0"/>
              <a:t>Metric-related goals</a:t>
            </a:r>
          </a:p>
        </p:txBody>
      </p:sp>
      <p:sp>
        <p:nvSpPr>
          <p:cNvPr id="4" name="Datumsplatzhalter 3">
            <a:extLst>
              <a:ext uri="{FF2B5EF4-FFF2-40B4-BE49-F238E27FC236}">
                <a16:creationId xmlns:a16="http://schemas.microsoft.com/office/drawing/2014/main" id="{7B84F8A0-0BA7-C641-91D6-DABC712A6F87}"/>
              </a:ext>
            </a:extLst>
          </p:cNvPr>
          <p:cNvSpPr>
            <a:spLocks noGrp="1"/>
          </p:cNvSpPr>
          <p:nvPr>
            <p:ph type="dt" sz="half" idx="10"/>
          </p:nvPr>
        </p:nvSpPr>
        <p:spPr>
          <a:xfrm>
            <a:off x="9383184" y="6539036"/>
            <a:ext cx="2142067" cy="288925"/>
          </a:xfrm>
        </p:spPr>
        <p:txBody>
          <a:bodyPr/>
          <a:lstStyle/>
          <a:p>
            <a:pPr>
              <a:defRPr/>
            </a:pPr>
            <a:r>
              <a:rPr lang="en-US"/>
              <a:t>© sebis</a:t>
            </a:r>
          </a:p>
        </p:txBody>
      </p:sp>
      <p:sp>
        <p:nvSpPr>
          <p:cNvPr id="5" name="Fußzeilenplatzhalter 4">
            <a:extLst>
              <a:ext uri="{FF2B5EF4-FFF2-40B4-BE49-F238E27FC236}">
                <a16:creationId xmlns:a16="http://schemas.microsoft.com/office/drawing/2014/main" id="{2EE3DBB3-9472-FD4B-BAE2-694095D05D6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20206591-5576-7943-840F-60CC5BCD531F}"/>
              </a:ext>
            </a:extLst>
          </p:cNvPr>
          <p:cNvSpPr>
            <a:spLocks noGrp="1"/>
          </p:cNvSpPr>
          <p:nvPr>
            <p:ph type="sldNum" sz="quarter" idx="12"/>
          </p:nvPr>
        </p:nvSpPr>
        <p:spPr/>
        <p:txBody>
          <a:bodyPr/>
          <a:lstStyle/>
          <a:p>
            <a:pPr>
              <a:defRPr/>
            </a:pPr>
            <a:fld id="{5E4FF76D-8657-43F1-929B-F6D2FAB2741A}" type="slidenum">
              <a:rPr lang="de-DE" noProof="0" smtClean="0"/>
              <a:pPr>
                <a:defRPr/>
              </a:pPr>
              <a:t>11</a:t>
            </a:fld>
            <a:endParaRPr lang="de-DE" noProof="0"/>
          </a:p>
        </p:txBody>
      </p:sp>
      <p:sp>
        <p:nvSpPr>
          <p:cNvPr id="7" name="Rechteck 6">
            <a:extLst>
              <a:ext uri="{FF2B5EF4-FFF2-40B4-BE49-F238E27FC236}">
                <a16:creationId xmlns:a16="http://schemas.microsoft.com/office/drawing/2014/main" id="{4696A150-4183-3342-AC5D-8004F50D8646}"/>
              </a:ext>
            </a:extLst>
          </p:cNvPr>
          <p:cNvSpPr/>
          <p:nvPr/>
        </p:nvSpPr>
        <p:spPr bwMode="auto">
          <a:xfrm>
            <a:off x="1316489" y="919832"/>
            <a:ext cx="2734310" cy="720725"/>
          </a:xfrm>
          <a:prstGeom prst="rect">
            <a:avLst/>
          </a:prstGeom>
          <a:solidFill>
            <a:schemeClr val="accent6"/>
          </a:solidFill>
          <a:ln>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dirty="0"/>
              <a:t>506</a:t>
            </a:r>
            <a:r>
              <a:rPr lang="en-US" dirty="0"/>
              <a:t> related expert statements</a:t>
            </a:r>
            <a:endParaRPr lang="en-US" b="1" dirty="0">
              <a:solidFill>
                <a:schemeClr val="tx1"/>
              </a:solidFill>
              <a:cs typeface="Arial" pitchFamily="34" charset="0"/>
            </a:endParaRPr>
          </a:p>
        </p:txBody>
      </p:sp>
      <p:sp>
        <p:nvSpPr>
          <p:cNvPr id="8" name="Rechteck 7">
            <a:extLst>
              <a:ext uri="{FF2B5EF4-FFF2-40B4-BE49-F238E27FC236}">
                <a16:creationId xmlns:a16="http://schemas.microsoft.com/office/drawing/2014/main" id="{B0E947FD-F85C-0C43-A9E6-9E238A03F9E3}"/>
              </a:ext>
            </a:extLst>
          </p:cNvPr>
          <p:cNvSpPr/>
          <p:nvPr/>
        </p:nvSpPr>
        <p:spPr bwMode="auto">
          <a:xfrm>
            <a:off x="7717210" y="925571"/>
            <a:ext cx="3203326" cy="732238"/>
          </a:xfrm>
          <a:prstGeom prst="rect">
            <a:avLst/>
          </a:prstGeom>
          <a:solidFill>
            <a:schemeClr val="accent6"/>
          </a:solidFill>
          <a:ln>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t>   </a:t>
            </a:r>
            <a:r>
              <a:rPr lang="en-US" b="1" dirty="0"/>
              <a:t>27</a:t>
            </a:r>
            <a:r>
              <a:rPr lang="en-US" dirty="0"/>
              <a:t> goals and grouped into </a:t>
            </a:r>
            <a:r>
              <a:rPr lang="en-US" b="1" dirty="0"/>
              <a:t>5</a:t>
            </a:r>
            <a:r>
              <a:rPr lang="en-US" dirty="0"/>
              <a:t> categories</a:t>
            </a:r>
            <a:endParaRPr lang="en-US" b="1" dirty="0">
              <a:solidFill>
                <a:schemeClr val="tx1"/>
              </a:solidFill>
              <a:cs typeface="Arial" pitchFamily="34" charset="0"/>
            </a:endParaRPr>
          </a:p>
        </p:txBody>
      </p:sp>
      <p:cxnSp>
        <p:nvCxnSpPr>
          <p:cNvPr id="9" name="Gerade Verbindung mit Pfeil 8">
            <a:extLst>
              <a:ext uri="{FF2B5EF4-FFF2-40B4-BE49-F238E27FC236}">
                <a16:creationId xmlns:a16="http://schemas.microsoft.com/office/drawing/2014/main" id="{0EA6897A-F4F0-FA48-8D64-07F37863386F}"/>
              </a:ext>
            </a:extLst>
          </p:cNvPr>
          <p:cNvCxnSpPr>
            <a:cxnSpLocks/>
          </p:cNvCxnSpPr>
          <p:nvPr/>
        </p:nvCxnSpPr>
        <p:spPr bwMode="auto">
          <a:xfrm>
            <a:off x="4897833" y="1291690"/>
            <a:ext cx="2254672" cy="0"/>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2" name="Rechteck 11">
            <a:extLst>
              <a:ext uri="{FF2B5EF4-FFF2-40B4-BE49-F238E27FC236}">
                <a16:creationId xmlns:a16="http://schemas.microsoft.com/office/drawing/2014/main" id="{0EE603F9-4B37-0645-84C3-998172B229C1}"/>
              </a:ext>
            </a:extLst>
          </p:cNvPr>
          <p:cNvSpPr/>
          <p:nvPr/>
        </p:nvSpPr>
        <p:spPr bwMode="auto">
          <a:xfrm>
            <a:off x="630992" y="2188525"/>
            <a:ext cx="9162287" cy="1152128"/>
          </a:xfrm>
          <a:prstGeom prst="rect">
            <a:avLst/>
          </a:prstGeom>
          <a:no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3" name="Textfeld 12">
            <a:extLst>
              <a:ext uri="{FF2B5EF4-FFF2-40B4-BE49-F238E27FC236}">
                <a16:creationId xmlns:a16="http://schemas.microsoft.com/office/drawing/2014/main" id="{57F88877-3437-E14D-9ED4-1FE0B0583A67}"/>
              </a:ext>
            </a:extLst>
          </p:cNvPr>
          <p:cNvSpPr txBox="1"/>
          <p:nvPr/>
        </p:nvSpPr>
        <p:spPr>
          <a:xfrm>
            <a:off x="1271464" y="2388404"/>
            <a:ext cx="1912585"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Development organization and process</a:t>
            </a:r>
          </a:p>
        </p:txBody>
      </p:sp>
      <p:sp>
        <p:nvSpPr>
          <p:cNvPr id="14" name="Rechteck 13">
            <a:extLst>
              <a:ext uri="{FF2B5EF4-FFF2-40B4-BE49-F238E27FC236}">
                <a16:creationId xmlns:a16="http://schemas.microsoft.com/office/drawing/2014/main" id="{7A882CB3-2B2B-BF45-8763-92E2B5D449AF}"/>
              </a:ext>
            </a:extLst>
          </p:cNvPr>
          <p:cNvSpPr/>
          <p:nvPr/>
        </p:nvSpPr>
        <p:spPr bwMode="auto">
          <a:xfrm>
            <a:off x="638280" y="3520242"/>
            <a:ext cx="9154999" cy="533521"/>
          </a:xfrm>
          <a:prstGeom prst="rect">
            <a:avLst/>
          </a:prstGeom>
          <a:no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5" name="Textfeld 14">
            <a:extLst>
              <a:ext uri="{FF2B5EF4-FFF2-40B4-BE49-F238E27FC236}">
                <a16:creationId xmlns:a16="http://schemas.microsoft.com/office/drawing/2014/main" id="{07842EC3-DEDF-AA4C-AB88-D98E935DC59F}"/>
              </a:ext>
            </a:extLst>
          </p:cNvPr>
          <p:cNvSpPr txBox="1"/>
          <p:nvPr/>
        </p:nvSpPr>
        <p:spPr>
          <a:xfrm>
            <a:off x="1303095" y="3728529"/>
            <a:ext cx="191258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Product</a:t>
            </a:r>
          </a:p>
        </p:txBody>
      </p:sp>
      <p:sp>
        <p:nvSpPr>
          <p:cNvPr id="16" name="Rechteck 15">
            <a:extLst>
              <a:ext uri="{FF2B5EF4-FFF2-40B4-BE49-F238E27FC236}">
                <a16:creationId xmlns:a16="http://schemas.microsoft.com/office/drawing/2014/main" id="{EC9A554D-AD52-0542-9D30-B45F52E046CC}"/>
              </a:ext>
            </a:extLst>
          </p:cNvPr>
          <p:cNvSpPr/>
          <p:nvPr/>
        </p:nvSpPr>
        <p:spPr bwMode="auto">
          <a:xfrm>
            <a:off x="638280" y="4221088"/>
            <a:ext cx="9169887" cy="521246"/>
          </a:xfrm>
          <a:prstGeom prst="rect">
            <a:avLst/>
          </a:prstGeom>
          <a:no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7" name="Textfeld 16">
            <a:extLst>
              <a:ext uri="{FF2B5EF4-FFF2-40B4-BE49-F238E27FC236}">
                <a16:creationId xmlns:a16="http://schemas.microsoft.com/office/drawing/2014/main" id="{C0FA0E54-40EC-4E4A-AB43-3525B4695A67}"/>
              </a:ext>
            </a:extLst>
          </p:cNvPr>
          <p:cNvSpPr txBox="1"/>
          <p:nvPr/>
        </p:nvSpPr>
        <p:spPr>
          <a:xfrm>
            <a:off x="1303095" y="4435391"/>
            <a:ext cx="191258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Customer</a:t>
            </a:r>
          </a:p>
        </p:txBody>
      </p:sp>
      <p:sp>
        <p:nvSpPr>
          <p:cNvPr id="19" name="Rechteck 18">
            <a:extLst>
              <a:ext uri="{FF2B5EF4-FFF2-40B4-BE49-F238E27FC236}">
                <a16:creationId xmlns:a16="http://schemas.microsoft.com/office/drawing/2014/main" id="{5DCBFA95-B03F-3D4C-A9D5-C8BE4CF308DC}"/>
              </a:ext>
            </a:extLst>
          </p:cNvPr>
          <p:cNvSpPr/>
          <p:nvPr/>
        </p:nvSpPr>
        <p:spPr bwMode="auto">
          <a:xfrm>
            <a:off x="630992" y="5015376"/>
            <a:ext cx="9177175" cy="521246"/>
          </a:xfrm>
          <a:prstGeom prst="rect">
            <a:avLst/>
          </a:prstGeom>
          <a:no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0" name="Textfeld 19">
            <a:extLst>
              <a:ext uri="{FF2B5EF4-FFF2-40B4-BE49-F238E27FC236}">
                <a16:creationId xmlns:a16="http://schemas.microsoft.com/office/drawing/2014/main" id="{3EF86D89-B283-654A-8583-BF9CEA56301C}"/>
              </a:ext>
            </a:extLst>
          </p:cNvPr>
          <p:cNvSpPr txBox="1"/>
          <p:nvPr/>
        </p:nvSpPr>
        <p:spPr>
          <a:xfrm>
            <a:off x="1316489" y="5210552"/>
            <a:ext cx="191258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Finance</a:t>
            </a:r>
          </a:p>
        </p:txBody>
      </p:sp>
      <p:sp>
        <p:nvSpPr>
          <p:cNvPr id="21" name="Rechteck 20">
            <a:extLst>
              <a:ext uri="{FF2B5EF4-FFF2-40B4-BE49-F238E27FC236}">
                <a16:creationId xmlns:a16="http://schemas.microsoft.com/office/drawing/2014/main" id="{159E3F81-CD67-5746-B6B9-FD1D09313189}"/>
              </a:ext>
            </a:extLst>
          </p:cNvPr>
          <p:cNvSpPr/>
          <p:nvPr/>
        </p:nvSpPr>
        <p:spPr bwMode="auto">
          <a:xfrm>
            <a:off x="623392" y="5689317"/>
            <a:ext cx="9184775" cy="521246"/>
          </a:xfrm>
          <a:prstGeom prst="rect">
            <a:avLst/>
          </a:prstGeom>
          <a:no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2" name="Textfeld 21">
            <a:extLst>
              <a:ext uri="{FF2B5EF4-FFF2-40B4-BE49-F238E27FC236}">
                <a16:creationId xmlns:a16="http://schemas.microsoft.com/office/drawing/2014/main" id="{994B8A84-4775-6F49-8E54-82EC38D54939}"/>
              </a:ext>
            </a:extLst>
          </p:cNvPr>
          <p:cNvSpPr txBox="1"/>
          <p:nvPr/>
        </p:nvSpPr>
        <p:spPr>
          <a:xfrm>
            <a:off x="1316489" y="5864556"/>
            <a:ext cx="191258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Employee</a:t>
            </a:r>
          </a:p>
        </p:txBody>
      </p:sp>
      <p:cxnSp>
        <p:nvCxnSpPr>
          <p:cNvPr id="23" name="Gerade Verbindung 22">
            <a:extLst>
              <a:ext uri="{FF2B5EF4-FFF2-40B4-BE49-F238E27FC236}">
                <a16:creationId xmlns:a16="http://schemas.microsoft.com/office/drawing/2014/main" id="{C27C7618-89AD-D444-91D8-FCB3B84894AD}"/>
              </a:ext>
            </a:extLst>
          </p:cNvPr>
          <p:cNvCxnSpPr>
            <a:cxnSpLocks/>
          </p:cNvCxnSpPr>
          <p:nvPr/>
        </p:nvCxnSpPr>
        <p:spPr bwMode="auto">
          <a:xfrm>
            <a:off x="1303095" y="2204119"/>
            <a:ext cx="10207268" cy="20388"/>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6" name="Gerade Verbindung 25">
            <a:extLst>
              <a:ext uri="{FF2B5EF4-FFF2-40B4-BE49-F238E27FC236}">
                <a16:creationId xmlns:a16="http://schemas.microsoft.com/office/drawing/2014/main" id="{EFD2B792-FE21-1042-9E95-9D0930EEA6E8}"/>
              </a:ext>
            </a:extLst>
          </p:cNvPr>
          <p:cNvCxnSpPr>
            <a:cxnSpLocks/>
          </p:cNvCxnSpPr>
          <p:nvPr/>
        </p:nvCxnSpPr>
        <p:spPr bwMode="auto">
          <a:xfrm flipV="1">
            <a:off x="1303095" y="3514619"/>
            <a:ext cx="10222156" cy="7178"/>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7" name="Gerade Verbindung 26">
            <a:extLst>
              <a:ext uri="{FF2B5EF4-FFF2-40B4-BE49-F238E27FC236}">
                <a16:creationId xmlns:a16="http://schemas.microsoft.com/office/drawing/2014/main" id="{45038D3D-4944-BE46-AB9A-962FF367F46C}"/>
              </a:ext>
            </a:extLst>
          </p:cNvPr>
          <p:cNvCxnSpPr>
            <a:cxnSpLocks/>
          </p:cNvCxnSpPr>
          <p:nvPr/>
        </p:nvCxnSpPr>
        <p:spPr bwMode="auto">
          <a:xfrm>
            <a:off x="1303095" y="4299963"/>
            <a:ext cx="10222156" cy="0"/>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8" name="Gerade Verbindung 27">
            <a:extLst>
              <a:ext uri="{FF2B5EF4-FFF2-40B4-BE49-F238E27FC236}">
                <a16:creationId xmlns:a16="http://schemas.microsoft.com/office/drawing/2014/main" id="{40B78BA3-CF5D-374B-952F-87344AA2A39C}"/>
              </a:ext>
            </a:extLst>
          </p:cNvPr>
          <p:cNvCxnSpPr>
            <a:cxnSpLocks/>
          </p:cNvCxnSpPr>
          <p:nvPr/>
        </p:nvCxnSpPr>
        <p:spPr bwMode="auto">
          <a:xfrm>
            <a:off x="1303095" y="5025667"/>
            <a:ext cx="10222156" cy="0"/>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9" name="Gerade Verbindung 28">
            <a:extLst>
              <a:ext uri="{FF2B5EF4-FFF2-40B4-BE49-F238E27FC236}">
                <a16:creationId xmlns:a16="http://schemas.microsoft.com/office/drawing/2014/main" id="{31F43C2E-72C2-9049-8695-313526000BAC}"/>
              </a:ext>
            </a:extLst>
          </p:cNvPr>
          <p:cNvCxnSpPr>
            <a:cxnSpLocks/>
          </p:cNvCxnSpPr>
          <p:nvPr/>
        </p:nvCxnSpPr>
        <p:spPr bwMode="auto">
          <a:xfrm>
            <a:off x="1303095" y="5778755"/>
            <a:ext cx="10207268" cy="5789"/>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6" name="Textfeld 35">
            <a:extLst>
              <a:ext uri="{FF2B5EF4-FFF2-40B4-BE49-F238E27FC236}">
                <a16:creationId xmlns:a16="http://schemas.microsoft.com/office/drawing/2014/main" id="{3D57D5EF-50C3-E044-A9C5-C8326BA78146}"/>
              </a:ext>
            </a:extLst>
          </p:cNvPr>
          <p:cNvSpPr txBox="1"/>
          <p:nvPr/>
        </p:nvSpPr>
        <p:spPr>
          <a:xfrm>
            <a:off x="2836130" y="5845405"/>
            <a:ext cx="7511538"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a:t>Motivation (36%), Satisfaction (18%), Feedback (9%), Creativity (9%)</a:t>
            </a:r>
            <a:endParaRPr lang="en-US" sz="1600">
              <a:latin typeface="Arial" pitchFamily="34" charset="0"/>
            </a:endParaRPr>
          </a:p>
        </p:txBody>
      </p:sp>
      <p:sp>
        <p:nvSpPr>
          <p:cNvPr id="37" name="Textfeld 36">
            <a:extLst>
              <a:ext uri="{FF2B5EF4-FFF2-40B4-BE49-F238E27FC236}">
                <a16:creationId xmlns:a16="http://schemas.microsoft.com/office/drawing/2014/main" id="{ABB6513E-FE55-CC4B-AC16-0A1DACF4A5FA}"/>
              </a:ext>
            </a:extLst>
          </p:cNvPr>
          <p:cNvSpPr txBox="1"/>
          <p:nvPr/>
        </p:nvSpPr>
        <p:spPr>
          <a:xfrm>
            <a:off x="2836130" y="5218149"/>
            <a:ext cx="6378078"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a:t>Cost mangement (55%), Profitability (36%)</a:t>
            </a:r>
            <a:endParaRPr lang="en-US" sz="1600">
              <a:latin typeface="Arial" pitchFamily="34" charset="0"/>
            </a:endParaRPr>
          </a:p>
        </p:txBody>
      </p:sp>
      <p:sp>
        <p:nvSpPr>
          <p:cNvPr id="39" name="Textfeld 38">
            <a:extLst>
              <a:ext uri="{FF2B5EF4-FFF2-40B4-BE49-F238E27FC236}">
                <a16:creationId xmlns:a16="http://schemas.microsoft.com/office/drawing/2014/main" id="{3F62687D-614E-2F41-8040-6EB6D91DCF23}"/>
              </a:ext>
            </a:extLst>
          </p:cNvPr>
          <p:cNvSpPr txBox="1"/>
          <p:nvPr/>
        </p:nvSpPr>
        <p:spPr>
          <a:xfrm>
            <a:off x="2850789" y="4459474"/>
            <a:ext cx="662257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a:latin typeface="Arial" pitchFamily="34" charset="0"/>
              </a:rPr>
              <a:t>Satisfaction </a:t>
            </a:r>
            <a:r>
              <a:rPr lang="en-US" sz="1600"/>
              <a:t>(55%),</a:t>
            </a:r>
            <a:r>
              <a:rPr lang="en-US" sz="1600">
                <a:latin typeface="Arial" pitchFamily="34" charset="0"/>
              </a:rPr>
              <a:t> Centricity </a:t>
            </a:r>
            <a:r>
              <a:rPr lang="en-US" sz="1600"/>
              <a:t>(36%),</a:t>
            </a:r>
            <a:r>
              <a:rPr lang="en-US" sz="1600">
                <a:latin typeface="Arial" pitchFamily="34" charset="0"/>
              </a:rPr>
              <a:t> Communication </a:t>
            </a:r>
            <a:r>
              <a:rPr lang="en-US" sz="1600"/>
              <a:t>(9%)</a:t>
            </a:r>
            <a:r>
              <a:rPr lang="en-US" sz="1600">
                <a:latin typeface="Arial" pitchFamily="34" charset="0"/>
              </a:rPr>
              <a:t> </a:t>
            </a:r>
          </a:p>
        </p:txBody>
      </p:sp>
      <p:sp>
        <p:nvSpPr>
          <p:cNvPr id="42" name="Rechteck 41">
            <a:extLst>
              <a:ext uri="{FF2B5EF4-FFF2-40B4-BE49-F238E27FC236}">
                <a16:creationId xmlns:a16="http://schemas.microsoft.com/office/drawing/2014/main" id="{6CCC082C-4E6F-5A41-9333-F4F582991685}"/>
              </a:ext>
            </a:extLst>
          </p:cNvPr>
          <p:cNvSpPr/>
          <p:nvPr/>
        </p:nvSpPr>
        <p:spPr>
          <a:xfrm>
            <a:off x="2885611" y="2340687"/>
            <a:ext cx="7890909" cy="1077218"/>
          </a:xfrm>
          <a:prstGeom prst="rect">
            <a:avLst/>
          </a:prstGeom>
          <a:ln>
            <a:noFill/>
          </a:ln>
        </p:spPr>
        <p:txBody>
          <a:bodyPr wrap="square">
            <a:spAutoFit/>
          </a:bodyPr>
          <a:lstStyle/>
          <a:p>
            <a:r>
              <a:rPr lang="en-US" sz="1600"/>
              <a:t>Transparency (91%), Improved planning (64%), Speed (64%), Predictability (64%), Agility (55%), Continuous improvement (45%), Efficiency (45%), Adherence to deadlines (36%), Improved controlling (36%), Productivity (27%), Automation (9%) , Enterprise architecture management (9%) </a:t>
            </a:r>
          </a:p>
        </p:txBody>
      </p:sp>
      <p:sp>
        <p:nvSpPr>
          <p:cNvPr id="44" name="Textfeld 43">
            <a:extLst>
              <a:ext uri="{FF2B5EF4-FFF2-40B4-BE49-F238E27FC236}">
                <a16:creationId xmlns:a16="http://schemas.microsoft.com/office/drawing/2014/main" id="{6F0899BC-FD60-AD40-B6E0-D5BC4F87E81F}"/>
              </a:ext>
            </a:extLst>
          </p:cNvPr>
          <p:cNvSpPr txBox="1"/>
          <p:nvPr/>
        </p:nvSpPr>
        <p:spPr>
          <a:xfrm>
            <a:off x="10743739" y="2557035"/>
            <a:ext cx="80132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atin typeface="Arial" pitchFamily="34" charset="0"/>
              </a:rPr>
              <a:t>51%</a:t>
            </a:r>
          </a:p>
        </p:txBody>
      </p:sp>
      <p:sp>
        <p:nvSpPr>
          <p:cNvPr id="55" name="Textfeld 54">
            <a:extLst>
              <a:ext uri="{FF2B5EF4-FFF2-40B4-BE49-F238E27FC236}">
                <a16:creationId xmlns:a16="http://schemas.microsoft.com/office/drawing/2014/main" id="{B6DA73AE-C60D-214C-8A1E-45C740A19910}"/>
              </a:ext>
            </a:extLst>
          </p:cNvPr>
          <p:cNvSpPr txBox="1"/>
          <p:nvPr/>
        </p:nvSpPr>
        <p:spPr>
          <a:xfrm>
            <a:off x="8684324" y="1867315"/>
            <a:ext cx="196749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 organizations</a:t>
            </a:r>
          </a:p>
        </p:txBody>
      </p:sp>
      <p:sp>
        <p:nvSpPr>
          <p:cNvPr id="56" name="Textfeld 55">
            <a:extLst>
              <a:ext uri="{FF2B5EF4-FFF2-40B4-BE49-F238E27FC236}">
                <a16:creationId xmlns:a16="http://schemas.microsoft.com/office/drawing/2014/main" id="{5DD11CEE-D3B2-3445-8C25-F08A7791F48C}"/>
              </a:ext>
            </a:extLst>
          </p:cNvPr>
          <p:cNvSpPr txBox="1"/>
          <p:nvPr/>
        </p:nvSpPr>
        <p:spPr>
          <a:xfrm>
            <a:off x="10416480" y="1844824"/>
            <a:ext cx="196749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 metrics</a:t>
            </a:r>
          </a:p>
        </p:txBody>
      </p:sp>
      <p:sp>
        <p:nvSpPr>
          <p:cNvPr id="57" name="Textfeld 56">
            <a:extLst>
              <a:ext uri="{FF2B5EF4-FFF2-40B4-BE49-F238E27FC236}">
                <a16:creationId xmlns:a16="http://schemas.microsoft.com/office/drawing/2014/main" id="{97075315-4657-5843-A903-537534AD3CE3}"/>
              </a:ext>
            </a:extLst>
          </p:cNvPr>
          <p:cNvSpPr txBox="1"/>
          <p:nvPr/>
        </p:nvSpPr>
        <p:spPr>
          <a:xfrm>
            <a:off x="10709715" y="3666714"/>
            <a:ext cx="80132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atin typeface="Arial" pitchFamily="34" charset="0"/>
              </a:rPr>
              <a:t>35%</a:t>
            </a:r>
          </a:p>
        </p:txBody>
      </p:sp>
      <p:sp>
        <p:nvSpPr>
          <p:cNvPr id="58" name="Textfeld 57">
            <a:extLst>
              <a:ext uri="{FF2B5EF4-FFF2-40B4-BE49-F238E27FC236}">
                <a16:creationId xmlns:a16="http://schemas.microsoft.com/office/drawing/2014/main" id="{733F582E-47A7-0744-BE1B-C52F603CBE94}"/>
              </a:ext>
            </a:extLst>
          </p:cNvPr>
          <p:cNvSpPr txBox="1"/>
          <p:nvPr/>
        </p:nvSpPr>
        <p:spPr>
          <a:xfrm>
            <a:off x="10743738" y="4397142"/>
            <a:ext cx="80132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atin typeface="Arial" pitchFamily="34" charset="0"/>
              </a:rPr>
              <a:t>26%</a:t>
            </a:r>
          </a:p>
        </p:txBody>
      </p:sp>
      <p:sp>
        <p:nvSpPr>
          <p:cNvPr id="59" name="Textfeld 58">
            <a:extLst>
              <a:ext uri="{FF2B5EF4-FFF2-40B4-BE49-F238E27FC236}">
                <a16:creationId xmlns:a16="http://schemas.microsoft.com/office/drawing/2014/main" id="{AF159D7A-BEA3-E44D-B233-C51DFF8AFD91}"/>
              </a:ext>
            </a:extLst>
          </p:cNvPr>
          <p:cNvSpPr txBox="1"/>
          <p:nvPr/>
        </p:nvSpPr>
        <p:spPr>
          <a:xfrm>
            <a:off x="10743737" y="5229268"/>
            <a:ext cx="80132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atin typeface="Arial" pitchFamily="34" charset="0"/>
              </a:rPr>
              <a:t>16%</a:t>
            </a:r>
          </a:p>
        </p:txBody>
      </p:sp>
      <p:sp>
        <p:nvSpPr>
          <p:cNvPr id="60" name="Textfeld 59">
            <a:extLst>
              <a:ext uri="{FF2B5EF4-FFF2-40B4-BE49-F238E27FC236}">
                <a16:creationId xmlns:a16="http://schemas.microsoft.com/office/drawing/2014/main" id="{2624C32D-ED81-8D4B-AB49-9FC2A93A5A44}"/>
              </a:ext>
            </a:extLst>
          </p:cNvPr>
          <p:cNvSpPr txBox="1"/>
          <p:nvPr/>
        </p:nvSpPr>
        <p:spPr>
          <a:xfrm>
            <a:off x="10767279" y="5861243"/>
            <a:ext cx="80132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atin typeface="Arial" pitchFamily="34" charset="0"/>
              </a:rPr>
              <a:t>7%</a:t>
            </a:r>
          </a:p>
        </p:txBody>
      </p:sp>
      <p:sp>
        <p:nvSpPr>
          <p:cNvPr id="69" name="Rechteck 68">
            <a:extLst>
              <a:ext uri="{FF2B5EF4-FFF2-40B4-BE49-F238E27FC236}">
                <a16:creationId xmlns:a16="http://schemas.microsoft.com/office/drawing/2014/main" id="{4B559551-3CC9-0340-B6EC-52A454839519}"/>
              </a:ext>
            </a:extLst>
          </p:cNvPr>
          <p:cNvSpPr/>
          <p:nvPr/>
        </p:nvSpPr>
        <p:spPr>
          <a:xfrm>
            <a:off x="2863935" y="3593805"/>
            <a:ext cx="7073637" cy="584775"/>
          </a:xfrm>
          <a:prstGeom prst="rect">
            <a:avLst/>
          </a:prstGeom>
        </p:spPr>
        <p:txBody>
          <a:bodyPr wrap="square">
            <a:spAutoFit/>
          </a:bodyPr>
          <a:lstStyle/>
          <a:p>
            <a:r>
              <a:rPr lang="en-US" sz="1600" dirty="0"/>
              <a:t>Quality (91%), Time-to-market (55%), Delivery reliability (45%), Feedback (27%), Contract fulfillment (18%)</a:t>
            </a:r>
          </a:p>
        </p:txBody>
      </p:sp>
      <p:pic>
        <p:nvPicPr>
          <p:cNvPr id="79" name="Grafik 78" descr="Ein Bild, das Text, Galerie, Raum, Vektorgrafiken enthält.&#10;&#10;Automatisch generierte Beschreibung">
            <a:extLst>
              <a:ext uri="{FF2B5EF4-FFF2-40B4-BE49-F238E27FC236}">
                <a16:creationId xmlns:a16="http://schemas.microsoft.com/office/drawing/2014/main" id="{19DD99E2-4719-7842-92B5-16942DB0C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24" y="3599402"/>
            <a:ext cx="572737" cy="572737"/>
          </a:xfrm>
          <a:prstGeom prst="rect">
            <a:avLst/>
          </a:prstGeom>
        </p:spPr>
      </p:pic>
      <p:pic>
        <p:nvPicPr>
          <p:cNvPr id="86" name="Grafik 85">
            <a:extLst>
              <a:ext uri="{FF2B5EF4-FFF2-40B4-BE49-F238E27FC236}">
                <a16:creationId xmlns:a16="http://schemas.microsoft.com/office/drawing/2014/main" id="{E3FF8731-7AC8-1D46-BCE3-707966FE3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7629" y="4459474"/>
            <a:ext cx="479055" cy="479055"/>
          </a:xfrm>
          <a:prstGeom prst="rect">
            <a:avLst/>
          </a:prstGeom>
        </p:spPr>
      </p:pic>
      <p:pic>
        <p:nvPicPr>
          <p:cNvPr id="88" name="Grafik 87">
            <a:extLst>
              <a:ext uri="{FF2B5EF4-FFF2-40B4-BE49-F238E27FC236}">
                <a16:creationId xmlns:a16="http://schemas.microsoft.com/office/drawing/2014/main" id="{D9428CAA-AE28-1849-BA2B-F890ACA30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16" y="2506319"/>
            <a:ext cx="659114" cy="659114"/>
          </a:xfrm>
          <a:prstGeom prst="rect">
            <a:avLst/>
          </a:prstGeom>
        </p:spPr>
      </p:pic>
      <p:pic>
        <p:nvPicPr>
          <p:cNvPr id="90" name="Grafik 89">
            <a:extLst>
              <a:ext uri="{FF2B5EF4-FFF2-40B4-BE49-F238E27FC236}">
                <a16:creationId xmlns:a16="http://schemas.microsoft.com/office/drawing/2014/main" id="{E3C406E8-AB7A-8A41-9DA3-9F48E63522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36" y="5027746"/>
            <a:ext cx="652694" cy="652694"/>
          </a:xfrm>
          <a:prstGeom prst="rect">
            <a:avLst/>
          </a:prstGeom>
        </p:spPr>
      </p:pic>
      <p:pic>
        <p:nvPicPr>
          <p:cNvPr id="92" name="Grafik 91">
            <a:extLst>
              <a:ext uri="{FF2B5EF4-FFF2-40B4-BE49-F238E27FC236}">
                <a16:creationId xmlns:a16="http://schemas.microsoft.com/office/drawing/2014/main" id="{AB78F4F0-0640-2243-A7F7-EC7AB5C2FB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31174" y="5733810"/>
            <a:ext cx="575510" cy="575510"/>
          </a:xfrm>
          <a:prstGeom prst="rect">
            <a:avLst/>
          </a:prstGeom>
        </p:spPr>
      </p:pic>
    </p:spTree>
    <p:extLst>
      <p:ext uri="{BB962C8B-B14F-4D97-AF65-F5344CB8AC3E}">
        <p14:creationId xmlns:p14="http://schemas.microsoft.com/office/powerpoint/2010/main" val="7458273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F7585791-ED1A-CA4A-B5CF-0821A2FF15D3}"/>
              </a:ext>
            </a:extLst>
          </p:cNvPr>
          <p:cNvGrpSpPr>
            <a:grpSpLocks noChangeAspect="1"/>
          </p:cNvGrpSpPr>
          <p:nvPr/>
        </p:nvGrpSpPr>
        <p:grpSpPr>
          <a:xfrm>
            <a:off x="2711624" y="614923"/>
            <a:ext cx="7742593" cy="2096248"/>
            <a:chOff x="839416" y="835820"/>
            <a:chExt cx="7660147" cy="2158984"/>
          </a:xfrm>
        </p:grpSpPr>
        <p:pic>
          <p:nvPicPr>
            <p:cNvPr id="10" name="Grafik 9">
              <a:extLst>
                <a:ext uri="{FF2B5EF4-FFF2-40B4-BE49-F238E27FC236}">
                  <a16:creationId xmlns:a16="http://schemas.microsoft.com/office/drawing/2014/main" id="{1B353473-793C-1C46-B5B5-EEAFDC7F0E4A}"/>
                </a:ext>
              </a:extLst>
            </p:cNvPr>
            <p:cNvPicPr>
              <a:picLocks noChangeAspect="1"/>
            </p:cNvPicPr>
            <p:nvPr/>
          </p:nvPicPr>
          <p:blipFill rotWithShape="1">
            <a:blip r:embed="rId2">
              <a:extLst>
                <a:ext uri="{28A0092B-C50C-407E-A947-70E740481C1C}">
                  <a14:useLocalDpi xmlns:a14="http://schemas.microsoft.com/office/drawing/2010/main" val="0"/>
                </a:ext>
              </a:extLst>
            </a:blip>
            <a:srcRect b="24776"/>
            <a:stretch/>
          </p:blipFill>
          <p:spPr>
            <a:xfrm>
              <a:off x="839416" y="835820"/>
              <a:ext cx="7660147" cy="2060743"/>
            </a:xfrm>
            <a:prstGeom prst="rect">
              <a:avLst/>
            </a:prstGeom>
          </p:spPr>
        </p:pic>
        <p:sp>
          <p:nvSpPr>
            <p:cNvPr id="11" name="Rechteck 10">
              <a:extLst>
                <a:ext uri="{FF2B5EF4-FFF2-40B4-BE49-F238E27FC236}">
                  <a16:creationId xmlns:a16="http://schemas.microsoft.com/office/drawing/2014/main" id="{A1B7DA46-A710-DB42-B4EB-AA822ED2603D}"/>
                </a:ext>
              </a:extLst>
            </p:cNvPr>
            <p:cNvSpPr/>
            <p:nvPr/>
          </p:nvSpPr>
          <p:spPr bwMode="auto">
            <a:xfrm>
              <a:off x="5375920" y="1981915"/>
              <a:ext cx="3123643" cy="1012889"/>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
        <p:nvSpPr>
          <p:cNvPr id="3" name="Titel 2">
            <a:extLst>
              <a:ext uri="{FF2B5EF4-FFF2-40B4-BE49-F238E27FC236}">
                <a16:creationId xmlns:a16="http://schemas.microsoft.com/office/drawing/2014/main" id="{250571A4-0CE5-1B41-B7FC-3741D024CEBC}"/>
              </a:ext>
            </a:extLst>
          </p:cNvPr>
          <p:cNvSpPr>
            <a:spLocks noGrp="1"/>
          </p:cNvSpPr>
          <p:nvPr>
            <p:ph type="title"/>
          </p:nvPr>
        </p:nvSpPr>
        <p:spPr/>
        <p:txBody>
          <a:bodyPr/>
          <a:lstStyle/>
          <a:p>
            <a:r>
              <a:rPr lang="en-US" dirty="0"/>
              <a:t>Identified metrics</a:t>
            </a:r>
          </a:p>
        </p:txBody>
      </p:sp>
      <p:sp>
        <p:nvSpPr>
          <p:cNvPr id="4" name="Datumsplatzhalter 3">
            <a:extLst>
              <a:ext uri="{FF2B5EF4-FFF2-40B4-BE49-F238E27FC236}">
                <a16:creationId xmlns:a16="http://schemas.microsoft.com/office/drawing/2014/main" id="{7B84F8A0-0BA7-C641-91D6-DABC712A6F87}"/>
              </a:ext>
            </a:extLst>
          </p:cNvPr>
          <p:cNvSpPr>
            <a:spLocks noGrp="1"/>
          </p:cNvSpPr>
          <p:nvPr>
            <p:ph type="dt" sz="half" idx="10"/>
          </p:nvPr>
        </p:nvSpPr>
        <p:spPr/>
        <p:txBody>
          <a:bodyPr/>
          <a:lstStyle/>
          <a:p>
            <a:pPr>
              <a:defRPr/>
            </a:pPr>
            <a:r>
              <a:rPr lang="de-DE" noProof="0"/>
              <a:t>© sebis</a:t>
            </a:r>
          </a:p>
        </p:txBody>
      </p:sp>
      <p:sp>
        <p:nvSpPr>
          <p:cNvPr id="6" name="Foliennummernplatzhalter 5">
            <a:extLst>
              <a:ext uri="{FF2B5EF4-FFF2-40B4-BE49-F238E27FC236}">
                <a16:creationId xmlns:a16="http://schemas.microsoft.com/office/drawing/2014/main" id="{20206591-5576-7943-840F-60CC5BCD531F}"/>
              </a:ext>
            </a:extLst>
          </p:cNvPr>
          <p:cNvSpPr>
            <a:spLocks noGrp="1"/>
          </p:cNvSpPr>
          <p:nvPr>
            <p:ph type="sldNum" sz="quarter" idx="12"/>
          </p:nvPr>
        </p:nvSpPr>
        <p:spPr/>
        <p:txBody>
          <a:bodyPr/>
          <a:lstStyle/>
          <a:p>
            <a:pPr>
              <a:defRPr/>
            </a:pPr>
            <a:fld id="{5E4FF76D-8657-43F1-929B-F6D2FAB2741A}" type="slidenum">
              <a:rPr lang="de-DE" noProof="0" smtClean="0"/>
              <a:pPr>
                <a:defRPr/>
              </a:pPr>
              <a:t>12</a:t>
            </a:fld>
            <a:endParaRPr lang="de-DE" noProof="0"/>
          </a:p>
        </p:txBody>
      </p:sp>
      <p:sp>
        <p:nvSpPr>
          <p:cNvPr id="21" name="Rechteck 20">
            <a:extLst>
              <a:ext uri="{FF2B5EF4-FFF2-40B4-BE49-F238E27FC236}">
                <a16:creationId xmlns:a16="http://schemas.microsoft.com/office/drawing/2014/main" id="{C5E919B9-0630-6648-87B0-218018B89C22}"/>
              </a:ext>
            </a:extLst>
          </p:cNvPr>
          <p:cNvSpPr/>
          <p:nvPr/>
        </p:nvSpPr>
        <p:spPr>
          <a:xfrm>
            <a:off x="9031457" y="3114064"/>
            <a:ext cx="2618895" cy="2800767"/>
          </a:xfrm>
          <a:prstGeom prst="rect">
            <a:avLst/>
          </a:prstGeom>
        </p:spPr>
        <p:txBody>
          <a:bodyPr wrap="square">
            <a:spAutoFit/>
          </a:bodyPr>
          <a:lstStyle/>
          <a:p>
            <a:pPr algn="ctr"/>
            <a:r>
              <a:rPr lang="de-DE" sz="1600" dirty="0"/>
              <a:t>15% </a:t>
            </a:r>
            <a:r>
              <a:rPr lang="de-DE" sz="1600" dirty="0" err="1"/>
              <a:t>of</a:t>
            </a:r>
            <a:r>
              <a:rPr lang="de-DE" sz="1600" dirty="0"/>
              <a:t> all </a:t>
            </a:r>
            <a:r>
              <a:rPr lang="en-US" sz="1600" dirty="0"/>
              <a:t>identified metrics </a:t>
            </a:r>
            <a:r>
              <a:rPr lang="en-US" sz="1600" dirty="0">
                <a:latin typeface="Arial" pitchFamily="34" charset="0"/>
              </a:rPr>
              <a:t>are </a:t>
            </a:r>
            <a:r>
              <a:rPr lang="en-US" sz="1600" b="1" dirty="0">
                <a:latin typeface="Arial" pitchFamily="34" charset="0"/>
              </a:rPr>
              <a:t>used in at least more than one organization</a:t>
            </a:r>
          </a:p>
          <a:p>
            <a:endParaRPr lang="en-US" sz="1600" b="1" dirty="0">
              <a:latin typeface="Arial" pitchFamily="34" charset="0"/>
            </a:endParaRPr>
          </a:p>
          <a:p>
            <a:endParaRPr lang="en-US" sz="1600" b="1" dirty="0">
              <a:latin typeface="Arial" pitchFamily="34" charset="0"/>
            </a:endParaRPr>
          </a:p>
          <a:p>
            <a:endParaRPr lang="en-US" sz="1600" b="1" dirty="0">
              <a:latin typeface="Arial" pitchFamily="34" charset="0"/>
            </a:endParaRPr>
          </a:p>
          <a:p>
            <a:endParaRPr lang="en-US" sz="1600" dirty="0"/>
          </a:p>
          <a:p>
            <a:pPr algn="ctr"/>
            <a:r>
              <a:rPr lang="en-US" sz="1600" dirty="0"/>
              <a:t>All these metrics are either program- (79%) or team level (21%) metrics</a:t>
            </a:r>
            <a:endParaRPr lang="en-US" sz="1600" b="1" dirty="0">
              <a:latin typeface="Arial" pitchFamily="34" charset="0"/>
            </a:endParaRPr>
          </a:p>
        </p:txBody>
      </p:sp>
      <p:sp>
        <p:nvSpPr>
          <p:cNvPr id="22" name="Textfeld 21">
            <a:extLst>
              <a:ext uri="{FF2B5EF4-FFF2-40B4-BE49-F238E27FC236}">
                <a16:creationId xmlns:a16="http://schemas.microsoft.com/office/drawing/2014/main" id="{6F590AC6-AF99-4349-861E-A9B51E2E20F2}"/>
              </a:ext>
            </a:extLst>
          </p:cNvPr>
          <p:cNvSpPr txBox="1"/>
          <p:nvPr/>
        </p:nvSpPr>
        <p:spPr>
          <a:xfrm>
            <a:off x="576837" y="3158825"/>
            <a:ext cx="2433234"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latin typeface="Arial" pitchFamily="34" charset="0"/>
              </a:rPr>
              <a:t>Organizational (5%)</a:t>
            </a:r>
          </a:p>
        </p:txBody>
      </p:sp>
      <p:sp>
        <p:nvSpPr>
          <p:cNvPr id="23" name="Textfeld 22">
            <a:extLst>
              <a:ext uri="{FF2B5EF4-FFF2-40B4-BE49-F238E27FC236}">
                <a16:creationId xmlns:a16="http://schemas.microsoft.com/office/drawing/2014/main" id="{B595AAAB-050C-A74F-8854-2A0826E4EB40}"/>
              </a:ext>
            </a:extLst>
          </p:cNvPr>
          <p:cNvSpPr txBox="1"/>
          <p:nvPr/>
        </p:nvSpPr>
        <p:spPr>
          <a:xfrm>
            <a:off x="631057" y="4021367"/>
            <a:ext cx="191258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latin typeface="Arial" pitchFamily="34" charset="0"/>
              </a:rPr>
              <a:t>Portfolio (3%)</a:t>
            </a:r>
          </a:p>
        </p:txBody>
      </p:sp>
      <p:sp>
        <p:nvSpPr>
          <p:cNvPr id="24" name="Textfeld 23">
            <a:extLst>
              <a:ext uri="{FF2B5EF4-FFF2-40B4-BE49-F238E27FC236}">
                <a16:creationId xmlns:a16="http://schemas.microsoft.com/office/drawing/2014/main" id="{96241379-FEF0-FD41-AA42-B2CB54AC6286}"/>
              </a:ext>
            </a:extLst>
          </p:cNvPr>
          <p:cNvSpPr txBox="1"/>
          <p:nvPr/>
        </p:nvSpPr>
        <p:spPr>
          <a:xfrm>
            <a:off x="644351" y="4985370"/>
            <a:ext cx="191258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latin typeface="Arial" pitchFamily="34" charset="0"/>
              </a:rPr>
              <a:t>Program (71%)</a:t>
            </a:r>
          </a:p>
        </p:txBody>
      </p:sp>
      <p:sp>
        <p:nvSpPr>
          <p:cNvPr id="25" name="Textfeld 24">
            <a:extLst>
              <a:ext uri="{FF2B5EF4-FFF2-40B4-BE49-F238E27FC236}">
                <a16:creationId xmlns:a16="http://schemas.microsoft.com/office/drawing/2014/main" id="{727F4979-1B12-E140-94B8-45B6947B1B94}"/>
              </a:ext>
            </a:extLst>
          </p:cNvPr>
          <p:cNvSpPr txBox="1"/>
          <p:nvPr/>
        </p:nvSpPr>
        <p:spPr>
          <a:xfrm>
            <a:off x="644351" y="5873767"/>
            <a:ext cx="191258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latin typeface="Arial" pitchFamily="34" charset="0"/>
              </a:rPr>
              <a:t>Team (21%)</a:t>
            </a:r>
          </a:p>
        </p:txBody>
      </p:sp>
      <p:cxnSp>
        <p:nvCxnSpPr>
          <p:cNvPr id="26" name="Gerade Verbindung 25">
            <a:extLst>
              <a:ext uri="{FF2B5EF4-FFF2-40B4-BE49-F238E27FC236}">
                <a16:creationId xmlns:a16="http://schemas.microsoft.com/office/drawing/2014/main" id="{08EE0F5B-11DB-2A45-9672-DDE71DD5E3ED}"/>
              </a:ext>
            </a:extLst>
          </p:cNvPr>
          <p:cNvCxnSpPr>
            <a:cxnSpLocks/>
          </p:cNvCxnSpPr>
          <p:nvPr/>
        </p:nvCxnSpPr>
        <p:spPr bwMode="auto">
          <a:xfrm>
            <a:off x="606163" y="2827606"/>
            <a:ext cx="7989167" cy="0"/>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7" name="Gerade Verbindung 26">
            <a:extLst>
              <a:ext uri="{FF2B5EF4-FFF2-40B4-BE49-F238E27FC236}">
                <a16:creationId xmlns:a16="http://schemas.microsoft.com/office/drawing/2014/main" id="{335790FD-D39D-F740-9C94-D125D14DD179}"/>
              </a:ext>
            </a:extLst>
          </p:cNvPr>
          <p:cNvCxnSpPr>
            <a:cxnSpLocks/>
          </p:cNvCxnSpPr>
          <p:nvPr/>
        </p:nvCxnSpPr>
        <p:spPr bwMode="auto">
          <a:xfrm>
            <a:off x="606163" y="3785814"/>
            <a:ext cx="7989167" cy="24283"/>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8" name="Gerade Verbindung 27">
            <a:extLst>
              <a:ext uri="{FF2B5EF4-FFF2-40B4-BE49-F238E27FC236}">
                <a16:creationId xmlns:a16="http://schemas.microsoft.com/office/drawing/2014/main" id="{4696A615-9086-D248-B4F7-402A379B3F99}"/>
              </a:ext>
            </a:extLst>
          </p:cNvPr>
          <p:cNvCxnSpPr>
            <a:cxnSpLocks/>
          </p:cNvCxnSpPr>
          <p:nvPr/>
        </p:nvCxnSpPr>
        <p:spPr bwMode="auto">
          <a:xfrm flipV="1">
            <a:off x="604929" y="4719804"/>
            <a:ext cx="8018130" cy="11261"/>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36" name="Gerade Verbindung 35">
            <a:extLst>
              <a:ext uri="{FF2B5EF4-FFF2-40B4-BE49-F238E27FC236}">
                <a16:creationId xmlns:a16="http://schemas.microsoft.com/office/drawing/2014/main" id="{90C32AED-2191-304A-B4C5-63AB012C2E3B}"/>
              </a:ext>
            </a:extLst>
          </p:cNvPr>
          <p:cNvCxnSpPr>
            <a:cxnSpLocks/>
          </p:cNvCxnSpPr>
          <p:nvPr/>
        </p:nvCxnSpPr>
        <p:spPr bwMode="auto">
          <a:xfrm flipV="1">
            <a:off x="577200" y="5654291"/>
            <a:ext cx="8018130" cy="37070"/>
          </a:xfrm>
          <a:prstGeom prst="line">
            <a:avLst/>
          </a:prstGeom>
          <a:ln w="50800">
            <a:solidFill>
              <a:schemeClr val="accent6">
                <a:lumMod val="75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42" name="Textfeld 41">
            <a:extLst>
              <a:ext uri="{FF2B5EF4-FFF2-40B4-BE49-F238E27FC236}">
                <a16:creationId xmlns:a16="http://schemas.microsoft.com/office/drawing/2014/main" id="{82BA7B06-A4C3-CE40-B51B-69C471DC19DE}"/>
              </a:ext>
            </a:extLst>
          </p:cNvPr>
          <p:cNvSpPr txBox="1"/>
          <p:nvPr/>
        </p:nvSpPr>
        <p:spPr>
          <a:xfrm>
            <a:off x="3102803" y="2880361"/>
            <a:ext cx="5492527"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err="1"/>
              <a:t>Employee</a:t>
            </a:r>
            <a:r>
              <a:rPr lang="de-DE" sz="1600" dirty="0"/>
              <a:t> NPS</a:t>
            </a:r>
          </a:p>
          <a:p>
            <a:r>
              <a:rPr lang="de-DE" sz="1600" dirty="0"/>
              <a:t># APIs </a:t>
            </a:r>
            <a:r>
              <a:rPr lang="de-DE" sz="1600" dirty="0" err="1"/>
              <a:t>gone</a:t>
            </a:r>
            <a:r>
              <a:rPr lang="de-DE" sz="1600" dirty="0"/>
              <a:t> live </a:t>
            </a:r>
          </a:p>
          <a:p>
            <a:r>
              <a:rPr lang="de-DE" sz="1600" dirty="0"/>
              <a:t>Proportion </a:t>
            </a:r>
            <a:r>
              <a:rPr lang="de-DE" sz="1600" dirty="0" err="1"/>
              <a:t>of</a:t>
            </a:r>
            <a:r>
              <a:rPr lang="de-DE" sz="1600" dirty="0"/>
              <a:t> </a:t>
            </a:r>
            <a:r>
              <a:rPr lang="de-DE" sz="1600" dirty="0" err="1"/>
              <a:t>application</a:t>
            </a:r>
            <a:r>
              <a:rPr lang="de-DE" sz="1600" dirty="0"/>
              <a:t> </a:t>
            </a:r>
            <a:r>
              <a:rPr lang="de-DE" sz="1600" dirty="0" err="1"/>
              <a:t>landscape</a:t>
            </a:r>
            <a:r>
              <a:rPr lang="de-DE" sz="1600" dirty="0"/>
              <a:t> on </a:t>
            </a:r>
            <a:r>
              <a:rPr lang="de-DE" sz="1600" dirty="0" err="1"/>
              <a:t>cloud</a:t>
            </a:r>
            <a:r>
              <a:rPr lang="de-DE" sz="1600" dirty="0"/>
              <a:t> </a:t>
            </a:r>
            <a:r>
              <a:rPr lang="de-DE" sz="1600" dirty="0" err="1"/>
              <a:t>technology</a:t>
            </a:r>
            <a:r>
              <a:rPr lang="de-DE" sz="1600" dirty="0"/>
              <a:t> </a:t>
            </a:r>
            <a:endParaRPr lang="en-US" sz="1600" dirty="0">
              <a:latin typeface="Arial" pitchFamily="34" charset="0"/>
            </a:endParaRPr>
          </a:p>
        </p:txBody>
      </p:sp>
      <p:sp>
        <p:nvSpPr>
          <p:cNvPr id="43" name="Textfeld 42">
            <a:extLst>
              <a:ext uri="{FF2B5EF4-FFF2-40B4-BE49-F238E27FC236}">
                <a16:creationId xmlns:a16="http://schemas.microsoft.com/office/drawing/2014/main" id="{A30EA243-161A-ED45-A88B-A2B15A0C124D}"/>
              </a:ext>
            </a:extLst>
          </p:cNvPr>
          <p:cNvSpPr txBox="1"/>
          <p:nvPr/>
        </p:nvSpPr>
        <p:spPr>
          <a:xfrm>
            <a:off x="3111441" y="3810097"/>
            <a:ext cx="4938795"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err="1"/>
              <a:t>Number</a:t>
            </a:r>
            <a:r>
              <a:rPr lang="de-DE" sz="1600" dirty="0"/>
              <a:t> </a:t>
            </a:r>
            <a:r>
              <a:rPr lang="de-DE" sz="1600" dirty="0" err="1"/>
              <a:t>of</a:t>
            </a:r>
            <a:r>
              <a:rPr lang="de-DE" sz="1600" dirty="0"/>
              <a:t> </a:t>
            </a:r>
            <a:r>
              <a:rPr lang="de-DE" sz="1600" dirty="0" err="1"/>
              <a:t>applications</a:t>
            </a:r>
            <a:r>
              <a:rPr lang="de-DE" sz="1600" dirty="0"/>
              <a:t> in CI/CD </a:t>
            </a:r>
            <a:r>
              <a:rPr lang="de-DE" sz="1600" dirty="0" err="1"/>
              <a:t>chain</a:t>
            </a:r>
            <a:r>
              <a:rPr lang="de-DE" sz="1600" dirty="0"/>
              <a:t> </a:t>
            </a:r>
            <a:br>
              <a:rPr lang="de-DE" sz="1600" dirty="0"/>
            </a:br>
            <a:r>
              <a:rPr lang="de-DE" sz="1600" dirty="0" err="1"/>
              <a:t>Planned</a:t>
            </a:r>
            <a:r>
              <a:rPr lang="de-DE" sz="1600" dirty="0"/>
              <a:t> vs. </a:t>
            </a:r>
            <a:r>
              <a:rPr lang="de-DE" sz="1600" dirty="0" err="1"/>
              <a:t>achieved</a:t>
            </a:r>
            <a:r>
              <a:rPr lang="de-DE" sz="1600" dirty="0"/>
              <a:t> </a:t>
            </a:r>
            <a:r>
              <a:rPr lang="de-DE" sz="1600" dirty="0" err="1"/>
              <a:t>key</a:t>
            </a:r>
            <a:r>
              <a:rPr lang="de-DE" sz="1600" dirty="0"/>
              <a:t> </a:t>
            </a:r>
            <a:r>
              <a:rPr lang="de-DE" sz="1600" dirty="0" err="1"/>
              <a:t>results</a:t>
            </a:r>
            <a:br>
              <a:rPr lang="de-DE" sz="1600" dirty="0"/>
            </a:br>
            <a:r>
              <a:rPr lang="de-DE" sz="1600" dirty="0" err="1"/>
              <a:t>Delivery</a:t>
            </a:r>
            <a:r>
              <a:rPr lang="de-DE" sz="1600" dirty="0"/>
              <a:t> rate </a:t>
            </a:r>
            <a:r>
              <a:rPr lang="de-DE" sz="1600" dirty="0" err="1"/>
              <a:t>of</a:t>
            </a:r>
            <a:r>
              <a:rPr lang="de-DE" sz="1600" dirty="0"/>
              <a:t> QBR </a:t>
            </a:r>
            <a:r>
              <a:rPr lang="de-DE" sz="1600" dirty="0" err="1"/>
              <a:t>epics</a:t>
            </a:r>
            <a:endParaRPr lang="en-US" sz="1600" dirty="0">
              <a:latin typeface="Arial" pitchFamily="34" charset="0"/>
            </a:endParaRPr>
          </a:p>
        </p:txBody>
      </p:sp>
      <p:sp>
        <p:nvSpPr>
          <p:cNvPr id="48" name="Textfeld 47">
            <a:extLst>
              <a:ext uri="{FF2B5EF4-FFF2-40B4-BE49-F238E27FC236}">
                <a16:creationId xmlns:a16="http://schemas.microsoft.com/office/drawing/2014/main" id="{E0EDE9B1-F920-8646-8ED7-01E7EA3F1E6A}"/>
              </a:ext>
            </a:extLst>
          </p:cNvPr>
          <p:cNvSpPr txBox="1"/>
          <p:nvPr/>
        </p:nvSpPr>
        <p:spPr>
          <a:xfrm>
            <a:off x="3111441" y="4735580"/>
            <a:ext cx="4938795" cy="8617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Defects in production</a:t>
            </a:r>
          </a:p>
          <a:p>
            <a:r>
              <a:rPr lang="de-DE" sz="1600" dirty="0" err="1"/>
              <a:t>Program</a:t>
            </a:r>
            <a:r>
              <a:rPr lang="de-DE" sz="1600" dirty="0"/>
              <a:t> </a:t>
            </a:r>
            <a:r>
              <a:rPr lang="de-DE" sz="1600" dirty="0" err="1"/>
              <a:t>velocity</a:t>
            </a:r>
            <a:r>
              <a:rPr lang="de-DE" sz="1600" dirty="0"/>
              <a:t> per </a:t>
            </a:r>
            <a:r>
              <a:rPr lang="de-DE" sz="1600" dirty="0" err="1"/>
              <a:t>sprint</a:t>
            </a:r>
            <a:endParaRPr lang="de-DE" sz="1600" dirty="0"/>
          </a:p>
          <a:p>
            <a:r>
              <a:rPr lang="de-DE" sz="1600" dirty="0"/>
              <a:t>Release </a:t>
            </a:r>
            <a:r>
              <a:rPr lang="de-DE" sz="1600" dirty="0" err="1"/>
              <a:t>burndown</a:t>
            </a:r>
            <a:endParaRPr lang="en-US" sz="1600" dirty="0">
              <a:latin typeface="Arial" pitchFamily="34" charset="0"/>
            </a:endParaRPr>
          </a:p>
        </p:txBody>
      </p:sp>
      <p:sp>
        <p:nvSpPr>
          <p:cNvPr id="49" name="Textfeld 48">
            <a:extLst>
              <a:ext uri="{FF2B5EF4-FFF2-40B4-BE49-F238E27FC236}">
                <a16:creationId xmlns:a16="http://schemas.microsoft.com/office/drawing/2014/main" id="{853C087F-035D-C649-A03B-162695F43362}"/>
              </a:ext>
            </a:extLst>
          </p:cNvPr>
          <p:cNvSpPr txBox="1"/>
          <p:nvPr/>
        </p:nvSpPr>
        <p:spPr>
          <a:xfrm>
            <a:off x="3158087" y="5694347"/>
            <a:ext cx="4938795"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a:t>Story </a:t>
            </a:r>
            <a:r>
              <a:rPr lang="de-DE" sz="1600" dirty="0" err="1"/>
              <a:t>point</a:t>
            </a:r>
            <a:r>
              <a:rPr lang="de-DE" sz="1600" dirty="0"/>
              <a:t> </a:t>
            </a:r>
            <a:r>
              <a:rPr lang="de-DE" sz="1600" dirty="0" err="1"/>
              <a:t>estimation</a:t>
            </a:r>
            <a:r>
              <a:rPr lang="de-DE" sz="1600" dirty="0"/>
              <a:t> </a:t>
            </a:r>
          </a:p>
          <a:p>
            <a:r>
              <a:rPr lang="de-DE" sz="1600" dirty="0" err="1">
                <a:latin typeface="Arial" pitchFamily="34" charset="0"/>
              </a:rPr>
              <a:t>Velocity</a:t>
            </a:r>
            <a:endParaRPr lang="de-DE" sz="1600" dirty="0">
              <a:latin typeface="Arial" pitchFamily="34" charset="0"/>
            </a:endParaRPr>
          </a:p>
          <a:p>
            <a:r>
              <a:rPr lang="de-DE" sz="1600" dirty="0">
                <a:latin typeface="Arial" pitchFamily="34" charset="0"/>
              </a:rPr>
              <a:t>Sprint </a:t>
            </a:r>
            <a:r>
              <a:rPr lang="de-DE" sz="1600" dirty="0" err="1">
                <a:latin typeface="Arial" pitchFamily="34" charset="0"/>
              </a:rPr>
              <a:t>burndown</a:t>
            </a:r>
            <a:r>
              <a:rPr lang="de-DE" sz="1600" dirty="0">
                <a:latin typeface="Arial" pitchFamily="34" charset="0"/>
              </a:rPr>
              <a:t> </a:t>
            </a:r>
            <a:endParaRPr lang="en-US" sz="1600" dirty="0">
              <a:latin typeface="Arial" pitchFamily="34" charset="0"/>
            </a:endParaRPr>
          </a:p>
        </p:txBody>
      </p:sp>
      <p:sp>
        <p:nvSpPr>
          <p:cNvPr id="52" name="Textfeld 51">
            <a:extLst>
              <a:ext uri="{FF2B5EF4-FFF2-40B4-BE49-F238E27FC236}">
                <a16:creationId xmlns:a16="http://schemas.microsoft.com/office/drawing/2014/main" id="{9831BC3F-754E-754F-98B7-40DC1A3EAC9A}"/>
              </a:ext>
            </a:extLst>
          </p:cNvPr>
          <p:cNvSpPr txBox="1"/>
          <p:nvPr/>
        </p:nvSpPr>
        <p:spPr>
          <a:xfrm>
            <a:off x="6902260" y="4280478"/>
            <a:ext cx="200409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 organizations</a:t>
            </a:r>
          </a:p>
        </p:txBody>
      </p:sp>
      <p:sp>
        <p:nvSpPr>
          <p:cNvPr id="53" name="Textfeld 52">
            <a:extLst>
              <a:ext uri="{FF2B5EF4-FFF2-40B4-BE49-F238E27FC236}">
                <a16:creationId xmlns:a16="http://schemas.microsoft.com/office/drawing/2014/main" id="{3719447A-C368-504A-A336-C4C0AE3BB360}"/>
              </a:ext>
            </a:extLst>
          </p:cNvPr>
          <p:cNvSpPr txBox="1"/>
          <p:nvPr/>
        </p:nvSpPr>
        <p:spPr>
          <a:xfrm>
            <a:off x="7473577" y="4772758"/>
            <a:ext cx="287177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36%</a:t>
            </a:r>
          </a:p>
          <a:p>
            <a:r>
              <a:rPr lang="de-DE" sz="1600" dirty="0"/>
              <a:t>36%</a:t>
            </a:r>
          </a:p>
          <a:p>
            <a:r>
              <a:rPr lang="de-DE" sz="1600" dirty="0">
                <a:latin typeface="Arial" pitchFamily="34" charset="0"/>
              </a:rPr>
              <a:t>37%</a:t>
            </a:r>
            <a:endParaRPr lang="en-US" sz="1600" dirty="0">
              <a:latin typeface="Arial" pitchFamily="34" charset="0"/>
            </a:endParaRPr>
          </a:p>
        </p:txBody>
      </p:sp>
      <p:sp>
        <p:nvSpPr>
          <p:cNvPr id="54" name="Textfeld 53">
            <a:extLst>
              <a:ext uri="{FF2B5EF4-FFF2-40B4-BE49-F238E27FC236}">
                <a16:creationId xmlns:a16="http://schemas.microsoft.com/office/drawing/2014/main" id="{DBC8EAA7-2E60-E34A-B8F4-426209F800CB}"/>
              </a:ext>
            </a:extLst>
          </p:cNvPr>
          <p:cNvSpPr txBox="1"/>
          <p:nvPr/>
        </p:nvSpPr>
        <p:spPr>
          <a:xfrm>
            <a:off x="7483882" y="5695984"/>
            <a:ext cx="287177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91%</a:t>
            </a:r>
          </a:p>
          <a:p>
            <a:r>
              <a:rPr lang="de-DE" sz="1600" dirty="0"/>
              <a:t>91%</a:t>
            </a:r>
          </a:p>
          <a:p>
            <a:r>
              <a:rPr lang="de-DE" sz="1600" dirty="0"/>
              <a:t>64%</a:t>
            </a:r>
          </a:p>
        </p:txBody>
      </p:sp>
      <p:sp>
        <p:nvSpPr>
          <p:cNvPr id="59" name="Textfeld 58">
            <a:extLst>
              <a:ext uri="{FF2B5EF4-FFF2-40B4-BE49-F238E27FC236}">
                <a16:creationId xmlns:a16="http://schemas.microsoft.com/office/drawing/2014/main" id="{96EC985A-735D-094C-AA4F-4F60352AEA53}"/>
              </a:ext>
            </a:extLst>
          </p:cNvPr>
          <p:cNvSpPr txBox="1"/>
          <p:nvPr/>
        </p:nvSpPr>
        <p:spPr>
          <a:xfrm>
            <a:off x="576837" y="2376198"/>
            <a:ext cx="303739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latin typeface="Arial" pitchFamily="34" charset="0"/>
              </a:rPr>
              <a:t>Level (% metrics)</a:t>
            </a:r>
          </a:p>
        </p:txBody>
      </p:sp>
      <p:cxnSp>
        <p:nvCxnSpPr>
          <p:cNvPr id="63" name="Gerade Verbindung mit Pfeil 62">
            <a:extLst>
              <a:ext uri="{FF2B5EF4-FFF2-40B4-BE49-F238E27FC236}">
                <a16:creationId xmlns:a16="http://schemas.microsoft.com/office/drawing/2014/main" id="{E73846DC-99B6-AE44-9211-43DAB016205F}"/>
              </a:ext>
            </a:extLst>
          </p:cNvPr>
          <p:cNvCxnSpPr>
            <a:cxnSpLocks/>
          </p:cNvCxnSpPr>
          <p:nvPr/>
        </p:nvCxnSpPr>
        <p:spPr bwMode="auto">
          <a:xfrm>
            <a:off x="10272464" y="4275672"/>
            <a:ext cx="0" cy="709698"/>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66" name="Fußzeilenplatzhalter 4">
            <a:extLst>
              <a:ext uri="{FF2B5EF4-FFF2-40B4-BE49-F238E27FC236}">
                <a16:creationId xmlns:a16="http://schemas.microsoft.com/office/drawing/2014/main" id="{260F5F96-C469-4148-AEB3-FACF5260DD3D}"/>
              </a:ext>
            </a:extLst>
          </p:cNvPr>
          <p:cNvSpPr>
            <a:spLocks noGrp="1"/>
          </p:cNvSpPr>
          <p:nvPr>
            <p:ph type="ftr" sz="quarter" idx="11"/>
          </p:nvPr>
        </p:nvSpPr>
        <p:spPr>
          <a:xfrm>
            <a:off x="332903" y="6569076"/>
            <a:ext cx="5761567" cy="288925"/>
          </a:xfrm>
        </p:spPr>
        <p:txBody>
          <a:bodyPr/>
          <a:lstStyle/>
          <a:p>
            <a:r>
              <a:rPr lang="de-DE" dirty="0"/>
              <a:t>12.07.2021 Franziska Maria Tobisch Final </a:t>
            </a:r>
            <a:r>
              <a:rPr lang="de-DE" dirty="0" err="1"/>
              <a:t>Presentation</a:t>
            </a:r>
            <a:r>
              <a:rPr lang="de-DE" dirty="0"/>
              <a:t> Master Thesis</a:t>
            </a:r>
          </a:p>
        </p:txBody>
      </p:sp>
    </p:spTree>
    <p:extLst>
      <p:ext uri="{BB962C8B-B14F-4D97-AF65-F5344CB8AC3E}">
        <p14:creationId xmlns:p14="http://schemas.microsoft.com/office/powerpoint/2010/main" val="16610572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764F7F19-42BD-D540-B2E1-F6F59F2E0ED5}"/>
              </a:ext>
            </a:extLst>
          </p:cNvPr>
          <p:cNvSpPr/>
          <p:nvPr/>
        </p:nvSpPr>
        <p:spPr bwMode="auto">
          <a:xfrm>
            <a:off x="7058482" y="1389275"/>
            <a:ext cx="5705400" cy="4557241"/>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eaLnBrk="0" hangingPunct="0">
              <a:spcAft>
                <a:spcPts val="1200"/>
              </a:spcAft>
              <a:buFont typeface="Arial" panose="020B0604020202020204" pitchFamily="34" charset="0"/>
              <a:buChar char="•"/>
            </a:pPr>
            <a:endParaRPr lang="en-US" sz="2000" b="1" dirty="0">
              <a:solidFill>
                <a:schemeClr val="tx1"/>
              </a:solidFill>
              <a:cs typeface="Arial" pitchFamily="34" charset="0"/>
            </a:endParaRPr>
          </a:p>
        </p:txBody>
      </p:sp>
      <p:sp>
        <p:nvSpPr>
          <p:cNvPr id="3" name="Titel 2">
            <a:extLst>
              <a:ext uri="{FF2B5EF4-FFF2-40B4-BE49-F238E27FC236}">
                <a16:creationId xmlns:a16="http://schemas.microsoft.com/office/drawing/2014/main" id="{250571A4-0CE5-1B41-B7FC-3741D024CEBC}"/>
              </a:ext>
            </a:extLst>
          </p:cNvPr>
          <p:cNvSpPr>
            <a:spLocks noGrp="1"/>
          </p:cNvSpPr>
          <p:nvPr>
            <p:ph type="title"/>
          </p:nvPr>
        </p:nvSpPr>
        <p:spPr/>
        <p:txBody>
          <a:bodyPr/>
          <a:lstStyle/>
          <a:p>
            <a:r>
              <a:rPr lang="en-US" dirty="0"/>
              <a:t>Metrics per organization</a:t>
            </a:r>
          </a:p>
        </p:txBody>
      </p:sp>
      <p:sp>
        <p:nvSpPr>
          <p:cNvPr id="4" name="Datumsplatzhalter 3">
            <a:extLst>
              <a:ext uri="{FF2B5EF4-FFF2-40B4-BE49-F238E27FC236}">
                <a16:creationId xmlns:a16="http://schemas.microsoft.com/office/drawing/2014/main" id="{7B84F8A0-0BA7-C641-91D6-DABC712A6F87}"/>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2EE3DBB3-9472-FD4B-BAE2-694095D05D6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20206591-5576-7943-840F-60CC5BCD531F}"/>
              </a:ext>
            </a:extLst>
          </p:cNvPr>
          <p:cNvSpPr>
            <a:spLocks noGrp="1"/>
          </p:cNvSpPr>
          <p:nvPr>
            <p:ph type="sldNum" sz="quarter" idx="12"/>
          </p:nvPr>
        </p:nvSpPr>
        <p:spPr/>
        <p:txBody>
          <a:bodyPr/>
          <a:lstStyle/>
          <a:p>
            <a:pPr>
              <a:defRPr/>
            </a:pPr>
            <a:fld id="{5E4FF76D-8657-43F1-929B-F6D2FAB2741A}" type="slidenum">
              <a:rPr lang="de-DE" noProof="0" smtClean="0"/>
              <a:pPr>
                <a:defRPr/>
              </a:pPr>
              <a:t>13</a:t>
            </a:fld>
            <a:endParaRPr lang="de-DE" noProof="0"/>
          </a:p>
        </p:txBody>
      </p:sp>
      <p:graphicFrame>
        <p:nvGraphicFramePr>
          <p:cNvPr id="7" name="Diagramm 6">
            <a:extLst>
              <a:ext uri="{FF2B5EF4-FFF2-40B4-BE49-F238E27FC236}">
                <a16:creationId xmlns:a16="http://schemas.microsoft.com/office/drawing/2014/main" id="{3892A00B-F63C-9B44-969B-089624BD29C6}"/>
              </a:ext>
            </a:extLst>
          </p:cNvPr>
          <p:cNvGraphicFramePr/>
          <p:nvPr>
            <p:extLst>
              <p:ext uri="{D42A27DB-BD31-4B8C-83A1-F6EECF244321}">
                <p14:modId xmlns:p14="http://schemas.microsoft.com/office/powerpoint/2010/main" val="415399917"/>
              </p:ext>
            </p:extLst>
          </p:nvPr>
        </p:nvGraphicFramePr>
        <p:xfrm>
          <a:off x="331213" y="1469223"/>
          <a:ext cx="6696744" cy="44791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a16="http://schemas.microsoft.com/office/drawing/2014/main" id="{8FEFC327-6DD7-A346-A5F6-9DC1630C3E8F}"/>
              </a:ext>
            </a:extLst>
          </p:cNvPr>
          <p:cNvSpPr txBox="1"/>
          <p:nvPr/>
        </p:nvSpPr>
        <p:spPr>
          <a:xfrm>
            <a:off x="7076519" y="1699199"/>
            <a:ext cx="4871864" cy="39703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Arial" pitchFamily="34" charset="0"/>
              </a:rPr>
              <a:t>Between</a:t>
            </a:r>
            <a:r>
              <a:rPr lang="en-US" b="1" dirty="0">
                <a:latin typeface="Arial" pitchFamily="34" charset="0"/>
              </a:rPr>
              <a:t> 57-7 </a:t>
            </a:r>
            <a:r>
              <a:rPr lang="en-US" dirty="0">
                <a:latin typeface="Arial" pitchFamily="34" charset="0"/>
              </a:rPr>
              <a:t>metrics per organization</a:t>
            </a:r>
            <a:br>
              <a:rPr lang="en-US" dirty="0">
                <a:latin typeface="Arial" pitchFamily="34" charset="0"/>
              </a:rPr>
            </a:br>
            <a:endParaRPr lang="en-US" dirty="0">
              <a:latin typeface="Arial" pitchFamily="34" charset="0"/>
            </a:endParaRPr>
          </a:p>
          <a:p>
            <a:pPr marL="285750" indent="-285750">
              <a:buFont typeface="Arial" panose="020B0604020202020204" pitchFamily="34" charset="0"/>
              <a:buChar char="•"/>
            </a:pPr>
            <a:r>
              <a:rPr lang="en-US" b="1" dirty="0">
                <a:latin typeface="Arial" pitchFamily="34" charset="0"/>
              </a:rPr>
              <a:t>Most metrics </a:t>
            </a:r>
            <a:r>
              <a:rPr lang="en-US" dirty="0">
                <a:latin typeface="Arial" pitchFamily="34" charset="0"/>
              </a:rPr>
              <a:t>in most organizations </a:t>
            </a:r>
            <a:r>
              <a:rPr lang="en-US" b="1" dirty="0">
                <a:latin typeface="Arial" pitchFamily="34" charset="0"/>
              </a:rPr>
              <a:t>on program level </a:t>
            </a:r>
            <a:r>
              <a:rPr lang="en-US" dirty="0">
                <a:latin typeface="Arial" pitchFamily="34" charset="0"/>
              </a:rPr>
              <a:t>and</a:t>
            </a:r>
            <a:r>
              <a:rPr lang="en-US" b="1" dirty="0">
                <a:latin typeface="Arial" pitchFamily="34" charset="0"/>
              </a:rPr>
              <a:t> team level</a:t>
            </a:r>
            <a:br>
              <a:rPr lang="en-US" b="1" dirty="0">
                <a:latin typeface="Arial" pitchFamily="34" charset="0"/>
              </a:rPr>
            </a:br>
            <a:endParaRPr lang="en-US" b="1" dirty="0">
              <a:latin typeface="Arial" pitchFamily="34" charset="0"/>
            </a:endParaRPr>
          </a:p>
          <a:p>
            <a:pPr marL="285750" indent="-285750">
              <a:buFont typeface="Arial" panose="020B0604020202020204" pitchFamily="34" charset="0"/>
              <a:buChar char="•"/>
            </a:pPr>
            <a:r>
              <a:rPr lang="en-US" b="1" dirty="0">
                <a:latin typeface="Arial" pitchFamily="34" charset="0"/>
              </a:rPr>
              <a:t>Small number </a:t>
            </a:r>
            <a:r>
              <a:rPr lang="en-US" dirty="0">
                <a:latin typeface="Arial" pitchFamily="34" charset="0"/>
              </a:rPr>
              <a:t>of metrics found on </a:t>
            </a:r>
            <a:r>
              <a:rPr lang="en-US" b="1" dirty="0">
                <a:latin typeface="Arial" pitchFamily="34" charset="0"/>
              </a:rPr>
              <a:t>portfolio </a:t>
            </a:r>
            <a:r>
              <a:rPr lang="en-US" dirty="0">
                <a:latin typeface="Arial" pitchFamily="34" charset="0"/>
              </a:rPr>
              <a:t>and</a:t>
            </a:r>
            <a:r>
              <a:rPr lang="en-US" b="1" dirty="0">
                <a:latin typeface="Arial" pitchFamily="34" charset="0"/>
              </a:rPr>
              <a:t> organizational level </a:t>
            </a:r>
          </a:p>
          <a:p>
            <a:pPr marL="285750" indent="-285750">
              <a:buFont typeface="Arial" panose="020B0604020202020204" pitchFamily="34" charset="0"/>
              <a:buChar char="•"/>
            </a:pPr>
            <a:endParaRPr lang="en-US" dirty="0">
              <a:latin typeface="Arial" pitchFamily="34" charset="0"/>
            </a:endParaRPr>
          </a:p>
          <a:p>
            <a:pPr marL="285750" indent="-285750">
              <a:buFont typeface="Arial" panose="020B0604020202020204" pitchFamily="34" charset="0"/>
              <a:buChar char="•"/>
            </a:pPr>
            <a:r>
              <a:rPr lang="en-US" b="1" dirty="0">
                <a:latin typeface="Arial" pitchFamily="34" charset="0"/>
              </a:rPr>
              <a:t>On average 6 metrics on team level</a:t>
            </a:r>
            <a:r>
              <a:rPr lang="en-US" dirty="0">
                <a:latin typeface="Arial" pitchFamily="34" charset="0"/>
              </a:rPr>
              <a:t> and </a:t>
            </a:r>
            <a:r>
              <a:rPr lang="en-US" b="1" dirty="0">
                <a:latin typeface="Arial" pitchFamily="34" charset="0"/>
              </a:rPr>
              <a:t>16 metrics on program level</a:t>
            </a:r>
            <a:r>
              <a:rPr lang="en-US" dirty="0">
                <a:latin typeface="Arial" pitchFamily="34" charset="0"/>
              </a:rPr>
              <a:t> found per organization</a:t>
            </a:r>
          </a:p>
          <a:p>
            <a:pPr marL="285750" indent="-285750">
              <a:buFont typeface="Arial" panose="020B0604020202020204" pitchFamily="34" charset="0"/>
              <a:buChar char="•"/>
            </a:pP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Only a 4 organizations (36%) with </a:t>
            </a:r>
            <a:r>
              <a:rPr lang="en-US" b="1" dirty="0">
                <a:latin typeface="Arial" pitchFamily="34" charset="0"/>
              </a:rPr>
              <a:t>portfolio </a:t>
            </a:r>
            <a:r>
              <a:rPr lang="en-US" dirty="0">
                <a:latin typeface="Arial" pitchFamily="34" charset="0"/>
              </a:rPr>
              <a:t>and/or </a:t>
            </a:r>
            <a:r>
              <a:rPr lang="en-US" b="1" dirty="0">
                <a:latin typeface="Arial" pitchFamily="34" charset="0"/>
              </a:rPr>
              <a:t>organizational metrics</a:t>
            </a:r>
          </a:p>
        </p:txBody>
      </p:sp>
    </p:spTree>
    <p:extLst>
      <p:ext uri="{BB962C8B-B14F-4D97-AF65-F5344CB8AC3E}">
        <p14:creationId xmlns:p14="http://schemas.microsoft.com/office/powerpoint/2010/main" val="4976163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0571A4-0CE5-1B41-B7FC-3741D024CEBC}"/>
              </a:ext>
            </a:extLst>
          </p:cNvPr>
          <p:cNvSpPr>
            <a:spLocks noGrp="1"/>
          </p:cNvSpPr>
          <p:nvPr>
            <p:ph type="title"/>
          </p:nvPr>
        </p:nvSpPr>
        <p:spPr/>
        <p:txBody>
          <a:bodyPr/>
          <a:lstStyle/>
          <a:p>
            <a:r>
              <a:rPr lang="en-US"/>
              <a:t>Beneficial inherent characteristics of metrics</a:t>
            </a:r>
          </a:p>
        </p:txBody>
      </p:sp>
      <p:sp>
        <p:nvSpPr>
          <p:cNvPr id="4" name="Datumsplatzhalter 3">
            <a:extLst>
              <a:ext uri="{FF2B5EF4-FFF2-40B4-BE49-F238E27FC236}">
                <a16:creationId xmlns:a16="http://schemas.microsoft.com/office/drawing/2014/main" id="{7B84F8A0-0BA7-C641-91D6-DABC712A6F87}"/>
              </a:ext>
            </a:extLst>
          </p:cNvPr>
          <p:cNvSpPr>
            <a:spLocks noGrp="1"/>
          </p:cNvSpPr>
          <p:nvPr>
            <p:ph type="dt" sz="half" idx="10"/>
          </p:nvPr>
        </p:nvSpPr>
        <p:spPr/>
        <p:txBody>
          <a:bodyPr/>
          <a:lstStyle/>
          <a:p>
            <a:pPr>
              <a:defRPr/>
            </a:pPr>
            <a:r>
              <a:rPr lang="en-US">
                <a:latin typeface="Arial" panose="020B0604020202020204" pitchFamily="34" charset="0"/>
                <a:cs typeface="Arial" panose="020B0604020202020204" pitchFamily="34" charset="0"/>
              </a:rPr>
              <a:t>© sebis</a:t>
            </a:r>
          </a:p>
        </p:txBody>
      </p:sp>
      <p:sp>
        <p:nvSpPr>
          <p:cNvPr id="5" name="Fußzeilenplatzhalter 4">
            <a:extLst>
              <a:ext uri="{FF2B5EF4-FFF2-40B4-BE49-F238E27FC236}">
                <a16:creationId xmlns:a16="http://schemas.microsoft.com/office/drawing/2014/main" id="{2EE3DBB3-9472-FD4B-BAE2-694095D05D6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20206591-5576-7943-840F-60CC5BCD531F}"/>
              </a:ext>
            </a:extLst>
          </p:cNvPr>
          <p:cNvSpPr>
            <a:spLocks noGrp="1"/>
          </p:cNvSpPr>
          <p:nvPr>
            <p:ph type="sldNum" sz="quarter" idx="12"/>
          </p:nvPr>
        </p:nvSpPr>
        <p:spPr/>
        <p:txBody>
          <a:bodyPr/>
          <a:lstStyle/>
          <a:p>
            <a:pPr>
              <a:defRPr/>
            </a:pPr>
            <a:fld id="{5E4FF76D-8657-43F1-929B-F6D2FAB2741A}" type="slidenum">
              <a:rPr lang="en-US" smtClean="0"/>
              <a:pPr>
                <a:defRPr/>
              </a:pPr>
              <a:t>14</a:t>
            </a:fld>
            <a:endParaRPr lang="en-US"/>
          </a:p>
        </p:txBody>
      </p:sp>
      <p:graphicFrame>
        <p:nvGraphicFramePr>
          <p:cNvPr id="8" name="Tabelle 7">
            <a:extLst>
              <a:ext uri="{FF2B5EF4-FFF2-40B4-BE49-F238E27FC236}">
                <a16:creationId xmlns:a16="http://schemas.microsoft.com/office/drawing/2014/main" id="{7146B196-5233-0643-B710-CA71E98C0075}"/>
              </a:ext>
            </a:extLst>
          </p:cNvPr>
          <p:cNvGraphicFramePr>
            <a:graphicFrameLocks noGrp="1"/>
          </p:cNvGraphicFramePr>
          <p:nvPr>
            <p:extLst>
              <p:ext uri="{D42A27DB-BD31-4B8C-83A1-F6EECF244321}">
                <p14:modId xmlns:p14="http://schemas.microsoft.com/office/powerpoint/2010/main" val="3440099028"/>
              </p:ext>
            </p:extLst>
          </p:nvPr>
        </p:nvGraphicFramePr>
        <p:xfrm>
          <a:off x="1303095" y="2780928"/>
          <a:ext cx="9147741" cy="792000"/>
        </p:xfrm>
        <a:graphic>
          <a:graphicData uri="http://schemas.openxmlformats.org/drawingml/2006/table">
            <a:tbl>
              <a:tblPr>
                <a:tableStyleId>{5C22544A-7EE6-4342-B048-85BDC9FD1C3A}</a:tableStyleId>
              </a:tblPr>
              <a:tblGrid>
                <a:gridCol w="5296961">
                  <a:extLst>
                    <a:ext uri="{9D8B030D-6E8A-4147-A177-3AD203B41FA5}">
                      <a16:colId xmlns:a16="http://schemas.microsoft.com/office/drawing/2014/main" val="2048020691"/>
                    </a:ext>
                  </a:extLst>
                </a:gridCol>
                <a:gridCol w="3850780">
                  <a:extLst>
                    <a:ext uri="{9D8B030D-6E8A-4147-A177-3AD203B41FA5}">
                      <a16:colId xmlns:a16="http://schemas.microsoft.com/office/drawing/2014/main" val="665337856"/>
                    </a:ext>
                  </a:extLst>
                </a:gridCol>
              </a:tblGrid>
              <a:tr h="396000">
                <a:tc>
                  <a:txBody>
                    <a:bodyPr/>
                    <a:lstStyle/>
                    <a:p>
                      <a:pPr algn="l" fontAlgn="b"/>
                      <a:r>
                        <a:rPr lang="en-US" sz="1800" b="1" u="none" strike="noStrike" noProof="0">
                          <a:effectLst/>
                        </a:rPr>
                        <a:t>Simplicity of metric implementation and usage </a:t>
                      </a:r>
                      <a:endParaRPr lang="en-US" sz="1800" b="1" i="0" u="none" strike="noStrike" noProof="0">
                        <a:solidFill>
                          <a:srgbClr val="000000"/>
                        </a:solidFill>
                        <a:effectLst/>
                        <a:latin typeface="Calibri" panose="020F0502020204030204" pitchFamily="34" charset="0"/>
                      </a:endParaRPr>
                    </a:p>
                  </a:txBody>
                  <a:tcPr marL="9525" marR="9525" marT="9525" marB="0" anchor="b">
                    <a:lnL w="12700" cmpd="sng">
                      <a:noFill/>
                    </a:lnL>
                    <a:lnR w="12700" cmpd="sng">
                      <a:noFill/>
                    </a:lnR>
                    <a:lnT w="2857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800" b="1" i="0" u="none" strike="noStrike" noProof="0" dirty="0">
                          <a:solidFill>
                            <a:srgbClr val="000000"/>
                          </a:solidFill>
                          <a:effectLst/>
                          <a:latin typeface="Arial" panose="020B0604020202020204" pitchFamily="34" charset="0"/>
                          <a:cs typeface="Arial" panose="020B0604020202020204" pitchFamily="34" charset="0"/>
                        </a:rPr>
                        <a:t>(62%)</a:t>
                      </a:r>
                    </a:p>
                  </a:txBody>
                  <a:tcPr marL="9525" marR="9525" marT="9525" marB="0" anchor="b">
                    <a:lnL w="12700" cmpd="sng">
                      <a:noFill/>
                    </a:lnL>
                    <a:lnR w="12700" cmpd="sng">
                      <a:noFill/>
                    </a:lnR>
                    <a:lnT w="2857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534382"/>
                  </a:ext>
                </a:extLst>
              </a:tr>
              <a:tr h="396000">
                <a:tc>
                  <a:txBody>
                    <a:bodyPr/>
                    <a:lstStyle/>
                    <a:p>
                      <a:pPr algn="l" fontAlgn="b"/>
                      <a:r>
                        <a:rPr lang="en-US" sz="1800" b="1" u="none" strike="noStrike" noProof="0">
                          <a:effectLst/>
                        </a:rPr>
                        <a:t>Understandability of measurement</a:t>
                      </a:r>
                      <a:endParaRPr lang="en-US" sz="1800" b="1" i="0" u="none" strike="noStrike" noProof="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1" i="0" u="none" strike="noStrike" noProof="0" dirty="0">
                          <a:solidFill>
                            <a:srgbClr val="000000"/>
                          </a:solidFill>
                          <a:effectLst/>
                          <a:latin typeface="Arial" panose="020B0604020202020204" pitchFamily="34" charset="0"/>
                          <a:cs typeface="Arial" panose="020B0604020202020204" pitchFamily="34" charset="0"/>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297717"/>
                  </a:ext>
                </a:extLst>
              </a:tr>
            </a:tbl>
          </a:graphicData>
        </a:graphic>
      </p:graphicFrame>
      <p:graphicFrame>
        <p:nvGraphicFramePr>
          <p:cNvPr id="12" name="Tabelle 11">
            <a:extLst>
              <a:ext uri="{FF2B5EF4-FFF2-40B4-BE49-F238E27FC236}">
                <a16:creationId xmlns:a16="http://schemas.microsoft.com/office/drawing/2014/main" id="{54DC09D3-6A41-9247-B946-EC099EB638B9}"/>
              </a:ext>
            </a:extLst>
          </p:cNvPr>
          <p:cNvGraphicFramePr>
            <a:graphicFrameLocks noGrp="1"/>
          </p:cNvGraphicFramePr>
          <p:nvPr>
            <p:extLst>
              <p:ext uri="{D42A27DB-BD31-4B8C-83A1-F6EECF244321}">
                <p14:modId xmlns:p14="http://schemas.microsoft.com/office/powerpoint/2010/main" val="810117444"/>
              </p:ext>
            </p:extLst>
          </p:nvPr>
        </p:nvGraphicFramePr>
        <p:xfrm>
          <a:off x="1318038" y="4069144"/>
          <a:ext cx="9147741" cy="1980000"/>
        </p:xfrm>
        <a:graphic>
          <a:graphicData uri="http://schemas.openxmlformats.org/drawingml/2006/table">
            <a:tbl>
              <a:tblPr>
                <a:tableStyleId>{5C22544A-7EE6-4342-B048-85BDC9FD1C3A}</a:tableStyleId>
              </a:tblPr>
              <a:tblGrid>
                <a:gridCol w="8378577">
                  <a:extLst>
                    <a:ext uri="{9D8B030D-6E8A-4147-A177-3AD203B41FA5}">
                      <a16:colId xmlns:a16="http://schemas.microsoft.com/office/drawing/2014/main" val="2234595804"/>
                    </a:ext>
                  </a:extLst>
                </a:gridCol>
                <a:gridCol w="769164">
                  <a:extLst>
                    <a:ext uri="{9D8B030D-6E8A-4147-A177-3AD203B41FA5}">
                      <a16:colId xmlns:a16="http://schemas.microsoft.com/office/drawing/2014/main" val="596854865"/>
                    </a:ext>
                  </a:extLst>
                </a:gridCol>
              </a:tblGrid>
              <a:tr h="396000">
                <a:tc>
                  <a:txBody>
                    <a:bodyPr/>
                    <a:lstStyle/>
                    <a:p>
                      <a:pPr algn="l" fontAlgn="b"/>
                      <a:r>
                        <a:rPr lang="en-US" sz="1800" b="0" u="none" strike="noStrike" noProof="0">
                          <a:effectLst/>
                        </a:rPr>
                        <a:t>Validity of scaled value not affected by team specific instatiation</a:t>
                      </a:r>
                      <a:endParaRPr lang="en-US" sz="1800" b="0" i="0" u="none" strike="noStrike" noProof="0">
                        <a:solidFill>
                          <a:srgbClr val="000000"/>
                        </a:solidFill>
                        <a:effectLst/>
                        <a:latin typeface="Calibri" panose="020F0502020204030204" pitchFamily="34" charset="0"/>
                      </a:endParaRPr>
                    </a:p>
                  </a:txBody>
                  <a:tcPr marL="9525" marR="9525" marT="9525" marB="0" anchor="b">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800" b="0" i="0" u="none" strike="noStrike" noProof="0" dirty="0">
                          <a:solidFill>
                            <a:srgbClr val="000000"/>
                          </a:solidFill>
                          <a:effectLst/>
                          <a:latin typeface="Arial" panose="020B0604020202020204" pitchFamily="34" charset="0"/>
                          <a:cs typeface="Arial" panose="020B0604020202020204" pitchFamily="34" charset="0"/>
                        </a:rPr>
                        <a:t>(4%)</a:t>
                      </a:r>
                    </a:p>
                  </a:txBody>
                  <a:tcPr marL="9525" marR="9525" marT="9525" marB="0" anchor="b">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8696807"/>
                  </a:ext>
                </a:extLst>
              </a:tr>
              <a:tr h="396000">
                <a:tc>
                  <a:txBody>
                    <a:bodyPr/>
                    <a:lstStyle/>
                    <a:p>
                      <a:pPr algn="l" fontAlgn="b"/>
                      <a:r>
                        <a:rPr lang="en-US" sz="1800" b="0" u="none" strike="noStrike" noProof="0">
                          <a:effectLst/>
                        </a:rPr>
                        <a:t>Metric caluclation based on real data and experience</a:t>
                      </a:r>
                      <a:endParaRPr lang="en-US" sz="1800" b="0" i="0" u="none" strike="noStrike" noProof="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0" i="0" u="none" strike="noStrike" noProof="0" dirty="0">
                          <a:solidFill>
                            <a:srgbClr val="000000"/>
                          </a:solidFill>
                          <a:effectLst/>
                          <a:latin typeface="Arial" panose="020B0604020202020204" pitchFamily="34" charset="0"/>
                          <a:cs typeface="Arial" panose="020B0604020202020204" pitchFamily="34" charset="0"/>
                        </a:rPr>
                        <a:t>(4%)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600787"/>
                  </a:ext>
                </a:extLst>
              </a:tr>
              <a:tr h="396000">
                <a:tc>
                  <a:txBody>
                    <a:bodyPr/>
                    <a:lstStyle/>
                    <a:p>
                      <a:pPr algn="l" fontAlgn="b"/>
                      <a:r>
                        <a:rPr lang="en-US" sz="1800" b="0" u="none" strike="noStrike" noProof="0">
                          <a:effectLst/>
                        </a:rPr>
                        <a:t>Anonymity of metric data collection</a:t>
                      </a:r>
                      <a:endParaRPr lang="en-US" sz="1800" b="0" i="0" u="none" strike="noStrike" noProof="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0" i="0" u="none" strike="noStrike" noProof="0"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93665"/>
                  </a:ext>
                </a:extLst>
              </a:tr>
              <a:tr h="396000">
                <a:tc>
                  <a:txBody>
                    <a:bodyPr/>
                    <a:lstStyle/>
                    <a:p>
                      <a:pPr algn="l" fontAlgn="b"/>
                      <a:r>
                        <a:rPr lang="en-US" sz="1800" b="0" u="none" strike="noStrike" noProof="0">
                          <a:effectLst/>
                        </a:rPr>
                        <a:t>Availability of data required for metric calculation</a:t>
                      </a:r>
                      <a:endParaRPr lang="en-US" sz="1800" b="0" i="0" u="none" strike="noStrike" noProof="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0" i="0" u="none" strike="noStrike" noProof="0"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5412345"/>
                  </a:ext>
                </a:extLst>
              </a:tr>
              <a:tr h="396000">
                <a:tc>
                  <a:txBody>
                    <a:bodyPr/>
                    <a:lstStyle/>
                    <a:p>
                      <a:pPr algn="l" fontAlgn="b"/>
                      <a:r>
                        <a:rPr lang="en-US" sz="1800" b="0" u="none" strike="noStrike" noProof="0" dirty="0">
                          <a:effectLst/>
                        </a:rPr>
                        <a:t>Scaled value is less subject to volatility</a:t>
                      </a:r>
                      <a:endParaRPr lang="en-US" sz="1800" b="0" i="0" u="none" strike="noStrike" noProof="0"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0" i="0" u="none" strike="noStrike" noProof="0" dirty="0">
                          <a:solidFill>
                            <a:srgbClr val="000000"/>
                          </a:solidFill>
                          <a:effectLst/>
                          <a:latin typeface="Arial" panose="020B0604020202020204" pitchFamily="34" charset="0"/>
                          <a:cs typeface="Arial" panose="020B060402020202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0025001"/>
                  </a:ext>
                </a:extLst>
              </a:tr>
            </a:tbl>
          </a:graphicData>
        </a:graphic>
      </p:graphicFrame>
      <p:sp>
        <p:nvSpPr>
          <p:cNvPr id="14" name="Rechteck 13">
            <a:extLst>
              <a:ext uri="{FF2B5EF4-FFF2-40B4-BE49-F238E27FC236}">
                <a16:creationId xmlns:a16="http://schemas.microsoft.com/office/drawing/2014/main" id="{89849593-4FDE-9948-9513-4581913B1745}"/>
              </a:ext>
            </a:extLst>
          </p:cNvPr>
          <p:cNvSpPr/>
          <p:nvPr/>
        </p:nvSpPr>
        <p:spPr bwMode="auto">
          <a:xfrm>
            <a:off x="1303095" y="1400581"/>
            <a:ext cx="2734310" cy="720725"/>
          </a:xfrm>
          <a:prstGeom prst="rect">
            <a:avLst/>
          </a:prstGeom>
          <a:solidFill>
            <a:schemeClr val="accent6"/>
          </a:solidFill>
          <a:ln>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dirty="0">
                <a:latin typeface="Arial" panose="020B0604020202020204" pitchFamily="34" charset="0"/>
                <a:cs typeface="Arial" panose="020B0604020202020204" pitchFamily="34" charset="0"/>
              </a:rPr>
              <a:t>79</a:t>
            </a:r>
            <a:r>
              <a:rPr lang="en-US" dirty="0">
                <a:latin typeface="Arial" panose="020B0604020202020204" pitchFamily="34" charset="0"/>
                <a:cs typeface="Arial" panose="020B0604020202020204" pitchFamily="34" charset="0"/>
              </a:rPr>
              <a:t> related expert statements</a:t>
            </a:r>
            <a:endParaRPr lang="en-US" b="1" dirty="0">
              <a:solidFill>
                <a:schemeClr val="tx1"/>
              </a:solidFill>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CCF41281-EE31-3143-92F9-62F8AEEC05BA}"/>
              </a:ext>
            </a:extLst>
          </p:cNvPr>
          <p:cNvSpPr/>
          <p:nvPr/>
        </p:nvSpPr>
        <p:spPr bwMode="auto">
          <a:xfrm>
            <a:off x="7685579" y="1424798"/>
            <a:ext cx="2764955" cy="732238"/>
          </a:xfrm>
          <a:prstGeom prst="rect">
            <a:avLst/>
          </a:prstGeom>
          <a:solidFill>
            <a:schemeClr val="accent6"/>
          </a:solidFill>
          <a:ln>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a:latin typeface="Arial" panose="020B0604020202020204" pitchFamily="34" charset="0"/>
                <a:cs typeface="Arial" panose="020B0604020202020204" pitchFamily="34" charset="0"/>
              </a:rPr>
              <a:t>13</a:t>
            </a:r>
            <a:r>
              <a:rPr lang="en-US">
                <a:latin typeface="Arial" panose="020B0604020202020204" pitchFamily="34" charset="0"/>
                <a:cs typeface="Arial" panose="020B0604020202020204" pitchFamily="34" charset="0"/>
              </a:rPr>
              <a:t> main beneficial characteristics</a:t>
            </a:r>
            <a:endParaRPr lang="en-US" b="1">
              <a:solidFill>
                <a:schemeClr val="tx1"/>
              </a:solidFill>
              <a:latin typeface="Arial" panose="020B0604020202020204" pitchFamily="34" charset="0"/>
              <a:cs typeface="Arial" panose="020B0604020202020204" pitchFamily="34" charset="0"/>
            </a:endParaRPr>
          </a:p>
        </p:txBody>
      </p:sp>
      <p:cxnSp>
        <p:nvCxnSpPr>
          <p:cNvPr id="16" name="Gerade Verbindung mit Pfeil 15">
            <a:extLst>
              <a:ext uri="{FF2B5EF4-FFF2-40B4-BE49-F238E27FC236}">
                <a16:creationId xmlns:a16="http://schemas.microsoft.com/office/drawing/2014/main" id="{40F6EB1E-D5BA-FB45-95E1-38F5A514DF71}"/>
              </a:ext>
            </a:extLst>
          </p:cNvPr>
          <p:cNvCxnSpPr>
            <a:cxnSpLocks/>
          </p:cNvCxnSpPr>
          <p:nvPr/>
        </p:nvCxnSpPr>
        <p:spPr bwMode="auto">
          <a:xfrm>
            <a:off x="4345384" y="1729559"/>
            <a:ext cx="2254672" cy="0"/>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22" name="Textfeld 21">
            <a:extLst>
              <a:ext uri="{FF2B5EF4-FFF2-40B4-BE49-F238E27FC236}">
                <a16:creationId xmlns:a16="http://schemas.microsoft.com/office/drawing/2014/main" id="{C509C565-8814-324C-878F-D419BA14FD29}"/>
              </a:ext>
            </a:extLst>
          </p:cNvPr>
          <p:cNvSpPr txBox="1"/>
          <p:nvPr/>
        </p:nvSpPr>
        <p:spPr>
          <a:xfrm>
            <a:off x="8722342" y="2387693"/>
            <a:ext cx="172819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anose="020B0604020202020204" pitchFamily="34" charset="0"/>
                <a:cs typeface="Arial" panose="020B0604020202020204" pitchFamily="34" charset="0"/>
              </a:rPr>
              <a:t>% occurrences</a:t>
            </a:r>
          </a:p>
        </p:txBody>
      </p:sp>
      <p:pic>
        <p:nvPicPr>
          <p:cNvPr id="24" name="Grafik 23">
            <a:extLst>
              <a:ext uri="{FF2B5EF4-FFF2-40B4-BE49-F238E27FC236}">
                <a16:creationId xmlns:a16="http://schemas.microsoft.com/office/drawing/2014/main" id="{5296AE08-39B4-1948-BB40-75A90849B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326" y="1234227"/>
            <a:ext cx="1050485" cy="1050485"/>
          </a:xfrm>
          <a:prstGeom prst="rect">
            <a:avLst/>
          </a:prstGeom>
        </p:spPr>
      </p:pic>
    </p:spTree>
    <p:extLst>
      <p:ext uri="{BB962C8B-B14F-4D97-AF65-F5344CB8AC3E}">
        <p14:creationId xmlns:p14="http://schemas.microsoft.com/office/powerpoint/2010/main" val="19613036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0571A4-0CE5-1B41-B7FC-3741D024CEBC}"/>
              </a:ext>
            </a:extLst>
          </p:cNvPr>
          <p:cNvSpPr>
            <a:spLocks noGrp="1"/>
          </p:cNvSpPr>
          <p:nvPr>
            <p:ph type="title"/>
          </p:nvPr>
        </p:nvSpPr>
        <p:spPr/>
        <p:txBody>
          <a:bodyPr/>
          <a:lstStyle/>
          <a:p>
            <a:r>
              <a:rPr lang="en-US"/>
              <a:t>Poor inherent characteristics of metrics</a:t>
            </a:r>
          </a:p>
        </p:txBody>
      </p:sp>
      <p:sp>
        <p:nvSpPr>
          <p:cNvPr id="4" name="Datumsplatzhalter 3">
            <a:extLst>
              <a:ext uri="{FF2B5EF4-FFF2-40B4-BE49-F238E27FC236}">
                <a16:creationId xmlns:a16="http://schemas.microsoft.com/office/drawing/2014/main" id="{7B84F8A0-0BA7-C641-91D6-DABC712A6F87}"/>
              </a:ext>
            </a:extLst>
          </p:cNvPr>
          <p:cNvSpPr>
            <a:spLocks noGrp="1"/>
          </p:cNvSpPr>
          <p:nvPr>
            <p:ph type="dt" sz="half" idx="10"/>
          </p:nvPr>
        </p:nvSpPr>
        <p:spPr/>
        <p:txBody>
          <a:bodyPr/>
          <a:lstStyle/>
          <a:p>
            <a:pPr>
              <a:defRPr/>
            </a:pPr>
            <a:r>
              <a:rPr lang="en-US"/>
              <a:t>© sebis</a:t>
            </a:r>
          </a:p>
        </p:txBody>
      </p:sp>
      <p:sp>
        <p:nvSpPr>
          <p:cNvPr id="5" name="Fußzeilenplatzhalter 4">
            <a:extLst>
              <a:ext uri="{FF2B5EF4-FFF2-40B4-BE49-F238E27FC236}">
                <a16:creationId xmlns:a16="http://schemas.microsoft.com/office/drawing/2014/main" id="{2EE3DBB3-9472-FD4B-BAE2-694095D05D6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20206591-5576-7943-840F-60CC5BCD531F}"/>
              </a:ext>
            </a:extLst>
          </p:cNvPr>
          <p:cNvSpPr>
            <a:spLocks noGrp="1"/>
          </p:cNvSpPr>
          <p:nvPr>
            <p:ph type="sldNum" sz="quarter" idx="12"/>
          </p:nvPr>
        </p:nvSpPr>
        <p:spPr/>
        <p:txBody>
          <a:bodyPr/>
          <a:lstStyle/>
          <a:p>
            <a:pPr>
              <a:defRPr/>
            </a:pPr>
            <a:fld id="{5E4FF76D-8657-43F1-929B-F6D2FAB2741A}" type="slidenum">
              <a:rPr lang="en-US" smtClean="0"/>
              <a:pPr>
                <a:defRPr/>
              </a:pPr>
              <a:t>15</a:t>
            </a:fld>
            <a:endParaRPr lang="en-US"/>
          </a:p>
        </p:txBody>
      </p:sp>
      <p:graphicFrame>
        <p:nvGraphicFramePr>
          <p:cNvPr id="7" name="Tabelle 6">
            <a:extLst>
              <a:ext uri="{FF2B5EF4-FFF2-40B4-BE49-F238E27FC236}">
                <a16:creationId xmlns:a16="http://schemas.microsoft.com/office/drawing/2014/main" id="{536E2A7A-E7F6-2D46-80D1-80311D7CAF55}"/>
              </a:ext>
            </a:extLst>
          </p:cNvPr>
          <p:cNvGraphicFramePr>
            <a:graphicFrameLocks noGrp="1"/>
          </p:cNvGraphicFramePr>
          <p:nvPr>
            <p:extLst>
              <p:ext uri="{D42A27DB-BD31-4B8C-83A1-F6EECF244321}">
                <p14:modId xmlns:p14="http://schemas.microsoft.com/office/powerpoint/2010/main" val="1188389264"/>
              </p:ext>
            </p:extLst>
          </p:nvPr>
        </p:nvGraphicFramePr>
        <p:xfrm>
          <a:off x="1303095" y="2639482"/>
          <a:ext cx="9147741" cy="1584000"/>
        </p:xfrm>
        <a:graphic>
          <a:graphicData uri="http://schemas.openxmlformats.org/drawingml/2006/table">
            <a:tbl>
              <a:tblPr>
                <a:tableStyleId>{5C22544A-7EE6-4342-B048-85BDC9FD1C3A}</a:tableStyleId>
              </a:tblPr>
              <a:tblGrid>
                <a:gridCol w="5296961">
                  <a:extLst>
                    <a:ext uri="{9D8B030D-6E8A-4147-A177-3AD203B41FA5}">
                      <a16:colId xmlns:a16="http://schemas.microsoft.com/office/drawing/2014/main" val="2048020691"/>
                    </a:ext>
                  </a:extLst>
                </a:gridCol>
                <a:gridCol w="3850780">
                  <a:extLst>
                    <a:ext uri="{9D8B030D-6E8A-4147-A177-3AD203B41FA5}">
                      <a16:colId xmlns:a16="http://schemas.microsoft.com/office/drawing/2014/main" val="665337856"/>
                    </a:ext>
                  </a:extLst>
                </a:gridCol>
              </a:tblGrid>
              <a:tr h="396000">
                <a:tc>
                  <a:txBody>
                    <a:bodyPr/>
                    <a:lstStyle/>
                    <a:p>
                      <a:pPr algn="l" fontAlgn="b"/>
                      <a:r>
                        <a:rPr lang="en-US" sz="1800" b="1" i="0" u="none" strike="noStrike" noProof="0">
                          <a:solidFill>
                            <a:srgbClr val="000000"/>
                          </a:solidFill>
                          <a:effectLst/>
                          <a:latin typeface="Arial" panose="020B0604020202020204" pitchFamily="34" charset="0"/>
                          <a:cs typeface="Arial" panose="020B0604020202020204" pitchFamily="34" charset="0"/>
                        </a:rPr>
                        <a:t>Lacking usefulness of metric</a:t>
                      </a:r>
                    </a:p>
                  </a:txBody>
                  <a:tcPr marL="9525" marR="9525" marT="9525" marB="0" anchor="b">
                    <a:lnL w="12700" cmpd="sng">
                      <a:noFill/>
                    </a:lnL>
                    <a:lnR w="12700" cmpd="sng">
                      <a:noFill/>
                    </a:lnR>
                    <a:lnT w="2857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800" b="1" i="0" u="none" strike="noStrike" noProof="0">
                          <a:solidFill>
                            <a:srgbClr val="000000"/>
                          </a:solidFill>
                          <a:effectLst/>
                          <a:latin typeface="Arial" panose="020B0604020202020204" pitchFamily="34" charset="0"/>
                          <a:cs typeface="Arial" panose="020B0604020202020204" pitchFamily="34" charset="0"/>
                        </a:rPr>
                        <a:t>(47%)</a:t>
                      </a:r>
                    </a:p>
                  </a:txBody>
                  <a:tcPr marL="9525" marR="9525" marT="9525" marB="0" anchor="b">
                    <a:lnL w="12700" cmpd="sng">
                      <a:noFill/>
                    </a:lnL>
                    <a:lnR w="12700" cmpd="sng">
                      <a:noFill/>
                    </a:lnR>
                    <a:lnT w="2857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534382"/>
                  </a:ext>
                </a:extLst>
              </a:tr>
              <a:tr h="396000">
                <a:tc>
                  <a:txBody>
                    <a:bodyPr/>
                    <a:lstStyle/>
                    <a:p>
                      <a:pPr algn="l" fontAlgn="b"/>
                      <a:r>
                        <a:rPr lang="en-US" sz="1800" b="1" i="0" u="none" strike="noStrike" noProof="0">
                          <a:solidFill>
                            <a:srgbClr val="000000"/>
                          </a:solidFill>
                          <a:effectLst/>
                          <a:latin typeface="Arial" panose="020B0604020202020204" pitchFamily="34" charset="0"/>
                          <a:cs typeface="Arial" panose="020B0604020202020204" pitchFamily="34" charset="0"/>
                        </a:rPr>
                        <a:t>Metric-related effort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1" i="0" u="none" strike="noStrike" noProof="0">
                          <a:solidFill>
                            <a:srgbClr val="000000"/>
                          </a:solidFill>
                          <a:effectLst/>
                          <a:latin typeface="Arial" panose="020B0604020202020204" pitchFamily="34" charset="0"/>
                          <a:cs typeface="Arial" panose="020B0604020202020204" pitchFamily="34" charset="0"/>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297717"/>
                  </a:ext>
                </a:extLst>
              </a:tr>
              <a:tr h="396000">
                <a:tc>
                  <a:txBody>
                    <a:bodyPr/>
                    <a:lstStyle/>
                    <a:p>
                      <a:pPr algn="l" fontAlgn="b"/>
                      <a:r>
                        <a:rPr lang="en-US" sz="1800" b="1" i="0" u="none" strike="noStrike" noProof="0" dirty="0">
                          <a:solidFill>
                            <a:srgbClr val="000000"/>
                          </a:solidFill>
                          <a:effectLst/>
                          <a:latin typeface="Arial" panose="020B0604020202020204" pitchFamily="34" charset="0"/>
                          <a:cs typeface="Arial" panose="020B0604020202020204" pitchFamily="34" charset="0"/>
                        </a:rPr>
                        <a:t>Lacking insights on reasons for deviations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1" i="0" u="none" strike="noStrike" noProof="0">
                          <a:solidFill>
                            <a:srgbClr val="000000"/>
                          </a:solidFill>
                          <a:effectLst/>
                          <a:latin typeface="Arial" panose="020B0604020202020204" pitchFamily="34" charset="0"/>
                          <a:cs typeface="Arial" panose="020B0604020202020204" pitchFamily="34" charset="0"/>
                        </a:rPr>
                        <a:t>(12%)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7918821"/>
                  </a:ext>
                </a:extLst>
              </a:tr>
              <a:tr h="396000">
                <a:tc>
                  <a:txBody>
                    <a:bodyPr/>
                    <a:lstStyle/>
                    <a:p>
                      <a:pPr algn="l" fontAlgn="b"/>
                      <a:r>
                        <a:rPr lang="en-US" sz="1800" b="1" i="0" u="none" strike="noStrike" noProof="0">
                          <a:solidFill>
                            <a:srgbClr val="000000"/>
                          </a:solidFill>
                          <a:effectLst/>
                          <a:latin typeface="Arial" panose="020B0604020202020204" pitchFamily="34" charset="0"/>
                          <a:cs typeface="Arial" panose="020B0604020202020204" pitchFamily="34" charset="0"/>
                        </a:rPr>
                        <a:t>Dependence on data quality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1" i="0" u="none" strike="noStrike" noProof="0" dirty="0">
                          <a:solidFill>
                            <a:srgbClr val="000000"/>
                          </a:solidFill>
                          <a:effectLst/>
                          <a:latin typeface="Arial" panose="020B0604020202020204" pitchFamily="34" charset="0"/>
                          <a:cs typeface="Arial" panose="020B0604020202020204" pitchFamily="34" charset="0"/>
                        </a:rPr>
                        <a:t>(12%)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8282307"/>
                  </a:ext>
                </a:extLst>
              </a:tr>
            </a:tbl>
          </a:graphicData>
        </a:graphic>
      </p:graphicFrame>
      <p:sp>
        <p:nvSpPr>
          <p:cNvPr id="9" name="Rechteck 8">
            <a:extLst>
              <a:ext uri="{FF2B5EF4-FFF2-40B4-BE49-F238E27FC236}">
                <a16:creationId xmlns:a16="http://schemas.microsoft.com/office/drawing/2014/main" id="{F6D84585-2E28-A14A-A791-9E512EBF5FB3}"/>
              </a:ext>
            </a:extLst>
          </p:cNvPr>
          <p:cNvSpPr/>
          <p:nvPr/>
        </p:nvSpPr>
        <p:spPr bwMode="auto">
          <a:xfrm>
            <a:off x="1303095" y="1400581"/>
            <a:ext cx="2734310" cy="720725"/>
          </a:xfrm>
          <a:prstGeom prst="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dirty="0"/>
              <a:t>79</a:t>
            </a:r>
            <a:r>
              <a:rPr lang="en-US" dirty="0"/>
              <a:t> related expert statements</a:t>
            </a:r>
            <a:endParaRPr lang="en-US" b="1" dirty="0">
              <a:solidFill>
                <a:schemeClr val="tx1"/>
              </a:solidFill>
              <a:cs typeface="Arial" pitchFamily="34" charset="0"/>
            </a:endParaRPr>
          </a:p>
        </p:txBody>
      </p:sp>
      <p:sp>
        <p:nvSpPr>
          <p:cNvPr id="10" name="Rechteck 9">
            <a:extLst>
              <a:ext uri="{FF2B5EF4-FFF2-40B4-BE49-F238E27FC236}">
                <a16:creationId xmlns:a16="http://schemas.microsoft.com/office/drawing/2014/main" id="{93EF11B2-CC1F-FD4C-8CB4-09439B1E198C}"/>
              </a:ext>
            </a:extLst>
          </p:cNvPr>
          <p:cNvSpPr/>
          <p:nvPr/>
        </p:nvSpPr>
        <p:spPr bwMode="auto">
          <a:xfrm>
            <a:off x="7685579" y="1424798"/>
            <a:ext cx="2764955" cy="732238"/>
          </a:xfrm>
          <a:prstGeom prst="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a:t>7</a:t>
            </a:r>
            <a:r>
              <a:rPr lang="en-US"/>
              <a:t> main negative characteristics</a:t>
            </a:r>
            <a:endParaRPr lang="en-US" b="1">
              <a:solidFill>
                <a:schemeClr val="tx1"/>
              </a:solidFill>
              <a:cs typeface="Arial" pitchFamily="34" charset="0"/>
            </a:endParaRPr>
          </a:p>
        </p:txBody>
      </p:sp>
      <p:cxnSp>
        <p:nvCxnSpPr>
          <p:cNvPr id="11" name="Gerade Verbindung mit Pfeil 10">
            <a:extLst>
              <a:ext uri="{FF2B5EF4-FFF2-40B4-BE49-F238E27FC236}">
                <a16:creationId xmlns:a16="http://schemas.microsoft.com/office/drawing/2014/main" id="{DF2A85E1-00A6-8841-AA9A-61306C14E0D0}"/>
              </a:ext>
            </a:extLst>
          </p:cNvPr>
          <p:cNvCxnSpPr>
            <a:cxnSpLocks/>
          </p:cNvCxnSpPr>
          <p:nvPr/>
        </p:nvCxnSpPr>
        <p:spPr bwMode="auto">
          <a:xfrm>
            <a:off x="4345384" y="1729559"/>
            <a:ext cx="2254672" cy="0"/>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graphicFrame>
        <p:nvGraphicFramePr>
          <p:cNvPr id="13" name="Tabelle 12">
            <a:extLst>
              <a:ext uri="{FF2B5EF4-FFF2-40B4-BE49-F238E27FC236}">
                <a16:creationId xmlns:a16="http://schemas.microsoft.com/office/drawing/2014/main" id="{7B75F4C8-6221-214A-8D41-5174685042B1}"/>
              </a:ext>
            </a:extLst>
          </p:cNvPr>
          <p:cNvGraphicFramePr>
            <a:graphicFrameLocks noGrp="1"/>
          </p:cNvGraphicFramePr>
          <p:nvPr>
            <p:extLst>
              <p:ext uri="{D42A27DB-BD31-4B8C-83A1-F6EECF244321}">
                <p14:modId xmlns:p14="http://schemas.microsoft.com/office/powerpoint/2010/main" val="772847518"/>
              </p:ext>
            </p:extLst>
          </p:nvPr>
        </p:nvGraphicFramePr>
        <p:xfrm>
          <a:off x="1303095" y="4473248"/>
          <a:ext cx="9147741" cy="1188000"/>
        </p:xfrm>
        <a:graphic>
          <a:graphicData uri="http://schemas.openxmlformats.org/drawingml/2006/table">
            <a:tbl>
              <a:tblPr>
                <a:tableStyleId>{5C22544A-7EE6-4342-B048-85BDC9FD1C3A}</a:tableStyleId>
              </a:tblPr>
              <a:tblGrid>
                <a:gridCol w="8378577">
                  <a:extLst>
                    <a:ext uri="{9D8B030D-6E8A-4147-A177-3AD203B41FA5}">
                      <a16:colId xmlns:a16="http://schemas.microsoft.com/office/drawing/2014/main" val="2234595804"/>
                    </a:ext>
                  </a:extLst>
                </a:gridCol>
                <a:gridCol w="769164">
                  <a:extLst>
                    <a:ext uri="{9D8B030D-6E8A-4147-A177-3AD203B41FA5}">
                      <a16:colId xmlns:a16="http://schemas.microsoft.com/office/drawing/2014/main" val="596854865"/>
                    </a:ext>
                  </a:extLst>
                </a:gridCol>
              </a:tblGrid>
              <a:tr h="396000">
                <a:tc>
                  <a:txBody>
                    <a:bodyPr/>
                    <a:lstStyle/>
                    <a:p>
                      <a:pPr algn="l" fontAlgn="b"/>
                      <a:r>
                        <a:rPr lang="en-US" sz="1800" b="0" i="0" u="none" strike="noStrike" noProof="0">
                          <a:solidFill>
                            <a:srgbClr val="000000"/>
                          </a:solidFill>
                          <a:effectLst/>
                          <a:latin typeface="Arial" panose="020B0604020202020204" pitchFamily="34" charset="0"/>
                          <a:cs typeface="Arial" panose="020B0604020202020204" pitchFamily="34" charset="0"/>
                        </a:rPr>
                        <a:t>Dependence on data availability</a:t>
                      </a:r>
                    </a:p>
                  </a:txBody>
                  <a:tcPr marL="9525" marR="9525" marT="9525" marB="0" anchor="b">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1800" b="0" i="0" u="none" strike="noStrike" noProof="0">
                          <a:solidFill>
                            <a:srgbClr val="000000"/>
                          </a:solidFill>
                          <a:effectLst/>
                          <a:latin typeface="Arial" panose="020B0604020202020204" pitchFamily="34" charset="0"/>
                          <a:cs typeface="Arial" panose="020B0604020202020204" pitchFamily="34" charset="0"/>
                        </a:rPr>
                        <a:t>(5%)</a:t>
                      </a:r>
                    </a:p>
                  </a:txBody>
                  <a:tcPr marL="9525" marR="9525" marT="9525" marB="0" anchor="b">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8696807"/>
                  </a:ext>
                </a:extLst>
              </a:tr>
              <a:tr h="396000">
                <a:tc>
                  <a:txBody>
                    <a:bodyPr/>
                    <a:lstStyle/>
                    <a:p>
                      <a:pPr algn="l" fontAlgn="b"/>
                      <a:r>
                        <a:rPr lang="en-US" sz="1800" b="0" i="0" u="none" strike="noStrike" noProof="0">
                          <a:solidFill>
                            <a:srgbClr val="000000"/>
                          </a:solidFill>
                          <a:effectLst/>
                          <a:latin typeface="Arial" panose="020B0604020202020204" pitchFamily="34" charset="0"/>
                          <a:cs typeface="Arial" panose="020B0604020202020204" pitchFamily="34" charset="0"/>
                        </a:rPr>
                        <a:t>Complexity of metric reducing </a:t>
                      </a:r>
                      <a:r>
                        <a:rPr lang="en-US" sz="1800" b="0" u="none" strike="noStrike" kern="1200" noProof="0">
                          <a:solidFill>
                            <a:schemeClr val="dk1"/>
                          </a:solidFill>
                          <a:effectLst/>
                          <a:latin typeface="Arial" panose="020B0604020202020204" pitchFamily="34" charset="0"/>
                          <a:ea typeface="+mn-ea"/>
                          <a:cs typeface="Arial" panose="020B0604020202020204" pitchFamily="34" charset="0"/>
                        </a:rPr>
                        <a:t>understandability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0" i="0" u="none" strike="noStrike" noProof="0">
                          <a:solidFill>
                            <a:srgbClr val="000000"/>
                          </a:solidFill>
                          <a:effectLst/>
                          <a:latin typeface="Arial" panose="020B0604020202020204" pitchFamily="34" charset="0"/>
                          <a:cs typeface="Arial" panose="020B0604020202020204" pitchFamily="34" charset="0"/>
                        </a:rPr>
                        <a:t>(3%)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600787"/>
                  </a:ext>
                </a:extLst>
              </a:tr>
              <a:tr h="396000">
                <a:tc>
                  <a:txBody>
                    <a:bodyPr/>
                    <a:lstStyle/>
                    <a:p>
                      <a:pPr algn="l" fontAlgn="b"/>
                      <a:r>
                        <a:rPr lang="en-US" sz="1800" b="0" i="0" u="none" strike="noStrike" noProof="0">
                          <a:solidFill>
                            <a:srgbClr val="000000"/>
                          </a:solidFill>
                          <a:effectLst/>
                          <a:latin typeface="Arial" panose="020B0604020202020204" pitchFamily="34" charset="0"/>
                          <a:cs typeface="Arial" panose="020B0604020202020204" pitchFamily="34" charset="0"/>
                        </a:rPr>
                        <a:t>Dependence on data availability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0" i="0" u="none" strike="noStrike" noProof="0" dirty="0">
                          <a:solidFill>
                            <a:srgbClr val="000000"/>
                          </a:solidFill>
                          <a:effectLst/>
                          <a:latin typeface="Arial" panose="020B0604020202020204" pitchFamily="34" charset="0"/>
                          <a:cs typeface="Arial" panose="020B0604020202020204" pitchFamily="34" charset="0"/>
                        </a:rPr>
                        <a:t>(5%)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93665"/>
                  </a:ext>
                </a:extLst>
              </a:tr>
            </a:tbl>
          </a:graphicData>
        </a:graphic>
      </p:graphicFrame>
      <p:sp>
        <p:nvSpPr>
          <p:cNvPr id="14" name="Rechteck 13">
            <a:extLst>
              <a:ext uri="{FF2B5EF4-FFF2-40B4-BE49-F238E27FC236}">
                <a16:creationId xmlns:a16="http://schemas.microsoft.com/office/drawing/2014/main" id="{ED9D3442-5E1D-7741-B920-61A0F00E249B}"/>
              </a:ext>
            </a:extLst>
          </p:cNvPr>
          <p:cNvSpPr/>
          <p:nvPr/>
        </p:nvSpPr>
        <p:spPr>
          <a:xfrm>
            <a:off x="1303095" y="5845008"/>
            <a:ext cx="9761457" cy="584775"/>
          </a:xfrm>
          <a:prstGeom prst="rect">
            <a:avLst/>
          </a:prstGeom>
        </p:spPr>
        <p:txBody>
          <a:bodyPr wrap="square">
            <a:spAutoFit/>
          </a:bodyPr>
          <a:lstStyle/>
          <a:p>
            <a:r>
              <a:rPr lang="en-US" sz="1600" dirty="0">
                <a:solidFill>
                  <a:schemeClr val="tx1">
                    <a:lumMod val="65000"/>
                    <a:lumOff val="35000"/>
                  </a:schemeClr>
                </a:solidFill>
              </a:rPr>
              <a:t>Manipulation safety of metric value (1%), Slight feeling of being controlled by metric (1%), </a:t>
            </a:r>
            <a:br>
              <a:rPr lang="en-US" sz="1600" dirty="0">
                <a:solidFill>
                  <a:schemeClr val="tx1">
                    <a:lumMod val="65000"/>
                    <a:lumOff val="35000"/>
                  </a:schemeClr>
                </a:solidFill>
              </a:rPr>
            </a:br>
            <a:r>
              <a:rPr lang="en-US" sz="1600" dirty="0">
                <a:solidFill>
                  <a:schemeClr val="tx1">
                    <a:lumMod val="65000"/>
                    <a:lumOff val="35000"/>
                  </a:schemeClr>
                </a:solidFill>
              </a:rPr>
              <a:t>Clear responsibilities regarding metric (1%), Goal orientation of metric (1%), Comparability of metric (1%)</a:t>
            </a:r>
          </a:p>
        </p:txBody>
      </p:sp>
      <p:sp>
        <p:nvSpPr>
          <p:cNvPr id="15" name="Textfeld 14">
            <a:extLst>
              <a:ext uri="{FF2B5EF4-FFF2-40B4-BE49-F238E27FC236}">
                <a16:creationId xmlns:a16="http://schemas.microsoft.com/office/drawing/2014/main" id="{A7664E50-11C5-C249-B9F3-5B78815A605C}"/>
              </a:ext>
            </a:extLst>
          </p:cNvPr>
          <p:cNvSpPr txBox="1"/>
          <p:nvPr/>
        </p:nvSpPr>
        <p:spPr>
          <a:xfrm>
            <a:off x="8722342" y="2275777"/>
            <a:ext cx="172819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 occurrences</a:t>
            </a:r>
          </a:p>
        </p:txBody>
      </p:sp>
      <p:pic>
        <p:nvPicPr>
          <p:cNvPr id="17" name="Grafik 16">
            <a:extLst>
              <a:ext uri="{FF2B5EF4-FFF2-40B4-BE49-F238E27FC236}">
                <a16:creationId xmlns:a16="http://schemas.microsoft.com/office/drawing/2014/main" id="{E0E91046-CD69-704A-B98E-20CC783E5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10204">
            <a:off x="6979099" y="1298169"/>
            <a:ext cx="1059716" cy="1059716"/>
          </a:xfrm>
          <a:prstGeom prst="rect">
            <a:avLst/>
          </a:prstGeom>
        </p:spPr>
      </p:pic>
    </p:spTree>
    <p:extLst>
      <p:ext uri="{BB962C8B-B14F-4D97-AF65-F5344CB8AC3E}">
        <p14:creationId xmlns:p14="http://schemas.microsoft.com/office/powerpoint/2010/main" val="33274193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F7AE62E5-D145-7A43-A53E-678F19BA1D15}"/>
              </a:ext>
            </a:extLst>
          </p:cNvPr>
          <p:cNvSpPr/>
          <p:nvPr/>
        </p:nvSpPr>
        <p:spPr bwMode="auto">
          <a:xfrm>
            <a:off x="7313576" y="860475"/>
            <a:ext cx="1050868" cy="1149973"/>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b="1" dirty="0">
              <a:solidFill>
                <a:schemeClr val="tx1"/>
              </a:solidFill>
              <a:cs typeface="Arial" pitchFamily="34" charset="0"/>
            </a:endParaRPr>
          </a:p>
        </p:txBody>
      </p:sp>
      <p:sp>
        <p:nvSpPr>
          <p:cNvPr id="3" name="Titel 2">
            <a:extLst>
              <a:ext uri="{FF2B5EF4-FFF2-40B4-BE49-F238E27FC236}">
                <a16:creationId xmlns:a16="http://schemas.microsoft.com/office/drawing/2014/main" id="{250571A4-0CE5-1B41-B7FC-3741D024CEBC}"/>
              </a:ext>
            </a:extLst>
          </p:cNvPr>
          <p:cNvSpPr>
            <a:spLocks noGrp="1"/>
          </p:cNvSpPr>
          <p:nvPr>
            <p:ph type="title"/>
          </p:nvPr>
        </p:nvSpPr>
        <p:spPr/>
        <p:txBody>
          <a:bodyPr/>
          <a:lstStyle/>
          <a:p>
            <a:r>
              <a:rPr lang="en-US" dirty="0"/>
              <a:t>Reasons for using metrics in large-scale agile software development</a:t>
            </a:r>
          </a:p>
        </p:txBody>
      </p:sp>
      <p:sp>
        <p:nvSpPr>
          <p:cNvPr id="4" name="Datumsplatzhalter 3">
            <a:extLst>
              <a:ext uri="{FF2B5EF4-FFF2-40B4-BE49-F238E27FC236}">
                <a16:creationId xmlns:a16="http://schemas.microsoft.com/office/drawing/2014/main" id="{7B84F8A0-0BA7-C641-91D6-DABC712A6F87}"/>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2EE3DBB3-9472-FD4B-BAE2-694095D05D6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20206591-5576-7943-840F-60CC5BCD531F}"/>
              </a:ext>
            </a:extLst>
          </p:cNvPr>
          <p:cNvSpPr>
            <a:spLocks noGrp="1"/>
          </p:cNvSpPr>
          <p:nvPr>
            <p:ph type="sldNum" sz="quarter" idx="12"/>
          </p:nvPr>
        </p:nvSpPr>
        <p:spPr/>
        <p:txBody>
          <a:bodyPr/>
          <a:lstStyle/>
          <a:p>
            <a:pPr>
              <a:defRPr/>
            </a:pPr>
            <a:fld id="{5E4FF76D-8657-43F1-929B-F6D2FAB2741A}" type="slidenum">
              <a:rPr lang="de-DE" noProof="0" smtClean="0"/>
              <a:pPr>
                <a:defRPr/>
              </a:pPr>
              <a:t>16</a:t>
            </a:fld>
            <a:endParaRPr lang="de-DE" noProof="0"/>
          </a:p>
        </p:txBody>
      </p:sp>
      <p:sp>
        <p:nvSpPr>
          <p:cNvPr id="8" name="Rechteck 7">
            <a:extLst>
              <a:ext uri="{FF2B5EF4-FFF2-40B4-BE49-F238E27FC236}">
                <a16:creationId xmlns:a16="http://schemas.microsoft.com/office/drawing/2014/main" id="{391F7A3F-F78C-3B4E-83E7-6B3A99306263}"/>
              </a:ext>
            </a:extLst>
          </p:cNvPr>
          <p:cNvSpPr/>
          <p:nvPr/>
        </p:nvSpPr>
        <p:spPr bwMode="auto">
          <a:xfrm>
            <a:off x="1036052" y="1124256"/>
            <a:ext cx="2734310" cy="720725"/>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dirty="0"/>
              <a:t>288</a:t>
            </a:r>
            <a:r>
              <a:rPr lang="en-US" dirty="0"/>
              <a:t> related expert statements</a:t>
            </a:r>
            <a:endParaRPr lang="en-US" b="1" dirty="0">
              <a:solidFill>
                <a:schemeClr val="tx1"/>
              </a:solidFill>
              <a:cs typeface="Arial" pitchFamily="34" charset="0"/>
            </a:endParaRPr>
          </a:p>
        </p:txBody>
      </p:sp>
      <p:sp>
        <p:nvSpPr>
          <p:cNvPr id="9" name="Rechteck 8">
            <a:extLst>
              <a:ext uri="{FF2B5EF4-FFF2-40B4-BE49-F238E27FC236}">
                <a16:creationId xmlns:a16="http://schemas.microsoft.com/office/drawing/2014/main" id="{5CA73DD3-1D8C-5E40-BF3E-39FDE653F8F4}"/>
              </a:ext>
            </a:extLst>
          </p:cNvPr>
          <p:cNvSpPr/>
          <p:nvPr/>
        </p:nvSpPr>
        <p:spPr bwMode="auto">
          <a:xfrm>
            <a:off x="7996860" y="858328"/>
            <a:ext cx="3528391" cy="1149972"/>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de-DE" b="1" dirty="0"/>
              <a:t>   13</a:t>
            </a:r>
            <a:r>
              <a:rPr lang="en-US" dirty="0"/>
              <a:t> main reasons, each with focus on up to </a:t>
            </a:r>
            <a:r>
              <a:rPr lang="en-US" b="1" dirty="0"/>
              <a:t>8</a:t>
            </a:r>
            <a:r>
              <a:rPr lang="en-US" dirty="0"/>
              <a:t> aspects (e.g., product, customer)</a:t>
            </a:r>
            <a:endParaRPr lang="en-US" b="1" dirty="0">
              <a:solidFill>
                <a:schemeClr val="tx1"/>
              </a:solidFill>
              <a:cs typeface="Arial" pitchFamily="34" charset="0"/>
            </a:endParaRPr>
          </a:p>
        </p:txBody>
      </p:sp>
      <p:cxnSp>
        <p:nvCxnSpPr>
          <p:cNvPr id="10" name="Gerade Verbindung mit Pfeil 9">
            <a:extLst>
              <a:ext uri="{FF2B5EF4-FFF2-40B4-BE49-F238E27FC236}">
                <a16:creationId xmlns:a16="http://schemas.microsoft.com/office/drawing/2014/main" id="{B8CA9332-7BCB-8544-BB78-0A5B79098A00}"/>
              </a:ext>
            </a:extLst>
          </p:cNvPr>
          <p:cNvCxnSpPr>
            <a:cxnSpLocks/>
          </p:cNvCxnSpPr>
          <p:nvPr/>
        </p:nvCxnSpPr>
        <p:spPr bwMode="auto">
          <a:xfrm>
            <a:off x="4345384" y="1441527"/>
            <a:ext cx="2254672" cy="0"/>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2" name="Textfeld 11">
            <a:extLst>
              <a:ext uri="{FF2B5EF4-FFF2-40B4-BE49-F238E27FC236}">
                <a16:creationId xmlns:a16="http://schemas.microsoft.com/office/drawing/2014/main" id="{BC011867-4C57-A94E-BAD7-9A57E162DA58}"/>
              </a:ext>
            </a:extLst>
          </p:cNvPr>
          <p:cNvSpPr txBox="1"/>
          <p:nvPr/>
        </p:nvSpPr>
        <p:spPr>
          <a:xfrm>
            <a:off x="8776944" y="2060848"/>
            <a:ext cx="172819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 occurrences</a:t>
            </a:r>
          </a:p>
        </p:txBody>
      </p:sp>
      <p:graphicFrame>
        <p:nvGraphicFramePr>
          <p:cNvPr id="17" name="Tabelle 16">
            <a:extLst>
              <a:ext uri="{FF2B5EF4-FFF2-40B4-BE49-F238E27FC236}">
                <a16:creationId xmlns:a16="http://schemas.microsoft.com/office/drawing/2014/main" id="{A6847705-BB9C-E445-BC8E-A61C0E691AD5}"/>
              </a:ext>
            </a:extLst>
          </p:cNvPr>
          <p:cNvGraphicFramePr>
            <a:graphicFrameLocks noGrp="1"/>
          </p:cNvGraphicFramePr>
          <p:nvPr>
            <p:extLst>
              <p:ext uri="{D42A27DB-BD31-4B8C-83A1-F6EECF244321}">
                <p14:modId xmlns:p14="http://schemas.microsoft.com/office/powerpoint/2010/main" val="799746337"/>
              </p:ext>
            </p:extLst>
          </p:nvPr>
        </p:nvGraphicFramePr>
        <p:xfrm>
          <a:off x="749834" y="2441597"/>
          <a:ext cx="9755302" cy="3312624"/>
        </p:xfrm>
        <a:graphic>
          <a:graphicData uri="http://schemas.openxmlformats.org/drawingml/2006/table">
            <a:tbl>
              <a:tblPr>
                <a:tableStyleId>{5C22544A-7EE6-4342-B048-85BDC9FD1C3A}</a:tableStyleId>
              </a:tblPr>
              <a:tblGrid>
                <a:gridCol w="2177814">
                  <a:extLst>
                    <a:ext uri="{9D8B030D-6E8A-4147-A177-3AD203B41FA5}">
                      <a16:colId xmlns:a16="http://schemas.microsoft.com/office/drawing/2014/main" val="4138830386"/>
                    </a:ext>
                  </a:extLst>
                </a:gridCol>
                <a:gridCol w="6984776">
                  <a:extLst>
                    <a:ext uri="{9D8B030D-6E8A-4147-A177-3AD203B41FA5}">
                      <a16:colId xmlns:a16="http://schemas.microsoft.com/office/drawing/2014/main" val="2957146094"/>
                    </a:ext>
                  </a:extLst>
                </a:gridCol>
                <a:gridCol w="592712">
                  <a:extLst>
                    <a:ext uri="{9D8B030D-6E8A-4147-A177-3AD203B41FA5}">
                      <a16:colId xmlns:a16="http://schemas.microsoft.com/office/drawing/2014/main" val="4057468133"/>
                    </a:ext>
                  </a:extLst>
                </a:gridCol>
              </a:tblGrid>
              <a:tr h="828000">
                <a:tc>
                  <a:txBody>
                    <a:bodyPr/>
                    <a:lstStyle/>
                    <a:p>
                      <a:pPr algn="ctr" fontAlgn="b"/>
                      <a:r>
                        <a:rPr lang="de-DE" sz="1600" b="1" u="none" strike="noStrike" dirty="0">
                          <a:effectLst/>
                          <a:latin typeface="Arial" panose="020B0604020202020204" pitchFamily="34" charset="0"/>
                          <a:cs typeface="Arial" panose="020B0604020202020204" pitchFamily="34" charset="0"/>
                        </a:rPr>
                        <a:t>Transparency</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28575" cap="flat" cmpd="sng" algn="ctr">
                      <a:solidFill>
                        <a:schemeClr val="accent6">
                          <a:lumMod val="75000"/>
                        </a:schemeClr>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Development organization and processes (20%), Product (6%),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Generic (5%), Entire organization (3%), Customer (2%), Finance (2%),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Employee (1%), Stakeholder (&lt;1%)</a:t>
                      </a:r>
                    </a:p>
                  </a:txBody>
                  <a:tcPr marL="9525" marR="9525" marT="9525" marB="0" anchor="ctr">
                    <a:lnT w="28575" cap="flat" cmpd="sng" algn="ctr">
                      <a:solidFill>
                        <a:schemeClr val="accent6">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ctr" fontAlgn="b"/>
                      <a:r>
                        <a:rPr lang="de-DE" sz="1600" b="1" u="none" strike="noStrike" dirty="0">
                          <a:effectLst/>
                          <a:latin typeface="Arial" panose="020B0604020202020204" pitchFamily="34" charset="0"/>
                          <a:cs typeface="Arial" panose="020B0604020202020204" pitchFamily="34" charset="0"/>
                        </a:rPr>
                        <a:t>39%</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28575" cap="flat" cmpd="sng" algn="ctr">
                      <a:solidFill>
                        <a:schemeClr val="accent6">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47715313"/>
                  </a:ext>
                </a:extLst>
              </a:tr>
              <a:tr h="735467">
                <a:tc>
                  <a:txBody>
                    <a:bodyPr/>
                    <a:lstStyle/>
                    <a:p>
                      <a:pPr algn="ctr" fontAlgn="b"/>
                      <a:r>
                        <a:rPr lang="de-DE" sz="1600" b="1" i="0" u="none" strike="noStrike" dirty="0" err="1">
                          <a:solidFill>
                            <a:srgbClr val="000000"/>
                          </a:solidFill>
                          <a:effectLst/>
                          <a:latin typeface="Arial" panose="020B0604020202020204" pitchFamily="34" charset="0"/>
                          <a:cs typeface="Arial" panose="020B0604020202020204" pitchFamily="34" charset="0"/>
                        </a:rPr>
                        <a:t>Improvement</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t>Development organization and processes (10%), Generic (5%), </a:t>
                      </a:r>
                      <a:br>
                        <a:rPr lang="en-US" sz="1600" dirty="0"/>
                      </a:br>
                      <a:r>
                        <a:rPr lang="en-US" sz="1600" dirty="0"/>
                        <a:t>Product (4%), Employee (1%), Entire organization (1%), Customer (&lt;1%)</a:t>
                      </a: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22%</a:t>
                      </a: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617938"/>
                  </a:ext>
                </a:extLst>
              </a:tr>
              <a:tr h="605125">
                <a:tc>
                  <a:txBody>
                    <a:bodyPr/>
                    <a:lstStyle/>
                    <a:p>
                      <a:pPr algn="ctr" fontAlgn="b"/>
                      <a:r>
                        <a:rPr lang="de-DE" sz="1600" b="1" i="0" u="none" strike="noStrike" dirty="0">
                          <a:solidFill>
                            <a:srgbClr val="000000"/>
                          </a:solidFill>
                          <a:effectLst/>
                          <a:latin typeface="Arial" panose="020B0604020202020204" pitchFamily="34" charset="0"/>
                          <a:cs typeface="Arial" panose="020B0604020202020204" pitchFamily="34" charset="0"/>
                        </a:rPr>
                        <a:t>Controlling</a:t>
                      </a:r>
                      <a:br>
                        <a:rPr lang="de-DE" sz="1600" b="1" i="0" u="none" strike="noStrike" dirty="0">
                          <a:solidFill>
                            <a:srgbClr val="000000"/>
                          </a:solidFill>
                          <a:effectLst/>
                          <a:latin typeface="Arial" panose="020B0604020202020204" pitchFamily="34" charset="0"/>
                          <a:cs typeface="Arial" panose="020B0604020202020204" pitchFamily="34" charset="0"/>
                        </a:rPr>
                      </a:b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t>Development organization and processes (5%), Generic (3%), Employee (2%), Entire organization (1%), Product (1%), (Finance (1%)</a:t>
                      </a:r>
                      <a:br>
                        <a:rPr lang="en-US" sz="1600" dirty="0"/>
                      </a:br>
                      <a:endParaRPr lang="en-US" sz="1600" dirty="0"/>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13%</a:t>
                      </a: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9832252"/>
                  </a:ext>
                </a:extLst>
              </a:tr>
              <a:tr h="360040">
                <a:tc>
                  <a:txBody>
                    <a:bodyPr/>
                    <a:lstStyle/>
                    <a:p>
                      <a:pPr algn="ctr" fontAlgn="b"/>
                      <a:r>
                        <a:rPr lang="de-DE" sz="1600" b="1" i="0" u="none" strike="noStrike" dirty="0" err="1">
                          <a:solidFill>
                            <a:srgbClr val="000000"/>
                          </a:solidFill>
                          <a:effectLst/>
                          <a:latin typeface="Arial" panose="020B0604020202020204" pitchFamily="34" charset="0"/>
                          <a:cs typeface="Arial" panose="020B0604020202020204" pitchFamily="34" charset="0"/>
                        </a:rPr>
                        <a:t>Planning</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t>Development organization and processes (4%), Product (2%), Generic (2%)</a:t>
                      </a:r>
                    </a:p>
                  </a:txBody>
                  <a:tcPr marL="9525" marR="9525" marT="9525" marB="0" anchor="ctr">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8%</a:t>
                      </a:r>
                    </a:p>
                  </a:txBody>
                  <a:tcPr marL="9525" marR="9525" marT="9525" marB="0" anchor="ctr">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9544159"/>
                  </a:ext>
                </a:extLst>
              </a:tr>
              <a:tr h="288032">
                <a:tc>
                  <a:txBody>
                    <a:bodyPr/>
                    <a:lstStyle/>
                    <a:p>
                      <a:pPr algn="ctr" fontAlgn="b"/>
                      <a:r>
                        <a:rPr lang="de-DE" sz="1600" b="1" i="0" u="none" strike="noStrike" dirty="0" err="1">
                          <a:solidFill>
                            <a:srgbClr val="000000"/>
                          </a:solidFill>
                          <a:effectLst/>
                          <a:latin typeface="Arial" panose="020B0604020202020204" pitchFamily="34" charset="0"/>
                          <a:cs typeface="Arial" panose="020B0604020202020204" pitchFamily="34" charset="0"/>
                        </a:rPr>
                        <a:t>Employee</a:t>
                      </a:r>
                      <a:r>
                        <a:rPr lang="de-DE" sz="1600" b="1" i="0" u="none" strike="noStrike" dirty="0">
                          <a:solidFill>
                            <a:srgbClr val="000000"/>
                          </a:solidFill>
                          <a:effectLst/>
                          <a:latin typeface="Arial" panose="020B0604020202020204" pitchFamily="34" charset="0"/>
                          <a:cs typeface="Arial" panose="020B0604020202020204" pitchFamily="34" charset="0"/>
                        </a:rPr>
                        <a:t> </a:t>
                      </a:r>
                      <a:r>
                        <a:rPr lang="de-DE" sz="1600" b="1" i="0" u="none" strike="noStrike" dirty="0" err="1">
                          <a:solidFill>
                            <a:srgbClr val="000000"/>
                          </a:solidFill>
                          <a:effectLst/>
                          <a:latin typeface="Arial" panose="020B0604020202020204" pitchFamily="34" charset="0"/>
                          <a:cs typeface="Arial" panose="020B0604020202020204" pitchFamily="34" charset="0"/>
                        </a:rPr>
                        <a:t>motivation</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t>Development organization and processes (3%), Entire organization (1%)</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4%</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2638021"/>
                  </a:ext>
                </a:extLst>
              </a:tr>
              <a:tr h="360040">
                <a:tc>
                  <a:txBody>
                    <a:bodyPr/>
                    <a:lstStyle/>
                    <a:p>
                      <a:pPr algn="ctr" fontAlgn="b"/>
                      <a:r>
                        <a:rPr lang="de-DE" sz="1600" b="1" i="0" u="none" strike="noStrike" dirty="0" err="1">
                          <a:solidFill>
                            <a:srgbClr val="000000"/>
                          </a:solidFill>
                          <a:effectLst/>
                          <a:latin typeface="Arial" panose="020B0604020202020204" pitchFamily="34" charset="0"/>
                          <a:cs typeface="Arial" panose="020B0604020202020204" pitchFamily="34" charset="0"/>
                        </a:rPr>
                        <a:t>Agility</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t>Generic (3%), Development organization and processes (1%)</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3%</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1858330"/>
                  </a:ext>
                </a:extLst>
              </a:tr>
            </a:tbl>
          </a:graphicData>
        </a:graphic>
      </p:graphicFrame>
      <p:sp>
        <p:nvSpPr>
          <p:cNvPr id="28" name="Rechteck 27">
            <a:extLst>
              <a:ext uri="{FF2B5EF4-FFF2-40B4-BE49-F238E27FC236}">
                <a16:creationId xmlns:a16="http://schemas.microsoft.com/office/drawing/2014/main" id="{BC0D0F5C-A946-E549-AF17-2298974697A5}"/>
              </a:ext>
            </a:extLst>
          </p:cNvPr>
          <p:cNvSpPr/>
          <p:nvPr/>
        </p:nvSpPr>
        <p:spPr>
          <a:xfrm>
            <a:off x="1819008" y="5858496"/>
            <a:ext cx="8550924" cy="584775"/>
          </a:xfrm>
          <a:prstGeom prst="rect">
            <a:avLst/>
          </a:prstGeom>
        </p:spPr>
        <p:txBody>
          <a:bodyPr wrap="square">
            <a:spAutoFit/>
          </a:bodyPr>
          <a:lstStyle/>
          <a:p>
            <a:r>
              <a:rPr lang="en-US" sz="1600" dirty="0">
                <a:solidFill>
                  <a:schemeClr val="tx1">
                    <a:lumMod val="65000"/>
                    <a:lumOff val="35000"/>
                  </a:schemeClr>
                </a:solidFill>
              </a:rPr>
              <a:t>Problem identification (3%), Stakeholder involvement (3%), Risk mitigation (2%), </a:t>
            </a:r>
            <a:br>
              <a:rPr lang="en-US" sz="1600" dirty="0">
                <a:solidFill>
                  <a:schemeClr val="tx1">
                    <a:lumMod val="65000"/>
                    <a:lumOff val="35000"/>
                  </a:schemeClr>
                </a:solidFill>
              </a:rPr>
            </a:br>
            <a:r>
              <a:rPr lang="en-US" sz="1600" dirty="0">
                <a:solidFill>
                  <a:schemeClr val="tx1">
                    <a:lumMod val="65000"/>
                    <a:lumOff val="35000"/>
                  </a:schemeClr>
                </a:solidFill>
              </a:rPr>
              <a:t>Decision making (1%), Goal setting (1%), Creation of trust (1%), Coordination (&lt;1%)</a:t>
            </a:r>
          </a:p>
        </p:txBody>
      </p:sp>
      <p:grpSp>
        <p:nvGrpSpPr>
          <p:cNvPr id="25" name="Gruppieren 24">
            <a:extLst>
              <a:ext uri="{FF2B5EF4-FFF2-40B4-BE49-F238E27FC236}">
                <a16:creationId xmlns:a16="http://schemas.microsoft.com/office/drawing/2014/main" id="{321DEAE0-F2A4-2C4C-9DF5-4BE2DC0D09DE}"/>
              </a:ext>
            </a:extLst>
          </p:cNvPr>
          <p:cNvGrpSpPr/>
          <p:nvPr/>
        </p:nvGrpSpPr>
        <p:grpSpPr>
          <a:xfrm>
            <a:off x="6667511" y="836712"/>
            <a:ext cx="1228689" cy="1150772"/>
            <a:chOff x="6862858" y="1293270"/>
            <a:chExt cx="864000" cy="863766"/>
          </a:xfrm>
        </p:grpSpPr>
        <p:sp>
          <p:nvSpPr>
            <p:cNvPr id="24" name="Oval 23">
              <a:extLst>
                <a:ext uri="{FF2B5EF4-FFF2-40B4-BE49-F238E27FC236}">
                  <a16:creationId xmlns:a16="http://schemas.microsoft.com/office/drawing/2014/main" id="{8AB64FF9-BED0-B944-A5AE-7F7C43B72CA9}"/>
                </a:ext>
              </a:extLst>
            </p:cNvPr>
            <p:cNvSpPr/>
            <p:nvPr/>
          </p:nvSpPr>
          <p:spPr bwMode="auto">
            <a:xfrm>
              <a:off x="6862858" y="1293270"/>
              <a:ext cx="864000" cy="863766"/>
            </a:xfrm>
            <a:prstGeom prst="ellipse">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23" name="Grafik 22">
              <a:extLst>
                <a:ext uri="{FF2B5EF4-FFF2-40B4-BE49-F238E27FC236}">
                  <a16:creationId xmlns:a16="http://schemas.microsoft.com/office/drawing/2014/main" id="{F1FF2824-C557-6244-B3B9-07A8FE0D3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379" y="1348912"/>
              <a:ext cx="738958" cy="738958"/>
            </a:xfrm>
            <a:prstGeom prst="rect">
              <a:avLst/>
            </a:prstGeom>
          </p:spPr>
        </p:pic>
      </p:grpSp>
    </p:spTree>
    <p:extLst>
      <p:ext uri="{BB962C8B-B14F-4D97-AF65-F5344CB8AC3E}">
        <p14:creationId xmlns:p14="http://schemas.microsoft.com/office/powerpoint/2010/main" val="19876393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0571A4-0CE5-1B41-B7FC-3741D024CEBC}"/>
              </a:ext>
            </a:extLst>
          </p:cNvPr>
          <p:cNvSpPr>
            <a:spLocks noGrp="1"/>
          </p:cNvSpPr>
          <p:nvPr>
            <p:ph type="title"/>
          </p:nvPr>
        </p:nvSpPr>
        <p:spPr/>
        <p:txBody>
          <a:bodyPr/>
          <a:lstStyle/>
          <a:p>
            <a:r>
              <a:rPr lang="en-US" dirty="0"/>
              <a:t>Challenges regarding metrics in large-scale agile software development</a:t>
            </a:r>
          </a:p>
        </p:txBody>
      </p:sp>
      <p:sp>
        <p:nvSpPr>
          <p:cNvPr id="4" name="Datumsplatzhalter 3">
            <a:extLst>
              <a:ext uri="{FF2B5EF4-FFF2-40B4-BE49-F238E27FC236}">
                <a16:creationId xmlns:a16="http://schemas.microsoft.com/office/drawing/2014/main" id="{7B84F8A0-0BA7-C641-91D6-DABC712A6F87}"/>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2EE3DBB3-9472-FD4B-BAE2-694095D05D6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20206591-5576-7943-840F-60CC5BCD531F}"/>
              </a:ext>
            </a:extLst>
          </p:cNvPr>
          <p:cNvSpPr>
            <a:spLocks noGrp="1"/>
          </p:cNvSpPr>
          <p:nvPr>
            <p:ph type="sldNum" sz="quarter" idx="12"/>
          </p:nvPr>
        </p:nvSpPr>
        <p:spPr/>
        <p:txBody>
          <a:bodyPr/>
          <a:lstStyle/>
          <a:p>
            <a:pPr>
              <a:defRPr/>
            </a:pPr>
            <a:fld id="{5E4FF76D-8657-43F1-929B-F6D2FAB2741A}" type="slidenum">
              <a:rPr lang="de-DE" noProof="0" smtClean="0"/>
              <a:pPr>
                <a:defRPr/>
              </a:pPr>
              <a:t>17</a:t>
            </a:fld>
            <a:endParaRPr lang="de-DE" noProof="0"/>
          </a:p>
        </p:txBody>
      </p:sp>
      <p:sp>
        <p:nvSpPr>
          <p:cNvPr id="8" name="Rechteck 7">
            <a:extLst>
              <a:ext uri="{FF2B5EF4-FFF2-40B4-BE49-F238E27FC236}">
                <a16:creationId xmlns:a16="http://schemas.microsoft.com/office/drawing/2014/main" id="{6EE58230-6951-3549-B7B1-264E8FFD982F}"/>
              </a:ext>
            </a:extLst>
          </p:cNvPr>
          <p:cNvSpPr/>
          <p:nvPr/>
        </p:nvSpPr>
        <p:spPr bwMode="auto">
          <a:xfrm>
            <a:off x="1300772" y="982125"/>
            <a:ext cx="2734310" cy="720725"/>
          </a:xfrm>
          <a:prstGeom prst="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dirty="0"/>
              <a:t>278</a:t>
            </a:r>
            <a:r>
              <a:rPr lang="en-US" dirty="0"/>
              <a:t> related expert statements</a:t>
            </a:r>
            <a:endParaRPr lang="en-US" b="1" dirty="0">
              <a:solidFill>
                <a:schemeClr val="tx1"/>
              </a:solidFill>
              <a:cs typeface="Arial" pitchFamily="34" charset="0"/>
            </a:endParaRPr>
          </a:p>
        </p:txBody>
      </p:sp>
      <p:sp>
        <p:nvSpPr>
          <p:cNvPr id="9" name="Rechteck 8">
            <a:extLst>
              <a:ext uri="{FF2B5EF4-FFF2-40B4-BE49-F238E27FC236}">
                <a16:creationId xmlns:a16="http://schemas.microsoft.com/office/drawing/2014/main" id="{2F8E45AD-EF9A-6343-8F61-343D88CDAF4C}"/>
              </a:ext>
            </a:extLst>
          </p:cNvPr>
          <p:cNvSpPr/>
          <p:nvPr/>
        </p:nvSpPr>
        <p:spPr bwMode="auto">
          <a:xfrm>
            <a:off x="7683256" y="804345"/>
            <a:ext cx="2764955" cy="934235"/>
          </a:xfrm>
          <a:prstGeom prst="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dirty="0"/>
              <a:t>55</a:t>
            </a:r>
            <a:r>
              <a:rPr lang="en-US" dirty="0"/>
              <a:t> main challenges grouped into </a:t>
            </a:r>
            <a:r>
              <a:rPr lang="en-US" b="1" dirty="0"/>
              <a:t>13 categories</a:t>
            </a:r>
            <a:endParaRPr lang="en-US" b="1" dirty="0">
              <a:solidFill>
                <a:schemeClr val="tx1"/>
              </a:solidFill>
              <a:cs typeface="Arial" pitchFamily="34" charset="0"/>
            </a:endParaRPr>
          </a:p>
        </p:txBody>
      </p:sp>
      <p:cxnSp>
        <p:nvCxnSpPr>
          <p:cNvPr id="10" name="Gerade Verbindung mit Pfeil 9">
            <a:extLst>
              <a:ext uri="{FF2B5EF4-FFF2-40B4-BE49-F238E27FC236}">
                <a16:creationId xmlns:a16="http://schemas.microsoft.com/office/drawing/2014/main" id="{685344E6-E0D0-8149-A92A-15AC659F8473}"/>
              </a:ext>
            </a:extLst>
          </p:cNvPr>
          <p:cNvCxnSpPr>
            <a:cxnSpLocks/>
          </p:cNvCxnSpPr>
          <p:nvPr/>
        </p:nvCxnSpPr>
        <p:spPr bwMode="auto">
          <a:xfrm>
            <a:off x="4343061" y="1311103"/>
            <a:ext cx="2254672" cy="0"/>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2" name="Textfeld 11">
            <a:extLst>
              <a:ext uri="{FF2B5EF4-FFF2-40B4-BE49-F238E27FC236}">
                <a16:creationId xmlns:a16="http://schemas.microsoft.com/office/drawing/2014/main" id="{09F67942-366A-AC40-81D7-41EC6BE7C9BD}"/>
              </a:ext>
            </a:extLst>
          </p:cNvPr>
          <p:cNvSpPr txBox="1"/>
          <p:nvPr/>
        </p:nvSpPr>
        <p:spPr>
          <a:xfrm>
            <a:off x="9383184" y="1714028"/>
            <a:ext cx="172819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 occurrences</a:t>
            </a:r>
          </a:p>
        </p:txBody>
      </p:sp>
      <p:pic>
        <p:nvPicPr>
          <p:cNvPr id="14" name="Grafik 13">
            <a:extLst>
              <a:ext uri="{FF2B5EF4-FFF2-40B4-BE49-F238E27FC236}">
                <a16:creationId xmlns:a16="http://schemas.microsoft.com/office/drawing/2014/main" id="{B49DA528-7612-B446-9E10-395321ACC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791" y="764704"/>
            <a:ext cx="1013515" cy="1013515"/>
          </a:xfrm>
          <a:prstGeom prst="rect">
            <a:avLst/>
          </a:prstGeom>
        </p:spPr>
      </p:pic>
      <p:graphicFrame>
        <p:nvGraphicFramePr>
          <p:cNvPr id="15" name="Tabelle 14">
            <a:extLst>
              <a:ext uri="{FF2B5EF4-FFF2-40B4-BE49-F238E27FC236}">
                <a16:creationId xmlns:a16="http://schemas.microsoft.com/office/drawing/2014/main" id="{308482D8-F5B6-6B42-8F85-52FCE03DE905}"/>
              </a:ext>
            </a:extLst>
          </p:cNvPr>
          <p:cNvGraphicFramePr>
            <a:graphicFrameLocks noGrp="1"/>
          </p:cNvGraphicFramePr>
          <p:nvPr>
            <p:extLst>
              <p:ext uri="{D42A27DB-BD31-4B8C-83A1-F6EECF244321}">
                <p14:modId xmlns:p14="http://schemas.microsoft.com/office/powerpoint/2010/main" val="4030364529"/>
              </p:ext>
            </p:extLst>
          </p:nvPr>
        </p:nvGraphicFramePr>
        <p:xfrm>
          <a:off x="767409" y="2059730"/>
          <a:ext cx="10343968" cy="3679053"/>
        </p:xfrm>
        <a:graphic>
          <a:graphicData uri="http://schemas.openxmlformats.org/drawingml/2006/table">
            <a:tbl>
              <a:tblPr>
                <a:tableStyleId>{5C22544A-7EE6-4342-B048-85BDC9FD1C3A}</a:tableStyleId>
              </a:tblPr>
              <a:tblGrid>
                <a:gridCol w="2088231">
                  <a:extLst>
                    <a:ext uri="{9D8B030D-6E8A-4147-A177-3AD203B41FA5}">
                      <a16:colId xmlns:a16="http://schemas.microsoft.com/office/drawing/2014/main" val="4138830386"/>
                    </a:ext>
                  </a:extLst>
                </a:gridCol>
                <a:gridCol w="7704856">
                  <a:extLst>
                    <a:ext uri="{9D8B030D-6E8A-4147-A177-3AD203B41FA5}">
                      <a16:colId xmlns:a16="http://schemas.microsoft.com/office/drawing/2014/main" val="2957146094"/>
                    </a:ext>
                  </a:extLst>
                </a:gridCol>
                <a:gridCol w="550881">
                  <a:extLst>
                    <a:ext uri="{9D8B030D-6E8A-4147-A177-3AD203B41FA5}">
                      <a16:colId xmlns:a16="http://schemas.microsoft.com/office/drawing/2014/main" val="4057468133"/>
                    </a:ext>
                  </a:extLst>
                </a:gridCol>
              </a:tblGrid>
              <a:tr h="635445">
                <a:tc>
                  <a:txBody>
                    <a:bodyPr/>
                    <a:lstStyle/>
                    <a:p>
                      <a:pPr algn="ctr" fontAlgn="b"/>
                      <a:r>
                        <a:rPr lang="de-DE" sz="1600" b="1" u="none" strike="noStrike" dirty="0">
                          <a:effectLst/>
                          <a:latin typeface="Arial" panose="020B0604020202020204" pitchFamily="34" charset="0"/>
                          <a:cs typeface="Arial" panose="020B0604020202020204" pitchFamily="34" charset="0"/>
                        </a:rPr>
                        <a:t>Data </a:t>
                      </a:r>
                      <a:r>
                        <a:rPr lang="de-DE" sz="1600" b="1" u="none" strike="noStrike" dirty="0" err="1">
                          <a:effectLst/>
                          <a:latin typeface="Arial" panose="020B0604020202020204" pitchFamily="34" charset="0"/>
                          <a:cs typeface="Arial" panose="020B0604020202020204" pitchFamily="34" charset="0"/>
                        </a:rPr>
                        <a:t>collection</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28575" cap="flat" cmpd="sng" algn="ctr">
                      <a:solidFill>
                        <a:schemeClr val="accent6">
                          <a:lumMod val="75000"/>
                        </a:schemeClr>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dirty="0"/>
                        <a:t>Lack of data quality (8%), Lack of data availability (4%), Complexity of data collection (4%), </a:t>
                      </a:r>
                      <a:br>
                        <a:rPr lang="en-US" sz="1400" dirty="0"/>
                      </a:br>
                      <a:r>
                        <a:rPr lang="en-US" sz="1400" dirty="0"/>
                        <a:t>Too high effort of data collection (2%), Missing anonymity of data collection (1%)</a:t>
                      </a:r>
                    </a:p>
                  </a:txBody>
                  <a:tcPr marL="9525" marR="9525" marT="9525" marB="0" anchor="ctr">
                    <a:lnT w="28575" cap="flat" cmpd="sng" algn="ctr">
                      <a:solidFill>
                        <a:schemeClr val="accent6">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ctr" fontAlgn="b"/>
                      <a:r>
                        <a:rPr lang="de-DE" sz="1600" b="1" u="none" strike="noStrike" dirty="0">
                          <a:effectLst/>
                          <a:latin typeface="Arial" panose="020B0604020202020204" pitchFamily="34" charset="0"/>
                          <a:cs typeface="Arial" panose="020B0604020202020204" pitchFamily="34" charset="0"/>
                        </a:rPr>
                        <a:t>39%</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28575" cap="flat" cmpd="sng" algn="ctr">
                      <a:solidFill>
                        <a:schemeClr val="accent6">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47715313"/>
                  </a:ext>
                </a:extLst>
              </a:tr>
              <a:tr h="618649">
                <a:tc>
                  <a:txBody>
                    <a:bodyPr/>
                    <a:lstStyle/>
                    <a:p>
                      <a:pPr algn="ctr" fontAlgn="b"/>
                      <a:r>
                        <a:rPr lang="de-DE" sz="1600" b="1" i="0" u="none" strike="noStrike" dirty="0" err="1">
                          <a:solidFill>
                            <a:srgbClr val="000000"/>
                          </a:solidFill>
                          <a:effectLst/>
                          <a:latin typeface="Arial" panose="020B0604020202020204" pitchFamily="34" charset="0"/>
                          <a:cs typeface="Arial" panose="020B0604020202020204" pitchFamily="34" charset="0"/>
                        </a:rPr>
                        <a:t>Decision</a:t>
                      </a:r>
                      <a:r>
                        <a:rPr lang="de-DE" sz="1600" b="1" i="0" u="none" strike="noStrike" dirty="0">
                          <a:solidFill>
                            <a:srgbClr val="000000"/>
                          </a:solidFill>
                          <a:effectLst/>
                          <a:latin typeface="Arial" panose="020B0604020202020204" pitchFamily="34" charset="0"/>
                          <a:cs typeface="Arial" panose="020B0604020202020204" pitchFamily="34" charset="0"/>
                        </a:rPr>
                        <a:t> </a:t>
                      </a:r>
                      <a:r>
                        <a:rPr lang="de-DE" sz="1600" b="1" i="0" u="none" strike="noStrike" dirty="0" err="1">
                          <a:solidFill>
                            <a:srgbClr val="000000"/>
                          </a:solidFill>
                          <a:effectLst/>
                          <a:latin typeface="Arial" panose="020B0604020202020204" pitchFamily="34" charset="0"/>
                          <a:cs typeface="Arial" panose="020B0604020202020204" pitchFamily="34" charset="0"/>
                        </a:rPr>
                        <a:t>making</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dirty="0"/>
                        <a:t>Ineffective management based on metrics (8%), Misleading information derived from metric (4%), Difficulty of deciding on next actions (3%), </a:t>
                      </a:r>
                      <a:br>
                        <a:rPr lang="en-US" sz="1400" dirty="0"/>
                      </a:br>
                      <a:r>
                        <a:rPr lang="en-US" sz="1400" dirty="0"/>
                        <a:t>Lacking informative value (2%)</a:t>
                      </a: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22%</a:t>
                      </a: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617938"/>
                  </a:ext>
                </a:extLst>
              </a:tr>
              <a:tr h="832011">
                <a:tc>
                  <a:txBody>
                    <a:bodyPr/>
                    <a:lstStyle/>
                    <a:p>
                      <a:pPr algn="ctr" fontAlgn="b"/>
                      <a:r>
                        <a:rPr lang="de-DE" sz="1600" b="1" i="0" u="none" strike="noStrike" dirty="0">
                          <a:solidFill>
                            <a:srgbClr val="000000"/>
                          </a:solidFill>
                          <a:effectLst/>
                          <a:latin typeface="Arial" panose="020B0604020202020204" pitchFamily="34" charset="0"/>
                          <a:cs typeface="Arial" panose="020B0604020202020204" pitchFamily="34" charset="0"/>
                        </a:rPr>
                        <a:t>Definition </a:t>
                      </a:r>
                      <a:r>
                        <a:rPr lang="de-DE" sz="1600" b="1" i="0" u="none" strike="noStrike" dirty="0" err="1">
                          <a:solidFill>
                            <a:srgbClr val="000000"/>
                          </a:solidFill>
                          <a:effectLst/>
                          <a:latin typeface="Arial" panose="020B0604020202020204" pitchFamily="34" charset="0"/>
                          <a:cs typeface="Arial" panose="020B0604020202020204" pitchFamily="34" charset="0"/>
                        </a:rPr>
                        <a:t>of</a:t>
                      </a:r>
                      <a:r>
                        <a:rPr lang="de-DE" sz="1600" b="1" i="0" u="none" strike="noStrike" dirty="0">
                          <a:solidFill>
                            <a:srgbClr val="000000"/>
                          </a:solidFill>
                          <a:effectLst/>
                          <a:latin typeface="Arial" panose="020B0604020202020204" pitchFamily="34" charset="0"/>
                          <a:cs typeface="Arial" panose="020B0604020202020204" pitchFamily="34" charset="0"/>
                        </a:rPr>
                        <a:t> </a:t>
                      </a:r>
                      <a:r>
                        <a:rPr lang="de-DE" sz="1600" b="1" i="0" u="none" strike="noStrike" dirty="0" err="1">
                          <a:solidFill>
                            <a:srgbClr val="000000"/>
                          </a:solidFill>
                          <a:effectLst/>
                          <a:latin typeface="Arial" panose="020B0604020202020204" pitchFamily="34" charset="0"/>
                          <a:cs typeface="Arial" panose="020B0604020202020204" pitchFamily="34" charset="0"/>
                        </a:rPr>
                        <a:t>metric</a:t>
                      </a:r>
                      <a:br>
                        <a:rPr lang="de-DE" sz="1600" b="1" i="0" u="none" strike="noStrike" dirty="0">
                          <a:solidFill>
                            <a:srgbClr val="000000"/>
                          </a:solidFill>
                          <a:effectLst/>
                          <a:latin typeface="Arial" panose="020B0604020202020204" pitchFamily="34" charset="0"/>
                          <a:cs typeface="Arial" panose="020B0604020202020204" pitchFamily="34" charset="0"/>
                        </a:rPr>
                      </a:b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dirty="0"/>
                        <a:t>Complexity of metric definition (5%), Definition of appropriate target value (2%), Definition of appropriate calculation rule (2%), Definition of appropriate tolerance values (1%), Appropriate granularity of calculation parameters (1%)</a:t>
                      </a: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13%</a:t>
                      </a:r>
                    </a:p>
                  </a:txBody>
                  <a:tcPr marL="9525" marR="9525" marT="9525" marB="0" anchor="ctr">
                    <a:lnL w="12700" cmpd="sng">
                      <a:noFill/>
                    </a:lnL>
                    <a:lnR w="12700" cmpd="sng">
                      <a:noFill/>
                    </a:lnR>
                    <a:lnT w="28575"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9832252"/>
                  </a:ext>
                </a:extLst>
              </a:tr>
              <a:tr h="606915">
                <a:tc>
                  <a:txBody>
                    <a:bodyPr/>
                    <a:lstStyle/>
                    <a:p>
                      <a:pPr algn="ctr" fontAlgn="b"/>
                      <a:r>
                        <a:rPr lang="de-DE" sz="1600" b="1" i="0" u="none" strike="noStrike" dirty="0">
                          <a:solidFill>
                            <a:srgbClr val="000000"/>
                          </a:solidFill>
                          <a:effectLst/>
                          <a:latin typeface="Arial" panose="020B0604020202020204" pitchFamily="34" charset="0"/>
                          <a:cs typeface="Arial" panose="020B0604020202020204" pitchFamily="34" charset="0"/>
                        </a:rPr>
                        <a:t>Negative </a:t>
                      </a:r>
                      <a:r>
                        <a:rPr lang="de-DE" sz="1600" b="1" i="0" u="none" strike="noStrike" dirty="0" err="1">
                          <a:solidFill>
                            <a:srgbClr val="000000"/>
                          </a:solidFill>
                          <a:effectLst/>
                          <a:latin typeface="Arial" panose="020B0604020202020204" pitchFamily="34" charset="0"/>
                          <a:cs typeface="Arial" panose="020B0604020202020204" pitchFamily="34" charset="0"/>
                        </a:rPr>
                        <a:t>effects</a:t>
                      </a:r>
                      <a:r>
                        <a:rPr lang="de-DE" sz="1600" b="1" i="0" u="none" strike="noStrike" dirty="0">
                          <a:solidFill>
                            <a:srgbClr val="000000"/>
                          </a:solidFill>
                          <a:effectLst/>
                          <a:latin typeface="Arial" panose="020B0604020202020204" pitchFamily="34" charset="0"/>
                          <a:cs typeface="Arial" panose="020B0604020202020204" pitchFamily="34" charset="0"/>
                        </a:rPr>
                        <a:t> </a:t>
                      </a:r>
                      <a:r>
                        <a:rPr lang="de-DE" sz="1600" b="1" i="0" u="none" strike="noStrike" dirty="0" err="1">
                          <a:solidFill>
                            <a:srgbClr val="000000"/>
                          </a:solidFill>
                          <a:effectLst/>
                          <a:latin typeface="Arial" panose="020B0604020202020204" pitchFamily="34" charset="0"/>
                          <a:cs typeface="Arial" panose="020B0604020202020204" pitchFamily="34" charset="0"/>
                        </a:rPr>
                        <a:t>for</a:t>
                      </a:r>
                      <a:r>
                        <a:rPr lang="de-DE" sz="1600" b="1" i="0" u="none" strike="noStrike" dirty="0">
                          <a:solidFill>
                            <a:srgbClr val="000000"/>
                          </a:solidFill>
                          <a:effectLst/>
                          <a:latin typeface="Arial" panose="020B0604020202020204" pitchFamily="34" charset="0"/>
                          <a:cs typeface="Arial" panose="020B0604020202020204" pitchFamily="34" charset="0"/>
                        </a:rPr>
                        <a:t> </a:t>
                      </a:r>
                      <a:r>
                        <a:rPr lang="de-DE" sz="1600" b="1" i="0" u="none" strike="noStrike" dirty="0" err="1">
                          <a:solidFill>
                            <a:srgbClr val="000000"/>
                          </a:solidFill>
                          <a:effectLst/>
                          <a:latin typeface="Arial" panose="020B0604020202020204" pitchFamily="34" charset="0"/>
                          <a:cs typeface="Arial" panose="020B0604020202020204" pitchFamily="34" charset="0"/>
                        </a:rPr>
                        <a:t>employees</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dirty="0"/>
                        <a:t>Too high stress (5%), Increasing demotivation (3%), </a:t>
                      </a:r>
                      <a:br>
                        <a:rPr lang="en-US" sz="1400" dirty="0"/>
                      </a:br>
                      <a:r>
                        <a:rPr lang="en-US" sz="1400" dirty="0"/>
                        <a:t>Feeling of being controlled (2%)</a:t>
                      </a:r>
                    </a:p>
                  </a:txBody>
                  <a:tcPr marL="9525" marR="9525" marT="9525" marB="0" anchor="ctr">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8%</a:t>
                      </a:r>
                    </a:p>
                  </a:txBody>
                  <a:tcPr marL="9525" marR="9525" marT="9525" marB="0" anchor="ctr">
                    <a:lnL w="12700" cmpd="sng">
                      <a:noFill/>
                    </a:lnL>
                    <a:lnR w="12700" cmpd="sng">
                      <a:noFill/>
                    </a:lnR>
                    <a:lnT w="285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9544159"/>
                  </a:ext>
                </a:extLst>
              </a:tr>
              <a:tr h="955077">
                <a:tc>
                  <a:txBody>
                    <a:bodyPr/>
                    <a:lstStyle/>
                    <a:p>
                      <a:pPr algn="ctr" fontAlgn="b"/>
                      <a:r>
                        <a:rPr lang="de-DE" sz="1600" b="1" i="0" u="none" strike="noStrike" dirty="0">
                          <a:solidFill>
                            <a:srgbClr val="000000"/>
                          </a:solidFill>
                          <a:effectLst/>
                          <a:latin typeface="Arial" panose="020B0604020202020204" pitchFamily="34" charset="0"/>
                          <a:cs typeface="Arial" panose="020B0604020202020204" pitchFamily="34" charset="0"/>
                        </a:rPr>
                        <a:t>Adoption </a:t>
                      </a:r>
                      <a:r>
                        <a:rPr lang="de-DE" sz="1600" b="1" i="0" u="none" strike="noStrike" dirty="0" err="1">
                          <a:solidFill>
                            <a:srgbClr val="000000"/>
                          </a:solidFill>
                          <a:effectLst/>
                          <a:latin typeface="Arial" panose="020B0604020202020204" pitchFamily="34" charset="0"/>
                          <a:cs typeface="Arial" panose="020B0604020202020204" pitchFamily="34" charset="0"/>
                        </a:rPr>
                        <a:t>of</a:t>
                      </a:r>
                      <a:r>
                        <a:rPr lang="de-DE" sz="1600" b="1" i="0" u="none" strike="noStrike" dirty="0">
                          <a:solidFill>
                            <a:srgbClr val="000000"/>
                          </a:solidFill>
                          <a:effectLst/>
                          <a:latin typeface="Arial" panose="020B0604020202020204" pitchFamily="34" charset="0"/>
                          <a:cs typeface="Arial" panose="020B0604020202020204" pitchFamily="34" charset="0"/>
                        </a:rPr>
                        <a:t> </a:t>
                      </a:r>
                      <a:r>
                        <a:rPr lang="de-DE" sz="1600" b="1" i="0" u="none" strike="noStrike" dirty="0" err="1">
                          <a:solidFill>
                            <a:srgbClr val="000000"/>
                          </a:solidFill>
                          <a:effectLst/>
                          <a:latin typeface="Arial" panose="020B0604020202020204" pitchFamily="34" charset="0"/>
                          <a:cs typeface="Arial" panose="020B0604020202020204" pitchFamily="34" charset="0"/>
                        </a:rPr>
                        <a:t>metrics</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dirty="0"/>
                        <a:t>Slow acceptance by employees (1%), Establishing common understanding within organization (1%), Sufficient management commitment (1%), Too high time effort (1%), Slow acceptance by stakeholders (1%), Lack of openness within organization (1%), Balancing management and team responsibility (1%), Regular monitoring (&lt;1%), Lack of common reporting (&lt;1%)</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de-DE" sz="1600" b="1" u="none" strike="noStrike" kern="1200" dirty="0">
                          <a:solidFill>
                            <a:schemeClr val="dk1"/>
                          </a:solidFill>
                          <a:effectLst/>
                          <a:latin typeface="Arial" panose="020B0604020202020204" pitchFamily="34" charset="0"/>
                          <a:ea typeface="+mn-ea"/>
                          <a:cs typeface="Arial" panose="020B0604020202020204" pitchFamily="34" charset="0"/>
                        </a:rPr>
                        <a:t>4%</a:t>
                      </a:r>
                    </a:p>
                  </a:txBody>
                  <a:tcPr marL="9525" marR="9525" marT="9525"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2638021"/>
                  </a:ext>
                </a:extLst>
              </a:tr>
            </a:tbl>
          </a:graphicData>
        </a:graphic>
      </p:graphicFrame>
      <p:sp>
        <p:nvSpPr>
          <p:cNvPr id="16" name="Rechteck 15">
            <a:extLst>
              <a:ext uri="{FF2B5EF4-FFF2-40B4-BE49-F238E27FC236}">
                <a16:creationId xmlns:a16="http://schemas.microsoft.com/office/drawing/2014/main" id="{D80145AA-544C-F94C-8891-C3CE23E7AF61}"/>
              </a:ext>
            </a:extLst>
          </p:cNvPr>
          <p:cNvSpPr/>
          <p:nvPr/>
        </p:nvSpPr>
        <p:spPr>
          <a:xfrm>
            <a:off x="2046809" y="5820774"/>
            <a:ext cx="11269478" cy="738664"/>
          </a:xfrm>
          <a:prstGeom prst="rect">
            <a:avLst/>
          </a:prstGeom>
        </p:spPr>
        <p:txBody>
          <a:bodyPr wrap="square">
            <a:spAutoFit/>
          </a:bodyPr>
          <a:lstStyle/>
          <a:p>
            <a:r>
              <a:rPr lang="en-US" sz="1400" dirty="0">
                <a:solidFill>
                  <a:schemeClr val="tx1">
                    <a:lumMod val="65000"/>
                    <a:lumOff val="35000"/>
                  </a:schemeClr>
                </a:solidFill>
              </a:rPr>
              <a:t>Metrics' focus on local maxima (6%), Metric value manipulation (5%), Calculation of metric (5%), </a:t>
            </a:r>
            <a:br>
              <a:rPr lang="en-US" sz="1400" dirty="0">
                <a:solidFill>
                  <a:schemeClr val="tx1">
                    <a:lumMod val="65000"/>
                    <a:lumOff val="35000"/>
                  </a:schemeClr>
                </a:solidFill>
              </a:rPr>
            </a:br>
            <a:r>
              <a:rPr lang="en-US" sz="1400" b="1" dirty="0">
                <a:solidFill>
                  <a:schemeClr val="tx1">
                    <a:lumMod val="65000"/>
                    <a:lumOff val="35000"/>
                  </a:schemeClr>
                </a:solidFill>
              </a:rPr>
              <a:t>Changing environment </a:t>
            </a:r>
            <a:r>
              <a:rPr lang="en-US" sz="1400" dirty="0">
                <a:solidFill>
                  <a:schemeClr val="tx1">
                    <a:lumMod val="65000"/>
                    <a:lumOff val="35000"/>
                  </a:schemeClr>
                </a:solidFill>
              </a:rPr>
              <a:t>(5%), Lack of understanding of metric (5%), Management of dependencies (5%), </a:t>
            </a:r>
            <a:br>
              <a:rPr lang="en-US" sz="1400" dirty="0">
                <a:solidFill>
                  <a:schemeClr val="tx1">
                    <a:lumMod val="65000"/>
                    <a:lumOff val="35000"/>
                  </a:schemeClr>
                </a:solidFill>
              </a:rPr>
            </a:br>
            <a:r>
              <a:rPr lang="en-US" sz="1400" dirty="0">
                <a:solidFill>
                  <a:schemeClr val="tx1">
                    <a:lumMod val="65000"/>
                    <a:lumOff val="35000"/>
                  </a:schemeClr>
                </a:solidFill>
              </a:rPr>
              <a:t>Efficient and effective implementation of countermeasures (3%), Internal competition (3%)</a:t>
            </a:r>
          </a:p>
        </p:txBody>
      </p:sp>
    </p:spTree>
    <p:extLst>
      <p:ext uri="{BB962C8B-B14F-4D97-AF65-F5344CB8AC3E}">
        <p14:creationId xmlns:p14="http://schemas.microsoft.com/office/powerpoint/2010/main" val="17912306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9065" y="2420888"/>
            <a:ext cx="12192000" cy="5040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a:solidFill>
                <a:schemeClr val="tx1"/>
              </a:solidFill>
              <a:latin typeface="Arial Unicode MS" pitchFamily="34" charset="-128"/>
            </a:endParaRPr>
          </a:p>
        </p:txBody>
      </p:sp>
      <p:sp>
        <p:nvSpPr>
          <p:cNvPr id="3" name="Inhaltsplatzhalter 2"/>
          <p:cNvSpPr>
            <a:spLocks noGrp="1"/>
          </p:cNvSpPr>
          <p:nvPr>
            <p:ph idx="1"/>
          </p:nvPr>
        </p:nvSpPr>
        <p:spPr>
          <a:xfrm>
            <a:off x="332902" y="980728"/>
            <a:ext cx="11523135" cy="5400675"/>
          </a:xfrm>
        </p:spPr>
        <p:txBody>
          <a:bodyPr/>
          <a:lstStyle/>
          <a:p>
            <a:pPr>
              <a:lnSpc>
                <a:spcPct val="150000"/>
              </a:lnSpc>
            </a:pPr>
            <a:r>
              <a:rPr lang="de-DE" dirty="0" err="1"/>
              <a:t>Introduction</a:t>
            </a:r>
            <a:endParaRPr lang="de-DE" dirty="0"/>
          </a:p>
          <a:p>
            <a:pPr>
              <a:lnSpc>
                <a:spcPct val="150000"/>
              </a:lnSpc>
            </a:pPr>
            <a:r>
              <a:rPr lang="de-DE" dirty="0"/>
              <a:t>Research </a:t>
            </a:r>
            <a:r>
              <a:rPr lang="de-DE" dirty="0" err="1"/>
              <a:t>methodology</a:t>
            </a:r>
            <a:endParaRPr lang="de-DE" dirty="0"/>
          </a:p>
          <a:p>
            <a:pPr>
              <a:lnSpc>
                <a:spcPct val="150000"/>
              </a:lnSpc>
            </a:pPr>
            <a:r>
              <a:rPr lang="de-DE" dirty="0"/>
              <a:t>Study </a:t>
            </a:r>
            <a:r>
              <a:rPr lang="de-DE" dirty="0" err="1"/>
              <a:t>results</a:t>
            </a:r>
            <a:endParaRPr lang="de-DE" dirty="0"/>
          </a:p>
          <a:p>
            <a:pPr>
              <a:lnSpc>
                <a:spcPct val="150000"/>
              </a:lnSpc>
            </a:pPr>
            <a:r>
              <a:rPr lang="de-DE" dirty="0"/>
              <a:t>Solution </a:t>
            </a:r>
            <a:r>
              <a:rPr lang="de-DE" dirty="0" err="1"/>
              <a:t>artifacts</a:t>
            </a:r>
            <a:endParaRPr lang="de-DE" dirty="0"/>
          </a:p>
          <a:p>
            <a:pPr>
              <a:lnSpc>
                <a:spcPct val="150000"/>
              </a:lnSpc>
            </a:pPr>
            <a:r>
              <a:rPr lang="de-DE" dirty="0"/>
              <a:t>Evaluation</a:t>
            </a:r>
          </a:p>
          <a:p>
            <a:pPr>
              <a:lnSpc>
                <a:spcPct val="150000"/>
              </a:lnSpc>
            </a:pPr>
            <a:r>
              <a:rPr lang="de-DE" dirty="0"/>
              <a:t>Key </a:t>
            </a:r>
            <a:r>
              <a:rPr lang="de-DE" dirty="0" err="1"/>
              <a:t>findings</a:t>
            </a:r>
            <a:r>
              <a:rPr lang="de-DE" dirty="0"/>
              <a:t> </a:t>
            </a:r>
            <a:r>
              <a:rPr lang="de-DE" dirty="0" err="1"/>
              <a:t>and</a:t>
            </a:r>
            <a:r>
              <a:rPr lang="de-DE" dirty="0"/>
              <a:t> </a:t>
            </a:r>
            <a:r>
              <a:rPr lang="de-DE" dirty="0" err="1"/>
              <a:t>outlook</a:t>
            </a:r>
            <a:endParaRPr lang="de-DE" dirty="0"/>
          </a:p>
        </p:txBody>
      </p:sp>
      <p:sp>
        <p:nvSpPr>
          <p:cNvPr id="2" name="Titel 1"/>
          <p:cNvSpPr>
            <a:spLocks noGrp="1"/>
          </p:cNvSpPr>
          <p:nvPr>
            <p:ph type="title"/>
          </p:nvPr>
        </p:nvSpPr>
        <p:spPr/>
        <p:txBody>
          <a:bodyPr/>
          <a:lstStyle/>
          <a:p>
            <a:r>
              <a:rPr lang="en-US"/>
              <a:t>Outline</a:t>
            </a:r>
          </a:p>
        </p:txBody>
      </p:sp>
      <p:sp>
        <p:nvSpPr>
          <p:cNvPr id="4" name="Datumsplatzhalter 3"/>
          <p:cNvSpPr>
            <a:spLocks noGrp="1"/>
          </p:cNvSpPr>
          <p:nvPr>
            <p:ph type="dt" sz="half" idx="10"/>
          </p:nvPr>
        </p:nvSpPr>
        <p:spPr/>
        <p:txBody>
          <a:bodyPr/>
          <a:lstStyle/>
          <a:p>
            <a:r>
              <a:rPr lang="de-DE"/>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de-DE" smtClean="0"/>
              <a:pPr/>
              <a:t>18</a:t>
            </a:fld>
            <a:endParaRPr lang="de-DE"/>
          </a:p>
        </p:txBody>
      </p:sp>
    </p:spTree>
    <p:extLst>
      <p:ext uri="{BB962C8B-B14F-4D97-AF65-F5344CB8AC3E}">
        <p14:creationId xmlns:p14="http://schemas.microsoft.com/office/powerpoint/2010/main" val="8122067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241CF77B-222A-DE48-A42F-060B85B55296}"/>
              </a:ext>
            </a:extLst>
          </p:cNvPr>
          <p:cNvPicPr>
            <a:picLocks noChangeAspect="1"/>
          </p:cNvPicPr>
          <p:nvPr/>
        </p:nvPicPr>
        <p:blipFill rotWithShape="1">
          <a:blip r:embed="rId3"/>
          <a:srcRect l="10870" t="11029" r="10732" b="10367"/>
          <a:stretch/>
        </p:blipFill>
        <p:spPr>
          <a:xfrm>
            <a:off x="5266143" y="-62233"/>
            <a:ext cx="4554945" cy="6603812"/>
          </a:xfrm>
          <a:prstGeom prst="rect">
            <a:avLst/>
          </a:prstGeom>
        </p:spPr>
      </p:pic>
      <p:sp>
        <p:nvSpPr>
          <p:cNvPr id="41" name="Rechteck 40">
            <a:extLst>
              <a:ext uri="{FF2B5EF4-FFF2-40B4-BE49-F238E27FC236}">
                <a16:creationId xmlns:a16="http://schemas.microsoft.com/office/drawing/2014/main" id="{0D042E7F-1ABE-C343-81E0-033755C8E1CA}"/>
              </a:ext>
            </a:extLst>
          </p:cNvPr>
          <p:cNvSpPr/>
          <p:nvPr/>
        </p:nvSpPr>
        <p:spPr bwMode="auto">
          <a:xfrm>
            <a:off x="335360" y="2687283"/>
            <a:ext cx="4134525" cy="1035409"/>
          </a:xfrm>
          <a:prstGeom prst="rect">
            <a:avLst/>
          </a:prstGeom>
          <a:solidFill>
            <a:schemeClr val="bg1"/>
          </a:solidFill>
          <a:ln w="31750">
            <a:solidFill>
              <a:schemeClr val="accent2"/>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a:solidFill>
                  <a:schemeClr val="tx1"/>
                </a:solidFill>
                <a:cs typeface="Arial" pitchFamily="34" charset="0"/>
              </a:rPr>
              <a:t>General description elements</a:t>
            </a:r>
          </a:p>
        </p:txBody>
      </p:sp>
      <p:sp>
        <p:nvSpPr>
          <p:cNvPr id="2" name="Titel 1">
            <a:extLst>
              <a:ext uri="{FF2B5EF4-FFF2-40B4-BE49-F238E27FC236}">
                <a16:creationId xmlns:a16="http://schemas.microsoft.com/office/drawing/2014/main" id="{73FD2940-F0E5-BB48-88EF-B1AA65EF12C9}"/>
              </a:ext>
            </a:extLst>
          </p:cNvPr>
          <p:cNvSpPr>
            <a:spLocks noGrp="1"/>
          </p:cNvSpPr>
          <p:nvPr>
            <p:ph type="title"/>
          </p:nvPr>
        </p:nvSpPr>
        <p:spPr>
          <a:xfrm>
            <a:off x="432511" y="188640"/>
            <a:ext cx="4007305" cy="720725"/>
          </a:xfrm>
        </p:spPr>
        <p:txBody>
          <a:bodyPr/>
          <a:lstStyle/>
          <a:p>
            <a:r>
              <a:rPr lang="en-US" dirty="0"/>
              <a:t>Metric Management Fact Sheet – Structure (1)</a:t>
            </a:r>
          </a:p>
        </p:txBody>
      </p:sp>
      <p:sp>
        <p:nvSpPr>
          <p:cNvPr id="4" name="Datumsplatzhalter 3">
            <a:extLst>
              <a:ext uri="{FF2B5EF4-FFF2-40B4-BE49-F238E27FC236}">
                <a16:creationId xmlns:a16="http://schemas.microsoft.com/office/drawing/2014/main" id="{053EDDE5-D2DC-9549-B7F7-2218158B1B75}"/>
              </a:ext>
            </a:extLst>
          </p:cNvPr>
          <p:cNvSpPr>
            <a:spLocks noGrp="1"/>
          </p:cNvSpPr>
          <p:nvPr>
            <p:ph type="dt" sz="half" idx="10"/>
          </p:nvPr>
        </p:nvSpPr>
        <p:spPr/>
        <p:txBody>
          <a:bodyPr/>
          <a:lstStyle/>
          <a:p>
            <a:pPr>
              <a:defRPr/>
            </a:pPr>
            <a:r>
              <a:rPr lang="en-US"/>
              <a:t>© sebis</a:t>
            </a:r>
          </a:p>
        </p:txBody>
      </p:sp>
      <p:sp>
        <p:nvSpPr>
          <p:cNvPr id="6" name="Foliennummernplatzhalter 5">
            <a:extLst>
              <a:ext uri="{FF2B5EF4-FFF2-40B4-BE49-F238E27FC236}">
                <a16:creationId xmlns:a16="http://schemas.microsoft.com/office/drawing/2014/main" id="{3E05C73F-54E2-E047-9239-BA0AF4FE391B}"/>
              </a:ext>
            </a:extLst>
          </p:cNvPr>
          <p:cNvSpPr>
            <a:spLocks noGrp="1"/>
          </p:cNvSpPr>
          <p:nvPr>
            <p:ph type="sldNum" sz="quarter" idx="12"/>
          </p:nvPr>
        </p:nvSpPr>
        <p:spPr/>
        <p:txBody>
          <a:bodyPr/>
          <a:lstStyle/>
          <a:p>
            <a:pPr>
              <a:defRPr/>
            </a:pPr>
            <a:fld id="{05BC9FAB-BDC1-47C0-A8BB-6E12A8205D33}" type="slidenum">
              <a:rPr lang="de-DE" smtClean="0"/>
              <a:pPr>
                <a:defRPr/>
              </a:pPr>
              <a:t>19</a:t>
            </a:fld>
            <a:endParaRPr lang="de-DE" dirty="0"/>
          </a:p>
        </p:txBody>
      </p:sp>
      <p:cxnSp>
        <p:nvCxnSpPr>
          <p:cNvPr id="20" name="Gerade Verbindung 19">
            <a:extLst>
              <a:ext uri="{FF2B5EF4-FFF2-40B4-BE49-F238E27FC236}">
                <a16:creationId xmlns:a16="http://schemas.microsoft.com/office/drawing/2014/main" id="{54B5697B-32DD-D244-941A-6F81A693C17D}"/>
              </a:ext>
            </a:extLst>
          </p:cNvPr>
          <p:cNvCxnSpPr>
            <a:cxnSpLocks/>
          </p:cNvCxnSpPr>
          <p:nvPr/>
        </p:nvCxnSpPr>
        <p:spPr bwMode="auto">
          <a:xfrm>
            <a:off x="5303912" y="44623"/>
            <a:ext cx="0" cy="2304257"/>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4" name="Gerade Verbindung 23">
            <a:extLst>
              <a:ext uri="{FF2B5EF4-FFF2-40B4-BE49-F238E27FC236}">
                <a16:creationId xmlns:a16="http://schemas.microsoft.com/office/drawing/2014/main" id="{673CD679-057C-7B4B-862D-AFB5BE38B794}"/>
              </a:ext>
            </a:extLst>
          </p:cNvPr>
          <p:cNvCxnSpPr>
            <a:cxnSpLocks/>
          </p:cNvCxnSpPr>
          <p:nvPr/>
        </p:nvCxnSpPr>
        <p:spPr bwMode="auto">
          <a:xfrm flipH="1">
            <a:off x="9773287" y="44623"/>
            <a:ext cx="3" cy="3678069"/>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6" name="Gerade Verbindung 25">
            <a:extLst>
              <a:ext uri="{FF2B5EF4-FFF2-40B4-BE49-F238E27FC236}">
                <a16:creationId xmlns:a16="http://schemas.microsoft.com/office/drawing/2014/main" id="{064EF27F-F8D3-7C4A-8EE5-6A51CC1A75B3}"/>
              </a:ext>
            </a:extLst>
          </p:cNvPr>
          <p:cNvCxnSpPr>
            <a:cxnSpLocks/>
          </p:cNvCxnSpPr>
          <p:nvPr/>
        </p:nvCxnSpPr>
        <p:spPr bwMode="auto">
          <a:xfrm>
            <a:off x="5303912" y="44624"/>
            <a:ext cx="4469378" cy="0"/>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33" name="Gerade Verbindung 32">
            <a:extLst>
              <a:ext uri="{FF2B5EF4-FFF2-40B4-BE49-F238E27FC236}">
                <a16:creationId xmlns:a16="http://schemas.microsoft.com/office/drawing/2014/main" id="{74A14AAA-07E9-6F4F-B396-9162B1E72C52}"/>
              </a:ext>
            </a:extLst>
          </p:cNvPr>
          <p:cNvCxnSpPr>
            <a:cxnSpLocks/>
          </p:cNvCxnSpPr>
          <p:nvPr/>
        </p:nvCxnSpPr>
        <p:spPr bwMode="auto">
          <a:xfrm>
            <a:off x="5282394" y="2348880"/>
            <a:ext cx="3117862" cy="0"/>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37" name="Gerade Verbindung 36">
            <a:extLst>
              <a:ext uri="{FF2B5EF4-FFF2-40B4-BE49-F238E27FC236}">
                <a16:creationId xmlns:a16="http://schemas.microsoft.com/office/drawing/2014/main" id="{2F3032BE-22A3-A64E-B4C5-5D37C3A51D98}"/>
              </a:ext>
            </a:extLst>
          </p:cNvPr>
          <p:cNvCxnSpPr>
            <a:cxnSpLocks/>
          </p:cNvCxnSpPr>
          <p:nvPr/>
        </p:nvCxnSpPr>
        <p:spPr bwMode="auto">
          <a:xfrm>
            <a:off x="8400256" y="2348880"/>
            <a:ext cx="0" cy="4236072"/>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42" name="Rechteck 41">
            <a:extLst>
              <a:ext uri="{FF2B5EF4-FFF2-40B4-BE49-F238E27FC236}">
                <a16:creationId xmlns:a16="http://schemas.microsoft.com/office/drawing/2014/main" id="{55C3FC67-D083-BD45-96BB-C1A13A298E3C}"/>
              </a:ext>
            </a:extLst>
          </p:cNvPr>
          <p:cNvSpPr/>
          <p:nvPr/>
        </p:nvSpPr>
        <p:spPr bwMode="auto">
          <a:xfrm>
            <a:off x="335360" y="3977767"/>
            <a:ext cx="4134525" cy="1035409"/>
          </a:xfrm>
          <a:prstGeom prst="rect">
            <a:avLst/>
          </a:prstGeom>
          <a:solidFill>
            <a:schemeClr val="bg1"/>
          </a:solidFill>
          <a:ln w="31750">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a:solidFill>
                  <a:schemeClr val="tx1"/>
                </a:solidFill>
                <a:cs typeface="Arial" pitchFamily="34" charset="0"/>
              </a:rPr>
              <a:t>Organization-specific description elements</a:t>
            </a:r>
          </a:p>
        </p:txBody>
      </p:sp>
      <p:sp>
        <p:nvSpPr>
          <p:cNvPr id="56" name="Rechteck 55">
            <a:extLst>
              <a:ext uri="{FF2B5EF4-FFF2-40B4-BE49-F238E27FC236}">
                <a16:creationId xmlns:a16="http://schemas.microsoft.com/office/drawing/2014/main" id="{8AF1A803-B4FD-D342-A4ED-CD473F96CDF0}"/>
              </a:ext>
            </a:extLst>
          </p:cNvPr>
          <p:cNvSpPr/>
          <p:nvPr/>
        </p:nvSpPr>
        <p:spPr bwMode="auto">
          <a:xfrm>
            <a:off x="5401617" y="2383730"/>
            <a:ext cx="2929311" cy="4185346"/>
          </a:xfrm>
          <a:prstGeom prst="rect">
            <a:avLst/>
          </a:prstGeom>
          <a:noFill/>
          <a:ln w="34925">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cxnSp>
        <p:nvCxnSpPr>
          <p:cNvPr id="59" name="Gerade Verbindung mit Pfeil 58">
            <a:extLst>
              <a:ext uri="{FF2B5EF4-FFF2-40B4-BE49-F238E27FC236}">
                <a16:creationId xmlns:a16="http://schemas.microsoft.com/office/drawing/2014/main" id="{5D4D83D5-721E-744F-A1F6-62520843D13B}"/>
              </a:ext>
            </a:extLst>
          </p:cNvPr>
          <p:cNvCxnSpPr>
            <a:cxnSpLocks/>
          </p:cNvCxnSpPr>
          <p:nvPr/>
        </p:nvCxnSpPr>
        <p:spPr bwMode="auto">
          <a:xfrm flipV="1">
            <a:off x="2207567" y="1944774"/>
            <a:ext cx="3064787" cy="742509"/>
          </a:xfrm>
          <a:prstGeom prst="bentConnector3">
            <a:avLst>
              <a:gd name="adj1" fmla="val 915"/>
            </a:avLst>
          </a:prstGeom>
          <a:ln w="44450">
            <a:solidFill>
              <a:schemeClr val="accent2"/>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64" name="Gerade Verbindung mit Pfeil 58">
            <a:extLst>
              <a:ext uri="{FF2B5EF4-FFF2-40B4-BE49-F238E27FC236}">
                <a16:creationId xmlns:a16="http://schemas.microsoft.com/office/drawing/2014/main" id="{BE9CB560-3579-2C42-8813-EDA5DDB3F727}"/>
              </a:ext>
            </a:extLst>
          </p:cNvPr>
          <p:cNvCxnSpPr>
            <a:cxnSpLocks/>
            <a:stCxn id="42" idx="2"/>
          </p:cNvCxnSpPr>
          <p:nvPr/>
        </p:nvCxnSpPr>
        <p:spPr bwMode="auto">
          <a:xfrm rot="16200000" flipH="1">
            <a:off x="3588269" y="3827530"/>
            <a:ext cx="536367" cy="2907658"/>
          </a:xfrm>
          <a:prstGeom prst="bentConnector2">
            <a:avLst/>
          </a:prstGeom>
          <a:ln w="44450">
            <a:solidFill>
              <a:schemeClr val="accent5"/>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71" name="Textfeld 70">
            <a:extLst>
              <a:ext uri="{FF2B5EF4-FFF2-40B4-BE49-F238E27FC236}">
                <a16:creationId xmlns:a16="http://schemas.microsoft.com/office/drawing/2014/main" id="{C639E834-E3EC-F04B-AE90-17560FDA9E3C}"/>
              </a:ext>
            </a:extLst>
          </p:cNvPr>
          <p:cNvSpPr txBox="1"/>
          <p:nvPr/>
        </p:nvSpPr>
        <p:spPr>
          <a:xfrm>
            <a:off x="-159614" y="1157361"/>
            <a:ext cx="5442008" cy="64633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a:latin typeface="Arial" pitchFamily="34" charset="0"/>
              </a:rPr>
              <a:t>Structure for defining </a:t>
            </a:r>
            <a:br>
              <a:rPr lang="en-US" b="1">
                <a:latin typeface="Arial" pitchFamily="34" charset="0"/>
              </a:rPr>
            </a:br>
            <a:r>
              <a:rPr lang="en-US" b="1">
                <a:latin typeface="Arial" pitchFamily="34" charset="0"/>
              </a:rPr>
              <a:t>and documenting metrics </a:t>
            </a:r>
          </a:p>
        </p:txBody>
      </p:sp>
      <p:sp>
        <p:nvSpPr>
          <p:cNvPr id="15" name="Rechteck 14">
            <a:extLst>
              <a:ext uri="{FF2B5EF4-FFF2-40B4-BE49-F238E27FC236}">
                <a16:creationId xmlns:a16="http://schemas.microsoft.com/office/drawing/2014/main" id="{7CD825DF-D4B7-DF40-BE1A-87DD0A038900}"/>
              </a:ext>
            </a:extLst>
          </p:cNvPr>
          <p:cNvSpPr/>
          <p:nvPr/>
        </p:nvSpPr>
        <p:spPr bwMode="auto">
          <a:xfrm>
            <a:off x="8448768" y="3722692"/>
            <a:ext cx="1276720" cy="2818872"/>
          </a:xfrm>
          <a:prstGeom prst="rect">
            <a:avLst/>
          </a:prstGeom>
          <a:solidFill>
            <a:schemeClr val="bg1"/>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cxnSp>
        <p:nvCxnSpPr>
          <p:cNvPr id="29" name="Gerade Verbindung 28">
            <a:extLst>
              <a:ext uri="{FF2B5EF4-FFF2-40B4-BE49-F238E27FC236}">
                <a16:creationId xmlns:a16="http://schemas.microsoft.com/office/drawing/2014/main" id="{266FD590-A0D5-C149-90F5-24A12150DA3C}"/>
              </a:ext>
            </a:extLst>
          </p:cNvPr>
          <p:cNvCxnSpPr>
            <a:cxnSpLocks/>
          </p:cNvCxnSpPr>
          <p:nvPr/>
        </p:nvCxnSpPr>
        <p:spPr bwMode="auto">
          <a:xfrm>
            <a:off x="8405845" y="3702960"/>
            <a:ext cx="1367445" cy="3476"/>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2" name="Fußzeilenplatzhalter 4">
            <a:extLst>
              <a:ext uri="{FF2B5EF4-FFF2-40B4-BE49-F238E27FC236}">
                <a16:creationId xmlns:a16="http://schemas.microsoft.com/office/drawing/2014/main" id="{53DB25E8-4C61-3141-B1BD-DAE1A7F6F605}"/>
              </a:ext>
            </a:extLst>
          </p:cNvPr>
          <p:cNvSpPr>
            <a:spLocks noGrp="1"/>
          </p:cNvSpPr>
          <p:nvPr>
            <p:ph type="ftr" sz="quarter" idx="11"/>
          </p:nvPr>
        </p:nvSpPr>
        <p:spPr>
          <a:xfrm>
            <a:off x="332903" y="6569076"/>
            <a:ext cx="5761567" cy="288925"/>
          </a:xfrm>
        </p:spPr>
        <p:txBody>
          <a:bodyPr/>
          <a:lstStyle/>
          <a:p>
            <a:r>
              <a:rPr lang="de-DE" dirty="0"/>
              <a:t>12.07.2021 Franziska Maria Tobisch Final </a:t>
            </a:r>
            <a:r>
              <a:rPr lang="de-DE" dirty="0" err="1"/>
              <a:t>Presentation</a:t>
            </a:r>
            <a:r>
              <a:rPr lang="de-DE" dirty="0"/>
              <a:t> Master Thesis</a:t>
            </a:r>
          </a:p>
        </p:txBody>
      </p:sp>
    </p:spTree>
    <p:extLst>
      <p:ext uri="{BB962C8B-B14F-4D97-AF65-F5344CB8AC3E}">
        <p14:creationId xmlns:p14="http://schemas.microsoft.com/office/powerpoint/2010/main" val="25684337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0" y="980728"/>
            <a:ext cx="12192000" cy="5040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a:solidFill>
                <a:schemeClr val="tx1"/>
              </a:solidFill>
              <a:latin typeface="Arial Unicode MS" pitchFamily="34" charset="-128"/>
            </a:endParaRPr>
          </a:p>
        </p:txBody>
      </p:sp>
      <p:sp>
        <p:nvSpPr>
          <p:cNvPr id="3" name="Inhaltsplatzhalter 2"/>
          <p:cNvSpPr>
            <a:spLocks noGrp="1"/>
          </p:cNvSpPr>
          <p:nvPr>
            <p:ph idx="1"/>
          </p:nvPr>
        </p:nvSpPr>
        <p:spPr>
          <a:xfrm>
            <a:off x="332902" y="980728"/>
            <a:ext cx="11523135" cy="5400675"/>
          </a:xfrm>
        </p:spPr>
        <p:txBody>
          <a:bodyPr/>
          <a:lstStyle/>
          <a:p>
            <a:pPr>
              <a:lnSpc>
                <a:spcPct val="150000"/>
              </a:lnSpc>
            </a:pPr>
            <a:r>
              <a:rPr lang="de-DE" dirty="0" err="1"/>
              <a:t>Introduction</a:t>
            </a:r>
            <a:endParaRPr lang="de-DE" dirty="0"/>
          </a:p>
          <a:p>
            <a:pPr>
              <a:lnSpc>
                <a:spcPct val="150000"/>
              </a:lnSpc>
            </a:pPr>
            <a:r>
              <a:rPr lang="de-DE" dirty="0"/>
              <a:t>Research </a:t>
            </a:r>
            <a:r>
              <a:rPr lang="de-DE" dirty="0" err="1"/>
              <a:t>methodology</a:t>
            </a:r>
            <a:endParaRPr lang="de-DE" dirty="0"/>
          </a:p>
          <a:p>
            <a:pPr>
              <a:lnSpc>
                <a:spcPct val="150000"/>
              </a:lnSpc>
            </a:pPr>
            <a:r>
              <a:rPr lang="de-DE" dirty="0"/>
              <a:t>Study </a:t>
            </a:r>
            <a:r>
              <a:rPr lang="de-DE" dirty="0" err="1"/>
              <a:t>results</a:t>
            </a:r>
            <a:endParaRPr lang="de-DE" dirty="0"/>
          </a:p>
          <a:p>
            <a:pPr>
              <a:lnSpc>
                <a:spcPct val="150000"/>
              </a:lnSpc>
            </a:pPr>
            <a:r>
              <a:rPr lang="de-DE" dirty="0"/>
              <a:t>Solution </a:t>
            </a:r>
            <a:r>
              <a:rPr lang="de-DE" dirty="0" err="1"/>
              <a:t>artifacts</a:t>
            </a:r>
            <a:endParaRPr lang="de-DE" dirty="0"/>
          </a:p>
          <a:p>
            <a:pPr>
              <a:lnSpc>
                <a:spcPct val="150000"/>
              </a:lnSpc>
            </a:pPr>
            <a:r>
              <a:rPr lang="de-DE" dirty="0"/>
              <a:t>Evaluation</a:t>
            </a:r>
          </a:p>
          <a:p>
            <a:pPr>
              <a:lnSpc>
                <a:spcPct val="150000"/>
              </a:lnSpc>
            </a:pPr>
            <a:r>
              <a:rPr lang="de-DE" dirty="0"/>
              <a:t>Key </a:t>
            </a:r>
            <a:r>
              <a:rPr lang="de-DE" dirty="0" err="1"/>
              <a:t>findings</a:t>
            </a:r>
            <a:r>
              <a:rPr lang="de-DE" dirty="0"/>
              <a:t> </a:t>
            </a:r>
            <a:r>
              <a:rPr lang="de-DE" dirty="0" err="1"/>
              <a:t>and</a:t>
            </a:r>
            <a:r>
              <a:rPr lang="de-DE" dirty="0"/>
              <a:t> </a:t>
            </a:r>
            <a:r>
              <a:rPr lang="de-DE" dirty="0" err="1"/>
              <a:t>outlook</a:t>
            </a:r>
            <a:endParaRPr lang="de-DE" dirty="0"/>
          </a:p>
        </p:txBody>
      </p:sp>
      <p:sp>
        <p:nvSpPr>
          <p:cNvPr id="2" name="Titel 1"/>
          <p:cNvSpPr>
            <a:spLocks noGrp="1"/>
          </p:cNvSpPr>
          <p:nvPr>
            <p:ph type="title"/>
          </p:nvPr>
        </p:nvSpPr>
        <p:spPr/>
        <p:txBody>
          <a:bodyPr/>
          <a:lstStyle/>
          <a:p>
            <a:r>
              <a:rPr lang="en-US"/>
              <a:t>Outline</a:t>
            </a:r>
          </a:p>
        </p:txBody>
      </p:sp>
      <p:sp>
        <p:nvSpPr>
          <p:cNvPr id="4" name="Datumsplatzhalter 3"/>
          <p:cNvSpPr>
            <a:spLocks noGrp="1"/>
          </p:cNvSpPr>
          <p:nvPr>
            <p:ph type="dt" sz="half" idx="10"/>
          </p:nvPr>
        </p:nvSpPr>
        <p:spPr/>
        <p:txBody>
          <a:bodyPr/>
          <a:lstStyle/>
          <a:p>
            <a:r>
              <a:rPr lang="de-DE"/>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de-DE" smtClean="0"/>
              <a:pPr/>
              <a:t>2</a:t>
            </a:fld>
            <a:endParaRPr lang="de-DE"/>
          </a:p>
        </p:txBody>
      </p:sp>
    </p:spTree>
    <p:extLst>
      <p:ext uri="{BB962C8B-B14F-4D97-AF65-F5344CB8AC3E}">
        <p14:creationId xmlns:p14="http://schemas.microsoft.com/office/powerpoint/2010/main" val="14968813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BC66F043-D4C4-2C4C-89E8-3DD97EB09E58}"/>
              </a:ext>
            </a:extLst>
          </p:cNvPr>
          <p:cNvPicPr>
            <a:picLocks noChangeAspect="1"/>
          </p:cNvPicPr>
          <p:nvPr/>
        </p:nvPicPr>
        <p:blipFill rotWithShape="1">
          <a:blip r:embed="rId3"/>
          <a:srcRect l="10870" t="11029" r="10732" b="10367"/>
          <a:stretch/>
        </p:blipFill>
        <p:spPr>
          <a:xfrm>
            <a:off x="6266943" y="93093"/>
            <a:ext cx="4554945" cy="6603812"/>
          </a:xfrm>
          <a:prstGeom prst="rect">
            <a:avLst/>
          </a:prstGeom>
        </p:spPr>
      </p:pic>
      <p:sp>
        <p:nvSpPr>
          <p:cNvPr id="16" name="Rechteck 15">
            <a:extLst>
              <a:ext uri="{FF2B5EF4-FFF2-40B4-BE49-F238E27FC236}">
                <a16:creationId xmlns:a16="http://schemas.microsoft.com/office/drawing/2014/main" id="{0545796A-BCAD-6040-8B5D-85A6767F4C4D}"/>
              </a:ext>
            </a:extLst>
          </p:cNvPr>
          <p:cNvSpPr/>
          <p:nvPr/>
        </p:nvSpPr>
        <p:spPr bwMode="auto">
          <a:xfrm>
            <a:off x="9449568" y="3878018"/>
            <a:ext cx="1276720" cy="2818872"/>
          </a:xfrm>
          <a:prstGeom prst="rect">
            <a:avLst/>
          </a:prstGeom>
          <a:solidFill>
            <a:schemeClr val="bg1"/>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el 1">
            <a:extLst>
              <a:ext uri="{FF2B5EF4-FFF2-40B4-BE49-F238E27FC236}">
                <a16:creationId xmlns:a16="http://schemas.microsoft.com/office/drawing/2014/main" id="{73FD2940-F0E5-BB48-88EF-B1AA65EF12C9}"/>
              </a:ext>
            </a:extLst>
          </p:cNvPr>
          <p:cNvSpPr>
            <a:spLocks noGrp="1"/>
          </p:cNvSpPr>
          <p:nvPr>
            <p:ph type="title"/>
          </p:nvPr>
        </p:nvSpPr>
        <p:spPr>
          <a:xfrm>
            <a:off x="432511" y="188640"/>
            <a:ext cx="4896544" cy="720725"/>
          </a:xfrm>
        </p:spPr>
        <p:txBody>
          <a:bodyPr/>
          <a:lstStyle/>
          <a:p>
            <a:r>
              <a:rPr lang="en-US"/>
              <a:t>Metric Management Fact Sheet – Structure (2)</a:t>
            </a:r>
          </a:p>
        </p:txBody>
      </p:sp>
      <p:sp>
        <p:nvSpPr>
          <p:cNvPr id="6" name="Foliennummernplatzhalter 5">
            <a:extLst>
              <a:ext uri="{FF2B5EF4-FFF2-40B4-BE49-F238E27FC236}">
                <a16:creationId xmlns:a16="http://schemas.microsoft.com/office/drawing/2014/main" id="{3E05C73F-54E2-E047-9239-BA0AF4FE391B}"/>
              </a:ext>
            </a:extLst>
          </p:cNvPr>
          <p:cNvSpPr>
            <a:spLocks noGrp="1"/>
          </p:cNvSpPr>
          <p:nvPr>
            <p:ph type="sldNum" sz="quarter" idx="12"/>
          </p:nvPr>
        </p:nvSpPr>
        <p:spPr/>
        <p:txBody>
          <a:bodyPr/>
          <a:lstStyle/>
          <a:p>
            <a:pPr>
              <a:defRPr/>
            </a:pPr>
            <a:fld id="{05BC9FAB-BDC1-47C0-A8BB-6E12A8205D33}" type="slidenum">
              <a:rPr lang="en-US" smtClean="0"/>
              <a:pPr>
                <a:defRPr/>
              </a:pPr>
              <a:t>20</a:t>
            </a:fld>
            <a:endParaRPr lang="en-US"/>
          </a:p>
        </p:txBody>
      </p:sp>
      <p:sp>
        <p:nvSpPr>
          <p:cNvPr id="14" name="Textfeld 13">
            <a:extLst>
              <a:ext uri="{FF2B5EF4-FFF2-40B4-BE49-F238E27FC236}">
                <a16:creationId xmlns:a16="http://schemas.microsoft.com/office/drawing/2014/main" id="{AC265225-2064-0644-A321-A88CD45C2B08}"/>
              </a:ext>
            </a:extLst>
          </p:cNvPr>
          <p:cNvSpPr txBox="1"/>
          <p:nvPr/>
        </p:nvSpPr>
        <p:spPr>
          <a:xfrm>
            <a:off x="412370" y="2132856"/>
            <a:ext cx="5761566" cy="30931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spcBef>
                <a:spcPts val="600"/>
              </a:spcBef>
              <a:buFont typeface="Arial" panose="020B0604020202020204" pitchFamily="34" charset="0"/>
              <a:buChar char="•"/>
            </a:pPr>
            <a:r>
              <a:rPr lang="en-US" sz="1600" b="1" dirty="0">
                <a:latin typeface="Arial" pitchFamily="34" charset="0"/>
              </a:rPr>
              <a:t>Title</a:t>
            </a:r>
            <a:r>
              <a:rPr lang="en-US" sz="1600" dirty="0">
                <a:latin typeface="Arial" pitchFamily="34" charset="0"/>
              </a:rPr>
              <a:t> of the metric</a:t>
            </a:r>
          </a:p>
          <a:p>
            <a:pPr marL="285750" indent="-285750">
              <a:spcBef>
                <a:spcPts val="600"/>
              </a:spcBef>
              <a:buFont typeface="Arial" panose="020B0604020202020204" pitchFamily="34" charset="0"/>
              <a:buChar char="•"/>
            </a:pPr>
            <a:r>
              <a:rPr lang="en-US" sz="1600" b="1" dirty="0">
                <a:latin typeface="Arial" pitchFamily="34" charset="0"/>
              </a:rPr>
              <a:t>Description</a:t>
            </a:r>
            <a:r>
              <a:rPr lang="en-US" sz="1600" dirty="0">
                <a:latin typeface="Arial" pitchFamily="34" charset="0"/>
              </a:rPr>
              <a:t> of the metric as a brief summary of the metric and its purpose</a:t>
            </a:r>
          </a:p>
          <a:p>
            <a:pPr marL="285750" indent="-285750">
              <a:spcBef>
                <a:spcPts val="600"/>
              </a:spcBef>
              <a:buFont typeface="Arial" panose="020B0604020202020204" pitchFamily="34" charset="0"/>
              <a:buChar char="•"/>
            </a:pPr>
            <a:r>
              <a:rPr lang="en-US" sz="1600" b="1" dirty="0">
                <a:latin typeface="Arial" pitchFamily="34" charset="0"/>
              </a:rPr>
              <a:t>Calculation rule </a:t>
            </a:r>
            <a:r>
              <a:rPr lang="en-US" sz="1600" dirty="0">
                <a:latin typeface="Arial" pitchFamily="34" charset="0"/>
              </a:rPr>
              <a:t>of the metric</a:t>
            </a:r>
          </a:p>
          <a:p>
            <a:pPr marL="285750" indent="-285750">
              <a:spcBef>
                <a:spcPts val="600"/>
              </a:spcBef>
              <a:buFont typeface="Arial" panose="020B0604020202020204" pitchFamily="34" charset="0"/>
              <a:buChar char="•"/>
            </a:pPr>
            <a:r>
              <a:rPr lang="en-US" sz="1600" b="1" dirty="0">
                <a:latin typeface="Arial" pitchFamily="34" charset="0"/>
              </a:rPr>
              <a:t>Code</a:t>
            </a:r>
            <a:r>
              <a:rPr lang="en-US" sz="1600" dirty="0">
                <a:latin typeface="Arial" pitchFamily="34" charset="0"/>
              </a:rPr>
              <a:t> to uniquely identify the metric</a:t>
            </a:r>
          </a:p>
          <a:p>
            <a:pPr marL="285750" indent="-285750">
              <a:spcBef>
                <a:spcPts val="600"/>
              </a:spcBef>
              <a:buFont typeface="Arial" panose="020B0604020202020204" pitchFamily="34" charset="0"/>
              <a:buChar char="•"/>
            </a:pPr>
            <a:r>
              <a:rPr lang="en-US" sz="1600" b="1" dirty="0">
                <a:latin typeface="Arial" pitchFamily="34" charset="0"/>
              </a:rPr>
              <a:t>Goal(s) </a:t>
            </a:r>
            <a:r>
              <a:rPr lang="en-US" sz="1600" dirty="0">
                <a:latin typeface="Arial" pitchFamily="34" charset="0"/>
              </a:rPr>
              <a:t>related to the metrics</a:t>
            </a:r>
          </a:p>
          <a:p>
            <a:pPr marL="285750" indent="-285750">
              <a:spcBef>
                <a:spcPts val="600"/>
              </a:spcBef>
              <a:buFont typeface="Arial" panose="020B0604020202020204" pitchFamily="34" charset="0"/>
              <a:buChar char="•"/>
            </a:pPr>
            <a:r>
              <a:rPr lang="en-US" sz="1600" dirty="0">
                <a:latin typeface="Arial" pitchFamily="34" charset="0"/>
              </a:rPr>
              <a:t>Organizational </a:t>
            </a:r>
            <a:r>
              <a:rPr lang="en-US" sz="1600" b="1" dirty="0">
                <a:latin typeface="Arial" pitchFamily="34" charset="0"/>
              </a:rPr>
              <a:t>Level </a:t>
            </a:r>
            <a:r>
              <a:rPr lang="en-US" sz="1600" dirty="0">
                <a:latin typeface="Arial" pitchFamily="34" charset="0"/>
              </a:rPr>
              <a:t>of usage of the metric</a:t>
            </a:r>
          </a:p>
          <a:p>
            <a:pPr marL="285750" indent="-285750">
              <a:spcBef>
                <a:spcPts val="600"/>
              </a:spcBef>
              <a:buFont typeface="Arial" panose="020B0604020202020204" pitchFamily="34" charset="0"/>
              <a:buChar char="•"/>
            </a:pPr>
            <a:r>
              <a:rPr lang="en-US" sz="1600" dirty="0">
                <a:latin typeface="Arial" pitchFamily="34" charset="0"/>
              </a:rPr>
              <a:t>Link to </a:t>
            </a:r>
            <a:r>
              <a:rPr lang="en-US" sz="1600" b="1" dirty="0">
                <a:latin typeface="Arial" pitchFamily="34" charset="0"/>
              </a:rPr>
              <a:t>Related metric(s)</a:t>
            </a:r>
          </a:p>
          <a:p>
            <a:pPr marL="285750" indent="-285750">
              <a:spcBef>
                <a:spcPts val="600"/>
              </a:spcBef>
              <a:buFont typeface="Arial" panose="020B0604020202020204" pitchFamily="34" charset="0"/>
              <a:buChar char="•"/>
            </a:pPr>
            <a:r>
              <a:rPr lang="en-US" sz="1600" b="1" dirty="0">
                <a:latin typeface="Arial" pitchFamily="34" charset="0"/>
              </a:rPr>
              <a:t>Information model </a:t>
            </a:r>
            <a:r>
              <a:rPr lang="en-US" sz="1600" dirty="0">
                <a:latin typeface="Arial" pitchFamily="34" charset="0"/>
              </a:rPr>
              <a:t>to</a:t>
            </a:r>
            <a:r>
              <a:rPr lang="en-US" sz="1600" b="1" dirty="0">
                <a:latin typeface="Arial" pitchFamily="34" charset="0"/>
              </a:rPr>
              <a:t> </a:t>
            </a:r>
            <a:r>
              <a:rPr lang="en-US" sz="1600" dirty="0"/>
              <a:t>illustrate the data required to calculate the metric in detail in form of a UML diagram</a:t>
            </a:r>
            <a:endParaRPr lang="en-US" sz="1600" dirty="0">
              <a:latin typeface="Arial" pitchFamily="34" charset="0"/>
            </a:endParaRPr>
          </a:p>
        </p:txBody>
      </p:sp>
      <p:sp>
        <p:nvSpPr>
          <p:cNvPr id="9" name="Textfeld 8">
            <a:extLst>
              <a:ext uri="{FF2B5EF4-FFF2-40B4-BE49-F238E27FC236}">
                <a16:creationId xmlns:a16="http://schemas.microsoft.com/office/drawing/2014/main" id="{E843A9B1-92E7-3343-8DF7-D0068BE28A99}"/>
              </a:ext>
            </a:extLst>
          </p:cNvPr>
          <p:cNvSpPr txBox="1"/>
          <p:nvPr/>
        </p:nvSpPr>
        <p:spPr>
          <a:xfrm>
            <a:off x="-240704" y="1164439"/>
            <a:ext cx="6557907" cy="369332"/>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a:latin typeface="Arial" pitchFamily="34" charset="0"/>
              </a:rPr>
              <a:t>General description elements</a:t>
            </a:r>
          </a:p>
        </p:txBody>
      </p:sp>
      <p:cxnSp>
        <p:nvCxnSpPr>
          <p:cNvPr id="21" name="Gerade Verbindung 20">
            <a:extLst>
              <a:ext uri="{FF2B5EF4-FFF2-40B4-BE49-F238E27FC236}">
                <a16:creationId xmlns:a16="http://schemas.microsoft.com/office/drawing/2014/main" id="{CFBEC094-BD58-FC4C-89DD-963E7CE0BAD8}"/>
              </a:ext>
            </a:extLst>
          </p:cNvPr>
          <p:cNvCxnSpPr>
            <a:cxnSpLocks/>
          </p:cNvCxnSpPr>
          <p:nvPr/>
        </p:nvCxnSpPr>
        <p:spPr bwMode="auto">
          <a:xfrm>
            <a:off x="6323947" y="193366"/>
            <a:ext cx="11078" cy="2299530"/>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2" name="Gerade Verbindung 21">
            <a:extLst>
              <a:ext uri="{FF2B5EF4-FFF2-40B4-BE49-F238E27FC236}">
                <a16:creationId xmlns:a16="http://schemas.microsoft.com/office/drawing/2014/main" id="{7B724D0C-AB13-3343-9B8B-8A7F8AD522F5}"/>
              </a:ext>
            </a:extLst>
          </p:cNvPr>
          <p:cNvCxnSpPr>
            <a:cxnSpLocks/>
          </p:cNvCxnSpPr>
          <p:nvPr/>
        </p:nvCxnSpPr>
        <p:spPr bwMode="auto">
          <a:xfrm flipH="1">
            <a:off x="10745420" y="193366"/>
            <a:ext cx="2737" cy="3681455"/>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3" name="Gerade Verbindung 22">
            <a:extLst>
              <a:ext uri="{FF2B5EF4-FFF2-40B4-BE49-F238E27FC236}">
                <a16:creationId xmlns:a16="http://schemas.microsoft.com/office/drawing/2014/main" id="{071FA9D5-E4EE-7C4A-A1FA-BB2D53645B39}"/>
              </a:ext>
            </a:extLst>
          </p:cNvPr>
          <p:cNvCxnSpPr>
            <a:cxnSpLocks/>
          </p:cNvCxnSpPr>
          <p:nvPr/>
        </p:nvCxnSpPr>
        <p:spPr bwMode="auto">
          <a:xfrm>
            <a:off x="6317578" y="193367"/>
            <a:ext cx="4430579" cy="0"/>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4" name="Gerade Verbindung 23">
            <a:extLst>
              <a:ext uri="{FF2B5EF4-FFF2-40B4-BE49-F238E27FC236}">
                <a16:creationId xmlns:a16="http://schemas.microsoft.com/office/drawing/2014/main" id="{B1DA318D-34ED-FE49-9B9A-3B520D63B3E6}"/>
              </a:ext>
            </a:extLst>
          </p:cNvPr>
          <p:cNvCxnSpPr>
            <a:cxnSpLocks/>
          </p:cNvCxnSpPr>
          <p:nvPr/>
        </p:nvCxnSpPr>
        <p:spPr bwMode="auto">
          <a:xfrm>
            <a:off x="9420810" y="3878018"/>
            <a:ext cx="1334235" cy="0"/>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5" name="Gerade Verbindung 24">
            <a:extLst>
              <a:ext uri="{FF2B5EF4-FFF2-40B4-BE49-F238E27FC236}">
                <a16:creationId xmlns:a16="http://schemas.microsoft.com/office/drawing/2014/main" id="{F8219B79-0799-7B4F-B5E8-29F171332050}"/>
              </a:ext>
            </a:extLst>
          </p:cNvPr>
          <p:cNvCxnSpPr>
            <a:cxnSpLocks/>
          </p:cNvCxnSpPr>
          <p:nvPr/>
        </p:nvCxnSpPr>
        <p:spPr bwMode="auto">
          <a:xfrm>
            <a:off x="6317203" y="2492896"/>
            <a:ext cx="3096344" cy="0"/>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6" name="Gerade Verbindung 25">
            <a:extLst>
              <a:ext uri="{FF2B5EF4-FFF2-40B4-BE49-F238E27FC236}">
                <a16:creationId xmlns:a16="http://schemas.microsoft.com/office/drawing/2014/main" id="{43C63828-2CDE-9541-A0A2-D94CC1D3BD9D}"/>
              </a:ext>
            </a:extLst>
          </p:cNvPr>
          <p:cNvCxnSpPr>
            <a:cxnSpLocks/>
          </p:cNvCxnSpPr>
          <p:nvPr/>
        </p:nvCxnSpPr>
        <p:spPr bwMode="auto">
          <a:xfrm>
            <a:off x="9413922" y="2492896"/>
            <a:ext cx="5994" cy="1381925"/>
          </a:xfrm>
          <a:prstGeom prst="line">
            <a:avLst/>
          </a:prstGeom>
          <a:ln w="34925">
            <a:solidFill>
              <a:schemeClr val="accent2"/>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5" name="Rechteck 34">
            <a:extLst>
              <a:ext uri="{FF2B5EF4-FFF2-40B4-BE49-F238E27FC236}">
                <a16:creationId xmlns:a16="http://schemas.microsoft.com/office/drawing/2014/main" id="{E95DBE7C-E091-0B48-BCD4-1B31CBF46E24}"/>
              </a:ext>
            </a:extLst>
          </p:cNvPr>
          <p:cNvSpPr/>
          <p:nvPr/>
        </p:nvSpPr>
        <p:spPr bwMode="auto">
          <a:xfrm>
            <a:off x="6309114" y="2534699"/>
            <a:ext cx="3067640" cy="4157192"/>
          </a:xfrm>
          <a:prstGeom prst="rect">
            <a:avLst/>
          </a:prstGeom>
          <a:solidFill>
            <a:schemeClr val="bg1">
              <a:alpha val="60187"/>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7" name="Fußzeilenplatzhalter 4">
            <a:extLst>
              <a:ext uri="{FF2B5EF4-FFF2-40B4-BE49-F238E27FC236}">
                <a16:creationId xmlns:a16="http://schemas.microsoft.com/office/drawing/2014/main" id="{6A4AF518-5029-B440-87BA-8B3E512C682B}"/>
              </a:ext>
            </a:extLst>
          </p:cNvPr>
          <p:cNvSpPr>
            <a:spLocks noGrp="1"/>
          </p:cNvSpPr>
          <p:nvPr>
            <p:ph type="ftr" sz="quarter" idx="11"/>
          </p:nvPr>
        </p:nvSpPr>
        <p:spPr>
          <a:xfrm>
            <a:off x="332903" y="6569076"/>
            <a:ext cx="5761567" cy="288925"/>
          </a:xfrm>
        </p:spPr>
        <p:txBody>
          <a:bodyPr/>
          <a:lstStyle/>
          <a:p>
            <a:r>
              <a:rPr lang="de-DE" dirty="0"/>
              <a:t>12.07.2021 Franziska Maria Tobisch Final </a:t>
            </a:r>
            <a:r>
              <a:rPr lang="de-DE" dirty="0" err="1"/>
              <a:t>Presentation</a:t>
            </a:r>
            <a:r>
              <a:rPr lang="de-DE" dirty="0"/>
              <a:t> Master Thesis</a:t>
            </a:r>
          </a:p>
        </p:txBody>
      </p:sp>
    </p:spTree>
    <p:extLst>
      <p:ext uri="{BB962C8B-B14F-4D97-AF65-F5344CB8AC3E}">
        <p14:creationId xmlns:p14="http://schemas.microsoft.com/office/powerpoint/2010/main" val="4658075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3A92A47-AEE8-8641-B02A-34003495DCAE}"/>
              </a:ext>
            </a:extLst>
          </p:cNvPr>
          <p:cNvPicPr>
            <a:picLocks noChangeAspect="1"/>
          </p:cNvPicPr>
          <p:nvPr/>
        </p:nvPicPr>
        <p:blipFill rotWithShape="1">
          <a:blip r:embed="rId3"/>
          <a:srcRect l="10870" t="11029" r="10732" b="10367"/>
          <a:stretch/>
        </p:blipFill>
        <p:spPr>
          <a:xfrm>
            <a:off x="6725899" y="62535"/>
            <a:ext cx="4554945" cy="6603812"/>
          </a:xfrm>
          <a:prstGeom prst="rect">
            <a:avLst/>
          </a:prstGeom>
        </p:spPr>
      </p:pic>
      <p:sp>
        <p:nvSpPr>
          <p:cNvPr id="14" name="Rechteck 13">
            <a:extLst>
              <a:ext uri="{FF2B5EF4-FFF2-40B4-BE49-F238E27FC236}">
                <a16:creationId xmlns:a16="http://schemas.microsoft.com/office/drawing/2014/main" id="{0BB1397B-9DEE-674A-B8F1-7ED2984D481F}"/>
              </a:ext>
            </a:extLst>
          </p:cNvPr>
          <p:cNvSpPr/>
          <p:nvPr/>
        </p:nvSpPr>
        <p:spPr bwMode="auto">
          <a:xfrm>
            <a:off x="6793907" y="191653"/>
            <a:ext cx="4392488" cy="2291604"/>
          </a:xfrm>
          <a:prstGeom prst="rect">
            <a:avLst/>
          </a:prstGeom>
          <a:solidFill>
            <a:schemeClr val="bg1">
              <a:alpha val="60187"/>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el 1">
            <a:extLst>
              <a:ext uri="{FF2B5EF4-FFF2-40B4-BE49-F238E27FC236}">
                <a16:creationId xmlns:a16="http://schemas.microsoft.com/office/drawing/2014/main" id="{73FD2940-F0E5-BB48-88EF-B1AA65EF12C9}"/>
              </a:ext>
            </a:extLst>
          </p:cNvPr>
          <p:cNvSpPr>
            <a:spLocks noGrp="1"/>
          </p:cNvSpPr>
          <p:nvPr>
            <p:ph type="title"/>
          </p:nvPr>
        </p:nvSpPr>
        <p:spPr>
          <a:xfrm>
            <a:off x="191344" y="116632"/>
            <a:ext cx="4392488" cy="720725"/>
          </a:xfrm>
        </p:spPr>
        <p:txBody>
          <a:bodyPr/>
          <a:lstStyle/>
          <a:p>
            <a:r>
              <a:rPr lang="en-US"/>
              <a:t>Metric Management Fact Sheet – Structure (3)</a:t>
            </a:r>
          </a:p>
        </p:txBody>
      </p:sp>
      <p:sp>
        <p:nvSpPr>
          <p:cNvPr id="4" name="Datumsplatzhalter 3">
            <a:extLst>
              <a:ext uri="{FF2B5EF4-FFF2-40B4-BE49-F238E27FC236}">
                <a16:creationId xmlns:a16="http://schemas.microsoft.com/office/drawing/2014/main" id="{053EDDE5-D2DC-9549-B7F7-2218158B1B75}"/>
              </a:ext>
            </a:extLst>
          </p:cNvPr>
          <p:cNvSpPr>
            <a:spLocks noGrp="1"/>
          </p:cNvSpPr>
          <p:nvPr>
            <p:ph type="dt" sz="half" idx="10"/>
          </p:nvPr>
        </p:nvSpPr>
        <p:spPr/>
        <p:txBody>
          <a:bodyPr/>
          <a:lstStyle/>
          <a:p>
            <a:pPr>
              <a:defRPr/>
            </a:pPr>
            <a:r>
              <a:rPr lang="en-US"/>
              <a:t>© sebis</a:t>
            </a:r>
          </a:p>
        </p:txBody>
      </p:sp>
      <p:sp>
        <p:nvSpPr>
          <p:cNvPr id="6" name="Foliennummernplatzhalter 5">
            <a:extLst>
              <a:ext uri="{FF2B5EF4-FFF2-40B4-BE49-F238E27FC236}">
                <a16:creationId xmlns:a16="http://schemas.microsoft.com/office/drawing/2014/main" id="{3E05C73F-54E2-E047-9239-BA0AF4FE391B}"/>
              </a:ext>
            </a:extLst>
          </p:cNvPr>
          <p:cNvSpPr>
            <a:spLocks noGrp="1"/>
          </p:cNvSpPr>
          <p:nvPr>
            <p:ph type="sldNum" sz="quarter" idx="12"/>
          </p:nvPr>
        </p:nvSpPr>
        <p:spPr/>
        <p:txBody>
          <a:bodyPr/>
          <a:lstStyle/>
          <a:p>
            <a:pPr>
              <a:defRPr/>
            </a:pPr>
            <a:fld id="{05BC9FAB-BDC1-47C0-A8BB-6E12A8205D33}" type="slidenum">
              <a:rPr lang="en-US" smtClean="0"/>
              <a:pPr>
                <a:defRPr/>
              </a:pPr>
              <a:t>21</a:t>
            </a:fld>
            <a:endParaRPr lang="en-US"/>
          </a:p>
        </p:txBody>
      </p:sp>
      <p:sp>
        <p:nvSpPr>
          <p:cNvPr id="9" name="Rechteck 8">
            <a:extLst>
              <a:ext uri="{FF2B5EF4-FFF2-40B4-BE49-F238E27FC236}">
                <a16:creationId xmlns:a16="http://schemas.microsoft.com/office/drawing/2014/main" id="{6FA4AC99-4962-1249-B8AA-70972590C638}"/>
              </a:ext>
            </a:extLst>
          </p:cNvPr>
          <p:cNvSpPr/>
          <p:nvPr/>
        </p:nvSpPr>
        <p:spPr>
          <a:xfrm>
            <a:off x="490077" y="1751722"/>
            <a:ext cx="6090895" cy="4816703"/>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b="1" dirty="0">
                <a:latin typeface="Arial" pitchFamily="34" charset="0"/>
              </a:rPr>
              <a:t>Organizational instance </a:t>
            </a:r>
            <a:r>
              <a:rPr lang="en-US" sz="1600" dirty="0">
                <a:latin typeface="Arial" pitchFamily="34" charset="0"/>
              </a:rPr>
              <a:t>to document the organizational unit that is implementing the metric</a:t>
            </a:r>
            <a:br>
              <a:rPr lang="en-US" sz="1600" dirty="0">
                <a:latin typeface="Arial" pitchFamily="34" charset="0"/>
              </a:rPr>
            </a:br>
            <a:endParaRPr lang="en-US" sz="1600" dirty="0">
              <a:latin typeface="Arial" pitchFamily="34" charset="0"/>
            </a:endParaRPr>
          </a:p>
          <a:p>
            <a:pPr marL="285750" indent="-285750">
              <a:spcBef>
                <a:spcPts val="600"/>
              </a:spcBef>
              <a:buFont typeface="Arial" panose="020B0604020202020204" pitchFamily="34" charset="0"/>
              <a:buChar char="•"/>
            </a:pPr>
            <a:r>
              <a:rPr lang="en-US" sz="1600" b="1" dirty="0">
                <a:latin typeface="Arial" pitchFamily="34" charset="0"/>
              </a:rPr>
              <a:t>Data mapping  </a:t>
            </a:r>
            <a:r>
              <a:rPr lang="en-US" sz="1600" dirty="0">
                <a:latin typeface="Arial" pitchFamily="34" charset="0"/>
              </a:rPr>
              <a:t>to map the data items of the Information model that are required for the calculation to the organization-specific terminology by means of the </a:t>
            </a:r>
            <a:r>
              <a:rPr lang="en-US" sz="1600" b="1" dirty="0">
                <a:latin typeface="Arial" pitchFamily="34" charset="0"/>
              </a:rPr>
              <a:t>Mapped name </a:t>
            </a:r>
            <a:r>
              <a:rPr lang="en-US" sz="1600" dirty="0">
                <a:latin typeface="Arial" pitchFamily="34" charset="0"/>
              </a:rPr>
              <a:t>and</a:t>
            </a:r>
            <a:r>
              <a:rPr lang="en-US" sz="1600" b="1" dirty="0">
                <a:latin typeface="Arial" pitchFamily="34" charset="0"/>
              </a:rPr>
              <a:t> </a:t>
            </a:r>
            <a:r>
              <a:rPr lang="en-US" sz="1600" dirty="0">
                <a:latin typeface="Arial" pitchFamily="34" charset="0"/>
              </a:rPr>
              <a:t>to document </a:t>
            </a:r>
            <a:r>
              <a:rPr lang="en-US" sz="1600" b="1" dirty="0">
                <a:latin typeface="Arial" pitchFamily="34" charset="0"/>
              </a:rPr>
              <a:t>Data source </a:t>
            </a:r>
            <a:r>
              <a:rPr lang="en-US" sz="1600" dirty="0">
                <a:latin typeface="Arial" pitchFamily="34" charset="0"/>
              </a:rPr>
              <a:t>and </a:t>
            </a:r>
            <a:r>
              <a:rPr lang="en-US" sz="1600" b="1" dirty="0">
                <a:latin typeface="Arial" pitchFamily="34" charset="0"/>
              </a:rPr>
              <a:t>Data contact </a:t>
            </a:r>
            <a:r>
              <a:rPr lang="en-US" sz="1600" dirty="0">
                <a:latin typeface="Arial" pitchFamily="34" charset="0"/>
              </a:rPr>
              <a:t>for each data item</a:t>
            </a:r>
            <a:br>
              <a:rPr lang="en-US" sz="1600" dirty="0">
                <a:latin typeface="Arial" pitchFamily="34" charset="0"/>
              </a:rPr>
            </a:br>
            <a:endParaRPr lang="en-US" sz="1600" dirty="0">
              <a:latin typeface="Arial" pitchFamily="34" charset="0"/>
            </a:endParaRPr>
          </a:p>
          <a:p>
            <a:pPr marL="285750" indent="-285750">
              <a:spcBef>
                <a:spcPts val="600"/>
              </a:spcBef>
              <a:buFont typeface="Arial" panose="020B0604020202020204" pitchFamily="34" charset="0"/>
              <a:buChar char="•"/>
            </a:pPr>
            <a:r>
              <a:rPr lang="en-US" sz="1600" b="1" dirty="0">
                <a:latin typeface="Arial" pitchFamily="34" charset="0"/>
              </a:rPr>
              <a:t>Properties</a:t>
            </a:r>
            <a:r>
              <a:rPr lang="en-US" sz="1600" dirty="0">
                <a:latin typeface="Arial" pitchFamily="34" charset="0"/>
              </a:rPr>
              <a:t> to document all relevant information of a metric:</a:t>
            </a:r>
          </a:p>
          <a:p>
            <a:pPr marL="742950" lvl="1" indent="-285750">
              <a:spcBef>
                <a:spcPts val="600"/>
              </a:spcBef>
              <a:buFont typeface="Arial" panose="020B0604020202020204" pitchFamily="34" charset="0"/>
              <a:buChar char="•"/>
            </a:pPr>
            <a:r>
              <a:rPr lang="en-US" sz="1600" dirty="0">
                <a:latin typeface="Arial" pitchFamily="34" charset="0"/>
              </a:rPr>
              <a:t>Measurement, monitoring and reporting frequency/event of the metrics</a:t>
            </a:r>
          </a:p>
          <a:p>
            <a:pPr marL="742950" lvl="1" indent="-285750">
              <a:spcBef>
                <a:spcPts val="600"/>
              </a:spcBef>
              <a:buFont typeface="Arial" panose="020B0604020202020204" pitchFamily="34" charset="0"/>
              <a:buChar char="•"/>
            </a:pPr>
            <a:r>
              <a:rPr lang="en-US" sz="1600" dirty="0">
                <a:latin typeface="Arial" pitchFamily="34" charset="0"/>
              </a:rPr>
              <a:t>Metric Owner and Responsible(s) for Definition, Implementation, Achievement and Monitoring of a metric</a:t>
            </a:r>
          </a:p>
          <a:p>
            <a:pPr marL="742950" lvl="1" indent="-285750">
              <a:spcBef>
                <a:spcPts val="600"/>
              </a:spcBef>
              <a:buFont typeface="Arial" panose="020B0604020202020204" pitchFamily="34" charset="0"/>
              <a:buChar char="•"/>
            </a:pPr>
            <a:r>
              <a:rPr lang="en-US" sz="1600" dirty="0">
                <a:latin typeface="Arial" pitchFamily="34" charset="0"/>
              </a:rPr>
              <a:t>Target, Planned and Tolerance values of the metric</a:t>
            </a:r>
          </a:p>
          <a:p>
            <a:pPr marL="742950" lvl="1" indent="-285750">
              <a:spcBef>
                <a:spcPts val="600"/>
              </a:spcBef>
              <a:buFont typeface="Arial" panose="020B0604020202020204" pitchFamily="34" charset="0"/>
              <a:buChar char="•"/>
            </a:pPr>
            <a:r>
              <a:rPr lang="en-US" sz="1600" dirty="0">
                <a:latin typeface="Arial" pitchFamily="34" charset="0"/>
              </a:rPr>
              <a:t>Escalation rule(s) in case a target/planned value is achieved, or a tolerance value is exceeded</a:t>
            </a:r>
          </a:p>
          <a:p>
            <a:pPr marL="742950" lvl="1" indent="-285750">
              <a:spcBef>
                <a:spcPts val="600"/>
              </a:spcBef>
              <a:buFont typeface="Arial" panose="020B0604020202020204" pitchFamily="34" charset="0"/>
              <a:buChar char="•"/>
            </a:pPr>
            <a:r>
              <a:rPr lang="en-US" sz="1600" dirty="0">
                <a:latin typeface="Arial" pitchFamily="34" charset="0"/>
              </a:rPr>
              <a:t>Interested Stakeholders</a:t>
            </a:r>
          </a:p>
        </p:txBody>
      </p:sp>
      <p:sp>
        <p:nvSpPr>
          <p:cNvPr id="20" name="Rechteck 19">
            <a:extLst>
              <a:ext uri="{FF2B5EF4-FFF2-40B4-BE49-F238E27FC236}">
                <a16:creationId xmlns:a16="http://schemas.microsoft.com/office/drawing/2014/main" id="{56E4AEF9-D4F1-C94F-BBE2-A46B5CDA1A65}"/>
              </a:ext>
            </a:extLst>
          </p:cNvPr>
          <p:cNvSpPr/>
          <p:nvPr/>
        </p:nvSpPr>
        <p:spPr bwMode="auto">
          <a:xfrm>
            <a:off x="6808985" y="2483257"/>
            <a:ext cx="3098550" cy="4183090"/>
          </a:xfrm>
          <a:prstGeom prst="rect">
            <a:avLst/>
          </a:prstGeom>
          <a:noFill/>
          <a:ln w="34925">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1" name="Textfeld 20">
            <a:extLst>
              <a:ext uri="{FF2B5EF4-FFF2-40B4-BE49-F238E27FC236}">
                <a16:creationId xmlns:a16="http://schemas.microsoft.com/office/drawing/2014/main" id="{FD8240CC-3F1B-DA49-9729-E62AF886A713}"/>
              </a:ext>
            </a:extLst>
          </p:cNvPr>
          <p:cNvSpPr txBox="1"/>
          <p:nvPr/>
        </p:nvSpPr>
        <p:spPr>
          <a:xfrm>
            <a:off x="-109097" y="1207340"/>
            <a:ext cx="6997185" cy="369332"/>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a:latin typeface="Arial" pitchFamily="34" charset="0"/>
              </a:rPr>
              <a:t>Organization-specific description elements</a:t>
            </a:r>
          </a:p>
        </p:txBody>
      </p:sp>
      <p:sp>
        <p:nvSpPr>
          <p:cNvPr id="15" name="Rechteck 14">
            <a:extLst>
              <a:ext uri="{FF2B5EF4-FFF2-40B4-BE49-F238E27FC236}">
                <a16:creationId xmlns:a16="http://schemas.microsoft.com/office/drawing/2014/main" id="{34DEEE48-15A7-D342-9B63-6A473281D0E6}"/>
              </a:ext>
            </a:extLst>
          </p:cNvPr>
          <p:cNvSpPr/>
          <p:nvPr/>
        </p:nvSpPr>
        <p:spPr bwMode="auto">
          <a:xfrm>
            <a:off x="9907535" y="2304597"/>
            <a:ext cx="1405706" cy="1484444"/>
          </a:xfrm>
          <a:prstGeom prst="rect">
            <a:avLst/>
          </a:prstGeom>
          <a:solidFill>
            <a:schemeClr val="bg1">
              <a:alpha val="60187"/>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7" name="Rechteck 16">
            <a:extLst>
              <a:ext uri="{FF2B5EF4-FFF2-40B4-BE49-F238E27FC236}">
                <a16:creationId xmlns:a16="http://schemas.microsoft.com/office/drawing/2014/main" id="{978C5ED6-3D4E-3441-B4BB-EFEA438137AA}"/>
              </a:ext>
            </a:extLst>
          </p:cNvPr>
          <p:cNvSpPr/>
          <p:nvPr/>
        </p:nvSpPr>
        <p:spPr bwMode="auto">
          <a:xfrm>
            <a:off x="9936285" y="3789041"/>
            <a:ext cx="1276720" cy="2877306"/>
          </a:xfrm>
          <a:prstGeom prst="rect">
            <a:avLst/>
          </a:prstGeom>
          <a:solidFill>
            <a:schemeClr val="bg1"/>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8" name="Fußzeilenplatzhalter 4">
            <a:extLst>
              <a:ext uri="{FF2B5EF4-FFF2-40B4-BE49-F238E27FC236}">
                <a16:creationId xmlns:a16="http://schemas.microsoft.com/office/drawing/2014/main" id="{AB57724C-CDF0-414E-8448-69865971211E}"/>
              </a:ext>
            </a:extLst>
          </p:cNvPr>
          <p:cNvSpPr>
            <a:spLocks noGrp="1"/>
          </p:cNvSpPr>
          <p:nvPr>
            <p:ph type="ftr" sz="quarter" idx="11"/>
          </p:nvPr>
        </p:nvSpPr>
        <p:spPr>
          <a:xfrm>
            <a:off x="332903" y="6569076"/>
            <a:ext cx="5761567" cy="288925"/>
          </a:xfrm>
        </p:spPr>
        <p:txBody>
          <a:bodyPr/>
          <a:lstStyle/>
          <a:p>
            <a:r>
              <a:rPr lang="de-DE" dirty="0"/>
              <a:t>12.07.2021 Franziska Maria Tobisch Final </a:t>
            </a:r>
            <a:r>
              <a:rPr lang="de-DE" dirty="0" err="1"/>
              <a:t>Presentation</a:t>
            </a:r>
            <a:r>
              <a:rPr lang="de-DE" dirty="0"/>
              <a:t> Master Thesis</a:t>
            </a:r>
          </a:p>
        </p:txBody>
      </p:sp>
    </p:spTree>
    <p:extLst>
      <p:ext uri="{BB962C8B-B14F-4D97-AF65-F5344CB8AC3E}">
        <p14:creationId xmlns:p14="http://schemas.microsoft.com/office/powerpoint/2010/main" val="4085107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Metric catalog for large-scale agile software development</a:t>
            </a:r>
          </a:p>
        </p:txBody>
      </p:sp>
      <p:sp>
        <p:nvSpPr>
          <p:cNvPr id="4" name="Datumsplatzhalter 3"/>
          <p:cNvSpPr>
            <a:spLocks noGrp="1"/>
          </p:cNvSpPr>
          <p:nvPr>
            <p:ph type="dt" sz="half" idx="10"/>
          </p:nvPr>
        </p:nvSpPr>
        <p:spPr/>
        <p:txBody>
          <a:bodyPr/>
          <a:lstStyle/>
          <a:p>
            <a:r>
              <a:rPr lang="de-DE"/>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de-DE" smtClean="0"/>
              <a:pPr/>
              <a:t>22</a:t>
            </a:fld>
            <a:endParaRPr lang="de-DE"/>
          </a:p>
        </p:txBody>
      </p:sp>
      <p:sp>
        <p:nvSpPr>
          <p:cNvPr id="9" name="Rechteck 8">
            <a:extLst>
              <a:ext uri="{FF2B5EF4-FFF2-40B4-BE49-F238E27FC236}">
                <a16:creationId xmlns:a16="http://schemas.microsoft.com/office/drawing/2014/main" id="{47E79B6C-C247-D344-8707-A4DA0B1F1478}"/>
              </a:ext>
            </a:extLst>
          </p:cNvPr>
          <p:cNvSpPr/>
          <p:nvPr/>
        </p:nvSpPr>
        <p:spPr bwMode="auto">
          <a:xfrm>
            <a:off x="4765024" y="935958"/>
            <a:ext cx="6479190" cy="5341898"/>
          </a:xfrm>
          <a:prstGeom prst="rect">
            <a:avLst/>
          </a:prstGeom>
          <a:noFill/>
          <a:ln w="3810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0" name="Textfeld 9">
            <a:extLst>
              <a:ext uri="{FF2B5EF4-FFF2-40B4-BE49-F238E27FC236}">
                <a16:creationId xmlns:a16="http://schemas.microsoft.com/office/drawing/2014/main" id="{6744F56B-6C5E-4A4D-9E9C-F451CD57FF6A}"/>
              </a:ext>
            </a:extLst>
          </p:cNvPr>
          <p:cNvSpPr txBox="1"/>
          <p:nvPr/>
        </p:nvSpPr>
        <p:spPr>
          <a:xfrm>
            <a:off x="895425" y="2427974"/>
            <a:ext cx="3688403" cy="37240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latin typeface="Arial" pitchFamily="34" charset="0"/>
              </a:rPr>
              <a:t>Target group of the catalog</a:t>
            </a:r>
          </a:p>
          <a:p>
            <a:pPr algn="ctr"/>
            <a:endParaRPr lang="en-US" dirty="0">
              <a:latin typeface="Arial" pitchFamily="34" charset="0"/>
            </a:endParaRPr>
          </a:p>
          <a:p>
            <a:r>
              <a:rPr lang="en-US" b="1" dirty="0"/>
              <a:t>Practitioners</a:t>
            </a:r>
            <a:r>
              <a:rPr lang="en-US" dirty="0"/>
              <a:t> operating in the field of large-scale agile software development can use the catalog as guidance to select and implement metrics</a:t>
            </a:r>
          </a:p>
          <a:p>
            <a:pPr algn="ctr"/>
            <a:endParaRPr lang="en-US" dirty="0">
              <a:latin typeface="Arial" pitchFamily="34" charset="0"/>
            </a:endParaRPr>
          </a:p>
          <a:p>
            <a:r>
              <a:rPr lang="en-US" b="1" dirty="0"/>
              <a:t>Researchers and academics</a:t>
            </a:r>
            <a:r>
              <a:rPr lang="en-US" dirty="0"/>
              <a:t>, who aim for a comprehensive, structured overview on the current state of metrics in large-scale agile software development</a:t>
            </a:r>
            <a:endParaRPr lang="en-US" dirty="0">
              <a:latin typeface="Arial" pitchFamily="34" charset="0"/>
            </a:endParaRPr>
          </a:p>
        </p:txBody>
      </p:sp>
      <p:sp>
        <p:nvSpPr>
          <p:cNvPr id="11" name="Rechteck 10">
            <a:extLst>
              <a:ext uri="{FF2B5EF4-FFF2-40B4-BE49-F238E27FC236}">
                <a16:creationId xmlns:a16="http://schemas.microsoft.com/office/drawing/2014/main" id="{E2E7F2CA-2D6D-974E-971F-B08949FBEFB1}"/>
              </a:ext>
            </a:extLst>
          </p:cNvPr>
          <p:cNvSpPr/>
          <p:nvPr/>
        </p:nvSpPr>
        <p:spPr>
          <a:xfrm>
            <a:off x="4764097" y="1022902"/>
            <a:ext cx="6532478" cy="1554272"/>
          </a:xfrm>
          <a:prstGeom prst="rect">
            <a:avLst/>
          </a:prstGeom>
        </p:spPr>
        <p:txBody>
          <a:bodyPr wrap="square">
            <a:spAutoFit/>
          </a:bodyPr>
          <a:lstStyle/>
          <a:p>
            <a:pPr marL="285750" indent="-285750">
              <a:spcAft>
                <a:spcPts val="600"/>
              </a:spcAft>
              <a:buFont typeface="Arial" panose="020B0604020202020204" pitchFamily="34" charset="0"/>
              <a:buChar char="•"/>
            </a:pPr>
            <a:r>
              <a:rPr lang="en-US" b="1" dirty="0">
                <a:latin typeface="Arial" panose="020B0604020202020204" pitchFamily="34" charset="0"/>
              </a:rPr>
              <a:t>Introduction </a:t>
            </a:r>
            <a:r>
              <a:rPr lang="en-US" dirty="0">
                <a:latin typeface="Arial" panose="020B0604020202020204" pitchFamily="34" charset="0"/>
              </a:rPr>
              <a:t>presenting</a:t>
            </a:r>
            <a:r>
              <a:rPr lang="en-US" b="1" dirty="0">
                <a:latin typeface="Arial" panose="020B0604020202020204" pitchFamily="34" charset="0"/>
              </a:rPr>
              <a:t> </a:t>
            </a:r>
            <a:r>
              <a:rPr lang="en-US" dirty="0">
                <a:latin typeface="Arial" panose="020B0604020202020204" pitchFamily="34" charset="0"/>
              </a:rPr>
              <a:t>motivation and purpose</a:t>
            </a:r>
          </a:p>
          <a:p>
            <a:pPr marL="285750" indent="-285750">
              <a:buFont typeface="Arial" panose="020B0604020202020204" pitchFamily="34" charset="0"/>
              <a:buChar char="•"/>
            </a:pPr>
            <a:r>
              <a:rPr lang="en-US" b="1" dirty="0">
                <a:latin typeface="Arial" panose="020B0604020202020204" pitchFamily="34" charset="0"/>
              </a:rPr>
              <a:t>User guide </a:t>
            </a:r>
            <a:r>
              <a:rPr lang="en-US" dirty="0">
                <a:latin typeface="Arial" panose="020B0604020202020204" pitchFamily="34" charset="0"/>
              </a:rPr>
              <a:t>explaining the catalog's elements and how to use the catalog to identify, select and adapt metrics for an organization-specific implementation</a:t>
            </a:r>
          </a:p>
          <a:p>
            <a:pPr marL="285750" indent="-285750">
              <a:buFont typeface="Arial" panose="020B0604020202020204" pitchFamily="34" charset="0"/>
              <a:buChar char="•"/>
            </a:pPr>
            <a:endParaRPr lang="en-US" dirty="0">
              <a:latin typeface="Arial" panose="020B0604020202020204" pitchFamily="34" charset="0"/>
            </a:endParaRPr>
          </a:p>
        </p:txBody>
      </p:sp>
      <p:pic>
        <p:nvPicPr>
          <p:cNvPr id="15" name="Grafik 14">
            <a:extLst>
              <a:ext uri="{FF2B5EF4-FFF2-40B4-BE49-F238E27FC236}">
                <a16:creationId xmlns:a16="http://schemas.microsoft.com/office/drawing/2014/main" id="{2F1C3C49-6E8B-0E47-8EB6-53E7ACCAC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062608"/>
            <a:ext cx="1244805" cy="1244805"/>
          </a:xfrm>
          <a:prstGeom prst="rect">
            <a:avLst/>
          </a:prstGeom>
        </p:spPr>
      </p:pic>
      <p:sp>
        <p:nvSpPr>
          <p:cNvPr id="16" name="Rechteck 15">
            <a:extLst>
              <a:ext uri="{FF2B5EF4-FFF2-40B4-BE49-F238E27FC236}">
                <a16:creationId xmlns:a16="http://schemas.microsoft.com/office/drawing/2014/main" id="{6041B0DC-4706-6244-B438-67091AEA8AC6}"/>
              </a:ext>
            </a:extLst>
          </p:cNvPr>
          <p:cNvSpPr/>
          <p:nvPr/>
        </p:nvSpPr>
        <p:spPr>
          <a:xfrm>
            <a:off x="4816430" y="2371555"/>
            <a:ext cx="3887011" cy="3493264"/>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rPr>
              <a:t>Navigational aids </a:t>
            </a:r>
            <a:r>
              <a:rPr lang="en-US" dirty="0">
                <a:latin typeface="Arial" panose="020B0604020202020204" pitchFamily="34" charset="0"/>
              </a:rPr>
              <a:t>supporting users in navigating and browsing:</a:t>
            </a:r>
          </a:p>
          <a:p>
            <a:pPr marL="742950" lvl="1" indent="-285750">
              <a:buFont typeface="Arial" panose="020B0604020202020204" pitchFamily="34" charset="0"/>
              <a:buChar char="•"/>
            </a:pPr>
            <a:r>
              <a:rPr lang="en-US" b="1" dirty="0">
                <a:latin typeface="Arial" panose="020B0604020202020204" pitchFamily="34" charset="0"/>
              </a:rPr>
              <a:t>Goal-Metric-Matrix</a:t>
            </a:r>
          </a:p>
          <a:p>
            <a:pPr marL="742950" lvl="1" indent="-285750">
              <a:buFont typeface="Arial" panose="020B0604020202020204" pitchFamily="34" charset="0"/>
              <a:buChar char="•"/>
            </a:pPr>
            <a:r>
              <a:rPr lang="en-US" b="1" dirty="0">
                <a:latin typeface="Arial" panose="020B0604020202020204" pitchFamily="34" charset="0"/>
              </a:rPr>
              <a:t>Organizational</a:t>
            </a:r>
            <a:br>
              <a:rPr lang="en-US" b="1" dirty="0">
                <a:latin typeface="Arial" panose="020B0604020202020204" pitchFamily="34" charset="0"/>
              </a:rPr>
            </a:br>
            <a:r>
              <a:rPr lang="en-US" b="1" dirty="0">
                <a:latin typeface="Arial" panose="020B0604020202020204" pitchFamily="34" charset="0"/>
              </a:rPr>
              <a:t>level of usage</a:t>
            </a:r>
            <a:r>
              <a:rPr lang="en-US" dirty="0">
                <a:latin typeface="Arial" panose="020B0604020202020204" pitchFamily="34" charset="0"/>
              </a:rPr>
              <a:t> of metric</a:t>
            </a:r>
          </a:p>
          <a:p>
            <a:pPr marL="742950" lvl="1" indent="-285750">
              <a:spcAft>
                <a:spcPts val="600"/>
              </a:spcAft>
              <a:buFont typeface="Arial" panose="020B0604020202020204" pitchFamily="34" charset="0"/>
              <a:buChar char="•"/>
            </a:pPr>
            <a:r>
              <a:rPr lang="en-US" b="1" dirty="0">
                <a:latin typeface="Arial" panose="020B0604020202020204" pitchFamily="34" charset="0"/>
              </a:rPr>
              <a:t>Related metrics </a:t>
            </a:r>
          </a:p>
          <a:p>
            <a:pPr marL="285750" indent="-285750">
              <a:spcAft>
                <a:spcPts val="600"/>
              </a:spcAft>
              <a:buFont typeface="Arial" panose="020B0604020202020204" pitchFamily="34" charset="0"/>
              <a:buChar char="•"/>
            </a:pPr>
            <a:r>
              <a:rPr lang="en-US" b="1" dirty="0">
                <a:latin typeface="Arial" panose="020B0604020202020204" pitchFamily="34" charset="0"/>
              </a:rPr>
              <a:t>Collection</a:t>
            </a:r>
            <a:r>
              <a:rPr lang="en-US" dirty="0">
                <a:latin typeface="Arial" panose="020B0604020202020204" pitchFamily="34" charset="0"/>
              </a:rPr>
              <a:t> </a:t>
            </a:r>
            <a:r>
              <a:rPr lang="en-US" b="1" dirty="0">
                <a:latin typeface="Arial" panose="020B0604020202020204" pitchFamily="34" charset="0"/>
              </a:rPr>
              <a:t>of 196 metrics </a:t>
            </a:r>
            <a:r>
              <a:rPr lang="en-US" dirty="0">
                <a:latin typeface="Arial" panose="020B0604020202020204" pitchFamily="34" charset="0"/>
              </a:rPr>
              <a:t>for large-scale agile software development based on the results of the interview study, documented with an extended version of the generic MMFS</a:t>
            </a:r>
            <a:endParaRPr lang="en-US" dirty="0"/>
          </a:p>
        </p:txBody>
      </p:sp>
      <p:grpSp>
        <p:nvGrpSpPr>
          <p:cNvPr id="19" name="Gruppieren 18">
            <a:extLst>
              <a:ext uri="{FF2B5EF4-FFF2-40B4-BE49-F238E27FC236}">
                <a16:creationId xmlns:a16="http://schemas.microsoft.com/office/drawing/2014/main" id="{D6B03C08-9338-894D-91D2-C6EA15FF6CFD}"/>
              </a:ext>
            </a:extLst>
          </p:cNvPr>
          <p:cNvGrpSpPr/>
          <p:nvPr/>
        </p:nvGrpSpPr>
        <p:grpSpPr>
          <a:xfrm>
            <a:off x="8832304" y="2008281"/>
            <a:ext cx="3263816" cy="4575447"/>
            <a:chOff x="8832304" y="2008281"/>
            <a:chExt cx="3263816" cy="4575447"/>
          </a:xfrm>
        </p:grpSpPr>
        <p:pic>
          <p:nvPicPr>
            <p:cNvPr id="12" name="Grafik 11">
              <a:extLst>
                <a:ext uri="{FF2B5EF4-FFF2-40B4-BE49-F238E27FC236}">
                  <a16:creationId xmlns:a16="http://schemas.microsoft.com/office/drawing/2014/main" id="{0D64FCF2-BDF1-B541-9CDE-E20DBB53F1CB}"/>
                </a:ext>
              </a:extLst>
            </p:cNvPr>
            <p:cNvPicPr>
              <a:picLocks noChangeAspect="1"/>
            </p:cNvPicPr>
            <p:nvPr/>
          </p:nvPicPr>
          <p:blipFill rotWithShape="1">
            <a:blip r:embed="rId4"/>
            <a:srcRect l="10870" t="11029" r="10732" b="10367"/>
            <a:stretch/>
          </p:blipFill>
          <p:spPr>
            <a:xfrm>
              <a:off x="8832304" y="2008281"/>
              <a:ext cx="3134953" cy="4545091"/>
            </a:xfrm>
            <a:prstGeom prst="rect">
              <a:avLst/>
            </a:prstGeom>
          </p:spPr>
        </p:pic>
        <p:sp>
          <p:nvSpPr>
            <p:cNvPr id="17" name="Rechteck 16">
              <a:extLst>
                <a:ext uri="{FF2B5EF4-FFF2-40B4-BE49-F238E27FC236}">
                  <a16:creationId xmlns:a16="http://schemas.microsoft.com/office/drawing/2014/main" id="{2C88ED2B-6A93-2E4D-9536-85D92CCFB597}"/>
                </a:ext>
              </a:extLst>
            </p:cNvPr>
            <p:cNvSpPr/>
            <p:nvPr/>
          </p:nvSpPr>
          <p:spPr bwMode="auto">
            <a:xfrm>
              <a:off x="10920536" y="4528487"/>
              <a:ext cx="1046722" cy="1393556"/>
            </a:xfrm>
            <a:prstGeom prst="rect">
              <a:avLst/>
            </a:prstGeom>
            <a:noFill/>
            <a:ln w="34925">
              <a:solidFill>
                <a:srgbClr val="FF8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8" name="Rechteck 17">
              <a:extLst>
                <a:ext uri="{FF2B5EF4-FFF2-40B4-BE49-F238E27FC236}">
                  <a16:creationId xmlns:a16="http://schemas.microsoft.com/office/drawing/2014/main" id="{9C2C9C6D-E0C0-A044-A214-785D6516C31B}"/>
                </a:ext>
              </a:extLst>
            </p:cNvPr>
            <p:cNvSpPr/>
            <p:nvPr/>
          </p:nvSpPr>
          <p:spPr bwMode="auto">
            <a:xfrm>
              <a:off x="11016000" y="5939287"/>
              <a:ext cx="1080120" cy="644441"/>
            </a:xfrm>
            <a:prstGeom prst="rect">
              <a:avLst/>
            </a:prstGeom>
            <a:solidFill>
              <a:schemeClr val="bg1"/>
            </a:solidFill>
            <a:ln>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
        <p:nvSpPr>
          <p:cNvPr id="21" name="Rechteck 20">
            <a:extLst>
              <a:ext uri="{FF2B5EF4-FFF2-40B4-BE49-F238E27FC236}">
                <a16:creationId xmlns:a16="http://schemas.microsoft.com/office/drawing/2014/main" id="{995392B7-551C-574F-9338-555A05055AA6}"/>
              </a:ext>
            </a:extLst>
          </p:cNvPr>
          <p:cNvSpPr/>
          <p:nvPr/>
        </p:nvSpPr>
        <p:spPr>
          <a:xfrm>
            <a:off x="7609914" y="3068960"/>
            <a:ext cx="1800200" cy="230832"/>
          </a:xfrm>
          <a:prstGeom prst="rect">
            <a:avLst/>
          </a:prstGeom>
        </p:spPr>
        <p:txBody>
          <a:bodyPr wrap="square">
            <a:spAutoFit/>
          </a:bodyPr>
          <a:lstStyle/>
          <a:p>
            <a:r>
              <a:rPr lang="de-DE" sz="900" i="1" dirty="0">
                <a:latin typeface="Arial" panose="020B0604020202020204" pitchFamily="34" charset="0"/>
              </a:rPr>
              <a:t>I. </a:t>
            </a:r>
            <a:r>
              <a:rPr lang="de-DE" sz="900" i="1" dirty="0" err="1">
                <a:latin typeface="Arial" panose="020B0604020202020204" pitchFamily="34" charset="0"/>
              </a:rPr>
              <a:t>Monahov</a:t>
            </a:r>
            <a:r>
              <a:rPr lang="de-DE" sz="900" i="1" dirty="0">
                <a:latin typeface="Arial" panose="020B0604020202020204" pitchFamily="34" charset="0"/>
              </a:rPr>
              <a:t> (2014) </a:t>
            </a:r>
            <a:endParaRPr lang="en-US" sz="900" dirty="0"/>
          </a:p>
        </p:txBody>
      </p:sp>
    </p:spTree>
    <p:extLst>
      <p:ext uri="{BB962C8B-B14F-4D97-AF65-F5344CB8AC3E}">
        <p14:creationId xmlns:p14="http://schemas.microsoft.com/office/powerpoint/2010/main" val="16699023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88106" y="2852936"/>
            <a:ext cx="12192000" cy="5040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a:solidFill>
                <a:schemeClr val="tx1"/>
              </a:solidFill>
              <a:latin typeface="Arial Unicode MS" pitchFamily="34" charset="-128"/>
            </a:endParaRPr>
          </a:p>
        </p:txBody>
      </p:sp>
      <p:sp>
        <p:nvSpPr>
          <p:cNvPr id="3" name="Inhaltsplatzhalter 2"/>
          <p:cNvSpPr>
            <a:spLocks noGrp="1"/>
          </p:cNvSpPr>
          <p:nvPr>
            <p:ph idx="1"/>
          </p:nvPr>
        </p:nvSpPr>
        <p:spPr>
          <a:xfrm>
            <a:off x="332902" y="980728"/>
            <a:ext cx="11523135" cy="5400675"/>
          </a:xfrm>
        </p:spPr>
        <p:txBody>
          <a:bodyPr/>
          <a:lstStyle/>
          <a:p>
            <a:pPr>
              <a:lnSpc>
                <a:spcPct val="150000"/>
              </a:lnSpc>
            </a:pPr>
            <a:r>
              <a:rPr lang="de-DE" dirty="0" err="1"/>
              <a:t>Introduction</a:t>
            </a:r>
            <a:endParaRPr lang="de-DE" dirty="0"/>
          </a:p>
          <a:p>
            <a:pPr>
              <a:lnSpc>
                <a:spcPct val="150000"/>
              </a:lnSpc>
            </a:pPr>
            <a:r>
              <a:rPr lang="de-DE" dirty="0"/>
              <a:t>Research </a:t>
            </a:r>
            <a:r>
              <a:rPr lang="de-DE" dirty="0" err="1"/>
              <a:t>methodology</a:t>
            </a:r>
            <a:endParaRPr lang="de-DE" dirty="0"/>
          </a:p>
          <a:p>
            <a:pPr>
              <a:lnSpc>
                <a:spcPct val="150000"/>
              </a:lnSpc>
            </a:pPr>
            <a:r>
              <a:rPr lang="de-DE" dirty="0"/>
              <a:t>Study </a:t>
            </a:r>
            <a:r>
              <a:rPr lang="de-DE" dirty="0" err="1"/>
              <a:t>results</a:t>
            </a:r>
            <a:endParaRPr lang="de-DE" dirty="0"/>
          </a:p>
          <a:p>
            <a:pPr>
              <a:lnSpc>
                <a:spcPct val="150000"/>
              </a:lnSpc>
            </a:pPr>
            <a:r>
              <a:rPr lang="de-DE" dirty="0"/>
              <a:t>Solution </a:t>
            </a:r>
            <a:r>
              <a:rPr lang="de-DE" dirty="0" err="1"/>
              <a:t>artifacts</a:t>
            </a:r>
            <a:endParaRPr lang="de-DE" dirty="0"/>
          </a:p>
          <a:p>
            <a:pPr>
              <a:lnSpc>
                <a:spcPct val="150000"/>
              </a:lnSpc>
            </a:pPr>
            <a:r>
              <a:rPr lang="de-DE" dirty="0"/>
              <a:t>Evaluation</a:t>
            </a:r>
          </a:p>
          <a:p>
            <a:pPr>
              <a:lnSpc>
                <a:spcPct val="150000"/>
              </a:lnSpc>
            </a:pPr>
            <a:r>
              <a:rPr lang="de-DE" dirty="0"/>
              <a:t>Key </a:t>
            </a:r>
            <a:r>
              <a:rPr lang="de-DE" dirty="0" err="1"/>
              <a:t>findings</a:t>
            </a:r>
            <a:r>
              <a:rPr lang="de-DE" dirty="0"/>
              <a:t> </a:t>
            </a:r>
            <a:r>
              <a:rPr lang="de-DE" dirty="0" err="1"/>
              <a:t>and</a:t>
            </a:r>
            <a:r>
              <a:rPr lang="de-DE" dirty="0"/>
              <a:t> </a:t>
            </a:r>
            <a:r>
              <a:rPr lang="de-DE" dirty="0" err="1"/>
              <a:t>outlook</a:t>
            </a:r>
            <a:endParaRPr lang="de-DE" dirty="0"/>
          </a:p>
        </p:txBody>
      </p:sp>
      <p:sp>
        <p:nvSpPr>
          <p:cNvPr id="2" name="Titel 1"/>
          <p:cNvSpPr>
            <a:spLocks noGrp="1"/>
          </p:cNvSpPr>
          <p:nvPr>
            <p:ph type="title"/>
          </p:nvPr>
        </p:nvSpPr>
        <p:spPr/>
        <p:txBody>
          <a:bodyPr/>
          <a:lstStyle/>
          <a:p>
            <a:r>
              <a:rPr lang="en-US"/>
              <a:t>Outline</a:t>
            </a:r>
          </a:p>
        </p:txBody>
      </p:sp>
      <p:sp>
        <p:nvSpPr>
          <p:cNvPr id="4" name="Datumsplatzhalter 3"/>
          <p:cNvSpPr>
            <a:spLocks noGrp="1"/>
          </p:cNvSpPr>
          <p:nvPr>
            <p:ph type="dt" sz="half" idx="10"/>
          </p:nvPr>
        </p:nvSpPr>
        <p:spPr/>
        <p:txBody>
          <a:bodyPr/>
          <a:lstStyle/>
          <a:p>
            <a:r>
              <a:rPr lang="de-DE"/>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de-DE" smtClean="0"/>
              <a:pPr/>
              <a:t>23</a:t>
            </a:fld>
            <a:endParaRPr lang="de-DE"/>
          </a:p>
        </p:txBody>
      </p:sp>
    </p:spTree>
    <p:extLst>
      <p:ext uri="{BB962C8B-B14F-4D97-AF65-F5344CB8AC3E}">
        <p14:creationId xmlns:p14="http://schemas.microsoft.com/office/powerpoint/2010/main" val="16523673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ogen 16">
            <a:extLst>
              <a:ext uri="{FF2B5EF4-FFF2-40B4-BE49-F238E27FC236}">
                <a16:creationId xmlns:a16="http://schemas.microsoft.com/office/drawing/2014/main" id="{AE6D2F98-0935-FC4F-91D9-1E8F53087662}"/>
              </a:ext>
            </a:extLst>
          </p:cNvPr>
          <p:cNvSpPr/>
          <p:nvPr/>
        </p:nvSpPr>
        <p:spPr bwMode="auto">
          <a:xfrm rot="16844280">
            <a:off x="6387751" y="191950"/>
            <a:ext cx="1302021" cy="5965786"/>
          </a:xfrm>
          <a:prstGeom prst="arc">
            <a:avLst>
              <a:gd name="adj1" fmla="val 16200000"/>
              <a:gd name="adj2" fmla="val 1203258"/>
            </a:avLst>
          </a:prstGeom>
          <a:ln w="117475">
            <a:gradFill>
              <a:gsLst>
                <a:gs pos="0">
                  <a:schemeClr val="bg1"/>
                </a:gs>
                <a:gs pos="99000">
                  <a:schemeClr val="accent5"/>
                </a:gs>
              </a:gsLst>
              <a:lin ang="5400000" scaled="1"/>
            </a:gradFill>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de-DE"/>
          </a:p>
        </p:txBody>
      </p:sp>
      <p:sp>
        <p:nvSpPr>
          <p:cNvPr id="23" name="Rechteck 22">
            <a:extLst>
              <a:ext uri="{FF2B5EF4-FFF2-40B4-BE49-F238E27FC236}">
                <a16:creationId xmlns:a16="http://schemas.microsoft.com/office/drawing/2014/main" id="{96227E59-AEE4-1F4E-857C-FF4A416D6F92}"/>
              </a:ext>
            </a:extLst>
          </p:cNvPr>
          <p:cNvSpPr/>
          <p:nvPr/>
        </p:nvSpPr>
        <p:spPr bwMode="auto">
          <a:xfrm>
            <a:off x="619004" y="1451592"/>
            <a:ext cx="4027587" cy="4424290"/>
          </a:xfrm>
          <a:prstGeom prst="rect">
            <a:avLst/>
          </a:prstGeom>
          <a:solidFill>
            <a:schemeClr val="accent6">
              <a:lumMod val="40000"/>
              <a:lumOff val="6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 name="Titel 1"/>
          <p:cNvSpPr>
            <a:spLocks noGrp="1"/>
          </p:cNvSpPr>
          <p:nvPr>
            <p:ph type="title"/>
          </p:nvPr>
        </p:nvSpPr>
        <p:spPr/>
        <p:txBody>
          <a:bodyPr/>
          <a:lstStyle/>
          <a:p>
            <a:r>
              <a:rPr lang="en-US" dirty="0"/>
              <a:t>Evaluation of the solution artifacts</a:t>
            </a:r>
          </a:p>
        </p:txBody>
      </p:sp>
      <p:sp>
        <p:nvSpPr>
          <p:cNvPr id="4" name="Datumsplatzhalter 3"/>
          <p:cNvSpPr>
            <a:spLocks noGrp="1"/>
          </p:cNvSpPr>
          <p:nvPr>
            <p:ph type="dt" sz="half" idx="10"/>
          </p:nvPr>
        </p:nvSpPr>
        <p:spPr/>
        <p:txBody>
          <a:bodyPr/>
          <a:lstStyle/>
          <a:p>
            <a:r>
              <a:rPr lang="en-US"/>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en-US" smtClean="0"/>
              <a:pPr/>
              <a:t>24</a:t>
            </a:fld>
            <a:endParaRPr lang="en-US"/>
          </a:p>
        </p:txBody>
      </p:sp>
      <p:sp>
        <p:nvSpPr>
          <p:cNvPr id="11" name="Textfeld 10">
            <a:extLst>
              <a:ext uri="{FF2B5EF4-FFF2-40B4-BE49-F238E27FC236}">
                <a16:creationId xmlns:a16="http://schemas.microsoft.com/office/drawing/2014/main" id="{68294E0D-1D4B-E34E-9F26-813B5BE5EF18}"/>
              </a:ext>
            </a:extLst>
          </p:cNvPr>
          <p:cNvSpPr txBox="1"/>
          <p:nvPr/>
        </p:nvSpPr>
        <p:spPr>
          <a:xfrm>
            <a:off x="812026" y="1595133"/>
            <a:ext cx="3411766" cy="4247317"/>
          </a:xfrm>
          <a:prstGeom prst="rect">
            <a:avLst/>
          </a:prstGeom>
          <a:noFill/>
          <a:ln w="412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72000" algn="ctr"/>
            <a:endParaRPr lang="en-US" b="1" dirty="0">
              <a:latin typeface="Arial" pitchFamily="34" charset="0"/>
            </a:endParaRPr>
          </a:p>
          <a:p>
            <a:pPr marL="72000" algn="ctr"/>
            <a:r>
              <a:rPr lang="en-US" b="1" dirty="0">
                <a:latin typeface="Arial" pitchFamily="34" charset="0"/>
              </a:rPr>
              <a:t>Evaluation goal</a:t>
            </a:r>
          </a:p>
          <a:p>
            <a:endParaRPr lang="en-US" b="1" dirty="0">
              <a:latin typeface="Arial" pitchFamily="34" charset="0"/>
            </a:endParaRPr>
          </a:p>
          <a:p>
            <a:pPr marL="357750" indent="-285750">
              <a:buFont typeface="Arial" panose="020B0604020202020204" pitchFamily="34" charset="0"/>
              <a:buChar char="•"/>
            </a:pPr>
            <a:r>
              <a:rPr lang="en-US" dirty="0">
                <a:latin typeface="Arial" pitchFamily="34" charset="0"/>
              </a:rPr>
              <a:t>Assessment of the value and usefulness of the solution artifacts from the point of view of stakeholders and potential users</a:t>
            </a:r>
            <a:br>
              <a:rPr lang="en-US" dirty="0">
                <a:latin typeface="Arial" pitchFamily="34" charset="0"/>
              </a:rPr>
            </a:br>
            <a:endParaRPr lang="en-US" dirty="0">
              <a:latin typeface="Arial" pitchFamily="34" charset="0"/>
            </a:endParaRPr>
          </a:p>
          <a:p>
            <a:pPr marL="357750" indent="-285750">
              <a:buFont typeface="Arial" panose="020B0604020202020204" pitchFamily="34" charset="0"/>
              <a:buChar char="•"/>
            </a:pPr>
            <a:r>
              <a:rPr lang="en-US" dirty="0"/>
              <a:t>Identification of further improvement potential for the designed solution artifacts </a:t>
            </a:r>
          </a:p>
          <a:p>
            <a:pPr marL="285750" indent="-285750">
              <a:buFont typeface="Arial" panose="020B0604020202020204" pitchFamily="34" charset="0"/>
              <a:buChar char="•"/>
            </a:pPr>
            <a:endParaRPr lang="en-US" dirty="0">
              <a:latin typeface="Arial" pitchFamily="34" charset="0"/>
            </a:endParaRPr>
          </a:p>
        </p:txBody>
      </p:sp>
      <p:pic>
        <p:nvPicPr>
          <p:cNvPr id="13" name="Grafik 12">
            <a:extLst>
              <a:ext uri="{FF2B5EF4-FFF2-40B4-BE49-F238E27FC236}">
                <a16:creationId xmlns:a16="http://schemas.microsoft.com/office/drawing/2014/main" id="{39A66881-5E2B-9641-998F-E368A2B0A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767" y="1626711"/>
            <a:ext cx="1361431" cy="1361431"/>
          </a:xfrm>
          <a:prstGeom prst="rect">
            <a:avLst/>
          </a:prstGeom>
        </p:spPr>
      </p:pic>
      <p:sp>
        <p:nvSpPr>
          <p:cNvPr id="14" name="Textfeld 13">
            <a:extLst>
              <a:ext uri="{FF2B5EF4-FFF2-40B4-BE49-F238E27FC236}">
                <a16:creationId xmlns:a16="http://schemas.microsoft.com/office/drawing/2014/main" id="{600FFC87-22D6-7443-BC6D-2A60CD1D9B1E}"/>
              </a:ext>
            </a:extLst>
          </p:cNvPr>
          <p:cNvSpPr txBox="1"/>
          <p:nvPr/>
        </p:nvSpPr>
        <p:spPr>
          <a:xfrm>
            <a:off x="7032104" y="3249906"/>
            <a:ext cx="423190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Arial" pitchFamily="34" charset="0"/>
              </a:rPr>
              <a:t>Two evaluation iterations with in total 14 participants completing a survey</a:t>
            </a:r>
          </a:p>
        </p:txBody>
      </p:sp>
      <p:sp>
        <p:nvSpPr>
          <p:cNvPr id="15" name="Rechteck 14">
            <a:extLst>
              <a:ext uri="{FF2B5EF4-FFF2-40B4-BE49-F238E27FC236}">
                <a16:creationId xmlns:a16="http://schemas.microsoft.com/office/drawing/2014/main" id="{90BA1FE4-BE2F-6843-9DEB-9E6DE4242EA0}"/>
              </a:ext>
            </a:extLst>
          </p:cNvPr>
          <p:cNvSpPr/>
          <p:nvPr/>
        </p:nvSpPr>
        <p:spPr>
          <a:xfrm>
            <a:off x="7381019" y="4173236"/>
            <a:ext cx="3168352" cy="1477328"/>
          </a:xfrm>
          <a:prstGeom prst="rect">
            <a:avLst/>
          </a:prstGeom>
        </p:spPr>
        <p:txBody>
          <a:bodyPr wrap="square">
            <a:spAutoFit/>
          </a:bodyPr>
          <a:lstStyle/>
          <a:p>
            <a:pPr marL="285750" indent="-285750">
              <a:buFont typeface="Arial" panose="020B0604020202020204" pitchFamily="34" charset="0"/>
              <a:buChar char="•"/>
            </a:pPr>
            <a:r>
              <a:rPr lang="en-US" dirty="0">
                <a:latin typeface="ArialMT"/>
              </a:rPr>
              <a:t>Likert scale ratings</a:t>
            </a:r>
          </a:p>
          <a:p>
            <a:endParaRPr lang="en-US" dirty="0">
              <a:latin typeface="ArialMT"/>
            </a:endParaRPr>
          </a:p>
          <a:p>
            <a:endParaRPr lang="en-US" dirty="0">
              <a:latin typeface="ArialMT"/>
            </a:endParaRPr>
          </a:p>
          <a:p>
            <a:endParaRPr lang="en-US" dirty="0">
              <a:latin typeface="ArialMT"/>
            </a:endParaRPr>
          </a:p>
          <a:p>
            <a:pPr marL="285750" indent="-285750">
              <a:buFont typeface="Arial" panose="020B0604020202020204" pitchFamily="34" charset="0"/>
              <a:buChar char="•"/>
            </a:pPr>
            <a:r>
              <a:rPr lang="en-US" dirty="0">
                <a:latin typeface="ArialMT"/>
              </a:rPr>
              <a:t>Open, qualitative answers</a:t>
            </a:r>
            <a:endParaRPr lang="en-US" dirty="0">
              <a:effectLst/>
            </a:endParaRPr>
          </a:p>
        </p:txBody>
      </p:sp>
      <p:pic>
        <p:nvPicPr>
          <p:cNvPr id="20" name="Grafik 19" descr="Pfeil Kreis Silhouette">
            <a:extLst>
              <a:ext uri="{FF2B5EF4-FFF2-40B4-BE49-F238E27FC236}">
                <a16:creationId xmlns:a16="http://schemas.microsoft.com/office/drawing/2014/main" id="{59B87226-0BE4-0E4E-A24D-44221B11B9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3761" y="1124744"/>
            <a:ext cx="1436741" cy="1361431"/>
          </a:xfrm>
          <a:prstGeom prst="rect">
            <a:avLst/>
          </a:prstGeom>
        </p:spPr>
      </p:pic>
      <p:sp>
        <p:nvSpPr>
          <p:cNvPr id="22" name="Textfeld 21">
            <a:extLst>
              <a:ext uri="{FF2B5EF4-FFF2-40B4-BE49-F238E27FC236}">
                <a16:creationId xmlns:a16="http://schemas.microsoft.com/office/drawing/2014/main" id="{F0FC9629-6D79-5E41-983D-68E119C0D74A}"/>
              </a:ext>
            </a:extLst>
          </p:cNvPr>
          <p:cNvSpPr txBox="1"/>
          <p:nvPr/>
        </p:nvSpPr>
        <p:spPr>
          <a:xfrm>
            <a:off x="9121944" y="2251513"/>
            <a:ext cx="214206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chemeClr val="accent5"/>
                </a:solidFill>
                <a:latin typeface="Arial" pitchFamily="34" charset="0"/>
              </a:rPr>
              <a:t>Incorporation of feedback after first iteration</a:t>
            </a:r>
          </a:p>
        </p:txBody>
      </p:sp>
      <p:pic>
        <p:nvPicPr>
          <p:cNvPr id="38" name="Grafik 37">
            <a:extLst>
              <a:ext uri="{FF2B5EF4-FFF2-40B4-BE49-F238E27FC236}">
                <a16:creationId xmlns:a16="http://schemas.microsoft.com/office/drawing/2014/main" id="{672CAA66-217B-BB4D-9F0C-EBEDCB3EAF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2452" y="4618600"/>
            <a:ext cx="3740544" cy="423295"/>
          </a:xfrm>
          <a:prstGeom prst="rect">
            <a:avLst/>
          </a:prstGeom>
        </p:spPr>
      </p:pic>
      <p:sp>
        <p:nvSpPr>
          <p:cNvPr id="40" name="Rechteck 39">
            <a:extLst>
              <a:ext uri="{FF2B5EF4-FFF2-40B4-BE49-F238E27FC236}">
                <a16:creationId xmlns:a16="http://schemas.microsoft.com/office/drawing/2014/main" id="{6EEC1DA1-02C9-A648-951D-AA89BD3ABC18}"/>
              </a:ext>
            </a:extLst>
          </p:cNvPr>
          <p:cNvSpPr/>
          <p:nvPr/>
        </p:nvSpPr>
        <p:spPr>
          <a:xfrm>
            <a:off x="10454217" y="5041895"/>
            <a:ext cx="1800200" cy="230832"/>
          </a:xfrm>
          <a:prstGeom prst="rect">
            <a:avLst/>
          </a:prstGeom>
        </p:spPr>
        <p:txBody>
          <a:bodyPr wrap="square">
            <a:spAutoFit/>
          </a:bodyPr>
          <a:lstStyle/>
          <a:p>
            <a:r>
              <a:rPr lang="de-DE" sz="900" i="1" dirty="0">
                <a:latin typeface="Arial" panose="020B0604020202020204" pitchFamily="34" charset="0"/>
              </a:rPr>
              <a:t>R. </a:t>
            </a:r>
            <a:r>
              <a:rPr lang="de-DE" sz="900" i="1" dirty="0" err="1">
                <a:latin typeface="Arial" panose="020B0604020202020204" pitchFamily="34" charset="0"/>
              </a:rPr>
              <a:t>Likert</a:t>
            </a:r>
            <a:r>
              <a:rPr lang="de-DE" sz="900" i="1" dirty="0">
                <a:latin typeface="Arial" panose="020B0604020202020204" pitchFamily="34" charset="0"/>
              </a:rPr>
              <a:t> (1932) </a:t>
            </a:r>
            <a:endParaRPr lang="en-US" sz="900" dirty="0"/>
          </a:p>
        </p:txBody>
      </p:sp>
    </p:spTree>
    <p:extLst>
      <p:ext uri="{BB962C8B-B14F-4D97-AF65-F5344CB8AC3E}">
        <p14:creationId xmlns:p14="http://schemas.microsoft.com/office/powerpoint/2010/main" val="33303395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Evaluation results of the second iteration - MMFS</a:t>
            </a:r>
          </a:p>
        </p:txBody>
      </p:sp>
      <p:sp>
        <p:nvSpPr>
          <p:cNvPr id="4" name="Datumsplatzhalter 3"/>
          <p:cNvSpPr>
            <a:spLocks noGrp="1"/>
          </p:cNvSpPr>
          <p:nvPr>
            <p:ph type="dt" sz="half" idx="10"/>
          </p:nvPr>
        </p:nvSpPr>
        <p:spPr/>
        <p:txBody>
          <a:bodyPr/>
          <a:lstStyle/>
          <a:p>
            <a:r>
              <a:rPr lang="en-US"/>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en-US" smtClean="0"/>
              <a:pPr/>
              <a:t>25</a:t>
            </a:fld>
            <a:endParaRPr lang="en-US"/>
          </a:p>
        </p:txBody>
      </p:sp>
      <p:sp>
        <p:nvSpPr>
          <p:cNvPr id="15" name="Textfeld 14">
            <a:extLst>
              <a:ext uri="{FF2B5EF4-FFF2-40B4-BE49-F238E27FC236}">
                <a16:creationId xmlns:a16="http://schemas.microsoft.com/office/drawing/2014/main" id="{99534216-837B-EB46-BB41-FA5B08FE42DD}"/>
              </a:ext>
            </a:extLst>
          </p:cNvPr>
          <p:cNvSpPr txBox="1"/>
          <p:nvPr/>
        </p:nvSpPr>
        <p:spPr>
          <a:xfrm>
            <a:off x="778105" y="1408907"/>
            <a:ext cx="6658052"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Arial" pitchFamily="34" charset="0"/>
              </a:rPr>
              <a:t>The elements of the Metric Management Fact Sheet (MMFS) illustrated below are relevant and useful for the documentation of metrics in large-scale agile software development.</a:t>
            </a:r>
          </a:p>
        </p:txBody>
      </p:sp>
      <p:sp>
        <p:nvSpPr>
          <p:cNvPr id="18" name="Textfeld 17">
            <a:extLst>
              <a:ext uri="{FF2B5EF4-FFF2-40B4-BE49-F238E27FC236}">
                <a16:creationId xmlns:a16="http://schemas.microsoft.com/office/drawing/2014/main" id="{5B41EB43-D8F0-5A4C-B299-644E96826ED5}"/>
              </a:ext>
            </a:extLst>
          </p:cNvPr>
          <p:cNvSpPr txBox="1"/>
          <p:nvPr/>
        </p:nvSpPr>
        <p:spPr>
          <a:xfrm>
            <a:off x="7607487" y="1408907"/>
            <a:ext cx="3806408"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Arial" pitchFamily="34" charset="0"/>
              </a:rPr>
              <a:t>In your opinion, how valuable is the MMFS for the domain of large-scale agile software development as a tool for the documentation of metrics?</a:t>
            </a:r>
          </a:p>
        </p:txBody>
      </p:sp>
      <p:sp>
        <p:nvSpPr>
          <p:cNvPr id="8" name="Rechteck 7">
            <a:extLst>
              <a:ext uri="{FF2B5EF4-FFF2-40B4-BE49-F238E27FC236}">
                <a16:creationId xmlns:a16="http://schemas.microsoft.com/office/drawing/2014/main" id="{646C196B-4706-3E45-A91A-B22D61E2E3D6}"/>
              </a:ext>
            </a:extLst>
          </p:cNvPr>
          <p:cNvSpPr/>
          <p:nvPr/>
        </p:nvSpPr>
        <p:spPr bwMode="auto">
          <a:xfrm>
            <a:off x="7962330" y="2972229"/>
            <a:ext cx="3275491" cy="1477329"/>
          </a:xfrm>
          <a:prstGeom prst="rect">
            <a:avLst/>
          </a:prstGeom>
          <a:solidFill>
            <a:schemeClr val="bg1"/>
          </a:solidFill>
          <a:ln w="28575">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eaLnBrk="0" hangingPunct="0">
              <a:spcAft>
                <a:spcPts val="1200"/>
              </a:spcAft>
              <a:buFont typeface="Arial" panose="020B0604020202020204" pitchFamily="34" charset="0"/>
              <a:buChar char="•"/>
            </a:pPr>
            <a:r>
              <a:rPr lang="en-US" b="1" dirty="0">
                <a:solidFill>
                  <a:schemeClr val="tx1"/>
                </a:solidFill>
                <a:cs typeface="Arial" pitchFamily="34" charset="0"/>
              </a:rPr>
              <a:t>67% </a:t>
            </a:r>
            <a:r>
              <a:rPr lang="en-US" dirty="0">
                <a:solidFill>
                  <a:schemeClr val="tx1"/>
                </a:solidFill>
                <a:cs typeface="Arial" pitchFamily="34" charset="0"/>
              </a:rPr>
              <a:t>of the participants selected valuable (4)</a:t>
            </a:r>
          </a:p>
          <a:p>
            <a:pPr marL="285750" indent="-285750" eaLnBrk="0" hangingPunct="0">
              <a:buFont typeface="Arial" panose="020B0604020202020204" pitchFamily="34" charset="0"/>
              <a:buChar char="•"/>
            </a:pPr>
            <a:r>
              <a:rPr lang="en-US" dirty="0">
                <a:solidFill>
                  <a:schemeClr val="tx1"/>
                </a:solidFill>
                <a:cs typeface="Arial" pitchFamily="34" charset="0"/>
              </a:rPr>
              <a:t>Median of four: </a:t>
            </a:r>
            <a:r>
              <a:rPr lang="en-US" b="1" dirty="0">
                <a:solidFill>
                  <a:schemeClr val="tx1"/>
                </a:solidFill>
                <a:cs typeface="Arial" pitchFamily="34" charset="0"/>
              </a:rPr>
              <a:t>valuable</a:t>
            </a:r>
          </a:p>
        </p:txBody>
      </p:sp>
      <p:pic>
        <p:nvPicPr>
          <p:cNvPr id="10" name="Grafik 9">
            <a:extLst>
              <a:ext uri="{FF2B5EF4-FFF2-40B4-BE49-F238E27FC236}">
                <a16:creationId xmlns:a16="http://schemas.microsoft.com/office/drawing/2014/main" id="{27D0F707-8824-B547-9356-F6AEDF324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66" y="2588605"/>
            <a:ext cx="7505111" cy="3279069"/>
          </a:xfrm>
          <a:prstGeom prst="rect">
            <a:avLst/>
          </a:prstGeom>
        </p:spPr>
      </p:pic>
    </p:spTree>
    <p:extLst>
      <p:ext uri="{BB962C8B-B14F-4D97-AF65-F5344CB8AC3E}">
        <p14:creationId xmlns:p14="http://schemas.microsoft.com/office/powerpoint/2010/main" val="30562518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Evaluation results of the second iteration - Metric Catalog</a:t>
            </a:r>
          </a:p>
        </p:txBody>
      </p:sp>
      <p:sp>
        <p:nvSpPr>
          <p:cNvPr id="4" name="Datumsplatzhalter 3"/>
          <p:cNvSpPr>
            <a:spLocks noGrp="1"/>
          </p:cNvSpPr>
          <p:nvPr>
            <p:ph type="dt" sz="half" idx="10"/>
          </p:nvPr>
        </p:nvSpPr>
        <p:spPr/>
        <p:txBody>
          <a:bodyPr/>
          <a:lstStyle/>
          <a:p>
            <a:r>
              <a:rPr lang="en-US"/>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en-US" smtClean="0"/>
              <a:pPr/>
              <a:t>26</a:t>
            </a:fld>
            <a:endParaRPr lang="en-US"/>
          </a:p>
        </p:txBody>
      </p:sp>
      <p:sp>
        <p:nvSpPr>
          <p:cNvPr id="15" name="Textfeld 14">
            <a:extLst>
              <a:ext uri="{FF2B5EF4-FFF2-40B4-BE49-F238E27FC236}">
                <a16:creationId xmlns:a16="http://schemas.microsoft.com/office/drawing/2014/main" id="{99534216-837B-EB46-BB41-FA5B08FE42DD}"/>
              </a:ext>
            </a:extLst>
          </p:cNvPr>
          <p:cNvSpPr txBox="1"/>
          <p:nvPr/>
        </p:nvSpPr>
        <p:spPr>
          <a:xfrm>
            <a:off x="665431" y="1261087"/>
            <a:ext cx="4350449"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Arial" pitchFamily="34" charset="0"/>
              </a:rPr>
              <a:t>In your opinion, how valuable is the metric catalog for large-scale agile software development for the identification, documentation, and implementation of metrics?</a:t>
            </a:r>
          </a:p>
        </p:txBody>
      </p:sp>
      <p:sp>
        <p:nvSpPr>
          <p:cNvPr id="18" name="Textfeld 17">
            <a:extLst>
              <a:ext uri="{FF2B5EF4-FFF2-40B4-BE49-F238E27FC236}">
                <a16:creationId xmlns:a16="http://schemas.microsoft.com/office/drawing/2014/main" id="{5B41EB43-D8F0-5A4C-B299-644E96826ED5}"/>
              </a:ext>
            </a:extLst>
          </p:cNvPr>
          <p:cNvSpPr txBox="1"/>
          <p:nvPr/>
        </p:nvSpPr>
        <p:spPr>
          <a:xfrm>
            <a:off x="6089026" y="1282733"/>
            <a:ext cx="5258416"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Arial" pitchFamily="34" charset="0"/>
              </a:rPr>
              <a:t>I can imagine using the metric catalog for the following usage scenarios. </a:t>
            </a:r>
          </a:p>
        </p:txBody>
      </p:sp>
      <p:sp>
        <p:nvSpPr>
          <p:cNvPr id="11" name="Rechteck 10">
            <a:extLst>
              <a:ext uri="{FF2B5EF4-FFF2-40B4-BE49-F238E27FC236}">
                <a16:creationId xmlns:a16="http://schemas.microsoft.com/office/drawing/2014/main" id="{C01948C6-0066-074A-AF5A-F793EDA03749}"/>
              </a:ext>
            </a:extLst>
          </p:cNvPr>
          <p:cNvSpPr/>
          <p:nvPr/>
        </p:nvSpPr>
        <p:spPr bwMode="auto">
          <a:xfrm>
            <a:off x="1131813" y="2850781"/>
            <a:ext cx="3198497" cy="1477329"/>
          </a:xfrm>
          <a:prstGeom prst="rect">
            <a:avLst/>
          </a:prstGeom>
          <a:solidFill>
            <a:schemeClr val="bg1"/>
          </a:solidFill>
          <a:ln w="28575">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eaLnBrk="0" hangingPunct="0">
              <a:spcAft>
                <a:spcPts val="1200"/>
              </a:spcAft>
              <a:buFont typeface="Arial" panose="020B0604020202020204" pitchFamily="34" charset="0"/>
              <a:buChar char="•"/>
            </a:pPr>
            <a:r>
              <a:rPr lang="en-US" b="1" dirty="0">
                <a:solidFill>
                  <a:schemeClr val="tx1"/>
                </a:solidFill>
                <a:cs typeface="Arial" pitchFamily="34" charset="0"/>
              </a:rPr>
              <a:t>68% </a:t>
            </a:r>
            <a:r>
              <a:rPr lang="en-US" dirty="0">
                <a:solidFill>
                  <a:schemeClr val="tx1"/>
                </a:solidFill>
                <a:cs typeface="Arial" pitchFamily="34" charset="0"/>
              </a:rPr>
              <a:t>of the participants selected valuable (4)</a:t>
            </a:r>
          </a:p>
          <a:p>
            <a:pPr marL="285750" indent="-285750" eaLnBrk="0" hangingPunct="0">
              <a:buFont typeface="Arial" panose="020B0604020202020204" pitchFamily="34" charset="0"/>
              <a:buChar char="•"/>
            </a:pPr>
            <a:r>
              <a:rPr lang="en-US" dirty="0">
                <a:solidFill>
                  <a:schemeClr val="tx1"/>
                </a:solidFill>
                <a:cs typeface="Arial" pitchFamily="34" charset="0"/>
              </a:rPr>
              <a:t>Median of four: </a:t>
            </a:r>
            <a:r>
              <a:rPr lang="en-US" b="1" dirty="0">
                <a:solidFill>
                  <a:schemeClr val="tx1"/>
                </a:solidFill>
                <a:cs typeface="Arial" pitchFamily="34" charset="0"/>
              </a:rPr>
              <a:t>valuable</a:t>
            </a:r>
          </a:p>
        </p:txBody>
      </p:sp>
      <p:sp>
        <p:nvSpPr>
          <p:cNvPr id="3" name="Rechteck 2">
            <a:extLst>
              <a:ext uri="{FF2B5EF4-FFF2-40B4-BE49-F238E27FC236}">
                <a16:creationId xmlns:a16="http://schemas.microsoft.com/office/drawing/2014/main" id="{844DC19F-3554-D847-85AF-974E5979A5E1}"/>
              </a:ext>
            </a:extLst>
          </p:cNvPr>
          <p:cNvSpPr/>
          <p:nvPr/>
        </p:nvSpPr>
        <p:spPr>
          <a:xfrm>
            <a:off x="3071664" y="5573915"/>
            <a:ext cx="8619745" cy="923330"/>
          </a:xfrm>
          <a:prstGeom prst="rect">
            <a:avLst/>
          </a:prstGeom>
        </p:spPr>
        <p:txBody>
          <a:bodyPr wrap="square">
            <a:spAutoFit/>
          </a:bodyPr>
          <a:lstStyle/>
          <a:p>
            <a:pPr algn="ctr"/>
            <a:r>
              <a:rPr lang="en-US" dirty="0"/>
              <a:t>The designed MMFS and the metric catalog can support the establishment of metrics in large-scale agile software development, especially, with focus on inspiration and selection</a:t>
            </a:r>
          </a:p>
        </p:txBody>
      </p:sp>
      <p:cxnSp>
        <p:nvCxnSpPr>
          <p:cNvPr id="13" name="Gerade Verbindung mit Pfeil 12">
            <a:extLst>
              <a:ext uri="{FF2B5EF4-FFF2-40B4-BE49-F238E27FC236}">
                <a16:creationId xmlns:a16="http://schemas.microsoft.com/office/drawing/2014/main" id="{5EF44892-7141-AD4A-B04E-D6865C4ADA0C}"/>
              </a:ext>
            </a:extLst>
          </p:cNvPr>
          <p:cNvCxnSpPr>
            <a:cxnSpLocks/>
          </p:cNvCxnSpPr>
          <p:nvPr/>
        </p:nvCxnSpPr>
        <p:spPr bwMode="auto">
          <a:xfrm>
            <a:off x="-3580" y="5877272"/>
            <a:ext cx="2254672" cy="0"/>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pic>
        <p:nvPicPr>
          <p:cNvPr id="16" name="Grafik 15">
            <a:extLst>
              <a:ext uri="{FF2B5EF4-FFF2-40B4-BE49-F238E27FC236}">
                <a16:creationId xmlns:a16="http://schemas.microsoft.com/office/drawing/2014/main" id="{826596AE-4257-6440-AFEB-420BD5BED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092" y="5208432"/>
            <a:ext cx="1179125" cy="1179125"/>
          </a:xfrm>
          <a:prstGeom prst="rect">
            <a:avLst/>
          </a:prstGeom>
          <a:solidFill>
            <a:schemeClr val="bg1"/>
          </a:solidFill>
        </p:spPr>
      </p:pic>
      <p:pic>
        <p:nvPicPr>
          <p:cNvPr id="20" name="Grafik 19">
            <a:extLst>
              <a:ext uri="{FF2B5EF4-FFF2-40B4-BE49-F238E27FC236}">
                <a16:creationId xmlns:a16="http://schemas.microsoft.com/office/drawing/2014/main" id="{E21A27CD-3A33-2249-A9B0-05CD26393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69" y="2017777"/>
            <a:ext cx="7124698" cy="2997199"/>
          </a:xfrm>
          <a:prstGeom prst="rect">
            <a:avLst/>
          </a:prstGeom>
        </p:spPr>
      </p:pic>
    </p:spTree>
    <p:extLst>
      <p:ext uri="{BB962C8B-B14F-4D97-AF65-F5344CB8AC3E}">
        <p14:creationId xmlns:p14="http://schemas.microsoft.com/office/powerpoint/2010/main" val="24910374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15014" y="3356992"/>
            <a:ext cx="12192000" cy="5040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a:solidFill>
                <a:schemeClr val="tx1"/>
              </a:solidFill>
              <a:latin typeface="Arial Unicode MS" pitchFamily="34" charset="-128"/>
            </a:endParaRPr>
          </a:p>
        </p:txBody>
      </p:sp>
      <p:sp>
        <p:nvSpPr>
          <p:cNvPr id="3" name="Inhaltsplatzhalter 2"/>
          <p:cNvSpPr>
            <a:spLocks noGrp="1"/>
          </p:cNvSpPr>
          <p:nvPr>
            <p:ph idx="1"/>
          </p:nvPr>
        </p:nvSpPr>
        <p:spPr>
          <a:xfrm>
            <a:off x="332902" y="980728"/>
            <a:ext cx="11523135" cy="5400675"/>
          </a:xfrm>
        </p:spPr>
        <p:txBody>
          <a:bodyPr/>
          <a:lstStyle/>
          <a:p>
            <a:pPr>
              <a:lnSpc>
                <a:spcPct val="150000"/>
              </a:lnSpc>
            </a:pPr>
            <a:r>
              <a:rPr lang="de-DE" dirty="0" err="1"/>
              <a:t>Introduction</a:t>
            </a:r>
            <a:endParaRPr lang="de-DE" dirty="0"/>
          </a:p>
          <a:p>
            <a:pPr>
              <a:lnSpc>
                <a:spcPct val="150000"/>
              </a:lnSpc>
            </a:pPr>
            <a:r>
              <a:rPr lang="de-DE" dirty="0"/>
              <a:t>Research </a:t>
            </a:r>
            <a:r>
              <a:rPr lang="de-DE" dirty="0" err="1"/>
              <a:t>methodology</a:t>
            </a:r>
            <a:endParaRPr lang="de-DE" dirty="0"/>
          </a:p>
          <a:p>
            <a:pPr>
              <a:lnSpc>
                <a:spcPct val="150000"/>
              </a:lnSpc>
            </a:pPr>
            <a:r>
              <a:rPr lang="de-DE" dirty="0"/>
              <a:t>Study </a:t>
            </a:r>
            <a:r>
              <a:rPr lang="de-DE" dirty="0" err="1"/>
              <a:t>results</a:t>
            </a:r>
            <a:endParaRPr lang="de-DE" dirty="0"/>
          </a:p>
          <a:p>
            <a:pPr>
              <a:lnSpc>
                <a:spcPct val="150000"/>
              </a:lnSpc>
            </a:pPr>
            <a:r>
              <a:rPr lang="de-DE" dirty="0"/>
              <a:t>Solution </a:t>
            </a:r>
            <a:r>
              <a:rPr lang="de-DE" dirty="0" err="1"/>
              <a:t>artifacts</a:t>
            </a:r>
            <a:endParaRPr lang="de-DE" dirty="0"/>
          </a:p>
          <a:p>
            <a:pPr>
              <a:lnSpc>
                <a:spcPct val="150000"/>
              </a:lnSpc>
            </a:pPr>
            <a:r>
              <a:rPr lang="de-DE" dirty="0"/>
              <a:t>Evaluation</a:t>
            </a:r>
          </a:p>
          <a:p>
            <a:pPr>
              <a:lnSpc>
                <a:spcPct val="150000"/>
              </a:lnSpc>
            </a:pPr>
            <a:r>
              <a:rPr lang="de-DE" dirty="0"/>
              <a:t>Key </a:t>
            </a:r>
            <a:r>
              <a:rPr lang="de-DE" dirty="0" err="1"/>
              <a:t>findings</a:t>
            </a:r>
            <a:r>
              <a:rPr lang="de-DE" dirty="0"/>
              <a:t> </a:t>
            </a:r>
            <a:r>
              <a:rPr lang="de-DE" dirty="0" err="1"/>
              <a:t>and</a:t>
            </a:r>
            <a:r>
              <a:rPr lang="de-DE" dirty="0"/>
              <a:t> </a:t>
            </a:r>
            <a:r>
              <a:rPr lang="de-DE" dirty="0" err="1"/>
              <a:t>future</a:t>
            </a:r>
            <a:r>
              <a:rPr lang="de-DE" dirty="0"/>
              <a:t> </a:t>
            </a:r>
            <a:r>
              <a:rPr lang="de-DE" dirty="0" err="1"/>
              <a:t>work</a:t>
            </a:r>
            <a:endParaRPr lang="de-DE" dirty="0"/>
          </a:p>
        </p:txBody>
      </p:sp>
      <p:sp>
        <p:nvSpPr>
          <p:cNvPr id="2" name="Titel 1"/>
          <p:cNvSpPr>
            <a:spLocks noGrp="1"/>
          </p:cNvSpPr>
          <p:nvPr>
            <p:ph type="title"/>
          </p:nvPr>
        </p:nvSpPr>
        <p:spPr/>
        <p:txBody>
          <a:bodyPr/>
          <a:lstStyle/>
          <a:p>
            <a:r>
              <a:rPr lang="en-US"/>
              <a:t>Outline</a:t>
            </a:r>
          </a:p>
        </p:txBody>
      </p:sp>
      <p:sp>
        <p:nvSpPr>
          <p:cNvPr id="4" name="Datumsplatzhalter 3"/>
          <p:cNvSpPr>
            <a:spLocks noGrp="1"/>
          </p:cNvSpPr>
          <p:nvPr>
            <p:ph type="dt" sz="half" idx="10"/>
          </p:nvPr>
        </p:nvSpPr>
        <p:spPr/>
        <p:txBody>
          <a:bodyPr/>
          <a:lstStyle/>
          <a:p>
            <a:r>
              <a:rPr lang="de-DE"/>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de-DE" smtClean="0"/>
              <a:pPr/>
              <a:t>27</a:t>
            </a:fld>
            <a:endParaRPr lang="de-DE"/>
          </a:p>
        </p:txBody>
      </p:sp>
    </p:spTree>
    <p:extLst>
      <p:ext uri="{BB962C8B-B14F-4D97-AF65-F5344CB8AC3E}">
        <p14:creationId xmlns:p14="http://schemas.microsoft.com/office/powerpoint/2010/main" val="33719505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4E2FD1-A4B6-424E-B7B2-E678BE5007DC}"/>
              </a:ext>
            </a:extLst>
          </p:cNvPr>
          <p:cNvSpPr>
            <a:spLocks noGrp="1"/>
          </p:cNvSpPr>
          <p:nvPr>
            <p:ph type="title"/>
          </p:nvPr>
        </p:nvSpPr>
        <p:spPr/>
        <p:txBody>
          <a:bodyPr/>
          <a:lstStyle/>
          <a:p>
            <a:r>
              <a:rPr lang="en-US" dirty="0"/>
              <a:t>Key findings</a:t>
            </a:r>
          </a:p>
        </p:txBody>
      </p:sp>
      <p:sp>
        <p:nvSpPr>
          <p:cNvPr id="4" name="Datumsplatzhalter 3">
            <a:extLst>
              <a:ext uri="{FF2B5EF4-FFF2-40B4-BE49-F238E27FC236}">
                <a16:creationId xmlns:a16="http://schemas.microsoft.com/office/drawing/2014/main" id="{A3DFCC39-184E-5F4E-9EB8-F84F94023AA1}"/>
              </a:ext>
            </a:extLst>
          </p:cNvPr>
          <p:cNvSpPr>
            <a:spLocks noGrp="1"/>
          </p:cNvSpPr>
          <p:nvPr>
            <p:ph type="dt" sz="half" idx="10"/>
          </p:nvPr>
        </p:nvSpPr>
        <p:spPr/>
        <p:txBody>
          <a:bodyPr/>
          <a:lstStyle/>
          <a:p>
            <a:pPr>
              <a:defRPr/>
            </a:pPr>
            <a:r>
              <a:rPr lang="en-US"/>
              <a:t>© sebis</a:t>
            </a:r>
          </a:p>
        </p:txBody>
      </p:sp>
      <p:sp>
        <p:nvSpPr>
          <p:cNvPr id="5" name="Fußzeilenplatzhalter 4">
            <a:extLst>
              <a:ext uri="{FF2B5EF4-FFF2-40B4-BE49-F238E27FC236}">
                <a16:creationId xmlns:a16="http://schemas.microsoft.com/office/drawing/2014/main" id="{A2F6599A-AF60-0548-993B-36C97BA64A8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B64E6241-D981-9340-919D-EBBB35BED6F9}"/>
              </a:ext>
            </a:extLst>
          </p:cNvPr>
          <p:cNvSpPr>
            <a:spLocks noGrp="1"/>
          </p:cNvSpPr>
          <p:nvPr>
            <p:ph type="sldNum" sz="quarter" idx="12"/>
          </p:nvPr>
        </p:nvSpPr>
        <p:spPr/>
        <p:txBody>
          <a:bodyPr/>
          <a:lstStyle/>
          <a:p>
            <a:pPr>
              <a:defRPr/>
            </a:pPr>
            <a:fld id="{5E4FF76D-8657-43F1-929B-F6D2FAB2741A}" type="slidenum">
              <a:rPr lang="en-US" smtClean="0"/>
              <a:pPr>
                <a:defRPr/>
              </a:pPr>
              <a:t>28</a:t>
            </a:fld>
            <a:endParaRPr lang="en-US"/>
          </a:p>
        </p:txBody>
      </p:sp>
      <p:sp>
        <p:nvSpPr>
          <p:cNvPr id="9" name="Inhaltsplatzhalter 8">
            <a:extLst>
              <a:ext uri="{FF2B5EF4-FFF2-40B4-BE49-F238E27FC236}">
                <a16:creationId xmlns:a16="http://schemas.microsoft.com/office/drawing/2014/main" id="{FA4A0EB2-B84C-B148-89C1-343410DD8E3E}"/>
              </a:ext>
            </a:extLst>
          </p:cNvPr>
          <p:cNvSpPr>
            <a:spLocks noGrp="1"/>
          </p:cNvSpPr>
          <p:nvPr>
            <p:ph idx="1"/>
          </p:nvPr>
        </p:nvSpPr>
        <p:spPr>
          <a:xfrm>
            <a:off x="1673515" y="1008703"/>
            <a:ext cx="10153129" cy="5804845"/>
          </a:xfrm>
        </p:spPr>
        <p:txBody>
          <a:bodyPr>
            <a:normAutofit lnSpcReduction="10000"/>
          </a:bodyPr>
          <a:lstStyle/>
          <a:p>
            <a:pPr marL="285750" indent="-285750">
              <a:spcAft>
                <a:spcPts val="1800"/>
              </a:spcAft>
              <a:buFont typeface="Arial" panose="020B0604020202020204" pitchFamily="34" charset="0"/>
              <a:buChar char="•"/>
            </a:pPr>
            <a:r>
              <a:rPr lang="en-US" sz="1750" dirty="0"/>
              <a:t>Organizations </a:t>
            </a:r>
            <a:r>
              <a:rPr lang="en-US" sz="1750" b="1" dirty="0"/>
              <a:t>share higher-order goals and needs </a:t>
            </a:r>
            <a:r>
              <a:rPr lang="en-US" sz="1750" dirty="0"/>
              <a:t>but have </a:t>
            </a:r>
            <a:r>
              <a:rPr lang="en-US" sz="1750" b="1" dirty="0"/>
              <a:t>context-specific requirements </a:t>
            </a:r>
            <a:r>
              <a:rPr lang="en-US" sz="1750" dirty="0"/>
              <a:t>in their large-scale agile software development environments</a:t>
            </a:r>
          </a:p>
          <a:p>
            <a:pPr marL="285750" indent="-285750">
              <a:spcAft>
                <a:spcPts val="600"/>
              </a:spcAft>
              <a:buFont typeface="Arial" panose="020B0604020202020204" pitchFamily="34" charset="0"/>
              <a:buChar char="•"/>
            </a:pPr>
            <a:r>
              <a:rPr lang="en-US" sz="1750" dirty="0"/>
              <a:t>Organizations use metrics mainly for supporting the achievement of </a:t>
            </a:r>
            <a:r>
              <a:rPr lang="en-US" sz="1750" b="1" dirty="0"/>
              <a:t>goals related to their development organizations and processes</a:t>
            </a:r>
          </a:p>
          <a:p>
            <a:pPr marL="285750" indent="-285750">
              <a:spcAft>
                <a:spcPts val="1800"/>
              </a:spcAft>
              <a:buFont typeface="Arial" panose="020B0604020202020204" pitchFamily="34" charset="0"/>
              <a:buChar char="•"/>
            </a:pPr>
            <a:r>
              <a:rPr lang="en-US" sz="1750" dirty="0"/>
              <a:t>The primary reasons for using metrics are </a:t>
            </a:r>
            <a:r>
              <a:rPr lang="en-US" sz="1750" b="1" dirty="0"/>
              <a:t>transparency, improvement, and controlling of all processes of the large-scale agile development organization</a:t>
            </a:r>
          </a:p>
          <a:p>
            <a:pPr marL="285750" indent="-285750">
              <a:spcAft>
                <a:spcPts val="600"/>
              </a:spcAft>
              <a:buFont typeface="Arial" panose="020B0604020202020204" pitchFamily="34" charset="0"/>
              <a:buChar char="•"/>
            </a:pPr>
            <a:r>
              <a:rPr lang="en-US" sz="1750" dirty="0"/>
              <a:t>Most metrics used in large-scale agile software development are </a:t>
            </a:r>
            <a:r>
              <a:rPr lang="en-US" sz="1750" b="1" dirty="0"/>
              <a:t>program-level metrics</a:t>
            </a:r>
            <a:r>
              <a:rPr lang="en-US" sz="1750" dirty="0"/>
              <a:t>, and most organizations use metrics mainly on the program-level</a:t>
            </a:r>
          </a:p>
          <a:p>
            <a:pPr marL="285750" indent="-285750">
              <a:spcAft>
                <a:spcPts val="1800"/>
              </a:spcAft>
              <a:buFont typeface="Arial" panose="020B0604020202020204" pitchFamily="34" charset="0"/>
              <a:buChar char="•"/>
            </a:pPr>
            <a:r>
              <a:rPr lang="en-US" sz="1750" dirty="0"/>
              <a:t>The most popular metrics are </a:t>
            </a:r>
            <a:r>
              <a:rPr lang="en-US" sz="1750" b="1" dirty="0"/>
              <a:t>agile team metrics</a:t>
            </a:r>
          </a:p>
          <a:p>
            <a:pPr marL="285750" indent="-285750">
              <a:spcAft>
                <a:spcPts val="600"/>
              </a:spcAft>
              <a:buFont typeface="Arial" panose="020B0604020202020204" pitchFamily="34" charset="0"/>
              <a:buChar char="•"/>
            </a:pPr>
            <a:r>
              <a:rPr lang="en-US" sz="1750" dirty="0"/>
              <a:t>Metrics should be </a:t>
            </a:r>
            <a:r>
              <a:rPr lang="en-US" sz="1750" b="1" dirty="0"/>
              <a:t>simple</a:t>
            </a:r>
            <a:r>
              <a:rPr lang="en-US" sz="1750" dirty="0"/>
              <a:t>,</a:t>
            </a:r>
            <a:r>
              <a:rPr lang="en-US" sz="1750" b="1" dirty="0"/>
              <a:t> understandable</a:t>
            </a:r>
            <a:r>
              <a:rPr lang="en-US" sz="1750" dirty="0"/>
              <a:t>, and must </a:t>
            </a:r>
            <a:r>
              <a:rPr lang="en-US" sz="1750" b="1" dirty="0"/>
              <a:t>be seen in relation to leverage their complete value</a:t>
            </a:r>
          </a:p>
          <a:p>
            <a:pPr marL="285750" indent="-285750">
              <a:spcAft>
                <a:spcPts val="1800"/>
              </a:spcAft>
              <a:buFont typeface="Arial" panose="020B0604020202020204" pitchFamily="34" charset="0"/>
              <a:buChar char="•"/>
            </a:pPr>
            <a:r>
              <a:rPr lang="en-US" sz="1750" dirty="0"/>
              <a:t>Metrics do </a:t>
            </a:r>
            <a:r>
              <a:rPr lang="en-US" sz="1750" b="1" dirty="0"/>
              <a:t>not contradict but can support the principles of the agile manifesto</a:t>
            </a:r>
            <a:endParaRPr lang="en-US" sz="1750" dirty="0"/>
          </a:p>
          <a:p>
            <a:pPr marL="285750" indent="-285750">
              <a:spcAft>
                <a:spcPts val="600"/>
              </a:spcAft>
              <a:buFont typeface="Arial" panose="020B0604020202020204" pitchFamily="34" charset="0"/>
              <a:buChar char="•"/>
            </a:pPr>
            <a:r>
              <a:rPr lang="en-US" sz="1750" b="1" dirty="0"/>
              <a:t>Not all metrics guarantee added value </a:t>
            </a:r>
            <a:r>
              <a:rPr lang="en-US" sz="1750" dirty="0"/>
              <a:t>in each context</a:t>
            </a:r>
          </a:p>
          <a:p>
            <a:pPr marL="285750" indent="-285750">
              <a:spcAft>
                <a:spcPts val="1800"/>
              </a:spcAft>
              <a:buFont typeface="Arial" panose="020B0604020202020204" pitchFamily="34" charset="0"/>
              <a:buChar char="•"/>
            </a:pPr>
            <a:r>
              <a:rPr lang="en-US" sz="1750" dirty="0"/>
              <a:t>Successfully establishing metrics in large-scale agile software development is </a:t>
            </a:r>
            <a:r>
              <a:rPr lang="en-US" sz="1750" b="1" dirty="0"/>
              <a:t>challenging</a:t>
            </a:r>
            <a:r>
              <a:rPr lang="en-US" sz="1750" dirty="0"/>
              <a:t>, in particular, regarding the data collection, metric-based decision making, </a:t>
            </a:r>
            <a:r>
              <a:rPr lang="en-US" sz="1750" b="1" dirty="0"/>
              <a:t>definition of metrics</a:t>
            </a:r>
            <a:r>
              <a:rPr lang="en-US" sz="1750" dirty="0"/>
              <a:t>, and the potential negative effects on employees</a:t>
            </a:r>
          </a:p>
        </p:txBody>
      </p:sp>
      <p:pic>
        <p:nvPicPr>
          <p:cNvPr id="19" name="Grafik 18">
            <a:extLst>
              <a:ext uri="{FF2B5EF4-FFF2-40B4-BE49-F238E27FC236}">
                <a16:creationId xmlns:a16="http://schemas.microsoft.com/office/drawing/2014/main" id="{7E8FE21B-45C2-B243-9A6C-91D4E8247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28" y="1941317"/>
            <a:ext cx="864097" cy="864097"/>
          </a:xfrm>
          <a:prstGeom prst="rect">
            <a:avLst/>
          </a:prstGeom>
        </p:spPr>
      </p:pic>
      <p:grpSp>
        <p:nvGrpSpPr>
          <p:cNvPr id="29" name="Gruppieren 28">
            <a:extLst>
              <a:ext uri="{FF2B5EF4-FFF2-40B4-BE49-F238E27FC236}">
                <a16:creationId xmlns:a16="http://schemas.microsoft.com/office/drawing/2014/main" id="{EF45B74F-6571-C448-84CD-93EA792337D5}"/>
              </a:ext>
            </a:extLst>
          </p:cNvPr>
          <p:cNvGrpSpPr/>
          <p:nvPr/>
        </p:nvGrpSpPr>
        <p:grpSpPr>
          <a:xfrm>
            <a:off x="799051" y="3289457"/>
            <a:ext cx="755338" cy="755338"/>
            <a:chOff x="515198" y="3001888"/>
            <a:chExt cx="755338" cy="755338"/>
          </a:xfrm>
        </p:grpSpPr>
        <p:pic>
          <p:nvPicPr>
            <p:cNvPr id="21" name="Grafik 20" descr="Ein Bild, das Text, Visitenkarte, Vektorgrafiken enthält.&#10;&#10;Automatisch generierte Beschreibung">
              <a:extLst>
                <a:ext uri="{FF2B5EF4-FFF2-40B4-BE49-F238E27FC236}">
                  <a16:creationId xmlns:a16="http://schemas.microsoft.com/office/drawing/2014/main" id="{79AE418F-2845-6C4E-8FE9-A3551F15E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98" y="3001888"/>
              <a:ext cx="755338" cy="755338"/>
            </a:xfrm>
            <a:prstGeom prst="rect">
              <a:avLst/>
            </a:prstGeom>
          </p:spPr>
        </p:pic>
        <p:sp>
          <p:nvSpPr>
            <p:cNvPr id="22" name="Abgerundetes Rechteck 21">
              <a:extLst>
                <a:ext uri="{FF2B5EF4-FFF2-40B4-BE49-F238E27FC236}">
                  <a16:creationId xmlns:a16="http://schemas.microsoft.com/office/drawing/2014/main" id="{ECB34DBF-7605-FB42-B9D4-91FEFABE7301}"/>
                </a:ext>
              </a:extLst>
            </p:cNvPr>
            <p:cNvSpPr/>
            <p:nvPr/>
          </p:nvSpPr>
          <p:spPr bwMode="auto">
            <a:xfrm>
              <a:off x="568831" y="3001888"/>
              <a:ext cx="648072" cy="211088"/>
            </a:xfrm>
            <a:prstGeom prst="roundRect">
              <a:avLst/>
            </a:prstGeom>
            <a:solidFill>
              <a:srgbClr val="A52B25"/>
            </a:solidFill>
            <a:ln>
              <a:solidFill>
                <a:srgbClr val="A52B2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a:solidFill>
                    <a:schemeClr val="bg1"/>
                  </a:solidFill>
                  <a:cs typeface="Arial" pitchFamily="34" charset="0"/>
                </a:rPr>
                <a:t>Program</a:t>
              </a:r>
            </a:p>
          </p:txBody>
        </p:sp>
      </p:grpSp>
      <p:pic>
        <p:nvPicPr>
          <p:cNvPr id="23" name="Grafik 22">
            <a:extLst>
              <a:ext uri="{FF2B5EF4-FFF2-40B4-BE49-F238E27FC236}">
                <a16:creationId xmlns:a16="http://schemas.microsoft.com/office/drawing/2014/main" id="{CD17B657-ABE2-F945-9CB4-90B3D0F98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50" y="5421724"/>
            <a:ext cx="755338" cy="755338"/>
          </a:xfrm>
          <a:prstGeom prst="rect">
            <a:avLst/>
          </a:prstGeom>
        </p:spPr>
      </p:pic>
      <p:pic>
        <p:nvPicPr>
          <p:cNvPr id="26" name="Grafik 25">
            <a:extLst>
              <a:ext uri="{FF2B5EF4-FFF2-40B4-BE49-F238E27FC236}">
                <a16:creationId xmlns:a16="http://schemas.microsoft.com/office/drawing/2014/main" id="{7903F48C-7C3A-A243-BD9C-E31928041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54" y="4336731"/>
            <a:ext cx="782216" cy="782216"/>
          </a:xfrm>
          <a:prstGeom prst="rect">
            <a:avLst/>
          </a:prstGeom>
        </p:spPr>
      </p:pic>
      <p:pic>
        <p:nvPicPr>
          <p:cNvPr id="28" name="Grafik 27">
            <a:extLst>
              <a:ext uri="{FF2B5EF4-FFF2-40B4-BE49-F238E27FC236}">
                <a16:creationId xmlns:a16="http://schemas.microsoft.com/office/drawing/2014/main" id="{F9F71E99-D668-FB45-AC94-8B5902FB68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050" y="925183"/>
            <a:ext cx="756085" cy="756085"/>
          </a:xfrm>
          <a:prstGeom prst="rect">
            <a:avLst/>
          </a:prstGeom>
        </p:spPr>
      </p:pic>
    </p:spTree>
    <p:extLst>
      <p:ext uri="{BB962C8B-B14F-4D97-AF65-F5344CB8AC3E}">
        <p14:creationId xmlns:p14="http://schemas.microsoft.com/office/powerpoint/2010/main" val="7770233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4E2FD1-A4B6-424E-B7B2-E678BE5007DC}"/>
              </a:ext>
            </a:extLst>
          </p:cNvPr>
          <p:cNvSpPr>
            <a:spLocks noGrp="1"/>
          </p:cNvSpPr>
          <p:nvPr>
            <p:ph type="title"/>
          </p:nvPr>
        </p:nvSpPr>
        <p:spPr/>
        <p:txBody>
          <a:bodyPr/>
          <a:lstStyle/>
          <a:p>
            <a:r>
              <a:rPr lang="en-US" dirty="0"/>
              <a:t>Future work</a:t>
            </a:r>
          </a:p>
        </p:txBody>
      </p:sp>
      <p:sp>
        <p:nvSpPr>
          <p:cNvPr id="4" name="Datumsplatzhalter 3">
            <a:extLst>
              <a:ext uri="{FF2B5EF4-FFF2-40B4-BE49-F238E27FC236}">
                <a16:creationId xmlns:a16="http://schemas.microsoft.com/office/drawing/2014/main" id="{A3DFCC39-184E-5F4E-9EB8-F84F94023AA1}"/>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A2F6599A-AF60-0548-993B-36C97BA64A8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B64E6241-D981-9340-919D-EBBB35BED6F9}"/>
              </a:ext>
            </a:extLst>
          </p:cNvPr>
          <p:cNvSpPr>
            <a:spLocks noGrp="1"/>
          </p:cNvSpPr>
          <p:nvPr>
            <p:ph type="sldNum" sz="quarter" idx="12"/>
          </p:nvPr>
        </p:nvSpPr>
        <p:spPr/>
        <p:txBody>
          <a:bodyPr/>
          <a:lstStyle/>
          <a:p>
            <a:pPr>
              <a:defRPr/>
            </a:pPr>
            <a:fld id="{5E4FF76D-8657-43F1-929B-F6D2FAB2741A}" type="slidenum">
              <a:rPr lang="de-DE" noProof="0" smtClean="0"/>
              <a:pPr>
                <a:defRPr/>
              </a:pPr>
              <a:t>29</a:t>
            </a:fld>
            <a:endParaRPr lang="de-DE" noProof="0"/>
          </a:p>
        </p:txBody>
      </p:sp>
      <p:pic>
        <p:nvPicPr>
          <p:cNvPr id="9" name="Grafik 8" descr="Pfeil Kreis Silhouette">
            <a:extLst>
              <a:ext uri="{FF2B5EF4-FFF2-40B4-BE49-F238E27FC236}">
                <a16:creationId xmlns:a16="http://schemas.microsoft.com/office/drawing/2014/main" id="{55410384-EA3B-9841-8589-AB131035B6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9530" y="901821"/>
            <a:ext cx="880071" cy="833940"/>
          </a:xfrm>
          <a:prstGeom prst="rect">
            <a:avLst/>
          </a:prstGeom>
        </p:spPr>
      </p:pic>
      <p:pic>
        <p:nvPicPr>
          <p:cNvPr id="10" name="Grafik 9">
            <a:extLst>
              <a:ext uri="{FF2B5EF4-FFF2-40B4-BE49-F238E27FC236}">
                <a16:creationId xmlns:a16="http://schemas.microsoft.com/office/drawing/2014/main" id="{43E530FF-8AEE-1A42-9975-E68DE5345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978" y="1135935"/>
            <a:ext cx="1232708" cy="1232708"/>
          </a:xfrm>
          <a:prstGeom prst="rect">
            <a:avLst/>
          </a:prstGeom>
        </p:spPr>
      </p:pic>
      <p:grpSp>
        <p:nvGrpSpPr>
          <p:cNvPr id="11" name="Gruppieren 10">
            <a:extLst>
              <a:ext uri="{FF2B5EF4-FFF2-40B4-BE49-F238E27FC236}">
                <a16:creationId xmlns:a16="http://schemas.microsoft.com/office/drawing/2014/main" id="{053EEB4D-6DF8-5F41-909E-9D527FF34857}"/>
              </a:ext>
            </a:extLst>
          </p:cNvPr>
          <p:cNvGrpSpPr/>
          <p:nvPr/>
        </p:nvGrpSpPr>
        <p:grpSpPr>
          <a:xfrm>
            <a:off x="5383486" y="1166543"/>
            <a:ext cx="1421967" cy="1232708"/>
            <a:chOff x="515198" y="3001888"/>
            <a:chExt cx="755338" cy="755338"/>
          </a:xfrm>
        </p:grpSpPr>
        <p:pic>
          <p:nvPicPr>
            <p:cNvPr id="12" name="Grafik 11" descr="Ein Bild, das Text, Visitenkarte, Vektorgrafiken enthält.&#10;&#10;Automatisch generierte Beschreibung">
              <a:extLst>
                <a:ext uri="{FF2B5EF4-FFF2-40B4-BE49-F238E27FC236}">
                  <a16:creationId xmlns:a16="http://schemas.microsoft.com/office/drawing/2014/main" id="{68AF6AE9-A535-C04F-A026-5D49E0363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198" y="3001888"/>
              <a:ext cx="755338" cy="755338"/>
            </a:xfrm>
            <a:prstGeom prst="rect">
              <a:avLst/>
            </a:prstGeom>
          </p:spPr>
        </p:pic>
        <p:sp>
          <p:nvSpPr>
            <p:cNvPr id="13" name="Abgerundetes Rechteck 12">
              <a:extLst>
                <a:ext uri="{FF2B5EF4-FFF2-40B4-BE49-F238E27FC236}">
                  <a16:creationId xmlns:a16="http://schemas.microsoft.com/office/drawing/2014/main" id="{CE08C27A-DB59-BF4E-8C60-65730E8D4FAC}"/>
                </a:ext>
              </a:extLst>
            </p:cNvPr>
            <p:cNvSpPr/>
            <p:nvPr/>
          </p:nvSpPr>
          <p:spPr bwMode="auto">
            <a:xfrm>
              <a:off x="568831" y="3001888"/>
              <a:ext cx="648072" cy="211088"/>
            </a:xfrm>
            <a:prstGeom prst="roundRect">
              <a:avLst/>
            </a:prstGeom>
            <a:solidFill>
              <a:srgbClr val="A52B25"/>
            </a:solidFill>
            <a:ln>
              <a:solidFill>
                <a:srgbClr val="A52B2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a:solidFill>
                    <a:schemeClr val="bg1"/>
                  </a:solidFill>
                  <a:cs typeface="Arial" pitchFamily="34" charset="0"/>
                </a:rPr>
                <a:t>Portfolio and organizational</a:t>
              </a:r>
            </a:p>
          </p:txBody>
        </p:sp>
      </p:grpSp>
      <p:pic>
        <p:nvPicPr>
          <p:cNvPr id="15" name="Grafik 14">
            <a:extLst>
              <a:ext uri="{FF2B5EF4-FFF2-40B4-BE49-F238E27FC236}">
                <a16:creationId xmlns:a16="http://schemas.microsoft.com/office/drawing/2014/main" id="{C2715FAF-16F5-0347-8C27-AAE2D5F301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853969" y="1206546"/>
            <a:ext cx="1058430" cy="1058430"/>
          </a:xfrm>
          <a:prstGeom prst="rect">
            <a:avLst/>
          </a:prstGeom>
        </p:spPr>
      </p:pic>
      <p:pic>
        <p:nvPicPr>
          <p:cNvPr id="17" name="Grafik 16">
            <a:extLst>
              <a:ext uri="{FF2B5EF4-FFF2-40B4-BE49-F238E27FC236}">
                <a16:creationId xmlns:a16="http://schemas.microsoft.com/office/drawing/2014/main" id="{8A10B0C8-6D35-774B-9560-22DA718C53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5874" y="3969787"/>
            <a:ext cx="1058430" cy="1058430"/>
          </a:xfrm>
          <a:prstGeom prst="rect">
            <a:avLst/>
          </a:prstGeom>
        </p:spPr>
      </p:pic>
      <p:pic>
        <p:nvPicPr>
          <p:cNvPr id="19" name="Grafik 18" descr="Ein Bild, das Pfeil enthält.&#10;&#10;Automatisch generierte Beschreibung">
            <a:extLst>
              <a:ext uri="{FF2B5EF4-FFF2-40B4-BE49-F238E27FC236}">
                <a16:creationId xmlns:a16="http://schemas.microsoft.com/office/drawing/2014/main" id="{AA2C142A-5232-7340-A7FC-06A691FE26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6912" y="3934098"/>
            <a:ext cx="1058430" cy="1058430"/>
          </a:xfrm>
          <a:prstGeom prst="rect">
            <a:avLst/>
          </a:prstGeom>
        </p:spPr>
      </p:pic>
      <p:sp>
        <p:nvSpPr>
          <p:cNvPr id="20" name="Textfeld 19">
            <a:extLst>
              <a:ext uri="{FF2B5EF4-FFF2-40B4-BE49-F238E27FC236}">
                <a16:creationId xmlns:a16="http://schemas.microsoft.com/office/drawing/2014/main" id="{797A1F3D-4499-4D4F-AEF1-E2166D8B0C9B}"/>
              </a:ext>
            </a:extLst>
          </p:cNvPr>
          <p:cNvSpPr txBox="1"/>
          <p:nvPr/>
        </p:nvSpPr>
        <p:spPr>
          <a:xfrm>
            <a:off x="881244" y="2448509"/>
            <a:ext cx="3414556" cy="183127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US" b="1" dirty="0">
                <a:latin typeface="Arial" pitchFamily="34" charset="0"/>
              </a:rPr>
              <a:t>Further enhancement of the MMFS and the catalog</a:t>
            </a:r>
          </a:p>
          <a:p>
            <a:pPr marL="285750" indent="-285750">
              <a:buFont typeface="Arial" panose="020B0604020202020204" pitchFamily="34" charset="0"/>
              <a:buChar char="•"/>
            </a:pPr>
            <a:r>
              <a:rPr lang="en-US" dirty="0">
                <a:latin typeface="Arial" pitchFamily="34" charset="0"/>
              </a:rPr>
              <a:t>Incorporation of the last evaluation iteration</a:t>
            </a:r>
          </a:p>
          <a:p>
            <a:pPr marL="285750" indent="-285750">
              <a:buFont typeface="Arial" panose="020B0604020202020204" pitchFamily="34" charset="0"/>
              <a:buChar char="•"/>
            </a:pPr>
            <a:r>
              <a:rPr lang="en-US" dirty="0">
                <a:latin typeface="Arial" pitchFamily="34" charset="0"/>
              </a:rPr>
              <a:t>Usage of catalog in practice </a:t>
            </a:r>
          </a:p>
          <a:p>
            <a:pPr marL="285750" indent="-285750">
              <a:buFont typeface="Arial" panose="020B0604020202020204" pitchFamily="34" charset="0"/>
              <a:buChar char="•"/>
            </a:pPr>
            <a:r>
              <a:rPr lang="en-US" dirty="0">
                <a:latin typeface="Arial" pitchFamily="34" charset="0"/>
              </a:rPr>
              <a:t>Digital implementation</a:t>
            </a:r>
          </a:p>
        </p:txBody>
      </p:sp>
      <p:sp>
        <p:nvSpPr>
          <p:cNvPr id="21" name="Textfeld 20">
            <a:extLst>
              <a:ext uri="{FF2B5EF4-FFF2-40B4-BE49-F238E27FC236}">
                <a16:creationId xmlns:a16="http://schemas.microsoft.com/office/drawing/2014/main" id="{D571CC45-6270-4D49-8BA1-6FD8FB39AA66}"/>
              </a:ext>
            </a:extLst>
          </p:cNvPr>
          <p:cNvSpPr txBox="1"/>
          <p:nvPr/>
        </p:nvSpPr>
        <p:spPr>
          <a:xfrm>
            <a:off x="4295800" y="2503007"/>
            <a:ext cx="341455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US" b="1" dirty="0">
                <a:latin typeface="Arial" pitchFamily="34" charset="0"/>
              </a:rPr>
              <a:t>More research regarding metrics on portfolio- and organizational-level</a:t>
            </a:r>
          </a:p>
        </p:txBody>
      </p:sp>
      <p:sp>
        <p:nvSpPr>
          <p:cNvPr id="22" name="Textfeld 21">
            <a:extLst>
              <a:ext uri="{FF2B5EF4-FFF2-40B4-BE49-F238E27FC236}">
                <a16:creationId xmlns:a16="http://schemas.microsoft.com/office/drawing/2014/main" id="{4B7F96B3-F65B-1547-A826-F89AA417258B}"/>
              </a:ext>
            </a:extLst>
          </p:cNvPr>
          <p:cNvSpPr txBox="1"/>
          <p:nvPr/>
        </p:nvSpPr>
        <p:spPr>
          <a:xfrm>
            <a:off x="7710356" y="2503007"/>
            <a:ext cx="341455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US" b="1" dirty="0">
                <a:latin typeface="Arial" pitchFamily="34" charset="0"/>
              </a:rPr>
              <a:t>Support for the quantitative assessment of employee-related goals</a:t>
            </a:r>
          </a:p>
        </p:txBody>
      </p:sp>
      <p:sp>
        <p:nvSpPr>
          <p:cNvPr id="23" name="Textfeld 22">
            <a:extLst>
              <a:ext uri="{FF2B5EF4-FFF2-40B4-BE49-F238E27FC236}">
                <a16:creationId xmlns:a16="http://schemas.microsoft.com/office/drawing/2014/main" id="{C4C2AE9D-8E16-9B4A-922B-32FAC10DF4F0}"/>
              </a:ext>
            </a:extLst>
          </p:cNvPr>
          <p:cNvSpPr txBox="1"/>
          <p:nvPr/>
        </p:nvSpPr>
        <p:spPr>
          <a:xfrm>
            <a:off x="6516481" y="5070844"/>
            <a:ext cx="3414556"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US" b="1" dirty="0">
                <a:latin typeface="Arial" pitchFamily="34" charset="0"/>
              </a:rPr>
              <a:t>Investigation of success factors for the establishment of metrics in large-scale agile software development</a:t>
            </a:r>
          </a:p>
        </p:txBody>
      </p:sp>
      <p:sp>
        <p:nvSpPr>
          <p:cNvPr id="24" name="Textfeld 23">
            <a:extLst>
              <a:ext uri="{FF2B5EF4-FFF2-40B4-BE49-F238E27FC236}">
                <a16:creationId xmlns:a16="http://schemas.microsoft.com/office/drawing/2014/main" id="{51080706-0128-0C4F-BACB-8C380E9C6087}"/>
              </a:ext>
            </a:extLst>
          </p:cNvPr>
          <p:cNvSpPr txBox="1"/>
          <p:nvPr/>
        </p:nvSpPr>
        <p:spPr>
          <a:xfrm>
            <a:off x="2818849" y="5070843"/>
            <a:ext cx="341455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de-DE" b="1" dirty="0"/>
              <a:t>Research </a:t>
            </a:r>
            <a:r>
              <a:rPr lang="de-DE" b="1" dirty="0" err="1"/>
              <a:t>regarding</a:t>
            </a:r>
            <a:r>
              <a:rPr lang="de-DE" b="1" dirty="0"/>
              <a:t> </a:t>
            </a:r>
            <a:r>
              <a:rPr lang="de-DE" b="1" dirty="0" err="1"/>
              <a:t>the</a:t>
            </a:r>
            <a:r>
              <a:rPr lang="de-DE" b="1" dirty="0"/>
              <a:t> </a:t>
            </a:r>
            <a:r>
              <a:rPr lang="de-DE" b="1" dirty="0" err="1"/>
              <a:t>whole</a:t>
            </a:r>
            <a:r>
              <a:rPr lang="de-DE" b="1" dirty="0"/>
              <a:t> </a:t>
            </a:r>
            <a:r>
              <a:rPr lang="de-DE" b="1" dirty="0" err="1"/>
              <a:t>metric</a:t>
            </a:r>
            <a:r>
              <a:rPr lang="de-DE" b="1" dirty="0"/>
              <a:t> </a:t>
            </a:r>
            <a:r>
              <a:rPr lang="de-DE" b="1" dirty="0" err="1"/>
              <a:t>management</a:t>
            </a:r>
            <a:r>
              <a:rPr lang="de-DE" b="1" dirty="0"/>
              <a:t> </a:t>
            </a:r>
            <a:r>
              <a:rPr lang="de-DE" b="1" dirty="0" err="1"/>
              <a:t>life</a:t>
            </a:r>
            <a:r>
              <a:rPr lang="de-DE" b="1" dirty="0"/>
              <a:t> </a:t>
            </a:r>
            <a:r>
              <a:rPr lang="de-DE" b="1" dirty="0" err="1"/>
              <a:t>cycle</a:t>
            </a:r>
            <a:endParaRPr lang="en-US" b="1" dirty="0">
              <a:latin typeface="Arial" pitchFamily="34" charset="0"/>
            </a:endParaRPr>
          </a:p>
        </p:txBody>
      </p:sp>
    </p:spTree>
    <p:extLst>
      <p:ext uri="{BB962C8B-B14F-4D97-AF65-F5344CB8AC3E}">
        <p14:creationId xmlns:p14="http://schemas.microsoft.com/office/powerpoint/2010/main" val="25374298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E8DBD1D1-8BE4-D646-BF6F-04BC7693F51F}"/>
              </a:ext>
            </a:extLst>
          </p:cNvPr>
          <p:cNvSpPr/>
          <p:nvPr/>
        </p:nvSpPr>
        <p:spPr bwMode="auto">
          <a:xfrm>
            <a:off x="5861721" y="810830"/>
            <a:ext cx="5663529" cy="3508592"/>
          </a:xfrm>
          <a:prstGeom prst="rect">
            <a:avLst/>
          </a:prstGeom>
          <a:no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6" name="Rechteck 25">
            <a:extLst>
              <a:ext uri="{FF2B5EF4-FFF2-40B4-BE49-F238E27FC236}">
                <a16:creationId xmlns:a16="http://schemas.microsoft.com/office/drawing/2014/main" id="{6EE6F901-ADD8-FC48-BF2C-953B02B7DAFD}"/>
              </a:ext>
            </a:extLst>
          </p:cNvPr>
          <p:cNvSpPr/>
          <p:nvPr/>
        </p:nvSpPr>
        <p:spPr bwMode="auto">
          <a:xfrm>
            <a:off x="850226" y="3305744"/>
            <a:ext cx="3672408" cy="744856"/>
          </a:xfrm>
          <a:prstGeom prst="rect">
            <a:avLst/>
          </a:prstGeom>
          <a:no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5" name="Rechteck 24">
            <a:extLst>
              <a:ext uri="{FF2B5EF4-FFF2-40B4-BE49-F238E27FC236}">
                <a16:creationId xmlns:a16="http://schemas.microsoft.com/office/drawing/2014/main" id="{825BEA2D-9368-8642-B790-D44E9078FFA6}"/>
              </a:ext>
            </a:extLst>
          </p:cNvPr>
          <p:cNvSpPr/>
          <p:nvPr/>
        </p:nvSpPr>
        <p:spPr bwMode="auto">
          <a:xfrm>
            <a:off x="850226" y="1260547"/>
            <a:ext cx="3672408" cy="1593720"/>
          </a:xfrm>
          <a:prstGeom prst="rect">
            <a:avLst/>
          </a:prstGeom>
          <a:no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3" name="Titel 2">
            <a:extLst>
              <a:ext uri="{FF2B5EF4-FFF2-40B4-BE49-F238E27FC236}">
                <a16:creationId xmlns:a16="http://schemas.microsoft.com/office/drawing/2014/main" id="{B80395ED-D364-1345-AF48-9DE5A14ED54B}"/>
              </a:ext>
            </a:extLst>
          </p:cNvPr>
          <p:cNvSpPr>
            <a:spLocks noGrp="1"/>
          </p:cNvSpPr>
          <p:nvPr>
            <p:ph type="title"/>
          </p:nvPr>
        </p:nvSpPr>
        <p:spPr/>
        <p:txBody>
          <a:bodyPr/>
          <a:lstStyle/>
          <a:p>
            <a:r>
              <a:rPr lang="en-US" dirty="0"/>
              <a:t>Potential of metrics in large-scale agile software development contexts</a:t>
            </a:r>
          </a:p>
        </p:txBody>
      </p:sp>
      <p:sp>
        <p:nvSpPr>
          <p:cNvPr id="4" name="Datumsplatzhalter 3">
            <a:extLst>
              <a:ext uri="{FF2B5EF4-FFF2-40B4-BE49-F238E27FC236}">
                <a16:creationId xmlns:a16="http://schemas.microsoft.com/office/drawing/2014/main" id="{35778DE7-F8E4-304C-AE25-7A7810F34229}"/>
              </a:ext>
            </a:extLst>
          </p:cNvPr>
          <p:cNvSpPr>
            <a:spLocks noGrp="1"/>
          </p:cNvSpPr>
          <p:nvPr>
            <p:ph type="dt" sz="half" idx="10"/>
          </p:nvPr>
        </p:nvSpPr>
        <p:spPr/>
        <p:txBody>
          <a:bodyPr/>
          <a:lstStyle/>
          <a:p>
            <a:pPr>
              <a:defRPr/>
            </a:pPr>
            <a:r>
              <a:rPr lang="en-US"/>
              <a:t>© sebis</a:t>
            </a:r>
          </a:p>
        </p:txBody>
      </p:sp>
      <p:sp>
        <p:nvSpPr>
          <p:cNvPr id="5" name="Fußzeilenplatzhalter 4">
            <a:extLst>
              <a:ext uri="{FF2B5EF4-FFF2-40B4-BE49-F238E27FC236}">
                <a16:creationId xmlns:a16="http://schemas.microsoft.com/office/drawing/2014/main" id="{BD141677-EDD4-C041-A0BF-B5853A7C9B0B}"/>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9A0CC4CF-6697-9049-8C40-B715EC1B0129}"/>
              </a:ext>
            </a:extLst>
          </p:cNvPr>
          <p:cNvSpPr>
            <a:spLocks noGrp="1"/>
          </p:cNvSpPr>
          <p:nvPr>
            <p:ph type="sldNum" sz="quarter" idx="12"/>
          </p:nvPr>
        </p:nvSpPr>
        <p:spPr/>
        <p:txBody>
          <a:bodyPr/>
          <a:lstStyle/>
          <a:p>
            <a:pPr>
              <a:defRPr/>
            </a:pPr>
            <a:fld id="{5E4FF76D-8657-43F1-929B-F6D2FAB2741A}" type="slidenum">
              <a:rPr lang="en-US" smtClean="0"/>
              <a:pPr>
                <a:defRPr/>
              </a:pPr>
              <a:t>3</a:t>
            </a:fld>
            <a:endParaRPr lang="en-US"/>
          </a:p>
        </p:txBody>
      </p:sp>
      <p:sp>
        <p:nvSpPr>
          <p:cNvPr id="21" name="Rechteck 20">
            <a:extLst>
              <a:ext uri="{FF2B5EF4-FFF2-40B4-BE49-F238E27FC236}">
                <a16:creationId xmlns:a16="http://schemas.microsoft.com/office/drawing/2014/main" id="{C35207D7-0FB8-FF4E-B3E5-90A427366C5E}"/>
              </a:ext>
            </a:extLst>
          </p:cNvPr>
          <p:cNvSpPr/>
          <p:nvPr/>
        </p:nvSpPr>
        <p:spPr>
          <a:xfrm>
            <a:off x="2714864" y="4765717"/>
            <a:ext cx="6816080" cy="1200329"/>
          </a:xfrm>
          <a:prstGeom prst="rect">
            <a:avLst/>
          </a:prstGeom>
          <a:solidFill>
            <a:schemeClr val="accent6"/>
          </a:solidFill>
          <a:ln>
            <a:solidFill>
              <a:schemeClr val="accent5">
                <a:lumMod val="40000"/>
                <a:lumOff val="60000"/>
              </a:schemeClr>
            </a:solidFill>
          </a:ln>
        </p:spPr>
        <p:txBody>
          <a:bodyPr wrap="square">
            <a:spAutoFit/>
          </a:bodyPr>
          <a:lstStyle/>
          <a:p>
            <a:pPr algn="ctr" eaLnBrk="0" hangingPunct="0"/>
            <a:endParaRPr lang="en-US" dirty="0"/>
          </a:p>
          <a:p>
            <a:pPr algn="ctr" eaLnBrk="0" hangingPunct="0"/>
            <a:r>
              <a:rPr lang="en-US" dirty="0"/>
              <a:t>Potential of metrics to </a:t>
            </a:r>
            <a:r>
              <a:rPr lang="en-US" b="1" dirty="0"/>
              <a:t>support</a:t>
            </a:r>
            <a:r>
              <a:rPr lang="en-US" dirty="0"/>
              <a:t> </a:t>
            </a:r>
            <a:r>
              <a:rPr lang="en-US" b="1" dirty="0"/>
              <a:t>a successful implementation &amp; management </a:t>
            </a:r>
            <a:r>
              <a:rPr lang="en-US" dirty="0"/>
              <a:t>of</a:t>
            </a:r>
            <a:r>
              <a:rPr lang="en-US" b="1" dirty="0"/>
              <a:t> </a:t>
            </a:r>
            <a:r>
              <a:rPr lang="en-US" dirty="0"/>
              <a:t>large-scale agile software development</a:t>
            </a:r>
          </a:p>
          <a:p>
            <a:pPr algn="ctr" eaLnBrk="0" hangingPunct="0"/>
            <a:endParaRPr lang="en-US" dirty="0"/>
          </a:p>
        </p:txBody>
      </p:sp>
      <p:sp>
        <p:nvSpPr>
          <p:cNvPr id="22" name="Rechteck 21">
            <a:extLst>
              <a:ext uri="{FF2B5EF4-FFF2-40B4-BE49-F238E27FC236}">
                <a16:creationId xmlns:a16="http://schemas.microsoft.com/office/drawing/2014/main" id="{9F1FDE1D-AD8D-D949-819D-17CE461BD8C6}"/>
              </a:ext>
            </a:extLst>
          </p:cNvPr>
          <p:cNvSpPr/>
          <p:nvPr/>
        </p:nvSpPr>
        <p:spPr>
          <a:xfrm>
            <a:off x="539673" y="1543666"/>
            <a:ext cx="3528392" cy="923330"/>
          </a:xfrm>
          <a:prstGeom prst="rect">
            <a:avLst/>
          </a:prstGeom>
        </p:spPr>
        <p:txBody>
          <a:bodyPr wrap="square">
            <a:spAutoFit/>
          </a:bodyPr>
          <a:lstStyle/>
          <a:p>
            <a:pPr algn="ctr">
              <a:spcBef>
                <a:spcPts val="400"/>
              </a:spcBef>
              <a:spcAft>
                <a:spcPts val="400"/>
              </a:spcAft>
            </a:pPr>
            <a:r>
              <a:rPr lang="en-US" dirty="0"/>
              <a:t>Growing application of agile methods in </a:t>
            </a:r>
            <a:r>
              <a:rPr lang="en-US" b="1" dirty="0"/>
              <a:t>large-scale organizational contexts</a:t>
            </a:r>
          </a:p>
        </p:txBody>
      </p:sp>
      <p:sp>
        <p:nvSpPr>
          <p:cNvPr id="23" name="Rechteck 22">
            <a:extLst>
              <a:ext uri="{FF2B5EF4-FFF2-40B4-BE49-F238E27FC236}">
                <a16:creationId xmlns:a16="http://schemas.microsoft.com/office/drawing/2014/main" id="{731AF6BF-7E27-BA44-AF3D-84D075EC8654}"/>
              </a:ext>
            </a:extLst>
          </p:cNvPr>
          <p:cNvSpPr/>
          <p:nvPr/>
        </p:nvSpPr>
        <p:spPr>
          <a:xfrm>
            <a:off x="6094470" y="730749"/>
            <a:ext cx="5663529" cy="3477875"/>
          </a:xfrm>
          <a:prstGeom prst="rect">
            <a:avLst/>
          </a:prstGeom>
        </p:spPr>
        <p:txBody>
          <a:bodyPr wrap="square">
            <a:spAutoFit/>
          </a:bodyPr>
          <a:lstStyle/>
          <a:p>
            <a:pPr algn="ctr">
              <a:spcBef>
                <a:spcPts val="400"/>
              </a:spcBef>
              <a:spcAft>
                <a:spcPts val="400"/>
              </a:spcAft>
            </a:pPr>
            <a:endParaRPr lang="en-US" b="1" dirty="0">
              <a:latin typeface="Arial" panose="020B0604020202020204" pitchFamily="34" charset="0"/>
            </a:endParaRPr>
          </a:p>
          <a:p>
            <a:pPr algn="ctr">
              <a:spcBef>
                <a:spcPts val="400"/>
              </a:spcBef>
              <a:spcAft>
                <a:spcPts val="400"/>
              </a:spcAft>
            </a:pPr>
            <a:r>
              <a:rPr lang="en-US" b="1" dirty="0">
                <a:latin typeface="Arial" panose="020B0604020202020204" pitchFamily="34" charset="0"/>
              </a:rPr>
              <a:t>Benefits of metrics</a:t>
            </a:r>
          </a:p>
          <a:p>
            <a:pPr>
              <a:spcBef>
                <a:spcPts val="400"/>
              </a:spcBef>
              <a:spcAft>
                <a:spcPts val="400"/>
              </a:spcAft>
            </a:pPr>
            <a:r>
              <a:rPr lang="en-US" dirty="0"/>
              <a:t>Support of timely decision making, risk assessment and reduction </a:t>
            </a:r>
          </a:p>
          <a:p>
            <a:pPr>
              <a:spcBef>
                <a:spcPts val="400"/>
              </a:spcBef>
              <a:spcAft>
                <a:spcPts val="400"/>
              </a:spcAft>
            </a:pPr>
            <a:r>
              <a:rPr lang="en-US" dirty="0"/>
              <a:t>Improvement of planning, monitoring, and evaluation of the software development processes </a:t>
            </a:r>
          </a:p>
          <a:p>
            <a:pPr>
              <a:spcBef>
                <a:spcPts val="400"/>
              </a:spcBef>
              <a:spcAft>
                <a:spcPts val="400"/>
              </a:spcAft>
            </a:pPr>
            <a:r>
              <a:rPr lang="en-US" dirty="0"/>
              <a:t>Basis for improving productivity, efficiency, speed and quality of software delivery</a:t>
            </a:r>
          </a:p>
          <a:p>
            <a:pPr>
              <a:spcBef>
                <a:spcPts val="400"/>
              </a:spcBef>
              <a:spcAft>
                <a:spcPts val="400"/>
              </a:spcAft>
            </a:pPr>
            <a:endParaRPr lang="en-US" dirty="0"/>
          </a:p>
          <a:p>
            <a:pPr>
              <a:spcBef>
                <a:spcPts val="400"/>
              </a:spcBef>
              <a:spcAft>
                <a:spcPts val="400"/>
              </a:spcAft>
            </a:pPr>
            <a:r>
              <a:rPr lang="en-US" dirty="0"/>
              <a:t>Support of agile practices and learning</a:t>
            </a:r>
            <a:endParaRPr lang="en-US" dirty="0">
              <a:latin typeface="Arial" panose="020B0604020202020204" pitchFamily="34" charset="0"/>
            </a:endParaRPr>
          </a:p>
        </p:txBody>
      </p:sp>
      <p:sp>
        <p:nvSpPr>
          <p:cNvPr id="24" name="Rechteck 23">
            <a:extLst>
              <a:ext uri="{FF2B5EF4-FFF2-40B4-BE49-F238E27FC236}">
                <a16:creationId xmlns:a16="http://schemas.microsoft.com/office/drawing/2014/main" id="{B76415A1-C593-7348-A69B-15884EE058DC}"/>
              </a:ext>
            </a:extLst>
          </p:cNvPr>
          <p:cNvSpPr/>
          <p:nvPr/>
        </p:nvSpPr>
        <p:spPr>
          <a:xfrm>
            <a:off x="506851" y="3053432"/>
            <a:ext cx="3664204" cy="646331"/>
          </a:xfrm>
          <a:prstGeom prst="rect">
            <a:avLst/>
          </a:prstGeom>
          <a:ln w="25400">
            <a:noFill/>
          </a:ln>
        </p:spPr>
        <p:txBody>
          <a:bodyPr wrap="square">
            <a:spAutoFit/>
          </a:bodyPr>
          <a:lstStyle/>
          <a:p>
            <a:pPr algn="ctr">
              <a:spcBef>
                <a:spcPts val="400"/>
              </a:spcBef>
              <a:spcAft>
                <a:spcPts val="400"/>
              </a:spcAft>
            </a:pPr>
            <a:r>
              <a:rPr lang="en-US" b="1" dirty="0">
                <a:latin typeface="Arial" panose="020B0604020202020204" pitchFamily="34" charset="0"/>
              </a:rPr>
              <a:t>Complexity</a:t>
            </a:r>
            <a:r>
              <a:rPr lang="en-US" dirty="0">
                <a:latin typeface="Arial" panose="020B0604020202020204" pitchFamily="34" charset="0"/>
              </a:rPr>
              <a:t> of applying agile approaches at scale</a:t>
            </a:r>
            <a:endParaRPr lang="en-US" dirty="0"/>
          </a:p>
        </p:txBody>
      </p:sp>
      <p:pic>
        <p:nvPicPr>
          <p:cNvPr id="28" name="Grafik 27">
            <a:extLst>
              <a:ext uri="{FF2B5EF4-FFF2-40B4-BE49-F238E27FC236}">
                <a16:creationId xmlns:a16="http://schemas.microsoft.com/office/drawing/2014/main" id="{ABD061BF-3A68-AC41-8A1B-57E706CF5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305" y="4325754"/>
            <a:ext cx="843578" cy="843578"/>
          </a:xfrm>
          <a:prstGeom prst="rect">
            <a:avLst/>
          </a:prstGeom>
        </p:spPr>
      </p:pic>
      <p:cxnSp>
        <p:nvCxnSpPr>
          <p:cNvPr id="30" name="Gerade Verbindung mit Pfeil 29">
            <a:extLst>
              <a:ext uri="{FF2B5EF4-FFF2-40B4-BE49-F238E27FC236}">
                <a16:creationId xmlns:a16="http://schemas.microsoft.com/office/drawing/2014/main" id="{D1DA865B-46B9-9340-8102-CFCE6E89DB94}"/>
              </a:ext>
            </a:extLst>
          </p:cNvPr>
          <p:cNvCxnSpPr>
            <a:cxnSpLocks/>
            <a:endCxn id="21" idx="1"/>
          </p:cNvCxnSpPr>
          <p:nvPr/>
        </p:nvCxnSpPr>
        <p:spPr bwMode="auto">
          <a:xfrm rot="16200000" flipH="1">
            <a:off x="1413257" y="4177979"/>
            <a:ext cx="1440268" cy="1162946"/>
          </a:xfrm>
          <a:prstGeom prst="bentConnector2">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39" name="Gerade Verbindung mit Pfeil 29">
            <a:extLst>
              <a:ext uri="{FF2B5EF4-FFF2-40B4-BE49-F238E27FC236}">
                <a16:creationId xmlns:a16="http://schemas.microsoft.com/office/drawing/2014/main" id="{917681D1-A1A5-D744-B20A-A8C48C37EE60}"/>
              </a:ext>
            </a:extLst>
          </p:cNvPr>
          <p:cNvCxnSpPr>
            <a:cxnSpLocks/>
            <a:endCxn id="21" idx="3"/>
          </p:cNvCxnSpPr>
          <p:nvPr/>
        </p:nvCxnSpPr>
        <p:spPr bwMode="auto">
          <a:xfrm rot="5400000">
            <a:off x="9402499" y="4179047"/>
            <a:ext cx="1428984" cy="1172094"/>
          </a:xfrm>
          <a:prstGeom prst="bentConnector2">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51" name="Gerade Verbindung 50">
            <a:extLst>
              <a:ext uri="{FF2B5EF4-FFF2-40B4-BE49-F238E27FC236}">
                <a16:creationId xmlns:a16="http://schemas.microsoft.com/office/drawing/2014/main" id="{1194D82E-D8E6-824A-8E6E-EF71C0EF24C9}"/>
              </a:ext>
            </a:extLst>
          </p:cNvPr>
          <p:cNvCxnSpPr>
            <a:cxnSpLocks/>
          </p:cNvCxnSpPr>
          <p:nvPr/>
        </p:nvCxnSpPr>
        <p:spPr bwMode="auto">
          <a:xfrm>
            <a:off x="10705267" y="3984134"/>
            <a:ext cx="0" cy="1381747"/>
          </a:xfrm>
          <a:prstGeom prst="line">
            <a:avLst/>
          </a:prstGeom>
          <a:ln w="76200">
            <a:gradFill>
              <a:gsLst>
                <a:gs pos="0">
                  <a:schemeClr val="bg1"/>
                </a:gs>
                <a:gs pos="100000">
                  <a:schemeClr val="accent5">
                    <a:lumMod val="40000"/>
                    <a:lumOff val="60000"/>
                  </a:schemeClr>
                </a:gs>
              </a:gsLst>
              <a:lin ang="5400000" scaled="1"/>
            </a:gra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52" name="Gerade Verbindung 51">
            <a:extLst>
              <a:ext uri="{FF2B5EF4-FFF2-40B4-BE49-F238E27FC236}">
                <a16:creationId xmlns:a16="http://schemas.microsoft.com/office/drawing/2014/main" id="{8A503122-6C93-2848-A5B5-A493884B3FA8}"/>
              </a:ext>
            </a:extLst>
          </p:cNvPr>
          <p:cNvCxnSpPr>
            <a:cxnSpLocks/>
          </p:cNvCxnSpPr>
          <p:nvPr/>
        </p:nvCxnSpPr>
        <p:spPr bwMode="auto">
          <a:xfrm>
            <a:off x="1551917" y="3934387"/>
            <a:ext cx="0" cy="1431494"/>
          </a:xfrm>
          <a:prstGeom prst="line">
            <a:avLst/>
          </a:prstGeom>
          <a:ln w="66675">
            <a:gradFill>
              <a:gsLst>
                <a:gs pos="0">
                  <a:schemeClr val="bg1"/>
                </a:gs>
                <a:gs pos="100000">
                  <a:schemeClr val="accent5">
                    <a:lumMod val="40000"/>
                    <a:lumOff val="60000"/>
                  </a:schemeClr>
                </a:gs>
              </a:gsLst>
              <a:lin ang="5400000" scaled="1"/>
            </a:gradFill>
            <a:headEnd type="none" w="med" len="med"/>
            <a:tailEnd type="none"/>
          </a:ln>
        </p:spPr>
        <p:style>
          <a:lnRef idx="3">
            <a:schemeClr val="dk1"/>
          </a:lnRef>
          <a:fillRef idx="0">
            <a:schemeClr val="dk1"/>
          </a:fillRef>
          <a:effectRef idx="2">
            <a:schemeClr val="dk1"/>
          </a:effectRef>
          <a:fontRef idx="minor">
            <a:schemeClr val="tx1"/>
          </a:fontRef>
        </p:style>
      </p:cxnSp>
      <p:sp>
        <p:nvSpPr>
          <p:cNvPr id="57" name="Rechteck 56">
            <a:extLst>
              <a:ext uri="{FF2B5EF4-FFF2-40B4-BE49-F238E27FC236}">
                <a16:creationId xmlns:a16="http://schemas.microsoft.com/office/drawing/2014/main" id="{AEC66760-AB3A-9E4F-8468-CA8E49D705DE}"/>
              </a:ext>
            </a:extLst>
          </p:cNvPr>
          <p:cNvSpPr/>
          <p:nvPr/>
        </p:nvSpPr>
        <p:spPr>
          <a:xfrm>
            <a:off x="-744131" y="2520436"/>
            <a:ext cx="6096000" cy="369332"/>
          </a:xfrm>
          <a:prstGeom prst="rect">
            <a:avLst/>
          </a:prstGeom>
        </p:spPr>
        <p:txBody>
          <a:bodyPr>
            <a:spAutoFit/>
          </a:bodyPr>
          <a:lstStyle/>
          <a:p>
            <a:pPr algn="r"/>
            <a:r>
              <a:rPr lang="de-DE" sz="900" i="1" dirty="0"/>
              <a:t>K. </a:t>
            </a:r>
            <a:r>
              <a:rPr lang="de-DE" sz="900" i="1" dirty="0" err="1"/>
              <a:t>Dikert</a:t>
            </a:r>
            <a:r>
              <a:rPr lang="de-DE" sz="900" i="1" dirty="0"/>
              <a:t>, M. </a:t>
            </a:r>
            <a:r>
              <a:rPr lang="de-DE" sz="900" i="1" dirty="0" err="1"/>
              <a:t>Paasivaara</a:t>
            </a:r>
            <a:r>
              <a:rPr lang="de-DE" sz="900" i="1" dirty="0"/>
              <a:t>, &amp; C. </a:t>
            </a:r>
            <a:r>
              <a:rPr lang="de-DE" sz="900" i="1" dirty="0" err="1"/>
              <a:t>Lassenius</a:t>
            </a:r>
            <a:r>
              <a:rPr lang="de-DE" sz="900" i="1" dirty="0"/>
              <a:t> (2016)</a:t>
            </a:r>
            <a:br>
              <a:rPr lang="de-DE" sz="900" i="1" dirty="0"/>
            </a:br>
            <a:r>
              <a:rPr lang="de-DE" sz="900" i="1" dirty="0"/>
              <a:t>VersionOne.14th State </a:t>
            </a:r>
            <a:r>
              <a:rPr lang="de-DE" sz="900" i="1" dirty="0" err="1"/>
              <a:t>of</a:t>
            </a:r>
            <a:r>
              <a:rPr lang="de-DE" sz="900" i="1" dirty="0"/>
              <a:t> Agile Survey (2020)</a:t>
            </a:r>
            <a:endParaRPr lang="de-DE" sz="900" dirty="0"/>
          </a:p>
        </p:txBody>
      </p:sp>
      <p:sp>
        <p:nvSpPr>
          <p:cNvPr id="58" name="Rechteck 57">
            <a:extLst>
              <a:ext uri="{FF2B5EF4-FFF2-40B4-BE49-F238E27FC236}">
                <a16:creationId xmlns:a16="http://schemas.microsoft.com/office/drawing/2014/main" id="{9DF0EF09-7E5F-4E48-972E-B2E03D230B42}"/>
              </a:ext>
            </a:extLst>
          </p:cNvPr>
          <p:cNvSpPr/>
          <p:nvPr/>
        </p:nvSpPr>
        <p:spPr>
          <a:xfrm>
            <a:off x="-762387" y="3701606"/>
            <a:ext cx="6096000" cy="230832"/>
          </a:xfrm>
          <a:prstGeom prst="rect">
            <a:avLst/>
          </a:prstGeom>
        </p:spPr>
        <p:txBody>
          <a:bodyPr>
            <a:spAutoFit/>
          </a:bodyPr>
          <a:lstStyle/>
          <a:p>
            <a:pPr algn="r"/>
            <a:r>
              <a:rPr lang="de-DE" sz="900" i="1" dirty="0"/>
              <a:t>S. </a:t>
            </a:r>
            <a:r>
              <a:rPr lang="de-DE" sz="900" i="1" dirty="0" err="1"/>
              <a:t>Nerur</a:t>
            </a:r>
            <a:r>
              <a:rPr lang="de-DE" sz="900" i="1" dirty="0"/>
              <a:t>, R. </a:t>
            </a:r>
            <a:r>
              <a:rPr lang="de-DE" sz="900" i="1" dirty="0" err="1"/>
              <a:t>Mahapatra</a:t>
            </a:r>
            <a:r>
              <a:rPr lang="de-DE" sz="900" i="1" dirty="0"/>
              <a:t>, &amp; G. </a:t>
            </a:r>
            <a:r>
              <a:rPr lang="de-DE" sz="900" i="1" dirty="0" err="1"/>
              <a:t>Mangalaraj</a:t>
            </a:r>
            <a:r>
              <a:rPr lang="de-DE" sz="900" i="1" dirty="0"/>
              <a:t> (2015)</a:t>
            </a:r>
          </a:p>
        </p:txBody>
      </p:sp>
      <p:sp>
        <p:nvSpPr>
          <p:cNvPr id="59" name="Rechteck 58">
            <a:extLst>
              <a:ext uri="{FF2B5EF4-FFF2-40B4-BE49-F238E27FC236}">
                <a16:creationId xmlns:a16="http://schemas.microsoft.com/office/drawing/2014/main" id="{D1776E90-F2AE-834A-A72A-B4F894D0E22F}"/>
              </a:ext>
            </a:extLst>
          </p:cNvPr>
          <p:cNvSpPr/>
          <p:nvPr/>
        </p:nvSpPr>
        <p:spPr>
          <a:xfrm>
            <a:off x="7209658" y="3263679"/>
            <a:ext cx="4315592" cy="507831"/>
          </a:xfrm>
          <a:prstGeom prst="rect">
            <a:avLst/>
          </a:prstGeom>
        </p:spPr>
        <p:txBody>
          <a:bodyPr wrap="square">
            <a:spAutoFit/>
          </a:bodyPr>
          <a:lstStyle/>
          <a:p>
            <a:pPr algn="r"/>
            <a:br>
              <a:rPr lang="en-US" sz="900" i="1"/>
            </a:br>
            <a:r>
              <a:rPr lang="en-US" sz="900" i="1"/>
              <a:t>N. E. Fenton &amp; M. Neil. (2000), N. Fenton &amp; J. Bieman (2014)</a:t>
            </a:r>
          </a:p>
          <a:p>
            <a:pPr algn="r"/>
            <a:r>
              <a:rPr lang="en-US" sz="900" i="1"/>
              <a:t>F. B. Abreu &amp; R. Carapuça (1994)</a:t>
            </a:r>
            <a:r>
              <a:rPr lang="en-US" sz="900"/>
              <a:t>, </a:t>
            </a:r>
            <a:r>
              <a:rPr lang="en-US" sz="900" i="1"/>
              <a:t>C. R. Lincoln (2005)</a:t>
            </a:r>
          </a:p>
        </p:txBody>
      </p:sp>
      <p:sp>
        <p:nvSpPr>
          <p:cNvPr id="60" name="Rechteck 59">
            <a:extLst>
              <a:ext uri="{FF2B5EF4-FFF2-40B4-BE49-F238E27FC236}">
                <a16:creationId xmlns:a16="http://schemas.microsoft.com/office/drawing/2014/main" id="{DD512616-67CD-1A47-A723-D13A83DD8FAE}"/>
              </a:ext>
            </a:extLst>
          </p:cNvPr>
          <p:cNvSpPr/>
          <p:nvPr/>
        </p:nvSpPr>
        <p:spPr>
          <a:xfrm>
            <a:off x="8328250" y="4180980"/>
            <a:ext cx="3313374" cy="369332"/>
          </a:xfrm>
          <a:prstGeom prst="rect">
            <a:avLst/>
          </a:prstGeom>
        </p:spPr>
        <p:txBody>
          <a:bodyPr wrap="square">
            <a:spAutoFit/>
          </a:bodyPr>
          <a:lstStyle/>
          <a:p>
            <a:pPr algn="r"/>
            <a:r>
              <a:rPr lang="en-US" sz="900" i="1" dirty="0"/>
              <a:t>I. </a:t>
            </a:r>
            <a:r>
              <a:rPr lang="en-US" sz="900" i="1" dirty="0" err="1"/>
              <a:t>Korpivaara</a:t>
            </a:r>
            <a:r>
              <a:rPr lang="en-US" sz="900" i="1" dirty="0"/>
              <a:t>, T. </a:t>
            </a:r>
            <a:r>
              <a:rPr lang="en-US" sz="900" i="1" dirty="0" err="1"/>
              <a:t>Tuunanen</a:t>
            </a:r>
            <a:r>
              <a:rPr lang="en-US" sz="900" i="1" dirty="0"/>
              <a:t>, &amp; V. </a:t>
            </a:r>
            <a:r>
              <a:rPr lang="en-US" sz="900" i="1" dirty="0" err="1"/>
              <a:t>Seppänen</a:t>
            </a:r>
            <a:r>
              <a:rPr lang="en-US" sz="900" i="1" dirty="0"/>
              <a:t> (2021), D. R. Greening (2015)</a:t>
            </a:r>
          </a:p>
        </p:txBody>
      </p:sp>
      <p:pic>
        <p:nvPicPr>
          <p:cNvPr id="62" name="Grafik 61">
            <a:extLst>
              <a:ext uri="{FF2B5EF4-FFF2-40B4-BE49-F238E27FC236}">
                <a16:creationId xmlns:a16="http://schemas.microsoft.com/office/drawing/2014/main" id="{EC812215-EAB7-584D-B2B8-468DFDA44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967" y="1562272"/>
            <a:ext cx="846807" cy="846807"/>
          </a:xfrm>
          <a:prstGeom prst="rect">
            <a:avLst/>
          </a:prstGeom>
        </p:spPr>
      </p:pic>
      <p:sp>
        <p:nvSpPr>
          <p:cNvPr id="63" name="Rechteck 62">
            <a:extLst>
              <a:ext uri="{FF2B5EF4-FFF2-40B4-BE49-F238E27FC236}">
                <a16:creationId xmlns:a16="http://schemas.microsoft.com/office/drawing/2014/main" id="{40715800-74DA-C542-AEF5-A651CBD828A9}"/>
              </a:ext>
            </a:extLst>
          </p:cNvPr>
          <p:cNvSpPr/>
          <p:nvPr/>
        </p:nvSpPr>
        <p:spPr>
          <a:xfrm>
            <a:off x="3434944" y="5958606"/>
            <a:ext cx="6096000" cy="369332"/>
          </a:xfrm>
          <a:prstGeom prst="rect">
            <a:avLst/>
          </a:prstGeom>
        </p:spPr>
        <p:txBody>
          <a:bodyPr>
            <a:spAutoFit/>
          </a:bodyPr>
          <a:lstStyle/>
          <a:p>
            <a:pPr algn="r"/>
            <a:r>
              <a:rPr lang="de-DE" sz="900" i="1" dirty="0" err="1"/>
              <a:t>Korpivaara</a:t>
            </a:r>
            <a:r>
              <a:rPr lang="de-DE" sz="900" i="1" dirty="0"/>
              <a:t>, T. </a:t>
            </a:r>
            <a:r>
              <a:rPr lang="de-DE" sz="900" i="1" dirty="0" err="1"/>
              <a:t>Tuunanen</a:t>
            </a:r>
            <a:r>
              <a:rPr lang="de-DE" sz="900" i="1" dirty="0"/>
              <a:t>, &amp; V. </a:t>
            </a:r>
            <a:r>
              <a:rPr lang="de-DE" sz="900" i="1" dirty="0" err="1"/>
              <a:t>Seppänen</a:t>
            </a:r>
            <a:r>
              <a:rPr lang="de-DE" sz="900" i="1" dirty="0"/>
              <a:t> (2021)</a:t>
            </a:r>
            <a:br>
              <a:rPr lang="de-DE" sz="900" i="1" dirty="0"/>
            </a:br>
            <a:r>
              <a:rPr lang="de-DE" sz="900" i="1" dirty="0"/>
              <a:t>T.-H. Cheng, S. Jansen, &amp; M. Remmers (2009)</a:t>
            </a:r>
          </a:p>
        </p:txBody>
      </p:sp>
    </p:spTree>
    <p:extLst>
      <p:ext uri="{BB962C8B-B14F-4D97-AF65-F5344CB8AC3E}">
        <p14:creationId xmlns:p14="http://schemas.microsoft.com/office/powerpoint/2010/main" val="24709551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8E46CFD-FA6D-FD4C-9E2A-CA8EB8258E26}"/>
              </a:ext>
            </a:extLst>
          </p:cNvPr>
          <p:cNvSpPr>
            <a:spLocks noGrp="1"/>
          </p:cNvSpPr>
          <p:nvPr>
            <p:ph idx="1"/>
          </p:nvPr>
        </p:nvSpPr>
        <p:spPr/>
        <p:txBody>
          <a:bodyPr/>
          <a:lstStyle/>
          <a:p>
            <a:r>
              <a:rPr lang="en-US" dirty="0"/>
              <a:t>TODO</a:t>
            </a:r>
          </a:p>
        </p:txBody>
      </p:sp>
      <p:sp>
        <p:nvSpPr>
          <p:cNvPr id="3" name="Titel 2">
            <a:extLst>
              <a:ext uri="{FF2B5EF4-FFF2-40B4-BE49-F238E27FC236}">
                <a16:creationId xmlns:a16="http://schemas.microsoft.com/office/drawing/2014/main" id="{9672F567-7D9A-6D4A-90C2-2324F58CD0BC}"/>
              </a:ext>
            </a:extLst>
          </p:cNvPr>
          <p:cNvSpPr>
            <a:spLocks noGrp="1"/>
          </p:cNvSpPr>
          <p:nvPr>
            <p:ph type="title"/>
          </p:nvPr>
        </p:nvSpPr>
        <p:spPr/>
        <p:txBody>
          <a:bodyPr/>
          <a:lstStyle/>
          <a:p>
            <a:r>
              <a:rPr lang="en-US" dirty="0"/>
              <a:t>References</a:t>
            </a:r>
          </a:p>
        </p:txBody>
      </p:sp>
      <p:sp>
        <p:nvSpPr>
          <p:cNvPr id="4" name="Datumsplatzhalter 3">
            <a:extLst>
              <a:ext uri="{FF2B5EF4-FFF2-40B4-BE49-F238E27FC236}">
                <a16:creationId xmlns:a16="http://schemas.microsoft.com/office/drawing/2014/main" id="{AC721F65-3BEA-AD42-9D60-EBFCA376D403}"/>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87838786-B247-254C-8B3A-3E02B9276920}"/>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E5B7E370-EC0D-AB46-BAED-9BC1316BB471}"/>
              </a:ext>
            </a:extLst>
          </p:cNvPr>
          <p:cNvSpPr>
            <a:spLocks noGrp="1"/>
          </p:cNvSpPr>
          <p:nvPr>
            <p:ph type="sldNum" sz="quarter" idx="12"/>
          </p:nvPr>
        </p:nvSpPr>
        <p:spPr/>
        <p:txBody>
          <a:bodyPr/>
          <a:lstStyle/>
          <a:p>
            <a:pPr>
              <a:defRPr/>
            </a:pPr>
            <a:fld id="{5E4FF76D-8657-43F1-929B-F6D2FAB2741A}" type="slidenum">
              <a:rPr lang="de-DE" noProof="0" smtClean="0"/>
              <a:pPr>
                <a:defRPr/>
              </a:pPr>
              <a:t>30</a:t>
            </a:fld>
            <a:endParaRPr lang="de-DE" noProof="0"/>
          </a:p>
        </p:txBody>
      </p:sp>
    </p:spTree>
    <p:extLst>
      <p:ext uri="{BB962C8B-B14F-4D97-AF65-F5344CB8AC3E}">
        <p14:creationId xmlns:p14="http://schemas.microsoft.com/office/powerpoint/2010/main" val="11252117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8E46CFD-FA6D-FD4C-9E2A-CA8EB8258E26}"/>
              </a:ext>
            </a:extLst>
          </p:cNvPr>
          <p:cNvSpPr>
            <a:spLocks noGrp="1"/>
          </p:cNvSpPr>
          <p:nvPr>
            <p:ph idx="1"/>
          </p:nvPr>
        </p:nvSpPr>
        <p:spPr/>
        <p:txBody>
          <a:bodyPr/>
          <a:lstStyle/>
          <a:p>
            <a:r>
              <a:rPr lang="en-US" dirty="0">
                <a:hlinkClick r:id="rId2"/>
              </a:rPr>
              <a:t>https://www.flaticon.com/free-icon/completed-task_1632670?term=survey&amp;page=1&amp;position=4&amp;page=1&amp;position=4&amp;related_id=1632670&amp;origin=search</a:t>
            </a:r>
            <a:endParaRPr lang="en-US" dirty="0"/>
          </a:p>
          <a:p>
            <a:r>
              <a:rPr lang="en-US" dirty="0">
                <a:hlinkClick r:id="rId3"/>
              </a:rPr>
              <a:t>https://www.flaticon.com/free-icon/target_3867646?term=target%20group&amp;page=1&amp;position=15&amp;page=1&amp;position=15&amp;related_id=3867646&amp;origin=search</a:t>
            </a:r>
            <a:r>
              <a:rPr lang="en-US" dirty="0"/>
              <a:t> </a:t>
            </a:r>
          </a:p>
          <a:p>
            <a:r>
              <a:rPr lang="en-US" dirty="0">
                <a:hlinkClick r:id="rId4"/>
              </a:rPr>
              <a:t>https://www.flaticon.com/free-icon/agile_2784065?term=agile&amp;page=1&amp;position=4&amp;page=1&amp;position=4&amp;related_id=2784065&amp;origin=search</a:t>
            </a:r>
            <a:r>
              <a:rPr lang="en-US" dirty="0"/>
              <a:t> </a:t>
            </a:r>
          </a:p>
        </p:txBody>
      </p:sp>
      <p:sp>
        <p:nvSpPr>
          <p:cNvPr id="3" name="Titel 2">
            <a:extLst>
              <a:ext uri="{FF2B5EF4-FFF2-40B4-BE49-F238E27FC236}">
                <a16:creationId xmlns:a16="http://schemas.microsoft.com/office/drawing/2014/main" id="{9672F567-7D9A-6D4A-90C2-2324F58CD0BC}"/>
              </a:ext>
            </a:extLst>
          </p:cNvPr>
          <p:cNvSpPr>
            <a:spLocks noGrp="1"/>
          </p:cNvSpPr>
          <p:nvPr>
            <p:ph type="title"/>
          </p:nvPr>
        </p:nvSpPr>
        <p:spPr/>
        <p:txBody>
          <a:bodyPr/>
          <a:lstStyle/>
          <a:p>
            <a:endParaRPr lang="en-US"/>
          </a:p>
        </p:txBody>
      </p:sp>
      <p:sp>
        <p:nvSpPr>
          <p:cNvPr id="4" name="Datumsplatzhalter 3">
            <a:extLst>
              <a:ext uri="{FF2B5EF4-FFF2-40B4-BE49-F238E27FC236}">
                <a16:creationId xmlns:a16="http://schemas.microsoft.com/office/drawing/2014/main" id="{AC721F65-3BEA-AD42-9D60-EBFCA376D403}"/>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87838786-B247-254C-8B3A-3E02B9276920}"/>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E5B7E370-EC0D-AB46-BAED-9BC1316BB471}"/>
              </a:ext>
            </a:extLst>
          </p:cNvPr>
          <p:cNvSpPr>
            <a:spLocks noGrp="1"/>
          </p:cNvSpPr>
          <p:nvPr>
            <p:ph type="sldNum" sz="quarter" idx="12"/>
          </p:nvPr>
        </p:nvSpPr>
        <p:spPr/>
        <p:txBody>
          <a:bodyPr/>
          <a:lstStyle/>
          <a:p>
            <a:pPr>
              <a:defRPr/>
            </a:pPr>
            <a:fld id="{5E4FF76D-8657-43F1-929B-F6D2FAB2741A}" type="slidenum">
              <a:rPr lang="de-DE" noProof="0" smtClean="0"/>
              <a:pPr>
                <a:defRPr/>
              </a:pPr>
              <a:t>31</a:t>
            </a:fld>
            <a:endParaRPr lang="de-DE" noProof="0"/>
          </a:p>
        </p:txBody>
      </p:sp>
    </p:spTree>
    <p:extLst>
      <p:ext uri="{BB962C8B-B14F-4D97-AF65-F5344CB8AC3E}">
        <p14:creationId xmlns:p14="http://schemas.microsoft.com/office/powerpoint/2010/main" val="299416309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A901063-1DC6-514A-90FE-8475D15C3498}"/>
              </a:ext>
            </a:extLst>
          </p:cNvPr>
          <p:cNvSpPr>
            <a:spLocks noGrp="1"/>
          </p:cNvSpPr>
          <p:nvPr>
            <p:ph idx="1"/>
          </p:nvPr>
        </p:nvSpPr>
        <p:spPr>
          <a:xfrm>
            <a:off x="341193" y="728662"/>
            <a:ext cx="11523135" cy="5400675"/>
          </a:xfrm>
        </p:spPr>
        <p:txBody>
          <a:bodyPr anchor="ctr">
            <a:normAutofit/>
          </a:bodyPr>
          <a:lstStyle/>
          <a:p>
            <a:pPr algn="ctr"/>
            <a:r>
              <a:rPr lang="en-US" sz="4400" dirty="0">
                <a:solidFill>
                  <a:schemeClr val="accent5"/>
                </a:solidFill>
              </a:rPr>
              <a:t>Back-up</a:t>
            </a:r>
          </a:p>
        </p:txBody>
      </p:sp>
      <p:sp>
        <p:nvSpPr>
          <p:cNvPr id="4" name="Datumsplatzhalter 3">
            <a:extLst>
              <a:ext uri="{FF2B5EF4-FFF2-40B4-BE49-F238E27FC236}">
                <a16:creationId xmlns:a16="http://schemas.microsoft.com/office/drawing/2014/main" id="{E7654B9B-4A0A-5548-9741-D1972CADE2CF}"/>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CD96066A-FFB1-AF40-9A9D-2FA35AAC9EA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41F45CF3-0FBE-B54B-8D65-087AC1F1E4BF}"/>
              </a:ext>
            </a:extLst>
          </p:cNvPr>
          <p:cNvSpPr>
            <a:spLocks noGrp="1"/>
          </p:cNvSpPr>
          <p:nvPr>
            <p:ph type="sldNum" sz="quarter" idx="12"/>
          </p:nvPr>
        </p:nvSpPr>
        <p:spPr/>
        <p:txBody>
          <a:bodyPr/>
          <a:lstStyle/>
          <a:p>
            <a:pPr>
              <a:defRPr/>
            </a:pPr>
            <a:fld id="{5E4FF76D-8657-43F1-929B-F6D2FAB2741A}" type="slidenum">
              <a:rPr lang="de-DE" noProof="0" smtClean="0"/>
              <a:pPr>
                <a:defRPr/>
              </a:pPr>
              <a:t>32</a:t>
            </a:fld>
            <a:endParaRPr lang="de-DE" noProof="0"/>
          </a:p>
        </p:txBody>
      </p:sp>
    </p:spTree>
    <p:extLst>
      <p:ext uri="{BB962C8B-B14F-4D97-AF65-F5344CB8AC3E}">
        <p14:creationId xmlns:p14="http://schemas.microsoft.com/office/powerpoint/2010/main" val="4263800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Study results - organizations</a:t>
            </a:r>
          </a:p>
        </p:txBody>
      </p:sp>
      <p:sp>
        <p:nvSpPr>
          <p:cNvPr id="4" name="Datumsplatzhalter 3"/>
          <p:cNvSpPr>
            <a:spLocks noGrp="1"/>
          </p:cNvSpPr>
          <p:nvPr>
            <p:ph type="dt" sz="half" idx="10"/>
          </p:nvPr>
        </p:nvSpPr>
        <p:spPr>
          <a:xfrm>
            <a:off x="9742643" y="6581155"/>
            <a:ext cx="2142067" cy="288925"/>
          </a:xfrm>
        </p:spPr>
        <p:txBody>
          <a:bodyPr/>
          <a:lstStyle/>
          <a:p>
            <a:r>
              <a:rPr lang="en-US"/>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en-US" smtClean="0"/>
              <a:pPr/>
              <a:t>33</a:t>
            </a:fld>
            <a:endParaRPr lang="en-US"/>
          </a:p>
        </p:txBody>
      </p:sp>
      <p:graphicFrame>
        <p:nvGraphicFramePr>
          <p:cNvPr id="14" name="Tabelle 8">
            <a:extLst>
              <a:ext uri="{FF2B5EF4-FFF2-40B4-BE49-F238E27FC236}">
                <a16:creationId xmlns:a16="http://schemas.microsoft.com/office/drawing/2014/main" id="{298CBBA0-9728-F74C-9F1D-63EDE1CDCA4E}"/>
              </a:ext>
            </a:extLst>
          </p:cNvPr>
          <p:cNvGraphicFramePr>
            <a:graphicFrameLocks noGrp="1"/>
          </p:cNvGraphicFramePr>
          <p:nvPr>
            <p:ph idx="1"/>
            <p:extLst>
              <p:ext uri="{D42A27DB-BD31-4B8C-83A1-F6EECF244321}">
                <p14:modId xmlns:p14="http://schemas.microsoft.com/office/powerpoint/2010/main" val="630944864"/>
              </p:ext>
            </p:extLst>
          </p:nvPr>
        </p:nvGraphicFramePr>
        <p:xfrm>
          <a:off x="4367808" y="1297271"/>
          <a:ext cx="7046704" cy="4656569"/>
        </p:xfrm>
        <a:graphic>
          <a:graphicData uri="http://schemas.openxmlformats.org/drawingml/2006/table">
            <a:tbl>
              <a:tblPr firstRow="1" bandRow="1">
                <a:tableStyleId>{93296810-A885-4BE3-A3E7-6D5BEEA58F35}</a:tableStyleId>
              </a:tblPr>
              <a:tblGrid>
                <a:gridCol w="2115881">
                  <a:extLst>
                    <a:ext uri="{9D8B030D-6E8A-4147-A177-3AD203B41FA5}">
                      <a16:colId xmlns:a16="http://schemas.microsoft.com/office/drawing/2014/main" val="3799705328"/>
                    </a:ext>
                  </a:extLst>
                </a:gridCol>
                <a:gridCol w="1878409">
                  <a:extLst>
                    <a:ext uri="{9D8B030D-6E8A-4147-A177-3AD203B41FA5}">
                      <a16:colId xmlns:a16="http://schemas.microsoft.com/office/drawing/2014/main" val="3797524133"/>
                    </a:ext>
                  </a:extLst>
                </a:gridCol>
                <a:gridCol w="1534898">
                  <a:extLst>
                    <a:ext uri="{9D8B030D-6E8A-4147-A177-3AD203B41FA5}">
                      <a16:colId xmlns:a16="http://schemas.microsoft.com/office/drawing/2014/main" val="609847424"/>
                    </a:ext>
                  </a:extLst>
                </a:gridCol>
                <a:gridCol w="1517516">
                  <a:extLst>
                    <a:ext uri="{9D8B030D-6E8A-4147-A177-3AD203B41FA5}">
                      <a16:colId xmlns:a16="http://schemas.microsoft.com/office/drawing/2014/main" val="2994240938"/>
                    </a:ext>
                  </a:extLst>
                </a:gridCol>
              </a:tblGrid>
              <a:tr h="640215">
                <a:tc>
                  <a:txBody>
                    <a:bodyPr/>
                    <a:lstStyle/>
                    <a:p>
                      <a:pPr algn="ctr"/>
                      <a:r>
                        <a:rPr lang="de-DE" sz="1400" err="1">
                          <a:solidFill>
                            <a:srgbClr val="000000"/>
                          </a:solidFill>
                        </a:rPr>
                        <a:t>Organization</a:t>
                      </a:r>
                      <a:endParaRPr lang="de-DE" sz="1400">
                        <a:solidFill>
                          <a:srgbClr val="000000"/>
                        </a:solidFill>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6"/>
                    </a:solidFill>
                  </a:tcPr>
                </a:tc>
                <a:tc>
                  <a:txBody>
                    <a:bodyPr/>
                    <a:lstStyle/>
                    <a:p>
                      <a:pPr algn="ctr"/>
                      <a:r>
                        <a:rPr lang="de-DE" sz="1400" err="1">
                          <a:solidFill>
                            <a:schemeClr val="tx1"/>
                          </a:solidFill>
                        </a:rPr>
                        <a:t>Sector</a:t>
                      </a:r>
                      <a:endParaRPr lang="de-DE" sz="1400">
                        <a:solidFill>
                          <a:schemeClr val="tx1"/>
                        </a:solidFill>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r>
                        <a:rPr lang="de-DE" sz="1400">
                          <a:solidFill>
                            <a:schemeClr val="tx1"/>
                          </a:solidFill>
                        </a:rPr>
                        <a:t>Company </a:t>
                      </a:r>
                      <a:r>
                        <a:rPr lang="de-DE" sz="1400" err="1">
                          <a:solidFill>
                            <a:schemeClr val="tx1"/>
                          </a:solidFill>
                        </a:rPr>
                        <a:t>size</a:t>
                      </a:r>
                      <a:endParaRPr lang="de-DE" sz="1400">
                        <a:solidFill>
                          <a:schemeClr val="tx1"/>
                        </a:solidFill>
                      </a:endParaRPr>
                    </a:p>
                    <a:p>
                      <a:pPr algn="ctr"/>
                      <a:r>
                        <a:rPr lang="de-DE" sz="1400">
                          <a:solidFill>
                            <a:schemeClr val="tx1"/>
                          </a:solidFill>
                        </a:rPr>
                        <a:t>(</a:t>
                      </a:r>
                      <a:r>
                        <a:rPr lang="de-DE" sz="1400" err="1">
                          <a:solidFill>
                            <a:schemeClr val="tx1"/>
                          </a:solidFill>
                        </a:rPr>
                        <a:t>Employees</a:t>
                      </a:r>
                      <a:r>
                        <a:rPr lang="de-DE" sz="1400">
                          <a:solidFill>
                            <a:schemeClr val="tx1"/>
                          </a:solidFill>
                        </a:rPr>
                        <a:t>)</a:t>
                      </a: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r>
                        <a:rPr lang="de-DE" sz="1400" err="1">
                          <a:solidFill>
                            <a:schemeClr val="tx1"/>
                          </a:solidFill>
                        </a:rPr>
                        <a:t>Number</a:t>
                      </a:r>
                      <a:r>
                        <a:rPr lang="de-DE" sz="1400">
                          <a:solidFill>
                            <a:schemeClr val="tx1"/>
                          </a:solidFill>
                        </a:rPr>
                        <a:t> </a:t>
                      </a:r>
                      <a:r>
                        <a:rPr lang="de-DE" sz="1400" err="1">
                          <a:solidFill>
                            <a:schemeClr val="tx1"/>
                          </a:solidFill>
                        </a:rPr>
                        <a:t>of</a:t>
                      </a:r>
                      <a:r>
                        <a:rPr lang="de-DE" sz="1400">
                          <a:solidFill>
                            <a:schemeClr val="tx1"/>
                          </a:solidFill>
                        </a:rPr>
                        <a:t> </a:t>
                      </a:r>
                      <a:r>
                        <a:rPr lang="de-DE" sz="1400" err="1">
                          <a:solidFill>
                            <a:schemeClr val="tx1"/>
                          </a:solidFill>
                        </a:rPr>
                        <a:t>interviews</a:t>
                      </a:r>
                      <a:endParaRPr lang="de-DE" sz="1400">
                        <a:solidFill>
                          <a:schemeClr val="tx1"/>
                        </a:solidFill>
                      </a:endParaRP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886993334"/>
                  </a:ext>
                </a:extLst>
              </a:tr>
              <a:tr h="365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a:t>BankCo</a:t>
                      </a:r>
                      <a:endParaRPr lang="de-DE" sz="1400" b="1"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err="1"/>
                        <a:t>Finance</a:t>
                      </a:r>
                      <a:endParaRPr lang="de-DE" sz="140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t>47.000+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a:t>2</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000409"/>
                  </a:ext>
                </a:extLst>
              </a:tr>
              <a:tr h="365837">
                <a:tc>
                  <a:txBody>
                    <a:bodyPr/>
                    <a:lstStyle/>
                    <a:p>
                      <a:r>
                        <a:rPr lang="de-DE" sz="1400" b="1" dirty="0"/>
                        <a:t>CarCo1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b="0"/>
                        <a:t>Automotive</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a:t>36.300+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a:t>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712865"/>
                  </a:ext>
                </a:extLst>
              </a:tr>
              <a:tr h="365837">
                <a:tc>
                  <a:txBody>
                    <a:bodyPr/>
                    <a:lstStyle/>
                    <a:p>
                      <a:r>
                        <a:rPr lang="de-DE" sz="1400" b="1" dirty="0"/>
                        <a:t>CarCo2</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a:t>Automotive</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a:t>120.700+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a:t>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975291"/>
                  </a:ext>
                </a:extLst>
              </a:tr>
              <a:tr h="365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a:t>ConsultCo</a:t>
                      </a:r>
                      <a:endParaRPr lang="de-DE" sz="1400" b="1"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b="0" err="1"/>
                        <a:t>Consultancy</a:t>
                      </a:r>
                      <a:endParaRPr lang="de-DE" sz="1400" b="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a:t>270.000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a:t>5</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3543574"/>
                  </a:ext>
                </a:extLst>
              </a:tr>
              <a:tr h="365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a:t>HealthCareCo</a:t>
                      </a:r>
                      <a:endParaRPr lang="de-DE" sz="1400" b="1"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b="0" err="1"/>
                        <a:t>Healthcare</a:t>
                      </a:r>
                      <a:endParaRPr lang="de-DE" sz="1400" b="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a:t>54.000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a:t>3</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020059"/>
                  </a:ext>
                </a:extLst>
              </a:tr>
              <a:tr h="365837">
                <a:tc>
                  <a:txBody>
                    <a:bodyPr/>
                    <a:lstStyle/>
                    <a:p>
                      <a:r>
                        <a:rPr lang="de-DE" sz="1400" b="1" dirty="0">
                          <a:solidFill>
                            <a:srgbClr val="000000"/>
                          </a:solidFill>
                        </a:rPr>
                        <a:t>InsuranceCo1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400" b="0"/>
                        <a:t>Insurance</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a:t>6.800+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a:t>3</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6218258"/>
                  </a:ext>
                </a:extLst>
              </a:tr>
              <a:tr h="365837">
                <a:tc>
                  <a:txBody>
                    <a:bodyPr/>
                    <a:lstStyle/>
                    <a:p>
                      <a:r>
                        <a:rPr lang="de-DE" sz="1400" b="1" dirty="0">
                          <a:solidFill>
                            <a:srgbClr val="000000"/>
                          </a:solidFill>
                        </a:rPr>
                        <a:t>InsuranceCo2</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400" b="0" dirty="0"/>
                        <a:t>Insurance</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a:t>120+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a:t>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4721709"/>
                  </a:ext>
                </a:extLst>
              </a:tr>
              <a:tr h="365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RetailCo1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400" b="0" dirty="0"/>
                        <a:t>Retail</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dirty="0"/>
                        <a:t>360.000+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a:t>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102413"/>
                  </a:ext>
                </a:extLst>
              </a:tr>
              <a:tr h="365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RetailCo2</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400" b="0"/>
                        <a:t>Retail</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dirty="0"/>
                        <a:t>155.000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a:t>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674910"/>
                  </a:ext>
                </a:extLst>
              </a:tr>
              <a:tr h="357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a:t>TelecommunicationCo</a:t>
                      </a:r>
                      <a:endParaRPr lang="de-DE" sz="1400" b="1"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400" b="0" err="1"/>
                        <a:t>Telecommunication</a:t>
                      </a:r>
                      <a:endParaRPr lang="de-DE" sz="1400" b="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dirty="0"/>
                        <a:t>100.700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dirty="0"/>
                        <a:t>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9491273"/>
                  </a:ext>
                </a:extLst>
              </a:tr>
              <a:tr h="365837">
                <a:tc>
                  <a:txBody>
                    <a:bodyPr/>
                    <a:lstStyle/>
                    <a:p>
                      <a:r>
                        <a:rPr lang="de-DE" sz="1400" b="1" dirty="0" err="1"/>
                        <a:t>TransportationCo</a:t>
                      </a:r>
                      <a:endParaRPr lang="de-DE" sz="1400" b="1" dirty="0"/>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400" b="0"/>
                        <a:t>Transportation</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a:t>337.500</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400" b="0" dirty="0"/>
                        <a:t>1</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5599042"/>
                  </a:ext>
                </a:extLst>
              </a:tr>
            </a:tbl>
          </a:graphicData>
        </a:graphic>
      </p:graphicFrame>
      <p:sp>
        <p:nvSpPr>
          <p:cNvPr id="15" name="Textfeld 14">
            <a:extLst>
              <a:ext uri="{FF2B5EF4-FFF2-40B4-BE49-F238E27FC236}">
                <a16:creationId xmlns:a16="http://schemas.microsoft.com/office/drawing/2014/main" id="{4B77859B-523A-C94E-A450-4605A6207037}"/>
              </a:ext>
            </a:extLst>
          </p:cNvPr>
          <p:cNvSpPr txBox="1"/>
          <p:nvPr/>
        </p:nvSpPr>
        <p:spPr>
          <a:xfrm>
            <a:off x="332903" y="1404969"/>
            <a:ext cx="3734336"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latin typeface="Arial" pitchFamily="34" charset="0"/>
              </a:rPr>
              <a:t>Organizations from the sectors: </a:t>
            </a:r>
            <a:r>
              <a:rPr lang="en-US" sz="1600" b="1" dirty="0"/>
              <a:t>Finance, Automotive, Consulting, Healthcare, Retail, Telecommunication </a:t>
            </a:r>
            <a:r>
              <a:rPr lang="en-US" sz="1600" dirty="0"/>
              <a:t>and</a:t>
            </a:r>
            <a:r>
              <a:rPr lang="en-US" sz="1600" b="1" dirty="0"/>
              <a:t> Transportation </a:t>
            </a:r>
            <a:br>
              <a:rPr lang="en-US" sz="1600" dirty="0"/>
            </a:br>
            <a:endParaRPr lang="en-US" sz="1600" dirty="0"/>
          </a:p>
          <a:p>
            <a:pPr marL="285750" indent="-285750">
              <a:buFont typeface="Arial" panose="020B0604020202020204" pitchFamily="34" charset="0"/>
              <a:buChar char="•"/>
            </a:pPr>
            <a:r>
              <a:rPr lang="en-US" sz="1600" dirty="0">
                <a:latin typeface="Arial" pitchFamily="34" charset="0"/>
              </a:rPr>
              <a:t>Between </a:t>
            </a:r>
            <a:r>
              <a:rPr lang="en-US" sz="1600" b="1" dirty="0">
                <a:latin typeface="Arial" pitchFamily="34" charset="0"/>
              </a:rPr>
              <a:t>1-5 interviews </a:t>
            </a:r>
            <a:r>
              <a:rPr lang="en-US" sz="1600" dirty="0">
                <a:latin typeface="Arial" pitchFamily="34" charset="0"/>
              </a:rPr>
              <a:t>per organization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6 companies (55%) have </a:t>
            </a:r>
            <a:r>
              <a:rPr lang="en-US" sz="1600" b="1" dirty="0"/>
              <a:t>more than</a:t>
            </a:r>
            <a:r>
              <a:rPr lang="en-US" sz="1600" dirty="0"/>
              <a:t> </a:t>
            </a:r>
            <a:r>
              <a:rPr lang="en-US" sz="1600" b="1" dirty="0"/>
              <a:t>100.000 employees worldwide</a:t>
            </a:r>
            <a:br>
              <a:rPr lang="en-US" sz="1600" b="1" dirty="0"/>
            </a:br>
            <a:endParaRPr lang="en-US" sz="1600" b="1" dirty="0"/>
          </a:p>
          <a:p>
            <a:pPr marL="285750" indent="-285750">
              <a:buFont typeface="Arial" panose="020B0604020202020204" pitchFamily="34" charset="0"/>
              <a:buChar char="•"/>
            </a:pPr>
            <a:r>
              <a:rPr lang="en-US" sz="1600" dirty="0"/>
              <a:t>2 companies (18%) have </a:t>
            </a:r>
            <a:r>
              <a:rPr lang="en-US" sz="1600" b="1" dirty="0"/>
              <a:t>less than 10.000 employees worldwide</a:t>
            </a:r>
            <a:br>
              <a:rPr lang="en-US" sz="1600" b="1" dirty="0"/>
            </a:br>
            <a:endParaRPr lang="en-US" sz="1600" b="1" dirty="0">
              <a:latin typeface="Arial" pitchFamily="34" charset="0"/>
            </a:endParaRPr>
          </a:p>
          <a:p>
            <a:pPr marL="285750" indent="-285750">
              <a:buFont typeface="Arial" panose="020B0604020202020204" pitchFamily="34" charset="0"/>
              <a:buChar char="•"/>
            </a:pPr>
            <a:r>
              <a:rPr lang="en-US" sz="1600" dirty="0">
                <a:latin typeface="Arial" pitchFamily="34" charset="0"/>
              </a:rPr>
              <a:t>10 companies (91%) are </a:t>
            </a:r>
            <a:r>
              <a:rPr lang="en-US" sz="1600" b="1" dirty="0">
                <a:latin typeface="Arial" pitchFamily="34" charset="0"/>
              </a:rPr>
              <a:t>operating internationally</a:t>
            </a:r>
            <a:endParaRPr lang="en-US" sz="1600" b="1" dirty="0"/>
          </a:p>
        </p:txBody>
      </p:sp>
    </p:spTree>
    <p:extLst>
      <p:ext uri="{BB962C8B-B14F-4D97-AF65-F5344CB8AC3E}">
        <p14:creationId xmlns:p14="http://schemas.microsoft.com/office/powerpoint/2010/main" val="182449765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83289-EB40-5043-AC87-ED12B3840712}"/>
              </a:ext>
            </a:extLst>
          </p:cNvPr>
          <p:cNvSpPr>
            <a:spLocks noGrp="1"/>
          </p:cNvSpPr>
          <p:nvPr>
            <p:ph type="title"/>
          </p:nvPr>
        </p:nvSpPr>
        <p:spPr/>
        <p:txBody>
          <a:bodyPr/>
          <a:lstStyle/>
          <a:p>
            <a:r>
              <a:rPr lang="en-US"/>
              <a:t>Large-scale agile frameworks</a:t>
            </a:r>
          </a:p>
        </p:txBody>
      </p:sp>
      <p:sp>
        <p:nvSpPr>
          <p:cNvPr id="4" name="Datumsplatzhalter 3">
            <a:extLst>
              <a:ext uri="{FF2B5EF4-FFF2-40B4-BE49-F238E27FC236}">
                <a16:creationId xmlns:a16="http://schemas.microsoft.com/office/drawing/2014/main" id="{A5B89DF0-C183-A84A-9BD9-2716826D2463}"/>
              </a:ext>
            </a:extLst>
          </p:cNvPr>
          <p:cNvSpPr>
            <a:spLocks noGrp="1"/>
          </p:cNvSpPr>
          <p:nvPr>
            <p:ph type="dt" sz="half" idx="10"/>
          </p:nvPr>
        </p:nvSpPr>
        <p:spPr/>
        <p:txBody>
          <a:bodyPr/>
          <a:lstStyle/>
          <a:p>
            <a:pPr>
              <a:defRPr/>
            </a:pPr>
            <a:r>
              <a:rPr lang="de-DE"/>
              <a:t>© sebis</a:t>
            </a:r>
          </a:p>
        </p:txBody>
      </p:sp>
      <p:sp>
        <p:nvSpPr>
          <p:cNvPr id="5" name="Fußzeilenplatzhalter 4">
            <a:extLst>
              <a:ext uri="{FF2B5EF4-FFF2-40B4-BE49-F238E27FC236}">
                <a16:creationId xmlns:a16="http://schemas.microsoft.com/office/drawing/2014/main" id="{8EAB1669-3A06-8041-AF76-F1727C23FBF2}"/>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72EF2E87-E18F-B34F-94A1-5E97A16EFB44}"/>
              </a:ext>
            </a:extLst>
          </p:cNvPr>
          <p:cNvSpPr>
            <a:spLocks noGrp="1"/>
          </p:cNvSpPr>
          <p:nvPr>
            <p:ph type="sldNum" sz="quarter" idx="12"/>
          </p:nvPr>
        </p:nvSpPr>
        <p:spPr/>
        <p:txBody>
          <a:bodyPr/>
          <a:lstStyle/>
          <a:p>
            <a:pPr>
              <a:defRPr/>
            </a:pPr>
            <a:fld id="{05BC9FAB-BDC1-47C0-A8BB-6E12A8205D33}" type="slidenum">
              <a:rPr lang="de-DE" smtClean="0"/>
              <a:pPr>
                <a:defRPr/>
              </a:pPr>
              <a:t>34</a:t>
            </a:fld>
            <a:endParaRPr lang="de-DE"/>
          </a:p>
        </p:txBody>
      </p:sp>
      <p:graphicFrame>
        <p:nvGraphicFramePr>
          <p:cNvPr id="9" name="Inhaltsplatzhalter 8">
            <a:extLst>
              <a:ext uri="{FF2B5EF4-FFF2-40B4-BE49-F238E27FC236}">
                <a16:creationId xmlns:a16="http://schemas.microsoft.com/office/drawing/2014/main" id="{F89FB884-79D3-DA46-989C-D2815839BEF7}"/>
              </a:ext>
            </a:extLst>
          </p:cNvPr>
          <p:cNvGraphicFramePr>
            <a:graphicFrameLocks noGrp="1"/>
          </p:cNvGraphicFramePr>
          <p:nvPr>
            <p:ph idx="1"/>
          </p:nvPr>
        </p:nvGraphicFramePr>
        <p:xfrm>
          <a:off x="4007768" y="1085895"/>
          <a:ext cx="7787859" cy="5060896"/>
        </p:xfrm>
        <a:graphic>
          <a:graphicData uri="http://schemas.openxmlformats.org/drawingml/2006/table">
            <a:tbl>
              <a:tblPr firstRow="1" bandRow="1">
                <a:tableStyleId>{93296810-A885-4BE3-A3E7-6D5BEEA58F35}</a:tableStyleId>
              </a:tblPr>
              <a:tblGrid>
                <a:gridCol w="2070576">
                  <a:extLst>
                    <a:ext uri="{9D8B030D-6E8A-4147-A177-3AD203B41FA5}">
                      <a16:colId xmlns:a16="http://schemas.microsoft.com/office/drawing/2014/main" val="3799705328"/>
                    </a:ext>
                  </a:extLst>
                </a:gridCol>
                <a:gridCol w="1457816">
                  <a:extLst>
                    <a:ext uri="{9D8B030D-6E8A-4147-A177-3AD203B41FA5}">
                      <a16:colId xmlns:a16="http://schemas.microsoft.com/office/drawing/2014/main" val="3797524133"/>
                    </a:ext>
                  </a:extLst>
                </a:gridCol>
                <a:gridCol w="1422504">
                  <a:extLst>
                    <a:ext uri="{9D8B030D-6E8A-4147-A177-3AD203B41FA5}">
                      <a16:colId xmlns:a16="http://schemas.microsoft.com/office/drawing/2014/main" val="609847424"/>
                    </a:ext>
                  </a:extLst>
                </a:gridCol>
                <a:gridCol w="2836963">
                  <a:extLst>
                    <a:ext uri="{9D8B030D-6E8A-4147-A177-3AD203B41FA5}">
                      <a16:colId xmlns:a16="http://schemas.microsoft.com/office/drawing/2014/main" val="3356237189"/>
                    </a:ext>
                  </a:extLst>
                </a:gridCol>
              </a:tblGrid>
              <a:tr h="856859">
                <a:tc>
                  <a:txBody>
                    <a:bodyPr/>
                    <a:lstStyle/>
                    <a:p>
                      <a:pPr algn="ctr"/>
                      <a:r>
                        <a:rPr lang="de-DE" sz="1400" err="1">
                          <a:solidFill>
                            <a:srgbClr val="000000"/>
                          </a:solidFill>
                        </a:rPr>
                        <a:t>Organization</a:t>
                      </a:r>
                      <a:endParaRPr lang="de-DE" sz="1400">
                        <a:solidFill>
                          <a:srgbClr val="000000"/>
                        </a:solidFill>
                      </a:endParaRP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solidFill>
                      <a:schemeClr val="accent6"/>
                    </a:solidFill>
                  </a:tcPr>
                </a:tc>
                <a:tc>
                  <a:txBody>
                    <a:bodyPr/>
                    <a:lstStyle/>
                    <a:p>
                      <a:pPr algn="ctr"/>
                      <a:r>
                        <a:rPr lang="de-DE" sz="1400" dirty="0" err="1">
                          <a:solidFill>
                            <a:schemeClr val="tx1"/>
                          </a:solidFill>
                        </a:rPr>
                        <a:t>Customization</a:t>
                      </a:r>
                      <a:endParaRPr lang="de-DE" sz="1400" b="1" dirty="0">
                        <a:solidFill>
                          <a:schemeClr val="tx1"/>
                        </a:solidFill>
                      </a:endParaRP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tcPr>
                </a:tc>
                <a:tc>
                  <a:txBody>
                    <a:bodyPr/>
                    <a:lstStyle/>
                    <a:p>
                      <a:pPr algn="ctr"/>
                      <a:r>
                        <a:rPr lang="de-DE" sz="1400">
                          <a:solidFill>
                            <a:schemeClr val="tx1"/>
                          </a:solidFill>
                        </a:rPr>
                        <a:t>Multiple </a:t>
                      </a:r>
                      <a:r>
                        <a:rPr lang="de-DE" sz="1400" err="1">
                          <a:solidFill>
                            <a:schemeClr val="tx1"/>
                          </a:solidFill>
                        </a:rPr>
                        <a:t>frameworks</a:t>
                      </a:r>
                      <a:r>
                        <a:rPr lang="de-DE" sz="1400">
                          <a:solidFill>
                            <a:schemeClr val="tx1"/>
                          </a:solidFill>
                        </a:rPr>
                        <a:t> in </a:t>
                      </a:r>
                      <a:r>
                        <a:rPr lang="de-DE" sz="1400" err="1">
                          <a:solidFill>
                            <a:schemeClr val="tx1"/>
                          </a:solidFill>
                        </a:rPr>
                        <a:t>organization</a:t>
                      </a:r>
                      <a:endParaRPr lang="de-DE" sz="1400">
                        <a:solidFill>
                          <a:schemeClr val="tx1"/>
                        </a:solidFill>
                      </a:endParaRP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tcPr>
                </a:tc>
                <a:tc>
                  <a:txBody>
                    <a:bodyPr/>
                    <a:lstStyle/>
                    <a:p>
                      <a:pPr algn="ctr"/>
                      <a:r>
                        <a:rPr lang="de-DE" sz="1400">
                          <a:solidFill>
                            <a:schemeClr val="tx1"/>
                          </a:solidFill>
                        </a:rPr>
                        <a:t>Frameworks</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886993334"/>
                  </a:ext>
                </a:extLst>
              </a:tr>
              <a:tr h="35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err="1"/>
                        <a:t>BankCo</a:t>
                      </a:r>
                      <a:endParaRPr lang="de-DE" sz="1400" b="1"/>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err="1"/>
                        <a:t>SAFe</a:t>
                      </a: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56000409"/>
                  </a:ext>
                </a:extLst>
              </a:tr>
              <a:tr h="357015">
                <a:tc>
                  <a:txBody>
                    <a:bodyPr/>
                    <a:lstStyle/>
                    <a:p>
                      <a:r>
                        <a:rPr lang="de-DE" sz="1400" b="1"/>
                        <a:t>CarCo1</a:t>
                      </a:r>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l"/>
                      <a:r>
                        <a:rPr lang="de-DE" sz="1400" err="1"/>
                        <a:t>SAFe</a:t>
                      </a:r>
                      <a:r>
                        <a:rPr lang="de-DE" sz="1400"/>
                        <a:t>, </a:t>
                      </a:r>
                      <a:r>
                        <a:rPr lang="de-DE" sz="1400" err="1"/>
                        <a:t>Scrum-of-Scrums</a:t>
                      </a: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97712865"/>
                  </a:ext>
                </a:extLst>
              </a:tr>
              <a:tr h="357015">
                <a:tc>
                  <a:txBody>
                    <a:bodyPr/>
                    <a:lstStyle/>
                    <a:p>
                      <a:r>
                        <a:rPr lang="de-DE" sz="1400" b="1"/>
                        <a:t>CarCo2</a:t>
                      </a:r>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l"/>
                      <a:r>
                        <a:rPr lang="de-DE" sz="1400" err="1"/>
                        <a:t>Scrum-of-Scrums</a:t>
                      </a:r>
                      <a:r>
                        <a:rPr lang="de-DE" sz="1400"/>
                        <a:t>, </a:t>
                      </a:r>
                      <a:r>
                        <a:rPr lang="de-DE" sz="1400" err="1"/>
                        <a:t>Scrum@Scale</a:t>
                      </a: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3975291"/>
                  </a:ext>
                </a:extLst>
              </a:tr>
              <a:tr h="35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err="1"/>
                        <a:t>ConsultCo</a:t>
                      </a:r>
                      <a:endParaRPr lang="de-DE" sz="1400" b="1"/>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l"/>
                      <a:r>
                        <a:rPr lang="de-DE" sz="1400" err="1"/>
                        <a:t>LeSS</a:t>
                      </a:r>
                      <a:r>
                        <a:rPr lang="de-DE" sz="1400"/>
                        <a:t>, </a:t>
                      </a:r>
                      <a:r>
                        <a:rPr lang="de-DE" sz="1400" err="1"/>
                        <a:t>SAFe</a:t>
                      </a:r>
                      <a:r>
                        <a:rPr lang="de-DE" sz="1400"/>
                        <a:t>, </a:t>
                      </a:r>
                      <a:r>
                        <a:rPr lang="de-DE" sz="1400" err="1"/>
                        <a:t>Scrum-of-Scrums</a:t>
                      </a: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153543574"/>
                  </a:ext>
                </a:extLst>
              </a:tr>
              <a:tr h="35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a:t>HealthCareCo</a:t>
                      </a:r>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err="1"/>
                        <a:t>LeSS</a:t>
                      </a:r>
                      <a:r>
                        <a:rPr lang="de-DE" sz="1400"/>
                        <a:t>, </a:t>
                      </a:r>
                      <a:r>
                        <a:rPr lang="de-DE" sz="1400" err="1"/>
                        <a:t>SAFe</a:t>
                      </a:r>
                      <a:r>
                        <a:rPr lang="de-DE" sz="1400"/>
                        <a:t>, </a:t>
                      </a:r>
                      <a:r>
                        <a:rPr lang="de-DE" sz="1400" err="1"/>
                        <a:t>Scrum-of-Scrums</a:t>
                      </a: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12020059"/>
                  </a:ext>
                </a:extLst>
              </a:tr>
              <a:tr h="35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a:t>InsuranceCo1</a:t>
                      </a:r>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b="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b="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l"/>
                      <a:r>
                        <a:rPr lang="de-DE" sz="1400" b="0" err="1"/>
                        <a:t>Scrum@Scale</a:t>
                      </a:r>
                      <a:endParaRPr lang="de-DE" sz="1400" b="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90045371"/>
                  </a:ext>
                </a:extLst>
              </a:tr>
              <a:tr h="35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a:t>InsuranceCo2</a:t>
                      </a:r>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b="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err="1"/>
                        <a:t>SAFe</a:t>
                      </a:r>
                      <a:r>
                        <a:rPr lang="de-DE" sz="1400" b="0"/>
                        <a:t>, Nexus, </a:t>
                      </a:r>
                      <a:r>
                        <a:rPr lang="de-DE" sz="1400" b="0" err="1"/>
                        <a:t>Scrum-of-Scrums</a:t>
                      </a:r>
                      <a:endParaRPr lang="de-DE" sz="1400" b="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64836041"/>
                  </a:ext>
                </a:extLst>
              </a:tr>
              <a:tr h="35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a:t>RetailCo1</a:t>
                      </a:r>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l"/>
                      <a:r>
                        <a:rPr lang="de-DE" sz="1400" err="1"/>
                        <a:t>SAFe</a:t>
                      </a:r>
                      <a:r>
                        <a:rPr lang="de-DE" sz="1400"/>
                        <a:t>, </a:t>
                      </a:r>
                      <a:r>
                        <a:rPr lang="de-DE" sz="1400" err="1"/>
                        <a:t>Scrum-of-Scrums</a:t>
                      </a:r>
                      <a:r>
                        <a:rPr lang="de-DE" sz="1400"/>
                        <a:t>, </a:t>
                      </a:r>
                      <a:r>
                        <a:rPr lang="de-DE" sz="1400" err="1"/>
                        <a:t>Spotify</a:t>
                      </a: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52818069"/>
                  </a:ext>
                </a:extLst>
              </a:tr>
              <a:tr h="542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a:t>RetailCo2</a:t>
                      </a:r>
                    </a:p>
                  </a:txBody>
                  <a:tcPr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err="1"/>
                        <a:t>LeSS</a:t>
                      </a:r>
                      <a:r>
                        <a:rPr lang="de-DE" sz="1400"/>
                        <a:t>, Nexus, </a:t>
                      </a:r>
                      <a:r>
                        <a:rPr lang="de-DE" sz="1400" err="1"/>
                        <a:t>SAFe</a:t>
                      </a:r>
                      <a:r>
                        <a:rPr lang="de-DE" sz="14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err="1"/>
                        <a:t>Scrum-of-Scrums</a:t>
                      </a:r>
                      <a:r>
                        <a:rPr lang="de-DE" sz="1400"/>
                        <a:t>, </a:t>
                      </a:r>
                      <a:r>
                        <a:rPr lang="de-DE" sz="1400" err="1"/>
                        <a:t>Spotify</a:t>
                      </a: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82137179"/>
                  </a:ext>
                </a:extLst>
              </a:tr>
              <a:tr h="384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err="1"/>
                        <a:t>TelecommunicationCo</a:t>
                      </a:r>
                      <a:endParaRPr lang="de-DE" sz="1400" b="1"/>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400" err="1"/>
                        <a:t>LeSS</a:t>
                      </a:r>
                      <a:r>
                        <a:rPr lang="de-DE" sz="1400"/>
                        <a:t>, </a:t>
                      </a:r>
                      <a:r>
                        <a:rPr lang="de-DE" sz="1400" err="1"/>
                        <a:t>Scrum-of-Scrums</a:t>
                      </a: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735261"/>
                  </a:ext>
                </a:extLst>
              </a:tr>
              <a:tr h="421718">
                <a:tc>
                  <a:txBody>
                    <a:bodyPr/>
                    <a:lstStyle/>
                    <a:p>
                      <a:r>
                        <a:rPr lang="de-DE" sz="1400" b="1"/>
                        <a:t>TransportationCo</a:t>
                      </a:r>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40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400" dirty="0" err="1"/>
                        <a:t>SAFe</a:t>
                      </a:r>
                      <a:endParaRPr lang="de-DE" sz="1400" dirty="0"/>
                    </a:p>
                  </a:txBody>
                  <a:tcP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8893070"/>
                  </a:ext>
                </a:extLst>
              </a:tr>
            </a:tbl>
          </a:graphicData>
        </a:graphic>
      </p:graphicFrame>
      <p:pic>
        <p:nvPicPr>
          <p:cNvPr id="7" name="Grafik 6" descr="Abzeichen Tick1 mit einfarbiger Füllung">
            <a:extLst>
              <a:ext uri="{FF2B5EF4-FFF2-40B4-BE49-F238E27FC236}">
                <a16:creationId xmlns:a16="http://schemas.microsoft.com/office/drawing/2014/main" id="{45E78CD7-BA7F-4F49-94AF-537FD9EB42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2451" y="1916832"/>
            <a:ext cx="360040" cy="360040"/>
          </a:xfrm>
          <a:prstGeom prst="rect">
            <a:avLst/>
          </a:prstGeom>
        </p:spPr>
      </p:pic>
      <p:pic>
        <p:nvPicPr>
          <p:cNvPr id="11" name="Grafik 10" descr="Abzeichen Tick1 mit einfarbiger Füllung">
            <a:extLst>
              <a:ext uri="{FF2B5EF4-FFF2-40B4-BE49-F238E27FC236}">
                <a16:creationId xmlns:a16="http://schemas.microsoft.com/office/drawing/2014/main" id="{F1C1EFBD-EA0F-E84F-A209-1777C51CA1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2451" y="2276872"/>
            <a:ext cx="360040" cy="360040"/>
          </a:xfrm>
          <a:prstGeom prst="rect">
            <a:avLst/>
          </a:prstGeom>
        </p:spPr>
      </p:pic>
      <p:pic>
        <p:nvPicPr>
          <p:cNvPr id="12" name="Grafik 11" descr="Abzeichen Tick1 mit einfarbiger Füllung">
            <a:extLst>
              <a:ext uri="{FF2B5EF4-FFF2-40B4-BE49-F238E27FC236}">
                <a16:creationId xmlns:a16="http://schemas.microsoft.com/office/drawing/2014/main" id="{5AE71AF4-DA29-F541-8E46-AE6D0C6782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2451" y="2996952"/>
            <a:ext cx="360040" cy="360040"/>
          </a:xfrm>
          <a:prstGeom prst="rect">
            <a:avLst/>
          </a:prstGeom>
        </p:spPr>
      </p:pic>
      <p:pic>
        <p:nvPicPr>
          <p:cNvPr id="13" name="Grafik 12" descr="Abzeichen Tick1 mit einfarbiger Füllung">
            <a:extLst>
              <a:ext uri="{FF2B5EF4-FFF2-40B4-BE49-F238E27FC236}">
                <a16:creationId xmlns:a16="http://schemas.microsoft.com/office/drawing/2014/main" id="{D9C9D89D-2FA5-F843-BCCB-5BAF1F0800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2451" y="3356992"/>
            <a:ext cx="360040" cy="360040"/>
          </a:xfrm>
          <a:prstGeom prst="rect">
            <a:avLst/>
          </a:prstGeom>
        </p:spPr>
      </p:pic>
      <p:pic>
        <p:nvPicPr>
          <p:cNvPr id="14" name="Grafik 13" descr="Abzeichen Tick1 mit einfarbiger Füllung">
            <a:extLst>
              <a:ext uri="{FF2B5EF4-FFF2-40B4-BE49-F238E27FC236}">
                <a16:creationId xmlns:a16="http://schemas.microsoft.com/office/drawing/2014/main" id="{D1473A98-2095-D04D-A6AB-4672554CD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2451" y="4437112"/>
            <a:ext cx="360040" cy="360040"/>
          </a:xfrm>
          <a:prstGeom prst="rect">
            <a:avLst/>
          </a:prstGeom>
        </p:spPr>
      </p:pic>
      <p:pic>
        <p:nvPicPr>
          <p:cNvPr id="15" name="Grafik 14" descr="Abzeichen Tick1 mit einfarbiger Füllung">
            <a:extLst>
              <a:ext uri="{FF2B5EF4-FFF2-40B4-BE49-F238E27FC236}">
                <a16:creationId xmlns:a16="http://schemas.microsoft.com/office/drawing/2014/main" id="{1EC3977A-3E60-DB41-A8FC-F3D4DE6200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2451" y="4869160"/>
            <a:ext cx="360040" cy="360040"/>
          </a:xfrm>
          <a:prstGeom prst="rect">
            <a:avLst/>
          </a:prstGeom>
        </p:spPr>
      </p:pic>
      <p:pic>
        <p:nvPicPr>
          <p:cNvPr id="17" name="Grafik 16" descr="Abzeichen Tick1 mit einfarbiger Füllung">
            <a:extLst>
              <a:ext uri="{FF2B5EF4-FFF2-40B4-BE49-F238E27FC236}">
                <a16:creationId xmlns:a16="http://schemas.microsoft.com/office/drawing/2014/main" id="{41ADF6E8-9FB1-E346-9B76-8D669C5D4F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2451" y="5733256"/>
            <a:ext cx="360040" cy="360040"/>
          </a:xfrm>
          <a:prstGeom prst="rect">
            <a:avLst/>
          </a:prstGeom>
        </p:spPr>
      </p:pic>
      <p:pic>
        <p:nvPicPr>
          <p:cNvPr id="18" name="Grafik 17" descr="Abzeichen Tick1 mit einfarbiger Füllung">
            <a:extLst>
              <a:ext uri="{FF2B5EF4-FFF2-40B4-BE49-F238E27FC236}">
                <a16:creationId xmlns:a16="http://schemas.microsoft.com/office/drawing/2014/main" id="{F84D6CC9-4431-ED40-B161-2AED7B3AE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1553" y="5365914"/>
            <a:ext cx="360040" cy="360040"/>
          </a:xfrm>
          <a:prstGeom prst="rect">
            <a:avLst/>
          </a:prstGeom>
        </p:spPr>
      </p:pic>
      <p:pic>
        <p:nvPicPr>
          <p:cNvPr id="20" name="Grafik 19" descr="Abzeichen Tick1 mit einfarbiger Füllung">
            <a:extLst>
              <a:ext uri="{FF2B5EF4-FFF2-40B4-BE49-F238E27FC236}">
                <a16:creationId xmlns:a16="http://schemas.microsoft.com/office/drawing/2014/main" id="{EE95F3F9-D02F-5A4E-A885-D819D5D48C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1326" y="2279138"/>
            <a:ext cx="360040" cy="360040"/>
          </a:xfrm>
          <a:prstGeom prst="rect">
            <a:avLst/>
          </a:prstGeom>
        </p:spPr>
      </p:pic>
      <p:pic>
        <p:nvPicPr>
          <p:cNvPr id="21" name="Grafik 20" descr="Abzeichen Tick1 mit einfarbiger Füllung">
            <a:extLst>
              <a:ext uri="{FF2B5EF4-FFF2-40B4-BE49-F238E27FC236}">
                <a16:creationId xmlns:a16="http://schemas.microsoft.com/office/drawing/2014/main" id="{D7D07B74-62D6-DF44-BA40-EB43E92E7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1326" y="3031125"/>
            <a:ext cx="360040" cy="360040"/>
          </a:xfrm>
          <a:prstGeom prst="rect">
            <a:avLst/>
          </a:prstGeom>
        </p:spPr>
      </p:pic>
      <p:pic>
        <p:nvPicPr>
          <p:cNvPr id="22" name="Grafik 21" descr="Abzeichen Tick1 mit einfarbiger Füllung">
            <a:extLst>
              <a:ext uri="{FF2B5EF4-FFF2-40B4-BE49-F238E27FC236}">
                <a16:creationId xmlns:a16="http://schemas.microsoft.com/office/drawing/2014/main" id="{F03FE227-6C10-274C-B167-03D6935860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5729" y="3386094"/>
            <a:ext cx="360040" cy="360040"/>
          </a:xfrm>
          <a:prstGeom prst="rect">
            <a:avLst/>
          </a:prstGeom>
        </p:spPr>
      </p:pic>
      <p:pic>
        <p:nvPicPr>
          <p:cNvPr id="24" name="Grafik 23" descr="Abzeichen Tick1 mit einfarbiger Füllung">
            <a:extLst>
              <a:ext uri="{FF2B5EF4-FFF2-40B4-BE49-F238E27FC236}">
                <a16:creationId xmlns:a16="http://schemas.microsoft.com/office/drawing/2014/main" id="{2C7B030D-229F-4B41-99C1-0681D6FFC2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5729" y="4869160"/>
            <a:ext cx="360040" cy="360040"/>
          </a:xfrm>
          <a:prstGeom prst="rect">
            <a:avLst/>
          </a:prstGeom>
        </p:spPr>
      </p:pic>
      <p:pic>
        <p:nvPicPr>
          <p:cNvPr id="26" name="Grafik 25" descr="Abzeichen Tick1 mit einfarbiger Füllung">
            <a:extLst>
              <a:ext uri="{FF2B5EF4-FFF2-40B4-BE49-F238E27FC236}">
                <a16:creationId xmlns:a16="http://schemas.microsoft.com/office/drawing/2014/main" id="{B03CC1AB-D988-314C-91AC-AE592C166F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1553" y="3717032"/>
            <a:ext cx="360040" cy="360040"/>
          </a:xfrm>
          <a:prstGeom prst="rect">
            <a:avLst/>
          </a:prstGeom>
        </p:spPr>
      </p:pic>
      <p:pic>
        <p:nvPicPr>
          <p:cNvPr id="27" name="Grafik 26" descr="Abzeichen Tick1 mit einfarbiger Füllung">
            <a:extLst>
              <a:ext uri="{FF2B5EF4-FFF2-40B4-BE49-F238E27FC236}">
                <a16:creationId xmlns:a16="http://schemas.microsoft.com/office/drawing/2014/main" id="{59BE688A-1429-4A4F-B129-85E13D977F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1326" y="3714192"/>
            <a:ext cx="360040" cy="360040"/>
          </a:xfrm>
          <a:prstGeom prst="rect">
            <a:avLst/>
          </a:prstGeom>
        </p:spPr>
      </p:pic>
      <p:sp>
        <p:nvSpPr>
          <p:cNvPr id="25" name="Textfeld 24">
            <a:extLst>
              <a:ext uri="{FF2B5EF4-FFF2-40B4-BE49-F238E27FC236}">
                <a16:creationId xmlns:a16="http://schemas.microsoft.com/office/drawing/2014/main" id="{4D4231BD-291E-C348-9E67-9F2838E9A9F1}"/>
              </a:ext>
            </a:extLst>
          </p:cNvPr>
          <p:cNvSpPr txBox="1"/>
          <p:nvPr/>
        </p:nvSpPr>
        <p:spPr>
          <a:xfrm>
            <a:off x="242793" y="1464166"/>
            <a:ext cx="3538105" cy="37856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600">
                <a:latin typeface="Arial" pitchFamily="34" charset="0"/>
              </a:rPr>
              <a:t>9 organizations (82%) use frameworks in a </a:t>
            </a:r>
            <a:r>
              <a:rPr lang="en-US" sz="1600" b="1">
                <a:latin typeface="Arial" pitchFamily="34" charset="0"/>
              </a:rPr>
              <a:t>customized</a:t>
            </a:r>
            <a:r>
              <a:rPr lang="en-US" sz="1600">
                <a:latin typeface="Arial" pitchFamily="34" charset="0"/>
              </a:rPr>
              <a:t> way:</a:t>
            </a:r>
          </a:p>
          <a:p>
            <a:pPr marL="742950" lvl="1" indent="-285750">
              <a:buFont typeface="Arial" panose="020B0604020202020204" pitchFamily="34" charset="0"/>
              <a:buChar char="•"/>
            </a:pPr>
            <a:r>
              <a:rPr lang="en-US" sz="1600">
                <a:latin typeface="Arial" pitchFamily="34" charset="0"/>
              </a:rPr>
              <a:t>Combination of elements of different frameworks</a:t>
            </a:r>
          </a:p>
          <a:p>
            <a:pPr marL="742950" lvl="1" indent="-285750">
              <a:buFont typeface="Arial" panose="020B0604020202020204" pitchFamily="34" charset="0"/>
              <a:buChar char="•"/>
            </a:pPr>
            <a:r>
              <a:rPr lang="en-US" sz="1600">
                <a:latin typeface="Arial" pitchFamily="34" charset="0"/>
              </a:rPr>
              <a:t>Orientation towards a specific framework</a:t>
            </a:r>
            <a:br>
              <a:rPr lang="en-US" sz="1600">
                <a:latin typeface="Arial" pitchFamily="34" charset="0"/>
              </a:rPr>
            </a:br>
            <a:endParaRPr lang="en-US" sz="1600">
              <a:latin typeface="Arial" pitchFamily="34" charset="0"/>
            </a:endParaRPr>
          </a:p>
          <a:p>
            <a:pPr marL="285750" indent="-285750">
              <a:buFont typeface="Arial" panose="020B0604020202020204" pitchFamily="34" charset="0"/>
              <a:buChar char="•"/>
            </a:pPr>
            <a:r>
              <a:rPr lang="en-US" sz="1600">
                <a:latin typeface="Arial" pitchFamily="34" charset="0"/>
              </a:rPr>
              <a:t>6 organizations (55%) use </a:t>
            </a:r>
            <a:r>
              <a:rPr lang="en-US" sz="1600" b="1">
                <a:latin typeface="Arial" pitchFamily="34" charset="0"/>
              </a:rPr>
              <a:t>different frameworks within different organizational units</a:t>
            </a:r>
            <a:r>
              <a:rPr lang="en-US" sz="1600">
                <a:latin typeface="Arial" pitchFamily="34" charset="0"/>
              </a:rPr>
              <a:t> of the organization </a:t>
            </a:r>
            <a:br>
              <a:rPr lang="en-US" sz="1600">
                <a:latin typeface="Arial" pitchFamily="34" charset="0"/>
              </a:rPr>
            </a:br>
            <a:endParaRPr lang="en-US" sz="1600">
              <a:latin typeface="Arial" pitchFamily="34" charset="0"/>
            </a:endParaRPr>
          </a:p>
          <a:p>
            <a:pPr marL="285750" indent="-285750">
              <a:buFont typeface="Arial" panose="020B0604020202020204" pitchFamily="34" charset="0"/>
              <a:buChar char="•"/>
            </a:pPr>
            <a:r>
              <a:rPr lang="en-US" sz="1600">
                <a:latin typeface="Arial" pitchFamily="34" charset="0"/>
              </a:rPr>
              <a:t>Most common frameworks: </a:t>
            </a:r>
            <a:r>
              <a:rPr lang="en-US" sz="1600" b="1">
                <a:latin typeface="Arial" pitchFamily="34" charset="0"/>
              </a:rPr>
              <a:t>SAFe, Scrum-of-Scrums, LeSS </a:t>
            </a:r>
          </a:p>
        </p:txBody>
      </p:sp>
    </p:spTree>
    <p:extLst>
      <p:ext uri="{BB962C8B-B14F-4D97-AF65-F5344CB8AC3E}">
        <p14:creationId xmlns:p14="http://schemas.microsoft.com/office/powerpoint/2010/main" val="1400783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83289-EB40-5043-AC87-ED12B3840712}"/>
              </a:ext>
            </a:extLst>
          </p:cNvPr>
          <p:cNvSpPr>
            <a:spLocks noGrp="1"/>
          </p:cNvSpPr>
          <p:nvPr>
            <p:ph type="title"/>
          </p:nvPr>
        </p:nvSpPr>
        <p:spPr/>
        <p:txBody>
          <a:bodyPr/>
          <a:lstStyle/>
          <a:p>
            <a:r>
              <a:rPr lang="en-US" dirty="0"/>
              <a:t>All benefits</a:t>
            </a:r>
          </a:p>
        </p:txBody>
      </p:sp>
      <p:sp>
        <p:nvSpPr>
          <p:cNvPr id="4" name="Datumsplatzhalter 3">
            <a:extLst>
              <a:ext uri="{FF2B5EF4-FFF2-40B4-BE49-F238E27FC236}">
                <a16:creationId xmlns:a16="http://schemas.microsoft.com/office/drawing/2014/main" id="{A5B89DF0-C183-A84A-9BD9-2716826D2463}"/>
              </a:ext>
            </a:extLst>
          </p:cNvPr>
          <p:cNvSpPr>
            <a:spLocks noGrp="1"/>
          </p:cNvSpPr>
          <p:nvPr>
            <p:ph type="dt" sz="half" idx="10"/>
          </p:nvPr>
        </p:nvSpPr>
        <p:spPr/>
        <p:txBody>
          <a:bodyPr/>
          <a:lstStyle/>
          <a:p>
            <a:pPr>
              <a:defRPr/>
            </a:pPr>
            <a:r>
              <a:rPr lang="de-DE"/>
              <a:t>© sebis</a:t>
            </a:r>
          </a:p>
        </p:txBody>
      </p:sp>
      <p:sp>
        <p:nvSpPr>
          <p:cNvPr id="5" name="Fußzeilenplatzhalter 4">
            <a:extLst>
              <a:ext uri="{FF2B5EF4-FFF2-40B4-BE49-F238E27FC236}">
                <a16:creationId xmlns:a16="http://schemas.microsoft.com/office/drawing/2014/main" id="{8EAB1669-3A06-8041-AF76-F1727C23FBF2}"/>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72EF2E87-E18F-B34F-94A1-5E97A16EFB44}"/>
              </a:ext>
            </a:extLst>
          </p:cNvPr>
          <p:cNvSpPr>
            <a:spLocks noGrp="1"/>
          </p:cNvSpPr>
          <p:nvPr>
            <p:ph type="sldNum" sz="quarter" idx="12"/>
          </p:nvPr>
        </p:nvSpPr>
        <p:spPr/>
        <p:txBody>
          <a:bodyPr/>
          <a:lstStyle/>
          <a:p>
            <a:pPr>
              <a:defRPr/>
            </a:pPr>
            <a:fld id="{05BC9FAB-BDC1-47C0-A8BB-6E12A8205D33}" type="slidenum">
              <a:rPr lang="de-DE" smtClean="0"/>
              <a:pPr>
                <a:defRPr/>
              </a:pPr>
              <a:t>35</a:t>
            </a:fld>
            <a:endParaRPr lang="de-DE"/>
          </a:p>
        </p:txBody>
      </p:sp>
      <p:sp>
        <p:nvSpPr>
          <p:cNvPr id="8" name="Inhaltsplatzhalter 7">
            <a:extLst>
              <a:ext uri="{FF2B5EF4-FFF2-40B4-BE49-F238E27FC236}">
                <a16:creationId xmlns:a16="http://schemas.microsoft.com/office/drawing/2014/main" id="{A95D007B-CAEB-A243-A2F4-56ED6ED608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10153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83289-EB40-5043-AC87-ED12B3840712}"/>
              </a:ext>
            </a:extLst>
          </p:cNvPr>
          <p:cNvSpPr>
            <a:spLocks noGrp="1"/>
          </p:cNvSpPr>
          <p:nvPr>
            <p:ph type="title"/>
          </p:nvPr>
        </p:nvSpPr>
        <p:spPr/>
        <p:txBody>
          <a:bodyPr/>
          <a:lstStyle/>
          <a:p>
            <a:r>
              <a:rPr lang="en-US" dirty="0"/>
              <a:t>All disadvantages</a:t>
            </a:r>
          </a:p>
        </p:txBody>
      </p:sp>
      <p:sp>
        <p:nvSpPr>
          <p:cNvPr id="4" name="Datumsplatzhalter 3">
            <a:extLst>
              <a:ext uri="{FF2B5EF4-FFF2-40B4-BE49-F238E27FC236}">
                <a16:creationId xmlns:a16="http://schemas.microsoft.com/office/drawing/2014/main" id="{A5B89DF0-C183-A84A-9BD9-2716826D2463}"/>
              </a:ext>
            </a:extLst>
          </p:cNvPr>
          <p:cNvSpPr>
            <a:spLocks noGrp="1"/>
          </p:cNvSpPr>
          <p:nvPr>
            <p:ph type="dt" sz="half" idx="10"/>
          </p:nvPr>
        </p:nvSpPr>
        <p:spPr/>
        <p:txBody>
          <a:bodyPr/>
          <a:lstStyle/>
          <a:p>
            <a:pPr>
              <a:defRPr/>
            </a:pPr>
            <a:r>
              <a:rPr lang="de-DE"/>
              <a:t>© sebis</a:t>
            </a:r>
          </a:p>
        </p:txBody>
      </p:sp>
      <p:sp>
        <p:nvSpPr>
          <p:cNvPr id="5" name="Fußzeilenplatzhalter 4">
            <a:extLst>
              <a:ext uri="{FF2B5EF4-FFF2-40B4-BE49-F238E27FC236}">
                <a16:creationId xmlns:a16="http://schemas.microsoft.com/office/drawing/2014/main" id="{8EAB1669-3A06-8041-AF76-F1727C23FBF2}"/>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72EF2E87-E18F-B34F-94A1-5E97A16EFB44}"/>
              </a:ext>
            </a:extLst>
          </p:cNvPr>
          <p:cNvSpPr>
            <a:spLocks noGrp="1"/>
          </p:cNvSpPr>
          <p:nvPr>
            <p:ph type="sldNum" sz="quarter" idx="12"/>
          </p:nvPr>
        </p:nvSpPr>
        <p:spPr/>
        <p:txBody>
          <a:bodyPr/>
          <a:lstStyle/>
          <a:p>
            <a:pPr>
              <a:defRPr/>
            </a:pPr>
            <a:fld id="{05BC9FAB-BDC1-47C0-A8BB-6E12A8205D33}" type="slidenum">
              <a:rPr lang="de-DE" smtClean="0"/>
              <a:pPr>
                <a:defRPr/>
              </a:pPr>
              <a:t>36</a:t>
            </a:fld>
            <a:endParaRPr lang="de-DE"/>
          </a:p>
        </p:txBody>
      </p:sp>
      <p:sp>
        <p:nvSpPr>
          <p:cNvPr id="8" name="Inhaltsplatzhalter 7">
            <a:extLst>
              <a:ext uri="{FF2B5EF4-FFF2-40B4-BE49-F238E27FC236}">
                <a16:creationId xmlns:a16="http://schemas.microsoft.com/office/drawing/2014/main" id="{D932AB42-5161-5E47-984C-1B4F29E6CD0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942939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736E3A-6594-5040-8E64-531BC3D8C41D}"/>
              </a:ext>
            </a:extLst>
          </p:cNvPr>
          <p:cNvSpPr>
            <a:spLocks noGrp="1"/>
          </p:cNvSpPr>
          <p:nvPr>
            <p:ph idx="1"/>
          </p:nvPr>
        </p:nvSpPr>
        <p:spPr/>
        <p:txBody>
          <a:bodyPr/>
          <a:lstStyle/>
          <a:p>
            <a:endParaRPr lang="en-US"/>
          </a:p>
        </p:txBody>
      </p:sp>
      <p:sp>
        <p:nvSpPr>
          <p:cNvPr id="3" name="Titel 2">
            <a:extLst>
              <a:ext uri="{FF2B5EF4-FFF2-40B4-BE49-F238E27FC236}">
                <a16:creationId xmlns:a16="http://schemas.microsoft.com/office/drawing/2014/main" id="{9C527B59-A936-954D-9F6F-1DEE4D17F617}"/>
              </a:ext>
            </a:extLst>
          </p:cNvPr>
          <p:cNvSpPr>
            <a:spLocks noGrp="1"/>
          </p:cNvSpPr>
          <p:nvPr>
            <p:ph type="title"/>
          </p:nvPr>
        </p:nvSpPr>
        <p:spPr/>
        <p:txBody>
          <a:bodyPr/>
          <a:lstStyle/>
          <a:p>
            <a:r>
              <a:rPr lang="en-US" dirty="0"/>
              <a:t>Back-up: Agile vs. Traditional Metrics</a:t>
            </a:r>
          </a:p>
        </p:txBody>
      </p:sp>
      <p:sp>
        <p:nvSpPr>
          <p:cNvPr id="4" name="Datumsplatzhalter 3">
            <a:extLst>
              <a:ext uri="{FF2B5EF4-FFF2-40B4-BE49-F238E27FC236}">
                <a16:creationId xmlns:a16="http://schemas.microsoft.com/office/drawing/2014/main" id="{702BF089-FCC1-F14D-9A47-DAD3E3B5C77C}"/>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C8339C72-36C1-D646-8CD9-D36516DA9F72}"/>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04FF6FBB-F9AA-AE40-83EB-97426DB451D2}"/>
              </a:ext>
            </a:extLst>
          </p:cNvPr>
          <p:cNvSpPr>
            <a:spLocks noGrp="1"/>
          </p:cNvSpPr>
          <p:nvPr>
            <p:ph type="sldNum" sz="quarter" idx="12"/>
          </p:nvPr>
        </p:nvSpPr>
        <p:spPr/>
        <p:txBody>
          <a:bodyPr/>
          <a:lstStyle/>
          <a:p>
            <a:pPr>
              <a:defRPr/>
            </a:pPr>
            <a:fld id="{5E4FF76D-8657-43F1-929B-F6D2FAB2741A}" type="slidenum">
              <a:rPr lang="de-DE" noProof="0" smtClean="0"/>
              <a:pPr>
                <a:defRPr/>
              </a:pPr>
              <a:t>37</a:t>
            </a:fld>
            <a:endParaRPr lang="de-DE" noProof="0"/>
          </a:p>
        </p:txBody>
      </p:sp>
    </p:spTree>
    <p:extLst>
      <p:ext uri="{BB962C8B-B14F-4D97-AF65-F5344CB8AC3E}">
        <p14:creationId xmlns:p14="http://schemas.microsoft.com/office/powerpoint/2010/main" val="29248427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736E3A-6594-5040-8E64-531BC3D8C41D}"/>
              </a:ext>
            </a:extLst>
          </p:cNvPr>
          <p:cNvSpPr>
            <a:spLocks noGrp="1"/>
          </p:cNvSpPr>
          <p:nvPr>
            <p:ph idx="1"/>
          </p:nvPr>
        </p:nvSpPr>
        <p:spPr/>
        <p:txBody>
          <a:bodyPr/>
          <a:lstStyle/>
          <a:p>
            <a:endParaRPr lang="en-US"/>
          </a:p>
        </p:txBody>
      </p:sp>
      <p:sp>
        <p:nvSpPr>
          <p:cNvPr id="3" name="Titel 2">
            <a:extLst>
              <a:ext uri="{FF2B5EF4-FFF2-40B4-BE49-F238E27FC236}">
                <a16:creationId xmlns:a16="http://schemas.microsoft.com/office/drawing/2014/main" id="{9C527B59-A936-954D-9F6F-1DEE4D17F617}"/>
              </a:ext>
            </a:extLst>
          </p:cNvPr>
          <p:cNvSpPr>
            <a:spLocks noGrp="1"/>
          </p:cNvSpPr>
          <p:nvPr>
            <p:ph type="title"/>
          </p:nvPr>
        </p:nvSpPr>
        <p:spPr/>
        <p:txBody>
          <a:bodyPr/>
          <a:lstStyle/>
          <a:p>
            <a:r>
              <a:rPr lang="en-US" dirty="0"/>
              <a:t>Experts</a:t>
            </a:r>
          </a:p>
        </p:txBody>
      </p:sp>
      <p:sp>
        <p:nvSpPr>
          <p:cNvPr id="4" name="Datumsplatzhalter 3">
            <a:extLst>
              <a:ext uri="{FF2B5EF4-FFF2-40B4-BE49-F238E27FC236}">
                <a16:creationId xmlns:a16="http://schemas.microsoft.com/office/drawing/2014/main" id="{702BF089-FCC1-F14D-9A47-DAD3E3B5C77C}"/>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C8339C72-36C1-D646-8CD9-D36516DA9F72}"/>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04FF6FBB-F9AA-AE40-83EB-97426DB451D2}"/>
              </a:ext>
            </a:extLst>
          </p:cNvPr>
          <p:cNvSpPr>
            <a:spLocks noGrp="1"/>
          </p:cNvSpPr>
          <p:nvPr>
            <p:ph type="sldNum" sz="quarter" idx="12"/>
          </p:nvPr>
        </p:nvSpPr>
        <p:spPr/>
        <p:txBody>
          <a:bodyPr/>
          <a:lstStyle/>
          <a:p>
            <a:pPr>
              <a:defRPr/>
            </a:pPr>
            <a:fld id="{5E4FF76D-8657-43F1-929B-F6D2FAB2741A}" type="slidenum">
              <a:rPr lang="de-DE" noProof="0" smtClean="0"/>
              <a:pPr>
                <a:defRPr/>
              </a:pPr>
              <a:t>38</a:t>
            </a:fld>
            <a:endParaRPr lang="de-DE" noProof="0"/>
          </a:p>
        </p:txBody>
      </p:sp>
    </p:spTree>
    <p:extLst>
      <p:ext uri="{BB962C8B-B14F-4D97-AF65-F5344CB8AC3E}">
        <p14:creationId xmlns:p14="http://schemas.microsoft.com/office/powerpoint/2010/main" val="11229475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736E3A-6594-5040-8E64-531BC3D8C41D}"/>
              </a:ext>
            </a:extLst>
          </p:cNvPr>
          <p:cNvSpPr>
            <a:spLocks noGrp="1"/>
          </p:cNvSpPr>
          <p:nvPr>
            <p:ph idx="1"/>
          </p:nvPr>
        </p:nvSpPr>
        <p:spPr/>
        <p:txBody>
          <a:bodyPr/>
          <a:lstStyle/>
          <a:p>
            <a:endParaRPr lang="en-US"/>
          </a:p>
        </p:txBody>
      </p:sp>
      <p:sp>
        <p:nvSpPr>
          <p:cNvPr id="3" name="Titel 2">
            <a:extLst>
              <a:ext uri="{FF2B5EF4-FFF2-40B4-BE49-F238E27FC236}">
                <a16:creationId xmlns:a16="http://schemas.microsoft.com/office/drawing/2014/main" id="{9C527B59-A936-954D-9F6F-1DEE4D17F617}"/>
              </a:ext>
            </a:extLst>
          </p:cNvPr>
          <p:cNvSpPr>
            <a:spLocks noGrp="1"/>
          </p:cNvSpPr>
          <p:nvPr>
            <p:ph type="title"/>
          </p:nvPr>
        </p:nvSpPr>
        <p:spPr/>
        <p:txBody>
          <a:bodyPr/>
          <a:lstStyle/>
          <a:p>
            <a:r>
              <a:rPr lang="en-US" dirty="0"/>
              <a:t>Organizations</a:t>
            </a:r>
          </a:p>
        </p:txBody>
      </p:sp>
      <p:sp>
        <p:nvSpPr>
          <p:cNvPr id="4" name="Datumsplatzhalter 3">
            <a:extLst>
              <a:ext uri="{FF2B5EF4-FFF2-40B4-BE49-F238E27FC236}">
                <a16:creationId xmlns:a16="http://schemas.microsoft.com/office/drawing/2014/main" id="{702BF089-FCC1-F14D-9A47-DAD3E3B5C77C}"/>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C8339C72-36C1-D646-8CD9-D36516DA9F72}"/>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04FF6FBB-F9AA-AE40-83EB-97426DB451D2}"/>
              </a:ext>
            </a:extLst>
          </p:cNvPr>
          <p:cNvSpPr>
            <a:spLocks noGrp="1"/>
          </p:cNvSpPr>
          <p:nvPr>
            <p:ph type="sldNum" sz="quarter" idx="12"/>
          </p:nvPr>
        </p:nvSpPr>
        <p:spPr/>
        <p:txBody>
          <a:bodyPr/>
          <a:lstStyle/>
          <a:p>
            <a:pPr>
              <a:defRPr/>
            </a:pPr>
            <a:fld id="{5E4FF76D-8657-43F1-929B-F6D2FAB2741A}" type="slidenum">
              <a:rPr lang="de-DE" noProof="0" smtClean="0"/>
              <a:pPr>
                <a:defRPr/>
              </a:pPr>
              <a:t>39</a:t>
            </a:fld>
            <a:endParaRPr lang="de-DE" noProof="0"/>
          </a:p>
        </p:txBody>
      </p:sp>
    </p:spTree>
    <p:extLst>
      <p:ext uri="{BB962C8B-B14F-4D97-AF65-F5344CB8AC3E}">
        <p14:creationId xmlns:p14="http://schemas.microsoft.com/office/powerpoint/2010/main" val="21121589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0395ED-D364-1345-AF48-9DE5A14ED54B}"/>
              </a:ext>
            </a:extLst>
          </p:cNvPr>
          <p:cNvSpPr>
            <a:spLocks noGrp="1"/>
          </p:cNvSpPr>
          <p:nvPr>
            <p:ph type="title"/>
          </p:nvPr>
        </p:nvSpPr>
        <p:spPr/>
        <p:txBody>
          <a:bodyPr/>
          <a:lstStyle/>
          <a:p>
            <a:r>
              <a:rPr lang="en-US"/>
              <a:t>Metric-related disadvantages and challenges</a:t>
            </a:r>
          </a:p>
        </p:txBody>
      </p:sp>
      <p:sp>
        <p:nvSpPr>
          <p:cNvPr id="4" name="Datumsplatzhalter 3">
            <a:extLst>
              <a:ext uri="{FF2B5EF4-FFF2-40B4-BE49-F238E27FC236}">
                <a16:creationId xmlns:a16="http://schemas.microsoft.com/office/drawing/2014/main" id="{35778DE7-F8E4-304C-AE25-7A7810F34229}"/>
              </a:ext>
            </a:extLst>
          </p:cNvPr>
          <p:cNvSpPr>
            <a:spLocks noGrp="1"/>
          </p:cNvSpPr>
          <p:nvPr>
            <p:ph type="dt" sz="half" idx="10"/>
          </p:nvPr>
        </p:nvSpPr>
        <p:spPr/>
        <p:txBody>
          <a:bodyPr/>
          <a:lstStyle/>
          <a:p>
            <a:pPr>
              <a:defRPr/>
            </a:pPr>
            <a:r>
              <a:rPr lang="en-US"/>
              <a:t>© sebis</a:t>
            </a:r>
          </a:p>
        </p:txBody>
      </p:sp>
      <p:sp>
        <p:nvSpPr>
          <p:cNvPr id="5" name="Fußzeilenplatzhalter 4">
            <a:extLst>
              <a:ext uri="{FF2B5EF4-FFF2-40B4-BE49-F238E27FC236}">
                <a16:creationId xmlns:a16="http://schemas.microsoft.com/office/drawing/2014/main" id="{BD141677-EDD4-C041-A0BF-B5853A7C9B0B}"/>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9A0CC4CF-6697-9049-8C40-B715EC1B0129}"/>
              </a:ext>
            </a:extLst>
          </p:cNvPr>
          <p:cNvSpPr>
            <a:spLocks noGrp="1"/>
          </p:cNvSpPr>
          <p:nvPr>
            <p:ph type="sldNum" sz="quarter" idx="12"/>
          </p:nvPr>
        </p:nvSpPr>
        <p:spPr/>
        <p:txBody>
          <a:bodyPr/>
          <a:lstStyle/>
          <a:p>
            <a:pPr>
              <a:defRPr/>
            </a:pPr>
            <a:fld id="{5E4FF76D-8657-43F1-929B-F6D2FAB2741A}" type="slidenum">
              <a:rPr lang="en-US" smtClean="0"/>
              <a:pPr>
                <a:defRPr/>
              </a:pPr>
              <a:t>4</a:t>
            </a:fld>
            <a:endParaRPr lang="en-US"/>
          </a:p>
        </p:txBody>
      </p:sp>
      <p:sp>
        <p:nvSpPr>
          <p:cNvPr id="21" name="Rechteck 20">
            <a:extLst>
              <a:ext uri="{FF2B5EF4-FFF2-40B4-BE49-F238E27FC236}">
                <a16:creationId xmlns:a16="http://schemas.microsoft.com/office/drawing/2014/main" id="{14BB0347-71DF-BF43-8689-378D8A0529F1}"/>
              </a:ext>
            </a:extLst>
          </p:cNvPr>
          <p:cNvSpPr/>
          <p:nvPr/>
        </p:nvSpPr>
        <p:spPr>
          <a:xfrm>
            <a:off x="1271464" y="1915465"/>
            <a:ext cx="10656949" cy="1559401"/>
          </a:xfrm>
          <a:prstGeom prst="rect">
            <a:avLst/>
          </a:prstGeom>
        </p:spPr>
        <p:txBody>
          <a:bodyPr wrap="square">
            <a:spAutoFit/>
          </a:bodyPr>
          <a:lstStyle/>
          <a:p>
            <a:pPr marL="285750" indent="-285750">
              <a:spcBef>
                <a:spcPts val="400"/>
              </a:spcBef>
              <a:spcAft>
                <a:spcPts val="1000"/>
              </a:spcAft>
              <a:buFont typeface="Arial" panose="020B0604020202020204" pitchFamily="34" charset="0"/>
              <a:buChar char="•"/>
            </a:pPr>
            <a:r>
              <a:rPr lang="en-US" b="1">
                <a:solidFill>
                  <a:srgbClr val="000000"/>
                </a:solidFill>
                <a:latin typeface="Arial" panose="020B0604020202020204" pitchFamily="34" charset="0"/>
              </a:rPr>
              <a:t>Balance</a:t>
            </a:r>
            <a:r>
              <a:rPr lang="en-US">
                <a:solidFill>
                  <a:srgbClr val="000000"/>
                </a:solidFill>
                <a:latin typeface="Arial" panose="020B0604020202020204" pitchFamily="34" charset="0"/>
              </a:rPr>
              <a:t> „freedom and reduced overhead“ and „improved measurement and predictability“ </a:t>
            </a:r>
          </a:p>
          <a:p>
            <a:pPr marL="285750" indent="-285750">
              <a:spcBef>
                <a:spcPts val="400"/>
              </a:spcBef>
              <a:spcAft>
                <a:spcPts val="1000"/>
              </a:spcAft>
              <a:buFont typeface="Arial" panose="020B0604020202020204" pitchFamily="34" charset="0"/>
              <a:buChar char="•"/>
            </a:pPr>
            <a:r>
              <a:rPr lang="en-US" b="1">
                <a:solidFill>
                  <a:srgbClr val="000000"/>
                </a:solidFill>
                <a:latin typeface="Arial" panose="020B0604020202020204" pitchFamily="34" charset="0"/>
              </a:rPr>
              <a:t>Efficient use</a:t>
            </a:r>
            <a:r>
              <a:rPr lang="en-US">
                <a:solidFill>
                  <a:srgbClr val="000000"/>
                </a:solidFill>
                <a:latin typeface="Arial" panose="020B0604020202020204" pitchFamily="34" charset="0"/>
              </a:rPr>
              <a:t> of metrics by reducing fragmented measurement and connecting metrics on organizational levels, while considering level-specific requirements</a:t>
            </a:r>
          </a:p>
          <a:p>
            <a:pPr marL="285750" indent="-285750">
              <a:spcBef>
                <a:spcPts val="400"/>
              </a:spcBef>
              <a:spcAft>
                <a:spcPts val="1000"/>
              </a:spcAft>
              <a:buFont typeface="Arial" panose="020B0604020202020204" pitchFamily="34" charset="0"/>
              <a:buChar char="•"/>
            </a:pPr>
            <a:r>
              <a:rPr lang="en-US" b="1">
                <a:solidFill>
                  <a:srgbClr val="000000"/>
                </a:solidFill>
                <a:latin typeface="Arial" panose="020B0604020202020204" pitchFamily="34" charset="0"/>
              </a:rPr>
              <a:t>Reasonable scaling </a:t>
            </a:r>
            <a:r>
              <a:rPr lang="en-US">
                <a:solidFill>
                  <a:srgbClr val="000000"/>
                </a:solidFill>
                <a:latin typeface="Arial" panose="020B0604020202020204" pitchFamily="34" charset="0"/>
              </a:rPr>
              <a:t>of metrics</a:t>
            </a:r>
            <a:endParaRPr lang="en-US"/>
          </a:p>
        </p:txBody>
      </p:sp>
      <p:sp>
        <p:nvSpPr>
          <p:cNvPr id="2" name="Rechteck 1">
            <a:extLst>
              <a:ext uri="{FF2B5EF4-FFF2-40B4-BE49-F238E27FC236}">
                <a16:creationId xmlns:a16="http://schemas.microsoft.com/office/drawing/2014/main" id="{6E4517AD-011A-774C-81CC-51E2D782AC61}"/>
              </a:ext>
            </a:extLst>
          </p:cNvPr>
          <p:cNvSpPr/>
          <p:nvPr/>
        </p:nvSpPr>
        <p:spPr>
          <a:xfrm>
            <a:off x="1543092" y="1230852"/>
            <a:ext cx="9723536" cy="369332"/>
          </a:xfrm>
          <a:prstGeom prst="rect">
            <a:avLst/>
          </a:prstGeom>
        </p:spPr>
        <p:txBody>
          <a:bodyPr wrap="square">
            <a:spAutoFit/>
          </a:bodyPr>
          <a:lstStyle/>
          <a:p>
            <a:pPr eaLnBrk="0" hangingPunct="0"/>
            <a:r>
              <a:rPr lang="en-US" b="1" dirty="0"/>
              <a:t>Metric-related challenges specific to large-scale agile software development</a:t>
            </a:r>
          </a:p>
        </p:txBody>
      </p:sp>
      <p:sp>
        <p:nvSpPr>
          <p:cNvPr id="22" name="Rechteck 21">
            <a:extLst>
              <a:ext uri="{FF2B5EF4-FFF2-40B4-BE49-F238E27FC236}">
                <a16:creationId xmlns:a16="http://schemas.microsoft.com/office/drawing/2014/main" id="{1BA70D76-AC6E-0445-B9BE-DC8EB6BD0A49}"/>
              </a:ext>
            </a:extLst>
          </p:cNvPr>
          <p:cNvSpPr/>
          <p:nvPr/>
        </p:nvSpPr>
        <p:spPr>
          <a:xfrm>
            <a:off x="1543092" y="3820721"/>
            <a:ext cx="10754045" cy="369332"/>
          </a:xfrm>
          <a:prstGeom prst="rect">
            <a:avLst/>
          </a:prstGeom>
        </p:spPr>
        <p:txBody>
          <a:bodyPr wrap="square">
            <a:spAutoFit/>
          </a:bodyPr>
          <a:lstStyle/>
          <a:p>
            <a:pPr eaLnBrk="0" hangingPunct="0"/>
            <a:r>
              <a:rPr lang="en-US" b="1"/>
              <a:t>General risks and potential disadvantages of metrics</a:t>
            </a:r>
          </a:p>
        </p:txBody>
      </p:sp>
      <p:sp>
        <p:nvSpPr>
          <p:cNvPr id="23" name="Rechteck 22">
            <a:extLst>
              <a:ext uri="{FF2B5EF4-FFF2-40B4-BE49-F238E27FC236}">
                <a16:creationId xmlns:a16="http://schemas.microsoft.com/office/drawing/2014/main" id="{C8866D7C-D401-F644-B88A-8D646E913A9D}"/>
              </a:ext>
            </a:extLst>
          </p:cNvPr>
          <p:cNvSpPr/>
          <p:nvPr/>
        </p:nvSpPr>
        <p:spPr>
          <a:xfrm>
            <a:off x="1271464" y="4513982"/>
            <a:ext cx="10455704" cy="2190343"/>
          </a:xfrm>
          <a:prstGeom prst="rect">
            <a:avLst/>
          </a:prstGeom>
        </p:spPr>
        <p:txBody>
          <a:bodyPr wrap="square">
            <a:spAutoFit/>
          </a:bodyPr>
          <a:lstStyle/>
          <a:p>
            <a:pPr marL="285750" indent="-285750">
              <a:spcBef>
                <a:spcPts val="400"/>
              </a:spcBef>
              <a:spcAft>
                <a:spcPts val="1000"/>
              </a:spcAft>
              <a:buFont typeface="Arial" panose="020B0604020202020204" pitchFamily="34" charset="0"/>
              <a:buChar char="•"/>
            </a:pPr>
            <a:r>
              <a:rPr lang="en-US" b="1"/>
              <a:t>Lacking credibility </a:t>
            </a:r>
            <a:r>
              <a:rPr lang="en-US"/>
              <a:t>due to insufficient data quality </a:t>
            </a:r>
          </a:p>
          <a:p>
            <a:pPr marL="285750" indent="-285750">
              <a:spcBef>
                <a:spcPts val="400"/>
              </a:spcBef>
              <a:spcAft>
                <a:spcPts val="1600"/>
              </a:spcAft>
              <a:buFont typeface="Arial" panose="020B0604020202020204" pitchFamily="34" charset="0"/>
              <a:buChar char="•"/>
            </a:pPr>
            <a:r>
              <a:rPr lang="en-US" b="1"/>
              <a:t>Misunderstandings/misinterpretations </a:t>
            </a:r>
            <a:r>
              <a:rPr lang="en-US"/>
              <a:t>due to highly abstract descriptions, inappropriate definitions, no common terminology, inconsistent documentation </a:t>
            </a:r>
          </a:p>
          <a:p>
            <a:pPr marL="285750" indent="-285750">
              <a:spcBef>
                <a:spcPts val="400"/>
              </a:spcBef>
              <a:spcAft>
                <a:spcPts val="1000"/>
              </a:spcAft>
              <a:buFont typeface="Arial" panose="020B0604020202020204" pitchFamily="34" charset="0"/>
              <a:buChar char="•"/>
            </a:pPr>
            <a:r>
              <a:rPr lang="en-US"/>
              <a:t>Connecting the achievement of metrics to a financial reward or punishment, which leads responsible persons to </a:t>
            </a:r>
            <a:r>
              <a:rPr lang="en-US" b="1"/>
              <a:t>only focus on achieving specific target values</a:t>
            </a:r>
            <a:br>
              <a:rPr lang="en-US">
                <a:solidFill>
                  <a:srgbClr val="000000"/>
                </a:solidFill>
                <a:latin typeface="Arial" panose="020B0604020202020204" pitchFamily="34" charset="0"/>
              </a:rPr>
            </a:br>
            <a:endParaRPr lang="en-US"/>
          </a:p>
        </p:txBody>
      </p:sp>
      <p:sp>
        <p:nvSpPr>
          <p:cNvPr id="24" name="Rechteck 23">
            <a:extLst>
              <a:ext uri="{FF2B5EF4-FFF2-40B4-BE49-F238E27FC236}">
                <a16:creationId xmlns:a16="http://schemas.microsoft.com/office/drawing/2014/main" id="{A443EFAC-BC10-4A4C-A8E0-3D6397D83FE5}"/>
              </a:ext>
            </a:extLst>
          </p:cNvPr>
          <p:cNvSpPr/>
          <p:nvPr/>
        </p:nvSpPr>
        <p:spPr>
          <a:xfrm>
            <a:off x="9023030" y="6153578"/>
            <a:ext cx="2862373" cy="369332"/>
          </a:xfrm>
          <a:prstGeom prst="rect">
            <a:avLst/>
          </a:prstGeom>
        </p:spPr>
        <p:txBody>
          <a:bodyPr wrap="square">
            <a:spAutoFit/>
          </a:bodyPr>
          <a:lstStyle/>
          <a:p>
            <a:pPr algn="r"/>
            <a:r>
              <a:rPr lang="en-US" sz="900" i="1" dirty="0"/>
              <a:t>B. Perrin (1998), J. Hauser &amp; G. Katz (1998), G. Lawson-Borders (2003)</a:t>
            </a:r>
          </a:p>
        </p:txBody>
      </p:sp>
      <p:sp>
        <p:nvSpPr>
          <p:cNvPr id="25" name="Rechteck 24">
            <a:extLst>
              <a:ext uri="{FF2B5EF4-FFF2-40B4-BE49-F238E27FC236}">
                <a16:creationId xmlns:a16="http://schemas.microsoft.com/office/drawing/2014/main" id="{8121A89A-D1A1-874B-8BD4-879728BD7D8D}"/>
              </a:ext>
            </a:extLst>
          </p:cNvPr>
          <p:cNvSpPr/>
          <p:nvPr/>
        </p:nvSpPr>
        <p:spPr>
          <a:xfrm>
            <a:off x="8155678" y="5366605"/>
            <a:ext cx="3654461" cy="369332"/>
          </a:xfrm>
          <a:prstGeom prst="rect">
            <a:avLst/>
          </a:prstGeom>
        </p:spPr>
        <p:txBody>
          <a:bodyPr wrap="square">
            <a:spAutoFit/>
          </a:bodyPr>
          <a:lstStyle/>
          <a:p>
            <a:pPr algn="r"/>
            <a:r>
              <a:rPr lang="en-US" sz="900" i="1" dirty="0"/>
              <a:t>W. W. </a:t>
            </a:r>
            <a:r>
              <a:rPr lang="en-US" sz="900" i="1" dirty="0" err="1"/>
              <a:t>Eckerson</a:t>
            </a:r>
            <a:r>
              <a:rPr lang="en-US" sz="900" i="1" dirty="0"/>
              <a:t> (2010), S. M. Bird, C. Sir David, V. T. Farewell, G. Harvey, H. Tim, &amp; S. Peter C. (2005)</a:t>
            </a:r>
          </a:p>
        </p:txBody>
      </p:sp>
      <p:sp>
        <p:nvSpPr>
          <p:cNvPr id="26" name="Rechteck 25">
            <a:extLst>
              <a:ext uri="{FF2B5EF4-FFF2-40B4-BE49-F238E27FC236}">
                <a16:creationId xmlns:a16="http://schemas.microsoft.com/office/drawing/2014/main" id="{7DAC41C5-A642-434A-B717-63ED23CCB10F}"/>
              </a:ext>
            </a:extLst>
          </p:cNvPr>
          <p:cNvSpPr/>
          <p:nvPr/>
        </p:nvSpPr>
        <p:spPr>
          <a:xfrm>
            <a:off x="5761421" y="3119208"/>
            <a:ext cx="5929988" cy="369332"/>
          </a:xfrm>
          <a:prstGeom prst="rect">
            <a:avLst/>
          </a:prstGeom>
        </p:spPr>
        <p:txBody>
          <a:bodyPr wrap="square">
            <a:spAutoFit/>
          </a:bodyPr>
          <a:lstStyle/>
          <a:p>
            <a:pPr algn="r"/>
            <a:r>
              <a:rPr lang="en-US" sz="900" i="1">
                <a:solidFill>
                  <a:srgbClr val="000000"/>
                </a:solidFill>
              </a:rPr>
              <a:t>K. Dikert, M. Paasivaara, &amp; C. Lassenius (2016), VersionOne.14th State of Agile Survey (2020)</a:t>
            </a:r>
            <a:endParaRPr lang="en-US" sz="900"/>
          </a:p>
          <a:p>
            <a:pPr algn="r"/>
            <a:r>
              <a:rPr lang="en-US" sz="900" i="1">
                <a:solidFill>
                  <a:srgbClr val="000000"/>
                </a:solidFill>
              </a:rPr>
              <a:t>I. Korpivaara, T. Tuunanen, &amp; V. Seppänen (2021)</a:t>
            </a:r>
            <a:r>
              <a:rPr lang="en-US" sz="900"/>
              <a:t>, </a:t>
            </a:r>
            <a:r>
              <a:rPr lang="en-US" sz="900" i="1">
                <a:solidFill>
                  <a:srgbClr val="000000"/>
                </a:solidFill>
              </a:rPr>
              <a:t>A. W. Brown, S. Ambler, &amp; W. Royce (2013)</a:t>
            </a:r>
            <a:endParaRPr lang="en-US" sz="1200"/>
          </a:p>
        </p:txBody>
      </p:sp>
      <p:pic>
        <p:nvPicPr>
          <p:cNvPr id="27" name="Grafik 26">
            <a:extLst>
              <a:ext uri="{FF2B5EF4-FFF2-40B4-BE49-F238E27FC236}">
                <a16:creationId xmlns:a16="http://schemas.microsoft.com/office/drawing/2014/main" id="{886408F5-3E52-244F-B757-BEFC754A0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41" y="1089106"/>
            <a:ext cx="547448" cy="547448"/>
          </a:xfrm>
          <a:prstGeom prst="rect">
            <a:avLst/>
          </a:prstGeom>
        </p:spPr>
      </p:pic>
      <p:pic>
        <p:nvPicPr>
          <p:cNvPr id="36" name="Grafik 35">
            <a:extLst>
              <a:ext uri="{FF2B5EF4-FFF2-40B4-BE49-F238E27FC236}">
                <a16:creationId xmlns:a16="http://schemas.microsoft.com/office/drawing/2014/main" id="{223C1C3C-2B3E-AE44-93C5-B872170B7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87" y="3681635"/>
            <a:ext cx="547448" cy="547448"/>
          </a:xfrm>
          <a:prstGeom prst="rect">
            <a:avLst/>
          </a:prstGeom>
        </p:spPr>
      </p:pic>
    </p:spTree>
    <p:extLst>
      <p:ext uri="{BB962C8B-B14F-4D97-AF65-F5344CB8AC3E}">
        <p14:creationId xmlns:p14="http://schemas.microsoft.com/office/powerpoint/2010/main" val="8521477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3577F9A-4185-E848-97BC-42B900DA8EF5}"/>
              </a:ext>
            </a:extLst>
          </p:cNvPr>
          <p:cNvSpPr>
            <a:spLocks noGrp="1"/>
          </p:cNvSpPr>
          <p:nvPr>
            <p:ph idx="1"/>
          </p:nvPr>
        </p:nvSpPr>
        <p:spPr/>
        <p:txBody>
          <a:bodyPr/>
          <a:lstStyle/>
          <a:p>
            <a:endParaRPr lang="en-US"/>
          </a:p>
        </p:txBody>
      </p:sp>
      <p:sp>
        <p:nvSpPr>
          <p:cNvPr id="3" name="Titel 2">
            <a:extLst>
              <a:ext uri="{FF2B5EF4-FFF2-40B4-BE49-F238E27FC236}">
                <a16:creationId xmlns:a16="http://schemas.microsoft.com/office/drawing/2014/main" id="{6090FFC7-3230-674A-AFD8-61900BBC1B71}"/>
              </a:ext>
            </a:extLst>
          </p:cNvPr>
          <p:cNvSpPr>
            <a:spLocks noGrp="1"/>
          </p:cNvSpPr>
          <p:nvPr>
            <p:ph type="title"/>
          </p:nvPr>
        </p:nvSpPr>
        <p:spPr/>
        <p:txBody>
          <a:bodyPr/>
          <a:lstStyle/>
          <a:p>
            <a:r>
              <a:rPr lang="en-US" dirty="0"/>
              <a:t>All goals &amp; # metrics</a:t>
            </a:r>
          </a:p>
        </p:txBody>
      </p:sp>
      <p:sp>
        <p:nvSpPr>
          <p:cNvPr id="4" name="Datumsplatzhalter 3">
            <a:extLst>
              <a:ext uri="{FF2B5EF4-FFF2-40B4-BE49-F238E27FC236}">
                <a16:creationId xmlns:a16="http://schemas.microsoft.com/office/drawing/2014/main" id="{ABE1354C-F7C4-1C4F-8AA8-DB7555F512EB}"/>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ADC29C5D-53C0-6048-AF11-DF8FAF1CE17D}"/>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FD47C25B-3E87-5547-8B05-F890DCEB0693}"/>
              </a:ext>
            </a:extLst>
          </p:cNvPr>
          <p:cNvSpPr>
            <a:spLocks noGrp="1"/>
          </p:cNvSpPr>
          <p:nvPr>
            <p:ph type="sldNum" sz="quarter" idx="12"/>
          </p:nvPr>
        </p:nvSpPr>
        <p:spPr/>
        <p:txBody>
          <a:bodyPr/>
          <a:lstStyle/>
          <a:p>
            <a:pPr>
              <a:defRPr/>
            </a:pPr>
            <a:fld id="{5E4FF76D-8657-43F1-929B-F6D2FAB2741A}" type="slidenum">
              <a:rPr lang="de-DE" noProof="0" smtClean="0"/>
              <a:pPr>
                <a:defRPr/>
              </a:pPr>
              <a:t>40</a:t>
            </a:fld>
            <a:endParaRPr lang="de-DE" noProof="0"/>
          </a:p>
        </p:txBody>
      </p:sp>
    </p:spTree>
    <p:extLst>
      <p:ext uri="{BB962C8B-B14F-4D97-AF65-F5344CB8AC3E}">
        <p14:creationId xmlns:p14="http://schemas.microsoft.com/office/powerpoint/2010/main" val="4161177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0571A4-0CE5-1B41-B7FC-3741D024CEBC}"/>
              </a:ext>
            </a:extLst>
          </p:cNvPr>
          <p:cNvSpPr>
            <a:spLocks noGrp="1"/>
          </p:cNvSpPr>
          <p:nvPr>
            <p:ph type="title"/>
          </p:nvPr>
        </p:nvSpPr>
        <p:spPr/>
        <p:txBody>
          <a:bodyPr/>
          <a:lstStyle/>
          <a:p>
            <a:r>
              <a:rPr lang="en-US" dirty="0"/>
              <a:t>Identified metrics</a:t>
            </a:r>
          </a:p>
        </p:txBody>
      </p:sp>
      <p:sp>
        <p:nvSpPr>
          <p:cNvPr id="4" name="Datumsplatzhalter 3">
            <a:extLst>
              <a:ext uri="{FF2B5EF4-FFF2-40B4-BE49-F238E27FC236}">
                <a16:creationId xmlns:a16="http://schemas.microsoft.com/office/drawing/2014/main" id="{7B84F8A0-0BA7-C641-91D6-DABC712A6F87}"/>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2EE3DBB3-9472-FD4B-BAE2-694095D05D6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20206591-5576-7943-840F-60CC5BCD531F}"/>
              </a:ext>
            </a:extLst>
          </p:cNvPr>
          <p:cNvSpPr>
            <a:spLocks noGrp="1"/>
          </p:cNvSpPr>
          <p:nvPr>
            <p:ph type="sldNum" sz="quarter" idx="12"/>
          </p:nvPr>
        </p:nvSpPr>
        <p:spPr/>
        <p:txBody>
          <a:bodyPr/>
          <a:lstStyle/>
          <a:p>
            <a:pPr>
              <a:defRPr/>
            </a:pPr>
            <a:fld id="{5E4FF76D-8657-43F1-929B-F6D2FAB2741A}" type="slidenum">
              <a:rPr lang="de-DE" noProof="0" smtClean="0"/>
              <a:pPr>
                <a:defRPr/>
              </a:pPr>
              <a:t>41</a:t>
            </a:fld>
            <a:endParaRPr lang="de-DE" noProof="0"/>
          </a:p>
        </p:txBody>
      </p:sp>
      <p:pic>
        <p:nvPicPr>
          <p:cNvPr id="10" name="Grafik 9">
            <a:extLst>
              <a:ext uri="{FF2B5EF4-FFF2-40B4-BE49-F238E27FC236}">
                <a16:creationId xmlns:a16="http://schemas.microsoft.com/office/drawing/2014/main" id="{1B353473-793C-1C46-B5B5-EEAFDC7F0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81" y="1804069"/>
            <a:ext cx="10113577" cy="3616906"/>
          </a:xfrm>
          <a:prstGeom prst="rect">
            <a:avLst/>
          </a:prstGeom>
        </p:spPr>
      </p:pic>
    </p:spTree>
    <p:extLst>
      <p:ext uri="{BB962C8B-B14F-4D97-AF65-F5344CB8AC3E}">
        <p14:creationId xmlns:p14="http://schemas.microsoft.com/office/powerpoint/2010/main" val="63358766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4E2FD1-A4B6-424E-B7B2-E678BE5007DC}"/>
              </a:ext>
            </a:extLst>
          </p:cNvPr>
          <p:cNvSpPr>
            <a:spLocks noGrp="1"/>
          </p:cNvSpPr>
          <p:nvPr>
            <p:ph type="title"/>
          </p:nvPr>
        </p:nvSpPr>
        <p:spPr/>
        <p:txBody>
          <a:bodyPr/>
          <a:lstStyle/>
          <a:p>
            <a:r>
              <a:rPr lang="en-US" dirty="0"/>
              <a:t>Limitations</a:t>
            </a:r>
          </a:p>
        </p:txBody>
      </p:sp>
      <p:sp>
        <p:nvSpPr>
          <p:cNvPr id="4" name="Datumsplatzhalter 3">
            <a:extLst>
              <a:ext uri="{FF2B5EF4-FFF2-40B4-BE49-F238E27FC236}">
                <a16:creationId xmlns:a16="http://schemas.microsoft.com/office/drawing/2014/main" id="{A3DFCC39-184E-5F4E-9EB8-F84F94023AA1}"/>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A2F6599A-AF60-0548-993B-36C97BA64A8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B64E6241-D981-9340-919D-EBBB35BED6F9}"/>
              </a:ext>
            </a:extLst>
          </p:cNvPr>
          <p:cNvSpPr>
            <a:spLocks noGrp="1"/>
          </p:cNvSpPr>
          <p:nvPr>
            <p:ph type="sldNum" sz="quarter" idx="12"/>
          </p:nvPr>
        </p:nvSpPr>
        <p:spPr/>
        <p:txBody>
          <a:bodyPr/>
          <a:lstStyle/>
          <a:p>
            <a:pPr>
              <a:defRPr/>
            </a:pPr>
            <a:fld id="{5E4FF76D-8657-43F1-929B-F6D2FAB2741A}" type="slidenum">
              <a:rPr lang="de-DE" noProof="0" smtClean="0"/>
              <a:pPr>
                <a:defRPr/>
              </a:pPr>
              <a:t>42</a:t>
            </a:fld>
            <a:endParaRPr lang="de-DE" noProof="0"/>
          </a:p>
        </p:txBody>
      </p:sp>
    </p:spTree>
    <p:extLst>
      <p:ext uri="{BB962C8B-B14F-4D97-AF65-F5344CB8AC3E}">
        <p14:creationId xmlns:p14="http://schemas.microsoft.com/office/powerpoint/2010/main" val="10893662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4E2FD1-A4B6-424E-B7B2-E678BE5007DC}"/>
              </a:ext>
            </a:extLst>
          </p:cNvPr>
          <p:cNvSpPr>
            <a:spLocks noGrp="1"/>
          </p:cNvSpPr>
          <p:nvPr>
            <p:ph type="title"/>
          </p:nvPr>
        </p:nvSpPr>
        <p:spPr/>
        <p:txBody>
          <a:bodyPr/>
          <a:lstStyle/>
          <a:p>
            <a:r>
              <a:rPr lang="en-US" dirty="0"/>
              <a:t>Levels</a:t>
            </a:r>
          </a:p>
        </p:txBody>
      </p:sp>
      <p:sp>
        <p:nvSpPr>
          <p:cNvPr id="4" name="Datumsplatzhalter 3">
            <a:extLst>
              <a:ext uri="{FF2B5EF4-FFF2-40B4-BE49-F238E27FC236}">
                <a16:creationId xmlns:a16="http://schemas.microsoft.com/office/drawing/2014/main" id="{A3DFCC39-184E-5F4E-9EB8-F84F94023AA1}"/>
              </a:ext>
            </a:extLst>
          </p:cNvPr>
          <p:cNvSpPr>
            <a:spLocks noGrp="1"/>
          </p:cNvSpPr>
          <p:nvPr>
            <p:ph type="dt" sz="half" idx="10"/>
          </p:nvPr>
        </p:nvSpPr>
        <p:spPr/>
        <p:txBody>
          <a:bodyPr/>
          <a:lstStyle/>
          <a:p>
            <a:pPr>
              <a:defRPr/>
            </a:pPr>
            <a:r>
              <a:rPr lang="de-DE" noProof="0"/>
              <a:t>© sebis</a:t>
            </a:r>
          </a:p>
        </p:txBody>
      </p:sp>
      <p:sp>
        <p:nvSpPr>
          <p:cNvPr id="5" name="Fußzeilenplatzhalter 4">
            <a:extLst>
              <a:ext uri="{FF2B5EF4-FFF2-40B4-BE49-F238E27FC236}">
                <a16:creationId xmlns:a16="http://schemas.microsoft.com/office/drawing/2014/main" id="{A2F6599A-AF60-0548-993B-36C97BA64A85}"/>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B64E6241-D981-9340-919D-EBBB35BED6F9}"/>
              </a:ext>
            </a:extLst>
          </p:cNvPr>
          <p:cNvSpPr>
            <a:spLocks noGrp="1"/>
          </p:cNvSpPr>
          <p:nvPr>
            <p:ph type="sldNum" sz="quarter" idx="12"/>
          </p:nvPr>
        </p:nvSpPr>
        <p:spPr/>
        <p:txBody>
          <a:bodyPr/>
          <a:lstStyle/>
          <a:p>
            <a:pPr>
              <a:defRPr/>
            </a:pPr>
            <a:fld id="{5E4FF76D-8657-43F1-929B-F6D2FAB2741A}" type="slidenum">
              <a:rPr lang="de-DE" noProof="0" smtClean="0"/>
              <a:pPr>
                <a:defRPr/>
              </a:pPr>
              <a:t>43</a:t>
            </a:fld>
            <a:endParaRPr lang="de-DE" noProof="0"/>
          </a:p>
        </p:txBody>
      </p:sp>
    </p:spTree>
    <p:extLst>
      <p:ext uri="{BB962C8B-B14F-4D97-AF65-F5344CB8AC3E}">
        <p14:creationId xmlns:p14="http://schemas.microsoft.com/office/powerpoint/2010/main" val="235427328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Study results – Organizations of the interviewed experts (2)</a:t>
            </a:r>
          </a:p>
        </p:txBody>
      </p:sp>
      <p:sp>
        <p:nvSpPr>
          <p:cNvPr id="4" name="Datumsplatzhalter 3"/>
          <p:cNvSpPr>
            <a:spLocks noGrp="1"/>
          </p:cNvSpPr>
          <p:nvPr>
            <p:ph type="dt" sz="half" idx="10"/>
          </p:nvPr>
        </p:nvSpPr>
        <p:spPr>
          <a:xfrm>
            <a:off x="9742643" y="6581155"/>
            <a:ext cx="2142067" cy="288925"/>
          </a:xfrm>
        </p:spPr>
        <p:txBody>
          <a:bodyPr/>
          <a:lstStyle/>
          <a:p>
            <a:r>
              <a:rPr lang="en-US"/>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en-US" smtClean="0"/>
              <a:pPr/>
              <a:t>44</a:t>
            </a:fld>
            <a:endParaRPr lang="en-US"/>
          </a:p>
        </p:txBody>
      </p:sp>
      <p:graphicFrame>
        <p:nvGraphicFramePr>
          <p:cNvPr id="10" name="Inhaltsplatzhalter 8">
            <a:extLst>
              <a:ext uri="{FF2B5EF4-FFF2-40B4-BE49-F238E27FC236}">
                <a16:creationId xmlns:a16="http://schemas.microsoft.com/office/drawing/2014/main" id="{1CBA32AC-AF10-BF4A-B8E5-D0EE5AF103F7}"/>
              </a:ext>
            </a:extLst>
          </p:cNvPr>
          <p:cNvGraphicFramePr>
            <a:graphicFrameLocks/>
          </p:cNvGraphicFramePr>
          <p:nvPr>
            <p:extLst>
              <p:ext uri="{D42A27DB-BD31-4B8C-83A1-F6EECF244321}">
                <p14:modId xmlns:p14="http://schemas.microsoft.com/office/powerpoint/2010/main" val="2706224408"/>
              </p:ext>
            </p:extLst>
          </p:nvPr>
        </p:nvGraphicFramePr>
        <p:xfrm>
          <a:off x="5375920" y="1521282"/>
          <a:ext cx="5863756" cy="4272618"/>
        </p:xfrm>
        <a:graphic>
          <a:graphicData uri="http://schemas.openxmlformats.org/drawingml/2006/table">
            <a:tbl>
              <a:tblPr firstRow="1" bandRow="1">
                <a:tableStyleId>{93296810-A885-4BE3-A3E7-6D5BEEA58F35}</a:tableStyleId>
              </a:tblPr>
              <a:tblGrid>
                <a:gridCol w="2119340">
                  <a:extLst>
                    <a:ext uri="{9D8B030D-6E8A-4147-A177-3AD203B41FA5}">
                      <a16:colId xmlns:a16="http://schemas.microsoft.com/office/drawing/2014/main" val="3799705328"/>
                    </a:ext>
                  </a:extLst>
                </a:gridCol>
                <a:gridCol w="1800200">
                  <a:extLst>
                    <a:ext uri="{9D8B030D-6E8A-4147-A177-3AD203B41FA5}">
                      <a16:colId xmlns:a16="http://schemas.microsoft.com/office/drawing/2014/main" val="3797524133"/>
                    </a:ext>
                  </a:extLst>
                </a:gridCol>
                <a:gridCol w="1944216">
                  <a:extLst>
                    <a:ext uri="{9D8B030D-6E8A-4147-A177-3AD203B41FA5}">
                      <a16:colId xmlns:a16="http://schemas.microsoft.com/office/drawing/2014/main" val="609847424"/>
                    </a:ext>
                  </a:extLst>
                </a:gridCol>
              </a:tblGrid>
              <a:tr h="563357">
                <a:tc>
                  <a:txBody>
                    <a:bodyPr/>
                    <a:lstStyle/>
                    <a:p>
                      <a:pPr algn="ctr"/>
                      <a:r>
                        <a:rPr lang="de-DE" sz="1400" dirty="0" err="1">
                          <a:solidFill>
                            <a:srgbClr val="000000"/>
                          </a:solidFill>
                        </a:rPr>
                        <a:t>Organization</a:t>
                      </a:r>
                      <a:endParaRPr lang="de-DE" sz="1400" dirty="0">
                        <a:solidFill>
                          <a:srgbClr val="000000"/>
                        </a:solidFill>
                      </a:endParaRP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tc>
                  <a:txBody>
                    <a:bodyPr/>
                    <a:lstStyle/>
                    <a:p>
                      <a:pPr algn="ctr"/>
                      <a:r>
                        <a:rPr lang="de-DE" sz="1400">
                          <a:solidFill>
                            <a:schemeClr val="tx1"/>
                          </a:solidFill>
                        </a:rPr>
                        <a:t>Start agile </a:t>
                      </a:r>
                      <a:r>
                        <a:rPr lang="de-DE" sz="1400" err="1">
                          <a:solidFill>
                            <a:schemeClr val="tx1"/>
                          </a:solidFill>
                        </a:rPr>
                        <a:t>transformation</a:t>
                      </a:r>
                      <a:r>
                        <a:rPr lang="de-DE" sz="1400">
                          <a:solidFill>
                            <a:schemeClr val="tx1"/>
                          </a:solidFill>
                        </a:rPr>
                        <a:t> </a:t>
                      </a:r>
                    </a:p>
                    <a:p>
                      <a:pPr algn="ctr"/>
                      <a:r>
                        <a:rPr lang="de-DE" sz="1400" b="1">
                          <a:solidFill>
                            <a:schemeClr val="tx1"/>
                          </a:solidFill>
                        </a:rPr>
                        <a:t>(in </a:t>
                      </a:r>
                      <a:r>
                        <a:rPr lang="de-DE" sz="1400" b="1" err="1">
                          <a:solidFill>
                            <a:schemeClr val="tx1"/>
                          </a:solidFill>
                        </a:rPr>
                        <a:t>years</a:t>
                      </a:r>
                      <a:r>
                        <a:rPr lang="de-DE" sz="1400" b="1">
                          <a:solidFill>
                            <a:schemeClr val="tx1"/>
                          </a:solidFill>
                        </a:rPr>
                        <a:t>)</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algn="ctr"/>
                      <a:r>
                        <a:rPr lang="de-DE" sz="1400">
                          <a:solidFill>
                            <a:schemeClr val="tx1"/>
                          </a:solidFill>
                        </a:rPr>
                        <a:t>Start large-</a:t>
                      </a:r>
                      <a:r>
                        <a:rPr lang="de-DE" sz="1400" err="1">
                          <a:solidFill>
                            <a:schemeClr val="tx1"/>
                          </a:solidFill>
                        </a:rPr>
                        <a:t>scale</a:t>
                      </a:r>
                      <a:r>
                        <a:rPr lang="de-DE" sz="1400">
                          <a:solidFill>
                            <a:schemeClr val="tx1"/>
                          </a:solidFill>
                        </a:rPr>
                        <a:t> agile </a:t>
                      </a:r>
                      <a:r>
                        <a:rPr lang="de-DE" sz="1400" err="1">
                          <a:solidFill>
                            <a:schemeClr val="tx1"/>
                          </a:solidFill>
                        </a:rPr>
                        <a:t>transformation</a:t>
                      </a:r>
                      <a:endParaRPr lang="de-DE" sz="1400">
                        <a:solidFill>
                          <a:schemeClr val="tx1"/>
                        </a:solidFill>
                      </a:endParaRPr>
                    </a:p>
                    <a:p>
                      <a:pPr algn="ctr"/>
                      <a:r>
                        <a:rPr lang="de-DE" sz="1400">
                          <a:solidFill>
                            <a:schemeClr val="tx1"/>
                          </a:solidFill>
                        </a:rPr>
                        <a:t>(in </a:t>
                      </a:r>
                      <a:r>
                        <a:rPr lang="de-DE" sz="1400" err="1">
                          <a:solidFill>
                            <a:schemeClr val="tx1"/>
                          </a:solidFill>
                        </a:rPr>
                        <a:t>years</a:t>
                      </a:r>
                      <a:r>
                        <a:rPr lang="de-DE" sz="1400">
                          <a:solidFill>
                            <a:schemeClr val="tx1"/>
                          </a:solidFill>
                        </a:rPr>
                        <a:t>)</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886993334"/>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err="1">
                          <a:solidFill>
                            <a:schemeClr val="dk1"/>
                          </a:solidFill>
                          <a:latin typeface="+mn-lt"/>
                          <a:ea typeface="+mn-ea"/>
                          <a:cs typeface="+mn-cs"/>
                        </a:rPr>
                        <a:t>BankCo</a:t>
                      </a:r>
                      <a:endParaRPr lang="de-DE" sz="1400" b="1" kern="1200">
                        <a:solidFill>
                          <a:schemeClr val="dk1"/>
                        </a:solidFill>
                        <a:latin typeface="+mn-lt"/>
                        <a:ea typeface="+mn-ea"/>
                        <a:cs typeface="+mn-cs"/>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3-10</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3-5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256000409"/>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dk1"/>
                          </a:solidFill>
                          <a:latin typeface="+mn-lt"/>
                          <a:ea typeface="+mn-ea"/>
                          <a:cs typeface="+mn-cs"/>
                        </a:rPr>
                        <a:t>CarCo1</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6-10</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1-2</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97712865"/>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dk1"/>
                          </a:solidFill>
                          <a:latin typeface="+mn-lt"/>
                          <a:ea typeface="+mn-ea"/>
                          <a:cs typeface="+mn-cs"/>
                        </a:rPr>
                        <a:t>CarCo2</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6-10</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3-5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03975291"/>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err="1">
                          <a:solidFill>
                            <a:schemeClr val="dk1"/>
                          </a:solidFill>
                          <a:latin typeface="+mn-lt"/>
                          <a:ea typeface="+mn-ea"/>
                          <a:cs typeface="+mn-cs"/>
                        </a:rPr>
                        <a:t>ConsultCo</a:t>
                      </a:r>
                      <a:endParaRPr lang="de-DE" sz="1400" b="1" kern="1200">
                        <a:solidFill>
                          <a:schemeClr val="dk1"/>
                        </a:solidFill>
                        <a:latin typeface="+mn-lt"/>
                        <a:ea typeface="+mn-ea"/>
                        <a:cs typeface="+mn-cs"/>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153543574"/>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dk1"/>
                          </a:solidFill>
                          <a:latin typeface="+mn-lt"/>
                          <a:ea typeface="+mn-ea"/>
                          <a:cs typeface="+mn-cs"/>
                        </a:rPr>
                        <a:t>HealthCareCo</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latin typeface="+mn-lt"/>
                          <a:ea typeface="+mn-ea"/>
                          <a:cs typeface="+mn-cs"/>
                        </a:rPr>
                        <a:t>11-15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6-15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712020059"/>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dk1"/>
                          </a:solidFill>
                          <a:latin typeface="+mn-lt"/>
                          <a:ea typeface="+mn-ea"/>
                          <a:cs typeface="+mn-cs"/>
                        </a:rPr>
                        <a:t>InsuranceCo1</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latin typeface="+mn-lt"/>
                          <a:ea typeface="+mn-ea"/>
                          <a:cs typeface="+mn-cs"/>
                        </a:rPr>
                        <a:t>1-5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1-5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254874646"/>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dk1"/>
                          </a:solidFill>
                          <a:latin typeface="+mn-lt"/>
                          <a:ea typeface="+mn-ea"/>
                          <a:cs typeface="+mn-cs"/>
                        </a:rPr>
                        <a:t>InsuranceCo2</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1-2</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1-2</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549677111"/>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dk1"/>
                          </a:solidFill>
                          <a:latin typeface="+mn-lt"/>
                          <a:ea typeface="+mn-ea"/>
                          <a:cs typeface="+mn-cs"/>
                        </a:rPr>
                        <a:t>RetailCo1</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3-5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3-5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104547063"/>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dk1"/>
                          </a:solidFill>
                          <a:latin typeface="+mn-lt"/>
                          <a:ea typeface="+mn-ea"/>
                          <a:cs typeface="+mn-cs"/>
                        </a:rPr>
                        <a:t>RetailCo2</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6-10</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1-2</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556103101"/>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err="1">
                          <a:solidFill>
                            <a:schemeClr val="dk1"/>
                          </a:solidFill>
                          <a:latin typeface="+mn-lt"/>
                          <a:ea typeface="+mn-ea"/>
                          <a:cs typeface="+mn-cs"/>
                        </a:rPr>
                        <a:t>TelecommunicationCo</a:t>
                      </a:r>
                      <a:endParaRPr lang="de-DE" sz="1400" b="1" kern="1200">
                        <a:solidFill>
                          <a:schemeClr val="dk1"/>
                        </a:solidFill>
                        <a:latin typeface="+mn-lt"/>
                        <a:ea typeface="+mn-ea"/>
                        <a:cs typeface="+mn-cs"/>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11-15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11-15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23763777"/>
                  </a:ext>
                </a:extLst>
              </a:tr>
              <a:tr h="321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dk1"/>
                          </a:solidFill>
                          <a:latin typeface="+mn-lt"/>
                          <a:ea typeface="+mn-ea"/>
                          <a:cs typeface="+mn-cs"/>
                        </a:rPr>
                        <a:t>TransportationCo</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a:solidFill>
                            <a:schemeClr val="dk1"/>
                          </a:solidFill>
                          <a:latin typeface="+mn-lt"/>
                          <a:ea typeface="+mn-ea"/>
                          <a:cs typeface="+mn-cs"/>
                        </a:rPr>
                        <a:t>3-5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latin typeface="+mn-lt"/>
                          <a:ea typeface="+mn-ea"/>
                          <a:cs typeface="+mn-cs"/>
                        </a:rPr>
                        <a:t>3-5</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238749020"/>
                  </a:ext>
                </a:extLst>
              </a:tr>
            </a:tbl>
          </a:graphicData>
        </a:graphic>
      </p:graphicFrame>
    </p:spTree>
    <p:extLst>
      <p:ext uri="{BB962C8B-B14F-4D97-AF65-F5344CB8AC3E}">
        <p14:creationId xmlns:p14="http://schemas.microsoft.com/office/powerpoint/2010/main" val="218557978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a:t>Franziska Tobisch</a:t>
            </a:r>
          </a:p>
        </p:txBody>
      </p:sp>
      <p:sp>
        <p:nvSpPr>
          <p:cNvPr id="18" name="Textplatzhalter 17"/>
          <p:cNvSpPr>
            <a:spLocks noGrp="1"/>
          </p:cNvSpPr>
          <p:nvPr>
            <p:ph type="body" sz="quarter" idx="14"/>
          </p:nvPr>
        </p:nvSpPr>
        <p:spPr/>
        <p:txBody>
          <a:bodyPr/>
          <a:lstStyle/>
          <a:p>
            <a:r>
              <a:rPr lang="en-AU" noProof="1"/>
              <a:t>B.Sc.</a:t>
            </a:r>
          </a:p>
        </p:txBody>
      </p:sp>
      <p:sp>
        <p:nvSpPr>
          <p:cNvPr id="19" name="Textplatzhalter 18"/>
          <p:cNvSpPr>
            <a:spLocks noGrp="1"/>
          </p:cNvSpPr>
          <p:nvPr>
            <p:ph type="body" sz="quarter" idx="15"/>
          </p:nvPr>
        </p:nvSpPr>
        <p:spPr/>
        <p:txBody>
          <a:bodyPr/>
          <a:lstStyle/>
          <a:p>
            <a:r>
              <a:rPr lang="en-AU"/>
              <a:t>17132</a:t>
            </a:r>
          </a:p>
        </p:txBody>
      </p:sp>
      <p:sp>
        <p:nvSpPr>
          <p:cNvPr id="20" name="Textplatzhalter 19"/>
          <p:cNvSpPr>
            <a:spLocks noGrp="1"/>
          </p:cNvSpPr>
          <p:nvPr>
            <p:ph type="body" sz="quarter" idx="16"/>
          </p:nvPr>
        </p:nvSpPr>
        <p:spPr/>
        <p:txBody>
          <a:bodyPr/>
          <a:lstStyle/>
          <a:p>
            <a:r>
              <a:rPr lang="en-AU" err="1"/>
              <a:t>franziska.tobisch@tum.de</a:t>
            </a:r>
            <a:endParaRPr lang="en-AU"/>
          </a:p>
        </p:txBody>
      </p:sp>
      <p:sp>
        <p:nvSpPr>
          <p:cNvPr id="21" name="Inhaltsplatzhalter 20"/>
          <p:cNvSpPr>
            <a:spLocks noGrp="1"/>
          </p:cNvSpPr>
          <p:nvPr>
            <p:ph sz="quarter" idx="18"/>
          </p:nvPr>
        </p:nvSpPr>
        <p:spPr/>
        <p:txBody>
          <a:bodyPr/>
          <a:lstStyle/>
          <a:p>
            <a:r>
              <a:rPr lang="de-DE" dirty="0" err="1"/>
              <a:t>Master‘s</a:t>
            </a:r>
            <a:r>
              <a:rPr lang="de-DE" dirty="0"/>
              <a:t> Student Information Systems</a:t>
            </a:r>
          </a:p>
        </p:txBody>
      </p:sp>
    </p:spTree>
    <p:extLst>
      <p:ext uri="{BB962C8B-B14F-4D97-AF65-F5344CB8AC3E}">
        <p14:creationId xmlns:p14="http://schemas.microsoft.com/office/powerpoint/2010/main" val="162762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0395ED-D364-1345-AF48-9DE5A14ED54B}"/>
              </a:ext>
            </a:extLst>
          </p:cNvPr>
          <p:cNvSpPr>
            <a:spLocks noGrp="1"/>
          </p:cNvSpPr>
          <p:nvPr>
            <p:ph type="title"/>
          </p:nvPr>
        </p:nvSpPr>
        <p:spPr/>
        <p:txBody>
          <a:bodyPr/>
          <a:lstStyle/>
          <a:p>
            <a:r>
              <a:rPr lang="en-US" dirty="0"/>
              <a:t>Motivation – Big picture</a:t>
            </a:r>
          </a:p>
        </p:txBody>
      </p:sp>
      <p:sp>
        <p:nvSpPr>
          <p:cNvPr id="4" name="Datumsplatzhalter 3">
            <a:extLst>
              <a:ext uri="{FF2B5EF4-FFF2-40B4-BE49-F238E27FC236}">
                <a16:creationId xmlns:a16="http://schemas.microsoft.com/office/drawing/2014/main" id="{35778DE7-F8E4-304C-AE25-7A7810F34229}"/>
              </a:ext>
            </a:extLst>
          </p:cNvPr>
          <p:cNvSpPr>
            <a:spLocks noGrp="1"/>
          </p:cNvSpPr>
          <p:nvPr>
            <p:ph type="dt" sz="half" idx="10"/>
          </p:nvPr>
        </p:nvSpPr>
        <p:spPr/>
        <p:txBody>
          <a:bodyPr/>
          <a:lstStyle/>
          <a:p>
            <a:pPr>
              <a:defRPr/>
            </a:pPr>
            <a:r>
              <a:rPr lang="de-DE" noProof="0" dirty="0"/>
              <a:t>© </a:t>
            </a:r>
            <a:r>
              <a:rPr lang="de-DE" noProof="0" dirty="0" err="1"/>
              <a:t>sebis</a:t>
            </a:r>
            <a:endParaRPr lang="de-DE" noProof="0" dirty="0"/>
          </a:p>
        </p:txBody>
      </p:sp>
      <p:sp>
        <p:nvSpPr>
          <p:cNvPr id="5" name="Fußzeilenplatzhalter 4">
            <a:extLst>
              <a:ext uri="{FF2B5EF4-FFF2-40B4-BE49-F238E27FC236}">
                <a16:creationId xmlns:a16="http://schemas.microsoft.com/office/drawing/2014/main" id="{BD141677-EDD4-C041-A0BF-B5853A7C9B0B}"/>
              </a:ext>
            </a:extLst>
          </p:cNvPr>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a:extLst>
              <a:ext uri="{FF2B5EF4-FFF2-40B4-BE49-F238E27FC236}">
                <a16:creationId xmlns:a16="http://schemas.microsoft.com/office/drawing/2014/main" id="{9A0CC4CF-6697-9049-8C40-B715EC1B0129}"/>
              </a:ext>
            </a:extLst>
          </p:cNvPr>
          <p:cNvSpPr>
            <a:spLocks noGrp="1"/>
          </p:cNvSpPr>
          <p:nvPr>
            <p:ph type="sldNum" sz="quarter" idx="12"/>
          </p:nvPr>
        </p:nvSpPr>
        <p:spPr/>
        <p:txBody>
          <a:bodyPr/>
          <a:lstStyle/>
          <a:p>
            <a:pPr>
              <a:defRPr/>
            </a:pPr>
            <a:fld id="{5E4FF76D-8657-43F1-929B-F6D2FAB2741A}" type="slidenum">
              <a:rPr lang="de-DE" noProof="0" smtClean="0"/>
              <a:pPr>
                <a:defRPr/>
              </a:pPr>
              <a:t>5</a:t>
            </a:fld>
            <a:endParaRPr lang="de-DE" noProof="0"/>
          </a:p>
        </p:txBody>
      </p:sp>
      <p:sp>
        <p:nvSpPr>
          <p:cNvPr id="22" name="Rechteck 21">
            <a:extLst>
              <a:ext uri="{FF2B5EF4-FFF2-40B4-BE49-F238E27FC236}">
                <a16:creationId xmlns:a16="http://schemas.microsoft.com/office/drawing/2014/main" id="{A82D0F68-5299-8142-BC30-4CAE96BE28CA}"/>
              </a:ext>
            </a:extLst>
          </p:cNvPr>
          <p:cNvSpPr/>
          <p:nvPr/>
        </p:nvSpPr>
        <p:spPr bwMode="auto">
          <a:xfrm>
            <a:off x="8470516" y="3260443"/>
            <a:ext cx="3153188" cy="1094113"/>
          </a:xfrm>
          <a:prstGeom prst="rect">
            <a:avLst/>
          </a:prstGeom>
          <a:noFill/>
          <a:ln w="12700">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dirty="0">
                <a:solidFill>
                  <a:schemeClr val="tx1"/>
                </a:solidFill>
                <a:cs typeface="Arial" pitchFamily="34" charset="0"/>
              </a:rPr>
              <a:t>General risks </a:t>
            </a:r>
            <a:r>
              <a:rPr lang="en-US" dirty="0">
                <a:solidFill>
                  <a:schemeClr val="tx1"/>
                </a:solidFill>
                <a:cs typeface="Arial" pitchFamily="34" charset="0"/>
              </a:rPr>
              <a:t>and</a:t>
            </a:r>
            <a:r>
              <a:rPr lang="en-US" b="1" dirty="0">
                <a:solidFill>
                  <a:schemeClr val="tx1"/>
                </a:solidFill>
                <a:cs typeface="Arial" pitchFamily="34" charset="0"/>
              </a:rPr>
              <a:t> potential disadvantages </a:t>
            </a:r>
            <a:r>
              <a:rPr lang="en-US" dirty="0">
                <a:solidFill>
                  <a:schemeClr val="tx1"/>
                </a:solidFill>
                <a:cs typeface="Arial" pitchFamily="34" charset="0"/>
              </a:rPr>
              <a:t>of metrics</a:t>
            </a:r>
          </a:p>
        </p:txBody>
      </p:sp>
      <p:sp>
        <p:nvSpPr>
          <p:cNvPr id="23" name="Rechteck 22">
            <a:extLst>
              <a:ext uri="{FF2B5EF4-FFF2-40B4-BE49-F238E27FC236}">
                <a16:creationId xmlns:a16="http://schemas.microsoft.com/office/drawing/2014/main" id="{109196B8-0871-AF43-9B0B-5DBCFF19E282}"/>
              </a:ext>
            </a:extLst>
          </p:cNvPr>
          <p:cNvSpPr/>
          <p:nvPr/>
        </p:nvSpPr>
        <p:spPr bwMode="auto">
          <a:xfrm>
            <a:off x="551384" y="2227063"/>
            <a:ext cx="2880320" cy="1988618"/>
          </a:xfrm>
          <a:prstGeom prst="rect">
            <a:avLst/>
          </a:prstGeom>
          <a:noFill/>
          <a:ln w="12700">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algn="ctr" eaLnBrk="0" hangingPunct="0"/>
            <a:r>
              <a:rPr lang="en-US">
                <a:solidFill>
                  <a:schemeClr val="tx1"/>
                </a:solidFill>
                <a:cs typeface="Arial" pitchFamily="34" charset="0"/>
              </a:rPr>
              <a:t>Potential of metrics to </a:t>
            </a:r>
            <a:r>
              <a:rPr lang="en-US" b="1">
                <a:solidFill>
                  <a:schemeClr val="tx1"/>
                </a:solidFill>
                <a:cs typeface="Arial" pitchFamily="34" charset="0"/>
              </a:rPr>
              <a:t>support</a:t>
            </a:r>
            <a:r>
              <a:rPr lang="en-US">
                <a:solidFill>
                  <a:schemeClr val="tx1"/>
                </a:solidFill>
                <a:cs typeface="Arial" pitchFamily="34" charset="0"/>
              </a:rPr>
              <a:t> </a:t>
            </a:r>
            <a:r>
              <a:rPr lang="en-US" b="1">
                <a:solidFill>
                  <a:schemeClr val="tx1"/>
                </a:solidFill>
                <a:cs typeface="Arial" pitchFamily="34" charset="0"/>
              </a:rPr>
              <a:t>a successful implementation &amp; management </a:t>
            </a:r>
            <a:r>
              <a:rPr lang="en-US">
                <a:solidFill>
                  <a:schemeClr val="tx1"/>
                </a:solidFill>
                <a:cs typeface="Arial" pitchFamily="34" charset="0"/>
              </a:rPr>
              <a:t>of</a:t>
            </a:r>
            <a:r>
              <a:rPr lang="en-US" b="1">
                <a:solidFill>
                  <a:schemeClr val="tx1"/>
                </a:solidFill>
                <a:cs typeface="Arial" pitchFamily="34" charset="0"/>
              </a:rPr>
              <a:t> </a:t>
            </a:r>
            <a:r>
              <a:rPr lang="en-US">
                <a:solidFill>
                  <a:schemeClr val="tx1"/>
                </a:solidFill>
                <a:cs typeface="Arial" pitchFamily="34" charset="0"/>
              </a:rPr>
              <a:t>large-scale agile software development</a:t>
            </a:r>
          </a:p>
        </p:txBody>
      </p:sp>
      <p:sp>
        <p:nvSpPr>
          <p:cNvPr id="24" name="Rechteck 23">
            <a:extLst>
              <a:ext uri="{FF2B5EF4-FFF2-40B4-BE49-F238E27FC236}">
                <a16:creationId xmlns:a16="http://schemas.microsoft.com/office/drawing/2014/main" id="{C45580C6-EE06-5947-8A46-67577933801B}"/>
              </a:ext>
            </a:extLst>
          </p:cNvPr>
          <p:cNvSpPr/>
          <p:nvPr/>
        </p:nvSpPr>
        <p:spPr bwMode="auto">
          <a:xfrm>
            <a:off x="8356089" y="2310410"/>
            <a:ext cx="3365532" cy="1094112"/>
          </a:xfrm>
          <a:prstGeom prst="rect">
            <a:avLst/>
          </a:prstGeom>
          <a:noFill/>
          <a:ln w="12700">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t>Metric-related </a:t>
            </a:r>
            <a:r>
              <a:rPr lang="en-US" b="1" dirty="0"/>
              <a:t>challenges specific to large-scale agile software development</a:t>
            </a:r>
          </a:p>
        </p:txBody>
      </p:sp>
      <p:sp>
        <p:nvSpPr>
          <p:cNvPr id="25" name="Rechteck 24">
            <a:extLst>
              <a:ext uri="{FF2B5EF4-FFF2-40B4-BE49-F238E27FC236}">
                <a16:creationId xmlns:a16="http://schemas.microsoft.com/office/drawing/2014/main" id="{B23E1603-B376-3A41-9D51-3862A68AD2FF}"/>
              </a:ext>
            </a:extLst>
          </p:cNvPr>
          <p:cNvSpPr/>
          <p:nvPr/>
        </p:nvSpPr>
        <p:spPr bwMode="auto">
          <a:xfrm>
            <a:off x="4564905" y="1052736"/>
            <a:ext cx="2880320" cy="2517122"/>
          </a:xfrm>
          <a:prstGeom prst="rect">
            <a:avLst/>
          </a:prstGeom>
          <a:no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b="1">
              <a:solidFill>
                <a:schemeClr val="tx1"/>
              </a:solidFill>
              <a:cs typeface="Arial" pitchFamily="34" charset="0"/>
            </a:endParaRPr>
          </a:p>
          <a:p>
            <a:pPr algn="ctr" eaLnBrk="0" hangingPunct="0"/>
            <a:endParaRPr lang="en-US" b="1">
              <a:solidFill>
                <a:schemeClr val="tx1"/>
              </a:solidFill>
              <a:cs typeface="Arial" pitchFamily="34" charset="0"/>
            </a:endParaRPr>
          </a:p>
          <a:p>
            <a:pPr algn="ctr" eaLnBrk="0" hangingPunct="0"/>
            <a:endParaRPr lang="en-US" b="1">
              <a:solidFill>
                <a:schemeClr val="tx1"/>
              </a:solidFill>
              <a:cs typeface="Arial" pitchFamily="34" charset="0"/>
            </a:endParaRPr>
          </a:p>
          <a:p>
            <a:pPr algn="ctr" eaLnBrk="0" hangingPunct="0"/>
            <a:endParaRPr lang="en-US" b="1">
              <a:solidFill>
                <a:schemeClr val="tx1"/>
              </a:solidFill>
              <a:cs typeface="Arial" pitchFamily="34" charset="0"/>
            </a:endParaRPr>
          </a:p>
          <a:p>
            <a:pPr algn="ctr" eaLnBrk="0" hangingPunct="0"/>
            <a:endParaRPr lang="en-US" b="1">
              <a:solidFill>
                <a:schemeClr val="tx1"/>
              </a:solidFill>
              <a:cs typeface="Arial" pitchFamily="34" charset="0"/>
            </a:endParaRPr>
          </a:p>
          <a:p>
            <a:pPr algn="ctr" eaLnBrk="0" hangingPunct="0"/>
            <a:r>
              <a:rPr lang="en-US" b="1">
                <a:solidFill>
                  <a:schemeClr val="tx1"/>
                </a:solidFill>
                <a:cs typeface="Arial" pitchFamily="34" charset="0"/>
              </a:rPr>
              <a:t>Lacking guidance </a:t>
            </a:r>
            <a:r>
              <a:rPr lang="en-US">
                <a:solidFill>
                  <a:schemeClr val="tx1"/>
                </a:solidFill>
                <a:cs typeface="Arial" pitchFamily="34" charset="0"/>
              </a:rPr>
              <a:t>in the field of metrics in large-scale agile software development</a:t>
            </a:r>
          </a:p>
        </p:txBody>
      </p:sp>
      <p:pic>
        <p:nvPicPr>
          <p:cNvPr id="26" name="Grafik 25">
            <a:extLst>
              <a:ext uri="{FF2B5EF4-FFF2-40B4-BE49-F238E27FC236}">
                <a16:creationId xmlns:a16="http://schemas.microsoft.com/office/drawing/2014/main" id="{1AB6BB70-5FF0-644A-B1EB-A00D7B260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019" y="1467463"/>
            <a:ext cx="815049" cy="815049"/>
          </a:xfrm>
          <a:prstGeom prst="rect">
            <a:avLst/>
          </a:prstGeom>
        </p:spPr>
      </p:pic>
      <p:pic>
        <p:nvPicPr>
          <p:cNvPr id="27" name="Grafik 26">
            <a:extLst>
              <a:ext uri="{FF2B5EF4-FFF2-40B4-BE49-F238E27FC236}">
                <a16:creationId xmlns:a16="http://schemas.microsoft.com/office/drawing/2014/main" id="{CB6018B1-7C2D-DB43-A32C-E06C260BD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232" y="1096941"/>
            <a:ext cx="1179125" cy="1179125"/>
          </a:xfrm>
          <a:prstGeom prst="rect">
            <a:avLst/>
          </a:prstGeom>
          <a:solidFill>
            <a:schemeClr val="bg1"/>
          </a:solidFill>
        </p:spPr>
      </p:pic>
      <p:pic>
        <p:nvPicPr>
          <p:cNvPr id="31" name="Grafik 30">
            <a:extLst>
              <a:ext uri="{FF2B5EF4-FFF2-40B4-BE49-F238E27FC236}">
                <a16:creationId xmlns:a16="http://schemas.microsoft.com/office/drawing/2014/main" id="{528358B1-025B-A949-8BC0-B3C2CDE1C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1062" y="1362966"/>
            <a:ext cx="864097" cy="864097"/>
          </a:xfrm>
          <a:prstGeom prst="rect">
            <a:avLst/>
          </a:prstGeom>
        </p:spPr>
      </p:pic>
      <p:sp>
        <p:nvSpPr>
          <p:cNvPr id="35" name="Rechteck 34">
            <a:extLst>
              <a:ext uri="{FF2B5EF4-FFF2-40B4-BE49-F238E27FC236}">
                <a16:creationId xmlns:a16="http://schemas.microsoft.com/office/drawing/2014/main" id="{D64977C3-B988-2446-A928-C027A3FE6063}"/>
              </a:ext>
            </a:extLst>
          </p:cNvPr>
          <p:cNvSpPr/>
          <p:nvPr/>
        </p:nvSpPr>
        <p:spPr>
          <a:xfrm>
            <a:off x="5690291" y="3626521"/>
            <a:ext cx="1773241" cy="230832"/>
          </a:xfrm>
          <a:prstGeom prst="rect">
            <a:avLst/>
          </a:prstGeom>
          <a:noFill/>
        </p:spPr>
        <p:txBody>
          <a:bodyPr wrap="none">
            <a:spAutoFit/>
          </a:bodyPr>
          <a:lstStyle/>
          <a:p>
            <a:pPr algn="r"/>
            <a:r>
              <a:rPr lang="en-US" sz="900" i="1" dirty="0"/>
              <a:t>T. </a:t>
            </a:r>
            <a:r>
              <a:rPr lang="en-US" sz="900" i="1" dirty="0" err="1"/>
              <a:t>Dingsøyr</a:t>
            </a:r>
            <a:r>
              <a:rPr lang="en-US" sz="900" i="1" dirty="0"/>
              <a:t> &amp; N. B. Moe (2014)</a:t>
            </a:r>
          </a:p>
        </p:txBody>
      </p:sp>
      <p:sp>
        <p:nvSpPr>
          <p:cNvPr id="2" name="Rechteck 1">
            <a:extLst>
              <a:ext uri="{FF2B5EF4-FFF2-40B4-BE49-F238E27FC236}">
                <a16:creationId xmlns:a16="http://schemas.microsoft.com/office/drawing/2014/main" id="{64025D77-2102-2544-AB11-0830143635BD}"/>
              </a:ext>
            </a:extLst>
          </p:cNvPr>
          <p:cNvSpPr/>
          <p:nvPr/>
        </p:nvSpPr>
        <p:spPr>
          <a:xfrm>
            <a:off x="4269108" y="3866713"/>
            <a:ext cx="3465373" cy="646331"/>
          </a:xfrm>
          <a:prstGeom prst="rect">
            <a:avLst/>
          </a:prstGeom>
        </p:spPr>
        <p:txBody>
          <a:bodyPr wrap="square">
            <a:spAutoFit/>
          </a:bodyPr>
          <a:lstStyle/>
          <a:p>
            <a:pPr algn="ctr" eaLnBrk="0" hangingPunct="0"/>
            <a:r>
              <a:rPr lang="en-US" b="1" dirty="0"/>
              <a:t>Need for research</a:t>
            </a:r>
            <a:r>
              <a:rPr lang="en-US" dirty="0"/>
              <a:t> regarding the use of metrics in industry</a:t>
            </a:r>
          </a:p>
        </p:txBody>
      </p:sp>
      <p:cxnSp>
        <p:nvCxnSpPr>
          <p:cNvPr id="38" name="Gerade Verbindung mit Pfeil 37">
            <a:extLst>
              <a:ext uri="{FF2B5EF4-FFF2-40B4-BE49-F238E27FC236}">
                <a16:creationId xmlns:a16="http://schemas.microsoft.com/office/drawing/2014/main" id="{43EB551F-DD6A-0141-BA90-3006F960C4EA}"/>
              </a:ext>
            </a:extLst>
          </p:cNvPr>
          <p:cNvCxnSpPr>
            <a:cxnSpLocks/>
          </p:cNvCxnSpPr>
          <p:nvPr/>
        </p:nvCxnSpPr>
        <p:spPr bwMode="auto">
          <a:xfrm>
            <a:off x="1095800" y="5230239"/>
            <a:ext cx="1015392" cy="10446"/>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39" name="Gerade Verbindung mit Pfeil 38">
            <a:extLst>
              <a:ext uri="{FF2B5EF4-FFF2-40B4-BE49-F238E27FC236}">
                <a16:creationId xmlns:a16="http://schemas.microsoft.com/office/drawing/2014/main" id="{A08A7471-B47E-584B-AEEA-464D6794A487}"/>
              </a:ext>
            </a:extLst>
          </p:cNvPr>
          <p:cNvCxnSpPr>
            <a:cxnSpLocks/>
          </p:cNvCxnSpPr>
          <p:nvPr/>
        </p:nvCxnSpPr>
        <p:spPr bwMode="auto">
          <a:xfrm>
            <a:off x="1095800" y="5892188"/>
            <a:ext cx="1015392" cy="10446"/>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40" name="Gerade Verbindung mit Pfeil 39">
            <a:extLst>
              <a:ext uri="{FF2B5EF4-FFF2-40B4-BE49-F238E27FC236}">
                <a16:creationId xmlns:a16="http://schemas.microsoft.com/office/drawing/2014/main" id="{BF99A5DD-B575-D54C-8ACB-8EFB67F2AD25}"/>
              </a:ext>
            </a:extLst>
          </p:cNvPr>
          <p:cNvCxnSpPr>
            <a:cxnSpLocks/>
          </p:cNvCxnSpPr>
          <p:nvPr/>
        </p:nvCxnSpPr>
        <p:spPr bwMode="auto">
          <a:xfrm>
            <a:off x="3373367" y="2777667"/>
            <a:ext cx="1015392" cy="10446"/>
          </a:xfrm>
          <a:prstGeom prst="straightConnector1">
            <a:avLst/>
          </a:prstGeom>
          <a:ln w="63500">
            <a:solidFill>
              <a:schemeClr val="bg1">
                <a:lumMod val="50000"/>
                <a:alpha val="50000"/>
              </a:schemeClr>
            </a:solidFill>
            <a:headEnd type="arrow" w="med" len="med"/>
            <a:tailEnd type="arrow"/>
          </a:ln>
        </p:spPr>
        <p:style>
          <a:lnRef idx="3">
            <a:schemeClr val="dk1"/>
          </a:lnRef>
          <a:fillRef idx="0">
            <a:schemeClr val="dk1"/>
          </a:fillRef>
          <a:effectRef idx="2">
            <a:schemeClr val="dk1"/>
          </a:effectRef>
          <a:fontRef idx="minor">
            <a:schemeClr val="tx1"/>
          </a:fontRef>
        </p:style>
      </p:cxnSp>
      <p:cxnSp>
        <p:nvCxnSpPr>
          <p:cNvPr id="41" name="Gerade Verbindung mit Pfeil 40">
            <a:extLst>
              <a:ext uri="{FF2B5EF4-FFF2-40B4-BE49-F238E27FC236}">
                <a16:creationId xmlns:a16="http://schemas.microsoft.com/office/drawing/2014/main" id="{3FCDD012-7BC9-894D-B6F5-29285CD0F73F}"/>
              </a:ext>
            </a:extLst>
          </p:cNvPr>
          <p:cNvCxnSpPr>
            <a:cxnSpLocks/>
          </p:cNvCxnSpPr>
          <p:nvPr/>
        </p:nvCxnSpPr>
        <p:spPr bwMode="auto">
          <a:xfrm>
            <a:off x="7445225" y="2777667"/>
            <a:ext cx="1015392" cy="10446"/>
          </a:xfrm>
          <a:prstGeom prst="straightConnector1">
            <a:avLst/>
          </a:prstGeom>
          <a:ln w="63500">
            <a:solidFill>
              <a:schemeClr val="bg1">
                <a:lumMod val="50000"/>
                <a:alpha val="50000"/>
              </a:schemeClr>
            </a:solidFill>
            <a:headEnd type="arrow" w="med" len="med"/>
            <a:tailEnd type="arrow"/>
          </a:ln>
        </p:spPr>
        <p:style>
          <a:lnRef idx="3">
            <a:schemeClr val="dk1"/>
          </a:lnRef>
          <a:fillRef idx="0">
            <a:schemeClr val="dk1"/>
          </a:fillRef>
          <a:effectRef idx="2">
            <a:schemeClr val="dk1"/>
          </a:effectRef>
          <a:fontRef idx="minor">
            <a:schemeClr val="tx1"/>
          </a:fontRef>
        </p:style>
      </p:cxnSp>
      <p:sp>
        <p:nvSpPr>
          <p:cNvPr id="42" name="Rechteck 41">
            <a:extLst>
              <a:ext uri="{FF2B5EF4-FFF2-40B4-BE49-F238E27FC236}">
                <a16:creationId xmlns:a16="http://schemas.microsoft.com/office/drawing/2014/main" id="{2F16E609-8152-B544-A3F0-770F44938ABF}"/>
              </a:ext>
            </a:extLst>
          </p:cNvPr>
          <p:cNvSpPr/>
          <p:nvPr/>
        </p:nvSpPr>
        <p:spPr>
          <a:xfrm>
            <a:off x="2479376" y="5022029"/>
            <a:ext cx="8205672" cy="369332"/>
          </a:xfrm>
          <a:prstGeom prst="rect">
            <a:avLst/>
          </a:prstGeom>
          <a:solidFill>
            <a:schemeClr val="accent6"/>
          </a:solidFill>
          <a:ln>
            <a:solidFill>
              <a:schemeClr val="accent5">
                <a:lumMod val="40000"/>
                <a:lumOff val="60000"/>
              </a:schemeClr>
            </a:solidFill>
          </a:ln>
        </p:spPr>
        <p:txBody>
          <a:bodyPr wrap="square">
            <a:spAutoFit/>
          </a:bodyPr>
          <a:lstStyle/>
          <a:p>
            <a:pPr algn="ctr" eaLnBrk="0" hangingPunct="0"/>
            <a:r>
              <a:rPr lang="en-US" dirty="0"/>
              <a:t>Investigation of the use of metrics in large-scale agile software development</a:t>
            </a:r>
          </a:p>
        </p:txBody>
      </p:sp>
      <p:sp>
        <p:nvSpPr>
          <p:cNvPr id="43" name="Rechteck 42">
            <a:extLst>
              <a:ext uri="{FF2B5EF4-FFF2-40B4-BE49-F238E27FC236}">
                <a16:creationId xmlns:a16="http://schemas.microsoft.com/office/drawing/2014/main" id="{BC16EA91-B525-8943-A1B4-4114983008D1}"/>
              </a:ext>
            </a:extLst>
          </p:cNvPr>
          <p:cNvSpPr/>
          <p:nvPr/>
        </p:nvSpPr>
        <p:spPr>
          <a:xfrm>
            <a:off x="2479376" y="5590981"/>
            <a:ext cx="8205672" cy="646331"/>
          </a:xfrm>
          <a:prstGeom prst="rect">
            <a:avLst/>
          </a:prstGeom>
          <a:solidFill>
            <a:schemeClr val="accent6"/>
          </a:solidFill>
          <a:ln>
            <a:solidFill>
              <a:schemeClr val="accent5">
                <a:lumMod val="40000"/>
                <a:lumOff val="60000"/>
              </a:schemeClr>
            </a:solidFill>
          </a:ln>
        </p:spPr>
        <p:txBody>
          <a:bodyPr wrap="square">
            <a:spAutoFit/>
          </a:bodyPr>
          <a:lstStyle/>
          <a:p>
            <a:pPr algn="ctr" eaLnBrk="0" hangingPunct="0"/>
            <a:r>
              <a:rPr lang="en-US" dirty="0"/>
              <a:t>Support and guidance for the establishment of metrics in large-scale agile software development</a:t>
            </a:r>
          </a:p>
        </p:txBody>
      </p:sp>
      <p:sp>
        <p:nvSpPr>
          <p:cNvPr id="45" name="Rechteck 44">
            <a:extLst>
              <a:ext uri="{FF2B5EF4-FFF2-40B4-BE49-F238E27FC236}">
                <a16:creationId xmlns:a16="http://schemas.microsoft.com/office/drawing/2014/main" id="{A764BB69-2900-6949-B69F-B4B6732D2199}"/>
              </a:ext>
            </a:extLst>
          </p:cNvPr>
          <p:cNvSpPr/>
          <p:nvPr/>
        </p:nvSpPr>
        <p:spPr>
          <a:xfrm>
            <a:off x="5197205" y="4486815"/>
            <a:ext cx="2266327" cy="369332"/>
          </a:xfrm>
          <a:prstGeom prst="rect">
            <a:avLst/>
          </a:prstGeom>
          <a:noFill/>
        </p:spPr>
        <p:txBody>
          <a:bodyPr wrap="square">
            <a:spAutoFit/>
          </a:bodyPr>
          <a:lstStyle/>
          <a:p>
            <a:pPr algn="r"/>
            <a:r>
              <a:rPr lang="en-US" sz="900" i="1" dirty="0"/>
              <a:t>D. </a:t>
            </a:r>
            <a:r>
              <a:rPr lang="en-US" sz="900" i="1" dirty="0" err="1"/>
              <a:t>Radjenovic</a:t>
            </a:r>
            <a:r>
              <a:rPr lang="en-US" sz="900" i="1" dirty="0"/>
              <a:t>, H. </a:t>
            </a:r>
            <a:r>
              <a:rPr lang="en-US" sz="900" i="1" dirty="0" err="1"/>
              <a:t>Marjan</a:t>
            </a:r>
            <a:r>
              <a:rPr lang="en-US" sz="900" i="1" dirty="0"/>
              <a:t>, </a:t>
            </a:r>
            <a:r>
              <a:rPr lang="en-US" sz="900" i="1" dirty="0" err="1"/>
              <a:t>R.Torkar</a:t>
            </a:r>
            <a:r>
              <a:rPr lang="en-US" sz="900" i="1" dirty="0"/>
              <a:t>, A. </a:t>
            </a:r>
            <a:r>
              <a:rPr lang="en-US" sz="900" i="1" dirty="0" err="1"/>
              <a:t>Zivkovic</a:t>
            </a:r>
            <a:r>
              <a:rPr lang="en-US" sz="900" i="1" dirty="0"/>
              <a:t> (2013)</a:t>
            </a:r>
          </a:p>
        </p:txBody>
      </p:sp>
      <p:cxnSp>
        <p:nvCxnSpPr>
          <p:cNvPr id="49" name="Gerade Verbindung 48">
            <a:extLst>
              <a:ext uri="{FF2B5EF4-FFF2-40B4-BE49-F238E27FC236}">
                <a16:creationId xmlns:a16="http://schemas.microsoft.com/office/drawing/2014/main" id="{3C4A5729-457A-8C47-BED9-DA22A86F7E37}"/>
              </a:ext>
            </a:extLst>
          </p:cNvPr>
          <p:cNvCxnSpPr>
            <a:cxnSpLocks/>
          </p:cNvCxnSpPr>
          <p:nvPr/>
        </p:nvCxnSpPr>
        <p:spPr bwMode="auto">
          <a:xfrm>
            <a:off x="5578188" y="1083123"/>
            <a:ext cx="968128" cy="1293291"/>
          </a:xfrm>
          <a:prstGeom prst="line">
            <a:avLst/>
          </a:prstGeom>
          <a:ln w="50800">
            <a:solidFill>
              <a:srgbClr val="C00000"/>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52" name="Gerade Verbindung 51">
            <a:extLst>
              <a:ext uri="{FF2B5EF4-FFF2-40B4-BE49-F238E27FC236}">
                <a16:creationId xmlns:a16="http://schemas.microsoft.com/office/drawing/2014/main" id="{7651B3D6-3206-B541-9E0C-94C345A5944E}"/>
              </a:ext>
            </a:extLst>
          </p:cNvPr>
          <p:cNvCxnSpPr>
            <a:cxnSpLocks/>
          </p:cNvCxnSpPr>
          <p:nvPr/>
        </p:nvCxnSpPr>
        <p:spPr bwMode="auto">
          <a:xfrm flipV="1">
            <a:off x="5430942" y="1136873"/>
            <a:ext cx="1054275" cy="1167508"/>
          </a:xfrm>
          <a:prstGeom prst="line">
            <a:avLst/>
          </a:prstGeom>
          <a:ln w="50800">
            <a:solidFill>
              <a:srgbClr val="C00000"/>
            </a:solidFill>
            <a:headEnd type="none" w="med" len="med"/>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300107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0" y="1484784"/>
            <a:ext cx="12192000" cy="5040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a:solidFill>
                <a:schemeClr val="tx1"/>
              </a:solidFill>
              <a:latin typeface="Arial Unicode MS" pitchFamily="34" charset="-128"/>
            </a:endParaRPr>
          </a:p>
        </p:txBody>
      </p:sp>
      <p:sp>
        <p:nvSpPr>
          <p:cNvPr id="3" name="Inhaltsplatzhalter 2"/>
          <p:cNvSpPr>
            <a:spLocks noGrp="1"/>
          </p:cNvSpPr>
          <p:nvPr>
            <p:ph idx="1"/>
          </p:nvPr>
        </p:nvSpPr>
        <p:spPr>
          <a:xfrm>
            <a:off x="332902" y="980728"/>
            <a:ext cx="11523135" cy="5400675"/>
          </a:xfrm>
        </p:spPr>
        <p:txBody>
          <a:bodyPr/>
          <a:lstStyle/>
          <a:p>
            <a:pPr>
              <a:lnSpc>
                <a:spcPct val="150000"/>
              </a:lnSpc>
            </a:pPr>
            <a:r>
              <a:rPr lang="de-DE" dirty="0" err="1"/>
              <a:t>Introduction</a:t>
            </a:r>
            <a:endParaRPr lang="de-DE" dirty="0"/>
          </a:p>
          <a:p>
            <a:pPr>
              <a:lnSpc>
                <a:spcPct val="150000"/>
              </a:lnSpc>
            </a:pPr>
            <a:r>
              <a:rPr lang="de-DE" dirty="0"/>
              <a:t>Research </a:t>
            </a:r>
            <a:r>
              <a:rPr lang="de-DE" dirty="0" err="1"/>
              <a:t>methodology</a:t>
            </a:r>
            <a:endParaRPr lang="de-DE" dirty="0"/>
          </a:p>
          <a:p>
            <a:pPr>
              <a:lnSpc>
                <a:spcPct val="150000"/>
              </a:lnSpc>
            </a:pPr>
            <a:r>
              <a:rPr lang="de-DE" dirty="0"/>
              <a:t>Study </a:t>
            </a:r>
            <a:r>
              <a:rPr lang="de-DE" dirty="0" err="1"/>
              <a:t>results</a:t>
            </a:r>
            <a:endParaRPr lang="de-DE" dirty="0"/>
          </a:p>
          <a:p>
            <a:pPr>
              <a:lnSpc>
                <a:spcPct val="150000"/>
              </a:lnSpc>
            </a:pPr>
            <a:r>
              <a:rPr lang="de-DE" dirty="0"/>
              <a:t>Solution </a:t>
            </a:r>
            <a:r>
              <a:rPr lang="de-DE" dirty="0" err="1"/>
              <a:t>artifacts</a:t>
            </a:r>
            <a:endParaRPr lang="de-DE" dirty="0"/>
          </a:p>
          <a:p>
            <a:pPr>
              <a:lnSpc>
                <a:spcPct val="150000"/>
              </a:lnSpc>
            </a:pPr>
            <a:r>
              <a:rPr lang="de-DE" dirty="0"/>
              <a:t>Evaluation</a:t>
            </a:r>
          </a:p>
          <a:p>
            <a:pPr>
              <a:lnSpc>
                <a:spcPct val="150000"/>
              </a:lnSpc>
            </a:pPr>
            <a:r>
              <a:rPr lang="de-DE" dirty="0"/>
              <a:t>Key </a:t>
            </a:r>
            <a:r>
              <a:rPr lang="de-DE" dirty="0" err="1"/>
              <a:t>findings</a:t>
            </a:r>
            <a:r>
              <a:rPr lang="de-DE" dirty="0"/>
              <a:t> </a:t>
            </a:r>
            <a:r>
              <a:rPr lang="de-DE" dirty="0" err="1"/>
              <a:t>and</a:t>
            </a:r>
            <a:r>
              <a:rPr lang="de-DE" dirty="0"/>
              <a:t> </a:t>
            </a:r>
            <a:r>
              <a:rPr lang="de-DE" dirty="0" err="1"/>
              <a:t>outlook</a:t>
            </a:r>
            <a:endParaRPr lang="de-DE" dirty="0"/>
          </a:p>
        </p:txBody>
      </p:sp>
      <p:sp>
        <p:nvSpPr>
          <p:cNvPr id="2" name="Titel 1"/>
          <p:cNvSpPr>
            <a:spLocks noGrp="1"/>
          </p:cNvSpPr>
          <p:nvPr>
            <p:ph type="title"/>
          </p:nvPr>
        </p:nvSpPr>
        <p:spPr/>
        <p:txBody>
          <a:bodyPr/>
          <a:lstStyle/>
          <a:p>
            <a:r>
              <a:rPr lang="en-US"/>
              <a:t>Outline</a:t>
            </a:r>
          </a:p>
        </p:txBody>
      </p:sp>
      <p:sp>
        <p:nvSpPr>
          <p:cNvPr id="4" name="Datumsplatzhalter 3"/>
          <p:cNvSpPr>
            <a:spLocks noGrp="1"/>
          </p:cNvSpPr>
          <p:nvPr>
            <p:ph type="dt" sz="half" idx="10"/>
          </p:nvPr>
        </p:nvSpPr>
        <p:spPr/>
        <p:txBody>
          <a:bodyPr/>
          <a:lstStyle/>
          <a:p>
            <a:r>
              <a:rPr lang="de-DE"/>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de-DE" smtClean="0"/>
              <a:pPr/>
              <a:t>6</a:t>
            </a:fld>
            <a:endParaRPr lang="de-DE"/>
          </a:p>
        </p:txBody>
      </p:sp>
    </p:spTree>
    <p:extLst>
      <p:ext uri="{BB962C8B-B14F-4D97-AF65-F5344CB8AC3E}">
        <p14:creationId xmlns:p14="http://schemas.microsoft.com/office/powerpoint/2010/main" val="28122429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Research methodology – Research questions</a:t>
            </a:r>
          </a:p>
        </p:txBody>
      </p:sp>
      <p:sp>
        <p:nvSpPr>
          <p:cNvPr id="4" name="Datumsplatzhalter 3"/>
          <p:cNvSpPr>
            <a:spLocks noGrp="1"/>
          </p:cNvSpPr>
          <p:nvPr>
            <p:ph type="dt" sz="half" idx="10"/>
          </p:nvPr>
        </p:nvSpPr>
        <p:spPr>
          <a:xfrm>
            <a:off x="9742643" y="6581155"/>
            <a:ext cx="2142067" cy="288925"/>
          </a:xfrm>
        </p:spPr>
        <p:txBody>
          <a:bodyPr/>
          <a:lstStyle/>
          <a:p>
            <a:r>
              <a:rPr lang="en-US"/>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en-US" smtClean="0"/>
              <a:pPr/>
              <a:t>7</a:t>
            </a:fld>
            <a:endParaRPr lang="en-US"/>
          </a:p>
        </p:txBody>
      </p:sp>
      <p:sp>
        <p:nvSpPr>
          <p:cNvPr id="32" name="Rechteck 31">
            <a:extLst>
              <a:ext uri="{FF2B5EF4-FFF2-40B4-BE49-F238E27FC236}">
                <a16:creationId xmlns:a16="http://schemas.microsoft.com/office/drawing/2014/main" id="{38DD4D29-1E17-1B41-9C7A-ADB2659CEF87}"/>
              </a:ext>
            </a:extLst>
          </p:cNvPr>
          <p:cNvSpPr/>
          <p:nvPr/>
        </p:nvSpPr>
        <p:spPr bwMode="auto">
          <a:xfrm>
            <a:off x="1918955" y="1717340"/>
            <a:ext cx="9361040" cy="720725"/>
          </a:xfrm>
          <a:prstGeom prst="rect">
            <a:avLst/>
          </a:prstGeom>
          <a:solidFill>
            <a:schemeClr val="accent6">
              <a:lumMod val="40000"/>
              <a:lumOff val="60000"/>
            </a:schemeClr>
          </a:solid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t>What are metrics and goals in the domain of large-scale agile software development?</a:t>
            </a:r>
            <a:endParaRPr lang="en-US" dirty="0">
              <a:solidFill>
                <a:schemeClr val="tx1"/>
              </a:solidFill>
              <a:cs typeface="Arial" pitchFamily="34" charset="0"/>
            </a:endParaRPr>
          </a:p>
        </p:txBody>
      </p:sp>
      <p:sp>
        <p:nvSpPr>
          <p:cNvPr id="37" name="Rechteck 36">
            <a:extLst>
              <a:ext uri="{FF2B5EF4-FFF2-40B4-BE49-F238E27FC236}">
                <a16:creationId xmlns:a16="http://schemas.microsoft.com/office/drawing/2014/main" id="{FE275394-B13B-474D-8BB1-1C985E12C7C4}"/>
              </a:ext>
            </a:extLst>
          </p:cNvPr>
          <p:cNvSpPr/>
          <p:nvPr/>
        </p:nvSpPr>
        <p:spPr bwMode="auto">
          <a:xfrm>
            <a:off x="1918955" y="2777974"/>
            <a:ext cx="9361040" cy="720725"/>
          </a:xfrm>
          <a:prstGeom prst="rect">
            <a:avLst/>
          </a:prstGeom>
          <a:solidFill>
            <a:schemeClr val="accent6">
              <a:lumMod val="40000"/>
              <a:lumOff val="60000"/>
            </a:schemeClr>
          </a:solid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t>What are the reasons, benefits, disadvantages, and challenges regarding the use and implementation of metrics in large-scale agile software development?</a:t>
            </a:r>
            <a:endParaRPr lang="en-US" dirty="0">
              <a:solidFill>
                <a:schemeClr val="tx1"/>
              </a:solidFill>
              <a:cs typeface="Arial" pitchFamily="34" charset="0"/>
            </a:endParaRPr>
          </a:p>
        </p:txBody>
      </p:sp>
      <p:sp>
        <p:nvSpPr>
          <p:cNvPr id="38" name="Rechteck 37">
            <a:extLst>
              <a:ext uri="{FF2B5EF4-FFF2-40B4-BE49-F238E27FC236}">
                <a16:creationId xmlns:a16="http://schemas.microsoft.com/office/drawing/2014/main" id="{490450FB-20B9-1441-B488-0736B696A69A}"/>
              </a:ext>
            </a:extLst>
          </p:cNvPr>
          <p:cNvSpPr/>
          <p:nvPr/>
        </p:nvSpPr>
        <p:spPr bwMode="auto">
          <a:xfrm>
            <a:off x="1918955" y="3846080"/>
            <a:ext cx="9361040" cy="720725"/>
          </a:xfrm>
          <a:prstGeom prst="rect">
            <a:avLst/>
          </a:prstGeom>
          <a:solidFill>
            <a:schemeClr val="accent6">
              <a:lumMod val="40000"/>
              <a:lumOff val="60000"/>
            </a:schemeClr>
          </a:solid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a:t>How can a generic and minimalistic metric management factsheet for the domain of large-scale agile software development be designed?</a:t>
            </a:r>
            <a:endParaRPr lang="en-US">
              <a:solidFill>
                <a:schemeClr val="tx1"/>
              </a:solidFill>
              <a:cs typeface="Arial" pitchFamily="34" charset="0"/>
            </a:endParaRPr>
          </a:p>
        </p:txBody>
      </p:sp>
      <p:sp>
        <p:nvSpPr>
          <p:cNvPr id="39" name="Rechteck 38">
            <a:extLst>
              <a:ext uri="{FF2B5EF4-FFF2-40B4-BE49-F238E27FC236}">
                <a16:creationId xmlns:a16="http://schemas.microsoft.com/office/drawing/2014/main" id="{0C7869EB-BEAC-4C4A-8071-B895B8A8761A}"/>
              </a:ext>
            </a:extLst>
          </p:cNvPr>
          <p:cNvSpPr/>
          <p:nvPr/>
        </p:nvSpPr>
        <p:spPr bwMode="auto">
          <a:xfrm>
            <a:off x="1937891" y="4915726"/>
            <a:ext cx="9361040" cy="720725"/>
          </a:xfrm>
          <a:prstGeom prst="rect">
            <a:avLst/>
          </a:prstGeom>
          <a:solidFill>
            <a:schemeClr val="accent6">
              <a:lumMod val="40000"/>
              <a:lumOff val="60000"/>
            </a:schemeClr>
          </a:solid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t>How can a structured collection of metrics help organizations execute large-scale agile software projects?</a:t>
            </a:r>
            <a:endParaRPr lang="en-US" dirty="0">
              <a:solidFill>
                <a:schemeClr val="tx1"/>
              </a:solidFill>
              <a:cs typeface="Arial" pitchFamily="34" charset="0"/>
            </a:endParaRPr>
          </a:p>
        </p:txBody>
      </p:sp>
      <p:sp>
        <p:nvSpPr>
          <p:cNvPr id="40" name="Rechteck 39">
            <a:extLst>
              <a:ext uri="{FF2B5EF4-FFF2-40B4-BE49-F238E27FC236}">
                <a16:creationId xmlns:a16="http://schemas.microsoft.com/office/drawing/2014/main" id="{36364021-8872-D047-967B-5A5AEB8354F8}"/>
              </a:ext>
            </a:extLst>
          </p:cNvPr>
          <p:cNvSpPr/>
          <p:nvPr/>
        </p:nvSpPr>
        <p:spPr bwMode="auto">
          <a:xfrm>
            <a:off x="912005" y="1713169"/>
            <a:ext cx="1006950" cy="720725"/>
          </a:xfrm>
          <a:prstGeom prst="rect">
            <a:avLst/>
          </a:prstGeom>
          <a:solidFill>
            <a:schemeClr val="accent6">
              <a:lumMod val="75000"/>
            </a:schemeClr>
          </a:solid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a:solidFill>
                  <a:schemeClr val="bg1"/>
                </a:solidFill>
                <a:cs typeface="Arial" pitchFamily="34" charset="0"/>
              </a:rPr>
              <a:t>RQ1</a:t>
            </a:r>
          </a:p>
        </p:txBody>
      </p:sp>
      <p:sp>
        <p:nvSpPr>
          <p:cNvPr id="41" name="Rechteck 40">
            <a:extLst>
              <a:ext uri="{FF2B5EF4-FFF2-40B4-BE49-F238E27FC236}">
                <a16:creationId xmlns:a16="http://schemas.microsoft.com/office/drawing/2014/main" id="{91A02E32-FED6-DB4A-B500-A4A0448D87E1}"/>
              </a:ext>
            </a:extLst>
          </p:cNvPr>
          <p:cNvSpPr/>
          <p:nvPr/>
        </p:nvSpPr>
        <p:spPr bwMode="auto">
          <a:xfrm>
            <a:off x="930941" y="2781275"/>
            <a:ext cx="1006950" cy="720725"/>
          </a:xfrm>
          <a:prstGeom prst="rect">
            <a:avLst/>
          </a:prstGeom>
          <a:solidFill>
            <a:schemeClr val="accent6">
              <a:lumMod val="75000"/>
            </a:schemeClr>
          </a:solid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a:solidFill>
                  <a:schemeClr val="bg1"/>
                </a:solidFill>
                <a:cs typeface="Arial" pitchFamily="34" charset="0"/>
              </a:rPr>
              <a:t>RQ2</a:t>
            </a:r>
          </a:p>
        </p:txBody>
      </p:sp>
      <p:sp>
        <p:nvSpPr>
          <p:cNvPr id="42" name="Rechteck 41">
            <a:extLst>
              <a:ext uri="{FF2B5EF4-FFF2-40B4-BE49-F238E27FC236}">
                <a16:creationId xmlns:a16="http://schemas.microsoft.com/office/drawing/2014/main" id="{CD6C7FCF-31AC-3349-B294-F22888F9DC07}"/>
              </a:ext>
            </a:extLst>
          </p:cNvPr>
          <p:cNvSpPr/>
          <p:nvPr/>
        </p:nvSpPr>
        <p:spPr bwMode="auto">
          <a:xfrm>
            <a:off x="941200" y="3855092"/>
            <a:ext cx="1006950" cy="720725"/>
          </a:xfrm>
          <a:prstGeom prst="rect">
            <a:avLst/>
          </a:prstGeom>
          <a:solidFill>
            <a:schemeClr val="accent6">
              <a:lumMod val="75000"/>
            </a:schemeClr>
          </a:solid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a:solidFill>
                  <a:schemeClr val="bg1"/>
                </a:solidFill>
                <a:cs typeface="Arial" pitchFamily="34" charset="0"/>
              </a:rPr>
              <a:t>RQ3</a:t>
            </a:r>
          </a:p>
        </p:txBody>
      </p:sp>
      <p:sp>
        <p:nvSpPr>
          <p:cNvPr id="43" name="Rechteck 42">
            <a:extLst>
              <a:ext uri="{FF2B5EF4-FFF2-40B4-BE49-F238E27FC236}">
                <a16:creationId xmlns:a16="http://schemas.microsoft.com/office/drawing/2014/main" id="{D01E6A96-7C39-1546-9F35-451E5E068F50}"/>
              </a:ext>
            </a:extLst>
          </p:cNvPr>
          <p:cNvSpPr/>
          <p:nvPr/>
        </p:nvSpPr>
        <p:spPr bwMode="auto">
          <a:xfrm>
            <a:off x="950075" y="4924738"/>
            <a:ext cx="1006950" cy="720725"/>
          </a:xfrm>
          <a:prstGeom prst="rect">
            <a:avLst/>
          </a:prstGeom>
          <a:solidFill>
            <a:schemeClr val="accent6">
              <a:lumMod val="75000"/>
            </a:schemeClr>
          </a:solidFill>
          <a:ln w="28575">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a:solidFill>
                  <a:schemeClr val="bg1"/>
                </a:solidFill>
                <a:cs typeface="Arial" pitchFamily="34" charset="0"/>
              </a:rPr>
              <a:t>RQ4</a:t>
            </a:r>
          </a:p>
        </p:txBody>
      </p:sp>
    </p:spTree>
    <p:extLst>
      <p:ext uri="{BB962C8B-B14F-4D97-AF65-F5344CB8AC3E}">
        <p14:creationId xmlns:p14="http://schemas.microsoft.com/office/powerpoint/2010/main" val="38915728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Research methodology – Design science</a:t>
            </a:r>
          </a:p>
        </p:txBody>
      </p:sp>
      <p:sp>
        <p:nvSpPr>
          <p:cNvPr id="4" name="Datumsplatzhalter 3"/>
          <p:cNvSpPr>
            <a:spLocks noGrp="1"/>
          </p:cNvSpPr>
          <p:nvPr>
            <p:ph type="dt" sz="half" idx="10"/>
          </p:nvPr>
        </p:nvSpPr>
        <p:spPr>
          <a:xfrm>
            <a:off x="9742643" y="6581155"/>
            <a:ext cx="2142067" cy="288925"/>
          </a:xfrm>
        </p:spPr>
        <p:txBody>
          <a:bodyPr/>
          <a:lstStyle/>
          <a:p>
            <a:r>
              <a:rPr lang="en-US"/>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en-US" smtClean="0"/>
              <a:pPr/>
              <a:t>8</a:t>
            </a:fld>
            <a:endParaRPr lang="en-US"/>
          </a:p>
        </p:txBody>
      </p:sp>
      <p:sp>
        <p:nvSpPr>
          <p:cNvPr id="7" name="Textfeld 6">
            <a:extLst>
              <a:ext uri="{FF2B5EF4-FFF2-40B4-BE49-F238E27FC236}">
                <a16:creationId xmlns:a16="http://schemas.microsoft.com/office/drawing/2014/main" id="{B7E92F6C-C21E-2447-9E91-5582DAEB51EF}"/>
              </a:ext>
            </a:extLst>
          </p:cNvPr>
          <p:cNvSpPr txBox="1"/>
          <p:nvPr/>
        </p:nvSpPr>
        <p:spPr>
          <a:xfrm>
            <a:off x="857303" y="2474208"/>
            <a:ext cx="3406636" cy="9848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b="1" dirty="0">
                <a:solidFill>
                  <a:schemeClr val="tx1"/>
                </a:solidFill>
                <a:latin typeface="Arial" panose="020B0604020202020204" pitchFamily="34" charset="0"/>
                <a:cs typeface="Arial" panose="020B0604020202020204" pitchFamily="34" charset="0"/>
              </a:rPr>
              <a:t>Interview </a:t>
            </a:r>
            <a:r>
              <a:rPr lang="de-DE" b="1" dirty="0" err="1">
                <a:solidFill>
                  <a:schemeClr val="tx1"/>
                </a:solidFill>
                <a:latin typeface="Arial" panose="020B0604020202020204" pitchFamily="34" charset="0"/>
                <a:cs typeface="Arial" panose="020B0604020202020204" pitchFamily="34" charset="0"/>
              </a:rPr>
              <a:t>study</a:t>
            </a:r>
            <a:endParaRPr lang="de-DE" b="1" dirty="0">
              <a:solidFill>
                <a:schemeClr val="tx1"/>
              </a:solidFill>
              <a:latin typeface="Arial" panose="020B0604020202020204" pitchFamily="34" charset="0"/>
              <a:cs typeface="Arial" panose="020B0604020202020204" pitchFamily="34" charset="0"/>
            </a:endParaRPr>
          </a:p>
          <a:p>
            <a:pPr algn="ctr"/>
            <a:r>
              <a:rPr lang="de-DE" sz="1400" i="1" dirty="0">
                <a:solidFill>
                  <a:schemeClr val="tx1"/>
                </a:solidFill>
                <a:latin typeface="Arial" panose="020B0604020202020204" pitchFamily="34" charset="0"/>
                <a:cs typeface="Arial" panose="020B0604020202020204" pitchFamily="34" charset="0"/>
              </a:rPr>
              <a:t>M. </a:t>
            </a:r>
            <a:r>
              <a:rPr lang="de-DE" sz="1200" i="1" dirty="0">
                <a:solidFill>
                  <a:schemeClr val="tx1"/>
                </a:solidFill>
                <a:latin typeface="Arial" panose="020B0604020202020204" pitchFamily="34" charset="0"/>
                <a:cs typeface="Arial" panose="020B0604020202020204" pitchFamily="34" charset="0"/>
              </a:rPr>
              <a:t>Miles , A.M. Hubermann, J. </a:t>
            </a:r>
            <a:r>
              <a:rPr lang="de-DE" sz="1200" i="1" dirty="0" err="1">
                <a:solidFill>
                  <a:schemeClr val="tx1"/>
                </a:solidFill>
                <a:latin typeface="Arial" panose="020B0604020202020204" pitchFamily="34" charset="0"/>
                <a:cs typeface="Arial" panose="020B0604020202020204" pitchFamily="34" charset="0"/>
              </a:rPr>
              <a:t>Saldaña</a:t>
            </a:r>
            <a:r>
              <a:rPr lang="de-DE" sz="1200" i="1" dirty="0">
                <a:solidFill>
                  <a:schemeClr val="tx1"/>
                </a:solidFill>
                <a:latin typeface="Arial" panose="020B0604020202020204" pitchFamily="34" charset="0"/>
                <a:cs typeface="Arial" panose="020B0604020202020204" pitchFamily="34" charset="0"/>
              </a:rPr>
              <a:t> (2018) </a:t>
            </a:r>
          </a:p>
          <a:p>
            <a:pPr algn="ctr"/>
            <a:r>
              <a:rPr lang="de-DE" sz="1200" i="1" dirty="0">
                <a:solidFill>
                  <a:schemeClr val="tx1"/>
                </a:solidFill>
                <a:latin typeface="Arial" panose="020B0604020202020204" pitchFamily="34" charset="0"/>
                <a:cs typeface="Arial" panose="020B0604020202020204" pitchFamily="34" charset="0"/>
              </a:rPr>
              <a:t> M. D. Myers, M. Newman (2007),</a:t>
            </a:r>
            <a:r>
              <a:rPr lang="de-DE" sz="1400" i="1" dirty="0">
                <a:solidFill>
                  <a:schemeClr val="tx1"/>
                </a:solidFill>
                <a:latin typeface="Arial" panose="020B0604020202020204" pitchFamily="34" charset="0"/>
                <a:cs typeface="Arial" panose="020B0604020202020204" pitchFamily="34" charset="0"/>
              </a:rPr>
              <a:t> </a:t>
            </a:r>
            <a:br>
              <a:rPr lang="de-DE" sz="1200" i="1" dirty="0">
                <a:solidFill>
                  <a:schemeClr val="tx1"/>
                </a:solidFill>
                <a:latin typeface="Arial" panose="020B0604020202020204" pitchFamily="34" charset="0"/>
                <a:cs typeface="Arial" panose="020B0604020202020204" pitchFamily="34" charset="0"/>
              </a:rPr>
            </a:br>
            <a:r>
              <a:rPr lang="de-DE" sz="1200" i="1" dirty="0">
                <a:solidFill>
                  <a:schemeClr val="tx1"/>
                </a:solidFill>
                <a:latin typeface="Arial" panose="020B0604020202020204" pitchFamily="34" charset="0"/>
                <a:cs typeface="Arial" panose="020B0604020202020204" pitchFamily="34" charset="0"/>
              </a:rPr>
              <a:t>C.B. Seaman (1999)</a:t>
            </a:r>
          </a:p>
        </p:txBody>
      </p:sp>
      <p:sp>
        <p:nvSpPr>
          <p:cNvPr id="16" name="Textfeld 15">
            <a:extLst>
              <a:ext uri="{FF2B5EF4-FFF2-40B4-BE49-F238E27FC236}">
                <a16:creationId xmlns:a16="http://schemas.microsoft.com/office/drawing/2014/main" id="{CC12B848-C657-DE43-9210-6415109DD667}"/>
              </a:ext>
            </a:extLst>
          </p:cNvPr>
          <p:cNvSpPr txBox="1"/>
          <p:nvPr/>
        </p:nvSpPr>
        <p:spPr>
          <a:xfrm>
            <a:off x="9296220" y="2053080"/>
            <a:ext cx="2160240"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latin typeface="Arial" pitchFamily="34" charset="0"/>
              </a:rPr>
              <a:t>Literature and related work</a:t>
            </a:r>
          </a:p>
        </p:txBody>
      </p:sp>
      <p:sp>
        <p:nvSpPr>
          <p:cNvPr id="17" name="Textfeld 16">
            <a:extLst>
              <a:ext uri="{FF2B5EF4-FFF2-40B4-BE49-F238E27FC236}">
                <a16:creationId xmlns:a16="http://schemas.microsoft.com/office/drawing/2014/main" id="{5C019BD6-1EF7-BC4D-A328-D1057421EBDA}"/>
              </a:ext>
            </a:extLst>
          </p:cNvPr>
          <p:cNvSpPr txBox="1"/>
          <p:nvPr/>
        </p:nvSpPr>
        <p:spPr>
          <a:xfrm>
            <a:off x="1335562" y="5572653"/>
            <a:ext cx="2384173"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b="1" dirty="0">
                <a:solidFill>
                  <a:schemeClr val="tx1"/>
                </a:solidFill>
                <a:latin typeface="Arial" panose="020B0604020202020204" pitchFamily="34" charset="0"/>
                <a:cs typeface="Arial" panose="020B0604020202020204" pitchFamily="34" charset="0"/>
              </a:rPr>
              <a:t>Expert </a:t>
            </a:r>
            <a:r>
              <a:rPr lang="de-DE" b="1" dirty="0" err="1">
                <a:solidFill>
                  <a:schemeClr val="tx1"/>
                </a:solidFill>
                <a:latin typeface="Arial" panose="020B0604020202020204" pitchFamily="34" charset="0"/>
                <a:cs typeface="Arial" panose="020B0604020202020204" pitchFamily="34" charset="0"/>
              </a:rPr>
              <a:t>evaluation</a:t>
            </a:r>
            <a:br>
              <a:rPr lang="de-DE" b="1" dirty="0">
                <a:solidFill>
                  <a:schemeClr val="tx1"/>
                </a:solidFill>
                <a:latin typeface="Arial" panose="020B0604020202020204" pitchFamily="34" charset="0"/>
                <a:cs typeface="Arial" panose="020B0604020202020204" pitchFamily="34" charset="0"/>
              </a:rPr>
            </a:br>
            <a:r>
              <a:rPr lang="de-DE" b="1" dirty="0">
                <a:solidFill>
                  <a:schemeClr val="tx1"/>
                </a:solidFill>
                <a:latin typeface="Arial" panose="020B0604020202020204" pitchFamily="34" charset="0"/>
                <a:cs typeface="Arial" panose="020B0604020202020204" pitchFamily="34" charset="0"/>
              </a:rPr>
              <a:t>- </a:t>
            </a:r>
            <a:r>
              <a:rPr lang="de-DE" b="1" dirty="0" err="1">
                <a:solidFill>
                  <a:schemeClr val="tx1"/>
                </a:solidFill>
                <a:latin typeface="Arial" panose="020B0604020202020204" pitchFamily="34" charset="0"/>
                <a:cs typeface="Arial" panose="020B0604020202020204" pitchFamily="34" charset="0"/>
              </a:rPr>
              <a:t>survey</a:t>
            </a:r>
            <a:endParaRPr lang="de-DE" b="1" dirty="0">
              <a:solidFill>
                <a:schemeClr val="tx1"/>
              </a:solidFill>
              <a:latin typeface="Arial" panose="020B0604020202020204" pitchFamily="34" charset="0"/>
              <a:cs typeface="Arial" panose="020B0604020202020204" pitchFamily="34" charset="0"/>
            </a:endParaRPr>
          </a:p>
          <a:p>
            <a:pPr algn="ctr"/>
            <a:r>
              <a:rPr lang="de-DE" sz="1200" i="1" dirty="0">
                <a:solidFill>
                  <a:schemeClr val="tx1"/>
                </a:solidFill>
                <a:latin typeface="Arial" panose="020B0604020202020204" pitchFamily="34" charset="0"/>
                <a:cs typeface="Arial" panose="020B0604020202020204" pitchFamily="34" charset="0"/>
              </a:rPr>
              <a:t>K. </a:t>
            </a:r>
            <a:r>
              <a:rPr lang="de-DE" sz="1200" i="1" dirty="0" err="1">
                <a:solidFill>
                  <a:schemeClr val="tx1"/>
                </a:solidFill>
                <a:latin typeface="Arial" panose="020B0604020202020204" pitchFamily="34" charset="0"/>
                <a:cs typeface="Arial" panose="020B0604020202020204" pitchFamily="34" charset="0"/>
              </a:rPr>
              <a:t>Peffers</a:t>
            </a:r>
            <a:r>
              <a:rPr lang="de-DE" sz="1200" i="1" dirty="0">
                <a:solidFill>
                  <a:schemeClr val="tx1"/>
                </a:solidFill>
                <a:latin typeface="Arial" panose="020B0604020202020204" pitchFamily="34" charset="0"/>
                <a:cs typeface="Arial" panose="020B0604020202020204" pitchFamily="34" charset="0"/>
              </a:rPr>
              <a:t>, M. Rothenberger, T. </a:t>
            </a:r>
            <a:r>
              <a:rPr lang="de-DE" sz="1200" i="1" dirty="0" err="1">
                <a:solidFill>
                  <a:schemeClr val="tx1"/>
                </a:solidFill>
                <a:latin typeface="Arial" panose="020B0604020202020204" pitchFamily="34" charset="0"/>
                <a:cs typeface="Arial" panose="020B0604020202020204" pitchFamily="34" charset="0"/>
              </a:rPr>
              <a:t>Tuunanen</a:t>
            </a:r>
            <a:r>
              <a:rPr lang="de-DE" sz="1200" i="1" dirty="0">
                <a:solidFill>
                  <a:schemeClr val="tx1"/>
                </a:solidFill>
                <a:latin typeface="Arial" panose="020B0604020202020204" pitchFamily="34" charset="0"/>
                <a:cs typeface="Arial" panose="020B0604020202020204" pitchFamily="34" charset="0"/>
              </a:rPr>
              <a:t>, R. </a:t>
            </a:r>
            <a:r>
              <a:rPr lang="de-DE" sz="1200" i="1" dirty="0" err="1">
                <a:solidFill>
                  <a:schemeClr val="tx1"/>
                </a:solidFill>
                <a:latin typeface="Arial" panose="020B0604020202020204" pitchFamily="34" charset="0"/>
                <a:cs typeface="Arial" panose="020B0604020202020204" pitchFamily="34" charset="0"/>
              </a:rPr>
              <a:t>Vaezi</a:t>
            </a:r>
            <a:r>
              <a:rPr lang="de-DE" sz="1200" i="1" dirty="0">
                <a:solidFill>
                  <a:schemeClr val="tx1"/>
                </a:solidFill>
                <a:latin typeface="Arial" panose="020B0604020202020204" pitchFamily="34" charset="0"/>
                <a:cs typeface="Arial" panose="020B0604020202020204" pitchFamily="34" charset="0"/>
              </a:rPr>
              <a:t> (2012)</a:t>
            </a:r>
          </a:p>
        </p:txBody>
      </p:sp>
      <p:pic>
        <p:nvPicPr>
          <p:cNvPr id="18" name="Grafik 17" descr="Pfeil Kreis Silhouette">
            <a:extLst>
              <a:ext uri="{FF2B5EF4-FFF2-40B4-BE49-F238E27FC236}">
                <a16:creationId xmlns:a16="http://schemas.microsoft.com/office/drawing/2014/main" id="{EE767B1A-AD25-8F42-8C3D-F94681922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776" y="2780928"/>
            <a:ext cx="1436741" cy="1361431"/>
          </a:xfrm>
          <a:prstGeom prst="rect">
            <a:avLst/>
          </a:prstGeom>
        </p:spPr>
      </p:pic>
      <p:pic>
        <p:nvPicPr>
          <p:cNvPr id="19" name="Grafik 18">
            <a:extLst>
              <a:ext uri="{FF2B5EF4-FFF2-40B4-BE49-F238E27FC236}">
                <a16:creationId xmlns:a16="http://schemas.microsoft.com/office/drawing/2014/main" id="{C9AF1ABD-94F6-D54C-9BC5-29F84BF87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789" y="1272600"/>
            <a:ext cx="1159292" cy="1159292"/>
          </a:xfrm>
          <a:prstGeom prst="rect">
            <a:avLst/>
          </a:prstGeom>
        </p:spPr>
      </p:pic>
      <p:pic>
        <p:nvPicPr>
          <p:cNvPr id="20" name="Grafik 19">
            <a:extLst>
              <a:ext uri="{FF2B5EF4-FFF2-40B4-BE49-F238E27FC236}">
                <a16:creationId xmlns:a16="http://schemas.microsoft.com/office/drawing/2014/main" id="{D7648CE6-CB2F-474E-946F-FA9B4CDE00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0535" y="1117809"/>
            <a:ext cx="930001" cy="930001"/>
          </a:xfrm>
          <a:prstGeom prst="rect">
            <a:avLst/>
          </a:prstGeom>
        </p:spPr>
      </p:pic>
      <p:pic>
        <p:nvPicPr>
          <p:cNvPr id="21" name="Grafik 20">
            <a:extLst>
              <a:ext uri="{FF2B5EF4-FFF2-40B4-BE49-F238E27FC236}">
                <a16:creationId xmlns:a16="http://schemas.microsoft.com/office/drawing/2014/main" id="{42BE9D64-B8F5-C04C-BD81-BB6C5ACE5B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5552" y="3237724"/>
            <a:ext cx="1464756" cy="1464756"/>
          </a:xfrm>
          <a:prstGeom prst="rect">
            <a:avLst/>
          </a:prstGeom>
        </p:spPr>
      </p:pic>
      <p:pic>
        <p:nvPicPr>
          <p:cNvPr id="23" name="Grafik 22">
            <a:extLst>
              <a:ext uri="{FF2B5EF4-FFF2-40B4-BE49-F238E27FC236}">
                <a16:creationId xmlns:a16="http://schemas.microsoft.com/office/drawing/2014/main" id="{8DF16059-528B-7E46-9B20-FA2A146444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6355" y="4503581"/>
            <a:ext cx="1028975" cy="1028975"/>
          </a:xfrm>
          <a:prstGeom prst="rect">
            <a:avLst/>
          </a:prstGeom>
        </p:spPr>
      </p:pic>
      <p:sp>
        <p:nvSpPr>
          <p:cNvPr id="26" name="Textfeld 25">
            <a:extLst>
              <a:ext uri="{FF2B5EF4-FFF2-40B4-BE49-F238E27FC236}">
                <a16:creationId xmlns:a16="http://schemas.microsoft.com/office/drawing/2014/main" id="{276D54E9-EC8B-B44B-BD35-3E4445AC41C3}"/>
              </a:ext>
            </a:extLst>
          </p:cNvPr>
          <p:cNvSpPr txBox="1"/>
          <p:nvPr/>
        </p:nvSpPr>
        <p:spPr>
          <a:xfrm>
            <a:off x="8644801" y="3935877"/>
            <a:ext cx="3368610" cy="26161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Metric documentation structures, collections and approaches for the establishment of metrics</a:t>
            </a:r>
          </a:p>
          <a:p>
            <a:pPr algn="ctr"/>
            <a:br>
              <a:rPr lang="de-DE" sz="1100" dirty="0"/>
            </a:br>
            <a:r>
              <a:rPr lang="de-DE" sz="900" dirty="0"/>
              <a:t>A. </a:t>
            </a:r>
            <a:r>
              <a:rPr lang="de-DE" sz="900" dirty="0" err="1"/>
              <a:t>Neely</a:t>
            </a:r>
            <a:r>
              <a:rPr lang="de-DE" sz="900" dirty="0"/>
              <a:t>, C. Adams, </a:t>
            </a:r>
            <a:r>
              <a:rPr lang="de-DE" sz="900" dirty="0" err="1"/>
              <a:t>and</a:t>
            </a:r>
            <a:r>
              <a:rPr lang="de-DE" sz="900" dirty="0"/>
              <a:t> M. </a:t>
            </a:r>
            <a:r>
              <a:rPr lang="de-DE" sz="900" dirty="0" err="1"/>
              <a:t>Kennerley</a:t>
            </a:r>
            <a:r>
              <a:rPr lang="de-DE" sz="900" dirty="0"/>
              <a:t>. (2002)</a:t>
            </a:r>
            <a:endParaRPr lang="de-DE" sz="900" i="1" dirty="0">
              <a:latin typeface="Arial" panose="020B0604020202020204" pitchFamily="34" charset="0"/>
            </a:endParaRPr>
          </a:p>
          <a:p>
            <a:pPr algn="ctr"/>
            <a:r>
              <a:rPr lang="de-DE" sz="900" i="1" dirty="0">
                <a:latin typeface="Arial" panose="020B0604020202020204" pitchFamily="34" charset="0"/>
              </a:rPr>
              <a:t>V. Popova, A. </a:t>
            </a:r>
            <a:r>
              <a:rPr lang="de-DE" sz="900" i="1" dirty="0" err="1">
                <a:latin typeface="Arial" panose="020B0604020202020204" pitchFamily="34" charset="0"/>
              </a:rPr>
              <a:t>Sharpanskykh</a:t>
            </a:r>
            <a:r>
              <a:rPr lang="de-DE" sz="900" i="1" dirty="0">
                <a:latin typeface="Arial" panose="020B0604020202020204" pitchFamily="34" charset="0"/>
              </a:rPr>
              <a:t> (2010), D. </a:t>
            </a:r>
            <a:r>
              <a:rPr lang="de-DE" sz="900" i="1" dirty="0" err="1">
                <a:latin typeface="Arial" panose="020B0604020202020204" pitchFamily="34" charset="0"/>
              </a:rPr>
              <a:t>Parmenter</a:t>
            </a:r>
            <a:r>
              <a:rPr lang="de-DE" sz="900" i="1" dirty="0">
                <a:latin typeface="Arial" panose="020B0604020202020204" pitchFamily="34" charset="0"/>
              </a:rPr>
              <a:t>  (2015), M. </a:t>
            </a:r>
            <a:r>
              <a:rPr lang="de-DE" sz="900" i="1" dirty="0" err="1">
                <a:latin typeface="Arial" panose="020B0604020202020204" pitchFamily="34" charset="0"/>
              </a:rPr>
              <a:t>Kütz</a:t>
            </a:r>
            <a:r>
              <a:rPr lang="de-DE" sz="900" i="1" dirty="0">
                <a:latin typeface="Arial" panose="020B0604020202020204" pitchFamily="34" charset="0"/>
              </a:rPr>
              <a:t> (2011) , ISO/IEC/IEEE 15939:2017(E), D. Hartmann, R. </a:t>
            </a:r>
            <a:r>
              <a:rPr lang="de-DE" sz="900" i="1" dirty="0" err="1">
                <a:latin typeface="Arial" panose="020B0604020202020204" pitchFamily="34" charset="0"/>
              </a:rPr>
              <a:t>Dymond</a:t>
            </a:r>
            <a:r>
              <a:rPr lang="de-DE" sz="900" i="1" dirty="0">
                <a:latin typeface="Arial" panose="020B0604020202020204" pitchFamily="34" charset="0"/>
              </a:rPr>
              <a:t> (2006)</a:t>
            </a:r>
          </a:p>
          <a:p>
            <a:pPr algn="ctr"/>
            <a:r>
              <a:rPr lang="de-DE" sz="900" i="1" dirty="0">
                <a:latin typeface="Arial" panose="020B0604020202020204" pitchFamily="34" charset="0"/>
              </a:rPr>
              <a:t>I. </a:t>
            </a:r>
            <a:r>
              <a:rPr lang="de-DE" sz="900" i="1" dirty="0" err="1">
                <a:latin typeface="Arial" panose="020B0604020202020204" pitchFamily="34" charset="0"/>
              </a:rPr>
              <a:t>Monahov</a:t>
            </a:r>
            <a:r>
              <a:rPr lang="de-DE" sz="900" i="1" dirty="0">
                <a:latin typeface="Arial" panose="020B0604020202020204" pitchFamily="34" charset="0"/>
              </a:rPr>
              <a:t> (2014), E. </a:t>
            </a:r>
            <a:r>
              <a:rPr lang="de-DE" sz="900" i="1" dirty="0" err="1">
                <a:latin typeface="Arial" panose="020B0604020202020204" pitchFamily="34" charset="0"/>
              </a:rPr>
              <a:t>Bouwers</a:t>
            </a:r>
            <a:r>
              <a:rPr lang="de-DE" sz="900" i="1" dirty="0">
                <a:latin typeface="Arial" panose="020B0604020202020204" pitchFamily="34" charset="0"/>
              </a:rPr>
              <a:t>, A. Van </a:t>
            </a:r>
            <a:r>
              <a:rPr lang="de-DE" sz="900" i="1" dirty="0" err="1">
                <a:latin typeface="Arial" panose="020B0604020202020204" pitchFamily="34" charset="0"/>
              </a:rPr>
              <a:t>Deursen</a:t>
            </a:r>
            <a:r>
              <a:rPr lang="de-DE" sz="900" i="1" dirty="0">
                <a:latin typeface="Arial" panose="020B0604020202020204" pitchFamily="34" charset="0"/>
              </a:rPr>
              <a:t>, J. Visser (2014), L- </a:t>
            </a:r>
            <a:r>
              <a:rPr lang="de-DE" sz="900" i="1" dirty="0" err="1">
                <a:latin typeface="Arial" panose="020B0604020202020204" pitchFamily="34" charset="0"/>
              </a:rPr>
              <a:t>Olsina</a:t>
            </a:r>
            <a:r>
              <a:rPr lang="de-DE" sz="900" i="1" dirty="0">
                <a:latin typeface="Arial" panose="020B0604020202020204" pitchFamily="34" charset="0"/>
              </a:rPr>
              <a:t>, G. Lafuente, O. Pastor (2002), C. </a:t>
            </a:r>
            <a:r>
              <a:rPr lang="de-DE" sz="900" i="1" dirty="0" err="1">
                <a:latin typeface="Arial" panose="020B0604020202020204" pitchFamily="34" charset="0"/>
              </a:rPr>
              <a:t>Kaner</a:t>
            </a:r>
            <a:r>
              <a:rPr lang="de-DE" sz="900" i="1" dirty="0">
                <a:latin typeface="Arial" panose="020B0604020202020204" pitchFamily="34" charset="0"/>
              </a:rPr>
              <a:t>, S. Member, W. P. Bond (2004)</a:t>
            </a:r>
          </a:p>
          <a:p>
            <a:pPr algn="ctr"/>
            <a:r>
              <a:rPr lang="de-DE" sz="900" i="1" dirty="0"/>
              <a:t>M. </a:t>
            </a:r>
            <a:r>
              <a:rPr lang="de-DE" sz="900" i="1" dirty="0" err="1"/>
              <a:t>Olszewska</a:t>
            </a:r>
            <a:r>
              <a:rPr lang="de-DE" sz="900" i="1" dirty="0"/>
              <a:t>, J. Heidenberg, M. </a:t>
            </a:r>
            <a:r>
              <a:rPr lang="de-DE" sz="900" i="1" dirty="0" err="1"/>
              <a:t>Weijola</a:t>
            </a:r>
            <a:r>
              <a:rPr lang="de-DE" sz="900" i="1" dirty="0"/>
              <a:t>, K. </a:t>
            </a:r>
            <a:r>
              <a:rPr lang="de-DE" sz="900" i="1" dirty="0" err="1"/>
              <a:t>Mikkonen</a:t>
            </a:r>
            <a:r>
              <a:rPr lang="de-DE" sz="900" i="1" dirty="0"/>
              <a:t>, I. </a:t>
            </a:r>
            <a:r>
              <a:rPr lang="de-DE" sz="900" i="1" dirty="0" err="1"/>
              <a:t>Porres</a:t>
            </a:r>
            <a:r>
              <a:rPr lang="de-DE" sz="900" i="1" dirty="0"/>
              <a:t> (2016)</a:t>
            </a:r>
            <a:endParaRPr lang="en-US" sz="900" i="1" dirty="0"/>
          </a:p>
        </p:txBody>
      </p:sp>
      <p:sp>
        <p:nvSpPr>
          <p:cNvPr id="27" name="Rechteck 26">
            <a:extLst>
              <a:ext uri="{FF2B5EF4-FFF2-40B4-BE49-F238E27FC236}">
                <a16:creationId xmlns:a16="http://schemas.microsoft.com/office/drawing/2014/main" id="{FAF62B65-E662-0845-A00D-DC3306EA1807}"/>
              </a:ext>
            </a:extLst>
          </p:cNvPr>
          <p:cNvSpPr/>
          <p:nvPr/>
        </p:nvSpPr>
        <p:spPr>
          <a:xfrm>
            <a:off x="4890855" y="2633496"/>
            <a:ext cx="3127030" cy="245114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Design and </a:t>
            </a:r>
            <a:r>
              <a:rPr lang="de-DE" sz="1400" b="1" dirty="0" err="1">
                <a:solidFill>
                  <a:schemeClr val="tx1"/>
                </a:solidFill>
                <a:latin typeface="Arial" panose="020B0604020202020204" pitchFamily="34" charset="0"/>
                <a:cs typeface="Arial" panose="020B0604020202020204" pitchFamily="34" charset="0"/>
              </a:rPr>
              <a:t>development</a:t>
            </a: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a:p>
            <a:pPr algn="ctr"/>
            <a:endParaRPr lang="de-DE" sz="1400" b="1" dirty="0">
              <a:solidFill>
                <a:schemeClr val="tx1"/>
              </a:solidFill>
              <a:latin typeface="Arial" panose="020B0604020202020204" pitchFamily="34" charset="0"/>
              <a:cs typeface="Arial" panose="020B0604020202020204" pitchFamily="34" charset="0"/>
            </a:endParaRPr>
          </a:p>
        </p:txBody>
      </p:sp>
      <p:sp>
        <p:nvSpPr>
          <p:cNvPr id="28" name="Rechteck 27">
            <a:extLst>
              <a:ext uri="{FF2B5EF4-FFF2-40B4-BE49-F238E27FC236}">
                <a16:creationId xmlns:a16="http://schemas.microsoft.com/office/drawing/2014/main" id="{C7D9A7AA-9FBF-7D4A-B7C3-51E0934D2B2E}"/>
              </a:ext>
            </a:extLst>
          </p:cNvPr>
          <p:cNvSpPr/>
          <p:nvPr/>
        </p:nvSpPr>
        <p:spPr>
          <a:xfrm>
            <a:off x="4895917" y="1498589"/>
            <a:ext cx="3127030" cy="54922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Problem </a:t>
            </a:r>
            <a:r>
              <a:rPr lang="de-DE" sz="1400" b="1" dirty="0" err="1">
                <a:solidFill>
                  <a:schemeClr val="tx1"/>
                </a:solidFill>
                <a:latin typeface="Arial" panose="020B0604020202020204" pitchFamily="34" charset="0"/>
                <a:cs typeface="Arial" panose="020B0604020202020204" pitchFamily="34" charset="0"/>
              </a:rPr>
              <a:t>identification</a:t>
            </a:r>
            <a:r>
              <a:rPr lang="de-DE" sz="1400" b="1" dirty="0">
                <a:solidFill>
                  <a:schemeClr val="tx1"/>
                </a:solidFill>
                <a:latin typeface="Arial" panose="020B0604020202020204" pitchFamily="34" charset="0"/>
                <a:cs typeface="Arial" panose="020B0604020202020204" pitchFamily="34" charset="0"/>
              </a:rPr>
              <a:t> </a:t>
            </a:r>
            <a:r>
              <a:rPr lang="de-DE" sz="1400" b="1" dirty="0" err="1">
                <a:solidFill>
                  <a:schemeClr val="tx1"/>
                </a:solidFill>
                <a:latin typeface="Arial" panose="020B0604020202020204" pitchFamily="34" charset="0"/>
                <a:cs typeface="Arial" panose="020B0604020202020204" pitchFamily="34" charset="0"/>
              </a:rPr>
              <a:t>and</a:t>
            </a:r>
            <a:r>
              <a:rPr lang="de-DE" sz="1400" b="1" dirty="0">
                <a:solidFill>
                  <a:schemeClr val="tx1"/>
                </a:solidFill>
                <a:latin typeface="Arial" panose="020B0604020202020204" pitchFamily="34" charset="0"/>
                <a:cs typeface="Arial" panose="020B0604020202020204" pitchFamily="34" charset="0"/>
              </a:rPr>
              <a:t> </a:t>
            </a:r>
            <a:r>
              <a:rPr lang="de-DE" sz="1400" b="1" dirty="0" err="1">
                <a:solidFill>
                  <a:schemeClr val="tx1"/>
                </a:solidFill>
                <a:latin typeface="Arial" panose="020B0604020202020204" pitchFamily="34" charset="0"/>
                <a:cs typeface="Arial" panose="020B0604020202020204" pitchFamily="34" charset="0"/>
              </a:rPr>
              <a:t>motivation</a:t>
            </a:r>
            <a:endParaRPr lang="de-DE" sz="1400" b="1" dirty="0">
              <a:solidFill>
                <a:schemeClr val="tx1"/>
              </a:solidFill>
              <a:latin typeface="Arial" panose="020B0604020202020204" pitchFamily="34" charset="0"/>
              <a:cs typeface="Arial" panose="020B0604020202020204" pitchFamily="34" charset="0"/>
            </a:endParaRPr>
          </a:p>
        </p:txBody>
      </p:sp>
      <p:sp>
        <p:nvSpPr>
          <p:cNvPr id="29" name="Rechteck 28">
            <a:extLst>
              <a:ext uri="{FF2B5EF4-FFF2-40B4-BE49-F238E27FC236}">
                <a16:creationId xmlns:a16="http://schemas.microsoft.com/office/drawing/2014/main" id="{F09C9308-CD31-2C49-A9D1-C3DC5B8FE09A}"/>
              </a:ext>
            </a:extLst>
          </p:cNvPr>
          <p:cNvSpPr/>
          <p:nvPr/>
        </p:nvSpPr>
        <p:spPr>
          <a:xfrm>
            <a:off x="4890855" y="5188102"/>
            <a:ext cx="3100520" cy="58234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Demonstration </a:t>
            </a:r>
            <a:r>
              <a:rPr lang="de-DE" sz="1400" b="1" dirty="0" err="1">
                <a:solidFill>
                  <a:schemeClr val="tx1"/>
                </a:solidFill>
                <a:latin typeface="Arial" panose="020B0604020202020204" pitchFamily="34" charset="0"/>
                <a:cs typeface="Arial" panose="020B0604020202020204" pitchFamily="34" charset="0"/>
              </a:rPr>
              <a:t>and</a:t>
            </a:r>
            <a:r>
              <a:rPr lang="de-DE" sz="1400" b="1" dirty="0">
                <a:solidFill>
                  <a:schemeClr val="tx1"/>
                </a:solidFill>
                <a:latin typeface="Arial" panose="020B0604020202020204" pitchFamily="34" charset="0"/>
                <a:cs typeface="Arial" panose="020B0604020202020204" pitchFamily="34" charset="0"/>
              </a:rPr>
              <a:t> </a:t>
            </a:r>
            <a:r>
              <a:rPr lang="de-DE" sz="1400" b="1" dirty="0" err="1">
                <a:solidFill>
                  <a:schemeClr val="tx1"/>
                </a:solidFill>
                <a:latin typeface="Arial" panose="020B0604020202020204" pitchFamily="34" charset="0"/>
                <a:cs typeface="Arial" panose="020B0604020202020204" pitchFamily="34" charset="0"/>
              </a:rPr>
              <a:t>evaluation</a:t>
            </a:r>
            <a:endParaRPr lang="de-DE" sz="1400" b="1" dirty="0">
              <a:solidFill>
                <a:schemeClr val="tx1"/>
              </a:solidFill>
              <a:latin typeface="Arial" panose="020B0604020202020204" pitchFamily="34" charset="0"/>
              <a:cs typeface="Arial" panose="020B0604020202020204" pitchFamily="34" charset="0"/>
            </a:endParaRPr>
          </a:p>
        </p:txBody>
      </p:sp>
      <p:sp>
        <p:nvSpPr>
          <p:cNvPr id="30" name="Rechteck 29">
            <a:extLst>
              <a:ext uri="{FF2B5EF4-FFF2-40B4-BE49-F238E27FC236}">
                <a16:creationId xmlns:a16="http://schemas.microsoft.com/office/drawing/2014/main" id="{49E95B1D-0E3C-4F45-9199-5B14281BB588}"/>
              </a:ext>
            </a:extLst>
          </p:cNvPr>
          <p:cNvSpPr/>
          <p:nvPr/>
        </p:nvSpPr>
        <p:spPr>
          <a:xfrm>
            <a:off x="4890855" y="2153328"/>
            <a:ext cx="3127030" cy="34282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solidFill>
                  <a:schemeClr val="tx1"/>
                </a:solidFill>
                <a:latin typeface="Arial" panose="020B0604020202020204" pitchFamily="34" charset="0"/>
                <a:cs typeface="Arial" panose="020B0604020202020204" pitchFamily="34" charset="0"/>
              </a:rPr>
              <a:t>Objectives</a:t>
            </a:r>
            <a:r>
              <a:rPr lang="de-DE" sz="1400" b="1" dirty="0">
                <a:solidFill>
                  <a:schemeClr val="tx1"/>
                </a:solidFill>
                <a:latin typeface="Arial" panose="020B0604020202020204" pitchFamily="34" charset="0"/>
                <a:cs typeface="Arial" panose="020B0604020202020204" pitchFamily="34" charset="0"/>
              </a:rPr>
              <a:t> </a:t>
            </a:r>
            <a:r>
              <a:rPr lang="de-DE" sz="1400" b="1" dirty="0" err="1">
                <a:solidFill>
                  <a:schemeClr val="tx1"/>
                </a:solidFill>
                <a:latin typeface="Arial" panose="020B0604020202020204" pitchFamily="34" charset="0"/>
                <a:cs typeface="Arial" panose="020B0604020202020204" pitchFamily="34" charset="0"/>
              </a:rPr>
              <a:t>of</a:t>
            </a:r>
            <a:r>
              <a:rPr lang="de-DE" sz="1400" b="1" dirty="0">
                <a:solidFill>
                  <a:schemeClr val="tx1"/>
                </a:solidFill>
                <a:latin typeface="Arial" panose="020B0604020202020204" pitchFamily="34" charset="0"/>
                <a:cs typeface="Arial" panose="020B0604020202020204" pitchFamily="34" charset="0"/>
              </a:rPr>
              <a:t> a </a:t>
            </a:r>
            <a:r>
              <a:rPr lang="de-DE" sz="1400" b="1" dirty="0" err="1">
                <a:solidFill>
                  <a:schemeClr val="tx1"/>
                </a:solidFill>
                <a:latin typeface="Arial" panose="020B0604020202020204" pitchFamily="34" charset="0"/>
                <a:cs typeface="Arial" panose="020B0604020202020204" pitchFamily="34" charset="0"/>
              </a:rPr>
              <a:t>solution</a:t>
            </a:r>
            <a:endParaRPr lang="de-DE" sz="1400" b="1" dirty="0">
              <a:solidFill>
                <a:schemeClr val="tx1"/>
              </a:solidFill>
              <a:latin typeface="Arial" panose="020B0604020202020204" pitchFamily="34" charset="0"/>
              <a:cs typeface="Arial" panose="020B0604020202020204" pitchFamily="34" charset="0"/>
            </a:endParaRPr>
          </a:p>
        </p:txBody>
      </p:sp>
      <p:sp>
        <p:nvSpPr>
          <p:cNvPr id="33" name="Rechteck 32">
            <a:extLst>
              <a:ext uri="{FF2B5EF4-FFF2-40B4-BE49-F238E27FC236}">
                <a16:creationId xmlns:a16="http://schemas.microsoft.com/office/drawing/2014/main" id="{994778BE-2825-E741-A09B-EDDD837874CF}"/>
              </a:ext>
            </a:extLst>
          </p:cNvPr>
          <p:cNvSpPr/>
          <p:nvPr/>
        </p:nvSpPr>
        <p:spPr>
          <a:xfrm>
            <a:off x="4890855" y="5849193"/>
            <a:ext cx="3100520" cy="54454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Communication</a:t>
            </a:r>
          </a:p>
        </p:txBody>
      </p:sp>
      <p:sp>
        <p:nvSpPr>
          <p:cNvPr id="34" name="Textfeld 33">
            <a:extLst>
              <a:ext uri="{FF2B5EF4-FFF2-40B4-BE49-F238E27FC236}">
                <a16:creationId xmlns:a16="http://schemas.microsoft.com/office/drawing/2014/main" id="{52193ECB-8D7C-6943-9D1F-C4E142E7AC56}"/>
              </a:ext>
            </a:extLst>
          </p:cNvPr>
          <p:cNvSpPr txBox="1"/>
          <p:nvPr/>
        </p:nvSpPr>
        <p:spPr>
          <a:xfrm>
            <a:off x="4522982" y="907755"/>
            <a:ext cx="3862776" cy="830997"/>
          </a:xfrm>
          <a:prstGeom prst="rect">
            <a:avLst/>
          </a:prstGeom>
          <a:noFill/>
        </p:spPr>
        <p:txBody>
          <a:bodyPr wrap="square" rtlCol="0">
            <a:spAutoFit/>
          </a:bodyPr>
          <a:lstStyle/>
          <a:p>
            <a:pPr algn="ctr"/>
            <a:r>
              <a:rPr lang="de-DE" dirty="0">
                <a:solidFill>
                  <a:schemeClr val="accent5">
                    <a:lumMod val="75000"/>
                  </a:schemeClr>
                </a:solidFill>
                <a:latin typeface="Arial" panose="020B0604020202020204" pitchFamily="34" charset="0"/>
                <a:cs typeface="Arial" panose="020B0604020202020204" pitchFamily="34" charset="0"/>
              </a:rPr>
              <a:t>Design Science Research</a:t>
            </a:r>
            <a:br>
              <a:rPr lang="de-DE" dirty="0">
                <a:solidFill>
                  <a:schemeClr val="accent5">
                    <a:lumMod val="75000"/>
                  </a:schemeClr>
                </a:solidFill>
                <a:latin typeface="Arial" panose="020B0604020202020204" pitchFamily="34" charset="0"/>
                <a:cs typeface="Arial" panose="020B0604020202020204" pitchFamily="34" charset="0"/>
              </a:rPr>
            </a:br>
            <a:r>
              <a:rPr lang="de-DE" sz="1200" i="1" dirty="0">
                <a:solidFill>
                  <a:schemeClr val="accent5">
                    <a:lumMod val="75000"/>
                  </a:schemeClr>
                </a:solidFill>
                <a:latin typeface="Arial" panose="020B0604020202020204" pitchFamily="34" charset="0"/>
                <a:cs typeface="Arial" panose="020B0604020202020204" pitchFamily="34" charset="0"/>
              </a:rPr>
              <a:t>(</a:t>
            </a:r>
            <a:r>
              <a:rPr lang="de-DE" sz="1200" i="1" dirty="0" err="1">
                <a:solidFill>
                  <a:schemeClr val="accent5">
                    <a:lumMod val="75000"/>
                  </a:schemeClr>
                </a:solidFill>
                <a:latin typeface="Arial" panose="020B0604020202020204" pitchFamily="34" charset="0"/>
                <a:cs typeface="Arial" panose="020B0604020202020204" pitchFamily="34" charset="0"/>
              </a:rPr>
              <a:t>Hevner</a:t>
            </a:r>
            <a:r>
              <a:rPr lang="de-DE" sz="1200" i="1" dirty="0">
                <a:solidFill>
                  <a:schemeClr val="accent5">
                    <a:lumMod val="75000"/>
                  </a:schemeClr>
                </a:solidFill>
                <a:latin typeface="Arial" panose="020B0604020202020204" pitchFamily="34" charset="0"/>
                <a:cs typeface="Arial" panose="020B0604020202020204" pitchFamily="34" charset="0"/>
              </a:rPr>
              <a:t> et al. 2004, </a:t>
            </a:r>
            <a:r>
              <a:rPr lang="de-DE" sz="1200" i="1" dirty="0" err="1">
                <a:solidFill>
                  <a:schemeClr val="accent5">
                    <a:lumMod val="75000"/>
                  </a:schemeClr>
                </a:solidFill>
                <a:latin typeface="Arial" panose="020B0604020202020204" pitchFamily="34" charset="0"/>
                <a:cs typeface="Arial" panose="020B0604020202020204" pitchFamily="34" charset="0"/>
              </a:rPr>
              <a:t>Peffers</a:t>
            </a:r>
            <a:r>
              <a:rPr lang="de-DE" sz="1200" i="1" dirty="0">
                <a:solidFill>
                  <a:schemeClr val="accent5">
                    <a:lumMod val="75000"/>
                  </a:schemeClr>
                </a:solidFill>
                <a:latin typeface="Arial" panose="020B0604020202020204" pitchFamily="34" charset="0"/>
                <a:cs typeface="Arial" panose="020B0604020202020204" pitchFamily="34" charset="0"/>
              </a:rPr>
              <a:t> et al. 2007)</a:t>
            </a:r>
          </a:p>
          <a:p>
            <a:pPr algn="ctr"/>
            <a:endParaRPr lang="de-DE" dirty="0">
              <a:solidFill>
                <a:schemeClr val="accent5">
                  <a:lumMod val="75000"/>
                </a:schemeClr>
              </a:solidFill>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57406A76-F684-3246-8B6C-E3D3EC07837B}"/>
              </a:ext>
            </a:extLst>
          </p:cNvPr>
          <p:cNvSpPr/>
          <p:nvPr/>
        </p:nvSpPr>
        <p:spPr>
          <a:xfrm>
            <a:off x="1499857" y="3517547"/>
            <a:ext cx="2056227" cy="611630"/>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400" dirty="0">
                <a:latin typeface="Arial" panose="020B0604020202020204" pitchFamily="34" charset="0"/>
                <a:cs typeface="Arial" panose="020B0604020202020204" pitchFamily="34" charset="0"/>
              </a:rPr>
              <a:t>20 semi-</a:t>
            </a:r>
            <a:r>
              <a:rPr lang="de-DE" sz="1400" dirty="0" err="1">
                <a:latin typeface="Arial" panose="020B0604020202020204" pitchFamily="34" charset="0"/>
                <a:cs typeface="Arial" panose="020B0604020202020204" pitchFamily="34" charset="0"/>
              </a:rPr>
              <a:t>structured</a:t>
            </a:r>
            <a:r>
              <a:rPr lang="de-DE" sz="1400" dirty="0">
                <a:latin typeface="Arial" panose="020B0604020202020204" pitchFamily="34" charset="0"/>
                <a:cs typeface="Arial" panose="020B0604020202020204" pitchFamily="34" charset="0"/>
              </a:rPr>
              <a:t> expert </a:t>
            </a:r>
            <a:r>
              <a:rPr lang="de-DE" sz="1400" dirty="0" err="1">
                <a:latin typeface="Arial" panose="020B0604020202020204" pitchFamily="34" charset="0"/>
                <a:cs typeface="Arial" panose="020B0604020202020204" pitchFamily="34" charset="0"/>
              </a:rPr>
              <a:t>interviews</a:t>
            </a:r>
            <a:endParaRPr lang="de-DE" sz="1400" dirty="0">
              <a:latin typeface="Arial" panose="020B0604020202020204" pitchFamily="34" charset="0"/>
              <a:cs typeface="Arial" panose="020B0604020202020204" pitchFamily="34" charset="0"/>
            </a:endParaRPr>
          </a:p>
        </p:txBody>
      </p:sp>
      <p:sp>
        <p:nvSpPr>
          <p:cNvPr id="36" name="Rechteck 35">
            <a:extLst>
              <a:ext uri="{FF2B5EF4-FFF2-40B4-BE49-F238E27FC236}">
                <a16:creationId xmlns:a16="http://schemas.microsoft.com/office/drawing/2014/main" id="{D992BA06-AAD9-2842-857B-766DAD2B5E0C}"/>
              </a:ext>
            </a:extLst>
          </p:cNvPr>
          <p:cNvSpPr/>
          <p:nvPr/>
        </p:nvSpPr>
        <p:spPr>
          <a:xfrm>
            <a:off x="6380308" y="3343242"/>
            <a:ext cx="1801850" cy="685790"/>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400" dirty="0" err="1">
                <a:latin typeface="Arial" panose="020B0604020202020204" pitchFamily="34" charset="0"/>
                <a:cs typeface="Arial" panose="020B0604020202020204" pitchFamily="34" charset="0"/>
              </a:rPr>
              <a:t>Artefact</a:t>
            </a:r>
            <a:r>
              <a:rPr lang="de-DE" sz="1400" dirty="0">
                <a:latin typeface="Arial" panose="020B0604020202020204" pitchFamily="34" charset="0"/>
                <a:cs typeface="Arial" panose="020B0604020202020204" pitchFamily="34" charset="0"/>
              </a:rPr>
              <a:t> 1: </a:t>
            </a:r>
            <a:br>
              <a:rPr lang="de-DE" sz="1400" dirty="0">
                <a:latin typeface="Arial" panose="020B0604020202020204" pitchFamily="34" charset="0"/>
                <a:cs typeface="Arial" panose="020B0604020202020204" pitchFamily="34" charset="0"/>
              </a:rPr>
            </a:br>
            <a:r>
              <a:rPr lang="de-DE" sz="1400" dirty="0" err="1">
                <a:latin typeface="Arial" panose="020B0604020202020204" pitchFamily="34" charset="0"/>
                <a:cs typeface="Arial" panose="020B0604020202020204" pitchFamily="34" charset="0"/>
              </a:rPr>
              <a:t>Metric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management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fact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sheet</a:t>
            </a:r>
            <a:endParaRPr lang="de-DE" sz="1400" dirty="0">
              <a:latin typeface="Arial" panose="020B0604020202020204" pitchFamily="34" charset="0"/>
              <a:cs typeface="Arial" panose="020B0604020202020204" pitchFamily="34" charset="0"/>
            </a:endParaRPr>
          </a:p>
        </p:txBody>
      </p:sp>
      <p:sp>
        <p:nvSpPr>
          <p:cNvPr id="44" name="Rechteck 43">
            <a:extLst>
              <a:ext uri="{FF2B5EF4-FFF2-40B4-BE49-F238E27FC236}">
                <a16:creationId xmlns:a16="http://schemas.microsoft.com/office/drawing/2014/main" id="{42176AAD-A9F2-A047-B417-B8A28E03D4AF}"/>
              </a:ext>
            </a:extLst>
          </p:cNvPr>
          <p:cNvSpPr/>
          <p:nvPr/>
        </p:nvSpPr>
        <p:spPr>
          <a:xfrm>
            <a:off x="6380308" y="4134550"/>
            <a:ext cx="1801850" cy="683969"/>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400" dirty="0" err="1">
                <a:latin typeface="Arial" panose="020B0604020202020204" pitchFamily="34" charset="0"/>
                <a:cs typeface="Arial" panose="020B0604020202020204" pitchFamily="34" charset="0"/>
              </a:rPr>
              <a:t>Artefact</a:t>
            </a:r>
            <a:r>
              <a:rPr lang="de-DE" sz="1400" dirty="0">
                <a:latin typeface="Arial" panose="020B0604020202020204" pitchFamily="34" charset="0"/>
                <a:cs typeface="Arial" panose="020B0604020202020204" pitchFamily="34" charset="0"/>
              </a:rPr>
              <a:t> 2: </a:t>
            </a:r>
            <a:br>
              <a:rPr lang="de-DE" sz="1400" dirty="0">
                <a:latin typeface="Arial" panose="020B0604020202020204" pitchFamily="34" charset="0"/>
                <a:cs typeface="Arial" panose="020B0604020202020204" pitchFamily="34" charset="0"/>
              </a:rPr>
            </a:br>
            <a:r>
              <a:rPr lang="de-DE" sz="1400" dirty="0" err="1">
                <a:latin typeface="Arial" panose="020B0604020202020204" pitchFamily="34" charset="0"/>
                <a:cs typeface="Arial" panose="020B0604020202020204" pitchFamily="34" charset="0"/>
              </a:rPr>
              <a:t>Metric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catalog</a:t>
            </a:r>
            <a:endParaRPr lang="de-DE" sz="1400" dirty="0">
              <a:latin typeface="Arial" panose="020B0604020202020204" pitchFamily="34" charset="0"/>
              <a:cs typeface="Arial" panose="020B0604020202020204" pitchFamily="34" charset="0"/>
            </a:endParaRPr>
          </a:p>
        </p:txBody>
      </p:sp>
      <p:cxnSp>
        <p:nvCxnSpPr>
          <p:cNvPr id="11" name="Gerade Verbindung mit Pfeil 10">
            <a:extLst>
              <a:ext uri="{FF2B5EF4-FFF2-40B4-BE49-F238E27FC236}">
                <a16:creationId xmlns:a16="http://schemas.microsoft.com/office/drawing/2014/main" id="{D251296A-4908-1C4A-8C86-8B21CD4B47AB}"/>
              </a:ext>
            </a:extLst>
          </p:cNvPr>
          <p:cNvCxnSpPr>
            <a:cxnSpLocks/>
          </p:cNvCxnSpPr>
          <p:nvPr/>
        </p:nvCxnSpPr>
        <p:spPr bwMode="auto">
          <a:xfrm>
            <a:off x="3518016" y="2056129"/>
            <a:ext cx="1015392" cy="10446"/>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46" name="Gerade Verbindung mit Pfeil 45">
            <a:extLst>
              <a:ext uri="{FF2B5EF4-FFF2-40B4-BE49-F238E27FC236}">
                <a16:creationId xmlns:a16="http://schemas.microsoft.com/office/drawing/2014/main" id="{E47194A4-9971-6643-B0E8-AE8B6ADD7250}"/>
              </a:ext>
            </a:extLst>
          </p:cNvPr>
          <p:cNvCxnSpPr>
            <a:cxnSpLocks/>
          </p:cNvCxnSpPr>
          <p:nvPr/>
        </p:nvCxnSpPr>
        <p:spPr bwMode="auto">
          <a:xfrm>
            <a:off x="3435396" y="5189138"/>
            <a:ext cx="1015392" cy="10446"/>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47" name="Gerade Verbindung mit Pfeil 46">
            <a:extLst>
              <a:ext uri="{FF2B5EF4-FFF2-40B4-BE49-F238E27FC236}">
                <a16:creationId xmlns:a16="http://schemas.microsoft.com/office/drawing/2014/main" id="{F47CE80D-A077-B54B-8F1B-5F16A44F79C5}"/>
              </a:ext>
            </a:extLst>
          </p:cNvPr>
          <p:cNvCxnSpPr>
            <a:cxnSpLocks/>
          </p:cNvCxnSpPr>
          <p:nvPr/>
        </p:nvCxnSpPr>
        <p:spPr bwMode="auto">
          <a:xfrm rot="10800000">
            <a:off x="8230655" y="2075435"/>
            <a:ext cx="1015392" cy="10446"/>
          </a:xfrm>
          <a:prstGeom prst="straightConnector1">
            <a:avLst/>
          </a:prstGeom>
          <a:ln w="63500">
            <a:solidFill>
              <a:schemeClr val="accent5">
                <a:alpha val="50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5" name="Rechteck 14">
            <a:extLst>
              <a:ext uri="{FF2B5EF4-FFF2-40B4-BE49-F238E27FC236}">
                <a16:creationId xmlns:a16="http://schemas.microsoft.com/office/drawing/2014/main" id="{54EF1B41-936F-284B-9A24-5CD96A798558}"/>
              </a:ext>
            </a:extLst>
          </p:cNvPr>
          <p:cNvSpPr/>
          <p:nvPr/>
        </p:nvSpPr>
        <p:spPr>
          <a:xfrm>
            <a:off x="8874823" y="2735548"/>
            <a:ext cx="3003034" cy="1200329"/>
          </a:xfrm>
          <a:prstGeom prst="rect">
            <a:avLst/>
          </a:prstGeom>
        </p:spPr>
        <p:txBody>
          <a:bodyPr wrap="square">
            <a:spAutoFit/>
          </a:bodyPr>
          <a:lstStyle/>
          <a:p>
            <a:pPr algn="ctr"/>
            <a:r>
              <a:rPr lang="en-US" dirty="0">
                <a:latin typeface="Arial" pitchFamily="34" charset="0"/>
              </a:rPr>
              <a:t>Investigations of metrics in large-scale and agile software development in the industry</a:t>
            </a:r>
          </a:p>
        </p:txBody>
      </p:sp>
    </p:spTree>
    <p:extLst>
      <p:ext uri="{BB962C8B-B14F-4D97-AF65-F5344CB8AC3E}">
        <p14:creationId xmlns:p14="http://schemas.microsoft.com/office/powerpoint/2010/main" val="32930374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35462" y="1916832"/>
            <a:ext cx="12192000" cy="5040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a:solidFill>
                <a:schemeClr val="tx1"/>
              </a:solidFill>
              <a:latin typeface="Arial Unicode MS" pitchFamily="34" charset="-128"/>
            </a:endParaRPr>
          </a:p>
        </p:txBody>
      </p:sp>
      <p:sp>
        <p:nvSpPr>
          <p:cNvPr id="3" name="Inhaltsplatzhalter 2"/>
          <p:cNvSpPr>
            <a:spLocks noGrp="1"/>
          </p:cNvSpPr>
          <p:nvPr>
            <p:ph idx="1"/>
          </p:nvPr>
        </p:nvSpPr>
        <p:spPr>
          <a:xfrm>
            <a:off x="332902" y="980728"/>
            <a:ext cx="11523135" cy="5400675"/>
          </a:xfrm>
        </p:spPr>
        <p:txBody>
          <a:bodyPr/>
          <a:lstStyle/>
          <a:p>
            <a:pPr>
              <a:lnSpc>
                <a:spcPct val="150000"/>
              </a:lnSpc>
            </a:pPr>
            <a:r>
              <a:rPr lang="de-DE" dirty="0" err="1"/>
              <a:t>Introduction</a:t>
            </a:r>
            <a:endParaRPr lang="de-DE" dirty="0"/>
          </a:p>
          <a:p>
            <a:pPr>
              <a:lnSpc>
                <a:spcPct val="150000"/>
              </a:lnSpc>
            </a:pPr>
            <a:r>
              <a:rPr lang="de-DE" dirty="0"/>
              <a:t>Research </a:t>
            </a:r>
            <a:r>
              <a:rPr lang="de-DE" dirty="0" err="1"/>
              <a:t>methodology</a:t>
            </a:r>
            <a:endParaRPr lang="de-DE" dirty="0"/>
          </a:p>
          <a:p>
            <a:pPr>
              <a:lnSpc>
                <a:spcPct val="150000"/>
              </a:lnSpc>
            </a:pPr>
            <a:r>
              <a:rPr lang="de-DE" dirty="0"/>
              <a:t>Study </a:t>
            </a:r>
            <a:r>
              <a:rPr lang="de-DE" dirty="0" err="1"/>
              <a:t>results</a:t>
            </a:r>
            <a:endParaRPr lang="de-DE" dirty="0"/>
          </a:p>
          <a:p>
            <a:pPr>
              <a:lnSpc>
                <a:spcPct val="150000"/>
              </a:lnSpc>
            </a:pPr>
            <a:r>
              <a:rPr lang="de-DE" dirty="0"/>
              <a:t>Solution </a:t>
            </a:r>
            <a:r>
              <a:rPr lang="de-DE" dirty="0" err="1"/>
              <a:t>artifacts</a:t>
            </a:r>
            <a:endParaRPr lang="de-DE" dirty="0"/>
          </a:p>
          <a:p>
            <a:pPr>
              <a:lnSpc>
                <a:spcPct val="150000"/>
              </a:lnSpc>
            </a:pPr>
            <a:r>
              <a:rPr lang="de-DE" dirty="0"/>
              <a:t>Evaluation</a:t>
            </a:r>
          </a:p>
          <a:p>
            <a:pPr>
              <a:lnSpc>
                <a:spcPct val="150000"/>
              </a:lnSpc>
            </a:pPr>
            <a:r>
              <a:rPr lang="de-DE" dirty="0"/>
              <a:t>Key </a:t>
            </a:r>
            <a:r>
              <a:rPr lang="de-DE" dirty="0" err="1"/>
              <a:t>findings</a:t>
            </a:r>
            <a:r>
              <a:rPr lang="de-DE" dirty="0"/>
              <a:t> </a:t>
            </a:r>
            <a:r>
              <a:rPr lang="de-DE" dirty="0" err="1"/>
              <a:t>and</a:t>
            </a:r>
            <a:r>
              <a:rPr lang="de-DE" dirty="0"/>
              <a:t> </a:t>
            </a:r>
            <a:r>
              <a:rPr lang="de-DE" dirty="0" err="1"/>
              <a:t>outlook</a:t>
            </a:r>
            <a:endParaRPr lang="de-DE" dirty="0"/>
          </a:p>
        </p:txBody>
      </p:sp>
      <p:sp>
        <p:nvSpPr>
          <p:cNvPr id="2" name="Titel 1"/>
          <p:cNvSpPr>
            <a:spLocks noGrp="1"/>
          </p:cNvSpPr>
          <p:nvPr>
            <p:ph type="title"/>
          </p:nvPr>
        </p:nvSpPr>
        <p:spPr/>
        <p:txBody>
          <a:bodyPr/>
          <a:lstStyle/>
          <a:p>
            <a:r>
              <a:rPr lang="en-US"/>
              <a:t>Outline</a:t>
            </a:r>
          </a:p>
        </p:txBody>
      </p:sp>
      <p:sp>
        <p:nvSpPr>
          <p:cNvPr id="4" name="Datumsplatzhalter 3"/>
          <p:cNvSpPr>
            <a:spLocks noGrp="1"/>
          </p:cNvSpPr>
          <p:nvPr>
            <p:ph type="dt" sz="half" idx="10"/>
          </p:nvPr>
        </p:nvSpPr>
        <p:spPr/>
        <p:txBody>
          <a:bodyPr/>
          <a:lstStyle/>
          <a:p>
            <a:r>
              <a:rPr lang="de-DE"/>
              <a:t>© sebis</a:t>
            </a:r>
          </a:p>
        </p:txBody>
      </p:sp>
      <p:sp>
        <p:nvSpPr>
          <p:cNvPr id="5" name="Fußzeilenplatzhalter 4"/>
          <p:cNvSpPr>
            <a:spLocks noGrp="1"/>
          </p:cNvSpPr>
          <p:nvPr>
            <p:ph type="ftr" sz="quarter" idx="11"/>
          </p:nvPr>
        </p:nvSpPr>
        <p:spPr/>
        <p:txBody>
          <a:bodyPr/>
          <a:lstStyle/>
          <a:p>
            <a:r>
              <a:rPr lang="de-DE" dirty="0"/>
              <a:t>12.07.2021 Franziska Maria Tobisch Final </a:t>
            </a:r>
            <a:r>
              <a:rPr lang="de-DE" dirty="0" err="1"/>
              <a:t>Presentation</a:t>
            </a:r>
            <a:r>
              <a:rPr lang="de-DE" dirty="0"/>
              <a:t> Master Thesis</a:t>
            </a:r>
          </a:p>
        </p:txBody>
      </p:sp>
      <p:sp>
        <p:nvSpPr>
          <p:cNvPr id="6" name="Foliennummernplatzhalter 5"/>
          <p:cNvSpPr>
            <a:spLocks noGrp="1"/>
          </p:cNvSpPr>
          <p:nvPr>
            <p:ph type="sldNum" sz="quarter" idx="12"/>
          </p:nvPr>
        </p:nvSpPr>
        <p:spPr/>
        <p:txBody>
          <a:bodyPr/>
          <a:lstStyle/>
          <a:p>
            <a:fld id="{05BC9FAB-BDC1-47C0-A8BB-6E12A8205D33}" type="slidenum">
              <a:rPr lang="de-DE" smtClean="0"/>
              <a:pPr/>
              <a:t>9</a:t>
            </a:fld>
            <a:endParaRPr lang="de-DE"/>
          </a:p>
        </p:txBody>
      </p:sp>
    </p:spTree>
    <p:extLst>
      <p:ext uri="{BB962C8B-B14F-4D97-AF65-F5344CB8AC3E}">
        <p14:creationId xmlns:p14="http://schemas.microsoft.com/office/powerpoint/2010/main" val="4210640686"/>
      </p:ext>
    </p:extLst>
  </p:cSld>
  <p:clrMapOvr>
    <a:masterClrMapping/>
  </p:clrMapOvr>
  <p:transition/>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71103 Matthes Deutsche Folienvorlage (breit).potx" id="{797E3055-EF26-4B20-9ED8-5B1EF4832DAD}" vid="{40E147F4-7733-44AD-9066-08DC2245D498}"/>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71103 Matthes Deutsche Folienvorlage (breit).potx" id="{797E3055-EF26-4B20-9ED8-5B1EF4832DAD}" vid="{40E147F4-7733-44AD-9066-08DC2245D498}"/>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71103 Matthes Deutsche Folienvorlage (breit).potx" id="{797E3055-EF26-4B20-9ED8-5B1EF4832DAD}" vid="{40E147F4-7733-44AD-9066-08DC2245D498}"/>
    </a:ext>
  </a:ext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sebis 2013 2</Template>
  <TotalTime>0</TotalTime>
  <Words>4815</Words>
  <Application>Microsoft Macintosh PowerPoint</Application>
  <PresentationFormat>Widescreen</PresentationFormat>
  <Paragraphs>677</Paragraphs>
  <Slides>45</Slides>
  <Notes>22</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45</vt:i4>
      </vt:variant>
    </vt:vector>
  </HeadingPairs>
  <TitlesOfParts>
    <vt:vector size="58" baseType="lpstr">
      <vt:lpstr>Arial Unicode MS</vt:lpstr>
      <vt:lpstr>Arial</vt:lpstr>
      <vt:lpstr>ArialMT</vt:lpstr>
      <vt:lpstr>Calibri</vt:lpstr>
      <vt:lpstr>Calibri Light</vt:lpstr>
      <vt:lpstr>Helvetica Neue</vt:lpstr>
      <vt:lpstr>TUM Neue Helvetica 75 Bold</vt:lpstr>
      <vt:lpstr>Wingdings</vt:lpstr>
      <vt:lpstr>Slides sebis 2013 2</vt:lpstr>
      <vt:lpstr>1_Office</vt:lpstr>
      <vt:lpstr>2_Slides sebis 2013 2</vt:lpstr>
      <vt:lpstr>Office</vt:lpstr>
      <vt:lpstr>1_Slides sebis 2013 2</vt:lpstr>
      <vt:lpstr>Design of a Metric Catalog for Large-Scale Agile Software Development</vt:lpstr>
      <vt:lpstr>Outline</vt:lpstr>
      <vt:lpstr>Potential of metrics in large-scale agile software development contexts</vt:lpstr>
      <vt:lpstr>Metric-related disadvantages and challenges</vt:lpstr>
      <vt:lpstr>Motivation – Big picture</vt:lpstr>
      <vt:lpstr>Outline</vt:lpstr>
      <vt:lpstr>Research methodology – Research questions</vt:lpstr>
      <vt:lpstr>Research methodology – Design science</vt:lpstr>
      <vt:lpstr>Outline</vt:lpstr>
      <vt:lpstr>Study results – Organizations of the interviewed experts (1)</vt:lpstr>
      <vt:lpstr>Metric-related goals</vt:lpstr>
      <vt:lpstr>Identified metrics</vt:lpstr>
      <vt:lpstr>Metrics per organization</vt:lpstr>
      <vt:lpstr>Beneficial inherent characteristics of metrics</vt:lpstr>
      <vt:lpstr>Poor inherent characteristics of metrics</vt:lpstr>
      <vt:lpstr>Reasons for using metrics in large-scale agile software development</vt:lpstr>
      <vt:lpstr>Challenges regarding metrics in large-scale agile software development</vt:lpstr>
      <vt:lpstr>Outline</vt:lpstr>
      <vt:lpstr>Metric Management Fact Sheet – Structure (1)</vt:lpstr>
      <vt:lpstr>Metric Management Fact Sheet – Structure (2)</vt:lpstr>
      <vt:lpstr>Metric Management Fact Sheet – Structure (3)</vt:lpstr>
      <vt:lpstr>Metric catalog for large-scale agile software development</vt:lpstr>
      <vt:lpstr>Outline</vt:lpstr>
      <vt:lpstr>Evaluation of the solution artifacts</vt:lpstr>
      <vt:lpstr>Evaluation results of the second iteration - MMFS</vt:lpstr>
      <vt:lpstr>Evaluation results of the second iteration - Metric Catalog</vt:lpstr>
      <vt:lpstr>Outline</vt:lpstr>
      <vt:lpstr>Key findings</vt:lpstr>
      <vt:lpstr>Future work</vt:lpstr>
      <vt:lpstr>References</vt:lpstr>
      <vt:lpstr>PowerPoint Presentation</vt:lpstr>
      <vt:lpstr>PowerPoint Presentation</vt:lpstr>
      <vt:lpstr>Study results - organizations</vt:lpstr>
      <vt:lpstr>Large-scale agile frameworks</vt:lpstr>
      <vt:lpstr>All benefits</vt:lpstr>
      <vt:lpstr>All disadvantages</vt:lpstr>
      <vt:lpstr>Back-up: Agile vs. Traditional Metrics</vt:lpstr>
      <vt:lpstr>Experts</vt:lpstr>
      <vt:lpstr>Organizations</vt:lpstr>
      <vt:lpstr>All goals &amp; # metrics</vt:lpstr>
      <vt:lpstr>Identified metrics</vt:lpstr>
      <vt:lpstr>Limitations</vt:lpstr>
      <vt:lpstr>Levels</vt:lpstr>
      <vt:lpstr>Study results – Organizations of the interviewed experts (2)</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dc:description>Copyright sebis</dc:description>
  <cp:lastModifiedBy/>
  <cp:revision>1</cp:revision>
  <dcterms:created xsi:type="dcterms:W3CDTF">2018-03-16T10:28:48Z</dcterms:created>
  <dcterms:modified xsi:type="dcterms:W3CDTF">2021-10-11T12:51:14Z</dcterms:modified>
</cp:coreProperties>
</file>