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13"/>
  </p:notesMasterIdLst>
  <p:handoutMasterIdLst>
    <p:handoutMasterId r:id="rId14"/>
  </p:handoutMasterIdLst>
  <p:sldIdLst>
    <p:sldId id="721" r:id="rId2"/>
    <p:sldId id="672" r:id="rId3"/>
    <p:sldId id="730" r:id="rId4"/>
    <p:sldId id="731" r:id="rId5"/>
    <p:sldId id="724" r:id="rId6"/>
    <p:sldId id="735" r:id="rId7"/>
    <p:sldId id="729" r:id="rId8"/>
    <p:sldId id="733" r:id="rId9"/>
    <p:sldId id="726" r:id="rId10"/>
    <p:sldId id="732" r:id="rId11"/>
    <p:sldId id="673" r:id="rId1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5ED"/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62" autoAdjust="0"/>
  </p:normalViewPr>
  <p:slideViewPr>
    <p:cSldViewPr>
      <p:cViewPr>
        <p:scale>
          <a:sx n="70" d="100"/>
          <a:sy n="70" d="100"/>
        </p:scale>
        <p:origin x="536" y="100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04" y="4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3FD88-630D-407F-8730-EB7248DBEBE9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D0D24C-350E-4120-A14E-4389D6F7510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RQ1: </a:t>
          </a:r>
          <a:r>
            <a:rPr lang="en-US" b="0" i="0" dirty="0"/>
            <a:t>Which goals and KPIs related to large-scale agile software development can be found in the scientific literature?</a:t>
          </a:r>
          <a:endParaRPr lang="en-US" dirty="0"/>
        </a:p>
      </dgm:t>
    </dgm:pt>
    <dgm:pt modelId="{4D58C050-A9A8-4730-8B05-98205ED95295}" type="parTrans" cxnId="{9F9699ED-9235-4E99-9B53-6215E96D19C7}">
      <dgm:prSet/>
      <dgm:spPr/>
      <dgm:t>
        <a:bodyPr/>
        <a:lstStyle/>
        <a:p>
          <a:endParaRPr lang="en-US"/>
        </a:p>
      </dgm:t>
    </dgm:pt>
    <dgm:pt modelId="{342100CF-07E9-4105-A763-FF6D92070F86}" type="sibTrans" cxnId="{9F9699ED-9235-4E99-9B53-6215E96D19C7}">
      <dgm:prSet/>
      <dgm:spPr/>
      <dgm:t>
        <a:bodyPr/>
        <a:lstStyle/>
        <a:p>
          <a:endParaRPr lang="en-US"/>
        </a:p>
      </dgm:t>
    </dgm:pt>
    <dgm:pt modelId="{185C0038-33C1-41FB-AC50-34FC2C8503D9}">
      <dgm:prSet/>
      <dgm:spPr/>
      <dgm:t>
        <a:bodyPr/>
        <a:lstStyle/>
        <a:p>
          <a:pPr>
            <a:lnSpc>
              <a:spcPct val="100000"/>
            </a:lnSpc>
          </a:pPr>
          <a:r>
            <a:rPr lang="de-DE" dirty="0"/>
            <a:t>RQ2: </a:t>
          </a:r>
          <a:r>
            <a:rPr lang="en-US" b="0" i="0" dirty="0"/>
            <a:t>How can the identified goals and KPIs related to large-scale agile software development be documented in a structured way?</a:t>
          </a:r>
          <a:endParaRPr lang="de-DE" dirty="0"/>
        </a:p>
      </dgm:t>
    </dgm:pt>
    <dgm:pt modelId="{AFB1B13B-DD65-4A70-B42F-32ECD0F5AC62}" type="parTrans" cxnId="{A2CC7274-605F-4DDF-AFC9-7FCB94C40EF7}">
      <dgm:prSet/>
      <dgm:spPr/>
      <dgm:t>
        <a:bodyPr/>
        <a:lstStyle/>
        <a:p>
          <a:endParaRPr lang="en-US"/>
        </a:p>
      </dgm:t>
    </dgm:pt>
    <dgm:pt modelId="{972233BA-DEC8-4756-BFC9-86619544876E}" type="sibTrans" cxnId="{A2CC7274-605F-4DDF-AFC9-7FCB94C40EF7}">
      <dgm:prSet/>
      <dgm:spPr/>
      <dgm:t>
        <a:bodyPr/>
        <a:lstStyle/>
        <a:p>
          <a:endParaRPr lang="en-US"/>
        </a:p>
      </dgm:t>
    </dgm:pt>
    <dgm:pt modelId="{DA20756D-4F38-4240-8779-1E717600AC3D}" type="pres">
      <dgm:prSet presAssocID="{4613FD88-630D-407F-8730-EB7248DBEBE9}" presName="root" presStyleCnt="0">
        <dgm:presLayoutVars>
          <dgm:dir/>
          <dgm:resizeHandles val="exact"/>
        </dgm:presLayoutVars>
      </dgm:prSet>
      <dgm:spPr/>
    </dgm:pt>
    <dgm:pt modelId="{2307A94D-8E1C-4CD2-BB32-4471ECA30C55}" type="pres">
      <dgm:prSet presAssocID="{7AD0D24C-350E-4120-A14E-4389D6F7510F}" presName="compNode" presStyleCnt="0"/>
      <dgm:spPr/>
    </dgm:pt>
    <dgm:pt modelId="{D3C5A349-7B4D-40F9-8A86-750CF9D279B0}" type="pres">
      <dgm:prSet presAssocID="{7AD0D24C-350E-4120-A14E-4389D6F7510F}" presName="bgRect" presStyleLbl="bgShp" presStyleIdx="0" presStyleCnt="2"/>
      <dgm:spPr>
        <a:solidFill>
          <a:srgbClr val="CBD5ED"/>
        </a:solidFill>
      </dgm:spPr>
    </dgm:pt>
    <dgm:pt modelId="{012BF340-E1D6-4BD0-B647-9784FE1DB361}" type="pres">
      <dgm:prSet presAssocID="{7AD0D24C-350E-4120-A14E-4389D6F7510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ühbirne und Zahnrad"/>
        </a:ext>
      </dgm:extLst>
    </dgm:pt>
    <dgm:pt modelId="{770487A5-2DA3-45FF-BE3B-62CBCF813D2F}" type="pres">
      <dgm:prSet presAssocID="{7AD0D24C-350E-4120-A14E-4389D6F7510F}" presName="spaceRect" presStyleCnt="0"/>
      <dgm:spPr/>
    </dgm:pt>
    <dgm:pt modelId="{E3EF6E17-B6A9-4A43-97AD-686062201F04}" type="pres">
      <dgm:prSet presAssocID="{7AD0D24C-350E-4120-A14E-4389D6F7510F}" presName="parTx" presStyleLbl="revTx" presStyleIdx="0" presStyleCnt="2">
        <dgm:presLayoutVars>
          <dgm:chMax val="0"/>
          <dgm:chPref val="0"/>
        </dgm:presLayoutVars>
      </dgm:prSet>
      <dgm:spPr/>
    </dgm:pt>
    <dgm:pt modelId="{E29D54F7-5A1A-4E5C-AD19-162CFE3C181F}" type="pres">
      <dgm:prSet presAssocID="{342100CF-07E9-4105-A763-FF6D92070F86}" presName="sibTrans" presStyleCnt="0"/>
      <dgm:spPr/>
    </dgm:pt>
    <dgm:pt modelId="{34DBEED4-E3E7-4A9C-ADAC-175B4EF7498B}" type="pres">
      <dgm:prSet presAssocID="{185C0038-33C1-41FB-AC50-34FC2C8503D9}" presName="compNode" presStyleCnt="0"/>
      <dgm:spPr/>
    </dgm:pt>
    <dgm:pt modelId="{058DB39A-B356-468C-A6F5-D922C5C02125}" type="pres">
      <dgm:prSet presAssocID="{185C0038-33C1-41FB-AC50-34FC2C8503D9}" presName="bgRect" presStyleLbl="bgShp" presStyleIdx="1" presStyleCnt="2"/>
      <dgm:spPr/>
    </dgm:pt>
    <dgm:pt modelId="{EC88C1A3-7AAA-4963-BD5C-65A2B1DEEC3F}" type="pres">
      <dgm:prSet presAssocID="{185C0038-33C1-41FB-AC50-34FC2C8503D9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ltreffer"/>
        </a:ext>
      </dgm:extLst>
    </dgm:pt>
    <dgm:pt modelId="{4E2CB1B7-2E0F-4535-8B60-82184ABDCB28}" type="pres">
      <dgm:prSet presAssocID="{185C0038-33C1-41FB-AC50-34FC2C8503D9}" presName="spaceRect" presStyleCnt="0"/>
      <dgm:spPr/>
    </dgm:pt>
    <dgm:pt modelId="{02BA7D14-4C0B-44B0-8D12-B02CF4926B2D}" type="pres">
      <dgm:prSet presAssocID="{185C0038-33C1-41FB-AC50-34FC2C8503D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7180B5C-E460-477E-BF7F-30CB0AC6ED94}" type="presOf" srcId="{185C0038-33C1-41FB-AC50-34FC2C8503D9}" destId="{02BA7D14-4C0B-44B0-8D12-B02CF4926B2D}" srcOrd="0" destOrd="0" presId="urn:microsoft.com/office/officeart/2018/2/layout/IconVerticalSolidList"/>
    <dgm:cxn modelId="{A2CC7274-605F-4DDF-AFC9-7FCB94C40EF7}" srcId="{4613FD88-630D-407F-8730-EB7248DBEBE9}" destId="{185C0038-33C1-41FB-AC50-34FC2C8503D9}" srcOrd="1" destOrd="0" parTransId="{AFB1B13B-DD65-4A70-B42F-32ECD0F5AC62}" sibTransId="{972233BA-DEC8-4756-BFC9-86619544876E}"/>
    <dgm:cxn modelId="{F024D6A6-E2FE-4201-AD55-C4DA391F9172}" type="presOf" srcId="{7AD0D24C-350E-4120-A14E-4389D6F7510F}" destId="{E3EF6E17-B6A9-4A43-97AD-686062201F04}" srcOrd="0" destOrd="0" presId="urn:microsoft.com/office/officeart/2018/2/layout/IconVerticalSolidList"/>
    <dgm:cxn modelId="{8FDD06C4-2583-43CF-8626-65F25EE1B33B}" type="presOf" srcId="{4613FD88-630D-407F-8730-EB7248DBEBE9}" destId="{DA20756D-4F38-4240-8779-1E717600AC3D}" srcOrd="0" destOrd="0" presId="urn:microsoft.com/office/officeart/2018/2/layout/IconVerticalSolidList"/>
    <dgm:cxn modelId="{9F9699ED-9235-4E99-9B53-6215E96D19C7}" srcId="{4613FD88-630D-407F-8730-EB7248DBEBE9}" destId="{7AD0D24C-350E-4120-A14E-4389D6F7510F}" srcOrd="0" destOrd="0" parTransId="{4D58C050-A9A8-4730-8B05-98205ED95295}" sibTransId="{342100CF-07E9-4105-A763-FF6D92070F86}"/>
    <dgm:cxn modelId="{AEBD1AA6-7B84-4319-B750-EC14D49CA2EB}" type="presParOf" srcId="{DA20756D-4F38-4240-8779-1E717600AC3D}" destId="{2307A94D-8E1C-4CD2-BB32-4471ECA30C55}" srcOrd="0" destOrd="0" presId="urn:microsoft.com/office/officeart/2018/2/layout/IconVerticalSolidList"/>
    <dgm:cxn modelId="{21672D24-4F53-4579-852D-ABDCA7181D1B}" type="presParOf" srcId="{2307A94D-8E1C-4CD2-BB32-4471ECA30C55}" destId="{D3C5A349-7B4D-40F9-8A86-750CF9D279B0}" srcOrd="0" destOrd="0" presId="urn:microsoft.com/office/officeart/2018/2/layout/IconVerticalSolidList"/>
    <dgm:cxn modelId="{2FEF67CA-8E24-4824-9CD0-5DF5B4040660}" type="presParOf" srcId="{2307A94D-8E1C-4CD2-BB32-4471ECA30C55}" destId="{012BF340-E1D6-4BD0-B647-9784FE1DB361}" srcOrd="1" destOrd="0" presId="urn:microsoft.com/office/officeart/2018/2/layout/IconVerticalSolidList"/>
    <dgm:cxn modelId="{2A6062D4-6AB8-4C36-9B74-CC2CF31C9B13}" type="presParOf" srcId="{2307A94D-8E1C-4CD2-BB32-4471ECA30C55}" destId="{770487A5-2DA3-45FF-BE3B-62CBCF813D2F}" srcOrd="2" destOrd="0" presId="urn:microsoft.com/office/officeart/2018/2/layout/IconVerticalSolidList"/>
    <dgm:cxn modelId="{76E0F4D5-FA4D-4548-9D05-D58BECE464E6}" type="presParOf" srcId="{2307A94D-8E1C-4CD2-BB32-4471ECA30C55}" destId="{E3EF6E17-B6A9-4A43-97AD-686062201F04}" srcOrd="3" destOrd="0" presId="urn:microsoft.com/office/officeart/2018/2/layout/IconVerticalSolidList"/>
    <dgm:cxn modelId="{0EDEF32B-97CF-46CD-B26E-22B3034A468F}" type="presParOf" srcId="{DA20756D-4F38-4240-8779-1E717600AC3D}" destId="{E29D54F7-5A1A-4E5C-AD19-162CFE3C181F}" srcOrd="1" destOrd="0" presId="urn:microsoft.com/office/officeart/2018/2/layout/IconVerticalSolidList"/>
    <dgm:cxn modelId="{A7D4DA08-4235-4751-85B6-DFA881DA893D}" type="presParOf" srcId="{DA20756D-4F38-4240-8779-1E717600AC3D}" destId="{34DBEED4-E3E7-4A9C-ADAC-175B4EF7498B}" srcOrd="2" destOrd="0" presId="urn:microsoft.com/office/officeart/2018/2/layout/IconVerticalSolidList"/>
    <dgm:cxn modelId="{F9411DFA-AAA5-41CD-A34E-EF8921F45EB5}" type="presParOf" srcId="{34DBEED4-E3E7-4A9C-ADAC-175B4EF7498B}" destId="{058DB39A-B356-468C-A6F5-D922C5C02125}" srcOrd="0" destOrd="0" presId="urn:microsoft.com/office/officeart/2018/2/layout/IconVerticalSolidList"/>
    <dgm:cxn modelId="{5AEB97E7-1124-4F5B-A0F0-868AC8155045}" type="presParOf" srcId="{34DBEED4-E3E7-4A9C-ADAC-175B4EF7498B}" destId="{EC88C1A3-7AAA-4963-BD5C-65A2B1DEEC3F}" srcOrd="1" destOrd="0" presId="urn:microsoft.com/office/officeart/2018/2/layout/IconVerticalSolidList"/>
    <dgm:cxn modelId="{FA4F7EAC-C3B2-4EF1-8509-BDD26F643EB5}" type="presParOf" srcId="{34DBEED4-E3E7-4A9C-ADAC-175B4EF7498B}" destId="{4E2CB1B7-2E0F-4535-8B60-82184ABDCB28}" srcOrd="2" destOrd="0" presId="urn:microsoft.com/office/officeart/2018/2/layout/IconVerticalSolidList"/>
    <dgm:cxn modelId="{EEA60F4F-038F-4DCF-AD14-1F85304288DC}" type="presParOf" srcId="{34DBEED4-E3E7-4A9C-ADAC-175B4EF7498B}" destId="{02BA7D14-4C0B-44B0-8D12-B02CF4926B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5A349-7B4D-40F9-8A86-750CF9D279B0}">
      <dsp:nvSpPr>
        <dsp:cNvPr id="0" name=""/>
        <dsp:cNvSpPr/>
      </dsp:nvSpPr>
      <dsp:spPr>
        <a:xfrm>
          <a:off x="0" y="877609"/>
          <a:ext cx="11523133" cy="1620202"/>
        </a:xfrm>
        <a:prstGeom prst="roundRect">
          <a:avLst>
            <a:gd name="adj" fmla="val 10000"/>
          </a:avLst>
        </a:prstGeom>
        <a:solidFill>
          <a:srgbClr val="CBD5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BF340-E1D6-4BD0-B647-9784FE1DB361}">
      <dsp:nvSpPr>
        <dsp:cNvPr id="0" name=""/>
        <dsp:cNvSpPr/>
      </dsp:nvSpPr>
      <dsp:spPr>
        <a:xfrm>
          <a:off x="490111" y="1242155"/>
          <a:ext cx="891111" cy="891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F6E17-B6A9-4A43-97AD-686062201F04}">
      <dsp:nvSpPr>
        <dsp:cNvPr id="0" name=""/>
        <dsp:cNvSpPr/>
      </dsp:nvSpPr>
      <dsp:spPr>
        <a:xfrm>
          <a:off x="1871333" y="877609"/>
          <a:ext cx="9651799" cy="162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71" tIns="171471" rIns="171471" bIns="1714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RQ1: </a:t>
          </a:r>
          <a:r>
            <a:rPr lang="en-US" sz="2500" b="0" i="0" kern="1200" dirty="0"/>
            <a:t>Which goals and KPIs related to large-scale agile software development can be found in the scientific literature?</a:t>
          </a:r>
          <a:endParaRPr lang="en-US" sz="2500" kern="1200" dirty="0"/>
        </a:p>
      </dsp:txBody>
      <dsp:txXfrm>
        <a:off x="1871333" y="877609"/>
        <a:ext cx="9651799" cy="1620202"/>
      </dsp:txXfrm>
    </dsp:sp>
    <dsp:sp modelId="{058DB39A-B356-468C-A6F5-D922C5C02125}">
      <dsp:nvSpPr>
        <dsp:cNvPr id="0" name=""/>
        <dsp:cNvSpPr/>
      </dsp:nvSpPr>
      <dsp:spPr>
        <a:xfrm>
          <a:off x="0" y="2902862"/>
          <a:ext cx="11523133" cy="162020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8C1A3-7AAA-4963-BD5C-65A2B1DEEC3F}">
      <dsp:nvSpPr>
        <dsp:cNvPr id="0" name=""/>
        <dsp:cNvSpPr/>
      </dsp:nvSpPr>
      <dsp:spPr>
        <a:xfrm>
          <a:off x="490111" y="3267408"/>
          <a:ext cx="891111" cy="89111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A7D14-4C0B-44B0-8D12-B02CF4926B2D}">
      <dsp:nvSpPr>
        <dsp:cNvPr id="0" name=""/>
        <dsp:cNvSpPr/>
      </dsp:nvSpPr>
      <dsp:spPr>
        <a:xfrm>
          <a:off x="1871333" y="2902862"/>
          <a:ext cx="9651799" cy="162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71" tIns="171471" rIns="171471" bIns="1714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RQ2: </a:t>
          </a:r>
          <a:r>
            <a:rPr lang="en-US" sz="2500" b="0" i="0" kern="1200" dirty="0"/>
            <a:t>How can the identified goals and KPIs related to large-scale agile software development be documented in a structured way?</a:t>
          </a:r>
          <a:endParaRPr lang="de-DE" sz="2500" kern="1200" dirty="0"/>
        </a:p>
      </dsp:txBody>
      <dsp:txXfrm>
        <a:off x="1871333" y="2902862"/>
        <a:ext cx="9651799" cy="1620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15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Individuals and interactions over processes and tools</a:t>
            </a:r>
          </a:p>
          <a:p>
            <a:r>
              <a:rPr lang="en-US" dirty="0"/>
              <a:t>Responding to change over following a plan</a:t>
            </a:r>
            <a:br>
              <a:rPr lang="en-US" dirty="0"/>
            </a:br>
            <a:r>
              <a:rPr lang="en-US" dirty="0"/>
              <a:t>Working software over comprehensive documentation</a:t>
            </a:r>
            <a:br>
              <a:rPr lang="en-US" dirty="0"/>
            </a:br>
            <a:r>
              <a:rPr lang="en-US" dirty="0"/>
              <a:t>Customer collaboration over contract negotiation</a:t>
            </a:r>
            <a:br>
              <a:rPr lang="en-US" dirty="0"/>
            </a:br>
            <a:endParaRPr lang="en-US" dirty="0"/>
          </a:p>
          <a:p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additional </a:t>
            </a:r>
            <a:r>
              <a:rPr lang="de-DE" dirty="0" err="1"/>
              <a:t>coordination</a:t>
            </a:r>
            <a:r>
              <a:rPr lang="de-DE" dirty="0"/>
              <a:t>, inter-team </a:t>
            </a:r>
            <a:r>
              <a:rPr lang="de-DE" dirty="0" err="1"/>
              <a:t>coordination</a:t>
            </a:r>
            <a:endParaRPr lang="de-DE" dirty="0"/>
          </a:p>
          <a:p>
            <a:r>
              <a:rPr lang="en-US" dirty="0"/>
              <a:t>interfacing with other organizational units, such as human resources, marketing and sales, and product management</a:t>
            </a:r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Agile management goals: starting with your agile goals identify relevant KPIs</a:t>
            </a:r>
          </a:p>
          <a:p>
            <a:r>
              <a:rPr lang="en-US" dirty="0"/>
              <a:t>KPI template: adapt the selected KPIs on your enterprise context using a structured template</a:t>
            </a:r>
          </a:p>
          <a:p>
            <a:r>
              <a:rPr lang="en-US" dirty="0"/>
              <a:t>Information model: determine which information is needed for the calculation of the selected KPIs</a:t>
            </a:r>
          </a:p>
          <a:p>
            <a:r>
              <a:rPr lang="en-US" dirty="0"/>
              <a:t>Agile layers: determine which elements of your agile software development project are covered by the selected KPIs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Sprint and Project Planning, Sprint and</a:t>
            </a:r>
          </a:p>
          <a:p>
            <a:r>
              <a:rPr lang="en-US" dirty="0"/>
              <a:t>Project Progress Tracking, Understanding and Improving Quality,</a:t>
            </a:r>
          </a:p>
          <a:p>
            <a:r>
              <a:rPr lang="en-US" dirty="0"/>
              <a:t>Fixing Software Process Problems, and Motivating People.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63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de-DE" noProof="0" dirty="0"/>
              <a:t>Titel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Name des Vortragenden, Datum, Ort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Lehrstuhl für Software</a:t>
            </a:r>
            <a:r>
              <a:rPr lang="de-DE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betrieblicher Informationssysteme </a:t>
            </a:r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de-DE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Fakultät</a:t>
            </a:r>
            <a:r>
              <a:rPr lang="de-DE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für Informatik</a:t>
            </a:r>
            <a:endParaRPr lang="de-DE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de-DE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de-DE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de-DE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116632"/>
            <a:ext cx="11525902" cy="6452444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18147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noProof="1">
                <a:latin typeface="+mn-lt"/>
              </a:rPr>
              <a:t>Technische Universität München</a:t>
            </a:r>
          </a:p>
          <a:p>
            <a:r>
              <a:rPr lang="de-DE" sz="1050" noProof="1">
                <a:latin typeface="+mn-lt"/>
              </a:rPr>
              <a:t>Fakultät für Informatik</a:t>
            </a:r>
          </a:p>
          <a:p>
            <a:r>
              <a:rPr lang="de-DE" sz="1050" noProof="1">
                <a:latin typeface="+mn-lt"/>
              </a:rPr>
              <a:t>Lehrstuhl für Software</a:t>
            </a:r>
            <a:r>
              <a:rPr lang="de-DE" sz="1050" baseline="0" noProof="1">
                <a:latin typeface="+mn-lt"/>
              </a:rPr>
              <a:t> Engineering betrieblicher Informationssysteme</a:t>
            </a:r>
            <a:endParaRPr lang="de-DE" sz="1050" noProof="1">
              <a:latin typeface="+mn-lt"/>
            </a:endParaRPr>
          </a:p>
          <a:p>
            <a:endParaRPr lang="de-DE" sz="1050" noProof="1">
              <a:latin typeface="+mn-lt"/>
            </a:endParaRPr>
          </a:p>
          <a:p>
            <a:r>
              <a:rPr lang="de-DE" sz="1050" noProof="1">
                <a:latin typeface="+mn-lt"/>
              </a:rPr>
              <a:t>Boltzmannstraße 3</a:t>
            </a:r>
          </a:p>
          <a:p>
            <a:r>
              <a:rPr lang="de-DE" sz="1050" noProof="1">
                <a:latin typeface="+mn-lt"/>
              </a:rPr>
              <a:t>85748 Garching bei</a:t>
            </a:r>
            <a:r>
              <a:rPr lang="de-DE" sz="1050" baseline="0" noProof="1">
                <a:latin typeface="+mn-lt"/>
              </a:rPr>
              <a:t> München</a:t>
            </a:r>
          </a:p>
          <a:p>
            <a:endParaRPr lang="de-DE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Fax	+49.89.289.17136</a:t>
            </a:r>
          </a:p>
          <a:p>
            <a:endParaRPr lang="de-DE" sz="1050" baseline="0" noProof="1">
              <a:latin typeface="+mn-lt"/>
            </a:endParaRPr>
          </a:p>
          <a:p>
            <a:endParaRPr lang="de-DE" sz="1050" baseline="0" noProof="1">
              <a:latin typeface="+mn-lt"/>
            </a:endParaRPr>
          </a:p>
          <a:p>
            <a:r>
              <a:rPr lang="de-DE" sz="1050" baseline="0" noProof="1">
                <a:latin typeface="+mn-lt"/>
                <a:hlinkClick r:id="rId5"/>
              </a:rPr>
              <a:t>wwwmatthes.in.tum.de</a:t>
            </a:r>
            <a:endParaRPr lang="de-DE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de-DE" noProof="0" dirty="0"/>
              <a:t>&lt;Akademischer Titel&gt;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03656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de-DE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988999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&lt;Titel&gt;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Erste Ebene</a:t>
            </a:r>
          </a:p>
          <a:p>
            <a:pPr lvl="2"/>
            <a:r>
              <a:rPr lang="de-DE" noProof="0" dirty="0"/>
              <a:t>Zweite Ebene</a:t>
            </a:r>
          </a:p>
          <a:p>
            <a:pPr lvl="3"/>
            <a:r>
              <a:rPr lang="de-DE" noProof="0" dirty="0"/>
              <a:t>Dritte Ebene</a:t>
            </a:r>
          </a:p>
          <a:p>
            <a:pPr lvl="4"/>
            <a:r>
              <a:rPr lang="de-DE" noProof="0" dirty="0"/>
              <a:t>Vierte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171103 Matthes Deutsche Folienvorlage (breit)</a:t>
            </a:r>
            <a:endParaRPr lang="de-DE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69" r:id="rId8"/>
    <p:sldLayoutId id="2147483771" r:id="rId9"/>
    <p:sldLayoutId id="2147483780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aseline="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Goals and KPIs in Large-Scale Agile Development: A Systematic Literature Review and Development of a Goal-Driven KPI Catalog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Nadine Teiber, 02.11.20, Kick-Off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2357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0AAACA4-CC22-49BC-A8D9-330306182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	B. Boehm, R. Turner (2005) Management challenges to implementing agile processes in traditional development organizations</a:t>
            </a:r>
          </a:p>
          <a:p>
            <a:r>
              <a:rPr lang="en-US" dirty="0"/>
              <a:t>B. A. </a:t>
            </a:r>
            <a:r>
              <a:rPr lang="en-US" dirty="0" err="1"/>
              <a:t>Kitchenham</a:t>
            </a:r>
            <a:r>
              <a:rPr lang="en-US" dirty="0"/>
              <a:t>, S. Charters (2007) Guidelines for performing systematic literature reviews in software engineering</a:t>
            </a:r>
          </a:p>
          <a:p>
            <a:r>
              <a:rPr lang="en-US" dirty="0">
                <a:latin typeface="Arial" pitchFamily="34" charset="0"/>
              </a:rPr>
              <a:t>I. </a:t>
            </a:r>
            <a:r>
              <a:rPr lang="en-US" dirty="0" err="1">
                <a:latin typeface="Arial" pitchFamily="34" charset="0"/>
              </a:rPr>
              <a:t>Monahov</a:t>
            </a:r>
            <a:r>
              <a:rPr lang="en-US" dirty="0">
                <a:latin typeface="Arial" pitchFamily="34" charset="0"/>
              </a:rPr>
              <a:t> (2014) </a:t>
            </a:r>
            <a:r>
              <a:rPr lang="en-US" dirty="0"/>
              <a:t>Integrated Software Support for Quantitative Models in the Domain of Enterprise Architecture Management</a:t>
            </a:r>
          </a:p>
          <a:p>
            <a:r>
              <a:rPr lang="de-DE" dirty="0">
                <a:latin typeface="Arial" pitchFamily="34" charset="0"/>
              </a:rPr>
              <a:t>K. </a:t>
            </a:r>
            <a:r>
              <a:rPr lang="de-DE" dirty="0" err="1">
                <a:latin typeface="Arial" pitchFamily="34" charset="0"/>
              </a:rPr>
              <a:t>Dikert</a:t>
            </a:r>
            <a:r>
              <a:rPr lang="de-DE" dirty="0">
                <a:latin typeface="Arial" pitchFamily="34" charset="0"/>
              </a:rPr>
              <a:t> et al. (2016) </a:t>
            </a:r>
            <a:r>
              <a:rPr lang="en-US" dirty="0"/>
              <a:t>Challenges and success factors for large-scale agile transformations: A systematic literature review</a:t>
            </a:r>
          </a:p>
          <a:p>
            <a:r>
              <a:rPr lang="en-US" dirty="0" err="1"/>
              <a:t>Peffers</a:t>
            </a:r>
            <a:r>
              <a:rPr lang="en-US" dirty="0"/>
              <a:t>, K.; </a:t>
            </a:r>
            <a:r>
              <a:rPr lang="en-US" dirty="0" err="1"/>
              <a:t>Tuunanen</a:t>
            </a:r>
            <a:r>
              <a:rPr lang="en-US" dirty="0"/>
              <a:t>, T.; </a:t>
            </a:r>
            <a:r>
              <a:rPr lang="en-US" dirty="0" err="1"/>
              <a:t>Rothenberger</a:t>
            </a:r>
            <a:r>
              <a:rPr lang="en-US" dirty="0"/>
              <a:t>, M. A.; Chatterjee, S.: A design science research methodology for information systems research. Journal of management information systems. 24(3):45–77. 2007.</a:t>
            </a:r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	</a:t>
            </a:r>
            <a:r>
              <a:rPr lang="de-DE" dirty="0">
                <a:latin typeface="Arial" pitchFamily="34" charset="0"/>
              </a:rPr>
              <a:t>T. </a:t>
            </a:r>
            <a:r>
              <a:rPr lang="de-DE" dirty="0" err="1">
                <a:latin typeface="Arial" pitchFamily="34" charset="0"/>
              </a:rPr>
              <a:t>Dingsøyr</a:t>
            </a:r>
            <a:r>
              <a:rPr lang="de-DE" dirty="0">
                <a:latin typeface="Arial" pitchFamily="34" charset="0"/>
              </a:rPr>
              <a:t>, N. B. Moe </a:t>
            </a:r>
            <a:r>
              <a:rPr lang="en-US" dirty="0">
                <a:latin typeface="Arial" pitchFamily="34" charset="0"/>
              </a:rPr>
              <a:t>(2014) Towards Principles of Large-Scale Agile Development</a:t>
            </a:r>
          </a:p>
          <a:p>
            <a:r>
              <a:rPr lang="de-DE" dirty="0">
                <a:latin typeface="Arial" pitchFamily="34" charset="0"/>
              </a:rPr>
              <a:t>Ö. </a:t>
            </a:r>
            <a:r>
              <a:rPr lang="de-DE" dirty="0" err="1">
                <a:latin typeface="Arial" pitchFamily="34" charset="0"/>
              </a:rPr>
              <a:t>Uludag</a:t>
            </a:r>
            <a:r>
              <a:rPr lang="de-DE" dirty="0">
                <a:latin typeface="Arial" pitchFamily="34" charset="0"/>
              </a:rPr>
              <a:t> et al. (2020) </a:t>
            </a:r>
            <a:r>
              <a:rPr lang="en-US" dirty="0">
                <a:latin typeface="Arial" pitchFamily="34" charset="0"/>
              </a:rPr>
              <a:t>Revealing the State-of-the-Art of Large-Scale Agile Development: A Systematic Mapping Study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26094C-4D77-4608-928B-1EF6488B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B65A4A-86B0-4554-BD28-294E3118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EB1C1-16F6-43FB-8301-4F67E94E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10</a:t>
            </a:fld>
            <a:endParaRPr lang="de-DE" noProof="0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1E8E693-6215-4146-A04D-CCE94BB5BC97}"/>
              </a:ext>
            </a:extLst>
          </p:cNvPr>
          <p:cNvSpPr txBox="1">
            <a:spLocks/>
          </p:cNvSpPr>
          <p:nvPr/>
        </p:nvSpPr>
        <p:spPr bwMode="auto">
          <a:xfrm>
            <a:off x="263352" y="6524623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Neue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DE"/>
              <a:t>021120 Nadine Teiber, Master‘s Thesis – Kick-Off 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6672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Nadine Teiber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B.Sc.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4C027A7-7CE2-424C-B24D-F8DE480954CC}"/>
              </a:ext>
            </a:extLst>
          </p:cNvPr>
          <p:cNvSpPr/>
          <p:nvPr/>
        </p:nvSpPr>
        <p:spPr>
          <a:xfrm>
            <a:off x="332903" y="996816"/>
            <a:ext cx="11523133" cy="113604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300000"/>
              </a:lnSpc>
            </a:pPr>
            <a:r>
              <a:rPr lang="de-DE" dirty="0"/>
              <a:t>Motivation</a:t>
            </a:r>
          </a:p>
          <a:p>
            <a:pPr lvl="1">
              <a:lnSpc>
                <a:spcPct val="300000"/>
              </a:lnSpc>
            </a:pPr>
            <a:r>
              <a:rPr lang="de-DE" dirty="0"/>
              <a:t>Research Questions</a:t>
            </a:r>
          </a:p>
          <a:p>
            <a:pPr lvl="1">
              <a:lnSpc>
                <a:spcPct val="300000"/>
              </a:lnSpc>
            </a:pPr>
            <a:r>
              <a:rPr lang="de-DE" dirty="0"/>
              <a:t>Research </a:t>
            </a:r>
            <a:r>
              <a:rPr lang="en-GB" dirty="0"/>
              <a:t>Methodology</a:t>
            </a:r>
          </a:p>
          <a:p>
            <a:pPr lvl="1">
              <a:lnSpc>
                <a:spcPct val="300000"/>
              </a:lnSpc>
            </a:pPr>
            <a:r>
              <a:rPr lang="de-DE" dirty="0" err="1"/>
              <a:t>Current</a:t>
            </a:r>
            <a:r>
              <a:rPr lang="de-DE" dirty="0"/>
              <a:t> State</a:t>
            </a:r>
            <a:endParaRPr lang="en-GB" dirty="0"/>
          </a:p>
          <a:p>
            <a:pPr lvl="1">
              <a:lnSpc>
                <a:spcPct val="300000"/>
              </a:lnSpc>
            </a:pPr>
            <a:r>
              <a:rPr lang="de-DE" dirty="0"/>
              <a:t>Timeline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A7910D67-29B3-47A3-9376-3B710CA7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noProof="0" dirty="0"/>
              <a:t>021120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Kick</a:t>
            </a:r>
            <a:r>
              <a:rPr lang="de-DE" dirty="0"/>
              <a:t>-Off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907F296-8D66-47BE-BB46-6EE16B9C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3" y="1569715"/>
            <a:ext cx="3673333" cy="5112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Agile development was originally designed for use in small, single team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Adopting agile in large-scale agile development is challenging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9EED5B-7B52-410F-85F3-34DD045B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- Large-</a:t>
            </a:r>
            <a:r>
              <a:rPr lang="de-DE" dirty="0" err="1"/>
              <a:t>Scale</a:t>
            </a:r>
            <a:r>
              <a:rPr lang="de-DE" dirty="0"/>
              <a:t> Agile Software Development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1F018D-22D3-4BDD-811D-649215BE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D9B2AA-2707-4220-9233-4D093EB5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 dirty="0"/>
              <a:t>021120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Kick</a:t>
            </a:r>
            <a:r>
              <a:rPr lang="de-DE" dirty="0"/>
              <a:t>-Off </a:t>
            </a:r>
            <a:r>
              <a:rPr lang="de-DE" dirty="0" err="1"/>
              <a:t>Presentation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0134B1-11D5-417B-9E86-9AEF7ED0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3</a:t>
            </a:fld>
            <a:endParaRPr lang="de-DE" noProof="0" dirty="0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F1E1FB8F-77CC-4039-AF59-EA98BF587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1784" y="897025"/>
            <a:ext cx="7250019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58B33E6-EC18-4B57-B582-3429256D7B52}"/>
              </a:ext>
            </a:extLst>
          </p:cNvPr>
          <p:cNvSpPr txBox="1"/>
          <p:nvPr/>
        </p:nvSpPr>
        <p:spPr>
          <a:xfrm>
            <a:off x="5159896" y="6590427"/>
            <a:ext cx="977830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</a:rPr>
              <a:t>Source:  K. </a:t>
            </a:r>
            <a:r>
              <a:rPr lang="de-DE" sz="1000" dirty="0" err="1">
                <a:latin typeface="Arial" pitchFamily="34" charset="0"/>
              </a:rPr>
              <a:t>Dikert</a:t>
            </a:r>
            <a:r>
              <a:rPr lang="de-DE" sz="1000" dirty="0">
                <a:latin typeface="Arial" pitchFamily="34" charset="0"/>
              </a:rPr>
              <a:t> et al. (2016), B</a:t>
            </a:r>
            <a:r>
              <a:rPr lang="en-US" sz="1000" dirty="0">
                <a:latin typeface="Arial" pitchFamily="34" charset="0"/>
              </a:rPr>
              <a:t>. Boehm, R. Turner (2005), https://www.scaledagileframework.com/ 	</a:t>
            </a:r>
            <a:endParaRPr lang="de-DE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709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EF071D08-6018-4FA4-A80E-0B4B6BEC5B55}"/>
              </a:ext>
            </a:extLst>
          </p:cNvPr>
          <p:cNvSpPr/>
          <p:nvPr/>
        </p:nvSpPr>
        <p:spPr bwMode="auto">
          <a:xfrm>
            <a:off x="4365123" y="1500195"/>
            <a:ext cx="2524723" cy="234001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5B86B26-0F8C-41D7-8C3E-077A2B551609}"/>
              </a:ext>
            </a:extLst>
          </p:cNvPr>
          <p:cNvSpPr/>
          <p:nvPr/>
        </p:nvSpPr>
        <p:spPr bwMode="auto">
          <a:xfrm>
            <a:off x="4873601" y="2937803"/>
            <a:ext cx="1440000" cy="1440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ED256B5-D940-4CC4-868E-E2A02C90AACD}"/>
              </a:ext>
            </a:extLst>
          </p:cNvPr>
          <p:cNvSpPr/>
          <p:nvPr/>
        </p:nvSpPr>
        <p:spPr bwMode="auto">
          <a:xfrm>
            <a:off x="5724050" y="1229432"/>
            <a:ext cx="1440000" cy="1440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F66D1B-F99C-4C36-BE31-DDCE681E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4686178"/>
            <a:ext cx="11523133" cy="121215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Software metrics have been studied for decades and several literature </a:t>
            </a:r>
            <a:r>
              <a:rPr lang="en-GB" dirty="0"/>
              <a:t>reviews have been published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Need for metrics to monitor progress and support transparency for agile software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So far only few studies on KPIs in large-scale agile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So far, no structured goal-driven collection of KPIs in large-scale agile software development</a:t>
            </a:r>
          </a:p>
          <a:p>
            <a:pPr marL="0" indent="0"/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GB" dirty="0"/>
          </a:p>
          <a:p>
            <a:endParaRPr lang="de-DE" dirty="0"/>
          </a:p>
          <a:p>
            <a:pPr marL="98425" lvl="1" indent="0">
              <a:buNone/>
            </a:pPr>
            <a:r>
              <a:rPr lang="de-DE" dirty="0"/>
              <a:t>	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A31970-3722-4E90-90C2-A0A75322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- KPIs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79A6A9-0426-4191-9881-1085CB6D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52BD30-A23B-4668-9323-983FC60B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4</a:t>
            </a:fld>
            <a:endParaRPr lang="de-DE" noProof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736700-B14A-4FBA-AFA6-594C2D4F69BA}"/>
              </a:ext>
            </a:extLst>
          </p:cNvPr>
          <p:cNvSpPr txBox="1"/>
          <p:nvPr/>
        </p:nvSpPr>
        <p:spPr>
          <a:xfrm>
            <a:off x="5951984" y="6569076"/>
            <a:ext cx="977830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</a:rPr>
              <a:t>Source: </a:t>
            </a:r>
            <a:r>
              <a:rPr lang="de-DE" sz="1000" dirty="0"/>
              <a:t>R. </a:t>
            </a:r>
            <a:r>
              <a:rPr lang="de-DE" sz="1000" dirty="0" err="1"/>
              <a:t>Kurnia</a:t>
            </a:r>
            <a:r>
              <a:rPr lang="de-DE" sz="1000" dirty="0"/>
              <a:t> et al (2018),</a:t>
            </a:r>
            <a:r>
              <a:rPr lang="de-DE" sz="1000" dirty="0">
                <a:latin typeface="Arial" pitchFamily="34" charset="0"/>
              </a:rPr>
              <a:t> T. </a:t>
            </a:r>
            <a:r>
              <a:rPr lang="de-DE" sz="1000" dirty="0" err="1">
                <a:latin typeface="Arial" pitchFamily="34" charset="0"/>
              </a:rPr>
              <a:t>Dingsøyr</a:t>
            </a:r>
            <a:r>
              <a:rPr lang="de-DE" sz="1000" dirty="0">
                <a:latin typeface="Arial" pitchFamily="34" charset="0"/>
              </a:rPr>
              <a:t>, N. B. Moe </a:t>
            </a:r>
            <a:r>
              <a:rPr lang="en-US" sz="1000" dirty="0">
                <a:latin typeface="Arial" pitchFamily="34" charset="0"/>
              </a:rPr>
              <a:t>(2014), </a:t>
            </a:r>
            <a:r>
              <a:rPr lang="de-DE" sz="1000" dirty="0">
                <a:latin typeface="Arial" pitchFamily="34" charset="0"/>
              </a:rPr>
              <a:t>Ö. </a:t>
            </a:r>
            <a:r>
              <a:rPr lang="de-DE" sz="1000" dirty="0" err="1">
                <a:latin typeface="Arial" pitchFamily="34" charset="0"/>
              </a:rPr>
              <a:t>Uludag</a:t>
            </a:r>
            <a:r>
              <a:rPr lang="de-DE" sz="1000" dirty="0">
                <a:latin typeface="Arial" pitchFamily="34" charset="0"/>
              </a:rPr>
              <a:t> et al. (2020) </a:t>
            </a:r>
            <a:r>
              <a:rPr lang="en-US" sz="1000" dirty="0">
                <a:latin typeface="Arial" pitchFamily="34" charset="0"/>
              </a:rPr>
              <a:t>	</a:t>
            </a:r>
            <a:endParaRPr lang="de-DE" sz="1000" dirty="0">
              <a:latin typeface="Arial" pitchFamily="34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26E5DF4-7528-442F-816F-944D9CCE2DC4}"/>
              </a:ext>
            </a:extLst>
          </p:cNvPr>
          <p:cNvGrpSpPr/>
          <p:nvPr/>
        </p:nvGrpSpPr>
        <p:grpSpPr>
          <a:xfrm>
            <a:off x="3980726" y="1325940"/>
            <a:ext cx="1440000" cy="1440000"/>
            <a:chOff x="2963732" y="2312084"/>
            <a:chExt cx="1440000" cy="144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5DD177F-52F1-4EB6-88EE-E8BE69A6047E}"/>
                </a:ext>
              </a:extLst>
            </p:cNvPr>
            <p:cNvSpPr/>
            <p:nvPr/>
          </p:nvSpPr>
          <p:spPr bwMode="auto">
            <a:xfrm>
              <a:off x="2963732" y="2312084"/>
              <a:ext cx="1440000" cy="144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2DBA853-B492-487A-84D6-B15FE6B9A07B}"/>
                </a:ext>
              </a:extLst>
            </p:cNvPr>
            <p:cNvSpPr txBox="1"/>
            <p:nvPr/>
          </p:nvSpPr>
          <p:spPr>
            <a:xfrm>
              <a:off x="2999656" y="2708920"/>
              <a:ext cx="136815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Arial" pitchFamily="34" charset="0"/>
                </a:rPr>
                <a:t>Individual Goals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3834A6A5-5BE4-4E64-8CAF-38B03DA3387C}"/>
              </a:ext>
            </a:extLst>
          </p:cNvPr>
          <p:cNvSpPr txBox="1"/>
          <p:nvPr/>
        </p:nvSpPr>
        <p:spPr>
          <a:xfrm>
            <a:off x="5759974" y="1631147"/>
            <a:ext cx="13681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Team Goals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4BCDAA7-63D7-444F-99AE-AF00BC5E7A51}"/>
              </a:ext>
            </a:extLst>
          </p:cNvPr>
          <p:cNvSpPr txBox="1"/>
          <p:nvPr/>
        </p:nvSpPr>
        <p:spPr>
          <a:xfrm>
            <a:off x="4909525" y="3405556"/>
            <a:ext cx="13681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itchFamily="34" charset="0"/>
              </a:rPr>
              <a:t>Business Goals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680CA0-FE46-4A6B-9DF7-8BF2B77FB373}"/>
              </a:ext>
            </a:extLst>
          </p:cNvPr>
          <p:cNvSpPr txBox="1"/>
          <p:nvPr/>
        </p:nvSpPr>
        <p:spPr>
          <a:xfrm>
            <a:off x="5070211" y="2519991"/>
            <a:ext cx="104678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itchFamily="34" charset="0"/>
              </a:rPr>
              <a:t>KPIs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A8BB285C-C098-425F-9497-6DE9200E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noProof="0" dirty="0"/>
              <a:t>021120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Kick</a:t>
            </a:r>
            <a:r>
              <a:rPr lang="de-DE" dirty="0"/>
              <a:t>-Off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677093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F96C1C5-A6BF-4E3E-A0D1-8D1B7610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de-DE"/>
              <a:t>Research Questions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E8D7CE-B7EC-4BE3-89EE-C1473C1C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noProof="0"/>
              <a:t>© sebis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79BA0-86C7-438F-8D46-6469C887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E4FF76D-8657-43F1-929B-F6D2FAB2741A}" type="slidenum">
              <a:rPr lang="de-DE" noProof="0" smtClean="0"/>
              <a:pPr>
                <a:spcAft>
                  <a:spcPts val="600"/>
                </a:spcAft>
                <a:defRPr/>
              </a:pPr>
              <a:t>5</a:t>
            </a:fld>
            <a:endParaRPr lang="de-DE" noProof="0"/>
          </a:p>
        </p:txBody>
      </p:sp>
      <p:graphicFrame>
        <p:nvGraphicFramePr>
          <p:cNvPr id="14" name="Inhaltsplatzhalter 1">
            <a:extLst>
              <a:ext uri="{FF2B5EF4-FFF2-40B4-BE49-F238E27FC236}">
                <a16:creationId xmlns:a16="http://schemas.microsoft.com/office/drawing/2014/main" id="{9D2FF327-441C-40D2-AE52-EF6DCD0ED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83695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EA36D9C-BD21-4538-8834-DC70DC8B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noProof="0" dirty="0"/>
              <a:t>021120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Kick</a:t>
            </a:r>
            <a:r>
              <a:rPr lang="de-DE" dirty="0"/>
              <a:t>-Off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204599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000BCA1-87D1-4942-81B7-5145ADF2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Methodology – Design Science Research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BF01E4-201D-4417-9367-470F5623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sebis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F44110-E851-4539-9ADB-4432B2F4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C2F4897-812D-49E4-8094-8BAD0042ACC4}"/>
              </a:ext>
            </a:extLst>
          </p:cNvPr>
          <p:cNvGrpSpPr/>
          <p:nvPr/>
        </p:nvGrpSpPr>
        <p:grpSpPr>
          <a:xfrm>
            <a:off x="71574" y="2152423"/>
            <a:ext cx="1908000" cy="2985232"/>
            <a:chOff x="30321" y="2143295"/>
            <a:chExt cx="1908000" cy="2985232"/>
          </a:xfrm>
          <a:solidFill>
            <a:srgbClr val="CBD5ED"/>
          </a:solidFill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1A5860C8-62AE-4BB4-839E-0D1A14C34EC3}"/>
                </a:ext>
              </a:extLst>
            </p:cNvPr>
            <p:cNvSpPr/>
            <p:nvPr/>
          </p:nvSpPr>
          <p:spPr bwMode="auto">
            <a:xfrm>
              <a:off x="30321" y="2143295"/>
              <a:ext cx="1908000" cy="2520280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95A26E7A-62C9-49B0-AF2D-D20276B2180B}"/>
                </a:ext>
              </a:extLst>
            </p:cNvPr>
            <p:cNvSpPr txBox="1"/>
            <p:nvPr/>
          </p:nvSpPr>
          <p:spPr>
            <a:xfrm>
              <a:off x="108164" y="2266205"/>
              <a:ext cx="1584176" cy="286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itchFamily="34" charset="0"/>
                </a:rPr>
                <a:t>Identify Problem and Motivate</a:t>
              </a:r>
            </a:p>
            <a:p>
              <a:pPr algn="ctr"/>
              <a:endParaRPr lang="en-GB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 eaLnBrk="0" hangingPunct="0"/>
              <a:r>
                <a:rPr lang="en-GB" dirty="0">
                  <a:solidFill>
                    <a:schemeClr val="tx1"/>
                  </a:solidFill>
                  <a:cs typeface="Arial" pitchFamily="34" charset="0"/>
                </a:rPr>
                <a:t>Presented on previous slides</a:t>
              </a:r>
            </a:p>
            <a:p>
              <a:pPr algn="ctr"/>
              <a:endParaRPr lang="en-GB" b="1" dirty="0">
                <a:latin typeface="Arial" pitchFamily="34" charset="0"/>
              </a:endParaRPr>
            </a:p>
            <a:p>
              <a:endParaRPr lang="en-GB" dirty="0">
                <a:latin typeface="Arial" pitchFamily="34" charset="0"/>
              </a:endParaRPr>
            </a:p>
            <a:p>
              <a:endParaRPr lang="en-GB" dirty="0">
                <a:latin typeface="Arial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CBBF1A0-5BA3-4FFD-961C-B641389A95A7}"/>
              </a:ext>
            </a:extLst>
          </p:cNvPr>
          <p:cNvGrpSpPr/>
          <p:nvPr/>
        </p:nvGrpSpPr>
        <p:grpSpPr>
          <a:xfrm>
            <a:off x="2088739" y="2152423"/>
            <a:ext cx="1908000" cy="2520280"/>
            <a:chOff x="1972853" y="2163476"/>
            <a:chExt cx="1908000" cy="2520280"/>
          </a:xfrm>
          <a:solidFill>
            <a:srgbClr val="CBD5ED"/>
          </a:solidFill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6A2779F0-901F-44C8-AAA4-CB62EB18068D}"/>
                </a:ext>
              </a:extLst>
            </p:cNvPr>
            <p:cNvSpPr/>
            <p:nvPr/>
          </p:nvSpPr>
          <p:spPr bwMode="auto">
            <a:xfrm>
              <a:off x="1972853" y="2163476"/>
              <a:ext cx="1908000" cy="2520280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1F8B004-834E-41C9-8245-C03A860726C7}"/>
                </a:ext>
              </a:extLst>
            </p:cNvPr>
            <p:cNvSpPr txBox="1"/>
            <p:nvPr/>
          </p:nvSpPr>
          <p:spPr>
            <a:xfrm>
              <a:off x="1985841" y="2269454"/>
              <a:ext cx="1872208" cy="2308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itchFamily="34" charset="0"/>
                </a:rPr>
                <a:t>Define objectives of a solution</a:t>
              </a:r>
            </a:p>
            <a:p>
              <a:pPr marL="342900" indent="-342900" algn="ctr">
                <a:buAutoNum type="arabicPeriod"/>
              </a:pPr>
              <a:endParaRPr lang="en-GB" dirty="0">
                <a:latin typeface="Arial" pitchFamily="34" charset="0"/>
              </a:endParaRPr>
            </a:p>
            <a:p>
              <a:pPr algn="ctr"/>
              <a:r>
                <a:rPr lang="en-GB" dirty="0">
                  <a:latin typeface="Arial" pitchFamily="34" charset="0"/>
                </a:rPr>
                <a:t>Develop a goal-driven KPI </a:t>
              </a:r>
              <a:r>
                <a:rPr lang="en-GB" dirty="0" err="1">
                  <a:latin typeface="Arial" pitchFamily="34" charset="0"/>
                </a:rPr>
                <a:t>catalog</a:t>
              </a:r>
              <a:endParaRPr lang="en-GB" dirty="0">
                <a:latin typeface="Arial" pitchFamily="34" charset="0"/>
              </a:endParaRPr>
            </a:p>
            <a:p>
              <a:endParaRPr lang="en-GB" dirty="0">
                <a:latin typeface="Arial" pitchFamily="34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4803222-6E4A-4ACF-A768-3570C8117C95}"/>
              </a:ext>
            </a:extLst>
          </p:cNvPr>
          <p:cNvGrpSpPr/>
          <p:nvPr/>
        </p:nvGrpSpPr>
        <p:grpSpPr>
          <a:xfrm>
            <a:off x="4066301" y="2163476"/>
            <a:ext cx="1980000" cy="2698719"/>
            <a:chOff x="3899192" y="2163476"/>
            <a:chExt cx="1980000" cy="2698719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E6D53DC7-CC3B-4992-84E7-BDEFB54142B2}"/>
                </a:ext>
              </a:extLst>
            </p:cNvPr>
            <p:cNvSpPr/>
            <p:nvPr/>
          </p:nvSpPr>
          <p:spPr bwMode="auto">
            <a:xfrm>
              <a:off x="3935192" y="2163476"/>
              <a:ext cx="1908000" cy="2520280"/>
            </a:xfrm>
            <a:prstGeom prst="roundRect">
              <a:avLst/>
            </a:prstGeom>
            <a:solidFill>
              <a:srgbClr val="CBD5ED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FF4096D-853F-4CEB-8A8C-397523B14592}"/>
                </a:ext>
              </a:extLst>
            </p:cNvPr>
            <p:cNvSpPr txBox="1"/>
            <p:nvPr/>
          </p:nvSpPr>
          <p:spPr>
            <a:xfrm>
              <a:off x="3899192" y="2276872"/>
              <a:ext cx="1980000" cy="2585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itchFamily="34" charset="0"/>
                </a:rPr>
                <a:t>Design &amp; Development</a:t>
              </a:r>
            </a:p>
            <a:p>
              <a:pPr marL="342900" indent="-342900" algn="ctr">
                <a:buAutoNum type="arabicPeriod"/>
              </a:pPr>
              <a:endParaRPr lang="en-GB" dirty="0">
                <a:latin typeface="Arial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dirty="0">
                  <a:latin typeface="Arial" pitchFamily="34" charset="0"/>
                </a:rPr>
                <a:t>Scientific Literature Review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dirty="0">
                  <a:latin typeface="Arial" pitchFamily="34" charset="0"/>
                </a:rPr>
                <a:t>Design KPI </a:t>
              </a:r>
              <a:r>
                <a:rPr lang="en-GB" dirty="0" err="1">
                  <a:latin typeface="Arial" pitchFamily="34" charset="0"/>
                </a:rPr>
                <a:t>catalog</a:t>
              </a:r>
              <a:endParaRPr lang="en-GB" dirty="0">
                <a:latin typeface="Arial" pitchFamily="34" charset="0"/>
              </a:endParaRPr>
            </a:p>
            <a:p>
              <a:endParaRPr lang="en-GB" dirty="0">
                <a:latin typeface="Arial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E404FB0-5EAD-4811-AFC3-F2591CD5C9D5}"/>
              </a:ext>
            </a:extLst>
          </p:cNvPr>
          <p:cNvGrpSpPr/>
          <p:nvPr/>
        </p:nvGrpSpPr>
        <p:grpSpPr>
          <a:xfrm>
            <a:off x="8097961" y="2146896"/>
            <a:ext cx="2088232" cy="2520280"/>
            <a:chOff x="7824192" y="2130955"/>
            <a:chExt cx="2088232" cy="2520280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314F20FB-FBF6-4C8C-93D2-6572C6F5786A}"/>
                </a:ext>
              </a:extLst>
            </p:cNvPr>
            <p:cNvSpPr/>
            <p:nvPr/>
          </p:nvSpPr>
          <p:spPr bwMode="auto">
            <a:xfrm>
              <a:off x="7871868" y="2130955"/>
              <a:ext cx="1908000" cy="2520280"/>
            </a:xfrm>
            <a:prstGeom prst="roundRect">
              <a:avLst/>
            </a:prstGeom>
            <a:solidFill>
              <a:srgbClr val="CBD5ED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5341688-4FD5-4FBE-ABEC-4F096D4F358F}"/>
                </a:ext>
              </a:extLst>
            </p:cNvPr>
            <p:cNvSpPr txBox="1"/>
            <p:nvPr/>
          </p:nvSpPr>
          <p:spPr>
            <a:xfrm>
              <a:off x="7824192" y="2269454"/>
              <a:ext cx="2088232" cy="203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>
                  <a:latin typeface="Arial" pitchFamily="34" charset="0"/>
                </a:rPr>
                <a:t>Evaluation</a:t>
              </a:r>
            </a:p>
            <a:p>
              <a:pPr marL="342900" indent="-342900" algn="ctr">
                <a:buAutoNum type="arabicPeriod"/>
              </a:pPr>
              <a:endParaRPr lang="en-GB">
                <a:latin typeface="Arial" pitchFamily="34" charset="0"/>
              </a:endParaRPr>
            </a:p>
            <a:p>
              <a:pPr algn="ctr"/>
              <a:r>
                <a:rPr lang="en-GB">
                  <a:latin typeface="Arial" pitchFamily="34" charset="0"/>
                </a:rPr>
                <a:t>Assess the KPI catalog by performing an interview with an industry partner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E8BC385-80CD-47D5-987D-EBBAD245F105}"/>
              </a:ext>
            </a:extLst>
          </p:cNvPr>
          <p:cNvGrpSpPr/>
          <p:nvPr/>
        </p:nvGrpSpPr>
        <p:grpSpPr>
          <a:xfrm>
            <a:off x="10122655" y="2146896"/>
            <a:ext cx="1994319" cy="2520280"/>
            <a:chOff x="9950554" y="2130955"/>
            <a:chExt cx="1994319" cy="2520280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6F4A9F92-8CB6-4A07-B513-4DC657D7BB23}"/>
                </a:ext>
              </a:extLst>
            </p:cNvPr>
            <p:cNvSpPr/>
            <p:nvPr/>
          </p:nvSpPr>
          <p:spPr bwMode="auto">
            <a:xfrm>
              <a:off x="9962482" y="2130955"/>
              <a:ext cx="1908000" cy="2520280"/>
            </a:xfrm>
            <a:prstGeom prst="roundRect">
              <a:avLst/>
            </a:prstGeom>
            <a:solidFill>
              <a:srgbClr val="CBD5ED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F49E0EC5-CA45-4719-9D97-CC69623F8F81}"/>
                </a:ext>
              </a:extLst>
            </p:cNvPr>
            <p:cNvSpPr txBox="1"/>
            <p:nvPr/>
          </p:nvSpPr>
          <p:spPr>
            <a:xfrm>
              <a:off x="9950554" y="2296350"/>
              <a:ext cx="1994319" cy="203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itchFamily="34" charset="0"/>
                </a:rPr>
                <a:t>Communication</a:t>
              </a:r>
            </a:p>
            <a:p>
              <a:pPr marL="342900" indent="-342900" algn="ctr">
                <a:buAutoNum type="arabicPeriod"/>
              </a:pPr>
              <a:endParaRPr lang="en-GB" dirty="0">
                <a:latin typeface="Arial" pitchFamily="34" charset="0"/>
              </a:endParaRPr>
            </a:p>
            <a:p>
              <a:pPr algn="ctr"/>
              <a:r>
                <a:rPr lang="en-GB" dirty="0">
                  <a:latin typeface="Arial" pitchFamily="34" charset="0"/>
                </a:rPr>
                <a:t>Results published in my Master‘s thesis and possibly on a conference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FFB8CE3-3BBE-472D-9D26-576F1241CE5D}"/>
              </a:ext>
            </a:extLst>
          </p:cNvPr>
          <p:cNvGrpSpPr/>
          <p:nvPr/>
        </p:nvGrpSpPr>
        <p:grpSpPr>
          <a:xfrm>
            <a:off x="6026307" y="2130955"/>
            <a:ext cx="2088232" cy="3292259"/>
            <a:chOff x="5807753" y="2130955"/>
            <a:chExt cx="2088232" cy="3292259"/>
          </a:xfrm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AB6E6A62-C39C-4C4F-B34E-3991105FE34A}"/>
                </a:ext>
              </a:extLst>
            </p:cNvPr>
            <p:cNvSpPr/>
            <p:nvPr/>
          </p:nvSpPr>
          <p:spPr bwMode="auto">
            <a:xfrm>
              <a:off x="5900912" y="2130955"/>
              <a:ext cx="1908000" cy="2520280"/>
            </a:xfrm>
            <a:prstGeom prst="roundRect">
              <a:avLst/>
            </a:prstGeom>
            <a:solidFill>
              <a:srgbClr val="CBD5ED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757CE39-19C4-433A-85AF-299065AFE8DE}"/>
                </a:ext>
              </a:extLst>
            </p:cNvPr>
            <p:cNvSpPr txBox="1"/>
            <p:nvPr/>
          </p:nvSpPr>
          <p:spPr>
            <a:xfrm>
              <a:off x="5807753" y="2283893"/>
              <a:ext cx="2088232" cy="31393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itchFamily="34" charset="0"/>
                </a:rPr>
                <a:t>Demonstration</a:t>
              </a:r>
            </a:p>
            <a:p>
              <a:endParaRPr lang="en-GB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/>
              <a:r>
                <a:rPr lang="en-GB" dirty="0">
                  <a:solidFill>
                    <a:schemeClr val="tx1"/>
                  </a:solidFill>
                  <a:cs typeface="Arial" pitchFamily="34" charset="0"/>
                </a:rPr>
                <a:t>Demonstration of the use of the artefact by showing it to an industry partner</a:t>
              </a:r>
            </a:p>
            <a:p>
              <a:pPr marL="342900" indent="-342900">
                <a:buAutoNum type="arabicPeriod"/>
              </a:pPr>
              <a:endParaRPr lang="en-GB" dirty="0">
                <a:latin typeface="Arial" pitchFamily="34" charset="0"/>
              </a:endParaRPr>
            </a:p>
            <a:p>
              <a:pPr marL="342900" indent="-342900" algn="ctr">
                <a:buAutoNum type="arabicPeriod"/>
              </a:pPr>
              <a:endParaRPr lang="en-GB" dirty="0">
                <a:latin typeface="Arial" pitchFamily="34" charset="0"/>
              </a:endParaRPr>
            </a:p>
            <a:p>
              <a:pPr marL="342900" indent="-342900" algn="ctr">
                <a:buAutoNum type="arabicPeriod"/>
              </a:pPr>
              <a:endParaRPr lang="en-GB" dirty="0">
                <a:latin typeface="Arial" pitchFamily="34" charset="0"/>
              </a:endParaRPr>
            </a:p>
            <a:p>
              <a:pPr marL="342900" indent="-342900" algn="ctr">
                <a:buAutoNum type="arabicPeriod"/>
              </a:pPr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26" name="Fußzeilenplatzhalter 4">
            <a:extLst>
              <a:ext uri="{FF2B5EF4-FFF2-40B4-BE49-F238E27FC236}">
                <a16:creationId xmlns:a16="http://schemas.microsoft.com/office/drawing/2014/main" id="{630C6DDB-1A7E-43E4-8198-BEF4AABB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noProof="0" dirty="0"/>
              <a:t>021120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Kick</a:t>
            </a:r>
            <a:r>
              <a:rPr lang="de-DE" dirty="0"/>
              <a:t>-Off </a:t>
            </a:r>
            <a:r>
              <a:rPr lang="de-DE" dirty="0" err="1"/>
              <a:t>Presentation</a:t>
            </a:r>
            <a:endParaRPr lang="de-DE" noProof="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F5B5446-7568-41DA-8BEC-35D35393A91A}"/>
              </a:ext>
            </a:extLst>
          </p:cNvPr>
          <p:cNvSpPr txBox="1"/>
          <p:nvPr/>
        </p:nvSpPr>
        <p:spPr>
          <a:xfrm>
            <a:off x="6968415" y="6590427"/>
            <a:ext cx="977830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dirty="0">
                <a:latin typeface="Arial" pitchFamily="34" charset="0"/>
              </a:rPr>
              <a:t>Source: Pfeffers et al. (2007), </a:t>
            </a:r>
            <a:r>
              <a:rPr lang="en-US" sz="1000" dirty="0"/>
              <a:t>B. A. </a:t>
            </a:r>
            <a:r>
              <a:rPr lang="en-US" sz="1000" dirty="0" err="1"/>
              <a:t>Kitchenham</a:t>
            </a:r>
            <a:r>
              <a:rPr lang="en-US" sz="1000" dirty="0"/>
              <a:t>, S. Charters (2007)</a:t>
            </a:r>
            <a:r>
              <a:rPr lang="de-DE" sz="1000" dirty="0">
                <a:latin typeface="Arial" pitchFamily="34" charset="0"/>
              </a:rPr>
              <a:t> </a:t>
            </a:r>
            <a:r>
              <a:rPr lang="en-US" sz="1000" dirty="0">
                <a:latin typeface="Arial" pitchFamily="34" charset="0"/>
              </a:rPr>
              <a:t>	</a:t>
            </a:r>
            <a:endParaRPr lang="de-DE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914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01BF6EC-2CE8-4E3E-8BF9-CB03917E4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/>
              <a:t>Literature reviews of metrics for agile software development: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  <a:p>
            <a:pPr marL="642937" lvl="1" indent="-285750"/>
            <a:r>
              <a:rPr lang="en-GB" dirty="0"/>
              <a:t>S. L. Ramírez-Mora and H. </a:t>
            </a:r>
            <a:r>
              <a:rPr lang="en-GB" dirty="0" err="1"/>
              <a:t>Oktaba</a:t>
            </a:r>
            <a:r>
              <a:rPr lang="en-GB" dirty="0"/>
              <a:t>: “Productivity in Agile Software Development: A Systematic Mapping Study”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642937" lvl="1" indent="-285750"/>
            <a:r>
              <a:rPr lang="en-GB" dirty="0"/>
              <a:t>R. </a:t>
            </a:r>
            <a:r>
              <a:rPr lang="en-GB" dirty="0" err="1"/>
              <a:t>Kurnia</a:t>
            </a:r>
            <a:r>
              <a:rPr lang="en-GB" dirty="0"/>
              <a:t> et al.: "Software Metrics Classification for Agile Scrum Process: A Literature Review“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642937" lvl="1" indent="-285750"/>
            <a:r>
              <a:rPr lang="en-GB" dirty="0"/>
              <a:t>E. </a:t>
            </a:r>
            <a:r>
              <a:rPr lang="en-GB" dirty="0" err="1"/>
              <a:t>Kupiainen</a:t>
            </a:r>
            <a:r>
              <a:rPr lang="en-GB" dirty="0"/>
              <a:t> et al.: “Using metrics in Agile and Lean Software Development – A systematic literature review of industrial studies”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E324DC-0201-411F-AE91-AFBBD5BB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State – </a:t>
            </a:r>
            <a:r>
              <a:rPr lang="de-DE" dirty="0" err="1"/>
              <a:t>Related</a:t>
            </a:r>
            <a:r>
              <a:rPr lang="de-DE" dirty="0"/>
              <a:t> Work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87624A-241D-40E3-806C-AB69A156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DE2840-2906-4841-9F8D-671DDCEF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7</a:t>
            </a:fld>
            <a:endParaRPr lang="de-DE" noProof="0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D3598BF-FA97-4D1C-8163-3EA59A76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noProof="0" dirty="0"/>
              <a:t>021120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Kick</a:t>
            </a:r>
            <a:r>
              <a:rPr lang="de-DE" dirty="0"/>
              <a:t>-Off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924156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7B14FE-D2AA-4CD0-B751-C031066F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6" y="1916832"/>
            <a:ext cx="11190816" cy="446491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/>
              <a:t>Phase 1 of Scientific Literature Review finished:</a:t>
            </a:r>
          </a:p>
          <a:p>
            <a:pPr marL="642937" lvl="1" indent="-285750">
              <a:lnSpc>
                <a:spcPct val="150000"/>
              </a:lnSpc>
            </a:pPr>
            <a:r>
              <a:rPr lang="en-GB" dirty="0"/>
              <a:t>Search strategy defined</a:t>
            </a:r>
          </a:p>
          <a:p>
            <a:pPr marL="642937" lvl="1" indent="-285750">
              <a:lnSpc>
                <a:spcPct val="150000"/>
              </a:lnSpc>
            </a:pPr>
            <a:r>
              <a:rPr lang="en-GB" dirty="0"/>
              <a:t>Preliminary search done:</a:t>
            </a:r>
          </a:p>
          <a:p>
            <a:pPr marL="909637" lvl="2" indent="-285750">
              <a:lnSpc>
                <a:spcPct val="150000"/>
              </a:lnSpc>
            </a:pPr>
            <a:r>
              <a:rPr lang="en-GB" dirty="0"/>
              <a:t>71 sources identified</a:t>
            </a:r>
          </a:p>
          <a:p>
            <a:pPr marL="1266825" lvl="3" indent="-285750">
              <a:lnSpc>
                <a:spcPct val="150000"/>
              </a:lnSpc>
            </a:pPr>
            <a:r>
              <a:rPr lang="en-GB" dirty="0"/>
              <a:t>14 sources about metrics in large-scale agile software development</a:t>
            </a:r>
          </a:p>
          <a:p>
            <a:pPr marL="1266825" lvl="3" indent="-285750">
              <a:lnSpc>
                <a:spcPct val="150000"/>
              </a:lnSpc>
            </a:pPr>
            <a:r>
              <a:rPr lang="en-GB" dirty="0"/>
              <a:t>57 about metrics in agile software development or undefined project size</a:t>
            </a:r>
          </a:p>
          <a:p>
            <a:pPr marL="642937" lvl="1" indent="-285750">
              <a:lnSpc>
                <a:spcPct val="150000"/>
              </a:lnSpc>
            </a:pPr>
            <a:r>
              <a:rPr lang="en-GB" dirty="0"/>
              <a:t>Main Search</a:t>
            </a:r>
          </a:p>
          <a:p>
            <a:pPr marL="1266825" lvl="3" indent="-285750">
              <a:lnSpc>
                <a:spcPct val="150000"/>
              </a:lnSpc>
            </a:pPr>
            <a:endParaRPr lang="en-GB" dirty="0"/>
          </a:p>
          <a:p>
            <a:pPr marL="1266825" lvl="3" indent="-285750">
              <a:lnSpc>
                <a:spcPct val="150000"/>
              </a:lnSpc>
            </a:pPr>
            <a:endParaRPr lang="en-GB" dirty="0"/>
          </a:p>
          <a:p>
            <a:pPr marL="623887" lvl="2" indent="0">
              <a:lnSpc>
                <a:spcPct val="150000"/>
              </a:lnSpc>
              <a:buNone/>
            </a:pPr>
            <a:endParaRPr lang="en-GB" dirty="0"/>
          </a:p>
          <a:p>
            <a:pPr marL="642937" lvl="1" indent="-285750">
              <a:lnSpc>
                <a:spcPct val="150000"/>
              </a:lnSpc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DE78EA-3B23-4B51-8816-80D5D091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State – Scientific </a:t>
            </a:r>
            <a:r>
              <a:rPr lang="de-DE" dirty="0" err="1"/>
              <a:t>Literature</a:t>
            </a:r>
            <a:r>
              <a:rPr lang="de-DE" dirty="0"/>
              <a:t> Review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1DCB2A-365C-411C-90DA-EB74D4D1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C959A-A36B-4F2C-84FD-D448FF50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8</a:t>
            </a:fld>
            <a:endParaRPr lang="de-DE" noProof="0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771EC8-3B1E-4CB3-920C-C61C8599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noProof="0" dirty="0"/>
              <a:t>021120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Kick</a:t>
            </a:r>
            <a:r>
              <a:rPr lang="de-DE" dirty="0"/>
              <a:t>-Off </a:t>
            </a:r>
            <a:r>
              <a:rPr lang="de-DE" dirty="0" err="1"/>
              <a:t>Presentation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067994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D9D433F-1D95-4341-A8F9-A7B51A05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ADB84C-41A6-4CAE-9A3B-2AC7E41C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4143B3-C59C-41D0-BF10-3D1EF572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9</a:t>
            </a:fld>
            <a:endParaRPr lang="de-DE" noProof="0" dirty="0"/>
          </a:p>
        </p:txBody>
      </p:sp>
      <p:sp>
        <p:nvSpPr>
          <p:cNvPr id="59" name="Fußzeilenplatzhalter 4">
            <a:extLst>
              <a:ext uri="{FF2B5EF4-FFF2-40B4-BE49-F238E27FC236}">
                <a16:creationId xmlns:a16="http://schemas.microsoft.com/office/drawing/2014/main" id="{CD3CF8F5-3812-41CC-82B1-721A03D2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de-DE" noProof="0" dirty="0"/>
              <a:t>021120 Nadine Teiber, </a:t>
            </a:r>
            <a:r>
              <a:rPr lang="de-DE" noProof="0" dirty="0" err="1"/>
              <a:t>Master‘s</a:t>
            </a:r>
            <a:r>
              <a:rPr lang="de-DE" noProof="0" dirty="0"/>
              <a:t> Thesis – Kick</a:t>
            </a:r>
            <a:r>
              <a:rPr lang="de-DE" dirty="0"/>
              <a:t>-Off </a:t>
            </a:r>
            <a:r>
              <a:rPr lang="de-DE" dirty="0" err="1"/>
              <a:t>Presentation</a:t>
            </a:r>
            <a:endParaRPr lang="de-DE" noProof="0" dirty="0"/>
          </a:p>
        </p:txBody>
      </p:sp>
      <p:sp>
        <p:nvSpPr>
          <p:cNvPr id="60" name="OTLSHAPE_TB_00000000000000000000000000000000_LeftEndCaps">
            <a:extLst>
              <a:ext uri="{FF2B5EF4-FFF2-40B4-BE49-F238E27FC236}">
                <a16:creationId xmlns:a16="http://schemas.microsoft.com/office/drawing/2014/main" id="{3879792B-FB86-42BB-914B-65001212DDC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8995" y="2399849"/>
            <a:ext cx="451662" cy="279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b="1" spc="-38">
                <a:solidFill>
                  <a:srgbClr val="ED7D31"/>
                </a:solidFill>
                <a:latin typeface="Calibri" panose="020F0502020204030204" pitchFamily="34" charset="0"/>
              </a:rPr>
              <a:t>2020</a:t>
            </a:r>
            <a:endParaRPr lang="de-DE" b="1" spc="-38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TB_00000000000000000000000000000000_RightEndCaps">
            <a:extLst>
              <a:ext uri="{FF2B5EF4-FFF2-40B4-BE49-F238E27FC236}">
                <a16:creationId xmlns:a16="http://schemas.microsoft.com/office/drawing/2014/main" id="{34B44E51-0BC8-4B0F-A39D-795E46B221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612529" y="2399849"/>
            <a:ext cx="451662" cy="279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b="1" spc="-38">
                <a:solidFill>
                  <a:srgbClr val="ED7D31"/>
                </a:solidFill>
                <a:latin typeface="Calibri" panose="020F0502020204030204" pitchFamily="34" charset="0"/>
              </a:rPr>
              <a:t>2021</a:t>
            </a:r>
            <a:endParaRPr lang="de-DE" b="1" spc="-38" dirty="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cxnSp>
        <p:nvCxnSpPr>
          <p:cNvPr id="62" name="OTLSHAPE_T_95e7de1731b743b5a499e74bf5be39f5_HorizontalConnector1">
            <a:extLst>
              <a:ext uri="{FF2B5EF4-FFF2-40B4-BE49-F238E27FC236}">
                <a16:creationId xmlns:a16="http://schemas.microsoft.com/office/drawing/2014/main" id="{B6CC91B8-1B5D-47A7-AD1F-B5268281C4C6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077075" y="3347735"/>
            <a:ext cx="739643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OTLSHAPE_T_4a0c509e4752445db634691a960e1e6a_HorizontalConnector1">
            <a:extLst>
              <a:ext uri="{FF2B5EF4-FFF2-40B4-BE49-F238E27FC236}">
                <a16:creationId xmlns:a16="http://schemas.microsoft.com/office/drawing/2014/main" id="{5960A548-E359-43F1-9C41-788FBC137384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211611" y="3614435"/>
            <a:ext cx="1384372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OTLSHAPE_T_612b88cba52747f6bdc18130af932cc9_HorizontalConnector1">
            <a:extLst>
              <a:ext uri="{FF2B5EF4-FFF2-40B4-BE49-F238E27FC236}">
                <a16:creationId xmlns:a16="http://schemas.microsoft.com/office/drawing/2014/main" id="{8301F319-D292-44A0-8E44-D29AB541F6D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1218469" y="3881135"/>
            <a:ext cx="3569199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OTLSHAPE_T_9525660aa85244ffbc54c0b766d65708_HorizontalConnector1">
            <a:extLst>
              <a:ext uri="{FF2B5EF4-FFF2-40B4-BE49-F238E27FC236}">
                <a16:creationId xmlns:a16="http://schemas.microsoft.com/office/drawing/2014/main" id="{CF9C6B6D-D63D-45CD-A246-67A3CCD7818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1766770" y="4147835"/>
            <a:ext cx="3410531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OTLSHAPE_T_e89fb1ad4a434f828a1dfefc0d195905_HorizontalConnector1">
            <a:extLst>
              <a:ext uri="{FF2B5EF4-FFF2-40B4-BE49-F238E27FC236}">
                <a16:creationId xmlns:a16="http://schemas.microsoft.com/office/drawing/2014/main" id="{A81EA6F6-1226-443A-846F-DF58D5310D47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608062" y="4414535"/>
            <a:ext cx="5468699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OTLSHAPE_T_565c2d3adcd243889b128f3fbb7995f9_HorizontalConnector1">
            <a:extLst>
              <a:ext uri="{FF2B5EF4-FFF2-40B4-BE49-F238E27FC236}">
                <a16:creationId xmlns:a16="http://schemas.microsoft.com/office/drawing/2014/main" id="{BDD0ACFC-0E54-4091-8AD2-EF5B27A0C89D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58221" y="4681235"/>
            <a:ext cx="4808713" cy="0"/>
          </a:xfrm>
          <a:prstGeom prst="line">
            <a:avLst/>
          </a:prstGeom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OTLSHAPE_TB_00000000000000000000000000000000_ScaleContainer">
            <a:extLst>
              <a:ext uri="{FF2B5EF4-FFF2-40B4-BE49-F238E27FC236}">
                <a16:creationId xmlns:a16="http://schemas.microsoft.com/office/drawing/2014/main" id="{E81B6B72-0483-421C-A70B-9F87A8B9296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134860" y="2348880"/>
            <a:ext cx="10337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44546A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0" name="OTLSHAPE_TB_00000000000000000000000000000000_ElapsedTime">
            <a:extLst>
              <a:ext uri="{FF2B5EF4-FFF2-40B4-BE49-F238E27FC236}">
                <a16:creationId xmlns:a16="http://schemas.microsoft.com/office/drawing/2014/main" id="{82BEB3C8-4B37-439A-9A7B-7BFE534BF675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1134860" y="2653680"/>
            <a:ext cx="29972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1" name="OTLSHAPE_TB_00000000000000000000000000000000_TodayMarkerShape">
            <a:extLst>
              <a:ext uri="{FF2B5EF4-FFF2-40B4-BE49-F238E27FC236}">
                <a16:creationId xmlns:a16="http://schemas.microsoft.com/office/drawing/2014/main" id="{4191241E-5A6A-49F3-B078-E4562E803362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4076480" y="2729880"/>
            <a:ext cx="114300" cy="127000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2" name="OTLSHAPE_TB_00000000000000000000000000000000_TodayMarkerText">
            <a:extLst>
              <a:ext uri="{FF2B5EF4-FFF2-40B4-BE49-F238E27FC236}">
                <a16:creationId xmlns:a16="http://schemas.microsoft.com/office/drawing/2014/main" id="{043AAB42-417B-4E5C-A89E-952A039CB5B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950780" y="2856880"/>
            <a:ext cx="368300" cy="18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de-DE" sz="1200" spc="-12">
                <a:latin typeface="Calibri" panose="020F0502020204030204" pitchFamily="34" charset="0"/>
              </a:rPr>
              <a:t>Today</a:t>
            </a:r>
            <a:endParaRPr lang="de-DE" sz="1200" spc="-12" dirty="0">
              <a:latin typeface="Calibri" panose="020F0502020204030204" pitchFamily="34" charset="0"/>
            </a:endParaRPr>
          </a:p>
        </p:txBody>
      </p:sp>
      <p:sp>
        <p:nvSpPr>
          <p:cNvPr id="73" name="OTLSHAPE_TB_00000000000000000000000000000000_TimescaleInterval1">
            <a:extLst>
              <a:ext uri="{FF2B5EF4-FFF2-40B4-BE49-F238E27FC236}">
                <a16:creationId xmlns:a16="http://schemas.microsoft.com/office/drawing/2014/main" id="{E76AC3DF-EBFE-4542-94BF-AC61FE4044C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98360" y="2446353"/>
            <a:ext cx="228600" cy="18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1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de-DE" sz="1200" spc="-1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TB_00000000000000000000000000000000_TimescaleInterval2">
            <a:extLst>
              <a:ext uri="{FF2B5EF4-FFF2-40B4-BE49-F238E27FC236}">
                <a16:creationId xmlns:a16="http://schemas.microsoft.com/office/drawing/2014/main" id="{46081C11-ABB1-45C9-9111-5B42EFECFAC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659483" y="2446353"/>
            <a:ext cx="211148" cy="18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2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de-DE" sz="1200" spc="-22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B_00000000000000000000000000000000_TimescaleInterval3">
            <a:extLst>
              <a:ext uri="{FF2B5EF4-FFF2-40B4-BE49-F238E27FC236}">
                <a16:creationId xmlns:a16="http://schemas.microsoft.com/office/drawing/2014/main" id="{7B581B06-BB76-4579-B6E4-B3171415527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169311" y="2446353"/>
            <a:ext cx="243978" cy="18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  <a:endParaRPr lang="de-DE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TLSHAPE_TB_00000000000000000000000000000000_TimescaleInterval4">
            <a:extLst>
              <a:ext uri="{FF2B5EF4-FFF2-40B4-BE49-F238E27FC236}">
                <a16:creationId xmlns:a16="http://schemas.microsoft.com/office/drawing/2014/main" id="{A529C9D3-5AA2-45B7-BC2A-DE6F536AB82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630434" y="2446353"/>
            <a:ext cx="231858" cy="18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2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  <a:endParaRPr lang="de-DE" sz="1200" spc="-22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TLSHAPE_TB_00000000000000000000000000000000_TimescaleInterval5">
            <a:extLst>
              <a:ext uri="{FF2B5EF4-FFF2-40B4-BE49-F238E27FC236}">
                <a16:creationId xmlns:a16="http://schemas.microsoft.com/office/drawing/2014/main" id="{9661D9D1-0F46-406A-AA17-A4E16D00F1B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7140261" y="2446353"/>
            <a:ext cx="304955" cy="18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20">
                <a:solidFill>
                  <a:schemeClr val="lt1"/>
                </a:solidFill>
                <a:latin typeface="Calibri" panose="020F0502020204030204" pitchFamily="34" charset="0"/>
              </a:rPr>
              <a:t>2021</a:t>
            </a:r>
            <a:endParaRPr lang="de-DE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TLSHAPE_TB_00000000000000000000000000000000_TimescaleInterval6">
            <a:extLst>
              <a:ext uri="{FF2B5EF4-FFF2-40B4-BE49-F238E27FC236}">
                <a16:creationId xmlns:a16="http://schemas.microsoft.com/office/drawing/2014/main" id="{1541FF2E-A3D8-4DE3-9F23-103952D8218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8650088" y="2446353"/>
            <a:ext cx="219227" cy="18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18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  <a:endParaRPr lang="de-DE" sz="1200" spc="-1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TB_00000000000000000000000000000000_TimescaleInterval7">
            <a:extLst>
              <a:ext uri="{FF2B5EF4-FFF2-40B4-BE49-F238E27FC236}">
                <a16:creationId xmlns:a16="http://schemas.microsoft.com/office/drawing/2014/main" id="{C798AFA6-C3F1-4383-A5EA-597013C0F36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0013803" y="2446353"/>
            <a:ext cx="255776" cy="186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r>
              <a:rPr lang="de-DE" sz="1200" spc="-18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  <a:endParaRPr lang="de-DE" sz="1200" spc="-18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80" name="OTLSHAPE_TB_00000000000000000000000000000000_Separator1">
            <a:extLst>
              <a:ext uri="{FF2B5EF4-FFF2-40B4-BE49-F238E27FC236}">
                <a16:creationId xmlns:a16="http://schemas.microsoft.com/office/drawing/2014/main" id="{0A1B012C-4FD4-427A-B9F1-274E69BC65D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2595983" y="243778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OTLSHAPE_TB_00000000000000000000000000000000_Separator2">
            <a:extLst>
              <a:ext uri="{FF2B5EF4-FFF2-40B4-BE49-F238E27FC236}">
                <a16:creationId xmlns:a16="http://schemas.microsoft.com/office/drawing/2014/main" id="{4EFF3EB3-A0E4-465E-998A-226EFF9F9F56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4105810" y="243778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OTLSHAPE_TB_00000000000000000000000000000000_Separator3">
            <a:extLst>
              <a:ext uri="{FF2B5EF4-FFF2-40B4-BE49-F238E27FC236}">
                <a16:creationId xmlns:a16="http://schemas.microsoft.com/office/drawing/2014/main" id="{9EF07375-F7E3-4515-A069-3FA44BA1DE50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5566933" y="243778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OTLSHAPE_TB_00000000000000000000000000000000_Separator4">
            <a:extLst>
              <a:ext uri="{FF2B5EF4-FFF2-40B4-BE49-F238E27FC236}">
                <a16:creationId xmlns:a16="http://schemas.microsoft.com/office/drawing/2014/main" id="{565313EC-50AD-4753-B2AC-D484DAF365DB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7076761" y="243778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OTLSHAPE_TB_00000000000000000000000000000000_Separator5">
            <a:extLst>
              <a:ext uri="{FF2B5EF4-FFF2-40B4-BE49-F238E27FC236}">
                <a16:creationId xmlns:a16="http://schemas.microsoft.com/office/drawing/2014/main" id="{ED0E0F18-F234-48CC-BD98-3FCC119B955D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8586588" y="243778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OTLSHAPE_TB_00000000000000000000000000000000_Separator6">
            <a:extLst>
              <a:ext uri="{FF2B5EF4-FFF2-40B4-BE49-F238E27FC236}">
                <a16:creationId xmlns:a16="http://schemas.microsoft.com/office/drawing/2014/main" id="{09C9C323-16E2-4695-B820-FC3186291C77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9950302" y="243778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OTLSHAPE_T_95e7de1731b743b5a499e74bf5be39f5_Shape">
            <a:extLst>
              <a:ext uri="{FF2B5EF4-FFF2-40B4-BE49-F238E27FC236}">
                <a16:creationId xmlns:a16="http://schemas.microsoft.com/office/drawing/2014/main" id="{44266EA5-D3C3-4AEB-846E-550ABBDC214D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1816718" y="3246135"/>
            <a:ext cx="151130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7" name="OTLSHAPE_T_4a0c509e4752445db634691a960e1e6a_Shape">
            <a:extLst>
              <a:ext uri="{FF2B5EF4-FFF2-40B4-BE49-F238E27FC236}">
                <a16:creationId xmlns:a16="http://schemas.microsoft.com/office/drawing/2014/main" id="{9FFEEFF5-3955-4B32-9BA9-4CE8FFE4F598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2595983" y="3512835"/>
            <a:ext cx="224790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8" name="OTLSHAPE_T_612b88cba52747f6bdc18130af932cc9_Shape">
            <a:extLst>
              <a:ext uri="{FF2B5EF4-FFF2-40B4-BE49-F238E27FC236}">
                <a16:creationId xmlns:a16="http://schemas.microsoft.com/office/drawing/2014/main" id="{3ABDE17F-F5E0-45C2-B774-39E7DFF422F7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4787668" y="3779535"/>
            <a:ext cx="83820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9" name="OTLSHAPE_T_9525660aa85244ffbc54c0b766d65708_Shape">
            <a:extLst>
              <a:ext uri="{FF2B5EF4-FFF2-40B4-BE49-F238E27FC236}">
                <a16:creationId xmlns:a16="http://schemas.microsoft.com/office/drawing/2014/main" id="{EFA602B7-9A44-4AB1-B3F6-A925D8FF2B23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5177301" y="4046235"/>
            <a:ext cx="190500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0" name="OTLSHAPE_T_e89fb1ad4a434f828a1dfefc0d195905_Shape">
            <a:extLst>
              <a:ext uri="{FF2B5EF4-FFF2-40B4-BE49-F238E27FC236}">
                <a16:creationId xmlns:a16="http://schemas.microsoft.com/office/drawing/2014/main" id="{BE63F676-028E-4F93-823B-041A98D94AC9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7076761" y="4312935"/>
            <a:ext cx="151130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1" name="OTLSHAPE_T_565c2d3adcd243889b128f3fbb7995f9_Shape">
            <a:extLst>
              <a:ext uri="{FF2B5EF4-FFF2-40B4-BE49-F238E27FC236}">
                <a16:creationId xmlns:a16="http://schemas.microsoft.com/office/drawing/2014/main" id="{564284C5-58F7-48B8-9820-3A40341640BB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5566934" y="4579635"/>
            <a:ext cx="4432300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3"/>
                </a:solidFill>
                <a:prstDash val="solid"/>
                <a:headEnd type="none" w="med" len="med"/>
                <a:tailEnd type="none" w="med" len="med"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2" name="OTLSHAPE_T_95e7de1731b743b5a499e74bf5be39f5_Title">
            <a:extLst>
              <a:ext uri="{FF2B5EF4-FFF2-40B4-BE49-F238E27FC236}">
                <a16:creationId xmlns:a16="http://schemas.microsoft.com/office/drawing/2014/main" id="{98CA8B86-B06F-4F81-9833-1F392ADB862F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328495" y="3262476"/>
            <a:ext cx="749300" cy="170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6" dirty="0">
                <a:latin typeface="Calibri" panose="020F0502020204030204" pitchFamily="34" charset="0"/>
              </a:rPr>
              <a:t>Study </a:t>
            </a:r>
            <a:r>
              <a:rPr lang="de-DE" sz="1100" b="1" spc="-6" dirty="0" err="1">
                <a:latin typeface="Calibri" panose="020F0502020204030204" pitchFamily="34" charset="0"/>
              </a:rPr>
              <a:t>search</a:t>
            </a:r>
            <a:endParaRPr lang="de-DE" sz="1100" b="1" spc="-6" dirty="0">
              <a:latin typeface="Calibri" panose="020F0502020204030204" pitchFamily="34" charset="0"/>
            </a:endParaRPr>
          </a:p>
        </p:txBody>
      </p:sp>
      <p:sp>
        <p:nvSpPr>
          <p:cNvPr id="93" name="OTLSHAPE_T_4a0c509e4752445db634691a960e1e6a_Title">
            <a:extLst>
              <a:ext uri="{FF2B5EF4-FFF2-40B4-BE49-F238E27FC236}">
                <a16:creationId xmlns:a16="http://schemas.microsoft.com/office/drawing/2014/main" id="{3DC3CD6C-E1A9-4EB8-8394-78E8AD22E9F7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28495" y="3529176"/>
            <a:ext cx="889000" cy="170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6">
                <a:latin typeface="Calibri" panose="020F0502020204030204" pitchFamily="34" charset="0"/>
              </a:rPr>
              <a:t>Study selection</a:t>
            </a:r>
            <a:endParaRPr lang="de-DE" sz="1100" b="1" spc="-6" dirty="0">
              <a:latin typeface="Calibri" panose="020F0502020204030204" pitchFamily="34" charset="0"/>
            </a:endParaRPr>
          </a:p>
        </p:txBody>
      </p:sp>
      <p:sp>
        <p:nvSpPr>
          <p:cNvPr id="94" name="OTLSHAPE_T_612b88cba52747f6bdc18130af932cc9_Title">
            <a:extLst>
              <a:ext uri="{FF2B5EF4-FFF2-40B4-BE49-F238E27FC236}">
                <a16:creationId xmlns:a16="http://schemas.microsoft.com/office/drawing/2014/main" id="{25E62F48-44B4-4FCF-BA2D-44F8E89651BE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28495" y="3795876"/>
            <a:ext cx="901700" cy="170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8">
                <a:latin typeface="Calibri" panose="020F0502020204030204" pitchFamily="34" charset="0"/>
              </a:rPr>
              <a:t>Data extraction</a:t>
            </a:r>
            <a:endParaRPr lang="de-DE" sz="1100" b="1" spc="-8" dirty="0">
              <a:latin typeface="Calibri" panose="020F0502020204030204" pitchFamily="34" charset="0"/>
            </a:endParaRPr>
          </a:p>
        </p:txBody>
      </p:sp>
      <p:sp>
        <p:nvSpPr>
          <p:cNvPr id="95" name="OTLSHAPE_T_9525660aa85244ffbc54c0b766d65708_Title">
            <a:extLst>
              <a:ext uri="{FF2B5EF4-FFF2-40B4-BE49-F238E27FC236}">
                <a16:creationId xmlns:a16="http://schemas.microsoft.com/office/drawing/2014/main" id="{F7C8A031-3112-43F7-9CCD-E4B550844AF7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328495" y="4062576"/>
            <a:ext cx="1447800" cy="170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6">
                <a:latin typeface="Calibri" panose="020F0502020204030204" pitchFamily="34" charset="0"/>
              </a:rPr>
              <a:t>KPI catalog development</a:t>
            </a:r>
            <a:endParaRPr lang="de-DE" sz="1100" b="1" spc="-6" dirty="0">
              <a:latin typeface="Calibri" panose="020F0502020204030204" pitchFamily="34" charset="0"/>
            </a:endParaRPr>
          </a:p>
        </p:txBody>
      </p:sp>
      <p:sp>
        <p:nvSpPr>
          <p:cNvPr id="96" name="OTLSHAPE_T_e89fb1ad4a434f828a1dfefc0d195905_Title">
            <a:extLst>
              <a:ext uri="{FF2B5EF4-FFF2-40B4-BE49-F238E27FC236}">
                <a16:creationId xmlns:a16="http://schemas.microsoft.com/office/drawing/2014/main" id="{4080FDE8-BD21-4CDD-9D6B-D36187CAD1E7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328495" y="4329276"/>
            <a:ext cx="1282700" cy="170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6">
                <a:latin typeface="Calibri" panose="020F0502020204030204" pitchFamily="34" charset="0"/>
              </a:rPr>
              <a:t>KPI catalog evaluation</a:t>
            </a:r>
            <a:endParaRPr lang="de-DE" sz="1100" b="1" spc="-6" dirty="0">
              <a:latin typeface="Calibri" panose="020F0502020204030204" pitchFamily="34" charset="0"/>
            </a:endParaRPr>
          </a:p>
        </p:txBody>
      </p:sp>
      <p:sp>
        <p:nvSpPr>
          <p:cNvPr id="97" name="OTLSHAPE_T_565c2d3adcd243889b128f3fbb7995f9_Title">
            <a:extLst>
              <a:ext uri="{FF2B5EF4-FFF2-40B4-BE49-F238E27FC236}">
                <a16:creationId xmlns:a16="http://schemas.microsoft.com/office/drawing/2014/main" id="{8D593185-2C19-4837-AB35-7E26F3471C35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328495" y="4595976"/>
            <a:ext cx="431800" cy="170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 anchor="ctr" anchorCtr="0">
            <a:spAutoFit/>
          </a:bodyPr>
          <a:lstStyle/>
          <a:p>
            <a:r>
              <a:rPr lang="de-DE" sz="1100" b="1" spc="-14">
                <a:latin typeface="Calibri" panose="020F0502020204030204" pitchFamily="34" charset="0"/>
              </a:rPr>
              <a:t>Writing</a:t>
            </a:r>
            <a:endParaRPr lang="de-DE" sz="1100" b="1" spc="-14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5297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n"/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Auto"/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ENDDATE" val="2020-10-15T23:59:00.0000000"/>
  <p:tag name="OTLDURATIONFORMAT" val="day"/>
  <p:tag name="OTLSPACING" val="5"/>
  <p:tag name="OTLSHAPETHICKNESSTYPE" val="Regular"/>
  <p:tag name="OTLSTARTDATE" val="2020-09-15T00:00:00.0000000Z"/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0-10-01T00:00:00.0000000"/>
  <p:tag name="OTLENDDATE" val="2020-11-15T23:59:00.0000000"/>
  <p:tag name="OTLDURATIONFORMAT" val="day"/>
  <p:tag name="OTLSPACING" val="5"/>
  <p:tag name="OTLSHAPETHICKNESSTYPE" val="Regular"/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0-11-15T00:00:00.0000000"/>
  <p:tag name="OTLENDDATE" val="2020-12-01T23:59:00.0000000"/>
  <p:tag name="OTLDURATIONFORMAT" val="day"/>
  <p:tag name="OTLSPACING" val="5"/>
  <p:tag name="OTLSHAPETHICKNESSTYPE" val="Regular"/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0-11-23T00:00:00.0000000"/>
  <p:tag name="OTLENDDATE" val="2020-12-31T23:59:00.0000000"/>
  <p:tag name="OTLDURATIONFORMAT" val="day"/>
  <p:tag name="OTLSPACING" val="5"/>
  <p:tag name="OTLSHAPETHICKNESSTYPE" val="Regular"/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1-01-01T00:00:00.0000000"/>
  <p:tag name="OTLENDDATE" val="2021-01-31T23:59:00.0000000"/>
  <p:tag name="OTLDURATIONFORMAT" val="day"/>
  <p:tag name="OTLSPACING" val="5"/>
  <p:tag name="OTLSHAPETHICKNESSTYPE" val="Regular"/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0-12-01T00:00:00.0000000"/>
  <p:tag name="OTLENDDATE" val="2021-03-01T23:59:00.0000000"/>
  <p:tag name="OTLDURATIONFORMAT" val="day"/>
  <p:tag name="OTLSPACING" val="5"/>
  <p:tag name="OTLSHAPETHICKNESSTYPE" val="Regular"/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CULTUREINFO" val="en-US"/>
  <p:tag name="OTLTIMEBANDSCALETYPE" val="Months"/>
  <p:tag name="OTLTIMEBANDSCALEFORMAT" val="MMM"/>
  <p:tag name="OTLTIMEBANDQUICKPOSITION" val="Middle"/>
  <p:tag name="OTLTIMEBANDSHAPETYPE" val="RectangleTimeband"/>
  <p:tag name="OTLTIMEBANDTHREEDEFFECTS" val="Gel"/>
  <p:tag name="OTLTIMEBANDAUTODATERANGE" val="True"/>
  <p:tag name="OTLTIMEBANDSTARTDATE" val="0001-01-01T00:00:00.0000000"/>
  <p:tag name="OTLTIMEBANDENDDATE" val="2021-03-01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25"/>
  <p:tag name="OTLTIMEBANDSHAPEPADDINGTOP" val="7"/>
  <p:tag name="OTLTIMEBANDFYSTARTMONTH" val="January"/>
  <p:tag name="OTLTIMEBANDSHOWFYLABEL" val="True"/>
  <p:tag name="OTLTIMEBANDUSESTARTINGOFTHEYEARFORFYNUMBERING" val="True"/>
  <p:tag name="OTLMARKERSHAPE" val="OTL"/>
</p:tagLst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Deutsche Folienvorlage (breit).potx" id="{797E3055-EF26-4B20-9ED8-5B1EF4832DAD}" vid="{40E147F4-7733-44AD-9066-08DC2245D49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Breitbild</PresentationFormat>
  <Paragraphs>168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</vt:lpstr>
      <vt:lpstr>Helvetica Neue</vt:lpstr>
      <vt:lpstr>TUM Neue Helvetica 75 Bold</vt:lpstr>
      <vt:lpstr>Wingdings</vt:lpstr>
      <vt:lpstr>Slides sebis 2013 2</vt:lpstr>
      <vt:lpstr>Goals and KPIs in Large-Scale Agile Development: A Systematic Literature Review and Development of a Goal-Driven KPI Catalog</vt:lpstr>
      <vt:lpstr>Outline</vt:lpstr>
      <vt:lpstr>Motivation - Large-Scale Agile Software Development</vt:lpstr>
      <vt:lpstr>Motivation - KPIs</vt:lpstr>
      <vt:lpstr>Research Questions</vt:lpstr>
      <vt:lpstr>Methodology – Design Science Research</vt:lpstr>
      <vt:lpstr>Current State – Related Work</vt:lpstr>
      <vt:lpstr>Current State – Scientific Literature Review</vt:lpstr>
      <vt:lpstr>Timeline</vt:lpstr>
      <vt:lpstr>References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2020-08-26T08:21:13Z</dcterms:created>
  <dcterms:modified xsi:type="dcterms:W3CDTF">2020-11-02T16:42:39Z</dcterms:modified>
</cp:coreProperties>
</file>