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>
  <p:sldMasterIdLst>
    <p:sldMasterId id="2147483725" r:id="rId1"/>
  </p:sldMasterIdLst>
  <p:notesMasterIdLst>
    <p:notesMasterId r:id="rId21"/>
  </p:notesMasterIdLst>
  <p:handoutMasterIdLst>
    <p:handoutMasterId r:id="rId22"/>
  </p:handoutMasterIdLst>
  <p:sldIdLst>
    <p:sldId id="721" r:id="rId2"/>
    <p:sldId id="672" r:id="rId3"/>
    <p:sldId id="730" r:id="rId4"/>
    <p:sldId id="731" r:id="rId5"/>
    <p:sldId id="724" r:id="rId6"/>
    <p:sldId id="742" r:id="rId7"/>
    <p:sldId id="736" r:id="rId8"/>
    <p:sldId id="737" r:id="rId9"/>
    <p:sldId id="743" r:id="rId10"/>
    <p:sldId id="746" r:id="rId11"/>
    <p:sldId id="739" r:id="rId12"/>
    <p:sldId id="747" r:id="rId13"/>
    <p:sldId id="738" r:id="rId14"/>
    <p:sldId id="740" r:id="rId15"/>
    <p:sldId id="741" r:id="rId16"/>
    <p:sldId id="745" r:id="rId17"/>
    <p:sldId id="744" r:id="rId18"/>
    <p:sldId id="732" r:id="rId19"/>
    <p:sldId id="673" r:id="rId20"/>
  </p:sldIdLst>
  <p:sldSz cx="12192000" cy="6858000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618" userDrawn="1">
          <p15:clr>
            <a:srgbClr val="A4A3A4"/>
          </p15:clr>
        </p15:guide>
        <p15:guide id="3" orient="horz" pos="4042" userDrawn="1">
          <p15:clr>
            <a:srgbClr val="A4A3A4"/>
          </p15:clr>
        </p15:guide>
        <p15:guide id="4" pos="7499" userDrawn="1">
          <p15:clr>
            <a:srgbClr val="A4A3A4"/>
          </p15:clr>
        </p15:guide>
        <p15:guide id="5" pos="211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BD"/>
    <a:srgbClr val="CBD5ED"/>
    <a:srgbClr val="C0C0C0"/>
    <a:srgbClr val="000000"/>
    <a:srgbClr val="41BEFF"/>
    <a:srgbClr val="FF8000"/>
    <a:srgbClr val="CB6C1D"/>
    <a:srgbClr val="ECE8C2"/>
    <a:srgbClr val="91AC6B"/>
    <a:srgbClr val="074F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4995" autoAdjust="0"/>
    <p:restoredTop sz="95662" autoAdjust="0"/>
  </p:normalViewPr>
  <p:slideViewPr>
    <p:cSldViewPr>
      <p:cViewPr varScale="1">
        <p:scale>
          <a:sx n="72" d="100"/>
          <a:sy n="72" d="100"/>
        </p:scale>
        <p:origin x="456" y="64"/>
      </p:cViewPr>
      <p:guideLst>
        <p:guide orient="horz" pos="2160"/>
        <p:guide orient="horz" pos="618"/>
        <p:guide orient="horz" pos="4042"/>
        <p:guide pos="7499"/>
        <p:guide pos="211"/>
        <p:guide pos="3840"/>
      </p:guideLst>
    </p:cSldViewPr>
  </p:slideViewPr>
  <p:outlineViewPr>
    <p:cViewPr>
      <p:scale>
        <a:sx n="33" d="100"/>
        <a:sy n="33" d="100"/>
      </p:scale>
      <p:origin x="0" y="3909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4088" y="20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Ex1.xml.rels><?xml version="1.0" encoding="UTF-8" standalone="yes"?>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>
    <cx:plotArea>
      <cx:plotAreaRegion/>
    </cx:plotArea>
    <cx:legend pos="t" align="ctr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5568" y="189833"/>
            <a:ext cx="3496595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338830" y="189833"/>
            <a:ext cx="2208376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163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fld id="{6F17E718-27D7-4FA6-ACF7-4EB047CCD802}" type="slidenum">
              <a:rPr lang="de-DE">
                <a:latin typeface="Arial Unicode MS" pitchFamily="34" charset="-128"/>
              </a:rPr>
              <a:pPr>
                <a:defRPr/>
              </a:pPr>
              <a:t>‹#›</a:t>
            </a:fld>
            <a:endParaRPr lang="de-DE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1959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63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9938"/>
            <a:ext cx="6816725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685" y="4862015"/>
            <a:ext cx="5205932" cy="460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63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2447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6155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31897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6140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Processes are collections of software-related activities</a:t>
            </a:r>
          </a:p>
          <a:p>
            <a:r>
              <a:rPr lang="en-GB" dirty="0"/>
              <a:t>Products are any artifacts, deliverables or </a:t>
            </a:r>
            <a:r>
              <a:rPr lang="en-GB" dirty="0" err="1"/>
              <a:t>doducments</a:t>
            </a:r>
            <a:r>
              <a:rPr lang="en-GB" dirty="0"/>
              <a:t> that result from a process activity. </a:t>
            </a:r>
          </a:p>
          <a:p>
            <a:r>
              <a:rPr lang="en-GB" dirty="0"/>
              <a:t>Resources are entities that are required by a process activity</a:t>
            </a:r>
          </a:p>
          <a:p>
            <a:endParaRPr lang="en-GB" dirty="0"/>
          </a:p>
          <a:p>
            <a:r>
              <a:rPr lang="en-GB" dirty="0"/>
              <a:t>Internal attributes: can be measured purely in terms of looking at the entity itself. E.g. number of lines of Code</a:t>
            </a:r>
          </a:p>
          <a:p>
            <a:endParaRPr lang="en-GB" dirty="0"/>
          </a:p>
          <a:p>
            <a:r>
              <a:rPr lang="en-GB" dirty="0"/>
              <a:t>External attributes can be measured only in terms of how the product relates to the environment. E.g. code maintainability. Productivity is always considered as an external measure because it is a combination of process and product measures.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66585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33803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Data collection: data </a:t>
            </a:r>
            <a:r>
              <a:rPr lang="en-GB" dirty="0" err="1"/>
              <a:t>availabilita</a:t>
            </a:r>
            <a:r>
              <a:rPr lang="en-GB" dirty="0"/>
              <a:t>, time and effort needed for data collection</a:t>
            </a:r>
          </a:p>
          <a:p>
            <a:r>
              <a:rPr lang="en-GB" dirty="0"/>
              <a:t>Metrics difficult to implement: difficulty of deriving actionable inputs, misalignment between metrics and objectives, some aspects are hard to measure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51389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50955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35042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9937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8537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Individuals and interactions over processes and tools</a:t>
            </a:r>
          </a:p>
          <a:p>
            <a:r>
              <a:rPr lang="en-US" dirty="0"/>
              <a:t>Responding to change over following a plan</a:t>
            </a:r>
            <a:br>
              <a:rPr lang="en-US" dirty="0"/>
            </a:br>
            <a:r>
              <a:rPr lang="en-US" dirty="0"/>
              <a:t>Working software over comprehensive documentation</a:t>
            </a:r>
            <a:br>
              <a:rPr lang="en-US" dirty="0"/>
            </a:br>
            <a:r>
              <a:rPr lang="en-US" dirty="0"/>
              <a:t>Customer collaboration over contract negotiation</a:t>
            </a:r>
            <a:br>
              <a:rPr lang="en-US" dirty="0"/>
            </a:br>
            <a:endParaRPr lang="en-US" dirty="0"/>
          </a:p>
          <a:p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additional </a:t>
            </a:r>
            <a:r>
              <a:rPr lang="de-DE" dirty="0" err="1"/>
              <a:t>coordination</a:t>
            </a:r>
            <a:r>
              <a:rPr lang="de-DE" dirty="0"/>
              <a:t>, inter-team </a:t>
            </a:r>
            <a:r>
              <a:rPr lang="de-DE" dirty="0" err="1"/>
              <a:t>coordination</a:t>
            </a:r>
            <a:endParaRPr lang="de-DE" dirty="0"/>
          </a:p>
          <a:p>
            <a:r>
              <a:rPr lang="en-US" dirty="0"/>
              <a:t>interfacing with other organizational units, such as human resources, marketing and sales, and product management</a:t>
            </a:r>
            <a:endParaRPr lang="de-DE" dirty="0"/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88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Measurement is the process of assigning values to attributes or entities according to predefined rules</a:t>
            </a:r>
          </a:p>
          <a:p>
            <a:endParaRPr lang="en-GB" dirty="0"/>
          </a:p>
          <a:p>
            <a:r>
              <a:rPr lang="en-GB" dirty="0"/>
              <a:t>In order for metrics to be useful, they must be linked to predefined  goals.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3638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2131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5489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5072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62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6712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matthes.in.tum.de/" TargetMode="External"/><Relationship Id="rId4" Type="http://schemas.openxmlformats.org/officeDocument/2006/relationships/image" Target="../media/image6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16" y="2"/>
            <a:ext cx="12192000" cy="685799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0" y="0"/>
            <a:ext cx="12192000" cy="4196080"/>
          </a:xfrm>
          <a:prstGeom prst="rect">
            <a:avLst/>
          </a:prstGeom>
          <a:gradFill flip="none" rotWithShape="1">
            <a:gsLst>
              <a:gs pos="23000">
                <a:schemeClr val="bg1">
                  <a:alpha val="85000"/>
                </a:schemeClr>
              </a:gs>
              <a:gs pos="93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431371" y="3538641"/>
            <a:ext cx="11432843" cy="679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tIns="144000" bIns="72000" anchor="b" anchorCtr="0">
            <a:spAutoFit/>
          </a:bodyPr>
          <a:lstStyle>
            <a:lvl1pPr marL="180000" algn="l">
              <a:defRPr sz="3000" b="0" i="0" baseline="0">
                <a:solidFill>
                  <a:schemeClr val="tx2"/>
                </a:solidFill>
                <a:latin typeface="+mj-lt"/>
                <a:cs typeface="Arial"/>
              </a:defRPr>
            </a:lvl1pPr>
          </a:lstStyle>
          <a:p>
            <a:r>
              <a:rPr lang="de-DE" noProof="0" dirty="0"/>
              <a:t>Titel bearbeiten</a:t>
            </a:r>
          </a:p>
        </p:txBody>
      </p:sp>
      <p:sp>
        <p:nvSpPr>
          <p:cNvPr id="22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2" y="4211796"/>
            <a:ext cx="11432841" cy="3385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 marL="180000" indent="0">
              <a:buFontTx/>
              <a:buNone/>
              <a:defRPr sz="1600" b="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noProof="0" dirty="0"/>
              <a:t>Name des Vortragenden, Datum, Ort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71" y="398812"/>
            <a:ext cx="997527" cy="32004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61" y="398812"/>
            <a:ext cx="606858" cy="320055"/>
          </a:xfrm>
          <a:prstGeom prst="rect">
            <a:avLst/>
          </a:prstGeom>
        </p:spPr>
      </p:pic>
      <p:sp>
        <p:nvSpPr>
          <p:cNvPr id="25" name="Textfeld 24"/>
          <p:cNvSpPr txBox="1"/>
          <p:nvPr userDrawn="1"/>
        </p:nvSpPr>
        <p:spPr>
          <a:xfrm>
            <a:off x="425454" y="4643381"/>
            <a:ext cx="11438759" cy="12252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lIns="252000" tIns="180000" rIns="180000" bIns="180000" rtlCol="0">
            <a:spAutoFit/>
          </a:bodyPr>
          <a:lstStyle/>
          <a:p>
            <a:pPr marL="0" indent="0"/>
            <a:r>
              <a:rPr lang="de-DE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Lehrstuhl für Software</a:t>
            </a:r>
            <a:r>
              <a:rPr lang="de-DE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Engineering betrieblicher Informationssysteme </a:t>
            </a:r>
            <a:r>
              <a:rPr lang="de-DE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(sebis) </a:t>
            </a:r>
          </a:p>
          <a:p>
            <a:pPr marL="0" indent="0"/>
            <a:r>
              <a:rPr lang="de-DE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Fakultät</a:t>
            </a:r>
            <a:r>
              <a:rPr lang="de-DE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für Informatik</a:t>
            </a:r>
            <a:endParaRPr lang="de-DE" sz="1400" b="0" i="0" kern="1200" noProof="1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+mn-ea"/>
              <a:cs typeface="Arial"/>
            </a:endParaRPr>
          </a:p>
          <a:p>
            <a:pPr marL="0" indent="0"/>
            <a:r>
              <a:rPr lang="de-DE" sz="1400" b="0" i="0" kern="120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Technische</a:t>
            </a:r>
            <a:r>
              <a:rPr lang="de-DE" sz="1400" b="0" i="0" kern="1200" baseline="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 Universität München</a:t>
            </a:r>
            <a:endParaRPr lang="de-DE" sz="1400" b="0" i="0" kern="1200" noProof="1">
              <a:solidFill>
                <a:schemeClr val="bg1">
                  <a:lumMod val="50000"/>
                </a:schemeClr>
              </a:solidFill>
              <a:latin typeface="Arial" charset="0"/>
              <a:ea typeface="+mn-ea"/>
              <a:cs typeface="Arial"/>
            </a:endParaRPr>
          </a:p>
          <a:p>
            <a:pPr marL="0" indent="0" algn="l" rtl="0" fontAlgn="base">
              <a:spcBef>
                <a:spcPct val="0"/>
              </a:spcBef>
              <a:spcAft>
                <a:spcPct val="0"/>
              </a:spcAft>
            </a:pPr>
            <a:r>
              <a:rPr lang="de-DE" sz="1400" b="0" i="0" u="sng" kern="120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wwwmatthes.in.tum.de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2903" y="116632"/>
            <a:ext cx="11525902" cy="6452444"/>
          </a:xfrm>
        </p:spPr>
        <p:txBody>
          <a:bodyPr anchor="ctr"/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© sebis</a:t>
            </a:r>
            <a:endParaRPr lang="de-DE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171103 Matthes Deutsche Folienvorlage (breit)</a:t>
            </a:r>
            <a:endParaRPr lang="de-DE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de-DE" noProof="0" smtClean="0"/>
              <a:pPr>
                <a:defRPr/>
              </a:pPr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01814724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Gebaeude_Fahne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12192000" cy="68936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/>
          <p:cNvSpPr/>
          <p:nvPr userDrawn="1"/>
        </p:nvSpPr>
        <p:spPr>
          <a:xfrm>
            <a:off x="767407" y="1743185"/>
            <a:ext cx="3240361" cy="474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+mn-lt"/>
            </a:endParaRPr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370" y="2024110"/>
            <a:ext cx="682753" cy="359665"/>
          </a:xfrm>
          <a:prstGeom prst="rect">
            <a:avLst/>
          </a:prstGeom>
        </p:spPr>
      </p:pic>
      <p:pic>
        <p:nvPicPr>
          <p:cNvPr id="22" name="Bild 10" descr="sebis-Logo.gi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8009" y="2514436"/>
            <a:ext cx="720000" cy="230880"/>
          </a:xfrm>
          <a:prstGeom prst="rect">
            <a:avLst/>
          </a:prstGeom>
        </p:spPr>
      </p:pic>
      <p:sp>
        <p:nvSpPr>
          <p:cNvPr id="24" name="Textfeld 23"/>
          <p:cNvSpPr txBox="1"/>
          <p:nvPr userDrawn="1"/>
        </p:nvSpPr>
        <p:spPr>
          <a:xfrm>
            <a:off x="1040407" y="4123820"/>
            <a:ext cx="2751118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noProof="1">
                <a:latin typeface="+mn-lt"/>
              </a:rPr>
              <a:t>Technische Universität München</a:t>
            </a:r>
          </a:p>
          <a:p>
            <a:r>
              <a:rPr lang="de-DE" sz="1050" noProof="1">
                <a:latin typeface="+mn-lt"/>
              </a:rPr>
              <a:t>Fakultät für Informatik</a:t>
            </a:r>
          </a:p>
          <a:p>
            <a:r>
              <a:rPr lang="de-DE" sz="1050" noProof="1">
                <a:latin typeface="+mn-lt"/>
              </a:rPr>
              <a:t>Lehrstuhl für Software</a:t>
            </a:r>
            <a:r>
              <a:rPr lang="de-DE" sz="1050" baseline="0" noProof="1">
                <a:latin typeface="+mn-lt"/>
              </a:rPr>
              <a:t> Engineering betrieblicher Informationssysteme</a:t>
            </a:r>
            <a:endParaRPr lang="de-DE" sz="1050" noProof="1">
              <a:latin typeface="+mn-lt"/>
            </a:endParaRPr>
          </a:p>
          <a:p>
            <a:endParaRPr lang="de-DE" sz="1050" noProof="1">
              <a:latin typeface="+mn-lt"/>
            </a:endParaRPr>
          </a:p>
          <a:p>
            <a:r>
              <a:rPr lang="de-DE" sz="1050" noProof="1">
                <a:latin typeface="+mn-lt"/>
              </a:rPr>
              <a:t>Boltzmannstraße 3</a:t>
            </a:r>
          </a:p>
          <a:p>
            <a:r>
              <a:rPr lang="de-DE" sz="1050" noProof="1">
                <a:latin typeface="+mn-lt"/>
              </a:rPr>
              <a:t>85748 Garching bei</a:t>
            </a:r>
            <a:r>
              <a:rPr lang="de-DE" sz="1050" baseline="0" noProof="1">
                <a:latin typeface="+mn-lt"/>
              </a:rPr>
              <a:t> München</a:t>
            </a:r>
          </a:p>
          <a:p>
            <a:endParaRPr lang="de-DE" sz="1050" baseline="0" noProof="1">
              <a:latin typeface="+mn-lt"/>
            </a:endParaRPr>
          </a:p>
          <a:p>
            <a:pPr>
              <a:tabLst>
                <a:tab pos="358775" algn="l"/>
              </a:tabLst>
            </a:pPr>
            <a:r>
              <a:rPr lang="de-DE" sz="1050" baseline="0" noProof="1">
                <a:latin typeface="+mn-lt"/>
              </a:rPr>
              <a:t>Tel	+49.89.289.</a:t>
            </a:r>
          </a:p>
          <a:p>
            <a:pPr>
              <a:tabLst>
                <a:tab pos="358775" algn="l"/>
              </a:tabLst>
            </a:pPr>
            <a:r>
              <a:rPr lang="de-DE" sz="1050" baseline="0" noProof="1">
                <a:latin typeface="+mn-lt"/>
              </a:rPr>
              <a:t>Fax	+49.89.289.17136</a:t>
            </a:r>
          </a:p>
          <a:p>
            <a:endParaRPr lang="de-DE" sz="1050" baseline="0" noProof="1">
              <a:latin typeface="+mn-lt"/>
            </a:endParaRPr>
          </a:p>
          <a:p>
            <a:endParaRPr lang="de-DE" sz="1050" baseline="0" noProof="1">
              <a:latin typeface="+mn-lt"/>
            </a:endParaRPr>
          </a:p>
          <a:p>
            <a:r>
              <a:rPr lang="de-DE" sz="1050" baseline="0" noProof="1">
                <a:latin typeface="+mn-lt"/>
                <a:hlinkClick r:id="rId5"/>
              </a:rPr>
              <a:t>wwwmatthes.in.tum.de</a:t>
            </a:r>
            <a:endParaRPr lang="de-DE" sz="1050" noProof="1">
              <a:latin typeface="+mn-lt"/>
            </a:endParaRPr>
          </a:p>
        </p:txBody>
      </p:sp>
      <p:sp>
        <p:nvSpPr>
          <p:cNvPr id="26" name="Textplatzhalt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160429" y="3486197"/>
            <a:ext cx="2485288" cy="21949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FontTx/>
              <a:buNone/>
              <a:defRPr sz="1400" b="1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noProof="0" dirty="0"/>
              <a:t>&lt;Name&gt;</a:t>
            </a:r>
          </a:p>
        </p:txBody>
      </p:sp>
      <p:sp>
        <p:nvSpPr>
          <p:cNvPr id="27" name="Textplatzhalt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160435" y="3277001"/>
            <a:ext cx="2484681" cy="182967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050" baseline="0">
                <a:latin typeface="+mn-lt"/>
              </a:defRPr>
            </a:lvl1pPr>
          </a:lstStyle>
          <a:p>
            <a:pPr lvl="0"/>
            <a:r>
              <a:rPr lang="de-DE" noProof="0" dirty="0"/>
              <a:t>&lt;Akademischer Titel&gt;</a:t>
            </a:r>
          </a:p>
        </p:txBody>
      </p:sp>
      <p:sp>
        <p:nvSpPr>
          <p:cNvPr id="28" name="Textplatzhalt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2203656" y="5454244"/>
            <a:ext cx="1293429" cy="1333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50" baseline="0">
                <a:latin typeface="+mn-lt"/>
              </a:defRPr>
            </a:lvl1pPr>
          </a:lstStyle>
          <a:p>
            <a:pPr lvl="0"/>
            <a:r>
              <a:rPr lang="en-US" noProof="0" dirty="0"/>
              <a:t>&lt;Phone&gt;</a:t>
            </a:r>
          </a:p>
        </p:txBody>
      </p:sp>
      <p:sp>
        <p:nvSpPr>
          <p:cNvPr id="29" name="Textplatzhalter 24"/>
          <p:cNvSpPr>
            <a:spLocks noGrp="1"/>
          </p:cNvSpPr>
          <p:nvPr>
            <p:ph type="body" sz="quarter" idx="16" hasCustomPrompt="1"/>
          </p:nvPr>
        </p:nvSpPr>
        <p:spPr>
          <a:xfrm>
            <a:off x="1159115" y="5932082"/>
            <a:ext cx="2452083" cy="1317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50">
                <a:latin typeface="+mn-lt"/>
              </a:defRPr>
            </a:lvl1pPr>
          </a:lstStyle>
          <a:p>
            <a:pPr lvl="0"/>
            <a:r>
              <a:rPr lang="en-US" noProof="0" dirty="0"/>
              <a:t>&lt;E-Mail&gt;</a:t>
            </a:r>
          </a:p>
        </p:txBody>
      </p:sp>
      <p:sp>
        <p:nvSpPr>
          <p:cNvPr id="30" name="Inhaltsplatzhalter 31"/>
          <p:cNvSpPr>
            <a:spLocks noGrp="1"/>
          </p:cNvSpPr>
          <p:nvPr>
            <p:ph sz="quarter" idx="18" hasCustomPrompt="1"/>
          </p:nvPr>
        </p:nvSpPr>
        <p:spPr>
          <a:xfrm>
            <a:off x="1161091" y="3704994"/>
            <a:ext cx="2502054" cy="211455"/>
          </a:xfrm>
          <a:prstGeom prst="rect">
            <a:avLst/>
          </a:prstGeom>
        </p:spPr>
        <p:txBody>
          <a:bodyPr lIns="0" tIns="0" rIns="0" bIns="0"/>
          <a:lstStyle>
            <a:lvl1pPr>
              <a:defRPr sz="1050"/>
            </a:lvl1pPr>
          </a:lstStyle>
          <a:p>
            <a:pPr lvl="0"/>
            <a:r>
              <a:rPr lang="de-DE" noProof="0" dirty="0"/>
              <a:t>&lt;Position&gt;</a:t>
            </a:r>
          </a:p>
        </p:txBody>
      </p:sp>
    </p:spTree>
    <p:extLst>
      <p:ext uri="{BB962C8B-B14F-4D97-AF65-F5344CB8AC3E}">
        <p14:creationId xmlns:p14="http://schemas.microsoft.com/office/powerpoint/2010/main" val="89374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de-DE" noProof="0" dirty="0"/>
              <a:t>&lt;Text&gt;</a:t>
            </a:r>
          </a:p>
          <a:p>
            <a:pPr lvl="1"/>
            <a:r>
              <a:rPr lang="de-DE" noProof="0" dirty="0"/>
              <a:t>Second Level</a:t>
            </a:r>
          </a:p>
          <a:p>
            <a:pPr lvl="2"/>
            <a:r>
              <a:rPr lang="de-DE" noProof="0" dirty="0"/>
              <a:t>Third Level</a:t>
            </a:r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Level</a:t>
            </a:r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Level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© sebis</a:t>
            </a:r>
            <a:endParaRPr lang="de-DE" noProof="0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171103 Matthes Deutsche Folienvorlage (breit)</a:t>
            </a:r>
            <a:endParaRPr lang="de-DE" noProof="0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de-DE" noProof="0" smtClean="0"/>
              <a:pPr>
                <a:defRPr/>
              </a:pPr>
              <a:t>‹#›</a:t>
            </a:fld>
            <a:endParaRPr lang="de-DE" noProof="0" dirty="0"/>
          </a:p>
        </p:txBody>
      </p:sp>
    </p:spTree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87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81213"/>
            <a:ext cx="10586099" cy="36053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de-DE" noProof="0" dirty="0"/>
              <a:t>&lt;Title&gt;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de-DE" noProof="0" dirty="0"/>
              <a:t>&lt;Text&gt;</a:t>
            </a:r>
          </a:p>
          <a:p>
            <a:pPr lvl="1"/>
            <a:r>
              <a:rPr lang="de-DE" noProof="0" dirty="0"/>
              <a:t>Second Level</a:t>
            </a:r>
          </a:p>
          <a:p>
            <a:pPr lvl="2"/>
            <a:r>
              <a:rPr lang="de-DE" noProof="0" dirty="0"/>
              <a:t>Third Level</a:t>
            </a:r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Level</a:t>
            </a:r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Level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441426"/>
            <a:ext cx="10586102" cy="395287"/>
          </a:xfr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noProof="0" dirty="0"/>
              <a:t>&lt;</a:t>
            </a:r>
            <a:r>
              <a:rPr lang="de-DE" noProof="0" dirty="0" err="1"/>
              <a:t>Subtitle</a:t>
            </a:r>
            <a:r>
              <a:rPr lang="de-DE" noProof="0" dirty="0"/>
              <a:t>&gt;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© sebis</a:t>
            </a:r>
            <a:endParaRPr lang="de-DE" noProof="0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171103 Matthes Deutsche Folienvorlage (breit)</a:t>
            </a:r>
            <a:endParaRPr lang="de-DE" noProof="0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de-DE" noProof="0" smtClean="0"/>
              <a:pPr>
                <a:defRPr/>
              </a:pPr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51793472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81213"/>
            <a:ext cx="10586099" cy="36053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de-DE" noProof="0" dirty="0"/>
              <a:t>&lt;Title&gt;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441426"/>
            <a:ext cx="10586102" cy="395287"/>
          </a:xfr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noProof="0" dirty="0"/>
              <a:t>&lt;</a:t>
            </a:r>
            <a:r>
              <a:rPr lang="de-DE" noProof="0" dirty="0" err="1"/>
              <a:t>Subtitle</a:t>
            </a:r>
            <a:r>
              <a:rPr lang="de-DE" noProof="0" dirty="0"/>
              <a:t>&gt;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© sebis</a:t>
            </a:r>
            <a:endParaRPr lang="de-DE" noProof="0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171103 Matthes Deutsche Folienvorlage (breit)</a:t>
            </a:r>
            <a:endParaRPr lang="de-DE" noProof="0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de-DE" noProof="0" smtClean="0"/>
              <a:pPr>
                <a:defRPr/>
              </a:pPr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598899967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4" y="44451"/>
            <a:ext cx="10586102" cy="720725"/>
          </a:xfrm>
        </p:spPr>
        <p:txBody>
          <a:bodyPr/>
          <a:lstStyle>
            <a:lvl1pPr>
              <a:defRPr>
                <a:solidFill>
                  <a:srgbClr val="0065BD"/>
                </a:solidFill>
              </a:defRPr>
            </a:lvl1pPr>
          </a:lstStyle>
          <a:p>
            <a:r>
              <a:rPr lang="de-DE" noProof="0" dirty="0"/>
              <a:t>&lt;Title&gt;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34437" y="981076"/>
            <a:ext cx="5659967" cy="540067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&lt;Text&gt;</a:t>
            </a:r>
          </a:p>
          <a:p>
            <a:pPr lvl="1"/>
            <a:r>
              <a:rPr lang="de-DE" noProof="0" dirty="0"/>
              <a:t>Second Level</a:t>
            </a:r>
          </a:p>
          <a:p>
            <a:pPr lvl="2"/>
            <a:r>
              <a:rPr lang="de-DE" noProof="0" dirty="0"/>
              <a:t>Third Level</a:t>
            </a:r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Level</a:t>
            </a:r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97602" y="981076"/>
            <a:ext cx="5659967" cy="540067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&lt;Text&gt;</a:t>
            </a:r>
          </a:p>
          <a:p>
            <a:pPr lvl="1"/>
            <a:r>
              <a:rPr lang="de-DE" noProof="0" dirty="0"/>
              <a:t>Second Level</a:t>
            </a:r>
          </a:p>
          <a:p>
            <a:pPr lvl="2"/>
            <a:r>
              <a:rPr lang="de-DE" noProof="0" dirty="0"/>
              <a:t>Third Level</a:t>
            </a:r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Level</a:t>
            </a:r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Level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© sebis</a:t>
            </a:r>
            <a:endParaRPr lang="de-DE" noProof="0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171103 Matthes Deutsche Folienvorlage (breit)</a:t>
            </a:r>
            <a:endParaRPr lang="de-DE" noProof="0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de-DE" noProof="0" smtClean="0"/>
              <a:pPr>
                <a:defRPr/>
              </a:pPr>
              <a:t>‹#›</a:t>
            </a:fld>
            <a:endParaRPr lang="de-DE" noProof="0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34437" y="981074"/>
            <a:ext cx="5662084" cy="661976"/>
          </a:xfr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dirty="0"/>
              <a:t>&lt;Title&gt;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34437" y="1643050"/>
            <a:ext cx="5662084" cy="477362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 dirty="0"/>
              <a:t>&lt;Format of Master Text&gt;</a:t>
            </a:r>
          </a:p>
          <a:p>
            <a:pPr lvl="1"/>
            <a:r>
              <a:rPr lang="de-DE" noProof="0" dirty="0"/>
              <a:t>Second Level</a:t>
            </a:r>
          </a:p>
          <a:p>
            <a:pPr lvl="2"/>
            <a:r>
              <a:rPr lang="de-DE" noProof="0" dirty="0"/>
              <a:t>Third Level</a:t>
            </a:r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Level</a:t>
            </a:r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Level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7" y="981079"/>
            <a:ext cx="5664200" cy="661975"/>
          </a:xfr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dirty="0"/>
              <a:t>&lt;Title&gt;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193367" y="1643050"/>
            <a:ext cx="5664200" cy="477362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 dirty="0"/>
              <a:t>&lt;Format of Master Text&gt;</a:t>
            </a:r>
          </a:p>
          <a:p>
            <a:pPr lvl="1"/>
            <a:r>
              <a:rPr lang="de-DE" noProof="0" dirty="0"/>
              <a:t>Second Level</a:t>
            </a:r>
          </a:p>
          <a:p>
            <a:pPr lvl="2"/>
            <a:r>
              <a:rPr lang="de-DE" noProof="0" dirty="0"/>
              <a:t>Third Level</a:t>
            </a:r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Level</a:t>
            </a:r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Level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/>
          <a:p>
            <a:r>
              <a:rPr lang="de-DE" noProof="0" dirty="0"/>
              <a:t>&lt;Title&gt;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© sebis</a:t>
            </a:r>
            <a:endParaRPr lang="de-DE" noProof="0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171103 Matthes Deutsche Folienvorlage (breit)</a:t>
            </a:r>
            <a:endParaRPr lang="de-DE" noProof="0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de-DE" noProof="0" smtClean="0"/>
              <a:pPr>
                <a:defRPr/>
              </a:pPr>
              <a:t>‹#›</a:t>
            </a:fld>
            <a:endParaRPr lang="de-DE" noProof="0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4" y="44451"/>
            <a:ext cx="10586102" cy="720725"/>
          </a:xfrm>
        </p:spPr>
        <p:txBody>
          <a:bodyPr/>
          <a:lstStyle/>
          <a:p>
            <a:r>
              <a:rPr lang="de-DE" noProof="0" dirty="0"/>
              <a:t>&lt;Title&gt;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© sebis</a:t>
            </a:r>
            <a:endParaRPr lang="de-DE" noProof="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171103 Matthes Deutsche Folienvorlage (breit)</a:t>
            </a:r>
            <a:endParaRPr lang="de-DE" noProof="0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de-DE" noProof="0" smtClean="0"/>
              <a:pPr>
                <a:defRPr/>
              </a:pPr>
              <a:t>‹#›</a:t>
            </a:fld>
            <a:endParaRPr lang="de-DE" noProof="0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435" y="981076"/>
            <a:ext cx="11523135" cy="5400675"/>
          </a:xfrm>
        </p:spPr>
        <p:txBody>
          <a:bodyPr>
            <a:normAutofit/>
          </a:bodyPr>
          <a:lstStyle>
            <a:lvl1pPr>
              <a:defRPr>
                <a:latin typeface="+mn-lt"/>
              </a:defRPr>
            </a:lvl1pPr>
            <a:lvl2pPr>
              <a:buClr>
                <a:schemeClr val="tx2"/>
              </a:buClr>
              <a:defRPr lang="de-DE" sz="1800" dirty="0" smtClean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  <a:latin typeface="+mn-lt"/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  <a:latin typeface="+mn-lt"/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noProof="0" dirty="0"/>
              <a:t>&lt;Text&gt;</a:t>
            </a:r>
          </a:p>
          <a:p>
            <a:pPr lvl="1"/>
            <a:r>
              <a:rPr lang="de-DE" noProof="0" dirty="0"/>
              <a:t>Second Level</a:t>
            </a:r>
          </a:p>
          <a:p>
            <a:pPr lvl="2"/>
            <a:r>
              <a:rPr lang="de-DE" noProof="0" dirty="0"/>
              <a:t>Third Level</a:t>
            </a:r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Level</a:t>
            </a:r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 dirty="0"/>
              <a:t>&lt;Title&gt;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© sebis</a:t>
            </a:r>
            <a:endParaRPr lang="de-DE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171103 Matthes Deutsche Folienvorlage (breit)</a:t>
            </a:r>
            <a:endParaRPr lang="de-DE" noProof="0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de-DE" noProof="0" smtClean="0"/>
              <a:pPr>
                <a:defRPr/>
              </a:pPr>
              <a:t>‹#›</a:t>
            </a:fld>
            <a:endParaRPr lang="de-DE" noProof="0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434" y="44451"/>
            <a:ext cx="1058610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0" rIns="9000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&lt;Titel&gt;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4" y="981076"/>
            <a:ext cx="1152313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&lt;Text&gt;</a:t>
            </a:r>
          </a:p>
          <a:p>
            <a:pPr lvl="1"/>
            <a:r>
              <a:rPr lang="de-DE" noProof="0" dirty="0"/>
              <a:t>Erste Ebene</a:t>
            </a:r>
          </a:p>
          <a:p>
            <a:pPr lvl="2"/>
            <a:r>
              <a:rPr lang="de-DE" noProof="0" dirty="0"/>
              <a:t>Zweite Ebene</a:t>
            </a:r>
          </a:p>
          <a:p>
            <a:pPr lvl="3"/>
            <a:r>
              <a:rPr lang="de-DE" noProof="0" dirty="0"/>
              <a:t>Dritte Ebene</a:t>
            </a:r>
          </a:p>
          <a:p>
            <a:pPr lvl="4"/>
            <a:r>
              <a:rPr lang="de-DE" noProof="0" dirty="0"/>
              <a:t>Vierte Ebene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383184" y="6570616"/>
            <a:ext cx="21420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80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 noProof="0"/>
              <a:t>© sebis</a:t>
            </a:r>
            <a:endParaRPr lang="de-DE" noProof="0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2903" y="6569076"/>
            <a:ext cx="57615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 noProof="0"/>
              <a:t>171103 Matthes Deutsche Folienvorlage (breit)</a:t>
            </a:r>
            <a:endParaRPr lang="de-DE" noProof="0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25251" y="6570616"/>
            <a:ext cx="332316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4FF76D-8657-43F1-929B-F6D2FAB2741A}" type="slidenum">
              <a:rPr lang="de-DE" noProof="0" smtClean="0"/>
              <a:pPr>
                <a:defRPr/>
              </a:pPr>
              <a:t>‹#›</a:t>
            </a:fld>
            <a:endParaRPr lang="de-DE" noProof="0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61" y="398812"/>
            <a:ext cx="606858" cy="3200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65" r:id="rId2"/>
    <p:sldLayoutId id="2147483778" r:id="rId3"/>
    <p:sldLayoutId id="2147483781" r:id="rId4"/>
    <p:sldLayoutId id="2147483766" r:id="rId5"/>
    <p:sldLayoutId id="2147483767" r:id="rId6"/>
    <p:sldLayoutId id="2147483768" r:id="rId7"/>
    <p:sldLayoutId id="2147483769" r:id="rId8"/>
    <p:sldLayoutId id="2147483771" r:id="rId9"/>
    <p:sldLayoutId id="2147483780" r:id="rId10"/>
    <p:sldLayoutId id="2147483779" r:id="rId11"/>
  </p:sldLayoutIdLst>
  <p:transition/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 i="0" baseline="0">
          <a:solidFill>
            <a:srgbClr val="0065BD"/>
          </a:solidFill>
          <a:latin typeface="+mn-lt"/>
          <a:ea typeface="+mj-ea"/>
          <a:cs typeface="Arial Unicode MS" pitchFamily="34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9pPr>
    </p:titleStyle>
    <p:bodyStyle>
      <a:lvl1pPr marL="1588" indent="-1588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Arial Unicode MS" pitchFamily="34" charset="-128"/>
        </a:defRPr>
      </a:lvl1pPr>
      <a:lvl2pPr marL="358775" indent="-2603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2pPr>
      <a:lvl3pPr marL="625475" indent="-176213" algn="l" defTabSz="803275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3pPr>
      <a:lvl4pPr marL="982663" indent="-1746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cs typeface="Arial Unicode MS" pitchFamily="34" charset="-128"/>
        </a:defRPr>
      </a:lvl4pPr>
      <a:lvl5pPr marL="1257300" indent="-18256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 baseline="0">
          <a:solidFill>
            <a:schemeClr val="tx1"/>
          </a:solidFill>
          <a:latin typeface="+mn-lt"/>
          <a:cs typeface="Arial Unicode MS" pitchFamily="34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11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9.png"/><Relationship Id="rId5" Type="http://schemas.openxmlformats.org/officeDocument/2006/relationships/image" Target="../media/image7.png"/><Relationship Id="rId15" Type="http://schemas.openxmlformats.org/officeDocument/2006/relationships/image" Target="../media/image25.png"/><Relationship Id="rId10" Type="http://schemas.openxmlformats.org/officeDocument/2006/relationships/image" Target="../media/image22.svg"/><Relationship Id="rId4" Type="http://schemas.openxmlformats.org/officeDocument/2006/relationships/image" Target="../media/image20.svg"/><Relationship Id="rId9" Type="http://schemas.openxmlformats.org/officeDocument/2006/relationships/image" Target="../media/image21.png"/><Relationship Id="rId14" Type="http://schemas.openxmlformats.org/officeDocument/2006/relationships/image" Target="../media/image24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31371" y="3076976"/>
            <a:ext cx="11432843" cy="1141439"/>
          </a:xfrm>
        </p:spPr>
        <p:txBody>
          <a:bodyPr/>
          <a:lstStyle/>
          <a:p>
            <a:r>
              <a:rPr lang="en-US" dirty="0"/>
              <a:t>Goals and KPIs in Large-Scale Agile Development: A Systematic Literature Review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Nadine Teiber, 10.05.21, Final </a:t>
            </a:r>
            <a:r>
              <a:rPr lang="de-DE" dirty="0" err="1"/>
              <a:t>Presentation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223577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E66792F-6546-47EC-A52E-7A26EA317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– Distribution of publications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583E08-5EAF-4FD4-AC11-52A194918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© sebis</a:t>
            </a:r>
            <a:endParaRPr lang="de-DE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8F9055-606A-4930-A588-86747735D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de-DE" noProof="0" smtClean="0"/>
              <a:pPr>
                <a:defRPr/>
              </a:pPr>
              <a:t>10</a:t>
            </a:fld>
            <a:endParaRPr lang="de-DE" noProof="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69E1A94-6F6E-485B-B7B6-8207470272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85" y="2204863"/>
            <a:ext cx="4848701" cy="290394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C8A6DEF-0063-4C4F-8436-3628AA66D6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234" y="2204864"/>
            <a:ext cx="5331281" cy="2903941"/>
          </a:xfrm>
          <a:prstGeom prst="rect">
            <a:avLst/>
          </a:prstGeom>
        </p:spPr>
      </p:pic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81F56E96-6F03-49B8-B516-82A8FC55D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/>
          <a:lstStyle/>
          <a:p>
            <a:pPr>
              <a:defRPr/>
            </a:pPr>
            <a:r>
              <a:rPr lang="de-DE" dirty="0"/>
              <a:t>100521</a:t>
            </a:r>
            <a:r>
              <a:rPr lang="de-DE" noProof="0" dirty="0"/>
              <a:t> Nadine Teiber, </a:t>
            </a:r>
            <a:r>
              <a:rPr lang="de-DE" noProof="0" dirty="0" err="1"/>
              <a:t>Master‘s</a:t>
            </a:r>
            <a:r>
              <a:rPr lang="de-DE" noProof="0" dirty="0"/>
              <a:t> Thesis – Final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81313580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4D75AEE-860B-48E9-BC0F-B5FB46424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RQ1: What are goals and metrics in large-scale agile software development?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2B9E09-AEB4-4520-97DB-E681DABFC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© sebis</a:t>
            </a:r>
            <a:endParaRPr lang="de-DE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C2E8E4-2A7F-4AFA-B536-CEFDCA009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de-DE" noProof="0" smtClean="0"/>
              <a:pPr>
                <a:defRPr/>
              </a:pPr>
              <a:t>11</a:t>
            </a:fld>
            <a:endParaRPr lang="de-DE" noProof="0" dirty="0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2" name="Inhaltsplatzhalter 11">
                <a:extLst>
                  <a:ext uri="{FF2B5EF4-FFF2-40B4-BE49-F238E27FC236}">
                    <a16:creationId xmlns:a16="http://schemas.microsoft.com/office/drawing/2014/main" id="{7BACC948-5023-4E45-9484-13A34910B3C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04556206"/>
                  </p:ext>
                </p:extLst>
              </p:nvPr>
            </p:nvGraphicFramePr>
            <p:xfrm>
              <a:off x="334963" y="981075"/>
              <a:ext cx="11522075" cy="540067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12" name="Inhaltsplatzhalter 11">
                <a:extLst>
                  <a:ext uri="{FF2B5EF4-FFF2-40B4-BE49-F238E27FC236}">
                    <a16:creationId xmlns:a16="http://schemas.microsoft.com/office/drawing/2014/main" id="{7BACC948-5023-4E45-9484-13A34910B3C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4963" y="981075"/>
                <a:ext cx="11522075" cy="5400675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99D5608D-15F9-480D-8350-7660BF86C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/>
          <a:lstStyle/>
          <a:p>
            <a:pPr>
              <a:defRPr/>
            </a:pPr>
            <a:r>
              <a:rPr lang="de-DE" dirty="0"/>
              <a:t>100521</a:t>
            </a:r>
            <a:r>
              <a:rPr lang="de-DE" noProof="0" dirty="0"/>
              <a:t> Nadine Teiber, </a:t>
            </a:r>
            <a:r>
              <a:rPr lang="de-DE" noProof="0" dirty="0" err="1"/>
              <a:t>Master‘s</a:t>
            </a:r>
            <a:r>
              <a:rPr lang="de-DE" noProof="0" dirty="0"/>
              <a:t> Thesis – Final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endParaRPr lang="de-DE" noProof="0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A5FDA4B0-696A-4CD3-A1A6-F86B1A6AF8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769" y="1460317"/>
            <a:ext cx="7332415" cy="441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7169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9">
            <a:extLst>
              <a:ext uri="{FF2B5EF4-FFF2-40B4-BE49-F238E27FC236}">
                <a16:creationId xmlns:a16="http://schemas.microsoft.com/office/drawing/2014/main" id="{7FEFCDCF-7934-4662-868E-956526EBCB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369979"/>
              </p:ext>
            </p:extLst>
          </p:nvPr>
        </p:nvGraphicFramePr>
        <p:xfrm>
          <a:off x="332903" y="1140289"/>
          <a:ext cx="11305653" cy="457578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54585">
                  <a:extLst>
                    <a:ext uri="{9D8B030D-6E8A-4147-A177-3AD203B41FA5}">
                      <a16:colId xmlns:a16="http://schemas.microsoft.com/office/drawing/2014/main" val="893962598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138988162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257906632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4142129752"/>
                    </a:ext>
                  </a:extLst>
                </a:gridCol>
                <a:gridCol w="4462436">
                  <a:extLst>
                    <a:ext uri="{9D8B030D-6E8A-4147-A177-3AD203B41FA5}">
                      <a16:colId xmlns:a16="http://schemas.microsoft.com/office/drawing/2014/main" val="4247171181"/>
                    </a:ext>
                  </a:extLst>
                </a:gridCol>
              </a:tblGrid>
              <a:tr h="430809">
                <a:tc>
                  <a:txBody>
                    <a:bodyPr/>
                    <a:lstStyle/>
                    <a:p>
                      <a:r>
                        <a:rPr lang="en-GB" sz="1400" dirty="0"/>
                        <a:t>Entities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Attributes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8161187"/>
                  </a:ext>
                </a:extLst>
              </a:tr>
              <a:tr h="37086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400" dirty="0"/>
                        <a:t>Internal                       55%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400" dirty="0"/>
                        <a:t>External                                     45%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041327"/>
                  </a:ext>
                </a:extLst>
              </a:tr>
              <a:tr h="565244">
                <a:tc rowSpan="2">
                  <a:txBody>
                    <a:bodyPr/>
                    <a:lstStyle/>
                    <a:p>
                      <a:r>
                        <a:rPr lang="en-GB" sz="1400" dirty="0"/>
                        <a:t>Product</a:t>
                      </a:r>
                    </a:p>
                    <a:p>
                      <a:endParaRPr lang="en-GB" sz="1400" dirty="0"/>
                    </a:p>
                    <a:p>
                      <a:pPr algn="ctr"/>
                      <a:r>
                        <a:rPr lang="en-GB" sz="1400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i="0" dirty="0"/>
                        <a:t>Code</a:t>
                      </a:r>
                      <a:r>
                        <a:rPr lang="en-GB" sz="1400" dirty="0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complexity (23), lines of code (17), technical debt (8)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Code: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maintenance effort (1), code reliability(1)</a:t>
                      </a:r>
                    </a:p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8068322"/>
                  </a:ext>
                </a:extLst>
              </a:tr>
              <a:tr h="4724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Product: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Product: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Net Promoter Score (11), customer satisfaction (9)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810257"/>
                  </a:ext>
                </a:extLst>
              </a:tr>
              <a:tr h="633968">
                <a:tc rowSpan="2">
                  <a:txBody>
                    <a:bodyPr/>
                    <a:lstStyle/>
                    <a:p>
                      <a:r>
                        <a:rPr lang="en-GB" sz="1400" dirty="0"/>
                        <a:t>Process</a:t>
                      </a:r>
                    </a:p>
                    <a:p>
                      <a:endParaRPr lang="en-GB" sz="1400" dirty="0"/>
                    </a:p>
                    <a:p>
                      <a:endParaRPr lang="en-GB" sz="1400" dirty="0"/>
                    </a:p>
                    <a:p>
                      <a:pPr algn="ctr"/>
                      <a:r>
                        <a:rPr lang="en-GB" sz="1400" dirty="0"/>
                        <a:t>69%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Testing: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number of defects (54), number of tests (19), defect density (12)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Testing: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deferred defects (12), number of defects found by customer (4)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684850"/>
                  </a:ext>
                </a:extLst>
              </a:tr>
              <a:tr h="79351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Implementation: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number of completed tasks (12), number of closed defects (12), churn (5)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Implementation: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velocity (43), time to fix defects (21)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55924"/>
                  </a:ext>
                </a:extLst>
              </a:tr>
              <a:tr h="560094">
                <a:tc rowSpan="2">
                  <a:txBody>
                    <a:bodyPr/>
                    <a:lstStyle/>
                    <a:p>
                      <a:r>
                        <a:rPr lang="en-GB" sz="1400" dirty="0"/>
                        <a:t>Resources</a:t>
                      </a:r>
                    </a:p>
                    <a:p>
                      <a:endParaRPr lang="en-GB" sz="1400" dirty="0"/>
                    </a:p>
                    <a:p>
                      <a:pPr algn="ctr"/>
                      <a:r>
                        <a:rPr lang="en-GB" sz="1400" dirty="0"/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Personnel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available capacity (9), team satisfaction (6), contribution chart 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Personnel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individual effectiveness (3), top contributors bases on LOC (1), actual hours on ideal capacity (1)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173312"/>
                  </a:ext>
                </a:extLst>
              </a:tr>
              <a:tr h="74886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Economic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cost (6), results past period 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Economic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return on investment (10), business value delivered (7)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017224"/>
                  </a:ext>
                </a:extLst>
              </a:tr>
            </a:tbl>
          </a:graphicData>
        </a:graphic>
      </p:graphicFrame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F99461-6FB4-4B15-9FDD-B5A85BD9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© sebis</a:t>
            </a:r>
            <a:endParaRPr lang="de-DE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7036158-E476-475C-AB7A-330082178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de-DE" noProof="0" smtClean="0"/>
              <a:pPr>
                <a:defRPr/>
              </a:pPr>
              <a:t>12</a:t>
            </a:fld>
            <a:endParaRPr lang="de-DE" noProof="0" dirty="0"/>
          </a:p>
        </p:txBody>
      </p:sp>
      <p:sp>
        <p:nvSpPr>
          <p:cNvPr id="7" name="Titel 2">
            <a:extLst>
              <a:ext uri="{FF2B5EF4-FFF2-40B4-BE49-F238E27FC236}">
                <a16:creationId xmlns:a16="http://schemas.microsoft.com/office/drawing/2014/main" id="{F47026BB-4438-4DC8-8B08-D0FD2831F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44450"/>
            <a:ext cx="10585450" cy="720725"/>
          </a:xfrm>
        </p:spPr>
        <p:txBody>
          <a:bodyPr/>
          <a:lstStyle/>
          <a:p>
            <a:r>
              <a:rPr lang="en-GB" dirty="0"/>
              <a:t>RQ1: What are goals and metrics in large-scale agile software development?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E9C0A08-07F1-4A3C-B929-1D20CCD6215F}"/>
              </a:ext>
            </a:extLst>
          </p:cNvPr>
          <p:cNvSpPr txBox="1"/>
          <p:nvPr/>
        </p:nvSpPr>
        <p:spPr>
          <a:xfrm>
            <a:off x="10271474" y="6593624"/>
            <a:ext cx="1166952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000" dirty="0">
                <a:latin typeface="Arial" pitchFamily="34" charset="0"/>
              </a:rPr>
              <a:t>Source:  [4]</a:t>
            </a:r>
            <a:r>
              <a:rPr lang="en-US" sz="1000" dirty="0">
                <a:latin typeface="Arial" pitchFamily="34" charset="0"/>
              </a:rPr>
              <a:t>	</a:t>
            </a:r>
            <a:endParaRPr lang="de-DE" sz="1000" dirty="0">
              <a:latin typeface="Arial" pitchFamily="34" charset="0"/>
            </a:endParaRPr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02412446-9182-4119-A968-4DF643F67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/>
          <a:lstStyle/>
          <a:p>
            <a:pPr>
              <a:defRPr/>
            </a:pPr>
            <a:r>
              <a:rPr lang="de-DE" dirty="0"/>
              <a:t>100521</a:t>
            </a:r>
            <a:r>
              <a:rPr lang="de-DE" noProof="0" dirty="0"/>
              <a:t> Nadine Teiber, </a:t>
            </a:r>
            <a:r>
              <a:rPr lang="de-DE" noProof="0" dirty="0" err="1"/>
              <a:t>Master‘s</a:t>
            </a:r>
            <a:r>
              <a:rPr lang="de-DE" noProof="0" dirty="0"/>
              <a:t> Thesis – Final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13695551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hteck 45">
            <a:extLst>
              <a:ext uri="{FF2B5EF4-FFF2-40B4-BE49-F238E27FC236}">
                <a16:creationId xmlns:a16="http://schemas.microsoft.com/office/drawing/2014/main" id="{F10A5A1A-6395-4622-89A7-317A247BFF29}"/>
              </a:ext>
            </a:extLst>
          </p:cNvPr>
          <p:cNvSpPr/>
          <p:nvPr/>
        </p:nvSpPr>
        <p:spPr bwMode="auto">
          <a:xfrm>
            <a:off x="332903" y="2503242"/>
            <a:ext cx="11401863" cy="826030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cs typeface="Arial" pitchFamily="34" charset="0"/>
            </a:endParaRP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8D80D717-E2AE-4FB8-AA41-01D066A97CF4}"/>
              </a:ext>
            </a:extLst>
          </p:cNvPr>
          <p:cNvSpPr/>
          <p:nvPr/>
        </p:nvSpPr>
        <p:spPr bwMode="auto">
          <a:xfrm>
            <a:off x="332903" y="3571565"/>
            <a:ext cx="11401863" cy="826030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cs typeface="Arial" pitchFamily="34" charset="0"/>
            </a:endParaRP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CF7B727C-8662-4687-BE8A-417B31A04BF4}"/>
              </a:ext>
            </a:extLst>
          </p:cNvPr>
          <p:cNvSpPr/>
          <p:nvPr/>
        </p:nvSpPr>
        <p:spPr bwMode="auto">
          <a:xfrm>
            <a:off x="332334" y="4522291"/>
            <a:ext cx="11401863" cy="826030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cs typeface="Arial" pitchFamily="34" charset="0"/>
            </a:endParaRP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5B9ED28B-F897-47D8-ABB4-433D67CFEB84}"/>
              </a:ext>
            </a:extLst>
          </p:cNvPr>
          <p:cNvSpPr/>
          <p:nvPr/>
        </p:nvSpPr>
        <p:spPr bwMode="auto">
          <a:xfrm>
            <a:off x="326817" y="5463676"/>
            <a:ext cx="11401863" cy="826030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cs typeface="Arial" pitchFamily="34" charset="0"/>
            </a:endParaRP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3C033303-5C66-4DE3-9475-3BC5CE715A73}"/>
              </a:ext>
            </a:extLst>
          </p:cNvPr>
          <p:cNvSpPr/>
          <p:nvPr/>
        </p:nvSpPr>
        <p:spPr bwMode="auto">
          <a:xfrm>
            <a:off x="332903" y="1516552"/>
            <a:ext cx="11401863" cy="826030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cs typeface="Arial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5776F47-E454-4DB7-883F-4C17B043F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RQ1: What are goals and metrics in large-scale agile software development?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2ABFF2-0D2B-4089-910F-6F3C83B16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© sebis</a:t>
            </a:r>
            <a:endParaRPr lang="de-DE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A741723-3264-4BF7-909D-B5B1A3E50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de-DE" noProof="0" smtClean="0"/>
              <a:pPr>
                <a:defRPr/>
              </a:pPr>
              <a:t>13</a:t>
            </a:fld>
            <a:endParaRPr lang="de-DE" noProof="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F567F07-2C1F-4796-9D91-0CAA9D4552B4}"/>
              </a:ext>
            </a:extLst>
          </p:cNvPr>
          <p:cNvSpPr txBox="1"/>
          <p:nvPr/>
        </p:nvSpPr>
        <p:spPr>
          <a:xfrm>
            <a:off x="3071664" y="1785348"/>
            <a:ext cx="165618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>
                <a:latin typeface="Arial" pitchFamily="34" charset="0"/>
              </a:rPr>
              <a:t>Enterprise level:	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C3F715B-5352-47FD-8E89-1271D887D98D}"/>
              </a:ext>
            </a:extLst>
          </p:cNvPr>
          <p:cNvSpPr txBox="1"/>
          <p:nvPr/>
        </p:nvSpPr>
        <p:spPr>
          <a:xfrm>
            <a:off x="3075602" y="2740973"/>
            <a:ext cx="165618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>
                <a:latin typeface="Arial" pitchFamily="34" charset="0"/>
              </a:rPr>
              <a:t>Portfolio level:	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1ABF7D0B-71DE-4BB7-A5DC-796EA387FD57}"/>
              </a:ext>
            </a:extLst>
          </p:cNvPr>
          <p:cNvSpPr txBox="1"/>
          <p:nvPr/>
        </p:nvSpPr>
        <p:spPr>
          <a:xfrm>
            <a:off x="3071664" y="3795770"/>
            <a:ext cx="165618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>
                <a:latin typeface="Arial" pitchFamily="34" charset="0"/>
              </a:rPr>
              <a:t>Program level:	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486B1559-008B-4639-84EC-87EA45989BD1}"/>
              </a:ext>
            </a:extLst>
          </p:cNvPr>
          <p:cNvSpPr txBox="1"/>
          <p:nvPr/>
        </p:nvSpPr>
        <p:spPr>
          <a:xfrm>
            <a:off x="3071664" y="4748211"/>
            <a:ext cx="1656184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>
                <a:latin typeface="Arial" pitchFamily="34" charset="0"/>
              </a:rPr>
              <a:t>Team level:	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494E826F-0030-4EB0-BDFF-962F483DD6FF}"/>
              </a:ext>
            </a:extLst>
          </p:cNvPr>
          <p:cNvSpPr txBox="1"/>
          <p:nvPr/>
        </p:nvSpPr>
        <p:spPr>
          <a:xfrm>
            <a:off x="3071664" y="5678799"/>
            <a:ext cx="165618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>
                <a:latin typeface="Arial" pitchFamily="34" charset="0"/>
              </a:rPr>
              <a:t>Individual level:	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6DAADC24-E8C6-4FF1-9950-CD9A8B8B3334}"/>
              </a:ext>
            </a:extLst>
          </p:cNvPr>
          <p:cNvSpPr txBox="1"/>
          <p:nvPr/>
        </p:nvSpPr>
        <p:spPr>
          <a:xfrm>
            <a:off x="4583832" y="1714740"/>
            <a:ext cx="692958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0" i="0" dirty="0">
                <a:effectLst/>
                <a:latin typeface="Arial" panose="020B0604020202020204" pitchFamily="34" charset="0"/>
              </a:rPr>
              <a:t>Enterprise Story Points (1), Velocity (1), Operations velocity (1), cycle time (1), build status monitor (1), efficiency regarding cost (1)</a:t>
            </a:r>
            <a:endParaRPr lang="en-GB" sz="1400" dirty="0">
              <a:latin typeface="Arial" pitchFamily="34" charset="0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54DEF27B-D894-4A56-B90D-59CFCBB7B0B3}"/>
              </a:ext>
            </a:extLst>
          </p:cNvPr>
          <p:cNvSpPr txBox="1"/>
          <p:nvPr/>
        </p:nvSpPr>
        <p:spPr>
          <a:xfrm>
            <a:off x="4560173" y="2636912"/>
            <a:ext cx="6936477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0" i="0" dirty="0">
                <a:effectLst/>
                <a:latin typeface="Arial" panose="020B0604020202020204" pitchFamily="34" charset="0"/>
              </a:rPr>
              <a:t>Return on investment (ROI) (4), Net Promoter Score (NPS) (3), application downtime (2), customer satisfaction (2), Customer Experience Index(1), velocity (1)</a:t>
            </a:r>
            <a:endParaRPr lang="en-GB" sz="1400" dirty="0">
              <a:latin typeface="Arial" pitchFamily="34" charset="0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55330C4F-AD35-4873-946F-499E123D21BD}"/>
              </a:ext>
            </a:extLst>
          </p:cNvPr>
          <p:cNvSpPr txBox="1"/>
          <p:nvPr/>
        </p:nvSpPr>
        <p:spPr>
          <a:xfrm>
            <a:off x="4567066" y="3693118"/>
            <a:ext cx="620945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0" i="0" dirty="0">
                <a:effectLst/>
                <a:latin typeface="Arial" panose="020B0604020202020204" pitchFamily="34" charset="0"/>
              </a:rPr>
              <a:t>Defect count (15), # of tests (8), code coverage (8), estimation accuracy (7), lines of code (LOC) (5) # of closed defects (5)</a:t>
            </a:r>
            <a:endParaRPr lang="en-GB" sz="1400" dirty="0">
              <a:latin typeface="Arial" pitchFamily="34" charset="0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45B227F-AF1C-452A-AC4E-E2D0F7957C55}"/>
              </a:ext>
            </a:extLst>
          </p:cNvPr>
          <p:cNvSpPr txBox="1"/>
          <p:nvPr/>
        </p:nvSpPr>
        <p:spPr>
          <a:xfrm>
            <a:off x="4567066" y="4659668"/>
            <a:ext cx="717363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0" i="0" dirty="0">
                <a:effectLst/>
                <a:latin typeface="Arial" panose="020B0604020202020204" pitchFamily="34" charset="0"/>
              </a:rPr>
              <a:t>Velocity (41), defect count (38), estimation accuracy (21), complexity(21), code coverage (19)</a:t>
            </a:r>
            <a:endParaRPr lang="en-GB" sz="1400" dirty="0">
              <a:latin typeface="Arial" pitchFamily="34" charset="0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0EC39CA6-8C83-4D01-A489-9011A4E0BED1}"/>
              </a:ext>
            </a:extLst>
          </p:cNvPr>
          <p:cNvSpPr txBox="1"/>
          <p:nvPr/>
        </p:nvSpPr>
        <p:spPr>
          <a:xfrm>
            <a:off x="4600612" y="5591112"/>
            <a:ext cx="715093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0" i="0" dirty="0">
                <a:effectLst/>
                <a:latin typeface="Arial" panose="020B0604020202020204" pitchFamily="34" charset="0"/>
              </a:rPr>
              <a:t>Available capacity (3), individual effort remaining (1), individual effectiveness (1), developer reputation (1), time to fix defects (1),</a:t>
            </a:r>
            <a:endParaRPr lang="en-GB" sz="1400" dirty="0">
              <a:latin typeface="Arial" pitchFamily="34" charset="0"/>
            </a:endParaRPr>
          </a:p>
        </p:txBody>
      </p:sp>
      <p:pic>
        <p:nvPicPr>
          <p:cNvPr id="28" name="Grafik 27" descr="Mann mit einfarbiger Füllung">
            <a:extLst>
              <a:ext uri="{FF2B5EF4-FFF2-40B4-BE49-F238E27FC236}">
                <a16:creationId xmlns:a16="http://schemas.microsoft.com/office/drawing/2014/main" id="{9AC66F03-48F2-438D-AB64-A976B5DD20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37006" y="5679442"/>
            <a:ext cx="394498" cy="394498"/>
          </a:xfrm>
          <a:prstGeom prst="rect">
            <a:avLst/>
          </a:prstGeom>
        </p:spPr>
      </p:pic>
      <p:pic>
        <p:nvPicPr>
          <p:cNvPr id="30" name="Grafik 29" descr="Gruppe Silhouette">
            <a:extLst>
              <a:ext uri="{FF2B5EF4-FFF2-40B4-BE49-F238E27FC236}">
                <a16:creationId xmlns:a16="http://schemas.microsoft.com/office/drawing/2014/main" id="{C65BBBC3-55C9-4BE5-B4C4-F46175FDD0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2372" y="4675644"/>
            <a:ext cx="577385" cy="577385"/>
          </a:xfrm>
          <a:prstGeom prst="rect">
            <a:avLst/>
          </a:prstGeom>
        </p:spPr>
      </p:pic>
      <p:pic>
        <p:nvPicPr>
          <p:cNvPr id="33" name="Grafik 32" descr="Gruppe Silhouette">
            <a:extLst>
              <a:ext uri="{FF2B5EF4-FFF2-40B4-BE49-F238E27FC236}">
                <a16:creationId xmlns:a16="http://schemas.microsoft.com/office/drawing/2014/main" id="{DD555D88-963B-4708-BB0C-7CEB669053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7237" y="3660573"/>
            <a:ext cx="559768" cy="559768"/>
          </a:xfrm>
          <a:prstGeom prst="rect">
            <a:avLst/>
          </a:prstGeom>
        </p:spPr>
      </p:pic>
      <p:pic>
        <p:nvPicPr>
          <p:cNvPr id="35" name="Grafik 34" descr="Gruppe von Männern mit einfarbiger Füllung">
            <a:extLst>
              <a:ext uri="{FF2B5EF4-FFF2-40B4-BE49-F238E27FC236}">
                <a16:creationId xmlns:a16="http://schemas.microsoft.com/office/drawing/2014/main" id="{04B676C1-06DB-42BF-B374-6E4A5E14D2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37006" y="3920111"/>
            <a:ext cx="458859" cy="458859"/>
          </a:xfrm>
          <a:prstGeom prst="rect">
            <a:avLst/>
          </a:prstGeom>
        </p:spPr>
      </p:pic>
      <p:pic>
        <p:nvPicPr>
          <p:cNvPr id="36" name="Grafik 35" descr="Gruppe Silhouette">
            <a:extLst>
              <a:ext uri="{FF2B5EF4-FFF2-40B4-BE49-F238E27FC236}">
                <a16:creationId xmlns:a16="http://schemas.microsoft.com/office/drawing/2014/main" id="{C2AE83C8-8BEF-4EF6-8239-15945A0117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54736" y="3655203"/>
            <a:ext cx="559768" cy="559768"/>
          </a:xfrm>
          <a:prstGeom prst="rect">
            <a:avLst/>
          </a:prstGeom>
        </p:spPr>
      </p:pic>
      <p:pic>
        <p:nvPicPr>
          <p:cNvPr id="38" name="Grafik 37" descr="Gantt-Diagramm Silhouette">
            <a:extLst>
              <a:ext uri="{FF2B5EF4-FFF2-40B4-BE49-F238E27FC236}">
                <a16:creationId xmlns:a16="http://schemas.microsoft.com/office/drawing/2014/main" id="{29CAA584-C835-4EC3-A61C-865F2116024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77179" y="2949736"/>
            <a:ext cx="307772" cy="307772"/>
          </a:xfrm>
          <a:prstGeom prst="rect">
            <a:avLst/>
          </a:prstGeom>
        </p:spPr>
      </p:pic>
      <p:pic>
        <p:nvPicPr>
          <p:cNvPr id="40" name="Grafik 39" descr="Stadt mit einfarbiger Füllung">
            <a:extLst>
              <a:ext uri="{FF2B5EF4-FFF2-40B4-BE49-F238E27FC236}">
                <a16:creationId xmlns:a16="http://schemas.microsoft.com/office/drawing/2014/main" id="{E59355CC-BC23-43B2-B0F3-D47C1AD5698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00896" y="1523237"/>
            <a:ext cx="803157" cy="803157"/>
          </a:xfrm>
          <a:prstGeom prst="rect">
            <a:avLst/>
          </a:prstGeom>
        </p:spPr>
      </p:pic>
      <p:pic>
        <p:nvPicPr>
          <p:cNvPr id="42" name="Grafik 41" descr="Präsentation mit Organigramm mit einfarbiger Füllung">
            <a:extLst>
              <a:ext uri="{FF2B5EF4-FFF2-40B4-BE49-F238E27FC236}">
                <a16:creationId xmlns:a16="http://schemas.microsoft.com/office/drawing/2014/main" id="{76B33E47-6201-45D6-8DDD-E89E0654631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575355" y="2700965"/>
            <a:ext cx="523220" cy="523220"/>
          </a:xfrm>
          <a:prstGeom prst="rect">
            <a:avLst/>
          </a:prstGeom>
        </p:spPr>
      </p:pic>
      <p:pic>
        <p:nvPicPr>
          <p:cNvPr id="44" name="Grafik 43" descr="Präsentation mit Balkendiagramm Silhouette">
            <a:extLst>
              <a:ext uri="{FF2B5EF4-FFF2-40B4-BE49-F238E27FC236}">
                <a16:creationId xmlns:a16="http://schemas.microsoft.com/office/drawing/2014/main" id="{2BAD0D0E-87C8-40CD-9DC0-888C96CC29C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45122" y="2673883"/>
            <a:ext cx="577384" cy="577384"/>
          </a:xfrm>
          <a:prstGeom prst="rect">
            <a:avLst/>
          </a:prstGeom>
        </p:spPr>
      </p:pic>
      <p:sp>
        <p:nvSpPr>
          <p:cNvPr id="50" name="Fußzeilenplatzhalter 4">
            <a:extLst>
              <a:ext uri="{FF2B5EF4-FFF2-40B4-BE49-F238E27FC236}">
                <a16:creationId xmlns:a16="http://schemas.microsoft.com/office/drawing/2014/main" id="{69FF6F24-C51A-4E1C-9822-2AF53CCEF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/>
          <a:lstStyle/>
          <a:p>
            <a:pPr>
              <a:defRPr/>
            </a:pPr>
            <a:r>
              <a:rPr lang="de-DE" dirty="0"/>
              <a:t>100521</a:t>
            </a:r>
            <a:r>
              <a:rPr lang="de-DE" noProof="0" dirty="0"/>
              <a:t> Nadine Teiber, </a:t>
            </a:r>
            <a:r>
              <a:rPr lang="de-DE" noProof="0" dirty="0" err="1"/>
              <a:t>Master‘s</a:t>
            </a:r>
            <a:r>
              <a:rPr lang="de-DE" noProof="0" dirty="0"/>
              <a:t> Thesis – Final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endParaRPr lang="de-DE" noProof="0" dirty="0"/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9181C6E5-10F8-44DC-AF21-F720A7B6B10D}"/>
              </a:ext>
            </a:extLst>
          </p:cNvPr>
          <p:cNvSpPr txBox="1"/>
          <p:nvPr/>
        </p:nvSpPr>
        <p:spPr>
          <a:xfrm>
            <a:off x="2098575" y="1784735"/>
            <a:ext cx="80315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Arial" pitchFamily="34" charset="0"/>
              </a:rPr>
              <a:t>1%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2E38D9AD-F72D-4E30-AE94-33C0D05341C3}"/>
              </a:ext>
            </a:extLst>
          </p:cNvPr>
          <p:cNvSpPr txBox="1"/>
          <p:nvPr/>
        </p:nvSpPr>
        <p:spPr>
          <a:xfrm>
            <a:off x="2138182" y="2744633"/>
            <a:ext cx="80315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Arial" pitchFamily="34" charset="0"/>
              </a:rPr>
              <a:t>3%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81AE0818-1054-40E2-9060-7CCA35E5E663}"/>
              </a:ext>
            </a:extLst>
          </p:cNvPr>
          <p:cNvSpPr txBox="1"/>
          <p:nvPr/>
        </p:nvSpPr>
        <p:spPr>
          <a:xfrm>
            <a:off x="2171393" y="3810714"/>
            <a:ext cx="80315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Arial" pitchFamily="34" charset="0"/>
              </a:rPr>
              <a:t>26%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14AEFC8B-0E56-4FA0-9B68-09EAC5E7A84F}"/>
              </a:ext>
            </a:extLst>
          </p:cNvPr>
          <p:cNvSpPr txBox="1"/>
          <p:nvPr/>
        </p:nvSpPr>
        <p:spPr>
          <a:xfrm>
            <a:off x="2177525" y="4746455"/>
            <a:ext cx="80315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Arial" pitchFamily="34" charset="0"/>
              </a:rPr>
              <a:t>69%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29F51205-9695-4274-ADDE-A1B808E67B2D}"/>
              </a:ext>
            </a:extLst>
          </p:cNvPr>
          <p:cNvSpPr txBox="1"/>
          <p:nvPr/>
        </p:nvSpPr>
        <p:spPr>
          <a:xfrm>
            <a:off x="2141521" y="5698833"/>
            <a:ext cx="80315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Arial" pitchFamily="34" charset="0"/>
              </a:rPr>
              <a:t>1%</a:t>
            </a:r>
          </a:p>
        </p:txBody>
      </p:sp>
    </p:spTree>
    <p:extLst>
      <p:ext uri="{BB962C8B-B14F-4D97-AF65-F5344CB8AC3E}">
        <p14:creationId xmlns:p14="http://schemas.microsoft.com/office/powerpoint/2010/main" val="145324327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2F98E3C-142E-4DBB-B1F9-3F529F03F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RQ2: What are challenges of using and implementing metrics in large-scale agile software development?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1B6F5AF-0A48-44A5-83A5-0C9265FB6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© sebis</a:t>
            </a:r>
            <a:endParaRPr lang="de-DE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49A6228-283B-4253-9CB7-FF9BF5283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de-DE" noProof="0" smtClean="0"/>
              <a:pPr>
                <a:defRPr/>
              </a:pPr>
              <a:t>14</a:t>
            </a:fld>
            <a:endParaRPr lang="de-DE" noProof="0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2CC0670-B351-464C-A588-ACEBCB6F87D0}"/>
              </a:ext>
            </a:extLst>
          </p:cNvPr>
          <p:cNvSpPr/>
          <p:nvPr/>
        </p:nvSpPr>
        <p:spPr bwMode="auto">
          <a:xfrm>
            <a:off x="2553389" y="1500025"/>
            <a:ext cx="3170809" cy="826030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>
                <a:ln w="0"/>
                <a:solidFill>
                  <a:schemeClr val="tx1"/>
                </a:solidFill>
                <a:cs typeface="Arial" pitchFamily="34" charset="0"/>
              </a:rPr>
              <a:t>Data</a:t>
            </a:r>
            <a:r>
              <a:rPr lang="en-GB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cs typeface="Arial" pitchFamily="34" charset="0"/>
              </a:rPr>
              <a:t> </a:t>
            </a:r>
            <a:r>
              <a:rPr lang="en-GB" dirty="0">
                <a:ln w="0"/>
                <a:solidFill>
                  <a:schemeClr val="tx1"/>
                </a:solidFill>
                <a:cs typeface="Arial" pitchFamily="34" charset="0"/>
              </a:rPr>
              <a:t>collection 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A5EC13A2-C5D0-4DA8-B617-E4813E9D0224}"/>
              </a:ext>
            </a:extLst>
          </p:cNvPr>
          <p:cNvSpPr/>
          <p:nvPr/>
        </p:nvSpPr>
        <p:spPr bwMode="auto">
          <a:xfrm>
            <a:off x="7032104" y="1500025"/>
            <a:ext cx="3170809" cy="826030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>
                <a:ln w="0"/>
                <a:solidFill>
                  <a:schemeClr val="tx1"/>
                </a:solidFill>
                <a:cs typeface="Arial" pitchFamily="34" charset="0"/>
              </a:rPr>
              <a:t>Metrics are difficult to implement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84A1AECE-84B1-4323-A2E9-A385569CDB72}"/>
              </a:ext>
            </a:extLst>
          </p:cNvPr>
          <p:cNvSpPr/>
          <p:nvPr/>
        </p:nvSpPr>
        <p:spPr bwMode="auto">
          <a:xfrm>
            <a:off x="7032104" y="4755239"/>
            <a:ext cx="3170809" cy="826030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>
                <a:ln w="0"/>
                <a:solidFill>
                  <a:schemeClr val="tx1"/>
                </a:solidFill>
                <a:cs typeface="Arial" pitchFamily="34" charset="0"/>
              </a:rPr>
              <a:t>No shared understanding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4989C846-A0E6-4B21-A2DB-D9A8B29FAB2A}"/>
              </a:ext>
            </a:extLst>
          </p:cNvPr>
          <p:cNvSpPr/>
          <p:nvPr/>
        </p:nvSpPr>
        <p:spPr bwMode="auto">
          <a:xfrm>
            <a:off x="2557330" y="4755239"/>
            <a:ext cx="3170809" cy="826030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>
                <a:ln w="0"/>
                <a:solidFill>
                  <a:schemeClr val="tx1"/>
                </a:solidFill>
                <a:cs typeface="Arial" pitchFamily="34" charset="0"/>
              </a:rPr>
              <a:t>Misinterpretation of metrics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310BAAD1-643F-40AB-B7FC-4E58F200E782}"/>
              </a:ext>
            </a:extLst>
          </p:cNvPr>
          <p:cNvSpPr/>
          <p:nvPr/>
        </p:nvSpPr>
        <p:spPr bwMode="auto">
          <a:xfrm>
            <a:off x="7032103" y="3127632"/>
            <a:ext cx="3170809" cy="826030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>
                <a:ln w="0"/>
                <a:solidFill>
                  <a:schemeClr val="tx1"/>
                </a:solidFill>
                <a:cs typeface="Arial" pitchFamily="34" charset="0"/>
              </a:rPr>
              <a:t>Hierarchical boundaries of measurement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FA4BAEE5-6775-4148-9549-CCC60BDF73BF}"/>
              </a:ext>
            </a:extLst>
          </p:cNvPr>
          <p:cNvSpPr/>
          <p:nvPr/>
        </p:nvSpPr>
        <p:spPr bwMode="auto">
          <a:xfrm>
            <a:off x="2553389" y="3127632"/>
            <a:ext cx="3170809" cy="826030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>
                <a:ln w="0"/>
                <a:solidFill>
                  <a:schemeClr val="tx1"/>
                </a:solidFill>
                <a:cs typeface="Arial" pitchFamily="34" charset="0"/>
              </a:rPr>
              <a:t>Comparison in multi-team settings</a:t>
            </a:r>
          </a:p>
        </p:txBody>
      </p:sp>
      <p:sp>
        <p:nvSpPr>
          <p:cNvPr id="18" name="Fußzeilenplatzhalter 4">
            <a:extLst>
              <a:ext uri="{FF2B5EF4-FFF2-40B4-BE49-F238E27FC236}">
                <a16:creationId xmlns:a16="http://schemas.microsoft.com/office/drawing/2014/main" id="{BB4CC342-51DC-4543-9BE9-D3EEA613A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/>
          <a:lstStyle/>
          <a:p>
            <a:pPr>
              <a:defRPr/>
            </a:pPr>
            <a:r>
              <a:rPr lang="de-DE" dirty="0"/>
              <a:t>100521</a:t>
            </a:r>
            <a:r>
              <a:rPr lang="de-DE" noProof="0" dirty="0"/>
              <a:t> Nadine Teiber, </a:t>
            </a:r>
            <a:r>
              <a:rPr lang="de-DE" noProof="0" dirty="0" err="1"/>
              <a:t>Master‘s</a:t>
            </a:r>
            <a:r>
              <a:rPr lang="de-DE" noProof="0" dirty="0"/>
              <a:t> Thesis – Final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endParaRPr lang="de-DE" noProof="0" dirty="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98976038-46A3-4CA3-AA01-1AC8EE92ED69}"/>
              </a:ext>
            </a:extLst>
          </p:cNvPr>
          <p:cNvSpPr/>
          <p:nvPr/>
        </p:nvSpPr>
        <p:spPr bwMode="auto">
          <a:xfrm>
            <a:off x="1631504" y="1500026"/>
            <a:ext cx="807992" cy="826030"/>
          </a:xfrm>
          <a:prstGeom prst="rect">
            <a:avLst/>
          </a:prstGeom>
          <a:solidFill>
            <a:srgbClr val="0065BD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b="1" i="0" dirty="0">
                <a:solidFill>
                  <a:schemeClr val="bg1"/>
                </a:solidFill>
              </a:rPr>
              <a:t>28%</a:t>
            </a:r>
            <a:endParaRPr lang="en-GB" b="1" dirty="0">
              <a:ln w="0"/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65F5C2E1-3C9B-45F9-9449-12F357EABD1C}"/>
              </a:ext>
            </a:extLst>
          </p:cNvPr>
          <p:cNvSpPr/>
          <p:nvPr/>
        </p:nvSpPr>
        <p:spPr bwMode="auto">
          <a:xfrm>
            <a:off x="6096000" y="1500025"/>
            <a:ext cx="807992" cy="82603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b="1" i="0" dirty="0">
                <a:solidFill>
                  <a:schemeClr val="bg1"/>
                </a:solidFill>
              </a:rPr>
              <a:t>23%</a:t>
            </a:r>
            <a:endParaRPr lang="en-GB" b="1" dirty="0">
              <a:ln w="0"/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9D35E94B-7EEC-490C-A6F3-08AF2F72EFCA}"/>
              </a:ext>
            </a:extLst>
          </p:cNvPr>
          <p:cNvSpPr/>
          <p:nvPr/>
        </p:nvSpPr>
        <p:spPr bwMode="auto">
          <a:xfrm>
            <a:off x="1631504" y="3127632"/>
            <a:ext cx="807992" cy="8260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b="1" dirty="0">
                <a:solidFill>
                  <a:schemeClr val="bg1"/>
                </a:solidFill>
              </a:rPr>
              <a:t>10</a:t>
            </a:r>
            <a:r>
              <a:rPr lang="en-US" b="1" i="0" dirty="0">
                <a:solidFill>
                  <a:schemeClr val="bg1"/>
                </a:solidFill>
              </a:rPr>
              <a:t>%</a:t>
            </a:r>
            <a:endParaRPr lang="en-GB" b="1" dirty="0">
              <a:ln w="0"/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FE70BFF1-4330-450E-902F-149992DDCBF8}"/>
              </a:ext>
            </a:extLst>
          </p:cNvPr>
          <p:cNvSpPr/>
          <p:nvPr/>
        </p:nvSpPr>
        <p:spPr bwMode="auto">
          <a:xfrm>
            <a:off x="6096000" y="3127632"/>
            <a:ext cx="807992" cy="826030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b="1" dirty="0">
                <a:solidFill>
                  <a:schemeClr val="bg1"/>
                </a:solidFill>
              </a:rPr>
              <a:t>10</a:t>
            </a:r>
            <a:r>
              <a:rPr lang="en-US" b="1" i="0" dirty="0">
                <a:solidFill>
                  <a:schemeClr val="bg1"/>
                </a:solidFill>
              </a:rPr>
              <a:t>%</a:t>
            </a:r>
            <a:endParaRPr lang="en-GB" b="1" dirty="0">
              <a:ln w="0"/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2E2C1F5C-0898-485A-A280-7EC009DF43FD}"/>
              </a:ext>
            </a:extLst>
          </p:cNvPr>
          <p:cNvSpPr/>
          <p:nvPr/>
        </p:nvSpPr>
        <p:spPr bwMode="auto">
          <a:xfrm>
            <a:off x="1631504" y="4755239"/>
            <a:ext cx="807992" cy="82603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b="1" dirty="0">
                <a:solidFill>
                  <a:schemeClr val="bg1"/>
                </a:solidFill>
              </a:rPr>
              <a:t>10</a:t>
            </a:r>
            <a:r>
              <a:rPr lang="en-US" b="1" i="0" dirty="0">
                <a:solidFill>
                  <a:schemeClr val="bg1"/>
                </a:solidFill>
              </a:rPr>
              <a:t>%</a:t>
            </a:r>
            <a:endParaRPr lang="en-GB" b="1" dirty="0">
              <a:ln w="0"/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9654EF0-8B9E-4DF4-9B39-D19E01DA6584}"/>
              </a:ext>
            </a:extLst>
          </p:cNvPr>
          <p:cNvSpPr/>
          <p:nvPr/>
        </p:nvSpPr>
        <p:spPr bwMode="auto">
          <a:xfrm>
            <a:off x="6096000" y="4755239"/>
            <a:ext cx="807992" cy="826030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b="1" dirty="0">
                <a:solidFill>
                  <a:schemeClr val="bg1"/>
                </a:solidFill>
              </a:rPr>
              <a:t>18</a:t>
            </a:r>
            <a:r>
              <a:rPr lang="en-US" b="1" i="0" dirty="0">
                <a:solidFill>
                  <a:schemeClr val="bg1"/>
                </a:solidFill>
              </a:rPr>
              <a:t>%</a:t>
            </a:r>
            <a:endParaRPr lang="en-GB" b="1" dirty="0">
              <a:ln w="0"/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81144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33F2B68-5F53-4AEA-9CD5-9CF741CBB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RQ3: What are success factors of using and implementing metrics in large-scale agile software development?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2FED71-74EC-4624-B940-9BDB83462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© sebis</a:t>
            </a:r>
            <a:endParaRPr lang="de-DE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23C3A2E-3A86-483A-9C29-7B73BF31F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de-DE" noProof="0" smtClean="0"/>
              <a:pPr>
                <a:defRPr/>
              </a:pPr>
              <a:t>15</a:t>
            </a:fld>
            <a:endParaRPr lang="de-DE" noProof="0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5AAC25B-7864-426B-8890-D71D2E477515}"/>
              </a:ext>
            </a:extLst>
          </p:cNvPr>
          <p:cNvSpPr/>
          <p:nvPr/>
        </p:nvSpPr>
        <p:spPr bwMode="auto">
          <a:xfrm>
            <a:off x="2637157" y="1591029"/>
            <a:ext cx="2520000" cy="826030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>
                <a:ln w="0"/>
                <a:solidFill>
                  <a:schemeClr val="tx1"/>
                </a:solidFill>
                <a:cs typeface="Arial" pitchFamily="34" charset="0"/>
              </a:rPr>
              <a:t>Make metrics accessible to everyone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087E846-FF54-4C7D-B5EB-56CD0BD6DBA7}"/>
              </a:ext>
            </a:extLst>
          </p:cNvPr>
          <p:cNvSpPr/>
          <p:nvPr/>
        </p:nvSpPr>
        <p:spPr bwMode="auto">
          <a:xfrm>
            <a:off x="1255698" y="4611063"/>
            <a:ext cx="2520000" cy="826030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>
                <a:ln w="0"/>
                <a:solidFill>
                  <a:schemeClr val="tx1"/>
                </a:solidFill>
                <a:cs typeface="Arial" pitchFamily="34" charset="0"/>
              </a:rPr>
              <a:t>Align metrics to objectives and processes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66A3B0D-3113-45E8-8804-A5B906D36327}"/>
              </a:ext>
            </a:extLst>
          </p:cNvPr>
          <p:cNvSpPr/>
          <p:nvPr/>
        </p:nvSpPr>
        <p:spPr bwMode="auto">
          <a:xfrm>
            <a:off x="8616280" y="3019338"/>
            <a:ext cx="2520000" cy="826030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>
                <a:ln w="0"/>
                <a:solidFill>
                  <a:schemeClr val="tx1"/>
                </a:solidFill>
                <a:cs typeface="Arial" pitchFamily="34" charset="0"/>
              </a:rPr>
              <a:t>Use metrics over all organizational levels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6EBF079-AD69-4534-AD3F-C9775A94A058}"/>
              </a:ext>
            </a:extLst>
          </p:cNvPr>
          <p:cNvSpPr/>
          <p:nvPr/>
        </p:nvSpPr>
        <p:spPr bwMode="auto">
          <a:xfrm>
            <a:off x="8644227" y="4603952"/>
            <a:ext cx="2520000" cy="826030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>
                <a:ln w="0"/>
                <a:solidFill>
                  <a:schemeClr val="tx1"/>
                </a:solidFill>
                <a:cs typeface="Arial" pitchFamily="34" charset="0"/>
              </a:rPr>
              <a:t>Keep it simple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B74B4809-0B6B-4F48-8241-E61019B6852D}"/>
              </a:ext>
            </a:extLst>
          </p:cNvPr>
          <p:cNvSpPr/>
          <p:nvPr/>
        </p:nvSpPr>
        <p:spPr bwMode="auto">
          <a:xfrm>
            <a:off x="4932825" y="3019338"/>
            <a:ext cx="2520000" cy="826030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>
                <a:ln w="0"/>
                <a:solidFill>
                  <a:schemeClr val="tx1"/>
                </a:solidFill>
                <a:cs typeface="Arial" pitchFamily="34" charset="0"/>
              </a:rPr>
              <a:t>Iterative operationalization of metrics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DC0E1545-1EC6-447C-AFF5-BE8581BDA8DC}"/>
              </a:ext>
            </a:extLst>
          </p:cNvPr>
          <p:cNvSpPr/>
          <p:nvPr/>
        </p:nvSpPr>
        <p:spPr bwMode="auto">
          <a:xfrm>
            <a:off x="4960772" y="4611063"/>
            <a:ext cx="2520000" cy="826030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>
                <a:ln w="0"/>
                <a:solidFill>
                  <a:schemeClr val="tx1"/>
                </a:solidFill>
                <a:cs typeface="Arial" pitchFamily="34" charset="0"/>
              </a:rPr>
              <a:t>Involve team and stakeholders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27636CC-A2C0-4382-B93E-7FB635E48ADD}"/>
              </a:ext>
            </a:extLst>
          </p:cNvPr>
          <p:cNvSpPr/>
          <p:nvPr/>
        </p:nvSpPr>
        <p:spPr bwMode="auto">
          <a:xfrm>
            <a:off x="7176120" y="1591029"/>
            <a:ext cx="2520000" cy="826030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>
                <a:ln w="0"/>
                <a:solidFill>
                  <a:schemeClr val="tx1"/>
                </a:solidFill>
                <a:cs typeface="Arial" pitchFamily="34" charset="0"/>
              </a:rPr>
              <a:t>Use tools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21AC356C-FA27-4261-95AA-6B97F768B222}"/>
              </a:ext>
            </a:extLst>
          </p:cNvPr>
          <p:cNvSpPr/>
          <p:nvPr/>
        </p:nvSpPr>
        <p:spPr bwMode="auto">
          <a:xfrm>
            <a:off x="1233824" y="3010710"/>
            <a:ext cx="2520000" cy="826030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>
                <a:ln w="0"/>
                <a:solidFill>
                  <a:schemeClr val="tx1"/>
                </a:solidFill>
                <a:cs typeface="Arial" pitchFamily="34" charset="0"/>
              </a:rPr>
              <a:t>Ensure trust and cooperation of teams</a:t>
            </a:r>
          </a:p>
        </p:txBody>
      </p:sp>
      <p:sp>
        <p:nvSpPr>
          <p:cNvPr id="17" name="Fußzeilenplatzhalter 4">
            <a:extLst>
              <a:ext uri="{FF2B5EF4-FFF2-40B4-BE49-F238E27FC236}">
                <a16:creationId xmlns:a16="http://schemas.microsoft.com/office/drawing/2014/main" id="{F2788369-67AE-4D74-9BCC-ABF918EC1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/>
          <a:lstStyle/>
          <a:p>
            <a:pPr>
              <a:defRPr/>
            </a:pPr>
            <a:r>
              <a:rPr lang="de-DE" dirty="0"/>
              <a:t>100521</a:t>
            </a:r>
            <a:r>
              <a:rPr lang="de-DE" noProof="0" dirty="0"/>
              <a:t> Nadine Teiber, </a:t>
            </a:r>
            <a:r>
              <a:rPr lang="de-DE" noProof="0" dirty="0" err="1"/>
              <a:t>Master‘s</a:t>
            </a:r>
            <a:r>
              <a:rPr lang="de-DE" noProof="0" dirty="0"/>
              <a:t> Thesis – Final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endParaRPr lang="de-DE" noProof="0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DC7A5EEB-BF75-44D7-BF6C-0847E127EE5C}"/>
              </a:ext>
            </a:extLst>
          </p:cNvPr>
          <p:cNvSpPr/>
          <p:nvPr/>
        </p:nvSpPr>
        <p:spPr bwMode="auto">
          <a:xfrm>
            <a:off x="1775520" y="1590919"/>
            <a:ext cx="807992" cy="82603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b="1" i="0" dirty="0">
                <a:solidFill>
                  <a:schemeClr val="bg1"/>
                </a:solidFill>
              </a:rPr>
              <a:t>18%</a:t>
            </a:r>
            <a:endParaRPr lang="en-GB" b="1" dirty="0">
              <a:ln w="0"/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E509F9F2-2062-43D0-9A70-7B8D42869043}"/>
              </a:ext>
            </a:extLst>
          </p:cNvPr>
          <p:cNvSpPr/>
          <p:nvPr/>
        </p:nvSpPr>
        <p:spPr bwMode="auto">
          <a:xfrm>
            <a:off x="391602" y="4619194"/>
            <a:ext cx="807992" cy="82603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b="1" dirty="0">
                <a:solidFill>
                  <a:schemeClr val="bg1"/>
                </a:solidFill>
              </a:rPr>
              <a:t>8</a:t>
            </a:r>
            <a:r>
              <a:rPr lang="en-US" b="1" i="0" dirty="0">
                <a:solidFill>
                  <a:schemeClr val="bg1"/>
                </a:solidFill>
              </a:rPr>
              <a:t>%</a:t>
            </a:r>
            <a:endParaRPr lang="en-GB" b="1" dirty="0">
              <a:ln w="0"/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3F658D65-38AF-4A79-9125-84BCC4A315CE}"/>
              </a:ext>
            </a:extLst>
          </p:cNvPr>
          <p:cNvSpPr/>
          <p:nvPr/>
        </p:nvSpPr>
        <p:spPr bwMode="auto">
          <a:xfrm>
            <a:off x="4107723" y="4611063"/>
            <a:ext cx="807992" cy="8260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b="1" dirty="0">
                <a:solidFill>
                  <a:schemeClr val="bg1"/>
                </a:solidFill>
              </a:rPr>
              <a:t>8</a:t>
            </a:r>
            <a:r>
              <a:rPr lang="en-US" b="1" i="0" dirty="0">
                <a:solidFill>
                  <a:schemeClr val="bg1"/>
                </a:solidFill>
              </a:rPr>
              <a:t>%</a:t>
            </a:r>
            <a:endParaRPr lang="en-GB" b="1" dirty="0">
              <a:ln w="0"/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37A37933-2E92-420B-9BCE-D07EFD303278}"/>
              </a:ext>
            </a:extLst>
          </p:cNvPr>
          <p:cNvSpPr/>
          <p:nvPr/>
        </p:nvSpPr>
        <p:spPr bwMode="auto">
          <a:xfrm>
            <a:off x="6307558" y="1594858"/>
            <a:ext cx="807992" cy="826030"/>
          </a:xfrm>
          <a:prstGeom prst="rect">
            <a:avLst/>
          </a:prstGeom>
          <a:solidFill>
            <a:schemeClr val="accent4">
              <a:lumMod val="90000"/>
              <a:lumOff val="1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b="1" i="0" dirty="0">
                <a:solidFill>
                  <a:schemeClr val="bg1"/>
                </a:solidFill>
              </a:rPr>
              <a:t>16%</a:t>
            </a:r>
            <a:endParaRPr lang="en-GB" b="1" dirty="0">
              <a:ln w="0"/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E4CBF65C-3737-456F-A63C-72EAAEF2FC02}"/>
              </a:ext>
            </a:extLst>
          </p:cNvPr>
          <p:cNvSpPr/>
          <p:nvPr/>
        </p:nvSpPr>
        <p:spPr bwMode="auto">
          <a:xfrm>
            <a:off x="4079776" y="3010710"/>
            <a:ext cx="807992" cy="826030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b="1" i="0" dirty="0">
                <a:solidFill>
                  <a:schemeClr val="bg1"/>
                </a:solidFill>
              </a:rPr>
              <a:t>10%</a:t>
            </a:r>
            <a:endParaRPr lang="en-GB" b="1" dirty="0">
              <a:ln w="0"/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5D80BD56-87D9-4C66-A69C-7200DC4E1F83}"/>
              </a:ext>
            </a:extLst>
          </p:cNvPr>
          <p:cNvSpPr/>
          <p:nvPr/>
        </p:nvSpPr>
        <p:spPr bwMode="auto">
          <a:xfrm>
            <a:off x="7780131" y="4603952"/>
            <a:ext cx="807992" cy="82603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b="1" i="0" dirty="0">
                <a:solidFill>
                  <a:schemeClr val="bg1"/>
                </a:solidFill>
              </a:rPr>
              <a:t>7%</a:t>
            </a:r>
            <a:endParaRPr lang="en-GB" b="1" dirty="0">
              <a:ln w="0"/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D3251D76-81C9-4D16-BB84-38E93719F03F}"/>
              </a:ext>
            </a:extLst>
          </p:cNvPr>
          <p:cNvSpPr/>
          <p:nvPr/>
        </p:nvSpPr>
        <p:spPr bwMode="auto">
          <a:xfrm>
            <a:off x="365262" y="3010710"/>
            <a:ext cx="807992" cy="826030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b="1" i="0" dirty="0">
                <a:solidFill>
                  <a:schemeClr val="bg1"/>
                </a:solidFill>
              </a:rPr>
              <a:t>10%</a:t>
            </a:r>
            <a:endParaRPr lang="en-GB" b="1" dirty="0">
              <a:ln w="0"/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0491443C-30AA-49D0-8D97-A282A060D0A9}"/>
              </a:ext>
            </a:extLst>
          </p:cNvPr>
          <p:cNvSpPr/>
          <p:nvPr/>
        </p:nvSpPr>
        <p:spPr bwMode="auto">
          <a:xfrm>
            <a:off x="7752184" y="3019338"/>
            <a:ext cx="807992" cy="826030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b="1" i="0" dirty="0">
                <a:solidFill>
                  <a:schemeClr val="bg1"/>
                </a:solidFill>
              </a:rPr>
              <a:t>10%</a:t>
            </a:r>
            <a:endParaRPr lang="en-GB" b="1" dirty="0">
              <a:ln w="0"/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72183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16</a:t>
            </a:fld>
            <a:endParaRPr lang="de-DE" dirty="0"/>
          </a:p>
        </p:txBody>
      </p:sp>
      <p:cxnSp>
        <p:nvCxnSpPr>
          <p:cNvPr id="10" name="Straight Connector 14">
            <a:extLst>
              <a:ext uri="{FF2B5EF4-FFF2-40B4-BE49-F238E27FC236}">
                <a16:creationId xmlns:a16="http://schemas.microsoft.com/office/drawing/2014/main" id="{8E5D743E-0BCD-483B-AA24-BE5664E30143}"/>
              </a:ext>
            </a:extLst>
          </p:cNvPr>
          <p:cNvCxnSpPr>
            <a:cxnSpLocks/>
            <a:stCxn id="11" idx="4"/>
          </p:cNvCxnSpPr>
          <p:nvPr/>
        </p:nvCxnSpPr>
        <p:spPr bwMode="auto">
          <a:xfrm>
            <a:off x="2674263" y="2284841"/>
            <a:ext cx="0" cy="3328985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5">
            <a:extLst>
              <a:ext uri="{FF2B5EF4-FFF2-40B4-BE49-F238E27FC236}">
                <a16:creationId xmlns:a16="http://schemas.microsoft.com/office/drawing/2014/main" id="{074A07F8-8508-4083-9F5E-615494B68BD1}"/>
              </a:ext>
            </a:extLst>
          </p:cNvPr>
          <p:cNvSpPr>
            <a:spLocks noChangeAspect="1"/>
          </p:cNvSpPr>
          <p:nvPr/>
        </p:nvSpPr>
        <p:spPr bwMode="auto">
          <a:xfrm>
            <a:off x="2134842" y="1205997"/>
            <a:ext cx="1078844" cy="1078844"/>
          </a:xfrm>
          <a:prstGeom prst="ellipse">
            <a:avLst/>
          </a:prstGeom>
          <a:solidFill>
            <a:srgbClr val="BDBBBD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>
                <a:latin typeface="Source Sans Pro"/>
                <a:ea typeface="Source Sans Pro"/>
              </a:rPr>
              <a:t>1</a:t>
            </a:r>
            <a:endParaRPr sz="2400">
              <a:latin typeface="Source Sans Pro"/>
              <a:ea typeface="Source Sans Pro"/>
            </a:endParaRPr>
          </a:p>
        </p:txBody>
      </p:sp>
      <p:sp>
        <p:nvSpPr>
          <p:cNvPr id="12" name="Oval 20">
            <a:extLst>
              <a:ext uri="{FF2B5EF4-FFF2-40B4-BE49-F238E27FC236}">
                <a16:creationId xmlns:a16="http://schemas.microsoft.com/office/drawing/2014/main" id="{A47F93A6-0E81-47A9-B53D-968BEF1CD5D2}"/>
              </a:ext>
            </a:extLst>
          </p:cNvPr>
          <p:cNvSpPr>
            <a:spLocks noChangeAspect="1"/>
          </p:cNvSpPr>
          <p:nvPr/>
        </p:nvSpPr>
        <p:spPr bwMode="auto">
          <a:xfrm>
            <a:off x="2134842" y="2502703"/>
            <a:ext cx="1078844" cy="1078844"/>
          </a:xfrm>
          <a:prstGeom prst="ellipse">
            <a:avLst/>
          </a:prstGeom>
          <a:solidFill>
            <a:srgbClr val="BDBBBD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>
                <a:latin typeface="Source Sans Pro"/>
                <a:ea typeface="Source Sans Pro"/>
                <a:cs typeface="Source Sans Pro"/>
              </a:rPr>
              <a:t>2</a:t>
            </a:r>
            <a:endParaRPr/>
          </a:p>
        </p:txBody>
      </p:sp>
      <p:sp>
        <p:nvSpPr>
          <p:cNvPr id="13" name="Oval 37">
            <a:extLst>
              <a:ext uri="{FF2B5EF4-FFF2-40B4-BE49-F238E27FC236}">
                <a16:creationId xmlns:a16="http://schemas.microsoft.com/office/drawing/2014/main" id="{46AE437B-B481-4C45-AC25-89D4B8B32116}"/>
              </a:ext>
            </a:extLst>
          </p:cNvPr>
          <p:cNvSpPr>
            <a:spLocks noChangeAspect="1"/>
          </p:cNvSpPr>
          <p:nvPr/>
        </p:nvSpPr>
        <p:spPr bwMode="auto">
          <a:xfrm>
            <a:off x="2134842" y="5022277"/>
            <a:ext cx="1078844" cy="1078844"/>
          </a:xfrm>
          <a:prstGeom prst="ellipse">
            <a:avLst/>
          </a:prstGeom>
          <a:solidFill>
            <a:srgbClr val="003359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>
                <a:latin typeface="Source Sans Pro"/>
                <a:ea typeface="Source Sans Pro"/>
              </a:rPr>
              <a:t>4</a:t>
            </a:r>
            <a:endParaRPr sz="2400">
              <a:latin typeface="Source Sans Pro"/>
              <a:ea typeface="Source Sans Pro"/>
            </a:endParaRPr>
          </a:p>
        </p:txBody>
      </p:sp>
      <p:sp>
        <p:nvSpPr>
          <p:cNvPr id="14" name="Oval 38">
            <a:extLst>
              <a:ext uri="{FF2B5EF4-FFF2-40B4-BE49-F238E27FC236}">
                <a16:creationId xmlns:a16="http://schemas.microsoft.com/office/drawing/2014/main" id="{B050D2BD-34D1-4E28-981C-5A27761D35C3}"/>
              </a:ext>
            </a:extLst>
          </p:cNvPr>
          <p:cNvSpPr>
            <a:spLocks noChangeAspect="1"/>
          </p:cNvSpPr>
          <p:nvPr/>
        </p:nvSpPr>
        <p:spPr bwMode="auto">
          <a:xfrm>
            <a:off x="2134842" y="3764409"/>
            <a:ext cx="1078844" cy="1078844"/>
          </a:xfrm>
          <a:prstGeom prst="ellipse">
            <a:avLst/>
          </a:prstGeom>
          <a:solidFill>
            <a:srgbClr val="BDBBBD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>
                <a:latin typeface="Source Sans Pro"/>
                <a:ea typeface="Source Sans Pro"/>
              </a:rPr>
              <a:t>3</a:t>
            </a:r>
            <a:endParaRPr sz="2400">
              <a:latin typeface="Source Sans Pro"/>
              <a:ea typeface="Source Sans Pro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E2D8AFA-003E-4E42-BF7E-E8EDA415655C}"/>
              </a:ext>
            </a:extLst>
          </p:cNvPr>
          <p:cNvSpPr txBox="1"/>
          <p:nvPr/>
        </p:nvSpPr>
        <p:spPr>
          <a:xfrm>
            <a:off x="3769077" y="1514586"/>
            <a:ext cx="518457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latin typeface="Arial" pitchFamily="34" charset="0"/>
              </a:rPr>
              <a:t>Motivation</a:t>
            </a:r>
            <a:endParaRPr lang="en-GB" dirty="0">
              <a:latin typeface="Arial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066E0FCB-6195-41B3-A7AE-D6F8A537BD77}"/>
              </a:ext>
            </a:extLst>
          </p:cNvPr>
          <p:cNvSpPr txBox="1"/>
          <p:nvPr/>
        </p:nvSpPr>
        <p:spPr>
          <a:xfrm>
            <a:off x="3769077" y="2811292"/>
            <a:ext cx="518457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latin typeface="Arial" pitchFamily="34" charset="0"/>
              </a:rPr>
              <a:t>Research methodology</a:t>
            </a:r>
            <a:endParaRPr lang="en-GB" dirty="0">
              <a:latin typeface="Arial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B50AD0E-053C-4DB0-A4A2-470F071547F0}"/>
              </a:ext>
            </a:extLst>
          </p:cNvPr>
          <p:cNvSpPr txBox="1"/>
          <p:nvPr/>
        </p:nvSpPr>
        <p:spPr>
          <a:xfrm>
            <a:off x="3793740" y="4072998"/>
            <a:ext cx="518457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latin typeface="Arial" pitchFamily="34" charset="0"/>
              </a:rPr>
              <a:t>Results</a:t>
            </a:r>
            <a:endParaRPr lang="en-GB" dirty="0">
              <a:latin typeface="Arial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4F7925B-09E4-45C6-9156-3C864A94DDCD}"/>
              </a:ext>
            </a:extLst>
          </p:cNvPr>
          <p:cNvSpPr txBox="1"/>
          <p:nvPr/>
        </p:nvSpPr>
        <p:spPr>
          <a:xfrm>
            <a:off x="3769077" y="5382993"/>
            <a:ext cx="518457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latin typeface="Arial" pitchFamily="34" charset="0"/>
              </a:rPr>
              <a:t>Key Findings &amp; Outlook</a:t>
            </a:r>
            <a:endParaRPr lang="en-GB" dirty="0">
              <a:latin typeface="Arial" pitchFamily="34" charset="0"/>
            </a:endParaRPr>
          </a:p>
        </p:txBody>
      </p:sp>
      <p:sp>
        <p:nvSpPr>
          <p:cNvPr id="19" name="Oval 15">
            <a:extLst>
              <a:ext uri="{FF2B5EF4-FFF2-40B4-BE49-F238E27FC236}">
                <a16:creationId xmlns:a16="http://schemas.microsoft.com/office/drawing/2014/main" id="{E898A8CF-A3B2-44A9-B220-6D21FC757002}"/>
              </a:ext>
            </a:extLst>
          </p:cNvPr>
          <p:cNvSpPr>
            <a:spLocks noChangeAspect="1"/>
          </p:cNvSpPr>
          <p:nvPr/>
        </p:nvSpPr>
        <p:spPr bwMode="auto">
          <a:xfrm>
            <a:off x="2134842" y="2508869"/>
            <a:ext cx="1078844" cy="1078844"/>
          </a:xfrm>
          <a:prstGeom prst="ellipse">
            <a:avLst/>
          </a:prstGeom>
          <a:solidFill>
            <a:srgbClr val="BDBBBD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latin typeface="Source Sans Pro"/>
                <a:ea typeface="Source Sans Pro"/>
              </a:rPr>
              <a:t>2</a:t>
            </a:r>
            <a:endParaRPr sz="2400" dirty="0">
              <a:latin typeface="Source Sans Pro"/>
              <a:ea typeface="Source Sans Pro"/>
            </a:endParaRPr>
          </a:p>
        </p:txBody>
      </p:sp>
      <p:sp>
        <p:nvSpPr>
          <p:cNvPr id="20" name="Fußzeilenplatzhalter 4">
            <a:extLst>
              <a:ext uri="{FF2B5EF4-FFF2-40B4-BE49-F238E27FC236}">
                <a16:creationId xmlns:a16="http://schemas.microsoft.com/office/drawing/2014/main" id="{19A6B49F-C77F-42A8-9069-606F797B9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/>
          <a:lstStyle/>
          <a:p>
            <a:pPr>
              <a:defRPr/>
            </a:pPr>
            <a:r>
              <a:rPr lang="de-DE" dirty="0"/>
              <a:t>100521</a:t>
            </a:r>
            <a:r>
              <a:rPr lang="de-DE" noProof="0" dirty="0"/>
              <a:t> Nadine Teiber, </a:t>
            </a:r>
            <a:r>
              <a:rPr lang="de-DE" noProof="0" dirty="0" err="1"/>
              <a:t>Master‘s</a:t>
            </a:r>
            <a:r>
              <a:rPr lang="de-DE" noProof="0" dirty="0"/>
              <a:t> Thesis – Final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53401311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CB61537-15DC-4EE8-80CE-C391DA75B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findings &amp; Outlook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098524-591D-4759-9322-6B92CD603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© sebis</a:t>
            </a:r>
            <a:endParaRPr lang="de-DE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65F08CC-AF23-44BB-80DD-2A09E6FBC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de-DE" noProof="0" smtClean="0"/>
              <a:pPr>
                <a:defRPr/>
              </a:pPr>
              <a:t>17</a:t>
            </a:fld>
            <a:endParaRPr lang="de-DE" noProof="0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40268E1-E6E5-4CF5-99E1-AF5A9B5AB2B3}"/>
              </a:ext>
            </a:extLst>
          </p:cNvPr>
          <p:cNvSpPr/>
          <p:nvPr/>
        </p:nvSpPr>
        <p:spPr bwMode="auto">
          <a:xfrm>
            <a:off x="560427" y="1536440"/>
            <a:ext cx="11068085" cy="2880320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marR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GB" dirty="0">
                <a:ln w="0"/>
                <a:solidFill>
                  <a:schemeClr val="tx1"/>
                </a:solidFill>
                <a:cs typeface="Arial" pitchFamily="34" charset="0"/>
              </a:rPr>
              <a:t>There is an increasing attention of metrics in large-scale agile software development.</a:t>
            </a:r>
          </a:p>
          <a:p>
            <a:pPr marL="342900" marR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GB" dirty="0">
                <a:ln w="0"/>
                <a:solidFill>
                  <a:schemeClr val="tx1"/>
                </a:solidFill>
                <a:cs typeface="Arial" pitchFamily="34" charset="0"/>
              </a:rPr>
              <a:t>The research area of metrics in large-scale agile software development lacks maturity.</a:t>
            </a:r>
          </a:p>
          <a:p>
            <a:pPr marL="342900" marR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GB" dirty="0">
                <a:ln w="0"/>
                <a:solidFill>
                  <a:schemeClr val="tx1"/>
                </a:solidFill>
                <a:cs typeface="Arial" pitchFamily="34" charset="0"/>
              </a:rPr>
              <a:t>Most measures have been conducted on team and program level. Not much enterprise and portfolio measures have been mentioned.</a:t>
            </a:r>
          </a:p>
          <a:p>
            <a:pPr marL="342900" indent="-342900" eaLnBrk="0" hangingPunct="0">
              <a:buFont typeface="+mj-lt"/>
              <a:buAutoNum type="arabicPeriod"/>
            </a:pPr>
            <a:r>
              <a:rPr lang="en-US" dirty="0">
                <a:ln w="0"/>
                <a:solidFill>
                  <a:schemeClr val="tx1"/>
                </a:solidFill>
                <a:cs typeface="Arial" pitchFamily="34" charset="0"/>
              </a:rPr>
              <a:t>The five most frequently mentioned challenges were data availability (12%), time and effort needed for data collection (12%), coordination challenges in multi-team settings (10%), fragmented collection and storage of data at different organizational levels (8%), and difficulty of deriving actionable inputs (7%)</a:t>
            </a:r>
          </a:p>
          <a:p>
            <a:pPr marL="342900" indent="-342900" eaLnBrk="0" hangingPunct="0">
              <a:buFont typeface="+mj-lt"/>
              <a:buAutoNum type="arabicPeriod"/>
            </a:pPr>
            <a:r>
              <a:rPr lang="en-US" dirty="0">
                <a:ln w="0"/>
                <a:solidFill>
                  <a:schemeClr val="tx1"/>
                </a:solidFill>
                <a:cs typeface="Arial" pitchFamily="34" charset="0"/>
              </a:rPr>
              <a:t>The most common mentioned success factors are automated data collection (16%), making metrics visible to everyone (11%), and introducing metrics in an iterative fashion (7%).</a:t>
            </a:r>
            <a:endParaRPr lang="en-GB" dirty="0">
              <a:ln w="0"/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41A8DC3-2A92-4D14-AA39-983E31BE71E6}"/>
              </a:ext>
            </a:extLst>
          </p:cNvPr>
          <p:cNvSpPr/>
          <p:nvPr/>
        </p:nvSpPr>
        <p:spPr bwMode="auto">
          <a:xfrm>
            <a:off x="560426" y="5002239"/>
            <a:ext cx="11068085" cy="1441535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marR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dirty="0">
                <a:ln w="0"/>
                <a:solidFill>
                  <a:schemeClr val="tx1"/>
                </a:solidFill>
                <a:cs typeface="Arial" pitchFamily="34" charset="0"/>
              </a:rPr>
              <a:t>Further research regarding goals and metrics in large-scale agile software development, especially at portfolio and enterprise level is needed.</a:t>
            </a:r>
          </a:p>
          <a:p>
            <a:pPr marL="342900" marR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dirty="0">
                <a:ln w="0"/>
                <a:solidFill>
                  <a:schemeClr val="tx1"/>
                </a:solidFill>
                <a:cs typeface="Arial" pitchFamily="34" charset="0"/>
              </a:rPr>
              <a:t>Find solutions to the identified challenges by building tools and collections of metrics to counter the identified challenges.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5105B6F-90EF-48BB-AE5F-F27D9B79C804}"/>
              </a:ext>
            </a:extLst>
          </p:cNvPr>
          <p:cNvSpPr txBox="1"/>
          <p:nvPr/>
        </p:nvSpPr>
        <p:spPr>
          <a:xfrm>
            <a:off x="479376" y="1134993"/>
            <a:ext cx="417646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Arial" pitchFamily="34" charset="0"/>
              </a:rPr>
              <a:t>Key findings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EFC3A46-F4C2-4FA8-B8B0-82CFF0199FE2}"/>
              </a:ext>
            </a:extLst>
          </p:cNvPr>
          <p:cNvSpPr txBox="1"/>
          <p:nvPr/>
        </p:nvSpPr>
        <p:spPr>
          <a:xfrm>
            <a:off x="479376" y="4524438"/>
            <a:ext cx="417646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Arial" pitchFamily="34" charset="0"/>
              </a:rPr>
              <a:t>Outlook</a:t>
            </a:r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710A4CD4-BF8B-4ACA-9A15-38F46F4BE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/>
          <a:lstStyle/>
          <a:p>
            <a:pPr>
              <a:defRPr/>
            </a:pPr>
            <a:r>
              <a:rPr lang="de-DE" dirty="0"/>
              <a:t>100521</a:t>
            </a:r>
            <a:r>
              <a:rPr lang="de-DE" noProof="0" dirty="0"/>
              <a:t> Nadine Teiber, </a:t>
            </a:r>
            <a:r>
              <a:rPr lang="de-DE" noProof="0" dirty="0" err="1"/>
              <a:t>Master‘s</a:t>
            </a:r>
            <a:r>
              <a:rPr lang="de-DE" noProof="0" dirty="0"/>
              <a:t> Thesis – Final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25914633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0AAACA4-CC22-49BC-A8D9-330306182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[1] Boehm, B., &amp; Turner, R. (2005). Management challenges to implementing agile processes in traditional development organizations. IEEE software, 22(5), 30-39.</a:t>
            </a:r>
            <a:r>
              <a:rPr lang="en-US" dirty="0">
                <a:latin typeface="Arial" pitchFamily="34" charset="0"/>
              </a:rPr>
              <a:t>	</a:t>
            </a:r>
          </a:p>
          <a:p>
            <a:r>
              <a:rPr lang="en-US" dirty="0"/>
              <a:t>[2] VersionOne Inc. 10th annual state of agile report. 2016. URL: http://www.agile247.pl/wp-content/uploads/2016/04/VersionOne-10th-Annual-State-of-Agile-Report.pdf (visited on 05/05/2021). </a:t>
            </a:r>
          </a:p>
          <a:p>
            <a:r>
              <a:rPr lang="de-DE" dirty="0">
                <a:latin typeface="Arial" pitchFamily="34" charset="0"/>
              </a:rPr>
              <a:t>[3] K. </a:t>
            </a:r>
            <a:r>
              <a:rPr lang="de-DE" dirty="0" err="1">
                <a:latin typeface="Arial" pitchFamily="34" charset="0"/>
              </a:rPr>
              <a:t>Dikert</a:t>
            </a:r>
            <a:r>
              <a:rPr lang="de-DE" dirty="0">
                <a:latin typeface="Arial" pitchFamily="34" charset="0"/>
              </a:rPr>
              <a:t> et al. (2016) </a:t>
            </a:r>
            <a:r>
              <a:rPr lang="en-US" dirty="0"/>
              <a:t>Challenges and success factors for large-scale agile transformations: A systematic literature review</a:t>
            </a:r>
          </a:p>
          <a:p>
            <a:r>
              <a:rPr lang="en-US" b="0" i="0" dirty="0">
                <a:effectLst/>
                <a:latin typeface="Arial" panose="020B0604020202020204" pitchFamily="34" charset="0"/>
              </a:rPr>
              <a:t>[4] N. Fenton and J.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Bieman.Software</a:t>
            </a:r>
            <a:r>
              <a:rPr lang="en-US" b="0" i="0" dirty="0">
                <a:effectLst/>
                <a:latin typeface="Arial" panose="020B0604020202020204" pitchFamily="34" charset="0"/>
              </a:rPr>
              <a:t> metrics: a rigorous and practical approach. CRC press, 2014</a:t>
            </a:r>
            <a:endParaRPr lang="en-US" dirty="0"/>
          </a:p>
          <a:p>
            <a:r>
              <a:rPr lang="en-US" dirty="0">
                <a:latin typeface="Arial" pitchFamily="34" charset="0"/>
              </a:rPr>
              <a:t>[5] </a:t>
            </a:r>
            <a:r>
              <a:rPr lang="de-DE" b="0" i="0" dirty="0">
                <a:effectLst/>
                <a:latin typeface="Arial" panose="020B0604020202020204" pitchFamily="34" charset="0"/>
              </a:rPr>
              <a:t>E. </a:t>
            </a:r>
            <a:r>
              <a:rPr lang="de-DE" b="0" i="0" dirty="0" err="1">
                <a:effectLst/>
                <a:latin typeface="Arial" panose="020B0604020202020204" pitchFamily="34" charset="0"/>
              </a:rPr>
              <a:t>Kupiainen</a:t>
            </a:r>
            <a:r>
              <a:rPr lang="de-DE" b="0" i="0" dirty="0">
                <a:effectLst/>
                <a:latin typeface="Arial" panose="020B0604020202020204" pitchFamily="34" charset="0"/>
              </a:rPr>
              <a:t>, M. V. </a:t>
            </a:r>
            <a:r>
              <a:rPr lang="de-DE" b="0" i="0" dirty="0" err="1">
                <a:effectLst/>
                <a:latin typeface="Arial" panose="020B0604020202020204" pitchFamily="34" charset="0"/>
              </a:rPr>
              <a:t>Mäntylä</a:t>
            </a:r>
            <a:r>
              <a:rPr lang="de-DE" b="0" i="0" dirty="0">
                <a:effectLst/>
                <a:latin typeface="Arial" panose="020B0604020202020204" pitchFamily="34" charset="0"/>
              </a:rPr>
              <a:t>, and J. </a:t>
            </a:r>
            <a:r>
              <a:rPr lang="de-DE" b="0" i="0" dirty="0" err="1">
                <a:effectLst/>
                <a:latin typeface="Arial" panose="020B0604020202020204" pitchFamily="34" charset="0"/>
              </a:rPr>
              <a:t>Itkonen</a:t>
            </a:r>
            <a:r>
              <a:rPr lang="de-DE" b="0" i="0" dirty="0">
                <a:effectLst/>
                <a:latin typeface="Arial" panose="020B0604020202020204" pitchFamily="34" charset="0"/>
              </a:rPr>
              <a:t>. “</a:t>
            </a:r>
            <a:r>
              <a:rPr lang="de-DE" b="0" i="0" dirty="0" err="1">
                <a:effectLst/>
                <a:latin typeface="Arial" panose="020B0604020202020204" pitchFamily="34" charset="0"/>
              </a:rPr>
              <a:t>Using</a:t>
            </a:r>
            <a:r>
              <a:rPr lang="de-DE" b="0" i="0" dirty="0"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effectLst/>
                <a:latin typeface="Arial" panose="020B0604020202020204" pitchFamily="34" charset="0"/>
              </a:rPr>
              <a:t>metrics</a:t>
            </a:r>
            <a:r>
              <a:rPr lang="de-DE" b="0" i="0" dirty="0">
                <a:effectLst/>
                <a:latin typeface="Arial" panose="020B0604020202020204" pitchFamily="34" charset="0"/>
              </a:rPr>
              <a:t> in Agile and </a:t>
            </a:r>
            <a:r>
              <a:rPr lang="de-DE" b="0" i="0" dirty="0" err="1">
                <a:effectLst/>
                <a:latin typeface="Arial" panose="020B0604020202020204" pitchFamily="34" charset="0"/>
              </a:rPr>
              <a:t>LeanSoftware</a:t>
            </a:r>
            <a:r>
              <a:rPr lang="de-DE" b="0" i="0" dirty="0">
                <a:effectLst/>
                <a:latin typeface="Arial" panose="020B0604020202020204" pitchFamily="34" charset="0"/>
              </a:rPr>
              <a:t> Development–A </a:t>
            </a:r>
            <a:r>
              <a:rPr lang="de-DE" b="0" i="0" dirty="0" err="1">
                <a:effectLst/>
                <a:latin typeface="Arial" panose="020B0604020202020204" pitchFamily="34" charset="0"/>
              </a:rPr>
              <a:t>systematic</a:t>
            </a:r>
            <a:r>
              <a:rPr lang="de-DE" b="0" i="0" dirty="0"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effectLst/>
                <a:latin typeface="Arial" panose="020B0604020202020204" pitchFamily="34" charset="0"/>
              </a:rPr>
              <a:t>literature</a:t>
            </a:r>
            <a:r>
              <a:rPr lang="de-DE" b="0" i="0" dirty="0">
                <a:effectLst/>
                <a:latin typeface="Arial" panose="020B0604020202020204" pitchFamily="34" charset="0"/>
              </a:rPr>
              <a:t> review </a:t>
            </a:r>
            <a:r>
              <a:rPr lang="de-DE" b="0" i="0" dirty="0" err="1">
                <a:effectLst/>
                <a:latin typeface="Arial" panose="020B0604020202020204" pitchFamily="34" charset="0"/>
              </a:rPr>
              <a:t>of</a:t>
            </a:r>
            <a:r>
              <a:rPr lang="de-DE" b="0" i="0" dirty="0"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effectLst/>
                <a:latin typeface="Arial" panose="020B0604020202020204" pitchFamily="34" charset="0"/>
              </a:rPr>
              <a:t>industrial</a:t>
            </a:r>
            <a:r>
              <a:rPr lang="de-DE" b="0" i="0" dirty="0"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effectLst/>
                <a:latin typeface="Arial" panose="020B0604020202020204" pitchFamily="34" charset="0"/>
              </a:rPr>
              <a:t>studies</a:t>
            </a:r>
            <a:r>
              <a:rPr lang="de-DE" b="0" i="0" dirty="0">
                <a:effectLst/>
                <a:latin typeface="Arial" panose="020B0604020202020204" pitchFamily="34" charset="0"/>
              </a:rPr>
              <a:t>”. </a:t>
            </a:r>
            <a:r>
              <a:rPr lang="de-DE" b="0" i="0" dirty="0" err="1">
                <a:effectLst/>
                <a:latin typeface="Arial" panose="020B0604020202020204" pitchFamily="34" charset="0"/>
              </a:rPr>
              <a:t>In:Information</a:t>
            </a:r>
            <a:r>
              <a:rPr lang="de-DE" b="0" i="0" dirty="0">
                <a:effectLst/>
                <a:latin typeface="Arial" panose="020B0604020202020204" pitchFamily="34" charset="0"/>
              </a:rPr>
              <a:t> and Software Technology62 (2015), pp. 143–163.</a:t>
            </a:r>
          </a:p>
          <a:p>
            <a:r>
              <a:rPr lang="de-DE" dirty="0"/>
              <a:t>[6] Müller, R., </a:t>
            </a:r>
            <a:r>
              <a:rPr lang="de-DE" dirty="0" err="1"/>
              <a:t>Martinsuo</a:t>
            </a:r>
            <a:r>
              <a:rPr lang="de-DE" dirty="0"/>
              <a:t>, M., </a:t>
            </a:r>
            <a:r>
              <a:rPr lang="de-DE" dirty="0" err="1"/>
              <a:t>Blomquist</a:t>
            </a:r>
            <a:r>
              <a:rPr lang="de-DE" dirty="0"/>
              <a:t>, T.: Project </a:t>
            </a:r>
            <a:r>
              <a:rPr lang="de-DE" dirty="0" err="1"/>
              <a:t>portfolio</a:t>
            </a:r>
            <a:r>
              <a:rPr lang="de-DE" dirty="0"/>
              <a:t> </a:t>
            </a:r>
            <a:r>
              <a:rPr lang="de-DE" dirty="0" err="1"/>
              <a:t>control</a:t>
            </a:r>
            <a:r>
              <a:rPr lang="de-DE" dirty="0"/>
              <a:t> and </a:t>
            </a:r>
            <a:r>
              <a:rPr lang="de-DE" dirty="0" err="1"/>
              <a:t>portfolio</a:t>
            </a:r>
            <a:r>
              <a:rPr lang="de-DE" dirty="0"/>
              <a:t> </a:t>
            </a:r>
            <a:r>
              <a:rPr lang="de-DE" dirty="0" err="1"/>
              <a:t>management</a:t>
            </a:r>
            <a:r>
              <a:rPr lang="de-DE" dirty="0"/>
              <a:t> </a:t>
            </a:r>
            <a:r>
              <a:rPr lang="de-DE" dirty="0" err="1"/>
              <a:t>performance</a:t>
            </a:r>
            <a:r>
              <a:rPr lang="de-DE" dirty="0"/>
              <a:t> in different </a:t>
            </a:r>
            <a:r>
              <a:rPr lang="de-DE" dirty="0" err="1"/>
              <a:t>contexts</a:t>
            </a:r>
            <a:r>
              <a:rPr lang="de-DE" dirty="0"/>
              <a:t>. </a:t>
            </a:r>
            <a:r>
              <a:rPr lang="de-DE" dirty="0" err="1"/>
              <a:t>Proj</a:t>
            </a:r>
            <a:r>
              <a:rPr lang="de-DE" dirty="0"/>
              <a:t>. </a:t>
            </a:r>
            <a:r>
              <a:rPr lang="de-DE" dirty="0" err="1"/>
              <a:t>Manag</a:t>
            </a:r>
            <a:r>
              <a:rPr lang="de-DE" dirty="0"/>
              <a:t>. J. 39(3), 28–42 (2008)</a:t>
            </a:r>
          </a:p>
          <a:p>
            <a:r>
              <a:rPr lang="de-DE" dirty="0">
                <a:latin typeface="Arial" pitchFamily="34" charset="0"/>
              </a:rPr>
              <a:t>[7] Ö. </a:t>
            </a:r>
            <a:r>
              <a:rPr lang="de-DE" dirty="0" err="1">
                <a:latin typeface="Arial" pitchFamily="34" charset="0"/>
              </a:rPr>
              <a:t>Uludag</a:t>
            </a:r>
            <a:r>
              <a:rPr lang="de-DE" dirty="0">
                <a:latin typeface="Arial" pitchFamily="34" charset="0"/>
              </a:rPr>
              <a:t> et al. (2020) </a:t>
            </a:r>
            <a:r>
              <a:rPr lang="en-US" dirty="0">
                <a:latin typeface="Arial" pitchFamily="34" charset="0"/>
              </a:rPr>
              <a:t>Revealing the State-of-the-Art of Large-Scale Agile Development: A Systematic Mapping Study</a:t>
            </a:r>
          </a:p>
          <a:p>
            <a:r>
              <a:rPr lang="en-US" dirty="0">
                <a:latin typeface="Arial" pitchFamily="34" charset="0"/>
              </a:rPr>
              <a:t>[8] </a:t>
            </a:r>
            <a:r>
              <a:rPr lang="en-US" b="0" i="0" dirty="0">
                <a:effectLst/>
                <a:latin typeface="Arial" panose="020B0604020202020204" pitchFamily="34" charset="0"/>
              </a:rPr>
              <a:t>H. Zhang, M. A. Babar, and P. Tell. “Identifying relevant studies in software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engi-neering</a:t>
            </a:r>
            <a:r>
              <a:rPr lang="en-US" b="0" i="0" dirty="0">
                <a:effectLst/>
                <a:latin typeface="Arial" panose="020B0604020202020204" pitchFamily="34" charset="0"/>
              </a:rPr>
              <a:t>”.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In:Information</a:t>
            </a:r>
            <a:r>
              <a:rPr lang="en-US" b="0" i="0" dirty="0">
                <a:effectLst/>
                <a:latin typeface="Arial" panose="020B0604020202020204" pitchFamily="34" charset="0"/>
              </a:rPr>
              <a:t> and Software Technology53.6 (2011), pp. 625–637.</a:t>
            </a:r>
            <a:endParaRPr lang="en-US" dirty="0">
              <a:latin typeface="Arial" pitchFamily="34" charset="0"/>
            </a:endParaRPr>
          </a:p>
          <a:p>
            <a:r>
              <a:rPr lang="en-US" dirty="0"/>
              <a:t>[9] B. A. </a:t>
            </a:r>
            <a:r>
              <a:rPr lang="en-US" dirty="0" err="1"/>
              <a:t>Kitchenham</a:t>
            </a:r>
            <a:r>
              <a:rPr lang="en-US" dirty="0"/>
              <a:t>, S. Charters (2007) Guidelines for performing systematic literature reviews in software engineering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A26094C-4D77-4608-928B-1EF6488B9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References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CB65A4A-86B0-4554-BD28-294E31186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© sebis</a:t>
            </a:r>
            <a:endParaRPr lang="de-DE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BFEB1C1-16F6-43FB-8301-4F67E94E8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de-DE" noProof="0" smtClean="0"/>
              <a:pPr>
                <a:defRPr/>
              </a:pPr>
              <a:t>18</a:t>
            </a:fld>
            <a:endParaRPr lang="de-DE" noProof="0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A1E8E693-6215-4146-A04D-CCE94BB5BC97}"/>
              </a:ext>
            </a:extLst>
          </p:cNvPr>
          <p:cNvSpPr txBox="1">
            <a:spLocks/>
          </p:cNvSpPr>
          <p:nvPr/>
        </p:nvSpPr>
        <p:spPr bwMode="auto">
          <a:xfrm>
            <a:off x="263352" y="6524623"/>
            <a:ext cx="57615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de-DE"/>
              <a:t>021120 Nadine Teiber, Master‘s Thesis – Kick-Off Presentation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066729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Nadine Teiber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noProof="1"/>
              <a:t>B.Sc.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/>
              <a:t>17132</a:t>
            </a:r>
            <a:endParaRPr lang="en-AU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AU"/>
              <a:t>matthes@in.tum.de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27620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A7910D67-29B3-47A3-9376-3B710CA72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/>
          <a:lstStyle/>
          <a:p>
            <a:pPr>
              <a:defRPr/>
            </a:pPr>
            <a:r>
              <a:rPr lang="de-DE" dirty="0"/>
              <a:t>100521</a:t>
            </a:r>
            <a:r>
              <a:rPr lang="de-DE" noProof="0" dirty="0"/>
              <a:t> Nadine Teiber, </a:t>
            </a:r>
            <a:r>
              <a:rPr lang="de-DE" noProof="0" dirty="0" err="1"/>
              <a:t>Master‘s</a:t>
            </a:r>
            <a:r>
              <a:rPr lang="de-DE" noProof="0" dirty="0"/>
              <a:t> Thesis – Final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endParaRPr lang="de-DE" noProof="0" dirty="0"/>
          </a:p>
        </p:txBody>
      </p:sp>
      <p:cxnSp>
        <p:nvCxnSpPr>
          <p:cNvPr id="10" name="Straight Connector 14">
            <a:extLst>
              <a:ext uri="{FF2B5EF4-FFF2-40B4-BE49-F238E27FC236}">
                <a16:creationId xmlns:a16="http://schemas.microsoft.com/office/drawing/2014/main" id="{8E5D743E-0BCD-483B-AA24-BE5664E30143}"/>
              </a:ext>
            </a:extLst>
          </p:cNvPr>
          <p:cNvCxnSpPr>
            <a:cxnSpLocks/>
            <a:stCxn id="11" idx="4"/>
          </p:cNvCxnSpPr>
          <p:nvPr/>
        </p:nvCxnSpPr>
        <p:spPr bwMode="auto">
          <a:xfrm>
            <a:off x="2674263" y="2284841"/>
            <a:ext cx="0" cy="3328985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5">
            <a:extLst>
              <a:ext uri="{FF2B5EF4-FFF2-40B4-BE49-F238E27FC236}">
                <a16:creationId xmlns:a16="http://schemas.microsoft.com/office/drawing/2014/main" id="{074A07F8-8508-4083-9F5E-615494B68BD1}"/>
              </a:ext>
            </a:extLst>
          </p:cNvPr>
          <p:cNvSpPr>
            <a:spLocks noChangeAspect="1"/>
          </p:cNvSpPr>
          <p:nvPr/>
        </p:nvSpPr>
        <p:spPr bwMode="auto">
          <a:xfrm>
            <a:off x="2134842" y="1205997"/>
            <a:ext cx="1078844" cy="1078844"/>
          </a:xfrm>
          <a:prstGeom prst="ellipse">
            <a:avLst/>
          </a:prstGeom>
          <a:solidFill>
            <a:srgbClr val="003359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>
                <a:latin typeface="Source Sans Pro"/>
                <a:ea typeface="Source Sans Pro"/>
                <a:cs typeface="Source Sans Pro"/>
              </a:rPr>
              <a:t>1</a:t>
            </a:r>
            <a:endParaRPr/>
          </a:p>
        </p:txBody>
      </p:sp>
      <p:sp>
        <p:nvSpPr>
          <p:cNvPr id="12" name="Oval 20">
            <a:extLst>
              <a:ext uri="{FF2B5EF4-FFF2-40B4-BE49-F238E27FC236}">
                <a16:creationId xmlns:a16="http://schemas.microsoft.com/office/drawing/2014/main" id="{A47F93A6-0E81-47A9-B53D-968BEF1CD5D2}"/>
              </a:ext>
            </a:extLst>
          </p:cNvPr>
          <p:cNvSpPr>
            <a:spLocks noChangeAspect="1"/>
          </p:cNvSpPr>
          <p:nvPr/>
        </p:nvSpPr>
        <p:spPr bwMode="auto">
          <a:xfrm>
            <a:off x="2134842" y="2502703"/>
            <a:ext cx="1078844" cy="1078844"/>
          </a:xfrm>
          <a:prstGeom prst="ellipse">
            <a:avLst/>
          </a:prstGeom>
          <a:solidFill>
            <a:srgbClr val="BDBBBD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>
                <a:latin typeface="Source Sans Pro"/>
                <a:ea typeface="Source Sans Pro"/>
                <a:cs typeface="Source Sans Pro"/>
              </a:rPr>
              <a:t>2</a:t>
            </a:r>
            <a:endParaRPr/>
          </a:p>
        </p:txBody>
      </p:sp>
      <p:sp>
        <p:nvSpPr>
          <p:cNvPr id="13" name="Oval 37">
            <a:extLst>
              <a:ext uri="{FF2B5EF4-FFF2-40B4-BE49-F238E27FC236}">
                <a16:creationId xmlns:a16="http://schemas.microsoft.com/office/drawing/2014/main" id="{46AE437B-B481-4C45-AC25-89D4B8B32116}"/>
              </a:ext>
            </a:extLst>
          </p:cNvPr>
          <p:cNvSpPr>
            <a:spLocks noChangeAspect="1"/>
          </p:cNvSpPr>
          <p:nvPr/>
        </p:nvSpPr>
        <p:spPr bwMode="auto">
          <a:xfrm>
            <a:off x="2134842" y="5022277"/>
            <a:ext cx="1078844" cy="1078844"/>
          </a:xfrm>
          <a:prstGeom prst="ellipse">
            <a:avLst/>
          </a:prstGeom>
          <a:solidFill>
            <a:srgbClr val="BDBBBD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>
                <a:latin typeface="Source Sans Pro"/>
                <a:ea typeface="Source Sans Pro"/>
                <a:cs typeface="Source Sans Pro"/>
              </a:rPr>
              <a:t>4</a:t>
            </a:r>
            <a:endParaRPr/>
          </a:p>
        </p:txBody>
      </p:sp>
      <p:sp>
        <p:nvSpPr>
          <p:cNvPr id="14" name="Oval 38">
            <a:extLst>
              <a:ext uri="{FF2B5EF4-FFF2-40B4-BE49-F238E27FC236}">
                <a16:creationId xmlns:a16="http://schemas.microsoft.com/office/drawing/2014/main" id="{B050D2BD-34D1-4E28-981C-5A27761D35C3}"/>
              </a:ext>
            </a:extLst>
          </p:cNvPr>
          <p:cNvSpPr>
            <a:spLocks noChangeAspect="1"/>
          </p:cNvSpPr>
          <p:nvPr/>
        </p:nvSpPr>
        <p:spPr bwMode="auto">
          <a:xfrm>
            <a:off x="2134842" y="3764409"/>
            <a:ext cx="1078844" cy="1078844"/>
          </a:xfrm>
          <a:prstGeom prst="ellipse">
            <a:avLst/>
          </a:prstGeom>
          <a:solidFill>
            <a:srgbClr val="BDBBBD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>
                <a:latin typeface="Source Sans Pro"/>
                <a:ea typeface="Source Sans Pro"/>
                <a:cs typeface="Source Sans Pro"/>
              </a:rPr>
              <a:t>3</a:t>
            </a:r>
            <a:endParaRPr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E2D8AFA-003E-4E42-BF7E-E8EDA415655C}"/>
              </a:ext>
            </a:extLst>
          </p:cNvPr>
          <p:cNvSpPr txBox="1"/>
          <p:nvPr/>
        </p:nvSpPr>
        <p:spPr>
          <a:xfrm>
            <a:off x="3769077" y="1514586"/>
            <a:ext cx="518457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latin typeface="Arial" pitchFamily="34" charset="0"/>
              </a:rPr>
              <a:t>Motivation</a:t>
            </a:r>
            <a:endParaRPr lang="en-GB" dirty="0">
              <a:latin typeface="Arial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066E0FCB-6195-41B3-A7AE-D6F8A537BD77}"/>
              </a:ext>
            </a:extLst>
          </p:cNvPr>
          <p:cNvSpPr txBox="1"/>
          <p:nvPr/>
        </p:nvSpPr>
        <p:spPr>
          <a:xfrm>
            <a:off x="3769077" y="2811292"/>
            <a:ext cx="518457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latin typeface="Arial" pitchFamily="34" charset="0"/>
              </a:rPr>
              <a:t>Research methodology</a:t>
            </a:r>
            <a:endParaRPr lang="en-GB" dirty="0">
              <a:latin typeface="Arial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B50AD0E-053C-4DB0-A4A2-470F071547F0}"/>
              </a:ext>
            </a:extLst>
          </p:cNvPr>
          <p:cNvSpPr txBox="1"/>
          <p:nvPr/>
        </p:nvSpPr>
        <p:spPr>
          <a:xfrm>
            <a:off x="3793740" y="4072998"/>
            <a:ext cx="518457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latin typeface="Arial" pitchFamily="34" charset="0"/>
              </a:rPr>
              <a:t>Results</a:t>
            </a:r>
            <a:endParaRPr lang="en-GB" dirty="0">
              <a:latin typeface="Arial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4F7925B-09E4-45C6-9156-3C864A94DDCD}"/>
              </a:ext>
            </a:extLst>
          </p:cNvPr>
          <p:cNvSpPr txBox="1"/>
          <p:nvPr/>
        </p:nvSpPr>
        <p:spPr>
          <a:xfrm>
            <a:off x="3769077" y="5382993"/>
            <a:ext cx="518457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latin typeface="Arial" pitchFamily="34" charset="0"/>
              </a:rPr>
              <a:t>Key Findings &amp; Outlook</a:t>
            </a:r>
            <a:endParaRPr lang="en-GB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88139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29EED5B-7B52-410F-85F3-34DD045BB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Motivation - Large-</a:t>
            </a:r>
            <a:r>
              <a:rPr lang="de-DE" dirty="0" err="1"/>
              <a:t>Scale</a:t>
            </a:r>
            <a:r>
              <a:rPr lang="de-DE" dirty="0"/>
              <a:t> Agile Software Development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1F018D-22D3-4BDD-811D-649215BE4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© sebis</a:t>
            </a:r>
            <a:endParaRPr lang="de-DE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50134B1-11D5-417B-9E86-9AEF7ED07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de-DE" noProof="0" smtClean="0"/>
              <a:pPr>
                <a:defRPr/>
              </a:pPr>
              <a:t>3</a:t>
            </a:fld>
            <a:endParaRPr lang="de-DE" noProof="0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10F80F75-6805-4D3C-8C1E-E1EAC033E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/>
          <a:lstStyle/>
          <a:p>
            <a:pPr>
              <a:defRPr/>
            </a:pPr>
            <a:r>
              <a:rPr lang="de-DE" dirty="0"/>
              <a:t>100521</a:t>
            </a:r>
            <a:r>
              <a:rPr lang="de-DE" noProof="0" dirty="0"/>
              <a:t> Nadine Teiber, </a:t>
            </a:r>
            <a:r>
              <a:rPr lang="de-DE" noProof="0" dirty="0" err="1"/>
              <a:t>Master‘s</a:t>
            </a:r>
            <a:r>
              <a:rPr lang="de-DE" noProof="0" dirty="0"/>
              <a:t> Thesis – Final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endParaRPr lang="de-DE" noProof="0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744372E-B088-4F4E-BEDE-B8726F9AA160}"/>
              </a:ext>
            </a:extLst>
          </p:cNvPr>
          <p:cNvSpPr/>
          <p:nvPr/>
        </p:nvSpPr>
        <p:spPr bwMode="auto">
          <a:xfrm>
            <a:off x="4564470" y="2060848"/>
            <a:ext cx="3060000" cy="2930728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</a:endParaRPr>
          </a:p>
          <a:p>
            <a:pPr algn="ctr" eaLnBrk="0" hangingPunct="0"/>
            <a:endParaRPr lang="en-US" dirty="0">
              <a:solidFill>
                <a:schemeClr val="tx1"/>
              </a:solidFill>
            </a:endParaRPr>
          </a:p>
          <a:p>
            <a:pPr algn="ctr" eaLnBrk="0" hangingPunct="0"/>
            <a:r>
              <a:rPr lang="en-US" dirty="0">
                <a:solidFill>
                  <a:schemeClr val="tx1"/>
                </a:solidFill>
              </a:rPr>
              <a:t>The adoption of agile software development in large organizations has increased over the last years [2]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ln w="0"/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32BEF62-BE93-4D1C-AB34-BFD9068A2A24}"/>
              </a:ext>
            </a:extLst>
          </p:cNvPr>
          <p:cNvSpPr/>
          <p:nvPr/>
        </p:nvSpPr>
        <p:spPr bwMode="auto">
          <a:xfrm>
            <a:off x="8105946" y="2060848"/>
            <a:ext cx="3060000" cy="2939540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Adopting agile in large-scale context is challenging due to: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inter-team coordination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coordination between organizational units [3]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25220AD7-1919-4C7B-BBE4-709A56E9B983}"/>
              </a:ext>
            </a:extLst>
          </p:cNvPr>
          <p:cNvSpPr/>
          <p:nvPr/>
        </p:nvSpPr>
        <p:spPr bwMode="auto">
          <a:xfrm>
            <a:off x="1019703" y="2069660"/>
            <a:ext cx="3060000" cy="2930728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</a:endParaRPr>
          </a:p>
          <a:p>
            <a:pPr algn="ctr" eaLnBrk="0" hangingPunct="0"/>
            <a:r>
              <a:rPr lang="en-US" dirty="0">
                <a:solidFill>
                  <a:schemeClr val="tx1"/>
                </a:solidFill>
              </a:rPr>
              <a:t>Agile development was originally designed for use in small, single team projects [1]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ln w="0"/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15" name="Grafik 14" descr="Gruppe Silhouette">
            <a:extLst>
              <a:ext uri="{FF2B5EF4-FFF2-40B4-BE49-F238E27FC236}">
                <a16:creationId xmlns:a16="http://schemas.microsoft.com/office/drawing/2014/main" id="{BD42492B-C203-4A34-B787-663F48E4FF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86338" y="2215832"/>
            <a:ext cx="730022" cy="730022"/>
          </a:xfrm>
          <a:prstGeom prst="rect">
            <a:avLst/>
          </a:prstGeom>
        </p:spPr>
      </p:pic>
      <p:pic>
        <p:nvPicPr>
          <p:cNvPr id="16" name="Grafik 15" descr="Stadt mit einfarbiger Füllung">
            <a:extLst>
              <a:ext uri="{FF2B5EF4-FFF2-40B4-BE49-F238E27FC236}">
                <a16:creationId xmlns:a16="http://schemas.microsoft.com/office/drawing/2014/main" id="{A7535F74-89A3-4BA3-91E2-3C070EA1B7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91246" y="2124282"/>
            <a:ext cx="803157" cy="803157"/>
          </a:xfrm>
          <a:prstGeom prst="rect">
            <a:avLst/>
          </a:prstGeom>
        </p:spPr>
      </p:pic>
      <p:pic>
        <p:nvPicPr>
          <p:cNvPr id="17" name="Grafik 16" descr="Gruppe Silhouette">
            <a:extLst>
              <a:ext uri="{FF2B5EF4-FFF2-40B4-BE49-F238E27FC236}">
                <a16:creationId xmlns:a16="http://schemas.microsoft.com/office/drawing/2014/main" id="{C7AB822E-7C5C-44EB-8622-919A4EBB51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11581" y="2098326"/>
            <a:ext cx="559768" cy="559768"/>
          </a:xfrm>
          <a:prstGeom prst="rect">
            <a:avLst/>
          </a:prstGeom>
        </p:spPr>
      </p:pic>
      <p:pic>
        <p:nvPicPr>
          <p:cNvPr id="18" name="Grafik 17" descr="Gruppe von Männern mit einfarbiger Füllung">
            <a:extLst>
              <a:ext uri="{FF2B5EF4-FFF2-40B4-BE49-F238E27FC236}">
                <a16:creationId xmlns:a16="http://schemas.microsoft.com/office/drawing/2014/main" id="{D2A8944E-531D-40A6-B29F-985759FFA3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31350" y="2357864"/>
            <a:ext cx="458859" cy="458859"/>
          </a:xfrm>
          <a:prstGeom prst="rect">
            <a:avLst/>
          </a:prstGeom>
        </p:spPr>
      </p:pic>
      <p:pic>
        <p:nvPicPr>
          <p:cNvPr id="19" name="Grafik 18" descr="Gruppe Silhouette">
            <a:extLst>
              <a:ext uri="{FF2B5EF4-FFF2-40B4-BE49-F238E27FC236}">
                <a16:creationId xmlns:a16="http://schemas.microsoft.com/office/drawing/2014/main" id="{7F2482FF-577C-4F62-976F-DF65810B09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49080" y="2092956"/>
            <a:ext cx="559768" cy="55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87090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Ellipse 61">
            <a:extLst>
              <a:ext uri="{FF2B5EF4-FFF2-40B4-BE49-F238E27FC236}">
                <a16:creationId xmlns:a16="http://schemas.microsoft.com/office/drawing/2014/main" id="{161C7A71-DECE-44B5-A46B-96DECED12E26}"/>
              </a:ext>
            </a:extLst>
          </p:cNvPr>
          <p:cNvSpPr/>
          <p:nvPr/>
        </p:nvSpPr>
        <p:spPr bwMode="auto">
          <a:xfrm>
            <a:off x="4655840" y="578262"/>
            <a:ext cx="5616624" cy="2582438"/>
          </a:xfrm>
          <a:prstGeom prst="ellipse">
            <a:avLst/>
          </a:prstGeom>
          <a:solidFill>
            <a:srgbClr val="003359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en-GB" sz="1400" b="1" dirty="0">
              <a:solidFill>
                <a:schemeClr val="lt1"/>
              </a:solidFill>
              <a:latin typeface="Source Sans Pro"/>
              <a:ea typeface="Source Sans Pro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7A31970-3722-4E90-90C2-A0A753226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Motivation - KPIs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79A6A9-0426-4191-9881-1085CB6DA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© sebis</a:t>
            </a:r>
            <a:endParaRPr lang="de-DE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52BD30-A23B-4668-9323-983FC60BE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de-DE" noProof="0" smtClean="0"/>
              <a:pPr>
                <a:defRPr/>
              </a:pPr>
              <a:t>4</a:t>
            </a:fld>
            <a:endParaRPr lang="de-DE" noProof="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E736700-B14A-4FBA-AFA6-594C2D4F69BA}"/>
              </a:ext>
            </a:extLst>
          </p:cNvPr>
          <p:cNvSpPr txBox="1"/>
          <p:nvPr/>
        </p:nvSpPr>
        <p:spPr>
          <a:xfrm>
            <a:off x="10271474" y="6593624"/>
            <a:ext cx="1166952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000" dirty="0">
                <a:latin typeface="Arial" pitchFamily="34" charset="0"/>
              </a:rPr>
              <a:t>Source:  [4]</a:t>
            </a:r>
            <a:r>
              <a:rPr lang="en-US" sz="1000" dirty="0">
                <a:latin typeface="Arial" pitchFamily="34" charset="0"/>
              </a:rPr>
              <a:t>	</a:t>
            </a:r>
            <a:endParaRPr lang="de-DE" sz="1000" dirty="0">
              <a:latin typeface="Arial" pitchFamily="34" charset="0"/>
            </a:endParaRPr>
          </a:p>
        </p:txBody>
      </p:sp>
      <p:sp>
        <p:nvSpPr>
          <p:cNvPr id="17" name="Fußzeilenplatzhalter 4">
            <a:extLst>
              <a:ext uri="{FF2B5EF4-FFF2-40B4-BE49-F238E27FC236}">
                <a16:creationId xmlns:a16="http://schemas.microsoft.com/office/drawing/2014/main" id="{FAEA183F-ED90-4550-B78B-5413B469D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/>
          <a:lstStyle/>
          <a:p>
            <a:pPr>
              <a:defRPr/>
            </a:pPr>
            <a:r>
              <a:rPr lang="de-DE" dirty="0"/>
              <a:t>100521</a:t>
            </a:r>
            <a:r>
              <a:rPr lang="de-DE" noProof="0" dirty="0"/>
              <a:t> Nadine Teiber, </a:t>
            </a:r>
            <a:r>
              <a:rPr lang="de-DE" noProof="0" dirty="0" err="1"/>
              <a:t>Master‘s</a:t>
            </a:r>
            <a:r>
              <a:rPr lang="de-DE" noProof="0" dirty="0"/>
              <a:t> Thesis – Final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endParaRPr lang="de-DE" noProof="0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B5B499F-1851-4E20-A31E-9A2837054252}"/>
              </a:ext>
            </a:extLst>
          </p:cNvPr>
          <p:cNvSpPr/>
          <p:nvPr/>
        </p:nvSpPr>
        <p:spPr bwMode="auto">
          <a:xfrm>
            <a:off x="5409149" y="1713797"/>
            <a:ext cx="1196528" cy="868304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90000"/>
                <a:lumOff val="10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tx1"/>
                </a:solidFill>
              </a:rPr>
              <a:t>Entities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2FE476FD-F957-457F-9D4C-A0795217D2E8}"/>
              </a:ext>
            </a:extLst>
          </p:cNvPr>
          <p:cNvSpPr/>
          <p:nvPr/>
        </p:nvSpPr>
        <p:spPr bwMode="auto">
          <a:xfrm>
            <a:off x="8095951" y="1713797"/>
            <a:ext cx="1196528" cy="868304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90000"/>
                <a:lumOff val="10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>
                <a:solidFill>
                  <a:schemeClr val="tx1"/>
                </a:solidFill>
              </a:rPr>
              <a:t>Attributes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15B2BD51-FA33-459E-A3E5-C391010A15D7}"/>
              </a:ext>
            </a:extLst>
          </p:cNvPr>
          <p:cNvSpPr/>
          <p:nvPr/>
        </p:nvSpPr>
        <p:spPr bwMode="auto">
          <a:xfrm>
            <a:off x="6772056" y="748117"/>
            <a:ext cx="1196528" cy="868304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90000"/>
                <a:lumOff val="10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tx1"/>
                </a:solidFill>
              </a:rPr>
              <a:t>Rules</a:t>
            </a:r>
            <a:endParaRPr lang="en-GB" dirty="0">
              <a:ln w="0"/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BC400370-CB06-4CD1-AF03-5D212E1011BD}"/>
              </a:ext>
            </a:extLst>
          </p:cNvPr>
          <p:cNvSpPr/>
          <p:nvPr/>
        </p:nvSpPr>
        <p:spPr bwMode="auto">
          <a:xfrm>
            <a:off x="651392" y="3275134"/>
            <a:ext cx="3312368" cy="2962178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dirty="0">
                <a:ln w="0"/>
                <a:solidFill>
                  <a:schemeClr val="tx1"/>
                </a:solidFill>
                <a:cs typeface="Arial" pitchFamily="34" charset="0"/>
              </a:rPr>
              <a:t>In agile software development metrics are useful for:</a:t>
            </a: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>
                <a:ln w="0"/>
                <a:solidFill>
                  <a:schemeClr val="tx1"/>
                </a:solidFill>
                <a:cs typeface="Arial" pitchFamily="34" charset="0"/>
              </a:rPr>
              <a:t>Sprint and project planning</a:t>
            </a: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>
                <a:ln w="0"/>
                <a:solidFill>
                  <a:schemeClr val="tx1"/>
                </a:solidFill>
                <a:cs typeface="Arial" pitchFamily="34" charset="0"/>
              </a:rPr>
              <a:t>Sprint and project progress tracking</a:t>
            </a: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>
                <a:ln w="0"/>
                <a:solidFill>
                  <a:schemeClr val="tx1"/>
                </a:solidFill>
                <a:cs typeface="Arial" pitchFamily="34" charset="0"/>
              </a:rPr>
              <a:t>Understanding and improving quality</a:t>
            </a: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>
                <a:ln w="0"/>
                <a:solidFill>
                  <a:schemeClr val="tx1"/>
                </a:solidFill>
                <a:cs typeface="Arial" pitchFamily="34" charset="0"/>
              </a:rPr>
              <a:t>Fixing software process problems</a:t>
            </a: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>
                <a:ln w="0"/>
                <a:solidFill>
                  <a:schemeClr val="tx1"/>
                </a:solidFill>
                <a:cs typeface="Arial" pitchFamily="34" charset="0"/>
              </a:rPr>
              <a:t>Motivating people [5]</a:t>
            </a:r>
            <a:endParaRPr lang="en-GB" dirty="0">
              <a:ln w="0"/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7E1CF790-66E7-4BFD-A425-345F91752406}"/>
              </a:ext>
            </a:extLst>
          </p:cNvPr>
          <p:cNvSpPr/>
          <p:nvPr/>
        </p:nvSpPr>
        <p:spPr bwMode="auto">
          <a:xfrm>
            <a:off x="4382168" y="3275134"/>
            <a:ext cx="3240000" cy="2962178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e-DE" dirty="0">
                <a:ln w="0"/>
                <a:solidFill>
                  <a:schemeClr val="tx1"/>
                </a:solidFill>
                <a:cs typeface="Arial" pitchFamily="34" charset="0"/>
              </a:rPr>
              <a:t>In large-</a:t>
            </a:r>
            <a:r>
              <a:rPr lang="de-DE" dirty="0" err="1">
                <a:ln w="0"/>
                <a:solidFill>
                  <a:schemeClr val="tx1"/>
                </a:solidFill>
                <a:cs typeface="Arial" pitchFamily="34" charset="0"/>
              </a:rPr>
              <a:t>scale</a:t>
            </a:r>
            <a:r>
              <a:rPr lang="de-DE" dirty="0">
                <a:ln w="0"/>
                <a:solidFill>
                  <a:schemeClr val="tx1"/>
                </a:solidFill>
                <a:cs typeface="Arial" pitchFamily="34" charset="0"/>
              </a:rPr>
              <a:t> agile </a:t>
            </a:r>
            <a:r>
              <a:rPr lang="de-DE" dirty="0" err="1">
                <a:ln w="0"/>
                <a:solidFill>
                  <a:schemeClr val="tx1"/>
                </a:solidFill>
                <a:cs typeface="Arial" pitchFamily="34" charset="0"/>
              </a:rPr>
              <a:t>development</a:t>
            </a:r>
            <a:r>
              <a:rPr lang="de-DE" dirty="0">
                <a:ln w="0"/>
                <a:solidFill>
                  <a:schemeClr val="tx1"/>
                </a:solidFill>
                <a:cs typeface="Arial" pitchFamily="34" charset="0"/>
              </a:rPr>
              <a:t>, </a:t>
            </a:r>
            <a:r>
              <a:rPr lang="de-DE" dirty="0" err="1">
                <a:ln w="0"/>
                <a:solidFill>
                  <a:schemeClr val="tx1"/>
                </a:solidFill>
                <a:cs typeface="Arial" pitchFamily="34" charset="0"/>
              </a:rPr>
              <a:t>metrics</a:t>
            </a:r>
            <a:r>
              <a:rPr lang="de-DE" dirty="0">
                <a:ln w="0"/>
                <a:solidFill>
                  <a:schemeClr val="tx1"/>
                </a:solidFill>
                <a:cs typeface="Arial" pitchFamily="34" charset="0"/>
              </a:rPr>
              <a:t> at </a:t>
            </a:r>
            <a:r>
              <a:rPr lang="de-DE" dirty="0" err="1">
                <a:ln w="0"/>
                <a:solidFill>
                  <a:schemeClr val="tx1"/>
                </a:solidFill>
                <a:cs typeface="Arial" pitchFamily="34" charset="0"/>
              </a:rPr>
              <a:t>program</a:t>
            </a:r>
            <a:r>
              <a:rPr lang="de-DE" dirty="0">
                <a:ln w="0"/>
                <a:solidFill>
                  <a:schemeClr val="tx1"/>
                </a:solidFill>
                <a:cs typeface="Arial" pitchFamily="34" charset="0"/>
              </a:rPr>
              <a:t> and </a:t>
            </a:r>
            <a:r>
              <a:rPr lang="de-DE" dirty="0" err="1">
                <a:ln w="0"/>
                <a:solidFill>
                  <a:schemeClr val="tx1"/>
                </a:solidFill>
                <a:cs typeface="Arial" pitchFamily="34" charset="0"/>
              </a:rPr>
              <a:t>portfolio</a:t>
            </a:r>
            <a:r>
              <a:rPr lang="de-DE" dirty="0">
                <a:ln w="0"/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ln w="0"/>
                <a:solidFill>
                  <a:schemeClr val="tx1"/>
                </a:solidFill>
                <a:cs typeface="Arial" pitchFamily="34" charset="0"/>
              </a:rPr>
              <a:t>level</a:t>
            </a:r>
            <a:r>
              <a:rPr lang="de-DE" dirty="0">
                <a:ln w="0"/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ln w="0"/>
                <a:solidFill>
                  <a:schemeClr val="tx1"/>
                </a:solidFill>
                <a:cs typeface="Arial" pitchFamily="34" charset="0"/>
              </a:rPr>
              <a:t>are</a:t>
            </a:r>
            <a:r>
              <a:rPr lang="de-DE" dirty="0">
                <a:ln w="0"/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ln w="0"/>
                <a:solidFill>
                  <a:schemeClr val="tx1"/>
                </a:solidFill>
                <a:cs typeface="Arial" pitchFamily="34" charset="0"/>
              </a:rPr>
              <a:t>usefuf</a:t>
            </a:r>
            <a:r>
              <a:rPr lang="de-DE" dirty="0">
                <a:ln w="0"/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ln w="0"/>
                <a:solidFill>
                  <a:schemeClr val="tx1"/>
                </a:solidFill>
                <a:cs typeface="Arial" pitchFamily="34" charset="0"/>
              </a:rPr>
              <a:t>for</a:t>
            </a:r>
            <a:r>
              <a:rPr lang="de-DE" dirty="0">
                <a:ln w="0"/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ln w="0"/>
                <a:solidFill>
                  <a:schemeClr val="tx1"/>
                </a:solidFill>
                <a:cs typeface="Arial" pitchFamily="34" charset="0"/>
              </a:rPr>
              <a:t>portfolio</a:t>
            </a:r>
            <a:r>
              <a:rPr lang="de-DE" dirty="0">
                <a:ln w="0"/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ln w="0"/>
                <a:solidFill>
                  <a:schemeClr val="tx1"/>
                </a:solidFill>
                <a:cs typeface="Arial" pitchFamily="34" charset="0"/>
              </a:rPr>
              <a:t>management</a:t>
            </a:r>
            <a:r>
              <a:rPr lang="de-DE" dirty="0">
                <a:ln w="0"/>
                <a:solidFill>
                  <a:schemeClr val="tx1"/>
                </a:solidFill>
                <a:cs typeface="Arial" pitchFamily="34" charset="0"/>
              </a:rPr>
              <a:t> [6] </a:t>
            </a:r>
            <a:endParaRPr lang="en-GB" dirty="0">
              <a:ln w="0"/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6381B10C-573C-4659-979D-92BC67C15F83}"/>
              </a:ext>
            </a:extLst>
          </p:cNvPr>
          <p:cNvSpPr/>
          <p:nvPr/>
        </p:nvSpPr>
        <p:spPr bwMode="auto">
          <a:xfrm>
            <a:off x="8040576" y="3275134"/>
            <a:ext cx="3240000" cy="2962178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dirty="0">
                <a:ln w="0"/>
                <a:solidFill>
                  <a:schemeClr val="tx1"/>
                </a:solidFill>
                <a:cs typeface="Arial" pitchFamily="34" charset="0"/>
              </a:rPr>
              <a:t>No notable research stream and overview of metrics in large-scale agile software development [7]</a:t>
            </a:r>
          </a:p>
        </p:txBody>
      </p:sp>
      <p:cxnSp>
        <p:nvCxnSpPr>
          <p:cNvPr id="55" name="Verbinder: gewinkelt 54">
            <a:extLst>
              <a:ext uri="{FF2B5EF4-FFF2-40B4-BE49-F238E27FC236}">
                <a16:creationId xmlns:a16="http://schemas.microsoft.com/office/drawing/2014/main" id="{C73E03CA-5A0C-4401-8ABB-87618C62FCBE}"/>
              </a:ext>
            </a:extLst>
          </p:cNvPr>
          <p:cNvCxnSpPr>
            <a:stCxn id="22" idx="2"/>
            <a:endCxn id="18" idx="3"/>
          </p:cNvCxnSpPr>
          <p:nvPr/>
        </p:nvCxnSpPr>
        <p:spPr bwMode="auto">
          <a:xfrm rot="5400000">
            <a:off x="6722235" y="1499864"/>
            <a:ext cx="531528" cy="764643"/>
          </a:xfrm>
          <a:prstGeom prst="bentConnector2">
            <a:avLst/>
          </a:prstGeom>
          <a:ln>
            <a:solidFill>
              <a:schemeClr val="bg1">
                <a:alpha val="50000"/>
              </a:schemeClr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Verbinder: gewinkelt 56">
            <a:extLst>
              <a:ext uri="{FF2B5EF4-FFF2-40B4-BE49-F238E27FC236}">
                <a16:creationId xmlns:a16="http://schemas.microsoft.com/office/drawing/2014/main" id="{3D636A91-9B8F-4A46-A5CA-D25F0D797FD9}"/>
              </a:ext>
            </a:extLst>
          </p:cNvPr>
          <p:cNvCxnSpPr>
            <a:cxnSpLocks/>
            <a:stCxn id="22" idx="2"/>
            <a:endCxn id="20" idx="1"/>
          </p:cNvCxnSpPr>
          <p:nvPr/>
        </p:nvCxnSpPr>
        <p:spPr bwMode="auto">
          <a:xfrm rot="16200000" flipH="1">
            <a:off x="7467371" y="1519369"/>
            <a:ext cx="531528" cy="725631"/>
          </a:xfrm>
          <a:prstGeom prst="bentConnector2">
            <a:avLst/>
          </a:prstGeom>
          <a:ln>
            <a:solidFill>
              <a:schemeClr val="bg1">
                <a:alpha val="50000"/>
              </a:schemeClr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Gleichschenkliges Dreieck 57">
            <a:extLst>
              <a:ext uri="{FF2B5EF4-FFF2-40B4-BE49-F238E27FC236}">
                <a16:creationId xmlns:a16="http://schemas.microsoft.com/office/drawing/2014/main" id="{E7E7436F-38FF-49CD-BF09-CDEA1C0A21D5}"/>
              </a:ext>
            </a:extLst>
          </p:cNvPr>
          <p:cNvSpPr/>
          <p:nvPr/>
        </p:nvSpPr>
        <p:spPr bwMode="auto">
          <a:xfrm rot="5400000">
            <a:off x="3178852" y="4747148"/>
            <a:ext cx="1988224" cy="216024"/>
          </a:xfrm>
          <a:prstGeom prst="triangle">
            <a:avLst/>
          </a:prstGeom>
          <a:solidFill>
            <a:schemeClr val="tx2">
              <a:lumMod val="75000"/>
              <a:lumOff val="2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9" name="Gleichschenkliges Dreieck 58">
            <a:extLst>
              <a:ext uri="{FF2B5EF4-FFF2-40B4-BE49-F238E27FC236}">
                <a16:creationId xmlns:a16="http://schemas.microsoft.com/office/drawing/2014/main" id="{EB892E8C-9B9D-41BF-BBBA-1B2B15C76D3C}"/>
              </a:ext>
            </a:extLst>
          </p:cNvPr>
          <p:cNvSpPr/>
          <p:nvPr/>
        </p:nvSpPr>
        <p:spPr bwMode="auto">
          <a:xfrm rot="5400000">
            <a:off x="6838476" y="4747148"/>
            <a:ext cx="1988224" cy="216024"/>
          </a:xfrm>
          <a:prstGeom prst="triangle">
            <a:avLst/>
          </a:prstGeom>
          <a:solidFill>
            <a:schemeClr val="tx2">
              <a:lumMod val="75000"/>
              <a:lumOff val="2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1" name="Oval 15">
            <a:extLst>
              <a:ext uri="{FF2B5EF4-FFF2-40B4-BE49-F238E27FC236}">
                <a16:creationId xmlns:a16="http://schemas.microsoft.com/office/drawing/2014/main" id="{C09A278E-CC6A-4756-933C-011713525B62}"/>
              </a:ext>
            </a:extLst>
          </p:cNvPr>
          <p:cNvSpPr>
            <a:spLocks noChangeAspect="1"/>
          </p:cNvSpPr>
          <p:nvPr/>
        </p:nvSpPr>
        <p:spPr bwMode="auto">
          <a:xfrm>
            <a:off x="2207568" y="1171601"/>
            <a:ext cx="1655877" cy="1395759"/>
          </a:xfrm>
          <a:prstGeom prst="ellipse">
            <a:avLst/>
          </a:prstGeom>
          <a:solidFill>
            <a:srgbClr val="003359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>
                <a:latin typeface="Source Sans Pro"/>
                <a:ea typeface="Source Sans Pro"/>
              </a:rPr>
              <a:t>Objective</a:t>
            </a:r>
            <a:endParaRPr sz="1400" b="1" dirty="0"/>
          </a:p>
        </p:txBody>
      </p:sp>
      <p:cxnSp>
        <p:nvCxnSpPr>
          <p:cNvPr id="76" name="Gerade Verbindung mit Pfeil 75">
            <a:extLst>
              <a:ext uri="{FF2B5EF4-FFF2-40B4-BE49-F238E27FC236}">
                <a16:creationId xmlns:a16="http://schemas.microsoft.com/office/drawing/2014/main" id="{E8B4CAE0-7A74-439D-A8B4-6A721343442E}"/>
              </a:ext>
            </a:extLst>
          </p:cNvPr>
          <p:cNvCxnSpPr>
            <a:cxnSpLocks/>
            <a:stCxn id="62" idx="2"/>
            <a:endCxn id="61" idx="6"/>
          </p:cNvCxnSpPr>
          <p:nvPr/>
        </p:nvCxnSpPr>
        <p:spPr bwMode="auto">
          <a:xfrm flipH="1">
            <a:off x="3863445" y="1869481"/>
            <a:ext cx="792395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70931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F96C1C5-A6BF-4E3E-A0D1-8D1B7610F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4" y="44451"/>
            <a:ext cx="10586102" cy="720725"/>
          </a:xfrm>
        </p:spPr>
        <p:txBody>
          <a:bodyPr wrap="square" anchor="b">
            <a:normAutofit/>
          </a:bodyPr>
          <a:lstStyle/>
          <a:p>
            <a:r>
              <a:rPr lang="de-DE" dirty="0"/>
              <a:t>Research Questions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E8D7CE-B7EC-4BE3-89EE-C1473C1C89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83184" y="6570616"/>
            <a:ext cx="2142067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de-DE" noProof="0"/>
              <a:t>© sebis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879BA0-86C7-438F-8D46-6469C8878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5251" y="6570616"/>
            <a:ext cx="332316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5E4FF76D-8657-43F1-929B-F6D2FAB2741A}" type="slidenum">
              <a:rPr lang="de-DE" noProof="0" smtClean="0"/>
              <a:pPr>
                <a:spcAft>
                  <a:spcPts val="600"/>
                </a:spcAft>
                <a:defRPr/>
              </a:pPr>
              <a:t>5</a:t>
            </a:fld>
            <a:endParaRPr lang="de-DE" noProof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47E16D0-738E-444D-BB75-B6A04BED0841}"/>
              </a:ext>
            </a:extLst>
          </p:cNvPr>
          <p:cNvSpPr/>
          <p:nvPr/>
        </p:nvSpPr>
        <p:spPr bwMode="auto">
          <a:xfrm>
            <a:off x="2639616" y="1772816"/>
            <a:ext cx="8378944" cy="112142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en-US" b="1" i="0" dirty="0">
                <a:solidFill>
                  <a:schemeClr val="bg1"/>
                </a:solidFill>
              </a:rPr>
              <a:t>Which goals and metrics related to large-scale agile software development can be found in the scientific literature?</a:t>
            </a:r>
            <a:endParaRPr lang="en-GB" b="1" dirty="0">
              <a:ln w="0"/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85C58E1-6D4D-4FF8-88C4-C8BEF8CD7157}"/>
              </a:ext>
            </a:extLst>
          </p:cNvPr>
          <p:cNvSpPr/>
          <p:nvPr/>
        </p:nvSpPr>
        <p:spPr bwMode="auto">
          <a:xfrm>
            <a:off x="2639616" y="3106415"/>
            <a:ext cx="8378944" cy="1121421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en-US" b="1" i="0" dirty="0">
                <a:solidFill>
                  <a:schemeClr val="bg1"/>
                </a:solidFill>
              </a:rPr>
              <a:t>What are challenges of using and implementing metrics in large-scale agile software development?</a:t>
            </a:r>
            <a:endParaRPr lang="en-GB" b="1" dirty="0">
              <a:ln w="0"/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863875EE-E52D-4C26-BBE5-87E472C75D16}"/>
              </a:ext>
            </a:extLst>
          </p:cNvPr>
          <p:cNvSpPr/>
          <p:nvPr/>
        </p:nvSpPr>
        <p:spPr bwMode="auto">
          <a:xfrm>
            <a:off x="2639616" y="4461610"/>
            <a:ext cx="8378944" cy="1121421"/>
          </a:xfrm>
          <a:prstGeom prst="rect">
            <a:avLst/>
          </a:prstGeom>
          <a:solidFill>
            <a:schemeClr val="accent6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en-US" b="1" i="0" dirty="0">
                <a:solidFill>
                  <a:schemeClr val="bg1"/>
                </a:solidFill>
              </a:rPr>
              <a:t>What are success factors of using and implementing metrics in large-scale agile software development?</a:t>
            </a:r>
            <a:endParaRPr lang="en-GB" b="1" dirty="0">
              <a:ln w="0"/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7B3D2D3-D756-4F53-BA4F-D17719E6A2CC}"/>
              </a:ext>
            </a:extLst>
          </p:cNvPr>
          <p:cNvSpPr/>
          <p:nvPr/>
        </p:nvSpPr>
        <p:spPr bwMode="auto">
          <a:xfrm>
            <a:off x="1415480" y="1772815"/>
            <a:ext cx="1080120" cy="112142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b="1" i="0" dirty="0">
                <a:solidFill>
                  <a:schemeClr val="bg1"/>
                </a:solidFill>
              </a:rPr>
              <a:t>RQ1</a:t>
            </a:r>
            <a:endParaRPr lang="en-GB" b="1" dirty="0">
              <a:ln w="0"/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C360B37A-0560-4A4E-BA50-0B290BDE28F1}"/>
              </a:ext>
            </a:extLst>
          </p:cNvPr>
          <p:cNvSpPr/>
          <p:nvPr/>
        </p:nvSpPr>
        <p:spPr bwMode="auto">
          <a:xfrm>
            <a:off x="1415480" y="3106414"/>
            <a:ext cx="1080120" cy="112142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b="1" i="0" dirty="0">
                <a:solidFill>
                  <a:schemeClr val="bg1"/>
                </a:solidFill>
              </a:rPr>
              <a:t>RQ2</a:t>
            </a:r>
            <a:endParaRPr lang="en-GB" b="1" dirty="0">
              <a:ln w="0"/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5626FD0B-5C3B-405F-B232-A1907C4DBDC1}"/>
              </a:ext>
            </a:extLst>
          </p:cNvPr>
          <p:cNvSpPr/>
          <p:nvPr/>
        </p:nvSpPr>
        <p:spPr bwMode="auto">
          <a:xfrm>
            <a:off x="1415480" y="4443358"/>
            <a:ext cx="1080120" cy="112142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b="1" i="0" dirty="0">
                <a:solidFill>
                  <a:schemeClr val="bg1"/>
                </a:solidFill>
              </a:rPr>
              <a:t>RQ3</a:t>
            </a:r>
            <a:endParaRPr lang="en-GB" b="1" dirty="0">
              <a:ln w="0"/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Fußzeilenplatzhalter 4">
            <a:extLst>
              <a:ext uri="{FF2B5EF4-FFF2-40B4-BE49-F238E27FC236}">
                <a16:creationId xmlns:a16="http://schemas.microsoft.com/office/drawing/2014/main" id="{494EB950-3659-4106-AED1-76CD1B252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/>
          <a:lstStyle/>
          <a:p>
            <a:pPr>
              <a:defRPr/>
            </a:pPr>
            <a:r>
              <a:rPr lang="de-DE" dirty="0"/>
              <a:t>100521</a:t>
            </a:r>
            <a:r>
              <a:rPr lang="de-DE" noProof="0" dirty="0"/>
              <a:t> Nadine Teiber, </a:t>
            </a:r>
            <a:r>
              <a:rPr lang="de-DE" noProof="0" dirty="0" err="1"/>
              <a:t>Master‘s</a:t>
            </a:r>
            <a:r>
              <a:rPr lang="de-DE" noProof="0" dirty="0"/>
              <a:t> Thesis – Final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82045990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6</a:t>
            </a:fld>
            <a:endParaRPr lang="de-DE" dirty="0"/>
          </a:p>
        </p:txBody>
      </p:sp>
      <p:cxnSp>
        <p:nvCxnSpPr>
          <p:cNvPr id="10" name="Straight Connector 14">
            <a:extLst>
              <a:ext uri="{FF2B5EF4-FFF2-40B4-BE49-F238E27FC236}">
                <a16:creationId xmlns:a16="http://schemas.microsoft.com/office/drawing/2014/main" id="{8E5D743E-0BCD-483B-AA24-BE5664E30143}"/>
              </a:ext>
            </a:extLst>
          </p:cNvPr>
          <p:cNvCxnSpPr>
            <a:cxnSpLocks/>
            <a:stCxn id="11" idx="4"/>
          </p:cNvCxnSpPr>
          <p:nvPr/>
        </p:nvCxnSpPr>
        <p:spPr bwMode="auto">
          <a:xfrm>
            <a:off x="2674263" y="2284841"/>
            <a:ext cx="0" cy="3328985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5">
            <a:extLst>
              <a:ext uri="{FF2B5EF4-FFF2-40B4-BE49-F238E27FC236}">
                <a16:creationId xmlns:a16="http://schemas.microsoft.com/office/drawing/2014/main" id="{074A07F8-8508-4083-9F5E-615494B68BD1}"/>
              </a:ext>
            </a:extLst>
          </p:cNvPr>
          <p:cNvSpPr>
            <a:spLocks noChangeAspect="1"/>
          </p:cNvSpPr>
          <p:nvPr/>
        </p:nvSpPr>
        <p:spPr bwMode="auto">
          <a:xfrm>
            <a:off x="2134842" y="1205997"/>
            <a:ext cx="1078844" cy="1078844"/>
          </a:xfrm>
          <a:prstGeom prst="ellipse">
            <a:avLst/>
          </a:prstGeom>
          <a:solidFill>
            <a:srgbClr val="BDBBBD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>
                <a:latin typeface="Source Sans Pro"/>
                <a:ea typeface="Source Sans Pro"/>
              </a:rPr>
              <a:t>1</a:t>
            </a:r>
            <a:endParaRPr sz="2400">
              <a:latin typeface="Source Sans Pro"/>
              <a:ea typeface="Source Sans Pro"/>
            </a:endParaRPr>
          </a:p>
        </p:txBody>
      </p:sp>
      <p:sp>
        <p:nvSpPr>
          <p:cNvPr id="12" name="Oval 20">
            <a:extLst>
              <a:ext uri="{FF2B5EF4-FFF2-40B4-BE49-F238E27FC236}">
                <a16:creationId xmlns:a16="http://schemas.microsoft.com/office/drawing/2014/main" id="{A47F93A6-0E81-47A9-B53D-968BEF1CD5D2}"/>
              </a:ext>
            </a:extLst>
          </p:cNvPr>
          <p:cNvSpPr>
            <a:spLocks noChangeAspect="1"/>
          </p:cNvSpPr>
          <p:nvPr/>
        </p:nvSpPr>
        <p:spPr bwMode="auto">
          <a:xfrm>
            <a:off x="2134842" y="2502703"/>
            <a:ext cx="1078844" cy="1078844"/>
          </a:xfrm>
          <a:prstGeom prst="ellipse">
            <a:avLst/>
          </a:prstGeom>
          <a:solidFill>
            <a:srgbClr val="BDBBBD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>
                <a:latin typeface="Source Sans Pro"/>
                <a:ea typeface="Source Sans Pro"/>
                <a:cs typeface="Source Sans Pro"/>
              </a:rPr>
              <a:t>2</a:t>
            </a:r>
            <a:endParaRPr/>
          </a:p>
        </p:txBody>
      </p:sp>
      <p:sp>
        <p:nvSpPr>
          <p:cNvPr id="13" name="Oval 37">
            <a:extLst>
              <a:ext uri="{FF2B5EF4-FFF2-40B4-BE49-F238E27FC236}">
                <a16:creationId xmlns:a16="http://schemas.microsoft.com/office/drawing/2014/main" id="{46AE437B-B481-4C45-AC25-89D4B8B32116}"/>
              </a:ext>
            </a:extLst>
          </p:cNvPr>
          <p:cNvSpPr>
            <a:spLocks noChangeAspect="1"/>
          </p:cNvSpPr>
          <p:nvPr/>
        </p:nvSpPr>
        <p:spPr bwMode="auto">
          <a:xfrm>
            <a:off x="2134842" y="5022277"/>
            <a:ext cx="1078844" cy="1078844"/>
          </a:xfrm>
          <a:prstGeom prst="ellipse">
            <a:avLst/>
          </a:prstGeom>
          <a:solidFill>
            <a:srgbClr val="BDBBBD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>
                <a:latin typeface="Source Sans Pro"/>
                <a:ea typeface="Source Sans Pro"/>
                <a:cs typeface="Source Sans Pro"/>
              </a:rPr>
              <a:t>4</a:t>
            </a:r>
            <a:endParaRPr/>
          </a:p>
        </p:txBody>
      </p:sp>
      <p:sp>
        <p:nvSpPr>
          <p:cNvPr id="14" name="Oval 38">
            <a:extLst>
              <a:ext uri="{FF2B5EF4-FFF2-40B4-BE49-F238E27FC236}">
                <a16:creationId xmlns:a16="http://schemas.microsoft.com/office/drawing/2014/main" id="{B050D2BD-34D1-4E28-981C-5A27761D35C3}"/>
              </a:ext>
            </a:extLst>
          </p:cNvPr>
          <p:cNvSpPr>
            <a:spLocks noChangeAspect="1"/>
          </p:cNvSpPr>
          <p:nvPr/>
        </p:nvSpPr>
        <p:spPr bwMode="auto">
          <a:xfrm>
            <a:off x="2134842" y="3764409"/>
            <a:ext cx="1078844" cy="1078844"/>
          </a:xfrm>
          <a:prstGeom prst="ellipse">
            <a:avLst/>
          </a:prstGeom>
          <a:solidFill>
            <a:srgbClr val="BDBBBD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>
                <a:latin typeface="Source Sans Pro"/>
                <a:ea typeface="Source Sans Pro"/>
                <a:cs typeface="Source Sans Pro"/>
              </a:rPr>
              <a:t>3</a:t>
            </a:r>
            <a:endParaRPr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E2D8AFA-003E-4E42-BF7E-E8EDA415655C}"/>
              </a:ext>
            </a:extLst>
          </p:cNvPr>
          <p:cNvSpPr txBox="1"/>
          <p:nvPr/>
        </p:nvSpPr>
        <p:spPr>
          <a:xfrm>
            <a:off x="3769077" y="1514586"/>
            <a:ext cx="518457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latin typeface="Arial" pitchFamily="34" charset="0"/>
              </a:rPr>
              <a:t>Motivation</a:t>
            </a:r>
            <a:endParaRPr lang="en-GB" dirty="0">
              <a:latin typeface="Arial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066E0FCB-6195-41B3-A7AE-D6F8A537BD77}"/>
              </a:ext>
            </a:extLst>
          </p:cNvPr>
          <p:cNvSpPr txBox="1"/>
          <p:nvPr/>
        </p:nvSpPr>
        <p:spPr>
          <a:xfrm>
            <a:off x="3769077" y="2811292"/>
            <a:ext cx="518457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latin typeface="Arial" pitchFamily="34" charset="0"/>
              </a:rPr>
              <a:t>Research Methodology</a:t>
            </a:r>
            <a:endParaRPr lang="en-GB" dirty="0">
              <a:latin typeface="Arial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B50AD0E-053C-4DB0-A4A2-470F071547F0}"/>
              </a:ext>
            </a:extLst>
          </p:cNvPr>
          <p:cNvSpPr txBox="1"/>
          <p:nvPr/>
        </p:nvSpPr>
        <p:spPr>
          <a:xfrm>
            <a:off x="3793740" y="4072998"/>
            <a:ext cx="518457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latin typeface="Arial" pitchFamily="34" charset="0"/>
              </a:rPr>
              <a:t>Results</a:t>
            </a:r>
            <a:endParaRPr lang="en-GB" dirty="0">
              <a:latin typeface="Arial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4F7925B-09E4-45C6-9156-3C864A94DDCD}"/>
              </a:ext>
            </a:extLst>
          </p:cNvPr>
          <p:cNvSpPr txBox="1"/>
          <p:nvPr/>
        </p:nvSpPr>
        <p:spPr>
          <a:xfrm>
            <a:off x="3769077" y="5382993"/>
            <a:ext cx="518457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latin typeface="Arial" pitchFamily="34" charset="0"/>
              </a:rPr>
              <a:t>Key Findings &amp; Outlook</a:t>
            </a:r>
            <a:endParaRPr lang="en-GB" dirty="0">
              <a:latin typeface="Arial" pitchFamily="34" charset="0"/>
            </a:endParaRPr>
          </a:p>
        </p:txBody>
      </p:sp>
      <p:sp>
        <p:nvSpPr>
          <p:cNvPr id="19" name="Oval 15">
            <a:extLst>
              <a:ext uri="{FF2B5EF4-FFF2-40B4-BE49-F238E27FC236}">
                <a16:creationId xmlns:a16="http://schemas.microsoft.com/office/drawing/2014/main" id="{E898A8CF-A3B2-44A9-B220-6D21FC757002}"/>
              </a:ext>
            </a:extLst>
          </p:cNvPr>
          <p:cNvSpPr>
            <a:spLocks noChangeAspect="1"/>
          </p:cNvSpPr>
          <p:nvPr/>
        </p:nvSpPr>
        <p:spPr bwMode="auto">
          <a:xfrm>
            <a:off x="2134842" y="2508869"/>
            <a:ext cx="1078844" cy="1078844"/>
          </a:xfrm>
          <a:prstGeom prst="ellipse">
            <a:avLst/>
          </a:prstGeom>
          <a:solidFill>
            <a:srgbClr val="003359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dirty="0">
                <a:latin typeface="Source Sans Pro"/>
                <a:ea typeface="Source Sans Pro"/>
                <a:cs typeface="Source Sans Pro"/>
              </a:rPr>
              <a:t>2</a:t>
            </a:r>
            <a:endParaRPr dirty="0"/>
          </a:p>
        </p:txBody>
      </p:sp>
      <p:sp>
        <p:nvSpPr>
          <p:cNvPr id="20" name="Fußzeilenplatzhalter 4">
            <a:extLst>
              <a:ext uri="{FF2B5EF4-FFF2-40B4-BE49-F238E27FC236}">
                <a16:creationId xmlns:a16="http://schemas.microsoft.com/office/drawing/2014/main" id="{0E9C279A-AA5C-4D89-A45B-E62597E65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/>
          <a:lstStyle/>
          <a:p>
            <a:pPr>
              <a:defRPr/>
            </a:pPr>
            <a:r>
              <a:rPr lang="de-DE" dirty="0"/>
              <a:t>100521</a:t>
            </a:r>
            <a:r>
              <a:rPr lang="de-DE" noProof="0" dirty="0"/>
              <a:t> Nadine Teiber, </a:t>
            </a:r>
            <a:r>
              <a:rPr lang="de-DE" noProof="0" dirty="0" err="1"/>
              <a:t>Master‘s</a:t>
            </a:r>
            <a:r>
              <a:rPr lang="de-DE" noProof="0" dirty="0"/>
              <a:t> Thesis – Final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81806995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C14B468-D503-4852-8CB1-9882FC927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Methodology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38FD7A9-B8A9-423A-AB77-793B8C276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© sebis</a:t>
            </a:r>
            <a:endParaRPr lang="de-DE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0D3E77-BA0D-4EE6-B18E-5F9F3BB5F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de-DE" noProof="0" smtClean="0"/>
              <a:pPr>
                <a:defRPr/>
              </a:pPr>
              <a:t>7</a:t>
            </a:fld>
            <a:endParaRPr lang="de-DE" noProof="0" dirty="0"/>
          </a:p>
        </p:txBody>
      </p:sp>
      <p:pic>
        <p:nvPicPr>
          <p:cNvPr id="8" name="Grafik 7" descr="Ein Bild, das Text, Elektronik enthält.&#10;&#10;Automatisch generierte Beschreibung">
            <a:extLst>
              <a:ext uri="{FF2B5EF4-FFF2-40B4-BE49-F238E27FC236}">
                <a16:creationId xmlns:a16="http://schemas.microsoft.com/office/drawing/2014/main" id="{44EA901F-4651-441E-B18D-0099EEAE5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1484784"/>
            <a:ext cx="8865601" cy="4681902"/>
          </a:xfrm>
          <a:prstGeom prst="rect">
            <a:avLst/>
          </a:prstGeom>
        </p:spPr>
      </p:pic>
      <p:sp>
        <p:nvSpPr>
          <p:cNvPr id="15" name="Fußzeilenplatzhalter 4">
            <a:extLst>
              <a:ext uri="{FF2B5EF4-FFF2-40B4-BE49-F238E27FC236}">
                <a16:creationId xmlns:a16="http://schemas.microsoft.com/office/drawing/2014/main" id="{39B7F2D2-6C8C-438C-951B-5AF757B18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/>
          <a:lstStyle/>
          <a:p>
            <a:pPr>
              <a:defRPr/>
            </a:pPr>
            <a:r>
              <a:rPr lang="de-DE" dirty="0"/>
              <a:t>100521</a:t>
            </a:r>
            <a:r>
              <a:rPr lang="de-DE" noProof="0" dirty="0"/>
              <a:t> Nadine Teiber, </a:t>
            </a:r>
            <a:r>
              <a:rPr lang="de-DE" noProof="0" dirty="0" err="1"/>
              <a:t>Master‘s</a:t>
            </a:r>
            <a:r>
              <a:rPr lang="de-DE" noProof="0" dirty="0"/>
              <a:t> Thesis – Final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endParaRPr lang="de-DE" noProof="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E2501DF-1B44-4407-9A34-35AF2B7DB661}"/>
              </a:ext>
            </a:extLst>
          </p:cNvPr>
          <p:cNvSpPr txBox="1"/>
          <p:nvPr/>
        </p:nvSpPr>
        <p:spPr>
          <a:xfrm>
            <a:off x="9849033" y="6322855"/>
            <a:ext cx="158417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000" dirty="0">
                <a:latin typeface="Arial" pitchFamily="34" charset="0"/>
              </a:rPr>
              <a:t>Source:  [7], [8]</a:t>
            </a:r>
            <a:r>
              <a:rPr lang="en-US" sz="1000" dirty="0">
                <a:latin typeface="Arial" pitchFamily="34" charset="0"/>
              </a:rPr>
              <a:t>	</a:t>
            </a:r>
            <a:endParaRPr lang="de-DE" sz="10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04964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9532D1D-4073-416F-BA0E-53CAA7B81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Filtering process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CABC8B-E689-4D78-AEF1-4D62F5A51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© sebis</a:t>
            </a:r>
            <a:endParaRPr lang="de-DE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E59B2C-9300-43EB-91D1-7146B7995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de-DE" noProof="0" smtClean="0"/>
              <a:pPr>
                <a:defRPr/>
              </a:pPr>
              <a:t>8</a:t>
            </a:fld>
            <a:endParaRPr lang="de-DE" noProof="0" dirty="0"/>
          </a:p>
        </p:txBody>
      </p:sp>
      <p:pic>
        <p:nvPicPr>
          <p:cNvPr id="42" name="Grafik 41">
            <a:extLst>
              <a:ext uri="{FF2B5EF4-FFF2-40B4-BE49-F238E27FC236}">
                <a16:creationId xmlns:a16="http://schemas.microsoft.com/office/drawing/2014/main" id="{C5E119B2-2845-429F-A17D-FF454C75A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563" y="765176"/>
            <a:ext cx="7933846" cy="2381774"/>
          </a:xfrm>
          <a:prstGeom prst="rect">
            <a:avLst/>
          </a:prstGeom>
        </p:spPr>
      </p:pic>
      <p:sp>
        <p:nvSpPr>
          <p:cNvPr id="44" name="Fußzeilenplatzhalter 4">
            <a:extLst>
              <a:ext uri="{FF2B5EF4-FFF2-40B4-BE49-F238E27FC236}">
                <a16:creationId xmlns:a16="http://schemas.microsoft.com/office/drawing/2014/main" id="{7B368827-36B7-4D3D-9127-1698F31BE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/>
          <a:lstStyle/>
          <a:p>
            <a:pPr>
              <a:defRPr/>
            </a:pPr>
            <a:r>
              <a:rPr lang="de-DE" dirty="0"/>
              <a:t>100521</a:t>
            </a:r>
            <a:r>
              <a:rPr lang="de-DE" noProof="0" dirty="0"/>
              <a:t> Nadine Teiber, </a:t>
            </a:r>
            <a:r>
              <a:rPr lang="de-DE" noProof="0" dirty="0" err="1"/>
              <a:t>Master‘s</a:t>
            </a:r>
            <a:r>
              <a:rPr lang="de-DE" noProof="0" dirty="0"/>
              <a:t> Thesis – Final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endParaRPr lang="de-DE" noProof="0" dirty="0"/>
          </a:p>
        </p:txBody>
      </p:sp>
      <p:graphicFrame>
        <p:nvGraphicFramePr>
          <p:cNvPr id="45" name="Tabelle 45">
            <a:extLst>
              <a:ext uri="{FF2B5EF4-FFF2-40B4-BE49-F238E27FC236}">
                <a16:creationId xmlns:a16="http://schemas.microsoft.com/office/drawing/2014/main" id="{260A2905-1298-491E-B94B-4D10260D37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078892"/>
              </p:ext>
            </p:extLst>
          </p:nvPr>
        </p:nvGraphicFramePr>
        <p:xfrm>
          <a:off x="332903" y="1922192"/>
          <a:ext cx="7995346" cy="4678587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115114">
                  <a:extLst>
                    <a:ext uri="{9D8B030D-6E8A-4147-A177-3AD203B41FA5}">
                      <a16:colId xmlns:a16="http://schemas.microsoft.com/office/drawing/2014/main" val="631779657"/>
                    </a:ext>
                  </a:extLst>
                </a:gridCol>
                <a:gridCol w="3175492">
                  <a:extLst>
                    <a:ext uri="{9D8B030D-6E8A-4147-A177-3AD203B41FA5}">
                      <a16:colId xmlns:a16="http://schemas.microsoft.com/office/drawing/2014/main" val="411807122"/>
                    </a:ext>
                  </a:extLst>
                </a:gridCol>
                <a:gridCol w="3704740">
                  <a:extLst>
                    <a:ext uri="{9D8B030D-6E8A-4147-A177-3AD203B41FA5}">
                      <a16:colId xmlns:a16="http://schemas.microsoft.com/office/drawing/2014/main" val="2443474741"/>
                    </a:ext>
                  </a:extLst>
                </a:gridCol>
              </a:tblGrid>
              <a:tr h="266124">
                <a:tc>
                  <a:txBody>
                    <a:bodyPr/>
                    <a:lstStyle/>
                    <a:p>
                      <a:r>
                        <a:rPr lang="en-GB" sz="1200" dirty="0"/>
                        <a:t>Facet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Inclusion 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Exclusion criteria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3700148"/>
                  </a:ext>
                </a:extLst>
              </a:tr>
              <a:tr h="443540">
                <a:tc>
                  <a:txBody>
                    <a:bodyPr/>
                    <a:lstStyle/>
                    <a:p>
                      <a:r>
                        <a:rPr lang="en-GB" sz="1200" dirty="0"/>
                        <a:t>Metrics and goals in ASD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Papers that present metrics and goals in an agile software development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Studies that are related to agile manufacturing are excluded.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135796"/>
                  </a:ext>
                </a:extLst>
              </a:tr>
              <a:tr h="443540">
                <a:tc>
                  <a:txBody>
                    <a:bodyPr/>
                    <a:lstStyle/>
                    <a:p>
                      <a:r>
                        <a:rPr lang="en-GB" sz="1200" dirty="0"/>
                        <a:t>Industrial context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Publications that present the use of metrics in an industrial context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Publications where metrics are proposed by research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877480"/>
                  </a:ext>
                </a:extLst>
              </a:tr>
              <a:tr h="620956">
                <a:tc>
                  <a:txBody>
                    <a:bodyPr/>
                    <a:lstStyle/>
                    <a:p>
                      <a:r>
                        <a:rPr lang="en-GB" sz="1200" dirty="0"/>
                        <a:t>Metric 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Papers that provide data about metric usage and additional information regarding metrics 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Papers that only mention metrics but do not provide any additional information about their usage, challenges, or success factors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0050479"/>
                  </a:ext>
                </a:extLst>
              </a:tr>
              <a:tr h="443540">
                <a:tc>
                  <a:txBody>
                    <a:bodyPr/>
                    <a:lstStyle/>
                    <a:p>
                      <a:r>
                        <a:rPr lang="en-GB" sz="1200" dirty="0"/>
                        <a:t>Language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Studies written in English language are included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Studies not written in English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6483155"/>
                  </a:ext>
                </a:extLst>
              </a:tr>
              <a:tr h="975788">
                <a:tc>
                  <a:txBody>
                    <a:bodyPr/>
                    <a:lstStyle/>
                    <a:p>
                      <a:r>
                        <a:rPr lang="en-GB" sz="1200" dirty="0"/>
                        <a:t>Publication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Experience reports, conference publications, journal publications, and early access articles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Papers that are published in the form of abstracts, book chapters, book and conference reviews, grey literature, magazines, newsletter, short communications, talks, technical reports, and tutorials.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056224"/>
                  </a:ext>
                </a:extLst>
              </a:tr>
              <a:tr h="462249">
                <a:tc>
                  <a:txBody>
                    <a:bodyPr/>
                    <a:lstStyle/>
                    <a:p>
                      <a:r>
                        <a:rPr lang="en-GB" sz="1200" dirty="0"/>
                        <a:t>Publication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Publications published between February 2001 and January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Publications outside of this time span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980394"/>
                  </a:ext>
                </a:extLst>
              </a:tr>
              <a:tr h="462249">
                <a:tc>
                  <a:txBody>
                    <a:bodyPr/>
                    <a:lstStyle/>
                    <a:p>
                      <a:r>
                        <a:rPr lang="en-GB" sz="1200" dirty="0"/>
                        <a:t>Access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Papers that could be accessed in full text by the rights of TUM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Papers that could not be accessed in full text by the rights of TUM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134331"/>
                  </a:ext>
                </a:extLst>
              </a:tr>
              <a:tr h="462249">
                <a:tc>
                  <a:txBody>
                    <a:bodyPr/>
                    <a:lstStyle/>
                    <a:p>
                      <a:r>
                        <a:rPr lang="en-GB" sz="1200" dirty="0"/>
                        <a:t>Quality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Publications with correct grammar and vocabulary.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Publications that have serious issues with grammar and vocabulary.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145762"/>
                  </a:ext>
                </a:extLst>
              </a:tr>
            </a:tbl>
          </a:graphicData>
        </a:graphic>
      </p:graphicFrame>
      <p:sp>
        <p:nvSpPr>
          <p:cNvPr id="46" name="Textfeld 45">
            <a:extLst>
              <a:ext uri="{FF2B5EF4-FFF2-40B4-BE49-F238E27FC236}">
                <a16:creationId xmlns:a16="http://schemas.microsoft.com/office/drawing/2014/main" id="{40B9E148-C731-484D-8020-F372C77BEE2A}"/>
              </a:ext>
            </a:extLst>
          </p:cNvPr>
          <p:cNvSpPr txBox="1"/>
          <p:nvPr/>
        </p:nvSpPr>
        <p:spPr>
          <a:xfrm>
            <a:off x="9653266" y="6598076"/>
            <a:ext cx="158417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000" dirty="0">
                <a:latin typeface="Arial" pitchFamily="34" charset="0"/>
              </a:rPr>
              <a:t>Source:  [7], [8]</a:t>
            </a:r>
            <a:r>
              <a:rPr lang="en-US" sz="1000" dirty="0">
                <a:latin typeface="Arial" pitchFamily="34" charset="0"/>
              </a:rPr>
              <a:t>	</a:t>
            </a:r>
            <a:endParaRPr lang="de-DE" sz="10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29848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9</a:t>
            </a:fld>
            <a:endParaRPr lang="de-DE" dirty="0"/>
          </a:p>
        </p:txBody>
      </p:sp>
      <p:cxnSp>
        <p:nvCxnSpPr>
          <p:cNvPr id="10" name="Straight Connector 14">
            <a:extLst>
              <a:ext uri="{FF2B5EF4-FFF2-40B4-BE49-F238E27FC236}">
                <a16:creationId xmlns:a16="http://schemas.microsoft.com/office/drawing/2014/main" id="{8E5D743E-0BCD-483B-AA24-BE5664E30143}"/>
              </a:ext>
            </a:extLst>
          </p:cNvPr>
          <p:cNvCxnSpPr>
            <a:cxnSpLocks/>
            <a:stCxn id="11" idx="4"/>
          </p:cNvCxnSpPr>
          <p:nvPr/>
        </p:nvCxnSpPr>
        <p:spPr bwMode="auto">
          <a:xfrm>
            <a:off x="2674263" y="2284841"/>
            <a:ext cx="0" cy="3328985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5">
            <a:extLst>
              <a:ext uri="{FF2B5EF4-FFF2-40B4-BE49-F238E27FC236}">
                <a16:creationId xmlns:a16="http://schemas.microsoft.com/office/drawing/2014/main" id="{074A07F8-8508-4083-9F5E-615494B68BD1}"/>
              </a:ext>
            </a:extLst>
          </p:cNvPr>
          <p:cNvSpPr>
            <a:spLocks noChangeAspect="1"/>
          </p:cNvSpPr>
          <p:nvPr/>
        </p:nvSpPr>
        <p:spPr bwMode="auto">
          <a:xfrm>
            <a:off x="2134842" y="1205997"/>
            <a:ext cx="1078844" cy="1078844"/>
          </a:xfrm>
          <a:prstGeom prst="ellipse">
            <a:avLst/>
          </a:prstGeom>
          <a:solidFill>
            <a:srgbClr val="BDBBBD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>
                <a:latin typeface="Source Sans Pro"/>
                <a:ea typeface="Source Sans Pro"/>
              </a:rPr>
              <a:t>1</a:t>
            </a:r>
            <a:endParaRPr sz="2400">
              <a:latin typeface="Source Sans Pro"/>
              <a:ea typeface="Source Sans Pro"/>
            </a:endParaRPr>
          </a:p>
        </p:txBody>
      </p:sp>
      <p:sp>
        <p:nvSpPr>
          <p:cNvPr id="12" name="Oval 20">
            <a:extLst>
              <a:ext uri="{FF2B5EF4-FFF2-40B4-BE49-F238E27FC236}">
                <a16:creationId xmlns:a16="http://schemas.microsoft.com/office/drawing/2014/main" id="{A47F93A6-0E81-47A9-B53D-968BEF1CD5D2}"/>
              </a:ext>
            </a:extLst>
          </p:cNvPr>
          <p:cNvSpPr>
            <a:spLocks noChangeAspect="1"/>
          </p:cNvSpPr>
          <p:nvPr/>
        </p:nvSpPr>
        <p:spPr bwMode="auto">
          <a:xfrm>
            <a:off x="2134842" y="2502703"/>
            <a:ext cx="1078844" cy="1078844"/>
          </a:xfrm>
          <a:prstGeom prst="ellipse">
            <a:avLst/>
          </a:prstGeom>
          <a:solidFill>
            <a:srgbClr val="BDBBBD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>
                <a:latin typeface="Source Sans Pro"/>
                <a:ea typeface="Source Sans Pro"/>
                <a:cs typeface="Source Sans Pro"/>
              </a:rPr>
              <a:t>2</a:t>
            </a:r>
            <a:endParaRPr/>
          </a:p>
        </p:txBody>
      </p:sp>
      <p:sp>
        <p:nvSpPr>
          <p:cNvPr id="13" name="Oval 37">
            <a:extLst>
              <a:ext uri="{FF2B5EF4-FFF2-40B4-BE49-F238E27FC236}">
                <a16:creationId xmlns:a16="http://schemas.microsoft.com/office/drawing/2014/main" id="{46AE437B-B481-4C45-AC25-89D4B8B32116}"/>
              </a:ext>
            </a:extLst>
          </p:cNvPr>
          <p:cNvSpPr>
            <a:spLocks noChangeAspect="1"/>
          </p:cNvSpPr>
          <p:nvPr/>
        </p:nvSpPr>
        <p:spPr bwMode="auto">
          <a:xfrm>
            <a:off x="2134842" y="5022277"/>
            <a:ext cx="1078844" cy="1078844"/>
          </a:xfrm>
          <a:prstGeom prst="ellipse">
            <a:avLst/>
          </a:prstGeom>
          <a:solidFill>
            <a:srgbClr val="BDBBBD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>
                <a:latin typeface="Source Sans Pro"/>
                <a:ea typeface="Source Sans Pro"/>
                <a:cs typeface="Source Sans Pro"/>
              </a:rPr>
              <a:t>4</a:t>
            </a:r>
            <a:endParaRPr/>
          </a:p>
        </p:txBody>
      </p:sp>
      <p:sp>
        <p:nvSpPr>
          <p:cNvPr id="14" name="Oval 38">
            <a:extLst>
              <a:ext uri="{FF2B5EF4-FFF2-40B4-BE49-F238E27FC236}">
                <a16:creationId xmlns:a16="http://schemas.microsoft.com/office/drawing/2014/main" id="{B050D2BD-34D1-4E28-981C-5A27761D35C3}"/>
              </a:ext>
            </a:extLst>
          </p:cNvPr>
          <p:cNvSpPr>
            <a:spLocks noChangeAspect="1"/>
          </p:cNvSpPr>
          <p:nvPr/>
        </p:nvSpPr>
        <p:spPr bwMode="auto">
          <a:xfrm>
            <a:off x="2134842" y="3764409"/>
            <a:ext cx="1078844" cy="1078844"/>
          </a:xfrm>
          <a:prstGeom prst="ellipse">
            <a:avLst/>
          </a:prstGeom>
          <a:solidFill>
            <a:srgbClr val="003359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>
                <a:latin typeface="Source Sans Pro"/>
                <a:ea typeface="Source Sans Pro"/>
              </a:rPr>
              <a:t>3</a:t>
            </a:r>
            <a:endParaRPr sz="2400">
              <a:latin typeface="Source Sans Pro"/>
              <a:ea typeface="Source Sans Pro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E2D8AFA-003E-4E42-BF7E-E8EDA415655C}"/>
              </a:ext>
            </a:extLst>
          </p:cNvPr>
          <p:cNvSpPr txBox="1"/>
          <p:nvPr/>
        </p:nvSpPr>
        <p:spPr>
          <a:xfrm>
            <a:off x="3769077" y="1514586"/>
            <a:ext cx="518457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latin typeface="Arial" pitchFamily="34" charset="0"/>
              </a:rPr>
              <a:t>Motivation</a:t>
            </a:r>
            <a:endParaRPr lang="en-GB" dirty="0">
              <a:latin typeface="Arial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066E0FCB-6195-41B3-A7AE-D6F8A537BD77}"/>
              </a:ext>
            </a:extLst>
          </p:cNvPr>
          <p:cNvSpPr txBox="1"/>
          <p:nvPr/>
        </p:nvSpPr>
        <p:spPr>
          <a:xfrm>
            <a:off x="3769077" y="2811292"/>
            <a:ext cx="518457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latin typeface="Arial" pitchFamily="34" charset="0"/>
              </a:rPr>
              <a:t>Research methodology</a:t>
            </a:r>
            <a:endParaRPr lang="en-GB" dirty="0">
              <a:latin typeface="Arial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B50AD0E-053C-4DB0-A4A2-470F071547F0}"/>
              </a:ext>
            </a:extLst>
          </p:cNvPr>
          <p:cNvSpPr txBox="1"/>
          <p:nvPr/>
        </p:nvSpPr>
        <p:spPr>
          <a:xfrm>
            <a:off x="3793740" y="4072998"/>
            <a:ext cx="518457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latin typeface="Arial" pitchFamily="34" charset="0"/>
              </a:rPr>
              <a:t>Results</a:t>
            </a:r>
            <a:endParaRPr lang="en-GB" dirty="0">
              <a:latin typeface="Arial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4F7925B-09E4-45C6-9156-3C864A94DDCD}"/>
              </a:ext>
            </a:extLst>
          </p:cNvPr>
          <p:cNvSpPr txBox="1"/>
          <p:nvPr/>
        </p:nvSpPr>
        <p:spPr>
          <a:xfrm>
            <a:off x="3769077" y="5382993"/>
            <a:ext cx="518457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latin typeface="Arial" pitchFamily="34" charset="0"/>
              </a:rPr>
              <a:t>Key Findings &amp; Outlook</a:t>
            </a:r>
            <a:endParaRPr lang="en-GB" dirty="0">
              <a:latin typeface="Arial" pitchFamily="34" charset="0"/>
            </a:endParaRPr>
          </a:p>
        </p:txBody>
      </p:sp>
      <p:sp>
        <p:nvSpPr>
          <p:cNvPr id="19" name="Oval 15">
            <a:extLst>
              <a:ext uri="{FF2B5EF4-FFF2-40B4-BE49-F238E27FC236}">
                <a16:creationId xmlns:a16="http://schemas.microsoft.com/office/drawing/2014/main" id="{E898A8CF-A3B2-44A9-B220-6D21FC757002}"/>
              </a:ext>
            </a:extLst>
          </p:cNvPr>
          <p:cNvSpPr>
            <a:spLocks noChangeAspect="1"/>
          </p:cNvSpPr>
          <p:nvPr/>
        </p:nvSpPr>
        <p:spPr bwMode="auto">
          <a:xfrm>
            <a:off x="2134842" y="2508869"/>
            <a:ext cx="1078844" cy="1078844"/>
          </a:xfrm>
          <a:prstGeom prst="ellipse">
            <a:avLst/>
          </a:prstGeom>
          <a:solidFill>
            <a:srgbClr val="BDBBBD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latin typeface="Source Sans Pro"/>
                <a:ea typeface="Source Sans Pro"/>
              </a:rPr>
              <a:t>2</a:t>
            </a:r>
            <a:endParaRPr sz="2400" dirty="0">
              <a:latin typeface="Source Sans Pro"/>
              <a:ea typeface="Source Sans Pro"/>
            </a:endParaRPr>
          </a:p>
        </p:txBody>
      </p:sp>
      <p:sp>
        <p:nvSpPr>
          <p:cNvPr id="20" name="Fußzeilenplatzhalter 4">
            <a:extLst>
              <a:ext uri="{FF2B5EF4-FFF2-40B4-BE49-F238E27FC236}">
                <a16:creationId xmlns:a16="http://schemas.microsoft.com/office/drawing/2014/main" id="{AFFB71C9-08AD-4B60-9EB7-BAB4844D9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/>
          <a:lstStyle/>
          <a:p>
            <a:pPr>
              <a:defRPr/>
            </a:pPr>
            <a:r>
              <a:rPr lang="de-DE" dirty="0"/>
              <a:t>100521</a:t>
            </a:r>
            <a:r>
              <a:rPr lang="de-DE" noProof="0" dirty="0"/>
              <a:t> Nadine Teiber, </a:t>
            </a:r>
            <a:r>
              <a:rPr lang="de-DE" noProof="0" dirty="0" err="1"/>
              <a:t>Master‘s</a:t>
            </a:r>
            <a:r>
              <a:rPr lang="de-DE" noProof="0" dirty="0"/>
              <a:t> Thesis – Final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02126127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lides sebis 2013 2">
  <a:themeElements>
    <a:clrScheme name="Benutzerdefiniert 2">
      <a:dk1>
        <a:srgbClr val="000000"/>
      </a:dk1>
      <a:lt1>
        <a:srgbClr val="FFFFFF"/>
      </a:lt1>
      <a:dk2>
        <a:srgbClr val="002143"/>
      </a:dk2>
      <a:lt2>
        <a:srgbClr val="EEECE1"/>
      </a:lt2>
      <a:accent1>
        <a:srgbClr val="91A02F"/>
      </a:accent1>
      <a:accent2>
        <a:srgbClr val="E37C4D"/>
      </a:accent2>
      <a:accent3>
        <a:srgbClr val="DAD7CB"/>
      </a:accent3>
      <a:accent4>
        <a:srgbClr val="003359"/>
      </a:accent4>
      <a:accent5>
        <a:srgbClr val="0073CF"/>
      </a:accent5>
      <a:accent6>
        <a:srgbClr val="98C6EA"/>
      </a:accent6>
      <a:hlink>
        <a:srgbClr val="64A0C8"/>
      </a:hlink>
      <a:folHlink>
        <a:srgbClr val="64A0C8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solidFill>
              <a:schemeClr val="tx1"/>
            </a:solidFill>
            <a:cs typeface="Arial" pitchFamily="34" charset="0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 bwMode="auto">
        <a:ln>
          <a:headEnd type="none" w="med" len="med"/>
          <a:tailEnd type="arrow"/>
        </a:ln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none" rtlCol="0">
        <a:spAutoFit/>
      </a:bodyPr>
      <a:lstStyle>
        <a:defPPr>
          <a:defRPr dirty="0" smtClean="0">
            <a:latin typeface="Arial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71103 Matthes Deutsche Folienvorlage (breit).potx" id="{797E3055-EF26-4B20-9ED8-5B1EF4832DAD}" vid="{40E147F4-7733-44AD-9066-08DC2245D498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2005</Words>
  <Application>Microsoft Macintosh PowerPoint</Application>
  <PresentationFormat>Widescreen</PresentationFormat>
  <Paragraphs>300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 Unicode MS</vt:lpstr>
      <vt:lpstr>Arial</vt:lpstr>
      <vt:lpstr>Helvetica Neue</vt:lpstr>
      <vt:lpstr>Source Sans Pro</vt:lpstr>
      <vt:lpstr>TUM Neue Helvetica 75 Bold</vt:lpstr>
      <vt:lpstr>Wingdings</vt:lpstr>
      <vt:lpstr>Slides sebis 2013 2</vt:lpstr>
      <vt:lpstr>Goals and KPIs in Large-Scale Agile Development: A Systematic Literature Review</vt:lpstr>
      <vt:lpstr>Outline</vt:lpstr>
      <vt:lpstr>Motivation - Large-Scale Agile Software Development</vt:lpstr>
      <vt:lpstr>Motivation - KPIs</vt:lpstr>
      <vt:lpstr>Research Questions</vt:lpstr>
      <vt:lpstr>Outline</vt:lpstr>
      <vt:lpstr>Methodology</vt:lpstr>
      <vt:lpstr>Filtering process</vt:lpstr>
      <vt:lpstr>Outline</vt:lpstr>
      <vt:lpstr>Results – Distribution of publications</vt:lpstr>
      <vt:lpstr>RQ1: What are goals and metrics in large-scale agile software development?</vt:lpstr>
      <vt:lpstr>RQ1: What are goals and metrics in large-scale agile software development?</vt:lpstr>
      <vt:lpstr>RQ1: What are goals and metrics in large-scale agile software development?</vt:lpstr>
      <vt:lpstr>RQ2: What are challenges of using and implementing metrics in large-scale agile software development?</vt:lpstr>
      <vt:lpstr>RQ3: What are success factors of using and implementing metrics in large-scale agile software development?</vt:lpstr>
      <vt:lpstr>Outline</vt:lpstr>
      <vt:lpstr>Key findings &amp; Outlook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2020-08-26T08:21:13Z</dcterms:created>
  <dcterms:modified xsi:type="dcterms:W3CDTF">2021-10-08T18:09:28Z</dcterms:modified>
</cp:coreProperties>
</file>