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21"/>
  </p:notesMasterIdLst>
  <p:handoutMasterIdLst>
    <p:handoutMasterId r:id="rId22"/>
  </p:handoutMasterIdLst>
  <p:sldIdLst>
    <p:sldId id="647" r:id="rId2"/>
    <p:sldId id="853" r:id="rId3"/>
    <p:sldId id="854" r:id="rId4"/>
    <p:sldId id="856" r:id="rId5"/>
    <p:sldId id="857" r:id="rId6"/>
    <p:sldId id="859" r:id="rId7"/>
    <p:sldId id="860" r:id="rId8"/>
    <p:sldId id="861" r:id="rId9"/>
    <p:sldId id="863" r:id="rId10"/>
    <p:sldId id="862" r:id="rId11"/>
    <p:sldId id="864" r:id="rId12"/>
    <p:sldId id="865" r:id="rId13"/>
    <p:sldId id="850" r:id="rId14"/>
    <p:sldId id="851" r:id="rId15"/>
    <p:sldId id="701" r:id="rId16"/>
    <p:sldId id="855" r:id="rId17"/>
    <p:sldId id="700" r:id="rId18"/>
    <p:sldId id="858" r:id="rId19"/>
    <p:sldId id="673" r:id="rId20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5F6"/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3" autoAdjust="0"/>
    <p:restoredTop sz="75890" autoAdjust="0"/>
  </p:normalViewPr>
  <p:slideViewPr>
    <p:cSldViewPr>
      <p:cViewPr varScale="1">
        <p:scale>
          <a:sx n="89" d="100"/>
          <a:sy n="89" d="100"/>
        </p:scale>
        <p:origin x="1646" y="86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Echo: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(+) </a:t>
            </a:r>
            <a:r>
              <a:rPr lang="en-US" b="1" baseline="0" dirty="0" smtClean="0"/>
              <a:t>more advanced</a:t>
            </a:r>
            <a:r>
              <a:rPr lang="en-US" baseline="0" dirty="0" smtClean="0"/>
              <a:t>, (+) faster </a:t>
            </a:r>
            <a:r>
              <a:rPr lang="en-US" b="1" baseline="0" dirty="0" smtClean="0"/>
              <a:t>time-to-market</a:t>
            </a:r>
            <a:r>
              <a:rPr lang="en-US" baseline="0" dirty="0" smtClean="0"/>
              <a:t>, (-) </a:t>
            </a:r>
            <a:r>
              <a:rPr lang="en-US" b="1" baseline="0" dirty="0" smtClean="0"/>
              <a:t>privacy issues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Magenta: </a:t>
            </a:r>
            <a:r>
              <a:rPr lang="en-US" baseline="0" dirty="0" smtClean="0"/>
              <a:t>(+) a strong </a:t>
            </a:r>
            <a:r>
              <a:rPr lang="en-US" b="1" baseline="0" dirty="0" smtClean="0"/>
              <a:t>focus on privacy and GDPR </a:t>
            </a:r>
            <a:r>
              <a:rPr lang="en-US" baseline="0" dirty="0" smtClean="0"/>
              <a:t>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94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a </a:t>
            </a:r>
            <a:r>
              <a:rPr lang="en-US" b="1" baseline="0" dirty="0" smtClean="0"/>
              <a:t>privacy and security critical application </a:t>
            </a:r>
            <a:r>
              <a:rPr lang="en-US" baseline="0" dirty="0" smtClean="0"/>
              <a:t>Magenta might be preferred.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Amazon’s Echo would be </a:t>
            </a:r>
            <a:r>
              <a:rPr lang="en-US" b="1" baseline="0" dirty="0" smtClean="0"/>
              <a:t>failing to fulfill a use case </a:t>
            </a:r>
            <a:r>
              <a:rPr lang="en-US" baseline="0" dirty="0" smtClean="0"/>
              <a:t>from its domain.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Echo might fulfill all </a:t>
            </a:r>
            <a:r>
              <a:rPr lang="en-US" b="1" baseline="0" dirty="0" smtClean="0"/>
              <a:t>high software quality </a:t>
            </a:r>
            <a:r>
              <a:rPr lang="en-US" baseline="0" dirty="0" smtClean="0"/>
              <a:t>standards.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Echo has </a:t>
            </a:r>
            <a:r>
              <a:rPr lang="en-US" b="1" baseline="0" dirty="0" smtClean="0"/>
              <a:t>misrepresented the application domain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Typical TD makes development slower</a:t>
            </a:r>
            <a:r>
              <a:rPr lang="en-US" baseline="0" dirty="0" smtClean="0"/>
              <a:t>. Here </a:t>
            </a:r>
            <a:r>
              <a:rPr lang="en-US" b="1" baseline="0" dirty="0" smtClean="0"/>
              <a:t>other stakeholders </a:t>
            </a:r>
            <a:r>
              <a:rPr lang="en-US" baseline="0" dirty="0" smtClean="0"/>
              <a:t>pay the price.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characteristics </a:t>
            </a:r>
            <a:r>
              <a:rPr lang="en-US" b="1" baseline="0" dirty="0" smtClean="0"/>
              <a:t>distinguish domain debt </a:t>
            </a:r>
            <a:r>
              <a:rPr lang="en-US" baseline="0" dirty="0" smtClean="0"/>
              <a:t>from other types of TD.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901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noProof="0" dirty="0" smtClean="0"/>
              <a:t>RQ01</a:t>
            </a:r>
            <a:r>
              <a:rPr lang="en-US" noProof="0" dirty="0" smtClean="0"/>
              <a:t> is based on</a:t>
            </a:r>
            <a:r>
              <a:rPr lang="en-US" baseline="0" noProof="0" dirty="0" smtClean="0"/>
              <a:t> the case studies.</a:t>
            </a:r>
            <a:endParaRPr lang="en-US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noProof="0" dirty="0" smtClean="0"/>
              <a:t>RQ02</a:t>
            </a:r>
            <a:r>
              <a:rPr lang="en-US" noProof="0" dirty="0" smtClean="0"/>
              <a:t> is</a:t>
            </a:r>
            <a:r>
              <a:rPr lang="en-US" baseline="0" noProof="0" dirty="0" smtClean="0"/>
              <a:t> based on RQ01. Of the identified characteristics which of them could potentially be measured.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noProof="0" dirty="0" smtClean="0"/>
              <a:t>RQ03</a:t>
            </a:r>
            <a:r>
              <a:rPr lang="en-US" baseline="0" noProof="0" dirty="0" smtClean="0"/>
              <a:t> is based on the whole list of TD items.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67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noProof="0" dirty="0" smtClean="0"/>
              <a:t>Overarching approach - </a:t>
            </a:r>
            <a:r>
              <a:rPr lang="en-US" b="1" noProof="0" dirty="0" smtClean="0"/>
              <a:t>Case Study Research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4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230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1) Collect lists of items of TD in the given candidate projects.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2) Collect information on domain debt items and describe them in a detailed, yet confidentiality-preserving way (case studies).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3) Sanitize the existing assessments of the projects to create a publishable list of issues.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4) Abstract the existing review procedure into a generally applicable procedure for domain debt assessment, e.g. as a check list.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 Unicode MS" pitchFamily="34" charset="-128"/>
                <a:ea typeface="+mn-ea"/>
                <a:cs typeface="+mn-cs"/>
              </a:rPr>
              <a:t>5) Conduct interviews with a small number of senior experts at QAware to validate the results achieved.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78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Domain level TD belongs to the </a:t>
            </a:r>
            <a:r>
              <a:rPr lang="en-US" b="1" dirty="0" smtClean="0"/>
              <a:t>family of TD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TD</a:t>
            </a:r>
            <a:r>
              <a:rPr lang="en-US" baseline="0" dirty="0" smtClean="0"/>
              <a:t> coined by </a:t>
            </a:r>
            <a:r>
              <a:rPr lang="en-US" b="1" baseline="0" dirty="0" smtClean="0"/>
              <a:t>Ward Cunningham in 1992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Defined as: </a:t>
            </a:r>
            <a:r>
              <a:rPr lang="en-US" baseline="0" dirty="0" smtClean="0"/>
              <a:t>“the gap between the current state of a software system and some hypothesized “ideal” state in which the system is optimally successful in a particular environment.”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92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2018 </a:t>
            </a:r>
            <a:r>
              <a:rPr lang="en-US" b="1" dirty="0" err="1" smtClean="0"/>
              <a:t>Besker</a:t>
            </a:r>
            <a:r>
              <a:rPr lang="en-US" b="1" dirty="0" smtClean="0"/>
              <a:t> et al. </a:t>
            </a:r>
            <a:r>
              <a:rPr lang="en-US" dirty="0" smtClean="0"/>
              <a:t>found that developers on average waste nearly a </a:t>
            </a:r>
            <a:r>
              <a:rPr lang="en-US" b="1" dirty="0" smtClean="0"/>
              <a:t>quarter of their development time on TD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Mostly spent on </a:t>
            </a:r>
            <a:r>
              <a:rPr lang="en-US" b="1" dirty="0" smtClean="0"/>
              <a:t>testing, analysis and refactoring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764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CISQ report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Consortium for Information &amp; Software Quality.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 Unicode MS" pitchFamily="34" charset="-128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37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TD typically categorized based on </a:t>
            </a:r>
            <a:r>
              <a:rPr lang="en-US" b="1" dirty="0" smtClean="0"/>
              <a:t>artifacts</a:t>
            </a:r>
            <a:r>
              <a:rPr lang="en-US" dirty="0" smtClean="0"/>
              <a:t> or</a:t>
            </a:r>
            <a:r>
              <a:rPr lang="en-US" baseline="0" dirty="0" smtClean="0"/>
              <a:t> </a:t>
            </a:r>
            <a:r>
              <a:rPr lang="en-US" b="1" baseline="0" dirty="0" smtClean="0"/>
              <a:t>abstraction level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2019</a:t>
            </a:r>
            <a:r>
              <a:rPr lang="en-US" baseline="0" dirty="0" smtClean="0"/>
              <a:t> two experts and researchers from </a:t>
            </a:r>
            <a:r>
              <a:rPr lang="en-US" b="1" baseline="0" dirty="0" smtClean="0"/>
              <a:t>QAware</a:t>
            </a:r>
            <a:r>
              <a:rPr lang="en-US" baseline="0" dirty="0" smtClean="0"/>
              <a:t> published a paper on </a:t>
            </a:r>
            <a:r>
              <a:rPr lang="en-US" b="1" baseline="0" dirty="0" smtClean="0"/>
              <a:t>domain debt</a:t>
            </a:r>
            <a:r>
              <a:rPr lang="en-US" baseline="0" dirty="0" smtClean="0"/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There is </a:t>
            </a:r>
            <a:r>
              <a:rPr lang="en-US" b="1" baseline="0" dirty="0" smtClean="0"/>
              <a:t>something still there</a:t>
            </a:r>
            <a:r>
              <a:rPr lang="en-US" baseline="0" dirty="0" smtClean="0"/>
              <a:t>, causing </a:t>
            </a:r>
            <a:r>
              <a:rPr lang="en-US" b="1" baseline="0" dirty="0" smtClean="0"/>
              <a:t>pain</a:t>
            </a:r>
            <a:r>
              <a:rPr lang="en-US" baseline="0" dirty="0" smtClean="0"/>
              <a:t>, that has not been </a:t>
            </a:r>
            <a:r>
              <a:rPr lang="en-US" b="1" baseline="0" dirty="0" smtClean="0"/>
              <a:t>described by research </a:t>
            </a:r>
            <a:r>
              <a:rPr lang="en-US" baseline="0" dirty="0" smtClean="0"/>
              <a:t>so far.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Identified a </a:t>
            </a:r>
            <a:r>
              <a:rPr lang="en-US" b="1" baseline="0" dirty="0" smtClean="0"/>
              <a:t>research gap </a:t>
            </a:r>
            <a:r>
              <a:rPr lang="en-US" b="0" baseline="0" dirty="0" smtClean="0"/>
              <a:t>in the </a:t>
            </a:r>
            <a:r>
              <a:rPr lang="en-US" b="1" baseline="0" dirty="0" smtClean="0"/>
              <a:t>ontology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their paper try to </a:t>
            </a:r>
            <a:r>
              <a:rPr lang="en-US" b="1" baseline="0" dirty="0" smtClean="0"/>
              <a:t>describe it </a:t>
            </a:r>
            <a:r>
              <a:rPr lang="en-US" baseline="0" dirty="0" smtClean="0"/>
              <a:t>and provide a </a:t>
            </a:r>
            <a:r>
              <a:rPr lang="en-US" b="1" baseline="0" dirty="0" smtClean="0"/>
              <a:t>primary definition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Definition not clear yet</a:t>
            </a:r>
            <a:r>
              <a:rPr lang="en-US" baseline="0" dirty="0" smtClean="0"/>
              <a:t>. I will try to </a:t>
            </a:r>
            <a:r>
              <a:rPr lang="en-US" b="1" baseline="0" dirty="0" smtClean="0"/>
              <a:t>elicit further characteristics </a:t>
            </a:r>
            <a:r>
              <a:rPr lang="en-US" baseline="0" dirty="0" smtClean="0"/>
              <a:t>and describe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08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Echo</a:t>
            </a:r>
            <a:r>
              <a:rPr lang="en-US" baseline="0" dirty="0" smtClean="0"/>
              <a:t> released in </a:t>
            </a:r>
            <a:r>
              <a:rPr lang="en-US" b="1" baseline="0" dirty="0" smtClean="0"/>
              <a:t>2014</a:t>
            </a:r>
            <a:r>
              <a:rPr lang="en-US" baseline="0" dirty="0" smtClean="0"/>
              <a:t> and Magenta in </a:t>
            </a:r>
            <a:r>
              <a:rPr lang="en-US" b="1" baseline="0" dirty="0" smtClean="0"/>
              <a:t>2018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39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GDPR</a:t>
            </a:r>
            <a:r>
              <a:rPr lang="en-US" dirty="0" smtClean="0"/>
              <a:t> came into effect in </a:t>
            </a:r>
            <a:r>
              <a:rPr lang="en-US" b="1" dirty="0" smtClean="0"/>
              <a:t>2018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Both</a:t>
            </a:r>
            <a:r>
              <a:rPr lang="en-US" baseline="0" dirty="0" smtClean="0"/>
              <a:t> products need to take care of </a:t>
            </a:r>
            <a:r>
              <a:rPr lang="en-US" b="1" baseline="0" dirty="0" smtClean="0"/>
              <a:t>GDPR compliance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Amazon claims to be compliant, but </a:t>
            </a:r>
            <a:r>
              <a:rPr lang="en-US" b="1" baseline="0" dirty="0" smtClean="0"/>
              <a:t>some issues came up…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7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18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Created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turbulence. Users concerned.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57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181108 Name Vorbesprechung Master's Thesis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181108 Name Vorbesprechung Master's Thesis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181108 Name Vorbesprechung Master's Thesis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181108 Name Vorbesprechung Master's Thesis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181108 Name Vorbesprechung Master's Thesis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181108 Name Vorbesprechung Master's Thesis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181108 Name Vorbesprechung Master's Thesis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181108 Name Vorbesprechung Master's Thesis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181108 Name Vorbesprechung Master's Thesis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hyperlink" Target="http://www.qaware.de/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Identifying and Assessing the Effects of Domain Level Technical Debts in Practice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Joonas Palm, 16.11.2020, Master’s Thesis Kick-off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82" y="1124744"/>
            <a:ext cx="9076207" cy="4404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7448" y="5529486"/>
            <a:ext cx="424479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[Source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 https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://tinyurl.com/y3hsxhuz]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83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3074" name="Picture 2" descr="https://images-na.ssl-images-amazon.com/images/I/81CwzgotbCL._AC_SL1500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2" y="1031264"/>
            <a:ext cx="4396165" cy="43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teltarif.de/img/arch/2019/kw17/telekom-hallo-magenta-1o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" r="22719"/>
          <a:stretch/>
        </p:blipFill>
        <p:spPr bwMode="auto">
          <a:xfrm>
            <a:off x="6312024" y="1031264"/>
            <a:ext cx="4449964" cy="43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5142" y="5424499"/>
            <a:ext cx="424479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[Source: https://tinyurl.com/yxo2tr8e]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2024" y="5424499"/>
            <a:ext cx="424479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[Source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 https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://tinyurl.com/y3uhkhb6]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152" y="5703639"/>
            <a:ext cx="439616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</a:rPr>
              <a:t>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0355" y="5703639"/>
            <a:ext cx="439616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8961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806410"/>
            <a:ext cx="8039712" cy="5574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9675" y="6379421"/>
            <a:ext cx="424479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[Source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 https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://tinyurl.com/y6nyy88p]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9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161120 </a:t>
            </a:r>
            <a:r>
              <a:rPr lang="en-US" dirty="0"/>
              <a:t>Joonas </a:t>
            </a:r>
            <a:r>
              <a:rPr lang="en-US" dirty="0" smtClean="0"/>
              <a:t>Palm - Master's Thesis Kick-off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2687380" y="1620037"/>
            <a:ext cx="6819308" cy="1280235"/>
            <a:chOff x="517332" y="1736605"/>
            <a:chExt cx="4814495" cy="978136"/>
          </a:xfrm>
        </p:grpSpPr>
        <p:sp>
          <p:nvSpPr>
            <p:cNvPr id="8" name="Shape 1816"/>
            <p:cNvSpPr/>
            <p:nvPr/>
          </p:nvSpPr>
          <p:spPr>
            <a:xfrm>
              <a:off x="517332" y="1798795"/>
              <a:ext cx="4810656" cy="9159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508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lang="en-US" sz="3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9" name="Shape 1816"/>
            <p:cNvSpPr/>
            <p:nvPr/>
          </p:nvSpPr>
          <p:spPr>
            <a:xfrm>
              <a:off x="517332" y="1736605"/>
              <a:ext cx="4814495" cy="91671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508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lang="en-US" sz="3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grpSp>
          <p:nvGrpSpPr>
            <p:cNvPr id="10" name="Group 6"/>
            <p:cNvGrpSpPr/>
            <p:nvPr/>
          </p:nvGrpSpPr>
          <p:grpSpPr>
            <a:xfrm>
              <a:off x="4606650" y="1736605"/>
              <a:ext cx="721338" cy="943729"/>
              <a:chOff x="4606650" y="1831046"/>
              <a:chExt cx="721338" cy="889596"/>
            </a:xfrm>
          </p:grpSpPr>
          <p:sp>
            <p:nvSpPr>
              <p:cNvPr id="12" name="Rectangle 5"/>
              <p:cNvSpPr/>
              <p:nvPr/>
            </p:nvSpPr>
            <p:spPr>
              <a:xfrm>
                <a:off x="4606650" y="1831046"/>
                <a:ext cx="721338" cy="889596"/>
              </a:xfrm>
              <a:prstGeom prst="rect">
                <a:avLst/>
              </a:prstGeom>
              <a:solidFill>
                <a:srgbClr val="00569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08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2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13" name="Rectangle 117"/>
              <p:cNvSpPr/>
              <p:nvPr/>
            </p:nvSpPr>
            <p:spPr>
              <a:xfrm>
                <a:off x="4670718" y="2131763"/>
                <a:ext cx="603441" cy="288161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508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kern="0" dirty="0">
                    <a:solidFill>
                      <a:srgbClr val="FFFFFF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RQ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charset="0"/>
                    <a:ea typeface="Source Sans Pro" charset="0"/>
                    <a:cs typeface="Source Sans Pro" charset="0"/>
                  </a:rPr>
                  <a:t>01</a:t>
                </a:r>
              </a:p>
            </p:txBody>
          </p:sp>
        </p:grpSp>
        <p:sp>
          <p:nvSpPr>
            <p:cNvPr id="11" name="Rectangle 120"/>
            <p:cNvSpPr/>
            <p:nvPr/>
          </p:nvSpPr>
          <p:spPr>
            <a:xfrm>
              <a:off x="542776" y="1972681"/>
              <a:ext cx="4038428" cy="5408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defTabSz="9508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Arial" charset="0"/>
                  <a:ea typeface="Arial" charset="0"/>
                  <a:cs typeface="Arial" charset="0"/>
                </a:rPr>
                <a:t>What are the characteristics of domain level </a:t>
              </a:r>
              <a:r>
                <a:rPr lang="en-US" sz="2000" kern="0" dirty="0" smtClean="0">
                  <a:latin typeface="Arial" charset="0"/>
                  <a:ea typeface="Arial" charset="0"/>
                  <a:cs typeface="Arial" charset="0"/>
                </a:rPr>
                <a:t>TD </a:t>
              </a:r>
              <a:r>
                <a:rPr lang="en-US" sz="2000" kern="0" dirty="0">
                  <a:latin typeface="Arial" charset="0"/>
                  <a:ea typeface="Arial" charset="0"/>
                  <a:cs typeface="Arial" charset="0"/>
                </a:rPr>
                <a:t>in practice?</a:t>
              </a:r>
            </a:p>
          </p:txBody>
        </p:sp>
      </p:grpSp>
      <p:grpSp>
        <p:nvGrpSpPr>
          <p:cNvPr id="15" name="Group 10"/>
          <p:cNvGrpSpPr/>
          <p:nvPr/>
        </p:nvGrpSpPr>
        <p:grpSpPr>
          <a:xfrm>
            <a:off x="2670605" y="3152358"/>
            <a:ext cx="6821369" cy="1280235"/>
            <a:chOff x="515878" y="4822740"/>
            <a:chExt cx="5285988" cy="972545"/>
          </a:xfrm>
        </p:grpSpPr>
        <p:sp>
          <p:nvSpPr>
            <p:cNvPr id="16" name="Shape 1816"/>
            <p:cNvSpPr/>
            <p:nvPr/>
          </p:nvSpPr>
          <p:spPr>
            <a:xfrm>
              <a:off x="515882" y="4884163"/>
              <a:ext cx="5266105" cy="911122"/>
            </a:xfrm>
            <a:prstGeom prst="rect">
              <a:avLst/>
            </a:prstGeom>
            <a:solidFill>
              <a:srgbClr val="1E88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508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lang="en-US" sz="3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7" name="Shape 1816"/>
            <p:cNvSpPr/>
            <p:nvPr/>
          </p:nvSpPr>
          <p:spPr>
            <a:xfrm>
              <a:off x="515882" y="4822740"/>
              <a:ext cx="5285984" cy="91120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508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lang="en-US" sz="3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8" name="Rectangle 143"/>
            <p:cNvSpPr/>
            <p:nvPr/>
          </p:nvSpPr>
          <p:spPr>
            <a:xfrm>
              <a:off x="515878" y="5032894"/>
              <a:ext cx="4490038" cy="53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508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Arial" charset="0"/>
                  <a:ea typeface="Arial" charset="0"/>
                  <a:cs typeface="Arial" charset="0"/>
                </a:rPr>
                <a:t>Can domain level TD be measured, and if so, how?</a:t>
              </a:r>
            </a:p>
          </p:txBody>
        </p:sp>
        <p:grpSp>
          <p:nvGrpSpPr>
            <p:cNvPr id="19" name="Group 64"/>
            <p:cNvGrpSpPr/>
            <p:nvPr/>
          </p:nvGrpSpPr>
          <p:grpSpPr>
            <a:xfrm>
              <a:off x="5005919" y="4822740"/>
              <a:ext cx="791739" cy="972545"/>
              <a:chOff x="5005919" y="1831046"/>
              <a:chExt cx="791739" cy="916759"/>
            </a:xfrm>
          </p:grpSpPr>
          <p:sp>
            <p:nvSpPr>
              <p:cNvPr id="20" name="Rectangle 67"/>
              <p:cNvSpPr/>
              <p:nvPr/>
            </p:nvSpPr>
            <p:spPr>
              <a:xfrm>
                <a:off x="5005919" y="1831046"/>
                <a:ext cx="791739" cy="916759"/>
              </a:xfrm>
              <a:prstGeom prst="rect">
                <a:avLst/>
              </a:prstGeom>
              <a:solidFill>
                <a:srgbClr val="1E88E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08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2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1" name="Rectangle 68"/>
              <p:cNvSpPr/>
              <p:nvPr/>
            </p:nvSpPr>
            <p:spPr>
              <a:xfrm>
                <a:off x="5026379" y="2117256"/>
                <a:ext cx="757713" cy="286513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508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kern="0" noProof="0" dirty="0">
                    <a:solidFill>
                      <a:srgbClr val="FFFFFF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RQ02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</p:grpSp>
      <p:grpSp>
        <p:nvGrpSpPr>
          <p:cNvPr id="22" name="Group 11"/>
          <p:cNvGrpSpPr/>
          <p:nvPr/>
        </p:nvGrpSpPr>
        <p:grpSpPr>
          <a:xfrm>
            <a:off x="2637917" y="4684114"/>
            <a:ext cx="6835674" cy="1285250"/>
            <a:chOff x="6449277" y="4822741"/>
            <a:chExt cx="5284822" cy="973308"/>
          </a:xfrm>
        </p:grpSpPr>
        <p:sp>
          <p:nvSpPr>
            <p:cNvPr id="23" name="Shape 1816"/>
            <p:cNvSpPr/>
            <p:nvPr/>
          </p:nvSpPr>
          <p:spPr>
            <a:xfrm>
              <a:off x="6449277" y="4902025"/>
              <a:ext cx="5187205" cy="894024"/>
            </a:xfrm>
            <a:prstGeom prst="rect">
              <a:avLst/>
            </a:prstGeom>
            <a:solidFill>
              <a:srgbClr val="2196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508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lang="en-US" sz="3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4" name="Shape 1816"/>
            <p:cNvSpPr/>
            <p:nvPr/>
          </p:nvSpPr>
          <p:spPr>
            <a:xfrm>
              <a:off x="6449277" y="4839055"/>
              <a:ext cx="5171571" cy="91041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508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</a:defRPr>
              </a:pPr>
              <a:endParaRPr kumimoji="0" lang="en-US" sz="393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5" name="Rectangle 51"/>
            <p:cNvSpPr/>
            <p:nvPr/>
          </p:nvSpPr>
          <p:spPr>
            <a:xfrm>
              <a:off x="6464535" y="4919233"/>
              <a:ext cx="4451788" cy="769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508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Arial" charset="0"/>
                  <a:ea typeface="Arial" charset="0"/>
                  <a:cs typeface="Arial" charset="0"/>
                </a:rPr>
                <a:t>What are the proportions of different levels of TD in terms of number and size of issues, economic and technological impact?</a:t>
              </a:r>
            </a:p>
          </p:txBody>
        </p:sp>
        <p:grpSp>
          <p:nvGrpSpPr>
            <p:cNvPr id="26" name="Group 78"/>
            <p:cNvGrpSpPr/>
            <p:nvPr/>
          </p:nvGrpSpPr>
          <p:grpSpPr>
            <a:xfrm>
              <a:off x="10944188" y="4822741"/>
              <a:ext cx="789911" cy="973308"/>
              <a:chOff x="5109199" y="1831046"/>
              <a:chExt cx="789911" cy="917478"/>
            </a:xfrm>
          </p:grpSpPr>
          <p:sp>
            <p:nvSpPr>
              <p:cNvPr id="27" name="Rectangle 79"/>
              <p:cNvSpPr/>
              <p:nvPr/>
            </p:nvSpPr>
            <p:spPr>
              <a:xfrm>
                <a:off x="5109199" y="1831046"/>
                <a:ext cx="789911" cy="917478"/>
              </a:xfrm>
              <a:prstGeom prst="rect">
                <a:avLst/>
              </a:prstGeom>
              <a:solidFill>
                <a:srgbClr val="2196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08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2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8" name="Rectangle 80"/>
              <p:cNvSpPr/>
              <p:nvPr/>
            </p:nvSpPr>
            <p:spPr>
              <a:xfrm>
                <a:off x="5195137" y="2118931"/>
                <a:ext cx="660805" cy="285619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508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ource Sans Pro" charset="0"/>
                    <a:ea typeface="Source Sans Pro" charset="0"/>
                    <a:cs typeface="Source Sans Pro" charset="0"/>
                  </a:rPr>
                  <a:t>RQ03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441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9">
            <a:extLst>
              <a:ext uri="{FF2B5EF4-FFF2-40B4-BE49-F238E27FC236}">
                <a16:creationId xmlns="" xmlns:a16="http://schemas.microsoft.com/office/drawing/2014/main" id="{73DB68E0-3099-E843-B2A7-5B2ADFD91052}"/>
              </a:ext>
            </a:extLst>
          </p:cNvPr>
          <p:cNvSpPr/>
          <p:nvPr/>
        </p:nvSpPr>
        <p:spPr>
          <a:xfrm>
            <a:off x="6324134" y="1832016"/>
            <a:ext cx="2446325" cy="3613206"/>
          </a:xfrm>
          <a:prstGeom prst="rect">
            <a:avLst/>
          </a:prstGeom>
          <a:solidFill>
            <a:srgbClr val="1E88E5">
              <a:lumMod val="20000"/>
              <a:lumOff val="80000"/>
              <a:alpha val="8000"/>
            </a:srgbClr>
          </a:solidFill>
          <a:ln w="63500" cap="flat" cmpd="sng" algn="ctr">
            <a:solidFill>
              <a:srgbClr val="1E88E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42D0D5BD-77E1-4046-8A0B-EAB3D0B5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9B11A09-FC91-3241-B2AB-2C05C6FB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8734087-8DA6-B84F-996A-8B4C0821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EF42E81-2A3F-7742-991F-7716A8D2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29" name="Rectangle 30">
            <a:extLst>
              <a:ext uri="{FF2B5EF4-FFF2-40B4-BE49-F238E27FC236}">
                <a16:creationId xmlns="" xmlns:a16="http://schemas.microsoft.com/office/drawing/2014/main" id="{D4060C88-DFB9-944C-9EAB-58F1139649E1}"/>
              </a:ext>
            </a:extLst>
          </p:cNvPr>
          <p:cNvSpPr/>
          <p:nvPr/>
        </p:nvSpPr>
        <p:spPr>
          <a:xfrm>
            <a:off x="374877" y="1832016"/>
            <a:ext cx="2446325" cy="3613207"/>
          </a:xfrm>
          <a:prstGeom prst="rect">
            <a:avLst/>
          </a:prstGeom>
          <a:solidFill>
            <a:srgbClr val="1565C0">
              <a:lumMod val="20000"/>
              <a:lumOff val="80000"/>
              <a:alpha val="8000"/>
            </a:srgbClr>
          </a:solidFill>
          <a:ln w="63500" cap="flat" cmpd="sng" algn="ctr">
            <a:solidFill>
              <a:srgbClr val="1565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E88E5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cxnSp>
        <p:nvCxnSpPr>
          <p:cNvPr id="30" name="Straight Connector 51">
            <a:extLst>
              <a:ext uri="{FF2B5EF4-FFF2-40B4-BE49-F238E27FC236}">
                <a16:creationId xmlns="" xmlns:a16="http://schemas.microsoft.com/office/drawing/2014/main" id="{18A0582C-59A9-A04A-8712-714F3A362C9E}"/>
              </a:ext>
            </a:extLst>
          </p:cNvPr>
          <p:cNvCxnSpPr/>
          <p:nvPr/>
        </p:nvCxnSpPr>
        <p:spPr>
          <a:xfrm flipH="1">
            <a:off x="913483" y="3584054"/>
            <a:ext cx="1369114" cy="0"/>
          </a:xfrm>
          <a:prstGeom prst="line">
            <a:avLst/>
          </a:prstGeom>
          <a:noFill/>
          <a:ln w="19050" cap="flat" cmpd="sng" algn="ctr">
            <a:solidFill>
              <a:srgbClr val="1565C0"/>
            </a:solidFill>
            <a:prstDash val="solid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DE6C298-F8B9-5048-80CA-087C7A847665}"/>
              </a:ext>
            </a:extLst>
          </p:cNvPr>
          <p:cNvSpPr txBox="1"/>
          <p:nvPr/>
        </p:nvSpPr>
        <p:spPr>
          <a:xfrm>
            <a:off x="6345621" y="3789040"/>
            <a:ext cx="2446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Identifying </a:t>
            </a:r>
            <a:r>
              <a:rPr lang="en-US" sz="1600" b="1" dirty="0" smtClean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characteristics of domain level TD in practice</a:t>
            </a:r>
            <a:endParaRPr lang="en-US" sz="1600" b="1" dirty="0">
              <a:solidFill>
                <a:srgbClr val="34394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="" xmlns:a16="http://schemas.microsoft.com/office/drawing/2014/main" id="{2C875FC3-4125-B34E-9D97-75B26C83A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17" y="2169503"/>
            <a:ext cx="1196357" cy="1196357"/>
          </a:xfrm>
          <a:prstGeom prst="rect">
            <a:avLst/>
          </a:prstGeom>
        </p:spPr>
      </p:pic>
      <p:sp>
        <p:nvSpPr>
          <p:cNvPr id="43" name="Rectangle 35">
            <a:extLst>
              <a:ext uri="{FF2B5EF4-FFF2-40B4-BE49-F238E27FC236}">
                <a16:creationId xmlns="" xmlns:a16="http://schemas.microsoft.com/office/drawing/2014/main" id="{EA203596-0F2B-C640-90F7-F144E15593BD}"/>
              </a:ext>
            </a:extLst>
          </p:cNvPr>
          <p:cNvSpPr/>
          <p:nvPr/>
        </p:nvSpPr>
        <p:spPr>
          <a:xfrm>
            <a:off x="3321776" y="1832017"/>
            <a:ext cx="2446326" cy="3613205"/>
          </a:xfrm>
          <a:prstGeom prst="rect">
            <a:avLst/>
          </a:prstGeom>
          <a:solidFill>
            <a:srgbClr val="1976D2">
              <a:lumMod val="20000"/>
              <a:lumOff val="80000"/>
              <a:alpha val="8000"/>
            </a:srgbClr>
          </a:solidFill>
          <a:ln w="63500" cap="flat" cmpd="sng" algn="ctr">
            <a:solidFill>
              <a:srgbClr val="1976D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4" name="TextBox 36">
            <a:extLst>
              <a:ext uri="{FF2B5EF4-FFF2-40B4-BE49-F238E27FC236}">
                <a16:creationId xmlns="" xmlns:a16="http://schemas.microsoft.com/office/drawing/2014/main" id="{4DE17E12-2C55-A74B-90B7-2D9890CAB2D7}"/>
              </a:ext>
            </a:extLst>
          </p:cNvPr>
          <p:cNvSpPr txBox="1"/>
          <p:nvPr/>
        </p:nvSpPr>
        <p:spPr>
          <a:xfrm>
            <a:off x="3336195" y="3717032"/>
            <a:ext cx="2431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Identifying </a:t>
            </a:r>
            <a:r>
              <a:rPr lang="en-US" sz="1600" b="1" dirty="0" smtClean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the economic and technological impact of different levels of TD</a:t>
            </a:r>
            <a:endParaRPr lang="en-US" sz="1600" b="1" dirty="0">
              <a:solidFill>
                <a:srgbClr val="34394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5" name="TextBox 37">
            <a:extLst>
              <a:ext uri="{FF2B5EF4-FFF2-40B4-BE49-F238E27FC236}">
                <a16:creationId xmlns="" xmlns:a16="http://schemas.microsoft.com/office/drawing/2014/main" id="{9930D9E6-3F06-E340-99F6-97620E3A327B}"/>
              </a:ext>
            </a:extLst>
          </p:cNvPr>
          <p:cNvSpPr txBox="1"/>
          <p:nvPr/>
        </p:nvSpPr>
        <p:spPr>
          <a:xfrm>
            <a:off x="3336194" y="5127124"/>
            <a:ext cx="244632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srgbClr val="7F7F7F"/>
                </a:solidFill>
                <a:latin typeface="Source Sans Pro" charset="0"/>
                <a:ea typeface="Source Sans Pro" charset="0"/>
                <a:cs typeface="Source Sans Pro" charset="0"/>
              </a:rPr>
              <a:t>Literature &amp; Evaluation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67" dirty="0">
              <a:solidFill>
                <a:srgbClr val="7F7F7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cxnSp>
        <p:nvCxnSpPr>
          <p:cNvPr id="46" name="Straight Connector 53">
            <a:extLst>
              <a:ext uri="{FF2B5EF4-FFF2-40B4-BE49-F238E27FC236}">
                <a16:creationId xmlns="" xmlns:a16="http://schemas.microsoft.com/office/drawing/2014/main" id="{03A219A7-7CDA-E443-9934-B8B2003D6608}"/>
              </a:ext>
            </a:extLst>
          </p:cNvPr>
          <p:cNvCxnSpPr/>
          <p:nvPr/>
        </p:nvCxnSpPr>
        <p:spPr>
          <a:xfrm flipH="1">
            <a:off x="3838613" y="3590074"/>
            <a:ext cx="1369115" cy="0"/>
          </a:xfrm>
          <a:prstGeom prst="line">
            <a:avLst/>
          </a:prstGeom>
          <a:noFill/>
          <a:ln w="19050" cap="flat" cmpd="sng" algn="ctr">
            <a:solidFill>
              <a:srgbClr val="1976D2"/>
            </a:solidFill>
            <a:prstDash val="solid"/>
            <a:miter lim="800000"/>
          </a:ln>
          <a:effectLst/>
        </p:spPr>
      </p:cxnSp>
      <p:sp>
        <p:nvSpPr>
          <p:cNvPr id="68" name="Rectangle 39">
            <a:extLst>
              <a:ext uri="{FF2B5EF4-FFF2-40B4-BE49-F238E27FC236}">
                <a16:creationId xmlns="" xmlns:a16="http://schemas.microsoft.com/office/drawing/2014/main" id="{1B29F9F4-606D-AC45-BC28-F061C1BAC059}"/>
              </a:ext>
            </a:extLst>
          </p:cNvPr>
          <p:cNvSpPr/>
          <p:nvPr/>
        </p:nvSpPr>
        <p:spPr>
          <a:xfrm>
            <a:off x="9313646" y="1832016"/>
            <a:ext cx="2446325" cy="3613206"/>
          </a:xfrm>
          <a:prstGeom prst="rect">
            <a:avLst/>
          </a:prstGeom>
          <a:solidFill>
            <a:schemeClr val="bg1">
              <a:alpha val="8000"/>
            </a:schemeClr>
          </a:solidFill>
          <a:ln w="635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9" name="TextBox 40">
            <a:extLst>
              <a:ext uri="{FF2B5EF4-FFF2-40B4-BE49-F238E27FC236}">
                <a16:creationId xmlns="" xmlns:a16="http://schemas.microsoft.com/office/drawing/2014/main" id="{270E905F-4DF1-A546-ACE9-8DE4572479C4}"/>
              </a:ext>
            </a:extLst>
          </p:cNvPr>
          <p:cNvSpPr txBox="1"/>
          <p:nvPr/>
        </p:nvSpPr>
        <p:spPr>
          <a:xfrm>
            <a:off x="9313646" y="3789040"/>
            <a:ext cx="244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Checklist for eliciting and assessing domain level TD</a:t>
            </a:r>
          </a:p>
        </p:txBody>
      </p:sp>
      <p:sp>
        <p:nvSpPr>
          <p:cNvPr id="70" name="TextBox 41">
            <a:extLst>
              <a:ext uri="{FF2B5EF4-FFF2-40B4-BE49-F238E27FC236}">
                <a16:creationId xmlns="" xmlns:a16="http://schemas.microsoft.com/office/drawing/2014/main" id="{A2A60041-D5F2-D744-A531-1855FE74DF3C}"/>
              </a:ext>
            </a:extLst>
          </p:cNvPr>
          <p:cNvSpPr txBox="1"/>
          <p:nvPr/>
        </p:nvSpPr>
        <p:spPr>
          <a:xfrm>
            <a:off x="9356259" y="5127124"/>
            <a:ext cx="244632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 smtClean="0">
                <a:solidFill>
                  <a:srgbClr val="7F7F7F"/>
                </a:solidFill>
                <a:latin typeface="Source Sans Pro" charset="0"/>
                <a:ea typeface="Source Sans Pro" charset="0"/>
                <a:cs typeface="Source Sans Pro" charset="0"/>
              </a:rPr>
              <a:t>Expert Interviews</a:t>
            </a:r>
            <a:endParaRPr lang="en-US" sz="1467" dirty="0">
              <a:solidFill>
                <a:srgbClr val="7F7F7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cxnSp>
        <p:nvCxnSpPr>
          <p:cNvPr id="71" name="Straight Connector 54">
            <a:extLst>
              <a:ext uri="{FF2B5EF4-FFF2-40B4-BE49-F238E27FC236}">
                <a16:creationId xmlns="" xmlns:a16="http://schemas.microsoft.com/office/drawing/2014/main" id="{5AC7303C-E58C-CC45-BE8D-55499D1183ED}"/>
              </a:ext>
            </a:extLst>
          </p:cNvPr>
          <p:cNvCxnSpPr/>
          <p:nvPr/>
        </p:nvCxnSpPr>
        <p:spPr>
          <a:xfrm flipH="1">
            <a:off x="9856833" y="3613000"/>
            <a:ext cx="1369114" cy="0"/>
          </a:xfrm>
          <a:prstGeom prst="line">
            <a:avLst/>
          </a:prstGeom>
          <a:noFill/>
          <a:ln w="1905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73" name="TextBox 37">
            <a:extLst>
              <a:ext uri="{FF2B5EF4-FFF2-40B4-BE49-F238E27FC236}">
                <a16:creationId xmlns="" xmlns:a16="http://schemas.microsoft.com/office/drawing/2014/main" id="{7342B438-11A9-2843-A286-67664F394B29}"/>
              </a:ext>
            </a:extLst>
          </p:cNvPr>
          <p:cNvSpPr txBox="1"/>
          <p:nvPr/>
        </p:nvSpPr>
        <p:spPr>
          <a:xfrm>
            <a:off x="6308964" y="5123655"/>
            <a:ext cx="244632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 smtClean="0">
                <a:solidFill>
                  <a:srgbClr val="7F7F7F"/>
                </a:solidFill>
                <a:latin typeface="Source Sans Pro" charset="0"/>
                <a:ea typeface="Source Sans Pro" charset="0"/>
                <a:cs typeface="Source Sans Pro" charset="0"/>
              </a:rPr>
              <a:t>Case Studies &amp; Interviews</a:t>
            </a:r>
            <a:endParaRPr lang="en-US" sz="1467" dirty="0">
              <a:solidFill>
                <a:srgbClr val="7F7F7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67" dirty="0">
              <a:solidFill>
                <a:srgbClr val="7F7F7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77" name="Grafik 76">
            <a:extLst>
              <a:ext uri="{FF2B5EF4-FFF2-40B4-BE49-F238E27FC236}">
                <a16:creationId xmlns="" xmlns:a16="http://schemas.microsoft.com/office/drawing/2014/main" id="{B7738D89-23BE-9446-A44F-599179BE5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9" y="2119982"/>
            <a:ext cx="1295400" cy="1295400"/>
          </a:xfrm>
          <a:prstGeom prst="rect">
            <a:avLst/>
          </a:prstGeom>
        </p:spPr>
      </p:pic>
      <p:sp>
        <p:nvSpPr>
          <p:cNvPr id="25" name="TextBox 40">
            <a:extLst>
              <a:ext uri="{FF2B5EF4-FFF2-40B4-BE49-F238E27FC236}">
                <a16:creationId xmlns="" xmlns:a16="http://schemas.microsoft.com/office/drawing/2014/main" id="{B819F87F-AA77-274B-9D07-050180A31650}"/>
              </a:ext>
            </a:extLst>
          </p:cNvPr>
          <p:cNvSpPr txBox="1"/>
          <p:nvPr/>
        </p:nvSpPr>
        <p:spPr>
          <a:xfrm>
            <a:off x="396364" y="3717032"/>
            <a:ext cx="2446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Collecting and assessing lists of items of TD from candidate projects</a:t>
            </a:r>
            <a:endParaRPr lang="en-US" sz="1600" b="1" dirty="0">
              <a:solidFill>
                <a:srgbClr val="34394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6" name="TextBox 41">
            <a:extLst>
              <a:ext uri="{FF2B5EF4-FFF2-40B4-BE49-F238E27FC236}">
                <a16:creationId xmlns="" xmlns:a16="http://schemas.microsoft.com/office/drawing/2014/main" id="{0F19D120-D9F6-F74A-B83E-BB7DE7315B06}"/>
              </a:ext>
            </a:extLst>
          </p:cNvPr>
          <p:cNvSpPr txBox="1"/>
          <p:nvPr/>
        </p:nvSpPr>
        <p:spPr>
          <a:xfrm>
            <a:off x="374877" y="5127124"/>
            <a:ext cx="244632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 smtClean="0">
                <a:solidFill>
                  <a:srgbClr val="7F7F7F"/>
                </a:solidFill>
                <a:latin typeface="Source Sans Pro" charset="0"/>
                <a:ea typeface="Source Sans Pro" charset="0"/>
                <a:cs typeface="Source Sans Pro" charset="0"/>
              </a:rPr>
              <a:t>Evaluation &amp; Interviews</a:t>
            </a:r>
            <a:endParaRPr lang="en-US" sz="1467" dirty="0">
              <a:solidFill>
                <a:srgbClr val="7F7F7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cxnSp>
        <p:nvCxnSpPr>
          <p:cNvPr id="27" name="Straight Connector 54">
            <a:extLst>
              <a:ext uri="{FF2B5EF4-FFF2-40B4-BE49-F238E27FC236}">
                <a16:creationId xmlns="" xmlns:a16="http://schemas.microsoft.com/office/drawing/2014/main" id="{769756CF-ED4B-A74F-81E5-17211356A702}"/>
              </a:ext>
            </a:extLst>
          </p:cNvPr>
          <p:cNvCxnSpPr/>
          <p:nvPr/>
        </p:nvCxnSpPr>
        <p:spPr>
          <a:xfrm flipH="1">
            <a:off x="6867321" y="3613802"/>
            <a:ext cx="1369114" cy="0"/>
          </a:xfrm>
          <a:prstGeom prst="line">
            <a:avLst/>
          </a:prstGeom>
          <a:noFill/>
          <a:ln w="19050" cap="flat" cmpd="sng" algn="ctr">
            <a:solidFill>
              <a:srgbClr val="1E88E5"/>
            </a:solidFill>
            <a:prstDash val="solid"/>
            <a:miter lim="800000"/>
          </a:ln>
          <a:effectLst/>
        </p:spPr>
      </p:cxnSp>
      <p:pic>
        <p:nvPicPr>
          <p:cNvPr id="2056" name="Picture 8" descr="https://lh3.googleusercontent.com/proxy/n1JS4bVcVU2bumdIREvT3_aTgtQ4C9LGP-N0lnDhPDUTmNKM6ZHFFnDKtdpaFKLSgQlHOBVgMQyWtwmIQDEkNnNIzyu0ODwOkGU6R0zou8fqqJJkMuB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103" y="1988840"/>
            <a:ext cx="1338635" cy="15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%3AANd9GcST2kiexjaFfLx5AdRa_qKgtpea5qYOrmgSLA&amp;usqp=CA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3882432" y="1988840"/>
            <a:ext cx="1281475" cy="14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877" y="5667522"/>
            <a:ext cx="708927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Overarching approach: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ase study research [6]</a:t>
            </a:r>
          </a:p>
        </p:txBody>
      </p:sp>
    </p:spTree>
    <p:extLst>
      <p:ext uri="{BB962C8B-B14F-4D97-AF65-F5344CB8AC3E}">
        <p14:creationId xmlns:p14="http://schemas.microsoft.com/office/powerpoint/2010/main" val="263988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367">
            <a:extLst>
              <a:ext uri="{FF2B5EF4-FFF2-40B4-BE49-F238E27FC236}">
                <a16:creationId xmlns="" xmlns:a16="http://schemas.microsoft.com/office/drawing/2014/main" id="{5637F102-3C1E-7947-AED6-BB8DC03A8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072713"/>
            <a:ext cx="11306183" cy="53117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0650">
            <a:solidFill>
              <a:srgbClr val="0165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AFEEE21D-0A86-6049-A185-A3CFBD2968DC}"/>
              </a:ext>
            </a:extLst>
          </p:cNvPr>
          <p:cNvSpPr/>
          <p:nvPr/>
        </p:nvSpPr>
        <p:spPr>
          <a:xfrm>
            <a:off x="551384" y="964666"/>
            <a:ext cx="11302163" cy="566098"/>
          </a:xfrm>
          <a:prstGeom prst="rect">
            <a:avLst/>
          </a:prstGeom>
          <a:solidFill>
            <a:srgbClr val="0165BD"/>
          </a:solidFill>
          <a:ln>
            <a:solidFill>
              <a:srgbClr val="01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90" b="1" dirty="0" smtClean="0">
                <a:latin typeface="Arial" charset="0"/>
                <a:ea typeface="Arial" charset="0"/>
                <a:cs typeface="Arial" charset="0"/>
              </a:rPr>
              <a:t>Our Industrial </a:t>
            </a:r>
            <a:r>
              <a:rPr lang="en-US" sz="3390" b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3390" b="1" dirty="0" smtClean="0">
                <a:latin typeface="Arial" charset="0"/>
                <a:ea typeface="Arial" charset="0"/>
                <a:cs typeface="Arial" charset="0"/>
              </a:rPr>
              <a:t>artner</a:t>
            </a:r>
            <a:endParaRPr lang="en-US" sz="339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13E027A3-0AF3-D04D-9273-9FF6FBFE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A248AE9-B42D-E84D-971A-3D917D07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0429938-C404-DC4B-9FD3-13EF0AB8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C73A1CC-0946-044B-A0B8-820B49E3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839416" y="5166773"/>
            <a:ext cx="583264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hlinkClick r:id="rId5"/>
              </a:rPr>
              <a:t>www.qaware.de</a:t>
            </a:r>
            <a:endParaRPr lang="en-US" sz="1400" dirty="0" smtClean="0">
              <a:latin typeface="Arial" pitchFamily="34" charset="0"/>
            </a:endParaRPr>
          </a:p>
          <a:p>
            <a:r>
              <a:rPr lang="de-DE" sz="1400" b="1" dirty="0" err="1">
                <a:latin typeface="Arial" pitchFamily="34" charset="0"/>
              </a:rPr>
              <a:t>QAware</a:t>
            </a:r>
            <a:r>
              <a:rPr lang="de-DE" sz="1400" b="1" dirty="0">
                <a:latin typeface="Arial" pitchFamily="34" charset="0"/>
              </a:rPr>
              <a:t> GmbH</a:t>
            </a:r>
          </a:p>
          <a:p>
            <a:r>
              <a:rPr lang="de-DE" sz="1400" dirty="0" err="1">
                <a:latin typeface="Arial" pitchFamily="34" charset="0"/>
              </a:rPr>
              <a:t>Aschauer</a:t>
            </a:r>
            <a:r>
              <a:rPr lang="de-DE" sz="1400" dirty="0">
                <a:latin typeface="Arial" pitchFamily="34" charset="0"/>
              </a:rPr>
              <a:t> Straße 32</a:t>
            </a:r>
          </a:p>
          <a:p>
            <a:r>
              <a:rPr lang="de-DE" sz="1400" dirty="0">
                <a:latin typeface="Arial" pitchFamily="34" charset="0"/>
              </a:rPr>
              <a:t>81549 München, </a:t>
            </a:r>
            <a:r>
              <a:rPr lang="de-DE" sz="1400" dirty="0" smtClean="0">
                <a:latin typeface="Arial" pitchFamily="34" charset="0"/>
              </a:rPr>
              <a:t>Germany</a:t>
            </a:r>
            <a:endParaRPr lang="en-US" sz="1400" dirty="0">
              <a:latin typeface="Arial" pitchFamily="34" charset="0"/>
            </a:endParaRPr>
          </a:p>
        </p:txBody>
      </p:sp>
      <p:pic>
        <p:nvPicPr>
          <p:cNvPr id="2050" name="Picture 2" descr="QAware: Qualität und Agilität im Software Engineer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08" y="2365485"/>
            <a:ext cx="7345113" cy="27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31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collection:</a:t>
            </a:r>
            <a:endParaRPr lang="en-US" sz="2200" dirty="0"/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Received list of TD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First expert interviews scheduled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Literature review close to completion: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161120 Joonas Palm - Master's Thesis Kick-off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001927"/>
            <a:ext cx="9865096" cy="3379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4312" y="6120141"/>
            <a:ext cx="58504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2095676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B0E6F6F3-65A2-7E4B-81C1-BE2AD087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de-DE" dirty="0"/>
              <a:t>Roadmap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7102151-F789-104E-A144-21FDEB4A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6F26BCE-7AF0-B846-A4F4-98D296C2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295376E-21A4-9E4C-BEC1-82CC6BF1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60" name="Rectangle 1">
            <a:extLst>
              <a:ext uri="{FF2B5EF4-FFF2-40B4-BE49-F238E27FC236}">
                <a16:creationId xmlns="" xmlns:a16="http://schemas.microsoft.com/office/drawing/2014/main" id="{038D7A28-8686-F945-8BB6-1040256AE8F8}"/>
              </a:ext>
            </a:extLst>
          </p:cNvPr>
          <p:cNvSpPr/>
          <p:nvPr/>
        </p:nvSpPr>
        <p:spPr>
          <a:xfrm>
            <a:off x="3090042" y="2447121"/>
            <a:ext cx="477932" cy="477932"/>
          </a:xfrm>
          <a:prstGeom prst="rect">
            <a:avLst/>
          </a:prstGeom>
          <a:solidFill>
            <a:srgbClr val="64B5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22">
            <a:extLst>
              <a:ext uri="{FF2B5EF4-FFF2-40B4-BE49-F238E27FC236}">
                <a16:creationId xmlns="" xmlns:a16="http://schemas.microsoft.com/office/drawing/2014/main" id="{9B9130FA-8220-0142-9DF9-CEA2AFCFBB5F}"/>
              </a:ext>
            </a:extLst>
          </p:cNvPr>
          <p:cNvSpPr/>
          <p:nvPr/>
        </p:nvSpPr>
        <p:spPr>
          <a:xfrm>
            <a:off x="567071" y="3071170"/>
            <a:ext cx="2521825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Sanitize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 list into publishable list of issues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3" name="Rectangle 23">
            <a:extLst>
              <a:ext uri="{FF2B5EF4-FFF2-40B4-BE49-F238E27FC236}">
                <a16:creationId xmlns="" xmlns:a16="http://schemas.microsoft.com/office/drawing/2014/main" id="{5DF07473-4DD7-C247-B881-E121B01F1F48}"/>
              </a:ext>
            </a:extLst>
          </p:cNvPr>
          <p:cNvSpPr/>
          <p:nvPr/>
        </p:nvSpPr>
        <p:spPr>
          <a:xfrm>
            <a:off x="3090042" y="3026444"/>
            <a:ext cx="477932" cy="477932"/>
          </a:xfrm>
          <a:prstGeom prst="rect">
            <a:avLst/>
          </a:prstGeom>
          <a:solidFill>
            <a:srgbClr val="42A5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28">
            <a:extLst>
              <a:ext uri="{FF2B5EF4-FFF2-40B4-BE49-F238E27FC236}">
                <a16:creationId xmlns="" xmlns:a16="http://schemas.microsoft.com/office/drawing/2014/main" id="{AD349C03-5A8E-9E4B-9FE7-53EC144F3928}"/>
              </a:ext>
            </a:extLst>
          </p:cNvPr>
          <p:cNvSpPr/>
          <p:nvPr/>
        </p:nvSpPr>
        <p:spPr>
          <a:xfrm>
            <a:off x="567071" y="3650493"/>
            <a:ext cx="2514651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Abstract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sz="1400" b="1" kern="0" dirty="0" smtClean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debt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assessment into a check list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5" name="Rectangle 29">
            <a:extLst>
              <a:ext uri="{FF2B5EF4-FFF2-40B4-BE49-F238E27FC236}">
                <a16:creationId xmlns="" xmlns:a16="http://schemas.microsoft.com/office/drawing/2014/main" id="{0C61F7CE-3399-FA41-9D1F-1217B683E988}"/>
              </a:ext>
            </a:extLst>
          </p:cNvPr>
          <p:cNvSpPr/>
          <p:nvPr/>
        </p:nvSpPr>
        <p:spPr>
          <a:xfrm>
            <a:off x="3090042" y="3605767"/>
            <a:ext cx="477932" cy="477932"/>
          </a:xfrm>
          <a:prstGeom prst="rect">
            <a:avLst/>
          </a:prstGeom>
          <a:solidFill>
            <a:srgbClr val="2196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32">
            <a:extLst>
              <a:ext uri="{FF2B5EF4-FFF2-40B4-BE49-F238E27FC236}">
                <a16:creationId xmlns="" xmlns:a16="http://schemas.microsoft.com/office/drawing/2014/main" id="{9923DD46-49A1-1A46-A522-F481F67A8505}"/>
              </a:ext>
            </a:extLst>
          </p:cNvPr>
          <p:cNvSpPr/>
          <p:nvPr/>
        </p:nvSpPr>
        <p:spPr>
          <a:xfrm>
            <a:off x="567071" y="4229816"/>
            <a:ext cx="2514651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Validate results with domain experts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7" name="Rectangle 33">
            <a:extLst>
              <a:ext uri="{FF2B5EF4-FFF2-40B4-BE49-F238E27FC236}">
                <a16:creationId xmlns="" xmlns:a16="http://schemas.microsoft.com/office/drawing/2014/main" id="{7B14226D-3798-B747-9657-8586A9A4630B}"/>
              </a:ext>
            </a:extLst>
          </p:cNvPr>
          <p:cNvSpPr/>
          <p:nvPr/>
        </p:nvSpPr>
        <p:spPr>
          <a:xfrm>
            <a:off x="3090042" y="4185090"/>
            <a:ext cx="477932" cy="477932"/>
          </a:xfrm>
          <a:prstGeom prst="rect">
            <a:avLst/>
          </a:prstGeom>
          <a:solidFill>
            <a:srgbClr val="1E88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36">
            <a:extLst>
              <a:ext uri="{FF2B5EF4-FFF2-40B4-BE49-F238E27FC236}">
                <a16:creationId xmlns="" xmlns:a16="http://schemas.microsoft.com/office/drawing/2014/main" id="{49600BAB-0A11-1147-92CF-D0C0B3E92AEE}"/>
              </a:ext>
            </a:extLst>
          </p:cNvPr>
          <p:cNvSpPr/>
          <p:nvPr/>
        </p:nvSpPr>
        <p:spPr>
          <a:xfrm>
            <a:off x="567071" y="4809139"/>
            <a:ext cx="2514651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Reviewing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literature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9" name="Rectangle 37">
            <a:extLst>
              <a:ext uri="{FF2B5EF4-FFF2-40B4-BE49-F238E27FC236}">
                <a16:creationId xmlns="" xmlns:a16="http://schemas.microsoft.com/office/drawing/2014/main" id="{EAA560D3-09BE-E24A-9986-C2E4610524C7}"/>
              </a:ext>
            </a:extLst>
          </p:cNvPr>
          <p:cNvSpPr/>
          <p:nvPr/>
        </p:nvSpPr>
        <p:spPr>
          <a:xfrm>
            <a:off x="3090042" y="4764413"/>
            <a:ext cx="477932" cy="477932"/>
          </a:xfrm>
          <a:prstGeom prst="rect">
            <a:avLst/>
          </a:prstGeom>
          <a:solidFill>
            <a:srgbClr val="1976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54">
            <a:extLst>
              <a:ext uri="{FF2B5EF4-FFF2-40B4-BE49-F238E27FC236}">
                <a16:creationId xmlns="" xmlns:a16="http://schemas.microsoft.com/office/drawing/2014/main" id="{23F81F5F-2017-A44B-A694-AD5DE0F2E703}"/>
              </a:ext>
            </a:extLst>
          </p:cNvPr>
          <p:cNvSpPr/>
          <p:nvPr/>
        </p:nvSpPr>
        <p:spPr>
          <a:xfrm>
            <a:off x="3793243" y="1318036"/>
            <a:ext cx="1076815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OCT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3" name="Rectangle 73">
            <a:extLst>
              <a:ext uri="{FF2B5EF4-FFF2-40B4-BE49-F238E27FC236}">
                <a16:creationId xmlns="" xmlns:a16="http://schemas.microsoft.com/office/drawing/2014/main" id="{F999B08F-42F5-9642-BCF1-57F183B2DF7C}"/>
              </a:ext>
            </a:extLst>
          </p:cNvPr>
          <p:cNvSpPr/>
          <p:nvPr/>
        </p:nvSpPr>
        <p:spPr>
          <a:xfrm>
            <a:off x="7342208" y="3208170"/>
            <a:ext cx="2498208" cy="82950"/>
          </a:xfrm>
          <a:prstGeom prst="rect">
            <a:avLst/>
          </a:prstGeom>
          <a:solidFill>
            <a:srgbClr val="42A5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4" name="Rectangle 74">
            <a:extLst>
              <a:ext uri="{FF2B5EF4-FFF2-40B4-BE49-F238E27FC236}">
                <a16:creationId xmlns="" xmlns:a16="http://schemas.microsoft.com/office/drawing/2014/main" id="{8B6487ED-1955-2547-927E-0A27174E206F}"/>
              </a:ext>
            </a:extLst>
          </p:cNvPr>
          <p:cNvSpPr/>
          <p:nvPr/>
        </p:nvSpPr>
        <p:spPr>
          <a:xfrm>
            <a:off x="7896201" y="3844822"/>
            <a:ext cx="1944216" cy="82950"/>
          </a:xfrm>
          <a:prstGeom prst="rect">
            <a:avLst/>
          </a:prstGeom>
          <a:solidFill>
            <a:srgbClr val="2196F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5" name="Rectangle 75">
            <a:extLst>
              <a:ext uri="{FF2B5EF4-FFF2-40B4-BE49-F238E27FC236}">
                <a16:creationId xmlns="" xmlns:a16="http://schemas.microsoft.com/office/drawing/2014/main" id="{3E515EE6-6BFA-1849-94CF-8DABB30096E7}"/>
              </a:ext>
            </a:extLst>
          </p:cNvPr>
          <p:cNvSpPr/>
          <p:nvPr/>
        </p:nvSpPr>
        <p:spPr>
          <a:xfrm>
            <a:off x="8544272" y="4403579"/>
            <a:ext cx="1296145" cy="82950"/>
          </a:xfrm>
          <a:prstGeom prst="rect">
            <a:avLst/>
          </a:prstGeom>
          <a:solidFill>
            <a:srgbClr val="1E88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6" name="Rectangle 76">
            <a:extLst>
              <a:ext uri="{FF2B5EF4-FFF2-40B4-BE49-F238E27FC236}">
                <a16:creationId xmlns="" xmlns:a16="http://schemas.microsoft.com/office/drawing/2014/main" id="{9239A79F-F6CF-EE43-AF06-114FDC75EEEE}"/>
              </a:ext>
            </a:extLst>
          </p:cNvPr>
          <p:cNvSpPr/>
          <p:nvPr/>
        </p:nvSpPr>
        <p:spPr>
          <a:xfrm>
            <a:off x="4336229" y="5012810"/>
            <a:ext cx="2767884" cy="82950"/>
          </a:xfrm>
          <a:prstGeom prst="rect">
            <a:avLst/>
          </a:prstGeom>
          <a:solidFill>
            <a:srgbClr val="1976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5" name="Rectangle 54">
            <a:extLst>
              <a:ext uri="{FF2B5EF4-FFF2-40B4-BE49-F238E27FC236}">
                <a16:creationId xmlns="" xmlns:a16="http://schemas.microsoft.com/office/drawing/2014/main" id="{71B5CBF3-AAC7-8D49-BA7D-E6467E13DD77}"/>
              </a:ext>
            </a:extLst>
          </p:cNvPr>
          <p:cNvSpPr/>
          <p:nvPr/>
        </p:nvSpPr>
        <p:spPr>
          <a:xfrm>
            <a:off x="4891272" y="1318036"/>
            <a:ext cx="1076815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NOV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6" name="Rectangle 54">
            <a:extLst>
              <a:ext uri="{FF2B5EF4-FFF2-40B4-BE49-F238E27FC236}">
                <a16:creationId xmlns="" xmlns:a16="http://schemas.microsoft.com/office/drawing/2014/main" id="{9C324A64-43EB-FF4A-965F-560134522577}"/>
              </a:ext>
            </a:extLst>
          </p:cNvPr>
          <p:cNvSpPr/>
          <p:nvPr/>
        </p:nvSpPr>
        <p:spPr>
          <a:xfrm>
            <a:off x="5989301" y="1318036"/>
            <a:ext cx="1076815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DEC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7" name="Rectangle 54">
            <a:extLst>
              <a:ext uri="{FF2B5EF4-FFF2-40B4-BE49-F238E27FC236}">
                <a16:creationId xmlns="" xmlns:a16="http://schemas.microsoft.com/office/drawing/2014/main" id="{CC0CD69F-D02A-3845-97D0-AA262D86C40C}"/>
              </a:ext>
            </a:extLst>
          </p:cNvPr>
          <p:cNvSpPr/>
          <p:nvPr/>
        </p:nvSpPr>
        <p:spPr>
          <a:xfrm>
            <a:off x="7087330" y="1318036"/>
            <a:ext cx="1076815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JAN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8" name="Rectangle 54">
            <a:extLst>
              <a:ext uri="{FF2B5EF4-FFF2-40B4-BE49-F238E27FC236}">
                <a16:creationId xmlns="" xmlns:a16="http://schemas.microsoft.com/office/drawing/2014/main" id="{BED5B5A8-8D15-2747-B987-A8DC8721672F}"/>
              </a:ext>
            </a:extLst>
          </p:cNvPr>
          <p:cNvSpPr/>
          <p:nvPr/>
        </p:nvSpPr>
        <p:spPr>
          <a:xfrm>
            <a:off x="8185359" y="1318036"/>
            <a:ext cx="1076815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FEB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09" name="Rectangle 54">
            <a:extLst>
              <a:ext uri="{FF2B5EF4-FFF2-40B4-BE49-F238E27FC236}">
                <a16:creationId xmlns="" xmlns:a16="http://schemas.microsoft.com/office/drawing/2014/main" id="{2F58099D-4B0F-9D43-9D15-73D81148EBBB}"/>
              </a:ext>
            </a:extLst>
          </p:cNvPr>
          <p:cNvSpPr/>
          <p:nvPr/>
        </p:nvSpPr>
        <p:spPr>
          <a:xfrm>
            <a:off x="9288251" y="1318036"/>
            <a:ext cx="1076815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MAR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10" name="Rectangle 54">
            <a:extLst>
              <a:ext uri="{FF2B5EF4-FFF2-40B4-BE49-F238E27FC236}">
                <a16:creationId xmlns="" xmlns:a16="http://schemas.microsoft.com/office/drawing/2014/main" id="{988C5A4B-3C94-E047-92AA-1EE6FFEEBB67}"/>
              </a:ext>
            </a:extLst>
          </p:cNvPr>
          <p:cNvSpPr/>
          <p:nvPr/>
        </p:nvSpPr>
        <p:spPr>
          <a:xfrm>
            <a:off x="10382128" y="1318036"/>
            <a:ext cx="1076815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APR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cxnSp>
        <p:nvCxnSpPr>
          <p:cNvPr id="112" name="Gerade Verbindung 111">
            <a:extLst>
              <a:ext uri="{FF2B5EF4-FFF2-40B4-BE49-F238E27FC236}">
                <a16:creationId xmlns="" xmlns:a16="http://schemas.microsoft.com/office/drawing/2014/main" id="{3DD43C5B-E085-6244-890F-1F80A452E5C0}"/>
              </a:ext>
            </a:extLst>
          </p:cNvPr>
          <p:cNvCxnSpPr>
            <a:cxnSpLocks/>
            <a:stCxn id="80" idx="2"/>
            <a:endCxn id="116" idx="0"/>
          </p:cNvCxnSpPr>
          <p:nvPr/>
        </p:nvCxnSpPr>
        <p:spPr bwMode="auto">
          <a:xfrm flipH="1">
            <a:off x="4331647" y="1700808"/>
            <a:ext cx="4" cy="420076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4" name="Gerade Verbindung 113">
            <a:extLst>
              <a:ext uri="{FF2B5EF4-FFF2-40B4-BE49-F238E27FC236}">
                <a16:creationId xmlns="" xmlns:a16="http://schemas.microsoft.com/office/drawing/2014/main" id="{68570240-E2DD-3140-86FF-D96D1B355768}"/>
              </a:ext>
            </a:extLst>
          </p:cNvPr>
          <p:cNvCxnSpPr>
            <a:cxnSpLocks/>
            <a:stCxn id="110" idx="2"/>
            <a:endCxn id="117" idx="0"/>
          </p:cNvCxnSpPr>
          <p:nvPr/>
        </p:nvCxnSpPr>
        <p:spPr bwMode="auto">
          <a:xfrm flipH="1">
            <a:off x="10900936" y="1700808"/>
            <a:ext cx="19600" cy="4196054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6" name="Textfeld 115">
            <a:extLst>
              <a:ext uri="{FF2B5EF4-FFF2-40B4-BE49-F238E27FC236}">
                <a16:creationId xmlns="" xmlns:a16="http://schemas.microsoft.com/office/drawing/2014/main" id="{13B9EEC4-FB25-F146-98F4-E1C5CC616D56}"/>
              </a:ext>
            </a:extLst>
          </p:cNvPr>
          <p:cNvSpPr txBox="1"/>
          <p:nvPr/>
        </p:nvSpPr>
        <p:spPr>
          <a:xfrm>
            <a:off x="3656622" y="5901570"/>
            <a:ext cx="135005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</a:rPr>
              <a:t>Official</a:t>
            </a:r>
            <a:r>
              <a:rPr lang="de-DE" sz="1100" dirty="0" smtClean="0">
                <a:latin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</a:rPr>
              <a:t>start</a:t>
            </a:r>
          </a:p>
          <a:p>
            <a:pPr algn="ctr"/>
            <a:r>
              <a:rPr lang="de-DE" sz="1100" dirty="0" smtClean="0">
                <a:latin typeface="Arial" pitchFamily="34" charset="0"/>
              </a:rPr>
              <a:t>15th </a:t>
            </a:r>
            <a:r>
              <a:rPr lang="en-US" sz="1100" dirty="0" smtClean="0">
                <a:latin typeface="Arial" pitchFamily="34" charset="0"/>
              </a:rPr>
              <a:t>October</a:t>
            </a:r>
            <a:r>
              <a:rPr lang="de-DE" sz="1100" dirty="0" smtClean="0">
                <a:latin typeface="Arial" pitchFamily="34" charset="0"/>
              </a:rPr>
              <a:t> 2020</a:t>
            </a:r>
            <a:endParaRPr lang="de-DE" sz="1100" dirty="0">
              <a:latin typeface="Arial" pitchFamily="34" charset="0"/>
            </a:endParaRPr>
          </a:p>
        </p:txBody>
      </p:sp>
      <p:sp>
        <p:nvSpPr>
          <p:cNvPr id="117" name="Textfeld 116">
            <a:extLst>
              <a:ext uri="{FF2B5EF4-FFF2-40B4-BE49-F238E27FC236}">
                <a16:creationId xmlns="" xmlns:a16="http://schemas.microsoft.com/office/drawing/2014/main" id="{8419B948-922B-BD43-8ED8-74BE7712DD96}"/>
              </a:ext>
            </a:extLst>
          </p:cNvPr>
          <p:cNvSpPr txBox="1"/>
          <p:nvPr/>
        </p:nvSpPr>
        <p:spPr>
          <a:xfrm>
            <a:off x="10334113" y="5896862"/>
            <a:ext cx="11336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100" dirty="0">
                <a:latin typeface="Arial" pitchFamily="34" charset="0"/>
              </a:rPr>
              <a:t>O</a:t>
            </a:r>
            <a:r>
              <a:rPr lang="de-DE" sz="1100" dirty="0" smtClean="0">
                <a:latin typeface="Arial" pitchFamily="34" charset="0"/>
              </a:rPr>
              <a:t>fficial </a:t>
            </a:r>
            <a:r>
              <a:rPr lang="de-DE" sz="1100" dirty="0">
                <a:latin typeface="Arial" pitchFamily="34" charset="0"/>
              </a:rPr>
              <a:t>end</a:t>
            </a:r>
          </a:p>
          <a:p>
            <a:pPr algn="ctr"/>
            <a:r>
              <a:rPr lang="de-DE" sz="1100" dirty="0">
                <a:latin typeface="Arial" pitchFamily="34" charset="0"/>
              </a:rPr>
              <a:t>15th </a:t>
            </a:r>
            <a:r>
              <a:rPr lang="de-DE" sz="1100" dirty="0" smtClean="0">
                <a:latin typeface="Arial" pitchFamily="34" charset="0"/>
              </a:rPr>
              <a:t>April 2021</a:t>
            </a:r>
            <a:endParaRPr lang="de-DE" sz="1100" dirty="0">
              <a:latin typeface="Arial" pitchFamily="34" charset="0"/>
            </a:endParaRPr>
          </a:p>
        </p:txBody>
      </p:sp>
      <p:pic>
        <p:nvPicPr>
          <p:cNvPr id="120" name="Grafik 119">
            <a:extLst>
              <a:ext uri="{FF2B5EF4-FFF2-40B4-BE49-F238E27FC236}">
                <a16:creationId xmlns="" xmlns:a16="http://schemas.microsoft.com/office/drawing/2014/main" id="{F3424728-B338-B74B-A1C6-7C3654DFB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76" y="3087595"/>
            <a:ext cx="327718" cy="327718"/>
          </a:xfrm>
          <a:prstGeom prst="rect">
            <a:avLst/>
          </a:prstGeom>
        </p:spPr>
      </p:pic>
      <p:pic>
        <p:nvPicPr>
          <p:cNvPr id="121" name="Grafik 120">
            <a:extLst>
              <a:ext uri="{FF2B5EF4-FFF2-40B4-BE49-F238E27FC236}">
                <a16:creationId xmlns="" xmlns:a16="http://schemas.microsoft.com/office/drawing/2014/main" id="{12FF4D75-5883-B641-B9F3-1F1FE16A5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09" y="4251865"/>
            <a:ext cx="346279" cy="346279"/>
          </a:xfrm>
          <a:prstGeom prst="rect">
            <a:avLst/>
          </a:prstGeom>
        </p:spPr>
      </p:pic>
      <p:sp>
        <p:nvSpPr>
          <p:cNvPr id="39" name="Rectangle 36">
            <a:extLst>
              <a:ext uri="{FF2B5EF4-FFF2-40B4-BE49-F238E27FC236}">
                <a16:creationId xmlns="" xmlns:a16="http://schemas.microsoft.com/office/drawing/2014/main" id="{5FB687F7-6E9C-624A-9D8B-70F3489E40F9}"/>
              </a:ext>
            </a:extLst>
          </p:cNvPr>
          <p:cNvSpPr/>
          <p:nvPr/>
        </p:nvSpPr>
        <p:spPr>
          <a:xfrm>
            <a:off x="596359" y="5420315"/>
            <a:ext cx="2514651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Writing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master’s </a:t>
            </a:r>
            <a:r>
              <a:rPr lang="en-US" sz="1400" b="1" kern="0" noProof="0" dirty="0">
                <a:solidFill>
                  <a:srgbClr val="343941"/>
                </a:solidFill>
                <a:latin typeface="Source Sans Pro" charset="0"/>
                <a:ea typeface="Source Sans Pro" charset="0"/>
                <a:cs typeface="Source Sans Pro" charset="0"/>
              </a:rPr>
              <a:t>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hesis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="" xmlns:a16="http://schemas.microsoft.com/office/drawing/2014/main" id="{D00C5658-7586-3E49-A00E-194515D59334}"/>
              </a:ext>
            </a:extLst>
          </p:cNvPr>
          <p:cNvSpPr/>
          <p:nvPr/>
        </p:nvSpPr>
        <p:spPr>
          <a:xfrm>
            <a:off x="3081722" y="5386792"/>
            <a:ext cx="477932" cy="4779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="" xmlns:a16="http://schemas.microsoft.com/office/drawing/2014/main" id="{0E63A332-2AA5-5649-80A4-C0DC2F80243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85" y="5478964"/>
            <a:ext cx="317500" cy="317500"/>
          </a:xfrm>
          <a:prstGeom prst="rect">
            <a:avLst/>
          </a:prstGeom>
        </p:spPr>
      </p:pic>
      <p:sp>
        <p:nvSpPr>
          <p:cNvPr id="42" name="Rectangle 76">
            <a:extLst>
              <a:ext uri="{FF2B5EF4-FFF2-40B4-BE49-F238E27FC236}">
                <a16:creationId xmlns="" xmlns:a16="http://schemas.microsoft.com/office/drawing/2014/main" id="{D79B5B28-3BD2-1B42-A458-0854EAA4609B}"/>
              </a:ext>
            </a:extLst>
          </p:cNvPr>
          <p:cNvSpPr/>
          <p:nvPr/>
        </p:nvSpPr>
        <p:spPr>
          <a:xfrm>
            <a:off x="5087888" y="5520229"/>
            <a:ext cx="5821762" cy="829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A2841CE4-9652-EA44-A06E-6D60F60C67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91" y="4836488"/>
            <a:ext cx="334716" cy="334716"/>
          </a:xfrm>
          <a:prstGeom prst="rect">
            <a:avLst/>
          </a:prstGeom>
        </p:spPr>
      </p:pic>
      <p:sp>
        <p:nvSpPr>
          <p:cNvPr id="43" name="Rectangle 14">
            <a:extLst>
              <a:ext uri="{FF2B5EF4-FFF2-40B4-BE49-F238E27FC236}">
                <a16:creationId xmlns="" xmlns:a16="http://schemas.microsoft.com/office/drawing/2014/main" id="{14C36DB2-9D2F-E947-9328-AB5C6E232128}"/>
              </a:ext>
            </a:extLst>
          </p:cNvPr>
          <p:cNvSpPr/>
          <p:nvPr/>
        </p:nvSpPr>
        <p:spPr>
          <a:xfrm>
            <a:off x="566602" y="2492682"/>
            <a:ext cx="2515120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Collect and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 describe domain debt items (iteration)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="" xmlns:a16="http://schemas.microsoft.com/office/drawing/2014/main" id="{038D7A28-8686-F945-8BB6-1040256AE8F8}"/>
              </a:ext>
            </a:extLst>
          </p:cNvPr>
          <p:cNvSpPr/>
          <p:nvPr/>
        </p:nvSpPr>
        <p:spPr>
          <a:xfrm>
            <a:off x="3108723" y="1868859"/>
            <a:ext cx="477932" cy="477932"/>
          </a:xfrm>
          <a:prstGeom prst="rect">
            <a:avLst/>
          </a:prstGeom>
          <a:solidFill>
            <a:srgbClr val="64B5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fik 118">
            <a:extLst>
              <a:ext uri="{FF2B5EF4-FFF2-40B4-BE49-F238E27FC236}">
                <a16:creationId xmlns="" xmlns:a16="http://schemas.microsoft.com/office/drawing/2014/main" id="{B8390A17-5074-654C-8FA1-D6FAD52C1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70" y="1949412"/>
            <a:ext cx="327718" cy="327718"/>
          </a:xfrm>
          <a:prstGeom prst="rect">
            <a:avLst/>
          </a:prstGeom>
        </p:spPr>
      </p:pic>
      <p:sp>
        <p:nvSpPr>
          <p:cNvPr id="46" name="Rectangle 14">
            <a:extLst>
              <a:ext uri="{FF2B5EF4-FFF2-40B4-BE49-F238E27FC236}">
                <a16:creationId xmlns="" xmlns:a16="http://schemas.microsoft.com/office/drawing/2014/main" id="{14C36DB2-9D2F-E947-9328-AB5C6E232128}"/>
              </a:ext>
            </a:extLst>
          </p:cNvPr>
          <p:cNvSpPr/>
          <p:nvPr/>
        </p:nvSpPr>
        <p:spPr>
          <a:xfrm>
            <a:off x="566836" y="1909663"/>
            <a:ext cx="2548893" cy="38277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Collect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</a:rPr>
              <a:t> lists of TD in given projects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49" name="Picture 8" descr="https://lh3.googleusercontent.com/proxy/n1JS4bVcVU2bumdIREvT3_aTgtQ4C9LGP-N0lnDhPDUTmNKM6ZHFFnDKtdpaFKLSgQlHOBVgMQyWtwmIQDEkNnNIzyu0ODwOkGU6R0zou8fqqJJkMuB-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69" y="3619369"/>
            <a:ext cx="348525" cy="4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72">
            <a:extLst>
              <a:ext uri="{FF2B5EF4-FFF2-40B4-BE49-F238E27FC236}">
                <a16:creationId xmlns="" xmlns:a16="http://schemas.microsoft.com/office/drawing/2014/main" id="{C15F02F8-A116-9F4E-BB01-B7C70A1F1BC9}"/>
              </a:ext>
            </a:extLst>
          </p:cNvPr>
          <p:cNvSpPr/>
          <p:nvPr/>
        </p:nvSpPr>
        <p:spPr>
          <a:xfrm>
            <a:off x="5441718" y="2636088"/>
            <a:ext cx="1900490" cy="89133"/>
          </a:xfrm>
          <a:prstGeom prst="rect">
            <a:avLst/>
          </a:prstGeom>
          <a:solidFill>
            <a:srgbClr val="64B5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1" name="Rectangle 72">
            <a:extLst>
              <a:ext uri="{FF2B5EF4-FFF2-40B4-BE49-F238E27FC236}">
                <a16:creationId xmlns="" xmlns:a16="http://schemas.microsoft.com/office/drawing/2014/main" id="{C15F02F8-A116-9F4E-BB01-B7C70A1F1BC9}"/>
              </a:ext>
            </a:extLst>
          </p:cNvPr>
          <p:cNvSpPr/>
          <p:nvPr/>
        </p:nvSpPr>
        <p:spPr>
          <a:xfrm>
            <a:off x="4871864" y="2060030"/>
            <a:ext cx="1117437" cy="89133"/>
          </a:xfrm>
          <a:prstGeom prst="rect">
            <a:avLst/>
          </a:prstGeom>
          <a:solidFill>
            <a:srgbClr val="64B5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2" name="Grafik 120">
            <a:extLst>
              <a:ext uri="{FF2B5EF4-FFF2-40B4-BE49-F238E27FC236}">
                <a16:creationId xmlns="" xmlns:a16="http://schemas.microsoft.com/office/drawing/2014/main" id="{12FF4D75-5883-B641-B9F3-1F1FE16A5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15" y="2512080"/>
            <a:ext cx="346279" cy="346279"/>
          </a:xfrm>
          <a:prstGeom prst="rect">
            <a:avLst/>
          </a:prstGeom>
        </p:spPr>
      </p:pic>
      <p:sp>
        <p:nvSpPr>
          <p:cNvPr id="12" name="U-Turn Arrow 11"/>
          <p:cNvSpPr/>
          <p:nvPr/>
        </p:nvSpPr>
        <p:spPr bwMode="auto">
          <a:xfrm>
            <a:off x="6251184" y="2447121"/>
            <a:ext cx="295541" cy="254246"/>
          </a:xfrm>
          <a:prstGeom prst="uturnArrow">
            <a:avLst/>
          </a:prstGeom>
          <a:solidFill>
            <a:srgbClr val="64B5F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" name="U-Turn Arrow 54"/>
          <p:cNvSpPr/>
          <p:nvPr/>
        </p:nvSpPr>
        <p:spPr bwMode="auto">
          <a:xfrm rot="10800000">
            <a:off x="6223598" y="2665522"/>
            <a:ext cx="290468" cy="259531"/>
          </a:xfrm>
          <a:prstGeom prst="uturnArrow">
            <a:avLst/>
          </a:prstGeom>
          <a:solidFill>
            <a:srgbClr val="64B5F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0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Harald </a:t>
            </a:r>
            <a:r>
              <a:rPr lang="en-US" dirty="0" err="1"/>
              <a:t>Störrle</a:t>
            </a:r>
            <a:r>
              <a:rPr lang="en-US" dirty="0" smtClean="0"/>
              <a:t>, </a:t>
            </a:r>
            <a:r>
              <a:rPr lang="en-US" dirty="0"/>
              <a:t>Marcus </a:t>
            </a:r>
            <a:r>
              <a:rPr lang="en-US" dirty="0" err="1"/>
              <a:t>Ciolkowski</a:t>
            </a:r>
            <a:r>
              <a:rPr lang="en-US" dirty="0"/>
              <a:t>. </a:t>
            </a:r>
            <a:r>
              <a:rPr lang="en-US" dirty="0" smtClean="0"/>
              <a:t>“Stepping </a:t>
            </a:r>
            <a:r>
              <a:rPr lang="en-US" dirty="0"/>
              <a:t>Away from the Lamppost: Domain-Level Technical Debt</a:t>
            </a:r>
            <a:r>
              <a:rPr lang="en-US" dirty="0" smtClean="0"/>
              <a:t>.” </a:t>
            </a:r>
            <a:r>
              <a:rPr lang="en-US" dirty="0"/>
              <a:t>45th </a:t>
            </a:r>
            <a:r>
              <a:rPr lang="en-US" dirty="0" err="1"/>
              <a:t>Euromicro</a:t>
            </a:r>
            <a:r>
              <a:rPr lang="en-US" dirty="0"/>
              <a:t> Conference on Software Engineering and Advanced Applications (SEAA). IEEE, 2019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Herb Krasner. “The </a:t>
            </a:r>
            <a:r>
              <a:rPr lang="en-US" dirty="0"/>
              <a:t>Cost of Poor Quality Software in the US: A 2018 </a:t>
            </a:r>
            <a:r>
              <a:rPr lang="en-US" dirty="0" smtClean="0"/>
              <a:t>Report” </a:t>
            </a:r>
            <a:r>
              <a:rPr lang="en-US" dirty="0"/>
              <a:t>Consortium for IT Software Quality (CISQ), 2018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World Bank, United Kingdom. Available at: https://data.worldbank.org/country/GB . Accessed: 21.10.2020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Terese</a:t>
            </a:r>
            <a:r>
              <a:rPr lang="en-US" dirty="0" smtClean="0"/>
              <a:t> </a:t>
            </a:r>
            <a:r>
              <a:rPr lang="en-US" dirty="0" err="1" smtClean="0"/>
              <a:t>Besker</a:t>
            </a:r>
            <a:r>
              <a:rPr lang="en-US" dirty="0"/>
              <a:t>,</a:t>
            </a:r>
            <a:r>
              <a:rPr lang="en-US" dirty="0" smtClean="0"/>
              <a:t> Antonio Martini, Jan Bosch. </a:t>
            </a:r>
            <a:r>
              <a:rPr lang="en-US" dirty="0"/>
              <a:t>“Technical Debt Cripples Software Developer Productivity.” </a:t>
            </a:r>
            <a:r>
              <a:rPr lang="en-US" dirty="0" smtClean="0"/>
              <a:t>International </a:t>
            </a:r>
            <a:r>
              <a:rPr lang="en-US" dirty="0"/>
              <a:t>Conference on Technical </a:t>
            </a:r>
            <a:r>
              <a:rPr lang="en-US" dirty="0" smtClean="0"/>
              <a:t>Debt. ACM/IEEE, 2018.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Nicolli S. R. </a:t>
            </a:r>
            <a:r>
              <a:rPr lang="pt-BR" dirty="0" smtClean="0"/>
              <a:t>Alves, Leilane </a:t>
            </a:r>
            <a:r>
              <a:rPr lang="pt-BR" dirty="0"/>
              <a:t>F. </a:t>
            </a:r>
            <a:r>
              <a:rPr lang="pt-BR" dirty="0" smtClean="0"/>
              <a:t>Ribeiro, Vivyane Caires, Thiago </a:t>
            </a:r>
            <a:r>
              <a:rPr lang="pt-BR" dirty="0"/>
              <a:t>S. </a:t>
            </a:r>
            <a:r>
              <a:rPr lang="pt-BR" dirty="0" smtClean="0"/>
              <a:t>Mendes, </a:t>
            </a:r>
            <a:r>
              <a:rPr lang="pt-BR" dirty="0"/>
              <a:t>Rodrigo O. </a:t>
            </a:r>
            <a:r>
              <a:rPr lang="pt-BR" dirty="0" smtClean="0"/>
              <a:t>Spínola. “</a:t>
            </a:r>
            <a:r>
              <a:rPr lang="en-US" dirty="0"/>
              <a:t>Towards an Ontology of Terms on Technical </a:t>
            </a:r>
            <a:r>
              <a:rPr lang="en-US" dirty="0" smtClean="0"/>
              <a:t>Debt.</a:t>
            </a:r>
            <a:r>
              <a:rPr lang="pt-BR" dirty="0" smtClean="0"/>
              <a:t>” </a:t>
            </a:r>
            <a:r>
              <a:rPr lang="en-US" dirty="0"/>
              <a:t>6th IEEE International Workshop on Managing Technical </a:t>
            </a:r>
            <a:r>
              <a:rPr lang="en-US" dirty="0" smtClean="0"/>
              <a:t>Debt. IEEE, 2014.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 </a:t>
            </a:r>
            <a:r>
              <a:rPr lang="en-US" dirty="0" err="1" smtClean="0"/>
              <a:t>Runeson</a:t>
            </a:r>
            <a:r>
              <a:rPr lang="en-US" dirty="0" smtClean="0"/>
              <a:t>, Martin </a:t>
            </a:r>
            <a:r>
              <a:rPr lang="en-US" dirty="0" err="1" smtClean="0"/>
              <a:t>Höst</a:t>
            </a:r>
            <a:r>
              <a:rPr lang="en-US" dirty="0" smtClean="0"/>
              <a:t>, Austen Rainer, </a:t>
            </a:r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Regnell</a:t>
            </a:r>
            <a:r>
              <a:rPr lang="en-US" dirty="0"/>
              <a:t>. </a:t>
            </a:r>
            <a:r>
              <a:rPr lang="en-US" dirty="0" smtClean="0"/>
              <a:t>“Case Study Research in Software Engineering.” John Wiley &amp; Sons, Inc., Publication, 2012.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Nanette Brown, </a:t>
            </a:r>
            <a:r>
              <a:rPr lang="en-US" dirty="0" err="1" smtClean="0"/>
              <a:t>Yuanfang</a:t>
            </a:r>
            <a:r>
              <a:rPr lang="en-US" dirty="0" smtClean="0"/>
              <a:t> </a:t>
            </a:r>
            <a:r>
              <a:rPr lang="en-US" dirty="0" err="1" smtClean="0"/>
              <a:t>Cai</a:t>
            </a:r>
            <a:r>
              <a:rPr lang="en-US" dirty="0" smtClean="0"/>
              <a:t>, </a:t>
            </a:r>
            <a:r>
              <a:rPr lang="en-US" dirty="0" err="1" smtClean="0"/>
              <a:t>Yuepu</a:t>
            </a:r>
            <a:r>
              <a:rPr lang="en-US" dirty="0" smtClean="0"/>
              <a:t> </a:t>
            </a:r>
            <a:r>
              <a:rPr lang="en-US" dirty="0" err="1" smtClean="0"/>
              <a:t>Guo</a:t>
            </a:r>
            <a:r>
              <a:rPr lang="en-US" dirty="0" smtClean="0"/>
              <a:t> et al</a:t>
            </a:r>
            <a:r>
              <a:rPr lang="en-US" dirty="0"/>
              <a:t>. “Managing Technical Debt in Software-Reliant </a:t>
            </a:r>
            <a:r>
              <a:rPr lang="en-US" dirty="0" smtClean="0"/>
              <a:t>Systems.” ACM, 2010.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4449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Joonas Palm</a:t>
            </a:r>
            <a:endParaRPr lang="en-AU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B.Sc.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2207568" y="5445224"/>
            <a:ext cx="1293429" cy="133350"/>
          </a:xfrm>
        </p:spPr>
        <p:txBody>
          <a:bodyPr/>
          <a:lstStyle/>
          <a:p>
            <a:r>
              <a:rPr lang="en-AU" dirty="0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1160429" y="3735540"/>
            <a:ext cx="2452083" cy="131762"/>
          </a:xfrm>
        </p:spPr>
        <p:txBody>
          <a:bodyPr/>
          <a:lstStyle/>
          <a:p>
            <a:r>
              <a:rPr lang="en-AU" dirty="0" smtClean="0"/>
              <a:t>joonas.palm@tum.de</a:t>
            </a:r>
          </a:p>
          <a:p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Research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Research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Current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666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2924944"/>
            <a:ext cx="11523133" cy="345680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Why technical debt (TD)?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341942" y="4365104"/>
            <a:ext cx="950505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Def.: “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the gap between the current state of a software system and some hypothesized “ideal” state in which the system is optimally successful in a particular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environment.” [7]</a:t>
            </a:r>
          </a:p>
        </p:txBody>
      </p:sp>
    </p:spTree>
    <p:extLst>
      <p:ext uri="{BB962C8B-B14F-4D97-AF65-F5344CB8AC3E}">
        <p14:creationId xmlns:p14="http://schemas.microsoft.com/office/powerpoint/2010/main" val="1343667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ck-background | HLPC Laundry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9"/>
          <a:stretch/>
        </p:blipFill>
        <p:spPr bwMode="auto">
          <a:xfrm>
            <a:off x="-6401" y="1103436"/>
            <a:ext cx="12198401" cy="52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2060848"/>
            <a:ext cx="11523133" cy="4320903"/>
          </a:xfrm>
        </p:spPr>
        <p:txBody>
          <a:bodyPr>
            <a:normAutofit/>
          </a:bodyPr>
          <a:lstStyle/>
          <a:p>
            <a:pPr algn="ctr"/>
            <a:r>
              <a:rPr lang="en-US" sz="200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~23%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[4]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95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0" y="846601"/>
            <a:ext cx="10025796" cy="56395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7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2924944"/>
            <a:ext cx="11523133" cy="345680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is domain level TD?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341942" y="4365104"/>
            <a:ext cx="95050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Def.: “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Domain level technical debt (TD)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is the misrepresentation of the application domain by an actual system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.” [1]</a:t>
            </a:r>
          </a:p>
        </p:txBody>
      </p:sp>
    </p:spTree>
    <p:extLst>
      <p:ext uri="{BB962C8B-B14F-4D97-AF65-F5344CB8AC3E}">
        <p14:creationId xmlns:p14="http://schemas.microsoft.com/office/powerpoint/2010/main" val="1338492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3074" name="Picture 2" descr="https://images-na.ssl-images-amazon.com/images/I/81CwzgotbCL._AC_SL1500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2" y="1031264"/>
            <a:ext cx="4396165" cy="43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teltarif.de/img/arch/2019/kw17/telekom-hallo-magenta-1o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" r="22719"/>
          <a:stretch/>
        </p:blipFill>
        <p:spPr bwMode="auto">
          <a:xfrm>
            <a:off x="6312024" y="1031264"/>
            <a:ext cx="4449964" cy="43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5142" y="5424499"/>
            <a:ext cx="424479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[Source: https://tinyurl.com/yxo2tr8e]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2024" y="5424499"/>
            <a:ext cx="424479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[Source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 https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://tinyurl.com/y3uhkhb6]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152" y="5703639"/>
            <a:ext cx="439616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</a:rPr>
              <a:t>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0355" y="5703639"/>
            <a:ext cx="439616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55075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</a:t>
            </a:r>
            <a:r>
              <a:rPr lang="de-DE" dirty="0" err="1" smtClean="0"/>
              <a:t>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3074" name="Picture 2" descr="https://images-na.ssl-images-amazon.com/images/I/81CwzgotbCL._AC_SL1500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2" y="1031264"/>
            <a:ext cx="4396165" cy="43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teltarif.de/img/arch/2019/kw17/telekom-hallo-magenta-1og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" r="22719"/>
          <a:stretch/>
        </p:blipFill>
        <p:spPr bwMode="auto">
          <a:xfrm>
            <a:off x="6312024" y="1031264"/>
            <a:ext cx="4449964" cy="43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5142" y="5424499"/>
            <a:ext cx="424479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[Source: https://tinyurl.com/yxo2tr8e]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2024" y="5424499"/>
            <a:ext cx="424479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[Source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 https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://tinyurl.com/y3uhkhb6]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152" y="5703639"/>
            <a:ext cx="439616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</a:rPr>
              <a:t>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0355" y="5703639"/>
            <a:ext cx="439616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</a:rPr>
              <a:t>2018</a:t>
            </a:r>
          </a:p>
        </p:txBody>
      </p:sp>
      <p:pic>
        <p:nvPicPr>
          <p:cNvPr id="4098" name="Picture 2" descr="Announcement: Stitch is now GDPR-compli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35" y="1803560"/>
            <a:ext cx="5464654" cy="29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sebis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161120 Joonas Palm - Master's Thesis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364" y="980728"/>
            <a:ext cx="8352244" cy="5143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7488" y="6113669"/>
            <a:ext cx="424479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[Source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 https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://tinyurl.com/y8tpyrx7]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8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1245</Words>
  <Application>Microsoft Office PowerPoint</Application>
  <PresentationFormat>Widescreen</PresentationFormat>
  <Paragraphs>204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Helvetica Neue</vt:lpstr>
      <vt:lpstr>Source Sans Pro</vt:lpstr>
      <vt:lpstr>TUM Neue Helvetica 75 Bold</vt:lpstr>
      <vt:lpstr>Wingdings</vt:lpstr>
      <vt:lpstr>Slides sebis 2013 2</vt:lpstr>
      <vt:lpstr>Identifying and Assessing the Effects of Domain Level Technical Debts in Practice</vt:lpstr>
      <vt:lpstr>Outline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Research Questions</vt:lpstr>
      <vt:lpstr>Research Methodology</vt:lpstr>
      <vt:lpstr>Research Methodology</vt:lpstr>
      <vt:lpstr>Current State</vt:lpstr>
      <vt:lpstr>Roadmap</vt:lpstr>
      <vt:lpstr>References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2018-10-29T10:15:19Z</dcterms:created>
  <dcterms:modified xsi:type="dcterms:W3CDTF">2020-11-16T12:33:39Z</dcterms:modified>
</cp:coreProperties>
</file>