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saveSubsetFonts="1">
  <p:sldMasterIdLst>
    <p:sldMasterId id="2147483725" r:id="rId1"/>
  </p:sldMasterIdLst>
  <p:notesMasterIdLst>
    <p:notesMasterId r:id="rId34"/>
  </p:notesMasterIdLst>
  <p:handoutMasterIdLst>
    <p:handoutMasterId r:id="rId35"/>
  </p:handoutMasterIdLst>
  <p:sldIdLst>
    <p:sldId id="647" r:id="rId2"/>
    <p:sldId id="853" r:id="rId3"/>
    <p:sldId id="885" r:id="rId4"/>
    <p:sldId id="886" r:id="rId5"/>
    <p:sldId id="859" r:id="rId6"/>
    <p:sldId id="850" r:id="rId7"/>
    <p:sldId id="867" r:id="rId8"/>
    <p:sldId id="701" r:id="rId9"/>
    <p:sldId id="868" r:id="rId10"/>
    <p:sldId id="878" r:id="rId11"/>
    <p:sldId id="869" r:id="rId12"/>
    <p:sldId id="879" r:id="rId13"/>
    <p:sldId id="880" r:id="rId14"/>
    <p:sldId id="882" r:id="rId15"/>
    <p:sldId id="883" r:id="rId16"/>
    <p:sldId id="871" r:id="rId17"/>
    <p:sldId id="895" r:id="rId18"/>
    <p:sldId id="873" r:id="rId19"/>
    <p:sldId id="872" r:id="rId20"/>
    <p:sldId id="887" r:id="rId21"/>
    <p:sldId id="888" r:id="rId22"/>
    <p:sldId id="884" r:id="rId23"/>
    <p:sldId id="896" r:id="rId24"/>
    <p:sldId id="877" r:id="rId25"/>
    <p:sldId id="866" r:id="rId26"/>
    <p:sldId id="673" r:id="rId27"/>
    <p:sldId id="893" r:id="rId28"/>
    <p:sldId id="876" r:id="rId29"/>
    <p:sldId id="891" r:id="rId30"/>
    <p:sldId id="894" r:id="rId31"/>
    <p:sldId id="892" r:id="rId32"/>
    <p:sldId id="890" r:id="rId33"/>
  </p:sldIdLst>
  <p:sldSz cx="12192000" cy="6858000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Helvetica Neue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618" userDrawn="1">
          <p15:clr>
            <a:srgbClr val="A4A3A4"/>
          </p15:clr>
        </p15:guide>
        <p15:guide id="3" orient="horz" pos="4042" userDrawn="1">
          <p15:clr>
            <a:srgbClr val="A4A3A4"/>
          </p15:clr>
        </p15:guide>
        <p15:guide id="4" pos="7499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FB0"/>
    <a:srgbClr val="64B5F6"/>
    <a:srgbClr val="0065BD"/>
    <a:srgbClr val="C0C0C0"/>
    <a:srgbClr val="000000"/>
    <a:srgbClr val="41BEFF"/>
    <a:srgbClr val="FF8000"/>
    <a:srgbClr val="CB6C1D"/>
    <a:srgbClr val="ECE8C2"/>
    <a:srgbClr val="91AC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Keine Formatvorlage, Tabellengitternetz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3" autoAdjust="0"/>
    <p:restoredTop sz="75890" autoAdjust="0"/>
  </p:normalViewPr>
  <p:slideViewPr>
    <p:cSldViewPr>
      <p:cViewPr varScale="1">
        <p:scale>
          <a:sx n="126" d="100"/>
          <a:sy n="126" d="100"/>
        </p:scale>
        <p:origin x="1906" y="96"/>
      </p:cViewPr>
      <p:guideLst>
        <p:guide orient="horz" pos="2160"/>
        <p:guide orient="horz" pos="618"/>
        <p:guide orient="horz" pos="4042"/>
        <p:guide pos="7499"/>
        <p:guide pos="211"/>
        <p:guide pos="3840"/>
      </p:guideLst>
    </p:cSldViewPr>
  </p:slideViewPr>
  <p:outlineViewPr>
    <p:cViewPr>
      <p:scale>
        <a:sx n="33" d="100"/>
        <a:sy n="33" d="100"/>
      </p:scale>
      <p:origin x="0" y="3909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532" y="-10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smtClean="0">
                <a:effectLst/>
              </a:rPr>
              <a:t>Domain Debt Identification Checklist</a:t>
            </a:r>
            <a:endParaRPr lang="en-US" sz="160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Weights of the questions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58000"/>
                  <a:shade val="80000"/>
                  <a:satMod val="180000"/>
                </a:schemeClr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l"/>
              </a:scene3d>
              <a:sp3d prstMaterial="flat">
                <a:bevelT w="19050" h="31750" prst="coolSlant"/>
              </a:sp3d>
            </c:spPr>
          </c:dPt>
          <c:dPt>
            <c:idx val="1"/>
            <c:bubble3D val="0"/>
            <c:spPr>
              <a:solidFill>
                <a:schemeClr val="accent6">
                  <a:shade val="86000"/>
                  <a:shade val="80000"/>
                  <a:satMod val="180000"/>
                </a:schemeClr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l"/>
              </a:scene3d>
              <a:sp3d prstMaterial="flat">
                <a:bevelT w="19050" h="31750" prst="coolSlant"/>
              </a:sp3d>
            </c:spPr>
          </c:dPt>
          <c:dPt>
            <c:idx val="2"/>
            <c:bubble3D val="0"/>
            <c:spPr>
              <a:solidFill>
                <a:schemeClr val="accent6">
                  <a:tint val="86000"/>
                  <a:shade val="80000"/>
                  <a:satMod val="180000"/>
                </a:schemeClr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l"/>
              </a:scene3d>
              <a:sp3d prstMaterial="flat">
                <a:bevelT w="19050" h="31750" prst="coolSlant"/>
              </a:sp3d>
            </c:spPr>
          </c:dPt>
          <c:dPt>
            <c:idx val="3"/>
            <c:bubble3D val="0"/>
            <c:spPr>
              <a:solidFill>
                <a:schemeClr val="accent6">
                  <a:tint val="58000"/>
                  <a:shade val="80000"/>
                  <a:satMod val="180000"/>
                </a:schemeClr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l"/>
              </a:scene3d>
              <a:sp3d prstMaterial="flat">
                <a:bevelT w="19050" h="31750" prst="coolSlant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1st Order (2 questions, weight 40)</c:v>
                </c:pt>
                <c:pt idx="1">
                  <c:v>2nd Order (5 questions, weight 10)</c:v>
                </c:pt>
                <c:pt idx="2">
                  <c:v>3rd Order (5 questions, weight 3)</c:v>
                </c:pt>
                <c:pt idx="3">
                  <c:v>4th Order (8 questions, weight 1)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50</c:v>
                </c:pt>
                <c:pt idx="2">
                  <c:v>15</c:v>
                </c:pt>
                <c:pt idx="3">
                  <c:v>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smtClean="0">
                <a:effectLst/>
              </a:rPr>
              <a:t>Domain Debt Identification Checklist</a:t>
            </a:r>
            <a:endParaRPr lang="en-US" sz="160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Weights of the questions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58000"/>
                  <a:shade val="80000"/>
                  <a:satMod val="180000"/>
                </a:schemeClr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l"/>
              </a:scene3d>
              <a:sp3d prstMaterial="flat">
                <a:bevelT w="19050" h="31750" prst="coolSlant"/>
              </a:sp3d>
            </c:spPr>
          </c:dPt>
          <c:dPt>
            <c:idx val="1"/>
            <c:bubble3D val="0"/>
            <c:spPr>
              <a:solidFill>
                <a:schemeClr val="accent6">
                  <a:shade val="86000"/>
                  <a:shade val="80000"/>
                  <a:satMod val="180000"/>
                </a:schemeClr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l"/>
              </a:scene3d>
              <a:sp3d prstMaterial="flat">
                <a:bevelT w="19050" h="31750" prst="coolSlant"/>
              </a:sp3d>
            </c:spPr>
          </c:dPt>
          <c:dPt>
            <c:idx val="2"/>
            <c:bubble3D val="0"/>
            <c:spPr>
              <a:solidFill>
                <a:schemeClr val="accent6">
                  <a:tint val="86000"/>
                  <a:shade val="80000"/>
                  <a:satMod val="180000"/>
                </a:schemeClr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l"/>
              </a:scene3d>
              <a:sp3d prstMaterial="flat">
                <a:bevelT w="19050" h="31750" prst="coolSlant"/>
              </a:sp3d>
            </c:spPr>
          </c:dPt>
          <c:dPt>
            <c:idx val="3"/>
            <c:bubble3D val="0"/>
            <c:spPr>
              <a:solidFill>
                <a:schemeClr val="accent6">
                  <a:tint val="58000"/>
                  <a:shade val="80000"/>
                  <a:satMod val="180000"/>
                </a:schemeClr>
              </a:solidFill>
              <a:ln>
                <a:noFill/>
              </a:ln>
              <a:effectLst>
                <a:outerShdw blurRad="44450" dist="13970" dir="5400000" algn="ctr" rotWithShape="0">
                  <a:srgbClr val="000000">
                    <a:alpha val="4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woPt" dir="tl"/>
              </a:scene3d>
              <a:sp3d prstMaterial="flat">
                <a:bevelT w="19050" h="31750" prst="coolSlant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1st Order (2 questions, weight 40)</c:v>
                </c:pt>
                <c:pt idx="1">
                  <c:v>2nd Order (5 questions, weight 10)</c:v>
                </c:pt>
                <c:pt idx="2">
                  <c:v>3rd Order (5 questions, weight 3)</c:v>
                </c:pt>
                <c:pt idx="3">
                  <c:v>4th Order (8 questions, weight 1)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50</c:v>
                </c:pt>
                <c:pt idx="2">
                  <c:v>15</c:v>
                </c:pt>
                <c:pt idx="3">
                  <c:v>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F8526C-4A72-4F0C-883D-572E871FB3A3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FD364CC-852C-43CB-9103-23C849382A95}">
      <dgm:prSet phldrT="[Text]" custT="1"/>
      <dgm:spPr/>
      <dgm:t>
        <a:bodyPr/>
        <a:lstStyle/>
        <a:p>
          <a:pPr algn="l"/>
          <a:r>
            <a:rPr lang="en-US" sz="1800" dirty="0" smtClean="0"/>
            <a:t>1. Relatively expensive: high interest, high principal, high criticality.</a:t>
          </a:r>
          <a:endParaRPr lang="en-US" sz="1800" dirty="0"/>
        </a:p>
      </dgm:t>
    </dgm:pt>
    <dgm:pt modelId="{0C63B6D1-AAC1-4853-8C9C-C00447B97B07}" type="parTrans" cxnId="{92DCA5C7-4620-4763-8842-879D5DE9CD0F}">
      <dgm:prSet/>
      <dgm:spPr/>
      <dgm:t>
        <a:bodyPr/>
        <a:lstStyle/>
        <a:p>
          <a:pPr algn="l"/>
          <a:endParaRPr lang="en-US"/>
        </a:p>
      </dgm:t>
    </dgm:pt>
    <dgm:pt modelId="{7B64086C-147C-4ECF-BB0A-9F509BF39DEF}" type="sibTrans" cxnId="{92DCA5C7-4620-4763-8842-879D5DE9CD0F}">
      <dgm:prSet/>
      <dgm:spPr/>
      <dgm:t>
        <a:bodyPr/>
        <a:lstStyle/>
        <a:p>
          <a:pPr algn="l"/>
          <a:endParaRPr lang="en-US"/>
        </a:p>
      </dgm:t>
    </dgm:pt>
    <dgm:pt modelId="{78C98799-D7AB-4BFA-95E5-6B6EEBFAEDB7}">
      <dgm:prSet phldrT="[Text]" custT="1"/>
      <dgm:spPr/>
      <dgm:t>
        <a:bodyPr/>
        <a:lstStyle/>
        <a:p>
          <a:pPr algn="l"/>
          <a:r>
            <a:rPr lang="en-US" sz="1800" dirty="0" smtClean="0"/>
            <a:t>2. Repayment requires more than changing the system: cultural and organizational changes.</a:t>
          </a:r>
          <a:endParaRPr lang="en-US" sz="1800" dirty="0"/>
        </a:p>
      </dgm:t>
    </dgm:pt>
    <dgm:pt modelId="{2F3DD4B7-F262-4361-8F1D-6B3CE2C3B10F}" type="parTrans" cxnId="{544795BA-5FC3-4693-AE50-64D0F520DB4B}">
      <dgm:prSet/>
      <dgm:spPr/>
      <dgm:t>
        <a:bodyPr/>
        <a:lstStyle/>
        <a:p>
          <a:pPr algn="l"/>
          <a:endParaRPr lang="en-US"/>
        </a:p>
      </dgm:t>
    </dgm:pt>
    <dgm:pt modelId="{44E89EAE-742F-4EA4-A10B-05F365B59DC1}" type="sibTrans" cxnId="{544795BA-5FC3-4693-AE50-64D0F520DB4B}">
      <dgm:prSet/>
      <dgm:spPr/>
      <dgm:t>
        <a:bodyPr/>
        <a:lstStyle/>
        <a:p>
          <a:pPr algn="l"/>
          <a:endParaRPr lang="en-US"/>
        </a:p>
      </dgm:t>
    </dgm:pt>
    <dgm:pt modelId="{92DDDA46-50FC-40E3-9C4F-01CD85871FA9}">
      <dgm:prSet phldrT="[Text]" custT="1"/>
      <dgm:spPr/>
      <dgm:t>
        <a:bodyPr/>
        <a:lstStyle/>
        <a:p>
          <a:pPr algn="l"/>
          <a:r>
            <a:rPr lang="en-US" sz="1800" dirty="0" smtClean="0"/>
            <a:t>3. Requires domain knowledge for identification and management.</a:t>
          </a:r>
          <a:endParaRPr lang="en-US" sz="1800" dirty="0"/>
        </a:p>
      </dgm:t>
    </dgm:pt>
    <dgm:pt modelId="{9B5565FE-4E3B-4D6F-89AA-C1C8C851ED42}" type="parTrans" cxnId="{263DFEF0-E36A-466A-BEA0-1860465A3BF7}">
      <dgm:prSet/>
      <dgm:spPr/>
      <dgm:t>
        <a:bodyPr/>
        <a:lstStyle/>
        <a:p>
          <a:pPr algn="l"/>
          <a:endParaRPr lang="en-US"/>
        </a:p>
      </dgm:t>
    </dgm:pt>
    <dgm:pt modelId="{253049FE-24BC-4306-BF82-33939F176214}" type="sibTrans" cxnId="{263DFEF0-E36A-466A-BEA0-1860465A3BF7}">
      <dgm:prSet/>
      <dgm:spPr/>
      <dgm:t>
        <a:bodyPr/>
        <a:lstStyle/>
        <a:p>
          <a:pPr algn="l"/>
          <a:endParaRPr lang="en-US"/>
        </a:p>
      </dgm:t>
    </dgm:pt>
    <dgm:pt modelId="{4521E493-5BF5-4FC4-8FB0-93229C7BD626}">
      <dgm:prSet custT="1"/>
      <dgm:spPr/>
      <dgm:t>
        <a:bodyPr/>
        <a:lstStyle/>
        <a:p>
          <a:pPr algn="l"/>
          <a:r>
            <a:rPr lang="en-US" sz="1800" dirty="0" smtClean="0"/>
            <a:t>4. Independency from technology. Not caused by the technology.</a:t>
          </a:r>
          <a:endParaRPr lang="en-US" sz="1800" dirty="0"/>
        </a:p>
      </dgm:t>
    </dgm:pt>
    <dgm:pt modelId="{F09B63C9-5184-4D5D-BE61-3F8B5ADF9273}" type="parTrans" cxnId="{D6E25163-50E8-4516-ACBE-7381DC7ECE78}">
      <dgm:prSet/>
      <dgm:spPr/>
      <dgm:t>
        <a:bodyPr/>
        <a:lstStyle/>
        <a:p>
          <a:pPr algn="l"/>
          <a:endParaRPr lang="en-US"/>
        </a:p>
      </dgm:t>
    </dgm:pt>
    <dgm:pt modelId="{FBB1ECA9-2CD0-42CD-81F3-595D9DD99D85}" type="sibTrans" cxnId="{D6E25163-50E8-4516-ACBE-7381DC7ECE78}">
      <dgm:prSet/>
      <dgm:spPr/>
      <dgm:t>
        <a:bodyPr/>
        <a:lstStyle/>
        <a:p>
          <a:pPr algn="l"/>
          <a:endParaRPr lang="en-US"/>
        </a:p>
      </dgm:t>
    </dgm:pt>
    <dgm:pt modelId="{DC784074-9F5F-40D2-BFDB-C9DD110FD36D}">
      <dgm:prSet custT="1"/>
      <dgm:spPr/>
      <dgm:t>
        <a:bodyPr/>
        <a:lstStyle/>
        <a:p>
          <a:pPr algn="l"/>
          <a:r>
            <a:rPr lang="en-US" sz="1800" dirty="0" smtClean="0"/>
            <a:t>5. Users and business departments are main interest payers.</a:t>
          </a:r>
          <a:endParaRPr lang="en-US" sz="1800" dirty="0"/>
        </a:p>
      </dgm:t>
    </dgm:pt>
    <dgm:pt modelId="{034951C9-8ED7-4698-8FE0-E09D2A7B2F05}" type="parTrans" cxnId="{F2B44938-06D9-42F4-BCFD-8F354CAEDC27}">
      <dgm:prSet/>
      <dgm:spPr/>
      <dgm:t>
        <a:bodyPr/>
        <a:lstStyle/>
        <a:p>
          <a:pPr algn="l"/>
          <a:endParaRPr lang="en-US"/>
        </a:p>
      </dgm:t>
    </dgm:pt>
    <dgm:pt modelId="{C1A14C07-1256-47D5-9D23-A7FB040D29FC}" type="sibTrans" cxnId="{F2B44938-06D9-42F4-BCFD-8F354CAEDC27}">
      <dgm:prSet/>
      <dgm:spPr/>
      <dgm:t>
        <a:bodyPr/>
        <a:lstStyle/>
        <a:p>
          <a:pPr algn="l"/>
          <a:endParaRPr lang="en-US"/>
        </a:p>
      </dgm:t>
    </dgm:pt>
    <dgm:pt modelId="{C241A025-E005-49D3-81E1-FABA0FD0DB64}" type="pres">
      <dgm:prSet presAssocID="{ACF8526C-4A72-4F0C-883D-572E871FB3A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CCB4E0-FAB8-4CAF-85AC-7CCD28DEDE00}" type="pres">
      <dgm:prSet presAssocID="{9FD364CC-852C-43CB-9103-23C849382A95}" presName="linNode" presStyleCnt="0"/>
      <dgm:spPr/>
    </dgm:pt>
    <dgm:pt modelId="{0532D255-89D4-4AF0-8D59-58D994323CF5}" type="pres">
      <dgm:prSet presAssocID="{9FD364CC-852C-43CB-9103-23C849382A95}" presName="parentText" presStyleLbl="node1" presStyleIdx="0" presStyleCnt="5" custScaleX="17642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8563B7-4EEE-43A5-BC4D-CF2AB1A95574}" type="pres">
      <dgm:prSet presAssocID="{7B64086C-147C-4ECF-BB0A-9F509BF39DEF}" presName="sp" presStyleCnt="0"/>
      <dgm:spPr/>
    </dgm:pt>
    <dgm:pt modelId="{A0984260-7D4B-463C-9440-E1974111B96E}" type="pres">
      <dgm:prSet presAssocID="{78C98799-D7AB-4BFA-95E5-6B6EEBFAEDB7}" presName="linNode" presStyleCnt="0"/>
      <dgm:spPr/>
    </dgm:pt>
    <dgm:pt modelId="{925ED473-9D4E-448C-AD18-D9B0A6D69EDA}" type="pres">
      <dgm:prSet presAssocID="{78C98799-D7AB-4BFA-95E5-6B6EEBFAEDB7}" presName="parentText" presStyleLbl="node1" presStyleIdx="1" presStyleCnt="5" custScaleX="17642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894A99-E0C8-4F5A-92C3-5E12F044E72E}" type="pres">
      <dgm:prSet presAssocID="{44E89EAE-742F-4EA4-A10B-05F365B59DC1}" presName="sp" presStyleCnt="0"/>
      <dgm:spPr/>
    </dgm:pt>
    <dgm:pt modelId="{335E598F-F879-4EF6-9557-8EF014808A85}" type="pres">
      <dgm:prSet presAssocID="{92DDDA46-50FC-40E3-9C4F-01CD85871FA9}" presName="linNode" presStyleCnt="0"/>
      <dgm:spPr/>
    </dgm:pt>
    <dgm:pt modelId="{E81B05C5-F8AB-4596-8363-1C7B8CD7A59A}" type="pres">
      <dgm:prSet presAssocID="{92DDDA46-50FC-40E3-9C4F-01CD85871FA9}" presName="parentText" presStyleLbl="node1" presStyleIdx="2" presStyleCnt="5" custScaleX="17642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A0472-9088-43B3-B624-14B58860374E}" type="pres">
      <dgm:prSet presAssocID="{253049FE-24BC-4306-BF82-33939F176214}" presName="sp" presStyleCnt="0"/>
      <dgm:spPr/>
    </dgm:pt>
    <dgm:pt modelId="{C951EF88-BABD-4E55-998E-F51B26F5ED93}" type="pres">
      <dgm:prSet presAssocID="{4521E493-5BF5-4FC4-8FB0-93229C7BD626}" presName="linNode" presStyleCnt="0"/>
      <dgm:spPr/>
    </dgm:pt>
    <dgm:pt modelId="{0FACAF2E-2A2F-4855-81DA-0C5D77B6C285}" type="pres">
      <dgm:prSet presAssocID="{4521E493-5BF5-4FC4-8FB0-93229C7BD626}" presName="parentText" presStyleLbl="node1" presStyleIdx="3" presStyleCnt="5" custScaleX="17642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B5527B-4B27-4D25-8A9F-67C3C0B73A2D}" type="pres">
      <dgm:prSet presAssocID="{FBB1ECA9-2CD0-42CD-81F3-595D9DD99D85}" presName="sp" presStyleCnt="0"/>
      <dgm:spPr/>
    </dgm:pt>
    <dgm:pt modelId="{1441BF02-CD2A-468A-B149-CA8A4894DBC4}" type="pres">
      <dgm:prSet presAssocID="{DC784074-9F5F-40D2-BFDB-C9DD110FD36D}" presName="linNode" presStyleCnt="0"/>
      <dgm:spPr/>
    </dgm:pt>
    <dgm:pt modelId="{7450E43C-45CE-430A-830A-C8AE988AD4BC}" type="pres">
      <dgm:prSet presAssocID="{DC784074-9F5F-40D2-BFDB-C9DD110FD36D}" presName="parentText" presStyleLbl="node1" presStyleIdx="4" presStyleCnt="5" custScaleX="17642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6E25163-50E8-4516-ACBE-7381DC7ECE78}" srcId="{ACF8526C-4A72-4F0C-883D-572E871FB3A3}" destId="{4521E493-5BF5-4FC4-8FB0-93229C7BD626}" srcOrd="3" destOrd="0" parTransId="{F09B63C9-5184-4D5D-BE61-3F8B5ADF9273}" sibTransId="{FBB1ECA9-2CD0-42CD-81F3-595D9DD99D85}"/>
    <dgm:cxn modelId="{F2B44938-06D9-42F4-BCFD-8F354CAEDC27}" srcId="{ACF8526C-4A72-4F0C-883D-572E871FB3A3}" destId="{DC784074-9F5F-40D2-BFDB-C9DD110FD36D}" srcOrd="4" destOrd="0" parTransId="{034951C9-8ED7-4698-8FE0-E09D2A7B2F05}" sibTransId="{C1A14C07-1256-47D5-9D23-A7FB040D29FC}"/>
    <dgm:cxn modelId="{416D6E12-6025-42E7-BA46-7B637A5934BC}" type="presOf" srcId="{78C98799-D7AB-4BFA-95E5-6B6EEBFAEDB7}" destId="{925ED473-9D4E-448C-AD18-D9B0A6D69EDA}" srcOrd="0" destOrd="0" presId="urn:microsoft.com/office/officeart/2005/8/layout/vList5"/>
    <dgm:cxn modelId="{DB6CDA86-BA15-4FC2-BEF2-21C73200B13D}" type="presOf" srcId="{4521E493-5BF5-4FC4-8FB0-93229C7BD626}" destId="{0FACAF2E-2A2F-4855-81DA-0C5D77B6C285}" srcOrd="0" destOrd="0" presId="urn:microsoft.com/office/officeart/2005/8/layout/vList5"/>
    <dgm:cxn modelId="{544795BA-5FC3-4693-AE50-64D0F520DB4B}" srcId="{ACF8526C-4A72-4F0C-883D-572E871FB3A3}" destId="{78C98799-D7AB-4BFA-95E5-6B6EEBFAEDB7}" srcOrd="1" destOrd="0" parTransId="{2F3DD4B7-F262-4361-8F1D-6B3CE2C3B10F}" sibTransId="{44E89EAE-742F-4EA4-A10B-05F365B59DC1}"/>
    <dgm:cxn modelId="{7D6EA871-552F-4636-8CE4-D436DDB68FAF}" type="presOf" srcId="{9FD364CC-852C-43CB-9103-23C849382A95}" destId="{0532D255-89D4-4AF0-8D59-58D994323CF5}" srcOrd="0" destOrd="0" presId="urn:microsoft.com/office/officeart/2005/8/layout/vList5"/>
    <dgm:cxn modelId="{F12644FD-F7BC-4238-B801-1B7FEF867E3A}" type="presOf" srcId="{92DDDA46-50FC-40E3-9C4F-01CD85871FA9}" destId="{E81B05C5-F8AB-4596-8363-1C7B8CD7A59A}" srcOrd="0" destOrd="0" presId="urn:microsoft.com/office/officeart/2005/8/layout/vList5"/>
    <dgm:cxn modelId="{F6567C67-8222-4C18-BB04-79701561C333}" type="presOf" srcId="{DC784074-9F5F-40D2-BFDB-C9DD110FD36D}" destId="{7450E43C-45CE-430A-830A-C8AE988AD4BC}" srcOrd="0" destOrd="0" presId="urn:microsoft.com/office/officeart/2005/8/layout/vList5"/>
    <dgm:cxn modelId="{92DCA5C7-4620-4763-8842-879D5DE9CD0F}" srcId="{ACF8526C-4A72-4F0C-883D-572E871FB3A3}" destId="{9FD364CC-852C-43CB-9103-23C849382A95}" srcOrd="0" destOrd="0" parTransId="{0C63B6D1-AAC1-4853-8C9C-C00447B97B07}" sibTransId="{7B64086C-147C-4ECF-BB0A-9F509BF39DEF}"/>
    <dgm:cxn modelId="{414362A4-5B4B-4E1E-93F7-583F4B820F79}" type="presOf" srcId="{ACF8526C-4A72-4F0C-883D-572E871FB3A3}" destId="{C241A025-E005-49D3-81E1-FABA0FD0DB64}" srcOrd="0" destOrd="0" presId="urn:microsoft.com/office/officeart/2005/8/layout/vList5"/>
    <dgm:cxn modelId="{263DFEF0-E36A-466A-BEA0-1860465A3BF7}" srcId="{ACF8526C-4A72-4F0C-883D-572E871FB3A3}" destId="{92DDDA46-50FC-40E3-9C4F-01CD85871FA9}" srcOrd="2" destOrd="0" parTransId="{9B5565FE-4E3B-4D6F-89AA-C1C8C851ED42}" sibTransId="{253049FE-24BC-4306-BF82-33939F176214}"/>
    <dgm:cxn modelId="{B4BD5996-CFB7-4BDE-B32E-570B00B484DE}" type="presParOf" srcId="{C241A025-E005-49D3-81E1-FABA0FD0DB64}" destId="{26CCB4E0-FAB8-4CAF-85AC-7CCD28DEDE00}" srcOrd="0" destOrd="0" presId="urn:microsoft.com/office/officeart/2005/8/layout/vList5"/>
    <dgm:cxn modelId="{B6F5E574-1A31-47F8-B08D-0C0AB1ED3EBB}" type="presParOf" srcId="{26CCB4E0-FAB8-4CAF-85AC-7CCD28DEDE00}" destId="{0532D255-89D4-4AF0-8D59-58D994323CF5}" srcOrd="0" destOrd="0" presId="urn:microsoft.com/office/officeart/2005/8/layout/vList5"/>
    <dgm:cxn modelId="{C9B978B7-1055-4F88-8574-AD0B1C406220}" type="presParOf" srcId="{C241A025-E005-49D3-81E1-FABA0FD0DB64}" destId="{708563B7-4EEE-43A5-BC4D-CF2AB1A95574}" srcOrd="1" destOrd="0" presId="urn:microsoft.com/office/officeart/2005/8/layout/vList5"/>
    <dgm:cxn modelId="{4CB0981E-CF70-4562-9DE6-A9BA7F44D061}" type="presParOf" srcId="{C241A025-E005-49D3-81E1-FABA0FD0DB64}" destId="{A0984260-7D4B-463C-9440-E1974111B96E}" srcOrd="2" destOrd="0" presId="urn:microsoft.com/office/officeart/2005/8/layout/vList5"/>
    <dgm:cxn modelId="{DEEADC50-2986-403F-B9CD-AC116E0D32B0}" type="presParOf" srcId="{A0984260-7D4B-463C-9440-E1974111B96E}" destId="{925ED473-9D4E-448C-AD18-D9B0A6D69EDA}" srcOrd="0" destOrd="0" presId="urn:microsoft.com/office/officeart/2005/8/layout/vList5"/>
    <dgm:cxn modelId="{22167956-705C-432B-89E5-07D9A581C45B}" type="presParOf" srcId="{C241A025-E005-49D3-81E1-FABA0FD0DB64}" destId="{B1894A99-E0C8-4F5A-92C3-5E12F044E72E}" srcOrd="3" destOrd="0" presId="urn:microsoft.com/office/officeart/2005/8/layout/vList5"/>
    <dgm:cxn modelId="{B154DCB5-3947-4895-84A0-F4D050FFC770}" type="presParOf" srcId="{C241A025-E005-49D3-81E1-FABA0FD0DB64}" destId="{335E598F-F879-4EF6-9557-8EF014808A85}" srcOrd="4" destOrd="0" presId="urn:microsoft.com/office/officeart/2005/8/layout/vList5"/>
    <dgm:cxn modelId="{E27DD26E-2EE8-4297-A5BC-4CF8AE132F90}" type="presParOf" srcId="{335E598F-F879-4EF6-9557-8EF014808A85}" destId="{E81B05C5-F8AB-4596-8363-1C7B8CD7A59A}" srcOrd="0" destOrd="0" presId="urn:microsoft.com/office/officeart/2005/8/layout/vList5"/>
    <dgm:cxn modelId="{F06793DA-CA87-4C42-8EC2-2906D6F5F7FA}" type="presParOf" srcId="{C241A025-E005-49D3-81E1-FABA0FD0DB64}" destId="{A4CA0472-9088-43B3-B624-14B58860374E}" srcOrd="5" destOrd="0" presId="urn:microsoft.com/office/officeart/2005/8/layout/vList5"/>
    <dgm:cxn modelId="{2024385D-039E-42B4-A47C-7B53B8EBD1E0}" type="presParOf" srcId="{C241A025-E005-49D3-81E1-FABA0FD0DB64}" destId="{C951EF88-BABD-4E55-998E-F51B26F5ED93}" srcOrd="6" destOrd="0" presId="urn:microsoft.com/office/officeart/2005/8/layout/vList5"/>
    <dgm:cxn modelId="{A6E89BA4-B90F-4CB3-A03D-7B8104960919}" type="presParOf" srcId="{C951EF88-BABD-4E55-998E-F51B26F5ED93}" destId="{0FACAF2E-2A2F-4855-81DA-0C5D77B6C285}" srcOrd="0" destOrd="0" presId="urn:microsoft.com/office/officeart/2005/8/layout/vList5"/>
    <dgm:cxn modelId="{2B2762F3-8A14-471A-8778-06F7E24E63A5}" type="presParOf" srcId="{C241A025-E005-49D3-81E1-FABA0FD0DB64}" destId="{EBB5527B-4B27-4D25-8A9F-67C3C0B73A2D}" srcOrd="7" destOrd="0" presId="urn:microsoft.com/office/officeart/2005/8/layout/vList5"/>
    <dgm:cxn modelId="{6A1A7031-E2BE-4776-94DA-80315FC50157}" type="presParOf" srcId="{C241A025-E005-49D3-81E1-FABA0FD0DB64}" destId="{1441BF02-CD2A-468A-B149-CA8A4894DBC4}" srcOrd="8" destOrd="0" presId="urn:microsoft.com/office/officeart/2005/8/layout/vList5"/>
    <dgm:cxn modelId="{7D08BB45-DF1E-4339-BC7A-7CB8BFBFBDAA}" type="presParOf" srcId="{1441BF02-CD2A-468A-B149-CA8A4894DBC4}" destId="{7450E43C-45CE-430A-830A-C8AE988AD4BC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79A56E-4269-4EDF-B410-BCD1260D5342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</dgm:pt>
    <dgm:pt modelId="{86B1B5B8-7F0C-4C1F-A350-10FD80141C20}">
      <dgm:prSet phldrT="[Text]" custT="1"/>
      <dgm:spPr/>
      <dgm:t>
        <a:bodyPr/>
        <a:lstStyle/>
        <a:p>
          <a:r>
            <a:rPr lang="en-US" sz="1800" dirty="0" smtClean="0"/>
            <a:t>Questions and wording validated by </a:t>
          </a:r>
          <a:r>
            <a:rPr lang="en-US" sz="1800" dirty="0" smtClean="0"/>
            <a:t>8 </a:t>
          </a:r>
          <a:r>
            <a:rPr lang="en-US" sz="1800" dirty="0" smtClean="0"/>
            <a:t>senior software engineers.</a:t>
          </a:r>
          <a:endParaRPr lang="en-US" sz="1800" dirty="0"/>
        </a:p>
      </dgm:t>
    </dgm:pt>
    <dgm:pt modelId="{3E939348-E02F-44B9-AC71-8ADCCC2AE04D}" type="parTrans" cxnId="{3335286A-7298-4023-94CB-7C0AFE46C6DD}">
      <dgm:prSet/>
      <dgm:spPr/>
      <dgm:t>
        <a:bodyPr/>
        <a:lstStyle/>
        <a:p>
          <a:endParaRPr lang="en-US"/>
        </a:p>
      </dgm:t>
    </dgm:pt>
    <dgm:pt modelId="{F455A644-C3A8-46D1-A0D4-30A33F50C0FC}" type="sibTrans" cxnId="{3335286A-7298-4023-94CB-7C0AFE46C6DD}">
      <dgm:prSet/>
      <dgm:spPr/>
      <dgm:t>
        <a:bodyPr/>
        <a:lstStyle/>
        <a:p>
          <a:endParaRPr lang="en-US"/>
        </a:p>
      </dgm:t>
    </dgm:pt>
    <dgm:pt modelId="{D0196C4F-A0DC-46FF-B18B-3568F555C328}" type="pres">
      <dgm:prSet presAssocID="{C679A56E-4269-4EDF-B410-BCD1260D5342}" presName="Name0" presStyleCnt="0">
        <dgm:presLayoutVars>
          <dgm:dir/>
          <dgm:animLvl val="lvl"/>
          <dgm:resizeHandles val="exact"/>
        </dgm:presLayoutVars>
      </dgm:prSet>
      <dgm:spPr/>
    </dgm:pt>
    <dgm:pt modelId="{C67AE956-1C28-42B2-930B-CFA7B0311331}" type="pres">
      <dgm:prSet presAssocID="{86B1B5B8-7F0C-4C1F-A350-10FD80141C20}" presName="linNode" presStyleCnt="0"/>
      <dgm:spPr/>
    </dgm:pt>
    <dgm:pt modelId="{4C34907B-1824-4160-8CBF-E51745A53655}" type="pres">
      <dgm:prSet presAssocID="{86B1B5B8-7F0C-4C1F-A350-10FD80141C20}" presName="parentText" presStyleLbl="node1" presStyleIdx="0" presStyleCnt="1" custScaleX="269028" custLinFactNeighborX="60985" custLinFactNeighborY="-203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85B09A-A9AC-47F8-89D4-AE4B3F84AD20}" type="presOf" srcId="{86B1B5B8-7F0C-4C1F-A350-10FD80141C20}" destId="{4C34907B-1824-4160-8CBF-E51745A53655}" srcOrd="0" destOrd="0" presId="urn:microsoft.com/office/officeart/2005/8/layout/vList5"/>
    <dgm:cxn modelId="{3335286A-7298-4023-94CB-7C0AFE46C6DD}" srcId="{C679A56E-4269-4EDF-B410-BCD1260D5342}" destId="{86B1B5B8-7F0C-4C1F-A350-10FD80141C20}" srcOrd="0" destOrd="0" parTransId="{3E939348-E02F-44B9-AC71-8ADCCC2AE04D}" sibTransId="{F455A644-C3A8-46D1-A0D4-30A33F50C0FC}"/>
    <dgm:cxn modelId="{AFBF1FB0-811F-44F7-9A15-55FFD1959571}" type="presOf" srcId="{C679A56E-4269-4EDF-B410-BCD1260D5342}" destId="{D0196C4F-A0DC-46FF-B18B-3568F555C328}" srcOrd="0" destOrd="0" presId="urn:microsoft.com/office/officeart/2005/8/layout/vList5"/>
    <dgm:cxn modelId="{487191DD-5765-419C-A64F-51B545B7F9AB}" type="presParOf" srcId="{D0196C4F-A0DC-46FF-B18B-3568F555C328}" destId="{C67AE956-1C28-42B2-930B-CFA7B0311331}" srcOrd="0" destOrd="0" presId="urn:microsoft.com/office/officeart/2005/8/layout/vList5"/>
    <dgm:cxn modelId="{87F6E919-BEB1-47CC-A817-46FFDC75163A}" type="presParOf" srcId="{C67AE956-1C28-42B2-930B-CFA7B0311331}" destId="{4C34907B-1824-4160-8CBF-E51745A53655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34907B-1824-4160-8CBF-E51745A53655}">
      <dsp:nvSpPr>
        <dsp:cNvPr id="0" name=""/>
        <dsp:cNvSpPr/>
      </dsp:nvSpPr>
      <dsp:spPr>
        <a:xfrm>
          <a:off x="231355" y="0"/>
          <a:ext cx="7113460" cy="50867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Questions and wording validated by </a:t>
          </a:r>
          <a:r>
            <a:rPr lang="en-US" sz="1800" kern="1200" dirty="0" smtClean="0"/>
            <a:t>8 </a:t>
          </a:r>
          <a:r>
            <a:rPr lang="en-US" sz="1800" kern="1200" dirty="0" smtClean="0"/>
            <a:t>senior software engineers.</a:t>
          </a:r>
          <a:endParaRPr lang="en-US" sz="1800" kern="1200" dirty="0"/>
        </a:p>
      </dsp:txBody>
      <dsp:txXfrm>
        <a:off x="256187" y="24832"/>
        <a:ext cx="7063796" cy="4590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5568" y="189833"/>
            <a:ext cx="3496595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TUM Neue Helvetica 55 Regular" charset="0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 Unicode MS" pitchFamily="34" charset="-128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338830" y="189833"/>
            <a:ext cx="2208376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UM Neue Helvetica 55 Regular" charset="0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 Unicode MS" pitchFamily="34" charset="-128"/>
            </a:endParaRP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TUM Neue Helvetica 55 Regular" charset="0"/>
                <a:cs typeface="+mn-cs"/>
              </a:defRPr>
            </a:lvl1pPr>
          </a:lstStyle>
          <a:p>
            <a:pPr>
              <a:defRPr/>
            </a:pPr>
            <a:endParaRPr lang="de-DE" dirty="0">
              <a:latin typeface="Arial Unicode MS" pitchFamily="34" charset="-128"/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163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UM Neue Helvetica 55 Regular" charset="0"/>
                <a:cs typeface="+mn-cs"/>
              </a:defRPr>
            </a:lvl1pPr>
          </a:lstStyle>
          <a:p>
            <a:pPr>
              <a:defRPr/>
            </a:pPr>
            <a:fld id="{6F17E718-27D7-4FA6-ACF7-4EB047CCD802}" type="slidenum">
              <a:rPr lang="de-DE">
                <a:latin typeface="Arial Unicode MS" pitchFamily="34" charset="-128"/>
              </a:rPr>
              <a:pPr>
                <a:defRPr/>
              </a:pPr>
              <a:t>‹#›</a:t>
            </a:fld>
            <a:endParaRPr lang="de-DE" dirty="0"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1959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163" y="0"/>
            <a:ext cx="3077137" cy="512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41288" y="769938"/>
            <a:ext cx="6816725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685" y="4862015"/>
            <a:ext cx="5205932" cy="460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300"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163" y="9722392"/>
            <a:ext cx="3077137" cy="51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1" rIns="99040" bIns="4952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Arial Unicode MS" pitchFamily="34" charset="-128"/>
                <a:cs typeface="+mn-cs"/>
              </a:defRPr>
            </a:lvl1pPr>
          </a:lstStyle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2447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3858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First</a:t>
            </a:r>
            <a:r>
              <a:rPr lang="en-US" baseline="0" dirty="0" smtClean="0"/>
              <a:t> </a:t>
            </a:r>
            <a:r>
              <a:rPr lang="en-US" b="1" baseline="0" dirty="0" smtClean="0"/>
              <a:t>CS</a:t>
            </a:r>
            <a:r>
              <a:rPr lang="en-US" baseline="0" dirty="0" smtClean="0"/>
              <a:t> revolving around a </a:t>
            </a:r>
            <a:r>
              <a:rPr lang="en-US" b="1" baseline="0" dirty="0" smtClean="0"/>
              <a:t>smart voice assistant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b="1" dirty="0" smtClean="0"/>
              <a:t>2015</a:t>
            </a:r>
            <a:r>
              <a:rPr lang="en-US" dirty="0" smtClean="0"/>
              <a:t> Deutsche Telekom</a:t>
            </a:r>
            <a:r>
              <a:rPr lang="en-US" baseline="0" dirty="0" smtClean="0"/>
              <a:t> and Orange started jointly developing a voice processing platform.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Cooperation to </a:t>
            </a:r>
            <a:r>
              <a:rPr lang="en-US" b="1" baseline="0" dirty="0" smtClean="0"/>
              <a:t>share costs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Goal:</a:t>
            </a:r>
            <a:r>
              <a:rPr lang="en-US" baseline="0" dirty="0" smtClean="0"/>
              <a:t> </a:t>
            </a:r>
            <a:r>
              <a:rPr lang="en-US" b="1" baseline="0" dirty="0" smtClean="0"/>
              <a:t>GDPR</a:t>
            </a:r>
            <a:r>
              <a:rPr lang="en-US" baseline="0" dirty="0" smtClean="0"/>
              <a:t>-compliant voice processing tech for the </a:t>
            </a:r>
            <a:r>
              <a:rPr lang="en-US" b="1" baseline="0" dirty="0" smtClean="0"/>
              <a:t>B2B</a:t>
            </a:r>
            <a:r>
              <a:rPr lang="en-US" baseline="0" dirty="0" smtClean="0"/>
              <a:t> sector.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7818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Due to the </a:t>
            </a:r>
            <a:r>
              <a:rPr lang="en-US" b="1" dirty="0" smtClean="0"/>
              <a:t>two client structure</a:t>
            </a:r>
            <a:r>
              <a:rPr lang="en-US" dirty="0" smtClean="0"/>
              <a:t>, a </a:t>
            </a:r>
            <a:r>
              <a:rPr lang="en-US" b="1" dirty="0" smtClean="0"/>
              <a:t>multi-tenancy</a:t>
            </a:r>
            <a:r>
              <a:rPr lang="en-US" dirty="0" smtClean="0"/>
              <a:t> architecture was implemented.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 </a:t>
            </a:r>
            <a:r>
              <a:rPr lang="en-US" b="1" dirty="0" smtClean="0"/>
              <a:t>multi-tenant software architecture </a:t>
            </a:r>
            <a:r>
              <a:rPr lang="en-US" dirty="0" smtClean="0"/>
              <a:t>means that multiple instances of a software system run on the same physical hardware but need strict separation of data.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Both had a tenant, </a:t>
            </a:r>
            <a:r>
              <a:rPr lang="en-US" b="1" dirty="0" smtClean="0"/>
              <a:t>sharing the voice processing capabilities</a:t>
            </a:r>
            <a:r>
              <a:rPr lang="en-US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However, it turned out that </a:t>
            </a:r>
            <a:r>
              <a:rPr lang="en-US" b="1" dirty="0" smtClean="0"/>
              <a:t>more fine-grained</a:t>
            </a:r>
            <a:r>
              <a:rPr lang="en-US" b="1" baseline="0" dirty="0" smtClean="0"/>
              <a:t> product variants </a:t>
            </a:r>
            <a:r>
              <a:rPr lang="en-US" baseline="0" dirty="0" smtClean="0"/>
              <a:t>were needed.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9441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Language models </a:t>
            </a:r>
            <a:r>
              <a:rPr lang="en-US" dirty="0" smtClean="0"/>
              <a:t>would have to be continuously</a:t>
            </a:r>
            <a:r>
              <a:rPr lang="en-US" baseline="0" dirty="0" smtClean="0"/>
              <a:t> enhanced. This indicates the need for </a:t>
            </a:r>
            <a:r>
              <a:rPr lang="en-US" b="1" baseline="0" dirty="0" smtClean="0"/>
              <a:t>multiple releases of products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Additionally, different devices for </a:t>
            </a:r>
            <a:r>
              <a:rPr lang="en-US" b="1" baseline="0" dirty="0" smtClean="0"/>
              <a:t>testing, canary releases, configurations</a:t>
            </a:r>
            <a:r>
              <a:rPr lang="en-US" baseline="0" dirty="0" smtClean="0"/>
              <a:t> etc. were needed.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</a:t>
            </a:r>
            <a:r>
              <a:rPr lang="en-US" b="1" baseline="0" dirty="0" smtClean="0"/>
              <a:t>multi-tenancy support was misused </a:t>
            </a:r>
            <a:r>
              <a:rPr lang="en-US" baseline="0" dirty="0" smtClean="0"/>
              <a:t>to support new use cases from the domain.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This </a:t>
            </a:r>
            <a:r>
              <a:rPr lang="en-US" b="1" baseline="0" dirty="0" smtClean="0"/>
              <a:t>worked to a limited extent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From a </a:t>
            </a:r>
            <a:r>
              <a:rPr lang="en-US" b="1" baseline="0" dirty="0" smtClean="0"/>
              <a:t>domain perspective</a:t>
            </a:r>
            <a:r>
              <a:rPr lang="en-US" baseline="0" dirty="0" smtClean="0"/>
              <a:t> a </a:t>
            </a:r>
            <a:r>
              <a:rPr lang="en-US" b="1" baseline="0" dirty="0" smtClean="0"/>
              <a:t>product-line</a:t>
            </a:r>
            <a:r>
              <a:rPr lang="en-US" baseline="0" dirty="0" smtClean="0"/>
              <a:t> or a </a:t>
            </a:r>
            <a:r>
              <a:rPr lang="en-US" b="1" baseline="0" dirty="0" smtClean="0"/>
              <a:t>common platform </a:t>
            </a:r>
            <a:r>
              <a:rPr lang="en-US" baseline="0" dirty="0" smtClean="0"/>
              <a:t>would be needed.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 way for </a:t>
            </a:r>
            <a:r>
              <a:rPr lang="en-US" b="1" baseline="0" dirty="0" smtClean="0"/>
              <a:t>instantiating and managing</a:t>
            </a:r>
            <a:r>
              <a:rPr lang="en-US" baseline="0" dirty="0" smtClean="0"/>
              <a:t> the variants was needed.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Interest:</a:t>
            </a:r>
            <a:r>
              <a:rPr lang="en-US" baseline="0" dirty="0" smtClean="0"/>
              <a:t> slow deployments, difficult management, client expectations unfulfilled.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Interest payers: </a:t>
            </a:r>
            <a:r>
              <a:rPr lang="en-US" baseline="0" dirty="0" smtClean="0"/>
              <a:t>clients, dev team.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0215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Causes:</a:t>
            </a:r>
            <a:r>
              <a:rPr lang="en-US" dirty="0" smtClean="0"/>
              <a:t> lack of planning, no shared common focused vision, agility, complex</a:t>
            </a:r>
            <a:r>
              <a:rPr lang="en-US" baseline="0" dirty="0" smtClean="0"/>
              <a:t> project structure.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Envisioned domain was too </a:t>
            </a:r>
            <a:r>
              <a:rPr lang="en-US" b="1" baseline="0" dirty="0" smtClean="0"/>
              <a:t>vague</a:t>
            </a:r>
            <a:r>
              <a:rPr lang="en-US" baseline="0" dirty="0" smtClean="0"/>
              <a:t>, </a:t>
            </a:r>
            <a:r>
              <a:rPr lang="en-US" b="1" baseline="0" dirty="0" smtClean="0"/>
              <a:t>clients not sure what they want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Domain debt </a:t>
            </a:r>
            <a:r>
              <a:rPr lang="en-US" baseline="0" dirty="0" smtClean="0"/>
              <a:t>is that people </a:t>
            </a:r>
            <a:r>
              <a:rPr lang="en-US" b="1" baseline="0" dirty="0" smtClean="0"/>
              <a:t>did not understand </a:t>
            </a:r>
            <a:r>
              <a:rPr lang="en-US" baseline="0" dirty="0" smtClean="0"/>
              <a:t>that those were not tenants that they were developing, but product variants. </a:t>
            </a:r>
            <a:r>
              <a:rPr lang="en-US" b="1" baseline="0" dirty="0" smtClean="0"/>
              <a:t>Initially valid </a:t>
            </a:r>
            <a:r>
              <a:rPr lang="en-US" baseline="0" dirty="0" smtClean="0"/>
              <a:t>decisions became </a:t>
            </a:r>
            <a:r>
              <a:rPr lang="en-US" b="1" baseline="0" dirty="0" smtClean="0"/>
              <a:t>invalid</a:t>
            </a:r>
            <a:r>
              <a:rPr lang="en-US" baseline="0" dirty="0" smtClean="0"/>
              <a:t> with time. </a:t>
            </a:r>
            <a:r>
              <a:rPr lang="en-US" b="1" baseline="0" dirty="0" smtClean="0"/>
              <a:t>Not detectable directly from code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Domain knowledge </a:t>
            </a:r>
            <a:r>
              <a:rPr lang="en-US" baseline="0" dirty="0" smtClean="0"/>
              <a:t>needed to design a solution. </a:t>
            </a:r>
            <a:r>
              <a:rPr lang="en-US" b="1" baseline="0" dirty="0" smtClean="0"/>
              <a:t>Use cases from domain not fulfilled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Principal: </a:t>
            </a:r>
            <a:r>
              <a:rPr lang="en-US" baseline="0" dirty="0" smtClean="0"/>
              <a:t>requires </a:t>
            </a:r>
            <a:r>
              <a:rPr lang="en-US" b="1" baseline="0" dirty="0" smtClean="0"/>
              <a:t>more</a:t>
            </a:r>
            <a:r>
              <a:rPr lang="en-US" baseline="0" dirty="0" smtClean="0"/>
              <a:t> than system redesign, establish </a:t>
            </a:r>
            <a:r>
              <a:rPr lang="en-US" b="1" baseline="0" dirty="0" smtClean="0"/>
              <a:t>vision</a:t>
            </a:r>
            <a:r>
              <a:rPr lang="en-US" baseline="0" dirty="0" smtClean="0"/>
              <a:t>, involve </a:t>
            </a:r>
            <a:r>
              <a:rPr lang="en-US" b="1" baseline="0" dirty="0" smtClean="0"/>
              <a:t>experts</a:t>
            </a:r>
            <a:r>
              <a:rPr lang="en-US" baseline="0" dirty="0" smtClean="0"/>
              <a:t>, </a:t>
            </a:r>
            <a:r>
              <a:rPr lang="en-US" b="1" baseline="0" dirty="0" smtClean="0"/>
              <a:t>implement</a:t>
            </a:r>
            <a:r>
              <a:rPr lang="en-US" baseline="0" dirty="0" smtClean="0"/>
              <a:t> multi-configuration support.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8783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In total 19 characteristics. Taking a look at the first 5.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Expensive: </a:t>
            </a:r>
            <a:r>
              <a:rPr lang="en-US" dirty="0" smtClean="0"/>
              <a:t>high interest, principal and criticality.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Repayment: </a:t>
            </a:r>
            <a:r>
              <a:rPr lang="en-US" dirty="0" smtClean="0"/>
              <a:t>cultural</a:t>
            </a:r>
            <a:r>
              <a:rPr lang="en-US" baseline="0" dirty="0" smtClean="0"/>
              <a:t> and organizational changes.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Domain knowledge: </a:t>
            </a:r>
            <a:r>
              <a:rPr lang="en-US" baseline="0" dirty="0" smtClean="0"/>
              <a:t>needed for identification and management.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Independency: </a:t>
            </a:r>
            <a:r>
              <a:rPr lang="en-US" baseline="0" dirty="0" smtClean="0"/>
              <a:t>debt not caused by the tech, but the mismatch between the tech and the domain.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Users often payers: </a:t>
            </a:r>
            <a:r>
              <a:rPr lang="en-US" baseline="0" dirty="0" smtClean="0"/>
              <a:t>usability issues, use cases not fulfilled.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94883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Based</a:t>
            </a:r>
            <a:r>
              <a:rPr lang="en-US" b="1" baseline="0" dirty="0" smtClean="0"/>
              <a:t> on characteristics</a:t>
            </a:r>
            <a:r>
              <a:rPr lang="en-US" baseline="0" dirty="0" smtClean="0"/>
              <a:t>, developed a checklist for identifying domain debt.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Goal: </a:t>
            </a:r>
            <a:r>
              <a:rPr lang="en-US" baseline="0" dirty="0" smtClean="0"/>
              <a:t>if you have an </a:t>
            </a:r>
            <a:r>
              <a:rPr lang="en-US" b="1" baseline="0" dirty="0" smtClean="0"/>
              <a:t>item of TD</a:t>
            </a:r>
            <a:r>
              <a:rPr lang="en-US" baseline="0" dirty="0" smtClean="0"/>
              <a:t>, you can take the </a:t>
            </a:r>
            <a:r>
              <a:rPr lang="en-US" b="1" baseline="0" dirty="0" smtClean="0"/>
              <a:t>checklist</a:t>
            </a:r>
            <a:r>
              <a:rPr lang="en-US" baseline="0" dirty="0" smtClean="0"/>
              <a:t>, go through the </a:t>
            </a:r>
            <a:r>
              <a:rPr lang="en-US" b="1" baseline="0" dirty="0" smtClean="0"/>
              <a:t>questions</a:t>
            </a:r>
            <a:r>
              <a:rPr lang="en-US" baseline="0" dirty="0" smtClean="0"/>
              <a:t> and </a:t>
            </a:r>
            <a:r>
              <a:rPr lang="en-US" b="1" baseline="0" dirty="0" smtClean="0"/>
              <a:t>understand</a:t>
            </a:r>
            <a:r>
              <a:rPr lang="en-US" baseline="0" dirty="0" smtClean="0"/>
              <a:t> if it belongs to domain debt.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 smtClean="0"/>
              <a:t>Diagram: Structured</a:t>
            </a:r>
            <a:r>
              <a:rPr lang="en-US" baseline="0" dirty="0" smtClean="0"/>
              <a:t> the list into </a:t>
            </a:r>
            <a:r>
              <a:rPr lang="en-US" b="1" baseline="0" dirty="0" smtClean="0"/>
              <a:t>4 categories </a:t>
            </a:r>
            <a:r>
              <a:rPr lang="en-US" b="0" baseline="0" dirty="0" smtClean="0"/>
              <a:t>with </a:t>
            </a:r>
            <a:r>
              <a:rPr lang="en-US" b="1" baseline="0" dirty="0" smtClean="0"/>
              <a:t>different weights</a:t>
            </a:r>
            <a:r>
              <a:rPr lang="en-US" baseline="0" dirty="0" smtClean="0"/>
              <a:t>. A total of </a:t>
            </a:r>
            <a:r>
              <a:rPr lang="en-US" b="1" baseline="0" dirty="0" smtClean="0"/>
              <a:t>20 questions</a:t>
            </a:r>
            <a:r>
              <a:rPr lang="en-US" baseline="0" dirty="0" smtClean="0"/>
              <a:t>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 smtClean="0"/>
              <a:t>Threshold</a:t>
            </a:r>
            <a:r>
              <a:rPr lang="en-US" baseline="0" dirty="0" smtClean="0"/>
              <a:t>: experimented with examples to get a working system.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First Order: </a:t>
            </a:r>
            <a:r>
              <a:rPr lang="en-US" baseline="0" dirty="0" smtClean="0"/>
              <a:t>very closely linked to domain debt. Part of its definition.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Second Order: </a:t>
            </a:r>
            <a:r>
              <a:rPr lang="en-US" baseline="0" dirty="0" smtClean="0"/>
              <a:t>describe core nature of domain debt. Significantly distinguishes domain debt from other types.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Third Order: </a:t>
            </a:r>
            <a:r>
              <a:rPr lang="en-US" baseline="0" dirty="0" smtClean="0"/>
              <a:t>common for domain debt, not so common for other types.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Fourth Order: </a:t>
            </a:r>
            <a:r>
              <a:rPr lang="en-US" baseline="0" dirty="0" smtClean="0"/>
              <a:t>common for domain debt and common for other types.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6657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7391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/>
              <a:t>RQ3:</a:t>
            </a:r>
            <a:r>
              <a:rPr lang="en-US" dirty="0" smtClean="0"/>
              <a:t> impacts of different</a:t>
            </a:r>
            <a:r>
              <a:rPr lang="en-US" baseline="0" dirty="0" smtClean="0"/>
              <a:t> levels of TD.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Research</a:t>
            </a:r>
            <a:r>
              <a:rPr lang="en-US" b="1" baseline="0" dirty="0" smtClean="0"/>
              <a:t> and repair </a:t>
            </a:r>
            <a:r>
              <a:rPr lang="en-US" baseline="0" dirty="0" smtClean="0"/>
              <a:t>system. Research and order parts for various vehicles. Users mainly car </a:t>
            </a:r>
            <a:r>
              <a:rPr lang="en-US" b="1" baseline="0" dirty="0" smtClean="0"/>
              <a:t>dealerships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2020</a:t>
            </a:r>
            <a:r>
              <a:rPr lang="en-US" baseline="0" dirty="0" smtClean="0"/>
              <a:t> the system </a:t>
            </a:r>
            <a:r>
              <a:rPr lang="en-US" b="1" baseline="0" dirty="0" smtClean="0"/>
              <a:t>transitioned</a:t>
            </a:r>
            <a:r>
              <a:rPr lang="en-US" baseline="0" dirty="0" smtClean="0"/>
              <a:t> from another company to </a:t>
            </a:r>
            <a:r>
              <a:rPr lang="en-US" baseline="0" dirty="0" err="1" smtClean="0"/>
              <a:t>QAware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Mainly during this transition the previously presented </a:t>
            </a:r>
            <a:r>
              <a:rPr lang="en-US" b="1" baseline="0" dirty="0" smtClean="0"/>
              <a:t>list was created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3656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Based on the overall </a:t>
            </a:r>
            <a:r>
              <a:rPr lang="en-US" b="1" baseline="0" dirty="0" smtClean="0"/>
              <a:t>list of TD</a:t>
            </a:r>
            <a:r>
              <a:rPr lang="en-US" baseline="0" dirty="0" smtClean="0"/>
              <a:t>. Had to be </a:t>
            </a:r>
            <a:r>
              <a:rPr lang="en-US" b="1" baseline="0" dirty="0" smtClean="0"/>
              <a:t>sanitized</a:t>
            </a:r>
            <a:r>
              <a:rPr lang="en-US" baseline="0" dirty="0" smtClean="0"/>
              <a:t> to remove confidential info.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 total of </a:t>
            </a:r>
            <a:r>
              <a:rPr lang="en-US" b="1" baseline="0" dirty="0" smtClean="0"/>
              <a:t>87 items</a:t>
            </a:r>
            <a:r>
              <a:rPr lang="en-US" baseline="0" dirty="0" smtClean="0"/>
              <a:t>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 smtClean="0"/>
              <a:t>Systematically</a:t>
            </a:r>
            <a:r>
              <a:rPr lang="en-US" baseline="0" dirty="0" smtClean="0"/>
              <a:t> compiled within </a:t>
            </a:r>
            <a:r>
              <a:rPr lang="en-US" b="1" baseline="0" dirty="0" smtClean="0"/>
              <a:t>2 months </a:t>
            </a:r>
            <a:r>
              <a:rPr lang="en-US" baseline="0" dirty="0" smtClean="0"/>
              <a:t>by </a:t>
            </a:r>
            <a:r>
              <a:rPr lang="en-US" b="1" baseline="0" dirty="0" smtClean="0"/>
              <a:t>4 senior software architects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All available </a:t>
            </a:r>
            <a:r>
              <a:rPr lang="en-US" b="1" baseline="0" dirty="0" smtClean="0"/>
              <a:t>software artifacts </a:t>
            </a:r>
            <a:r>
              <a:rPr lang="en-US" baseline="0" dirty="0" smtClean="0"/>
              <a:t>taken into account.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list has </a:t>
            </a:r>
            <a:r>
              <a:rPr lang="en-US" b="1" baseline="0" dirty="0" smtClean="0"/>
              <a:t>high quality </a:t>
            </a:r>
            <a:r>
              <a:rPr lang="en-US" baseline="0" dirty="0" smtClean="0"/>
              <a:t>and </a:t>
            </a:r>
            <a:r>
              <a:rPr lang="en-US" b="1" baseline="0" dirty="0" smtClean="0"/>
              <a:t>level of detail</a:t>
            </a:r>
            <a:r>
              <a:rPr lang="en-US" baseline="0" dirty="0" smtClean="0"/>
              <a:t>, as forms a basis for </a:t>
            </a:r>
            <a:r>
              <a:rPr lang="en-US" b="1" baseline="0" dirty="0" smtClean="0"/>
              <a:t>responsibility</a:t>
            </a:r>
            <a:r>
              <a:rPr lang="en-US" baseline="0" dirty="0" smtClean="0"/>
              <a:t> when taking over the project.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 smtClean="0"/>
              <a:t>Limitation</a:t>
            </a:r>
            <a:r>
              <a:rPr lang="en-US" baseline="0" dirty="0" smtClean="0"/>
              <a:t>: the list is </a:t>
            </a:r>
            <a:r>
              <a:rPr lang="en-US" b="1" baseline="0" dirty="0" smtClean="0"/>
              <a:t>not complete</a:t>
            </a:r>
            <a:r>
              <a:rPr lang="en-US" baseline="0" dirty="0" smtClean="0"/>
              <a:t>. Does not contain all </a:t>
            </a:r>
            <a:r>
              <a:rPr lang="en-US" b="1" baseline="0" dirty="0" smtClean="0"/>
              <a:t>smaller issues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Data about </a:t>
            </a:r>
            <a:r>
              <a:rPr lang="en-US" b="1" baseline="0" dirty="0" smtClean="0"/>
              <a:t>interest, principal, effects, interest payers, criticality</a:t>
            </a:r>
            <a:r>
              <a:rPr lang="en-US" baseline="0" dirty="0" smtClean="0"/>
              <a:t>. Economic and technological impact.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Categorization</a:t>
            </a:r>
            <a:r>
              <a:rPr lang="en-US" baseline="0" dirty="0" smtClean="0"/>
              <a:t> based on the </a:t>
            </a:r>
            <a:r>
              <a:rPr lang="en-US" b="1" baseline="0" dirty="0" smtClean="0"/>
              <a:t>ontology</a:t>
            </a:r>
            <a:r>
              <a:rPr lang="en-US" baseline="0" dirty="0" smtClean="0"/>
              <a:t> identified from previous literature. </a:t>
            </a:r>
            <a:r>
              <a:rPr lang="en-US" b="1" baseline="0" dirty="0" smtClean="0"/>
              <a:t>Domain debt </a:t>
            </a:r>
            <a:r>
              <a:rPr lang="en-US" baseline="0" dirty="0" smtClean="0"/>
              <a:t>added.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0436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/>
              <a:t>Proportions</a:t>
            </a:r>
            <a:r>
              <a:rPr lang="en-US" dirty="0" smtClean="0"/>
              <a:t> of different types of TD.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/>
              <a:t>Fine-grained</a:t>
            </a:r>
            <a:r>
              <a:rPr lang="en-US" b="1" baseline="0" dirty="0" smtClean="0"/>
              <a:t> TD types </a:t>
            </a:r>
            <a:r>
              <a:rPr lang="en-US" baseline="0" dirty="0" smtClean="0"/>
              <a:t>h</a:t>
            </a:r>
            <a:r>
              <a:rPr lang="en-US" dirty="0" smtClean="0"/>
              <a:t>ad</a:t>
            </a:r>
            <a:r>
              <a:rPr lang="en-US" baseline="0" dirty="0" smtClean="0"/>
              <a:t> to be grouped into more </a:t>
            </a:r>
            <a:r>
              <a:rPr lang="en-US" b="1" baseline="0" dirty="0" smtClean="0"/>
              <a:t>abstract levels</a:t>
            </a:r>
            <a:r>
              <a:rPr lang="en-US" baseline="0" dirty="0" smtClean="0"/>
              <a:t>, due to </a:t>
            </a:r>
            <a:r>
              <a:rPr lang="en-US" b="1" baseline="0" dirty="0" smtClean="0"/>
              <a:t>small sample</a:t>
            </a:r>
            <a:r>
              <a:rPr lang="en-US" baseline="0" dirty="0" smtClean="0"/>
              <a:t> sizes and </a:t>
            </a:r>
            <a:r>
              <a:rPr lang="en-US" b="1" baseline="0" dirty="0" smtClean="0"/>
              <a:t>uneven distribution</a:t>
            </a:r>
            <a:r>
              <a:rPr lang="en-US" baseline="0" dirty="0" smtClean="0"/>
              <a:t>.</a:t>
            </a:r>
            <a:endParaRPr lang="en-US" dirty="0" smtClean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/>
              <a:t>Most</a:t>
            </a:r>
            <a:r>
              <a:rPr lang="en-US" dirty="0" smtClean="0"/>
              <a:t> dealing with </a:t>
            </a:r>
            <a:r>
              <a:rPr lang="en-US" b="1" dirty="0" smtClean="0"/>
              <a:t>structural</a:t>
            </a:r>
            <a:r>
              <a:rPr lang="en-US" dirty="0" smtClean="0"/>
              <a:t> and</a:t>
            </a:r>
            <a:r>
              <a:rPr lang="en-US" baseline="0" dirty="0" smtClean="0"/>
              <a:t> </a:t>
            </a:r>
            <a:r>
              <a:rPr lang="en-US" b="1" baseline="0" dirty="0" smtClean="0"/>
              <a:t>environmental</a:t>
            </a:r>
            <a:r>
              <a:rPr lang="en-US" baseline="0" dirty="0" smtClean="0"/>
              <a:t> issues.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 smtClean="0"/>
              <a:t>Less</a:t>
            </a:r>
            <a:r>
              <a:rPr lang="en-US" baseline="0" dirty="0" smtClean="0"/>
              <a:t> with </a:t>
            </a:r>
            <a:r>
              <a:rPr lang="en-US" b="1" baseline="0" dirty="0" smtClean="0"/>
              <a:t>code</a:t>
            </a:r>
            <a:r>
              <a:rPr lang="en-US" baseline="0" dirty="0" smtClean="0"/>
              <a:t> level issues.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 smtClean="0"/>
              <a:t>Limitation</a:t>
            </a:r>
            <a:r>
              <a:rPr lang="en-US" baseline="0" dirty="0" smtClean="0"/>
              <a:t>: possibly smaller issues not on the list or grouped into other items. List </a:t>
            </a:r>
            <a:r>
              <a:rPr lang="en-US" b="1" baseline="0" dirty="0" smtClean="0"/>
              <a:t>not complete</a:t>
            </a:r>
            <a:r>
              <a:rPr lang="en-US" baseline="0" dirty="0" smtClean="0"/>
              <a:t>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802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Start with small </a:t>
            </a:r>
            <a:r>
              <a:rPr lang="en-US" b="1" dirty="0" smtClean="0"/>
              <a:t>parallel</a:t>
            </a:r>
            <a:r>
              <a:rPr lang="en-US" dirty="0" smtClean="0"/>
              <a:t> from </a:t>
            </a:r>
            <a:r>
              <a:rPr lang="en-US" b="1" dirty="0" smtClean="0"/>
              <a:t>biology</a:t>
            </a:r>
            <a:r>
              <a:rPr lang="en-US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b="1" dirty="0" smtClean="0"/>
              <a:t>2019</a:t>
            </a:r>
            <a:r>
              <a:rPr lang="en-US" dirty="0" smtClean="0"/>
              <a:t> among </a:t>
            </a:r>
            <a:r>
              <a:rPr lang="en-US" b="1" dirty="0" smtClean="0"/>
              <a:t>71</a:t>
            </a:r>
            <a:r>
              <a:rPr lang="en-US" dirty="0" smtClean="0"/>
              <a:t> other species, the tiny</a:t>
            </a:r>
            <a:r>
              <a:rPr lang="en-US" baseline="0" dirty="0" smtClean="0"/>
              <a:t> frog </a:t>
            </a:r>
            <a:r>
              <a:rPr lang="en-US" b="1" baseline="0" dirty="0" smtClean="0"/>
              <a:t>Mini Mum </a:t>
            </a:r>
            <a:r>
              <a:rPr lang="en-US" baseline="0" dirty="0" smtClean="0"/>
              <a:t>was discovered on </a:t>
            </a:r>
            <a:r>
              <a:rPr lang="en-US" b="1" baseline="0" dirty="0" smtClean="0"/>
              <a:t>Madagascar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Shows how much there still is to be discovered about our planet Earth.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same with my thesis, I was working on discovering </a:t>
            </a:r>
            <a:r>
              <a:rPr lang="en-US" b="1" baseline="0" dirty="0" smtClean="0"/>
              <a:t>new phenomenon's in the world of software</a:t>
            </a:r>
            <a:r>
              <a:rPr lang="en-US" baseline="0" dirty="0" smtClean="0"/>
              <a:t>. And especially the world of </a:t>
            </a:r>
            <a:r>
              <a:rPr lang="en-US" b="1" baseline="0" dirty="0" smtClean="0"/>
              <a:t>Technical Debt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76000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The </a:t>
            </a:r>
            <a:r>
              <a:rPr lang="en-US" b="1" dirty="0" smtClean="0"/>
              <a:t>interest</a:t>
            </a:r>
            <a:r>
              <a:rPr lang="en-US" dirty="0" smtClean="0"/>
              <a:t> of the different levels.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For costs wasn’t able to prove that there is any </a:t>
            </a:r>
            <a:r>
              <a:rPr lang="en-US" b="1" baseline="0" dirty="0" smtClean="0"/>
              <a:t>statistical significance</a:t>
            </a:r>
            <a:r>
              <a:rPr lang="en-US" baseline="0" dirty="0" smtClean="0"/>
              <a:t>. Sample sizes small and were a </a:t>
            </a:r>
            <a:r>
              <a:rPr lang="en-US" b="1" baseline="0" dirty="0" smtClean="0"/>
              <a:t>vague estimate </a:t>
            </a:r>
            <a:r>
              <a:rPr lang="en-US" baseline="0" dirty="0" smtClean="0"/>
              <a:t>from “Very High” to “Very Low”.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 smtClean="0"/>
              <a:t>Not backed up </a:t>
            </a:r>
            <a:r>
              <a:rPr lang="en-US" baseline="0" dirty="0" smtClean="0"/>
              <a:t>by enough data from </a:t>
            </a:r>
            <a:r>
              <a:rPr lang="en-US" b="1" baseline="0" dirty="0" smtClean="0"/>
              <a:t>issue tracking software</a:t>
            </a:r>
            <a:r>
              <a:rPr lang="en-US" baseline="0" dirty="0" smtClean="0"/>
              <a:t>.</a:t>
            </a:r>
            <a:endParaRPr lang="en-US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Contingency</a:t>
            </a:r>
            <a:r>
              <a:rPr lang="en-US" baseline="0" dirty="0" smtClean="0"/>
              <a:t> table with </a:t>
            </a:r>
            <a:r>
              <a:rPr lang="en-US" b="1" baseline="0" dirty="0" smtClean="0"/>
              <a:t>observed</a:t>
            </a:r>
            <a:r>
              <a:rPr lang="en-US" baseline="0" dirty="0" smtClean="0"/>
              <a:t> frequencies and the resulting graph.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Most</a:t>
            </a:r>
            <a:r>
              <a:rPr lang="en-US" dirty="0" smtClean="0"/>
              <a:t> follow</a:t>
            </a:r>
            <a:r>
              <a:rPr lang="en-US" baseline="0" dirty="0" smtClean="0"/>
              <a:t> a similar </a:t>
            </a:r>
            <a:r>
              <a:rPr lang="en-US" b="1" baseline="0" dirty="0" smtClean="0"/>
              <a:t>pattern</a:t>
            </a:r>
            <a:r>
              <a:rPr lang="en-US" baseline="0" dirty="0" smtClean="0"/>
              <a:t> and </a:t>
            </a:r>
            <a:r>
              <a:rPr lang="en-US" dirty="0" smtClean="0"/>
              <a:t>have a peak</a:t>
            </a:r>
            <a:r>
              <a:rPr lang="en-US" baseline="0" dirty="0" smtClean="0"/>
              <a:t> at “</a:t>
            </a:r>
            <a:r>
              <a:rPr lang="en-US" b="1" baseline="0" dirty="0" smtClean="0"/>
              <a:t>medium</a:t>
            </a:r>
            <a:r>
              <a:rPr lang="en-US" baseline="0" dirty="0" smtClean="0"/>
              <a:t>”.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baseline="0" dirty="0" smtClean="0"/>
              <a:t>Environmental</a:t>
            </a:r>
            <a:r>
              <a:rPr lang="en-US" baseline="0" dirty="0" smtClean="0"/>
              <a:t> often a “</a:t>
            </a:r>
            <a:r>
              <a:rPr lang="en-US" b="1" baseline="0" dirty="0" smtClean="0"/>
              <a:t>low</a:t>
            </a:r>
            <a:r>
              <a:rPr lang="en-US" baseline="0" dirty="0" smtClean="0"/>
              <a:t>” interest rate.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Code</a:t>
            </a:r>
            <a:r>
              <a:rPr lang="en-US" baseline="0" dirty="0" smtClean="0"/>
              <a:t> level often a “</a:t>
            </a:r>
            <a:r>
              <a:rPr lang="en-US" b="1" baseline="0" dirty="0" smtClean="0"/>
              <a:t>high</a:t>
            </a:r>
            <a:r>
              <a:rPr lang="en-US" baseline="0" dirty="0" smtClean="0"/>
              <a:t>” interest rate.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1598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b="1" dirty="0" smtClean="0"/>
              <a:t>interest payers </a:t>
            </a:r>
            <a:r>
              <a:rPr lang="en-US" dirty="0" smtClean="0"/>
              <a:t>of different levels.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Statistical significance proved</a:t>
            </a:r>
            <a:r>
              <a:rPr lang="en-US" dirty="0" smtClean="0"/>
              <a:t>. </a:t>
            </a:r>
            <a:r>
              <a:rPr lang="en-US" b="1" dirty="0" smtClean="0"/>
              <a:t>Dependency</a:t>
            </a:r>
            <a:r>
              <a:rPr lang="en-US" baseline="0" dirty="0" smtClean="0"/>
              <a:t> between payer and TD level.</a:t>
            </a:r>
            <a:endParaRPr lang="en-US" b="1" dirty="0" smtClean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/>
              <a:t>Contingency</a:t>
            </a:r>
            <a:r>
              <a:rPr lang="en-US" baseline="0" dirty="0" smtClean="0"/>
              <a:t> table with </a:t>
            </a:r>
            <a:r>
              <a:rPr lang="en-US" b="1" baseline="0" dirty="0" smtClean="0"/>
              <a:t>observed</a:t>
            </a:r>
            <a:r>
              <a:rPr lang="en-US" baseline="0" dirty="0" smtClean="0"/>
              <a:t> frequencies and the resulting graph.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/>
              <a:t>Domain debt</a:t>
            </a:r>
            <a:r>
              <a:rPr lang="en-US" b="1" baseline="0" dirty="0" smtClean="0"/>
              <a:t> </a:t>
            </a:r>
            <a:r>
              <a:rPr lang="en-US" baseline="0" dirty="0" smtClean="0"/>
              <a:t>mainly “</a:t>
            </a:r>
            <a:r>
              <a:rPr lang="en-US" b="1" baseline="0" dirty="0" smtClean="0"/>
              <a:t>users</a:t>
            </a:r>
            <a:r>
              <a:rPr lang="en-US" baseline="0" dirty="0" smtClean="0"/>
              <a:t>” and “</a:t>
            </a:r>
            <a:r>
              <a:rPr lang="en-US" b="1" baseline="0" dirty="0" smtClean="0"/>
              <a:t>product owners</a:t>
            </a:r>
            <a:r>
              <a:rPr lang="en-US" baseline="0" dirty="0" smtClean="0"/>
              <a:t>”. Confirms previous characteristics.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Code</a:t>
            </a:r>
            <a:r>
              <a:rPr lang="en-US" baseline="0" dirty="0" smtClean="0"/>
              <a:t> level debt mainly “</a:t>
            </a:r>
            <a:r>
              <a:rPr lang="en-US" b="1" baseline="0" dirty="0" smtClean="0"/>
              <a:t>developers</a:t>
            </a:r>
            <a:r>
              <a:rPr lang="en-US" baseline="0" dirty="0" smtClean="0"/>
              <a:t>”.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Documentation</a:t>
            </a:r>
            <a:r>
              <a:rPr lang="en-US" baseline="0" dirty="0" smtClean="0"/>
              <a:t> often “</a:t>
            </a:r>
            <a:r>
              <a:rPr lang="en-US" b="1" baseline="0" dirty="0" smtClean="0"/>
              <a:t>product owners</a:t>
            </a:r>
            <a:r>
              <a:rPr lang="en-US" baseline="0" dirty="0" smtClean="0"/>
              <a:t>” and “</a:t>
            </a:r>
            <a:r>
              <a:rPr lang="en-US" b="1" baseline="0" dirty="0" smtClean="0"/>
              <a:t>developers</a:t>
            </a:r>
            <a:r>
              <a:rPr lang="en-US" baseline="0" dirty="0" smtClean="0"/>
              <a:t>”.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Structural</a:t>
            </a:r>
            <a:r>
              <a:rPr lang="en-US" baseline="0" dirty="0" smtClean="0"/>
              <a:t> debt often “</a:t>
            </a:r>
            <a:r>
              <a:rPr lang="en-US" b="1" baseline="0" dirty="0" smtClean="0"/>
              <a:t>operations department</a:t>
            </a:r>
            <a:r>
              <a:rPr lang="en-US" baseline="0" dirty="0" smtClean="0"/>
              <a:t>”.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Environmental</a:t>
            </a:r>
            <a:r>
              <a:rPr lang="en-US" baseline="0" dirty="0" smtClean="0"/>
              <a:t> debt often “</a:t>
            </a:r>
            <a:r>
              <a:rPr lang="en-US" b="1" baseline="0" dirty="0" smtClean="0"/>
              <a:t>developers</a:t>
            </a:r>
            <a:r>
              <a:rPr lang="en-US" baseline="0" dirty="0" smtClean="0"/>
              <a:t>” and “</a:t>
            </a:r>
            <a:r>
              <a:rPr lang="en-US" b="1" baseline="0" dirty="0" smtClean="0"/>
              <a:t>operations department</a:t>
            </a:r>
            <a:r>
              <a:rPr lang="en-US" baseline="0" dirty="0" smtClean="0"/>
              <a:t>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904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First, it was a </a:t>
            </a:r>
            <a:r>
              <a:rPr lang="en-US" b="1" dirty="0" smtClean="0"/>
              <a:t>qualitative study</a:t>
            </a:r>
            <a:r>
              <a:rPr lang="en-US" dirty="0" smtClean="0"/>
              <a:t>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Both </a:t>
            </a:r>
            <a:r>
              <a:rPr lang="en-US" b="1" dirty="0" smtClean="0"/>
              <a:t>software consultants </a:t>
            </a:r>
            <a:r>
              <a:rPr lang="en-US" dirty="0" smtClean="0"/>
              <a:t>are well acquainted with the subject of this thesis and have </a:t>
            </a:r>
            <a:r>
              <a:rPr lang="en-US" b="1" dirty="0" smtClean="0"/>
              <a:t>previously studied </a:t>
            </a:r>
            <a:r>
              <a:rPr lang="en-US" dirty="0" smtClean="0"/>
              <a:t>the concept of domain level TD.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Research does not take into account </a:t>
            </a:r>
            <a:r>
              <a:rPr lang="en-US" b="1" dirty="0" smtClean="0"/>
              <a:t>international specificities </a:t>
            </a:r>
            <a:r>
              <a:rPr lang="en-US" dirty="0" smtClean="0"/>
              <a:t>and the results may not be applicable to other organizations and countries.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Possible that due to the specifics of the </a:t>
            </a:r>
            <a:r>
              <a:rPr lang="en-US" b="1" dirty="0" smtClean="0"/>
              <a:t>project</a:t>
            </a:r>
            <a:r>
              <a:rPr lang="en-US" dirty="0" smtClean="0"/>
              <a:t>, the results of the study cannot be generalized to other projects.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0623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Future Work: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Not only</a:t>
            </a:r>
            <a:r>
              <a:rPr lang="en-US" baseline="0" dirty="0" smtClean="0"/>
              <a:t> one company, but many.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Checklist validation in multiple projects and companies.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1597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41288" y="769938"/>
            <a:ext cx="6816725" cy="38354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99374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Proportions</a:t>
            </a:r>
            <a:r>
              <a:rPr lang="en-US" dirty="0" smtClean="0"/>
              <a:t> of different types of TD.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Most items </a:t>
            </a:r>
            <a:r>
              <a:rPr lang="en-US" dirty="0" smtClean="0"/>
              <a:t>were in the categories from “</a:t>
            </a:r>
            <a:r>
              <a:rPr lang="en-US" b="1" dirty="0" smtClean="0"/>
              <a:t>contagious</a:t>
            </a:r>
            <a:r>
              <a:rPr lang="en-US" dirty="0" smtClean="0"/>
              <a:t>” to “</a:t>
            </a:r>
            <a:r>
              <a:rPr lang="en-US" b="1" dirty="0" smtClean="0"/>
              <a:t>build</a:t>
            </a:r>
            <a:r>
              <a:rPr lang="en-US" dirty="0" smtClean="0"/>
              <a:t>” debt.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5392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We can </a:t>
            </a:r>
            <a:r>
              <a:rPr lang="en-US" b="1" dirty="0" smtClean="0"/>
              <a:t>visualize</a:t>
            </a:r>
            <a:r>
              <a:rPr lang="en-US" dirty="0" smtClean="0"/>
              <a:t> the world of TD as an </a:t>
            </a:r>
            <a:r>
              <a:rPr lang="en-US" b="1" dirty="0" smtClean="0"/>
              <a:t>ontology</a:t>
            </a:r>
            <a:r>
              <a:rPr lang="en-US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TD</a:t>
            </a:r>
            <a:r>
              <a:rPr lang="en-US" baseline="0" dirty="0" smtClean="0"/>
              <a:t> coined by </a:t>
            </a:r>
            <a:r>
              <a:rPr lang="en-US" b="1" baseline="0" dirty="0" smtClean="0"/>
              <a:t>Ward Cunningham in 1992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Defined as: </a:t>
            </a:r>
            <a:r>
              <a:rPr lang="en-US" baseline="0" dirty="0" smtClean="0"/>
              <a:t>“the gap between the current state of a software system and some hypothesized “ideal” state in which the system is optimally successful in a particular environment.”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Many papers since 1992 have been </a:t>
            </a:r>
            <a:r>
              <a:rPr lang="en-US" b="1" baseline="0" dirty="0" smtClean="0"/>
              <a:t>trying to map the ontology of TD</a:t>
            </a:r>
            <a:r>
              <a:rPr lang="en-US" baseline="0" dirty="0" smtClean="0"/>
              <a:t>. The different species.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However, around </a:t>
            </a:r>
            <a:r>
              <a:rPr lang="en-US" b="1" baseline="0" dirty="0" smtClean="0"/>
              <a:t>78%</a:t>
            </a:r>
            <a:r>
              <a:rPr lang="en-US" baseline="0" dirty="0" smtClean="0"/>
              <a:t> of the research concentrates on TD at the </a:t>
            </a:r>
            <a:r>
              <a:rPr lang="en-US" b="1" baseline="0" dirty="0" smtClean="0"/>
              <a:t>lower implementation level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A lot less research </a:t>
            </a:r>
            <a:r>
              <a:rPr lang="en-US" baseline="0" dirty="0" smtClean="0"/>
              <a:t>has gone into </a:t>
            </a:r>
            <a:r>
              <a:rPr lang="en-US" b="1" baseline="0" dirty="0" smtClean="0"/>
              <a:t>higher level </a:t>
            </a:r>
            <a:r>
              <a:rPr lang="en-US" baseline="0" dirty="0" smtClean="0"/>
              <a:t>types of TD. My </a:t>
            </a:r>
            <a:r>
              <a:rPr lang="en-US" b="1" baseline="0" dirty="0" smtClean="0"/>
              <a:t>goal</a:t>
            </a:r>
            <a:r>
              <a:rPr lang="en-US" baseline="0" dirty="0" smtClean="0"/>
              <a:t> to address this gap.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0749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2019</a:t>
            </a:r>
            <a:r>
              <a:rPr lang="en-US" baseline="0" dirty="0" smtClean="0"/>
              <a:t> two experts and researchers from </a:t>
            </a:r>
            <a:r>
              <a:rPr lang="en-US" b="1" baseline="0" dirty="0" smtClean="0"/>
              <a:t>QAware</a:t>
            </a:r>
            <a:r>
              <a:rPr lang="en-US" baseline="0" dirty="0" smtClean="0"/>
              <a:t> published a paper on </a:t>
            </a:r>
            <a:r>
              <a:rPr lang="en-US" b="1" baseline="0" dirty="0" smtClean="0"/>
              <a:t>domain debt</a:t>
            </a:r>
            <a:r>
              <a:rPr lang="en-US" baseline="0" dirty="0" smtClean="0"/>
              <a:t>.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There is </a:t>
            </a:r>
            <a:r>
              <a:rPr lang="en-US" b="1" baseline="0" dirty="0" smtClean="0"/>
              <a:t>something still there</a:t>
            </a:r>
            <a:r>
              <a:rPr lang="en-US" baseline="0" dirty="0" smtClean="0"/>
              <a:t>, causing </a:t>
            </a:r>
            <a:r>
              <a:rPr lang="en-US" b="1" baseline="0" dirty="0" smtClean="0"/>
              <a:t>pain</a:t>
            </a:r>
            <a:r>
              <a:rPr lang="en-US" baseline="0" dirty="0" smtClean="0"/>
              <a:t>, that has not been </a:t>
            </a:r>
            <a:r>
              <a:rPr lang="en-US" b="1" baseline="0" dirty="0" smtClean="0"/>
              <a:t>described by research </a:t>
            </a:r>
            <a:r>
              <a:rPr lang="en-US" baseline="0" dirty="0" smtClean="0"/>
              <a:t>so far.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Identified a </a:t>
            </a:r>
            <a:r>
              <a:rPr lang="en-US" b="1" baseline="0" dirty="0" smtClean="0"/>
              <a:t>research gap </a:t>
            </a:r>
            <a:r>
              <a:rPr lang="en-US" b="0" baseline="0" dirty="0" smtClean="0"/>
              <a:t>in the </a:t>
            </a:r>
            <a:r>
              <a:rPr lang="en-US" b="1" baseline="0" dirty="0" smtClean="0"/>
              <a:t>ontology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 their paper try to </a:t>
            </a:r>
            <a:r>
              <a:rPr lang="en-US" b="1" baseline="0" dirty="0" smtClean="0"/>
              <a:t>describe it </a:t>
            </a:r>
            <a:r>
              <a:rPr lang="en-US" baseline="0" dirty="0" smtClean="0"/>
              <a:t>and provide a </a:t>
            </a:r>
            <a:r>
              <a:rPr lang="en-US" b="1" baseline="0" dirty="0" smtClean="0"/>
              <a:t>primary definition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Definition not clear yet</a:t>
            </a:r>
            <a:r>
              <a:rPr lang="en-US" baseline="0" dirty="0" smtClean="0"/>
              <a:t>. My goal was to </a:t>
            </a:r>
            <a:r>
              <a:rPr lang="en-US" b="1" baseline="0" dirty="0" smtClean="0"/>
              <a:t>elicit further characteristics </a:t>
            </a:r>
            <a:r>
              <a:rPr lang="en-US" baseline="0" dirty="0" smtClean="0"/>
              <a:t>and describe 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0082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noProof="0" dirty="0" smtClean="0"/>
              <a:t>RQ02</a:t>
            </a:r>
            <a:r>
              <a:rPr lang="en-US" noProof="0" dirty="0" smtClean="0"/>
              <a:t> - </a:t>
            </a:r>
            <a:r>
              <a:rPr lang="en-US" b="1" baseline="0" noProof="0" dirty="0" smtClean="0"/>
              <a:t>By measured we mean the detection of domain debt in a system.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0674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noProof="0" dirty="0" smtClean="0"/>
              <a:t>Overarching approach - </a:t>
            </a:r>
            <a:r>
              <a:rPr lang="en-US" b="1" noProof="0" dirty="0" smtClean="0"/>
              <a:t>Case Study Research</a:t>
            </a:r>
            <a:r>
              <a:rPr lang="en-US" noProof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noProof="0" dirty="0" smtClean="0"/>
              <a:t>1. The </a:t>
            </a:r>
            <a:r>
              <a:rPr lang="en-US" b="1" noProof="0" dirty="0" smtClean="0"/>
              <a:t>list was supplemented</a:t>
            </a:r>
            <a:r>
              <a:rPr lang="en-US" b="1" baseline="0" noProof="0" dirty="0" smtClean="0"/>
              <a:t> </a:t>
            </a:r>
            <a:r>
              <a:rPr lang="en-US" baseline="0" noProof="0" dirty="0" smtClean="0"/>
              <a:t>with expert interviews and data collected from issue tracking software.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noProof="0" dirty="0" smtClean="0"/>
              <a:t>2. From the </a:t>
            </a:r>
            <a:r>
              <a:rPr lang="en-US" b="1" baseline="0" noProof="0" dirty="0" smtClean="0"/>
              <a:t>list and some other projects </a:t>
            </a:r>
            <a:r>
              <a:rPr lang="en-US" baseline="0" noProof="0" dirty="0" smtClean="0"/>
              <a:t>selected instances of TD that have </a:t>
            </a:r>
            <a:r>
              <a:rPr lang="en-US" b="1" baseline="0" noProof="0" dirty="0" smtClean="0"/>
              <a:t>links to domain level TD</a:t>
            </a:r>
            <a:r>
              <a:rPr lang="en-US" baseline="0" noProof="0" dirty="0" smtClean="0"/>
              <a:t>. Conducted comprehensive Case Studies on these instances.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noProof="0" dirty="0" smtClean="0"/>
              <a:t>3. Based on the </a:t>
            </a:r>
            <a:r>
              <a:rPr lang="en-US" b="1" baseline="0" noProof="0" dirty="0" smtClean="0"/>
              <a:t>case studies</a:t>
            </a:r>
            <a:r>
              <a:rPr lang="en-US" baseline="0" noProof="0" dirty="0" smtClean="0"/>
              <a:t>, identified </a:t>
            </a:r>
            <a:r>
              <a:rPr lang="en-US" b="1" baseline="0" noProof="0" dirty="0" smtClean="0"/>
              <a:t>characteristics</a:t>
            </a:r>
            <a:r>
              <a:rPr lang="en-US" baseline="0" noProof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noProof="0" dirty="0" smtClean="0"/>
              <a:t>4. Based on the </a:t>
            </a:r>
            <a:r>
              <a:rPr lang="en-US" b="1" baseline="0" noProof="0" dirty="0" smtClean="0"/>
              <a:t>characteristics</a:t>
            </a:r>
            <a:r>
              <a:rPr lang="en-US" baseline="0" noProof="0" dirty="0" smtClean="0"/>
              <a:t> identified. Checklist </a:t>
            </a:r>
            <a:r>
              <a:rPr lang="en-US" b="1" baseline="0" noProof="0" dirty="0" smtClean="0"/>
              <a:t>validated</a:t>
            </a:r>
            <a:r>
              <a:rPr lang="en-US" baseline="0" noProof="0" dirty="0" smtClean="0"/>
              <a:t> by several experts.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noProof="0" dirty="0" smtClean="0"/>
              <a:t>5. Based on the </a:t>
            </a:r>
            <a:r>
              <a:rPr lang="en-US" b="1" baseline="0" noProof="0" dirty="0" smtClean="0"/>
              <a:t>overall list of TD items</a:t>
            </a:r>
            <a:r>
              <a:rPr lang="en-US" baseline="0" noProof="0" dirty="0" smtClean="0"/>
              <a:t>.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9581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6230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 smtClean="0"/>
              <a:t>RQ1:</a:t>
            </a:r>
            <a:r>
              <a:rPr lang="en-US" dirty="0" smtClean="0"/>
              <a:t> identifying characteristics of domain level TD in practice.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In total we conducted </a:t>
            </a:r>
            <a:r>
              <a:rPr lang="en-US" b="1" dirty="0" smtClean="0"/>
              <a:t>6</a:t>
            </a:r>
            <a:r>
              <a:rPr lang="en-US" dirty="0" smtClean="0"/>
              <a:t> domain debt case studies with </a:t>
            </a:r>
            <a:r>
              <a:rPr lang="en-US" b="1" dirty="0" smtClean="0"/>
              <a:t>2</a:t>
            </a:r>
            <a:r>
              <a:rPr lang="en-US" dirty="0" smtClean="0"/>
              <a:t> senior software consultants at </a:t>
            </a:r>
            <a:r>
              <a:rPr lang="en-US" b="1" dirty="0" err="1" smtClean="0"/>
              <a:t>QAware</a:t>
            </a:r>
            <a:r>
              <a:rPr lang="en-US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All</a:t>
            </a:r>
            <a:r>
              <a:rPr lang="en-US" baseline="0" dirty="0" smtClean="0"/>
              <a:t> of them are revolving around items of TD that have a </a:t>
            </a:r>
            <a:r>
              <a:rPr lang="en-US" b="1" baseline="0" dirty="0" smtClean="0"/>
              <a:t>correlation with domain level TD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The items of TD were selected from </a:t>
            </a:r>
            <a:r>
              <a:rPr lang="en-US" b="1" baseline="0" dirty="0" smtClean="0"/>
              <a:t>different projects and systems</a:t>
            </a:r>
            <a:r>
              <a:rPr lang="en-US" baseline="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baseline="0" dirty="0" smtClean="0"/>
              <a:t>Goal:</a:t>
            </a:r>
            <a:r>
              <a:rPr lang="en-US" baseline="0" dirty="0" smtClean="0"/>
              <a:t> write them down, analyze them and compare them to each-other.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294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As</a:t>
            </a:r>
            <a:r>
              <a:rPr lang="en-US" baseline="0" dirty="0" smtClean="0"/>
              <a:t> an example we will take a closer look at </a:t>
            </a:r>
            <a:r>
              <a:rPr lang="en-US" b="1" baseline="0" dirty="0" smtClean="0"/>
              <a:t>CS1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BFA17-2001-43FC-BD93-086B619BC2A9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3320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wwwmatthes.in.tum.de/" TargetMode="External"/><Relationship Id="rId4" Type="http://schemas.openxmlformats.org/officeDocument/2006/relationships/image" Target="../media/image6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16" y="2"/>
            <a:ext cx="12192000" cy="6857999"/>
          </a:xfrm>
          <a:prstGeom prst="rect">
            <a:avLst/>
          </a:prstGeom>
        </p:spPr>
      </p:pic>
      <p:sp>
        <p:nvSpPr>
          <p:cNvPr id="10" name="Rechteck 9"/>
          <p:cNvSpPr/>
          <p:nvPr userDrawn="1"/>
        </p:nvSpPr>
        <p:spPr>
          <a:xfrm>
            <a:off x="0" y="0"/>
            <a:ext cx="12192000" cy="4196080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5000"/>
                </a:schemeClr>
              </a:gs>
              <a:gs pos="93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17" name="Titel 1"/>
          <p:cNvSpPr>
            <a:spLocks noGrp="1"/>
          </p:cNvSpPr>
          <p:nvPr>
            <p:ph type="title" hasCustomPrompt="1"/>
          </p:nvPr>
        </p:nvSpPr>
        <p:spPr>
          <a:xfrm>
            <a:off x="431371" y="3538641"/>
            <a:ext cx="11432843" cy="679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tIns="144000" bIns="72000" anchor="b" anchorCtr="0">
            <a:spAutoFit/>
          </a:bodyPr>
          <a:lstStyle>
            <a:lvl1pPr marL="180000" algn="l">
              <a:defRPr sz="3000" b="0" i="0" baseline="0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Edit Title</a:t>
            </a:r>
          </a:p>
        </p:txBody>
      </p:sp>
      <p:sp>
        <p:nvSpPr>
          <p:cNvPr id="22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1372" y="4211796"/>
            <a:ext cx="11432841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marL="180000" indent="0">
              <a:buFontTx/>
              <a:buNone/>
              <a:defRPr sz="1600" b="0" baseline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Presenter, Date, Location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71" y="398812"/>
            <a:ext cx="997527" cy="32004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861" y="398812"/>
            <a:ext cx="606858" cy="320055"/>
          </a:xfrm>
          <a:prstGeom prst="rect">
            <a:avLst/>
          </a:prstGeom>
        </p:spPr>
      </p:pic>
      <p:sp>
        <p:nvSpPr>
          <p:cNvPr id="25" name="Textfeld 24"/>
          <p:cNvSpPr txBox="1"/>
          <p:nvPr userDrawn="1"/>
        </p:nvSpPr>
        <p:spPr>
          <a:xfrm>
            <a:off x="425454" y="4643381"/>
            <a:ext cx="11438759" cy="122529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252000" tIns="180000" rIns="180000" bIns="180000" rtlCol="0">
            <a:spAutoFit/>
          </a:bodyPr>
          <a:lstStyle/>
          <a:p>
            <a:pPr marL="0" indent="0"/>
            <a:r>
              <a:rPr lang="en-US" sz="1400" b="0" i="0" kern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Chair of</a:t>
            </a:r>
            <a:r>
              <a:rPr lang="en-US" sz="1400" b="0" i="0" kern="1200" baseline="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 </a:t>
            </a:r>
            <a:r>
              <a:rPr lang="en-US" sz="1400" b="0" i="0" kern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Software</a:t>
            </a:r>
            <a:r>
              <a:rPr lang="en-US" sz="1400" b="0" i="0" kern="1200" baseline="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 Engineering for Business Information Systems </a:t>
            </a:r>
            <a:r>
              <a:rPr lang="en-US" sz="1400" b="0" i="0" kern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(sebis) </a:t>
            </a:r>
          </a:p>
          <a:p>
            <a:pPr marL="0" indent="0"/>
            <a:r>
              <a:rPr lang="en-US" sz="1400" b="0" i="0" kern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Faculty of</a:t>
            </a:r>
            <a:r>
              <a:rPr lang="en-US" sz="1400" b="0" i="0" kern="1200" baseline="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 </a:t>
            </a:r>
            <a:r>
              <a:rPr lang="en-US" sz="1400" b="0" i="0" kern="1200" noProof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+mn-ea"/>
                <a:cs typeface="Arial"/>
              </a:rPr>
              <a:t>Informatics</a:t>
            </a:r>
          </a:p>
          <a:p>
            <a:pPr marL="0" indent="0"/>
            <a:r>
              <a:rPr lang="en-US" sz="1400" b="0" i="0" kern="1200" noProof="1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/>
              </a:rPr>
              <a:t>Technische</a:t>
            </a:r>
            <a:r>
              <a:rPr lang="en-US" sz="1400" b="0" i="0" kern="1200" baseline="0" noProof="1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/>
              </a:rPr>
              <a:t> Universität München</a:t>
            </a:r>
            <a:endParaRPr lang="en-US" sz="1400" b="0" i="0" kern="1200" noProof="1">
              <a:solidFill>
                <a:schemeClr val="bg1">
                  <a:lumMod val="50000"/>
                </a:schemeClr>
              </a:solidFill>
              <a:latin typeface="Arial" charset="0"/>
              <a:ea typeface="+mn-ea"/>
              <a:cs typeface="Arial"/>
            </a:endParaRPr>
          </a:p>
          <a:p>
            <a:pPr marL="0" indent="0"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0" i="0" u="sng" kern="1200" noProof="1">
                <a:solidFill>
                  <a:schemeClr val="bg1">
                    <a:lumMod val="50000"/>
                  </a:schemeClr>
                </a:solidFill>
                <a:latin typeface="Arial" charset="0"/>
                <a:ea typeface="+mn-ea"/>
                <a:cs typeface="Arial"/>
              </a:rPr>
              <a:t>wwwmatthes.in.tum.de</a:t>
            </a:r>
            <a:endParaRPr lang="en-US" sz="1400" b="0" i="0" u="sng" kern="1200" dirty="0" err="1">
              <a:solidFill>
                <a:schemeClr val="bg1">
                  <a:lumMod val="50000"/>
                </a:schemeClr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lieder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34435" y="981076"/>
            <a:ext cx="11523135" cy="5400675"/>
          </a:xfrm>
        </p:spPr>
        <p:txBody>
          <a:bodyPr>
            <a:normAutofit/>
          </a:bodyPr>
          <a:lstStyle>
            <a:lvl1pPr>
              <a:defRPr>
                <a:latin typeface="+mn-lt"/>
              </a:defRPr>
            </a:lvl1pPr>
            <a:lvl2pPr>
              <a:buClr>
                <a:schemeClr val="tx2"/>
              </a:buClr>
              <a:defRPr lang="de-DE" sz="1800" dirty="0" smtClean="0">
                <a:solidFill>
                  <a:schemeClr val="tx1"/>
                </a:solidFill>
                <a:latin typeface="+mn-lt"/>
                <a:cs typeface="Arial Unicode MS" pitchFamily="34" charset="-128"/>
              </a:defRPr>
            </a:lvl2pPr>
            <a:lvl3pPr>
              <a:buClr>
                <a:schemeClr val="tx2"/>
              </a:buClr>
              <a:defRPr>
                <a:solidFill>
                  <a:schemeClr val="tx1"/>
                </a:solidFill>
                <a:latin typeface="+mn-lt"/>
              </a:defRPr>
            </a:lvl3pPr>
            <a:lvl4pPr>
              <a:buClr>
                <a:schemeClr val="tx2"/>
              </a:buClr>
              <a:defRPr>
                <a:solidFill>
                  <a:schemeClr val="tx1"/>
                </a:solidFill>
                <a:latin typeface="+mn-lt"/>
              </a:defRPr>
            </a:lvl4pPr>
            <a:lvl5pPr>
              <a:buClr>
                <a:schemeClr val="tx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4437" y="44452"/>
            <a:ext cx="10586099" cy="7207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/>
              <a:t>181108 Name Vorbesprechung Master's Thesis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fld id="{E201E5CB-5EE0-4EA4-87FF-7D8A79A61969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 descr="Gebaeude_Fahne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7384"/>
            <a:ext cx="12192000" cy="68936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/>
          <p:nvPr userDrawn="1"/>
        </p:nvSpPr>
        <p:spPr>
          <a:xfrm>
            <a:off x="767407" y="1743185"/>
            <a:ext cx="3240361" cy="47426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+mn-lt"/>
            </a:endParaRPr>
          </a:p>
        </p:txBody>
      </p:sp>
      <p:pic>
        <p:nvPicPr>
          <p:cNvPr id="18" name="Grafik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370" y="2024110"/>
            <a:ext cx="682753" cy="359665"/>
          </a:xfrm>
          <a:prstGeom prst="rect">
            <a:avLst/>
          </a:prstGeom>
        </p:spPr>
      </p:pic>
      <p:pic>
        <p:nvPicPr>
          <p:cNvPr id="22" name="Bild 10" descr="sebis-Logo.gif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009" y="2514436"/>
            <a:ext cx="720000" cy="230880"/>
          </a:xfrm>
          <a:prstGeom prst="rect">
            <a:avLst/>
          </a:prstGeom>
        </p:spPr>
      </p:pic>
      <p:sp>
        <p:nvSpPr>
          <p:cNvPr id="24" name="Textfeld 23"/>
          <p:cNvSpPr txBox="1"/>
          <p:nvPr userDrawn="1"/>
        </p:nvSpPr>
        <p:spPr>
          <a:xfrm>
            <a:off x="1040407" y="4123820"/>
            <a:ext cx="2751118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noProof="1">
                <a:latin typeface="+mn-lt"/>
              </a:rPr>
              <a:t>Technische Universität München</a:t>
            </a:r>
          </a:p>
          <a:p>
            <a:r>
              <a:rPr lang="en-US" sz="1050" noProof="1">
                <a:latin typeface="+mn-lt"/>
              </a:rPr>
              <a:t>Faculty of Informatics</a:t>
            </a:r>
          </a:p>
          <a:p>
            <a:r>
              <a:rPr lang="en-US" sz="1050" noProof="1">
                <a:latin typeface="+mn-lt"/>
              </a:rPr>
              <a:t>Chair of Software Engineering for Business Information Systems</a:t>
            </a:r>
          </a:p>
          <a:p>
            <a:endParaRPr lang="en-US" sz="1050" noProof="1">
              <a:latin typeface="+mn-lt"/>
            </a:endParaRPr>
          </a:p>
          <a:p>
            <a:r>
              <a:rPr lang="en-US" sz="1050" noProof="1">
                <a:latin typeface="+mn-lt"/>
              </a:rPr>
              <a:t>Boltzmannstraße 3</a:t>
            </a:r>
          </a:p>
          <a:p>
            <a:r>
              <a:rPr lang="en-US" sz="1050" noProof="1">
                <a:latin typeface="+mn-lt"/>
              </a:rPr>
              <a:t>85748 Garching bei</a:t>
            </a:r>
            <a:r>
              <a:rPr lang="en-US" sz="1050" baseline="0" noProof="1">
                <a:latin typeface="+mn-lt"/>
              </a:rPr>
              <a:t> München</a:t>
            </a:r>
          </a:p>
          <a:p>
            <a:endParaRPr lang="en-US" sz="1050" baseline="0" noProof="1">
              <a:latin typeface="+mn-lt"/>
            </a:endParaRPr>
          </a:p>
          <a:p>
            <a:pPr>
              <a:tabLst>
                <a:tab pos="358775" algn="l"/>
              </a:tabLst>
            </a:pPr>
            <a:r>
              <a:rPr lang="en-US" sz="1050" baseline="0" noProof="1">
                <a:latin typeface="+mn-lt"/>
              </a:rPr>
              <a:t>Tel	+49.89.289.</a:t>
            </a:r>
          </a:p>
          <a:p>
            <a:pPr>
              <a:tabLst>
                <a:tab pos="358775" algn="l"/>
              </a:tabLst>
            </a:pPr>
            <a:r>
              <a:rPr lang="en-US" sz="1050" baseline="0" noProof="1">
                <a:latin typeface="+mn-lt"/>
              </a:rPr>
              <a:t>Fax	+49.89.289.17136</a:t>
            </a:r>
          </a:p>
          <a:p>
            <a:endParaRPr lang="en-US" sz="1050" baseline="0" noProof="1">
              <a:latin typeface="+mn-lt"/>
            </a:endParaRPr>
          </a:p>
          <a:p>
            <a:endParaRPr lang="en-US" sz="1050" baseline="0" noProof="1">
              <a:latin typeface="+mn-lt"/>
            </a:endParaRPr>
          </a:p>
          <a:p>
            <a:r>
              <a:rPr lang="en-US" sz="1050" baseline="0" noProof="1">
                <a:latin typeface="+mn-lt"/>
                <a:hlinkClick r:id="rId5"/>
              </a:rPr>
              <a:t>wwwmatthes.in.tum.de</a:t>
            </a:r>
            <a:endParaRPr lang="en-US" sz="1050" noProof="1">
              <a:latin typeface="+mn-lt"/>
            </a:endParaRPr>
          </a:p>
        </p:txBody>
      </p:sp>
      <p:sp>
        <p:nvSpPr>
          <p:cNvPr id="26" name="Textplatzhalt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160429" y="3486197"/>
            <a:ext cx="2485288" cy="219497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buFontTx/>
              <a:buNone/>
              <a:defRPr sz="1400" b="1"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noProof="0" dirty="0"/>
              <a:t>&lt;Name&gt;</a:t>
            </a:r>
          </a:p>
        </p:txBody>
      </p:sp>
      <p:sp>
        <p:nvSpPr>
          <p:cNvPr id="27" name="Textplatzhalt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1160435" y="3277001"/>
            <a:ext cx="2484681" cy="182967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050">
                <a:latin typeface="+mn-lt"/>
              </a:defRPr>
            </a:lvl1pPr>
          </a:lstStyle>
          <a:p>
            <a:pPr lvl="0"/>
            <a:r>
              <a:rPr lang="en-US" noProof="0" dirty="0"/>
              <a:t>&lt;Academic degree&gt;</a:t>
            </a:r>
          </a:p>
        </p:txBody>
      </p:sp>
      <p:sp>
        <p:nvSpPr>
          <p:cNvPr id="28" name="Textplatzhalter 22"/>
          <p:cNvSpPr>
            <a:spLocks noGrp="1"/>
          </p:cNvSpPr>
          <p:nvPr>
            <p:ph type="body" sz="quarter" idx="15" hasCustomPrompt="1"/>
          </p:nvPr>
        </p:nvSpPr>
        <p:spPr>
          <a:xfrm>
            <a:off x="2524469" y="5454244"/>
            <a:ext cx="1293429" cy="1333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50" baseline="0">
                <a:latin typeface="+mn-lt"/>
              </a:defRPr>
            </a:lvl1pPr>
          </a:lstStyle>
          <a:p>
            <a:pPr lvl="0"/>
            <a:r>
              <a:rPr lang="en-US" noProof="0" dirty="0"/>
              <a:t>&lt;Phone&gt;</a:t>
            </a:r>
          </a:p>
        </p:txBody>
      </p:sp>
      <p:sp>
        <p:nvSpPr>
          <p:cNvPr id="29" name="Textplatzhalt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1159115" y="5932082"/>
            <a:ext cx="2452083" cy="1317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050">
                <a:latin typeface="+mn-lt"/>
              </a:defRPr>
            </a:lvl1pPr>
          </a:lstStyle>
          <a:p>
            <a:pPr lvl="0"/>
            <a:r>
              <a:rPr lang="en-US" noProof="0" dirty="0"/>
              <a:t>&lt;E-Mail&gt;</a:t>
            </a:r>
          </a:p>
        </p:txBody>
      </p:sp>
      <p:sp>
        <p:nvSpPr>
          <p:cNvPr id="30" name="Inhaltsplatzhalter 31"/>
          <p:cNvSpPr>
            <a:spLocks noGrp="1"/>
          </p:cNvSpPr>
          <p:nvPr>
            <p:ph sz="quarter" idx="18" hasCustomPrompt="1"/>
          </p:nvPr>
        </p:nvSpPr>
        <p:spPr>
          <a:xfrm>
            <a:off x="1161091" y="3704994"/>
            <a:ext cx="2502054" cy="211455"/>
          </a:xfrm>
          <a:prstGeom prst="rect">
            <a:avLst/>
          </a:prstGeom>
        </p:spPr>
        <p:txBody>
          <a:bodyPr lIns="0" tIns="0" rIns="0" bIns="0"/>
          <a:lstStyle>
            <a:lvl1pPr>
              <a:defRPr sz="1050"/>
            </a:lvl1pPr>
          </a:lstStyle>
          <a:p>
            <a:pPr lvl="0"/>
            <a:r>
              <a:rPr lang="en-US" noProof="0" dirty="0"/>
              <a:t>&lt;Position&gt;</a:t>
            </a:r>
          </a:p>
        </p:txBody>
      </p:sp>
    </p:spTree>
    <p:extLst>
      <p:ext uri="{BB962C8B-B14F-4D97-AF65-F5344CB8AC3E}">
        <p14:creationId xmlns:p14="http://schemas.microsoft.com/office/powerpoint/2010/main" val="89374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4437" y="44452"/>
            <a:ext cx="10586099" cy="720725"/>
          </a:xfrm>
        </p:spPr>
        <p:txBody>
          <a:bodyPr/>
          <a:lstStyle>
            <a:lvl1pPr>
              <a:defRPr lang="de-DE" sz="2400" b="0" baseline="0" smtClean="0">
                <a:solidFill>
                  <a:srgbClr val="0065BD"/>
                </a:solidFill>
                <a:latin typeface="+mj-lt"/>
                <a:ea typeface="+mj-ea"/>
                <a:cs typeface="Arial Unicode MS" pitchFamily="34" charset="-128"/>
              </a:defRPr>
            </a:lvl1pPr>
          </a:lstStyle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3pPr>
              <a:defRPr/>
            </a:lvl3pPr>
          </a:lstStyle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181108 Name Vorbesprechung Master's Thesis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9FAB-BDC1-47C0-A8BB-6E12A8205D3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687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4437" y="81213"/>
            <a:ext cx="10586099" cy="360535"/>
          </a:xfrm>
        </p:spPr>
        <p:txBody>
          <a:bodyPr/>
          <a:lstStyle>
            <a:lvl1pPr>
              <a:defRPr lang="de-DE" sz="2400" b="0" baseline="0" smtClean="0">
                <a:solidFill>
                  <a:srgbClr val="0065BD"/>
                </a:solidFill>
                <a:latin typeface="+mj-lt"/>
                <a:ea typeface="+mj-ea"/>
                <a:cs typeface="Arial Unicode MS" pitchFamily="34" charset="-128"/>
              </a:defRPr>
            </a:lvl1pPr>
          </a:lstStyle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34434" y="980728"/>
            <a:ext cx="11523133" cy="5400675"/>
          </a:xfrm>
        </p:spPr>
        <p:txBody>
          <a:bodyPr>
            <a:normAutofit/>
          </a:bodyPr>
          <a:lstStyle>
            <a:lvl3pPr>
              <a:defRPr/>
            </a:lvl3pPr>
          </a:lstStyle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181108 Name Vorbesprechung Master's Thesis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9FAB-BDC1-47C0-A8BB-6E12A8205D3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441426"/>
            <a:ext cx="10586102" cy="395287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&lt;Subtitle&gt;</a:t>
            </a:r>
          </a:p>
        </p:txBody>
      </p:sp>
    </p:spTree>
    <p:extLst>
      <p:ext uri="{BB962C8B-B14F-4D97-AF65-F5344CB8AC3E}">
        <p14:creationId xmlns:p14="http://schemas.microsoft.com/office/powerpoint/2010/main" val="3517934724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4437" y="81213"/>
            <a:ext cx="10586099" cy="360535"/>
          </a:xfrm>
        </p:spPr>
        <p:txBody>
          <a:bodyPr/>
          <a:lstStyle>
            <a:lvl1pPr>
              <a:defRPr lang="de-DE" sz="2400" b="0" baseline="0" smtClean="0">
                <a:solidFill>
                  <a:srgbClr val="0065BD"/>
                </a:solidFill>
                <a:latin typeface="+mj-lt"/>
                <a:ea typeface="+mj-ea"/>
                <a:cs typeface="Arial Unicode MS" pitchFamily="34" charset="-128"/>
              </a:defRPr>
            </a:lvl1pPr>
          </a:lstStyle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181108 Name Vorbesprechung Master's Thesis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C9FAB-BDC1-47C0-A8BB-6E12A8205D3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4" y="441426"/>
            <a:ext cx="10586102" cy="395287"/>
          </a:xfrm>
        </p:spPr>
        <p:txBody>
          <a:bodyPr/>
          <a:lstStyle>
            <a:lvl1pPr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&lt;Subtitle&gt;</a:t>
            </a:r>
          </a:p>
        </p:txBody>
      </p:sp>
    </p:spTree>
    <p:extLst>
      <p:ext uri="{BB962C8B-B14F-4D97-AF65-F5344CB8AC3E}">
        <p14:creationId xmlns:p14="http://schemas.microsoft.com/office/powerpoint/2010/main" val="1825214989"/>
      </p:ext>
    </p:extLst>
  </p:cSld>
  <p:clrMapOvr>
    <a:masterClrMapping/>
  </p:clrMapOvr>
  <p:transition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4434" y="44451"/>
            <a:ext cx="10586102" cy="720725"/>
          </a:xfrm>
        </p:spPr>
        <p:txBody>
          <a:bodyPr/>
          <a:lstStyle>
            <a:lvl1pPr>
              <a:defRPr>
                <a:solidFill>
                  <a:srgbClr val="0065BD"/>
                </a:solidFill>
              </a:defRPr>
            </a:lvl1pPr>
          </a:lstStyle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34437" y="981076"/>
            <a:ext cx="5659967" cy="54006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197602" y="981076"/>
            <a:ext cx="5659967" cy="540067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181108 Name Vorbesprechung Master's Thesis</a:t>
            </a:r>
            <a:endParaRPr lang="de-DE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C9E22-1B76-46A8-871B-C48D8E59C6F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334437" y="981074"/>
            <a:ext cx="5662084" cy="661976"/>
          </a:xfr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&lt;Title&gt;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34437" y="1643050"/>
            <a:ext cx="5662084" cy="477362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/>
              <a:t>&lt;Format of Master 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7" y="981079"/>
            <a:ext cx="5664200" cy="661975"/>
          </a:xfr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&lt;Title&gt;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6193367" y="1643050"/>
            <a:ext cx="5664200" cy="477362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dirty="0"/>
              <a:t>&lt;Format of Master 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34437" y="44452"/>
            <a:ext cx="10586099" cy="720725"/>
          </a:xfrm>
        </p:spPr>
        <p:txBody>
          <a:bodyPr/>
          <a:lstStyle/>
          <a:p>
            <a:r>
              <a:rPr lang="en-US" noProof="0" dirty="0"/>
              <a:t>&lt;Title&gt;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noProof="0"/>
              <a:t>© sebis</a:t>
            </a:r>
            <a:endParaRPr lang="en-US" noProof="0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noProof="0"/>
              <a:t>181108 Name Vorbesprechung Master's Thesis</a:t>
            </a:r>
            <a:endParaRPr lang="en-US" noProof="0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2CCB4-7108-4850-98BC-50E3A501EADB}" type="slidenum">
              <a:rPr lang="en-US" noProof="0" smtClean="0"/>
              <a:pPr>
                <a:defRPr/>
              </a:pPr>
              <a:t>‹#›</a:t>
            </a:fld>
            <a:endParaRPr lang="en-US" noProof="0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4434" y="44451"/>
            <a:ext cx="10586102" cy="720725"/>
          </a:xfrm>
        </p:spPr>
        <p:txBody>
          <a:bodyPr/>
          <a:lstStyle/>
          <a:p>
            <a:r>
              <a:rPr lang="en-US" noProof="0" dirty="0"/>
              <a:t>&lt;Title&gt;</a:t>
            </a:r>
            <a:endParaRPr lang="de-DE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181108 Name Vorbesprechung Master's Thesis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79391-FD8B-4951-B07A-A389C4C7CA7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4433" y="44451"/>
            <a:ext cx="11523133" cy="652462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noProof="0" dirty="0"/>
              <a:t>&lt;Title&gt;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sebis</a:t>
            </a:r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181108 Name Vorbesprechung Master's Thesis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4FF76D-8657-43F1-929B-F6D2FAB274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26257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34434" y="44451"/>
            <a:ext cx="1058610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0" rIns="9000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&lt;Title&gt;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4" y="981076"/>
            <a:ext cx="1152313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&lt;Text&gt;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383184" y="6570616"/>
            <a:ext cx="214206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800" smtClean="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noProof="0"/>
              <a:t>© sebis</a:t>
            </a:r>
            <a:endParaRPr lang="en-US" noProof="0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2903" y="6569076"/>
            <a:ext cx="576156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8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181108 Name Vorbesprechung Master's Thesis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25251" y="6570616"/>
            <a:ext cx="332316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8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4FF76D-8657-43F1-929B-F6D2FAB2741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861" y="398812"/>
            <a:ext cx="606858" cy="3200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65" r:id="rId2"/>
    <p:sldLayoutId id="2147483778" r:id="rId3"/>
    <p:sldLayoutId id="2147483781" r:id="rId4"/>
    <p:sldLayoutId id="2147483766" r:id="rId5"/>
    <p:sldLayoutId id="2147483767" r:id="rId6"/>
    <p:sldLayoutId id="2147483768" r:id="rId7"/>
    <p:sldLayoutId id="2147483780" r:id="rId8"/>
    <p:sldLayoutId id="2147483769" r:id="rId9"/>
    <p:sldLayoutId id="2147483771" r:id="rId10"/>
    <p:sldLayoutId id="2147483779" r:id="rId11"/>
  </p:sldLayoutIdLst>
  <p:transition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0" i="0" baseline="0">
          <a:solidFill>
            <a:srgbClr val="0065BD"/>
          </a:solidFill>
          <a:latin typeface="+mn-lt"/>
          <a:ea typeface="+mj-ea"/>
          <a:cs typeface="Arial Unicode MS" pitchFamily="3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TUM Neue Helvetica 75 Bold" charset="0"/>
        </a:defRPr>
      </a:lvl9pPr>
    </p:titleStyle>
    <p:bodyStyle>
      <a:lvl1pPr marL="1588" indent="-1588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Arial Unicode MS" pitchFamily="34" charset="-128"/>
        </a:defRPr>
      </a:lvl1pPr>
      <a:lvl2pPr marL="358775" indent="-2603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baseline="0">
          <a:solidFill>
            <a:schemeClr val="tx1"/>
          </a:solidFill>
          <a:latin typeface="+mn-lt"/>
          <a:cs typeface="Arial Unicode MS" pitchFamily="34" charset="-128"/>
        </a:defRPr>
      </a:lvl2pPr>
      <a:lvl3pPr marL="625475" indent="-176213" algn="l" defTabSz="803275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baseline="0">
          <a:solidFill>
            <a:schemeClr val="tx1"/>
          </a:solidFill>
          <a:latin typeface="+mn-lt"/>
          <a:cs typeface="Arial Unicode MS" pitchFamily="34" charset="-128"/>
        </a:defRPr>
      </a:lvl3pPr>
      <a:lvl4pPr marL="982663" indent="-174625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cs typeface="Arial Unicode MS" pitchFamily="34" charset="-128"/>
        </a:defRPr>
      </a:lvl4pPr>
      <a:lvl5pPr marL="1257300" indent="-182563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cs typeface="Arial Unicode MS" pitchFamily="34" charset="-128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jpeg"/><Relationship Id="rId5" Type="http://schemas.openxmlformats.org/officeDocument/2006/relationships/hyperlink" Target="http://www.qaware.de/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371" y="3076976"/>
            <a:ext cx="11432843" cy="1141439"/>
          </a:xfrm>
        </p:spPr>
        <p:txBody>
          <a:bodyPr/>
          <a:lstStyle/>
          <a:p>
            <a:r>
              <a:rPr lang="en-US" dirty="0"/>
              <a:t>Identifying and Assessing the Effects of Domain Level Technical Debts in Practice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AU" dirty="0" smtClean="0"/>
              <a:t>Joonas Palm, 22.03.2021, Final Presentation Master’s Thesis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8052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Level Technical Debt in Practice (RQ1)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42" y="1628801"/>
            <a:ext cx="711465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47" y="1628800"/>
            <a:ext cx="607074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61" y="1628800"/>
            <a:ext cx="727768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69" y="1628799"/>
            <a:ext cx="711175" cy="4392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84" y="1628798"/>
            <a:ext cx="715336" cy="4392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099" y="1628798"/>
            <a:ext cx="713919" cy="4392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TextBox 33"/>
          <p:cNvSpPr txBox="1"/>
          <p:nvPr/>
        </p:nvSpPr>
        <p:spPr>
          <a:xfrm>
            <a:off x="1158263" y="967330"/>
            <a:ext cx="156591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</a:rPr>
              <a:t>CS1</a:t>
            </a:r>
          </a:p>
          <a:p>
            <a:pPr algn="ctr"/>
            <a:r>
              <a:rPr lang="en-US" sz="1200" dirty="0" smtClean="0">
                <a:latin typeface="Arial" pitchFamily="34" charset="0"/>
              </a:rPr>
              <a:t>Multi-tenancy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45380" y="967329"/>
            <a:ext cx="156591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CS2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Database Problem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53201" y="967328"/>
            <a:ext cx="156591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CS3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Interactive Filtering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14601" y="974664"/>
            <a:ext cx="156591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CS4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GDPR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665897" y="967328"/>
            <a:ext cx="156591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CS5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Ground Truth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19103" y="974664"/>
            <a:ext cx="156591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CS6</a:t>
            </a:r>
          </a:p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Crawler Attacks</a:t>
            </a:r>
          </a:p>
        </p:txBody>
      </p:sp>
      <p:cxnSp>
        <p:nvCxnSpPr>
          <p:cNvPr id="41" name="Straight Connector 53">
            <a:extLst>
              <a:ext uri="{FF2B5EF4-FFF2-40B4-BE49-F238E27FC236}">
                <a16:creationId xmlns:a16="http://schemas.microsoft.com/office/drawing/2014/main" xmlns="" id="{03A219A7-7CDA-E443-9934-B8B2003D6608}"/>
              </a:ext>
            </a:extLst>
          </p:cNvPr>
          <p:cNvCxnSpPr/>
          <p:nvPr/>
        </p:nvCxnSpPr>
        <p:spPr>
          <a:xfrm flipH="1">
            <a:off x="1559496" y="1459771"/>
            <a:ext cx="733511" cy="0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82" name="Straight Connector 53">
            <a:extLst>
              <a:ext uri="{FF2B5EF4-FFF2-40B4-BE49-F238E27FC236}">
                <a16:creationId xmlns:a16="http://schemas.microsoft.com/office/drawing/2014/main" xmlns="" id="{03A219A7-7CDA-E443-9934-B8B2003D6608}"/>
              </a:ext>
            </a:extLst>
          </p:cNvPr>
          <p:cNvCxnSpPr/>
          <p:nvPr/>
        </p:nvCxnSpPr>
        <p:spPr>
          <a:xfrm flipH="1">
            <a:off x="3161579" y="1467107"/>
            <a:ext cx="733511" cy="0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83" name="Straight Connector 53">
            <a:extLst>
              <a:ext uri="{FF2B5EF4-FFF2-40B4-BE49-F238E27FC236}">
                <a16:creationId xmlns:a16="http://schemas.microsoft.com/office/drawing/2014/main" xmlns="" id="{03A219A7-7CDA-E443-9934-B8B2003D6608}"/>
              </a:ext>
            </a:extLst>
          </p:cNvPr>
          <p:cNvCxnSpPr/>
          <p:nvPr/>
        </p:nvCxnSpPr>
        <p:spPr>
          <a:xfrm flipH="1">
            <a:off x="4769400" y="1468481"/>
            <a:ext cx="733511" cy="0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84" name="Straight Connector 53">
            <a:extLst>
              <a:ext uri="{FF2B5EF4-FFF2-40B4-BE49-F238E27FC236}">
                <a16:creationId xmlns:a16="http://schemas.microsoft.com/office/drawing/2014/main" xmlns="" id="{03A219A7-7CDA-E443-9934-B8B2003D6608}"/>
              </a:ext>
            </a:extLst>
          </p:cNvPr>
          <p:cNvCxnSpPr/>
          <p:nvPr/>
        </p:nvCxnSpPr>
        <p:spPr>
          <a:xfrm flipH="1">
            <a:off x="6430800" y="1467107"/>
            <a:ext cx="733511" cy="0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85" name="Straight Connector 53">
            <a:extLst>
              <a:ext uri="{FF2B5EF4-FFF2-40B4-BE49-F238E27FC236}">
                <a16:creationId xmlns:a16="http://schemas.microsoft.com/office/drawing/2014/main" xmlns="" id="{03A219A7-7CDA-E443-9934-B8B2003D6608}"/>
              </a:ext>
            </a:extLst>
          </p:cNvPr>
          <p:cNvCxnSpPr/>
          <p:nvPr/>
        </p:nvCxnSpPr>
        <p:spPr>
          <a:xfrm flipH="1">
            <a:off x="8082096" y="1480592"/>
            <a:ext cx="733511" cy="0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86" name="Straight Connector 53">
            <a:extLst>
              <a:ext uri="{FF2B5EF4-FFF2-40B4-BE49-F238E27FC236}">
                <a16:creationId xmlns:a16="http://schemas.microsoft.com/office/drawing/2014/main" xmlns="" id="{03A219A7-7CDA-E443-9934-B8B2003D6608}"/>
              </a:ext>
            </a:extLst>
          </p:cNvPr>
          <p:cNvCxnSpPr/>
          <p:nvPr/>
        </p:nvCxnSpPr>
        <p:spPr>
          <a:xfrm flipH="1">
            <a:off x="9720706" y="1500133"/>
            <a:ext cx="733511" cy="0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1271463" y="967328"/>
            <a:ext cx="1349905" cy="5197976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1368" y="6233936"/>
            <a:ext cx="6886155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</a:rPr>
              <a:t>Six </a:t>
            </a:r>
            <a:r>
              <a:rPr lang="en-US" sz="1600" dirty="0" smtClean="0">
                <a:latin typeface="Arial" pitchFamily="34" charset="0"/>
              </a:rPr>
              <a:t>case studies on domain level TD with </a:t>
            </a:r>
            <a:r>
              <a:rPr lang="en-US" sz="1600" b="1" dirty="0" smtClean="0">
                <a:latin typeface="Arial" pitchFamily="34" charset="0"/>
              </a:rPr>
              <a:t>two</a:t>
            </a:r>
            <a:r>
              <a:rPr lang="en-US" sz="1600" dirty="0" smtClean="0">
                <a:latin typeface="Arial" pitchFamily="34" charset="0"/>
              </a:rPr>
              <a:t> senior software consultants.</a:t>
            </a:r>
          </a:p>
        </p:txBody>
      </p:sp>
    </p:spTree>
    <p:extLst>
      <p:ext uri="{BB962C8B-B14F-4D97-AF65-F5344CB8AC3E}">
        <p14:creationId xmlns:p14="http://schemas.microsoft.com/office/powerpoint/2010/main" val="522268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Level Technical Debt in Practice (RQ1)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2050" name="Picture 2" descr="https://www.telekom.de/resources/images/641244/telekom-smart-speaker-mini-schwarz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762" y="2564904"/>
            <a:ext cx="3419769" cy="252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upload.wikimedia.org/wikipedia/commons/thumb/c/c8/Orange_logo.svg/766px-Orange_logo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645" y="2564904"/>
            <a:ext cx="1930046" cy="19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media-exp1.licdn.com/dms/image/C4D0BAQGjk-ibh2suZg/company-logo_200_200/0/1583852864204?e=2159024400&amp;v=beta&amp;t=8oNFMZy6eZiKGMpHAWWi0rs4xZrspKq606upllUSUt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2564904"/>
            <a:ext cx="1935086" cy="193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638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1631504" y="4369049"/>
            <a:ext cx="8568952" cy="14689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Level Technical Debt in Practice (RQ1)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pic>
        <p:nvPicPr>
          <p:cNvPr id="2060" name="Picture 12" descr="https://upload.wikimedia.org/wikipedia/commons/thumb/c/c8/Orange_logo.svg/766px-Orange_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330" y="1700808"/>
            <a:ext cx="1286444" cy="128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media-exp1.licdn.com/dms/image/C4D0BAQGjk-ibh2suZg/company-logo_200_200/0/1583852864204?e=2159024400&amp;v=beta&amp;t=8oNFMZy6eZiKGMpHAWWi0rs4xZrspKq606upllUSUt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20" y="1700808"/>
            <a:ext cx="1289802" cy="128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631504" y="3573016"/>
            <a:ext cx="8568952" cy="79603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Shared Voice Processing Application</a:t>
            </a:r>
          </a:p>
        </p:txBody>
      </p:sp>
      <p:pic>
        <p:nvPicPr>
          <p:cNvPr id="12" name="Picture 2" descr="https://lh3.googleusercontent.com/proxy/Os-cy95HORiNTP2ue5ytVkHzvucKqBf4r5BJA5vUbWFx5joGTgTJ6MeyAP3dE6fCLLcr4mlo1l_bCiz5FxObVWBIw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98" y="4498199"/>
            <a:ext cx="879845" cy="97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/>
          <p:cNvCxnSpPr/>
          <p:nvPr/>
        </p:nvCxnSpPr>
        <p:spPr bwMode="auto">
          <a:xfrm>
            <a:off x="5009921" y="2990610"/>
            <a:ext cx="5959" cy="582406"/>
          </a:xfrm>
          <a:prstGeom prst="line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>
            <a:off x="6879052" y="2990610"/>
            <a:ext cx="5959" cy="582406"/>
          </a:xfrm>
          <a:prstGeom prst="line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Picture 2" descr="https://lh3.googleusercontent.com/proxy/Os-cy95HORiNTP2ue5ytVkHzvucKqBf4r5BJA5vUbWFx5joGTgTJ6MeyAP3dE6fCLLcr4mlo1l_bCiz5FxObVWBIw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629" y="4498199"/>
            <a:ext cx="879845" cy="97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89840" y="5459132"/>
            <a:ext cx="144016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Telekom DB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58471" y="5469063"/>
            <a:ext cx="144016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Orange DB</a:t>
            </a:r>
          </a:p>
        </p:txBody>
      </p:sp>
    </p:spTree>
    <p:extLst>
      <p:ext uri="{BB962C8B-B14F-4D97-AF65-F5344CB8AC3E}">
        <p14:creationId xmlns:p14="http://schemas.microsoft.com/office/powerpoint/2010/main" val="3750725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1631504" y="4369049"/>
            <a:ext cx="8568952" cy="146899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Level Technical Debt in Practice (RQ1)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2060" name="Picture 12" descr="https://upload.wikimedia.org/wikipedia/commons/thumb/c/c8/Orange_logo.svg/766px-Orange_logo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698" y="1701176"/>
            <a:ext cx="1286076" cy="128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media-exp1.licdn.com/dms/image/C4D0BAQGjk-ibh2suZg/company-logo_200_200/0/1583852864204?e=2159024400&amp;v=beta&amp;t=8oNFMZy6eZiKGMpHAWWi0rs4xZrspKq606upllUSUt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20" y="1700808"/>
            <a:ext cx="1289802" cy="128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631504" y="3573016"/>
            <a:ext cx="8568952" cy="79603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cs typeface="Arial" pitchFamily="34" charset="0"/>
              </a:rPr>
              <a:t>Shared Voice Processing Application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494342" y="1700808"/>
            <a:ext cx="1289802" cy="1303521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cs typeface="Arial" pitchFamily="34" charset="0"/>
              </a:rPr>
              <a:t>Release X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8102650" y="1701282"/>
            <a:ext cx="1288544" cy="128318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cs typeface="Arial" pitchFamily="34" charset="0"/>
              </a:rPr>
              <a:t>Release Y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623664" y="1700808"/>
            <a:ext cx="1289802" cy="128365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cs typeface="Arial" pitchFamily="34" charset="0"/>
              </a:rPr>
              <a:t>Test</a:t>
            </a:r>
          </a:p>
        </p:txBody>
      </p:sp>
      <p:sp>
        <p:nvSpPr>
          <p:cNvPr id="19" name="Rectangle 18"/>
          <p:cNvSpPr/>
          <p:nvPr/>
        </p:nvSpPr>
        <p:spPr bwMode="auto">
          <a:xfrm>
            <a:off x="9972070" y="1700808"/>
            <a:ext cx="1280534" cy="1287447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dirty="0" smtClean="0">
                <a:solidFill>
                  <a:schemeClr val="tx1"/>
                </a:solidFill>
                <a:cs typeface="Arial" pitchFamily="34" charset="0"/>
              </a:rPr>
              <a:t>Release Z</a:t>
            </a:r>
          </a:p>
        </p:txBody>
      </p:sp>
      <p:cxnSp>
        <p:nvCxnSpPr>
          <p:cNvPr id="9" name="Straight Connector 8"/>
          <p:cNvCxnSpPr>
            <a:stCxn id="2062" idx="2"/>
          </p:cNvCxnSpPr>
          <p:nvPr/>
        </p:nvCxnSpPr>
        <p:spPr bwMode="auto">
          <a:xfrm>
            <a:off x="5009921" y="2990610"/>
            <a:ext cx="5959" cy="582406"/>
          </a:xfrm>
          <a:prstGeom prst="line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>
            <a:off x="6877361" y="2990610"/>
            <a:ext cx="5959" cy="582406"/>
          </a:xfrm>
          <a:prstGeom prst="line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>
            <a:off x="3133284" y="3004329"/>
            <a:ext cx="5959" cy="582406"/>
          </a:xfrm>
          <a:prstGeom prst="line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 bwMode="auto">
          <a:xfrm>
            <a:off x="8740962" y="2990610"/>
            <a:ext cx="5959" cy="582406"/>
          </a:xfrm>
          <a:prstGeom prst="line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 bwMode="auto">
          <a:xfrm>
            <a:off x="1269193" y="2984462"/>
            <a:ext cx="362311" cy="588554"/>
          </a:xfrm>
          <a:prstGeom prst="line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 bwMode="auto">
          <a:xfrm flipH="1">
            <a:off x="10200456" y="2984593"/>
            <a:ext cx="411881" cy="588423"/>
          </a:xfrm>
          <a:prstGeom prst="line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0" name="Picture 2" descr="https://lh3.googleusercontent.com/proxy/Os-cy95HORiNTP2ue5ytVkHzvucKqBf4r5BJA5vUbWFx5joGTgTJ6MeyAP3dE6fCLLcr4mlo1l_bCiz5FxObVWBIw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977" y="4502206"/>
            <a:ext cx="879845" cy="97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lh3.googleusercontent.com/proxy/Os-cy95HORiNTP2ue5ytVkHzvucKqBf4r5BJA5vUbWFx5joGTgTJ6MeyAP3dE6fCLLcr4mlo1l_bCiz5FxObVWBIw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733" y="4498199"/>
            <a:ext cx="879845" cy="97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https://lh3.googleusercontent.com/proxy/Os-cy95HORiNTP2ue5ytVkHzvucKqBf4r5BJA5vUbWFx5joGTgTJ6MeyAP3dE6fCLLcr4mlo1l_bCiz5FxObVWBIw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65" y="4498199"/>
            <a:ext cx="879845" cy="97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https://lh3.googleusercontent.com/proxy/Os-cy95HORiNTP2ue5ytVkHzvucKqBf4r5BJA5vUbWFx5joGTgTJ6MeyAP3dE6fCLLcr4mlo1l_bCiz5FxObVWBIw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221" y="4498199"/>
            <a:ext cx="879845" cy="97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s://lh3.googleusercontent.com/proxy/Os-cy95HORiNTP2ue5ytVkHzvucKqBf4r5BJA5vUbWFx5joGTgTJ6MeyAP3dE6fCLLcr4mlo1l_bCiz5FxObVWBIw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489" y="4498199"/>
            <a:ext cx="879845" cy="97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https://lh3.googleusercontent.com/proxy/Os-cy95HORiNTP2ue5ytVkHzvucKqBf4r5BJA5vUbWFx5joGTgTJ6MeyAP3dE6fCLLcr4mlo1l_bCiz5FxObVWBIw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245" y="4498347"/>
            <a:ext cx="879845" cy="97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4494820" y="5467726"/>
            <a:ext cx="144016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Telekom DB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25576" y="5467750"/>
            <a:ext cx="144016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Orange DB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65467" y="5467726"/>
            <a:ext cx="144016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Release X DB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31905" y="5467700"/>
            <a:ext cx="144016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Test DB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54929" y="5467725"/>
            <a:ext cx="144016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Release Y DB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785685" y="5467700"/>
            <a:ext cx="144016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 pitchFamily="34" charset="0"/>
              </a:rPr>
              <a:t>Release Z DB</a:t>
            </a:r>
          </a:p>
        </p:txBody>
      </p:sp>
      <p:pic>
        <p:nvPicPr>
          <p:cNvPr id="7170" name="Picture 2" descr="https://www.therockymountaingoat.com/wp-content/uploads/2019/06/warning-icon-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075" y="3156535"/>
            <a:ext cx="272546" cy="24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s://www.therockymountaingoat.com/wp-content/uploads/2019/06/warning-icon-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011" y="3151504"/>
            <a:ext cx="272546" cy="24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https://www.therockymountaingoat.com/wp-content/uploads/2019/06/warning-icon-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689" y="3156535"/>
            <a:ext cx="272546" cy="24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https://www.therockymountaingoat.com/wp-content/uploads/2019/06/warning-icon-h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123" y="3151504"/>
            <a:ext cx="272546" cy="24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228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Level Technical Debt in Practice (RQ1)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556792"/>
            <a:ext cx="1130573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5850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Level Technical Debt in Practice (RQ1)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719890018"/>
              </p:ext>
            </p:extLst>
          </p:nvPr>
        </p:nvGraphicFramePr>
        <p:xfrm>
          <a:off x="2567608" y="1124744"/>
          <a:ext cx="11233248" cy="4869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807968" y="5461080"/>
            <a:ext cx="3960440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…</a:t>
            </a:r>
          </a:p>
        </p:txBody>
      </p:sp>
      <p:sp>
        <p:nvSpPr>
          <p:cNvPr id="3" name="Left Brace 2"/>
          <p:cNvSpPr/>
          <p:nvPr/>
        </p:nvSpPr>
        <p:spPr bwMode="auto">
          <a:xfrm>
            <a:off x="3143672" y="1124744"/>
            <a:ext cx="1296144" cy="4869573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376" y="2235172"/>
            <a:ext cx="3026794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</a:rPr>
              <a:t>Case Studies</a:t>
            </a:r>
          </a:p>
          <a:p>
            <a:r>
              <a:rPr lang="en-US" b="1" dirty="0" smtClean="0">
                <a:latin typeface="Arial" pitchFamily="34" charset="0"/>
              </a:rPr>
              <a:t>CS1 …</a:t>
            </a:r>
            <a:r>
              <a:rPr lang="en-US" b="1" dirty="0">
                <a:latin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</a:rPr>
              <a:t>CS6</a:t>
            </a:r>
          </a:p>
          <a:p>
            <a:r>
              <a:rPr lang="en-US" dirty="0">
                <a:latin typeface="Arial" pitchFamily="34" charset="0"/>
              </a:rPr>
              <a:t>a</a:t>
            </a:r>
            <a:r>
              <a:rPr lang="en-US" dirty="0" smtClean="0">
                <a:latin typeface="Arial" pitchFamily="34" charset="0"/>
              </a:rPr>
              <a:t>nalyzed and compared to each-other.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267328" y="2843585"/>
            <a:ext cx="1021598" cy="24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32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Domain </a:t>
            </a:r>
            <a:r>
              <a:rPr lang="en-US" dirty="0"/>
              <a:t>Level Technical Debt (RQ2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4439816" y="1552526"/>
            <a:ext cx="7344816" cy="36625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Total weight: 153</a:t>
            </a:r>
          </a:p>
          <a:p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Threshold: 50</a:t>
            </a:r>
          </a:p>
          <a:p>
            <a:endParaRPr lang="en-US" dirty="0">
              <a:solidFill>
                <a:schemeClr val="tx2">
                  <a:lumMod val="75000"/>
                  <a:lumOff val="25000"/>
                </a:schemeClr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</a:rPr>
              <a:t>Threshold and weights specified through experiments with TD items.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chemeClr val="tx1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</a:rPr>
              <a:t>Structured into four categories: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</a:rPr>
              <a:t>1</a:t>
            </a:r>
            <a:r>
              <a:rPr lang="en-US" b="1" baseline="30000" dirty="0" smtClean="0">
                <a:solidFill>
                  <a:schemeClr val="tx1"/>
                </a:solidFill>
                <a:latin typeface="Arial" pitchFamily="34" charset="0"/>
              </a:rPr>
              <a:t>st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</a:rPr>
              <a:t> Order: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</a:rPr>
              <a:t>part of the definition of domain level TD.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</a:rPr>
              <a:t>2</a:t>
            </a:r>
            <a:r>
              <a:rPr lang="en-US" b="1" baseline="30000" dirty="0" smtClean="0">
                <a:solidFill>
                  <a:schemeClr val="tx1"/>
                </a:solidFill>
                <a:latin typeface="Arial" pitchFamily="34" charset="0"/>
              </a:rPr>
              <a:t>nd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</a:rPr>
              <a:t> Order: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</a:rPr>
              <a:t>describe the core nature of domain level TD.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</a:rPr>
              <a:t>3</a:t>
            </a:r>
            <a:r>
              <a:rPr lang="en-US" b="1" baseline="30000" dirty="0" smtClean="0">
                <a:solidFill>
                  <a:schemeClr val="tx1"/>
                </a:solidFill>
                <a:latin typeface="Arial" pitchFamily="34" charset="0"/>
              </a:rPr>
              <a:t>rd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</a:rPr>
              <a:t> Order: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</a:rPr>
              <a:t>common for domain level TD, not so common for others.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</a:rPr>
              <a:t>4</a:t>
            </a:r>
            <a:r>
              <a:rPr lang="en-US" b="1" baseline="30000" dirty="0" smtClean="0">
                <a:solidFill>
                  <a:schemeClr val="tx1"/>
                </a:solidFill>
                <a:latin typeface="Arial" pitchFamily="34" charset="0"/>
              </a:rPr>
              <a:t>th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</a:rPr>
              <a:t> Order: 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</a:rPr>
              <a:t>common for domain level TD, common for others.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  <a:latin typeface="Arial" pitchFamily="34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2668649089"/>
              </p:ext>
            </p:extLst>
          </p:nvPr>
        </p:nvGraphicFramePr>
        <p:xfrm>
          <a:off x="4439816" y="5517232"/>
          <a:ext cx="7344816" cy="509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4083537018"/>
              </p:ext>
            </p:extLst>
          </p:nvPr>
        </p:nvGraphicFramePr>
        <p:xfrm>
          <a:off x="119336" y="1012820"/>
          <a:ext cx="4320480" cy="5296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026517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Domain </a:t>
            </a:r>
            <a:r>
              <a:rPr lang="en-US" dirty="0"/>
              <a:t>Level Technical Debt (RQ2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3" name="TextBox 2"/>
          <p:cNvSpPr txBox="1"/>
          <p:nvPr/>
        </p:nvSpPr>
        <p:spPr>
          <a:xfrm>
            <a:off x="4439816" y="1024280"/>
            <a:ext cx="6912768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</a:rPr>
              <a:t>Examples of questions:</a:t>
            </a:r>
          </a:p>
          <a:p>
            <a:endParaRPr lang="en-US" sz="1600" dirty="0">
              <a:latin typeface="Arial" pitchFamily="34" charset="0"/>
            </a:endParaRPr>
          </a:p>
          <a:p>
            <a:r>
              <a:rPr lang="en-US" b="1" dirty="0" smtClean="0">
                <a:latin typeface="Arial" pitchFamily="34" charset="0"/>
              </a:rPr>
              <a:t>1</a:t>
            </a:r>
            <a:r>
              <a:rPr lang="en-US" b="1" baseline="30000" dirty="0" smtClean="0">
                <a:latin typeface="Arial" pitchFamily="34" charset="0"/>
              </a:rPr>
              <a:t>st</a:t>
            </a:r>
            <a:r>
              <a:rPr lang="en-US" b="1" dirty="0" smtClean="0">
                <a:latin typeface="Arial" pitchFamily="34" charset="0"/>
              </a:rPr>
              <a:t> Order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39816" y="4149080"/>
            <a:ext cx="691276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2</a:t>
            </a:r>
            <a:r>
              <a:rPr lang="en-US" b="1" baseline="30000" dirty="0" smtClean="0">
                <a:latin typeface="Arial" pitchFamily="34" charset="0"/>
              </a:rPr>
              <a:t>nd</a:t>
            </a:r>
            <a:r>
              <a:rPr lang="en-US" b="1" dirty="0" smtClean="0">
                <a:latin typeface="Arial" pitchFamily="34" charset="0"/>
              </a:rPr>
              <a:t> Order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2601" y="5589240"/>
            <a:ext cx="3960440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…</a:t>
            </a:r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3207972636"/>
              </p:ext>
            </p:extLst>
          </p:nvPr>
        </p:nvGraphicFramePr>
        <p:xfrm>
          <a:off x="119336" y="1012820"/>
          <a:ext cx="4320480" cy="5296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824" y="4509120"/>
            <a:ext cx="6950100" cy="16664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1824" y="1878509"/>
            <a:ext cx="6950100" cy="219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958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Different Types of Technical Debt (RQ3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34434" y="981076"/>
            <a:ext cx="11523133" cy="5400675"/>
          </a:xfrm>
        </p:spPr>
        <p:txBody>
          <a:bodyPr/>
          <a:lstStyle/>
          <a:p>
            <a:r>
              <a:rPr lang="en-US" b="1" dirty="0" smtClean="0"/>
              <a:t>The Candidate Project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691105"/>
            <a:ext cx="2339752" cy="11698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661" y="1571442"/>
            <a:ext cx="1187986" cy="1187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17404" y="2704962"/>
            <a:ext cx="244827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Large German automotive company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30518" y="2843461"/>
            <a:ext cx="244827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Team </a:t>
            </a:r>
            <a:r>
              <a:rPr lang="en-US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10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 developers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37384" y="3811152"/>
            <a:ext cx="2808312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&gt; 50.000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users worldwide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524" y="3429000"/>
            <a:ext cx="2428260" cy="12141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03359" y="4549816"/>
            <a:ext cx="244827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Agile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17404" y="5301208"/>
            <a:ext cx="244827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Since </a:t>
            </a:r>
            <a:r>
              <a:rPr lang="en-US" sz="28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2015</a:t>
            </a:r>
            <a:endParaRPr lang="en-US" b="1" dirty="0" smtClean="0">
              <a:solidFill>
                <a:schemeClr val="tx2">
                  <a:lumMod val="75000"/>
                  <a:lumOff val="25000"/>
                </a:schemeClr>
              </a:solidFill>
              <a:latin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3359" y="5301208"/>
            <a:ext cx="244827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Transition in </a:t>
            </a:r>
            <a:r>
              <a:rPr lang="en-US" sz="2800" b="1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Arial" pitchFamily="34" charset="0"/>
              </a:rPr>
              <a:t>2020</a:t>
            </a:r>
            <a:endParaRPr lang="en-US" b="1" dirty="0" smtClean="0">
              <a:solidFill>
                <a:schemeClr val="tx2">
                  <a:lumMod val="75000"/>
                  <a:lumOff val="2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454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Different Types of Technical Debt (RQ3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03" y="1268760"/>
            <a:ext cx="7416824" cy="4942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 bwMode="auto">
          <a:xfrm>
            <a:off x="692942" y="1412776"/>
            <a:ext cx="576064" cy="47525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021535" y="1412776"/>
            <a:ext cx="432048" cy="475252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853182" y="3068960"/>
            <a:ext cx="576064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853182" y="4869160"/>
            <a:ext cx="576064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68208" y="1176134"/>
            <a:ext cx="3816424" cy="397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Arial" pitchFamily="34" charset="0"/>
              </a:rPr>
              <a:t>List of TD </a:t>
            </a:r>
            <a:r>
              <a:rPr lang="en-US" b="1" dirty="0" smtClean="0">
                <a:latin typeface="Arial" pitchFamily="34" charset="0"/>
              </a:rPr>
              <a:t>items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</a:rPr>
              <a:t>C</a:t>
            </a:r>
            <a:r>
              <a:rPr lang="en-US" dirty="0" smtClean="0">
                <a:latin typeface="Arial" pitchFamily="34" charset="0"/>
              </a:rPr>
              <a:t>ontains 87 entries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itchFamily="34" charset="0"/>
              </a:rPr>
              <a:t>Systematically compiled within 2 months by 4 senior software architects</a:t>
            </a:r>
            <a:r>
              <a:rPr lang="en-US" dirty="0" smtClean="0">
                <a:latin typeface="Arial" pitchFamily="34" charset="0"/>
              </a:rPr>
              <a:t>.</a:t>
            </a:r>
          </a:p>
          <a:p>
            <a:endParaRPr lang="en-US" dirty="0">
              <a:latin typeface="Arial" pitchFamily="34" charset="0"/>
            </a:endParaRPr>
          </a:p>
          <a:p>
            <a:r>
              <a:rPr lang="en-US" b="1" dirty="0" smtClean="0">
                <a:latin typeface="Arial" pitchFamily="34" charset="0"/>
              </a:rPr>
              <a:t>Contains information about: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</a:rPr>
              <a:t>Interest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</a:rPr>
              <a:t>Principal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</a:rPr>
              <a:t>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</a:rPr>
              <a:t>Interest Payers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</a:rPr>
              <a:t>Criticality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itchFamily="34" charset="0"/>
              </a:rPr>
              <a:t>Categorization based on the TD ontology</a:t>
            </a:r>
          </a:p>
        </p:txBody>
      </p:sp>
    </p:spTree>
    <p:extLst>
      <p:ext uri="{BB962C8B-B14F-4D97-AF65-F5344CB8AC3E}">
        <p14:creationId xmlns:p14="http://schemas.microsoft.com/office/powerpoint/2010/main" val="4232409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Motivation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Research Methodology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Domain Level Technical Debt in Practice (RQ1)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Identifying Domain Level Technical Debt (RQ2)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Impacts of Different Types of Technical Debt (RQ3)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Limitations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Conclusion and Future Work</a:t>
            </a: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220321 </a:t>
            </a:r>
            <a:r>
              <a:rPr lang="en-US" dirty="0"/>
              <a:t>Joonas Palm </a:t>
            </a:r>
            <a:r>
              <a:rPr lang="en-US" dirty="0" smtClean="0"/>
              <a:t>– Final Presentation Master's Thesis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36662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Different Types of Technical Debt (RQ3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1196752"/>
            <a:ext cx="8058668" cy="4952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903" y="1052736"/>
            <a:ext cx="338437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Proportions</a:t>
            </a:r>
          </a:p>
        </p:txBody>
      </p:sp>
    </p:spTree>
    <p:extLst>
      <p:ext uri="{BB962C8B-B14F-4D97-AF65-F5344CB8AC3E}">
        <p14:creationId xmlns:p14="http://schemas.microsoft.com/office/powerpoint/2010/main" val="353157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Different Types of Technical Debt (RQ3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836712"/>
            <a:ext cx="6322147" cy="38950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3583" y="4801576"/>
            <a:ext cx="7987805" cy="15849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903" y="1052736"/>
            <a:ext cx="338437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Cost of the Interest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2903" y="1422068"/>
            <a:ext cx="302433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</a:rPr>
              <a:t>Not statistically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806418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Different Types of Technical Debt (RQ3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793552"/>
            <a:ext cx="6624239" cy="4103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48" y="4897535"/>
            <a:ext cx="6703220" cy="15391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2903" y="1052736"/>
            <a:ext cx="338437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</a:rPr>
              <a:t>Interest Payers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903" y="1422068"/>
            <a:ext cx="302433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Arial" pitchFamily="34" charset="0"/>
              </a:rPr>
              <a:t>S</a:t>
            </a:r>
            <a:r>
              <a:rPr lang="en-US" sz="1600" dirty="0" smtClean="0">
                <a:solidFill>
                  <a:srgbClr val="00B050"/>
                </a:solidFill>
                <a:latin typeface="Arial" pitchFamily="34" charset="0"/>
              </a:rPr>
              <a:t>tatistically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1148408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="1" dirty="0" smtClean="0"/>
              <a:t>Reliability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Case studies rely on subjective </a:t>
            </a:r>
            <a:r>
              <a:rPr lang="en-US" dirty="0" smtClean="0"/>
              <a:t>opinions, but interviewees were both experienced senior software consultants.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list of TD items relies on subjective opinions, but compiled by 4 senior software architects. Later validated and complemented with data from issue tracking software.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Checklist based on qualitative studies, but validated by senior software engineers, familiar with the concept of TD.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/>
            <a:r>
              <a:rPr lang="en-US" b="1" dirty="0" smtClean="0"/>
              <a:t>Generalizability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Data collected from a single company. Cultural and organizational biases.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list of TD items collected from one project.</a:t>
            </a:r>
          </a:p>
          <a:p>
            <a:pPr marL="642937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0980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and 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r>
              <a:rPr lang="en-US" b="1" dirty="0" smtClean="0"/>
              <a:t>Conclusion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new more high level type of TD was mapped and analyzed.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Characteristics and effects of domain level TD in practice were listed.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checklist for identifying and measuring domain level TD was proposed.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Different levels of TD were assessed in a project from practice.</a:t>
            </a:r>
          </a:p>
          <a:p>
            <a:pPr marL="0" indent="0"/>
            <a:endParaRPr lang="en-US" dirty="0" smtClean="0"/>
          </a:p>
          <a:p>
            <a:pPr marL="0" indent="0"/>
            <a:r>
              <a:rPr lang="en-US" b="1" dirty="0" smtClean="0"/>
              <a:t>Future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 more comprehensive and large-scale study about domain level TD.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domain debt checklist needs further work:</a:t>
            </a:r>
          </a:p>
          <a:p>
            <a:pPr marL="642937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Validation in practice</a:t>
            </a:r>
          </a:p>
          <a:p>
            <a:pPr marL="642937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Extensions</a:t>
            </a:r>
          </a:p>
          <a:p>
            <a:pPr marL="642937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Validation and adjustment of the weighting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More research on higher levels of TD.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0483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2710094" y="3450580"/>
            <a:ext cx="676875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</a:rPr>
              <a:t>Questions / Feedback</a:t>
            </a:r>
          </a:p>
        </p:txBody>
      </p:sp>
      <p:pic>
        <p:nvPicPr>
          <p:cNvPr id="1026" name="Picture 2" descr="Computer Icons Feedback Emergency Notification System PNG, Clipart, Blue,  Brand, Circle, Computer Icons, Data Free 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930" y="3358866"/>
            <a:ext cx="901886" cy="64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2050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 smtClean="0"/>
              <a:t>Joonas Palm</a:t>
            </a:r>
            <a:endParaRPr lang="en-AU" dirty="0"/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noProof="1"/>
              <a:t>B.Sc.	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5"/>
          </p:nvPr>
        </p:nvSpPr>
        <p:spPr>
          <a:xfrm>
            <a:off x="2207568" y="5445224"/>
            <a:ext cx="1293429" cy="133350"/>
          </a:xfrm>
        </p:spPr>
        <p:txBody>
          <a:bodyPr/>
          <a:lstStyle/>
          <a:p>
            <a:r>
              <a:rPr lang="en-AU" dirty="0"/>
              <a:t>17132</a:t>
            </a:r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6"/>
          </p:nvPr>
        </p:nvSpPr>
        <p:spPr>
          <a:xfrm>
            <a:off x="1160429" y="3735540"/>
            <a:ext cx="2452083" cy="131762"/>
          </a:xfrm>
        </p:spPr>
        <p:txBody>
          <a:bodyPr/>
          <a:lstStyle/>
          <a:p>
            <a:r>
              <a:rPr lang="en-AU" dirty="0" smtClean="0"/>
              <a:t>joonas.palm@tum.de</a:t>
            </a:r>
          </a:p>
          <a:p>
            <a:endParaRPr lang="en-AU" dirty="0"/>
          </a:p>
        </p:txBody>
      </p:sp>
      <p:sp>
        <p:nvSpPr>
          <p:cNvPr id="21" name="Inhaltsplatzhalter 20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en-AU"/>
              <a:t>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2762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Level Technical Debt in Practice (RQ1)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602115" y="-2319324"/>
            <a:ext cx="4984709" cy="1197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886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Different Types of Technical Debt (RQ3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1052736"/>
            <a:ext cx="9000999" cy="55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61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Different Types of Technical Debt (RQ3)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959576"/>
            <a:ext cx="9039919" cy="541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04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02" y="1268760"/>
            <a:ext cx="4401668" cy="4329177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 flipH="1">
            <a:off x="5519936" y="3433348"/>
            <a:ext cx="1512168" cy="859748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6080" y="1268760"/>
            <a:ext cx="4222133" cy="45059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66906" y="5864879"/>
            <a:ext cx="432048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National Geographic. 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Available at: https://www.nationalgeographic.com/animals/article/smallest-frog-species-discovered-mini-mum. Accessed: </a:t>
            </a:r>
            <a:r>
              <a:rPr 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15.03.2021.</a:t>
            </a:r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6238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Different Types of Technical Debt (RQ3)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980728"/>
            <a:ext cx="8967911" cy="537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221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Different Types of Technical Debt (RQ3)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816918"/>
            <a:ext cx="9132316" cy="564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89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Impacts of Different Types of Technical Debt (RQ3)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011065" y="-2263619"/>
            <a:ext cx="4104456" cy="1131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3773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02" y="1705360"/>
            <a:ext cx="6987233" cy="33798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6278" y="5301208"/>
            <a:ext cx="4320480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Nicolli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S. R. Alves,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Leilane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F. Ribeiro,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Vivyane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Caires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Thiago S. Mendes, Rodrigo O.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Spínola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“Towards an Ontology of Terms on Technical Debt.” 6th IEEE International Workshop on Managing Technical Debt. IEEE, 2014.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24192" y="2610442"/>
            <a:ext cx="4320480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74FB0"/>
                </a:solidFill>
                <a:latin typeface="Arial" pitchFamily="34" charset="0"/>
              </a:rPr>
              <a:t>~78%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7087" y="5301208"/>
            <a:ext cx="4320480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r>
              <a:rPr 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en-US" sz="7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Nicolli</a:t>
            </a:r>
            <a:r>
              <a:rPr 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S.R. </a:t>
            </a:r>
            <a:r>
              <a:rPr 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Alves, Thiago 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S. </a:t>
            </a:r>
            <a:r>
              <a:rPr 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Mendes, </a:t>
            </a:r>
            <a:r>
              <a:rPr lang="en-US" sz="7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Manoel</a:t>
            </a:r>
            <a:r>
              <a:rPr 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G. de </a:t>
            </a:r>
            <a:r>
              <a:rPr lang="en-US" sz="7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Mendonça</a:t>
            </a:r>
            <a:r>
              <a:rPr 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Rodrigo 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O. </a:t>
            </a:r>
            <a:r>
              <a:rPr lang="en-US" sz="7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Spínola</a:t>
            </a:r>
            <a:r>
              <a:rPr 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Forrest Shull, Carolyn 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Seaman. “Identification and Management of Technical Debt: A Systematic Mapping Study.” Elsevier, </a:t>
            </a:r>
            <a:r>
              <a:rPr 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2015.</a:t>
            </a:r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40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6916" y="2404579"/>
            <a:ext cx="5833575" cy="936104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D</a:t>
            </a:r>
            <a:r>
              <a:rPr lang="en-US" sz="4400" dirty="0" smtClean="0"/>
              <a:t>omain level TD</a:t>
            </a:r>
            <a:endParaRPr lang="en-US" sz="4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6528048" y="3554010"/>
            <a:ext cx="5217317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Def.: “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Domain level technical debt (TD) </a:t>
            </a:r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is the misrepresentation of the application domain by an actual system</a:t>
            </a:r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.”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353" y="1124744"/>
            <a:ext cx="4222133" cy="4505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3500" y="5733256"/>
            <a:ext cx="432048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National Geographic. 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Available at: https://www.nationalgeographic.com/animals/article/smallest-frog-species-discovered-mini-mum. Accessed: </a:t>
            </a:r>
            <a:r>
              <a:rPr 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15.03.2021.</a:t>
            </a:r>
            <a:endParaRPr lang="en-US" sz="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3463" y="5733256"/>
            <a:ext cx="4320480" cy="415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Harald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Störrle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Marcus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Ciolkowski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“Stepping Away from the Lamppost: Domain-Level Technical Debt.” 45th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Euromicro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Conference on Software Engineering and Advanced Applications (SEAA). IEEE, 2019</a:t>
            </a:r>
          </a:p>
        </p:txBody>
      </p:sp>
    </p:spTree>
    <p:extLst>
      <p:ext uri="{BB962C8B-B14F-4D97-AF65-F5344CB8AC3E}">
        <p14:creationId xmlns:p14="http://schemas.microsoft.com/office/powerpoint/2010/main" val="1338492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Methodology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sebis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01E5CB-5EE0-4EA4-87FF-7D8A79A6196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1559496" y="1491693"/>
            <a:ext cx="9170187" cy="1280235"/>
            <a:chOff x="2687380" y="1620037"/>
            <a:chExt cx="9170187" cy="1280235"/>
          </a:xfrm>
        </p:grpSpPr>
        <p:grpSp>
          <p:nvGrpSpPr>
            <p:cNvPr id="7" name="Group 7"/>
            <p:cNvGrpSpPr/>
            <p:nvPr/>
          </p:nvGrpSpPr>
          <p:grpSpPr>
            <a:xfrm>
              <a:off x="2687380" y="1620037"/>
              <a:ext cx="6819308" cy="1280235"/>
              <a:chOff x="517332" y="1736605"/>
              <a:chExt cx="4814495" cy="978136"/>
            </a:xfrm>
          </p:grpSpPr>
          <p:sp>
            <p:nvSpPr>
              <p:cNvPr id="8" name="Shape 1816"/>
              <p:cNvSpPr/>
              <p:nvPr/>
            </p:nvSpPr>
            <p:spPr>
              <a:xfrm>
                <a:off x="517332" y="1798795"/>
                <a:ext cx="4810656" cy="915946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9508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lang="en-US" sz="393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charset="0"/>
                  <a:ea typeface="Source Sans Pro" charset="0"/>
                  <a:cs typeface="Source Sans Pro" charset="0"/>
                </a:endParaRPr>
              </a:p>
            </p:txBody>
          </p:sp>
          <p:sp>
            <p:nvSpPr>
              <p:cNvPr id="9" name="Shape 1816"/>
              <p:cNvSpPr/>
              <p:nvPr/>
            </p:nvSpPr>
            <p:spPr>
              <a:xfrm>
                <a:off x="517332" y="1736605"/>
                <a:ext cx="4814495" cy="916713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9508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lang="en-US" sz="393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charset="0"/>
                  <a:ea typeface="Source Sans Pro" charset="0"/>
                  <a:cs typeface="Source Sans Pro" charset="0"/>
                </a:endParaRPr>
              </a:p>
            </p:txBody>
          </p:sp>
          <p:grpSp>
            <p:nvGrpSpPr>
              <p:cNvPr id="10" name="Group 6"/>
              <p:cNvGrpSpPr/>
              <p:nvPr/>
            </p:nvGrpSpPr>
            <p:grpSpPr>
              <a:xfrm>
                <a:off x="4606650" y="1736605"/>
                <a:ext cx="721338" cy="943729"/>
                <a:chOff x="4606650" y="1831046"/>
                <a:chExt cx="721338" cy="889596"/>
              </a:xfrm>
            </p:grpSpPr>
            <p:sp>
              <p:nvSpPr>
                <p:cNvPr id="12" name="Rectangle 5"/>
                <p:cNvSpPr/>
                <p:nvPr/>
              </p:nvSpPr>
              <p:spPr>
                <a:xfrm>
                  <a:off x="4606650" y="1831046"/>
                  <a:ext cx="721338" cy="889596"/>
                </a:xfrm>
                <a:prstGeom prst="rect">
                  <a:avLst/>
                </a:prstGeom>
                <a:solidFill>
                  <a:srgbClr val="00569B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5088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2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endParaRPr>
                </a:p>
              </p:txBody>
            </p:sp>
            <p:sp>
              <p:nvSpPr>
                <p:cNvPr id="13" name="Rectangle 117"/>
                <p:cNvSpPr/>
                <p:nvPr/>
              </p:nvSpPr>
              <p:spPr>
                <a:xfrm>
                  <a:off x="4670718" y="2131763"/>
                  <a:ext cx="603441" cy="288161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marL="0" marR="0" lvl="0" indent="0" algn="ctr" defTabSz="95088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b="1" kern="0" dirty="0">
                      <a:solidFill>
                        <a:srgbClr val="FFFFFF"/>
                      </a:solidFill>
                      <a:latin typeface="Source Sans Pro" charset="0"/>
                      <a:ea typeface="Source Sans Pro" charset="0"/>
                      <a:cs typeface="Source Sans Pro" charset="0"/>
                    </a:rPr>
                    <a:t>RQ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ource Sans Pro" charset="0"/>
                      <a:ea typeface="Source Sans Pro" charset="0"/>
                      <a:cs typeface="Source Sans Pro" charset="0"/>
                    </a:rPr>
                    <a:t>01</a:t>
                  </a:r>
                </a:p>
              </p:txBody>
            </p:sp>
          </p:grpSp>
          <p:sp>
            <p:nvSpPr>
              <p:cNvPr id="11" name="Rectangle 120"/>
              <p:cNvSpPr/>
              <p:nvPr/>
            </p:nvSpPr>
            <p:spPr>
              <a:xfrm>
                <a:off x="542776" y="1972681"/>
                <a:ext cx="4038428" cy="540845"/>
              </a:xfrm>
              <a:prstGeom prst="rect">
                <a:avLst/>
              </a:prstGeom>
            </p:spPr>
            <p:txBody>
              <a:bodyPr wrap="square" anchor="ctr">
                <a:spAutoFit/>
              </a:bodyPr>
              <a:lstStyle/>
              <a:p>
                <a:pPr marL="0" marR="0" lvl="0" indent="0" defTabSz="9508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>
                    <a:latin typeface="Arial" charset="0"/>
                    <a:ea typeface="Arial" charset="0"/>
                    <a:cs typeface="Arial" charset="0"/>
                  </a:rPr>
                  <a:t>What are the characteristics of domain level </a:t>
                </a:r>
                <a:r>
                  <a:rPr lang="en-US" sz="2000" kern="0" dirty="0" smtClean="0">
                    <a:latin typeface="Arial" charset="0"/>
                    <a:ea typeface="Arial" charset="0"/>
                    <a:cs typeface="Arial" charset="0"/>
                  </a:rPr>
                  <a:t>TD </a:t>
                </a:r>
                <a:r>
                  <a:rPr lang="en-US" sz="2000" kern="0" dirty="0">
                    <a:latin typeface="Arial" charset="0"/>
                    <a:ea typeface="Arial" charset="0"/>
                    <a:cs typeface="Arial" charset="0"/>
                  </a:rPr>
                  <a:t>in practice?</a:t>
                </a:r>
              </a:p>
            </p:txBody>
          </p:sp>
        </p:grpSp>
        <p:sp>
          <p:nvSpPr>
            <p:cNvPr id="2" name="Rectangular Callout 1"/>
            <p:cNvSpPr/>
            <p:nvPr/>
          </p:nvSpPr>
          <p:spPr bwMode="auto">
            <a:xfrm>
              <a:off x="9697327" y="1671122"/>
              <a:ext cx="2160240" cy="1133030"/>
            </a:xfrm>
            <a:prstGeom prst="wedgeRectCallout">
              <a:avLst>
                <a:gd name="adj1" fmla="val -58536"/>
                <a:gd name="adj2" fmla="val 1991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767633" y="1868305"/>
              <a:ext cx="2016224" cy="738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</a:rPr>
                <a:t>Characteristics include effects, causes and indicators.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42721" y="3024014"/>
            <a:ext cx="9167614" cy="1280235"/>
            <a:chOff x="2670605" y="3152358"/>
            <a:chExt cx="9167614" cy="1280235"/>
          </a:xfrm>
        </p:grpSpPr>
        <p:grpSp>
          <p:nvGrpSpPr>
            <p:cNvPr id="15" name="Group 10"/>
            <p:cNvGrpSpPr/>
            <p:nvPr/>
          </p:nvGrpSpPr>
          <p:grpSpPr>
            <a:xfrm>
              <a:off x="2670605" y="3152358"/>
              <a:ext cx="6821369" cy="1280235"/>
              <a:chOff x="515878" y="4822740"/>
              <a:chExt cx="5285988" cy="972545"/>
            </a:xfrm>
          </p:grpSpPr>
          <p:sp>
            <p:nvSpPr>
              <p:cNvPr id="16" name="Shape 1816"/>
              <p:cNvSpPr/>
              <p:nvPr/>
            </p:nvSpPr>
            <p:spPr>
              <a:xfrm>
                <a:off x="515882" y="4884163"/>
                <a:ext cx="5266105" cy="911122"/>
              </a:xfrm>
              <a:prstGeom prst="rect">
                <a:avLst/>
              </a:prstGeom>
              <a:solidFill>
                <a:srgbClr val="1E88E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9508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lang="en-US" sz="393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charset="0"/>
                  <a:ea typeface="Source Sans Pro" charset="0"/>
                  <a:cs typeface="Source Sans Pro" charset="0"/>
                </a:endParaRPr>
              </a:p>
            </p:txBody>
          </p:sp>
          <p:sp>
            <p:nvSpPr>
              <p:cNvPr id="17" name="Shape 1816"/>
              <p:cNvSpPr/>
              <p:nvPr/>
            </p:nvSpPr>
            <p:spPr>
              <a:xfrm>
                <a:off x="515882" y="4822740"/>
                <a:ext cx="5285984" cy="911202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9508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lang="en-US" sz="393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charset="0"/>
                  <a:ea typeface="Source Sans Pro" charset="0"/>
                  <a:cs typeface="Source Sans Pro" charset="0"/>
                </a:endParaRPr>
              </a:p>
            </p:txBody>
          </p:sp>
          <p:sp>
            <p:nvSpPr>
              <p:cNvPr id="18" name="Rectangle 143"/>
              <p:cNvSpPr/>
              <p:nvPr/>
            </p:nvSpPr>
            <p:spPr>
              <a:xfrm>
                <a:off x="515878" y="5032894"/>
                <a:ext cx="4490038" cy="5377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508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>
                    <a:latin typeface="Arial" charset="0"/>
                    <a:ea typeface="Arial" charset="0"/>
                    <a:cs typeface="Arial" charset="0"/>
                  </a:rPr>
                  <a:t>Can domain level TD be measured, and if so, how?</a:t>
                </a:r>
              </a:p>
            </p:txBody>
          </p:sp>
          <p:grpSp>
            <p:nvGrpSpPr>
              <p:cNvPr id="19" name="Group 64"/>
              <p:cNvGrpSpPr/>
              <p:nvPr/>
            </p:nvGrpSpPr>
            <p:grpSpPr>
              <a:xfrm>
                <a:off x="5005919" y="4822740"/>
                <a:ext cx="791739" cy="972545"/>
                <a:chOff x="5005919" y="1831046"/>
                <a:chExt cx="791739" cy="916759"/>
              </a:xfrm>
            </p:grpSpPr>
            <p:sp>
              <p:nvSpPr>
                <p:cNvPr id="20" name="Rectangle 67"/>
                <p:cNvSpPr/>
                <p:nvPr/>
              </p:nvSpPr>
              <p:spPr>
                <a:xfrm>
                  <a:off x="5005919" y="1831046"/>
                  <a:ext cx="791739" cy="916759"/>
                </a:xfrm>
                <a:prstGeom prst="rect">
                  <a:avLst/>
                </a:prstGeom>
                <a:solidFill>
                  <a:srgbClr val="1E88E5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5088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2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endParaRPr>
                </a:p>
              </p:txBody>
            </p:sp>
            <p:sp>
              <p:nvSpPr>
                <p:cNvPr id="21" name="Rectangle 68"/>
                <p:cNvSpPr/>
                <p:nvPr/>
              </p:nvSpPr>
              <p:spPr>
                <a:xfrm>
                  <a:off x="5026379" y="2117256"/>
                  <a:ext cx="757713" cy="286513"/>
                </a:xfrm>
                <a:prstGeom prst="rect">
                  <a:avLst/>
                </a:prstGeom>
              </p:spPr>
              <p:txBody>
                <a:bodyPr wrap="square" anchor="ctr">
                  <a:spAutoFit/>
                </a:bodyPr>
                <a:lstStyle/>
                <a:p>
                  <a:pPr marL="0" marR="0" lvl="0" indent="0" algn="ctr" defTabSz="95088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2000" b="1" kern="0" noProof="0" dirty="0">
                      <a:solidFill>
                        <a:srgbClr val="FFFFFF"/>
                      </a:solidFill>
                      <a:latin typeface="Source Sans Pro" charset="0"/>
                      <a:ea typeface="Source Sans Pro" charset="0"/>
                      <a:cs typeface="Source Sans Pro" charset="0"/>
                    </a:rPr>
                    <a:t>RQ02</a:t>
                  </a:r>
                  <a:endPara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ource Sans Pro" charset="0"/>
                    <a:ea typeface="Source Sans Pro" charset="0"/>
                    <a:cs typeface="Source Sans Pro" charset="0"/>
                  </a:endParaRPr>
                </a:p>
              </p:txBody>
            </p:sp>
          </p:grpSp>
        </p:grpSp>
        <p:sp>
          <p:nvSpPr>
            <p:cNvPr id="29" name="Rectangular Callout 28"/>
            <p:cNvSpPr/>
            <p:nvPr/>
          </p:nvSpPr>
          <p:spPr bwMode="auto">
            <a:xfrm>
              <a:off x="9677979" y="3208221"/>
              <a:ext cx="2160240" cy="1133030"/>
            </a:xfrm>
            <a:prstGeom prst="wedgeRectCallout">
              <a:avLst>
                <a:gd name="adj1" fmla="val -58536"/>
                <a:gd name="adj2" fmla="val 1991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749987" y="3405404"/>
              <a:ext cx="2016224" cy="738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</a:rPr>
                <a:t>By </a:t>
              </a:r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</a:rPr>
                <a:t>measuring </a:t>
              </a:r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</a:rPr>
                <a:t>we mean the detection </a:t>
              </a:r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</a:rPr>
                <a:t>of domain level TD.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510032" y="4555770"/>
            <a:ext cx="9200303" cy="1285250"/>
            <a:chOff x="2637916" y="4684114"/>
            <a:chExt cx="9200303" cy="1285250"/>
          </a:xfrm>
        </p:grpSpPr>
        <p:grpSp>
          <p:nvGrpSpPr>
            <p:cNvPr id="22" name="Group 11"/>
            <p:cNvGrpSpPr/>
            <p:nvPr/>
          </p:nvGrpSpPr>
          <p:grpSpPr>
            <a:xfrm>
              <a:off x="2637916" y="4684114"/>
              <a:ext cx="6842459" cy="1285250"/>
              <a:chOff x="6449277" y="4822741"/>
              <a:chExt cx="5290068" cy="973308"/>
            </a:xfrm>
          </p:grpSpPr>
          <p:sp>
            <p:nvSpPr>
              <p:cNvPr id="23" name="Shape 1816"/>
              <p:cNvSpPr/>
              <p:nvPr/>
            </p:nvSpPr>
            <p:spPr>
              <a:xfrm>
                <a:off x="6449277" y="4902025"/>
                <a:ext cx="5187205" cy="894024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9508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lang="en-US" sz="393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charset="0"/>
                  <a:ea typeface="Source Sans Pro" charset="0"/>
                  <a:cs typeface="Source Sans Pro" charset="0"/>
                </a:endParaRPr>
              </a:p>
            </p:txBody>
          </p:sp>
          <p:sp>
            <p:nvSpPr>
              <p:cNvPr id="24" name="Shape 1816"/>
              <p:cNvSpPr/>
              <p:nvPr/>
            </p:nvSpPr>
            <p:spPr>
              <a:xfrm>
                <a:off x="6449277" y="4822741"/>
                <a:ext cx="5171571" cy="910419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marL="0" marR="0" lvl="0" indent="0" algn="ctr" defTabSz="9508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200">
                    <a:solidFill>
                      <a:srgbClr val="FFFFFF"/>
                    </a:solidFill>
                  </a:defRPr>
                </a:pPr>
                <a:endParaRPr kumimoji="0" lang="en-US" sz="3938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ource Sans Pro" charset="0"/>
                  <a:ea typeface="Source Sans Pro" charset="0"/>
                  <a:cs typeface="Source Sans Pro" charset="0"/>
                </a:endParaRPr>
              </a:p>
            </p:txBody>
          </p:sp>
          <p:sp>
            <p:nvSpPr>
              <p:cNvPr id="25" name="Rectangle 51"/>
              <p:cNvSpPr/>
              <p:nvPr/>
            </p:nvSpPr>
            <p:spPr>
              <a:xfrm>
                <a:off x="6464535" y="4919233"/>
                <a:ext cx="4451788" cy="769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508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0" dirty="0">
                    <a:latin typeface="Arial" charset="0"/>
                    <a:ea typeface="Arial" charset="0"/>
                    <a:cs typeface="Arial" charset="0"/>
                  </a:rPr>
                  <a:t>What are the proportions of different levels of TD in terms of number and size of issues, economic and technological impact?</a:t>
                </a:r>
              </a:p>
            </p:txBody>
          </p:sp>
          <p:grpSp>
            <p:nvGrpSpPr>
              <p:cNvPr id="26" name="Group 78"/>
              <p:cNvGrpSpPr/>
              <p:nvPr/>
            </p:nvGrpSpPr>
            <p:grpSpPr>
              <a:xfrm>
                <a:off x="10949434" y="4822741"/>
                <a:ext cx="789911" cy="973308"/>
                <a:chOff x="5114445" y="1831046"/>
                <a:chExt cx="789911" cy="917478"/>
              </a:xfrm>
            </p:grpSpPr>
            <p:sp>
              <p:nvSpPr>
                <p:cNvPr id="27" name="Rectangle 79"/>
                <p:cNvSpPr/>
                <p:nvPr/>
              </p:nvSpPr>
              <p:spPr>
                <a:xfrm>
                  <a:off x="5114445" y="1831046"/>
                  <a:ext cx="789911" cy="917478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5088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2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"/>
                    <a:cs typeface=""/>
                  </a:endParaRPr>
                </a:p>
              </p:txBody>
            </p:sp>
            <p:sp>
              <p:nvSpPr>
                <p:cNvPr id="28" name="Rectangle 80"/>
                <p:cNvSpPr/>
                <p:nvPr/>
              </p:nvSpPr>
              <p:spPr>
                <a:xfrm>
                  <a:off x="5195137" y="2118931"/>
                  <a:ext cx="660805" cy="285619"/>
                </a:xfrm>
                <a:prstGeom prst="rect">
                  <a:avLst/>
                </a:prstGeom>
              </p:spPr>
              <p:txBody>
                <a:bodyPr wrap="none" anchor="ctr">
                  <a:spAutoFit/>
                </a:bodyPr>
                <a:lstStyle/>
                <a:p>
                  <a:pPr marL="0" marR="0" lvl="0" indent="0" algn="r" defTabSz="950885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Source Sans Pro" charset="0"/>
                      <a:ea typeface="Source Sans Pro" charset="0"/>
                      <a:cs typeface="Source Sans Pro" charset="0"/>
                    </a:rPr>
                    <a:t>RQ03</a:t>
                  </a:r>
                </a:p>
              </p:txBody>
            </p:sp>
          </p:grpSp>
        </p:grpSp>
        <p:sp>
          <p:nvSpPr>
            <p:cNvPr id="31" name="Rectangular Callout 30"/>
            <p:cNvSpPr/>
            <p:nvPr/>
          </p:nvSpPr>
          <p:spPr bwMode="auto">
            <a:xfrm>
              <a:off x="9677979" y="4736315"/>
              <a:ext cx="2160240" cy="1133030"/>
            </a:xfrm>
            <a:prstGeom prst="wedgeRectCallout">
              <a:avLst>
                <a:gd name="adj1" fmla="val -58536"/>
                <a:gd name="adj2" fmla="val 19917"/>
              </a:avLst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en-US" dirty="0" smtClean="0">
                <a:solidFill>
                  <a:schemeClr val="tx1"/>
                </a:solidFill>
                <a:cs typeface="Arial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767633" y="4957407"/>
              <a:ext cx="2016224" cy="738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itchFamily="34" charset="0"/>
                </a:rPr>
                <a:t>Comparing domain level TD to other levels of TD.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44100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9">
            <a:extLst>
              <a:ext uri="{FF2B5EF4-FFF2-40B4-BE49-F238E27FC236}">
                <a16:creationId xmlns:a16="http://schemas.microsoft.com/office/drawing/2014/main" xmlns="" id="{73DB68E0-3099-E843-B2A7-5B2ADFD91052}"/>
              </a:ext>
            </a:extLst>
          </p:cNvPr>
          <p:cNvSpPr/>
          <p:nvPr/>
        </p:nvSpPr>
        <p:spPr>
          <a:xfrm>
            <a:off x="4901826" y="1700808"/>
            <a:ext cx="2210570" cy="3325177"/>
          </a:xfrm>
          <a:prstGeom prst="rect">
            <a:avLst/>
          </a:prstGeom>
          <a:noFill/>
          <a:ln w="6350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xmlns="" id="{42D0D5BD-77E1-4046-8A0B-EAB3D0B5E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Methodology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E9B11A09-FC91-3241-B2AB-2C05C6FB6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© sebis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68734087-8DA6-B84F-996A-8B4C08210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CEF42E81-2A3F-7742-991F-7716A8D2C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01E5CB-5EE0-4EA4-87FF-7D8A79A61969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29" name="Rectangle 30">
            <a:extLst>
              <a:ext uri="{FF2B5EF4-FFF2-40B4-BE49-F238E27FC236}">
                <a16:creationId xmlns:a16="http://schemas.microsoft.com/office/drawing/2014/main" xmlns="" id="{D4060C88-DFB9-944C-9EAB-58F1139649E1}"/>
              </a:ext>
            </a:extLst>
          </p:cNvPr>
          <p:cNvSpPr/>
          <p:nvPr/>
        </p:nvSpPr>
        <p:spPr>
          <a:xfrm>
            <a:off x="211381" y="1700808"/>
            <a:ext cx="2210570" cy="3325178"/>
          </a:xfrm>
          <a:prstGeom prst="rect">
            <a:avLst/>
          </a:prstGeom>
          <a:noFill/>
          <a:ln w="6350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E88E5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cxnSp>
        <p:nvCxnSpPr>
          <p:cNvPr id="30" name="Straight Connector 51">
            <a:extLst>
              <a:ext uri="{FF2B5EF4-FFF2-40B4-BE49-F238E27FC236}">
                <a16:creationId xmlns:a16="http://schemas.microsoft.com/office/drawing/2014/main" xmlns="" id="{18A0582C-59A9-A04A-8712-714F3A362C9E}"/>
              </a:ext>
            </a:extLst>
          </p:cNvPr>
          <p:cNvCxnSpPr/>
          <p:nvPr/>
        </p:nvCxnSpPr>
        <p:spPr>
          <a:xfrm flipH="1" flipV="1">
            <a:off x="785807" y="3359571"/>
            <a:ext cx="1061715" cy="4383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DE6C298-F8B9-5048-80CA-087C7A847665}"/>
              </a:ext>
            </a:extLst>
          </p:cNvPr>
          <p:cNvSpPr txBox="1"/>
          <p:nvPr/>
        </p:nvSpPr>
        <p:spPr>
          <a:xfrm>
            <a:off x="4901825" y="3511248"/>
            <a:ext cx="221057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343941"/>
                </a:solidFill>
                <a:latin typeface="Source Sans Pro" charset="0"/>
                <a:ea typeface="Source Sans Pro" charset="0"/>
                <a:cs typeface="Source Sans Pro" charset="0"/>
              </a:rPr>
              <a:t>Identifying </a:t>
            </a:r>
            <a:r>
              <a:rPr lang="en-US" sz="1400" b="1" dirty="0" smtClean="0">
                <a:solidFill>
                  <a:srgbClr val="343941"/>
                </a:solidFill>
                <a:latin typeface="Source Sans Pro" charset="0"/>
                <a:ea typeface="Source Sans Pro" charset="0"/>
                <a:cs typeface="Source Sans Pro" charset="0"/>
              </a:rPr>
              <a:t>characteristics of domain level TD in practice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343941"/>
                </a:solidFill>
                <a:latin typeface="Source Sans Pro" charset="0"/>
                <a:ea typeface="Source Sans Pro" charset="0"/>
                <a:cs typeface="Source Sans Pro" charset="0"/>
              </a:rPr>
              <a:t>(RQ1)</a:t>
            </a:r>
            <a:endParaRPr lang="en-US" sz="1400" b="1" dirty="0">
              <a:solidFill>
                <a:srgbClr val="34394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xmlns="" id="{2C875FC3-4125-B34E-9D97-75B26C83A2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182" y="2083867"/>
            <a:ext cx="1100989" cy="1100989"/>
          </a:xfrm>
          <a:prstGeom prst="rect">
            <a:avLst/>
          </a:prstGeom>
        </p:spPr>
      </p:pic>
      <p:sp>
        <p:nvSpPr>
          <p:cNvPr id="43" name="Rectangle 35">
            <a:extLst>
              <a:ext uri="{FF2B5EF4-FFF2-40B4-BE49-F238E27FC236}">
                <a16:creationId xmlns:a16="http://schemas.microsoft.com/office/drawing/2014/main" xmlns="" id="{EA203596-0F2B-C640-90F7-F144E15593BD}"/>
              </a:ext>
            </a:extLst>
          </p:cNvPr>
          <p:cNvSpPr/>
          <p:nvPr/>
        </p:nvSpPr>
        <p:spPr>
          <a:xfrm>
            <a:off x="9593401" y="1694738"/>
            <a:ext cx="2210571" cy="3325176"/>
          </a:xfrm>
          <a:prstGeom prst="rect">
            <a:avLst/>
          </a:prstGeom>
          <a:noFill/>
          <a:ln w="6350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4" name="TextBox 36">
            <a:extLst>
              <a:ext uri="{FF2B5EF4-FFF2-40B4-BE49-F238E27FC236}">
                <a16:creationId xmlns:a16="http://schemas.microsoft.com/office/drawing/2014/main" xmlns="" id="{4DE17E12-2C55-A74B-90B7-2D9890CAB2D7}"/>
              </a:ext>
            </a:extLst>
          </p:cNvPr>
          <p:cNvSpPr txBox="1"/>
          <p:nvPr/>
        </p:nvSpPr>
        <p:spPr>
          <a:xfrm>
            <a:off x="9595665" y="3511248"/>
            <a:ext cx="21975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343941"/>
                </a:solidFill>
                <a:latin typeface="Source Sans Pro" charset="0"/>
                <a:ea typeface="Source Sans Pro" charset="0"/>
                <a:cs typeface="Source Sans Pro" charset="0"/>
              </a:rPr>
              <a:t>Identifying </a:t>
            </a:r>
            <a:r>
              <a:rPr lang="en-US" sz="1400" b="1" dirty="0" smtClean="0">
                <a:solidFill>
                  <a:srgbClr val="343941"/>
                </a:solidFill>
                <a:latin typeface="Source Sans Pro" charset="0"/>
                <a:ea typeface="Source Sans Pro" charset="0"/>
                <a:cs typeface="Source Sans Pro" charset="0"/>
              </a:rPr>
              <a:t>the economic and technological impact of different levels of TD (RQ3)</a:t>
            </a:r>
            <a:endParaRPr lang="en-US" sz="1400" b="1" dirty="0">
              <a:solidFill>
                <a:srgbClr val="34394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xmlns="" id="{9930D9E6-3F06-E340-99F6-97620E3A327B}"/>
              </a:ext>
            </a:extLst>
          </p:cNvPr>
          <p:cNvSpPr txBox="1"/>
          <p:nvPr/>
        </p:nvSpPr>
        <p:spPr>
          <a:xfrm>
            <a:off x="9474280" y="4707580"/>
            <a:ext cx="24463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7F7F7F"/>
                </a:solidFill>
                <a:latin typeface="Source Sans Pro" charset="0"/>
                <a:ea typeface="Source Sans Pro" charset="0"/>
                <a:cs typeface="Source Sans Pro" charset="0"/>
              </a:rPr>
              <a:t>Evaluation</a:t>
            </a:r>
            <a:endParaRPr lang="en-US" sz="1467" dirty="0">
              <a:solidFill>
                <a:srgbClr val="7F7F7F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68" name="Rectangle 39">
            <a:extLst>
              <a:ext uri="{FF2B5EF4-FFF2-40B4-BE49-F238E27FC236}">
                <a16:creationId xmlns:a16="http://schemas.microsoft.com/office/drawing/2014/main" xmlns="" id="{1B29F9F4-606D-AC45-BC28-F061C1BAC059}"/>
              </a:ext>
            </a:extLst>
          </p:cNvPr>
          <p:cNvSpPr/>
          <p:nvPr/>
        </p:nvSpPr>
        <p:spPr>
          <a:xfrm>
            <a:off x="7226693" y="1694737"/>
            <a:ext cx="2210570" cy="3325177"/>
          </a:xfrm>
          <a:prstGeom prst="rect">
            <a:avLst/>
          </a:prstGeom>
          <a:noFill/>
          <a:ln w="63500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69" name="TextBox 40">
            <a:extLst>
              <a:ext uri="{FF2B5EF4-FFF2-40B4-BE49-F238E27FC236}">
                <a16:creationId xmlns:a16="http://schemas.microsoft.com/office/drawing/2014/main" xmlns="" id="{270E905F-4DF1-A546-ACE9-8DE4572479C4}"/>
              </a:ext>
            </a:extLst>
          </p:cNvPr>
          <p:cNvSpPr txBox="1"/>
          <p:nvPr/>
        </p:nvSpPr>
        <p:spPr>
          <a:xfrm>
            <a:off x="7226693" y="3585961"/>
            <a:ext cx="2210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solidFill>
                  <a:srgbClr val="343941"/>
                </a:solidFill>
                <a:latin typeface="Source Sans Pro" charset="0"/>
                <a:ea typeface="Source Sans Pro" charset="0"/>
                <a:cs typeface="Source Sans Pro" charset="0"/>
              </a:rPr>
              <a:t>Checklist for eliciting and assessing domain level </a:t>
            </a:r>
            <a:r>
              <a:rPr lang="en-US" sz="1400" b="1" dirty="0" smtClean="0">
                <a:solidFill>
                  <a:srgbClr val="343941"/>
                </a:solidFill>
                <a:latin typeface="Source Sans Pro" charset="0"/>
                <a:ea typeface="Source Sans Pro" charset="0"/>
                <a:cs typeface="Source Sans Pro" charset="0"/>
              </a:rPr>
              <a:t>TD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343941"/>
                </a:solidFill>
                <a:latin typeface="Source Sans Pro" charset="0"/>
                <a:ea typeface="Source Sans Pro" charset="0"/>
                <a:cs typeface="Source Sans Pro" charset="0"/>
              </a:rPr>
              <a:t>(RQ2)</a:t>
            </a:r>
            <a:endParaRPr lang="en-US" sz="1400" b="1" dirty="0">
              <a:solidFill>
                <a:srgbClr val="34394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70" name="TextBox 41">
            <a:extLst>
              <a:ext uri="{FF2B5EF4-FFF2-40B4-BE49-F238E27FC236}">
                <a16:creationId xmlns:a16="http://schemas.microsoft.com/office/drawing/2014/main" xmlns="" id="{A2A60041-D5F2-D744-A531-1855FE74DF3C}"/>
              </a:ext>
            </a:extLst>
          </p:cNvPr>
          <p:cNvSpPr txBox="1"/>
          <p:nvPr/>
        </p:nvSpPr>
        <p:spPr>
          <a:xfrm>
            <a:off x="7247613" y="4697632"/>
            <a:ext cx="2210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7F7F7F"/>
                </a:solidFill>
                <a:latin typeface="Source Sans Pro" charset="0"/>
                <a:ea typeface="Source Sans Pro" charset="0"/>
                <a:cs typeface="Source Sans Pro" charset="0"/>
              </a:rPr>
              <a:t>Expert Validation</a:t>
            </a:r>
            <a:endParaRPr lang="en-US" sz="1200" dirty="0">
              <a:solidFill>
                <a:srgbClr val="7F7F7F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73" name="TextBox 37">
            <a:extLst>
              <a:ext uri="{FF2B5EF4-FFF2-40B4-BE49-F238E27FC236}">
                <a16:creationId xmlns:a16="http://schemas.microsoft.com/office/drawing/2014/main" xmlns="" id="{7342B438-11A9-2843-A286-67664F394B29}"/>
              </a:ext>
            </a:extLst>
          </p:cNvPr>
          <p:cNvSpPr txBox="1"/>
          <p:nvPr/>
        </p:nvSpPr>
        <p:spPr>
          <a:xfrm>
            <a:off x="4916247" y="4697632"/>
            <a:ext cx="2210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7F7F7F"/>
                </a:solidFill>
                <a:latin typeface="Source Sans Pro" charset="0"/>
                <a:ea typeface="Source Sans Pro" charset="0"/>
                <a:cs typeface="Source Sans Pro" charset="0"/>
              </a:rPr>
              <a:t>Case Studies &amp; Literature</a:t>
            </a:r>
            <a:endParaRPr lang="en-US" sz="1200" dirty="0">
              <a:solidFill>
                <a:srgbClr val="7F7F7F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77" name="Grafik 76">
            <a:extLst>
              <a:ext uri="{FF2B5EF4-FFF2-40B4-BE49-F238E27FC236}">
                <a16:creationId xmlns:a16="http://schemas.microsoft.com/office/drawing/2014/main" xmlns="" id="{B7738D89-23BE-9446-A44F-599179BE5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" y="2038293"/>
            <a:ext cx="1146563" cy="1146563"/>
          </a:xfrm>
          <a:prstGeom prst="rect">
            <a:avLst/>
          </a:prstGeom>
        </p:spPr>
      </p:pic>
      <p:sp>
        <p:nvSpPr>
          <p:cNvPr id="25" name="TextBox 40">
            <a:extLst>
              <a:ext uri="{FF2B5EF4-FFF2-40B4-BE49-F238E27FC236}">
                <a16:creationId xmlns:a16="http://schemas.microsoft.com/office/drawing/2014/main" xmlns="" id="{B819F87F-AA77-274B-9D07-050180A31650}"/>
              </a:ext>
            </a:extLst>
          </p:cNvPr>
          <p:cNvSpPr txBox="1"/>
          <p:nvPr/>
        </p:nvSpPr>
        <p:spPr>
          <a:xfrm>
            <a:off x="232868" y="3573549"/>
            <a:ext cx="2210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343941"/>
                </a:solidFill>
                <a:latin typeface="Source Sans Pro" charset="0"/>
                <a:ea typeface="Source Sans Pro" charset="0"/>
                <a:cs typeface="Source Sans Pro" charset="0"/>
              </a:rPr>
              <a:t>Collecting and assessing a list of items of TD from a candidate project</a:t>
            </a:r>
            <a:endParaRPr lang="en-US" sz="1400" b="1" dirty="0">
              <a:solidFill>
                <a:srgbClr val="34394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26" name="TextBox 41">
            <a:extLst>
              <a:ext uri="{FF2B5EF4-FFF2-40B4-BE49-F238E27FC236}">
                <a16:creationId xmlns:a16="http://schemas.microsoft.com/office/drawing/2014/main" xmlns="" id="{0F19D120-D9F6-F74A-B83E-BB7DE7315B06}"/>
              </a:ext>
            </a:extLst>
          </p:cNvPr>
          <p:cNvSpPr txBox="1"/>
          <p:nvPr/>
        </p:nvSpPr>
        <p:spPr>
          <a:xfrm>
            <a:off x="203097" y="4705801"/>
            <a:ext cx="2210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7F7F7F"/>
                </a:solidFill>
                <a:latin typeface="Source Sans Pro" charset="0"/>
                <a:ea typeface="Source Sans Pro" charset="0"/>
                <a:cs typeface="Source Sans Pro" charset="0"/>
              </a:rPr>
              <a:t>Interviews &amp; Evaluation</a:t>
            </a:r>
            <a:endParaRPr lang="en-US" sz="1200" dirty="0">
              <a:solidFill>
                <a:srgbClr val="7F7F7F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2056" name="Picture 8" descr="https://lh3.googleusercontent.com/proxy/n1JS4bVcVU2bumdIREvT3_aTgtQ4C9LGP-N0lnDhPDUTmNKM6ZHFFnDKtdpaFKLSgQlHOBVgMQyWtwmIQDEkNnNIzyu0ODwOkGU6R0zou8fqqJJkMuB-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636" y="1855308"/>
            <a:ext cx="1174976" cy="136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encrypted-tbn0.gstatic.com/images?q=tbn%3AANd9GcST2kiexjaFfLx5AdRa_qKgtpea5qYOrmgSLA&amp;usqp=CAU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9"/>
          <a:stretch/>
        </p:blipFill>
        <p:spPr bwMode="auto">
          <a:xfrm>
            <a:off x="10113905" y="1858538"/>
            <a:ext cx="1179321" cy="136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4877" y="5667522"/>
            <a:ext cx="7089275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Overarching approach: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C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ase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S</a:t>
            </a:r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tudy Research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96364" y="6003640"/>
            <a:ext cx="432048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Per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Runeson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Martin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Höst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Austen Rainer,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Björn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7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Regnell</a:t>
            </a:r>
            <a:r>
              <a:rPr lang="en-US" sz="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“Case Study Research in Software Engineering.” John Wiley &amp; Sons, Inc., Publication, 2012.</a:t>
            </a:r>
          </a:p>
        </p:txBody>
      </p:sp>
      <p:sp>
        <p:nvSpPr>
          <p:cNvPr id="40" name="Rectangle 30">
            <a:extLst>
              <a:ext uri="{FF2B5EF4-FFF2-40B4-BE49-F238E27FC236}">
                <a16:creationId xmlns:a16="http://schemas.microsoft.com/office/drawing/2014/main" xmlns="" id="{D4060C88-DFB9-944C-9EAB-58F1139649E1}"/>
              </a:ext>
            </a:extLst>
          </p:cNvPr>
          <p:cNvSpPr/>
          <p:nvPr/>
        </p:nvSpPr>
        <p:spPr>
          <a:xfrm>
            <a:off x="2556604" y="1700808"/>
            <a:ext cx="2210570" cy="3325178"/>
          </a:xfrm>
          <a:prstGeom prst="rect">
            <a:avLst/>
          </a:prstGeom>
          <a:noFill/>
          <a:ln w="63500" cap="flat" cmpd="sng" algn="ctr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E88E5"/>
              </a:solidFill>
              <a:effectLst/>
              <a:uLnTx/>
              <a:uFillTx/>
              <a:latin typeface="Source Sans Pro" charset="0"/>
              <a:ea typeface="Source Sans Pro" charset="0"/>
              <a:cs typeface="Source Sans Pro" charset="0"/>
            </a:endParaRPr>
          </a:p>
        </p:txBody>
      </p:sp>
      <p:cxnSp>
        <p:nvCxnSpPr>
          <p:cNvPr id="41" name="Straight Connector 51">
            <a:extLst>
              <a:ext uri="{FF2B5EF4-FFF2-40B4-BE49-F238E27FC236}">
                <a16:creationId xmlns:a16="http://schemas.microsoft.com/office/drawing/2014/main" xmlns="" id="{18A0582C-59A9-A04A-8712-714F3A362C9E}"/>
              </a:ext>
            </a:extLst>
          </p:cNvPr>
          <p:cNvCxnSpPr/>
          <p:nvPr/>
        </p:nvCxnSpPr>
        <p:spPr>
          <a:xfrm flipH="1" flipV="1">
            <a:off x="3152518" y="3349157"/>
            <a:ext cx="1061715" cy="4383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/>
        </p:spPr>
      </p:cxnSp>
      <p:pic>
        <p:nvPicPr>
          <p:cNvPr id="42" name="Grafik 76">
            <a:extLst>
              <a:ext uri="{FF2B5EF4-FFF2-40B4-BE49-F238E27FC236}">
                <a16:creationId xmlns:a16="http://schemas.microsoft.com/office/drawing/2014/main" xmlns="" id="{B7738D89-23BE-9446-A44F-599179BE5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23" y="2038293"/>
            <a:ext cx="1146563" cy="1146563"/>
          </a:xfrm>
          <a:prstGeom prst="rect">
            <a:avLst/>
          </a:prstGeom>
        </p:spPr>
      </p:pic>
      <p:sp>
        <p:nvSpPr>
          <p:cNvPr id="47" name="TextBox 40">
            <a:extLst>
              <a:ext uri="{FF2B5EF4-FFF2-40B4-BE49-F238E27FC236}">
                <a16:creationId xmlns:a16="http://schemas.microsoft.com/office/drawing/2014/main" xmlns="" id="{B819F87F-AA77-274B-9D07-050180A31650}"/>
              </a:ext>
            </a:extLst>
          </p:cNvPr>
          <p:cNvSpPr txBox="1"/>
          <p:nvPr/>
        </p:nvSpPr>
        <p:spPr>
          <a:xfrm>
            <a:off x="2576959" y="3729217"/>
            <a:ext cx="22105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343941"/>
                </a:solidFill>
                <a:latin typeface="Source Sans Pro" charset="0"/>
                <a:ea typeface="Source Sans Pro" charset="0"/>
                <a:cs typeface="Source Sans Pro" charset="0"/>
              </a:rPr>
              <a:t>Conducting case studies on domain level TD</a:t>
            </a:r>
            <a:endParaRPr lang="en-US" sz="1400" b="1" dirty="0">
              <a:solidFill>
                <a:srgbClr val="34394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8" name="TextBox 41">
            <a:extLst>
              <a:ext uri="{FF2B5EF4-FFF2-40B4-BE49-F238E27FC236}">
                <a16:creationId xmlns:a16="http://schemas.microsoft.com/office/drawing/2014/main" xmlns="" id="{0F19D120-D9F6-F74A-B83E-BB7DE7315B06}"/>
              </a:ext>
            </a:extLst>
          </p:cNvPr>
          <p:cNvSpPr txBox="1"/>
          <p:nvPr/>
        </p:nvSpPr>
        <p:spPr>
          <a:xfrm>
            <a:off x="2576959" y="4702436"/>
            <a:ext cx="2210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7F7F7F"/>
                </a:solidFill>
                <a:latin typeface="Source Sans Pro" charset="0"/>
                <a:ea typeface="Source Sans Pro" charset="0"/>
                <a:cs typeface="Source Sans Pro" charset="0"/>
              </a:rPr>
              <a:t>Interviews &amp; Questionnaires</a:t>
            </a:r>
            <a:endParaRPr lang="en-US" sz="1200" dirty="0">
              <a:solidFill>
                <a:srgbClr val="7F7F7F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cxnSp>
        <p:nvCxnSpPr>
          <p:cNvPr id="49" name="Straight Connector 51">
            <a:extLst>
              <a:ext uri="{FF2B5EF4-FFF2-40B4-BE49-F238E27FC236}">
                <a16:creationId xmlns:a16="http://schemas.microsoft.com/office/drawing/2014/main" xmlns="" id="{18A0582C-59A9-A04A-8712-714F3A362C9E}"/>
              </a:ext>
            </a:extLst>
          </p:cNvPr>
          <p:cNvCxnSpPr/>
          <p:nvPr/>
        </p:nvCxnSpPr>
        <p:spPr>
          <a:xfrm flipH="1" flipV="1">
            <a:off x="5476253" y="3355133"/>
            <a:ext cx="1061715" cy="4383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50" name="Straight Connector 51">
            <a:extLst>
              <a:ext uri="{FF2B5EF4-FFF2-40B4-BE49-F238E27FC236}">
                <a16:creationId xmlns:a16="http://schemas.microsoft.com/office/drawing/2014/main" xmlns="" id="{18A0582C-59A9-A04A-8712-714F3A362C9E}"/>
              </a:ext>
            </a:extLst>
          </p:cNvPr>
          <p:cNvCxnSpPr/>
          <p:nvPr/>
        </p:nvCxnSpPr>
        <p:spPr>
          <a:xfrm flipH="1" flipV="1">
            <a:off x="7805636" y="3367676"/>
            <a:ext cx="1061715" cy="4383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miter lim="800000"/>
          </a:ln>
          <a:effectLst/>
        </p:spPr>
      </p:cxnSp>
      <p:cxnSp>
        <p:nvCxnSpPr>
          <p:cNvPr id="51" name="Straight Connector 51">
            <a:extLst>
              <a:ext uri="{FF2B5EF4-FFF2-40B4-BE49-F238E27FC236}">
                <a16:creationId xmlns:a16="http://schemas.microsoft.com/office/drawing/2014/main" xmlns="" id="{18A0582C-59A9-A04A-8712-714F3A362C9E}"/>
              </a:ext>
            </a:extLst>
          </p:cNvPr>
          <p:cNvCxnSpPr/>
          <p:nvPr/>
        </p:nvCxnSpPr>
        <p:spPr>
          <a:xfrm flipH="1" flipV="1">
            <a:off x="10163579" y="3361762"/>
            <a:ext cx="1061715" cy="4383"/>
          </a:xfrm>
          <a:prstGeom prst="line">
            <a:avLst/>
          </a:prstGeom>
          <a:noFill/>
          <a:ln w="19050" cap="flat" cmpd="sng" algn="ctr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/>
        </p:spPr>
      </p:cxnSp>
      <p:cxnSp>
        <p:nvCxnSpPr>
          <p:cNvPr id="35" name="Elbow Connector 34"/>
          <p:cNvCxnSpPr>
            <a:stCxn id="29" idx="2"/>
            <a:endCxn id="40" idx="2"/>
          </p:cNvCxnSpPr>
          <p:nvPr/>
        </p:nvCxnSpPr>
        <p:spPr bwMode="auto">
          <a:xfrm rot="16200000" flipH="1">
            <a:off x="2489277" y="3853374"/>
            <a:ext cx="12700" cy="2345223"/>
          </a:xfrm>
          <a:prstGeom prst="bentConnector3">
            <a:avLst>
              <a:gd name="adj1" fmla="val 1800000"/>
            </a:avLst>
          </a:prstGeom>
          <a:ln w="38100"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Elbow Connector 51"/>
          <p:cNvCxnSpPr>
            <a:stCxn id="29" idx="2"/>
            <a:endCxn id="43" idx="2"/>
          </p:cNvCxnSpPr>
          <p:nvPr/>
        </p:nvCxnSpPr>
        <p:spPr bwMode="auto">
          <a:xfrm rot="5400000" flipH="1" flipV="1">
            <a:off x="6004640" y="331939"/>
            <a:ext cx="6072" cy="9382021"/>
          </a:xfrm>
          <a:prstGeom prst="bentConnector3">
            <a:avLst>
              <a:gd name="adj1" fmla="val -7255418"/>
            </a:avLst>
          </a:prstGeom>
          <a:ln w="38100"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40" idx="0"/>
            <a:endCxn id="24" idx="0"/>
          </p:cNvCxnSpPr>
          <p:nvPr/>
        </p:nvCxnSpPr>
        <p:spPr bwMode="auto">
          <a:xfrm rot="5400000" flipH="1" flipV="1">
            <a:off x="4834500" y="528197"/>
            <a:ext cx="12700" cy="2345222"/>
          </a:xfrm>
          <a:prstGeom prst="bentConnector3">
            <a:avLst>
              <a:gd name="adj1" fmla="val 1800000"/>
            </a:avLst>
          </a:prstGeom>
          <a:ln w="38100"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40" idx="0"/>
            <a:endCxn id="68" idx="0"/>
          </p:cNvCxnSpPr>
          <p:nvPr/>
        </p:nvCxnSpPr>
        <p:spPr bwMode="auto">
          <a:xfrm rot="5400000" flipH="1" flipV="1">
            <a:off x="5993898" y="-637271"/>
            <a:ext cx="6071" cy="4670089"/>
          </a:xfrm>
          <a:prstGeom prst="bentConnector3">
            <a:avLst>
              <a:gd name="adj1" fmla="val 7256828"/>
            </a:avLst>
          </a:prstGeom>
          <a:ln w="38100"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6573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2367">
            <a:extLst>
              <a:ext uri="{FF2B5EF4-FFF2-40B4-BE49-F238E27FC236}">
                <a16:creationId xmlns="" xmlns:a16="http://schemas.microsoft.com/office/drawing/2014/main" id="{5637F102-3C1E-7947-AED6-BB8DC03A8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072713"/>
            <a:ext cx="11306183" cy="531179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0650">
            <a:solidFill>
              <a:srgbClr val="0165BD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hteck 11">
            <a:extLst>
              <a:ext uri="{FF2B5EF4-FFF2-40B4-BE49-F238E27FC236}">
                <a16:creationId xmlns="" xmlns:a16="http://schemas.microsoft.com/office/drawing/2014/main" id="{AFEEE21D-0A86-6049-A185-A3CFBD2968DC}"/>
              </a:ext>
            </a:extLst>
          </p:cNvPr>
          <p:cNvSpPr/>
          <p:nvPr/>
        </p:nvSpPr>
        <p:spPr>
          <a:xfrm>
            <a:off x="551384" y="964666"/>
            <a:ext cx="11302163" cy="566098"/>
          </a:xfrm>
          <a:prstGeom prst="rect">
            <a:avLst/>
          </a:prstGeom>
          <a:solidFill>
            <a:srgbClr val="0165BD"/>
          </a:solidFill>
          <a:ln>
            <a:solidFill>
              <a:srgbClr val="0165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90" b="1" dirty="0" smtClean="0">
                <a:latin typeface="Arial" charset="0"/>
                <a:ea typeface="Arial" charset="0"/>
                <a:cs typeface="Arial" charset="0"/>
              </a:rPr>
              <a:t>Our Industrial </a:t>
            </a:r>
            <a:r>
              <a:rPr lang="en-US" sz="3390" b="1" dirty="0"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3390" b="1" dirty="0" smtClean="0">
                <a:latin typeface="Arial" charset="0"/>
                <a:ea typeface="Arial" charset="0"/>
                <a:cs typeface="Arial" charset="0"/>
              </a:rPr>
              <a:t>artner</a:t>
            </a:r>
            <a:endParaRPr lang="en-US" sz="339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13E027A3-0AF3-D04D-9273-9FF6FBFEF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Methodology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5A248AE9-B42D-E84D-971A-3D917D078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© </a:t>
            </a:r>
            <a:r>
              <a:rPr lang="de-DE" dirty="0" err="1"/>
              <a:t>sebis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E0429938-C404-DC4B-9FD3-13EF0AB87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DC73A1CC-0946-044B-A0B8-820B49E3D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01E5CB-5EE0-4EA4-87FF-7D8A79A61969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839416" y="5166773"/>
            <a:ext cx="5832648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hlinkClick r:id="rId5"/>
              </a:rPr>
              <a:t>www.qaware.de</a:t>
            </a:r>
            <a:endParaRPr lang="en-US" sz="1400" dirty="0" smtClean="0">
              <a:latin typeface="Arial" pitchFamily="34" charset="0"/>
            </a:endParaRPr>
          </a:p>
          <a:p>
            <a:r>
              <a:rPr lang="de-DE" sz="1400" b="1" dirty="0" err="1">
                <a:latin typeface="Arial" pitchFamily="34" charset="0"/>
              </a:rPr>
              <a:t>QAware</a:t>
            </a:r>
            <a:r>
              <a:rPr lang="de-DE" sz="1400" b="1" dirty="0">
                <a:latin typeface="Arial" pitchFamily="34" charset="0"/>
              </a:rPr>
              <a:t> GmbH</a:t>
            </a:r>
          </a:p>
          <a:p>
            <a:r>
              <a:rPr lang="de-DE" sz="1400" dirty="0" err="1">
                <a:latin typeface="Arial" pitchFamily="34" charset="0"/>
              </a:rPr>
              <a:t>Aschauer</a:t>
            </a:r>
            <a:r>
              <a:rPr lang="de-DE" sz="1400" dirty="0">
                <a:latin typeface="Arial" pitchFamily="34" charset="0"/>
              </a:rPr>
              <a:t> Straße 32</a:t>
            </a:r>
          </a:p>
          <a:p>
            <a:r>
              <a:rPr lang="de-DE" sz="1400" dirty="0">
                <a:latin typeface="Arial" pitchFamily="34" charset="0"/>
              </a:rPr>
              <a:t>81549 München, </a:t>
            </a:r>
            <a:r>
              <a:rPr lang="de-DE" sz="1400" dirty="0" smtClean="0">
                <a:latin typeface="Arial" pitchFamily="34" charset="0"/>
              </a:rPr>
              <a:t>Germany</a:t>
            </a:r>
            <a:endParaRPr lang="en-US" sz="1400" dirty="0">
              <a:latin typeface="Arial" pitchFamily="34" charset="0"/>
            </a:endParaRPr>
          </a:p>
        </p:txBody>
      </p:sp>
      <p:pic>
        <p:nvPicPr>
          <p:cNvPr id="2050" name="Picture 2" descr="QAware: Qualität und Agilität im Software Engineer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908" y="2365485"/>
            <a:ext cx="7345113" cy="272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8310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Level Technical Debt in Practice (RQ1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© sebis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220321 Joonas Palm – Final Presentation Master's Thesis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BC9FAB-BDC1-47C0-A8BB-6E12A8205D33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542" y="1628799"/>
            <a:ext cx="711465" cy="4392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47" y="1628800"/>
            <a:ext cx="607074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161" y="1628800"/>
            <a:ext cx="727768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69" y="1628799"/>
            <a:ext cx="711175" cy="4392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184" y="1628798"/>
            <a:ext cx="715336" cy="4392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099" y="1628798"/>
            <a:ext cx="713919" cy="4392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TextBox 33"/>
          <p:cNvSpPr txBox="1"/>
          <p:nvPr/>
        </p:nvSpPr>
        <p:spPr>
          <a:xfrm>
            <a:off x="1158263" y="967330"/>
            <a:ext cx="156591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</a:rPr>
              <a:t>CS1</a:t>
            </a:r>
          </a:p>
          <a:p>
            <a:pPr algn="ctr"/>
            <a:r>
              <a:rPr lang="en-US" sz="1200" dirty="0" smtClean="0">
                <a:latin typeface="Arial" pitchFamily="34" charset="0"/>
              </a:rPr>
              <a:t>Multi-tenancy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45380" y="967329"/>
            <a:ext cx="156591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</a:rPr>
              <a:t>CS2</a:t>
            </a:r>
          </a:p>
          <a:p>
            <a:pPr algn="ctr"/>
            <a:r>
              <a:rPr lang="en-US" sz="1200" dirty="0" smtClean="0">
                <a:latin typeface="Arial" pitchFamily="34" charset="0"/>
              </a:rPr>
              <a:t>Database Problem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53201" y="967328"/>
            <a:ext cx="156591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</a:rPr>
              <a:t>CS3</a:t>
            </a:r>
          </a:p>
          <a:p>
            <a:pPr algn="ctr"/>
            <a:r>
              <a:rPr lang="en-US" sz="1200" dirty="0" smtClean="0">
                <a:latin typeface="Arial" pitchFamily="34" charset="0"/>
              </a:rPr>
              <a:t>Interactive Filtering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14601" y="974664"/>
            <a:ext cx="156591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</a:rPr>
              <a:t>CS4</a:t>
            </a:r>
          </a:p>
          <a:p>
            <a:pPr algn="ctr"/>
            <a:r>
              <a:rPr lang="en-US" sz="1200" dirty="0" smtClean="0">
                <a:latin typeface="Arial" pitchFamily="34" charset="0"/>
              </a:rPr>
              <a:t>GDPR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665897" y="967328"/>
            <a:ext cx="156591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</a:rPr>
              <a:t>CS5</a:t>
            </a:r>
          </a:p>
          <a:p>
            <a:pPr algn="ctr"/>
            <a:r>
              <a:rPr lang="en-US" sz="1200" dirty="0" smtClean="0">
                <a:latin typeface="Arial" pitchFamily="34" charset="0"/>
              </a:rPr>
              <a:t>Ground Truth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19103" y="974664"/>
            <a:ext cx="1565910" cy="4924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 pitchFamily="34" charset="0"/>
              </a:rPr>
              <a:t>CS6</a:t>
            </a:r>
          </a:p>
          <a:p>
            <a:pPr algn="ctr"/>
            <a:r>
              <a:rPr lang="en-US" sz="1200" dirty="0" smtClean="0">
                <a:latin typeface="Arial" pitchFamily="34" charset="0"/>
              </a:rPr>
              <a:t>Crawler Attacks</a:t>
            </a:r>
          </a:p>
        </p:txBody>
      </p:sp>
      <p:cxnSp>
        <p:nvCxnSpPr>
          <p:cNvPr id="41" name="Straight Connector 53">
            <a:extLst>
              <a:ext uri="{FF2B5EF4-FFF2-40B4-BE49-F238E27FC236}">
                <a16:creationId xmlns:a16="http://schemas.microsoft.com/office/drawing/2014/main" xmlns="" id="{03A219A7-7CDA-E443-9934-B8B2003D6608}"/>
              </a:ext>
            </a:extLst>
          </p:cNvPr>
          <p:cNvCxnSpPr/>
          <p:nvPr/>
        </p:nvCxnSpPr>
        <p:spPr>
          <a:xfrm flipH="1">
            <a:off x="1559496" y="1459771"/>
            <a:ext cx="733511" cy="0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82" name="Straight Connector 53">
            <a:extLst>
              <a:ext uri="{FF2B5EF4-FFF2-40B4-BE49-F238E27FC236}">
                <a16:creationId xmlns:a16="http://schemas.microsoft.com/office/drawing/2014/main" xmlns="" id="{03A219A7-7CDA-E443-9934-B8B2003D6608}"/>
              </a:ext>
            </a:extLst>
          </p:cNvPr>
          <p:cNvCxnSpPr/>
          <p:nvPr/>
        </p:nvCxnSpPr>
        <p:spPr>
          <a:xfrm flipH="1">
            <a:off x="3161579" y="1467107"/>
            <a:ext cx="733511" cy="0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83" name="Straight Connector 53">
            <a:extLst>
              <a:ext uri="{FF2B5EF4-FFF2-40B4-BE49-F238E27FC236}">
                <a16:creationId xmlns:a16="http://schemas.microsoft.com/office/drawing/2014/main" xmlns="" id="{03A219A7-7CDA-E443-9934-B8B2003D6608}"/>
              </a:ext>
            </a:extLst>
          </p:cNvPr>
          <p:cNvCxnSpPr/>
          <p:nvPr/>
        </p:nvCxnSpPr>
        <p:spPr>
          <a:xfrm flipH="1">
            <a:off x="4769400" y="1468481"/>
            <a:ext cx="733511" cy="0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84" name="Straight Connector 53">
            <a:extLst>
              <a:ext uri="{FF2B5EF4-FFF2-40B4-BE49-F238E27FC236}">
                <a16:creationId xmlns:a16="http://schemas.microsoft.com/office/drawing/2014/main" xmlns="" id="{03A219A7-7CDA-E443-9934-B8B2003D6608}"/>
              </a:ext>
            </a:extLst>
          </p:cNvPr>
          <p:cNvCxnSpPr/>
          <p:nvPr/>
        </p:nvCxnSpPr>
        <p:spPr>
          <a:xfrm flipH="1">
            <a:off x="6430800" y="1467107"/>
            <a:ext cx="733511" cy="0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85" name="Straight Connector 53">
            <a:extLst>
              <a:ext uri="{FF2B5EF4-FFF2-40B4-BE49-F238E27FC236}">
                <a16:creationId xmlns:a16="http://schemas.microsoft.com/office/drawing/2014/main" xmlns="" id="{03A219A7-7CDA-E443-9934-B8B2003D6608}"/>
              </a:ext>
            </a:extLst>
          </p:cNvPr>
          <p:cNvCxnSpPr/>
          <p:nvPr/>
        </p:nvCxnSpPr>
        <p:spPr>
          <a:xfrm flipH="1">
            <a:off x="8082096" y="1480592"/>
            <a:ext cx="733511" cy="0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cxnSp>
        <p:nvCxnSpPr>
          <p:cNvPr id="86" name="Straight Connector 53">
            <a:extLst>
              <a:ext uri="{FF2B5EF4-FFF2-40B4-BE49-F238E27FC236}">
                <a16:creationId xmlns:a16="http://schemas.microsoft.com/office/drawing/2014/main" xmlns="" id="{03A219A7-7CDA-E443-9934-B8B2003D6608}"/>
              </a:ext>
            </a:extLst>
          </p:cNvPr>
          <p:cNvCxnSpPr/>
          <p:nvPr/>
        </p:nvCxnSpPr>
        <p:spPr>
          <a:xfrm flipH="1">
            <a:off x="9720706" y="1500133"/>
            <a:ext cx="733511" cy="0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621368" y="6233936"/>
            <a:ext cx="6886155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</a:rPr>
              <a:t>Six</a:t>
            </a:r>
            <a:r>
              <a:rPr lang="en-US" sz="1600" dirty="0" smtClean="0">
                <a:latin typeface="Arial" pitchFamily="34" charset="0"/>
              </a:rPr>
              <a:t> case studies on domain level TD with </a:t>
            </a:r>
            <a:r>
              <a:rPr lang="en-US" sz="1600" b="1" dirty="0" smtClean="0">
                <a:latin typeface="Arial" pitchFamily="34" charset="0"/>
              </a:rPr>
              <a:t>two</a:t>
            </a:r>
            <a:r>
              <a:rPr lang="en-US" sz="1600" dirty="0" smtClean="0">
                <a:latin typeface="Arial" pitchFamily="34" charset="0"/>
              </a:rPr>
              <a:t> senior software consultants.</a:t>
            </a:r>
          </a:p>
        </p:txBody>
      </p:sp>
    </p:spTree>
    <p:extLst>
      <p:ext uri="{BB962C8B-B14F-4D97-AF65-F5344CB8AC3E}">
        <p14:creationId xmlns:p14="http://schemas.microsoft.com/office/powerpoint/2010/main" val="1621505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s sebis 2013 2">
  <a:themeElements>
    <a:clrScheme name="Benutzerdefiniert 2">
      <a:dk1>
        <a:srgbClr val="000000"/>
      </a:dk1>
      <a:lt1>
        <a:srgbClr val="FFFFFF"/>
      </a:lt1>
      <a:dk2>
        <a:srgbClr val="002143"/>
      </a:dk2>
      <a:lt2>
        <a:srgbClr val="EEECE1"/>
      </a:lt2>
      <a:accent1>
        <a:srgbClr val="91A02F"/>
      </a:accent1>
      <a:accent2>
        <a:srgbClr val="E37C4D"/>
      </a:accent2>
      <a:accent3>
        <a:srgbClr val="DAD7CB"/>
      </a:accent3>
      <a:accent4>
        <a:srgbClr val="003359"/>
      </a:accent4>
      <a:accent5>
        <a:srgbClr val="0073CF"/>
      </a:accent5>
      <a:accent6>
        <a:srgbClr val="98C6EA"/>
      </a:accent6>
      <a:hlink>
        <a:srgbClr val="64A0C8"/>
      </a:hlink>
      <a:folHlink>
        <a:srgbClr val="64A0C8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solidFill>
              <a:schemeClr val="tx1"/>
            </a:solidFill>
            <a:cs typeface="Arial" pitchFamily="34" charset="0"/>
          </a:defRPr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 bwMode="auto">
        <a:ln>
          <a:headEnd type="none" w="med" len="med"/>
          <a:tailEnd type="arrow"/>
        </a:ln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none" rtlCol="0">
        <a:spAutoFit/>
      </a:bodyPr>
      <a:lstStyle>
        <a:defPPr>
          <a:defRPr dirty="0" smtClean="0">
            <a:latin typeface="Arial" pitchFamily="34" charset="0"/>
          </a:defRPr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171103 Matthes English Master Slide Deck (wide).potx" id="{91040FA8-FD49-4102-AC41-84BC0B08C488}" vid="{045BDA8C-0E4E-43FE-921F-341BE0C2864F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 sebis 2013 2</Template>
  <TotalTime>0</TotalTime>
  <Words>2966</Words>
  <Application>Microsoft Office PowerPoint</Application>
  <PresentationFormat>Widescreen</PresentationFormat>
  <Paragraphs>412</Paragraphs>
  <Slides>32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 Unicode MS</vt:lpstr>
      <vt:lpstr>Arial</vt:lpstr>
      <vt:lpstr>Calibri</vt:lpstr>
      <vt:lpstr>Helvetica Neue</vt:lpstr>
      <vt:lpstr>Source Sans Pro</vt:lpstr>
      <vt:lpstr>TUM Neue Helvetica 75 Bold</vt:lpstr>
      <vt:lpstr>Wingdings</vt:lpstr>
      <vt:lpstr>Slides sebis 2013 2</vt:lpstr>
      <vt:lpstr>Identifying and Assessing the Effects of Domain Level Technical Debts in Practice</vt:lpstr>
      <vt:lpstr>Outline</vt:lpstr>
      <vt:lpstr>Motivation</vt:lpstr>
      <vt:lpstr>Motivation</vt:lpstr>
      <vt:lpstr>Motivation</vt:lpstr>
      <vt:lpstr>Research Methodology</vt:lpstr>
      <vt:lpstr>Research Methodology</vt:lpstr>
      <vt:lpstr>Research Methodology</vt:lpstr>
      <vt:lpstr>Domain Level Technical Debt in Practice (RQ1)</vt:lpstr>
      <vt:lpstr>Domain Level Technical Debt in Practice (RQ1)</vt:lpstr>
      <vt:lpstr>Domain Level Technical Debt in Practice (RQ1)</vt:lpstr>
      <vt:lpstr>Domain Level Technical Debt in Practice (RQ1)</vt:lpstr>
      <vt:lpstr>Domain Level Technical Debt in Practice (RQ1)</vt:lpstr>
      <vt:lpstr>Domain Level Technical Debt in Practice (RQ1)</vt:lpstr>
      <vt:lpstr>Domain Level Technical Debt in Practice (RQ1)</vt:lpstr>
      <vt:lpstr>Identifying Domain Level Technical Debt (RQ2)</vt:lpstr>
      <vt:lpstr>Identifying Domain Level Technical Debt (RQ2)</vt:lpstr>
      <vt:lpstr>Impacts of Different Types of Technical Debt (RQ3)</vt:lpstr>
      <vt:lpstr>Impacts of Different Types of Technical Debt (RQ3)</vt:lpstr>
      <vt:lpstr>Impacts of Different Types of Technical Debt (RQ3)</vt:lpstr>
      <vt:lpstr>Impacts of Different Types of Technical Debt (RQ3)</vt:lpstr>
      <vt:lpstr>Impacts of Different Types of Technical Debt (RQ3)</vt:lpstr>
      <vt:lpstr>Limitations</vt:lpstr>
      <vt:lpstr>Conclusion and Future Work</vt:lpstr>
      <vt:lpstr>Thank You!</vt:lpstr>
      <vt:lpstr>PowerPoint Presentation</vt:lpstr>
      <vt:lpstr>Domain Level Technical Debt in Practice (RQ1)</vt:lpstr>
      <vt:lpstr>Impacts of Different Types of Technical Debt (RQ3)</vt:lpstr>
      <vt:lpstr>Impacts of Different Types of Technical Debt (RQ3)</vt:lpstr>
      <vt:lpstr>Impacts of Different Types of Technical Debt (RQ3)</vt:lpstr>
      <vt:lpstr>Impacts of Different Types of Technical Debt (RQ3)</vt:lpstr>
      <vt:lpstr>Impacts of Different Types of Technical Debt (RQ3)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dc:description>Copyright sebis</dc:description>
  <cp:lastModifiedBy/>
  <cp:revision>1</cp:revision>
  <dcterms:created xsi:type="dcterms:W3CDTF">2018-10-29T10:15:19Z</dcterms:created>
  <dcterms:modified xsi:type="dcterms:W3CDTF">2021-03-25T11:39:12Z</dcterms:modified>
</cp:coreProperties>
</file>