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image/gif" Extension="gif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oleObject" PartName="/ppt/embeddings/oleObject13.bin"/>
  <Override ContentType="application/vnd.openxmlformats-officedocument.oleObject" PartName="/ppt/embeddings/oleObject9.bin"/>
  <Override ContentType="application/vnd.openxmlformats-officedocument.oleObject" PartName="/ppt/embeddings/oleObject6.bin"/>
  <Override ContentType="application/vnd.openxmlformats-officedocument.oleObject" PartName="/ppt/embeddings/oleObject4.bin"/>
  <Override ContentType="application/vnd.openxmlformats-officedocument.oleObject" PartName="/ppt/embeddings/oleObject11.bin"/>
  <Override ContentType="application/vnd.openxmlformats-officedocument.oleObject" PartName="/ppt/embeddings/oleObject1.bin"/>
  <Override ContentType="application/vnd.openxmlformats-officedocument.oleObject" PartName="/ppt/embeddings/oleObject8.bin"/>
  <Override ContentType="application/vnd.openxmlformats-officedocument.oleObject" PartName="/ppt/embeddings/oleObject12.bin"/>
  <Override ContentType="application/vnd.openxmlformats-officedocument.oleObject" PartName="/ppt/embeddings/oleObject3.bin"/>
  <Override ContentType="application/vnd.openxmlformats-officedocument.oleObject" PartName="/ppt/embeddings/oleObject5.bin"/>
  <Override ContentType="application/vnd.openxmlformats-officedocument.oleObject" PartName="/ppt/embeddings/oleObject7.bin"/>
  <Override ContentType="application/vnd.openxmlformats-officedocument.oleObject" PartName="/ppt/embeddings/oleObject2.bin"/>
  <Override ContentType="application/vnd.openxmlformats-officedocument.oleObject" PartName="/ppt/embeddings/oleObject10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12192000"/>
  <p:notesSz cx="7099300" cy="10234600"/>
  <p:embeddedFontLst>
    <p:embeddedFont>
      <p:font typeface="Roboto"/>
      <p:regular r:id="rId25"/>
      <p:bold r:id="rId26"/>
      <p:italic r:id="rId27"/>
      <p:boldItalic r:id="rId28"/>
    </p:embeddedFont>
    <p:embeddedFont>
      <p:font typeface="Arimo"/>
      <p:regular r:id="rId29"/>
      <p:bold r:id="rId30"/>
      <p:italic r:id="rId31"/>
      <p:boldItalic r:id="rId32"/>
    </p:embeddedFont>
    <p:embeddedFont>
      <p:font typeface="Helvetica Neue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4042">
          <p15:clr>
            <a:srgbClr val="A4A3A4"/>
          </p15:clr>
        </p15:guide>
        <p15:guide id="4" pos="7499">
          <p15:clr>
            <a:srgbClr val="A4A3A4"/>
          </p15:clr>
        </p15:guide>
        <p15:guide id="5" pos="211">
          <p15:clr>
            <a:srgbClr val="A4A3A4"/>
          </p15:clr>
        </p15:guide>
        <p15:guide id="6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37" roundtripDataSignature="AMtx7mgK2HKbmSj/y+rG4GqzFcWQQAZI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DD43BCF-93D1-48EB-A1A4-A873C16A9872}">
  <a:tblStyle styleId="{EDD43BCF-93D1-48EB-A1A4-A873C16A987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348B197-56B8-4D6E-A94A-5D7A3F61D175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618" orient="horz"/>
        <p:guide pos="4042" orient="horz"/>
        <p:guide pos="7499"/>
        <p:guide pos="211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224" orient="horz"/>
        <p:guide pos="2236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Arim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Arimo-italic.fntdata"/><Relationship Id="rId30" Type="http://schemas.openxmlformats.org/officeDocument/2006/relationships/font" Target="fonts/Arimo-bold.fntdata"/><Relationship Id="rId11" Type="http://schemas.openxmlformats.org/officeDocument/2006/relationships/slide" Target="slides/slide5.xml"/><Relationship Id="rId33" Type="http://schemas.openxmlformats.org/officeDocument/2006/relationships/font" Target="fonts/HelveticaNeue-regular.fntdata"/><Relationship Id="rId10" Type="http://schemas.openxmlformats.org/officeDocument/2006/relationships/slide" Target="slides/slide4.xml"/><Relationship Id="rId32" Type="http://schemas.openxmlformats.org/officeDocument/2006/relationships/font" Target="fonts/Arimo-boldItalic.fntdata"/><Relationship Id="rId13" Type="http://schemas.openxmlformats.org/officeDocument/2006/relationships/slide" Target="slides/slide7.xml"/><Relationship Id="rId35" Type="http://schemas.openxmlformats.org/officeDocument/2006/relationships/font" Target="fonts/HelveticaNeue-italic.fntdata"/><Relationship Id="rId12" Type="http://schemas.openxmlformats.org/officeDocument/2006/relationships/slide" Target="slides/slide6.xml"/><Relationship Id="rId34" Type="http://schemas.openxmlformats.org/officeDocument/2006/relationships/font" Target="fonts/HelveticaNeue-bold.fntdata"/><Relationship Id="rId15" Type="http://schemas.openxmlformats.org/officeDocument/2006/relationships/slide" Target="slides/slide9.xml"/><Relationship Id="rId37" Type="http://customschemas.google.com/relationships/presentationmetadata" Target="metadata"/><Relationship Id="rId14" Type="http://schemas.openxmlformats.org/officeDocument/2006/relationships/slide" Target="slides/slide8.xml"/><Relationship Id="rId36" Type="http://schemas.openxmlformats.org/officeDocument/2006/relationships/font" Target="fonts/HelveticaNeue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1.v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2.v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3.v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7.v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9.v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7137" cy="512222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2163" y="0"/>
            <a:ext cx="3077137" cy="512222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1288" y="769938"/>
            <a:ext cx="6816725" cy="3835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46685" y="4862015"/>
            <a:ext cx="5205932" cy="460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722392"/>
            <a:ext cx="3077137" cy="512221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2163" y="9722392"/>
            <a:ext cx="3077137" cy="512221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upstream.auto/blog/infographic-top-real-world-threats-facing-connected-cars-fleets/" TargetMode="External"/><Relationship Id="rId3" Type="http://schemas.openxmlformats.org/officeDocument/2006/relationships/hyperlink" Target="https://edps.europa.eu/data-protection/our-work/publications/techdispatch/techdispatch-3-connected-cars_en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cademic.oup.com/jamia/article/16/5/670/804120#100523873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cademic.oup.com/jamia/article/16/5/670/804120#100523873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/>
          <p:nvPr>
            <p:ph idx="2" type="sldImg"/>
          </p:nvPr>
        </p:nvSpPr>
        <p:spPr>
          <a:xfrm>
            <a:off x="141288" y="769938"/>
            <a:ext cx="6816725" cy="3835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0" name="Google Shape;100;p1:notes"/>
          <p:cNvSpPr txBox="1"/>
          <p:nvPr>
            <p:ph idx="1" type="body"/>
          </p:nvPr>
        </p:nvSpPr>
        <p:spPr>
          <a:xfrm>
            <a:off x="946685" y="4862015"/>
            <a:ext cx="5205932" cy="460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p1:notes"/>
          <p:cNvSpPr txBox="1"/>
          <p:nvPr>
            <p:ph idx="12" type="sldNum"/>
          </p:nvPr>
        </p:nvSpPr>
        <p:spPr>
          <a:xfrm>
            <a:off x="4022163" y="9722392"/>
            <a:ext cx="3077137" cy="512221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a481ec144d_0_255:notes"/>
          <p:cNvSpPr txBox="1"/>
          <p:nvPr>
            <p:ph idx="1" type="body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Smart home/smart charging stations based on charging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Workshops can deliver individual or customer specific maintenance service based on service related data </a:t>
            </a:r>
            <a:endParaRPr/>
          </a:p>
        </p:txBody>
      </p:sp>
      <p:sp>
        <p:nvSpPr>
          <p:cNvPr id="249" name="Google Shape;249;ga481ec144d_0_255:notes"/>
          <p:cNvSpPr/>
          <p:nvPr>
            <p:ph idx="2" type="sldImg"/>
          </p:nvPr>
        </p:nvSpPr>
        <p:spPr>
          <a:xfrm>
            <a:off x="141288" y="769938"/>
            <a:ext cx="6816600" cy="383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a481ec144d_0_157:notes"/>
          <p:cNvSpPr txBox="1"/>
          <p:nvPr>
            <p:ph idx="1" type="body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May be add attribute type here ??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5" name="Google Shape;265;ga481ec144d_0_157:notes"/>
          <p:cNvSpPr/>
          <p:nvPr>
            <p:ph idx="2" type="sldImg"/>
          </p:nvPr>
        </p:nvSpPr>
        <p:spPr>
          <a:xfrm>
            <a:off x="141288" y="769938"/>
            <a:ext cx="6816600" cy="383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a481ec144d_0_185:notes"/>
          <p:cNvSpPr txBox="1"/>
          <p:nvPr>
            <p:ph idx="1" type="body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May be add attribute type here ??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0" name="Google Shape;280;ga481ec144d_0_185:notes"/>
          <p:cNvSpPr/>
          <p:nvPr>
            <p:ph idx="2" type="sldImg"/>
          </p:nvPr>
        </p:nvSpPr>
        <p:spPr>
          <a:xfrm>
            <a:off x="141288" y="769938"/>
            <a:ext cx="6816600" cy="383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a481ec144d_0_226:notes"/>
          <p:cNvSpPr txBox="1"/>
          <p:nvPr>
            <p:ph idx="1" type="body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May be add attribute type here ??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5" name="Google Shape;295;ga481ec144d_0_226:notes"/>
          <p:cNvSpPr/>
          <p:nvPr>
            <p:ph idx="2" type="sldImg"/>
          </p:nvPr>
        </p:nvSpPr>
        <p:spPr>
          <a:xfrm>
            <a:off x="141288" y="769938"/>
            <a:ext cx="6816600" cy="383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8e7506b2d6_0_28:notes"/>
          <p:cNvSpPr txBox="1"/>
          <p:nvPr>
            <p:ph idx="1" type="body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May be add attribute type here ??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5" name="Google Shape;315;g8e7506b2d6_0_28:notes"/>
          <p:cNvSpPr/>
          <p:nvPr>
            <p:ph idx="2" type="sldImg"/>
          </p:nvPr>
        </p:nvSpPr>
        <p:spPr>
          <a:xfrm>
            <a:off x="141288" y="769938"/>
            <a:ext cx="6816600" cy="383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97f541309a_0_15:notes"/>
          <p:cNvSpPr txBox="1"/>
          <p:nvPr>
            <p:ph idx="1" type="body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May be add attribute type here ??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0" name="Google Shape;330;g97f541309a_0_15:notes"/>
          <p:cNvSpPr/>
          <p:nvPr>
            <p:ph idx="2" type="sldImg"/>
          </p:nvPr>
        </p:nvSpPr>
        <p:spPr>
          <a:xfrm>
            <a:off x="141288" y="769938"/>
            <a:ext cx="6816600" cy="383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97f541309a_0_35:notes"/>
          <p:cNvSpPr txBox="1"/>
          <p:nvPr>
            <p:ph idx="1" type="body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May be add attribute type here ??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3" name="Google Shape;343;g97f541309a_0_35:notes"/>
          <p:cNvSpPr/>
          <p:nvPr>
            <p:ph idx="2" type="sldImg"/>
          </p:nvPr>
        </p:nvSpPr>
        <p:spPr>
          <a:xfrm>
            <a:off x="141288" y="769938"/>
            <a:ext cx="6816600" cy="383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9b00a01923_0_0:notes"/>
          <p:cNvSpPr/>
          <p:nvPr>
            <p:ph idx="2" type="sldImg"/>
          </p:nvPr>
        </p:nvSpPr>
        <p:spPr>
          <a:xfrm>
            <a:off x="141288" y="769938"/>
            <a:ext cx="6816600" cy="383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6" name="Google Shape;356;g9b00a01923_0_0:notes"/>
          <p:cNvSpPr txBox="1"/>
          <p:nvPr>
            <p:ph idx="1" type="body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7" name="Google Shape;357;g9b00a01923_0_0:notes"/>
          <p:cNvSpPr txBox="1"/>
          <p:nvPr>
            <p:ph idx="12" type="sldNum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0:notes"/>
          <p:cNvSpPr/>
          <p:nvPr>
            <p:ph idx="2" type="sldImg"/>
          </p:nvPr>
        </p:nvSpPr>
        <p:spPr>
          <a:xfrm>
            <a:off x="141288" y="769938"/>
            <a:ext cx="6816600" cy="383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66" name="Google Shape;366;p20:notes"/>
          <p:cNvSpPr txBox="1"/>
          <p:nvPr>
            <p:ph idx="1" type="body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7" name="Google Shape;367;p20:notes"/>
          <p:cNvSpPr txBox="1"/>
          <p:nvPr>
            <p:ph idx="12" type="sldNum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/>
          <p:nvPr>
            <p:ph idx="2" type="sldImg"/>
          </p:nvPr>
        </p:nvSpPr>
        <p:spPr>
          <a:xfrm>
            <a:off x="141288" y="769938"/>
            <a:ext cx="6816725" cy="3835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946685" y="4862015"/>
            <a:ext cx="5205932" cy="460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 txBox="1"/>
          <p:nvPr>
            <p:ph idx="12" type="sldNum"/>
          </p:nvPr>
        </p:nvSpPr>
        <p:spPr>
          <a:xfrm>
            <a:off x="4022163" y="9722392"/>
            <a:ext cx="3077137" cy="512221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481ec144d_0_0:notes"/>
          <p:cNvSpPr txBox="1"/>
          <p:nvPr>
            <p:ph idx="1" type="body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https://www.upstream.auto/blog/infographic-top-real-world-threats-facing-connected-cars-fleets/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https://edps.europa.eu/data-protection/our-work/publications/techdispatch/techdispatch-3-connected-cars_en</a:t>
            </a:r>
            <a:endParaRPr/>
          </a:p>
        </p:txBody>
      </p:sp>
      <p:sp>
        <p:nvSpPr>
          <p:cNvPr id="118" name="Google Shape;118;ga481ec144d_0_0:notes"/>
          <p:cNvSpPr/>
          <p:nvPr>
            <p:ph idx="2" type="sldImg"/>
          </p:nvPr>
        </p:nvSpPr>
        <p:spPr>
          <a:xfrm>
            <a:off x="141288" y="769938"/>
            <a:ext cx="6816600" cy="383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481ec144d_0_17:notes"/>
          <p:cNvSpPr txBox="1"/>
          <p:nvPr>
            <p:ph idx="1" type="body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ga481ec144d_0_17:notes"/>
          <p:cNvSpPr/>
          <p:nvPr>
            <p:ph idx="2" type="sldImg"/>
          </p:nvPr>
        </p:nvSpPr>
        <p:spPr>
          <a:xfrm>
            <a:off x="141288" y="769938"/>
            <a:ext cx="6816600" cy="383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481ec144d_0_31:notes"/>
          <p:cNvSpPr txBox="1"/>
          <p:nvPr>
            <p:ph idx="1" type="body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what are the requirements for k-anonimity for big data implementation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How can k-anonymity be implemented for big data?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00"/>
              <a:buNone/>
            </a:pPr>
            <a:r>
              <a:rPr lang="en-US"/>
              <a:t>How does the solution architecture for k-anonimity look like?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00"/>
              <a:buNone/>
            </a:pPr>
            <a:r>
              <a:rPr lang="en-US"/>
              <a:t>How can k-anonymity be implemented for big data?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00"/>
              <a:buNone/>
            </a:pPr>
            <a:r>
              <a:rPr lang="en-US"/>
              <a:t>How can a k-anonymity implementation for big data look like?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00"/>
              <a:buNone/>
            </a:pPr>
            <a:r>
              <a:rPr lang="en-US"/>
              <a:t>How can we design a k-anonymity implementation for big data?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00"/>
              <a:buNone/>
            </a:pPr>
            <a:r>
              <a:rPr lang="en-US"/>
              <a:t>Overall goal: Design of a k-anonymity implementation for big data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ga481ec144d_0_31:notes"/>
          <p:cNvSpPr/>
          <p:nvPr>
            <p:ph idx="2" type="sldImg"/>
          </p:nvPr>
        </p:nvSpPr>
        <p:spPr>
          <a:xfrm>
            <a:off x="141288" y="769938"/>
            <a:ext cx="6816600" cy="383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a481ec144d_0_267:notes"/>
          <p:cNvSpPr txBox="1"/>
          <p:nvPr>
            <p:ph idx="1" type="body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Technique to be chosen depends on data model also.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https://academic.oup.com/jamia/article/16/5/670/804120#100523873</a:t>
            </a:r>
            <a:endParaRPr/>
          </a:p>
        </p:txBody>
      </p:sp>
      <p:sp>
        <p:nvSpPr>
          <p:cNvPr id="178" name="Google Shape;178;ga481ec144d_0_267:notes"/>
          <p:cNvSpPr/>
          <p:nvPr>
            <p:ph idx="2" type="sldImg"/>
          </p:nvPr>
        </p:nvSpPr>
        <p:spPr>
          <a:xfrm>
            <a:off x="141288" y="769938"/>
            <a:ext cx="6816600" cy="383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a481ec144d_0_285:notes"/>
          <p:cNvSpPr txBox="1"/>
          <p:nvPr>
            <p:ph idx="1" type="body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ga481ec144d_0_285:notes"/>
          <p:cNvSpPr/>
          <p:nvPr>
            <p:ph idx="2" type="sldImg"/>
          </p:nvPr>
        </p:nvSpPr>
        <p:spPr>
          <a:xfrm>
            <a:off x="141288" y="769938"/>
            <a:ext cx="6816600" cy="383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a481ec144d_0_303:notes"/>
          <p:cNvSpPr txBox="1"/>
          <p:nvPr>
            <p:ph idx="1" type="body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Technique to be chosen depends on data model also.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https://academic.oup.com/jamia/article/16/5/670/804120#100523873</a:t>
            </a:r>
            <a:endParaRPr/>
          </a:p>
        </p:txBody>
      </p:sp>
      <p:sp>
        <p:nvSpPr>
          <p:cNvPr id="216" name="Google Shape;216;ga481ec144d_0_303:notes"/>
          <p:cNvSpPr/>
          <p:nvPr>
            <p:ph idx="2" type="sldImg"/>
          </p:nvPr>
        </p:nvSpPr>
        <p:spPr>
          <a:xfrm>
            <a:off x="141288" y="769938"/>
            <a:ext cx="6816600" cy="383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a481ec144d_0_199:notes"/>
          <p:cNvSpPr txBox="1"/>
          <p:nvPr>
            <p:ph idx="1" type="body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ga481ec144d_0_199:notes"/>
          <p:cNvSpPr/>
          <p:nvPr>
            <p:ph idx="2" type="sldImg"/>
          </p:nvPr>
        </p:nvSpPr>
        <p:spPr>
          <a:xfrm>
            <a:off x="141288" y="769938"/>
            <a:ext cx="6816600" cy="383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vmlDrawing" Target="../drawings/vmlDrawing2.vml"/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6" Type="http://schemas.openxmlformats.org/officeDocument/2006/relationships/image" Target="../media/image4.jpg"/><Relationship Id="rId7" Type="http://schemas.openxmlformats.org/officeDocument/2006/relationships/image" Target="../media/image6.jpg"/><Relationship Id="rId8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vmlDrawing" Target="../drawings/vmlDrawing11.vml"/><Relationship Id="rId3" Type="http://schemas.openxmlformats.org/officeDocument/2006/relationships/oleObject" Target="../embeddings/oleObject11.bin"/><Relationship Id="rId4" Type="http://schemas.openxmlformats.org/officeDocument/2006/relationships/oleObject" Target="../embeddings/oleObject11.bin"/><Relationship Id="rId5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vmlDrawing" Target="../drawings/vmlDrawing3.vml"/><Relationship Id="rId3" Type="http://schemas.openxmlformats.org/officeDocument/2006/relationships/oleObject" Target="../embeddings/oleObject3.bin"/><Relationship Id="rId4" Type="http://schemas.openxmlformats.org/officeDocument/2006/relationships/oleObject" Target="../embeddings/oleObject3.bin"/><Relationship Id="rId5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vmlDrawing" Target="../drawings/vmlDrawing4.vml"/><Relationship Id="rId3" Type="http://schemas.openxmlformats.org/officeDocument/2006/relationships/oleObject" Target="../embeddings/oleObject4.bin"/><Relationship Id="rId4" Type="http://schemas.openxmlformats.org/officeDocument/2006/relationships/oleObject" Target="../embeddings/oleObject4.bin"/><Relationship Id="rId5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vmlDrawing" Target="../drawings/vmlDrawing5.vml"/><Relationship Id="rId3" Type="http://schemas.openxmlformats.org/officeDocument/2006/relationships/oleObject" Target="../embeddings/oleObject5.bin"/><Relationship Id="rId4" Type="http://schemas.openxmlformats.org/officeDocument/2006/relationships/oleObject" Target="../embeddings/oleObject5.bin"/><Relationship Id="rId9" Type="http://schemas.openxmlformats.org/officeDocument/2006/relationships/hyperlink" Target="http://wwwmatthes.in.tum.de/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8.jpg"/><Relationship Id="rId7" Type="http://schemas.openxmlformats.org/officeDocument/2006/relationships/image" Target="../media/image7.png"/><Relationship Id="rId8" Type="http://schemas.openxmlformats.org/officeDocument/2006/relationships/image" Target="../media/image5.gif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vmlDrawing" Target="../drawings/vmlDrawing6.vml"/><Relationship Id="rId3" Type="http://schemas.openxmlformats.org/officeDocument/2006/relationships/oleObject" Target="../embeddings/oleObject6.bin"/><Relationship Id="rId4" Type="http://schemas.openxmlformats.org/officeDocument/2006/relationships/oleObject" Target="../embeddings/oleObject6.bin"/><Relationship Id="rId5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vmlDrawing" Target="../drawings/vmlDrawing7.vml"/><Relationship Id="rId3" Type="http://schemas.openxmlformats.org/officeDocument/2006/relationships/oleObject" Target="../embeddings/oleObject7.bin"/><Relationship Id="rId4" Type="http://schemas.openxmlformats.org/officeDocument/2006/relationships/oleObject" Target="../embeddings/oleObject7.bin"/><Relationship Id="rId5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vmlDrawing" Target="../drawings/vmlDrawing8.vml"/><Relationship Id="rId3" Type="http://schemas.openxmlformats.org/officeDocument/2006/relationships/oleObject" Target="../embeddings/oleObject8.bin"/><Relationship Id="rId4" Type="http://schemas.openxmlformats.org/officeDocument/2006/relationships/oleObject" Target="../embeddings/oleObject8.bin"/><Relationship Id="rId5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vmlDrawing" Target="../drawings/vmlDrawing9.vml"/><Relationship Id="rId3" Type="http://schemas.openxmlformats.org/officeDocument/2006/relationships/oleObject" Target="../embeddings/oleObject9.bin"/><Relationship Id="rId4" Type="http://schemas.openxmlformats.org/officeDocument/2006/relationships/oleObject" Target="../embeddings/oleObject9.bin"/><Relationship Id="rId5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vmlDrawing" Target="../drawings/vmlDrawing10.vml"/><Relationship Id="rId3" Type="http://schemas.openxmlformats.org/officeDocument/2006/relationships/oleObject" Target="../embeddings/oleObject10.bin"/><Relationship Id="rId4" Type="http://schemas.openxmlformats.org/officeDocument/2006/relationships/oleObject" Target="../embeddings/oleObject10.bin"/><Relationship Id="rId5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>
  <p:cSld name="Titelfoli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oogle Shape;18;p22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>
              <mc:Choice Requires="v">
                <p:oleObj r:id="rId3" imgH="1588" imgW="1588" progId="TCLayout.ActiveDocument.1" spid="_x0000_s1">
                  <p:embed/>
                </p:oleObj>
              </mc:Choice>
              <mc:Fallback>
                <p:oleObj r:id="rId4" imgH="1588" imgW="1588" progId="TCLayout.ActiveDocument.1">
                  <p:embed/>
                  <p:pic>
                    <p:nvPicPr>
                      <p:cNvPr id="18" name="Google Shape;18;p22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Google Shape;19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7616" y="2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2"/>
          <p:cNvSpPr/>
          <p:nvPr/>
        </p:nvSpPr>
        <p:spPr>
          <a:xfrm>
            <a:off x="0" y="0"/>
            <a:ext cx="12192000" cy="4196080"/>
          </a:xfrm>
          <a:prstGeom prst="rect">
            <a:avLst/>
          </a:prstGeom>
          <a:gradFill>
            <a:gsLst>
              <a:gs pos="0">
                <a:srgbClr val="FFFFFF">
                  <a:alpha val="83529"/>
                </a:srgbClr>
              </a:gs>
              <a:gs pos="23000">
                <a:srgbClr val="FFFFFF">
                  <a:alpha val="83529"/>
                </a:srgbClr>
              </a:gs>
              <a:gs pos="93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Google Shape;21;p22"/>
          <p:cNvSpPr txBox="1"/>
          <p:nvPr>
            <p:ph type="title"/>
          </p:nvPr>
        </p:nvSpPr>
        <p:spPr>
          <a:xfrm>
            <a:off x="431371" y="3538641"/>
            <a:ext cx="11432843" cy="6797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72000" lIns="90000" spcFirstLastPara="1" rIns="90000" wrap="square" tIns="1440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2"/>
          <p:cNvSpPr txBox="1"/>
          <p:nvPr>
            <p:ph idx="1" type="body"/>
          </p:nvPr>
        </p:nvSpPr>
        <p:spPr>
          <a:xfrm>
            <a:off x="431372" y="4211796"/>
            <a:ext cx="11432841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  <a:defRPr b="0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/>
        </p:txBody>
      </p:sp>
      <p:pic>
        <p:nvPicPr>
          <p:cNvPr id="23" name="Google Shape;23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1371" y="398812"/>
            <a:ext cx="997527" cy="32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255861" y="398812"/>
            <a:ext cx="606858" cy="32005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2"/>
          <p:cNvSpPr txBox="1"/>
          <p:nvPr/>
        </p:nvSpPr>
        <p:spPr>
          <a:xfrm>
            <a:off x="425454" y="4643381"/>
            <a:ext cx="11438759" cy="1225290"/>
          </a:xfrm>
          <a:prstGeom prst="rect">
            <a:avLst/>
          </a:prstGeom>
          <a:solidFill>
            <a:srgbClr val="EAF3FA"/>
          </a:solidFill>
          <a:ln>
            <a:noFill/>
          </a:ln>
        </p:spPr>
        <p:txBody>
          <a:bodyPr anchorCtr="0" anchor="t" bIns="180000" lIns="252000" spcFirstLastPara="1" rIns="180000" wrap="square" tIns="180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Chair of Software Engineering for Business Information Systems (sebis)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Faculty of Informatics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Technische Universität München</a:t>
            </a:r>
            <a:endParaRPr b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wwwmatthes.in.tum.de</a:t>
            </a:r>
            <a:endParaRPr b="0" i="0" sz="1400" u="sng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mittig" showMasterSp="0">
  <p:cSld name="Titel mittig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Google Shape;92;p3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>
              <mc:Choice Requires="v">
                <p:oleObj r:id="rId3" imgH="1588" imgW="1588" progId="TCLayout.ActiveDocument.1" spid="_x0000_s1">
                  <p:embed/>
                </p:oleObj>
              </mc:Choice>
              <mc:Fallback>
                <p:oleObj r:id="rId4" imgH="1588" imgW="1588" progId="TCLayout.ActiveDocument.1">
                  <p:embed/>
                  <p:pic>
                    <p:nvPicPr>
                      <p:cNvPr id="92" name="Google Shape;92;p31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Google Shape;93;p31"/>
          <p:cNvSpPr txBox="1"/>
          <p:nvPr>
            <p:ph type="title"/>
          </p:nvPr>
        </p:nvSpPr>
        <p:spPr>
          <a:xfrm>
            <a:off x="334433" y="44451"/>
            <a:ext cx="11523133" cy="6524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0000" spcFirstLastPara="1" rIns="9000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1"/>
          <p:cNvSpPr txBox="1"/>
          <p:nvPr>
            <p:ph idx="10" type="dt"/>
          </p:nvPr>
        </p:nvSpPr>
        <p:spPr>
          <a:xfrm>
            <a:off x="9383184" y="6570616"/>
            <a:ext cx="2142067" cy="288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1"/>
          <p:cNvSpPr txBox="1"/>
          <p:nvPr>
            <p:ph idx="11" type="ftr"/>
          </p:nvPr>
        </p:nvSpPr>
        <p:spPr>
          <a:xfrm>
            <a:off x="332903" y="6569076"/>
            <a:ext cx="5761567" cy="288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1"/>
          <p:cNvSpPr txBox="1"/>
          <p:nvPr>
            <p:ph idx="12" type="sldNum"/>
          </p:nvPr>
        </p:nvSpPr>
        <p:spPr>
          <a:xfrm>
            <a:off x="11525251" y="6570616"/>
            <a:ext cx="332316" cy="288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showMasterSp="0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liederung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Google Shape;27;p23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>
              <mc:Choice Requires="v">
                <p:oleObj r:id="rId3" imgH="1588" imgW="1588" progId="TCLayout.ActiveDocument.1" spid="_x0000_s1">
                  <p:embed/>
                </p:oleObj>
              </mc:Choice>
              <mc:Fallback>
                <p:oleObj r:id="rId4" imgH="1588" imgW="1588" progId="TCLayout.ActiveDocument.1">
                  <p:embed/>
                  <p:pic>
                    <p:nvPicPr>
                      <p:cNvPr id="27" name="Google Shape;27;p23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Google Shape;28;p23"/>
          <p:cNvSpPr txBox="1"/>
          <p:nvPr>
            <p:ph idx="1" type="body"/>
          </p:nvPr>
        </p:nvSpPr>
        <p:spPr>
          <a:xfrm>
            <a:off x="334435" y="981076"/>
            <a:ext cx="11523135" cy="540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▪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▪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▪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▪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type="title"/>
          </p:nvPr>
        </p:nvSpPr>
        <p:spPr>
          <a:xfrm>
            <a:off x="334437" y="44452"/>
            <a:ext cx="10586099" cy="7207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0000" spcFirstLastPara="1" rIns="9000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10" type="dt"/>
          </p:nvPr>
        </p:nvSpPr>
        <p:spPr>
          <a:xfrm>
            <a:off x="9383184" y="6570616"/>
            <a:ext cx="2142067" cy="288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1" type="ftr"/>
          </p:nvPr>
        </p:nvSpPr>
        <p:spPr>
          <a:xfrm>
            <a:off x="332903" y="6569076"/>
            <a:ext cx="5761567" cy="288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2" type="sldNum"/>
          </p:nvPr>
        </p:nvSpPr>
        <p:spPr>
          <a:xfrm>
            <a:off x="11525251" y="6570616"/>
            <a:ext cx="332316" cy="288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>
  <p:cSld name="Titel und Inhal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Google Shape;34;p24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>
              <mc:Choice Requires="v">
                <p:oleObj r:id="rId3" imgH="1588" imgW="1588" progId="TCLayout.ActiveDocument.1" spid="_x0000_s1">
                  <p:embed/>
                </p:oleObj>
              </mc:Choice>
              <mc:Fallback>
                <p:oleObj r:id="rId4" imgH="1588" imgW="1588" progId="TCLayout.ActiveDocument.1">
                  <p:embed/>
                  <p:pic>
                    <p:nvPicPr>
                      <p:cNvPr id="34" name="Google Shape;34;p24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Google Shape;35;p24"/>
          <p:cNvSpPr txBox="1"/>
          <p:nvPr>
            <p:ph type="title"/>
          </p:nvPr>
        </p:nvSpPr>
        <p:spPr>
          <a:xfrm>
            <a:off x="334437" y="44452"/>
            <a:ext cx="10586099" cy="7207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0000" spcFirstLastPara="1" rIns="9000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40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1" type="body"/>
          </p:nvPr>
        </p:nvSpPr>
        <p:spPr>
          <a:xfrm>
            <a:off x="334434" y="981076"/>
            <a:ext cx="11523133" cy="540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7" name="Google Shape;37;p24"/>
          <p:cNvSpPr txBox="1"/>
          <p:nvPr>
            <p:ph idx="10" type="dt"/>
          </p:nvPr>
        </p:nvSpPr>
        <p:spPr>
          <a:xfrm>
            <a:off x="9383184" y="6570616"/>
            <a:ext cx="2142067" cy="288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1" type="ftr"/>
          </p:nvPr>
        </p:nvSpPr>
        <p:spPr>
          <a:xfrm>
            <a:off x="332903" y="6569076"/>
            <a:ext cx="5761567" cy="288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2" type="sldNum"/>
          </p:nvPr>
        </p:nvSpPr>
        <p:spPr>
          <a:xfrm>
            <a:off x="11525251" y="6570616"/>
            <a:ext cx="332316" cy="288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687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e" showMasterSp="0">
  <p:cSld name="End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Google Shape;41;p25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>
              <mc:Choice Requires="v">
                <p:oleObj r:id="rId3" imgH="1588" imgW="1588" progId="TCLayout.ActiveDocument.1" spid="_x0000_s1">
                  <p:embed/>
                </p:oleObj>
              </mc:Choice>
              <mc:Fallback>
                <p:oleObj r:id="rId4" imgH="1588" imgW="1588" progId="TCLayout.ActiveDocument.1">
                  <p:embed/>
                  <p:pic>
                    <p:nvPicPr>
                      <p:cNvPr id="41" name="Google Shape;41;p25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descr="Gebaeude_Fahne" id="42" name="Google Shape;42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-27384"/>
            <a:ext cx="12192000" cy="689369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5"/>
          <p:cNvSpPr/>
          <p:nvPr/>
        </p:nvSpPr>
        <p:spPr>
          <a:xfrm>
            <a:off x="767407" y="1743185"/>
            <a:ext cx="3240361" cy="47426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49370" y="2024110"/>
            <a:ext cx="682753" cy="3596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bis-Logo.gif" id="45" name="Google Shape;45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98009" y="2514436"/>
            <a:ext cx="720000" cy="23088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5"/>
          <p:cNvSpPr txBox="1"/>
          <p:nvPr/>
        </p:nvSpPr>
        <p:spPr>
          <a:xfrm>
            <a:off x="1040407" y="4123820"/>
            <a:ext cx="2751118" cy="2192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Technische Universität München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Faculty of Informatics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Chair of Software Engineering for Business Information Systems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Boltzmannstraße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85748 Garching bei München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	+49.89.289.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Fax	+49.89.289.17136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wwwmatthes.in.tum.de</a:t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5"/>
          <p:cNvSpPr txBox="1"/>
          <p:nvPr>
            <p:ph idx="1" type="body"/>
          </p:nvPr>
        </p:nvSpPr>
        <p:spPr>
          <a:xfrm>
            <a:off x="1160429" y="3486197"/>
            <a:ext cx="2485288" cy="2194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1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2" type="body"/>
          </p:nvPr>
        </p:nvSpPr>
        <p:spPr>
          <a:xfrm>
            <a:off x="1160435" y="3277001"/>
            <a:ext cx="2484681" cy="18296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3" type="body"/>
          </p:nvPr>
        </p:nvSpPr>
        <p:spPr>
          <a:xfrm>
            <a:off x="2524469" y="5454244"/>
            <a:ext cx="1293429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0" name="Google Shape;50;p25"/>
          <p:cNvSpPr txBox="1"/>
          <p:nvPr>
            <p:ph idx="4" type="body"/>
          </p:nvPr>
        </p:nvSpPr>
        <p:spPr>
          <a:xfrm>
            <a:off x="1159115" y="5932082"/>
            <a:ext cx="2452083" cy="131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5" type="body"/>
          </p:nvPr>
        </p:nvSpPr>
        <p:spPr>
          <a:xfrm>
            <a:off x="1161091" y="3704994"/>
            <a:ext cx="2502054" cy="2114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1400"/>
              <a:buNone/>
              <a:defRPr sz="105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, Untertitel und Inhalt">
  <p:cSld name="Titel, Untertitel und Inhal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Google Shape;53;p26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>
              <mc:Choice Requires="v">
                <p:oleObj r:id="rId3" imgH="1588" imgW="1588" progId="TCLayout.ActiveDocument.1" spid="_x0000_s1">
                  <p:embed/>
                </p:oleObj>
              </mc:Choice>
              <mc:Fallback>
                <p:oleObj r:id="rId4" imgH="1588" imgW="1588" progId="TCLayout.ActiveDocument.1">
                  <p:embed/>
                  <p:pic>
                    <p:nvPicPr>
                      <p:cNvPr id="53" name="Google Shape;53;p26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Google Shape;54;p26"/>
          <p:cNvSpPr txBox="1"/>
          <p:nvPr>
            <p:ph type="title"/>
          </p:nvPr>
        </p:nvSpPr>
        <p:spPr>
          <a:xfrm>
            <a:off x="334437" y="81213"/>
            <a:ext cx="10586099" cy="36053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0000" spcFirstLastPara="1" rIns="9000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40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" type="body"/>
          </p:nvPr>
        </p:nvSpPr>
        <p:spPr>
          <a:xfrm>
            <a:off x="334434" y="980728"/>
            <a:ext cx="11523133" cy="540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0" type="dt"/>
          </p:nvPr>
        </p:nvSpPr>
        <p:spPr>
          <a:xfrm>
            <a:off x="9383184" y="6570616"/>
            <a:ext cx="2142067" cy="288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1" type="ftr"/>
          </p:nvPr>
        </p:nvSpPr>
        <p:spPr>
          <a:xfrm>
            <a:off x="332903" y="6569076"/>
            <a:ext cx="5761567" cy="288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6"/>
          <p:cNvSpPr txBox="1"/>
          <p:nvPr>
            <p:ph idx="12" type="sldNum"/>
          </p:nvPr>
        </p:nvSpPr>
        <p:spPr>
          <a:xfrm>
            <a:off x="11525251" y="6570616"/>
            <a:ext cx="332316" cy="288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26"/>
          <p:cNvSpPr txBox="1"/>
          <p:nvPr>
            <p:ph idx="2" type="body"/>
          </p:nvPr>
        </p:nvSpPr>
        <p:spPr>
          <a:xfrm>
            <a:off x="334434" y="441426"/>
            <a:ext cx="10586102" cy="39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, Untertitel">
  <p:cSld name="Titel, Untertitel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Google Shape;61;p27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>
              <mc:Choice Requires="v">
                <p:oleObj r:id="rId3" imgH="1588" imgW="1588" progId="TCLayout.ActiveDocument.1" spid="_x0000_s1">
                  <p:embed/>
                </p:oleObj>
              </mc:Choice>
              <mc:Fallback>
                <p:oleObj r:id="rId4" imgH="1588" imgW="1588" progId="TCLayout.ActiveDocument.1">
                  <p:embed/>
                  <p:pic>
                    <p:nvPicPr>
                      <p:cNvPr id="61" name="Google Shape;61;p27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Google Shape;62;p27"/>
          <p:cNvSpPr txBox="1"/>
          <p:nvPr>
            <p:ph type="title"/>
          </p:nvPr>
        </p:nvSpPr>
        <p:spPr>
          <a:xfrm>
            <a:off x="334437" y="81213"/>
            <a:ext cx="10586099" cy="36053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0000" spcFirstLastPara="1" rIns="9000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40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0" type="dt"/>
          </p:nvPr>
        </p:nvSpPr>
        <p:spPr>
          <a:xfrm>
            <a:off x="9383184" y="6570616"/>
            <a:ext cx="2142067" cy="288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1" type="ftr"/>
          </p:nvPr>
        </p:nvSpPr>
        <p:spPr>
          <a:xfrm>
            <a:off x="332903" y="6569076"/>
            <a:ext cx="5761567" cy="288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7"/>
          <p:cNvSpPr txBox="1"/>
          <p:nvPr>
            <p:ph idx="12" type="sldNum"/>
          </p:nvPr>
        </p:nvSpPr>
        <p:spPr>
          <a:xfrm>
            <a:off x="11525251" y="6570616"/>
            <a:ext cx="332316" cy="288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27"/>
          <p:cNvSpPr txBox="1"/>
          <p:nvPr>
            <p:ph idx="1" type="body"/>
          </p:nvPr>
        </p:nvSpPr>
        <p:spPr>
          <a:xfrm>
            <a:off x="334434" y="441426"/>
            <a:ext cx="10586102" cy="39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Google Shape;68;p28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>
              <mc:Choice Requires="v">
                <p:oleObj r:id="rId3" imgH="1588" imgW="1588" progId="TCLayout.ActiveDocument.1" spid="_x0000_s1">
                  <p:embed/>
                </p:oleObj>
              </mc:Choice>
              <mc:Fallback>
                <p:oleObj r:id="rId4" imgH="1588" imgW="1588" progId="TCLayout.ActiveDocument.1">
                  <p:embed/>
                  <p:pic>
                    <p:nvPicPr>
                      <p:cNvPr id="68" name="Google Shape;68;p28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Google Shape;69;p28"/>
          <p:cNvSpPr txBox="1"/>
          <p:nvPr>
            <p:ph type="title"/>
          </p:nvPr>
        </p:nvSpPr>
        <p:spPr>
          <a:xfrm>
            <a:off x="334434" y="44451"/>
            <a:ext cx="10586102" cy="7207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0000" spcFirstLastPara="1" rIns="9000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65B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" type="body"/>
          </p:nvPr>
        </p:nvSpPr>
        <p:spPr>
          <a:xfrm>
            <a:off x="334437" y="981076"/>
            <a:ext cx="5659967" cy="54006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71" name="Google Shape;71;p28"/>
          <p:cNvSpPr txBox="1"/>
          <p:nvPr>
            <p:ph idx="2" type="body"/>
          </p:nvPr>
        </p:nvSpPr>
        <p:spPr>
          <a:xfrm>
            <a:off x="6197602" y="981076"/>
            <a:ext cx="5659967" cy="54006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72" name="Google Shape;72;p28"/>
          <p:cNvSpPr txBox="1"/>
          <p:nvPr>
            <p:ph idx="10" type="dt"/>
          </p:nvPr>
        </p:nvSpPr>
        <p:spPr>
          <a:xfrm>
            <a:off x="9383184" y="6570616"/>
            <a:ext cx="2142067" cy="288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1" type="ftr"/>
          </p:nvPr>
        </p:nvSpPr>
        <p:spPr>
          <a:xfrm>
            <a:off x="332903" y="6569076"/>
            <a:ext cx="5761567" cy="288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2" type="sldNum"/>
          </p:nvPr>
        </p:nvSpPr>
        <p:spPr>
          <a:xfrm>
            <a:off x="11525251" y="6570616"/>
            <a:ext cx="332316" cy="288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>
  <p:cSld name="Vergleich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Google Shape;76;p29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>
              <mc:Choice Requires="v">
                <p:oleObj r:id="rId3" imgH="1588" imgW="1588" progId="TCLayout.ActiveDocument.1" spid="_x0000_s1">
                  <p:embed/>
                </p:oleObj>
              </mc:Choice>
              <mc:Fallback>
                <p:oleObj r:id="rId4" imgH="1588" imgW="1588" progId="TCLayout.ActiveDocument.1">
                  <p:embed/>
                  <p:pic>
                    <p:nvPicPr>
                      <p:cNvPr id="76" name="Google Shape;76;p29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Google Shape;77;p29"/>
          <p:cNvSpPr txBox="1"/>
          <p:nvPr>
            <p:ph idx="1" type="body"/>
          </p:nvPr>
        </p:nvSpPr>
        <p:spPr>
          <a:xfrm>
            <a:off x="334437" y="981074"/>
            <a:ext cx="5662084" cy="661976"/>
          </a:xfrm>
          <a:prstGeom prst="rect">
            <a:avLst/>
          </a:prstGeom>
          <a:solidFill>
            <a:srgbClr val="4799D9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78" name="Google Shape;78;p29"/>
          <p:cNvSpPr txBox="1"/>
          <p:nvPr>
            <p:ph idx="2" type="body"/>
          </p:nvPr>
        </p:nvSpPr>
        <p:spPr>
          <a:xfrm>
            <a:off x="334437" y="1643050"/>
            <a:ext cx="5662084" cy="47736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79" name="Google Shape;79;p29"/>
          <p:cNvSpPr txBox="1"/>
          <p:nvPr>
            <p:ph idx="3" type="body"/>
          </p:nvPr>
        </p:nvSpPr>
        <p:spPr>
          <a:xfrm>
            <a:off x="6193367" y="981079"/>
            <a:ext cx="5664200" cy="661975"/>
          </a:xfrm>
          <a:prstGeom prst="rect">
            <a:avLst/>
          </a:prstGeom>
          <a:solidFill>
            <a:srgbClr val="4799D9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80" name="Google Shape;80;p29"/>
          <p:cNvSpPr txBox="1"/>
          <p:nvPr>
            <p:ph idx="4" type="body"/>
          </p:nvPr>
        </p:nvSpPr>
        <p:spPr>
          <a:xfrm>
            <a:off x="6193367" y="1643050"/>
            <a:ext cx="5664200" cy="47736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81" name="Google Shape;81;p29"/>
          <p:cNvSpPr txBox="1"/>
          <p:nvPr>
            <p:ph type="title"/>
          </p:nvPr>
        </p:nvSpPr>
        <p:spPr>
          <a:xfrm>
            <a:off x="334437" y="44452"/>
            <a:ext cx="10586099" cy="7207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0000" spcFirstLastPara="1" rIns="9000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0" type="dt"/>
          </p:nvPr>
        </p:nvSpPr>
        <p:spPr>
          <a:xfrm>
            <a:off x="9383184" y="6570616"/>
            <a:ext cx="2142067" cy="288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idx="11" type="ftr"/>
          </p:nvPr>
        </p:nvSpPr>
        <p:spPr>
          <a:xfrm>
            <a:off x="332903" y="6569076"/>
            <a:ext cx="5761567" cy="288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9"/>
          <p:cNvSpPr txBox="1"/>
          <p:nvPr>
            <p:ph idx="12" type="sldNum"/>
          </p:nvPr>
        </p:nvSpPr>
        <p:spPr>
          <a:xfrm>
            <a:off x="11525251" y="6570616"/>
            <a:ext cx="332316" cy="288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Google Shape;86;p30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>
              <mc:Choice Requires="v">
                <p:oleObj r:id="rId3" imgH="1588" imgW="1588" progId="TCLayout.ActiveDocument.1" spid="_x0000_s1">
                  <p:embed/>
                </p:oleObj>
              </mc:Choice>
              <mc:Fallback>
                <p:oleObj r:id="rId4" imgH="1588" imgW="1588" progId="TCLayout.ActiveDocument.1">
                  <p:embed/>
                  <p:pic>
                    <p:nvPicPr>
                      <p:cNvPr id="86" name="Google Shape;86;p30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Google Shape;87;p30"/>
          <p:cNvSpPr txBox="1"/>
          <p:nvPr>
            <p:ph type="title"/>
          </p:nvPr>
        </p:nvSpPr>
        <p:spPr>
          <a:xfrm>
            <a:off x="334434" y="44451"/>
            <a:ext cx="10586102" cy="7207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0000" spcFirstLastPara="1" rIns="9000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0"/>
          <p:cNvSpPr txBox="1"/>
          <p:nvPr>
            <p:ph idx="10" type="dt"/>
          </p:nvPr>
        </p:nvSpPr>
        <p:spPr>
          <a:xfrm>
            <a:off x="9383184" y="6570616"/>
            <a:ext cx="2142067" cy="288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0"/>
          <p:cNvSpPr txBox="1"/>
          <p:nvPr>
            <p:ph idx="11" type="ftr"/>
          </p:nvPr>
        </p:nvSpPr>
        <p:spPr>
          <a:xfrm>
            <a:off x="332903" y="6569076"/>
            <a:ext cx="5761567" cy="288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0"/>
          <p:cNvSpPr txBox="1"/>
          <p:nvPr>
            <p:ph idx="12" type="sldNum"/>
          </p:nvPr>
        </p:nvSpPr>
        <p:spPr>
          <a:xfrm>
            <a:off x="11525251" y="6570616"/>
            <a:ext cx="332316" cy="288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oleObject" Target="../embeddings/oleObject1.bin"/><Relationship Id="rId2" Type="http://schemas.openxmlformats.org/officeDocument/2006/relationships/oleObject" Target="../embeddings/oleObject1.bin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7" Type="http://schemas.openxmlformats.org/officeDocument/2006/relationships/vmlDrawing" Target="../drawings/vmlDrawing1.v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oogle Shape;10;p2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>
              <mc:Choice Requires="v">
                <p:oleObj r:id="rId1" imgH="1588" imgW="1588" progId="TCLayout.ActiveDocument.1" spid="_x0000_s1">
                  <p:embed/>
                </p:oleObj>
              </mc:Choice>
              <mc:Fallback>
                <p:oleObj r:id="rId2" imgH="1588" imgW="1588" progId="TCLayout.ActiveDocument.1">
                  <p:embed/>
                  <p:pic>
                    <p:nvPicPr>
                      <p:cNvPr id="10" name="Google Shape;10;p21"/>
                      <p:cNvPicPr preferRelativeResize="0"/>
                      <p:nvPr/>
                    </p:nvPicPr>
                    <p:blipFill rotWithShape="1">
                      <a:blip r:embed="rId3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Google Shape;11;p21"/>
          <p:cNvSpPr txBox="1"/>
          <p:nvPr>
            <p:ph type="title"/>
          </p:nvPr>
        </p:nvSpPr>
        <p:spPr>
          <a:xfrm>
            <a:off x="334434" y="44451"/>
            <a:ext cx="10586102" cy="7207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0000" spcFirstLastPara="1" rIns="9000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" type="body"/>
          </p:nvPr>
        </p:nvSpPr>
        <p:spPr>
          <a:xfrm>
            <a:off x="334434" y="981076"/>
            <a:ext cx="11523133" cy="540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0" type="dt"/>
          </p:nvPr>
        </p:nvSpPr>
        <p:spPr>
          <a:xfrm>
            <a:off x="9383184" y="6570616"/>
            <a:ext cx="2142067" cy="288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1" type="ftr"/>
          </p:nvPr>
        </p:nvSpPr>
        <p:spPr>
          <a:xfrm>
            <a:off x="332903" y="6569076"/>
            <a:ext cx="5761567" cy="288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" name="Google Shape;15;p21"/>
          <p:cNvSpPr txBox="1"/>
          <p:nvPr>
            <p:ph idx="12" type="sldNum"/>
          </p:nvPr>
        </p:nvSpPr>
        <p:spPr>
          <a:xfrm>
            <a:off x="11525251" y="6570616"/>
            <a:ext cx="332316" cy="288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" name="Google Shape;1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55861" y="398812"/>
            <a:ext cx="606858" cy="32005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vmlDrawing" Target="../drawings/vmlDrawing12.vml"/><Relationship Id="rId4" Type="http://schemas.openxmlformats.org/officeDocument/2006/relationships/oleObject" Target="../embeddings/oleObject12.bin"/><Relationship Id="rId5" Type="http://schemas.openxmlformats.org/officeDocument/2006/relationships/oleObject" Target="../embeddings/oleObject12.bin"/><Relationship Id="rId6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5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48.png"/><Relationship Id="rId5" Type="http://schemas.openxmlformats.org/officeDocument/2006/relationships/image" Target="../media/image54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4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vmlDrawing" Target="../drawings/vmlDrawing13.vml"/><Relationship Id="rId4" Type="http://schemas.openxmlformats.org/officeDocument/2006/relationships/oleObject" Target="../embeddings/oleObject13.bin"/><Relationship Id="rId5" Type="http://schemas.openxmlformats.org/officeDocument/2006/relationships/oleObject" Target="../embeddings/oleObject13.bin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6.jpg"/><Relationship Id="rId9" Type="http://schemas.openxmlformats.org/officeDocument/2006/relationships/image" Target="../media/image25.png"/><Relationship Id="rId5" Type="http://schemas.openxmlformats.org/officeDocument/2006/relationships/image" Target="../media/image21.jpg"/><Relationship Id="rId6" Type="http://schemas.openxmlformats.org/officeDocument/2006/relationships/image" Target="../media/image14.png"/><Relationship Id="rId7" Type="http://schemas.openxmlformats.org/officeDocument/2006/relationships/image" Target="../media/image17.png"/><Relationship Id="rId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19.png"/><Relationship Id="rId6" Type="http://schemas.openxmlformats.org/officeDocument/2006/relationships/image" Target="../media/image15.gif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24.png"/><Relationship Id="rId13" Type="http://schemas.openxmlformats.org/officeDocument/2006/relationships/image" Target="../media/image26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Relationship Id="rId15" Type="http://schemas.openxmlformats.org/officeDocument/2006/relationships/image" Target="../media/image32.png"/><Relationship Id="rId14" Type="http://schemas.openxmlformats.org/officeDocument/2006/relationships/image" Target="../media/image31.png"/><Relationship Id="rId17" Type="http://schemas.openxmlformats.org/officeDocument/2006/relationships/image" Target="../media/image30.png"/><Relationship Id="rId16" Type="http://schemas.openxmlformats.org/officeDocument/2006/relationships/image" Target="../media/image44.png"/><Relationship Id="rId5" Type="http://schemas.openxmlformats.org/officeDocument/2006/relationships/image" Target="../media/image13.png"/><Relationship Id="rId6" Type="http://schemas.openxmlformats.org/officeDocument/2006/relationships/image" Target="../media/image18.png"/><Relationship Id="rId7" Type="http://schemas.openxmlformats.org/officeDocument/2006/relationships/image" Target="../media/image20.png"/><Relationship Id="rId8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3.png"/><Relationship Id="rId5" Type="http://schemas.openxmlformats.org/officeDocument/2006/relationships/image" Target="../media/image35.png"/><Relationship Id="rId6" Type="http://schemas.openxmlformats.org/officeDocument/2006/relationships/image" Target="../media/image28.png"/><Relationship Id="rId7" Type="http://schemas.openxmlformats.org/officeDocument/2006/relationships/image" Target="../media/image3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37.png"/><Relationship Id="rId5" Type="http://schemas.openxmlformats.org/officeDocument/2006/relationships/image" Target="../media/image13.png"/><Relationship Id="rId6" Type="http://schemas.openxmlformats.org/officeDocument/2006/relationships/image" Target="../media/image41.png"/><Relationship Id="rId7" Type="http://schemas.openxmlformats.org/officeDocument/2006/relationships/image" Target="../media/image43.png"/><Relationship Id="rId8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36.png"/><Relationship Id="rId5" Type="http://schemas.openxmlformats.org/officeDocument/2006/relationships/image" Target="../media/image38.png"/><Relationship Id="rId6" Type="http://schemas.openxmlformats.org/officeDocument/2006/relationships/image" Target="../media/image13.png"/><Relationship Id="rId7" Type="http://schemas.openxmlformats.org/officeDocument/2006/relationships/image" Target="../media/image4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39.png"/><Relationship Id="rId5" Type="http://schemas.openxmlformats.org/officeDocument/2006/relationships/image" Target="../media/image55.png"/><Relationship Id="rId6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Google Shape;103;p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>
              <mc:Choice Requires="v">
                <p:oleObj r:id="rId4" imgH="1588" imgW="1588" progId="TCLayout.ActiveDocument.1" spid="_x0000_s1">
                  <p:embed/>
                </p:oleObj>
              </mc:Choice>
              <mc:Fallback>
                <p:oleObj r:id="rId5" imgH="1588" imgW="1588" progId="TCLayout.ActiveDocument.1">
                  <p:embed/>
                  <p:pic>
                    <p:nvPicPr>
                      <p:cNvPr id="103" name="Google Shape;103;p1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Google Shape;104;p1"/>
          <p:cNvSpPr txBox="1"/>
          <p:nvPr>
            <p:ph type="title"/>
          </p:nvPr>
        </p:nvSpPr>
        <p:spPr>
          <a:xfrm>
            <a:off x="431371" y="2615311"/>
            <a:ext cx="11432843" cy="16031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72000" lIns="90000" spcFirstLastPara="1" rIns="90000" wrap="square" tIns="144000">
            <a:spAutoFit/>
          </a:bodyPr>
          <a:lstStyle/>
          <a:p>
            <a:pPr indent="457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“</a:t>
            </a:r>
            <a:r>
              <a:rPr lang="en-US"/>
              <a:t>Implementation of K-Anonymity for the Use Case of Automotive Industry in Big Data Context.</a:t>
            </a:r>
            <a:r>
              <a:rPr lang="en-US"/>
              <a:t>”</a:t>
            </a:r>
            <a:endParaRPr/>
          </a:p>
        </p:txBody>
      </p:sp>
      <p:sp>
        <p:nvSpPr>
          <p:cNvPr id="105" name="Google Shape;105;p1"/>
          <p:cNvSpPr txBox="1"/>
          <p:nvPr>
            <p:ph idx="1" type="body"/>
          </p:nvPr>
        </p:nvSpPr>
        <p:spPr>
          <a:xfrm>
            <a:off x="431372" y="4211796"/>
            <a:ext cx="11432841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8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</a:pPr>
            <a:r>
              <a:rPr lang="en-US"/>
              <a:t>Sharada Sowmya, 26.10.2020 – Master Thesis Kick-off Presentation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ga481ec144d_0_2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8" y="1588"/>
            <a:ext cx="1588" cy="1588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a481ec144d_0_255"/>
          <p:cNvSpPr txBox="1"/>
          <p:nvPr>
            <p:ph type="title"/>
          </p:nvPr>
        </p:nvSpPr>
        <p:spPr>
          <a:xfrm>
            <a:off x="332912" y="66877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0000" spcFirstLastPara="1" rIns="900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Use Case</a:t>
            </a:r>
            <a:endParaRPr/>
          </a:p>
        </p:txBody>
      </p:sp>
      <p:sp>
        <p:nvSpPr>
          <p:cNvPr id="253" name="Google Shape;253;ga481ec144d_0_255"/>
          <p:cNvSpPr txBox="1"/>
          <p:nvPr>
            <p:ph idx="10" type="dt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/>
              <a:t>© sebis</a:t>
            </a:r>
            <a:endParaRPr/>
          </a:p>
        </p:txBody>
      </p:sp>
      <p:sp>
        <p:nvSpPr>
          <p:cNvPr id="254" name="Google Shape;254;ga481ec144d_0_255"/>
          <p:cNvSpPr txBox="1"/>
          <p:nvPr>
            <p:ph idx="11" type="ftr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Master Thesis | Sharada Sowmya</a:t>
            </a:r>
            <a:endParaRPr/>
          </a:p>
        </p:txBody>
      </p:sp>
      <p:sp>
        <p:nvSpPr>
          <p:cNvPr id="255" name="Google Shape;255;ga481ec144d_0_255"/>
          <p:cNvSpPr txBox="1"/>
          <p:nvPr>
            <p:ph idx="12" type="sldNum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6" name="Google Shape;256;ga481ec144d_0_255"/>
          <p:cNvSpPr txBox="1"/>
          <p:nvPr/>
        </p:nvSpPr>
        <p:spPr>
          <a:xfrm>
            <a:off x="8934909" y="5953462"/>
            <a:ext cx="3038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a481ec144d_0_255"/>
          <p:cNvSpPr txBox="1"/>
          <p:nvPr/>
        </p:nvSpPr>
        <p:spPr>
          <a:xfrm>
            <a:off x="9087309" y="6105862"/>
            <a:ext cx="3038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a481ec144d_0_255"/>
          <p:cNvSpPr txBox="1"/>
          <p:nvPr/>
        </p:nvSpPr>
        <p:spPr>
          <a:xfrm>
            <a:off x="9239709" y="6258262"/>
            <a:ext cx="3038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a481ec144d_0_255"/>
          <p:cNvSpPr txBox="1"/>
          <p:nvPr/>
        </p:nvSpPr>
        <p:spPr>
          <a:xfrm>
            <a:off x="490525" y="849000"/>
            <a:ext cx="10971000" cy="55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/>
              <a:t>Connected Cars generate data. This data can be useage-based data such as mileage or event based data such as automatic service call.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Having consent of the car owner, this data can be made accessible for corporate third parties.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Two interesting use cases for third parties were found post interviews conducted at BMW.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60" name="Google Shape;260;ga481ec144d_0_255"/>
          <p:cNvGraphicFramePr/>
          <p:nvPr/>
        </p:nvGraphicFramePr>
        <p:xfrm>
          <a:off x="952500" y="285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{EDD43BCF-93D1-48EB-A1A4-A873C16A9872}</a:tableStyleId>
              </a:tblPr>
              <a:tblGrid>
                <a:gridCol w="1458625"/>
                <a:gridCol w="3684875"/>
                <a:gridCol w="2838900"/>
                <a:gridCol w="23046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</a:rPr>
                        <a:t>Use case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335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</a:rPr>
                        <a:t>Focus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335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</a:rPr>
                        <a:t>Threat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335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</a:rPr>
                        <a:t>Attributes used from dataset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335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Advertisement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C4DC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Smart placement of billboards based on drivers driving patterns like frequent traversed location and more stoppage time.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4DC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The most traversed path is extracted from dataset without revealing location or identity of car/driver.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4DC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car_id, isc_timestamp, gps_lat, gps_long, car_type, car_model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4DCF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Smart charging stations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C4DC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Smart placement of charging stations based on drivers driving patterns like the most frequent places where the car is likely to run out of charge.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4DC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The optimal location of the smart charging station is derived without revealing the location or identity of the car/driver.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4DC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car_id, isc_timestamp, gps_lat, gps_long, charging_method, smart_charging_status,  remaining_charging_time, fuel_percentage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4DCF2"/>
                    </a:solidFill>
                  </a:tcPr>
                </a:tc>
              </a:tr>
            </a:tbl>
          </a:graphicData>
        </a:graphic>
      </p:graphicFrame>
      <p:sp>
        <p:nvSpPr>
          <p:cNvPr id="261" name="Google Shape;261;ga481ec144d_0_255"/>
          <p:cNvSpPr txBox="1"/>
          <p:nvPr/>
        </p:nvSpPr>
        <p:spPr>
          <a:xfrm>
            <a:off x="870000" y="1820700"/>
            <a:ext cx="104520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a481ec144d_0_255"/>
          <p:cNvSpPr txBox="1"/>
          <p:nvPr/>
        </p:nvSpPr>
        <p:spPr>
          <a:xfrm>
            <a:off x="641475" y="1443300"/>
            <a:ext cx="78861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ga481ec144d_0_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8" y="1588"/>
            <a:ext cx="1588" cy="1588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a481ec144d_0_157"/>
          <p:cNvSpPr txBox="1"/>
          <p:nvPr>
            <p:ph type="title"/>
          </p:nvPr>
        </p:nvSpPr>
        <p:spPr>
          <a:xfrm>
            <a:off x="332912" y="66877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0000" spcFirstLastPara="1" rIns="900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Data-flow diagram(DFD) of the connected car use case</a:t>
            </a:r>
            <a:endParaRPr/>
          </a:p>
        </p:txBody>
      </p:sp>
      <p:sp>
        <p:nvSpPr>
          <p:cNvPr id="269" name="Google Shape;269;ga481ec144d_0_157"/>
          <p:cNvSpPr txBox="1"/>
          <p:nvPr>
            <p:ph idx="10" type="dt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/>
              <a:t>© sebis</a:t>
            </a:r>
            <a:endParaRPr/>
          </a:p>
        </p:txBody>
      </p:sp>
      <p:sp>
        <p:nvSpPr>
          <p:cNvPr id="270" name="Google Shape;270;ga481ec144d_0_157"/>
          <p:cNvSpPr txBox="1"/>
          <p:nvPr>
            <p:ph idx="11" type="ftr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Master Thesis | Sharada Sowmya</a:t>
            </a:r>
            <a:endParaRPr/>
          </a:p>
        </p:txBody>
      </p:sp>
      <p:sp>
        <p:nvSpPr>
          <p:cNvPr id="271" name="Google Shape;271;ga481ec144d_0_157"/>
          <p:cNvSpPr txBox="1"/>
          <p:nvPr>
            <p:ph idx="12" type="sldNum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2" name="Google Shape;272;ga481ec144d_0_157"/>
          <p:cNvSpPr txBox="1"/>
          <p:nvPr/>
        </p:nvSpPr>
        <p:spPr>
          <a:xfrm>
            <a:off x="8934909" y="5953462"/>
            <a:ext cx="3038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a481ec144d_0_157"/>
          <p:cNvSpPr txBox="1"/>
          <p:nvPr/>
        </p:nvSpPr>
        <p:spPr>
          <a:xfrm>
            <a:off x="9087309" y="6105862"/>
            <a:ext cx="3038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a481ec144d_0_157"/>
          <p:cNvSpPr txBox="1"/>
          <p:nvPr/>
        </p:nvSpPr>
        <p:spPr>
          <a:xfrm>
            <a:off x="9239709" y="6258262"/>
            <a:ext cx="3038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a481ec144d_0_157"/>
          <p:cNvSpPr txBox="1"/>
          <p:nvPr/>
        </p:nvSpPr>
        <p:spPr>
          <a:xfrm>
            <a:off x="452775" y="1088527"/>
            <a:ext cx="10971000" cy="54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ga481ec144d_0_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0900" y="1807388"/>
            <a:ext cx="1733550" cy="374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a481ec144d_0_1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9050" y="1309513"/>
            <a:ext cx="4705350" cy="458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ga481ec144d_0_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8" y="1588"/>
            <a:ext cx="1588" cy="1588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a481ec144d_0_185"/>
          <p:cNvSpPr txBox="1"/>
          <p:nvPr>
            <p:ph type="title"/>
          </p:nvPr>
        </p:nvSpPr>
        <p:spPr>
          <a:xfrm>
            <a:off x="332912" y="66877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0000" spcFirstLastPara="1" rIns="900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Privacy threat modelling of the DFD - LINDDUN methodology</a:t>
            </a:r>
            <a:endParaRPr/>
          </a:p>
        </p:txBody>
      </p:sp>
      <p:sp>
        <p:nvSpPr>
          <p:cNvPr id="284" name="Google Shape;284;ga481ec144d_0_185"/>
          <p:cNvSpPr txBox="1"/>
          <p:nvPr>
            <p:ph idx="10" type="dt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/>
              <a:t>© sebis</a:t>
            </a:r>
            <a:endParaRPr/>
          </a:p>
        </p:txBody>
      </p:sp>
      <p:sp>
        <p:nvSpPr>
          <p:cNvPr id="285" name="Google Shape;285;ga481ec144d_0_185"/>
          <p:cNvSpPr txBox="1"/>
          <p:nvPr>
            <p:ph idx="11" type="ftr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Master Thesis | Sharada Sowmya</a:t>
            </a:r>
            <a:endParaRPr/>
          </a:p>
        </p:txBody>
      </p:sp>
      <p:sp>
        <p:nvSpPr>
          <p:cNvPr id="286" name="Google Shape;286;ga481ec144d_0_185"/>
          <p:cNvSpPr txBox="1"/>
          <p:nvPr>
            <p:ph idx="12" type="sldNum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7" name="Google Shape;287;ga481ec144d_0_185"/>
          <p:cNvSpPr txBox="1"/>
          <p:nvPr/>
        </p:nvSpPr>
        <p:spPr>
          <a:xfrm>
            <a:off x="8934909" y="5953462"/>
            <a:ext cx="3038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a481ec144d_0_185"/>
          <p:cNvSpPr txBox="1"/>
          <p:nvPr/>
        </p:nvSpPr>
        <p:spPr>
          <a:xfrm>
            <a:off x="9087309" y="6105862"/>
            <a:ext cx="3038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a481ec144d_0_185"/>
          <p:cNvSpPr txBox="1"/>
          <p:nvPr/>
        </p:nvSpPr>
        <p:spPr>
          <a:xfrm>
            <a:off x="9239709" y="6258262"/>
            <a:ext cx="3038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a481ec144d_0_185"/>
          <p:cNvSpPr txBox="1"/>
          <p:nvPr/>
        </p:nvSpPr>
        <p:spPr>
          <a:xfrm>
            <a:off x="452775" y="1088527"/>
            <a:ext cx="10971000" cy="54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ga481ec144d_0_1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550" y="1235100"/>
            <a:ext cx="4629150" cy="488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ga481ec144d_0_1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9500" y="1388288"/>
            <a:ext cx="4705350" cy="458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ga481ec144d_0_2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8" y="1588"/>
            <a:ext cx="1588" cy="158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a481ec144d_0_226"/>
          <p:cNvSpPr txBox="1"/>
          <p:nvPr>
            <p:ph type="title"/>
          </p:nvPr>
        </p:nvSpPr>
        <p:spPr>
          <a:xfrm>
            <a:off x="332912" y="66877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0000" spcFirstLastPara="1" rIns="900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Privacy threat modelling of the DFD</a:t>
            </a:r>
            <a:endParaRPr/>
          </a:p>
        </p:txBody>
      </p:sp>
      <p:sp>
        <p:nvSpPr>
          <p:cNvPr id="299" name="Google Shape;299;ga481ec144d_0_226"/>
          <p:cNvSpPr txBox="1"/>
          <p:nvPr>
            <p:ph idx="10" type="dt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/>
              <a:t>© sebis</a:t>
            </a:r>
            <a:endParaRPr/>
          </a:p>
        </p:txBody>
      </p:sp>
      <p:sp>
        <p:nvSpPr>
          <p:cNvPr id="300" name="Google Shape;300;ga481ec144d_0_226"/>
          <p:cNvSpPr txBox="1"/>
          <p:nvPr>
            <p:ph idx="11" type="ftr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Master Thesis | Sharada Sowmya</a:t>
            </a:r>
            <a:endParaRPr/>
          </a:p>
        </p:txBody>
      </p:sp>
      <p:sp>
        <p:nvSpPr>
          <p:cNvPr id="301" name="Google Shape;301;ga481ec144d_0_226"/>
          <p:cNvSpPr txBox="1"/>
          <p:nvPr>
            <p:ph idx="12" type="sldNum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2" name="Google Shape;302;ga481ec144d_0_226"/>
          <p:cNvSpPr txBox="1"/>
          <p:nvPr/>
        </p:nvSpPr>
        <p:spPr>
          <a:xfrm>
            <a:off x="8934909" y="5953462"/>
            <a:ext cx="3038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a481ec144d_0_226"/>
          <p:cNvSpPr txBox="1"/>
          <p:nvPr/>
        </p:nvSpPr>
        <p:spPr>
          <a:xfrm>
            <a:off x="9087309" y="6105862"/>
            <a:ext cx="3038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a481ec144d_0_226"/>
          <p:cNvSpPr txBox="1"/>
          <p:nvPr/>
        </p:nvSpPr>
        <p:spPr>
          <a:xfrm>
            <a:off x="9239709" y="6258262"/>
            <a:ext cx="3038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a481ec144d_0_226"/>
          <p:cNvSpPr txBox="1"/>
          <p:nvPr/>
        </p:nvSpPr>
        <p:spPr>
          <a:xfrm>
            <a:off x="332900" y="981075"/>
            <a:ext cx="11032200" cy="56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ga481ec144d_0_2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175" y="941600"/>
            <a:ext cx="8162925" cy="427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a481ec144d_0_2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5237" y="1859800"/>
            <a:ext cx="968188" cy="456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a481ec144d_0_2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3550" y="5540375"/>
            <a:ext cx="463425" cy="48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a481ec144d_0_2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6663" y="6105838"/>
            <a:ext cx="457200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a481ec144d_0_226"/>
          <p:cNvSpPr txBox="1"/>
          <p:nvPr/>
        </p:nvSpPr>
        <p:spPr>
          <a:xfrm>
            <a:off x="1160300" y="5603375"/>
            <a:ext cx="65091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Privacy threat mitigation through de-identification is possible. </a:t>
            </a:r>
            <a:endParaRPr/>
          </a:p>
        </p:txBody>
      </p:sp>
      <p:sp>
        <p:nvSpPr>
          <p:cNvPr id="311" name="Google Shape;311;ga481ec144d_0_226"/>
          <p:cNvSpPr txBox="1"/>
          <p:nvPr/>
        </p:nvSpPr>
        <p:spPr>
          <a:xfrm>
            <a:off x="1223088" y="6154625"/>
            <a:ext cx="65091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Privacy threat mitigation through de-identification is not possible. </a:t>
            </a:r>
            <a:endParaRPr/>
          </a:p>
        </p:txBody>
      </p:sp>
      <p:sp>
        <p:nvSpPr>
          <p:cNvPr id="312" name="Google Shape;312;ga481ec144d_0_226"/>
          <p:cNvSpPr txBox="1"/>
          <p:nvPr/>
        </p:nvSpPr>
        <p:spPr>
          <a:xfrm>
            <a:off x="8810875" y="1088525"/>
            <a:ext cx="2556300" cy="25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L</a:t>
            </a:r>
            <a:r>
              <a:rPr lang="en-US">
                <a:solidFill>
                  <a:schemeClr val="dk1"/>
                </a:solidFill>
              </a:rPr>
              <a:t>inkability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I</a:t>
            </a:r>
            <a:r>
              <a:rPr lang="en-US">
                <a:solidFill>
                  <a:schemeClr val="dk1"/>
                </a:solidFill>
              </a:rPr>
              <a:t>dentifiability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N</a:t>
            </a:r>
            <a:r>
              <a:rPr lang="en-US">
                <a:solidFill>
                  <a:schemeClr val="dk1"/>
                </a:solidFill>
              </a:rPr>
              <a:t>on-repudiation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D</a:t>
            </a:r>
            <a:r>
              <a:rPr lang="en-US">
                <a:solidFill>
                  <a:schemeClr val="dk1"/>
                </a:solidFill>
              </a:rPr>
              <a:t>etectability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Information </a:t>
            </a:r>
            <a:r>
              <a:rPr b="1" lang="en-US">
                <a:solidFill>
                  <a:schemeClr val="dk1"/>
                </a:solidFill>
              </a:rPr>
              <a:t>D</a:t>
            </a:r>
            <a:r>
              <a:rPr lang="en-US">
                <a:solidFill>
                  <a:schemeClr val="dk1"/>
                </a:solidFill>
              </a:rPr>
              <a:t>isclosure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Content </a:t>
            </a:r>
            <a:r>
              <a:rPr b="1" lang="en-US">
                <a:solidFill>
                  <a:schemeClr val="dk1"/>
                </a:solidFill>
              </a:rPr>
              <a:t>U</a:t>
            </a:r>
            <a:r>
              <a:rPr lang="en-US">
                <a:solidFill>
                  <a:schemeClr val="dk1"/>
                </a:solidFill>
              </a:rPr>
              <a:t>nawareness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N</a:t>
            </a:r>
            <a:r>
              <a:rPr lang="en-US">
                <a:solidFill>
                  <a:schemeClr val="dk1"/>
                </a:solidFill>
              </a:rPr>
              <a:t>on-compliance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g8e7506b2d6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8" y="1588"/>
            <a:ext cx="1588" cy="1588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8e7506b2d6_0_28"/>
          <p:cNvSpPr txBox="1"/>
          <p:nvPr>
            <p:ph type="title"/>
          </p:nvPr>
        </p:nvSpPr>
        <p:spPr>
          <a:xfrm>
            <a:off x="332912" y="66877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0000" spcFirstLastPara="1" rIns="900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Software architecture diagram - First version</a:t>
            </a:r>
            <a:endParaRPr/>
          </a:p>
        </p:txBody>
      </p:sp>
      <p:sp>
        <p:nvSpPr>
          <p:cNvPr id="319" name="Google Shape;319;g8e7506b2d6_0_28"/>
          <p:cNvSpPr txBox="1"/>
          <p:nvPr>
            <p:ph idx="10" type="dt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/>
              <a:t>© sebis</a:t>
            </a:r>
            <a:endParaRPr/>
          </a:p>
        </p:txBody>
      </p:sp>
      <p:sp>
        <p:nvSpPr>
          <p:cNvPr id="320" name="Google Shape;320;g8e7506b2d6_0_28"/>
          <p:cNvSpPr txBox="1"/>
          <p:nvPr>
            <p:ph idx="11" type="ftr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Master Thesis | Sharada Sowmya</a:t>
            </a:r>
            <a:endParaRPr/>
          </a:p>
        </p:txBody>
      </p:sp>
      <p:sp>
        <p:nvSpPr>
          <p:cNvPr id="321" name="Google Shape;321;g8e7506b2d6_0_28"/>
          <p:cNvSpPr txBox="1"/>
          <p:nvPr>
            <p:ph idx="12" type="sldNum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2" name="Google Shape;322;g8e7506b2d6_0_28"/>
          <p:cNvSpPr txBox="1"/>
          <p:nvPr/>
        </p:nvSpPr>
        <p:spPr>
          <a:xfrm>
            <a:off x="8934909" y="5953462"/>
            <a:ext cx="3038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8e7506b2d6_0_28"/>
          <p:cNvSpPr txBox="1"/>
          <p:nvPr/>
        </p:nvSpPr>
        <p:spPr>
          <a:xfrm>
            <a:off x="9087309" y="6105862"/>
            <a:ext cx="3038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8e7506b2d6_0_28"/>
          <p:cNvSpPr txBox="1"/>
          <p:nvPr/>
        </p:nvSpPr>
        <p:spPr>
          <a:xfrm>
            <a:off x="9239709" y="6258262"/>
            <a:ext cx="3038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g8e7506b2d6_0_28"/>
          <p:cNvSpPr txBox="1"/>
          <p:nvPr/>
        </p:nvSpPr>
        <p:spPr>
          <a:xfrm>
            <a:off x="490525" y="1047075"/>
            <a:ext cx="58203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/>
              <a:t>F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ramework for a distributed privacy model pipeline.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g8e7506b2d6_0_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0525" y="1520100"/>
            <a:ext cx="7213674" cy="4849402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g8e7506b2d6_0_28"/>
          <p:cNvSpPr txBox="1"/>
          <p:nvPr/>
        </p:nvSpPr>
        <p:spPr>
          <a:xfrm>
            <a:off x="7631500" y="1674475"/>
            <a:ext cx="4131900" cy="48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1: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Importer is an EC2 instance which will fetch the data from an external API.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2: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is backed up into S3.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3: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Importer will send a message to queue on SQS once data backup is complete.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4: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Transformer is an EC2/EMR instance which listens to the queue and starts de-identification process.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5: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De-identification process includes partitioning of the dataset and applying de-identification methods in a distributed manner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AWS Data pipeline.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Step:6: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Storing anonymized data into Postgres database is the last stage of the data pipeline.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g97f541309a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8" y="1588"/>
            <a:ext cx="1588" cy="1588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97f541309a_0_15"/>
          <p:cNvSpPr txBox="1"/>
          <p:nvPr>
            <p:ph type="title"/>
          </p:nvPr>
        </p:nvSpPr>
        <p:spPr>
          <a:xfrm>
            <a:off x="332912" y="66877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0000" spcFirstLastPara="1" rIns="900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Test dataset for applying de-identification methods</a:t>
            </a:r>
            <a:endParaRPr/>
          </a:p>
        </p:txBody>
      </p:sp>
      <p:sp>
        <p:nvSpPr>
          <p:cNvPr id="334" name="Google Shape;334;g97f541309a_0_15"/>
          <p:cNvSpPr txBox="1"/>
          <p:nvPr>
            <p:ph idx="10" type="dt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/>
              <a:t>© sebis</a:t>
            </a:r>
            <a:endParaRPr/>
          </a:p>
        </p:txBody>
      </p:sp>
      <p:sp>
        <p:nvSpPr>
          <p:cNvPr id="335" name="Google Shape;335;g97f541309a_0_15"/>
          <p:cNvSpPr txBox="1"/>
          <p:nvPr>
            <p:ph idx="11" type="ftr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Master Thesis | Sharada Sowmya</a:t>
            </a:r>
            <a:endParaRPr/>
          </a:p>
        </p:txBody>
      </p:sp>
      <p:sp>
        <p:nvSpPr>
          <p:cNvPr id="336" name="Google Shape;336;g97f541309a_0_15"/>
          <p:cNvSpPr txBox="1"/>
          <p:nvPr>
            <p:ph idx="12" type="sldNum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7" name="Google Shape;337;g97f541309a_0_15"/>
          <p:cNvSpPr txBox="1"/>
          <p:nvPr/>
        </p:nvSpPr>
        <p:spPr>
          <a:xfrm>
            <a:off x="8934909" y="5953462"/>
            <a:ext cx="3038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38" name="Google Shape;338;g97f541309a_0_15"/>
          <p:cNvGraphicFramePr/>
          <p:nvPr/>
        </p:nvGraphicFramePr>
        <p:xfrm>
          <a:off x="1250150" y="916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{3348B197-56B8-4D6E-A94A-5D7A3F61D175}</a:tableStyleId>
              </a:tblPr>
              <a:tblGrid>
                <a:gridCol w="2123175"/>
                <a:gridCol w="2633150"/>
                <a:gridCol w="1552900"/>
                <a:gridCol w="209302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Attribute Name</a:t>
                      </a:r>
                      <a:endParaRPr b="1"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Attribute </a:t>
                      </a: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value</a:t>
                      </a:r>
                      <a:endParaRPr b="1"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Attribute unit</a:t>
                      </a:r>
                      <a:endParaRPr b="1"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Attribute type(in postgres)</a:t>
                      </a:r>
                      <a:endParaRPr b="1"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car_id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80248072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NaN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INT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car_model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X1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NaN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CHAR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charging_method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AC_TYPE1PLUG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NaN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VARCHAR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charging_status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CHARGING_ACTIVE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NaN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CHAR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smart_charging_status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RENEWABLE_OPTIMIZED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NaN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CHAR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remaining_charging_time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1300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min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INT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fuel_percentage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72.5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NaN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FLOAT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mileage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224000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km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INT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isc_timestamp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02.06.201908:30:00UTC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NaN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TIMESTAMP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gps_lat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43.257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WGS84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FLOAT/GEOGRAPHY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gps_long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110.234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WGS84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FLOAT/GEOGRAPHY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temperature_external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16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degreescelsius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INT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39" name="Google Shape;339;g97f541309a_0_15"/>
          <p:cNvSpPr txBox="1"/>
          <p:nvPr/>
        </p:nvSpPr>
        <p:spPr>
          <a:xfrm>
            <a:off x="9087309" y="6105862"/>
            <a:ext cx="3038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97f541309a_0_15"/>
          <p:cNvSpPr txBox="1"/>
          <p:nvPr/>
        </p:nvSpPr>
        <p:spPr>
          <a:xfrm>
            <a:off x="9239709" y="6258262"/>
            <a:ext cx="3038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g97f541309a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8" y="1588"/>
            <a:ext cx="1588" cy="1588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g97f541309a_0_35"/>
          <p:cNvSpPr txBox="1"/>
          <p:nvPr>
            <p:ph type="title"/>
          </p:nvPr>
        </p:nvSpPr>
        <p:spPr>
          <a:xfrm>
            <a:off x="332912" y="66877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0000" spcFirstLastPara="1" rIns="900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Next steps</a:t>
            </a:r>
            <a:endParaRPr/>
          </a:p>
        </p:txBody>
      </p:sp>
      <p:sp>
        <p:nvSpPr>
          <p:cNvPr id="347" name="Google Shape;347;g97f541309a_0_35"/>
          <p:cNvSpPr txBox="1"/>
          <p:nvPr>
            <p:ph idx="10" type="dt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/>
              <a:t>© sebis</a:t>
            </a:r>
            <a:endParaRPr/>
          </a:p>
        </p:txBody>
      </p:sp>
      <p:sp>
        <p:nvSpPr>
          <p:cNvPr id="348" name="Google Shape;348;g97f541309a_0_35"/>
          <p:cNvSpPr txBox="1"/>
          <p:nvPr>
            <p:ph idx="11" type="ftr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Master Thesis | Sharada Sowmya</a:t>
            </a:r>
            <a:endParaRPr/>
          </a:p>
        </p:txBody>
      </p:sp>
      <p:sp>
        <p:nvSpPr>
          <p:cNvPr id="349" name="Google Shape;349;g97f541309a_0_35"/>
          <p:cNvSpPr txBox="1"/>
          <p:nvPr>
            <p:ph idx="12" type="sldNum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0" name="Google Shape;350;g97f541309a_0_35"/>
          <p:cNvSpPr txBox="1"/>
          <p:nvPr/>
        </p:nvSpPr>
        <p:spPr>
          <a:xfrm>
            <a:off x="8934909" y="5953462"/>
            <a:ext cx="3038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97f541309a_0_35"/>
          <p:cNvSpPr txBox="1"/>
          <p:nvPr/>
        </p:nvSpPr>
        <p:spPr>
          <a:xfrm>
            <a:off x="9087309" y="6105862"/>
            <a:ext cx="3038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g97f541309a_0_35"/>
          <p:cNvSpPr txBox="1"/>
          <p:nvPr/>
        </p:nvSpPr>
        <p:spPr>
          <a:xfrm>
            <a:off x="9239709" y="6258262"/>
            <a:ext cx="3038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97f541309a_0_35"/>
          <p:cNvSpPr txBox="1"/>
          <p:nvPr/>
        </p:nvSpPr>
        <p:spPr>
          <a:xfrm>
            <a:off x="490525" y="1084825"/>
            <a:ext cx="10971000" cy="48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/>
              <a:t>Literature review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-US"/>
              <a:t>Distributed pipeline for big data architecture.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/>
              <a:t>Design System Architecture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-US"/>
              <a:t>Setup interviews with BMW and Rohde and Schwarz to design the system architecture.</a:t>
            </a:r>
            <a:endParaRPr/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-US"/>
              <a:t>Evaluate the technology stack feasible with design architecture.</a:t>
            </a:r>
            <a:endParaRPr/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-US"/>
              <a:t>Get access to all platforms required to implement the finalized system architecture.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POC implementation and Evaluation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➔"/>
            </a:pPr>
            <a:r>
              <a:rPr lang="en-US">
                <a:solidFill>
                  <a:schemeClr val="dk1"/>
                </a:solidFill>
              </a:rPr>
              <a:t>Evaluated the privacy based on existing approaches.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➔"/>
            </a:pPr>
            <a:r>
              <a:rPr lang="en-US">
                <a:solidFill>
                  <a:schemeClr val="dk1"/>
                </a:solidFill>
              </a:rPr>
              <a:t>Identify ways to measure utility of data.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9b00a01923_0_0"/>
          <p:cNvSpPr txBox="1"/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0000" spcFirstLastPara="1" rIns="900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Timeline</a:t>
            </a:r>
            <a:endParaRPr/>
          </a:p>
        </p:txBody>
      </p:sp>
      <p:sp>
        <p:nvSpPr>
          <p:cNvPr id="360" name="Google Shape;360;g9b00a01923_0_0"/>
          <p:cNvSpPr txBox="1"/>
          <p:nvPr>
            <p:ph idx="10" type="dt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/>
              <a:t>© sebis</a:t>
            </a:r>
            <a:endParaRPr/>
          </a:p>
        </p:txBody>
      </p:sp>
      <p:sp>
        <p:nvSpPr>
          <p:cNvPr id="361" name="Google Shape;361;g9b00a01923_0_0"/>
          <p:cNvSpPr txBox="1"/>
          <p:nvPr>
            <p:ph idx="11" type="ftr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Master Thesis | Sharada Sowmya</a:t>
            </a:r>
            <a:endParaRPr/>
          </a:p>
        </p:txBody>
      </p:sp>
      <p:sp>
        <p:nvSpPr>
          <p:cNvPr id="362" name="Google Shape;362;g9b00a01923_0_0"/>
          <p:cNvSpPr txBox="1"/>
          <p:nvPr>
            <p:ph idx="12" type="sldNum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3" name="Google Shape;363;g9b00a01923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850" y="1400177"/>
            <a:ext cx="11344275" cy="45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" name="Google Shape;369;p20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>
              <mc:Choice Requires="v">
                <p:oleObj r:id="rId4" imgH="1588" imgW="1588" progId="TCLayout.ActiveDocument.1" spid="_x0000_s1">
                  <p:embed/>
                </p:oleObj>
              </mc:Choice>
              <mc:Fallback>
                <p:oleObj r:id="rId5" imgH="1588" imgW="1588" progId="TCLayout.ActiveDocument.1">
                  <p:embed/>
                  <p:pic>
                    <p:nvPicPr>
                      <p:cNvPr id="369" name="Google Shape;369;p20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" name="Google Shape;370;p20"/>
          <p:cNvSpPr txBox="1"/>
          <p:nvPr>
            <p:ph idx="1" type="body"/>
          </p:nvPr>
        </p:nvSpPr>
        <p:spPr>
          <a:xfrm>
            <a:off x="1160429" y="3486197"/>
            <a:ext cx="24852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Sharada Sowmya</a:t>
            </a:r>
            <a:endParaRPr/>
          </a:p>
        </p:txBody>
      </p:sp>
      <p:sp>
        <p:nvSpPr>
          <p:cNvPr id="371" name="Google Shape;371;p20"/>
          <p:cNvSpPr txBox="1"/>
          <p:nvPr>
            <p:ph idx="2" type="body"/>
          </p:nvPr>
        </p:nvSpPr>
        <p:spPr>
          <a:xfrm>
            <a:off x="1160435" y="3277001"/>
            <a:ext cx="24846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/>
              <a:t> 	</a:t>
            </a:r>
            <a:endParaRPr/>
          </a:p>
        </p:txBody>
      </p:sp>
      <p:sp>
        <p:nvSpPr>
          <p:cNvPr id="372" name="Google Shape;372;p20"/>
          <p:cNvSpPr txBox="1"/>
          <p:nvPr>
            <p:ph idx="3" type="body"/>
          </p:nvPr>
        </p:nvSpPr>
        <p:spPr>
          <a:xfrm>
            <a:off x="2524469" y="5454244"/>
            <a:ext cx="1293300" cy="1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/>
              <a:t>17132</a:t>
            </a:r>
            <a:endParaRPr/>
          </a:p>
        </p:txBody>
      </p:sp>
      <p:sp>
        <p:nvSpPr>
          <p:cNvPr id="373" name="Google Shape;373;p20"/>
          <p:cNvSpPr txBox="1"/>
          <p:nvPr>
            <p:ph idx="4" type="body"/>
          </p:nvPr>
        </p:nvSpPr>
        <p:spPr>
          <a:xfrm>
            <a:off x="1159115" y="5932082"/>
            <a:ext cx="2452200" cy="1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/>
              <a:t>matthes@in.tum.de</a:t>
            </a:r>
            <a:endParaRPr/>
          </a:p>
        </p:txBody>
      </p:sp>
      <p:sp>
        <p:nvSpPr>
          <p:cNvPr id="374" name="Google Shape;374;p20"/>
          <p:cNvSpPr txBox="1"/>
          <p:nvPr>
            <p:ph idx="5" type="body"/>
          </p:nvPr>
        </p:nvSpPr>
        <p:spPr>
          <a:xfrm>
            <a:off x="1161091" y="3704994"/>
            <a:ext cx="2502000" cy="2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587" lvl="0" marL="158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/>
          <p:nvPr>
            <p:ph idx="1" type="body"/>
          </p:nvPr>
        </p:nvSpPr>
        <p:spPr>
          <a:xfrm>
            <a:off x="334435" y="981076"/>
            <a:ext cx="11523135" cy="540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1)Motivation and Problem </a:t>
            </a:r>
            <a:r>
              <a:rPr lang="en-US"/>
              <a:t>Statement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2</a:t>
            </a:r>
            <a:r>
              <a:rPr lang="en-US">
                <a:solidFill>
                  <a:schemeClr val="dk2"/>
                </a:solidFill>
              </a:rPr>
              <a:t>)</a:t>
            </a:r>
            <a:r>
              <a:rPr lang="en-US"/>
              <a:t>Proposal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chemeClr val="dk2"/>
                </a:solidFill>
              </a:rPr>
              <a:t>3</a:t>
            </a:r>
            <a:r>
              <a:rPr lang="en-US">
                <a:solidFill>
                  <a:schemeClr val="dk2"/>
                </a:solidFill>
              </a:rPr>
              <a:t>)Research questions and Approach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4) Current Results</a:t>
            </a:r>
            <a:endParaRPr>
              <a:solidFill>
                <a:schemeClr val="dk2"/>
              </a:solidFill>
            </a:endParaRPr>
          </a:p>
          <a:p>
            <a:pPr indent="-317500" lvl="0" marL="91440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arenR"/>
            </a:pPr>
            <a:r>
              <a:rPr lang="en-US">
                <a:solidFill>
                  <a:schemeClr val="dk2"/>
                </a:solidFill>
              </a:rPr>
              <a:t>Existing techniques of k-anonymity Methods</a:t>
            </a:r>
            <a:endParaRPr>
              <a:solidFill>
                <a:schemeClr val="dk2"/>
              </a:solidFill>
            </a:endParaRPr>
          </a:p>
          <a:p>
            <a:pPr indent="-31750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arenR"/>
            </a:pPr>
            <a:r>
              <a:rPr lang="en-US">
                <a:solidFill>
                  <a:schemeClr val="dk2"/>
                </a:solidFill>
              </a:rPr>
              <a:t>Use Case - Deep Dive</a:t>
            </a:r>
            <a:endParaRPr>
              <a:solidFill>
                <a:schemeClr val="dk2"/>
              </a:solidFill>
            </a:endParaRPr>
          </a:p>
          <a:p>
            <a:pPr indent="-31750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arenR"/>
            </a:pPr>
            <a:r>
              <a:rPr lang="en-US">
                <a:solidFill>
                  <a:schemeClr val="dk2"/>
                </a:solidFill>
              </a:rPr>
              <a:t>Software architecture diagram - First version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5) Timeline and Next Steps</a:t>
            </a:r>
            <a:endParaRPr>
              <a:solidFill>
                <a:schemeClr val="dk2"/>
              </a:solidFill>
            </a:endParaRPr>
          </a:p>
          <a:p>
            <a:pPr indent="0" lvl="1" marL="98425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br>
              <a:rPr lang="en-US"/>
            </a:br>
            <a:endParaRPr/>
          </a:p>
          <a:p>
            <a:pPr indent="-146050" lvl="1" marL="358775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12" name="Google Shape;112;p2"/>
          <p:cNvSpPr txBox="1"/>
          <p:nvPr>
            <p:ph type="title"/>
          </p:nvPr>
        </p:nvSpPr>
        <p:spPr>
          <a:xfrm>
            <a:off x="334437" y="44452"/>
            <a:ext cx="10586099" cy="7207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0000" spcFirstLastPara="1" rIns="900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113" name="Google Shape;113;p2"/>
          <p:cNvSpPr txBox="1"/>
          <p:nvPr>
            <p:ph idx="10" type="dt"/>
          </p:nvPr>
        </p:nvSpPr>
        <p:spPr>
          <a:xfrm>
            <a:off x="9383184" y="6570616"/>
            <a:ext cx="2142067" cy="288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/>
              <a:t>© sebis</a:t>
            </a:r>
            <a:endParaRPr/>
          </a:p>
        </p:txBody>
      </p:sp>
      <p:sp>
        <p:nvSpPr>
          <p:cNvPr id="114" name="Google Shape;114;p2"/>
          <p:cNvSpPr txBox="1"/>
          <p:nvPr>
            <p:ph idx="11" type="ftr"/>
          </p:nvPr>
        </p:nvSpPr>
        <p:spPr>
          <a:xfrm>
            <a:off x="332903" y="6569076"/>
            <a:ext cx="5761567" cy="288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Master Thesis | Sharada Sowmya</a:t>
            </a:r>
            <a:endParaRPr/>
          </a:p>
        </p:txBody>
      </p:sp>
      <p:sp>
        <p:nvSpPr>
          <p:cNvPr id="115" name="Google Shape;115;p2"/>
          <p:cNvSpPr txBox="1"/>
          <p:nvPr>
            <p:ph idx="12" type="sldNum"/>
          </p:nvPr>
        </p:nvSpPr>
        <p:spPr>
          <a:xfrm>
            <a:off x="11525251" y="6570616"/>
            <a:ext cx="332316" cy="288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ga481ec144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8" y="1588"/>
            <a:ext cx="1588" cy="158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a481ec144d_0_0"/>
          <p:cNvSpPr txBox="1"/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0000" spcFirstLastPara="1" rIns="900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Motivation and Problem Statement</a:t>
            </a:r>
            <a:endParaRPr/>
          </a:p>
        </p:txBody>
      </p:sp>
      <p:sp>
        <p:nvSpPr>
          <p:cNvPr id="122" name="Google Shape;122;ga481ec144d_0_0"/>
          <p:cNvSpPr txBox="1"/>
          <p:nvPr>
            <p:ph idx="10" type="dt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/>
              <a:t>© sebis</a:t>
            </a:r>
            <a:endParaRPr/>
          </a:p>
        </p:txBody>
      </p:sp>
      <p:sp>
        <p:nvSpPr>
          <p:cNvPr id="123" name="Google Shape;123;ga481ec144d_0_0"/>
          <p:cNvSpPr txBox="1"/>
          <p:nvPr>
            <p:ph idx="11" type="ftr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Master Thesis | Sharada Sowmya</a:t>
            </a:r>
            <a:endParaRPr/>
          </a:p>
        </p:txBody>
      </p:sp>
      <p:sp>
        <p:nvSpPr>
          <p:cNvPr id="124" name="Google Shape;124;ga481ec144d_0_0"/>
          <p:cNvSpPr txBox="1"/>
          <p:nvPr>
            <p:ph idx="12" type="sldNum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ga481ec144d_0_0"/>
          <p:cNvSpPr txBox="1"/>
          <p:nvPr/>
        </p:nvSpPr>
        <p:spPr>
          <a:xfrm>
            <a:off x="8934909" y="5953462"/>
            <a:ext cx="3038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ga481ec144d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850" y="3525977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a481ec144d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1000" y="2356050"/>
            <a:ext cx="4278300" cy="239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a481ec144d_0_0"/>
          <p:cNvSpPr txBox="1"/>
          <p:nvPr/>
        </p:nvSpPr>
        <p:spPr>
          <a:xfrm>
            <a:off x="2333950" y="933950"/>
            <a:ext cx="4547700" cy="24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Connected Car is a vehicle that is equipped with Internet access which enables the vehicle to share the internet connection with other devices.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●"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According to recent survey, these connected Cars generate upto 25GB of data per hour.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●"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Collected data includes driver and passenger data, driving behavior, biometric, health, location and communication data.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129" name="Google Shape;129;ga481ec144d_0_0"/>
          <p:cNvSpPr txBox="1"/>
          <p:nvPr/>
        </p:nvSpPr>
        <p:spPr>
          <a:xfrm>
            <a:off x="2425425" y="3570650"/>
            <a:ext cx="42783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Analytical functions on behavioral car datasets to provide improved personalized driving experience pose privacy threats.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●"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Aggregated data sets can be used to achieve general product improvements as well.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pic>
        <p:nvPicPr>
          <p:cNvPr id="130" name="Google Shape;130;ga481ec144d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9850" y="1154665"/>
            <a:ext cx="2029150" cy="1925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a481ec144d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57558">
            <a:off x="6725651" y="1600582"/>
            <a:ext cx="5027049" cy="75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a481ec144d_0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45512" y="2569496"/>
            <a:ext cx="3712425" cy="605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a481ec144d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44700" y="4528354"/>
            <a:ext cx="5070900" cy="411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a481ec144d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8" y="1588"/>
            <a:ext cx="1588" cy="158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a481ec144d_0_17"/>
          <p:cNvSpPr txBox="1"/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0000" spcFirstLastPara="1" rIns="900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Proposal - </a:t>
            </a:r>
            <a:r>
              <a:rPr lang="en-US"/>
              <a:t>De-Identification methods and k-anonymity</a:t>
            </a:r>
            <a:endParaRPr/>
          </a:p>
        </p:txBody>
      </p:sp>
      <p:sp>
        <p:nvSpPr>
          <p:cNvPr id="140" name="Google Shape;140;ga481ec144d_0_17"/>
          <p:cNvSpPr txBox="1"/>
          <p:nvPr>
            <p:ph idx="10" type="dt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/>
              <a:t>© sebis</a:t>
            </a:r>
            <a:endParaRPr/>
          </a:p>
        </p:txBody>
      </p:sp>
      <p:sp>
        <p:nvSpPr>
          <p:cNvPr id="141" name="Google Shape;141;ga481ec144d_0_17"/>
          <p:cNvSpPr txBox="1"/>
          <p:nvPr>
            <p:ph idx="11" type="ftr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Master Thesis | Sharada Sowmya</a:t>
            </a:r>
            <a:endParaRPr/>
          </a:p>
        </p:txBody>
      </p:sp>
      <p:sp>
        <p:nvSpPr>
          <p:cNvPr id="142" name="Google Shape;142;ga481ec144d_0_17"/>
          <p:cNvSpPr txBox="1"/>
          <p:nvPr>
            <p:ph idx="12" type="sldNum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ga481ec144d_0_17"/>
          <p:cNvSpPr txBox="1"/>
          <p:nvPr/>
        </p:nvSpPr>
        <p:spPr>
          <a:xfrm>
            <a:off x="8934909" y="5953462"/>
            <a:ext cx="3038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a481ec144d_0_17"/>
          <p:cNvSpPr txBox="1"/>
          <p:nvPr/>
        </p:nvSpPr>
        <p:spPr>
          <a:xfrm>
            <a:off x="426925" y="948125"/>
            <a:ext cx="11430600" cy="26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ga481ec144d_0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125" y="1258000"/>
            <a:ext cx="10474575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a481ec144d_0_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125" y="2491925"/>
            <a:ext cx="10474574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a481ec144d_0_17"/>
          <p:cNvSpPr txBox="1"/>
          <p:nvPr/>
        </p:nvSpPr>
        <p:spPr>
          <a:xfrm>
            <a:off x="6024450" y="3805125"/>
            <a:ext cx="5050500" cy="2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How is this helpful?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allows data to be used without the possibility of sensitive data being identified.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with minimal or no information loss, analytics performed on the dataset returns valid outcomes.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ga481ec144d_0_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15400" y="3619888"/>
            <a:ext cx="3507802" cy="2630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ga481ec144d_0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8" y="1588"/>
            <a:ext cx="1588" cy="158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a481ec144d_0_31"/>
          <p:cNvSpPr txBox="1"/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0000" spcFirstLastPara="1" rIns="900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Research Questions and Approach</a:t>
            </a:r>
            <a:endParaRPr/>
          </a:p>
        </p:txBody>
      </p:sp>
      <p:sp>
        <p:nvSpPr>
          <p:cNvPr id="155" name="Google Shape;155;ga481ec144d_0_31"/>
          <p:cNvSpPr txBox="1"/>
          <p:nvPr>
            <p:ph idx="10" type="dt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/>
              <a:t>© sebis</a:t>
            </a:r>
            <a:endParaRPr/>
          </a:p>
        </p:txBody>
      </p:sp>
      <p:sp>
        <p:nvSpPr>
          <p:cNvPr id="156" name="Google Shape;156;ga481ec144d_0_31"/>
          <p:cNvSpPr txBox="1"/>
          <p:nvPr>
            <p:ph idx="11" type="ftr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Master Thesis | Sharada Sowmya</a:t>
            </a:r>
            <a:endParaRPr/>
          </a:p>
        </p:txBody>
      </p:sp>
      <p:sp>
        <p:nvSpPr>
          <p:cNvPr id="157" name="Google Shape;157;ga481ec144d_0_31"/>
          <p:cNvSpPr txBox="1"/>
          <p:nvPr>
            <p:ph idx="12" type="sldNum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Google Shape;158;ga481ec144d_0_31"/>
          <p:cNvSpPr txBox="1"/>
          <p:nvPr/>
        </p:nvSpPr>
        <p:spPr>
          <a:xfrm>
            <a:off x="8934909" y="5953462"/>
            <a:ext cx="3038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a481ec144d_0_31"/>
          <p:cNvSpPr txBox="1"/>
          <p:nvPr/>
        </p:nvSpPr>
        <p:spPr>
          <a:xfrm>
            <a:off x="291150" y="816063"/>
            <a:ext cx="11609700" cy="5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ga481ec144d_0_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125" y="1084813"/>
            <a:ext cx="886950" cy="54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a481ec144d_0_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93016" y="1946072"/>
            <a:ext cx="290037" cy="4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a481ec144d_0_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8113" y="2870450"/>
            <a:ext cx="886950" cy="541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a481ec144d_0_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93016" y="3758122"/>
            <a:ext cx="290037" cy="4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a481ec144d_0_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9175" y="4570488"/>
            <a:ext cx="904875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a481ec144d_0_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6166" y="5407172"/>
            <a:ext cx="290037" cy="4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a481ec144d_0_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969150" y="5187173"/>
            <a:ext cx="1792025" cy="863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a481ec144d_0_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21988" y="988838"/>
            <a:ext cx="962977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a481ec144d_0_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88663" y="2746388"/>
            <a:ext cx="949642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a481ec144d_0_3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855338" y="4591563"/>
            <a:ext cx="9496425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a481ec144d_0_3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151315" y="6094200"/>
            <a:ext cx="6672659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a481ec144d_0_3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721988" y="1767613"/>
            <a:ext cx="5286375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a481ec144d_0_3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721988" y="3502300"/>
            <a:ext cx="4829175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a481ec144d_0_3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731675" y="3535625"/>
            <a:ext cx="2266950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a481ec144d_0_3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656188" y="1777125"/>
            <a:ext cx="269557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a481ec144d_0_3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972425" y="5220288"/>
            <a:ext cx="6320599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a481ec144d_0_2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8" y="1588"/>
            <a:ext cx="1588" cy="158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a481ec144d_0_267"/>
          <p:cNvSpPr txBox="1"/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0000" spcFirstLastPara="1" rIns="900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Existing techniques of k-anonymity Methods for De-identification of data sets</a:t>
            </a:r>
            <a:endParaRPr/>
          </a:p>
        </p:txBody>
      </p:sp>
      <p:sp>
        <p:nvSpPr>
          <p:cNvPr id="182" name="Google Shape;182;ga481ec144d_0_267"/>
          <p:cNvSpPr txBox="1"/>
          <p:nvPr>
            <p:ph idx="10" type="dt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/>
              <a:t>© sebis</a:t>
            </a:r>
            <a:endParaRPr/>
          </a:p>
        </p:txBody>
      </p:sp>
      <p:sp>
        <p:nvSpPr>
          <p:cNvPr id="183" name="Google Shape;183;ga481ec144d_0_267"/>
          <p:cNvSpPr txBox="1"/>
          <p:nvPr>
            <p:ph idx="11" type="ftr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Master Thesis | Sharada Sowmya</a:t>
            </a:r>
            <a:endParaRPr/>
          </a:p>
        </p:txBody>
      </p:sp>
      <p:sp>
        <p:nvSpPr>
          <p:cNvPr id="184" name="Google Shape;184;ga481ec144d_0_267"/>
          <p:cNvSpPr txBox="1"/>
          <p:nvPr>
            <p:ph idx="12" type="sldNum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5" name="Google Shape;185;ga481ec144d_0_267"/>
          <p:cNvSpPr txBox="1"/>
          <p:nvPr/>
        </p:nvSpPr>
        <p:spPr>
          <a:xfrm>
            <a:off x="8934909" y="5953462"/>
            <a:ext cx="3038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a481ec144d_0_267"/>
          <p:cNvSpPr txBox="1"/>
          <p:nvPr/>
        </p:nvSpPr>
        <p:spPr>
          <a:xfrm>
            <a:off x="426925" y="948125"/>
            <a:ext cx="11430600" cy="55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87" name="Google Shape;187;ga481ec144d_0_2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225" y="1309688"/>
            <a:ext cx="2171700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a481ec144d_0_267"/>
          <p:cNvSpPr txBox="1"/>
          <p:nvPr/>
        </p:nvSpPr>
        <p:spPr>
          <a:xfrm>
            <a:off x="3224100" y="1228850"/>
            <a:ext cx="7780500" cy="7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Transforming k-anonymization problem to </a:t>
            </a:r>
            <a:r>
              <a:rPr b="1" lang="en-US"/>
              <a:t>k-member clustering problem</a:t>
            </a:r>
            <a:r>
              <a:rPr lang="en-US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Distance and cost functions are custom specified. </a:t>
            </a:r>
            <a:endParaRPr/>
          </a:p>
        </p:txBody>
      </p:sp>
      <p:pic>
        <p:nvPicPr>
          <p:cNvPr id="189" name="Google Shape;189;ga481ec144d_0_2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9225" y="2435363"/>
            <a:ext cx="2171700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a481ec144d_0_267"/>
          <p:cNvSpPr txBox="1"/>
          <p:nvPr/>
        </p:nvSpPr>
        <p:spPr>
          <a:xfrm>
            <a:off x="3297600" y="2378038"/>
            <a:ext cx="61725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Uses </a:t>
            </a:r>
            <a:r>
              <a:rPr b="1" lang="en-US"/>
              <a:t>multidimensional recoding model</a:t>
            </a:r>
            <a:r>
              <a:rPr lang="en-US"/>
              <a:t> for k-anonymity.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Uses greedy approximation algorithm for quality metrics.</a:t>
            </a:r>
            <a:endParaRPr/>
          </a:p>
        </p:txBody>
      </p:sp>
      <p:pic>
        <p:nvPicPr>
          <p:cNvPr id="191" name="Google Shape;191;ga481ec144d_0_2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9225" y="3677338"/>
            <a:ext cx="2171700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a481ec144d_0_267"/>
          <p:cNvSpPr txBox="1"/>
          <p:nvPr/>
        </p:nvSpPr>
        <p:spPr>
          <a:xfrm>
            <a:off x="3395550" y="3612800"/>
            <a:ext cx="67029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Produces </a:t>
            </a:r>
            <a:r>
              <a:rPr b="1" lang="en-US"/>
              <a:t>full-domain generalizations</a:t>
            </a:r>
            <a:r>
              <a:rPr lang="en-US"/>
              <a:t> of the data model.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Key ideas used are bottom-up aggregation along generalization dimensions.</a:t>
            </a:r>
            <a:endParaRPr/>
          </a:p>
        </p:txBody>
      </p:sp>
      <p:pic>
        <p:nvPicPr>
          <p:cNvPr id="193" name="Google Shape;193;ga481ec144d_0_2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6550" y="5081588"/>
            <a:ext cx="2171700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a481ec144d_0_267"/>
          <p:cNvSpPr txBox="1"/>
          <p:nvPr/>
        </p:nvSpPr>
        <p:spPr>
          <a:xfrm>
            <a:off x="3460800" y="5000750"/>
            <a:ext cx="6572400" cy="1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Key concepts used are </a:t>
            </a:r>
            <a:r>
              <a:rPr b="1" lang="en-US"/>
              <a:t>full domain global recoding</a:t>
            </a:r>
            <a:r>
              <a:rPr lang="en-US"/>
              <a:t>, hierarchical generalisation and minimal suppression.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Uses greedy algorithm to search the domain generalisation hierarchy.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ga481ec144d_0_2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8" y="1588"/>
            <a:ext cx="1588" cy="158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a481ec144d_0_285"/>
          <p:cNvSpPr txBox="1"/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0000" spcFirstLastPara="1" rIns="900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Requirements for big data k-anonymity </a:t>
            </a:r>
            <a:endParaRPr/>
          </a:p>
        </p:txBody>
      </p:sp>
      <p:sp>
        <p:nvSpPr>
          <p:cNvPr id="201" name="Google Shape;201;ga481ec144d_0_285"/>
          <p:cNvSpPr txBox="1"/>
          <p:nvPr>
            <p:ph idx="10" type="dt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/>
              <a:t>© sebis</a:t>
            </a:r>
            <a:endParaRPr/>
          </a:p>
        </p:txBody>
      </p:sp>
      <p:sp>
        <p:nvSpPr>
          <p:cNvPr id="202" name="Google Shape;202;ga481ec144d_0_285"/>
          <p:cNvSpPr txBox="1"/>
          <p:nvPr>
            <p:ph idx="11" type="ftr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Master Thesis | Sharada Sowmya</a:t>
            </a:r>
            <a:endParaRPr/>
          </a:p>
        </p:txBody>
      </p:sp>
      <p:sp>
        <p:nvSpPr>
          <p:cNvPr id="203" name="Google Shape;203;ga481ec144d_0_285"/>
          <p:cNvSpPr txBox="1"/>
          <p:nvPr>
            <p:ph idx="12" type="sldNum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Google Shape;204;ga481ec144d_0_285"/>
          <p:cNvSpPr txBox="1"/>
          <p:nvPr/>
        </p:nvSpPr>
        <p:spPr>
          <a:xfrm>
            <a:off x="8934909" y="5953462"/>
            <a:ext cx="3038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a481ec144d_0_285"/>
          <p:cNvSpPr txBox="1"/>
          <p:nvPr/>
        </p:nvSpPr>
        <p:spPr>
          <a:xfrm>
            <a:off x="448250" y="903775"/>
            <a:ext cx="11525400" cy="55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6" name="Google Shape;206;ga481ec144d_0_2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7438" y="1045738"/>
            <a:ext cx="2962275" cy="657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a481ec144d_0_285"/>
          <p:cNvSpPr txBox="1"/>
          <p:nvPr/>
        </p:nvSpPr>
        <p:spPr>
          <a:xfrm>
            <a:off x="6210250" y="2053363"/>
            <a:ext cx="5314800" cy="13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generalizes the data from the bottom of the taxonomy tree towards its top.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the attributes are suppressed or generalized until each row is identical with at least k-1 other rows.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ga481ec144d_0_285"/>
          <p:cNvSpPr txBox="1"/>
          <p:nvPr/>
        </p:nvSpPr>
        <p:spPr>
          <a:xfrm>
            <a:off x="848300" y="2089175"/>
            <a:ext cx="5053800" cy="12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breaks down data while walking through the taxonomy tree from the top towards the bottom.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starts from the topmost domain values in attribute tree, specialization is performed until k-anonymity is violated.</a:t>
            </a:r>
            <a:endParaRPr/>
          </a:p>
        </p:txBody>
      </p:sp>
      <p:pic>
        <p:nvPicPr>
          <p:cNvPr id="209" name="Google Shape;209;ga481ec144d_0_2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22629" y="3992259"/>
            <a:ext cx="290037" cy="4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a481ec144d_0_285"/>
          <p:cNvSpPr txBox="1"/>
          <p:nvPr/>
        </p:nvSpPr>
        <p:spPr>
          <a:xfrm>
            <a:off x="848300" y="5057900"/>
            <a:ext cx="10303200" cy="12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Two-phase TDS approach can be used.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Approaches like Parallel BUG and Hybrid BUG.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Exploration of approaches combining both is a good option as well.</a:t>
            </a:r>
            <a:endParaRPr/>
          </a:p>
        </p:txBody>
      </p:sp>
      <p:pic>
        <p:nvPicPr>
          <p:cNvPr id="211" name="Google Shape;211;ga481ec144d_0_2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87938" y="1135538"/>
            <a:ext cx="296227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a481ec144d_0_28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5700" y="3733325"/>
            <a:ext cx="7692500" cy="99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a481ec144d_0_28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296888" y="3655788"/>
            <a:ext cx="2314575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ga481ec144d_0_3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8" y="1588"/>
            <a:ext cx="1588" cy="1588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a481ec144d_0_303"/>
          <p:cNvSpPr txBox="1"/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0000" spcFirstLastPara="1" rIns="900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Requirements for big data k-anonymity </a:t>
            </a:r>
            <a:endParaRPr/>
          </a:p>
        </p:txBody>
      </p:sp>
      <p:sp>
        <p:nvSpPr>
          <p:cNvPr id="220" name="Google Shape;220;ga481ec144d_0_303"/>
          <p:cNvSpPr txBox="1"/>
          <p:nvPr>
            <p:ph idx="10" type="dt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/>
              <a:t>© sebis</a:t>
            </a:r>
            <a:endParaRPr/>
          </a:p>
        </p:txBody>
      </p:sp>
      <p:sp>
        <p:nvSpPr>
          <p:cNvPr id="221" name="Google Shape;221;ga481ec144d_0_303"/>
          <p:cNvSpPr txBox="1"/>
          <p:nvPr>
            <p:ph idx="11" type="ftr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Master Thesis | Sharada Sowmya</a:t>
            </a:r>
            <a:endParaRPr/>
          </a:p>
        </p:txBody>
      </p:sp>
      <p:sp>
        <p:nvSpPr>
          <p:cNvPr id="222" name="Google Shape;222;ga481ec144d_0_303"/>
          <p:cNvSpPr txBox="1"/>
          <p:nvPr>
            <p:ph idx="12" type="sldNum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3" name="Google Shape;223;ga481ec144d_0_303"/>
          <p:cNvSpPr txBox="1"/>
          <p:nvPr/>
        </p:nvSpPr>
        <p:spPr>
          <a:xfrm>
            <a:off x="8934909" y="5953462"/>
            <a:ext cx="3038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a481ec144d_0_303"/>
          <p:cNvSpPr txBox="1"/>
          <p:nvPr/>
        </p:nvSpPr>
        <p:spPr>
          <a:xfrm>
            <a:off x="426925" y="948125"/>
            <a:ext cx="11430600" cy="55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5" name="Google Shape;225;ga481ec144d_0_3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9163" y="1238963"/>
            <a:ext cx="296227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a481ec144d_0_3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00138" y="1238975"/>
            <a:ext cx="2962275" cy="657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a481ec144d_0_303"/>
          <p:cNvSpPr txBox="1"/>
          <p:nvPr/>
        </p:nvSpPr>
        <p:spPr>
          <a:xfrm>
            <a:off x="5637188" y="1351288"/>
            <a:ext cx="4572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VS</a:t>
            </a:r>
            <a:endParaRPr b="1"/>
          </a:p>
        </p:txBody>
      </p:sp>
      <p:sp>
        <p:nvSpPr>
          <p:cNvPr id="228" name="Google Shape;228;ga481ec144d_0_303"/>
          <p:cNvSpPr txBox="1"/>
          <p:nvPr/>
        </p:nvSpPr>
        <p:spPr>
          <a:xfrm>
            <a:off x="725825" y="2404500"/>
            <a:ext cx="4515000" cy="26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can be viewed ‘integrate-then-generalize’.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Generalization is performed on integrated data set post any write or update.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Usefulness of data is guaranteed for analytical purpose.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On big data sets, this approach could lead to space and time complexities.</a:t>
            </a:r>
            <a:endParaRPr/>
          </a:p>
        </p:txBody>
      </p:sp>
      <p:sp>
        <p:nvSpPr>
          <p:cNvPr id="229" name="Google Shape;229;ga481ec144d_0_303"/>
          <p:cNvSpPr txBox="1"/>
          <p:nvPr/>
        </p:nvSpPr>
        <p:spPr>
          <a:xfrm>
            <a:off x="6865375" y="2469800"/>
            <a:ext cx="4702500" cy="27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can be viewed as ‘generalize-then-integrate’.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Generalization is performed on horizontally partitioned dataset.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Two challenges in this approach -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Data utility of anonymous integrated data set should be good.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Prevention of data leak in the final anonymous integrated table.</a:t>
            </a:r>
            <a:endParaRPr/>
          </a:p>
        </p:txBody>
      </p:sp>
      <p:pic>
        <p:nvPicPr>
          <p:cNvPr id="230" name="Google Shape;230;ga481ec144d_0_30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5950979" y="4816859"/>
            <a:ext cx="290037" cy="4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a481ec144d_0_30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13475" y="5357050"/>
            <a:ext cx="2857500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ga481ec144d_0_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8" y="1588"/>
            <a:ext cx="1588" cy="1588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a481ec144d_0_199"/>
          <p:cNvSpPr txBox="1"/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0000" spcFirstLastPara="1" rIns="900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ARX - Data Anonymization Tool</a:t>
            </a:r>
            <a:endParaRPr/>
          </a:p>
        </p:txBody>
      </p:sp>
      <p:sp>
        <p:nvSpPr>
          <p:cNvPr id="238" name="Google Shape;238;ga481ec144d_0_199"/>
          <p:cNvSpPr txBox="1"/>
          <p:nvPr>
            <p:ph idx="10" type="dt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/>
              <a:t>© sebis</a:t>
            </a:r>
            <a:endParaRPr/>
          </a:p>
        </p:txBody>
      </p:sp>
      <p:sp>
        <p:nvSpPr>
          <p:cNvPr id="239" name="Google Shape;239;ga481ec144d_0_199"/>
          <p:cNvSpPr txBox="1"/>
          <p:nvPr>
            <p:ph idx="11" type="ftr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Master Thesis | Sharada Sowmya</a:t>
            </a:r>
            <a:endParaRPr/>
          </a:p>
        </p:txBody>
      </p:sp>
      <p:sp>
        <p:nvSpPr>
          <p:cNvPr id="240" name="Google Shape;240;ga481ec144d_0_199"/>
          <p:cNvSpPr txBox="1"/>
          <p:nvPr>
            <p:ph idx="12" type="sldNum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1" name="Google Shape;241;ga481ec144d_0_1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825" y="1040102"/>
            <a:ext cx="1102042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a481ec144d_0_1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8480" y="4083725"/>
            <a:ext cx="1360995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a481ec144d_0_1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8475" y="5285675"/>
            <a:ext cx="1361000" cy="68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a481ec144d_0_199"/>
          <p:cNvSpPr txBox="1"/>
          <p:nvPr/>
        </p:nvSpPr>
        <p:spPr>
          <a:xfrm>
            <a:off x="632025" y="2018725"/>
            <a:ext cx="8697600" cy="18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-US"/>
              <a:t>Scalable upto 50 dimensions.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-US"/>
              <a:t>Support to multiple privacy models like k-</a:t>
            </a:r>
            <a:r>
              <a:rPr lang="en-US"/>
              <a:t>anonymity</a:t>
            </a:r>
            <a:r>
              <a:rPr lang="en-US"/>
              <a:t>, t-closeness, l-diversity, δ-Disclosure privacy.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-US"/>
              <a:t>Provision to decide data utility measure.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-US"/>
              <a:t>Uses combination of Mondrian and Incognito algorithms in a top-down specialization manner. </a:t>
            </a:r>
            <a:endParaRPr/>
          </a:p>
        </p:txBody>
      </p:sp>
      <p:sp>
        <p:nvSpPr>
          <p:cNvPr id="245" name="Google Shape;245;ga481ec144d_0_199"/>
          <p:cNvSpPr txBox="1"/>
          <p:nvPr/>
        </p:nvSpPr>
        <p:spPr>
          <a:xfrm>
            <a:off x="2575275" y="4131775"/>
            <a:ext cx="8037300" cy="8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Proven and widely used solution for data anonymization using k-</a:t>
            </a:r>
            <a:r>
              <a:rPr lang="en-US"/>
              <a:t>anonymity</a:t>
            </a:r>
            <a:r>
              <a:rPr lang="en-US"/>
              <a:t>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The solution can be further extended to other privacy models.</a:t>
            </a:r>
            <a:endParaRPr/>
          </a:p>
        </p:txBody>
      </p:sp>
      <p:sp>
        <p:nvSpPr>
          <p:cNvPr id="246" name="Google Shape;246;ga481ec144d_0_199"/>
          <p:cNvSpPr txBox="1"/>
          <p:nvPr/>
        </p:nvSpPr>
        <p:spPr>
          <a:xfrm>
            <a:off x="2745075" y="5358100"/>
            <a:ext cx="67731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No support for anonymization of location data.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Since the tool uses centralized approach, issues exist with space and time complexities.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2018-05-28T10:12:10Z</dcterms:created>
</cp:coreProperties>
</file>