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647" r:id="rId2"/>
    <p:sldId id="802" r:id="rId3"/>
    <p:sldId id="791" r:id="rId4"/>
    <p:sldId id="804" r:id="rId5"/>
    <p:sldId id="815" r:id="rId6"/>
    <p:sldId id="813" r:id="rId7"/>
    <p:sldId id="751" r:id="rId8"/>
    <p:sldId id="781" r:id="rId9"/>
    <p:sldId id="780" r:id="rId10"/>
    <p:sldId id="782" r:id="rId11"/>
    <p:sldId id="783" r:id="rId12"/>
    <p:sldId id="811" r:id="rId13"/>
    <p:sldId id="778" r:id="rId14"/>
    <p:sldId id="779" r:id="rId15"/>
    <p:sldId id="714" r:id="rId16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32"/>
    <a:srgbClr val="FF5B0E"/>
    <a:srgbClr val="E25246"/>
    <a:srgbClr val="A47DC6"/>
    <a:srgbClr val="88D4DF"/>
    <a:srgbClr val="80D1DD"/>
    <a:srgbClr val="5D95C4"/>
    <a:srgbClr val="72BA66"/>
    <a:srgbClr val="C0C0C0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5662" autoAdjust="0"/>
  </p:normalViewPr>
  <p:slideViewPr>
    <p:cSldViewPr>
      <p:cViewPr varScale="1">
        <p:scale>
          <a:sx n="91" d="100"/>
          <a:sy n="91" d="100"/>
        </p:scale>
        <p:origin x="182" y="67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Probability</a:t>
            </a:r>
            <a:r>
              <a:rPr lang="en-US" baseline="0" noProof="0" dirty="0"/>
              <a:t> Distributions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With X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Tabelle1!$A$2:$A$32</c:f>
              <c:numCache>
                <c:formatCode>General</c:formatCode>
                <c:ptCount val="31"/>
                <c:pt idx="0">
                  <c:v>5</c:v>
                </c:pt>
                <c:pt idx="1">
                  <c:v>5.2</c:v>
                </c:pt>
                <c:pt idx="2">
                  <c:v>5.4</c:v>
                </c:pt>
                <c:pt idx="3">
                  <c:v>5.6000000000000005</c:v>
                </c:pt>
                <c:pt idx="4">
                  <c:v>5.8000000000000007</c:v>
                </c:pt>
                <c:pt idx="5">
                  <c:v>6.0000000000000009</c:v>
                </c:pt>
                <c:pt idx="6">
                  <c:v>6.2000000000000011</c:v>
                </c:pt>
                <c:pt idx="7">
                  <c:v>6.4000000000000012</c:v>
                </c:pt>
                <c:pt idx="8">
                  <c:v>6.6000000000000014</c:v>
                </c:pt>
                <c:pt idx="9">
                  <c:v>6.8000000000000016</c:v>
                </c:pt>
                <c:pt idx="10">
                  <c:v>7.0000000000000018</c:v>
                </c:pt>
                <c:pt idx="11">
                  <c:v>7.200000000000002</c:v>
                </c:pt>
                <c:pt idx="12">
                  <c:v>7.4000000000000021</c:v>
                </c:pt>
                <c:pt idx="13">
                  <c:v>7.6000000000000023</c:v>
                </c:pt>
                <c:pt idx="14">
                  <c:v>7.8000000000000025</c:v>
                </c:pt>
                <c:pt idx="15">
                  <c:v>8.0000000000000018</c:v>
                </c:pt>
                <c:pt idx="16">
                  <c:v>8.2000000000000011</c:v>
                </c:pt>
                <c:pt idx="17">
                  <c:v>8.4</c:v>
                </c:pt>
                <c:pt idx="18">
                  <c:v>8.6</c:v>
                </c:pt>
                <c:pt idx="19">
                  <c:v>8.7999999999999989</c:v>
                </c:pt>
                <c:pt idx="20">
                  <c:v>8.9999999999999982</c:v>
                </c:pt>
                <c:pt idx="21">
                  <c:v>9.1999999999999975</c:v>
                </c:pt>
                <c:pt idx="22">
                  <c:v>9.3999999999999968</c:v>
                </c:pt>
                <c:pt idx="23">
                  <c:v>9.5999999999999961</c:v>
                </c:pt>
                <c:pt idx="24">
                  <c:v>9.7999999999999954</c:v>
                </c:pt>
                <c:pt idx="25">
                  <c:v>9.9999999999999947</c:v>
                </c:pt>
                <c:pt idx="26">
                  <c:v>10.199999999999994</c:v>
                </c:pt>
                <c:pt idx="27">
                  <c:v>10.399999999999993</c:v>
                </c:pt>
                <c:pt idx="28">
                  <c:v>10.599999999999993</c:v>
                </c:pt>
                <c:pt idx="29">
                  <c:v>10.799999999999992</c:v>
                </c:pt>
                <c:pt idx="30">
                  <c:v>10.999999999999991</c:v>
                </c:pt>
              </c:numCache>
            </c:numRef>
          </c:cat>
          <c:val>
            <c:numRef>
              <c:f>Tabelle1!$B$2:$B$32</c:f>
              <c:numCache>
                <c:formatCode>General</c:formatCode>
                <c:ptCount val="31"/>
                <c:pt idx="0">
                  <c:v>9.1578194443670893E-3</c:v>
                </c:pt>
                <c:pt idx="1">
                  <c:v>1.1185385928082801E-2</c:v>
                </c:pt>
                <c:pt idx="2">
                  <c:v>1.3661861223646285E-2</c:v>
                </c:pt>
                <c:pt idx="3">
                  <c:v>1.668663498016305E-2</c:v>
                </c:pt>
                <c:pt idx="4">
                  <c:v>2.0381101989183123E-2</c:v>
                </c:pt>
                <c:pt idx="5">
                  <c:v>2.4893534183931993E-2</c:v>
                </c:pt>
                <c:pt idx="6">
                  <c:v>3.0405031312609014E-2</c:v>
                </c:pt>
                <c:pt idx="7">
                  <c:v>3.7136789107166987E-2</c:v>
                </c:pt>
                <c:pt idx="8">
                  <c:v>4.5358976644706318E-2</c:v>
                </c:pt>
                <c:pt idx="9">
                  <c:v>5.5401579181167032E-2</c:v>
                </c:pt>
                <c:pt idx="10">
                  <c:v>6.7667641618306462E-2</c:v>
                </c:pt>
                <c:pt idx="11">
                  <c:v>8.2649444110793432E-2</c:v>
                </c:pt>
                <c:pt idx="12">
                  <c:v>0.10094825899732791</c:v>
                </c:pt>
                <c:pt idx="13">
                  <c:v>0.12329848197080352</c:v>
                </c:pt>
                <c:pt idx="14">
                  <c:v>0.15059710595610143</c:v>
                </c:pt>
                <c:pt idx="15">
                  <c:v>0.1839397205857215</c:v>
                </c:pt>
                <c:pt idx="16">
                  <c:v>0.22466448205861103</c:v>
                </c:pt>
                <c:pt idx="17">
                  <c:v>0.27440581804701331</c:v>
                </c:pt>
                <c:pt idx="18">
                  <c:v>0.33516002301781955</c:v>
                </c:pt>
                <c:pt idx="19">
                  <c:v>0.40936537653899047</c:v>
                </c:pt>
                <c:pt idx="20">
                  <c:v>0.49999999999999911</c:v>
                </c:pt>
                <c:pt idx="21">
                  <c:v>0.40936537653899197</c:v>
                </c:pt>
                <c:pt idx="22">
                  <c:v>0.33516002301782072</c:v>
                </c:pt>
                <c:pt idx="23">
                  <c:v>0.2744058180470143</c:v>
                </c:pt>
                <c:pt idx="24">
                  <c:v>0.22466448205861184</c:v>
                </c:pt>
                <c:pt idx="25">
                  <c:v>0.18393972058572214</c:v>
                </c:pt>
                <c:pt idx="26">
                  <c:v>0.15059710595610196</c:v>
                </c:pt>
                <c:pt idx="27">
                  <c:v>0.12329848197080408</c:v>
                </c:pt>
                <c:pt idx="28">
                  <c:v>0.10094825899732845</c:v>
                </c:pt>
                <c:pt idx="29">
                  <c:v>8.2649444110793946E-2</c:v>
                </c:pt>
                <c:pt idx="30">
                  <c:v>6.7667641618306948E-2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EC-43D1-8F23-48766AA94CC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Without 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Tabelle1!$A$2:$A$32</c:f>
              <c:numCache>
                <c:formatCode>General</c:formatCode>
                <c:ptCount val="31"/>
                <c:pt idx="0">
                  <c:v>5</c:v>
                </c:pt>
                <c:pt idx="1">
                  <c:v>5.2</c:v>
                </c:pt>
                <c:pt idx="2">
                  <c:v>5.4</c:v>
                </c:pt>
                <c:pt idx="3">
                  <c:v>5.6000000000000005</c:v>
                </c:pt>
                <c:pt idx="4">
                  <c:v>5.8000000000000007</c:v>
                </c:pt>
                <c:pt idx="5">
                  <c:v>6.0000000000000009</c:v>
                </c:pt>
                <c:pt idx="6">
                  <c:v>6.2000000000000011</c:v>
                </c:pt>
                <c:pt idx="7">
                  <c:v>6.4000000000000012</c:v>
                </c:pt>
                <c:pt idx="8">
                  <c:v>6.6000000000000014</c:v>
                </c:pt>
                <c:pt idx="9">
                  <c:v>6.8000000000000016</c:v>
                </c:pt>
                <c:pt idx="10">
                  <c:v>7.0000000000000018</c:v>
                </c:pt>
                <c:pt idx="11">
                  <c:v>7.200000000000002</c:v>
                </c:pt>
                <c:pt idx="12">
                  <c:v>7.4000000000000021</c:v>
                </c:pt>
                <c:pt idx="13">
                  <c:v>7.6000000000000023</c:v>
                </c:pt>
                <c:pt idx="14">
                  <c:v>7.8000000000000025</c:v>
                </c:pt>
                <c:pt idx="15">
                  <c:v>8.0000000000000018</c:v>
                </c:pt>
                <c:pt idx="16">
                  <c:v>8.2000000000000011</c:v>
                </c:pt>
                <c:pt idx="17">
                  <c:v>8.4</c:v>
                </c:pt>
                <c:pt idx="18">
                  <c:v>8.6</c:v>
                </c:pt>
                <c:pt idx="19">
                  <c:v>8.7999999999999989</c:v>
                </c:pt>
                <c:pt idx="20">
                  <c:v>8.9999999999999982</c:v>
                </c:pt>
                <c:pt idx="21">
                  <c:v>9.1999999999999975</c:v>
                </c:pt>
                <c:pt idx="22">
                  <c:v>9.3999999999999968</c:v>
                </c:pt>
                <c:pt idx="23">
                  <c:v>9.5999999999999961</c:v>
                </c:pt>
                <c:pt idx="24">
                  <c:v>9.7999999999999954</c:v>
                </c:pt>
                <c:pt idx="25">
                  <c:v>9.9999999999999947</c:v>
                </c:pt>
                <c:pt idx="26">
                  <c:v>10.199999999999994</c:v>
                </c:pt>
                <c:pt idx="27">
                  <c:v>10.399999999999993</c:v>
                </c:pt>
                <c:pt idx="28">
                  <c:v>10.599999999999993</c:v>
                </c:pt>
                <c:pt idx="29">
                  <c:v>10.799999999999992</c:v>
                </c:pt>
                <c:pt idx="30">
                  <c:v>10.999999999999991</c:v>
                </c:pt>
              </c:numCache>
            </c:numRef>
          </c:cat>
          <c:val>
            <c:numRef>
              <c:f>Tabelle1!$C$2:$C$32</c:f>
              <c:numCache>
                <c:formatCode>General</c:formatCode>
                <c:ptCount val="31"/>
                <c:pt idx="0">
                  <c:v>2.4893534183931972E-2</c:v>
                </c:pt>
                <c:pt idx="1">
                  <c:v>3.0405031312608986E-2</c:v>
                </c:pt>
                <c:pt idx="2">
                  <c:v>3.7136789107166952E-2</c:v>
                </c:pt>
                <c:pt idx="3">
                  <c:v>4.5358976644706277E-2</c:v>
                </c:pt>
                <c:pt idx="4">
                  <c:v>5.5401579181166984E-2</c:v>
                </c:pt>
                <c:pt idx="5">
                  <c:v>6.7667641618306407E-2</c:v>
                </c:pt>
                <c:pt idx="6">
                  <c:v>8.2649444110793363E-2</c:v>
                </c:pt>
                <c:pt idx="7">
                  <c:v>0.10094825899732783</c:v>
                </c:pt>
                <c:pt idx="8">
                  <c:v>0.12329848197080341</c:v>
                </c:pt>
                <c:pt idx="9">
                  <c:v>0.15059710595610129</c:v>
                </c:pt>
                <c:pt idx="10">
                  <c:v>0.1839397205857215</c:v>
                </c:pt>
                <c:pt idx="11">
                  <c:v>0.22466448205861123</c:v>
                </c:pt>
                <c:pt idx="12">
                  <c:v>0.27440581804701381</c:v>
                </c:pt>
                <c:pt idx="13">
                  <c:v>0.33516002301782044</c:v>
                </c:pt>
                <c:pt idx="14">
                  <c:v>0.40936537653899197</c:v>
                </c:pt>
                <c:pt idx="15">
                  <c:v>0.49999999999999911</c:v>
                </c:pt>
                <c:pt idx="16">
                  <c:v>0.40936537653899047</c:v>
                </c:pt>
                <c:pt idx="17">
                  <c:v>0.33516002301781955</c:v>
                </c:pt>
                <c:pt idx="18">
                  <c:v>0.27440581804701331</c:v>
                </c:pt>
                <c:pt idx="19">
                  <c:v>0.22466448205861103</c:v>
                </c:pt>
                <c:pt idx="20">
                  <c:v>0.1839397205857215</c:v>
                </c:pt>
                <c:pt idx="21">
                  <c:v>0.15059710595610143</c:v>
                </c:pt>
                <c:pt idx="22">
                  <c:v>0.12329848197080363</c:v>
                </c:pt>
                <c:pt idx="23">
                  <c:v>0.10094825899732809</c:v>
                </c:pt>
                <c:pt idx="24">
                  <c:v>8.2649444110793654E-2</c:v>
                </c:pt>
                <c:pt idx="25">
                  <c:v>6.7667641618306712E-2</c:v>
                </c:pt>
                <c:pt idx="26">
                  <c:v>5.5401579181167275E-2</c:v>
                </c:pt>
                <c:pt idx="27">
                  <c:v>4.5358976644706561E-2</c:v>
                </c:pt>
                <c:pt idx="28">
                  <c:v>3.7136789107167216E-2</c:v>
                </c:pt>
                <c:pt idx="29">
                  <c:v>3.0405031312609233E-2</c:v>
                </c:pt>
                <c:pt idx="30">
                  <c:v>2.4893534183932194E-2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C-43D1-8F23-48766AA94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5644223"/>
        <c:axId val="1694690879"/>
      </c:lineChart>
      <c:catAx>
        <c:axId val="1595644223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90879"/>
        <c:crosses val="autoZero"/>
        <c:auto val="1"/>
        <c:lblAlgn val="ctr"/>
        <c:lblOffset val="1"/>
        <c:tickLblSkip val="5"/>
        <c:tickMarkSkip val="5"/>
        <c:noMultiLvlLbl val="0"/>
      </c:catAx>
      <c:valAx>
        <c:axId val="169469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64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7-451B-B204-DFCF6651163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7-451B-B204-DFCF6651163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7-451B-B204-DFCF66511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2423456"/>
        <c:axId val="962220640"/>
      </c:barChart>
      <c:catAx>
        <c:axId val="9524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220640"/>
        <c:crosses val="autoZero"/>
        <c:auto val="1"/>
        <c:lblAlgn val="ctr"/>
        <c:lblOffset val="100"/>
        <c:noMultiLvlLbl val="0"/>
      </c:catAx>
      <c:valAx>
        <c:axId val="96222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2423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6562B-E16B-4B50-ABCF-847EB559DF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7D48FD-9CCD-427E-A077-6937C02347C2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i="0" u="none" noProof="0" dirty="0"/>
            <a:t>What are potentials and limitations of differential privacy?</a:t>
          </a:r>
          <a:endParaRPr lang="en-US" noProof="0" dirty="0"/>
        </a:p>
      </dgm:t>
    </dgm:pt>
    <dgm:pt modelId="{F9D8EE17-5289-4D45-9F13-8357BF533A80}" type="parTrans" cxnId="{30AC3F44-2A32-4E86-AB95-C1BFA55AA9AA}">
      <dgm:prSet/>
      <dgm:spPr/>
      <dgm:t>
        <a:bodyPr/>
        <a:lstStyle/>
        <a:p>
          <a:endParaRPr lang="en-US" noProof="0" dirty="0"/>
        </a:p>
      </dgm:t>
    </dgm:pt>
    <dgm:pt modelId="{D3C70BD8-EE2D-41E6-9E68-33F28500CAC4}" type="sibTrans" cxnId="{30AC3F44-2A32-4E86-AB95-C1BFA55AA9AA}">
      <dgm:prSet/>
      <dgm:spPr/>
      <dgm:t>
        <a:bodyPr/>
        <a:lstStyle/>
        <a:p>
          <a:endParaRPr lang="en-US" noProof="0" dirty="0"/>
        </a:p>
      </dgm:t>
    </dgm:pt>
    <dgm:pt modelId="{F91C3C8B-0946-4757-AFE0-CD7DC7DB9FF1}">
      <dgm:prSet phldrT="[Text]" custT="1"/>
      <dgm:spPr/>
      <dgm:t>
        <a:bodyPr/>
        <a:lstStyle/>
        <a:p>
          <a:r>
            <a:rPr lang="en-US" sz="1800" b="1" noProof="0" dirty="0"/>
            <a:t>Methods: </a:t>
          </a:r>
          <a:r>
            <a:rPr lang="en-US" sz="1800" noProof="0" dirty="0"/>
            <a:t>Literature Research &amp; Interviews</a:t>
          </a:r>
        </a:p>
      </dgm:t>
    </dgm:pt>
    <dgm:pt modelId="{84A30F7E-C33D-4497-8A46-B1ED5707C664}" type="parTrans" cxnId="{FBC85800-5851-4231-995F-EAD3967DD7E5}">
      <dgm:prSet/>
      <dgm:spPr/>
      <dgm:t>
        <a:bodyPr/>
        <a:lstStyle/>
        <a:p>
          <a:endParaRPr lang="en-US" noProof="0" dirty="0"/>
        </a:p>
      </dgm:t>
    </dgm:pt>
    <dgm:pt modelId="{F19BFFD1-B844-4567-AB58-0CDF244D4F5A}" type="sibTrans" cxnId="{FBC85800-5851-4231-995F-EAD3967DD7E5}">
      <dgm:prSet/>
      <dgm:spPr/>
      <dgm:t>
        <a:bodyPr/>
        <a:lstStyle/>
        <a:p>
          <a:endParaRPr lang="en-US" noProof="0" dirty="0"/>
        </a:p>
      </dgm:t>
    </dgm:pt>
    <dgm:pt modelId="{D5652A38-A709-47A7-AEB8-01DDB3D1C6A5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i="0" u="none" noProof="0" dirty="0"/>
            <a:t>How to guide decision-making throughout the application of differential privacy?</a:t>
          </a:r>
          <a:endParaRPr lang="en-US" noProof="0" dirty="0"/>
        </a:p>
      </dgm:t>
    </dgm:pt>
    <dgm:pt modelId="{7E1BD146-CD66-45AC-9E7C-2B5819ECD275}" type="parTrans" cxnId="{F7202C6F-A180-4E81-986D-905906C7BCFD}">
      <dgm:prSet/>
      <dgm:spPr/>
      <dgm:t>
        <a:bodyPr/>
        <a:lstStyle/>
        <a:p>
          <a:endParaRPr lang="en-US" noProof="0" dirty="0"/>
        </a:p>
      </dgm:t>
    </dgm:pt>
    <dgm:pt modelId="{243E7BCC-41A6-410C-AFA9-F273BCA60189}" type="sibTrans" cxnId="{F7202C6F-A180-4E81-986D-905906C7BCFD}">
      <dgm:prSet/>
      <dgm:spPr/>
      <dgm:t>
        <a:bodyPr/>
        <a:lstStyle/>
        <a:p>
          <a:endParaRPr lang="en-US" noProof="0" dirty="0"/>
        </a:p>
      </dgm:t>
    </dgm:pt>
    <dgm:pt modelId="{201BF6C9-2600-41D8-AEFB-04BE298455C9}">
      <dgm:prSet phldrT="[Text]" custT="1"/>
      <dgm:spPr/>
      <dgm:t>
        <a:bodyPr/>
        <a:lstStyle/>
        <a:p>
          <a:r>
            <a:rPr lang="en-US" sz="1800" b="1" noProof="0" dirty="0"/>
            <a:t>Methods: </a:t>
          </a:r>
          <a:r>
            <a:rPr lang="en-US" sz="1800" noProof="0" dirty="0"/>
            <a:t>Literature Research &amp; Interviews</a:t>
          </a:r>
        </a:p>
      </dgm:t>
    </dgm:pt>
    <dgm:pt modelId="{4DA57D6E-62F1-4441-B0ED-44DCA1844D7C}" type="parTrans" cxnId="{B698F14D-FF7F-4D44-9F07-6992CA187F6F}">
      <dgm:prSet/>
      <dgm:spPr/>
      <dgm:t>
        <a:bodyPr/>
        <a:lstStyle/>
        <a:p>
          <a:endParaRPr lang="en-US" noProof="0" dirty="0"/>
        </a:p>
      </dgm:t>
    </dgm:pt>
    <dgm:pt modelId="{5EAEFC5A-8D65-4B86-958D-8B538516ED84}" type="sibTrans" cxnId="{B698F14D-FF7F-4D44-9F07-6992CA187F6F}">
      <dgm:prSet/>
      <dgm:spPr/>
      <dgm:t>
        <a:bodyPr/>
        <a:lstStyle/>
        <a:p>
          <a:endParaRPr lang="en-US" noProof="0" dirty="0"/>
        </a:p>
      </dgm:t>
    </dgm:pt>
    <dgm:pt modelId="{A7D7735C-083C-4C92-AFDA-DDB884052434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i="0" u="none" noProof="0" dirty="0"/>
            <a:t>How can e-learning be used to teach differential privacy to various roles within a company?</a:t>
          </a:r>
          <a:endParaRPr lang="en-US" noProof="0" dirty="0"/>
        </a:p>
      </dgm:t>
    </dgm:pt>
    <dgm:pt modelId="{728FC351-903F-4FFE-8123-F6B8113256E8}" type="parTrans" cxnId="{121EA112-F137-4CAC-B3A5-48172458E344}">
      <dgm:prSet/>
      <dgm:spPr/>
      <dgm:t>
        <a:bodyPr/>
        <a:lstStyle/>
        <a:p>
          <a:endParaRPr lang="en-US" noProof="0" dirty="0"/>
        </a:p>
      </dgm:t>
    </dgm:pt>
    <dgm:pt modelId="{CC1BA77A-ADD9-4588-9D7A-71FAFBA5B536}" type="sibTrans" cxnId="{121EA112-F137-4CAC-B3A5-48172458E344}">
      <dgm:prSet/>
      <dgm:spPr/>
      <dgm:t>
        <a:bodyPr/>
        <a:lstStyle/>
        <a:p>
          <a:endParaRPr lang="en-US" noProof="0" dirty="0"/>
        </a:p>
      </dgm:t>
    </dgm:pt>
    <dgm:pt modelId="{6FDA86A6-83E2-4A8C-85BB-E1C13D2181C3}">
      <dgm:prSet phldrT="[Text]" custT="1"/>
      <dgm:spPr/>
      <dgm:t>
        <a:bodyPr/>
        <a:lstStyle/>
        <a:p>
          <a:r>
            <a:rPr lang="en-US" sz="1800" b="1" noProof="0" dirty="0"/>
            <a:t>Deliverable: </a:t>
          </a:r>
          <a:r>
            <a:rPr lang="en-US" sz="1800" b="0" i="0" u="none" noProof="0" dirty="0"/>
            <a:t>Slide deck containing the condensed information</a:t>
          </a:r>
          <a:endParaRPr lang="en-US" sz="1800" noProof="0" dirty="0"/>
        </a:p>
      </dgm:t>
    </dgm:pt>
    <dgm:pt modelId="{A931777D-3F24-4474-A8A4-80A23BD24CA3}" type="parTrans" cxnId="{050FB42F-BCFE-404C-8A92-2DAE5D7782B3}">
      <dgm:prSet/>
      <dgm:spPr/>
      <dgm:t>
        <a:bodyPr/>
        <a:lstStyle/>
        <a:p>
          <a:endParaRPr lang="en-US" noProof="0" dirty="0"/>
        </a:p>
      </dgm:t>
    </dgm:pt>
    <dgm:pt modelId="{F5363AF2-EA9A-427B-9198-199A1E2021D2}" type="sibTrans" cxnId="{050FB42F-BCFE-404C-8A92-2DAE5D7782B3}">
      <dgm:prSet/>
      <dgm:spPr/>
      <dgm:t>
        <a:bodyPr/>
        <a:lstStyle/>
        <a:p>
          <a:endParaRPr lang="en-US" noProof="0" dirty="0"/>
        </a:p>
      </dgm:t>
    </dgm:pt>
    <dgm:pt modelId="{676C17AD-0064-40F6-82B1-52E1B2A05ABD}">
      <dgm:prSet custT="1"/>
      <dgm:spPr/>
      <dgm:t>
        <a:bodyPr/>
        <a:lstStyle/>
        <a:p>
          <a:r>
            <a:rPr lang="en-US" sz="1800" b="1" noProof="0" dirty="0"/>
            <a:t>Deliverable: </a:t>
          </a:r>
          <a:r>
            <a:rPr lang="en-US" sz="1800" b="0" i="0" u="none" noProof="0" dirty="0"/>
            <a:t>Guidelines to decide if one should use differential privacy and how to do so</a:t>
          </a:r>
          <a:endParaRPr lang="en-US" sz="1800" noProof="0" dirty="0"/>
        </a:p>
      </dgm:t>
    </dgm:pt>
    <dgm:pt modelId="{7464D974-1A6D-49BA-A72B-BA0D01D56D0C}" type="parTrans" cxnId="{6BA36D13-B8E2-4DAA-AC5D-F8177229E07F}">
      <dgm:prSet/>
      <dgm:spPr/>
      <dgm:t>
        <a:bodyPr/>
        <a:lstStyle/>
        <a:p>
          <a:endParaRPr lang="en-US" noProof="0" dirty="0"/>
        </a:p>
      </dgm:t>
    </dgm:pt>
    <dgm:pt modelId="{03DB6D5C-F3B5-4356-A00C-46B5830B313D}" type="sibTrans" cxnId="{6BA36D13-B8E2-4DAA-AC5D-F8177229E07F}">
      <dgm:prSet/>
      <dgm:spPr/>
      <dgm:t>
        <a:bodyPr/>
        <a:lstStyle/>
        <a:p>
          <a:endParaRPr lang="en-US" noProof="0" dirty="0"/>
        </a:p>
      </dgm:t>
    </dgm:pt>
    <dgm:pt modelId="{58772DAC-E5F4-4A27-B479-C9E453AEA0C3}">
      <dgm:prSet custT="1"/>
      <dgm:spPr/>
      <dgm:t>
        <a:bodyPr/>
        <a:lstStyle/>
        <a:p>
          <a:r>
            <a:rPr lang="en-US" sz="1800" b="1" noProof="0" dirty="0"/>
            <a:t>Deliverable: </a:t>
          </a:r>
          <a:r>
            <a:rPr lang="en-US" sz="1800" b="0" i="0" u="none" noProof="0" dirty="0"/>
            <a:t>Web-based e-learning application</a:t>
          </a:r>
          <a:endParaRPr lang="en-US" sz="1800" noProof="0" dirty="0"/>
        </a:p>
      </dgm:t>
    </dgm:pt>
    <dgm:pt modelId="{3776CF81-A7A2-44A4-A350-D4B1036A038B}" type="parTrans" cxnId="{E86C9F9B-FBA1-4B00-BBCE-436B077E7873}">
      <dgm:prSet/>
      <dgm:spPr/>
      <dgm:t>
        <a:bodyPr/>
        <a:lstStyle/>
        <a:p>
          <a:endParaRPr lang="en-US" noProof="0" dirty="0"/>
        </a:p>
      </dgm:t>
    </dgm:pt>
    <dgm:pt modelId="{663F4170-DFEB-494C-835D-5E4B12AF69BA}" type="sibTrans" cxnId="{E86C9F9B-FBA1-4B00-BBCE-436B077E7873}">
      <dgm:prSet/>
      <dgm:spPr/>
      <dgm:t>
        <a:bodyPr/>
        <a:lstStyle/>
        <a:p>
          <a:endParaRPr lang="en-US" noProof="0" dirty="0"/>
        </a:p>
      </dgm:t>
    </dgm:pt>
    <dgm:pt modelId="{DDF117DC-DE30-4B3A-99BB-3A28F078C7EB}">
      <dgm:prSet phldrT="[Text]" custT="1"/>
      <dgm:spPr/>
      <dgm:t>
        <a:bodyPr/>
        <a:lstStyle/>
        <a:p>
          <a:r>
            <a:rPr lang="en-US" sz="1800" b="0" noProof="0" dirty="0"/>
            <a:t>Identifying benefits, drawbacks and use cases of differential privacy as well as potential alternatives</a:t>
          </a:r>
        </a:p>
      </dgm:t>
    </dgm:pt>
    <dgm:pt modelId="{FE6E487B-758F-42E7-BC78-5FAEA4CF1292}" type="parTrans" cxnId="{12B1788C-3539-4015-BB75-C2BFD9534338}">
      <dgm:prSet/>
      <dgm:spPr/>
      <dgm:t>
        <a:bodyPr/>
        <a:lstStyle/>
        <a:p>
          <a:endParaRPr lang="en-US" noProof="0" dirty="0"/>
        </a:p>
      </dgm:t>
    </dgm:pt>
    <dgm:pt modelId="{6EAFDAAE-B077-41CF-920C-F262B54922B0}" type="sibTrans" cxnId="{12B1788C-3539-4015-BB75-C2BFD9534338}">
      <dgm:prSet/>
      <dgm:spPr/>
      <dgm:t>
        <a:bodyPr/>
        <a:lstStyle/>
        <a:p>
          <a:endParaRPr lang="en-US" noProof="0" dirty="0"/>
        </a:p>
      </dgm:t>
    </dgm:pt>
    <dgm:pt modelId="{557798AE-CA50-4F1D-961C-DEDA9A5906D2}">
      <dgm:prSet phldrT="[Text]" custT="1"/>
      <dgm:spPr/>
      <dgm:t>
        <a:bodyPr/>
        <a:lstStyle/>
        <a:p>
          <a:r>
            <a:rPr lang="en-US" sz="1800" noProof="0" dirty="0"/>
            <a:t>When and how to use differential privacy. Common pitfalls and best practices.</a:t>
          </a:r>
        </a:p>
      </dgm:t>
    </dgm:pt>
    <dgm:pt modelId="{A7AD9438-80CD-4596-BAF1-417FA4049E6F}" type="parTrans" cxnId="{EF333FFA-2A9E-4E95-A8AF-6C8394EF434E}">
      <dgm:prSet/>
      <dgm:spPr/>
      <dgm:t>
        <a:bodyPr/>
        <a:lstStyle/>
        <a:p>
          <a:endParaRPr lang="en-US"/>
        </a:p>
      </dgm:t>
    </dgm:pt>
    <dgm:pt modelId="{DE2C8CBF-A1F2-42B1-A2A4-5BC64689CE50}" type="sibTrans" cxnId="{EF333FFA-2A9E-4E95-A8AF-6C8394EF434E}">
      <dgm:prSet/>
      <dgm:spPr/>
      <dgm:t>
        <a:bodyPr/>
        <a:lstStyle/>
        <a:p>
          <a:endParaRPr lang="en-US"/>
        </a:p>
      </dgm:t>
    </dgm:pt>
    <dgm:pt modelId="{E90E5A78-E5E0-444C-9345-E3E158C65CD0}">
      <dgm:prSet phldrT="[Text]" custT="1"/>
      <dgm:spPr/>
      <dgm:t>
        <a:bodyPr/>
        <a:lstStyle/>
        <a:p>
          <a:r>
            <a:rPr lang="en-US" sz="1800" noProof="0" dirty="0"/>
            <a:t>Agile Development</a:t>
          </a:r>
        </a:p>
      </dgm:t>
    </dgm:pt>
    <dgm:pt modelId="{1BC4FFE8-BF2F-4685-94CE-5F4DEB9DEE3C}" type="parTrans" cxnId="{BFB5176C-B612-48B4-BF1B-FF7AAAC08F67}">
      <dgm:prSet/>
      <dgm:spPr/>
      <dgm:t>
        <a:bodyPr/>
        <a:lstStyle/>
        <a:p>
          <a:endParaRPr lang="en-US"/>
        </a:p>
      </dgm:t>
    </dgm:pt>
    <dgm:pt modelId="{5FAABDC1-E04C-416D-90CF-2302CEC0101A}" type="sibTrans" cxnId="{BFB5176C-B612-48B4-BF1B-FF7AAAC08F67}">
      <dgm:prSet/>
      <dgm:spPr/>
      <dgm:t>
        <a:bodyPr/>
        <a:lstStyle/>
        <a:p>
          <a:endParaRPr lang="en-US"/>
        </a:p>
      </dgm:t>
    </dgm:pt>
    <dgm:pt modelId="{64494C4F-407C-4535-91B8-86111E984E30}">
      <dgm:prSet phldrT="[Text]" custT="1"/>
      <dgm:spPr/>
      <dgm:t>
        <a:bodyPr/>
        <a:lstStyle/>
        <a:p>
          <a:r>
            <a:rPr lang="en-US" sz="1800" noProof="0" dirty="0"/>
            <a:t>REACT Frontend + Python Backend (Flask)</a:t>
          </a:r>
        </a:p>
      </dgm:t>
    </dgm:pt>
    <dgm:pt modelId="{1364E8CE-419B-4DDC-9C22-FF16D2F22E9F}" type="parTrans" cxnId="{125B4E2B-73EF-40C5-9B6D-DB157AF68708}">
      <dgm:prSet/>
      <dgm:spPr/>
      <dgm:t>
        <a:bodyPr/>
        <a:lstStyle/>
        <a:p>
          <a:endParaRPr lang="en-US"/>
        </a:p>
      </dgm:t>
    </dgm:pt>
    <dgm:pt modelId="{D11F1088-B2B5-4EB4-A48B-71BC983A53D5}" type="sibTrans" cxnId="{125B4E2B-73EF-40C5-9B6D-DB157AF68708}">
      <dgm:prSet/>
      <dgm:spPr/>
      <dgm:t>
        <a:bodyPr/>
        <a:lstStyle/>
        <a:p>
          <a:endParaRPr lang="en-US"/>
        </a:p>
      </dgm:t>
    </dgm:pt>
    <dgm:pt modelId="{A525F228-1E1E-469D-BDEC-1CDEB3F1DC71}">
      <dgm:prSet phldrT="[Text]" custT="1"/>
      <dgm:spPr/>
      <dgm:t>
        <a:bodyPr/>
        <a:lstStyle/>
        <a:p>
          <a:r>
            <a:rPr lang="en-US" sz="1800" b="1" noProof="0" dirty="0"/>
            <a:t>Methods: </a:t>
          </a:r>
          <a:r>
            <a:rPr lang="en-US" sz="1800" b="0" noProof="0" dirty="0"/>
            <a:t>Literature Research, </a:t>
          </a:r>
          <a:r>
            <a:rPr lang="en-US" sz="1800" noProof="0" dirty="0"/>
            <a:t>Implementation &amp; Evaluation</a:t>
          </a:r>
        </a:p>
      </dgm:t>
    </dgm:pt>
    <dgm:pt modelId="{1E42AFA1-9814-4981-8FD6-27837119BC86}" type="parTrans" cxnId="{D0044945-907E-4839-A93F-DAA9FABAAEC7}">
      <dgm:prSet/>
      <dgm:spPr/>
      <dgm:t>
        <a:bodyPr/>
        <a:lstStyle/>
        <a:p>
          <a:endParaRPr lang="en-US"/>
        </a:p>
      </dgm:t>
    </dgm:pt>
    <dgm:pt modelId="{1C5728B8-69EE-44AE-9823-B081A506B8C8}" type="sibTrans" cxnId="{D0044945-907E-4839-A93F-DAA9FABAAEC7}">
      <dgm:prSet/>
      <dgm:spPr/>
      <dgm:t>
        <a:bodyPr/>
        <a:lstStyle/>
        <a:p>
          <a:endParaRPr lang="en-US"/>
        </a:p>
      </dgm:t>
    </dgm:pt>
    <dgm:pt modelId="{0EB2B2EF-6862-41D8-AC73-BE49F90DDA90}">
      <dgm:prSet phldrT="[Text]" custT="1"/>
      <dgm:spPr/>
      <dgm:t>
        <a:bodyPr/>
        <a:lstStyle/>
        <a:p>
          <a:endParaRPr lang="en-US" sz="1800" noProof="0" dirty="0"/>
        </a:p>
      </dgm:t>
    </dgm:pt>
    <dgm:pt modelId="{B7B66FAD-D812-433D-A018-D6826242160C}" type="parTrans" cxnId="{D9B5B3DB-3695-4F37-B332-4CE5513E74B9}">
      <dgm:prSet/>
      <dgm:spPr/>
      <dgm:t>
        <a:bodyPr/>
        <a:lstStyle/>
        <a:p>
          <a:endParaRPr lang="en-US"/>
        </a:p>
      </dgm:t>
    </dgm:pt>
    <dgm:pt modelId="{BCB5291E-ABEA-40E5-B003-D9736D7B08FF}" type="sibTrans" cxnId="{D9B5B3DB-3695-4F37-B332-4CE5513E74B9}">
      <dgm:prSet/>
      <dgm:spPr/>
      <dgm:t>
        <a:bodyPr/>
        <a:lstStyle/>
        <a:p>
          <a:endParaRPr lang="en-US"/>
        </a:p>
      </dgm:t>
    </dgm:pt>
    <dgm:pt modelId="{CE2755E3-53A3-403B-BB9C-4FDCC2422D41}">
      <dgm:prSet custT="1"/>
      <dgm:spPr/>
      <dgm:t>
        <a:bodyPr/>
        <a:lstStyle/>
        <a:p>
          <a:endParaRPr lang="en-US" sz="1800" noProof="0" dirty="0"/>
        </a:p>
      </dgm:t>
    </dgm:pt>
    <dgm:pt modelId="{536DA235-DA16-4EA0-B1E1-273C454D1DE1}" type="parTrans" cxnId="{E49DEC33-82D4-416E-86B6-96887AC191E9}">
      <dgm:prSet/>
      <dgm:spPr/>
      <dgm:t>
        <a:bodyPr/>
        <a:lstStyle/>
        <a:p>
          <a:endParaRPr lang="en-US"/>
        </a:p>
      </dgm:t>
    </dgm:pt>
    <dgm:pt modelId="{C1C5261F-47D4-4DE3-99F0-3EC5ED079BD7}" type="sibTrans" cxnId="{E49DEC33-82D4-416E-86B6-96887AC191E9}">
      <dgm:prSet/>
      <dgm:spPr/>
      <dgm:t>
        <a:bodyPr/>
        <a:lstStyle/>
        <a:p>
          <a:endParaRPr lang="en-US"/>
        </a:p>
      </dgm:t>
    </dgm:pt>
    <dgm:pt modelId="{77FE9267-DAF9-42FA-809C-82EBC27707A1}" type="pres">
      <dgm:prSet presAssocID="{64F6562B-E16B-4B50-ABCF-847EB559DFD2}" presName="linear" presStyleCnt="0">
        <dgm:presLayoutVars>
          <dgm:animLvl val="lvl"/>
          <dgm:resizeHandles val="exact"/>
        </dgm:presLayoutVars>
      </dgm:prSet>
      <dgm:spPr/>
    </dgm:pt>
    <dgm:pt modelId="{0DB93AF0-5691-4FBF-9AD4-333EF774080F}" type="pres">
      <dgm:prSet presAssocID="{257D48FD-9CCD-427E-A077-6937C02347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CAB468-E9F1-4E66-9B5A-56FD7DF3202B}" type="pres">
      <dgm:prSet presAssocID="{257D48FD-9CCD-427E-A077-6937C02347C2}" presName="childText" presStyleLbl="revTx" presStyleIdx="0" presStyleCnt="3">
        <dgm:presLayoutVars>
          <dgm:bulletEnabled val="1"/>
        </dgm:presLayoutVars>
      </dgm:prSet>
      <dgm:spPr/>
    </dgm:pt>
    <dgm:pt modelId="{0C1DEBFA-F42F-4EAE-AA2F-DC47C53BF5EF}" type="pres">
      <dgm:prSet presAssocID="{D5652A38-A709-47A7-AEB8-01DDB3D1C6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7920E7-7807-4C62-B459-E82ABD136EA0}" type="pres">
      <dgm:prSet presAssocID="{D5652A38-A709-47A7-AEB8-01DDB3D1C6A5}" presName="childText" presStyleLbl="revTx" presStyleIdx="1" presStyleCnt="3">
        <dgm:presLayoutVars>
          <dgm:bulletEnabled val="1"/>
        </dgm:presLayoutVars>
      </dgm:prSet>
      <dgm:spPr/>
    </dgm:pt>
    <dgm:pt modelId="{923922BF-D926-4DDF-A690-81C738B1DD35}" type="pres">
      <dgm:prSet presAssocID="{A7D7735C-083C-4C92-AFDA-DDB8840524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C0DA31-DEF8-46EC-85A2-C65D5461359E}" type="pres">
      <dgm:prSet presAssocID="{A7D7735C-083C-4C92-AFDA-DDB88405243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BC85800-5851-4231-995F-EAD3967DD7E5}" srcId="{257D48FD-9CCD-427E-A077-6937C02347C2}" destId="{F91C3C8B-0946-4757-AFE0-CD7DC7DB9FF1}" srcOrd="1" destOrd="0" parTransId="{84A30F7E-C33D-4497-8A46-B1ED5707C664}" sibTransId="{F19BFFD1-B844-4567-AB58-0CDF244D4F5A}"/>
    <dgm:cxn modelId="{8E59140E-5530-4C35-ABED-7A5D0A0E1810}" type="presOf" srcId="{64F6562B-E16B-4B50-ABCF-847EB559DFD2}" destId="{77FE9267-DAF9-42FA-809C-82EBC27707A1}" srcOrd="0" destOrd="0" presId="urn:microsoft.com/office/officeart/2005/8/layout/vList2"/>
    <dgm:cxn modelId="{B35D5A11-7CCE-4932-8ADA-4E6DE9B0FCF3}" type="presOf" srcId="{257D48FD-9CCD-427E-A077-6937C02347C2}" destId="{0DB93AF0-5691-4FBF-9AD4-333EF774080F}" srcOrd="0" destOrd="0" presId="urn:microsoft.com/office/officeart/2005/8/layout/vList2"/>
    <dgm:cxn modelId="{121EA112-F137-4CAC-B3A5-48172458E344}" srcId="{64F6562B-E16B-4B50-ABCF-847EB559DFD2}" destId="{A7D7735C-083C-4C92-AFDA-DDB884052434}" srcOrd="2" destOrd="0" parTransId="{728FC351-903F-4FFE-8123-F6B8113256E8}" sibTransId="{CC1BA77A-ADD9-4588-9D7A-71FAFBA5B536}"/>
    <dgm:cxn modelId="{6BA36D13-B8E2-4DAA-AC5D-F8177229E07F}" srcId="{D5652A38-A709-47A7-AEB8-01DDB3D1C6A5}" destId="{676C17AD-0064-40F6-82B1-52E1B2A05ABD}" srcOrd="2" destOrd="0" parTransId="{7464D974-1A6D-49BA-A72B-BA0D01D56D0C}" sibTransId="{03DB6D5C-F3B5-4356-A00C-46B5830B313D}"/>
    <dgm:cxn modelId="{125B4E2B-73EF-40C5-9B6D-DB157AF68708}" srcId="{A525F228-1E1E-469D-BDEC-1CDEB3F1DC71}" destId="{64494C4F-407C-4535-91B8-86111E984E30}" srcOrd="1" destOrd="0" parTransId="{1364E8CE-419B-4DDC-9C22-FF16D2F22E9F}" sibTransId="{D11F1088-B2B5-4EB4-A48B-71BC983A53D5}"/>
    <dgm:cxn modelId="{050FB42F-BCFE-404C-8A92-2DAE5D7782B3}" srcId="{257D48FD-9CCD-427E-A077-6937C02347C2}" destId="{6FDA86A6-83E2-4A8C-85BB-E1C13D2181C3}" srcOrd="2" destOrd="0" parTransId="{A931777D-3F24-4474-A8A4-80A23BD24CA3}" sibTransId="{F5363AF2-EA9A-427B-9198-199A1E2021D2}"/>
    <dgm:cxn modelId="{E49DEC33-82D4-416E-86B6-96887AC191E9}" srcId="{D5652A38-A709-47A7-AEB8-01DDB3D1C6A5}" destId="{CE2755E3-53A3-403B-BB9C-4FDCC2422D41}" srcOrd="3" destOrd="0" parTransId="{536DA235-DA16-4EA0-B1E1-273C454D1DE1}" sibTransId="{C1C5261F-47D4-4DE3-99F0-3EC5ED079BD7}"/>
    <dgm:cxn modelId="{D2E78C3B-B5AF-44F2-A1BE-84C5F9A9172A}" type="presOf" srcId="{CE2755E3-53A3-403B-BB9C-4FDCC2422D41}" destId="{E67920E7-7807-4C62-B459-E82ABD136EA0}" srcOrd="0" destOrd="3" presId="urn:microsoft.com/office/officeart/2005/8/layout/vList2"/>
    <dgm:cxn modelId="{D9FDC23C-D80D-4470-B8EB-3F795A82657E}" type="presOf" srcId="{64494C4F-407C-4535-91B8-86111E984E30}" destId="{E6C0DA31-DEF8-46EC-85A2-C65D5461359E}" srcOrd="0" destOrd="2" presId="urn:microsoft.com/office/officeart/2005/8/layout/vList2"/>
    <dgm:cxn modelId="{4699E63D-D1E9-4A6C-AAC8-23DAFB3DB299}" type="presOf" srcId="{A525F228-1E1E-469D-BDEC-1CDEB3F1DC71}" destId="{E6C0DA31-DEF8-46EC-85A2-C65D5461359E}" srcOrd="0" destOrd="0" presId="urn:microsoft.com/office/officeart/2005/8/layout/vList2"/>
    <dgm:cxn modelId="{37DA873F-F493-4EF1-BB2F-54BEB6DFDDF9}" type="presOf" srcId="{A7D7735C-083C-4C92-AFDA-DDB884052434}" destId="{923922BF-D926-4DDF-A690-81C738B1DD35}" srcOrd="0" destOrd="0" presId="urn:microsoft.com/office/officeart/2005/8/layout/vList2"/>
    <dgm:cxn modelId="{30AC3F44-2A32-4E86-AB95-C1BFA55AA9AA}" srcId="{64F6562B-E16B-4B50-ABCF-847EB559DFD2}" destId="{257D48FD-9CCD-427E-A077-6937C02347C2}" srcOrd="0" destOrd="0" parTransId="{F9D8EE17-5289-4D45-9F13-8357BF533A80}" sibTransId="{D3C70BD8-EE2D-41E6-9E68-33F28500CAC4}"/>
    <dgm:cxn modelId="{D0044945-907E-4839-A93F-DAA9FABAAEC7}" srcId="{A7D7735C-083C-4C92-AFDA-DDB884052434}" destId="{A525F228-1E1E-469D-BDEC-1CDEB3F1DC71}" srcOrd="0" destOrd="0" parTransId="{1E42AFA1-9814-4981-8FD6-27837119BC86}" sibTransId="{1C5728B8-69EE-44AE-9823-B081A506B8C8}"/>
    <dgm:cxn modelId="{5B5F3F67-9129-44E0-BE40-D9EC1C907E2B}" type="presOf" srcId="{DDF117DC-DE30-4B3A-99BB-3A28F078C7EB}" destId="{40CAB468-E9F1-4E66-9B5A-56FD7DF3202B}" srcOrd="0" destOrd="0" presId="urn:microsoft.com/office/officeart/2005/8/layout/vList2"/>
    <dgm:cxn modelId="{BFB5176C-B612-48B4-BF1B-FF7AAAC08F67}" srcId="{A525F228-1E1E-469D-BDEC-1CDEB3F1DC71}" destId="{E90E5A78-E5E0-444C-9345-E3E158C65CD0}" srcOrd="0" destOrd="0" parTransId="{1BC4FFE8-BF2F-4685-94CE-5F4DEB9DEE3C}" sibTransId="{5FAABDC1-E04C-416D-90CF-2302CEC0101A}"/>
    <dgm:cxn modelId="{B698F14D-FF7F-4D44-9F07-6992CA187F6F}" srcId="{D5652A38-A709-47A7-AEB8-01DDB3D1C6A5}" destId="{201BF6C9-2600-41D8-AEFB-04BE298455C9}" srcOrd="1" destOrd="0" parTransId="{4DA57D6E-62F1-4441-B0ED-44DCA1844D7C}" sibTransId="{5EAEFC5A-8D65-4B86-958D-8B538516ED84}"/>
    <dgm:cxn modelId="{F7202C6F-A180-4E81-986D-905906C7BCFD}" srcId="{64F6562B-E16B-4B50-ABCF-847EB559DFD2}" destId="{D5652A38-A709-47A7-AEB8-01DDB3D1C6A5}" srcOrd="1" destOrd="0" parTransId="{7E1BD146-CD66-45AC-9E7C-2B5819ECD275}" sibTransId="{243E7BCC-41A6-410C-AFA9-F273BCA60189}"/>
    <dgm:cxn modelId="{5C576059-E065-4F22-83FE-CA1757041015}" type="presOf" srcId="{6FDA86A6-83E2-4A8C-85BB-E1C13D2181C3}" destId="{40CAB468-E9F1-4E66-9B5A-56FD7DF3202B}" srcOrd="0" destOrd="2" presId="urn:microsoft.com/office/officeart/2005/8/layout/vList2"/>
    <dgm:cxn modelId="{599E9A80-4159-44F9-AB74-C0A911022E63}" type="presOf" srcId="{557798AE-CA50-4F1D-961C-DEDA9A5906D2}" destId="{E67920E7-7807-4C62-B459-E82ABD136EA0}" srcOrd="0" destOrd="0" presId="urn:microsoft.com/office/officeart/2005/8/layout/vList2"/>
    <dgm:cxn modelId="{12B1788C-3539-4015-BB75-C2BFD9534338}" srcId="{257D48FD-9CCD-427E-A077-6937C02347C2}" destId="{DDF117DC-DE30-4B3A-99BB-3A28F078C7EB}" srcOrd="0" destOrd="0" parTransId="{FE6E487B-758F-42E7-BC78-5FAEA4CF1292}" sibTransId="{6EAFDAAE-B077-41CF-920C-F262B54922B0}"/>
    <dgm:cxn modelId="{E86C9F9B-FBA1-4B00-BBCE-436B077E7873}" srcId="{A7D7735C-083C-4C92-AFDA-DDB884052434}" destId="{58772DAC-E5F4-4A27-B479-C9E453AEA0C3}" srcOrd="1" destOrd="0" parTransId="{3776CF81-A7A2-44A4-A350-D4B1036A038B}" sibTransId="{663F4170-DFEB-494C-835D-5E4B12AF69BA}"/>
    <dgm:cxn modelId="{E75DC99D-0E6B-441E-AC73-3CFDC2363C02}" type="presOf" srcId="{58772DAC-E5F4-4A27-B479-C9E453AEA0C3}" destId="{E6C0DA31-DEF8-46EC-85A2-C65D5461359E}" srcOrd="0" destOrd="3" presId="urn:microsoft.com/office/officeart/2005/8/layout/vList2"/>
    <dgm:cxn modelId="{E8DBB79F-F594-46B7-B346-123A4E5D610C}" type="presOf" srcId="{F91C3C8B-0946-4757-AFE0-CD7DC7DB9FF1}" destId="{40CAB468-E9F1-4E66-9B5A-56FD7DF3202B}" srcOrd="0" destOrd="1" presId="urn:microsoft.com/office/officeart/2005/8/layout/vList2"/>
    <dgm:cxn modelId="{15627DB1-4B60-4D10-8A33-05260F35B49B}" type="presOf" srcId="{D5652A38-A709-47A7-AEB8-01DDB3D1C6A5}" destId="{0C1DEBFA-F42F-4EAE-AA2F-DC47C53BF5EF}" srcOrd="0" destOrd="0" presId="urn:microsoft.com/office/officeart/2005/8/layout/vList2"/>
    <dgm:cxn modelId="{6C91FAB1-8683-4A3E-8E63-FB4FD81B5A10}" type="presOf" srcId="{676C17AD-0064-40F6-82B1-52E1B2A05ABD}" destId="{E67920E7-7807-4C62-B459-E82ABD136EA0}" srcOrd="0" destOrd="2" presId="urn:microsoft.com/office/officeart/2005/8/layout/vList2"/>
    <dgm:cxn modelId="{FBE2A7CE-64B3-418B-93D7-A41C92922AD2}" type="presOf" srcId="{0EB2B2EF-6862-41D8-AC73-BE49F90DDA90}" destId="{40CAB468-E9F1-4E66-9B5A-56FD7DF3202B}" srcOrd="0" destOrd="3" presId="urn:microsoft.com/office/officeart/2005/8/layout/vList2"/>
    <dgm:cxn modelId="{D9B5B3DB-3695-4F37-B332-4CE5513E74B9}" srcId="{257D48FD-9CCD-427E-A077-6937C02347C2}" destId="{0EB2B2EF-6862-41D8-AC73-BE49F90DDA90}" srcOrd="3" destOrd="0" parTransId="{B7B66FAD-D812-433D-A018-D6826242160C}" sibTransId="{BCB5291E-ABEA-40E5-B003-D9736D7B08FF}"/>
    <dgm:cxn modelId="{051070DC-101F-4BCD-8934-891417941F6B}" type="presOf" srcId="{E90E5A78-E5E0-444C-9345-E3E158C65CD0}" destId="{E6C0DA31-DEF8-46EC-85A2-C65D5461359E}" srcOrd="0" destOrd="1" presId="urn:microsoft.com/office/officeart/2005/8/layout/vList2"/>
    <dgm:cxn modelId="{7C1289DE-638B-4562-A0E4-69FA5602B599}" type="presOf" srcId="{201BF6C9-2600-41D8-AEFB-04BE298455C9}" destId="{E67920E7-7807-4C62-B459-E82ABD136EA0}" srcOrd="0" destOrd="1" presId="urn:microsoft.com/office/officeart/2005/8/layout/vList2"/>
    <dgm:cxn modelId="{EF333FFA-2A9E-4E95-A8AF-6C8394EF434E}" srcId="{D5652A38-A709-47A7-AEB8-01DDB3D1C6A5}" destId="{557798AE-CA50-4F1D-961C-DEDA9A5906D2}" srcOrd="0" destOrd="0" parTransId="{A7AD9438-80CD-4596-BAF1-417FA4049E6F}" sibTransId="{DE2C8CBF-A1F2-42B1-A2A4-5BC64689CE50}"/>
    <dgm:cxn modelId="{2F86466E-5ABE-44C1-990B-C416B896DDDA}" type="presParOf" srcId="{77FE9267-DAF9-42FA-809C-82EBC27707A1}" destId="{0DB93AF0-5691-4FBF-9AD4-333EF774080F}" srcOrd="0" destOrd="0" presId="urn:microsoft.com/office/officeart/2005/8/layout/vList2"/>
    <dgm:cxn modelId="{C6A954E5-1F55-43EF-A271-FF2A82EDF8F1}" type="presParOf" srcId="{77FE9267-DAF9-42FA-809C-82EBC27707A1}" destId="{40CAB468-E9F1-4E66-9B5A-56FD7DF3202B}" srcOrd="1" destOrd="0" presId="urn:microsoft.com/office/officeart/2005/8/layout/vList2"/>
    <dgm:cxn modelId="{AD230A1D-15DA-4B16-8F8E-45DDAD87C05B}" type="presParOf" srcId="{77FE9267-DAF9-42FA-809C-82EBC27707A1}" destId="{0C1DEBFA-F42F-4EAE-AA2F-DC47C53BF5EF}" srcOrd="2" destOrd="0" presId="urn:microsoft.com/office/officeart/2005/8/layout/vList2"/>
    <dgm:cxn modelId="{DEF7A1ED-E2BD-45AA-A2B6-F642032815FB}" type="presParOf" srcId="{77FE9267-DAF9-42FA-809C-82EBC27707A1}" destId="{E67920E7-7807-4C62-B459-E82ABD136EA0}" srcOrd="3" destOrd="0" presId="urn:microsoft.com/office/officeart/2005/8/layout/vList2"/>
    <dgm:cxn modelId="{66013ACA-6AC7-4B5B-B3D1-BA3CB32D065C}" type="presParOf" srcId="{77FE9267-DAF9-42FA-809C-82EBC27707A1}" destId="{923922BF-D926-4DDF-A690-81C738B1DD35}" srcOrd="4" destOrd="0" presId="urn:microsoft.com/office/officeart/2005/8/layout/vList2"/>
    <dgm:cxn modelId="{840BDD4D-BE0A-4A57-8D7C-8FEECE74FFA1}" type="presParOf" srcId="{77FE9267-DAF9-42FA-809C-82EBC27707A1}" destId="{E6C0DA31-DEF8-46EC-85A2-C65D546135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3AF0-5691-4FBF-9AD4-333EF774080F}">
      <dsp:nvSpPr>
        <dsp:cNvPr id="0" name=""/>
        <dsp:cNvSpPr/>
      </dsp:nvSpPr>
      <dsp:spPr>
        <a:xfrm>
          <a:off x="0" y="387844"/>
          <a:ext cx="11522075" cy="514800"/>
        </a:xfrm>
        <a:prstGeom prst="roundRect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noProof="0" dirty="0"/>
            <a:t>What are potentials and limitations of differential privacy?</a:t>
          </a:r>
          <a:endParaRPr lang="en-US" sz="2200" kern="1200" noProof="0" dirty="0"/>
        </a:p>
      </dsp:txBody>
      <dsp:txXfrm>
        <a:off x="25130" y="412974"/>
        <a:ext cx="11471815" cy="464540"/>
      </dsp:txXfrm>
    </dsp:sp>
    <dsp:sp modelId="{40CAB468-E9F1-4E66-9B5A-56FD7DF3202B}">
      <dsp:nvSpPr>
        <dsp:cNvPr id="0" name=""/>
        <dsp:cNvSpPr/>
      </dsp:nvSpPr>
      <dsp:spPr>
        <a:xfrm>
          <a:off x="0" y="902644"/>
          <a:ext cx="11522075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noProof="0" dirty="0"/>
            <a:t>Identifying benefits, drawbacks and use cases of differential privacy as well as potential alternatives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Methods: </a:t>
          </a:r>
          <a:r>
            <a:rPr lang="en-US" sz="1800" kern="1200" noProof="0" dirty="0"/>
            <a:t>Literature Research &amp; Interviews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Deliverable: </a:t>
          </a:r>
          <a:r>
            <a:rPr lang="en-US" sz="1800" b="0" i="0" u="none" kern="1200" noProof="0" dirty="0"/>
            <a:t>Slide deck containing the condensed information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noProof="0" dirty="0"/>
        </a:p>
      </dsp:txBody>
      <dsp:txXfrm>
        <a:off x="0" y="902644"/>
        <a:ext cx="11522075" cy="1161270"/>
      </dsp:txXfrm>
    </dsp:sp>
    <dsp:sp modelId="{0C1DEBFA-F42F-4EAE-AA2F-DC47C53BF5EF}">
      <dsp:nvSpPr>
        <dsp:cNvPr id="0" name=""/>
        <dsp:cNvSpPr/>
      </dsp:nvSpPr>
      <dsp:spPr>
        <a:xfrm>
          <a:off x="0" y="2063914"/>
          <a:ext cx="11522075" cy="514800"/>
        </a:xfrm>
        <a:prstGeom prst="roundRect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noProof="0" dirty="0"/>
            <a:t>How to guide decision-making throughout the application of differential privacy?</a:t>
          </a:r>
          <a:endParaRPr lang="en-US" sz="2200" kern="1200" noProof="0" dirty="0"/>
        </a:p>
      </dsp:txBody>
      <dsp:txXfrm>
        <a:off x="25130" y="2089044"/>
        <a:ext cx="11471815" cy="464540"/>
      </dsp:txXfrm>
    </dsp:sp>
    <dsp:sp modelId="{E67920E7-7807-4C62-B459-E82ABD136EA0}">
      <dsp:nvSpPr>
        <dsp:cNvPr id="0" name=""/>
        <dsp:cNvSpPr/>
      </dsp:nvSpPr>
      <dsp:spPr>
        <a:xfrm>
          <a:off x="0" y="2578715"/>
          <a:ext cx="11522075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noProof="0" dirty="0"/>
            <a:t>When and how to use differential privacy. Common pitfalls and best practices.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Methods: </a:t>
          </a:r>
          <a:r>
            <a:rPr lang="en-US" sz="1800" kern="1200" noProof="0" dirty="0"/>
            <a:t>Literature Research &amp; Interviews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Deliverable: </a:t>
          </a:r>
          <a:r>
            <a:rPr lang="en-US" sz="1800" b="0" i="0" u="none" kern="1200" noProof="0" dirty="0"/>
            <a:t>Guidelines to decide if one should use differential privacy and how to do so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noProof="0" dirty="0"/>
        </a:p>
      </dsp:txBody>
      <dsp:txXfrm>
        <a:off x="0" y="2578715"/>
        <a:ext cx="11522075" cy="1161270"/>
      </dsp:txXfrm>
    </dsp:sp>
    <dsp:sp modelId="{923922BF-D926-4DDF-A690-81C738B1DD35}">
      <dsp:nvSpPr>
        <dsp:cNvPr id="0" name=""/>
        <dsp:cNvSpPr/>
      </dsp:nvSpPr>
      <dsp:spPr>
        <a:xfrm>
          <a:off x="0" y="3739985"/>
          <a:ext cx="11522075" cy="514800"/>
        </a:xfrm>
        <a:prstGeom prst="roundRect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noProof="0" dirty="0"/>
            <a:t>How can e-learning be used to teach differential privacy to various roles within a company?</a:t>
          </a:r>
          <a:endParaRPr lang="en-US" sz="2200" kern="1200" noProof="0" dirty="0"/>
        </a:p>
      </dsp:txBody>
      <dsp:txXfrm>
        <a:off x="25130" y="3765115"/>
        <a:ext cx="11471815" cy="464540"/>
      </dsp:txXfrm>
    </dsp:sp>
    <dsp:sp modelId="{E6C0DA31-DEF8-46EC-85A2-C65D5461359E}">
      <dsp:nvSpPr>
        <dsp:cNvPr id="0" name=""/>
        <dsp:cNvSpPr/>
      </dsp:nvSpPr>
      <dsp:spPr>
        <a:xfrm>
          <a:off x="0" y="4254785"/>
          <a:ext cx="11522075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Methods: </a:t>
          </a:r>
          <a:r>
            <a:rPr lang="en-US" sz="1800" b="0" kern="1200" noProof="0" dirty="0"/>
            <a:t>Literature Research, </a:t>
          </a:r>
          <a:r>
            <a:rPr lang="en-US" sz="1800" kern="1200" noProof="0" dirty="0"/>
            <a:t>Implementation &amp; Evaluation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noProof="0" dirty="0"/>
            <a:t>Agile Development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noProof="0" dirty="0"/>
            <a:t>REACT Frontend + Python Backend (Flask)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noProof="0" dirty="0"/>
            <a:t>Deliverable: </a:t>
          </a:r>
          <a:r>
            <a:rPr lang="en-US" sz="1800" b="0" i="0" u="none" kern="1200" noProof="0" dirty="0"/>
            <a:t>Web-based e-learning application</a:t>
          </a:r>
          <a:endParaRPr lang="en-US" sz="1800" kern="1200" noProof="0" dirty="0"/>
        </a:p>
      </dsp:txBody>
      <dsp:txXfrm>
        <a:off x="0" y="4254785"/>
        <a:ext cx="11522075" cy="116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se.vub.ac.be/sites/default/files/thesis_info/design_science.pdf" TargetMode="External"/><Relationship Id="rId2" Type="http://schemas.openxmlformats.org/officeDocument/2006/relationships/hyperlink" Target="https://www.cis.upenn.edu/~aaroth/Papers/privacyboo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ftp/arxiv/papers/1707/1707.02553.pdf" TargetMode="External"/><Relationship Id="rId4" Type="http://schemas.openxmlformats.org/officeDocument/2006/relationships/hyperlink" Target="http://citeseerx.ist.psu.edu/viewdoc/download?doi=10.1.1.535.7773&amp;rep=rep1&amp;type=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en-US" dirty="0"/>
              <a:t>Supporting diverse stakeholders to make informed decisions about the use of differential privacy with a web-based e-learning application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Marcus Land, 10.08.2020, Master Thesis: Initial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58B378-8E3D-49FC-9C73-2766CDC1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75920-F28D-4C6B-AF78-28B03FA2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9E816-2241-4B80-AD3D-3AA2040E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154807-4E35-4B33-88A9-5FAE86D14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3"/>
          <a:stretch/>
        </p:blipFill>
        <p:spPr>
          <a:xfrm>
            <a:off x="5913" y="0"/>
            <a:ext cx="12180173" cy="65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650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58B378-8E3D-49FC-9C73-2766CDC1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75920-F28D-4C6B-AF78-28B03FA2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9E816-2241-4B80-AD3D-3AA2040E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52D4E1-37F2-4898-87CA-97060938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1" y="0"/>
            <a:ext cx="12192000" cy="62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83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4B3DC-DE06-487F-B9C5-2797E175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Approach: Requirements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87E3C-0E30-4935-9E5B-E3C0A79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4B4037-7AC2-43F1-8112-2A785062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Marcus Land – Master Thesis: Initial Presentation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FB1D8-65CB-40BE-B687-E675C19A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3294E21B-CD32-4223-86DF-CBD53A2FAD85}"/>
              </a:ext>
            </a:extLst>
          </p:cNvPr>
          <p:cNvGrpSpPr/>
          <p:nvPr/>
        </p:nvGrpSpPr>
        <p:grpSpPr>
          <a:xfrm>
            <a:off x="2963652" y="1448780"/>
            <a:ext cx="6264696" cy="3960440"/>
            <a:chOff x="1199456" y="1628800"/>
            <a:chExt cx="6264696" cy="3960440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FC92EA1-B719-4C6A-A6F3-720DD53A70B0}"/>
                </a:ext>
              </a:extLst>
            </p:cNvPr>
            <p:cNvSpPr/>
            <p:nvPr/>
          </p:nvSpPr>
          <p:spPr bwMode="auto">
            <a:xfrm>
              <a:off x="1199456" y="1628800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Relevant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Useful for practitioners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C797DC0-8C0B-4222-80E3-DF3FBBCAAE15}"/>
                </a:ext>
              </a:extLst>
            </p:cNvPr>
            <p:cNvSpPr/>
            <p:nvPr/>
          </p:nvSpPr>
          <p:spPr bwMode="auto">
            <a:xfrm>
              <a:off x="1199456" y="2708920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Unbiased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Topic selection is transparent and objective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2E66490-BBEA-483A-831F-AC68B1ACECBA}"/>
                </a:ext>
              </a:extLst>
            </p:cNvPr>
            <p:cNvSpPr/>
            <p:nvPr/>
          </p:nvSpPr>
          <p:spPr bwMode="auto">
            <a:xfrm>
              <a:off x="1199456" y="3789040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Comprehensive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No important topic is left out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DB2288C-FE78-484E-A13B-3720EE703E77}"/>
                </a:ext>
              </a:extLst>
            </p:cNvPr>
            <p:cNvSpPr/>
            <p:nvPr/>
          </p:nvSpPr>
          <p:spPr bwMode="auto">
            <a:xfrm>
              <a:off x="1199456" y="4869160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Extendible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Creating the learning content is repeatable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28FDB724-84AA-4F3D-92A0-811B5A0DB6C7}"/>
                </a:ext>
              </a:extLst>
            </p:cNvPr>
            <p:cNvSpPr/>
            <p:nvPr/>
          </p:nvSpPr>
          <p:spPr bwMode="auto">
            <a:xfrm>
              <a:off x="4943872" y="4315121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Systematic Approach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9C025032-A51F-470C-9CF2-C68A517F6292}"/>
                </a:ext>
              </a:extLst>
            </p:cNvPr>
            <p:cNvSpPr/>
            <p:nvPr/>
          </p:nvSpPr>
          <p:spPr bwMode="auto">
            <a:xfrm>
              <a:off x="4943872" y="2348880"/>
              <a:ext cx="2520280" cy="720080"/>
            </a:xfrm>
            <a:prstGeom prst="round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Grey Literature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3B6C62E-9BDC-4B17-A4C7-AB68A70DC395}"/>
                </a:ext>
              </a:extLst>
            </p:cNvPr>
            <p:cNvCxnSpPr>
              <a:stCxn id="7" idx="3"/>
              <a:endCxn id="12" idx="1"/>
            </p:cNvCxnSpPr>
            <p:nvPr/>
          </p:nvCxnSpPr>
          <p:spPr bwMode="auto">
            <a:xfrm>
              <a:off x="3719736" y="1988840"/>
              <a:ext cx="1224136" cy="72008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4BBA4191-CD27-4A4F-A72C-480A1054B663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 bwMode="auto">
            <a:xfrm>
              <a:off x="3719736" y="4149080"/>
              <a:ext cx="1224136" cy="5260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2215BC1-4EB2-4B12-B083-F1DB35054F45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 bwMode="auto">
            <a:xfrm flipV="1">
              <a:off x="3719736" y="2708920"/>
              <a:ext cx="1224136" cy="14401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D076767E-C971-4475-9664-09C86513A297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 bwMode="auto">
            <a:xfrm flipV="1">
              <a:off x="3719736" y="4675161"/>
              <a:ext cx="1224136" cy="55403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C8837B9D-5A9C-40DA-8650-0B8607937A37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 bwMode="auto">
            <a:xfrm>
              <a:off x="3719736" y="3068960"/>
              <a:ext cx="1224136" cy="16062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Verbinder: gewinkelt 34">
              <a:extLst>
                <a:ext uri="{FF2B5EF4-FFF2-40B4-BE49-F238E27FC236}">
                  <a16:creationId xmlns:a16="http://schemas.microsoft.com/office/drawing/2014/main" id="{20E07B47-2239-45A8-A525-6F9A4B19F961}"/>
                </a:ext>
              </a:extLst>
            </p:cNvPr>
            <p:cNvCxnSpPr>
              <a:cxnSpLocks/>
              <a:stCxn id="7" idx="1"/>
              <a:endCxn id="10" idx="1"/>
            </p:cNvCxnSpPr>
            <p:nvPr/>
          </p:nvCxnSpPr>
          <p:spPr bwMode="auto">
            <a:xfrm rot="10800000" flipV="1">
              <a:off x="1199456" y="1988840"/>
              <a:ext cx="12700" cy="3240360"/>
            </a:xfrm>
            <a:prstGeom prst="bentConnector3">
              <a:avLst>
                <a:gd name="adj1" fmla="val 180000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Verbinder: gewinkelt 42">
              <a:extLst>
                <a:ext uri="{FF2B5EF4-FFF2-40B4-BE49-F238E27FC236}">
                  <a16:creationId xmlns:a16="http://schemas.microsoft.com/office/drawing/2014/main" id="{DA3B8519-1D1B-4DED-B3B4-20AA8B3907C2}"/>
                </a:ext>
              </a:extLst>
            </p:cNvPr>
            <p:cNvCxnSpPr>
              <a:cxnSpLocks/>
              <a:stCxn id="7" idx="1"/>
              <a:endCxn id="9" idx="1"/>
            </p:cNvCxnSpPr>
            <p:nvPr/>
          </p:nvCxnSpPr>
          <p:spPr bwMode="auto">
            <a:xfrm rot="10800000" flipV="1">
              <a:off x="1199456" y="1988840"/>
              <a:ext cx="12700" cy="2160240"/>
            </a:xfrm>
            <a:prstGeom prst="bentConnector3">
              <a:avLst>
                <a:gd name="adj1" fmla="val 180000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Verbinder: gewinkelt 45">
              <a:extLst>
                <a:ext uri="{FF2B5EF4-FFF2-40B4-BE49-F238E27FC236}">
                  <a16:creationId xmlns:a16="http://schemas.microsoft.com/office/drawing/2014/main" id="{8073E8DE-8874-48C5-8AD2-9ED9B70B8230}"/>
                </a:ext>
              </a:extLst>
            </p:cNvPr>
            <p:cNvCxnSpPr>
              <a:cxnSpLocks/>
              <a:stCxn id="7" idx="1"/>
              <a:endCxn id="8" idx="1"/>
            </p:cNvCxnSpPr>
            <p:nvPr/>
          </p:nvCxnSpPr>
          <p:spPr bwMode="auto">
            <a:xfrm rot="10800000" flipV="1">
              <a:off x="1199456" y="1988840"/>
              <a:ext cx="12700" cy="1080120"/>
            </a:xfrm>
            <a:prstGeom prst="bentConnector3">
              <a:avLst>
                <a:gd name="adj1" fmla="val 180000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D9C4CBE6-C930-4FC9-8263-F9976FCB0FE5}"/>
                </a:ext>
              </a:extLst>
            </p:cNvPr>
            <p:cNvCxnSpPr>
              <a:cxnSpLocks/>
              <a:stCxn id="8" idx="3"/>
              <a:endCxn id="12" idx="1"/>
            </p:cNvCxnSpPr>
            <p:nvPr/>
          </p:nvCxnSpPr>
          <p:spPr bwMode="auto">
            <a:xfrm flipV="1">
              <a:off x="3719736" y="2708920"/>
              <a:ext cx="1224136" cy="36004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335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>
            <a:extLst>
              <a:ext uri="{FF2B5EF4-FFF2-40B4-BE49-F238E27FC236}">
                <a16:creationId xmlns:a16="http://schemas.microsoft.com/office/drawing/2014/main" id="{903008D4-3719-47D3-AD7A-74C2D9F56562}"/>
              </a:ext>
            </a:extLst>
          </p:cNvPr>
          <p:cNvSpPr/>
          <p:nvPr/>
        </p:nvSpPr>
        <p:spPr bwMode="auto">
          <a:xfrm>
            <a:off x="418712" y="1276541"/>
            <a:ext cx="2077376" cy="5217703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4D5F6B-44D1-40B5-98BC-0D5D2791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Approach: Design Science </a:t>
            </a:r>
            <a:r>
              <a:rPr lang="de-DE" baseline="30000" dirty="0"/>
              <a:t>[2][3]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F4B867-5E56-44A7-AC55-B2788B88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87BE4-4BB5-499B-9615-AA0BA840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1C209-9275-40BC-B269-0B6C300B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3ADCCBB-45E8-4DD8-9307-43CC37557608}"/>
              </a:ext>
            </a:extLst>
          </p:cNvPr>
          <p:cNvSpPr/>
          <p:nvPr/>
        </p:nvSpPr>
        <p:spPr bwMode="auto">
          <a:xfrm>
            <a:off x="7546920" y="1262499"/>
            <a:ext cx="4310645" cy="1519912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BF55E0-CA60-4C89-96F3-6D877FE26C62}"/>
              </a:ext>
            </a:extLst>
          </p:cNvPr>
          <p:cNvSpPr/>
          <p:nvPr/>
        </p:nvSpPr>
        <p:spPr bwMode="auto">
          <a:xfrm>
            <a:off x="4076566" y="1256390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Problem identification &amp; motivation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7ADD2E-7AC1-48FC-BC56-84B90B5761F1}"/>
              </a:ext>
            </a:extLst>
          </p:cNvPr>
          <p:cNvSpPr/>
          <p:nvPr/>
        </p:nvSpPr>
        <p:spPr bwMode="auto">
          <a:xfrm>
            <a:off x="4079776" y="2081918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Define the objectives for a solution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E181DBE-6833-4BBF-97BC-B86CEE2F8C8B}"/>
              </a:ext>
            </a:extLst>
          </p:cNvPr>
          <p:cNvSpPr/>
          <p:nvPr/>
        </p:nvSpPr>
        <p:spPr bwMode="auto">
          <a:xfrm>
            <a:off x="3617677" y="2907447"/>
            <a:ext cx="2812444" cy="1043107"/>
          </a:xfrm>
          <a:prstGeom prst="roundRect">
            <a:avLst>
              <a:gd name="adj" fmla="val 48757"/>
            </a:avLst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Design and development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Learning content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Decision guidelines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Web application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86EC42-51C1-4088-9138-9D2BD6D12130}"/>
              </a:ext>
            </a:extLst>
          </p:cNvPr>
          <p:cNvSpPr/>
          <p:nvPr/>
        </p:nvSpPr>
        <p:spPr bwMode="auto">
          <a:xfrm>
            <a:off x="4078171" y="4197469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Demonstration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18E5FBE-E093-410F-900D-75480D364F6D}"/>
              </a:ext>
            </a:extLst>
          </p:cNvPr>
          <p:cNvSpPr/>
          <p:nvPr/>
        </p:nvSpPr>
        <p:spPr bwMode="auto">
          <a:xfrm>
            <a:off x="4076566" y="5093585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Evaluation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22D91C-4525-4017-BF73-2D102CF76EDE}"/>
              </a:ext>
            </a:extLst>
          </p:cNvPr>
          <p:cNvSpPr/>
          <p:nvPr/>
        </p:nvSpPr>
        <p:spPr bwMode="auto">
          <a:xfrm>
            <a:off x="4076566" y="5918180"/>
            <a:ext cx="194421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Communication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5B22E7A-9A2D-4E25-8DB5-3B31E525103A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 bwMode="auto">
          <a:xfrm>
            <a:off x="5048674" y="1832454"/>
            <a:ext cx="3210" cy="2494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86896B8-C778-48F9-9332-D6D5E25E5D42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5051884" y="2657982"/>
            <a:ext cx="0" cy="2494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207D263-D448-4992-8A84-44F57067825B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 flipH="1">
            <a:off x="5050279" y="3950554"/>
            <a:ext cx="1605" cy="2469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AD64DB15-E61A-40CD-870F-852049B2A92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 flipH="1">
            <a:off x="5048674" y="4773533"/>
            <a:ext cx="1605" cy="3200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A2103BF-3D56-4CB7-92E2-2EEA291CC941}"/>
              </a:ext>
            </a:extLst>
          </p:cNvPr>
          <p:cNvGrpSpPr/>
          <p:nvPr/>
        </p:nvGrpSpPr>
        <p:grpSpPr>
          <a:xfrm>
            <a:off x="8089462" y="4529573"/>
            <a:ext cx="3323480" cy="2130003"/>
            <a:chOff x="1919535" y="908720"/>
            <a:chExt cx="7632849" cy="4891858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CE57206-2C7B-4A3D-AD6A-E0D3621FE76D}"/>
                </a:ext>
              </a:extLst>
            </p:cNvPr>
            <p:cNvSpPr txBox="1"/>
            <p:nvPr/>
          </p:nvSpPr>
          <p:spPr>
            <a:xfrm>
              <a:off x="1919535" y="908720"/>
              <a:ext cx="4917091" cy="4877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prstTxWarp prst="textArchUp">
                <a:avLst>
                  <a:gd name="adj" fmla="val 9583201"/>
                </a:avLst>
              </a:prstTxWarp>
              <a:spAutoFit/>
            </a:bodyPr>
            <a:lstStyle/>
            <a:p>
              <a:r>
                <a:rPr lang="en-US" sz="1400" dirty="0">
                  <a:solidFill>
                    <a:srgbClr val="0065BD"/>
                  </a:solidFill>
                  <a:latin typeface="Arial" pitchFamily="34" charset="0"/>
                </a:rPr>
                <a:t>When to use differential privacy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828411C-E65F-4956-A17D-D83C757535E3}"/>
                </a:ext>
              </a:extLst>
            </p:cNvPr>
            <p:cNvSpPr txBox="1"/>
            <p:nvPr/>
          </p:nvSpPr>
          <p:spPr>
            <a:xfrm>
              <a:off x="4589522" y="923353"/>
              <a:ext cx="4962862" cy="4877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prstTxWarp prst="textArchUp">
                <a:avLst>
                  <a:gd name="adj" fmla="val 16847149"/>
                </a:avLst>
              </a:prstTxWarp>
              <a:spAutoFit/>
            </a:bodyPr>
            <a:lstStyle/>
            <a:p>
              <a:r>
                <a:rPr lang="en-US" sz="1400" dirty="0">
                  <a:solidFill>
                    <a:srgbClr val="0065BD"/>
                  </a:solidFill>
                  <a:latin typeface="Arial" pitchFamily="34" charset="0"/>
                </a:rPr>
                <a:t>How to use differential privacy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6CB1A30E-0D3C-4BA2-BC95-5481B226C79E}"/>
                </a:ext>
              </a:extLst>
            </p:cNvPr>
            <p:cNvSpPr/>
            <p:nvPr/>
          </p:nvSpPr>
          <p:spPr bwMode="auto">
            <a:xfrm>
              <a:off x="4779203" y="1096815"/>
              <a:ext cx="4608512" cy="460851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rgbClr val="0065BD"/>
                </a:solidFill>
                <a:cs typeface="Arial" pitchFamily="34" charset="0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AECA221C-B2A6-46AB-9646-A3E5A7BD61D0}"/>
                </a:ext>
              </a:extLst>
            </p:cNvPr>
            <p:cNvSpPr/>
            <p:nvPr/>
          </p:nvSpPr>
          <p:spPr bwMode="auto">
            <a:xfrm>
              <a:off x="2081172" y="1072055"/>
              <a:ext cx="4608512" cy="460851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>
                <a:solidFill>
                  <a:srgbClr val="0065BD"/>
                </a:solidFill>
                <a:cs typeface="Arial" pitchFamily="34" charset="0"/>
              </a:endParaRP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926395B5-F905-4918-A5E6-4EFDEC91C7D8}"/>
                </a:ext>
              </a:extLst>
            </p:cNvPr>
            <p:cNvSpPr txBox="1"/>
            <p:nvPr/>
          </p:nvSpPr>
          <p:spPr>
            <a:xfrm>
              <a:off x="2433554" y="4014382"/>
              <a:ext cx="2116385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Limitations</a:t>
              </a:r>
              <a:endParaRPr lang="en-US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8E58DB76-B7DC-4054-BFC3-93010B129CF3}"/>
                </a:ext>
              </a:extLst>
            </p:cNvPr>
            <p:cNvSpPr txBox="1"/>
            <p:nvPr/>
          </p:nvSpPr>
          <p:spPr>
            <a:xfrm>
              <a:off x="5067960" y="2062549"/>
              <a:ext cx="1454960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Risks</a:t>
              </a:r>
              <a:endParaRPr lang="en-US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AFA87312-4AE6-4A97-AEF5-E58763333700}"/>
                </a:ext>
              </a:extLst>
            </p:cNvPr>
            <p:cNvSpPr txBox="1"/>
            <p:nvPr/>
          </p:nvSpPr>
          <p:spPr>
            <a:xfrm>
              <a:off x="2217887" y="2698717"/>
              <a:ext cx="2303205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Alternatives</a:t>
              </a:r>
              <a:endParaRPr lang="en-US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6F076F9A-C734-4FBE-BDB9-4DA0245E95BB}"/>
                </a:ext>
              </a:extLst>
            </p:cNvPr>
            <p:cNvSpPr txBox="1"/>
            <p:nvPr/>
          </p:nvSpPr>
          <p:spPr>
            <a:xfrm>
              <a:off x="4801772" y="2688061"/>
              <a:ext cx="1904133" cy="106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65BD"/>
                  </a:solidFill>
                  <a:latin typeface="Arial" pitchFamily="34" charset="0"/>
                </a:rPr>
                <a:t>Core Concepts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4140A16F-82C1-4F56-93F2-1F2BF27CCC85}"/>
                </a:ext>
              </a:extLst>
            </p:cNvPr>
            <p:cNvSpPr txBox="1"/>
            <p:nvPr/>
          </p:nvSpPr>
          <p:spPr>
            <a:xfrm>
              <a:off x="3513984" y="4784701"/>
              <a:ext cx="1728192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65BD"/>
                  </a:solidFill>
                  <a:latin typeface="Arial" pitchFamily="34" charset="0"/>
                </a:rPr>
                <a:t>Benefits</a:t>
              </a:r>
              <a:endParaRPr lang="en-US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BB454313-8743-4948-9EBD-D5A847EB5D99}"/>
                </a:ext>
              </a:extLst>
            </p:cNvPr>
            <p:cNvSpPr txBox="1"/>
            <p:nvPr/>
          </p:nvSpPr>
          <p:spPr>
            <a:xfrm>
              <a:off x="2733270" y="2034059"/>
              <a:ext cx="2255322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Use cases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F2684279-E981-4D31-A039-F82A1FF8F15E}"/>
                </a:ext>
              </a:extLst>
            </p:cNvPr>
            <p:cNvSpPr txBox="1"/>
            <p:nvPr/>
          </p:nvSpPr>
          <p:spPr>
            <a:xfrm>
              <a:off x="3231957" y="1457898"/>
              <a:ext cx="2144801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65BD"/>
                  </a:solidFill>
                  <a:latin typeface="Arial" pitchFamily="34" charset="0"/>
                </a:rPr>
                <a:t>Motivation</a:t>
              </a:r>
              <a:endParaRPr lang="en-US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C65588F-8C4F-486C-BBCE-C9627C62ABEB}"/>
                </a:ext>
              </a:extLst>
            </p:cNvPr>
            <p:cNvSpPr txBox="1"/>
            <p:nvPr/>
          </p:nvSpPr>
          <p:spPr>
            <a:xfrm>
              <a:off x="6666119" y="3970576"/>
              <a:ext cx="1895480" cy="106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Best practices</a:t>
              </a:r>
              <a:endParaRPr lang="en-US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44AC465-1A44-46C2-AFB7-2EA3C7BC06F9}"/>
                </a:ext>
              </a:extLst>
            </p:cNvPr>
            <p:cNvSpPr txBox="1"/>
            <p:nvPr/>
          </p:nvSpPr>
          <p:spPr>
            <a:xfrm>
              <a:off x="6576690" y="1735847"/>
              <a:ext cx="2183516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65BD"/>
                  </a:solidFill>
                  <a:latin typeface="Arial" pitchFamily="34" charset="0"/>
                </a:rPr>
                <a:t>Application</a:t>
              </a:r>
              <a:endParaRPr lang="en-US" dirty="0">
                <a:solidFill>
                  <a:srgbClr val="0065BD"/>
                </a:solidFill>
                <a:latin typeface="Arial" pitchFamily="34" charset="0"/>
              </a:endParaRP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013CD9D6-3D1F-446B-A359-6729C1DB2D85}"/>
                </a:ext>
              </a:extLst>
            </p:cNvPr>
            <p:cNvSpPr txBox="1"/>
            <p:nvPr/>
          </p:nvSpPr>
          <p:spPr>
            <a:xfrm>
              <a:off x="4889743" y="3812194"/>
              <a:ext cx="1728192" cy="106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65BD"/>
                  </a:solidFill>
                  <a:latin typeface="Arial" pitchFamily="34" charset="0"/>
                </a:rPr>
                <a:t>Existing tools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8B253E77-47B0-44FF-BD51-A9D779B8FF4F}"/>
                </a:ext>
              </a:extLst>
            </p:cNvPr>
            <p:cNvSpPr txBox="1"/>
            <p:nvPr/>
          </p:nvSpPr>
          <p:spPr>
            <a:xfrm>
              <a:off x="2760782" y="3369291"/>
              <a:ext cx="2144362" cy="636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Variations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489F96EC-3161-4B43-B116-AE40F26D570F}"/>
                </a:ext>
              </a:extLst>
            </p:cNvPr>
            <p:cNvSpPr txBox="1"/>
            <p:nvPr/>
          </p:nvSpPr>
          <p:spPr>
            <a:xfrm>
              <a:off x="6944164" y="2606048"/>
              <a:ext cx="2061780" cy="106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0065BD"/>
                  </a:solidFill>
                  <a:latin typeface="Arial" pitchFamily="34" charset="0"/>
                </a:rPr>
                <a:t>Common fallacies</a:t>
              </a: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1353320A-FCB5-409D-BFBB-BC1E3314E7D5}"/>
                </a:ext>
              </a:extLst>
            </p:cNvPr>
            <p:cNvSpPr/>
            <p:nvPr/>
          </p:nvSpPr>
          <p:spPr bwMode="auto">
            <a:xfrm>
              <a:off x="4779203" y="1096815"/>
              <a:ext cx="4608512" cy="460851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>
                <a:solidFill>
                  <a:srgbClr val="0065BD"/>
                </a:solidFill>
                <a:cs typeface="Arial" pitchFamily="34" charset="0"/>
              </a:endParaRPr>
            </a:p>
          </p:txBody>
        </p:sp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D0372B86-013B-494C-AE99-D84617E4616D}"/>
              </a:ext>
            </a:extLst>
          </p:cNvPr>
          <p:cNvSpPr txBox="1"/>
          <p:nvPr/>
        </p:nvSpPr>
        <p:spPr>
          <a:xfrm>
            <a:off x="410643" y="898661"/>
            <a:ext cx="20773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5BD"/>
                </a:solidFill>
                <a:latin typeface="Arial" pitchFamily="34" charset="0"/>
              </a:rPr>
              <a:t>Environment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DA8FF3B9-45E0-457C-87AC-F60AF1B94275}"/>
              </a:ext>
            </a:extLst>
          </p:cNvPr>
          <p:cNvSpPr txBox="1"/>
          <p:nvPr/>
        </p:nvSpPr>
        <p:spPr>
          <a:xfrm>
            <a:off x="7541419" y="898661"/>
            <a:ext cx="43528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5BD"/>
                </a:solidFill>
                <a:latin typeface="Arial" pitchFamily="34" charset="0"/>
              </a:rPr>
              <a:t>Knowledge Basis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A28A7ED-41DA-4590-AE7A-CF41A5B82E20}"/>
              </a:ext>
            </a:extLst>
          </p:cNvPr>
          <p:cNvSpPr txBox="1"/>
          <p:nvPr/>
        </p:nvSpPr>
        <p:spPr>
          <a:xfrm>
            <a:off x="410643" y="1276541"/>
            <a:ext cx="207737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Semi-structured Interviews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2E832B01-71AD-419E-9064-59BA04172312}"/>
              </a:ext>
            </a:extLst>
          </p:cNvPr>
          <p:cNvSpPr txBox="1"/>
          <p:nvPr/>
        </p:nvSpPr>
        <p:spPr>
          <a:xfrm>
            <a:off x="7535097" y="1572378"/>
            <a:ext cx="184131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Multivocal Literature Review </a:t>
            </a:r>
            <a:r>
              <a:rPr lang="en-US" baseline="30000" dirty="0">
                <a:solidFill>
                  <a:schemeClr val="tx1"/>
                </a:solidFill>
                <a:cs typeface="Arial" pitchFamily="34" charset="0"/>
              </a:rPr>
              <a:t>[4]</a:t>
            </a:r>
          </a:p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97957A-BA81-4E16-8BAD-8CA9D3E71167}"/>
              </a:ext>
            </a:extLst>
          </p:cNvPr>
          <p:cNvSpPr/>
          <p:nvPr/>
        </p:nvSpPr>
        <p:spPr bwMode="auto">
          <a:xfrm>
            <a:off x="7541425" y="2917363"/>
            <a:ext cx="4310644" cy="1443639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7D8904-26DA-4EEC-902E-5F0B218F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76" y="1450822"/>
            <a:ext cx="2469668" cy="1200703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68B66C8-E215-4BFD-B539-A2DA98690A3A}"/>
              </a:ext>
            </a:extLst>
          </p:cNvPr>
          <p:cNvSpPr/>
          <p:nvPr/>
        </p:nvSpPr>
        <p:spPr bwMode="auto">
          <a:xfrm>
            <a:off x="2825069" y="3061180"/>
            <a:ext cx="734659" cy="7356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42B949B-A369-4CFC-9BD2-52C94D8DD4B7}"/>
              </a:ext>
            </a:extLst>
          </p:cNvPr>
          <p:cNvSpPr txBox="1"/>
          <p:nvPr/>
        </p:nvSpPr>
        <p:spPr>
          <a:xfrm>
            <a:off x="2538128" y="2449242"/>
            <a:ext cx="135751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Business needs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303BA7C-B63A-4306-9513-9E6B151DC56A}"/>
              </a:ext>
            </a:extLst>
          </p:cNvPr>
          <p:cNvSpPr txBox="1"/>
          <p:nvPr/>
        </p:nvSpPr>
        <p:spPr>
          <a:xfrm>
            <a:off x="6147246" y="2446748"/>
            <a:ext cx="135751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Applicable knowledge</a:t>
            </a:r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F448AA02-28B6-4E62-ACA1-906640D17537}"/>
              </a:ext>
            </a:extLst>
          </p:cNvPr>
          <p:cNvSpPr/>
          <p:nvPr/>
        </p:nvSpPr>
        <p:spPr bwMode="auto">
          <a:xfrm rot="10800000">
            <a:off x="6495336" y="3061180"/>
            <a:ext cx="734659" cy="7356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6FDC316-5219-41F6-A8E3-FD53EEC1B4E5}"/>
              </a:ext>
            </a:extLst>
          </p:cNvPr>
          <p:cNvGrpSpPr/>
          <p:nvPr/>
        </p:nvGrpSpPr>
        <p:grpSpPr>
          <a:xfrm>
            <a:off x="2880649" y="1217531"/>
            <a:ext cx="2920868" cy="2801210"/>
            <a:chOff x="2880649" y="1217531"/>
            <a:chExt cx="2920868" cy="2801210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B9DC34C-0B18-42D8-A0FC-C3D21BC9324F}"/>
                </a:ext>
              </a:extLst>
            </p:cNvPr>
            <p:cNvGrpSpPr/>
            <p:nvPr/>
          </p:nvGrpSpPr>
          <p:grpSpPr>
            <a:xfrm>
              <a:off x="2880649" y="1288192"/>
              <a:ext cx="716292" cy="700656"/>
              <a:chOff x="3253570" y="1227366"/>
              <a:chExt cx="716292" cy="700656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6E37D9EB-8B3E-493F-AAD8-48FECBF941CE}"/>
                  </a:ext>
                </a:extLst>
              </p:cNvPr>
              <p:cNvSpPr/>
              <p:nvPr/>
            </p:nvSpPr>
            <p:spPr bwMode="auto">
              <a:xfrm>
                <a:off x="3261388" y="1227366"/>
                <a:ext cx="700656" cy="700656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51738A0-9D71-472F-8678-1166F17B5A9A}"/>
                  </a:ext>
                </a:extLst>
              </p:cNvPr>
              <p:cNvSpPr txBox="1"/>
              <p:nvPr/>
            </p:nvSpPr>
            <p:spPr>
              <a:xfrm>
                <a:off x="3253570" y="1316084"/>
                <a:ext cx="71629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>
                    <a:latin typeface="Arial" pitchFamily="34" charset="0"/>
                  </a:rPr>
                  <a:t>Rele-</a:t>
                </a:r>
              </a:p>
              <a:p>
                <a:pPr algn="ctr"/>
                <a:r>
                  <a:rPr lang="de-DE" sz="1400" dirty="0">
                    <a:latin typeface="Arial" pitchFamily="34" charset="0"/>
                  </a:rPr>
                  <a:t>vance</a:t>
                </a:r>
              </a:p>
            </p:txBody>
          </p:sp>
        </p:grpSp>
        <p:sp>
          <p:nvSpPr>
            <p:cNvPr id="25" name="Gleichschenkliges Dreieck 24">
              <a:extLst>
                <a:ext uri="{FF2B5EF4-FFF2-40B4-BE49-F238E27FC236}">
                  <a16:creationId xmlns:a16="http://schemas.microsoft.com/office/drawing/2014/main" id="{15D8F7E5-8CD5-490E-964B-E0567655D8C3}"/>
                </a:ext>
              </a:extLst>
            </p:cNvPr>
            <p:cNvSpPr/>
            <p:nvPr/>
          </p:nvSpPr>
          <p:spPr bwMode="auto">
            <a:xfrm rot="5400000">
              <a:off x="3209608" y="1201177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0" name="Gleichschenkliges Dreieck 79">
              <a:extLst>
                <a:ext uri="{FF2B5EF4-FFF2-40B4-BE49-F238E27FC236}">
                  <a16:creationId xmlns:a16="http://schemas.microsoft.com/office/drawing/2014/main" id="{63CE9647-1468-4F6F-91A4-C5F9E145657D}"/>
                </a:ext>
              </a:extLst>
            </p:cNvPr>
            <p:cNvSpPr/>
            <p:nvPr/>
          </p:nvSpPr>
          <p:spPr bwMode="auto">
            <a:xfrm rot="16200000">
              <a:off x="3111841" y="1901831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4" name="Gleichschenkliges Dreieck 83">
              <a:extLst>
                <a:ext uri="{FF2B5EF4-FFF2-40B4-BE49-F238E27FC236}">
                  <a16:creationId xmlns:a16="http://schemas.microsoft.com/office/drawing/2014/main" id="{D4574A35-61B4-450D-BB00-AC000E33D10D}"/>
                </a:ext>
              </a:extLst>
            </p:cNvPr>
            <p:cNvSpPr/>
            <p:nvPr/>
          </p:nvSpPr>
          <p:spPr bwMode="auto">
            <a:xfrm rot="5400000">
              <a:off x="5643840" y="2816262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9" name="Gleichschenkliges Dreieck 88">
              <a:extLst>
                <a:ext uri="{FF2B5EF4-FFF2-40B4-BE49-F238E27FC236}">
                  <a16:creationId xmlns:a16="http://schemas.microsoft.com/office/drawing/2014/main" id="{6558B730-9011-4317-914A-5183B5D97CF3}"/>
                </a:ext>
              </a:extLst>
            </p:cNvPr>
            <p:cNvSpPr/>
            <p:nvPr/>
          </p:nvSpPr>
          <p:spPr bwMode="auto">
            <a:xfrm rot="16200000">
              <a:off x="4418823" y="3861063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6039331-5A66-4B91-B3F5-9BC107A3561E}"/>
              </a:ext>
            </a:extLst>
          </p:cNvPr>
          <p:cNvGrpSpPr/>
          <p:nvPr/>
        </p:nvGrpSpPr>
        <p:grpSpPr>
          <a:xfrm>
            <a:off x="6469735" y="1217331"/>
            <a:ext cx="716292" cy="833843"/>
            <a:chOff x="6469735" y="1217331"/>
            <a:chExt cx="716292" cy="833843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76586BD9-68EB-4F20-9DC9-24FCF9BD9B88}"/>
                </a:ext>
              </a:extLst>
            </p:cNvPr>
            <p:cNvGrpSpPr/>
            <p:nvPr/>
          </p:nvGrpSpPr>
          <p:grpSpPr>
            <a:xfrm>
              <a:off x="6469735" y="1288248"/>
              <a:ext cx="716292" cy="700656"/>
              <a:chOff x="3254151" y="1227366"/>
              <a:chExt cx="716292" cy="700656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F951F6D-1285-47E9-804C-6BECC3A6A2E7}"/>
                  </a:ext>
                </a:extLst>
              </p:cNvPr>
              <p:cNvSpPr/>
              <p:nvPr/>
            </p:nvSpPr>
            <p:spPr bwMode="auto">
              <a:xfrm>
                <a:off x="3261388" y="1227366"/>
                <a:ext cx="700656" cy="700656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B86B20F9-BD36-421F-95EE-52038E4FA072}"/>
                  </a:ext>
                </a:extLst>
              </p:cNvPr>
              <p:cNvSpPr txBox="1"/>
              <p:nvPr/>
            </p:nvSpPr>
            <p:spPr>
              <a:xfrm>
                <a:off x="3254151" y="1423749"/>
                <a:ext cx="716292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>
                    <a:latin typeface="Arial" pitchFamily="34" charset="0"/>
                  </a:rPr>
                  <a:t>Rigor</a:t>
                </a:r>
              </a:p>
            </p:txBody>
          </p:sp>
        </p:grpSp>
        <p:sp>
          <p:nvSpPr>
            <p:cNvPr id="87" name="Gleichschenkliges Dreieck 86">
              <a:extLst>
                <a:ext uri="{FF2B5EF4-FFF2-40B4-BE49-F238E27FC236}">
                  <a16:creationId xmlns:a16="http://schemas.microsoft.com/office/drawing/2014/main" id="{9378FFB0-7DDC-44C5-85FD-940A5365C387}"/>
                </a:ext>
              </a:extLst>
            </p:cNvPr>
            <p:cNvSpPr/>
            <p:nvPr/>
          </p:nvSpPr>
          <p:spPr bwMode="auto">
            <a:xfrm rot="5400000">
              <a:off x="6792004" y="1200977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Gleichschenkliges Dreieck 87">
              <a:extLst>
                <a:ext uri="{FF2B5EF4-FFF2-40B4-BE49-F238E27FC236}">
                  <a16:creationId xmlns:a16="http://schemas.microsoft.com/office/drawing/2014/main" id="{462AA100-E4E9-49DA-94F5-B13741A7106E}"/>
                </a:ext>
              </a:extLst>
            </p:cNvPr>
            <p:cNvSpPr/>
            <p:nvPr/>
          </p:nvSpPr>
          <p:spPr bwMode="auto">
            <a:xfrm rot="16200000">
              <a:off x="6710114" y="1893496"/>
              <a:ext cx="141324" cy="17403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B73B0700-64DD-4599-94FF-57AB88B140C3}"/>
              </a:ext>
            </a:extLst>
          </p:cNvPr>
          <p:cNvSpPr txBox="1"/>
          <p:nvPr/>
        </p:nvSpPr>
        <p:spPr>
          <a:xfrm>
            <a:off x="7523118" y="3250112"/>
            <a:ext cx="18413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Science</a:t>
            </a:r>
          </a:p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Mapping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1D945C9-BCE7-40E0-BDE1-E11DC2BA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43" y="2932659"/>
            <a:ext cx="1946334" cy="1396949"/>
          </a:xfrm>
          <a:prstGeom prst="rect">
            <a:avLst/>
          </a:prstGeom>
        </p:spPr>
      </p:pic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8D745D5E-DAF8-439C-9FB8-FBF2926ECB4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5048674" y="5669649"/>
            <a:ext cx="0" cy="2485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8D13E30F-0660-480A-B3A1-CE3410A0607E}"/>
              </a:ext>
            </a:extLst>
          </p:cNvPr>
          <p:cNvSpPr/>
          <p:nvPr/>
        </p:nvSpPr>
        <p:spPr bwMode="auto">
          <a:xfrm>
            <a:off x="607239" y="2178423"/>
            <a:ext cx="1624353" cy="57606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Topic Selection</a:t>
            </a:r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762DC85A-A119-483F-8C39-F9A8D110D110}"/>
              </a:ext>
            </a:extLst>
          </p:cNvPr>
          <p:cNvSpPr/>
          <p:nvPr/>
        </p:nvSpPr>
        <p:spPr bwMode="auto">
          <a:xfrm>
            <a:off x="601822" y="3844731"/>
            <a:ext cx="1624354" cy="57606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Evaluation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E9746CD5-6BBF-46C6-878C-CB20A31533BF}"/>
              </a:ext>
            </a:extLst>
          </p:cNvPr>
          <p:cNvSpPr/>
          <p:nvPr/>
        </p:nvSpPr>
        <p:spPr bwMode="auto">
          <a:xfrm>
            <a:off x="601823" y="3012985"/>
            <a:ext cx="1624353" cy="57606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728647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94552-FBE5-42BB-8E78-23D4469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What has been done so far</a:t>
            </a:r>
          </a:p>
        </p:txBody>
      </p:sp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C74BF7D3-23E5-42DA-AA18-F0857B4A5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7534"/>
              </p:ext>
            </p:extLst>
          </p:nvPr>
        </p:nvGraphicFramePr>
        <p:xfrm>
          <a:off x="-384720" y="5177435"/>
          <a:ext cx="11522075" cy="117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724BDE-8454-4D60-891B-662853DE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BDADC-D139-46C8-8C46-579FD55C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190B9D-DC5C-43E1-9FC3-0F6F08B9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F80A051-4C5C-471F-95E3-0F5F917508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881171" y="2293606"/>
            <a:ext cx="2" cy="3646841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055F79C-FE84-4CB2-BAA6-BFDE8CE288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456" y="2196030"/>
            <a:ext cx="0" cy="3749170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17FBD54-C691-4457-961D-7FE0FCBBA2F1}"/>
              </a:ext>
            </a:extLst>
          </p:cNvPr>
          <p:cNvGrpSpPr/>
          <p:nvPr/>
        </p:nvGrpSpPr>
        <p:grpSpPr>
          <a:xfrm>
            <a:off x="1556980" y="4932334"/>
            <a:ext cx="9075523" cy="371526"/>
            <a:chOff x="1556980" y="5577753"/>
            <a:chExt cx="9075523" cy="37152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5804E69-3F3A-435A-81B4-47F75C6D9E4C}"/>
                </a:ext>
              </a:extLst>
            </p:cNvPr>
            <p:cNvSpPr/>
            <p:nvPr/>
          </p:nvSpPr>
          <p:spPr bwMode="auto">
            <a:xfrm>
              <a:off x="1556980" y="5577753"/>
              <a:ext cx="2234761" cy="371526"/>
            </a:xfrm>
            <a:prstGeom prst="rect">
              <a:avLst/>
            </a:prstGeom>
            <a:solidFill>
              <a:srgbClr val="C0C0C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Design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5C71E6E-843B-4668-A104-5A9F9F347485}"/>
                </a:ext>
              </a:extLst>
            </p:cNvPr>
            <p:cNvSpPr/>
            <p:nvPr/>
          </p:nvSpPr>
          <p:spPr bwMode="auto">
            <a:xfrm>
              <a:off x="3791741" y="5577753"/>
              <a:ext cx="6840762" cy="371526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Implementation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BEBAEFB5-5DD3-480F-B3CE-7C53DFDE152C}"/>
              </a:ext>
            </a:extLst>
          </p:cNvPr>
          <p:cNvSpPr/>
          <p:nvPr/>
        </p:nvSpPr>
        <p:spPr bwMode="auto">
          <a:xfrm>
            <a:off x="623392" y="2529576"/>
            <a:ext cx="5656237" cy="2976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Literature Research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A00D46-9D58-4E2E-B0DD-BFCB947914FA}"/>
              </a:ext>
            </a:extLst>
          </p:cNvPr>
          <p:cNvSpPr txBox="1"/>
          <p:nvPr/>
        </p:nvSpPr>
        <p:spPr>
          <a:xfrm>
            <a:off x="345646" y="1833392"/>
            <a:ext cx="2155238" cy="519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Thesis Registration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42642F6-B30D-42B6-9D62-CFB5113F200C}"/>
              </a:ext>
            </a:extLst>
          </p:cNvPr>
          <p:cNvSpPr txBox="1"/>
          <p:nvPr/>
        </p:nvSpPr>
        <p:spPr>
          <a:xfrm>
            <a:off x="9827238" y="1832400"/>
            <a:ext cx="210786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Submission</a:t>
            </a:r>
          </a:p>
        </p:txBody>
      </p:sp>
      <p:grpSp>
        <p:nvGrpSpPr>
          <p:cNvPr id="1032" name="Gruppieren 1031">
            <a:extLst>
              <a:ext uri="{FF2B5EF4-FFF2-40B4-BE49-F238E27FC236}">
                <a16:creationId xmlns:a16="http://schemas.microsoft.com/office/drawing/2014/main" id="{0F29FC56-5220-4965-B3F4-E1A79BEC0581}"/>
              </a:ext>
            </a:extLst>
          </p:cNvPr>
          <p:cNvGrpSpPr/>
          <p:nvPr/>
        </p:nvGrpSpPr>
        <p:grpSpPr>
          <a:xfrm>
            <a:off x="7868235" y="3326311"/>
            <a:ext cx="1959005" cy="874131"/>
            <a:chOff x="7668692" y="3887024"/>
            <a:chExt cx="1959005" cy="874131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CE30AE30-29A2-4AA4-B294-98B4E4D42D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21165" y="4158372"/>
              <a:ext cx="0" cy="508114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1640A09-2FBB-4B9D-B13B-9D8C63D9FE43}"/>
                </a:ext>
              </a:extLst>
            </p:cNvPr>
            <p:cNvSpPr/>
            <p:nvPr/>
          </p:nvSpPr>
          <p:spPr bwMode="auto">
            <a:xfrm>
              <a:off x="7668692" y="4463472"/>
              <a:ext cx="1486984" cy="297683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Evaluation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5E6BF85-45F9-4442-B84C-DDD7A1E2FD89}"/>
                </a:ext>
              </a:extLst>
            </p:cNvPr>
            <p:cNvSpPr txBox="1"/>
            <p:nvPr/>
          </p:nvSpPr>
          <p:spPr>
            <a:xfrm>
              <a:off x="8612975" y="3887024"/>
              <a:ext cx="101472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Feedback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956A4E8-3D1A-46F1-9158-C975C8F12807}"/>
              </a:ext>
            </a:extLst>
          </p:cNvPr>
          <p:cNvSpPr/>
          <p:nvPr/>
        </p:nvSpPr>
        <p:spPr bwMode="auto">
          <a:xfrm>
            <a:off x="777386" y="1413142"/>
            <a:ext cx="988156" cy="425942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cs typeface="Arial" pitchFamily="34" charset="0"/>
              </a:rPr>
              <a:t>15.6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403C4B9-CEDB-4839-BDDF-D746D17E2204}"/>
              </a:ext>
            </a:extLst>
          </p:cNvPr>
          <p:cNvSpPr/>
          <p:nvPr/>
        </p:nvSpPr>
        <p:spPr bwMode="auto">
          <a:xfrm>
            <a:off x="10387092" y="1412776"/>
            <a:ext cx="988156" cy="425942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15.6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D56C97-48E1-4FC2-B8C1-5BF19019CE89}"/>
              </a:ext>
            </a:extLst>
          </p:cNvPr>
          <p:cNvSpPr txBox="1"/>
          <p:nvPr/>
        </p:nvSpPr>
        <p:spPr>
          <a:xfrm>
            <a:off x="1197004" y="2827259"/>
            <a:ext cx="187465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</a:rPr>
              <a:t>Pilot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</a:rPr>
              <a:t>Choose research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</a:rPr>
              <a:t>Plan MLR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Conduct MLR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Science mapping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9EBE2D6-0B8E-4967-92A5-640B1EFF5E90}"/>
              </a:ext>
            </a:extLst>
          </p:cNvPr>
          <p:cNvSpPr txBox="1"/>
          <p:nvPr/>
        </p:nvSpPr>
        <p:spPr>
          <a:xfrm>
            <a:off x="1463076" y="5303860"/>
            <a:ext cx="168155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</a:rPr>
              <a:t>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</a:rPr>
              <a:t>Evaluate existing offers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71ED967-49C7-4692-A910-F30FFF054C76}"/>
              </a:ext>
            </a:extLst>
          </p:cNvPr>
          <p:cNvSpPr txBox="1"/>
          <p:nvPr/>
        </p:nvSpPr>
        <p:spPr>
          <a:xfrm>
            <a:off x="3071660" y="5299161"/>
            <a:ext cx="158765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List of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User stories</a:t>
            </a:r>
          </a:p>
        </p:txBody>
      </p:sp>
      <p:grpSp>
        <p:nvGrpSpPr>
          <p:cNvPr id="1031" name="Gruppieren 1030">
            <a:extLst>
              <a:ext uri="{FF2B5EF4-FFF2-40B4-BE49-F238E27FC236}">
                <a16:creationId xmlns:a16="http://schemas.microsoft.com/office/drawing/2014/main" id="{2FE1C6E2-ED9E-49F5-84BB-9AC5EF6F3E08}"/>
              </a:ext>
            </a:extLst>
          </p:cNvPr>
          <p:cNvGrpSpPr/>
          <p:nvPr/>
        </p:nvGrpSpPr>
        <p:grpSpPr>
          <a:xfrm>
            <a:off x="2927649" y="3085754"/>
            <a:ext cx="2880314" cy="1855414"/>
            <a:chOff x="2927649" y="2672290"/>
            <a:chExt cx="2880314" cy="1855414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DDC2858-925B-48E4-95A8-74A8C3D212EB}"/>
                </a:ext>
              </a:extLst>
            </p:cNvPr>
            <p:cNvGrpSpPr/>
            <p:nvPr/>
          </p:nvGrpSpPr>
          <p:grpSpPr>
            <a:xfrm>
              <a:off x="3719737" y="3491357"/>
              <a:ext cx="2088226" cy="297683"/>
              <a:chOff x="3631881" y="4463472"/>
              <a:chExt cx="1674698" cy="297683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0C5F509D-20CE-4720-8CDE-70EE2F01AC2C}"/>
                  </a:ext>
                </a:extLst>
              </p:cNvPr>
              <p:cNvSpPr/>
              <p:nvPr/>
            </p:nvSpPr>
            <p:spPr bwMode="auto">
              <a:xfrm>
                <a:off x="3936374" y="4463472"/>
                <a:ext cx="1370205" cy="2976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Interviews</a:t>
                </a: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2EB33FF-AE03-475A-9A9F-0CE96036E3FD}"/>
                  </a:ext>
                </a:extLst>
              </p:cNvPr>
              <p:cNvSpPr/>
              <p:nvPr/>
            </p:nvSpPr>
            <p:spPr bwMode="auto">
              <a:xfrm>
                <a:off x="3631881" y="4465307"/>
                <a:ext cx="309157" cy="29378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10D17981-33B0-4478-B971-64895CEFC7F4}"/>
                </a:ext>
              </a:extLst>
            </p:cNvPr>
            <p:cNvSpPr txBox="1"/>
            <p:nvPr/>
          </p:nvSpPr>
          <p:spPr>
            <a:xfrm>
              <a:off x="3645217" y="3789040"/>
              <a:ext cx="1731669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List of contacts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Questionnaire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endParaRP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A5BC3BF6-C4DA-403D-8AA9-5F71D0AC47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91744" y="3154081"/>
              <a:ext cx="0" cy="337276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3F889297-3335-4A4F-A124-82481D76E573}"/>
                </a:ext>
              </a:extLst>
            </p:cNvPr>
            <p:cNvSpPr txBox="1"/>
            <p:nvPr/>
          </p:nvSpPr>
          <p:spPr>
            <a:xfrm>
              <a:off x="2927649" y="2672290"/>
              <a:ext cx="173166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Pilot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interviews</a:t>
              </a:r>
            </a:p>
          </p:txBody>
        </p:sp>
      </p:grpSp>
      <p:pic>
        <p:nvPicPr>
          <p:cNvPr id="1029" name="Grafik 1028">
            <a:extLst>
              <a:ext uri="{FF2B5EF4-FFF2-40B4-BE49-F238E27FC236}">
                <a16:creationId xmlns:a16="http://schemas.microsoft.com/office/drawing/2014/main" id="{1153A0B0-237A-42F6-8EAC-B6104551B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85" y="3717032"/>
            <a:ext cx="196690" cy="1976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BCC96A1-E93D-431A-89F2-C9D533381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85" y="3943481"/>
            <a:ext cx="196690" cy="1976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74747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A8497-1911-4432-9C9B-F872E30A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0F3F13-3FC9-498B-A820-F9F16615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err="1"/>
              <a:t>Dwork</a:t>
            </a:r>
            <a:r>
              <a:rPr lang="en-US" dirty="0"/>
              <a:t>, C., &amp; Roth, A. (2014). </a:t>
            </a:r>
            <a:r>
              <a:rPr lang="en-US" i="1" dirty="0"/>
              <a:t>The Algorithmic Foundations of Differential Privacy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Accessed at </a:t>
            </a:r>
            <a:r>
              <a:rPr lang="en-US" dirty="0">
                <a:hlinkClick r:id="rId2"/>
              </a:rPr>
              <a:t>https://www.cis.upenn.edu/~aaroth/Papers/privacybook.pdf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Hevner</a:t>
            </a:r>
            <a:r>
              <a:rPr lang="en-US" dirty="0"/>
              <a:t>  et. al. (2004). Design Science in Information Systems Research. Management Information Systems Quarterly. Accessed at </a:t>
            </a:r>
            <a:r>
              <a:rPr lang="en-US" dirty="0">
                <a:hlinkClick r:id="rId3"/>
              </a:rPr>
              <a:t>https://wise.vub.ac.be/sites/default/files/thesis_info/design_science.pdf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Peffers</a:t>
            </a:r>
            <a:r>
              <a:rPr lang="en-US" dirty="0"/>
              <a:t>, Ken &amp; </a:t>
            </a:r>
            <a:r>
              <a:rPr lang="en-US" dirty="0" err="1"/>
              <a:t>Tuunanen</a:t>
            </a:r>
            <a:r>
              <a:rPr lang="en-US" dirty="0"/>
              <a:t>, </a:t>
            </a:r>
            <a:r>
              <a:rPr lang="en-US" dirty="0" err="1"/>
              <a:t>Tuure</a:t>
            </a:r>
            <a:r>
              <a:rPr lang="en-US" dirty="0"/>
              <a:t> &amp; </a:t>
            </a:r>
            <a:r>
              <a:rPr lang="en-US" dirty="0" err="1"/>
              <a:t>Rothenberger</a:t>
            </a:r>
            <a:r>
              <a:rPr lang="en-US" dirty="0"/>
              <a:t>, Marcus &amp; Chatterjee, S.. (2007). A design science research methodology for information systems research. Journal of Management Information Systems. Accessed at </a:t>
            </a:r>
            <a:r>
              <a:rPr lang="en-US" dirty="0">
                <a:hlinkClick r:id="rId4"/>
              </a:rPr>
              <a:t>http://citeseerx.ist.psu.edu/viewdoc/download?doi=10.1.1.535.7773&amp;rep=rep1&amp;type=pdf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Garousi</a:t>
            </a:r>
            <a:r>
              <a:rPr lang="en-US" dirty="0"/>
              <a:t> et. al. (2018). Guidelines for including grey literature and conducting multivocal literature reviews in software engineering. Information and Software Technology. </a:t>
            </a:r>
            <a:br>
              <a:rPr lang="en-US" dirty="0"/>
            </a:br>
            <a:r>
              <a:rPr lang="en-US" dirty="0"/>
              <a:t>Accessed at </a:t>
            </a:r>
            <a:r>
              <a:rPr lang="en-US" dirty="0">
                <a:hlinkClick r:id="rId5"/>
              </a:rPr>
              <a:t>https://arxiv.org/ftp/arxiv/papers/1707/1707.02553.pdf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7F0C3-9CC6-4D75-8C5D-1E99828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6D02A7-FEF9-400F-8E4C-802E2565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B44695-D8EA-4E7D-8D98-4951FB5A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7F972D2-57E7-442E-9F96-DFE701C0644B}"/>
              </a:ext>
            </a:extLst>
          </p:cNvPr>
          <p:cNvSpPr txBox="1">
            <a:spLocks/>
          </p:cNvSpPr>
          <p:nvPr/>
        </p:nvSpPr>
        <p:spPr bwMode="auto">
          <a:xfrm>
            <a:off x="332903" y="6092826"/>
            <a:ext cx="41069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r>
              <a:rPr lang="en-US" sz="1100" dirty="0"/>
              <a:t>* All online sources have been accessed at the 08.08.2020</a:t>
            </a:r>
          </a:p>
        </p:txBody>
      </p:sp>
    </p:spTree>
    <p:extLst>
      <p:ext uri="{BB962C8B-B14F-4D97-AF65-F5344CB8AC3E}">
        <p14:creationId xmlns:p14="http://schemas.microsoft.com/office/powerpoint/2010/main" val="36188051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CFD0A-4945-4A3A-89B2-97859FD3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The Threat of De-Anonymization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C6CBC-2733-4F44-A178-30BEB14B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4E240-8973-48F6-9A71-A54727D8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Marcus Land – Master Thesis: Initial Presentation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36F85-5B27-4235-8DBD-028B9F7A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16A827-3CBD-454A-95B8-064EDB1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17" y="4010402"/>
            <a:ext cx="6629400" cy="13525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D23E1E-D46C-4C92-BC38-582724F08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45"/>
          <a:stretch/>
        </p:blipFill>
        <p:spPr>
          <a:xfrm>
            <a:off x="479376" y="941119"/>
            <a:ext cx="6686550" cy="17533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AC5378-00CB-41AD-B4D9-1ACACF90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7" y="2850268"/>
            <a:ext cx="7058025" cy="1438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992AD7-288F-40CE-8227-15E40FFD1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494" y="941119"/>
            <a:ext cx="4849823" cy="20030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A03C2C-4826-4EF4-969B-01BDE0F08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59" y="4939721"/>
            <a:ext cx="5761568" cy="12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785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79064-FC63-469E-A31C-8EDE9C37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Motivation: Differential Privacy - A Trending Topic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5508B5-7682-4495-87F0-86AB2D7E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A0CBE-BCCD-4B13-8B18-C650B579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noProof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69F756-3366-4A21-B2BB-BB3A909A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AB9CF70-CCA8-43D0-89F8-A431D52D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8" y="1109663"/>
            <a:ext cx="6843713" cy="381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03C9DB1-65F1-4683-8BAB-AA074BECF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5000625"/>
            <a:ext cx="6843713" cy="12525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655DC3-DDE2-4916-8173-1A1D226E3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1109663"/>
            <a:ext cx="4513263" cy="514508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29CBC61-2B3D-4DB9-80BC-CC3085BE8FB4}"/>
              </a:ext>
            </a:extLst>
          </p:cNvPr>
          <p:cNvSpPr txBox="1"/>
          <p:nvPr/>
        </p:nvSpPr>
        <p:spPr>
          <a:xfrm>
            <a:off x="1847528" y="1109663"/>
            <a:ext cx="2160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</a:rPr>
              <a:t>*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B5B1C0-EC6B-49C6-A901-8788BC9DC8D1}"/>
              </a:ext>
            </a:extLst>
          </p:cNvPr>
          <p:cNvSpPr txBox="1"/>
          <p:nvPr/>
        </p:nvSpPr>
        <p:spPr>
          <a:xfrm>
            <a:off x="268226" y="6329450"/>
            <a:ext cx="1072431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</a:rPr>
              <a:t>* According to Scopus, using the search term “differentia* </a:t>
            </a:r>
            <a:r>
              <a:rPr lang="en-US" sz="1200" dirty="0" err="1">
                <a:latin typeface="Arial" pitchFamily="34" charset="0"/>
              </a:rPr>
              <a:t>priva</a:t>
            </a:r>
            <a:r>
              <a:rPr lang="en-US" sz="1200" dirty="0">
                <a:latin typeface="Arial" pitchFamily="34" charset="0"/>
              </a:rPr>
              <a:t>*” in title, keywords &amp; abstract</a:t>
            </a:r>
          </a:p>
        </p:txBody>
      </p:sp>
    </p:spTree>
    <p:extLst>
      <p:ext uri="{BB962C8B-B14F-4D97-AF65-F5344CB8AC3E}">
        <p14:creationId xmlns:p14="http://schemas.microsoft.com/office/powerpoint/2010/main" val="6942062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883C7-A55D-4102-B372-F1874F43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Definition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34E3EE-8235-489C-BEB0-1D102C77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904A7B-4F5B-4211-9DF7-D3B4BC76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76B4F-F23F-46CE-9DFB-54C3E27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6B1FAB2-8EB5-40AF-B4B4-2F474F24CB37}"/>
              </a:ext>
            </a:extLst>
          </p:cNvPr>
          <p:cNvGrpSpPr/>
          <p:nvPr/>
        </p:nvGrpSpPr>
        <p:grpSpPr>
          <a:xfrm>
            <a:off x="822298" y="2204864"/>
            <a:ext cx="11035269" cy="3391021"/>
            <a:chOff x="893496" y="2672936"/>
            <a:chExt cx="11035269" cy="3391021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8D63093-F269-423F-BC70-F8F198DBE69F}"/>
                </a:ext>
              </a:extLst>
            </p:cNvPr>
            <p:cNvGrpSpPr/>
            <p:nvPr/>
          </p:nvGrpSpPr>
          <p:grpSpPr>
            <a:xfrm>
              <a:off x="893496" y="2672936"/>
              <a:ext cx="1296000" cy="1296000"/>
              <a:chOff x="360000" y="1656000"/>
              <a:chExt cx="1296000" cy="1296000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713FC0FF-B044-4B28-813B-575CA9B1A135}"/>
                  </a:ext>
                </a:extLst>
              </p:cNvPr>
              <p:cNvSpPr/>
              <p:nvPr/>
            </p:nvSpPr>
            <p:spPr bwMode="auto">
              <a:xfrm>
                <a:off x="360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F7C8EEC7-5374-452C-8180-70FA16653E9A}"/>
                  </a:ext>
                </a:extLst>
              </p:cNvPr>
              <p:cNvSpPr/>
              <p:nvPr/>
            </p:nvSpPr>
            <p:spPr bwMode="auto">
              <a:xfrm>
                <a:off x="360000" y="2124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ABF8EAB-8280-4CFA-A19A-47EC4A27D045}"/>
                  </a:ext>
                </a:extLst>
              </p:cNvPr>
              <p:cNvSpPr/>
              <p:nvPr/>
            </p:nvSpPr>
            <p:spPr bwMode="auto">
              <a:xfrm>
                <a:off x="360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764FFFF-4564-4222-BD8B-0B241F7283A1}"/>
                  </a:ext>
                </a:extLst>
              </p:cNvPr>
              <p:cNvSpPr/>
              <p:nvPr/>
            </p:nvSpPr>
            <p:spPr bwMode="auto">
              <a:xfrm>
                <a:off x="828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05CB10C-9BB5-46CB-A943-A171519BF8A3}"/>
                  </a:ext>
                </a:extLst>
              </p:cNvPr>
              <p:cNvSpPr/>
              <p:nvPr/>
            </p:nvSpPr>
            <p:spPr bwMode="auto">
              <a:xfrm>
                <a:off x="828000" y="2124000"/>
                <a:ext cx="360000" cy="360000"/>
              </a:xfrm>
              <a:prstGeom prst="rect">
                <a:avLst/>
              </a:prstGeom>
              <a:solidFill>
                <a:schemeClr val="accent5"/>
              </a:solidFill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C0640427-49B5-4C79-9269-7F760CCF6A69}"/>
                  </a:ext>
                </a:extLst>
              </p:cNvPr>
              <p:cNvSpPr/>
              <p:nvPr/>
            </p:nvSpPr>
            <p:spPr bwMode="auto">
              <a:xfrm>
                <a:off x="828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D3E645C0-CCA3-44D9-A173-65FF50994571}"/>
                  </a:ext>
                </a:extLst>
              </p:cNvPr>
              <p:cNvSpPr/>
              <p:nvPr/>
            </p:nvSpPr>
            <p:spPr bwMode="auto">
              <a:xfrm>
                <a:off x="1296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507F5150-00ED-42DF-9CF5-7BFB796BD50D}"/>
                  </a:ext>
                </a:extLst>
              </p:cNvPr>
              <p:cNvSpPr/>
              <p:nvPr/>
            </p:nvSpPr>
            <p:spPr bwMode="auto">
              <a:xfrm>
                <a:off x="1296000" y="2124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B307C34-D4BD-4837-BD9D-1B4BC107E0FF}"/>
                  </a:ext>
                </a:extLst>
              </p:cNvPr>
              <p:cNvSpPr/>
              <p:nvPr/>
            </p:nvSpPr>
            <p:spPr bwMode="auto">
              <a:xfrm>
                <a:off x="1296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0664164D-232E-4252-8098-92A3FE8FDC0E}"/>
                </a:ext>
              </a:extLst>
            </p:cNvPr>
            <p:cNvGrpSpPr/>
            <p:nvPr/>
          </p:nvGrpSpPr>
          <p:grpSpPr>
            <a:xfrm>
              <a:off x="893496" y="4459050"/>
              <a:ext cx="1296000" cy="1296000"/>
              <a:chOff x="360000" y="1656000"/>
              <a:chExt cx="1296000" cy="1296000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E00F1704-6E8F-4CAD-B27E-4DEA14DC7B51}"/>
                  </a:ext>
                </a:extLst>
              </p:cNvPr>
              <p:cNvSpPr/>
              <p:nvPr/>
            </p:nvSpPr>
            <p:spPr bwMode="auto">
              <a:xfrm>
                <a:off x="360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0F83221D-DA77-463D-951E-B50589696D06}"/>
                  </a:ext>
                </a:extLst>
              </p:cNvPr>
              <p:cNvSpPr/>
              <p:nvPr/>
            </p:nvSpPr>
            <p:spPr bwMode="auto">
              <a:xfrm>
                <a:off x="360000" y="2124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93E4041F-334D-4E5D-83B7-06A607E23488}"/>
                  </a:ext>
                </a:extLst>
              </p:cNvPr>
              <p:cNvSpPr/>
              <p:nvPr/>
            </p:nvSpPr>
            <p:spPr bwMode="auto">
              <a:xfrm>
                <a:off x="360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AEB64425-04AD-4637-A6C3-E7E43FDB387C}"/>
                  </a:ext>
                </a:extLst>
              </p:cNvPr>
              <p:cNvSpPr/>
              <p:nvPr/>
            </p:nvSpPr>
            <p:spPr bwMode="auto">
              <a:xfrm>
                <a:off x="828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F9423FC2-2033-408D-B9DB-F0C13A5193F4}"/>
                  </a:ext>
                </a:extLst>
              </p:cNvPr>
              <p:cNvSpPr/>
              <p:nvPr/>
            </p:nvSpPr>
            <p:spPr bwMode="auto">
              <a:xfrm>
                <a:off x="828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E465DC5A-05F5-4619-841B-01596E422602}"/>
                  </a:ext>
                </a:extLst>
              </p:cNvPr>
              <p:cNvSpPr/>
              <p:nvPr/>
            </p:nvSpPr>
            <p:spPr bwMode="auto">
              <a:xfrm>
                <a:off x="1296000" y="1656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E6DFC77-B99C-4EBA-8E39-50F1004D37F9}"/>
                  </a:ext>
                </a:extLst>
              </p:cNvPr>
              <p:cNvSpPr/>
              <p:nvPr/>
            </p:nvSpPr>
            <p:spPr bwMode="auto">
              <a:xfrm>
                <a:off x="1296000" y="2124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BE31D0E-B4DB-4C0B-A7E4-BA0EA36CA00E}"/>
                  </a:ext>
                </a:extLst>
              </p:cNvPr>
              <p:cNvSpPr/>
              <p:nvPr/>
            </p:nvSpPr>
            <p:spPr bwMode="auto">
              <a:xfrm>
                <a:off x="1296000" y="2592000"/>
                <a:ext cx="360000" cy="360000"/>
              </a:xfrm>
              <a:prstGeom prst="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Eingekerbter Richtungspfeil 45">
              <a:extLst>
                <a:ext uri="{FF2B5EF4-FFF2-40B4-BE49-F238E27FC236}">
                  <a16:creationId xmlns:a16="http://schemas.microsoft.com/office/drawing/2014/main" id="{4D99343F-8A0D-4898-BFBC-55F11FFE4EA5}"/>
                </a:ext>
              </a:extLst>
            </p:cNvPr>
            <p:cNvSpPr/>
            <p:nvPr/>
          </p:nvSpPr>
          <p:spPr bwMode="auto">
            <a:xfrm>
              <a:off x="2585580" y="3062770"/>
              <a:ext cx="1704713" cy="516332"/>
            </a:xfrm>
            <a:prstGeom prst="chevron">
              <a:avLst>
                <a:gd name="adj" fmla="val 21128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Process</a:t>
              </a:r>
            </a:p>
          </p:txBody>
        </p:sp>
        <p:sp>
          <p:nvSpPr>
            <p:cNvPr id="31" name="Eingekerbter Richtungspfeil 45">
              <a:extLst>
                <a:ext uri="{FF2B5EF4-FFF2-40B4-BE49-F238E27FC236}">
                  <a16:creationId xmlns:a16="http://schemas.microsoft.com/office/drawing/2014/main" id="{26D62A8F-3C51-4665-862F-77D6182CAD70}"/>
                </a:ext>
              </a:extLst>
            </p:cNvPr>
            <p:cNvSpPr/>
            <p:nvPr/>
          </p:nvSpPr>
          <p:spPr bwMode="auto">
            <a:xfrm>
              <a:off x="2585580" y="4848884"/>
              <a:ext cx="1704713" cy="516332"/>
            </a:xfrm>
            <a:prstGeom prst="chevron">
              <a:avLst>
                <a:gd name="adj" fmla="val 21128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Process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CB6DA71C-264D-49F7-9486-7522CE122D7C}"/>
                </a:ext>
              </a:extLst>
            </p:cNvPr>
            <p:cNvSpPr txBox="1"/>
            <p:nvPr/>
          </p:nvSpPr>
          <p:spPr>
            <a:xfrm>
              <a:off x="4435569" y="3136270"/>
              <a:ext cx="253203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>
                  <a:latin typeface="Arial" pitchFamily="34" charset="0"/>
                </a:rPr>
                <a:t>Output + Noise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2B3D392-EA26-4D85-82FC-02FB1105C782}"/>
                </a:ext>
              </a:extLst>
            </p:cNvPr>
            <p:cNvSpPr txBox="1"/>
            <p:nvPr/>
          </p:nvSpPr>
          <p:spPr>
            <a:xfrm>
              <a:off x="4435569" y="4922384"/>
              <a:ext cx="24653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>
                  <a:latin typeface="Arial" pitchFamily="34" charset="0"/>
                </a:rPr>
                <a:t>Output + Noise</a:t>
              </a:r>
            </a:p>
          </p:txBody>
        </p:sp>
        <p:sp>
          <p:nvSpPr>
            <p:cNvPr id="34" name="Pfeil nach rechts 66">
              <a:extLst>
                <a:ext uri="{FF2B5EF4-FFF2-40B4-BE49-F238E27FC236}">
                  <a16:creationId xmlns:a16="http://schemas.microsoft.com/office/drawing/2014/main" id="{486FC517-1CF5-4FE2-86A8-CA656E5DB8BD}"/>
                </a:ext>
              </a:extLst>
            </p:cNvPr>
            <p:cNvSpPr/>
            <p:nvPr/>
          </p:nvSpPr>
          <p:spPr bwMode="auto">
            <a:xfrm>
              <a:off x="4511014" y="3565387"/>
              <a:ext cx="1704713" cy="1280462"/>
            </a:xfrm>
            <a:prstGeom prst="upDownArrow">
              <a:avLst>
                <a:gd name="adj1" fmla="val 100000"/>
                <a:gd name="adj2" fmla="val 5000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Equally </a:t>
              </a:r>
            </a:p>
            <a:p>
              <a:pPr algn="ctr" eaLnBrk="0" hangingPunct="0"/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likely *</a:t>
              </a:r>
            </a:p>
          </p:txBody>
        </p:sp>
        <p:graphicFrame>
          <p:nvGraphicFramePr>
            <p:cNvPr id="37" name="Diagramm 36">
              <a:extLst>
                <a:ext uri="{FF2B5EF4-FFF2-40B4-BE49-F238E27FC236}">
                  <a16:creationId xmlns:a16="http://schemas.microsoft.com/office/drawing/2014/main" id="{1C094BEF-1415-4BF8-8C47-5F06A2FAA51A}"/>
                </a:ext>
              </a:extLst>
            </p:cNvPr>
            <p:cNvGraphicFramePr/>
            <p:nvPr/>
          </p:nvGraphicFramePr>
          <p:xfrm>
            <a:off x="7015912" y="2852864"/>
            <a:ext cx="4912853" cy="321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6C40E215-6E0A-4975-A218-37BA481BEE32}"/>
              </a:ext>
            </a:extLst>
          </p:cNvPr>
          <p:cNvSpPr txBox="1"/>
          <p:nvPr/>
        </p:nvSpPr>
        <p:spPr>
          <a:xfrm>
            <a:off x="332903" y="1251966"/>
            <a:ext cx="115246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“It (Differential Privacy) ensures, that any sequence of outputs […] is ‘essentially’</a:t>
            </a:r>
          </a:p>
          <a:p>
            <a:pPr algn="ctr"/>
            <a:r>
              <a:rPr lang="en-US" dirty="0">
                <a:latin typeface="Arial" pitchFamily="34" charset="0"/>
              </a:rPr>
              <a:t>equally likely to occur, independent of the presence or absence of any individual” </a:t>
            </a:r>
            <a:r>
              <a:rPr lang="en-US" baseline="30000" dirty="0">
                <a:latin typeface="Arial" pitchFamily="34" charset="0"/>
              </a:rPr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45C5212-1691-4E29-A625-85DBAD27D0B2}"/>
                  </a:ext>
                </a:extLst>
              </p:cNvPr>
              <p:cNvSpPr txBox="1"/>
              <p:nvPr/>
            </p:nvSpPr>
            <p:spPr>
              <a:xfrm>
                <a:off x="8464858" y="5986424"/>
                <a:ext cx="3392709" cy="313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i="1" dirty="0"/>
                  <a:t>Variance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𝑠𝑒𝑛𝑠𝑖𝑡𝑖𝑣𝑖𝑡𝑦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i="1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45C5212-1691-4E29-A625-85DBAD27D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858" y="5986424"/>
                <a:ext cx="3392709" cy="313419"/>
              </a:xfrm>
              <a:prstGeom prst="rect">
                <a:avLst/>
              </a:prstGeom>
              <a:blipFill>
                <a:blip r:embed="rId3"/>
                <a:stretch>
                  <a:fillRect l="-3237" t="-1961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640CCB2-8575-444D-952D-83F10224D587}"/>
                  </a:ext>
                </a:extLst>
              </p:cNvPr>
              <p:cNvSpPr txBox="1"/>
              <p:nvPr/>
            </p:nvSpPr>
            <p:spPr>
              <a:xfrm>
                <a:off x="822299" y="5851259"/>
                <a:ext cx="5921774" cy="4485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𝑛𝑒𝑖𝑔𝑏h𝑜𝑟𝑖𝑛𝑔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𝑑𝑎𝑡𝑎𝑏𝑎𝑠𝑒𝑠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𝑅𝑒𝑠𝑝𝑜𝑛𝑠𝑒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𝑅𝑒𝑠𝑝𝑜𝑛𝑠𝑒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1400" i="1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640CCB2-8575-444D-952D-83F10224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99" y="5851259"/>
                <a:ext cx="5921774" cy="448584"/>
              </a:xfrm>
              <a:prstGeom prst="rect">
                <a:avLst/>
              </a:prstGeom>
              <a:blipFill>
                <a:blip r:embed="rId4"/>
                <a:stretch>
                  <a:fillRect l="-1030" t="-2740" b="-16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5F47BB91-D8DC-456A-AFCC-3B9D3E198FB6}"/>
              </a:ext>
            </a:extLst>
          </p:cNvPr>
          <p:cNvSpPr txBox="1"/>
          <p:nvPr/>
        </p:nvSpPr>
        <p:spPr>
          <a:xfrm>
            <a:off x="623392" y="5846593"/>
            <a:ext cx="198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566104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EAE95-DEAF-4F20-BA01-3CEB62FB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57578"/>
            <a:ext cx="10586102" cy="720725"/>
          </a:xfrm>
        </p:spPr>
        <p:txBody>
          <a:bodyPr/>
          <a:lstStyle/>
          <a:p>
            <a:r>
              <a:rPr lang="en-US" dirty="0"/>
              <a:t>Differential Privacy: Advantages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8FD7CD-E303-4021-8E0E-E8B08669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843C54-1284-4EE7-BAE1-241D9EAE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642C30-E1E1-4336-9A3A-E9249E23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C9C7F2D-F1D3-4ED4-A2AA-9CF8A243511A}"/>
              </a:ext>
            </a:extLst>
          </p:cNvPr>
          <p:cNvGrpSpPr/>
          <p:nvPr/>
        </p:nvGrpSpPr>
        <p:grpSpPr>
          <a:xfrm>
            <a:off x="333057" y="1678162"/>
            <a:ext cx="8645566" cy="3501676"/>
            <a:chOff x="327999" y="1365672"/>
            <a:chExt cx="8645566" cy="3501676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44AEDA8F-2F88-4F9E-B424-4BB19A211144}"/>
                </a:ext>
              </a:extLst>
            </p:cNvPr>
            <p:cNvGrpSpPr/>
            <p:nvPr/>
          </p:nvGrpSpPr>
          <p:grpSpPr>
            <a:xfrm>
              <a:off x="335053" y="2640521"/>
              <a:ext cx="8638512" cy="934292"/>
              <a:chOff x="332903" y="2881516"/>
              <a:chExt cx="8638512" cy="934292"/>
            </a:xfrm>
          </p:grpSpPr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2EBE3D4D-86D9-4761-B3F6-56A21CEA89C9}"/>
                  </a:ext>
                </a:extLst>
              </p:cNvPr>
              <p:cNvGrpSpPr/>
              <p:nvPr/>
            </p:nvGrpSpPr>
            <p:grpSpPr>
              <a:xfrm>
                <a:off x="332903" y="2881516"/>
                <a:ext cx="8638512" cy="934292"/>
                <a:chOff x="337807" y="1368000"/>
                <a:chExt cx="8638512" cy="934292"/>
              </a:xfrm>
            </p:grpSpPr>
            <p:sp>
              <p:nvSpPr>
                <p:cNvPr id="48" name="Rechteck: abgerundete Ecken 47">
                  <a:extLst>
                    <a:ext uri="{FF2B5EF4-FFF2-40B4-BE49-F238E27FC236}">
                      <a16:creationId xmlns:a16="http://schemas.microsoft.com/office/drawing/2014/main" id="{291E7997-3E9E-4870-A6CC-839C368708F7}"/>
                    </a:ext>
                  </a:extLst>
                </p:cNvPr>
                <p:cNvSpPr/>
                <p:nvPr/>
              </p:nvSpPr>
              <p:spPr bwMode="auto">
                <a:xfrm>
                  <a:off x="617037" y="1469547"/>
                  <a:ext cx="4686875" cy="720725"/>
                </a:xfrm>
                <a:prstGeom prst="round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No need for attack modelling</a:t>
                  </a:r>
                  <a:endParaRPr lang="en-US" dirty="0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BE81B9AB-F4A8-4AB6-86F5-DC83EF04114B}"/>
                    </a:ext>
                  </a:extLst>
                </p:cNvPr>
                <p:cNvSpPr/>
                <p:nvPr/>
              </p:nvSpPr>
              <p:spPr bwMode="auto">
                <a:xfrm>
                  <a:off x="337807" y="1368000"/>
                  <a:ext cx="934292" cy="934292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Parallelogramm 50">
                  <a:extLst>
                    <a:ext uri="{FF2B5EF4-FFF2-40B4-BE49-F238E27FC236}">
                      <a16:creationId xmlns:a16="http://schemas.microsoft.com/office/drawing/2014/main" id="{94505229-69F8-4C91-9F37-87E4A2FCCAA6}"/>
                    </a:ext>
                  </a:extLst>
                </p:cNvPr>
                <p:cNvSpPr/>
                <p:nvPr/>
              </p:nvSpPr>
              <p:spPr bwMode="auto">
                <a:xfrm>
                  <a:off x="4698730" y="1468322"/>
                  <a:ext cx="4277589" cy="720725"/>
                </a:xfrm>
                <a:prstGeom prst="parallelogram">
                  <a:avLst/>
                </a:prstGeom>
                <a:solidFill>
                  <a:schemeClr val="accent5"/>
                </a:solidFill>
                <a:ln w="2857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bg1"/>
                      </a:solidFill>
                      <a:cs typeface="Arial" pitchFamily="34" charset="0"/>
                    </a:rPr>
                    <a:t>Assumes omnipotent adversary</a:t>
                  </a:r>
                </a:p>
              </p:txBody>
            </p:sp>
          </p:grpSp>
          <p:pic>
            <p:nvPicPr>
              <p:cNvPr id="17" name="Grafik 16" descr="Ein Bild, das Becher, Zeichnung enthält.&#10;&#10;Automatisch generierte Beschreibung">
                <a:extLst>
                  <a:ext uri="{FF2B5EF4-FFF2-40B4-BE49-F238E27FC236}">
                    <a16:creationId xmlns:a16="http://schemas.microsoft.com/office/drawing/2014/main" id="{CFBD4296-FA6A-427D-9544-2FDC2BE06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17" y="2981839"/>
                <a:ext cx="706269" cy="706269"/>
              </a:xfrm>
              <a:prstGeom prst="rect">
                <a:avLst/>
              </a:prstGeom>
            </p:spPr>
          </p:pic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B7191C9-6671-4436-868D-4B7BE1CF06B3}"/>
                </a:ext>
              </a:extLst>
            </p:cNvPr>
            <p:cNvGrpSpPr/>
            <p:nvPr/>
          </p:nvGrpSpPr>
          <p:grpSpPr>
            <a:xfrm>
              <a:off x="327999" y="3933056"/>
              <a:ext cx="8638512" cy="934292"/>
              <a:chOff x="327999" y="4395032"/>
              <a:chExt cx="8638512" cy="934292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9CD475A4-006F-41AE-A51C-CA9BD5D727C2}"/>
                  </a:ext>
                </a:extLst>
              </p:cNvPr>
              <p:cNvGrpSpPr/>
              <p:nvPr/>
            </p:nvGrpSpPr>
            <p:grpSpPr>
              <a:xfrm>
                <a:off x="327999" y="4395032"/>
                <a:ext cx="8638512" cy="934292"/>
                <a:chOff x="337807" y="1368000"/>
                <a:chExt cx="8638512" cy="934292"/>
              </a:xfrm>
            </p:grpSpPr>
            <p:sp>
              <p:nvSpPr>
                <p:cNvPr id="54" name="Rechteck: abgerundete Ecken 53">
                  <a:extLst>
                    <a:ext uri="{FF2B5EF4-FFF2-40B4-BE49-F238E27FC236}">
                      <a16:creationId xmlns:a16="http://schemas.microsoft.com/office/drawing/2014/main" id="{70BA612D-C302-4917-85F7-7B176C85F19B}"/>
                    </a:ext>
                  </a:extLst>
                </p:cNvPr>
                <p:cNvSpPr/>
                <p:nvPr/>
              </p:nvSpPr>
              <p:spPr bwMode="auto">
                <a:xfrm>
                  <a:off x="617037" y="1469547"/>
                  <a:ext cx="4686875" cy="720725"/>
                </a:xfrm>
                <a:prstGeom prst="round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Can be adapted 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to many use cases</a:t>
                  </a:r>
                  <a:endParaRPr lang="en-US" dirty="0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612F761A-39D2-4167-BB89-299A20C78A6B}"/>
                    </a:ext>
                  </a:extLst>
                </p:cNvPr>
                <p:cNvSpPr/>
                <p:nvPr/>
              </p:nvSpPr>
              <p:spPr bwMode="auto">
                <a:xfrm>
                  <a:off x="337807" y="1368000"/>
                  <a:ext cx="934292" cy="934292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Parallelogramm 56">
                  <a:extLst>
                    <a:ext uri="{FF2B5EF4-FFF2-40B4-BE49-F238E27FC236}">
                      <a16:creationId xmlns:a16="http://schemas.microsoft.com/office/drawing/2014/main" id="{6564F37C-4372-4457-853A-88F67C4AB37A}"/>
                    </a:ext>
                  </a:extLst>
                </p:cNvPr>
                <p:cNvSpPr/>
                <p:nvPr/>
              </p:nvSpPr>
              <p:spPr bwMode="auto">
                <a:xfrm>
                  <a:off x="4698730" y="1469546"/>
                  <a:ext cx="4277589" cy="720725"/>
                </a:xfrm>
                <a:prstGeom prst="parallelogram">
                  <a:avLst/>
                </a:prstGeom>
                <a:solidFill>
                  <a:schemeClr val="accent5"/>
                </a:solidFill>
                <a:ln w="2857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Versatile</a:t>
                  </a:r>
                  <a:endParaRPr lang="en-US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19" name="Grafik 18" descr="Ein Bild, das Zeichnung, Teller enthält.&#10;&#10;Automatisch generierte Beschreibung">
                <a:extLst>
                  <a:ext uri="{FF2B5EF4-FFF2-40B4-BE49-F238E27FC236}">
                    <a16:creationId xmlns:a16="http://schemas.microsoft.com/office/drawing/2014/main" id="{B360CB0C-73C9-4930-8BDF-2761AF77B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74" y="4543169"/>
                <a:ext cx="683012" cy="683012"/>
              </a:xfrm>
              <a:prstGeom prst="rect">
                <a:avLst/>
              </a:prstGeom>
            </p:spPr>
          </p:pic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B4C025EE-9B86-4A9D-8B87-12012EB3217B}"/>
                </a:ext>
              </a:extLst>
            </p:cNvPr>
            <p:cNvGrpSpPr/>
            <p:nvPr/>
          </p:nvGrpSpPr>
          <p:grpSpPr>
            <a:xfrm>
              <a:off x="327999" y="1365672"/>
              <a:ext cx="8638513" cy="934292"/>
              <a:chOff x="337807" y="1368000"/>
              <a:chExt cx="8638513" cy="934292"/>
            </a:xfrm>
          </p:grpSpPr>
          <p:sp>
            <p:nvSpPr>
              <p:cNvPr id="62" name="Rechteck: abgerundete Ecken 61">
                <a:extLst>
                  <a:ext uri="{FF2B5EF4-FFF2-40B4-BE49-F238E27FC236}">
                    <a16:creationId xmlns:a16="http://schemas.microsoft.com/office/drawing/2014/main" id="{E690A5F8-577F-4AFF-A008-0C9A9F68FCAA}"/>
                  </a:ext>
                </a:extLst>
              </p:cNvPr>
              <p:cNvSpPr/>
              <p:nvPr/>
            </p:nvSpPr>
            <p:spPr bwMode="auto">
              <a:xfrm>
                <a:off x="617037" y="1469547"/>
                <a:ext cx="4686875" cy="720725"/>
              </a:xfrm>
              <a:prstGeom prst="round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Privacy loss </a:t>
                </a:r>
                <a:r>
                  <a:rPr lang="en-US" dirty="0"/>
                  <a:t>can be quantified</a:t>
                </a: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1662406C-D1CE-4963-B342-9BD3B8C90A61}"/>
                  </a:ext>
                </a:extLst>
              </p:cNvPr>
              <p:cNvSpPr/>
              <p:nvPr/>
            </p:nvSpPr>
            <p:spPr bwMode="auto">
              <a:xfrm>
                <a:off x="337807" y="1368000"/>
                <a:ext cx="934292" cy="934292"/>
              </a:xfrm>
              <a:prstGeom prst="ellipse">
                <a:avLst/>
              </a:prstGeom>
              <a:solidFill>
                <a:schemeClr val="accent5"/>
              </a:solidFill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Parallelogramm 64">
                <a:extLst>
                  <a:ext uri="{FF2B5EF4-FFF2-40B4-BE49-F238E27FC236}">
                    <a16:creationId xmlns:a16="http://schemas.microsoft.com/office/drawing/2014/main" id="{4E854870-857B-498B-B3EC-58395C77D822}"/>
                  </a:ext>
                </a:extLst>
              </p:cNvPr>
              <p:cNvSpPr/>
              <p:nvPr/>
            </p:nvSpPr>
            <p:spPr bwMode="auto">
              <a:xfrm>
                <a:off x="4698731" y="1468322"/>
                <a:ext cx="4277589" cy="729162"/>
              </a:xfrm>
              <a:prstGeom prst="parallelogram">
                <a:avLst/>
              </a:prstGeom>
              <a:solidFill>
                <a:schemeClr val="accent5"/>
              </a:solidFill>
              <a:ln w="285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Privacy Budget </a:t>
                </a:r>
                <a:r>
                  <a:rPr lang="en-US" dirty="0">
                    <a:solidFill>
                      <a:schemeClr val="bg1"/>
                    </a:solidFill>
                  </a:rPr>
                  <a:t>ɛ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CA1A821-0B6B-4316-B0B7-02F95CDC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22" y="1526312"/>
              <a:ext cx="634261" cy="63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9124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EAE95-DEAF-4F20-BA01-3CEB62FB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57578"/>
            <a:ext cx="10586102" cy="720725"/>
          </a:xfrm>
        </p:spPr>
        <p:txBody>
          <a:bodyPr/>
          <a:lstStyle/>
          <a:p>
            <a:r>
              <a:rPr lang="en-US" dirty="0"/>
              <a:t>Differential Privacy: Challenges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8FD7CD-E303-4021-8E0E-E8B08669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843C54-1284-4EE7-BAE1-241D9EAE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642C30-E1E1-4336-9A3A-E9249E23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C9C7F2D-F1D3-4ED4-A2AA-9CF8A243511A}"/>
              </a:ext>
            </a:extLst>
          </p:cNvPr>
          <p:cNvGrpSpPr/>
          <p:nvPr/>
        </p:nvGrpSpPr>
        <p:grpSpPr>
          <a:xfrm>
            <a:off x="333057" y="1678162"/>
            <a:ext cx="11525887" cy="3501676"/>
            <a:chOff x="327999" y="1365672"/>
            <a:chExt cx="11525887" cy="3501676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44AEDA8F-2F88-4F9E-B424-4BB19A211144}"/>
                </a:ext>
              </a:extLst>
            </p:cNvPr>
            <p:cNvGrpSpPr/>
            <p:nvPr/>
          </p:nvGrpSpPr>
          <p:grpSpPr>
            <a:xfrm>
              <a:off x="335053" y="2640521"/>
              <a:ext cx="11518833" cy="934292"/>
              <a:chOff x="332903" y="2881516"/>
              <a:chExt cx="11518833" cy="934292"/>
            </a:xfrm>
          </p:grpSpPr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2EBE3D4D-86D9-4761-B3F6-56A21CEA89C9}"/>
                  </a:ext>
                </a:extLst>
              </p:cNvPr>
              <p:cNvGrpSpPr/>
              <p:nvPr/>
            </p:nvGrpSpPr>
            <p:grpSpPr>
              <a:xfrm>
                <a:off x="332903" y="2881516"/>
                <a:ext cx="11518833" cy="934292"/>
                <a:chOff x="337807" y="1368000"/>
                <a:chExt cx="11518833" cy="934292"/>
              </a:xfrm>
            </p:grpSpPr>
            <p:sp>
              <p:nvSpPr>
                <p:cNvPr id="48" name="Rechteck: abgerundete Ecken 47">
                  <a:extLst>
                    <a:ext uri="{FF2B5EF4-FFF2-40B4-BE49-F238E27FC236}">
                      <a16:creationId xmlns:a16="http://schemas.microsoft.com/office/drawing/2014/main" id="{291E7997-3E9E-4870-A6CC-839C368708F7}"/>
                    </a:ext>
                  </a:extLst>
                </p:cNvPr>
                <p:cNvSpPr/>
                <p:nvPr/>
              </p:nvSpPr>
              <p:spPr bwMode="auto">
                <a:xfrm>
                  <a:off x="617037" y="1469547"/>
                  <a:ext cx="4686875" cy="720725"/>
                </a:xfrm>
                <a:prstGeom prst="round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No need for attack modelling</a:t>
                  </a:r>
                  <a:endParaRPr lang="en-US" dirty="0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BE81B9AB-F4A8-4AB6-86F5-DC83EF04114B}"/>
                    </a:ext>
                  </a:extLst>
                </p:cNvPr>
                <p:cNvSpPr/>
                <p:nvPr/>
              </p:nvSpPr>
              <p:spPr bwMode="auto">
                <a:xfrm>
                  <a:off x="337807" y="1368000"/>
                  <a:ext cx="934292" cy="934292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Rechteck: obere Ecken abgerundet 51">
                  <a:extLst>
                    <a:ext uri="{FF2B5EF4-FFF2-40B4-BE49-F238E27FC236}">
                      <a16:creationId xmlns:a16="http://schemas.microsoft.com/office/drawing/2014/main" id="{78CBCA06-413C-4198-8CA1-FDBB07485683}"/>
                    </a:ext>
                  </a:extLst>
                </p:cNvPr>
                <p:cNvSpPr/>
                <p:nvPr/>
              </p:nvSpPr>
              <p:spPr bwMode="auto">
                <a:xfrm>
                  <a:off x="8725640" y="1469547"/>
                  <a:ext cx="3131000" cy="719500"/>
                </a:xfrm>
                <a:prstGeom prst="round2SameRect">
                  <a:avLst/>
                </a:prstGeom>
                <a:solidFill>
                  <a:srgbClr val="FF5B0E"/>
                </a:solidFill>
                <a:ln w="28575">
                  <a:solidFill>
                    <a:srgbClr val="FF5B0E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bg1"/>
                      </a:solidFill>
                      <a:cs typeface="Arial" pitchFamily="34" charset="0"/>
                    </a:rPr>
                    <a:t>Ignores context</a:t>
                  </a:r>
                </a:p>
              </p:txBody>
            </p:sp>
            <p:sp>
              <p:nvSpPr>
                <p:cNvPr id="51" name="Parallelogramm 50">
                  <a:extLst>
                    <a:ext uri="{FF2B5EF4-FFF2-40B4-BE49-F238E27FC236}">
                      <a16:creationId xmlns:a16="http://schemas.microsoft.com/office/drawing/2014/main" id="{94505229-69F8-4C91-9F37-87E4A2FCCAA6}"/>
                    </a:ext>
                  </a:extLst>
                </p:cNvPr>
                <p:cNvSpPr/>
                <p:nvPr/>
              </p:nvSpPr>
              <p:spPr bwMode="auto">
                <a:xfrm>
                  <a:off x="4698730" y="1468322"/>
                  <a:ext cx="4277589" cy="720725"/>
                </a:xfrm>
                <a:prstGeom prst="parallelogram">
                  <a:avLst/>
                </a:prstGeom>
                <a:solidFill>
                  <a:schemeClr val="accent5"/>
                </a:solidFill>
                <a:ln w="2857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bg1"/>
                      </a:solidFill>
                      <a:cs typeface="Arial" pitchFamily="34" charset="0"/>
                    </a:rPr>
                    <a:t>Assumes omnipotent adversary</a:t>
                  </a:r>
                </a:p>
              </p:txBody>
            </p:sp>
          </p:grpSp>
          <p:pic>
            <p:nvPicPr>
              <p:cNvPr id="17" name="Grafik 16" descr="Ein Bild, das Becher, Zeichnung enthält.&#10;&#10;Automatisch generierte Beschreibung">
                <a:extLst>
                  <a:ext uri="{FF2B5EF4-FFF2-40B4-BE49-F238E27FC236}">
                    <a16:creationId xmlns:a16="http://schemas.microsoft.com/office/drawing/2014/main" id="{CFBD4296-FA6A-427D-9544-2FDC2BE06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17" y="2981839"/>
                <a:ext cx="706269" cy="706269"/>
              </a:xfrm>
              <a:prstGeom prst="rect">
                <a:avLst/>
              </a:prstGeom>
            </p:spPr>
          </p:pic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B7191C9-6671-4436-868D-4B7BE1CF06B3}"/>
                </a:ext>
              </a:extLst>
            </p:cNvPr>
            <p:cNvGrpSpPr/>
            <p:nvPr/>
          </p:nvGrpSpPr>
          <p:grpSpPr>
            <a:xfrm>
              <a:off x="327999" y="3933056"/>
              <a:ext cx="11518833" cy="934292"/>
              <a:chOff x="327999" y="4395032"/>
              <a:chExt cx="11518833" cy="934292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9CD475A4-006F-41AE-A51C-CA9BD5D727C2}"/>
                  </a:ext>
                </a:extLst>
              </p:cNvPr>
              <p:cNvGrpSpPr/>
              <p:nvPr/>
            </p:nvGrpSpPr>
            <p:grpSpPr>
              <a:xfrm>
                <a:off x="327999" y="4395032"/>
                <a:ext cx="11518833" cy="934292"/>
                <a:chOff x="337807" y="1368000"/>
                <a:chExt cx="11518833" cy="934292"/>
              </a:xfrm>
            </p:grpSpPr>
            <p:sp>
              <p:nvSpPr>
                <p:cNvPr id="54" name="Rechteck: abgerundete Ecken 53">
                  <a:extLst>
                    <a:ext uri="{FF2B5EF4-FFF2-40B4-BE49-F238E27FC236}">
                      <a16:creationId xmlns:a16="http://schemas.microsoft.com/office/drawing/2014/main" id="{70BA612D-C302-4917-85F7-7B176C85F19B}"/>
                    </a:ext>
                  </a:extLst>
                </p:cNvPr>
                <p:cNvSpPr/>
                <p:nvPr/>
              </p:nvSpPr>
              <p:spPr bwMode="auto">
                <a:xfrm>
                  <a:off x="617037" y="1469547"/>
                  <a:ext cx="4686875" cy="720725"/>
                </a:xfrm>
                <a:prstGeom prst="round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Can be adapted 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tx1"/>
                      </a:solidFill>
                      <a:cs typeface="Arial" pitchFamily="34" charset="0"/>
                    </a:rPr>
                    <a:t>to many use cases</a:t>
                  </a:r>
                  <a:endParaRPr lang="en-US" dirty="0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612F761A-39D2-4167-BB89-299A20C78A6B}"/>
                    </a:ext>
                  </a:extLst>
                </p:cNvPr>
                <p:cNvSpPr/>
                <p:nvPr/>
              </p:nvSpPr>
              <p:spPr bwMode="auto">
                <a:xfrm>
                  <a:off x="337807" y="1368000"/>
                  <a:ext cx="934292" cy="934292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Rechteck: obere Ecken abgerundet 57">
                  <a:extLst>
                    <a:ext uri="{FF2B5EF4-FFF2-40B4-BE49-F238E27FC236}">
                      <a16:creationId xmlns:a16="http://schemas.microsoft.com/office/drawing/2014/main" id="{23309205-D002-4749-BFA7-72F1D22C9D67}"/>
                    </a:ext>
                  </a:extLst>
                </p:cNvPr>
                <p:cNvSpPr/>
                <p:nvPr/>
              </p:nvSpPr>
              <p:spPr bwMode="auto">
                <a:xfrm>
                  <a:off x="8725640" y="1469546"/>
                  <a:ext cx="3131000" cy="719500"/>
                </a:xfrm>
                <a:prstGeom prst="round2SameRect">
                  <a:avLst/>
                </a:prstGeom>
                <a:solidFill>
                  <a:srgbClr val="FF5B0E"/>
                </a:solidFill>
                <a:ln w="28575">
                  <a:solidFill>
                    <a:srgbClr val="FF5B0E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Complex</a:t>
                  </a:r>
                  <a:endParaRPr lang="en-US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Parallelogramm 56">
                  <a:extLst>
                    <a:ext uri="{FF2B5EF4-FFF2-40B4-BE49-F238E27FC236}">
                      <a16:creationId xmlns:a16="http://schemas.microsoft.com/office/drawing/2014/main" id="{6564F37C-4372-4457-853A-88F67C4AB37A}"/>
                    </a:ext>
                  </a:extLst>
                </p:cNvPr>
                <p:cNvSpPr/>
                <p:nvPr/>
              </p:nvSpPr>
              <p:spPr bwMode="auto">
                <a:xfrm>
                  <a:off x="4698730" y="1469546"/>
                  <a:ext cx="4277589" cy="720725"/>
                </a:xfrm>
                <a:prstGeom prst="parallelogram">
                  <a:avLst/>
                </a:prstGeom>
                <a:solidFill>
                  <a:schemeClr val="accent5"/>
                </a:solidFill>
                <a:ln w="28575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Versatile</a:t>
                  </a:r>
                  <a:endParaRPr lang="en-US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19" name="Grafik 18" descr="Ein Bild, das Zeichnung, Teller enthält.&#10;&#10;Automatisch generierte Beschreibung">
                <a:extLst>
                  <a:ext uri="{FF2B5EF4-FFF2-40B4-BE49-F238E27FC236}">
                    <a16:creationId xmlns:a16="http://schemas.microsoft.com/office/drawing/2014/main" id="{B360CB0C-73C9-4930-8BDF-2761AF77B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74" y="4543169"/>
                <a:ext cx="683012" cy="683012"/>
              </a:xfrm>
              <a:prstGeom prst="rect">
                <a:avLst/>
              </a:prstGeom>
            </p:spPr>
          </p:pic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B4C025EE-9B86-4A9D-8B87-12012EB3217B}"/>
                </a:ext>
              </a:extLst>
            </p:cNvPr>
            <p:cNvGrpSpPr/>
            <p:nvPr/>
          </p:nvGrpSpPr>
          <p:grpSpPr>
            <a:xfrm>
              <a:off x="327999" y="1365672"/>
              <a:ext cx="11518833" cy="934292"/>
              <a:chOff x="337807" y="1368000"/>
              <a:chExt cx="11518833" cy="934292"/>
            </a:xfrm>
          </p:grpSpPr>
          <p:sp>
            <p:nvSpPr>
              <p:cNvPr id="62" name="Rechteck: abgerundete Ecken 61">
                <a:extLst>
                  <a:ext uri="{FF2B5EF4-FFF2-40B4-BE49-F238E27FC236}">
                    <a16:creationId xmlns:a16="http://schemas.microsoft.com/office/drawing/2014/main" id="{E690A5F8-577F-4AFF-A008-0C9A9F68FCAA}"/>
                  </a:ext>
                </a:extLst>
              </p:cNvPr>
              <p:cNvSpPr/>
              <p:nvPr/>
            </p:nvSpPr>
            <p:spPr bwMode="auto">
              <a:xfrm>
                <a:off x="617037" y="1469547"/>
                <a:ext cx="4686875" cy="720725"/>
              </a:xfrm>
              <a:prstGeom prst="roundRect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Privacy loss </a:t>
                </a:r>
                <a:r>
                  <a:rPr lang="en-US" dirty="0"/>
                  <a:t>can be quantified</a:t>
                </a: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1662406C-D1CE-4963-B342-9BD3B8C90A61}"/>
                  </a:ext>
                </a:extLst>
              </p:cNvPr>
              <p:cNvSpPr/>
              <p:nvPr/>
            </p:nvSpPr>
            <p:spPr bwMode="auto">
              <a:xfrm>
                <a:off x="337807" y="1368000"/>
                <a:ext cx="934292" cy="934292"/>
              </a:xfrm>
              <a:prstGeom prst="ellipse">
                <a:avLst/>
              </a:prstGeom>
              <a:solidFill>
                <a:schemeClr val="accent5"/>
              </a:solidFill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Rechteck: obere Ecken abgerundet 63">
                <a:extLst>
                  <a:ext uri="{FF2B5EF4-FFF2-40B4-BE49-F238E27FC236}">
                    <a16:creationId xmlns:a16="http://schemas.microsoft.com/office/drawing/2014/main" id="{989F9FE3-350A-4AB3-BF83-DCFEEE0A6284}"/>
                  </a:ext>
                </a:extLst>
              </p:cNvPr>
              <p:cNvSpPr/>
              <p:nvPr/>
            </p:nvSpPr>
            <p:spPr bwMode="auto">
              <a:xfrm>
                <a:off x="8730544" y="1467096"/>
                <a:ext cx="3126096" cy="730387"/>
              </a:xfrm>
              <a:prstGeom prst="round2SameRect">
                <a:avLst/>
              </a:prstGeom>
              <a:solidFill>
                <a:srgbClr val="FF5B0E"/>
              </a:solidFill>
              <a:ln w="28575">
                <a:solidFill>
                  <a:srgbClr val="FF5B0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Limited amount of utility</a:t>
                </a:r>
              </a:p>
            </p:txBody>
          </p:sp>
          <p:sp>
            <p:nvSpPr>
              <p:cNvPr id="65" name="Parallelogramm 64">
                <a:extLst>
                  <a:ext uri="{FF2B5EF4-FFF2-40B4-BE49-F238E27FC236}">
                    <a16:creationId xmlns:a16="http://schemas.microsoft.com/office/drawing/2014/main" id="{4E854870-857B-498B-B3EC-58395C77D822}"/>
                  </a:ext>
                </a:extLst>
              </p:cNvPr>
              <p:cNvSpPr/>
              <p:nvPr/>
            </p:nvSpPr>
            <p:spPr bwMode="auto">
              <a:xfrm>
                <a:off x="4698731" y="1468322"/>
                <a:ext cx="4277589" cy="729162"/>
              </a:xfrm>
              <a:prstGeom prst="parallelogram">
                <a:avLst/>
              </a:prstGeom>
              <a:solidFill>
                <a:schemeClr val="accent5"/>
              </a:solidFill>
              <a:ln w="28575"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Privacy Budget </a:t>
                </a:r>
                <a:r>
                  <a:rPr lang="en-US" dirty="0">
                    <a:solidFill>
                      <a:schemeClr val="bg1"/>
                    </a:solidFill>
                  </a:rPr>
                  <a:t>ɛ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CA1A821-0B6B-4316-B0B7-02F95CDC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22" y="1526312"/>
              <a:ext cx="634261" cy="63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8378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9C8A8-7D68-491D-9CE4-0B48370F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BCCDA7F5-71B0-4FE8-9FBE-ED570DD61F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782465"/>
              </p:ext>
            </p:extLst>
          </p:nvPr>
        </p:nvGraphicFramePr>
        <p:xfrm>
          <a:off x="334963" y="765177"/>
          <a:ext cx="11522075" cy="58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B5357E-3153-4C69-A8DD-A811AEC5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CDDF3-DF1A-4B71-9B34-DC6A7DD8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4AB361-3EB4-4DEA-A3CE-1E4FEB1A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777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315EC8-053C-4468-9CD2-5F9B10E9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" y="-4520"/>
            <a:ext cx="12192000" cy="684143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D3CF3-62C3-4BD6-9390-80784647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0E746E-8ED5-4248-93EB-36246DF9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Marcus Land – Master Thesis: Initial Presentation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174D20-73C9-4900-9C20-20F7A58F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0723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58B378-8E3D-49FC-9C73-2766CDC1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75920-F28D-4C6B-AF78-28B03FA2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Marcus Land – Master Thesis: Initial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9E816-2241-4B80-AD3D-3AA2040E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82D244-C8C9-4A1F-BF8C-8FE77C5DB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2"/>
          <a:stretch/>
        </p:blipFill>
        <p:spPr>
          <a:xfrm>
            <a:off x="0" y="1"/>
            <a:ext cx="12192000" cy="65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75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Breitbild</PresentationFormat>
  <Paragraphs>175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Cambria Math</vt:lpstr>
      <vt:lpstr>Helvetica Neue</vt:lpstr>
      <vt:lpstr>TUM Neue Helvetica 75 Bold</vt:lpstr>
      <vt:lpstr>Wingdings</vt:lpstr>
      <vt:lpstr>Slides sebis 2013 2</vt:lpstr>
      <vt:lpstr>Supporting diverse stakeholders to make informed decisions about the use of differential privacy with a web-based e-learning application</vt:lpstr>
      <vt:lpstr>Motivation: The Threat of De-Anonymization</vt:lpstr>
      <vt:lpstr>Motivation: Differential Privacy - A Trending Topic</vt:lpstr>
      <vt:lpstr>Differential Privacy: Definition</vt:lpstr>
      <vt:lpstr>Differential Privacy: Advantages</vt:lpstr>
      <vt:lpstr>Differential Privacy: Challenges</vt:lpstr>
      <vt:lpstr>Research Questions</vt:lpstr>
      <vt:lpstr>PowerPoint-Präsentation</vt:lpstr>
      <vt:lpstr>PowerPoint-Präsentation</vt:lpstr>
      <vt:lpstr>PowerPoint-Präsentation</vt:lpstr>
      <vt:lpstr>PowerPoint-Präsentation</vt:lpstr>
      <vt:lpstr>Research Approach: Requirements</vt:lpstr>
      <vt:lpstr>Research Approach: Design Science [2][3]</vt:lpstr>
      <vt:lpstr>Timeline – What has been done so far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2020-08-09T10:43:55Z</dcterms:created>
  <dcterms:modified xsi:type="dcterms:W3CDTF">2020-08-10T09:54:56Z</dcterms:modified>
</cp:coreProperties>
</file>