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725" r:id="rId4"/>
  </p:sldMasterIdLst>
  <p:notesMasterIdLst>
    <p:notesMasterId r:id="rId54"/>
  </p:notesMasterIdLst>
  <p:handoutMasterIdLst>
    <p:handoutMasterId r:id="rId55"/>
  </p:handoutMasterIdLst>
  <p:sldIdLst>
    <p:sldId id="647" r:id="rId5"/>
    <p:sldId id="832" r:id="rId6"/>
    <p:sldId id="917" r:id="rId7"/>
    <p:sldId id="706" r:id="rId8"/>
    <p:sldId id="855" r:id="rId9"/>
    <p:sldId id="912" r:id="rId10"/>
    <p:sldId id="833" r:id="rId11"/>
    <p:sldId id="778" r:id="rId12"/>
    <p:sldId id="892" r:id="rId13"/>
    <p:sldId id="834" r:id="rId14"/>
    <p:sldId id="788" r:id="rId15"/>
    <p:sldId id="838" r:id="rId16"/>
    <p:sldId id="906" r:id="rId17"/>
    <p:sldId id="703" r:id="rId18"/>
    <p:sldId id="773" r:id="rId19"/>
    <p:sldId id="728" r:id="rId20"/>
    <p:sldId id="760" r:id="rId21"/>
    <p:sldId id="783" r:id="rId22"/>
    <p:sldId id="784" r:id="rId23"/>
    <p:sldId id="761" r:id="rId24"/>
    <p:sldId id="762" r:id="rId25"/>
    <p:sldId id="715" r:id="rId26"/>
    <p:sldId id="849" r:id="rId27"/>
    <p:sldId id="835" r:id="rId28"/>
    <p:sldId id="847" r:id="rId29"/>
    <p:sldId id="813" r:id="rId30"/>
    <p:sldId id="814" r:id="rId31"/>
    <p:sldId id="875" r:id="rId32"/>
    <p:sldId id="836" r:id="rId33"/>
    <p:sldId id="893" r:id="rId34"/>
    <p:sldId id="839" r:id="rId35"/>
    <p:sldId id="714" r:id="rId36"/>
    <p:sldId id="747" r:id="rId37"/>
    <p:sldId id="861" r:id="rId38"/>
    <p:sldId id="860" r:id="rId39"/>
    <p:sldId id="864" r:id="rId40"/>
    <p:sldId id="862" r:id="rId41"/>
    <p:sldId id="867" r:id="rId42"/>
    <p:sldId id="863" r:id="rId43"/>
    <p:sldId id="868" r:id="rId44"/>
    <p:sldId id="871" r:id="rId45"/>
    <p:sldId id="918" r:id="rId46"/>
    <p:sldId id="910" r:id="rId47"/>
    <p:sldId id="887" r:id="rId48"/>
    <p:sldId id="816" r:id="rId49"/>
    <p:sldId id="916" r:id="rId50"/>
    <p:sldId id="822" r:id="rId51"/>
    <p:sldId id="846" r:id="rId52"/>
    <p:sldId id="894" r:id="rId53"/>
  </p:sldIdLst>
  <p:sldSz cx="12192000" cy="6858000"/>
  <p:notesSz cx="7099300" cy="10234613"/>
  <p:defaultTex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orient="horz" pos="618" userDrawn="1">
          <p15:clr>
            <a:srgbClr val="A4A3A4"/>
          </p15:clr>
        </p15:guide>
        <p15:guide id="3" orient="horz" pos="4042" userDrawn="1">
          <p15:clr>
            <a:srgbClr val="A4A3A4"/>
          </p15:clr>
        </p15:guide>
        <p15:guide id="4" pos="7499" userDrawn="1">
          <p15:clr>
            <a:srgbClr val="A4A3A4"/>
          </p15:clr>
        </p15:guide>
        <p15:guide id="5" pos="211" userDrawn="1">
          <p15:clr>
            <a:srgbClr val="A4A3A4"/>
          </p15:clr>
        </p15:guide>
        <p15:guide id="6"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5A2"/>
    <a:srgbClr val="529DD2"/>
    <a:srgbClr val="2C8242"/>
    <a:srgbClr val="8EB94E"/>
    <a:srgbClr val="FBD116"/>
    <a:srgbClr val="F15032"/>
    <a:srgbClr val="F8DE70"/>
    <a:srgbClr val="F09074"/>
    <a:srgbClr val="B1BCCE"/>
    <a:srgbClr val="99DF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7" autoAdjust="0"/>
    <p:restoredTop sz="81461" autoAdjust="0"/>
  </p:normalViewPr>
  <p:slideViewPr>
    <p:cSldViewPr>
      <p:cViewPr>
        <p:scale>
          <a:sx n="90" d="100"/>
          <a:sy n="90" d="100"/>
        </p:scale>
        <p:origin x="654" y="240"/>
      </p:cViewPr>
      <p:guideLst>
        <p:guide orient="horz" pos="2160"/>
        <p:guide orient="horz" pos="618"/>
        <p:guide orient="horz" pos="4042"/>
        <p:guide pos="7499"/>
        <p:guide pos="211"/>
        <p:guide pos="3840"/>
      </p:guideLst>
    </p:cSldViewPr>
  </p:slideViewPr>
  <p:outlineViewPr>
    <p:cViewPr>
      <p:scale>
        <a:sx n="33" d="100"/>
        <a:sy n="33" d="100"/>
      </p:scale>
      <p:origin x="0" y="390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noProof="0" dirty="0"/>
              <a:t>Probability</a:t>
            </a:r>
            <a:r>
              <a:rPr lang="en-US" baseline="0" noProof="0" dirty="0"/>
              <a:t> Distributions</a:t>
            </a:r>
            <a:endParaRPr lang="en-US" noProof="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Tabelle1!$B$1</c:f>
              <c:strCache>
                <c:ptCount val="1"/>
                <c:pt idx="0">
                  <c:v>With X</c:v>
                </c:pt>
              </c:strCache>
            </c:strRef>
          </c:tx>
          <c:spPr>
            <a:ln w="28575" cap="rnd">
              <a:solidFill>
                <a:schemeClr val="accent5"/>
              </a:solidFill>
              <a:round/>
            </a:ln>
            <a:effectLst/>
          </c:spPr>
          <c:marker>
            <c:symbol val="none"/>
          </c:marker>
          <c:cat>
            <c:numRef>
              <c:f>Tabelle1!$A$2:$A$32</c:f>
              <c:numCache>
                <c:formatCode>General</c:formatCode>
                <c:ptCount val="31"/>
                <c:pt idx="0">
                  <c:v>5</c:v>
                </c:pt>
                <c:pt idx="1">
                  <c:v>5.2</c:v>
                </c:pt>
                <c:pt idx="2">
                  <c:v>5.4</c:v>
                </c:pt>
                <c:pt idx="3">
                  <c:v>5.6000000000000005</c:v>
                </c:pt>
                <c:pt idx="4">
                  <c:v>5.8000000000000007</c:v>
                </c:pt>
                <c:pt idx="5">
                  <c:v>6.0000000000000009</c:v>
                </c:pt>
                <c:pt idx="6">
                  <c:v>6.2000000000000011</c:v>
                </c:pt>
                <c:pt idx="7">
                  <c:v>6.4000000000000012</c:v>
                </c:pt>
                <c:pt idx="8">
                  <c:v>6.6000000000000014</c:v>
                </c:pt>
                <c:pt idx="9">
                  <c:v>6.8000000000000016</c:v>
                </c:pt>
                <c:pt idx="10">
                  <c:v>7.0000000000000018</c:v>
                </c:pt>
                <c:pt idx="11">
                  <c:v>7.200000000000002</c:v>
                </c:pt>
                <c:pt idx="12">
                  <c:v>7.4000000000000021</c:v>
                </c:pt>
                <c:pt idx="13">
                  <c:v>7.6000000000000023</c:v>
                </c:pt>
                <c:pt idx="14">
                  <c:v>7.8000000000000025</c:v>
                </c:pt>
                <c:pt idx="15">
                  <c:v>8.0000000000000018</c:v>
                </c:pt>
                <c:pt idx="16">
                  <c:v>8.2000000000000011</c:v>
                </c:pt>
                <c:pt idx="17">
                  <c:v>8.4</c:v>
                </c:pt>
                <c:pt idx="18">
                  <c:v>8.6</c:v>
                </c:pt>
                <c:pt idx="19">
                  <c:v>8.7999999999999989</c:v>
                </c:pt>
                <c:pt idx="20">
                  <c:v>8.9999999999999982</c:v>
                </c:pt>
                <c:pt idx="21">
                  <c:v>9.1999999999999975</c:v>
                </c:pt>
                <c:pt idx="22">
                  <c:v>9.3999999999999968</c:v>
                </c:pt>
                <c:pt idx="23">
                  <c:v>9.5999999999999961</c:v>
                </c:pt>
                <c:pt idx="24">
                  <c:v>9.7999999999999954</c:v>
                </c:pt>
                <c:pt idx="25">
                  <c:v>9.9999999999999947</c:v>
                </c:pt>
                <c:pt idx="26">
                  <c:v>10.199999999999994</c:v>
                </c:pt>
                <c:pt idx="27">
                  <c:v>10.399999999999993</c:v>
                </c:pt>
                <c:pt idx="28">
                  <c:v>10.599999999999993</c:v>
                </c:pt>
                <c:pt idx="29">
                  <c:v>10.799999999999992</c:v>
                </c:pt>
                <c:pt idx="30">
                  <c:v>10.999999999999991</c:v>
                </c:pt>
              </c:numCache>
            </c:numRef>
          </c:cat>
          <c:val>
            <c:numRef>
              <c:f>Tabelle1!$B$2:$B$32</c:f>
              <c:numCache>
                <c:formatCode>General</c:formatCode>
                <c:ptCount val="31"/>
                <c:pt idx="0">
                  <c:v>9.1578194443670893E-3</c:v>
                </c:pt>
                <c:pt idx="1">
                  <c:v>1.1185385928082801E-2</c:v>
                </c:pt>
                <c:pt idx="2">
                  <c:v>1.3661861223646285E-2</c:v>
                </c:pt>
                <c:pt idx="3">
                  <c:v>1.668663498016305E-2</c:v>
                </c:pt>
                <c:pt idx="4">
                  <c:v>2.0381101989183123E-2</c:v>
                </c:pt>
                <c:pt idx="5">
                  <c:v>2.4893534183931993E-2</c:v>
                </c:pt>
                <c:pt idx="6">
                  <c:v>3.0405031312609014E-2</c:v>
                </c:pt>
                <c:pt idx="7">
                  <c:v>3.7136789107166987E-2</c:v>
                </c:pt>
                <c:pt idx="8">
                  <c:v>4.5358976644706318E-2</c:v>
                </c:pt>
                <c:pt idx="9">
                  <c:v>5.5401579181167032E-2</c:v>
                </c:pt>
                <c:pt idx="10">
                  <c:v>6.7667641618306462E-2</c:v>
                </c:pt>
                <c:pt idx="11">
                  <c:v>8.2649444110793432E-2</c:v>
                </c:pt>
                <c:pt idx="12">
                  <c:v>0.10094825899732791</c:v>
                </c:pt>
                <c:pt idx="13">
                  <c:v>0.12329848197080352</c:v>
                </c:pt>
                <c:pt idx="14">
                  <c:v>0.15059710595610143</c:v>
                </c:pt>
                <c:pt idx="15">
                  <c:v>0.1839397205857215</c:v>
                </c:pt>
                <c:pt idx="16">
                  <c:v>0.22466448205861103</c:v>
                </c:pt>
                <c:pt idx="17">
                  <c:v>0.27440581804701331</c:v>
                </c:pt>
                <c:pt idx="18">
                  <c:v>0.33516002301781955</c:v>
                </c:pt>
                <c:pt idx="19">
                  <c:v>0.40936537653899047</c:v>
                </c:pt>
                <c:pt idx="20">
                  <c:v>0.49999999999999911</c:v>
                </c:pt>
                <c:pt idx="21">
                  <c:v>0.40936537653899197</c:v>
                </c:pt>
                <c:pt idx="22">
                  <c:v>0.33516002301782072</c:v>
                </c:pt>
                <c:pt idx="23">
                  <c:v>0.2744058180470143</c:v>
                </c:pt>
                <c:pt idx="24">
                  <c:v>0.22466448205861184</c:v>
                </c:pt>
                <c:pt idx="25">
                  <c:v>0.18393972058572214</c:v>
                </c:pt>
                <c:pt idx="26">
                  <c:v>0.15059710595610196</c:v>
                </c:pt>
                <c:pt idx="27">
                  <c:v>0.12329848197080408</c:v>
                </c:pt>
                <c:pt idx="28">
                  <c:v>0.10094825899732845</c:v>
                </c:pt>
                <c:pt idx="29">
                  <c:v>8.2649444110793946E-2</c:v>
                </c:pt>
                <c:pt idx="30">
                  <c:v>6.7667641618306948E-2</c:v>
                </c:pt>
              </c:numCache>
            </c:numRef>
          </c:val>
          <c:smooth val="0"/>
          <c:extLst>
            <c:ext xmlns:c16="http://schemas.microsoft.com/office/drawing/2014/chart" uri="{C3380CC4-5D6E-409C-BE32-E72D297353CC}">
              <c16:uniqueId val="{00000000-8AEC-43D1-8F23-48766AA94CCD}"/>
            </c:ext>
          </c:extLst>
        </c:ser>
        <c:ser>
          <c:idx val="1"/>
          <c:order val="1"/>
          <c:tx>
            <c:strRef>
              <c:f>Tabelle1!$C$1</c:f>
              <c:strCache>
                <c:ptCount val="1"/>
                <c:pt idx="0">
                  <c:v>Without X</c:v>
                </c:pt>
              </c:strCache>
            </c:strRef>
          </c:tx>
          <c:spPr>
            <a:ln w="28575" cap="rnd">
              <a:solidFill>
                <a:schemeClr val="accent4"/>
              </a:solidFill>
              <a:round/>
            </a:ln>
            <a:effectLst/>
          </c:spPr>
          <c:marker>
            <c:symbol val="none"/>
          </c:marker>
          <c:cat>
            <c:numRef>
              <c:f>Tabelle1!$A$2:$A$32</c:f>
              <c:numCache>
                <c:formatCode>General</c:formatCode>
                <c:ptCount val="31"/>
                <c:pt idx="0">
                  <c:v>5</c:v>
                </c:pt>
                <c:pt idx="1">
                  <c:v>5.2</c:v>
                </c:pt>
                <c:pt idx="2">
                  <c:v>5.4</c:v>
                </c:pt>
                <c:pt idx="3">
                  <c:v>5.6000000000000005</c:v>
                </c:pt>
                <c:pt idx="4">
                  <c:v>5.8000000000000007</c:v>
                </c:pt>
                <c:pt idx="5">
                  <c:v>6.0000000000000009</c:v>
                </c:pt>
                <c:pt idx="6">
                  <c:v>6.2000000000000011</c:v>
                </c:pt>
                <c:pt idx="7">
                  <c:v>6.4000000000000012</c:v>
                </c:pt>
                <c:pt idx="8">
                  <c:v>6.6000000000000014</c:v>
                </c:pt>
                <c:pt idx="9">
                  <c:v>6.8000000000000016</c:v>
                </c:pt>
                <c:pt idx="10">
                  <c:v>7.0000000000000018</c:v>
                </c:pt>
                <c:pt idx="11">
                  <c:v>7.200000000000002</c:v>
                </c:pt>
                <c:pt idx="12">
                  <c:v>7.4000000000000021</c:v>
                </c:pt>
                <c:pt idx="13">
                  <c:v>7.6000000000000023</c:v>
                </c:pt>
                <c:pt idx="14">
                  <c:v>7.8000000000000025</c:v>
                </c:pt>
                <c:pt idx="15">
                  <c:v>8.0000000000000018</c:v>
                </c:pt>
                <c:pt idx="16">
                  <c:v>8.2000000000000011</c:v>
                </c:pt>
                <c:pt idx="17">
                  <c:v>8.4</c:v>
                </c:pt>
                <c:pt idx="18">
                  <c:v>8.6</c:v>
                </c:pt>
                <c:pt idx="19">
                  <c:v>8.7999999999999989</c:v>
                </c:pt>
                <c:pt idx="20">
                  <c:v>8.9999999999999982</c:v>
                </c:pt>
                <c:pt idx="21">
                  <c:v>9.1999999999999975</c:v>
                </c:pt>
                <c:pt idx="22">
                  <c:v>9.3999999999999968</c:v>
                </c:pt>
                <c:pt idx="23">
                  <c:v>9.5999999999999961</c:v>
                </c:pt>
                <c:pt idx="24">
                  <c:v>9.7999999999999954</c:v>
                </c:pt>
                <c:pt idx="25">
                  <c:v>9.9999999999999947</c:v>
                </c:pt>
                <c:pt idx="26">
                  <c:v>10.199999999999994</c:v>
                </c:pt>
                <c:pt idx="27">
                  <c:v>10.399999999999993</c:v>
                </c:pt>
                <c:pt idx="28">
                  <c:v>10.599999999999993</c:v>
                </c:pt>
                <c:pt idx="29">
                  <c:v>10.799999999999992</c:v>
                </c:pt>
                <c:pt idx="30">
                  <c:v>10.999999999999991</c:v>
                </c:pt>
              </c:numCache>
            </c:numRef>
          </c:cat>
          <c:val>
            <c:numRef>
              <c:f>Tabelle1!$C$2:$C$32</c:f>
              <c:numCache>
                <c:formatCode>General</c:formatCode>
                <c:ptCount val="31"/>
                <c:pt idx="0">
                  <c:v>2.4893534183931972E-2</c:v>
                </c:pt>
                <c:pt idx="1">
                  <c:v>3.0405031312608986E-2</c:v>
                </c:pt>
                <c:pt idx="2">
                  <c:v>3.7136789107166952E-2</c:v>
                </c:pt>
                <c:pt idx="3">
                  <c:v>4.5358976644706277E-2</c:v>
                </c:pt>
                <c:pt idx="4">
                  <c:v>5.5401579181166984E-2</c:v>
                </c:pt>
                <c:pt idx="5">
                  <c:v>6.7667641618306407E-2</c:v>
                </c:pt>
                <c:pt idx="6">
                  <c:v>8.2649444110793363E-2</c:v>
                </c:pt>
                <c:pt idx="7">
                  <c:v>0.10094825899732783</c:v>
                </c:pt>
                <c:pt idx="8">
                  <c:v>0.12329848197080341</c:v>
                </c:pt>
                <c:pt idx="9">
                  <c:v>0.15059710595610129</c:v>
                </c:pt>
                <c:pt idx="10">
                  <c:v>0.1839397205857215</c:v>
                </c:pt>
                <c:pt idx="11">
                  <c:v>0.22466448205861123</c:v>
                </c:pt>
                <c:pt idx="12">
                  <c:v>0.27440581804701381</c:v>
                </c:pt>
                <c:pt idx="13">
                  <c:v>0.33516002301782044</c:v>
                </c:pt>
                <c:pt idx="14">
                  <c:v>0.40936537653899197</c:v>
                </c:pt>
                <c:pt idx="15">
                  <c:v>0.49999999999999911</c:v>
                </c:pt>
                <c:pt idx="16">
                  <c:v>0.40936537653899047</c:v>
                </c:pt>
                <c:pt idx="17">
                  <c:v>0.33516002301781955</c:v>
                </c:pt>
                <c:pt idx="18">
                  <c:v>0.27440581804701331</c:v>
                </c:pt>
                <c:pt idx="19">
                  <c:v>0.22466448205861103</c:v>
                </c:pt>
                <c:pt idx="20">
                  <c:v>0.1839397205857215</c:v>
                </c:pt>
                <c:pt idx="21">
                  <c:v>0.15059710595610143</c:v>
                </c:pt>
                <c:pt idx="22">
                  <c:v>0.12329848197080363</c:v>
                </c:pt>
                <c:pt idx="23">
                  <c:v>0.10094825899732809</c:v>
                </c:pt>
                <c:pt idx="24">
                  <c:v>8.2649444110793654E-2</c:v>
                </c:pt>
                <c:pt idx="25">
                  <c:v>6.7667641618306712E-2</c:v>
                </c:pt>
                <c:pt idx="26">
                  <c:v>5.5401579181167275E-2</c:v>
                </c:pt>
                <c:pt idx="27">
                  <c:v>4.5358976644706561E-2</c:v>
                </c:pt>
                <c:pt idx="28">
                  <c:v>3.7136789107167216E-2</c:v>
                </c:pt>
                <c:pt idx="29">
                  <c:v>3.0405031312609233E-2</c:v>
                </c:pt>
                <c:pt idx="30">
                  <c:v>2.4893534183932194E-2</c:v>
                </c:pt>
              </c:numCache>
            </c:numRef>
          </c:val>
          <c:smooth val="0"/>
          <c:extLst>
            <c:ext xmlns:c16="http://schemas.microsoft.com/office/drawing/2014/chart" uri="{C3380CC4-5D6E-409C-BE32-E72D297353CC}">
              <c16:uniqueId val="{00000001-8AEC-43D1-8F23-48766AA94CCD}"/>
            </c:ext>
          </c:extLst>
        </c:ser>
        <c:dLbls>
          <c:showLegendKey val="0"/>
          <c:showVal val="0"/>
          <c:showCatName val="0"/>
          <c:showSerName val="0"/>
          <c:showPercent val="0"/>
          <c:showBubbleSize val="0"/>
        </c:dLbls>
        <c:smooth val="0"/>
        <c:axId val="1595644223"/>
        <c:axId val="1694690879"/>
      </c:lineChart>
      <c:catAx>
        <c:axId val="1595644223"/>
        <c:scaling>
          <c:orientation val="minMax"/>
        </c:scaling>
        <c:delete val="0"/>
        <c:axPos val="b"/>
        <c:numFmt formatCode="#,##0.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4690879"/>
        <c:crosses val="autoZero"/>
        <c:auto val="1"/>
        <c:lblAlgn val="ctr"/>
        <c:lblOffset val="1"/>
        <c:tickLblSkip val="5"/>
        <c:tickMarkSkip val="5"/>
        <c:noMultiLvlLbl val="0"/>
      </c:catAx>
      <c:valAx>
        <c:axId val="16946908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5644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Profession or field of study of the participants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Tabelle1!$B$1</c:f>
              <c:strCache>
                <c:ptCount val="1"/>
                <c:pt idx="0">
                  <c:v>The profession or field of study of the participants</c:v>
                </c:pt>
              </c:strCache>
            </c:strRef>
          </c:tx>
          <c:spPr>
            <a:solidFill>
              <a:schemeClr val="accent5"/>
            </a:solidFill>
            <a:ln>
              <a:noFill/>
            </a:ln>
            <a:effectLst/>
          </c:spPr>
          <c:invertIfNegative val="0"/>
          <c:cat>
            <c:strRef>
              <c:f>Tabelle1!$A$2:$A$6</c:f>
              <c:strCache>
                <c:ptCount val="5"/>
                <c:pt idx="0">
                  <c:v>Information Systems</c:v>
                </c:pt>
                <c:pt idx="1">
                  <c:v>Computer Science</c:v>
                </c:pt>
                <c:pt idx="2">
                  <c:v>Engineering</c:v>
                </c:pt>
                <c:pt idx="3">
                  <c:v>Privacy</c:v>
                </c:pt>
                <c:pt idx="4">
                  <c:v>Data Science</c:v>
                </c:pt>
              </c:strCache>
            </c:strRef>
          </c:cat>
          <c:val>
            <c:numRef>
              <c:f>Tabelle1!$B$2:$B$6</c:f>
              <c:numCache>
                <c:formatCode>General</c:formatCode>
                <c:ptCount val="5"/>
                <c:pt idx="0">
                  <c:v>6</c:v>
                </c:pt>
                <c:pt idx="1">
                  <c:v>4</c:v>
                </c:pt>
                <c:pt idx="2">
                  <c:v>3</c:v>
                </c:pt>
                <c:pt idx="3">
                  <c:v>2</c:v>
                </c:pt>
                <c:pt idx="4">
                  <c:v>2</c:v>
                </c:pt>
              </c:numCache>
            </c:numRef>
          </c:val>
          <c:extLst>
            <c:ext xmlns:c16="http://schemas.microsoft.com/office/drawing/2014/chart" uri="{C3380CC4-5D6E-409C-BE32-E72D297353CC}">
              <c16:uniqueId val="{00000000-84CC-47A1-95D8-49303AE3D37B}"/>
            </c:ext>
          </c:extLst>
        </c:ser>
        <c:dLbls>
          <c:showLegendKey val="0"/>
          <c:showVal val="0"/>
          <c:showCatName val="0"/>
          <c:showSerName val="0"/>
          <c:showPercent val="0"/>
          <c:showBubbleSize val="0"/>
        </c:dLbls>
        <c:gapWidth val="219"/>
        <c:overlap val="-27"/>
        <c:axId val="922916448"/>
        <c:axId val="922919072"/>
      </c:barChart>
      <c:catAx>
        <c:axId val="92291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2919072"/>
        <c:crosses val="autoZero"/>
        <c:auto val="1"/>
        <c:lblAlgn val="ctr"/>
        <c:lblOffset val="100"/>
        <c:noMultiLvlLbl val="0"/>
      </c:catAx>
      <c:valAx>
        <c:axId val="92291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2916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Average time it took to complete a learning nugget</c:v>
                </c:pt>
              </c:strCache>
            </c:strRef>
          </c:tx>
          <c:spPr>
            <a:solidFill>
              <a:schemeClr val="accent5"/>
            </a:solidFill>
            <a:ln>
              <a:noFill/>
            </a:ln>
            <a:effectLst/>
          </c:spPr>
          <c:invertIfNegative val="0"/>
          <c:cat>
            <c:numRef>
              <c:f>Tabelle1!$A$2:$A$10</c:f>
              <c:numCache>
                <c:formatCode>General</c:formatCode>
                <c:ptCount val="9"/>
                <c:pt idx="0">
                  <c:v>5</c:v>
                </c:pt>
                <c:pt idx="1">
                  <c:v>10</c:v>
                </c:pt>
                <c:pt idx="2">
                  <c:v>15</c:v>
                </c:pt>
                <c:pt idx="3">
                  <c:v>20</c:v>
                </c:pt>
                <c:pt idx="4">
                  <c:v>25</c:v>
                </c:pt>
                <c:pt idx="5">
                  <c:v>30</c:v>
                </c:pt>
                <c:pt idx="6">
                  <c:v>35</c:v>
                </c:pt>
                <c:pt idx="7">
                  <c:v>40</c:v>
                </c:pt>
                <c:pt idx="8">
                  <c:v>45</c:v>
                </c:pt>
              </c:numCache>
            </c:numRef>
          </c:cat>
          <c:val>
            <c:numRef>
              <c:f>Tabelle1!$B$2:$B$10</c:f>
              <c:numCache>
                <c:formatCode>General</c:formatCode>
                <c:ptCount val="9"/>
                <c:pt idx="0">
                  <c:v>2</c:v>
                </c:pt>
                <c:pt idx="1">
                  <c:v>3</c:v>
                </c:pt>
                <c:pt idx="2">
                  <c:v>3</c:v>
                </c:pt>
                <c:pt idx="3">
                  <c:v>2</c:v>
                </c:pt>
                <c:pt idx="4">
                  <c:v>3</c:v>
                </c:pt>
                <c:pt idx="5">
                  <c:v>1</c:v>
                </c:pt>
                <c:pt idx="6">
                  <c:v>0</c:v>
                </c:pt>
                <c:pt idx="7">
                  <c:v>0</c:v>
                </c:pt>
                <c:pt idx="8">
                  <c:v>3</c:v>
                </c:pt>
              </c:numCache>
            </c:numRef>
          </c:val>
          <c:extLst>
            <c:ext xmlns:c16="http://schemas.microsoft.com/office/drawing/2014/chart" uri="{C3380CC4-5D6E-409C-BE32-E72D297353CC}">
              <c16:uniqueId val="{00000000-13A0-4033-A47E-CAA017B6F0D8}"/>
            </c:ext>
          </c:extLst>
        </c:ser>
        <c:dLbls>
          <c:showLegendKey val="0"/>
          <c:showVal val="0"/>
          <c:showCatName val="0"/>
          <c:showSerName val="0"/>
          <c:showPercent val="0"/>
          <c:showBubbleSize val="0"/>
        </c:dLbls>
        <c:gapWidth val="219"/>
        <c:overlap val="-27"/>
        <c:axId val="826273944"/>
        <c:axId val="826280504"/>
      </c:barChart>
      <c:catAx>
        <c:axId val="82627394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Average time to complete</a:t>
                </a:r>
                <a:r>
                  <a:rPr lang="en-US" baseline="0" dirty="0"/>
                  <a:t> a learning nugget in minutes</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6280504"/>
        <c:crosses val="autoZero"/>
        <c:auto val="1"/>
        <c:lblAlgn val="ctr"/>
        <c:lblOffset val="100"/>
        <c:noMultiLvlLbl val="0"/>
      </c:catAx>
      <c:valAx>
        <c:axId val="826280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Participants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6273944"/>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91581456919619"/>
          <c:y val="5.9273342373450014E-2"/>
          <c:w val="0.85583730953749215"/>
          <c:h val="0.7576399304217234"/>
        </c:manualLayout>
      </c:layout>
      <c:barChart>
        <c:barDir val="col"/>
        <c:grouping val="clustered"/>
        <c:varyColors val="0"/>
        <c:ser>
          <c:idx val="0"/>
          <c:order val="0"/>
          <c:tx>
            <c:strRef>
              <c:f>Tabelle1!$B$1</c:f>
              <c:strCache>
                <c:ptCount val="1"/>
                <c:pt idx="0">
                  <c:v>The scope is…</c:v>
                </c:pt>
              </c:strCache>
            </c:strRef>
          </c:tx>
          <c:spPr>
            <a:solidFill>
              <a:schemeClr val="accent5"/>
            </a:solidFill>
            <a:ln>
              <a:noFill/>
            </a:ln>
            <a:effectLst/>
          </c:spPr>
          <c:invertIfNegative val="0"/>
          <c:cat>
            <c:strRef>
              <c:f>Tabelle1!$A$2:$A$6</c:f>
              <c:strCache>
                <c:ptCount val="5"/>
                <c:pt idx="0">
                  <c:v>Too narrow</c:v>
                </c:pt>
                <c:pt idx="4">
                  <c:v>Too broad</c:v>
                </c:pt>
              </c:strCache>
            </c:strRef>
          </c:cat>
          <c:val>
            <c:numRef>
              <c:f>Tabelle1!$B$2:$B$6</c:f>
              <c:numCache>
                <c:formatCode>General</c:formatCode>
                <c:ptCount val="5"/>
                <c:pt idx="0">
                  <c:v>0</c:v>
                </c:pt>
                <c:pt idx="1">
                  <c:v>0</c:v>
                </c:pt>
                <c:pt idx="2">
                  <c:v>13</c:v>
                </c:pt>
                <c:pt idx="3">
                  <c:v>4</c:v>
                </c:pt>
                <c:pt idx="4">
                  <c:v>0</c:v>
                </c:pt>
              </c:numCache>
            </c:numRef>
          </c:val>
          <c:extLst>
            <c:ext xmlns:c16="http://schemas.microsoft.com/office/drawing/2014/chart" uri="{C3380CC4-5D6E-409C-BE32-E72D297353CC}">
              <c16:uniqueId val="{00000000-13A0-4033-A47E-CAA017B6F0D8}"/>
            </c:ext>
          </c:extLst>
        </c:ser>
        <c:dLbls>
          <c:showLegendKey val="0"/>
          <c:showVal val="0"/>
          <c:showCatName val="0"/>
          <c:showSerName val="0"/>
          <c:showPercent val="0"/>
          <c:showBubbleSize val="0"/>
        </c:dLbls>
        <c:gapWidth val="219"/>
        <c:overlap val="-27"/>
        <c:axId val="826273944"/>
        <c:axId val="826280504"/>
      </c:barChart>
      <c:catAx>
        <c:axId val="826273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6280504"/>
        <c:crosses val="autoZero"/>
        <c:auto val="1"/>
        <c:lblAlgn val="ctr"/>
        <c:lblOffset val="100"/>
        <c:noMultiLvlLbl val="0"/>
      </c:catAx>
      <c:valAx>
        <c:axId val="826280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Participants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6273944"/>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91581456919619"/>
          <c:y val="5.4225377330430598E-2"/>
          <c:w val="0.85583730953749215"/>
          <c:h val="0.69233602487059354"/>
        </c:manualLayout>
      </c:layout>
      <c:barChart>
        <c:barDir val="col"/>
        <c:grouping val="clustered"/>
        <c:varyColors val="0"/>
        <c:ser>
          <c:idx val="0"/>
          <c:order val="0"/>
          <c:tx>
            <c:strRef>
              <c:f>Tabelle1!$B$1</c:f>
              <c:strCache>
                <c:ptCount val="1"/>
                <c:pt idx="0">
                  <c:v>The scope is…</c:v>
                </c:pt>
              </c:strCache>
            </c:strRef>
          </c:tx>
          <c:spPr>
            <a:solidFill>
              <a:schemeClr val="accent5"/>
            </a:solidFill>
            <a:ln>
              <a:noFill/>
            </a:ln>
            <a:effectLst/>
          </c:spPr>
          <c:invertIfNegative val="0"/>
          <c:cat>
            <c:strRef>
              <c:f>Tabelle1!$A$2:$A$6</c:f>
              <c:strCache>
                <c:ptCount val="5"/>
                <c:pt idx="0">
                  <c:v>As simple as a blog post</c:v>
                </c:pt>
                <c:pt idx="4">
                  <c:v>As complex as a scientific paper</c:v>
                </c:pt>
              </c:strCache>
            </c:strRef>
          </c:cat>
          <c:val>
            <c:numRef>
              <c:f>Tabelle1!$B$2:$B$6</c:f>
              <c:numCache>
                <c:formatCode>General</c:formatCode>
                <c:ptCount val="5"/>
                <c:pt idx="0">
                  <c:v>1</c:v>
                </c:pt>
                <c:pt idx="1">
                  <c:v>1</c:v>
                </c:pt>
                <c:pt idx="2">
                  <c:v>8</c:v>
                </c:pt>
                <c:pt idx="3">
                  <c:v>7</c:v>
                </c:pt>
                <c:pt idx="4">
                  <c:v>0</c:v>
                </c:pt>
              </c:numCache>
            </c:numRef>
          </c:val>
          <c:extLst>
            <c:ext xmlns:c16="http://schemas.microsoft.com/office/drawing/2014/chart" uri="{C3380CC4-5D6E-409C-BE32-E72D297353CC}">
              <c16:uniqueId val="{00000000-13A0-4033-A47E-CAA017B6F0D8}"/>
            </c:ext>
          </c:extLst>
        </c:ser>
        <c:dLbls>
          <c:showLegendKey val="0"/>
          <c:showVal val="0"/>
          <c:showCatName val="0"/>
          <c:showSerName val="0"/>
          <c:showPercent val="0"/>
          <c:showBubbleSize val="0"/>
        </c:dLbls>
        <c:gapWidth val="219"/>
        <c:overlap val="-27"/>
        <c:axId val="826273944"/>
        <c:axId val="826280504"/>
      </c:barChart>
      <c:catAx>
        <c:axId val="826273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6280504"/>
        <c:crosses val="autoZero"/>
        <c:auto val="1"/>
        <c:lblAlgn val="ctr"/>
        <c:lblOffset val="100"/>
        <c:noMultiLvlLbl val="0"/>
      </c:catAx>
      <c:valAx>
        <c:axId val="826280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Participants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6273944"/>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Personal Opinion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Tabelle1!$B$1</c:f>
              <c:strCache>
                <c:ptCount val="1"/>
                <c:pt idx="0">
                  <c:v>Strongly Disagree</c:v>
                </c:pt>
              </c:strCache>
            </c:strRef>
          </c:tx>
          <c:spPr>
            <a:solidFill>
              <a:schemeClr val="accent2"/>
            </a:solidFill>
            <a:ln>
              <a:noFill/>
            </a:ln>
            <a:effectLst/>
          </c:spPr>
          <c:invertIfNegative val="0"/>
          <c:cat>
            <c:strRef>
              <c:f>Tabelle1!$A$2:$A$4</c:f>
              <c:strCache>
                <c:ptCount val="3"/>
                <c:pt idx="0">
                  <c:v>I now have a more solid understanding of the subject matter than before</c:v>
                </c:pt>
                <c:pt idx="1">
                  <c:v>I am now more interested in the topic of differential privacy than before</c:v>
                </c:pt>
                <c:pt idx="2">
                  <c:v>The learning nuggets are engaging and motivating</c:v>
                </c:pt>
              </c:strCache>
            </c:strRef>
          </c:cat>
          <c:val>
            <c:numRef>
              <c:f>Tabelle1!$B$2:$B$4</c:f>
              <c:numCache>
                <c:formatCode>General</c:formatCode>
                <c:ptCount val="3"/>
                <c:pt idx="0">
                  <c:v>0</c:v>
                </c:pt>
                <c:pt idx="1">
                  <c:v>0</c:v>
                </c:pt>
                <c:pt idx="2">
                  <c:v>0</c:v>
                </c:pt>
              </c:numCache>
            </c:numRef>
          </c:val>
          <c:extLst>
            <c:ext xmlns:c16="http://schemas.microsoft.com/office/drawing/2014/chart" uri="{C3380CC4-5D6E-409C-BE32-E72D297353CC}">
              <c16:uniqueId val="{00000000-C477-4267-9270-93BB66A25360}"/>
            </c:ext>
          </c:extLst>
        </c:ser>
        <c:ser>
          <c:idx val="1"/>
          <c:order val="1"/>
          <c:tx>
            <c:strRef>
              <c:f>Tabelle1!$C$1</c:f>
              <c:strCache>
                <c:ptCount val="1"/>
                <c:pt idx="0">
                  <c:v>Disagree</c:v>
                </c:pt>
              </c:strCache>
            </c:strRef>
          </c:tx>
          <c:spPr>
            <a:solidFill>
              <a:schemeClr val="accent2">
                <a:lumMod val="60000"/>
                <a:lumOff val="40000"/>
              </a:schemeClr>
            </a:solidFill>
            <a:ln>
              <a:noFill/>
            </a:ln>
            <a:effectLst/>
          </c:spPr>
          <c:invertIfNegative val="0"/>
          <c:cat>
            <c:strRef>
              <c:f>Tabelle1!$A$2:$A$4</c:f>
              <c:strCache>
                <c:ptCount val="3"/>
                <c:pt idx="0">
                  <c:v>I now have a more solid understanding of the subject matter than before</c:v>
                </c:pt>
                <c:pt idx="1">
                  <c:v>I am now more interested in the topic of differential privacy than before</c:v>
                </c:pt>
                <c:pt idx="2">
                  <c:v>The learning nuggets are engaging and motivating</c:v>
                </c:pt>
              </c:strCache>
            </c:strRef>
          </c:cat>
          <c:val>
            <c:numRef>
              <c:f>Tabelle1!$C$2:$C$4</c:f>
              <c:numCache>
                <c:formatCode>General</c:formatCode>
                <c:ptCount val="3"/>
                <c:pt idx="0">
                  <c:v>1</c:v>
                </c:pt>
                <c:pt idx="1">
                  <c:v>0</c:v>
                </c:pt>
                <c:pt idx="2">
                  <c:v>0</c:v>
                </c:pt>
              </c:numCache>
            </c:numRef>
          </c:val>
          <c:extLst>
            <c:ext xmlns:c16="http://schemas.microsoft.com/office/drawing/2014/chart" uri="{C3380CC4-5D6E-409C-BE32-E72D297353CC}">
              <c16:uniqueId val="{00000001-C477-4267-9270-93BB66A25360}"/>
            </c:ext>
          </c:extLst>
        </c:ser>
        <c:ser>
          <c:idx val="2"/>
          <c:order val="2"/>
          <c:tx>
            <c:strRef>
              <c:f>Tabelle1!$D$1</c:f>
              <c:strCache>
                <c:ptCount val="1"/>
                <c:pt idx="0">
                  <c:v>Neutral</c:v>
                </c:pt>
              </c:strCache>
            </c:strRef>
          </c:tx>
          <c:spPr>
            <a:solidFill>
              <a:schemeClr val="bg2"/>
            </a:solidFill>
            <a:ln>
              <a:noFill/>
            </a:ln>
            <a:effectLst/>
          </c:spPr>
          <c:invertIfNegative val="0"/>
          <c:cat>
            <c:strRef>
              <c:f>Tabelle1!$A$2:$A$4</c:f>
              <c:strCache>
                <c:ptCount val="3"/>
                <c:pt idx="0">
                  <c:v>I now have a more solid understanding of the subject matter than before</c:v>
                </c:pt>
                <c:pt idx="1">
                  <c:v>I am now more interested in the topic of differential privacy than before</c:v>
                </c:pt>
                <c:pt idx="2">
                  <c:v>The learning nuggets are engaging and motivating</c:v>
                </c:pt>
              </c:strCache>
            </c:strRef>
          </c:cat>
          <c:val>
            <c:numRef>
              <c:f>Tabelle1!$D$2:$D$4</c:f>
              <c:numCache>
                <c:formatCode>General</c:formatCode>
                <c:ptCount val="3"/>
                <c:pt idx="0">
                  <c:v>1</c:v>
                </c:pt>
                <c:pt idx="1">
                  <c:v>2</c:v>
                </c:pt>
                <c:pt idx="2">
                  <c:v>3</c:v>
                </c:pt>
              </c:numCache>
            </c:numRef>
          </c:val>
          <c:extLst>
            <c:ext xmlns:c16="http://schemas.microsoft.com/office/drawing/2014/chart" uri="{C3380CC4-5D6E-409C-BE32-E72D297353CC}">
              <c16:uniqueId val="{00000002-C477-4267-9270-93BB66A25360}"/>
            </c:ext>
          </c:extLst>
        </c:ser>
        <c:ser>
          <c:idx val="3"/>
          <c:order val="3"/>
          <c:tx>
            <c:strRef>
              <c:f>Tabelle1!$E$1</c:f>
              <c:strCache>
                <c:ptCount val="1"/>
                <c:pt idx="0">
                  <c:v>Agree</c:v>
                </c:pt>
              </c:strCache>
            </c:strRef>
          </c:tx>
          <c:spPr>
            <a:solidFill>
              <a:schemeClr val="accent1">
                <a:lumMod val="40000"/>
                <a:lumOff val="60000"/>
              </a:schemeClr>
            </a:solidFill>
            <a:ln>
              <a:noFill/>
            </a:ln>
            <a:effectLst/>
          </c:spPr>
          <c:invertIfNegative val="0"/>
          <c:cat>
            <c:strRef>
              <c:f>Tabelle1!$A$2:$A$4</c:f>
              <c:strCache>
                <c:ptCount val="3"/>
                <c:pt idx="0">
                  <c:v>I now have a more solid understanding of the subject matter than before</c:v>
                </c:pt>
                <c:pt idx="1">
                  <c:v>I am now more interested in the topic of differential privacy than before</c:v>
                </c:pt>
                <c:pt idx="2">
                  <c:v>The learning nuggets are engaging and motivating</c:v>
                </c:pt>
              </c:strCache>
            </c:strRef>
          </c:cat>
          <c:val>
            <c:numRef>
              <c:f>Tabelle1!$E$2:$E$4</c:f>
              <c:numCache>
                <c:formatCode>General</c:formatCode>
                <c:ptCount val="3"/>
                <c:pt idx="0">
                  <c:v>1</c:v>
                </c:pt>
                <c:pt idx="1">
                  <c:v>7</c:v>
                </c:pt>
                <c:pt idx="2">
                  <c:v>8</c:v>
                </c:pt>
              </c:numCache>
            </c:numRef>
          </c:val>
          <c:extLst>
            <c:ext xmlns:c16="http://schemas.microsoft.com/office/drawing/2014/chart" uri="{C3380CC4-5D6E-409C-BE32-E72D297353CC}">
              <c16:uniqueId val="{00000001-115A-44BA-AE20-105E6F669DE3}"/>
            </c:ext>
          </c:extLst>
        </c:ser>
        <c:ser>
          <c:idx val="4"/>
          <c:order val="4"/>
          <c:tx>
            <c:strRef>
              <c:f>Tabelle1!$F$1</c:f>
              <c:strCache>
                <c:ptCount val="1"/>
                <c:pt idx="0">
                  <c:v>Strongly Agree</c:v>
                </c:pt>
              </c:strCache>
            </c:strRef>
          </c:tx>
          <c:spPr>
            <a:solidFill>
              <a:schemeClr val="accent1"/>
            </a:solidFill>
            <a:ln>
              <a:noFill/>
            </a:ln>
            <a:effectLst/>
          </c:spPr>
          <c:invertIfNegative val="0"/>
          <c:cat>
            <c:strRef>
              <c:f>Tabelle1!$A$2:$A$4</c:f>
              <c:strCache>
                <c:ptCount val="3"/>
                <c:pt idx="0">
                  <c:v>I now have a more solid understanding of the subject matter than before</c:v>
                </c:pt>
                <c:pt idx="1">
                  <c:v>I am now more interested in the topic of differential privacy than before</c:v>
                </c:pt>
                <c:pt idx="2">
                  <c:v>The learning nuggets are engaging and motivating</c:v>
                </c:pt>
              </c:strCache>
            </c:strRef>
          </c:cat>
          <c:val>
            <c:numRef>
              <c:f>Tabelle1!$F$2:$F$4</c:f>
              <c:numCache>
                <c:formatCode>General</c:formatCode>
                <c:ptCount val="3"/>
                <c:pt idx="0">
                  <c:v>14</c:v>
                </c:pt>
                <c:pt idx="1">
                  <c:v>8</c:v>
                </c:pt>
                <c:pt idx="2">
                  <c:v>6</c:v>
                </c:pt>
              </c:numCache>
            </c:numRef>
          </c:val>
          <c:extLst>
            <c:ext xmlns:c16="http://schemas.microsoft.com/office/drawing/2014/chart" uri="{C3380CC4-5D6E-409C-BE32-E72D297353CC}">
              <c16:uniqueId val="{00000001-20CD-4EEF-82E3-59CD501D4D0C}"/>
            </c:ext>
          </c:extLst>
        </c:ser>
        <c:dLbls>
          <c:showLegendKey val="0"/>
          <c:showVal val="0"/>
          <c:showCatName val="0"/>
          <c:showSerName val="0"/>
          <c:showPercent val="0"/>
          <c:showBubbleSize val="0"/>
        </c:dLbls>
        <c:gapWidth val="219"/>
        <c:overlap val="100"/>
        <c:axId val="447263936"/>
        <c:axId val="447259672"/>
      </c:barChart>
      <c:catAx>
        <c:axId val="447263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7259672"/>
        <c:crosses val="autoZero"/>
        <c:auto val="1"/>
        <c:lblAlgn val="ctr"/>
        <c:lblOffset val="100"/>
        <c:noMultiLvlLbl val="0"/>
      </c:catAx>
      <c:valAx>
        <c:axId val="447259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7263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Tabelle1!$B$1</c:f>
              <c:strCache>
                <c:ptCount val="1"/>
                <c:pt idx="0">
                  <c:v>Revenue</c:v>
                </c:pt>
              </c:strCache>
            </c:strRef>
          </c:tx>
          <c:spPr>
            <a:ln w="19050" cap="rnd">
              <a:solidFill>
                <a:schemeClr val="accent5"/>
              </a:solidFill>
              <a:round/>
            </a:ln>
            <a:effectLst/>
          </c:spPr>
          <c:marker>
            <c:symbol val="none"/>
          </c:marker>
          <c:xVal>
            <c:numRef>
              <c:f>Tabelle1!$A$2:$A$9</c:f>
              <c:numCache>
                <c:formatCode>General</c:formatCode>
                <c:ptCount val="8"/>
                <c:pt idx="0">
                  <c:v>0</c:v>
                </c:pt>
                <c:pt idx="1">
                  <c:v>1</c:v>
                </c:pt>
                <c:pt idx="2">
                  <c:v>1</c:v>
                </c:pt>
                <c:pt idx="3">
                  <c:v>2</c:v>
                </c:pt>
                <c:pt idx="4">
                  <c:v>3</c:v>
                </c:pt>
                <c:pt idx="5">
                  <c:v>4</c:v>
                </c:pt>
                <c:pt idx="6">
                  <c:v>4</c:v>
                </c:pt>
                <c:pt idx="7">
                  <c:v>5</c:v>
                </c:pt>
              </c:numCache>
            </c:numRef>
          </c:xVal>
          <c:yVal>
            <c:numRef>
              <c:f>Tabelle1!$B$2:$B$9</c:f>
              <c:numCache>
                <c:formatCode>General</c:formatCode>
                <c:ptCount val="8"/>
                <c:pt idx="0">
                  <c:v>0</c:v>
                </c:pt>
                <c:pt idx="1">
                  <c:v>100</c:v>
                </c:pt>
                <c:pt idx="2">
                  <c:v>25</c:v>
                </c:pt>
                <c:pt idx="3">
                  <c:v>50</c:v>
                </c:pt>
                <c:pt idx="4">
                  <c:v>75</c:v>
                </c:pt>
                <c:pt idx="5">
                  <c:v>100</c:v>
                </c:pt>
                <c:pt idx="6">
                  <c:v>0</c:v>
                </c:pt>
                <c:pt idx="7">
                  <c:v>0</c:v>
                </c:pt>
              </c:numCache>
            </c:numRef>
          </c:yVal>
          <c:smooth val="0"/>
          <c:extLst>
            <c:ext xmlns:c16="http://schemas.microsoft.com/office/drawing/2014/chart" uri="{C3380CC4-5D6E-409C-BE32-E72D297353CC}">
              <c16:uniqueId val="{00000000-FC72-4F1E-AF76-755434350875}"/>
            </c:ext>
          </c:extLst>
        </c:ser>
        <c:dLbls>
          <c:showLegendKey val="0"/>
          <c:showVal val="0"/>
          <c:showCatName val="0"/>
          <c:showSerName val="0"/>
          <c:showPercent val="0"/>
          <c:showBubbleSize val="0"/>
        </c:dLbls>
        <c:axId val="682752792"/>
        <c:axId val="682749512"/>
      </c:scatterChart>
      <c:valAx>
        <c:axId val="682752792"/>
        <c:scaling>
          <c:orientation val="minMax"/>
          <c:max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Price in $</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2749512"/>
        <c:crosses val="autoZero"/>
        <c:crossBetween val="midCat"/>
      </c:valAx>
      <c:valAx>
        <c:axId val="6827495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Revenue in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27527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Usability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Tabelle1!$B$1</c:f>
              <c:strCache>
                <c:ptCount val="1"/>
                <c:pt idx="0">
                  <c:v>Strongly Disagree</c:v>
                </c:pt>
              </c:strCache>
            </c:strRef>
          </c:tx>
          <c:spPr>
            <a:solidFill>
              <a:schemeClr val="accent2"/>
            </a:solidFill>
            <a:ln>
              <a:noFill/>
            </a:ln>
            <a:effectLst/>
          </c:spPr>
          <c:invertIfNegative val="0"/>
          <c:cat>
            <c:strRef>
              <c:f>Tabelle1!$A$2:$A$4</c:f>
              <c:strCache>
                <c:ptCount val="3"/>
                <c:pt idx="0">
                  <c:v>The writing is clear and concise</c:v>
                </c:pt>
                <c:pt idx="1">
                  <c:v>Visual elements were a useful aid</c:v>
                </c:pt>
                <c:pt idx="2">
                  <c:v>The design of the slides is appealing</c:v>
                </c:pt>
              </c:strCache>
            </c:strRef>
          </c:cat>
          <c:val>
            <c:numRef>
              <c:f>Tabelle1!$B$2:$B$4</c:f>
              <c:numCache>
                <c:formatCode>General</c:formatCode>
                <c:ptCount val="3"/>
                <c:pt idx="0">
                  <c:v>0</c:v>
                </c:pt>
                <c:pt idx="1">
                  <c:v>0</c:v>
                </c:pt>
                <c:pt idx="2">
                  <c:v>0</c:v>
                </c:pt>
              </c:numCache>
            </c:numRef>
          </c:val>
          <c:extLst>
            <c:ext xmlns:c16="http://schemas.microsoft.com/office/drawing/2014/chart" uri="{C3380CC4-5D6E-409C-BE32-E72D297353CC}">
              <c16:uniqueId val="{00000000-C477-4267-9270-93BB66A25360}"/>
            </c:ext>
          </c:extLst>
        </c:ser>
        <c:ser>
          <c:idx val="1"/>
          <c:order val="1"/>
          <c:tx>
            <c:strRef>
              <c:f>Tabelle1!$C$1</c:f>
              <c:strCache>
                <c:ptCount val="1"/>
                <c:pt idx="0">
                  <c:v>Disagree</c:v>
                </c:pt>
              </c:strCache>
            </c:strRef>
          </c:tx>
          <c:spPr>
            <a:solidFill>
              <a:schemeClr val="accent2">
                <a:lumMod val="60000"/>
                <a:lumOff val="40000"/>
              </a:schemeClr>
            </a:solidFill>
            <a:ln>
              <a:noFill/>
            </a:ln>
            <a:effectLst/>
          </c:spPr>
          <c:invertIfNegative val="0"/>
          <c:cat>
            <c:strRef>
              <c:f>Tabelle1!$A$2:$A$4</c:f>
              <c:strCache>
                <c:ptCount val="3"/>
                <c:pt idx="0">
                  <c:v>The writing is clear and concise</c:v>
                </c:pt>
                <c:pt idx="1">
                  <c:v>Visual elements were a useful aid</c:v>
                </c:pt>
                <c:pt idx="2">
                  <c:v>The design of the slides is appealing</c:v>
                </c:pt>
              </c:strCache>
            </c:strRef>
          </c:cat>
          <c:val>
            <c:numRef>
              <c:f>Tabelle1!$C$2:$C$4</c:f>
              <c:numCache>
                <c:formatCode>General</c:formatCode>
                <c:ptCount val="3"/>
                <c:pt idx="0">
                  <c:v>1</c:v>
                </c:pt>
                <c:pt idx="1">
                  <c:v>0</c:v>
                </c:pt>
                <c:pt idx="2">
                  <c:v>1</c:v>
                </c:pt>
              </c:numCache>
            </c:numRef>
          </c:val>
          <c:extLst>
            <c:ext xmlns:c16="http://schemas.microsoft.com/office/drawing/2014/chart" uri="{C3380CC4-5D6E-409C-BE32-E72D297353CC}">
              <c16:uniqueId val="{00000001-C477-4267-9270-93BB66A25360}"/>
            </c:ext>
          </c:extLst>
        </c:ser>
        <c:ser>
          <c:idx val="2"/>
          <c:order val="2"/>
          <c:tx>
            <c:strRef>
              <c:f>Tabelle1!$D$1</c:f>
              <c:strCache>
                <c:ptCount val="1"/>
                <c:pt idx="0">
                  <c:v>Neutral</c:v>
                </c:pt>
              </c:strCache>
            </c:strRef>
          </c:tx>
          <c:spPr>
            <a:solidFill>
              <a:schemeClr val="bg2"/>
            </a:solidFill>
            <a:ln>
              <a:noFill/>
            </a:ln>
            <a:effectLst/>
          </c:spPr>
          <c:invertIfNegative val="0"/>
          <c:cat>
            <c:strRef>
              <c:f>Tabelle1!$A$2:$A$4</c:f>
              <c:strCache>
                <c:ptCount val="3"/>
                <c:pt idx="0">
                  <c:v>The writing is clear and concise</c:v>
                </c:pt>
                <c:pt idx="1">
                  <c:v>Visual elements were a useful aid</c:v>
                </c:pt>
                <c:pt idx="2">
                  <c:v>The design of the slides is appealing</c:v>
                </c:pt>
              </c:strCache>
            </c:strRef>
          </c:cat>
          <c:val>
            <c:numRef>
              <c:f>Tabelle1!$D$2:$D$4</c:f>
              <c:numCache>
                <c:formatCode>General</c:formatCode>
                <c:ptCount val="3"/>
                <c:pt idx="0">
                  <c:v>2</c:v>
                </c:pt>
                <c:pt idx="1">
                  <c:v>1</c:v>
                </c:pt>
                <c:pt idx="2">
                  <c:v>1</c:v>
                </c:pt>
              </c:numCache>
            </c:numRef>
          </c:val>
          <c:extLst>
            <c:ext xmlns:c16="http://schemas.microsoft.com/office/drawing/2014/chart" uri="{C3380CC4-5D6E-409C-BE32-E72D297353CC}">
              <c16:uniqueId val="{00000002-C477-4267-9270-93BB66A25360}"/>
            </c:ext>
          </c:extLst>
        </c:ser>
        <c:ser>
          <c:idx val="3"/>
          <c:order val="3"/>
          <c:tx>
            <c:strRef>
              <c:f>Tabelle1!$E$1</c:f>
              <c:strCache>
                <c:ptCount val="1"/>
                <c:pt idx="0">
                  <c:v>Agree</c:v>
                </c:pt>
              </c:strCache>
            </c:strRef>
          </c:tx>
          <c:spPr>
            <a:solidFill>
              <a:schemeClr val="accent1">
                <a:lumMod val="40000"/>
                <a:lumOff val="60000"/>
              </a:schemeClr>
            </a:solidFill>
            <a:ln>
              <a:noFill/>
            </a:ln>
            <a:effectLst/>
          </c:spPr>
          <c:invertIfNegative val="0"/>
          <c:cat>
            <c:strRef>
              <c:f>Tabelle1!$A$2:$A$4</c:f>
              <c:strCache>
                <c:ptCount val="3"/>
                <c:pt idx="0">
                  <c:v>The writing is clear and concise</c:v>
                </c:pt>
                <c:pt idx="1">
                  <c:v>Visual elements were a useful aid</c:v>
                </c:pt>
                <c:pt idx="2">
                  <c:v>The design of the slides is appealing</c:v>
                </c:pt>
              </c:strCache>
            </c:strRef>
          </c:cat>
          <c:val>
            <c:numRef>
              <c:f>Tabelle1!$E$2:$E$4</c:f>
              <c:numCache>
                <c:formatCode>General</c:formatCode>
                <c:ptCount val="3"/>
                <c:pt idx="0">
                  <c:v>10</c:v>
                </c:pt>
                <c:pt idx="1">
                  <c:v>6</c:v>
                </c:pt>
                <c:pt idx="2">
                  <c:v>11</c:v>
                </c:pt>
              </c:numCache>
            </c:numRef>
          </c:val>
          <c:extLst>
            <c:ext xmlns:c16="http://schemas.microsoft.com/office/drawing/2014/chart" uri="{C3380CC4-5D6E-409C-BE32-E72D297353CC}">
              <c16:uniqueId val="{00000001-115A-44BA-AE20-105E6F669DE3}"/>
            </c:ext>
          </c:extLst>
        </c:ser>
        <c:ser>
          <c:idx val="4"/>
          <c:order val="4"/>
          <c:tx>
            <c:strRef>
              <c:f>Tabelle1!$F$1</c:f>
              <c:strCache>
                <c:ptCount val="1"/>
                <c:pt idx="0">
                  <c:v>Strongly Agree</c:v>
                </c:pt>
              </c:strCache>
            </c:strRef>
          </c:tx>
          <c:spPr>
            <a:solidFill>
              <a:schemeClr val="accent1"/>
            </a:solidFill>
            <a:ln>
              <a:noFill/>
            </a:ln>
            <a:effectLst/>
          </c:spPr>
          <c:invertIfNegative val="0"/>
          <c:cat>
            <c:strRef>
              <c:f>Tabelle1!$A$2:$A$4</c:f>
              <c:strCache>
                <c:ptCount val="3"/>
                <c:pt idx="0">
                  <c:v>The writing is clear and concise</c:v>
                </c:pt>
                <c:pt idx="1">
                  <c:v>Visual elements were a useful aid</c:v>
                </c:pt>
                <c:pt idx="2">
                  <c:v>The design of the slides is appealing</c:v>
                </c:pt>
              </c:strCache>
            </c:strRef>
          </c:cat>
          <c:val>
            <c:numRef>
              <c:f>Tabelle1!$F$2:$F$4</c:f>
              <c:numCache>
                <c:formatCode>General</c:formatCode>
                <c:ptCount val="3"/>
                <c:pt idx="0">
                  <c:v>4</c:v>
                </c:pt>
                <c:pt idx="1">
                  <c:v>10</c:v>
                </c:pt>
                <c:pt idx="2">
                  <c:v>4</c:v>
                </c:pt>
              </c:numCache>
            </c:numRef>
          </c:val>
          <c:extLst>
            <c:ext xmlns:c16="http://schemas.microsoft.com/office/drawing/2014/chart" uri="{C3380CC4-5D6E-409C-BE32-E72D297353CC}">
              <c16:uniqueId val="{00000001-20CD-4EEF-82E3-59CD501D4D0C}"/>
            </c:ext>
          </c:extLst>
        </c:ser>
        <c:dLbls>
          <c:showLegendKey val="0"/>
          <c:showVal val="0"/>
          <c:showCatName val="0"/>
          <c:showSerName val="0"/>
          <c:showPercent val="0"/>
          <c:showBubbleSize val="0"/>
        </c:dLbls>
        <c:gapWidth val="219"/>
        <c:overlap val="100"/>
        <c:axId val="447263936"/>
        <c:axId val="447259672"/>
      </c:barChart>
      <c:catAx>
        <c:axId val="447263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7259672"/>
        <c:crosses val="autoZero"/>
        <c:auto val="1"/>
        <c:lblAlgn val="ctr"/>
        <c:lblOffset val="100"/>
        <c:noMultiLvlLbl val="0"/>
      </c:catAx>
      <c:valAx>
        <c:axId val="447259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7263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Content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Tabelle1!$B$1</c:f>
              <c:strCache>
                <c:ptCount val="1"/>
                <c:pt idx="0">
                  <c:v>Strongly Disagree</c:v>
                </c:pt>
              </c:strCache>
            </c:strRef>
          </c:tx>
          <c:spPr>
            <a:solidFill>
              <a:schemeClr val="accent2"/>
            </a:solidFill>
            <a:ln>
              <a:noFill/>
            </a:ln>
            <a:effectLst/>
          </c:spPr>
          <c:invertIfNegative val="0"/>
          <c:cat>
            <c:strRef>
              <c:f>Tabelle1!$A$2:$A$5</c:f>
              <c:strCache>
                <c:ptCount val="4"/>
                <c:pt idx="0">
                  <c:v>Claims are supported by evidence or logical argument</c:v>
                </c:pt>
                <c:pt idx="1">
                  <c:v>The learning content follows a logical structure</c:v>
                </c:pt>
                <c:pt idx="2">
                  <c:v>The learning objectives are well aligned with the learning content</c:v>
                </c:pt>
                <c:pt idx="3">
                  <c:v>Key points and significant ideas are emphasized with an appropriate level of detail</c:v>
                </c:pt>
              </c:strCache>
            </c:strRef>
          </c:cat>
          <c:val>
            <c:numRef>
              <c:f>Tabelle1!$B$2:$B$5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C477-4267-9270-93BB66A25360}"/>
            </c:ext>
          </c:extLst>
        </c:ser>
        <c:ser>
          <c:idx val="1"/>
          <c:order val="1"/>
          <c:tx>
            <c:strRef>
              <c:f>Tabelle1!$C$1</c:f>
              <c:strCache>
                <c:ptCount val="1"/>
                <c:pt idx="0">
                  <c:v>Disagree</c:v>
                </c:pt>
              </c:strCache>
            </c:strRef>
          </c:tx>
          <c:spPr>
            <a:solidFill>
              <a:schemeClr val="accent2">
                <a:lumMod val="60000"/>
                <a:lumOff val="40000"/>
              </a:schemeClr>
            </a:solidFill>
            <a:ln>
              <a:noFill/>
            </a:ln>
            <a:effectLst/>
          </c:spPr>
          <c:invertIfNegative val="0"/>
          <c:cat>
            <c:strRef>
              <c:f>Tabelle1!$A$2:$A$5</c:f>
              <c:strCache>
                <c:ptCount val="4"/>
                <c:pt idx="0">
                  <c:v>Claims are supported by evidence or logical argument</c:v>
                </c:pt>
                <c:pt idx="1">
                  <c:v>The learning content follows a logical structure</c:v>
                </c:pt>
                <c:pt idx="2">
                  <c:v>The learning objectives are well aligned with the learning content</c:v>
                </c:pt>
                <c:pt idx="3">
                  <c:v>Key points and significant ideas are emphasized with an appropriate level of detail</c:v>
                </c:pt>
              </c:strCache>
            </c:strRef>
          </c:cat>
          <c:val>
            <c:numRef>
              <c:f>Tabelle1!$C$2:$C$5</c:f>
              <c:numCache>
                <c:formatCode>General</c:formatCode>
                <c:ptCount val="4"/>
                <c:pt idx="0">
                  <c:v>0</c:v>
                </c:pt>
                <c:pt idx="1">
                  <c:v>0</c:v>
                </c:pt>
                <c:pt idx="2">
                  <c:v>0</c:v>
                </c:pt>
                <c:pt idx="3">
                  <c:v>1</c:v>
                </c:pt>
              </c:numCache>
            </c:numRef>
          </c:val>
          <c:extLst>
            <c:ext xmlns:c16="http://schemas.microsoft.com/office/drawing/2014/chart" uri="{C3380CC4-5D6E-409C-BE32-E72D297353CC}">
              <c16:uniqueId val="{00000001-C477-4267-9270-93BB66A25360}"/>
            </c:ext>
          </c:extLst>
        </c:ser>
        <c:ser>
          <c:idx val="2"/>
          <c:order val="2"/>
          <c:tx>
            <c:strRef>
              <c:f>Tabelle1!$D$1</c:f>
              <c:strCache>
                <c:ptCount val="1"/>
                <c:pt idx="0">
                  <c:v>Neutral</c:v>
                </c:pt>
              </c:strCache>
            </c:strRef>
          </c:tx>
          <c:spPr>
            <a:solidFill>
              <a:schemeClr val="bg2"/>
            </a:solidFill>
            <a:ln>
              <a:noFill/>
            </a:ln>
            <a:effectLst/>
          </c:spPr>
          <c:invertIfNegative val="0"/>
          <c:cat>
            <c:strRef>
              <c:f>Tabelle1!$A$2:$A$5</c:f>
              <c:strCache>
                <c:ptCount val="4"/>
                <c:pt idx="0">
                  <c:v>Claims are supported by evidence or logical argument</c:v>
                </c:pt>
                <c:pt idx="1">
                  <c:v>The learning content follows a logical structure</c:v>
                </c:pt>
                <c:pt idx="2">
                  <c:v>The learning objectives are well aligned with the learning content</c:v>
                </c:pt>
                <c:pt idx="3">
                  <c:v>Key points and significant ideas are emphasized with an appropriate level of detail</c:v>
                </c:pt>
              </c:strCache>
            </c:strRef>
          </c:cat>
          <c:val>
            <c:numRef>
              <c:f>Tabelle1!$D$2:$D$5</c:f>
              <c:numCache>
                <c:formatCode>General</c:formatCode>
                <c:ptCount val="4"/>
                <c:pt idx="0">
                  <c:v>0</c:v>
                </c:pt>
                <c:pt idx="1">
                  <c:v>0</c:v>
                </c:pt>
                <c:pt idx="2">
                  <c:v>1</c:v>
                </c:pt>
                <c:pt idx="3">
                  <c:v>0</c:v>
                </c:pt>
              </c:numCache>
            </c:numRef>
          </c:val>
          <c:extLst>
            <c:ext xmlns:c16="http://schemas.microsoft.com/office/drawing/2014/chart" uri="{C3380CC4-5D6E-409C-BE32-E72D297353CC}">
              <c16:uniqueId val="{00000002-C477-4267-9270-93BB66A25360}"/>
            </c:ext>
          </c:extLst>
        </c:ser>
        <c:ser>
          <c:idx val="3"/>
          <c:order val="3"/>
          <c:tx>
            <c:strRef>
              <c:f>Tabelle1!$E$1</c:f>
              <c:strCache>
                <c:ptCount val="1"/>
                <c:pt idx="0">
                  <c:v>Agree</c:v>
                </c:pt>
              </c:strCache>
            </c:strRef>
          </c:tx>
          <c:spPr>
            <a:solidFill>
              <a:schemeClr val="accent1">
                <a:lumMod val="40000"/>
                <a:lumOff val="60000"/>
              </a:schemeClr>
            </a:solidFill>
            <a:ln>
              <a:noFill/>
            </a:ln>
            <a:effectLst/>
          </c:spPr>
          <c:invertIfNegative val="0"/>
          <c:cat>
            <c:strRef>
              <c:f>Tabelle1!$A$2:$A$5</c:f>
              <c:strCache>
                <c:ptCount val="4"/>
                <c:pt idx="0">
                  <c:v>Claims are supported by evidence or logical argument</c:v>
                </c:pt>
                <c:pt idx="1">
                  <c:v>The learning content follows a logical structure</c:v>
                </c:pt>
                <c:pt idx="2">
                  <c:v>The learning objectives are well aligned with the learning content</c:v>
                </c:pt>
                <c:pt idx="3">
                  <c:v>Key points and significant ideas are emphasized with an appropriate level of detail</c:v>
                </c:pt>
              </c:strCache>
            </c:strRef>
          </c:cat>
          <c:val>
            <c:numRef>
              <c:f>Tabelle1!$E$2:$E$5</c:f>
              <c:numCache>
                <c:formatCode>General</c:formatCode>
                <c:ptCount val="4"/>
                <c:pt idx="0">
                  <c:v>7</c:v>
                </c:pt>
                <c:pt idx="1">
                  <c:v>5</c:v>
                </c:pt>
                <c:pt idx="2">
                  <c:v>9</c:v>
                </c:pt>
                <c:pt idx="3">
                  <c:v>8</c:v>
                </c:pt>
              </c:numCache>
            </c:numRef>
          </c:val>
          <c:extLst>
            <c:ext xmlns:c16="http://schemas.microsoft.com/office/drawing/2014/chart" uri="{C3380CC4-5D6E-409C-BE32-E72D297353CC}">
              <c16:uniqueId val="{00000001-115A-44BA-AE20-105E6F669DE3}"/>
            </c:ext>
          </c:extLst>
        </c:ser>
        <c:ser>
          <c:idx val="4"/>
          <c:order val="4"/>
          <c:tx>
            <c:strRef>
              <c:f>Tabelle1!$F$1</c:f>
              <c:strCache>
                <c:ptCount val="1"/>
                <c:pt idx="0">
                  <c:v>Strongly Agree</c:v>
                </c:pt>
              </c:strCache>
            </c:strRef>
          </c:tx>
          <c:spPr>
            <a:solidFill>
              <a:schemeClr val="accent1"/>
            </a:solidFill>
            <a:ln>
              <a:noFill/>
            </a:ln>
            <a:effectLst/>
          </c:spPr>
          <c:invertIfNegative val="0"/>
          <c:cat>
            <c:strRef>
              <c:f>Tabelle1!$A$2:$A$5</c:f>
              <c:strCache>
                <c:ptCount val="4"/>
                <c:pt idx="0">
                  <c:v>Claims are supported by evidence or logical argument</c:v>
                </c:pt>
                <c:pt idx="1">
                  <c:v>The learning content follows a logical structure</c:v>
                </c:pt>
                <c:pt idx="2">
                  <c:v>The learning objectives are well aligned with the learning content</c:v>
                </c:pt>
                <c:pt idx="3">
                  <c:v>Key points and significant ideas are emphasized with an appropriate level of detail</c:v>
                </c:pt>
              </c:strCache>
            </c:strRef>
          </c:cat>
          <c:val>
            <c:numRef>
              <c:f>Tabelle1!$F$2:$F$5</c:f>
              <c:numCache>
                <c:formatCode>General</c:formatCode>
                <c:ptCount val="4"/>
                <c:pt idx="0">
                  <c:v>10</c:v>
                </c:pt>
                <c:pt idx="1">
                  <c:v>12</c:v>
                </c:pt>
                <c:pt idx="2">
                  <c:v>7</c:v>
                </c:pt>
                <c:pt idx="3">
                  <c:v>8</c:v>
                </c:pt>
              </c:numCache>
            </c:numRef>
          </c:val>
          <c:extLst>
            <c:ext xmlns:c16="http://schemas.microsoft.com/office/drawing/2014/chart" uri="{C3380CC4-5D6E-409C-BE32-E72D297353CC}">
              <c16:uniqueId val="{00000001-20CD-4EEF-82E3-59CD501D4D0C}"/>
            </c:ext>
          </c:extLst>
        </c:ser>
        <c:dLbls>
          <c:showLegendKey val="0"/>
          <c:showVal val="0"/>
          <c:showCatName val="0"/>
          <c:showSerName val="0"/>
          <c:showPercent val="0"/>
          <c:showBubbleSize val="0"/>
        </c:dLbls>
        <c:gapWidth val="219"/>
        <c:overlap val="100"/>
        <c:axId val="447263936"/>
        <c:axId val="447259672"/>
      </c:barChart>
      <c:catAx>
        <c:axId val="447263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7259672"/>
        <c:crosses val="autoZero"/>
        <c:auto val="1"/>
        <c:lblAlgn val="ctr"/>
        <c:lblOffset val="100"/>
        <c:noMultiLvlLbl val="0"/>
      </c:catAx>
      <c:valAx>
        <c:axId val="447259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7263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Acquired Competence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Tabelle1!$B$1</c:f>
              <c:strCache>
                <c:ptCount val="1"/>
                <c:pt idx="0">
                  <c:v>Strongly Disagree</c:v>
                </c:pt>
              </c:strCache>
            </c:strRef>
          </c:tx>
          <c:spPr>
            <a:solidFill>
              <a:schemeClr val="accent2"/>
            </a:solidFill>
            <a:ln>
              <a:noFill/>
            </a:ln>
            <a:effectLst/>
          </c:spPr>
          <c:invertIfNegative val="0"/>
          <c:cat>
            <c:strRef>
              <c:f>Tabelle1!$A$2:$A$6</c:f>
              <c:strCache>
                <c:ptCount val="5"/>
                <c:pt idx="0">
                  <c:v>Design an algorithm that satisfies differential privacy</c:v>
                </c:pt>
                <c:pt idx="1">
                  <c:v>Evaluate whether differential privacy should be used in a specific case</c:v>
                </c:pt>
                <c:pt idx="2">
                  <c:v>Apply the methods and formulas covered in the learning nuggets</c:v>
                </c:pt>
                <c:pt idx="3">
                  <c:v>Explain important concepts and key issues covered in the learning nuggets</c:v>
                </c:pt>
                <c:pt idx="4">
                  <c:v>Recall important facts and terminology covered in the learning nuggets</c:v>
                </c:pt>
              </c:strCache>
            </c:strRef>
          </c:cat>
          <c:val>
            <c:numRef>
              <c:f>Tabelle1!$B$2:$B$6</c:f>
              <c:numCache>
                <c:formatCode>General</c:formatCode>
                <c:ptCount val="5"/>
                <c:pt idx="0">
                  <c:v>3</c:v>
                </c:pt>
                <c:pt idx="1">
                  <c:v>0</c:v>
                </c:pt>
                <c:pt idx="2">
                  <c:v>0</c:v>
                </c:pt>
                <c:pt idx="3">
                  <c:v>0</c:v>
                </c:pt>
                <c:pt idx="4">
                  <c:v>0</c:v>
                </c:pt>
              </c:numCache>
            </c:numRef>
          </c:val>
          <c:extLst>
            <c:ext xmlns:c16="http://schemas.microsoft.com/office/drawing/2014/chart" uri="{C3380CC4-5D6E-409C-BE32-E72D297353CC}">
              <c16:uniqueId val="{00000000-C477-4267-9270-93BB66A25360}"/>
            </c:ext>
          </c:extLst>
        </c:ser>
        <c:ser>
          <c:idx val="1"/>
          <c:order val="1"/>
          <c:tx>
            <c:strRef>
              <c:f>Tabelle1!$C$1</c:f>
              <c:strCache>
                <c:ptCount val="1"/>
                <c:pt idx="0">
                  <c:v>Disagree</c:v>
                </c:pt>
              </c:strCache>
            </c:strRef>
          </c:tx>
          <c:spPr>
            <a:solidFill>
              <a:schemeClr val="accent2">
                <a:lumMod val="60000"/>
                <a:lumOff val="40000"/>
              </a:schemeClr>
            </a:solidFill>
            <a:ln>
              <a:noFill/>
            </a:ln>
            <a:effectLst/>
          </c:spPr>
          <c:invertIfNegative val="0"/>
          <c:cat>
            <c:strRef>
              <c:f>Tabelle1!$A$2:$A$6</c:f>
              <c:strCache>
                <c:ptCount val="5"/>
                <c:pt idx="0">
                  <c:v>Design an algorithm that satisfies differential privacy</c:v>
                </c:pt>
                <c:pt idx="1">
                  <c:v>Evaluate whether differential privacy should be used in a specific case</c:v>
                </c:pt>
                <c:pt idx="2">
                  <c:v>Apply the methods and formulas covered in the learning nuggets</c:v>
                </c:pt>
                <c:pt idx="3">
                  <c:v>Explain important concepts and key issues covered in the learning nuggets</c:v>
                </c:pt>
                <c:pt idx="4">
                  <c:v>Recall important facts and terminology covered in the learning nuggets</c:v>
                </c:pt>
              </c:strCache>
            </c:strRef>
          </c:cat>
          <c:val>
            <c:numRef>
              <c:f>Tabelle1!$C$2:$C$6</c:f>
              <c:numCache>
                <c:formatCode>General</c:formatCode>
                <c:ptCount val="5"/>
                <c:pt idx="0">
                  <c:v>2</c:v>
                </c:pt>
                <c:pt idx="1">
                  <c:v>3</c:v>
                </c:pt>
                <c:pt idx="2">
                  <c:v>4</c:v>
                </c:pt>
                <c:pt idx="3">
                  <c:v>1</c:v>
                </c:pt>
                <c:pt idx="4">
                  <c:v>0</c:v>
                </c:pt>
              </c:numCache>
            </c:numRef>
          </c:val>
          <c:extLst>
            <c:ext xmlns:c16="http://schemas.microsoft.com/office/drawing/2014/chart" uri="{C3380CC4-5D6E-409C-BE32-E72D297353CC}">
              <c16:uniqueId val="{00000001-C477-4267-9270-93BB66A25360}"/>
            </c:ext>
          </c:extLst>
        </c:ser>
        <c:ser>
          <c:idx val="2"/>
          <c:order val="2"/>
          <c:tx>
            <c:strRef>
              <c:f>Tabelle1!$D$1</c:f>
              <c:strCache>
                <c:ptCount val="1"/>
                <c:pt idx="0">
                  <c:v>Neutral</c:v>
                </c:pt>
              </c:strCache>
            </c:strRef>
          </c:tx>
          <c:spPr>
            <a:solidFill>
              <a:schemeClr val="bg2"/>
            </a:solidFill>
            <a:ln>
              <a:noFill/>
            </a:ln>
            <a:effectLst/>
          </c:spPr>
          <c:invertIfNegative val="0"/>
          <c:cat>
            <c:strRef>
              <c:f>Tabelle1!$A$2:$A$6</c:f>
              <c:strCache>
                <c:ptCount val="5"/>
                <c:pt idx="0">
                  <c:v>Design an algorithm that satisfies differential privacy</c:v>
                </c:pt>
                <c:pt idx="1">
                  <c:v>Evaluate whether differential privacy should be used in a specific case</c:v>
                </c:pt>
                <c:pt idx="2">
                  <c:v>Apply the methods and formulas covered in the learning nuggets</c:v>
                </c:pt>
                <c:pt idx="3">
                  <c:v>Explain important concepts and key issues covered in the learning nuggets</c:v>
                </c:pt>
                <c:pt idx="4">
                  <c:v>Recall important facts and terminology covered in the learning nuggets</c:v>
                </c:pt>
              </c:strCache>
            </c:strRef>
          </c:cat>
          <c:val>
            <c:numRef>
              <c:f>Tabelle1!$D$2:$D$6</c:f>
              <c:numCache>
                <c:formatCode>General</c:formatCode>
                <c:ptCount val="5"/>
                <c:pt idx="0">
                  <c:v>4</c:v>
                </c:pt>
                <c:pt idx="1">
                  <c:v>2</c:v>
                </c:pt>
                <c:pt idx="2">
                  <c:v>5</c:v>
                </c:pt>
                <c:pt idx="3">
                  <c:v>2</c:v>
                </c:pt>
                <c:pt idx="4">
                  <c:v>4</c:v>
                </c:pt>
              </c:numCache>
            </c:numRef>
          </c:val>
          <c:extLst>
            <c:ext xmlns:c16="http://schemas.microsoft.com/office/drawing/2014/chart" uri="{C3380CC4-5D6E-409C-BE32-E72D297353CC}">
              <c16:uniqueId val="{00000002-C477-4267-9270-93BB66A25360}"/>
            </c:ext>
          </c:extLst>
        </c:ser>
        <c:ser>
          <c:idx val="3"/>
          <c:order val="3"/>
          <c:tx>
            <c:strRef>
              <c:f>Tabelle1!$E$1</c:f>
              <c:strCache>
                <c:ptCount val="1"/>
                <c:pt idx="0">
                  <c:v>Agree</c:v>
                </c:pt>
              </c:strCache>
            </c:strRef>
          </c:tx>
          <c:spPr>
            <a:solidFill>
              <a:schemeClr val="accent1">
                <a:lumMod val="40000"/>
                <a:lumOff val="60000"/>
              </a:schemeClr>
            </a:solidFill>
            <a:ln>
              <a:noFill/>
            </a:ln>
            <a:effectLst/>
          </c:spPr>
          <c:invertIfNegative val="0"/>
          <c:cat>
            <c:strRef>
              <c:f>Tabelle1!$A$2:$A$6</c:f>
              <c:strCache>
                <c:ptCount val="5"/>
                <c:pt idx="0">
                  <c:v>Design an algorithm that satisfies differential privacy</c:v>
                </c:pt>
                <c:pt idx="1">
                  <c:v>Evaluate whether differential privacy should be used in a specific case</c:v>
                </c:pt>
                <c:pt idx="2">
                  <c:v>Apply the methods and formulas covered in the learning nuggets</c:v>
                </c:pt>
                <c:pt idx="3">
                  <c:v>Explain important concepts and key issues covered in the learning nuggets</c:v>
                </c:pt>
                <c:pt idx="4">
                  <c:v>Recall important facts and terminology covered in the learning nuggets</c:v>
                </c:pt>
              </c:strCache>
            </c:strRef>
          </c:cat>
          <c:val>
            <c:numRef>
              <c:f>Tabelle1!$E$2:$E$6</c:f>
              <c:numCache>
                <c:formatCode>General</c:formatCode>
                <c:ptCount val="5"/>
                <c:pt idx="0">
                  <c:v>7</c:v>
                </c:pt>
                <c:pt idx="1">
                  <c:v>9</c:v>
                </c:pt>
                <c:pt idx="2">
                  <c:v>8</c:v>
                </c:pt>
                <c:pt idx="3">
                  <c:v>10</c:v>
                </c:pt>
                <c:pt idx="4">
                  <c:v>7</c:v>
                </c:pt>
              </c:numCache>
            </c:numRef>
          </c:val>
          <c:extLst>
            <c:ext xmlns:c16="http://schemas.microsoft.com/office/drawing/2014/chart" uri="{C3380CC4-5D6E-409C-BE32-E72D297353CC}">
              <c16:uniqueId val="{00000001-115A-44BA-AE20-105E6F669DE3}"/>
            </c:ext>
          </c:extLst>
        </c:ser>
        <c:ser>
          <c:idx val="4"/>
          <c:order val="4"/>
          <c:tx>
            <c:strRef>
              <c:f>Tabelle1!$F$1</c:f>
              <c:strCache>
                <c:ptCount val="1"/>
                <c:pt idx="0">
                  <c:v>Strongly Agree</c:v>
                </c:pt>
              </c:strCache>
            </c:strRef>
          </c:tx>
          <c:spPr>
            <a:solidFill>
              <a:schemeClr val="accent1"/>
            </a:solidFill>
            <a:ln>
              <a:noFill/>
            </a:ln>
            <a:effectLst/>
          </c:spPr>
          <c:invertIfNegative val="0"/>
          <c:cat>
            <c:strRef>
              <c:f>Tabelle1!$A$2:$A$6</c:f>
              <c:strCache>
                <c:ptCount val="5"/>
                <c:pt idx="0">
                  <c:v>Design an algorithm that satisfies differential privacy</c:v>
                </c:pt>
                <c:pt idx="1">
                  <c:v>Evaluate whether differential privacy should be used in a specific case</c:v>
                </c:pt>
                <c:pt idx="2">
                  <c:v>Apply the methods and formulas covered in the learning nuggets</c:v>
                </c:pt>
                <c:pt idx="3">
                  <c:v>Explain important concepts and key issues covered in the learning nuggets</c:v>
                </c:pt>
                <c:pt idx="4">
                  <c:v>Recall important facts and terminology covered in the learning nuggets</c:v>
                </c:pt>
              </c:strCache>
            </c:strRef>
          </c:cat>
          <c:val>
            <c:numRef>
              <c:f>Tabelle1!$F$2:$F$6</c:f>
              <c:numCache>
                <c:formatCode>General</c:formatCode>
                <c:ptCount val="5"/>
                <c:pt idx="0">
                  <c:v>1</c:v>
                </c:pt>
                <c:pt idx="1">
                  <c:v>3</c:v>
                </c:pt>
                <c:pt idx="2">
                  <c:v>0</c:v>
                </c:pt>
                <c:pt idx="3">
                  <c:v>4</c:v>
                </c:pt>
                <c:pt idx="4">
                  <c:v>6</c:v>
                </c:pt>
              </c:numCache>
            </c:numRef>
          </c:val>
          <c:extLst>
            <c:ext xmlns:c16="http://schemas.microsoft.com/office/drawing/2014/chart" uri="{C3380CC4-5D6E-409C-BE32-E72D297353CC}">
              <c16:uniqueId val="{00000001-20CD-4EEF-82E3-59CD501D4D0C}"/>
            </c:ext>
          </c:extLst>
        </c:ser>
        <c:dLbls>
          <c:showLegendKey val="0"/>
          <c:showVal val="0"/>
          <c:showCatName val="0"/>
          <c:showSerName val="0"/>
          <c:showPercent val="0"/>
          <c:showBubbleSize val="0"/>
        </c:dLbls>
        <c:gapWidth val="219"/>
        <c:overlap val="100"/>
        <c:axId val="447263936"/>
        <c:axId val="447259672"/>
      </c:barChart>
      <c:catAx>
        <c:axId val="447263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7259672"/>
        <c:crosses val="autoZero"/>
        <c:auto val="1"/>
        <c:lblAlgn val="ctr"/>
        <c:lblOffset val="100"/>
        <c:noMultiLvlLbl val="0"/>
      </c:catAx>
      <c:valAx>
        <c:axId val="447259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7263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Number of new</a:t>
            </a:r>
            <a:r>
              <a:rPr lang="en-US" baseline="0" dirty="0"/>
              <a:t> papers per year</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0520045217549788E-2"/>
          <c:y val="0.17906628608217318"/>
          <c:w val="0.93101980329063994"/>
          <c:h val="0.72102102615378916"/>
        </c:manualLayout>
      </c:layout>
      <c:lineChart>
        <c:grouping val="standard"/>
        <c:varyColors val="0"/>
        <c:ser>
          <c:idx val="0"/>
          <c:order val="0"/>
          <c:tx>
            <c:strRef>
              <c:f>Tabelle1!$B$1</c:f>
              <c:strCache>
                <c:ptCount val="1"/>
                <c:pt idx="0">
                  <c:v>Scopus</c:v>
                </c:pt>
              </c:strCache>
            </c:strRef>
          </c:tx>
          <c:spPr>
            <a:ln w="28575" cap="rnd">
              <a:solidFill>
                <a:schemeClr val="accent5">
                  <a:shade val="65000"/>
                </a:schemeClr>
              </a:solidFill>
              <a:round/>
            </a:ln>
            <a:effectLst/>
          </c:spPr>
          <c:marker>
            <c:symbol val="none"/>
          </c:marker>
          <c:cat>
            <c:numRef>
              <c:f>Tabelle1!$A$2:$A$16</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Tabelle1!$B$2:$B$16</c:f>
              <c:numCache>
                <c:formatCode>General</c:formatCode>
                <c:ptCount val="15"/>
                <c:pt idx="0">
                  <c:v>1</c:v>
                </c:pt>
                <c:pt idx="1">
                  <c:v>7</c:v>
                </c:pt>
                <c:pt idx="2">
                  <c:v>7</c:v>
                </c:pt>
                <c:pt idx="3">
                  <c:v>20</c:v>
                </c:pt>
                <c:pt idx="4">
                  <c:v>53</c:v>
                </c:pt>
                <c:pt idx="5">
                  <c:v>73</c:v>
                </c:pt>
                <c:pt idx="6">
                  <c:v>136</c:v>
                </c:pt>
                <c:pt idx="7">
                  <c:v>156</c:v>
                </c:pt>
                <c:pt idx="8">
                  <c:v>183</c:v>
                </c:pt>
                <c:pt idx="9">
                  <c:v>218</c:v>
                </c:pt>
                <c:pt idx="10">
                  <c:v>272</c:v>
                </c:pt>
                <c:pt idx="11">
                  <c:v>379</c:v>
                </c:pt>
                <c:pt idx="12">
                  <c:v>480</c:v>
                </c:pt>
                <c:pt idx="13">
                  <c:v>641</c:v>
                </c:pt>
                <c:pt idx="14">
                  <c:v>717</c:v>
                </c:pt>
              </c:numCache>
            </c:numRef>
          </c:val>
          <c:smooth val="0"/>
          <c:extLst>
            <c:ext xmlns:c16="http://schemas.microsoft.com/office/drawing/2014/chart" uri="{C3380CC4-5D6E-409C-BE32-E72D297353CC}">
              <c16:uniqueId val="{00000000-5EF6-4206-94A4-C960126A8872}"/>
            </c:ext>
          </c:extLst>
        </c:ser>
        <c:ser>
          <c:idx val="1"/>
          <c:order val="1"/>
          <c:tx>
            <c:strRef>
              <c:f>Tabelle1!$C$1</c:f>
              <c:strCache>
                <c:ptCount val="1"/>
                <c:pt idx="0">
                  <c:v>IEEE Xplore</c:v>
                </c:pt>
              </c:strCache>
            </c:strRef>
          </c:tx>
          <c:spPr>
            <a:ln w="28575" cap="rnd">
              <a:solidFill>
                <a:schemeClr val="accent5"/>
              </a:solidFill>
              <a:round/>
            </a:ln>
            <a:effectLst/>
          </c:spPr>
          <c:marker>
            <c:symbol val="none"/>
          </c:marker>
          <c:cat>
            <c:numRef>
              <c:f>Tabelle1!$A$2:$A$16</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Tabelle1!$C$2:$C$16</c:f>
              <c:numCache>
                <c:formatCode>General</c:formatCode>
                <c:ptCount val="15"/>
                <c:pt idx="0">
                  <c:v>0</c:v>
                </c:pt>
                <c:pt idx="1">
                  <c:v>1</c:v>
                </c:pt>
                <c:pt idx="2">
                  <c:v>1</c:v>
                </c:pt>
                <c:pt idx="3">
                  <c:v>5</c:v>
                </c:pt>
                <c:pt idx="4">
                  <c:v>9</c:v>
                </c:pt>
                <c:pt idx="5">
                  <c:v>7</c:v>
                </c:pt>
                <c:pt idx="6">
                  <c:v>27</c:v>
                </c:pt>
                <c:pt idx="7">
                  <c:v>39</c:v>
                </c:pt>
                <c:pt idx="8">
                  <c:v>46</c:v>
                </c:pt>
                <c:pt idx="9">
                  <c:v>65</c:v>
                </c:pt>
                <c:pt idx="10">
                  <c:v>92</c:v>
                </c:pt>
                <c:pt idx="11">
                  <c:v>141</c:v>
                </c:pt>
                <c:pt idx="12">
                  <c:v>187</c:v>
                </c:pt>
                <c:pt idx="13">
                  <c:v>271</c:v>
                </c:pt>
                <c:pt idx="14">
                  <c:v>314</c:v>
                </c:pt>
              </c:numCache>
            </c:numRef>
          </c:val>
          <c:smooth val="0"/>
          <c:extLst>
            <c:ext xmlns:c16="http://schemas.microsoft.com/office/drawing/2014/chart" uri="{C3380CC4-5D6E-409C-BE32-E72D297353CC}">
              <c16:uniqueId val="{00000001-5EF6-4206-94A4-C960126A8872}"/>
            </c:ext>
          </c:extLst>
        </c:ser>
        <c:ser>
          <c:idx val="2"/>
          <c:order val="2"/>
          <c:tx>
            <c:strRef>
              <c:f>Tabelle1!$D$1</c:f>
              <c:strCache>
                <c:ptCount val="1"/>
                <c:pt idx="0">
                  <c:v>Web of Science</c:v>
                </c:pt>
              </c:strCache>
            </c:strRef>
          </c:tx>
          <c:spPr>
            <a:ln w="28575" cap="rnd">
              <a:solidFill>
                <a:schemeClr val="accent5">
                  <a:tint val="65000"/>
                </a:schemeClr>
              </a:solidFill>
              <a:round/>
            </a:ln>
            <a:effectLst/>
          </c:spPr>
          <c:marker>
            <c:symbol val="none"/>
          </c:marker>
          <c:cat>
            <c:numRef>
              <c:f>Tabelle1!$A$2:$A$16</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Tabelle1!$D$2:$D$16</c:f>
              <c:numCache>
                <c:formatCode>General</c:formatCode>
                <c:ptCount val="15"/>
                <c:pt idx="0">
                  <c:v>1</c:v>
                </c:pt>
                <c:pt idx="1">
                  <c:v>7</c:v>
                </c:pt>
                <c:pt idx="2">
                  <c:v>0</c:v>
                </c:pt>
                <c:pt idx="3">
                  <c:v>0</c:v>
                </c:pt>
                <c:pt idx="4">
                  <c:v>5</c:v>
                </c:pt>
                <c:pt idx="5">
                  <c:v>6</c:v>
                </c:pt>
                <c:pt idx="6">
                  <c:v>10</c:v>
                </c:pt>
                <c:pt idx="7">
                  <c:v>18</c:v>
                </c:pt>
                <c:pt idx="8">
                  <c:v>33</c:v>
                </c:pt>
                <c:pt idx="9">
                  <c:v>41</c:v>
                </c:pt>
                <c:pt idx="10">
                  <c:v>52</c:v>
                </c:pt>
                <c:pt idx="11">
                  <c:v>78</c:v>
                </c:pt>
                <c:pt idx="12">
                  <c:v>138</c:v>
                </c:pt>
                <c:pt idx="13">
                  <c:v>199</c:v>
                </c:pt>
                <c:pt idx="14">
                  <c:v>280</c:v>
                </c:pt>
              </c:numCache>
            </c:numRef>
          </c:val>
          <c:smooth val="0"/>
          <c:extLst>
            <c:ext xmlns:c16="http://schemas.microsoft.com/office/drawing/2014/chart" uri="{C3380CC4-5D6E-409C-BE32-E72D297353CC}">
              <c16:uniqueId val="{00000002-5EF6-4206-94A4-C960126A8872}"/>
            </c:ext>
          </c:extLst>
        </c:ser>
        <c:dLbls>
          <c:showLegendKey val="0"/>
          <c:showVal val="0"/>
          <c:showCatName val="0"/>
          <c:showSerName val="0"/>
          <c:showPercent val="0"/>
          <c:showBubbleSize val="0"/>
        </c:dLbls>
        <c:smooth val="0"/>
        <c:axId val="1166249488"/>
        <c:axId val="1166192744"/>
      </c:lineChart>
      <c:catAx>
        <c:axId val="116624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6192744"/>
        <c:crosses val="autoZero"/>
        <c:auto val="1"/>
        <c:lblAlgn val="ctr"/>
        <c:lblOffset val="100"/>
        <c:tickLblSkip val="1"/>
        <c:tickMarkSkip val="5"/>
        <c:noMultiLvlLbl val="0"/>
      </c:catAx>
      <c:valAx>
        <c:axId val="1166192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6249488"/>
        <c:crosses val="autoZero"/>
        <c:crossBetween val="between"/>
      </c:valAx>
      <c:spPr>
        <a:noFill/>
        <a:ln>
          <a:noFill/>
        </a:ln>
        <a:effectLst/>
      </c:spPr>
    </c:plotArea>
    <c:legend>
      <c:legendPos val="r"/>
      <c:layout>
        <c:manualLayout>
          <c:xMode val="edge"/>
          <c:yMode val="edge"/>
          <c:x val="0.14344730570886927"/>
          <c:y val="0.19128661198825542"/>
          <c:w val="0.13701718332091939"/>
          <c:h val="0.1452179001179329"/>
        </c:manualLayout>
      </c:layout>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50101671656847E-2"/>
          <c:y val="8.3802439801848164E-2"/>
          <c:w val="0.85430865918093923"/>
          <c:h val="0.82185119945455254"/>
        </c:manualLayout>
      </c:layout>
      <c:lineChart>
        <c:grouping val="standard"/>
        <c:varyColors val="0"/>
        <c:ser>
          <c:idx val="1"/>
          <c:order val="1"/>
          <c:tx>
            <c:strRef>
              <c:f>Tabelle1!$B$1</c:f>
              <c:strCache>
                <c:ptCount val="1"/>
                <c:pt idx="0">
                  <c:v>Lower Bound</c:v>
                </c:pt>
              </c:strCache>
            </c:strRef>
          </c:tx>
          <c:spPr>
            <a:ln w="28575" cap="rnd">
              <a:solidFill>
                <a:schemeClr val="accent5"/>
              </a:solidFill>
              <a:round/>
            </a:ln>
            <a:effectLst/>
          </c:spPr>
          <c:marker>
            <c:symbol val="none"/>
          </c:marker>
          <c:cat>
            <c:numRef>
              <c:f>Tabelle1!$A$2:$A$22</c:f>
              <c:numCache>
                <c:formatCode>General</c:formatCode>
                <c:ptCount val="2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numCache>
            </c:numRef>
          </c:cat>
          <c:val>
            <c:numRef>
              <c:f>Tabelle1!$B$2:$B$22</c:f>
              <c:numCache>
                <c:formatCode>General</c:formatCode>
                <c:ptCount val="21"/>
                <c:pt idx="0">
                  <c:v>0</c:v>
                </c:pt>
                <c:pt idx="1">
                  <c:v>1.8994306645126021E-2</c:v>
                </c:pt>
                <c:pt idx="2">
                  <c:v>3.9270300550050576E-2</c:v>
                </c:pt>
                <c:pt idx="3">
                  <c:v>6.0962238849018607E-2</c:v>
                </c:pt>
                <c:pt idx="4">
                  <c:v>8.4223808400897396E-2</c:v>
                </c:pt>
                <c:pt idx="5">
                  <c:v>0.10923177257303593</c:v>
                </c:pt>
                <c:pt idx="6">
                  <c:v>0.13619047142218818</c:v>
                </c:pt>
                <c:pt idx="7">
                  <c:v>0.16533741771943217</c:v>
                </c:pt>
                <c:pt idx="8">
                  <c:v>0.19695031331397189</c:v>
                </c:pt>
                <c:pt idx="9">
                  <c:v>0.23135592499557411</c:v>
                </c:pt>
                <c:pt idx="10">
                  <c:v>0.26894142136999505</c:v>
                </c:pt>
                <c:pt idx="11">
                  <c:v>0.31016900541211573</c:v>
                </c:pt>
                <c:pt idx="12">
                  <c:v>0.3555950173551955</c:v>
                </c:pt>
                <c:pt idx="13">
                  <c:v>0.4058951867324963</c:v>
                </c:pt>
                <c:pt idx="14">
                  <c:v>0.46189847377555121</c:v>
                </c:pt>
                <c:pt idx="15">
                  <c:v>0.52463311358132847</c:v>
                </c:pt>
                <c:pt idx="16">
                  <c:v>0.59539032480831056</c:v>
                </c:pt>
                <c:pt idx="17">
                  <c:v>0.67581412932479934</c:v>
                </c:pt>
                <c:pt idx="18">
                  <c:v>0.76803068331592661</c:v>
                </c:pt>
                <c:pt idx="19">
                  <c:v>0.87483900200166542</c:v>
                </c:pt>
                <c:pt idx="20">
                  <c:v>1.0000000000000007</c:v>
                </c:pt>
              </c:numCache>
            </c:numRef>
          </c:val>
          <c:smooth val="0"/>
          <c:extLst>
            <c:ext xmlns:c16="http://schemas.microsoft.com/office/drawing/2014/chart" uri="{C3380CC4-5D6E-409C-BE32-E72D297353CC}">
              <c16:uniqueId val="{00000000-A498-458B-BC81-4D38C1DACC47}"/>
            </c:ext>
          </c:extLst>
        </c:ser>
        <c:ser>
          <c:idx val="2"/>
          <c:order val="2"/>
          <c:tx>
            <c:strRef>
              <c:f>Tabelle1!$C$1</c:f>
              <c:strCache>
                <c:ptCount val="1"/>
                <c:pt idx="0">
                  <c:v>Upper Bound</c:v>
                </c:pt>
              </c:strCache>
            </c:strRef>
          </c:tx>
          <c:spPr>
            <a:ln w="28575" cap="rnd">
              <a:solidFill>
                <a:schemeClr val="accent4"/>
              </a:solidFill>
              <a:round/>
            </a:ln>
            <a:effectLst/>
          </c:spPr>
          <c:marker>
            <c:symbol val="none"/>
          </c:marker>
          <c:cat>
            <c:numRef>
              <c:f>Tabelle1!$A$2:$A$22</c:f>
              <c:numCache>
                <c:formatCode>General</c:formatCode>
                <c:ptCount val="2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numCache>
            </c:numRef>
          </c:cat>
          <c:val>
            <c:numRef>
              <c:f>Tabelle1!$C$2:$C$22</c:f>
              <c:numCache>
                <c:formatCode>General</c:formatCode>
                <c:ptCount val="21"/>
                <c:pt idx="0">
                  <c:v>0</c:v>
                </c:pt>
                <c:pt idx="1">
                  <c:v>0.12516099799833535</c:v>
                </c:pt>
                <c:pt idx="2">
                  <c:v>0.23196931668407395</c:v>
                </c:pt>
                <c:pt idx="3">
                  <c:v>0.32418587067520099</c:v>
                </c:pt>
                <c:pt idx="4">
                  <c:v>0.40460967519168972</c:v>
                </c:pt>
                <c:pt idx="5">
                  <c:v>0.4753668864186717</c:v>
                </c:pt>
                <c:pt idx="6">
                  <c:v>0.53810152622444885</c:v>
                </c:pt>
                <c:pt idx="7">
                  <c:v>0.59410481326750364</c:v>
                </c:pt>
                <c:pt idx="8">
                  <c:v>0.64440498264480439</c:v>
                </c:pt>
                <c:pt idx="9">
                  <c:v>0.68983099458788411</c:v>
                </c:pt>
                <c:pt idx="10">
                  <c:v>0.73105857863000479</c:v>
                </c:pt>
                <c:pt idx="11">
                  <c:v>0.76864407500442578</c:v>
                </c:pt>
                <c:pt idx="12">
                  <c:v>0.80304968668602805</c:v>
                </c:pt>
                <c:pt idx="13">
                  <c:v>0.83466258228056789</c:v>
                </c:pt>
                <c:pt idx="14">
                  <c:v>0.86380952857781179</c:v>
                </c:pt>
                <c:pt idx="15">
                  <c:v>0.89076822742696404</c:v>
                </c:pt>
                <c:pt idx="16">
                  <c:v>0.91577619159910273</c:v>
                </c:pt>
                <c:pt idx="17">
                  <c:v>0.93903776115098148</c:v>
                </c:pt>
                <c:pt idx="18">
                  <c:v>0.96072969944994935</c:v>
                </c:pt>
                <c:pt idx="19">
                  <c:v>0.98100569335487409</c:v>
                </c:pt>
                <c:pt idx="20">
                  <c:v>1</c:v>
                </c:pt>
              </c:numCache>
            </c:numRef>
          </c:val>
          <c:smooth val="0"/>
          <c:extLst>
            <c:ext xmlns:c16="http://schemas.microsoft.com/office/drawing/2014/chart" uri="{C3380CC4-5D6E-409C-BE32-E72D297353CC}">
              <c16:uniqueId val="{00000001-A498-458B-BC81-4D38C1DACC47}"/>
            </c:ext>
          </c:extLst>
        </c:ser>
        <c:dLbls>
          <c:showLegendKey val="0"/>
          <c:showVal val="0"/>
          <c:showCatName val="0"/>
          <c:showSerName val="0"/>
          <c:showPercent val="0"/>
          <c:showBubbleSize val="0"/>
        </c:dLbls>
        <c:smooth val="0"/>
        <c:axId val="1595644223"/>
        <c:axId val="1694690879"/>
        <c:extLst>
          <c:ext xmlns:c15="http://schemas.microsoft.com/office/drawing/2012/chart" uri="{02D57815-91ED-43cb-92C2-25804820EDAC}">
            <c15:filteredLineSeries>
              <c15:ser>
                <c:idx val="0"/>
                <c:order val="0"/>
                <c:tx>
                  <c:strRef>
                    <c:extLst>
                      <c:ext uri="{02D57815-91ED-43cb-92C2-25804820EDAC}">
                        <c15:formulaRef>
                          <c15:sqref>Tabelle1!$A$1</c15:sqref>
                        </c15:formulaRef>
                      </c:ext>
                    </c:extLst>
                    <c:strCache>
                      <c:ptCount val="1"/>
                      <c:pt idx="0">
                        <c:v> </c:v>
                      </c:pt>
                    </c:strCache>
                  </c:strRef>
                </c:tx>
                <c:spPr>
                  <a:ln w="28575" cap="rnd">
                    <a:solidFill>
                      <a:schemeClr val="accent6"/>
                    </a:solidFill>
                    <a:round/>
                  </a:ln>
                  <a:effectLst/>
                </c:spPr>
                <c:marker>
                  <c:symbol val="none"/>
                </c:marker>
                <c:cat>
                  <c:numRef>
                    <c:extLst>
                      <c:ext uri="{02D57815-91ED-43cb-92C2-25804820EDAC}">
                        <c15:formulaRef>
                          <c15:sqref>Tabelle1!$A$2:$A$22</c15:sqref>
                        </c15:formulaRef>
                      </c:ext>
                    </c:extLst>
                    <c:numCache>
                      <c:formatCode>General</c:formatCode>
                      <c:ptCount val="2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numCache>
                  </c:numRef>
                </c:cat>
                <c:val>
                  <c:numRef>
                    <c:extLst>
                      <c:ext uri="{02D57815-91ED-43cb-92C2-25804820EDAC}">
                        <c15:formulaRef>
                          <c15:sqref>Tabelle1!$A$2:$A$22</c15:sqref>
                        </c15:formulaRef>
                      </c:ext>
                    </c:extLst>
                    <c:numCache>
                      <c:formatCode>General</c:formatCode>
                      <c:ptCount val="2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numCache>
                  </c:numRef>
                </c:val>
                <c:smooth val="0"/>
                <c:extLst>
                  <c:ext xmlns:c16="http://schemas.microsoft.com/office/drawing/2014/chart" uri="{C3380CC4-5D6E-409C-BE32-E72D297353CC}">
                    <c16:uniqueId val="{00000002-A498-458B-BC81-4D38C1DACC47}"/>
                  </c:ext>
                </c:extLst>
              </c15:ser>
            </c15:filteredLineSeries>
          </c:ext>
        </c:extLst>
      </c:lineChart>
      <c:catAx>
        <c:axId val="1595644223"/>
        <c:scaling>
          <c:orientation val="minMax"/>
        </c:scaling>
        <c:delete val="0"/>
        <c:axPos val="b"/>
        <c:numFmt formatCode="#,##0.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4690879"/>
        <c:crosses val="autoZero"/>
        <c:auto val="1"/>
        <c:lblAlgn val="ctr"/>
        <c:lblOffset val="1"/>
        <c:tickLblSkip val="4"/>
        <c:tickMarkSkip val="2"/>
        <c:noMultiLvlLbl val="0"/>
      </c:catAx>
      <c:valAx>
        <c:axId val="169469087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5644223"/>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Tabelle1!$B$1</c:f>
              <c:strCache>
                <c:ptCount val="1"/>
                <c:pt idx="0">
                  <c:v>Which learning nuggets were completed?</c:v>
                </c:pt>
              </c:strCache>
            </c:strRef>
          </c:tx>
          <c:spPr>
            <a:solidFill>
              <a:schemeClr val="accent5"/>
            </a:solidFill>
            <a:ln>
              <a:noFill/>
            </a:ln>
            <a:effectLst/>
          </c:spPr>
          <c:invertIfNegative val="0"/>
          <c:cat>
            <c:strRef>
              <c:f>Tabelle1!$A$2:$A$8</c:f>
              <c:strCache>
                <c:ptCount val="7"/>
                <c:pt idx="0">
                  <c:v>Privacy Through Perturbation</c:v>
                </c:pt>
                <c:pt idx="1">
                  <c:v>The Definition of Differential Privacy</c:v>
                </c:pt>
                <c:pt idx="2">
                  <c:v>The Randomized Response Algorithm</c:v>
                </c:pt>
                <c:pt idx="3">
                  <c:v>The Laplace Mechanism</c:v>
                </c:pt>
                <c:pt idx="4">
                  <c:v>The Exponential Mechanism</c:v>
                </c:pt>
                <c:pt idx="5">
                  <c:v>The Benefits of Differential Privacy</c:v>
                </c:pt>
                <c:pt idx="6">
                  <c:v>The Challenges of Differential Privacy</c:v>
                </c:pt>
              </c:strCache>
            </c:strRef>
          </c:cat>
          <c:val>
            <c:numRef>
              <c:f>Tabelle1!$B$2:$B$8</c:f>
              <c:numCache>
                <c:formatCode>General</c:formatCode>
                <c:ptCount val="7"/>
                <c:pt idx="0">
                  <c:v>13</c:v>
                </c:pt>
                <c:pt idx="1">
                  <c:v>16</c:v>
                </c:pt>
                <c:pt idx="2">
                  <c:v>11</c:v>
                </c:pt>
                <c:pt idx="3">
                  <c:v>13</c:v>
                </c:pt>
                <c:pt idx="4">
                  <c:v>8</c:v>
                </c:pt>
                <c:pt idx="5">
                  <c:v>15</c:v>
                </c:pt>
                <c:pt idx="6">
                  <c:v>14</c:v>
                </c:pt>
              </c:numCache>
            </c:numRef>
          </c:val>
          <c:extLst>
            <c:ext xmlns:c16="http://schemas.microsoft.com/office/drawing/2014/chart" uri="{C3380CC4-5D6E-409C-BE32-E72D297353CC}">
              <c16:uniqueId val="{00000000-84CC-47A1-95D8-49303AE3D37B}"/>
            </c:ext>
          </c:extLst>
        </c:ser>
        <c:dLbls>
          <c:showLegendKey val="0"/>
          <c:showVal val="0"/>
          <c:showCatName val="0"/>
          <c:showSerName val="0"/>
          <c:showPercent val="0"/>
          <c:showBubbleSize val="0"/>
        </c:dLbls>
        <c:gapWidth val="219"/>
        <c:overlap val="-27"/>
        <c:axId val="922916448"/>
        <c:axId val="922919072"/>
      </c:barChart>
      <c:catAx>
        <c:axId val="92291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2919072"/>
        <c:crosses val="autoZero"/>
        <c:auto val="1"/>
        <c:lblAlgn val="ctr"/>
        <c:lblOffset val="100"/>
        <c:noMultiLvlLbl val="0"/>
      </c:catAx>
      <c:valAx>
        <c:axId val="92291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2916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How</a:t>
            </a:r>
            <a:r>
              <a:rPr lang="en-US" baseline="0" dirty="0"/>
              <a:t> much prior knowledge did the participants have?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Tabelle1!$B$1</c:f>
              <c:strCache>
                <c:ptCount val="1"/>
                <c:pt idx="0">
                  <c:v>Which learning nuggets were completed?</c:v>
                </c:pt>
              </c:strCache>
            </c:strRef>
          </c:tx>
          <c:spPr>
            <a:solidFill>
              <a:schemeClr val="accent5"/>
            </a:solidFill>
            <a:ln>
              <a:noFill/>
            </a:ln>
            <a:effectLst/>
          </c:spPr>
          <c:invertIfNegative val="0"/>
          <c:cat>
            <c:strRef>
              <c:f>Tabelle1!$A$2:$A$6</c:f>
              <c:strCache>
                <c:ptCount val="5"/>
                <c:pt idx="0">
                  <c:v>None</c:v>
                </c:pt>
                <c:pt idx="1">
                  <c:v>2</c:v>
                </c:pt>
                <c:pt idx="2">
                  <c:v>3</c:v>
                </c:pt>
                <c:pt idx="3">
                  <c:v>4</c:v>
                </c:pt>
                <c:pt idx="4">
                  <c:v>Thorough Understanding</c:v>
                </c:pt>
              </c:strCache>
            </c:strRef>
          </c:cat>
          <c:val>
            <c:numRef>
              <c:f>Tabelle1!$B$2:$B$6</c:f>
              <c:numCache>
                <c:formatCode>General</c:formatCode>
                <c:ptCount val="5"/>
                <c:pt idx="0">
                  <c:v>3</c:v>
                </c:pt>
                <c:pt idx="1">
                  <c:v>8</c:v>
                </c:pt>
                <c:pt idx="2">
                  <c:v>2</c:v>
                </c:pt>
                <c:pt idx="3">
                  <c:v>4</c:v>
                </c:pt>
                <c:pt idx="4">
                  <c:v>0</c:v>
                </c:pt>
              </c:numCache>
            </c:numRef>
          </c:val>
          <c:extLst>
            <c:ext xmlns:c16="http://schemas.microsoft.com/office/drawing/2014/chart" uri="{C3380CC4-5D6E-409C-BE32-E72D297353CC}">
              <c16:uniqueId val="{00000000-84CC-47A1-95D8-49303AE3D37B}"/>
            </c:ext>
          </c:extLst>
        </c:ser>
        <c:dLbls>
          <c:showLegendKey val="0"/>
          <c:showVal val="0"/>
          <c:showCatName val="0"/>
          <c:showSerName val="0"/>
          <c:showPercent val="0"/>
          <c:showBubbleSize val="0"/>
        </c:dLbls>
        <c:gapWidth val="219"/>
        <c:overlap val="-27"/>
        <c:axId val="922916448"/>
        <c:axId val="922919072"/>
      </c:barChart>
      <c:catAx>
        <c:axId val="92291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2919072"/>
        <c:crosses val="autoZero"/>
        <c:auto val="1"/>
        <c:lblAlgn val="ctr"/>
        <c:lblOffset val="100"/>
        <c:noMultiLvlLbl val="0"/>
      </c:catAx>
      <c:valAx>
        <c:axId val="92291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2916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525568" y="189833"/>
            <a:ext cx="3496595"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a:latin typeface="Arial Unicode MS" pitchFamily="34" charset="-128"/>
            </a:endParaRPr>
          </a:p>
        </p:txBody>
      </p:sp>
      <p:sp>
        <p:nvSpPr>
          <p:cNvPr id="14339" name="Rectangle 3"/>
          <p:cNvSpPr>
            <a:spLocks noGrp="1" noChangeArrowheads="1"/>
          </p:cNvSpPr>
          <p:nvPr>
            <p:ph type="dt" sz="quarter" idx="1"/>
          </p:nvPr>
        </p:nvSpPr>
        <p:spPr bwMode="auto">
          <a:xfrm>
            <a:off x="4338830" y="189833"/>
            <a:ext cx="2208376"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TUM Neue Helvetica 55 Regular" charset="0"/>
                <a:cs typeface="+mn-cs"/>
              </a:defRPr>
            </a:lvl1pPr>
          </a:lstStyle>
          <a:p>
            <a:pPr>
              <a:defRPr/>
            </a:pPr>
            <a:endParaRPr lang="de-DE">
              <a:latin typeface="Arial Unicode MS" pitchFamily="34" charset="-128"/>
            </a:endParaRPr>
          </a:p>
        </p:txBody>
      </p:sp>
      <p:sp>
        <p:nvSpPr>
          <p:cNvPr id="14340" name="Rectangle 4"/>
          <p:cNvSpPr>
            <a:spLocks noGrp="1" noChangeArrowheads="1"/>
          </p:cNvSpPr>
          <p:nvPr>
            <p:ph type="ftr" sz="quarter" idx="2"/>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a:latin typeface="Arial Unicode MS" pitchFamily="34" charset="-128"/>
            </a:endParaRPr>
          </a:p>
        </p:txBody>
      </p:sp>
      <p:sp>
        <p:nvSpPr>
          <p:cNvPr id="14341" name="Rectangle 5"/>
          <p:cNvSpPr>
            <a:spLocks noGrp="1" noChangeArrowheads="1"/>
          </p:cNvSpPr>
          <p:nvPr>
            <p:ph type="sldNum" sz="quarter" idx="3"/>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TUM Neue Helvetica 55 Regular" charset="0"/>
                <a:cs typeface="+mn-cs"/>
              </a:defRPr>
            </a:lvl1pPr>
          </a:lstStyle>
          <a:p>
            <a:pPr>
              <a:defRPr/>
            </a:pPr>
            <a:fld id="{6F17E718-27D7-4FA6-ACF7-4EB047CCD802}" type="slidenum">
              <a:rPr lang="de-DE">
                <a:latin typeface="Arial Unicode MS" pitchFamily="34" charset="-128"/>
              </a:rPr>
              <a:pPr>
                <a:defRPr/>
              </a:pPr>
              <a:t>‹Nr.›</a:t>
            </a:fld>
            <a:endParaRPr lang="de-DE">
              <a:latin typeface="Arial Unicode MS" pitchFamily="34" charset="-128"/>
            </a:endParaRPr>
          </a:p>
        </p:txBody>
      </p:sp>
    </p:spTree>
    <p:extLst>
      <p:ext uri="{BB962C8B-B14F-4D97-AF65-F5344CB8AC3E}">
        <p14:creationId xmlns:p14="http://schemas.microsoft.com/office/powerpoint/2010/main" val="179195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a:p>
        </p:txBody>
      </p:sp>
      <p:sp>
        <p:nvSpPr>
          <p:cNvPr id="4099" name="Rectangle 3"/>
          <p:cNvSpPr>
            <a:spLocks noGrp="1" noChangeArrowheads="1"/>
          </p:cNvSpPr>
          <p:nvPr>
            <p:ph type="dt" idx="1"/>
          </p:nvPr>
        </p:nvSpPr>
        <p:spPr bwMode="auto">
          <a:xfrm>
            <a:off x="4022163"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Arial Unicode MS" pitchFamily="34" charset="-128"/>
                <a:cs typeface="+mn-cs"/>
              </a:defRPr>
            </a:lvl1pPr>
          </a:lstStyle>
          <a:p>
            <a:pPr>
              <a:defRPr/>
            </a:pPr>
            <a:endParaRPr lang="de-DE"/>
          </a:p>
        </p:txBody>
      </p:sp>
      <p:sp>
        <p:nvSpPr>
          <p:cNvPr id="29700" name="Rectangle 4"/>
          <p:cNvSpPr>
            <a:spLocks noGrp="1" noRot="1" noChangeAspect="1" noChangeArrowheads="1" noTextEdit="1"/>
          </p:cNvSpPr>
          <p:nvPr>
            <p:ph type="sldImg" idx="2"/>
          </p:nvPr>
        </p:nvSpPr>
        <p:spPr bwMode="auto">
          <a:xfrm>
            <a:off x="141288" y="769938"/>
            <a:ext cx="6816725" cy="38354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685" y="4862015"/>
            <a:ext cx="5205932" cy="4605085"/>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102" name="Rectangle 6"/>
          <p:cNvSpPr>
            <a:spLocks noGrp="1" noChangeArrowheads="1"/>
          </p:cNvSpPr>
          <p:nvPr>
            <p:ph type="ftr" sz="quarter" idx="4"/>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a:p>
        </p:txBody>
      </p:sp>
      <p:sp>
        <p:nvSpPr>
          <p:cNvPr id="4103" name="Rectangle 7"/>
          <p:cNvSpPr>
            <a:spLocks noGrp="1" noChangeArrowheads="1"/>
          </p:cNvSpPr>
          <p:nvPr>
            <p:ph type="sldNum" sz="quarter" idx="5"/>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Arial Unicode MS" pitchFamily="34" charset="-128"/>
                <a:cs typeface="+mn-cs"/>
              </a:defRPr>
            </a:lvl1pPr>
          </a:lstStyle>
          <a:p>
            <a:pPr>
              <a:defRPr/>
            </a:pPr>
            <a:fld id="{D1CBFA17-2001-43FC-BD93-086B619BC2A9}" type="slidenum">
              <a:rPr lang="de-DE" smtClean="0"/>
              <a:pPr>
                <a:defRPr/>
              </a:pPr>
              <a:t>‹Nr.›</a:t>
            </a:fld>
            <a:endParaRPr lang="de-DE"/>
          </a:p>
        </p:txBody>
      </p:sp>
    </p:spTree>
    <p:extLst>
      <p:ext uri="{BB962C8B-B14F-4D97-AF65-F5344CB8AC3E}">
        <p14:creationId xmlns:p14="http://schemas.microsoft.com/office/powerpoint/2010/main" val="1132447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a:t>
            </a:fld>
            <a:endParaRPr lang="de-DE" dirty="0"/>
          </a:p>
        </p:txBody>
      </p:sp>
    </p:spTree>
    <p:extLst>
      <p:ext uri="{BB962C8B-B14F-4D97-AF65-F5344CB8AC3E}">
        <p14:creationId xmlns:p14="http://schemas.microsoft.com/office/powerpoint/2010/main" val="1813858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13</a:t>
            </a:fld>
            <a:endParaRPr lang="de-DE" dirty="0"/>
          </a:p>
        </p:txBody>
      </p:sp>
    </p:spTree>
    <p:extLst>
      <p:ext uri="{BB962C8B-B14F-4D97-AF65-F5344CB8AC3E}">
        <p14:creationId xmlns:p14="http://schemas.microsoft.com/office/powerpoint/2010/main" val="3092750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14</a:t>
            </a:fld>
            <a:endParaRPr lang="de-DE" dirty="0"/>
          </a:p>
        </p:txBody>
      </p:sp>
    </p:spTree>
    <p:extLst>
      <p:ext uri="{BB962C8B-B14F-4D97-AF65-F5344CB8AC3E}">
        <p14:creationId xmlns:p14="http://schemas.microsoft.com/office/powerpoint/2010/main" val="1215158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15</a:t>
            </a:fld>
            <a:endParaRPr lang="de-DE" dirty="0"/>
          </a:p>
        </p:txBody>
      </p:sp>
    </p:spTree>
    <p:extLst>
      <p:ext uri="{BB962C8B-B14F-4D97-AF65-F5344CB8AC3E}">
        <p14:creationId xmlns:p14="http://schemas.microsoft.com/office/powerpoint/2010/main" val="497481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16</a:t>
            </a:fld>
            <a:endParaRPr lang="de-DE" dirty="0"/>
          </a:p>
        </p:txBody>
      </p:sp>
    </p:spTree>
    <p:extLst>
      <p:ext uri="{BB962C8B-B14F-4D97-AF65-F5344CB8AC3E}">
        <p14:creationId xmlns:p14="http://schemas.microsoft.com/office/powerpoint/2010/main" val="3390603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endParaRPr lang="en-US" dirty="0"/>
              </a:p>
            </p:txBody>
          </p:sp>
        </mc:Choice>
        <mc:Fallback xmlns="">
          <p:sp>
            <p:nvSpPr>
              <p:cNvPr id="3" name="Notizenplatzhalter 2"/>
              <p:cNvSpPr>
                <a:spLocks noGrp="1"/>
              </p:cNvSpPr>
              <p:nvPr>
                <p:ph type="body" idx="1"/>
              </p:nvPr>
            </p:nvSpPr>
            <p:spPr/>
            <p:txBody>
              <a:bodyPr/>
              <a:lstStyle/>
              <a:p>
                <a:r>
                  <a:rPr lang="en-US" dirty="0"/>
                  <a:t>And by symmetry also </a:t>
                </a:r>
                <a:r>
                  <a:rPr lang="de-DE" sz="1200" b="0" i="0">
                    <a:latin typeface="Cambria Math" panose="02040503050406030204" pitchFamily="18" charset="0"/>
                  </a:rPr>
                  <a:t>𝑒^(−</a:t>
                </a:r>
                <a:r>
                  <a:rPr lang="de-DE" sz="1200" i="0">
                    <a:latin typeface="Cambria Math" panose="02040503050406030204" pitchFamily="18" charset="0"/>
                    <a:ea typeface="Cambria Math" panose="02040503050406030204" pitchFamily="18" charset="0"/>
                  </a:rPr>
                  <a:t>𝜀</a:t>
                </a:r>
                <a:r>
                  <a:rPr lang="de-DE" sz="1200" b="0" i="0">
                    <a:latin typeface="Cambria Math" panose="02040503050406030204" pitchFamily="18" charset="0"/>
                    <a:ea typeface="Cambria Math" panose="02040503050406030204" pitchFamily="18" charset="0"/>
                  </a:rPr>
                  <a:t>)</a:t>
                </a:r>
                <a:endParaRPr lang="en-US" dirty="0"/>
              </a:p>
              <a:p>
                <a:endParaRPr lang="en-US" dirty="0"/>
              </a:p>
              <a:p>
                <a:pPr marL="285750" indent="-285750">
                  <a:buFont typeface="Arial" panose="020B0604020202020204" pitchFamily="34" charset="0"/>
                  <a:buChar char="•"/>
                </a:pPr>
                <a:r>
                  <a:rPr lang="en-US" sz="1200" dirty="0"/>
                  <a:t>Fix </a:t>
                </a:r>
                <a:r>
                  <a:rPr lang="de-DE" sz="1200" b="0" i="0">
                    <a:latin typeface="Cambria Math" panose="02040503050406030204" pitchFamily="18" charset="0"/>
                  </a:rPr>
                  <a:t>𝐷,𝐷′</a:t>
                </a:r>
                <a:r>
                  <a:rPr lang="en-US" sz="1200" dirty="0"/>
                  <a:t> as neighboring datasets, and some outcome </a:t>
                </a:r>
                <a:r>
                  <a:rPr lang="de-DE" sz="1200" i="0">
                    <a:latin typeface="Cambria Math" panose="02040503050406030204" pitchFamily="18" charset="0"/>
                  </a:rPr>
                  <a:t>𝑟</a:t>
                </a:r>
                <a:r>
                  <a:rPr lang="de-DE" sz="1200" b="0" i="0">
                    <a:latin typeface="Cambria Math" panose="02040503050406030204" pitchFamily="18" charset="0"/>
                  </a:rPr>
                  <a:t>∈𝑅</a:t>
                </a:r>
                <a:r>
                  <a:rPr lang="en-US" sz="1200" dirty="0"/>
                  <a:t>. Then we express the ratio of the probability of </a:t>
                </a:r>
                <a:r>
                  <a:rPr lang="de-DE" sz="1200" b="0" i="0">
                    <a:latin typeface="Cambria Math" panose="02040503050406030204" pitchFamily="18" charset="0"/>
                  </a:rPr>
                  <a:t>𝑟</a:t>
                </a:r>
                <a:r>
                  <a:rPr lang="en-US" sz="1200" dirty="0"/>
                  <a:t> being output under </a:t>
                </a:r>
                <a:r>
                  <a:rPr lang="de-DE" sz="1200" b="0" i="0">
                    <a:latin typeface="Cambria Math" panose="02040503050406030204" pitchFamily="18" charset="0"/>
                  </a:rPr>
                  <a:t>𝐷</a:t>
                </a:r>
                <a:r>
                  <a:rPr lang="en-US" sz="1200" dirty="0"/>
                  <a:t> and </a:t>
                </a:r>
                <a:r>
                  <a:rPr lang="de-DE" sz="1200" b="0" i="0">
                    <a:latin typeface="Cambria Math" panose="02040503050406030204" pitchFamily="18" charset="0"/>
                  </a:rPr>
                  <a:t>𝐷′</a:t>
                </a:r>
                <a:r>
                  <a:rPr lang="en-US" sz="1200" dirty="0"/>
                  <a:t> as follows: </a:t>
                </a:r>
              </a:p>
              <a:p>
                <a:pPr marL="0" indent="0"/>
                <a:r>
                  <a:rPr lang="en-US" i="0">
                    <a:latin typeface="Cambria Math" panose="02040503050406030204" pitchFamily="18" charset="0"/>
                  </a:rPr>
                  <a:t>(</a:t>
                </a:r>
                <a:r>
                  <a:rPr lang="de-DE" b="0" i="0">
                    <a:latin typeface="Cambria Math" panose="02040503050406030204" pitchFamily="18" charset="0"/>
                  </a:rPr>
                  <a:t>Pr⁡[𝑀(𝐷)=𝑟]</a:t>
                </a:r>
                <a:r>
                  <a:rPr lang="en-US" b="0" i="0">
                    <a:latin typeface="Cambria Math" panose="02040503050406030204" pitchFamily="18" charset="0"/>
                  </a:rPr>
                  <a:t>)/(</a:t>
                </a:r>
                <a:r>
                  <a:rPr lang="de-DE" i="0">
                    <a:latin typeface="Cambria Math" panose="02040503050406030204" pitchFamily="18" charset="0"/>
                  </a:rPr>
                  <a:t>Pr⁡[𝑀(𝐷</a:t>
                </a:r>
                <a:r>
                  <a:rPr lang="de-DE" b="0" i="0">
                    <a:latin typeface="Cambria Math" panose="02040503050406030204" pitchFamily="18" charset="0"/>
                  </a:rPr>
                  <a:t>′)</a:t>
                </a:r>
                <a:r>
                  <a:rPr lang="de-DE" i="0">
                    <a:latin typeface="Cambria Math" panose="02040503050406030204" pitchFamily="18" charset="0"/>
                  </a:rPr>
                  <a:t>=</a:t>
                </a:r>
                <a:r>
                  <a:rPr lang="de-DE" b="0" i="0">
                    <a:latin typeface="Cambria Math" panose="02040503050406030204" pitchFamily="18" charset="0"/>
                  </a:rPr>
                  <a:t>𝑟]</a:t>
                </a:r>
                <a:r>
                  <a:rPr lang="en-US" b="0" i="0">
                    <a:latin typeface="Cambria Math" panose="02040503050406030204" pitchFamily="18" charset="0"/>
                  </a:rPr>
                  <a:t>)</a:t>
                </a:r>
                <a:r>
                  <a:rPr lang="de-DE" b="0" i="0">
                    <a:latin typeface="Cambria Math" panose="02040503050406030204" pitchFamily="18" charset="0"/>
                  </a:rPr>
                  <a:t>=(𝑒^(</a:t>
                </a:r>
                <a:r>
                  <a:rPr lang="de-DE" b="0" i="0">
                    <a:latin typeface="Cambria Math" panose="02040503050406030204" pitchFamily="18" charset="0"/>
                    <a:ea typeface="Cambria Math" panose="02040503050406030204" pitchFamily="18" charset="0"/>
                  </a:rPr>
                  <a:t>(</a:t>
                </a:r>
                <a:r>
                  <a:rPr lang="de-DE" i="0">
                    <a:latin typeface="Cambria Math" panose="02040503050406030204" pitchFamily="18" charset="0"/>
                    <a:ea typeface="Cambria Math" panose="02040503050406030204" pitchFamily="18" charset="0"/>
                  </a:rPr>
                  <a:t>𝜀∗</a:t>
                </a:r>
                <a:r>
                  <a:rPr lang="de-DE" b="0" i="0">
                    <a:latin typeface="Cambria Math" panose="02040503050406030204" pitchFamily="18" charset="0"/>
                    <a:ea typeface="Cambria Math" panose="02040503050406030204" pitchFamily="18" charset="0"/>
                  </a:rPr>
                  <a:t>𝑢(</a:t>
                </a:r>
                <a:r>
                  <a:rPr lang="de-DE" i="0">
                    <a:latin typeface="Cambria Math" panose="02040503050406030204" pitchFamily="18" charset="0"/>
                    <a:ea typeface="Cambria Math" panose="02040503050406030204" pitchFamily="18" charset="0"/>
                  </a:rPr>
                  <a:t>𝐷,</a:t>
                </a:r>
                <a:r>
                  <a:rPr lang="de-DE" b="0" i="0">
                    <a:latin typeface="Cambria Math" panose="02040503050406030204" pitchFamily="18" charset="0"/>
                    <a:ea typeface="Cambria Math" panose="02040503050406030204" pitchFamily="18" charset="0"/>
                  </a:rPr>
                  <a:t>𝑟))/(</a:t>
                </a:r>
                <a:r>
                  <a:rPr lang="de-DE" i="0">
                    <a:latin typeface="Cambria Math" panose="02040503050406030204" pitchFamily="18" charset="0"/>
                    <a:ea typeface="Cambria Math" panose="02040503050406030204" pitchFamily="18" charset="0"/>
                  </a:rPr>
                  <a:t>2∗∆𝑢)</a:t>
                </a:r>
                <a:r>
                  <a:rPr lang="de-DE" b="0" i="0">
                    <a:latin typeface="Cambria Math" panose="02040503050406030204" pitchFamily="18" charset="0"/>
                    <a:ea typeface="Cambria Math" panose="02040503050406030204" pitchFamily="18" charset="0"/>
                  </a:rPr>
                  <a:t>)/(∑_(</a:t>
                </a:r>
                <a:r>
                  <a:rPr lang="de-DE" b="0" i="0">
                    <a:latin typeface="Cambria Math" panose="02040503050406030204" pitchFamily="18" charset="0"/>
                  </a:rPr>
                  <a:t>𝑟^′∈𝑅)</a:t>
                </a:r>
                <a:r>
                  <a:rPr lang="de-DE" b="0" i="0">
                    <a:latin typeface="Cambria Math" panose="02040503050406030204" pitchFamily="18" charset="0"/>
                    <a:ea typeface="Cambria Math" panose="02040503050406030204" pitchFamily="18" charset="0"/>
                  </a:rPr>
                  <a:t>▒</a:t>
                </a:r>
                <a:r>
                  <a:rPr lang="de-DE" i="0">
                    <a:latin typeface="Cambria Math" panose="02040503050406030204" pitchFamily="18" charset="0"/>
                  </a:rPr>
                  <a:t>𝑒^(</a:t>
                </a:r>
                <a:r>
                  <a:rPr lang="de-DE" i="0">
                    <a:latin typeface="Cambria Math" panose="02040503050406030204" pitchFamily="18" charset="0"/>
                    <a:ea typeface="Cambria Math" panose="02040503050406030204" pitchFamily="18" charset="0"/>
                  </a:rPr>
                  <a:t>(𝜀∗</a:t>
                </a:r>
                <a:r>
                  <a:rPr lang="de-DE" b="0" i="0">
                    <a:latin typeface="Cambria Math" panose="02040503050406030204" pitchFamily="18" charset="0"/>
                    <a:ea typeface="Cambria Math" panose="02040503050406030204" pitchFamily="18" charset="0"/>
                  </a:rPr>
                  <a:t>𝑢(</a:t>
                </a:r>
                <a:r>
                  <a:rPr lang="de-DE" i="0">
                    <a:latin typeface="Cambria Math" panose="02040503050406030204" pitchFamily="18" charset="0"/>
                    <a:ea typeface="Cambria Math" panose="02040503050406030204" pitchFamily="18" charset="0"/>
                  </a:rPr>
                  <a:t>𝐷,</a:t>
                </a:r>
                <a:r>
                  <a:rPr lang="de-DE" b="0" i="0">
                    <a:latin typeface="Cambria Math" panose="02040503050406030204" pitchFamily="18" charset="0"/>
                    <a:ea typeface="Cambria Math" panose="02040503050406030204" pitchFamily="18" charset="0"/>
                  </a:rPr>
                  <a:t>𝑟′))/(</a:t>
                </a:r>
                <a:r>
                  <a:rPr lang="de-DE" i="0">
                    <a:latin typeface="Cambria Math" panose="02040503050406030204" pitchFamily="18" charset="0"/>
                    <a:ea typeface="Cambria Math" panose="02040503050406030204" pitchFamily="18" charset="0"/>
                  </a:rPr>
                  <a:t>2∗∆𝑢)) </a:t>
                </a:r>
                <a:r>
                  <a:rPr lang="de-DE" b="0" i="0">
                    <a:latin typeface="Cambria Math" panose="02040503050406030204" pitchFamily="18" charset="0"/>
                    <a:ea typeface="Cambria Math" panose="02040503050406030204" pitchFamily="18" charset="0"/>
                  </a:rPr>
                  <a:t>))/(</a:t>
                </a:r>
                <a:r>
                  <a:rPr lang="de-DE" i="0">
                    <a:latin typeface="Cambria Math" panose="02040503050406030204" pitchFamily="18" charset="0"/>
                  </a:rPr>
                  <a:t>𝑒^(</a:t>
                </a:r>
                <a:r>
                  <a:rPr lang="de-DE" i="0">
                    <a:latin typeface="Cambria Math" panose="02040503050406030204" pitchFamily="18" charset="0"/>
                    <a:ea typeface="Cambria Math" panose="02040503050406030204" pitchFamily="18" charset="0"/>
                  </a:rPr>
                  <a:t>(𝜀∗</a:t>
                </a:r>
                <a:r>
                  <a:rPr lang="de-DE" b="0" i="0">
                    <a:latin typeface="Cambria Math" panose="02040503050406030204" pitchFamily="18" charset="0"/>
                    <a:ea typeface="Cambria Math" panose="02040503050406030204" pitchFamily="18" charset="0"/>
                  </a:rPr>
                  <a:t>𝑢(</a:t>
                </a:r>
                <a:r>
                  <a:rPr lang="de-DE" i="0">
                    <a:latin typeface="Cambria Math" panose="02040503050406030204" pitchFamily="18" charset="0"/>
                    <a:ea typeface="Cambria Math" panose="02040503050406030204" pitchFamily="18" charset="0"/>
                  </a:rPr>
                  <a:t>𝐷</a:t>
                </a:r>
                <a:r>
                  <a:rPr lang="de-DE" b="0" i="0">
                    <a:latin typeface="Cambria Math" panose="02040503050406030204" pitchFamily="18" charset="0"/>
                    <a:ea typeface="Cambria Math" panose="02040503050406030204" pitchFamily="18" charset="0"/>
                  </a:rPr>
                  <a:t>′</a:t>
                </a:r>
                <a:r>
                  <a:rPr lang="de-DE" i="0">
                    <a:latin typeface="Cambria Math" panose="02040503050406030204" pitchFamily="18" charset="0"/>
                    <a:ea typeface="Cambria Math" panose="02040503050406030204" pitchFamily="18" charset="0"/>
                  </a:rPr>
                  <a:t>,</a:t>
                </a:r>
                <a:r>
                  <a:rPr lang="de-DE" b="0" i="0">
                    <a:latin typeface="Cambria Math" panose="02040503050406030204" pitchFamily="18" charset="0"/>
                    <a:ea typeface="Cambria Math" panose="02040503050406030204" pitchFamily="18" charset="0"/>
                  </a:rPr>
                  <a:t>𝑟))/(</a:t>
                </a:r>
                <a:r>
                  <a:rPr lang="de-DE" i="0">
                    <a:latin typeface="Cambria Math" panose="02040503050406030204" pitchFamily="18" charset="0"/>
                    <a:ea typeface="Cambria Math" panose="02040503050406030204" pitchFamily="18" charset="0"/>
                  </a:rPr>
                  <a:t>2∗∆𝑢))/(∑</a:t>
                </a:r>
                <a:r>
                  <a:rPr lang="de-DE" b="0" i="0">
                    <a:latin typeface="Cambria Math" panose="02040503050406030204" pitchFamily="18" charset="0"/>
                    <a:ea typeface="Cambria Math" panose="02040503050406030204" pitchFamily="18" charset="0"/>
                  </a:rPr>
                  <a:t>_(</a:t>
                </a:r>
                <a:r>
                  <a:rPr lang="de-DE" b="0" i="0">
                    <a:latin typeface="Cambria Math" panose="02040503050406030204" pitchFamily="18" charset="0"/>
                  </a:rPr>
                  <a:t>𝑟^</a:t>
                </a:r>
                <a:r>
                  <a:rPr lang="de-DE" i="0">
                    <a:latin typeface="Cambria Math" panose="02040503050406030204" pitchFamily="18" charset="0"/>
                  </a:rPr>
                  <a:t>′∈</a:t>
                </a:r>
                <a:r>
                  <a:rPr lang="de-DE" b="0" i="0">
                    <a:latin typeface="Cambria Math" panose="02040503050406030204" pitchFamily="18" charset="0"/>
                  </a:rPr>
                  <a:t>𝑅)</a:t>
                </a:r>
                <a:r>
                  <a:rPr lang="de-DE" b="0" i="0">
                    <a:latin typeface="Cambria Math" panose="02040503050406030204" pitchFamily="18" charset="0"/>
                    <a:ea typeface="Cambria Math" panose="02040503050406030204" pitchFamily="18" charset="0"/>
                  </a:rPr>
                  <a:t>▒</a:t>
                </a:r>
                <a:r>
                  <a:rPr lang="de-DE" i="0">
                    <a:latin typeface="Cambria Math" panose="02040503050406030204" pitchFamily="18" charset="0"/>
                  </a:rPr>
                  <a:t>𝑒^(</a:t>
                </a:r>
                <a:r>
                  <a:rPr lang="de-DE" i="0">
                    <a:latin typeface="Cambria Math" panose="02040503050406030204" pitchFamily="18" charset="0"/>
                    <a:ea typeface="Cambria Math" panose="02040503050406030204" pitchFamily="18" charset="0"/>
                  </a:rPr>
                  <a:t>(𝜀∗</a:t>
                </a:r>
                <a:r>
                  <a:rPr lang="de-DE" b="0" i="0">
                    <a:latin typeface="Cambria Math" panose="02040503050406030204" pitchFamily="18" charset="0"/>
                    <a:ea typeface="Cambria Math" panose="02040503050406030204" pitchFamily="18" charset="0"/>
                  </a:rPr>
                  <a:t>𝑢(</a:t>
                </a:r>
                <a:r>
                  <a:rPr lang="de-DE" i="0">
                    <a:latin typeface="Cambria Math" panose="02040503050406030204" pitchFamily="18" charset="0"/>
                    <a:ea typeface="Cambria Math" panose="02040503050406030204" pitchFamily="18" charset="0"/>
                  </a:rPr>
                  <a:t>𝐷′,</a:t>
                </a:r>
                <a:r>
                  <a:rPr lang="de-DE" b="0" i="0">
                    <a:latin typeface="Cambria Math" panose="02040503050406030204" pitchFamily="18" charset="0"/>
                    <a:ea typeface="Cambria Math" panose="02040503050406030204" pitchFamily="18" charset="0"/>
                  </a:rPr>
                  <a:t>𝑟′))/(</a:t>
                </a:r>
                <a:r>
                  <a:rPr lang="de-DE" i="0">
                    <a:latin typeface="Cambria Math" panose="02040503050406030204" pitchFamily="18" charset="0"/>
                    <a:ea typeface="Cambria Math" panose="02040503050406030204" pitchFamily="18" charset="0"/>
                  </a:rPr>
                  <a:t>2∗∆𝑢)) )</a:t>
                </a:r>
                <a:r>
                  <a:rPr lang="de-DE" b="0" i="0">
                    <a:latin typeface="Cambria Math" panose="02040503050406030204" pitchFamily="18" charset="0"/>
                    <a:ea typeface="Cambria Math" panose="02040503050406030204" pitchFamily="18" charset="0"/>
                  </a:rPr>
                  <a:t>)</a:t>
                </a:r>
                <a:r>
                  <a:rPr lang="de-DE" b="0" i="0">
                    <a:latin typeface="Cambria Math" panose="02040503050406030204" pitchFamily="18" charset="0"/>
                  </a:rPr>
                  <a:t>=𝑒^(</a:t>
                </a:r>
                <a:r>
                  <a:rPr lang="de-DE" i="0">
                    <a:latin typeface="Cambria Math" panose="02040503050406030204" pitchFamily="18" charset="0"/>
                    <a:ea typeface="Cambria Math" panose="02040503050406030204" pitchFamily="18" charset="0"/>
                  </a:rPr>
                  <a:t>𝜀(</a:t>
                </a:r>
                <a:r>
                  <a:rPr lang="de-DE" b="0" i="0">
                    <a:latin typeface="Cambria Math" panose="02040503050406030204" pitchFamily="18" charset="0"/>
                    <a:ea typeface="Cambria Math" panose="02040503050406030204" pitchFamily="18" charset="0"/>
                  </a:rPr>
                  <a:t>𝑢(</a:t>
                </a:r>
                <a:r>
                  <a:rPr lang="de-DE" i="0">
                    <a:latin typeface="Cambria Math" panose="02040503050406030204" pitchFamily="18" charset="0"/>
                    <a:ea typeface="Cambria Math" panose="02040503050406030204" pitchFamily="18" charset="0"/>
                  </a:rPr>
                  <a:t>𝐷,</a:t>
                </a:r>
                <a:r>
                  <a:rPr lang="de-DE" b="0" i="0">
                    <a:latin typeface="Cambria Math" panose="02040503050406030204" pitchFamily="18" charset="0"/>
                    <a:ea typeface="Cambria Math" panose="02040503050406030204" pitchFamily="18" charset="0"/>
                  </a:rPr>
                  <a:t>𝑟)</a:t>
                </a:r>
                <a:r>
                  <a:rPr lang="de-DE" i="0">
                    <a:latin typeface="Cambria Math" panose="02040503050406030204" pitchFamily="18" charset="0"/>
                    <a:ea typeface="Cambria Math" panose="02040503050406030204" pitchFamily="18" charset="0"/>
                  </a:rPr>
                  <a:t>−</a:t>
                </a:r>
                <a:r>
                  <a:rPr lang="de-DE" b="0" i="0">
                    <a:latin typeface="Cambria Math" panose="02040503050406030204" pitchFamily="18" charset="0"/>
                    <a:ea typeface="Cambria Math" panose="02040503050406030204" pitchFamily="18" charset="0"/>
                  </a:rPr>
                  <a:t>𝑢(</a:t>
                </a:r>
                <a:r>
                  <a:rPr lang="de-DE" i="0">
                    <a:latin typeface="Cambria Math" panose="02040503050406030204" pitchFamily="18" charset="0"/>
                    <a:ea typeface="Cambria Math" panose="02040503050406030204" pitchFamily="18" charset="0"/>
                  </a:rPr>
                  <a:t>𝐷^′,</a:t>
                </a:r>
                <a:r>
                  <a:rPr lang="de-DE" b="0" i="0">
                    <a:latin typeface="Cambria Math" panose="02040503050406030204" pitchFamily="18" charset="0"/>
                    <a:ea typeface="Cambria Math" panose="02040503050406030204" pitchFamily="18" charset="0"/>
                  </a:rPr>
                  <a:t>𝑟))/(</a:t>
                </a:r>
                <a:r>
                  <a:rPr lang="de-DE" i="0">
                    <a:latin typeface="Cambria Math" panose="02040503050406030204" pitchFamily="18" charset="0"/>
                  </a:rPr>
                  <a:t>2</a:t>
                </a:r>
                <a:r>
                  <a:rPr lang="de-DE" b="0" i="0">
                    <a:latin typeface="Cambria Math" panose="02040503050406030204" pitchFamily="18" charset="0"/>
                  </a:rPr>
                  <a:t>∗</a:t>
                </a:r>
                <a:r>
                  <a:rPr lang="de-DE" i="0">
                    <a:latin typeface="Cambria Math" panose="02040503050406030204" pitchFamily="18" charset="0"/>
                    <a:ea typeface="Cambria Math" panose="02040503050406030204" pitchFamily="18" charset="0"/>
                  </a:rPr>
                  <a:t>∆</a:t>
                </a:r>
                <a:r>
                  <a:rPr lang="de-DE" b="0" i="0">
                    <a:latin typeface="Cambria Math" panose="02040503050406030204" pitchFamily="18" charset="0"/>
                    <a:ea typeface="Cambria Math" panose="02040503050406030204" pitchFamily="18" charset="0"/>
                  </a:rPr>
                  <a:t>𝑢))</a:t>
                </a:r>
                <a:r>
                  <a:rPr lang="de-DE" b="0" i="0">
                    <a:latin typeface="Cambria Math" panose="02040503050406030204" pitchFamily="18" charset="0"/>
                  </a:rPr>
                  <a:t>∗</a:t>
                </a:r>
                <a:r>
                  <a:rPr lang="de-DE" i="0">
                    <a:latin typeface="Cambria Math" panose="02040503050406030204" pitchFamily="18" charset="0"/>
                  </a:rPr>
                  <a:t>(∑</a:t>
                </a:r>
                <a:r>
                  <a:rPr lang="de-DE" b="0" i="0">
                    <a:latin typeface="Cambria Math" panose="02040503050406030204" pitchFamily="18" charset="0"/>
                  </a:rPr>
                  <a:t>_(𝑟^</a:t>
                </a:r>
                <a:r>
                  <a:rPr lang="de-DE" i="0">
                    <a:latin typeface="Cambria Math" panose="02040503050406030204" pitchFamily="18" charset="0"/>
                  </a:rPr>
                  <a:t>′∈</a:t>
                </a:r>
                <a:r>
                  <a:rPr lang="de-DE" b="0" i="0">
                    <a:latin typeface="Cambria Math" panose="02040503050406030204" pitchFamily="18" charset="0"/>
                  </a:rPr>
                  <a:t>𝑅)</a:t>
                </a:r>
                <a:r>
                  <a:rPr lang="de-DE" b="0" i="0">
                    <a:latin typeface="Cambria Math" panose="02040503050406030204" pitchFamily="18" charset="0"/>
                    <a:ea typeface="Cambria Math" panose="02040503050406030204" pitchFamily="18" charset="0"/>
                  </a:rPr>
                  <a:t>▒</a:t>
                </a:r>
                <a:r>
                  <a:rPr lang="de-DE" i="0">
                    <a:latin typeface="Cambria Math" panose="02040503050406030204" pitchFamily="18" charset="0"/>
                  </a:rPr>
                  <a:t>𝑒^(</a:t>
                </a:r>
                <a:r>
                  <a:rPr lang="de-DE" i="0">
                    <a:latin typeface="Cambria Math" panose="02040503050406030204" pitchFamily="18" charset="0"/>
                    <a:ea typeface="Cambria Math" panose="02040503050406030204" pitchFamily="18" charset="0"/>
                  </a:rPr>
                  <a:t>(𝜀∗</a:t>
                </a:r>
                <a:r>
                  <a:rPr lang="de-DE" b="0" i="0">
                    <a:latin typeface="Cambria Math" panose="02040503050406030204" pitchFamily="18" charset="0"/>
                    <a:ea typeface="Cambria Math" panose="02040503050406030204" pitchFamily="18" charset="0"/>
                  </a:rPr>
                  <a:t>𝑢(</a:t>
                </a:r>
                <a:r>
                  <a:rPr lang="de-DE" i="0">
                    <a:latin typeface="Cambria Math" panose="02040503050406030204" pitchFamily="18" charset="0"/>
                    <a:ea typeface="Cambria Math" panose="02040503050406030204" pitchFamily="18" charset="0"/>
                  </a:rPr>
                  <a:t>𝐷</a:t>
                </a:r>
                <a:r>
                  <a:rPr lang="de-DE" b="0" i="0">
                    <a:latin typeface="Cambria Math" panose="02040503050406030204" pitchFamily="18" charset="0"/>
                    <a:ea typeface="Cambria Math" panose="02040503050406030204" pitchFamily="18" charset="0"/>
                  </a:rPr>
                  <a:t>′</a:t>
                </a:r>
                <a:r>
                  <a:rPr lang="de-DE" i="0">
                    <a:latin typeface="Cambria Math" panose="02040503050406030204" pitchFamily="18" charset="0"/>
                    <a:ea typeface="Cambria Math" panose="02040503050406030204" pitchFamily="18" charset="0"/>
                  </a:rPr>
                  <a:t>,</a:t>
                </a:r>
                <a:r>
                  <a:rPr lang="de-DE" b="0" i="0">
                    <a:latin typeface="Cambria Math" panose="02040503050406030204" pitchFamily="18" charset="0"/>
                    <a:ea typeface="Cambria Math" panose="02040503050406030204" pitchFamily="18" charset="0"/>
                  </a:rPr>
                  <a:t>𝑟</a:t>
                </a:r>
                <a:r>
                  <a:rPr lang="de-DE" i="0">
                    <a:latin typeface="Cambria Math" panose="02040503050406030204" pitchFamily="18" charset="0"/>
                    <a:ea typeface="Cambria Math" panose="02040503050406030204" pitchFamily="18" charset="0"/>
                  </a:rPr>
                  <a:t>′))/(2∗∆𝑢)) )/(∑</a:t>
                </a:r>
                <a:r>
                  <a:rPr lang="de-DE" b="0" i="0">
                    <a:latin typeface="Cambria Math" panose="02040503050406030204" pitchFamily="18" charset="0"/>
                    <a:ea typeface="Cambria Math" panose="02040503050406030204" pitchFamily="18" charset="0"/>
                  </a:rPr>
                  <a:t>_(</a:t>
                </a:r>
                <a:r>
                  <a:rPr lang="de-DE" b="0" i="0">
                    <a:latin typeface="Cambria Math" panose="02040503050406030204" pitchFamily="18" charset="0"/>
                  </a:rPr>
                  <a:t>𝑟^</a:t>
                </a:r>
                <a:r>
                  <a:rPr lang="de-DE" i="0">
                    <a:latin typeface="Cambria Math" panose="02040503050406030204" pitchFamily="18" charset="0"/>
                  </a:rPr>
                  <a:t>′∈</a:t>
                </a:r>
                <a:r>
                  <a:rPr lang="de-DE" b="0" i="0">
                    <a:latin typeface="Cambria Math" panose="02040503050406030204" pitchFamily="18" charset="0"/>
                  </a:rPr>
                  <a:t>𝑅)</a:t>
                </a:r>
                <a:r>
                  <a:rPr lang="de-DE" b="0" i="0">
                    <a:latin typeface="Cambria Math" panose="02040503050406030204" pitchFamily="18" charset="0"/>
                    <a:ea typeface="Cambria Math" panose="02040503050406030204" pitchFamily="18" charset="0"/>
                  </a:rPr>
                  <a:t>▒</a:t>
                </a:r>
                <a:r>
                  <a:rPr lang="de-DE" i="0">
                    <a:latin typeface="Cambria Math" panose="02040503050406030204" pitchFamily="18" charset="0"/>
                  </a:rPr>
                  <a:t>𝑒^(</a:t>
                </a:r>
                <a:r>
                  <a:rPr lang="de-DE" i="0">
                    <a:latin typeface="Cambria Math" panose="02040503050406030204" pitchFamily="18" charset="0"/>
                    <a:ea typeface="Cambria Math" panose="02040503050406030204" pitchFamily="18" charset="0"/>
                  </a:rPr>
                  <a:t>(𝜀∗</a:t>
                </a:r>
                <a:r>
                  <a:rPr lang="de-DE" b="0" i="0">
                    <a:latin typeface="Cambria Math" panose="02040503050406030204" pitchFamily="18" charset="0"/>
                    <a:ea typeface="Cambria Math" panose="02040503050406030204" pitchFamily="18" charset="0"/>
                  </a:rPr>
                  <a:t>𝑢(</a:t>
                </a:r>
                <a:r>
                  <a:rPr lang="de-DE" i="0">
                    <a:latin typeface="Cambria Math" panose="02040503050406030204" pitchFamily="18" charset="0"/>
                    <a:ea typeface="Cambria Math" panose="02040503050406030204" pitchFamily="18" charset="0"/>
                  </a:rPr>
                  <a:t>𝐷,</a:t>
                </a:r>
                <a:r>
                  <a:rPr lang="de-DE" b="0" i="0">
                    <a:latin typeface="Cambria Math" panose="02040503050406030204" pitchFamily="18" charset="0"/>
                    <a:ea typeface="Cambria Math" panose="02040503050406030204" pitchFamily="18" charset="0"/>
                  </a:rPr>
                  <a:t>𝑟</a:t>
                </a:r>
                <a:r>
                  <a:rPr lang="de-DE" i="0">
                    <a:latin typeface="Cambria Math" panose="02040503050406030204" pitchFamily="18" charset="0"/>
                    <a:ea typeface="Cambria Math" panose="02040503050406030204" pitchFamily="18" charset="0"/>
                  </a:rPr>
                  <a:t>′))/(2∗∆𝑢)) )</a:t>
                </a:r>
                <a:endParaRPr lang="en-US"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We know that </a:t>
                </a:r>
                <a:r>
                  <a:rPr lang="de-DE" sz="1200" i="0">
                    <a:latin typeface="Cambria Math" panose="02040503050406030204" pitchFamily="18" charset="0"/>
                    <a:ea typeface="Cambria Math" panose="02040503050406030204" pitchFamily="18" charset="0"/>
                  </a:rPr>
                  <a:t>𝑢(𝐷,</a:t>
                </a:r>
                <a:r>
                  <a:rPr lang="de-DE" sz="1200" b="0" i="0">
                    <a:latin typeface="Cambria Math" panose="02040503050406030204" pitchFamily="18" charset="0"/>
                    <a:ea typeface="Cambria Math" panose="02040503050406030204" pitchFamily="18" charset="0"/>
                  </a:rPr>
                  <a:t>𝑟)</a:t>
                </a:r>
                <a:r>
                  <a:rPr lang="de-DE" sz="1200" i="0">
                    <a:latin typeface="Cambria Math" panose="02040503050406030204" pitchFamily="18" charset="0"/>
                    <a:ea typeface="Cambria Math" panose="02040503050406030204" pitchFamily="18" charset="0"/>
                  </a:rPr>
                  <a:t>−𝑢(𝐷^′,</a:t>
                </a:r>
                <a:r>
                  <a:rPr lang="de-DE" sz="1200" b="0" i="0">
                    <a:latin typeface="Cambria Math" panose="02040503050406030204" pitchFamily="18" charset="0"/>
                    <a:ea typeface="Cambria Math" panose="02040503050406030204" pitchFamily="18" charset="0"/>
                  </a:rPr>
                  <a:t>𝑟)≤∆𝑢</a:t>
                </a:r>
                <a:r>
                  <a:rPr lang="en-US" sz="1200" dirty="0"/>
                  <a:t>, hence we can follow that: </a:t>
                </a:r>
                <a:r>
                  <a:rPr lang="de-DE" sz="1200" i="0">
                    <a:latin typeface="Cambria Math" panose="02040503050406030204" pitchFamily="18" charset="0"/>
                  </a:rPr>
                  <a:t>𝑒^(</a:t>
                </a:r>
                <a:r>
                  <a:rPr lang="de-DE" sz="1200" i="0">
                    <a:latin typeface="Cambria Math" panose="02040503050406030204" pitchFamily="18" charset="0"/>
                    <a:ea typeface="Cambria Math" panose="02040503050406030204" pitchFamily="18" charset="0"/>
                  </a:rPr>
                  <a:t>𝜀(𝑢(𝐷,𝑟)−𝑢(𝐷^′,𝑟))/(</a:t>
                </a:r>
                <a:r>
                  <a:rPr lang="de-DE" sz="1200" i="0">
                    <a:latin typeface="Cambria Math" panose="02040503050406030204" pitchFamily="18" charset="0"/>
                  </a:rPr>
                  <a:t>2∗</a:t>
                </a:r>
                <a:r>
                  <a:rPr lang="de-DE" sz="1200" i="0">
                    <a:latin typeface="Cambria Math" panose="02040503050406030204" pitchFamily="18" charset="0"/>
                    <a:ea typeface="Cambria Math" panose="02040503050406030204" pitchFamily="18" charset="0"/>
                  </a:rPr>
                  <a:t>∆𝑢))</a:t>
                </a:r>
                <a:r>
                  <a:rPr lang="de-DE" sz="1200" b="0" i="0">
                    <a:latin typeface="Cambria Math" panose="02040503050406030204" pitchFamily="18" charset="0"/>
                    <a:ea typeface="Cambria Math" panose="02040503050406030204" pitchFamily="18" charset="0"/>
                  </a:rPr>
                  <a:t>≤</a:t>
                </a:r>
                <a:r>
                  <a:rPr lang="de-DE" sz="1200" i="0">
                    <a:latin typeface="Cambria Math" panose="02040503050406030204" pitchFamily="18" charset="0"/>
                  </a:rPr>
                  <a:t>𝑒^((</a:t>
                </a:r>
                <a:r>
                  <a:rPr lang="de-DE" sz="1200" i="0">
                    <a:latin typeface="Cambria Math" panose="02040503050406030204" pitchFamily="18" charset="0"/>
                    <a:ea typeface="Cambria Math" panose="02040503050406030204" pitchFamily="18" charset="0"/>
                  </a:rPr>
                  <a:t>𝜀</a:t>
                </a:r>
                <a:r>
                  <a:rPr lang="de-DE" sz="1200" b="0" i="0">
                    <a:latin typeface="Cambria Math" panose="02040503050406030204" pitchFamily="18" charset="0"/>
                    <a:ea typeface="Cambria Math" panose="02040503050406030204" pitchFamily="18" charset="0"/>
                  </a:rPr>
                  <a:t>∗</a:t>
                </a:r>
                <a:r>
                  <a:rPr lang="de-DE" sz="1200" i="0">
                    <a:latin typeface="Cambria Math" panose="02040503050406030204" pitchFamily="18" charset="0"/>
                    <a:ea typeface="Cambria Math" panose="02040503050406030204" pitchFamily="18" charset="0"/>
                  </a:rPr>
                  <a:t>∆𝑢)/(</a:t>
                </a:r>
                <a:r>
                  <a:rPr lang="de-DE" sz="1200" i="0">
                    <a:latin typeface="Cambria Math" panose="02040503050406030204" pitchFamily="18" charset="0"/>
                  </a:rPr>
                  <a:t>2∗</a:t>
                </a:r>
                <a:r>
                  <a:rPr lang="de-DE" sz="1200" i="0">
                    <a:latin typeface="Cambria Math" panose="02040503050406030204" pitchFamily="18" charset="0"/>
                    <a:ea typeface="Cambria Math" panose="02040503050406030204" pitchFamily="18" charset="0"/>
                  </a:rPr>
                  <a:t>∆𝑢))</a:t>
                </a:r>
                <a:r>
                  <a:rPr lang="de-DE" sz="1200" b="0" i="0">
                    <a:latin typeface="Cambria Math" panose="02040503050406030204" pitchFamily="18" charset="0"/>
                    <a:ea typeface="Cambria Math" panose="02040503050406030204" pitchFamily="18" charset="0"/>
                  </a:rPr>
                  <a:t>≤</a:t>
                </a:r>
                <a:r>
                  <a:rPr lang="de-DE" sz="1200" i="0">
                    <a:latin typeface="Cambria Math" panose="02040503050406030204" pitchFamily="18" charset="0"/>
                  </a:rPr>
                  <a:t>𝑒^(</a:t>
                </a:r>
                <a:r>
                  <a:rPr lang="de-DE" sz="1200" i="0">
                    <a:latin typeface="Cambria Math" panose="02040503050406030204" pitchFamily="18" charset="0"/>
                    <a:ea typeface="Cambria Math" panose="02040503050406030204" pitchFamily="18" charset="0"/>
                  </a:rPr>
                  <a:t>𝜀/2)</a:t>
                </a:r>
                <a:endParaRPr lang="en-US" sz="1200" dirty="0"/>
              </a:p>
              <a:p>
                <a:pPr marL="285750" indent="-285750">
                  <a:buFont typeface="Arial" panose="020B0604020202020204" pitchFamily="34" charset="0"/>
                  <a:buChar char="•"/>
                </a:pPr>
                <a:r>
                  <a:rPr lang="en-US" sz="1200" dirty="0"/>
                  <a:t>Additionally, we can make use of the fact that </a:t>
                </a:r>
                <a:r>
                  <a:rPr lang="de-DE" sz="1200" i="0">
                    <a:latin typeface="Cambria Math" panose="02040503050406030204" pitchFamily="18" charset="0"/>
                    <a:ea typeface="Cambria Math" panose="02040503050406030204" pitchFamily="18" charset="0"/>
                  </a:rPr>
                  <a:t>𝑢(𝐷^′,𝑟^′ )</a:t>
                </a:r>
                <a:r>
                  <a:rPr lang="de-DE" sz="1200" b="0" i="0">
                    <a:latin typeface="Cambria Math" panose="02040503050406030204" pitchFamily="18" charset="0"/>
                    <a:ea typeface="Cambria Math" panose="02040503050406030204" pitchFamily="18" charset="0"/>
                  </a:rPr>
                  <a:t>≤</a:t>
                </a:r>
                <a:r>
                  <a:rPr lang="de-DE" sz="1200" i="0">
                    <a:latin typeface="Cambria Math" panose="02040503050406030204" pitchFamily="18" charset="0"/>
                    <a:ea typeface="Cambria Math" panose="02040503050406030204" pitchFamily="18" charset="0"/>
                  </a:rPr>
                  <a:t>𝑢(𝐷,𝑟^′ )+∆𝑢</a:t>
                </a:r>
                <a:r>
                  <a:rPr lang="en-US" sz="1200" dirty="0"/>
                  <a:t>, and hence the term</a:t>
                </a:r>
              </a:p>
              <a:p>
                <a:pPr marL="285750" indent="-285750">
                  <a:buFont typeface="Arial" panose="020B0604020202020204" pitchFamily="34" charset="0"/>
                  <a:buChar char="•"/>
                </a:pPr>
                <a:endParaRPr lang="en-US" sz="1200" dirty="0"/>
              </a:p>
              <a:p>
                <a:pPr marL="0" indent="0"/>
                <a:r>
                  <a:rPr lang="de-DE" i="0">
                    <a:latin typeface="Cambria Math" panose="02040503050406030204" pitchFamily="18" charset="0"/>
                  </a:rPr>
                  <a:t>(∑_(𝑟^′∈𝑅)</a:t>
                </a:r>
                <a:r>
                  <a:rPr lang="de-DE" i="0">
                    <a:latin typeface="Cambria Math" panose="02040503050406030204" pitchFamily="18" charset="0"/>
                    <a:ea typeface="Cambria Math" panose="02040503050406030204" pitchFamily="18" charset="0"/>
                  </a:rPr>
                  <a:t>▒</a:t>
                </a:r>
                <a:r>
                  <a:rPr lang="de-DE" i="0">
                    <a:latin typeface="Cambria Math" panose="02040503050406030204" pitchFamily="18" charset="0"/>
                  </a:rPr>
                  <a:t>𝑒^(</a:t>
                </a:r>
                <a:r>
                  <a:rPr lang="de-DE" i="0">
                    <a:latin typeface="Cambria Math" panose="02040503050406030204" pitchFamily="18" charset="0"/>
                    <a:ea typeface="Cambria Math" panose="02040503050406030204" pitchFamily="18" charset="0"/>
                  </a:rPr>
                  <a:t>(𝜀∗𝑢(𝐷^′,𝑟^′ ))/(2∗∆𝑢)) )/(∑_(</a:t>
                </a:r>
                <a:r>
                  <a:rPr lang="de-DE" i="0">
                    <a:latin typeface="Cambria Math" panose="02040503050406030204" pitchFamily="18" charset="0"/>
                  </a:rPr>
                  <a:t>𝑟^′∈𝑅)</a:t>
                </a:r>
                <a:r>
                  <a:rPr lang="de-DE" i="0">
                    <a:latin typeface="Cambria Math" panose="02040503050406030204" pitchFamily="18" charset="0"/>
                    <a:ea typeface="Cambria Math" panose="02040503050406030204" pitchFamily="18" charset="0"/>
                  </a:rPr>
                  <a:t>▒</a:t>
                </a:r>
                <a:r>
                  <a:rPr lang="de-DE" i="0">
                    <a:latin typeface="Cambria Math" panose="02040503050406030204" pitchFamily="18" charset="0"/>
                  </a:rPr>
                  <a:t>𝑒^(</a:t>
                </a:r>
                <a:r>
                  <a:rPr lang="de-DE" i="0">
                    <a:latin typeface="Cambria Math" panose="02040503050406030204" pitchFamily="18" charset="0"/>
                    <a:ea typeface="Cambria Math" panose="02040503050406030204" pitchFamily="18" charset="0"/>
                  </a:rPr>
                  <a:t>(𝜀∗𝑢(𝐷,𝑟^′ ))/(2∗∆𝑢)) )</a:t>
                </a:r>
                <a:r>
                  <a:rPr lang="de-DE" i="0">
                    <a:latin typeface="Cambria Math" panose="02040503050406030204" pitchFamily="18" charset="0"/>
                  </a:rPr>
                  <a:t>≤(∑_(𝑟^′∈𝑅)</a:t>
                </a:r>
                <a:r>
                  <a:rPr lang="de-DE" i="0">
                    <a:latin typeface="Cambria Math" panose="02040503050406030204" pitchFamily="18" charset="0"/>
                    <a:ea typeface="Cambria Math" panose="02040503050406030204" pitchFamily="18" charset="0"/>
                  </a:rPr>
                  <a:t>▒</a:t>
                </a:r>
                <a:r>
                  <a:rPr lang="de-DE" i="0">
                    <a:latin typeface="Cambria Math" panose="02040503050406030204" pitchFamily="18" charset="0"/>
                  </a:rPr>
                  <a:t>𝑒^(</a:t>
                </a:r>
                <a:r>
                  <a:rPr lang="de-DE" i="0">
                    <a:latin typeface="Cambria Math" panose="02040503050406030204" pitchFamily="18" charset="0"/>
                    <a:ea typeface="Cambria Math" panose="02040503050406030204" pitchFamily="18" charset="0"/>
                  </a:rPr>
                  <a:t>(𝜀∗(𝑢(𝐷,𝑟^′ )+∆𝑢))/(2∗∆𝑢)) )/(∑_(</a:t>
                </a:r>
                <a:r>
                  <a:rPr lang="de-DE" i="0">
                    <a:latin typeface="Cambria Math" panose="02040503050406030204" pitchFamily="18" charset="0"/>
                  </a:rPr>
                  <a:t>𝑟^′∈𝑅)</a:t>
                </a:r>
                <a:r>
                  <a:rPr lang="de-DE" i="0">
                    <a:latin typeface="Cambria Math" panose="02040503050406030204" pitchFamily="18" charset="0"/>
                    <a:ea typeface="Cambria Math" panose="02040503050406030204" pitchFamily="18" charset="0"/>
                  </a:rPr>
                  <a:t>▒</a:t>
                </a:r>
                <a:r>
                  <a:rPr lang="de-DE" i="0">
                    <a:latin typeface="Cambria Math" panose="02040503050406030204" pitchFamily="18" charset="0"/>
                  </a:rPr>
                  <a:t>𝑒^(</a:t>
                </a:r>
                <a:r>
                  <a:rPr lang="de-DE" i="0">
                    <a:latin typeface="Cambria Math" panose="02040503050406030204" pitchFamily="18" charset="0"/>
                    <a:ea typeface="Cambria Math" panose="02040503050406030204" pitchFamily="18" charset="0"/>
                  </a:rPr>
                  <a:t>(𝜀∗𝑢(𝐷,𝑟^′ ))/(2∗∆𝑢)) )</a:t>
                </a:r>
                <a:r>
                  <a:rPr lang="de-DE" b="0" i="0">
                    <a:latin typeface="Cambria Math" panose="02040503050406030204" pitchFamily="18" charset="0"/>
                    <a:ea typeface="Cambria Math" panose="02040503050406030204" pitchFamily="18" charset="0"/>
                  </a:rPr>
                  <a:t>=</a:t>
                </a:r>
                <a:r>
                  <a:rPr lang="de-DE" i="0">
                    <a:latin typeface="Cambria Math" panose="02040503050406030204" pitchFamily="18" charset="0"/>
                  </a:rPr>
                  <a:t>(∑_(𝑟^′∈𝑅)</a:t>
                </a:r>
                <a:r>
                  <a:rPr lang="de-DE" i="0">
                    <a:latin typeface="Cambria Math" panose="02040503050406030204" pitchFamily="18" charset="0"/>
                    <a:ea typeface="Cambria Math" panose="02040503050406030204" pitchFamily="18" charset="0"/>
                  </a:rPr>
                  <a:t>▒𝑒^((𝜀∗𝑢(𝐷,𝑟^′ ))/(2∗∆𝑢)+(𝜀∗∆𝑢)/(2∗∆𝑢)) )/(∑_(</a:t>
                </a:r>
                <a:r>
                  <a:rPr lang="de-DE" i="0">
                    <a:latin typeface="Cambria Math" panose="02040503050406030204" pitchFamily="18" charset="0"/>
                  </a:rPr>
                  <a:t>𝑟^′∈𝑅)</a:t>
                </a:r>
                <a:r>
                  <a:rPr lang="de-DE" i="0">
                    <a:latin typeface="Cambria Math" panose="02040503050406030204" pitchFamily="18" charset="0"/>
                    <a:ea typeface="Cambria Math" panose="02040503050406030204" pitchFamily="18" charset="0"/>
                  </a:rPr>
                  <a:t>▒𝑒^((𝜀∗𝑢(𝐷,𝑟′))/(2∗∆𝑢)) )=</a:t>
                </a:r>
                <a:r>
                  <a:rPr lang="de-DE" i="0">
                    <a:latin typeface="Cambria Math" panose="02040503050406030204" pitchFamily="18" charset="0"/>
                  </a:rPr>
                  <a:t>𝑒^(</a:t>
                </a:r>
                <a:r>
                  <a:rPr lang="de-DE" i="0">
                    <a:latin typeface="Cambria Math" panose="02040503050406030204" pitchFamily="18" charset="0"/>
                    <a:ea typeface="Cambria Math" panose="02040503050406030204" pitchFamily="18" charset="0"/>
                  </a:rPr>
                  <a:t>𝜀/2)</a:t>
                </a:r>
                <a:endParaRPr lang="en-US" dirty="0"/>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Taken together, this shows that </a:t>
                </a:r>
                <a:r>
                  <a:rPr lang="en-US" sz="1200" i="0">
                    <a:latin typeface="Cambria Math" panose="02040503050406030204" pitchFamily="18" charset="0"/>
                  </a:rPr>
                  <a:t>(</a:t>
                </a:r>
                <a:r>
                  <a:rPr lang="de-DE" sz="1200" i="0">
                    <a:latin typeface="Cambria Math" panose="02040503050406030204" pitchFamily="18" charset="0"/>
                  </a:rPr>
                  <a:t>Pr⁡[𝑀(𝐷)=𝑟]</a:t>
                </a:r>
                <a:r>
                  <a:rPr lang="en-US" sz="1200" i="0">
                    <a:latin typeface="Cambria Math" panose="02040503050406030204" pitchFamily="18" charset="0"/>
                  </a:rPr>
                  <a:t>)/(</a:t>
                </a:r>
                <a:r>
                  <a:rPr lang="de-DE" sz="1200" i="0">
                    <a:latin typeface="Cambria Math" panose="02040503050406030204" pitchFamily="18" charset="0"/>
                  </a:rPr>
                  <a:t>Pr⁡[𝑀(𝐷′)=𝑟]</a:t>
                </a:r>
                <a:r>
                  <a:rPr lang="en-US" sz="1200" i="0">
                    <a:latin typeface="Cambria Math" panose="02040503050406030204" pitchFamily="18" charset="0"/>
                  </a:rPr>
                  <a:t>)</a:t>
                </a:r>
                <a:r>
                  <a:rPr lang="de-DE" sz="1200" b="0" i="0">
                    <a:latin typeface="Cambria Math" panose="02040503050406030204" pitchFamily="18" charset="0"/>
                  </a:rPr>
                  <a:t>≤</a:t>
                </a:r>
                <a:r>
                  <a:rPr lang="de-DE" sz="1200" i="0">
                    <a:latin typeface="Cambria Math" panose="02040503050406030204" pitchFamily="18" charset="0"/>
                  </a:rPr>
                  <a:t>𝑒^(</a:t>
                </a:r>
                <a:r>
                  <a:rPr lang="de-DE" sz="1200" i="0">
                    <a:latin typeface="Cambria Math" panose="02040503050406030204" pitchFamily="18" charset="0"/>
                    <a:ea typeface="Cambria Math" panose="02040503050406030204" pitchFamily="18" charset="0"/>
                  </a:rPr>
                  <a:t>𝜀/2)</a:t>
                </a:r>
                <a:r>
                  <a:rPr lang="de-DE" sz="1200" b="0" i="0">
                    <a:latin typeface="Cambria Math" panose="02040503050406030204" pitchFamily="18" charset="0"/>
                    <a:ea typeface="Cambria Math" panose="02040503050406030204" pitchFamily="18" charset="0"/>
                  </a:rPr>
                  <a:t>∗</a:t>
                </a:r>
                <a:r>
                  <a:rPr lang="de-DE" sz="1200" i="0">
                    <a:latin typeface="Cambria Math" panose="02040503050406030204" pitchFamily="18" charset="0"/>
                  </a:rPr>
                  <a:t>𝑒^(</a:t>
                </a:r>
                <a:r>
                  <a:rPr lang="de-DE" sz="1200" i="0">
                    <a:latin typeface="Cambria Math" panose="02040503050406030204" pitchFamily="18" charset="0"/>
                    <a:ea typeface="Cambria Math" panose="02040503050406030204" pitchFamily="18" charset="0"/>
                  </a:rPr>
                  <a:t>𝜀/2)</a:t>
                </a:r>
                <a:r>
                  <a:rPr lang="de-DE" sz="1200" b="0" i="0">
                    <a:latin typeface="Cambria Math" panose="02040503050406030204" pitchFamily="18" charset="0"/>
                    <a:ea typeface="Cambria Math" panose="02040503050406030204" pitchFamily="18" charset="0"/>
                  </a:rPr>
                  <a:t>=</a:t>
                </a:r>
                <a:r>
                  <a:rPr lang="de-DE" sz="1200" i="0">
                    <a:latin typeface="Cambria Math" panose="02040503050406030204" pitchFamily="18" charset="0"/>
                  </a:rPr>
                  <a:t>𝑒^</a:t>
                </a:r>
                <a:r>
                  <a:rPr lang="de-DE" sz="1200" i="0">
                    <a:latin typeface="Cambria Math" panose="02040503050406030204" pitchFamily="18" charset="0"/>
                    <a:ea typeface="Cambria Math" panose="02040503050406030204" pitchFamily="18" charset="0"/>
                  </a:rPr>
                  <a:t>𝜀</a:t>
                </a:r>
                <a:endParaRPr lang="en-US" sz="1200" dirty="0"/>
              </a:p>
              <a:p>
                <a:endParaRPr lang="en-US" dirty="0"/>
              </a:p>
            </p:txBody>
          </p:sp>
        </mc:Fallback>
      </mc:AlternateContent>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17</a:t>
            </a:fld>
            <a:endParaRPr lang="de-DE" dirty="0"/>
          </a:p>
        </p:txBody>
      </p:sp>
    </p:spTree>
    <p:extLst>
      <p:ext uri="{BB962C8B-B14F-4D97-AF65-F5344CB8AC3E}">
        <p14:creationId xmlns:p14="http://schemas.microsoft.com/office/powerpoint/2010/main" val="2211257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endParaRPr lang="en-US" dirty="0"/>
              </a:p>
            </p:txBody>
          </p:sp>
        </mc:Choice>
        <mc:Fallback xmlns="">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US" sz="1400" kern="0" dirty="0"/>
                  <a:t>These results showcase the relationship nicely. It is like measuring the distance in </a:t>
                </a:r>
                <a:r>
                  <a:rPr lang="de-DE" sz="1400" b="0" i="0">
                    <a:latin typeface="Cambria Math" panose="02040503050406030204" pitchFamily="18" charset="0"/>
                    <a:ea typeface="Cambria Math" panose="02040503050406030204" pitchFamily="18" charset="0"/>
                  </a:rPr>
                  <a:t>2∗</a:t>
                </a:r>
                <a:r>
                  <a:rPr lang="en-US" sz="1400" i="0">
                    <a:latin typeface="Cambria Math" panose="02040503050406030204" pitchFamily="18" charset="0"/>
                    <a:ea typeface="Cambria Math" panose="02040503050406030204" pitchFamily="18" charset="0"/>
                  </a:rPr>
                  <a:t>∆</a:t>
                </a:r>
                <a:r>
                  <a:rPr lang="de-DE" sz="1400" i="0">
                    <a:latin typeface="Cambria Math" panose="02040503050406030204" pitchFamily="18" charset="0"/>
                    <a:ea typeface="Cambria Math" panose="02040503050406030204" pitchFamily="18" charset="0"/>
                  </a:rPr>
                  <a:t>𝑢</a:t>
                </a:r>
                <a:r>
                  <a:rPr lang="en-US" sz="1400" kern="0" dirty="0"/>
                  <a:t>-steps and taking this result exponentially. </a:t>
                </a:r>
                <a:br>
                  <a:rPr lang="en-US" sz="1400" kern="0" dirty="0"/>
                </a:br>
                <a:r>
                  <a:rPr lang="en-US" sz="1400" kern="0" dirty="0"/>
                  <a:t>22026:1 is 10 times as good, hence it is </a:t>
                </a:r>
                <a:r>
                  <a:rPr lang="de-DE" sz="1400" b="0" i="0" kern="0">
                    <a:latin typeface="Cambria Math" panose="02040503050406030204" pitchFamily="18" charset="0"/>
                  </a:rPr>
                  <a:t>𝑒^10</a:t>
                </a:r>
                <a:r>
                  <a:rPr lang="en-US" sz="1400" kern="0" dirty="0"/>
                  <a:t>-times more likely to be chosen</a:t>
                </a:r>
              </a:p>
              <a:p>
                <a:pPr marL="285750" indent="-285750">
                  <a:buFont typeface="Arial" panose="020B0604020202020204" pitchFamily="34" charset="0"/>
                  <a:buChar char="•"/>
                </a:pPr>
                <a:r>
                  <a:rPr lang="en-US" sz="1400" kern="0" dirty="0"/>
                  <a:t>From the </a:t>
                </a:r>
                <a:r>
                  <a:rPr lang="en-US" sz="1400" kern="0" dirty="0">
                    <a:solidFill>
                      <a:schemeClr val="accent5"/>
                    </a:solidFill>
                  </a:rPr>
                  <a:t>Laplace mechanism </a:t>
                </a:r>
                <a:r>
                  <a:rPr lang="en-US" sz="1400" kern="0" dirty="0"/>
                  <a:t>we know that we go </a:t>
                </a:r>
                <a:r>
                  <a:rPr lang="en-US" sz="1400" i="0">
                    <a:latin typeface="Cambria Math" panose="02040503050406030204" pitchFamily="18" charset="0"/>
                    <a:ea typeface="Cambria Math" panose="02040503050406030204" pitchFamily="18" charset="0"/>
                  </a:rPr>
                  <a:t>∆</a:t>
                </a:r>
                <a:r>
                  <a:rPr lang="de-DE" sz="1400" b="0" i="0">
                    <a:latin typeface="Cambria Math" panose="02040503050406030204" pitchFamily="18" charset="0"/>
                    <a:ea typeface="Cambria Math" panose="02040503050406030204" pitchFamily="18" charset="0"/>
                  </a:rPr>
                  <a:t>𝑓</a:t>
                </a:r>
                <a:r>
                  <a:rPr lang="en-US" sz="1400" kern="0" dirty="0"/>
                  <a:t> steps for a decrease of </a:t>
                </a:r>
                <a:r>
                  <a:rPr lang="de-DE" sz="1400" i="0" kern="0">
                    <a:latin typeface="Cambria Math" panose="02040503050406030204" pitchFamily="18" charset="0"/>
                  </a:rPr>
                  <a:t>𝑒</a:t>
                </a:r>
                <a:r>
                  <a:rPr lang="de-DE" sz="1400" b="0" i="0" kern="0">
                    <a:latin typeface="Cambria Math" panose="02040503050406030204" pitchFamily="18" charset="0"/>
                  </a:rPr>
                  <a:t>^</a:t>
                </a:r>
                <a:r>
                  <a:rPr lang="de-DE" sz="1400" i="0" kern="0">
                    <a:latin typeface="Cambria Math" panose="02040503050406030204" pitchFamily="18" charset="0"/>
                    <a:ea typeface="Cambria Math" panose="02040503050406030204" pitchFamily="18" charset="0"/>
                  </a:rPr>
                  <a:t>𝜀</a:t>
                </a:r>
                <a:endParaRPr lang="en-US" sz="1400" kern="0" dirty="0"/>
              </a:p>
              <a:p>
                <a:pPr marL="285750" indent="-285750">
                  <a:buFont typeface="Arial" panose="020B0604020202020204" pitchFamily="34" charset="0"/>
                  <a:buChar char="•"/>
                </a:pPr>
                <a:r>
                  <a:rPr lang="en-US" sz="1400" kern="0" dirty="0"/>
                  <a:t>Why this weird factor two? This is due to the normalization factor and becomes more clearer when checking the proof why differential privacy is more private</a:t>
                </a:r>
              </a:p>
              <a:p>
                <a:endParaRPr lang="en-US" dirty="0"/>
              </a:p>
              <a:p>
                <a:r>
                  <a:rPr lang="en-US" sz="1200" b="0" i="0" u="none" strike="noStrike" kern="1200" baseline="0" dirty="0">
                    <a:solidFill>
                      <a:schemeClr val="tx1"/>
                    </a:solidFill>
                    <a:latin typeface="Arial Unicode MS" pitchFamily="34" charset="-128"/>
                    <a:ea typeface="+mn-ea"/>
                    <a:cs typeface="+mn-cs"/>
                  </a:rPr>
                  <a:t>even for functions that are not robust to additive noise, and those whose output may not even permit perturbation</a:t>
                </a:r>
              </a:p>
              <a:p>
                <a:endParaRPr lang="en-US" sz="1200" b="0" i="0" u="none" strike="noStrike" kern="1200" baseline="0" dirty="0">
                  <a:solidFill>
                    <a:schemeClr val="tx1"/>
                  </a:solidFill>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function “optimal fixed price to sell at” is neither insensitive – a single bidder has the potential to shift the optimal price arbitrarily – nor robust to additive noise, as increasing the offered price even slightly has the potential to send all bidders home empty-handed</a:t>
                </a:r>
              </a:p>
              <a:p>
                <a:endParaRPr lang="en-US" dirty="0"/>
              </a:p>
            </p:txBody>
          </p:sp>
        </mc:Fallback>
      </mc:AlternateContent>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18</a:t>
            </a:fld>
            <a:endParaRPr lang="de-DE" dirty="0"/>
          </a:p>
        </p:txBody>
      </p:sp>
    </p:spTree>
    <p:extLst>
      <p:ext uri="{BB962C8B-B14F-4D97-AF65-F5344CB8AC3E}">
        <p14:creationId xmlns:p14="http://schemas.microsoft.com/office/powerpoint/2010/main" val="979829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endParaRPr lang="en-US" dirty="0"/>
              </a:p>
            </p:txBody>
          </p:sp>
        </mc:Choice>
        <mc:Fallback xmlns="">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en-US" sz="1400" kern="0" dirty="0"/>
                  <a:t>These results showcase the relationship nicely. It is like measuring the distance in </a:t>
                </a:r>
                <a:r>
                  <a:rPr lang="de-DE" sz="1400" b="0" i="0">
                    <a:latin typeface="Cambria Math" panose="02040503050406030204" pitchFamily="18" charset="0"/>
                    <a:ea typeface="Cambria Math" panose="02040503050406030204" pitchFamily="18" charset="0"/>
                  </a:rPr>
                  <a:t>2∗</a:t>
                </a:r>
                <a:r>
                  <a:rPr lang="en-US" sz="1400" i="0">
                    <a:latin typeface="Cambria Math" panose="02040503050406030204" pitchFamily="18" charset="0"/>
                    <a:ea typeface="Cambria Math" panose="02040503050406030204" pitchFamily="18" charset="0"/>
                  </a:rPr>
                  <a:t>∆</a:t>
                </a:r>
                <a:r>
                  <a:rPr lang="de-DE" sz="1400" i="0">
                    <a:latin typeface="Cambria Math" panose="02040503050406030204" pitchFamily="18" charset="0"/>
                    <a:ea typeface="Cambria Math" panose="02040503050406030204" pitchFamily="18" charset="0"/>
                  </a:rPr>
                  <a:t>𝑢</a:t>
                </a:r>
                <a:r>
                  <a:rPr lang="en-US" sz="1400" kern="0" dirty="0"/>
                  <a:t>-steps and taking this result exponentially. </a:t>
                </a:r>
                <a:br>
                  <a:rPr lang="en-US" sz="1400" kern="0" dirty="0"/>
                </a:br>
                <a:r>
                  <a:rPr lang="en-US" sz="1400" kern="0" dirty="0"/>
                  <a:t>22026:1 is 10 times as good, hence it is </a:t>
                </a:r>
                <a:r>
                  <a:rPr lang="de-DE" sz="1400" b="0" i="0" kern="0">
                    <a:latin typeface="Cambria Math" panose="02040503050406030204" pitchFamily="18" charset="0"/>
                  </a:rPr>
                  <a:t>𝑒^10</a:t>
                </a:r>
                <a:r>
                  <a:rPr lang="en-US" sz="1400" kern="0" dirty="0"/>
                  <a:t>-times more likely to be chosen</a:t>
                </a:r>
              </a:p>
              <a:p>
                <a:pPr marL="285750" indent="-285750">
                  <a:buFont typeface="Arial" panose="020B0604020202020204" pitchFamily="34" charset="0"/>
                  <a:buChar char="•"/>
                </a:pPr>
                <a:r>
                  <a:rPr lang="en-US" sz="1400" kern="0" dirty="0"/>
                  <a:t>From the </a:t>
                </a:r>
                <a:r>
                  <a:rPr lang="en-US" sz="1400" kern="0" dirty="0">
                    <a:solidFill>
                      <a:schemeClr val="accent5"/>
                    </a:solidFill>
                  </a:rPr>
                  <a:t>Laplace mechanism </a:t>
                </a:r>
                <a:r>
                  <a:rPr lang="en-US" sz="1400" kern="0" dirty="0"/>
                  <a:t>we know that we go </a:t>
                </a:r>
                <a:r>
                  <a:rPr lang="en-US" sz="1400" i="0">
                    <a:latin typeface="Cambria Math" panose="02040503050406030204" pitchFamily="18" charset="0"/>
                    <a:ea typeface="Cambria Math" panose="02040503050406030204" pitchFamily="18" charset="0"/>
                  </a:rPr>
                  <a:t>∆</a:t>
                </a:r>
                <a:r>
                  <a:rPr lang="de-DE" sz="1400" b="0" i="0">
                    <a:latin typeface="Cambria Math" panose="02040503050406030204" pitchFamily="18" charset="0"/>
                    <a:ea typeface="Cambria Math" panose="02040503050406030204" pitchFamily="18" charset="0"/>
                  </a:rPr>
                  <a:t>𝑓</a:t>
                </a:r>
                <a:r>
                  <a:rPr lang="en-US" sz="1400" kern="0" dirty="0"/>
                  <a:t> steps for a decrease of </a:t>
                </a:r>
                <a:r>
                  <a:rPr lang="de-DE" sz="1400" i="0" kern="0">
                    <a:latin typeface="Cambria Math" panose="02040503050406030204" pitchFamily="18" charset="0"/>
                  </a:rPr>
                  <a:t>𝑒</a:t>
                </a:r>
                <a:r>
                  <a:rPr lang="de-DE" sz="1400" b="0" i="0" kern="0">
                    <a:latin typeface="Cambria Math" panose="02040503050406030204" pitchFamily="18" charset="0"/>
                  </a:rPr>
                  <a:t>^</a:t>
                </a:r>
                <a:r>
                  <a:rPr lang="de-DE" sz="1400" i="0" kern="0">
                    <a:latin typeface="Cambria Math" panose="02040503050406030204" pitchFamily="18" charset="0"/>
                    <a:ea typeface="Cambria Math" panose="02040503050406030204" pitchFamily="18" charset="0"/>
                  </a:rPr>
                  <a:t>𝜀</a:t>
                </a:r>
                <a:endParaRPr lang="en-US" sz="1400" kern="0" dirty="0"/>
              </a:p>
              <a:p>
                <a:pPr marL="285750" indent="-285750">
                  <a:buFont typeface="Arial" panose="020B0604020202020204" pitchFamily="34" charset="0"/>
                  <a:buChar char="•"/>
                </a:pPr>
                <a:r>
                  <a:rPr lang="en-US" sz="1400" kern="0" dirty="0"/>
                  <a:t>Why this weird factor two? This is due to the normalization factor and becomes more clearer when checking the proof why differential privacy is more private</a:t>
                </a:r>
              </a:p>
              <a:p>
                <a:endParaRPr lang="en-US" dirty="0"/>
              </a:p>
              <a:p>
                <a:r>
                  <a:rPr lang="en-US" sz="1200" b="0" i="0" u="none" strike="noStrike" kern="1200" baseline="0" dirty="0">
                    <a:solidFill>
                      <a:schemeClr val="tx1"/>
                    </a:solidFill>
                    <a:latin typeface="Arial Unicode MS" pitchFamily="34" charset="-128"/>
                    <a:ea typeface="+mn-ea"/>
                    <a:cs typeface="+mn-cs"/>
                  </a:rPr>
                  <a:t>even for functions that are not robust to additive noise, and those whose output may not even permit perturbation</a:t>
                </a:r>
              </a:p>
              <a:p>
                <a:endParaRPr lang="en-US" sz="1200" b="0" i="0" u="none" strike="noStrike" kern="1200" baseline="0" dirty="0">
                  <a:solidFill>
                    <a:schemeClr val="tx1"/>
                  </a:solidFill>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function “optimal fixed price to sell at” is neither insensitive – a single bidder has the potential to shift the optimal price arbitrarily – nor robust to additive noise, as increasing the offered price even slightly has the potential to send all bidders home empty-handed</a:t>
                </a:r>
              </a:p>
              <a:p>
                <a:endParaRPr lang="en-US" dirty="0"/>
              </a:p>
            </p:txBody>
          </p:sp>
        </mc:Fallback>
      </mc:AlternateContent>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19</a:t>
            </a:fld>
            <a:endParaRPr lang="de-DE" dirty="0"/>
          </a:p>
        </p:txBody>
      </p:sp>
    </p:spTree>
    <p:extLst>
      <p:ext uri="{BB962C8B-B14F-4D97-AF65-F5344CB8AC3E}">
        <p14:creationId xmlns:p14="http://schemas.microsoft.com/office/powerpoint/2010/main" val="260890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22</a:t>
            </a:fld>
            <a:endParaRPr lang="de-DE" dirty="0"/>
          </a:p>
        </p:txBody>
      </p:sp>
    </p:spTree>
    <p:extLst>
      <p:ext uri="{BB962C8B-B14F-4D97-AF65-F5344CB8AC3E}">
        <p14:creationId xmlns:p14="http://schemas.microsoft.com/office/powerpoint/2010/main" val="1606783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23</a:t>
            </a:fld>
            <a:endParaRPr lang="de-DE" dirty="0"/>
          </a:p>
        </p:txBody>
      </p:sp>
    </p:spTree>
    <p:extLst>
      <p:ext uri="{BB962C8B-B14F-4D97-AF65-F5344CB8AC3E}">
        <p14:creationId xmlns:p14="http://schemas.microsoft.com/office/powerpoint/2010/main" val="559916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24</a:t>
            </a:fld>
            <a:endParaRPr lang="de-DE" dirty="0"/>
          </a:p>
        </p:txBody>
      </p:sp>
    </p:spTree>
    <p:extLst>
      <p:ext uri="{BB962C8B-B14F-4D97-AF65-F5344CB8AC3E}">
        <p14:creationId xmlns:p14="http://schemas.microsoft.com/office/powerpoint/2010/main" val="81948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a:t>
            </a:fld>
            <a:endParaRPr lang="de-DE" dirty="0"/>
          </a:p>
        </p:txBody>
      </p:sp>
    </p:spTree>
    <p:extLst>
      <p:ext uri="{BB962C8B-B14F-4D97-AF65-F5344CB8AC3E}">
        <p14:creationId xmlns:p14="http://schemas.microsoft.com/office/powerpoint/2010/main" val="2059166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25</a:t>
            </a:fld>
            <a:endParaRPr lang="de-DE"/>
          </a:p>
        </p:txBody>
      </p:sp>
    </p:spTree>
    <p:extLst>
      <p:ext uri="{BB962C8B-B14F-4D97-AF65-F5344CB8AC3E}">
        <p14:creationId xmlns:p14="http://schemas.microsoft.com/office/powerpoint/2010/main" val="1990276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27</a:t>
            </a:fld>
            <a:endParaRPr lang="de-DE"/>
          </a:p>
        </p:txBody>
      </p:sp>
    </p:spTree>
    <p:extLst>
      <p:ext uri="{BB962C8B-B14F-4D97-AF65-F5344CB8AC3E}">
        <p14:creationId xmlns:p14="http://schemas.microsoft.com/office/powerpoint/2010/main" val="2089762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29</a:t>
            </a:fld>
            <a:endParaRPr lang="de-DE" dirty="0"/>
          </a:p>
        </p:txBody>
      </p:sp>
    </p:spTree>
    <p:extLst>
      <p:ext uri="{BB962C8B-B14F-4D97-AF65-F5344CB8AC3E}">
        <p14:creationId xmlns:p14="http://schemas.microsoft.com/office/powerpoint/2010/main" val="4150852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30</a:t>
            </a:fld>
            <a:endParaRPr lang="de-DE"/>
          </a:p>
        </p:txBody>
      </p:sp>
    </p:spTree>
    <p:extLst>
      <p:ext uri="{BB962C8B-B14F-4D97-AF65-F5344CB8AC3E}">
        <p14:creationId xmlns:p14="http://schemas.microsoft.com/office/powerpoint/2010/main" val="3049383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31</a:t>
            </a:fld>
            <a:endParaRPr lang="de-DE"/>
          </a:p>
        </p:txBody>
      </p:sp>
    </p:spTree>
    <p:extLst>
      <p:ext uri="{BB962C8B-B14F-4D97-AF65-F5344CB8AC3E}">
        <p14:creationId xmlns:p14="http://schemas.microsoft.com/office/powerpoint/2010/main" val="1821821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34</a:t>
            </a:fld>
            <a:endParaRPr lang="de-DE"/>
          </a:p>
        </p:txBody>
      </p:sp>
    </p:spTree>
    <p:extLst>
      <p:ext uri="{BB962C8B-B14F-4D97-AF65-F5344CB8AC3E}">
        <p14:creationId xmlns:p14="http://schemas.microsoft.com/office/powerpoint/2010/main" val="565940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35</a:t>
            </a:fld>
            <a:endParaRPr lang="de-DE"/>
          </a:p>
        </p:txBody>
      </p:sp>
    </p:spTree>
    <p:extLst>
      <p:ext uri="{BB962C8B-B14F-4D97-AF65-F5344CB8AC3E}">
        <p14:creationId xmlns:p14="http://schemas.microsoft.com/office/powerpoint/2010/main" val="2618810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57187" lvl="1" indent="0">
              <a:buFont typeface="Arial" panose="020B0604020202020204" pitchFamily="34" charset="0"/>
              <a:buNone/>
            </a:pPr>
            <a:endParaRPr lang="en-US" sz="1600"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36</a:t>
            </a:fld>
            <a:endParaRPr lang="de-DE"/>
          </a:p>
        </p:txBody>
      </p:sp>
    </p:spTree>
    <p:extLst>
      <p:ext uri="{BB962C8B-B14F-4D97-AF65-F5344CB8AC3E}">
        <p14:creationId xmlns:p14="http://schemas.microsoft.com/office/powerpoint/2010/main" val="1439177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57187" lvl="1" indent="0">
              <a:buFont typeface="Arial" panose="020B0604020202020204" pitchFamily="34" charset="0"/>
              <a:buNone/>
            </a:pPr>
            <a:endParaRPr lang="en-US" sz="1600"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37</a:t>
            </a:fld>
            <a:endParaRPr lang="de-DE"/>
          </a:p>
        </p:txBody>
      </p:sp>
    </p:spTree>
    <p:extLst>
      <p:ext uri="{BB962C8B-B14F-4D97-AF65-F5344CB8AC3E}">
        <p14:creationId xmlns:p14="http://schemas.microsoft.com/office/powerpoint/2010/main" val="2056879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57187" lvl="1" indent="0">
              <a:buFont typeface="Arial" panose="020B0604020202020204" pitchFamily="34" charset="0"/>
              <a:buNone/>
            </a:pPr>
            <a:endParaRPr lang="en-US" sz="1600"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38</a:t>
            </a:fld>
            <a:endParaRPr lang="de-DE"/>
          </a:p>
        </p:txBody>
      </p:sp>
    </p:spTree>
    <p:extLst>
      <p:ext uri="{BB962C8B-B14F-4D97-AF65-F5344CB8AC3E}">
        <p14:creationId xmlns:p14="http://schemas.microsoft.com/office/powerpoint/2010/main" val="357741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3</a:t>
            </a:fld>
            <a:endParaRPr lang="de-DE"/>
          </a:p>
        </p:txBody>
      </p:sp>
    </p:spTree>
    <p:extLst>
      <p:ext uri="{BB962C8B-B14F-4D97-AF65-F5344CB8AC3E}">
        <p14:creationId xmlns:p14="http://schemas.microsoft.com/office/powerpoint/2010/main" val="2235264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57187" lvl="1" indent="0">
              <a:buFont typeface="Arial" panose="020B0604020202020204" pitchFamily="34" charset="0"/>
              <a:buNone/>
            </a:pPr>
            <a:endParaRPr lang="en-US" sz="1600"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39</a:t>
            </a:fld>
            <a:endParaRPr lang="de-DE"/>
          </a:p>
        </p:txBody>
      </p:sp>
    </p:spTree>
    <p:extLst>
      <p:ext uri="{BB962C8B-B14F-4D97-AF65-F5344CB8AC3E}">
        <p14:creationId xmlns:p14="http://schemas.microsoft.com/office/powerpoint/2010/main" val="2470162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57187" lvl="1" indent="0">
              <a:buFont typeface="Arial" panose="020B0604020202020204" pitchFamily="34" charset="0"/>
              <a:buNone/>
            </a:pPr>
            <a:endParaRPr lang="en-US" sz="1600"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40</a:t>
            </a:fld>
            <a:endParaRPr lang="de-DE"/>
          </a:p>
        </p:txBody>
      </p:sp>
    </p:spTree>
    <p:extLst>
      <p:ext uri="{BB962C8B-B14F-4D97-AF65-F5344CB8AC3E}">
        <p14:creationId xmlns:p14="http://schemas.microsoft.com/office/powerpoint/2010/main" val="30520800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41</a:t>
            </a:fld>
            <a:endParaRPr lang="de-DE"/>
          </a:p>
        </p:txBody>
      </p:sp>
    </p:spTree>
    <p:extLst>
      <p:ext uri="{BB962C8B-B14F-4D97-AF65-F5344CB8AC3E}">
        <p14:creationId xmlns:p14="http://schemas.microsoft.com/office/powerpoint/2010/main" val="25284440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42</a:t>
            </a:fld>
            <a:endParaRPr lang="de-DE"/>
          </a:p>
        </p:txBody>
      </p:sp>
    </p:spTree>
    <p:extLst>
      <p:ext uri="{BB962C8B-B14F-4D97-AF65-F5344CB8AC3E}">
        <p14:creationId xmlns:p14="http://schemas.microsoft.com/office/powerpoint/2010/main" val="427259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CBFA17-2001-43FC-BD93-086B619BC2A9}" type="slidenum">
              <a:rPr kumimoji="0" lang="de-DE" sz="1300" b="0" i="0" u="none" strike="noStrike" kern="1200" cap="none" spc="0" normalizeH="0" baseline="0" noProof="0" smtClean="0">
                <a:ln>
                  <a:noFill/>
                </a:ln>
                <a:solidFill>
                  <a:srgbClr val="000000"/>
                </a:solidFill>
                <a:effectLst/>
                <a:uLnTx/>
                <a:uFillTx/>
                <a:latin typeface="Arial Unicode MS" pitchFamily="34" charset="-128"/>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de-DE" sz="1300" b="0" i="0" u="none" strike="noStrike" kern="1200" cap="none" spc="0" normalizeH="0" baseline="0" noProof="0">
              <a:ln>
                <a:noFill/>
              </a:ln>
              <a:solidFill>
                <a:srgbClr val="000000"/>
              </a:solidFill>
              <a:effectLst/>
              <a:uLnTx/>
              <a:uFillTx/>
              <a:latin typeface="Arial Unicode MS" pitchFamily="34" charset="-128"/>
              <a:ea typeface="+mn-ea"/>
              <a:cs typeface="+mn-cs"/>
            </a:endParaRPr>
          </a:p>
        </p:txBody>
      </p:sp>
    </p:spTree>
    <p:extLst>
      <p:ext uri="{BB962C8B-B14F-4D97-AF65-F5344CB8AC3E}">
        <p14:creationId xmlns:p14="http://schemas.microsoft.com/office/powerpoint/2010/main" val="5782910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44</a:t>
            </a:fld>
            <a:endParaRPr lang="de-DE"/>
          </a:p>
        </p:txBody>
      </p:sp>
    </p:spTree>
    <p:extLst>
      <p:ext uri="{BB962C8B-B14F-4D97-AF65-F5344CB8AC3E}">
        <p14:creationId xmlns:p14="http://schemas.microsoft.com/office/powerpoint/2010/main" val="5572972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45</a:t>
            </a:fld>
            <a:endParaRPr lang="de-DE"/>
          </a:p>
        </p:txBody>
      </p:sp>
    </p:spTree>
    <p:extLst>
      <p:ext uri="{BB962C8B-B14F-4D97-AF65-F5344CB8AC3E}">
        <p14:creationId xmlns:p14="http://schemas.microsoft.com/office/powerpoint/2010/main" val="2071575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46</a:t>
            </a:fld>
            <a:endParaRPr lang="de-DE" dirty="0"/>
          </a:p>
        </p:txBody>
      </p:sp>
    </p:spTree>
    <p:extLst>
      <p:ext uri="{BB962C8B-B14F-4D97-AF65-F5344CB8AC3E}">
        <p14:creationId xmlns:p14="http://schemas.microsoft.com/office/powerpoint/2010/main" val="2977632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57187" lvl="1" indent="0">
              <a:buFont typeface="Arial" panose="020B0604020202020204" pitchFamily="34" charset="0"/>
              <a:buNone/>
            </a:pPr>
            <a:endParaRPr lang="en-US" sz="1600"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47</a:t>
            </a:fld>
            <a:endParaRPr lang="de-DE"/>
          </a:p>
        </p:txBody>
      </p:sp>
    </p:spTree>
    <p:extLst>
      <p:ext uri="{BB962C8B-B14F-4D97-AF65-F5344CB8AC3E}">
        <p14:creationId xmlns:p14="http://schemas.microsoft.com/office/powerpoint/2010/main" val="875853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49</a:t>
            </a:fld>
            <a:endParaRPr lang="de-DE"/>
          </a:p>
        </p:txBody>
      </p:sp>
    </p:spTree>
    <p:extLst>
      <p:ext uri="{BB962C8B-B14F-4D97-AF65-F5344CB8AC3E}">
        <p14:creationId xmlns:p14="http://schemas.microsoft.com/office/powerpoint/2010/main" val="4189385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5</a:t>
            </a:fld>
            <a:endParaRPr lang="de-DE"/>
          </a:p>
        </p:txBody>
      </p:sp>
    </p:spTree>
    <p:extLst>
      <p:ext uri="{BB962C8B-B14F-4D97-AF65-F5344CB8AC3E}">
        <p14:creationId xmlns:p14="http://schemas.microsoft.com/office/powerpoint/2010/main" val="93501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7</a:t>
            </a:fld>
            <a:endParaRPr lang="de-DE" dirty="0"/>
          </a:p>
        </p:txBody>
      </p:sp>
    </p:spTree>
    <p:extLst>
      <p:ext uri="{BB962C8B-B14F-4D97-AF65-F5344CB8AC3E}">
        <p14:creationId xmlns:p14="http://schemas.microsoft.com/office/powerpoint/2010/main" val="1300762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US" dirty="0"/>
              <a:t>The use cases of them and their clients ranged from financial services to the automotive sector, healthcare, the public sector, telecommunication, location data, and machine learning in general</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9</a:t>
            </a:fld>
            <a:endParaRPr lang="de-DE"/>
          </a:p>
        </p:txBody>
      </p:sp>
    </p:spTree>
    <p:extLst>
      <p:ext uri="{BB962C8B-B14F-4D97-AF65-F5344CB8AC3E}">
        <p14:creationId xmlns:p14="http://schemas.microsoft.com/office/powerpoint/2010/main" val="331561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10</a:t>
            </a:fld>
            <a:endParaRPr lang="de-DE" dirty="0"/>
          </a:p>
        </p:txBody>
      </p:sp>
    </p:spTree>
    <p:extLst>
      <p:ext uri="{BB962C8B-B14F-4D97-AF65-F5344CB8AC3E}">
        <p14:creationId xmlns:p14="http://schemas.microsoft.com/office/powerpoint/2010/main" val="157206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Additional benefits</a:t>
            </a:r>
          </a:p>
          <a:p>
            <a:pPr marL="171450" indent="-171450">
              <a:buFont typeface="Arial" panose="020B0604020202020204" pitchFamily="34" charset="0"/>
              <a:buChar char="•"/>
            </a:pPr>
            <a:r>
              <a:rPr lang="en-US" dirty="0"/>
              <a:t>Parameterizable (Provides a parameter to trade off between privacy and utility)</a:t>
            </a:r>
          </a:p>
          <a:p>
            <a:pPr marL="171450" indent="-171450">
              <a:buFont typeface="Arial" panose="020B0604020202020204" pitchFamily="34" charset="0"/>
              <a:buChar char="•"/>
            </a:pPr>
            <a:r>
              <a:rPr lang="en-US" dirty="0"/>
              <a:t>Programmable (Composition, build more complex structures out of DP building blogs)</a:t>
            </a:r>
          </a:p>
          <a:p>
            <a:pPr marL="171450" indent="-171450">
              <a:buFont typeface="Arial" panose="020B0604020202020204" pitchFamily="34" charset="0"/>
              <a:buChar char="•"/>
            </a:pPr>
            <a:r>
              <a:rPr lang="en-US" dirty="0"/>
              <a:t>Transparency (Allows for transparency, guarantee does not rely on the secrecy of implementation details)</a:t>
            </a:r>
          </a:p>
          <a:p>
            <a:pPr marL="171450" indent="-171450">
              <a:buFont typeface="Arial" panose="020B0604020202020204" pitchFamily="34" charset="0"/>
              <a:buChar char="•"/>
            </a:pPr>
            <a:r>
              <a:rPr lang="en-US" dirty="0"/>
              <a:t>Quantifiability (Can quantify privacy risk)</a:t>
            </a:r>
          </a:p>
          <a:p>
            <a:pPr marL="171450" indent="-171450">
              <a:buFont typeface="Arial" panose="020B0604020202020204" pitchFamily="34" charset="0"/>
              <a:buChar char="•"/>
            </a:pPr>
            <a:r>
              <a:rPr lang="en-US" dirty="0"/>
              <a:t>Availability (Can make data more/faster available, accessible)</a:t>
            </a:r>
          </a:p>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11</a:t>
            </a:fld>
            <a:endParaRPr lang="de-DE"/>
          </a:p>
        </p:txBody>
      </p:sp>
    </p:spTree>
    <p:extLst>
      <p:ext uri="{BB962C8B-B14F-4D97-AF65-F5344CB8AC3E}">
        <p14:creationId xmlns:p14="http://schemas.microsoft.com/office/powerpoint/2010/main" val="4126139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12</a:t>
            </a:fld>
            <a:endParaRPr lang="de-DE"/>
          </a:p>
        </p:txBody>
      </p:sp>
    </p:spTree>
    <p:extLst>
      <p:ext uri="{BB962C8B-B14F-4D97-AF65-F5344CB8AC3E}">
        <p14:creationId xmlns:p14="http://schemas.microsoft.com/office/powerpoint/2010/main" val="1704906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616" y="2"/>
            <a:ext cx="12192000" cy="6857999"/>
          </a:xfrm>
          <a:prstGeom prst="rect">
            <a:avLst/>
          </a:prstGeom>
        </p:spPr>
      </p:pic>
      <p:sp>
        <p:nvSpPr>
          <p:cNvPr id="10" name="Rechteck 9"/>
          <p:cNvSpPr/>
          <p:nvPr userDrawn="1"/>
        </p:nvSpPr>
        <p:spPr>
          <a:xfrm>
            <a:off x="0" y="0"/>
            <a:ext cx="12192000" cy="4196080"/>
          </a:xfrm>
          <a:prstGeom prst="rect">
            <a:avLst/>
          </a:prstGeom>
          <a:gradFill flip="none" rotWithShape="1">
            <a:gsLst>
              <a:gs pos="23000">
                <a:schemeClr val="bg1">
                  <a:alpha val="85000"/>
                </a:schemeClr>
              </a:gs>
              <a:gs pos="93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a:p>
        </p:txBody>
      </p:sp>
      <p:sp>
        <p:nvSpPr>
          <p:cNvPr id="17" name="Titel 1"/>
          <p:cNvSpPr>
            <a:spLocks noGrp="1"/>
          </p:cNvSpPr>
          <p:nvPr>
            <p:ph type="title" hasCustomPrompt="1"/>
          </p:nvPr>
        </p:nvSpPr>
        <p:spPr>
          <a:xfrm>
            <a:off x="431371" y="3538641"/>
            <a:ext cx="11432843" cy="679774"/>
          </a:xfrm>
          <a:prstGeom prst="rect">
            <a:avLst/>
          </a:prstGeom>
          <a:solidFill>
            <a:schemeClr val="bg1"/>
          </a:solidFill>
          <a:ln>
            <a:noFill/>
          </a:ln>
        </p:spPr>
        <p:txBody>
          <a:bodyPr wrap="square" tIns="144000" bIns="72000" anchor="b" anchorCtr="0">
            <a:spAutoFit/>
          </a:bodyPr>
          <a:lstStyle>
            <a:lvl1pPr marL="180000" algn="l">
              <a:defRPr sz="3000" b="0" i="0" baseline="0">
                <a:solidFill>
                  <a:schemeClr val="tx2"/>
                </a:solidFill>
                <a:latin typeface="+mj-lt"/>
                <a:cs typeface="Arial"/>
              </a:defRPr>
            </a:lvl1pPr>
          </a:lstStyle>
          <a:p>
            <a:r>
              <a:rPr lang="en-US" noProof="0" dirty="0"/>
              <a:t>Edit Title</a:t>
            </a:r>
          </a:p>
        </p:txBody>
      </p:sp>
      <p:sp>
        <p:nvSpPr>
          <p:cNvPr id="22" name="Textplatzhalter 4"/>
          <p:cNvSpPr>
            <a:spLocks noGrp="1"/>
          </p:cNvSpPr>
          <p:nvPr>
            <p:ph type="body" sz="quarter" idx="10" hasCustomPrompt="1"/>
          </p:nvPr>
        </p:nvSpPr>
        <p:spPr>
          <a:xfrm>
            <a:off x="431372" y="4211796"/>
            <a:ext cx="11432841" cy="338554"/>
          </a:xfrm>
          <a:prstGeom prst="rect">
            <a:avLst/>
          </a:prstGeom>
          <a:solidFill>
            <a:srgbClr val="FFFFFF"/>
          </a:solidFill>
          <a:ln>
            <a:noFill/>
          </a:ln>
        </p:spPr>
        <p:txBody>
          <a:bodyPr wrap="square">
            <a:spAutoFit/>
          </a:bodyPr>
          <a:lstStyle>
            <a:lvl1pPr marL="180000" indent="0">
              <a:buFontTx/>
              <a:buNone/>
              <a:defRPr sz="1600" b="0" baseline="0">
                <a:solidFill>
                  <a:schemeClr val="tx1">
                    <a:lumMod val="60000"/>
                    <a:lumOff val="40000"/>
                  </a:schemeClr>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a:t>Presenter, Date, Location</a:t>
            </a:r>
          </a:p>
        </p:txBody>
      </p:sp>
      <p:pic>
        <p:nvPicPr>
          <p:cNvPr id="9" name="Grafik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1371" y="398812"/>
            <a:ext cx="997527" cy="320040"/>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
        <p:nvSpPr>
          <p:cNvPr id="25" name="Textfeld 24"/>
          <p:cNvSpPr txBox="1"/>
          <p:nvPr userDrawn="1"/>
        </p:nvSpPr>
        <p:spPr>
          <a:xfrm>
            <a:off x="425454" y="4643381"/>
            <a:ext cx="11438759" cy="1225290"/>
          </a:xfrm>
          <a:prstGeom prst="rect">
            <a:avLst/>
          </a:prstGeom>
          <a:solidFill>
            <a:schemeClr val="accent6">
              <a:lumMod val="20000"/>
              <a:lumOff val="80000"/>
            </a:schemeClr>
          </a:solidFill>
          <a:ln>
            <a:noFill/>
          </a:ln>
        </p:spPr>
        <p:txBody>
          <a:bodyPr wrap="square" lIns="252000" tIns="180000" rIns="180000" bIns="180000" rtlCol="0">
            <a:spAutoFit/>
          </a:bodyPr>
          <a:lstStyle/>
          <a:p>
            <a:pPr marL="0" indent="0"/>
            <a:r>
              <a:rPr lang="en-US" sz="1400" b="0" i="0" kern="1200" noProof="1">
                <a:solidFill>
                  <a:schemeClr val="tx1">
                    <a:lumMod val="65000"/>
                    <a:lumOff val="35000"/>
                  </a:schemeClr>
                </a:solidFill>
                <a:latin typeface="Arial" charset="0"/>
                <a:ea typeface="+mn-ea"/>
                <a:cs typeface="Arial"/>
              </a:rPr>
              <a:t>Chair of</a:t>
            </a:r>
            <a:r>
              <a:rPr lang="en-US" sz="1400" b="0" i="0" kern="1200" baseline="0" noProof="1">
                <a:solidFill>
                  <a:schemeClr val="tx1">
                    <a:lumMod val="65000"/>
                    <a:lumOff val="35000"/>
                  </a:schemeClr>
                </a:solidFill>
                <a:latin typeface="Arial" charset="0"/>
                <a:ea typeface="+mn-ea"/>
                <a:cs typeface="Arial"/>
              </a:rPr>
              <a:t> </a:t>
            </a:r>
            <a:r>
              <a:rPr lang="en-US" sz="1400" b="0" i="0" kern="1200" noProof="1">
                <a:solidFill>
                  <a:schemeClr val="tx1">
                    <a:lumMod val="65000"/>
                    <a:lumOff val="35000"/>
                  </a:schemeClr>
                </a:solidFill>
                <a:latin typeface="Arial" charset="0"/>
                <a:ea typeface="+mn-ea"/>
                <a:cs typeface="Arial"/>
              </a:rPr>
              <a:t>Software</a:t>
            </a:r>
            <a:r>
              <a:rPr lang="en-US" sz="1400" b="0" i="0" kern="1200" baseline="0" noProof="1">
                <a:solidFill>
                  <a:schemeClr val="tx1">
                    <a:lumMod val="65000"/>
                    <a:lumOff val="35000"/>
                  </a:schemeClr>
                </a:solidFill>
                <a:latin typeface="Arial" charset="0"/>
                <a:ea typeface="+mn-ea"/>
                <a:cs typeface="Arial"/>
              </a:rPr>
              <a:t> Engineering for Business Information Systems </a:t>
            </a:r>
            <a:r>
              <a:rPr lang="en-US" sz="1400" b="0" i="0" kern="1200" noProof="1">
                <a:solidFill>
                  <a:schemeClr val="tx1">
                    <a:lumMod val="65000"/>
                    <a:lumOff val="35000"/>
                  </a:schemeClr>
                </a:solidFill>
                <a:latin typeface="Arial" charset="0"/>
                <a:ea typeface="+mn-ea"/>
                <a:cs typeface="Arial"/>
              </a:rPr>
              <a:t>(sebis) </a:t>
            </a:r>
          </a:p>
          <a:p>
            <a:pPr marL="0" indent="0"/>
            <a:r>
              <a:rPr lang="en-US" sz="1400" b="0" i="0" kern="1200" noProof="1">
                <a:solidFill>
                  <a:schemeClr val="tx1">
                    <a:lumMod val="65000"/>
                    <a:lumOff val="35000"/>
                  </a:schemeClr>
                </a:solidFill>
                <a:latin typeface="Arial" charset="0"/>
                <a:ea typeface="+mn-ea"/>
                <a:cs typeface="Arial"/>
              </a:rPr>
              <a:t>Faculty of</a:t>
            </a:r>
            <a:r>
              <a:rPr lang="en-US" sz="1400" b="0" i="0" kern="1200" baseline="0" noProof="1">
                <a:solidFill>
                  <a:schemeClr val="tx1">
                    <a:lumMod val="65000"/>
                    <a:lumOff val="35000"/>
                  </a:schemeClr>
                </a:solidFill>
                <a:latin typeface="Arial" charset="0"/>
                <a:ea typeface="+mn-ea"/>
                <a:cs typeface="Arial"/>
              </a:rPr>
              <a:t> </a:t>
            </a:r>
            <a:r>
              <a:rPr lang="en-US" sz="1400" b="0" i="0" kern="1200" noProof="1">
                <a:solidFill>
                  <a:schemeClr val="tx1">
                    <a:lumMod val="65000"/>
                    <a:lumOff val="35000"/>
                  </a:schemeClr>
                </a:solidFill>
                <a:latin typeface="Arial" charset="0"/>
                <a:ea typeface="+mn-ea"/>
                <a:cs typeface="Arial"/>
              </a:rPr>
              <a:t>Informatics</a:t>
            </a:r>
          </a:p>
          <a:p>
            <a:pPr marL="0" indent="0"/>
            <a:r>
              <a:rPr lang="en-US" sz="1400" b="0" i="0" kern="1200" noProof="1">
                <a:solidFill>
                  <a:schemeClr val="bg1">
                    <a:lumMod val="50000"/>
                  </a:schemeClr>
                </a:solidFill>
                <a:latin typeface="Arial" charset="0"/>
                <a:ea typeface="+mn-ea"/>
                <a:cs typeface="Arial"/>
              </a:rPr>
              <a:t>Technische</a:t>
            </a:r>
            <a:r>
              <a:rPr lang="en-US" sz="1400" b="0" i="0" kern="1200" baseline="0" noProof="1">
                <a:solidFill>
                  <a:schemeClr val="bg1">
                    <a:lumMod val="50000"/>
                  </a:schemeClr>
                </a:solidFill>
                <a:latin typeface="Arial" charset="0"/>
                <a:ea typeface="+mn-ea"/>
                <a:cs typeface="Arial"/>
              </a:rPr>
              <a:t> Universität München</a:t>
            </a:r>
            <a:endParaRPr lang="en-US" sz="1400" b="0" i="0" kern="1200" noProof="1">
              <a:solidFill>
                <a:schemeClr val="bg1">
                  <a:lumMod val="50000"/>
                </a:schemeClr>
              </a:solidFill>
              <a:latin typeface="Arial" charset="0"/>
              <a:ea typeface="+mn-ea"/>
              <a:cs typeface="Arial"/>
            </a:endParaRPr>
          </a:p>
          <a:p>
            <a:pPr marL="0" indent="0" algn="l" rtl="0" fontAlgn="base">
              <a:spcBef>
                <a:spcPct val="0"/>
              </a:spcBef>
              <a:spcAft>
                <a:spcPct val="0"/>
              </a:spcAft>
            </a:pPr>
            <a:r>
              <a:rPr lang="en-US" sz="1400" b="0" i="0" u="sng" kern="1200" noProof="1">
                <a:solidFill>
                  <a:schemeClr val="bg1">
                    <a:lumMod val="50000"/>
                  </a:schemeClr>
                </a:solidFill>
                <a:latin typeface="Arial" charset="0"/>
                <a:ea typeface="+mn-ea"/>
                <a:cs typeface="Arial"/>
              </a:rPr>
              <a:t>wwwmatthes.in.tum.de</a:t>
            </a:r>
            <a:endParaRPr lang="en-US" sz="1400" b="0" i="0" u="sng" kern="1200" err="1">
              <a:solidFill>
                <a:schemeClr val="bg1">
                  <a:lumMod val="50000"/>
                </a:schemeClr>
              </a:solidFill>
              <a:latin typeface="Arial" charset="0"/>
              <a:ea typeface="+mn-ea"/>
              <a:cs typeface="Aria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34435" y="981076"/>
            <a:ext cx="11523135" cy="5400675"/>
          </a:xfrm>
        </p:spPr>
        <p:txBody>
          <a:bodyPr>
            <a:normAutofit/>
          </a:bodyPr>
          <a:lstStyle>
            <a:lvl1pPr>
              <a:defRPr>
                <a:latin typeface="+mn-lt"/>
              </a:defRPr>
            </a:lvl1pPr>
            <a:lvl2pPr>
              <a:buClr>
                <a:schemeClr val="tx2"/>
              </a:buClr>
              <a:defRPr lang="de-DE" sz="1800" dirty="0" smtClean="0">
                <a:solidFill>
                  <a:schemeClr val="tx1"/>
                </a:solidFill>
                <a:latin typeface="+mn-lt"/>
                <a:cs typeface="Arial Unicode MS" pitchFamily="34" charset="-128"/>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defRPr>
            </a:lvl5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el 1"/>
          <p:cNvSpPr>
            <a:spLocks noGrp="1"/>
          </p:cNvSpPr>
          <p:nvPr>
            <p:ph type="title" hasCustomPrompt="1"/>
          </p:nvPr>
        </p:nvSpPr>
        <p:spPr>
          <a:xfrm>
            <a:off x="334437" y="44452"/>
            <a:ext cx="10586099" cy="720725"/>
          </a:xfrm>
        </p:spPr>
        <p:txBody>
          <a:bodyPr/>
          <a:lstStyle>
            <a:lvl1pPr>
              <a:defRPr>
                <a:latin typeface="+mj-lt"/>
              </a:defRPr>
            </a:lvl1pPr>
          </a:lstStyle>
          <a:p>
            <a:r>
              <a:rPr lang="en-US" noProof="0" dirty="0"/>
              <a:t>&lt;Title&gt;</a:t>
            </a:r>
            <a:endParaRPr lang="de-DE" dirty="0"/>
          </a:p>
        </p:txBody>
      </p:sp>
      <p:sp>
        <p:nvSpPr>
          <p:cNvPr id="4" name="Rectangle 4"/>
          <p:cNvSpPr>
            <a:spLocks noGrp="1" noChangeArrowheads="1"/>
          </p:cNvSpPr>
          <p:nvPr>
            <p:ph type="dt" sz="half" idx="10"/>
          </p:nvPr>
        </p:nvSpPr>
        <p:spPr>
          <a:ln/>
        </p:spPr>
        <p:txBody>
          <a:bodyPr/>
          <a:lstStyle>
            <a:lvl1pPr>
              <a:defRPr>
                <a:latin typeface="+mn-lt"/>
              </a:defRPr>
            </a:lvl1pPr>
          </a:lstStyle>
          <a:p>
            <a:pPr>
              <a:defRPr/>
            </a:pPr>
            <a:r>
              <a:rPr lang="en-US"/>
              <a:t>© sebis</a:t>
            </a:r>
            <a:endParaRPr lang="de-DE"/>
          </a:p>
        </p:txBody>
      </p:sp>
      <p:sp>
        <p:nvSpPr>
          <p:cNvPr id="5" name="Rectangle 5"/>
          <p:cNvSpPr>
            <a:spLocks noGrp="1" noChangeArrowheads="1"/>
          </p:cNvSpPr>
          <p:nvPr>
            <p:ph type="ftr" sz="quarter" idx="11"/>
          </p:nvPr>
        </p:nvSpPr>
        <p:spPr>
          <a:ln/>
        </p:spPr>
        <p:txBody>
          <a:bodyPr/>
          <a:lstStyle>
            <a:lvl1pPr>
              <a:defRPr>
                <a:latin typeface="+mn-lt"/>
              </a:defRPr>
            </a:lvl1pPr>
          </a:lstStyle>
          <a:p>
            <a:pPr>
              <a:defRPr/>
            </a:pPr>
            <a:r>
              <a:rPr lang="en-US"/>
              <a:t>Marcus Land - Master Thesis - Final Presentation</a:t>
            </a:r>
            <a:endParaRPr lang="de-DE" dirty="0"/>
          </a:p>
        </p:txBody>
      </p:sp>
      <p:sp>
        <p:nvSpPr>
          <p:cNvPr id="6" name="Rectangle 6"/>
          <p:cNvSpPr>
            <a:spLocks noGrp="1" noChangeArrowheads="1"/>
          </p:cNvSpPr>
          <p:nvPr>
            <p:ph type="sldNum" sz="quarter" idx="12"/>
          </p:nvPr>
        </p:nvSpPr>
        <p:spPr>
          <a:ln/>
        </p:spPr>
        <p:txBody>
          <a:bodyPr/>
          <a:lstStyle>
            <a:lvl1pPr>
              <a:defRPr>
                <a:latin typeface="+mn-lt"/>
              </a:defRPr>
            </a:lvl1pPr>
          </a:lstStyle>
          <a:p>
            <a:pPr>
              <a:defRPr/>
            </a:pPr>
            <a:fld id="{E201E5CB-5EE0-4EA4-87FF-7D8A79A61969}" type="slidenum">
              <a:rPr lang="de-DE" smtClean="0"/>
              <a:pPr>
                <a:defRPr/>
              </a:pPr>
              <a:t>‹Nr.›</a:t>
            </a:fld>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44452"/>
            <a:ext cx="10586099" cy="72072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a:t>&lt;Title&gt;</a:t>
            </a:r>
          </a:p>
        </p:txBody>
      </p:sp>
      <p:sp>
        <p:nvSpPr>
          <p:cNvPr id="3" name="Inhaltsplatzhalter 2"/>
          <p:cNvSpPr>
            <a:spLocks noGrp="1"/>
          </p:cNvSpPr>
          <p:nvPr>
            <p:ph idx="1" hasCustomPrompt="1"/>
          </p:nvPr>
        </p:nvSpPr>
        <p:spPr/>
        <p:txBody>
          <a:bodyPr>
            <a:normAutofit/>
          </a:bodyPr>
          <a:lstStyle>
            <a:lvl3pPr>
              <a:defRPr/>
            </a:lvl3pPr>
          </a:lstStyle>
          <a:p>
            <a:pPr lvl="0"/>
            <a:r>
              <a:rPr lang="en-US" noProof="0"/>
              <a:t>&lt;Text&gt;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 sebis</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en-US"/>
              <a:t>Marcus Land - Master Thesis - Final Presentation</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‹Nr.›</a:t>
            </a:fld>
            <a:endParaRPr lang="de-DE"/>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68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a:xfrm>
            <a:off x="334434" y="980728"/>
            <a:ext cx="11523133" cy="5400675"/>
          </a:xfrm>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 sebis</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en-US"/>
              <a:t>Marcus Land - Master Thesis - Final Presentation</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‹Nr.›</a:t>
            </a:fld>
            <a:endParaRPr lang="de-DE"/>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en-US" noProof="0" dirty="0"/>
              <a:t>&lt;Subtitle&gt;</a:t>
            </a:r>
          </a:p>
        </p:txBody>
      </p:sp>
    </p:spTree>
    <p:extLst>
      <p:ext uri="{BB962C8B-B14F-4D97-AF65-F5344CB8AC3E}">
        <p14:creationId xmlns:p14="http://schemas.microsoft.com/office/powerpoint/2010/main" val="3517934724"/>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ter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r>
              <a:rPr lang="en-US"/>
              <a:t>© sebis</a:t>
            </a: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en-US"/>
              <a:t>Marcus Land - Master Thesis - Final Presentation</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‹Nr.›</a:t>
            </a:fld>
            <a:endParaRPr lang="de-DE"/>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en-US" noProof="0" dirty="0"/>
              <a:t>&lt;Subtitle&gt;</a:t>
            </a:r>
          </a:p>
        </p:txBody>
      </p:sp>
    </p:spTree>
    <p:extLst>
      <p:ext uri="{BB962C8B-B14F-4D97-AF65-F5344CB8AC3E}">
        <p14:creationId xmlns:p14="http://schemas.microsoft.com/office/powerpoint/2010/main" val="182521498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lvl1pPr>
              <a:defRPr>
                <a:solidFill>
                  <a:srgbClr val="0065BD"/>
                </a:solidFill>
              </a:defRPr>
            </a:lvl1pPr>
          </a:lstStyle>
          <a:p>
            <a:r>
              <a:rPr lang="en-US" noProof="0" dirty="0"/>
              <a:t>&lt;Title&gt;</a:t>
            </a:r>
            <a:endParaRPr lang="de-DE" dirty="0"/>
          </a:p>
        </p:txBody>
      </p:sp>
      <p:sp>
        <p:nvSpPr>
          <p:cNvPr id="3" name="Inhaltsplatzhalter 2"/>
          <p:cNvSpPr>
            <a:spLocks noGrp="1"/>
          </p:cNvSpPr>
          <p:nvPr>
            <p:ph sz="half" idx="1" hasCustomPrompt="1"/>
          </p:nvPr>
        </p:nvSpPr>
        <p:spPr>
          <a:xfrm>
            <a:off x="334437"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Inhaltsplatzhalter 3"/>
          <p:cNvSpPr>
            <a:spLocks noGrp="1"/>
          </p:cNvSpPr>
          <p:nvPr>
            <p:ph sz="half" idx="2" hasCustomPrompt="1"/>
          </p:nvPr>
        </p:nvSpPr>
        <p:spPr>
          <a:xfrm>
            <a:off x="6197602"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 sebis</a:t>
            </a:r>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en-US"/>
              <a:t>Marcus Land - Master Thesis - Final Presentation</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B96C9E22-1B76-46A8-871B-C48D8E59C6FA}" type="slidenum">
              <a:rPr lang="de-DE"/>
              <a:pPr>
                <a:defRPr/>
              </a:pPr>
              <a:t>‹Nr.›</a:t>
            </a:fld>
            <a:endParaRPr lang="de-D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334437" y="981074"/>
            <a:ext cx="5662084" cy="661976"/>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4" name="Inhaltsplatzhalter 3"/>
          <p:cNvSpPr>
            <a:spLocks noGrp="1"/>
          </p:cNvSpPr>
          <p:nvPr>
            <p:ph sz="half" idx="2" hasCustomPrompt="1"/>
          </p:nvPr>
        </p:nvSpPr>
        <p:spPr>
          <a:xfrm>
            <a:off x="334437" y="1643050"/>
            <a:ext cx="5662084"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platzhalter 4"/>
          <p:cNvSpPr>
            <a:spLocks noGrp="1"/>
          </p:cNvSpPr>
          <p:nvPr>
            <p:ph type="body" sz="quarter" idx="3" hasCustomPrompt="1"/>
          </p:nvPr>
        </p:nvSpPr>
        <p:spPr>
          <a:xfrm>
            <a:off x="6193367" y="981079"/>
            <a:ext cx="5664200" cy="661975"/>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6" name="Inhaltsplatzhalter 5"/>
          <p:cNvSpPr>
            <a:spLocks noGrp="1"/>
          </p:cNvSpPr>
          <p:nvPr>
            <p:ph sz="quarter" idx="4" hasCustomPrompt="1"/>
          </p:nvPr>
        </p:nvSpPr>
        <p:spPr>
          <a:xfrm>
            <a:off x="6193367" y="1643050"/>
            <a:ext cx="5664200"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el 1"/>
          <p:cNvSpPr>
            <a:spLocks noGrp="1"/>
          </p:cNvSpPr>
          <p:nvPr>
            <p:ph type="title" hasCustomPrompt="1"/>
          </p:nvPr>
        </p:nvSpPr>
        <p:spPr>
          <a:xfrm>
            <a:off x="334437" y="44452"/>
            <a:ext cx="10586099" cy="720725"/>
          </a:xfrm>
        </p:spPr>
        <p:txBody>
          <a:bodyPr/>
          <a:lstStyle/>
          <a:p>
            <a:r>
              <a:rPr lang="en-US" noProof="0" dirty="0"/>
              <a:t>&lt;Title&gt;</a:t>
            </a:r>
          </a:p>
        </p:txBody>
      </p:sp>
      <p:sp>
        <p:nvSpPr>
          <p:cNvPr id="7" name="Rectangle 4"/>
          <p:cNvSpPr>
            <a:spLocks noGrp="1" noChangeArrowheads="1"/>
          </p:cNvSpPr>
          <p:nvPr>
            <p:ph type="dt" sz="half" idx="10"/>
          </p:nvPr>
        </p:nvSpPr>
        <p:spPr>
          <a:ln/>
        </p:spPr>
        <p:txBody>
          <a:bodyPr/>
          <a:lstStyle>
            <a:lvl1pPr>
              <a:defRPr/>
            </a:lvl1pPr>
          </a:lstStyle>
          <a:p>
            <a:pPr>
              <a:defRPr/>
            </a:pPr>
            <a:r>
              <a:rPr lang="en-US" noProof="0"/>
              <a:t>© sebis</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Marcus Land - Master Thesis - Final Presentation</a:t>
            </a:r>
            <a:endParaRPr lang="de-DE" dirty="0"/>
          </a:p>
        </p:txBody>
      </p:sp>
      <p:sp>
        <p:nvSpPr>
          <p:cNvPr id="9" name="Rectangle 6"/>
          <p:cNvSpPr>
            <a:spLocks noGrp="1" noChangeArrowheads="1"/>
          </p:cNvSpPr>
          <p:nvPr>
            <p:ph type="sldNum" sz="quarter" idx="12"/>
          </p:nvPr>
        </p:nvSpPr>
        <p:spPr>
          <a:ln/>
        </p:spPr>
        <p:txBody>
          <a:bodyPr/>
          <a:lstStyle>
            <a:lvl1pPr>
              <a:defRPr/>
            </a:lvl1pPr>
          </a:lstStyle>
          <a:p>
            <a:pPr>
              <a:defRPr/>
            </a:pPr>
            <a:fld id="{34A2CCB4-7108-4850-98BC-50E3A501EADB}" type="slidenum">
              <a:rPr lang="en-US" noProof="0" smtClean="0"/>
              <a:pPr>
                <a:defRPr/>
              </a:pPr>
              <a:t>‹Nr.›</a:t>
            </a:fld>
            <a:endParaRPr lang="en-US" noProof="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p>
            <a:r>
              <a:rPr lang="en-US" noProof="0" dirty="0"/>
              <a:t>&lt;Title&gt;</a:t>
            </a:r>
            <a:endParaRPr lang="de-DE" dirty="0"/>
          </a:p>
        </p:txBody>
      </p:sp>
      <p:sp>
        <p:nvSpPr>
          <p:cNvPr id="3" name="Rectangle 4"/>
          <p:cNvSpPr>
            <a:spLocks noGrp="1" noChangeArrowheads="1"/>
          </p:cNvSpPr>
          <p:nvPr>
            <p:ph type="dt" sz="half" idx="10"/>
          </p:nvPr>
        </p:nvSpPr>
        <p:spPr>
          <a:ln/>
        </p:spPr>
        <p:txBody>
          <a:bodyPr/>
          <a:lstStyle>
            <a:lvl1pPr>
              <a:defRPr/>
            </a:lvl1pPr>
          </a:lstStyle>
          <a:p>
            <a:pPr>
              <a:defRPr/>
            </a:pPr>
            <a:r>
              <a:rPr lang="en-US"/>
              <a:t>© sebis</a:t>
            </a:r>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en-US"/>
              <a:t>Marcus Land - Master Thesis - Final Presentation</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53F79391-FD8B-4951-B07A-A389C4C7CA7B}" type="slidenum">
              <a:rPr lang="de-DE"/>
              <a:pPr>
                <a:defRPr/>
              </a:pPr>
              <a:t>‹Nr.›</a:t>
            </a:fld>
            <a:endParaRPr lang="de-DE"/>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mit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3" y="44451"/>
            <a:ext cx="11523133" cy="6524625"/>
          </a:xfrm>
        </p:spPr>
        <p:txBody>
          <a:bodyPr anchor="ctr"/>
          <a:lstStyle>
            <a:lvl1pPr algn="ctr">
              <a:defRPr sz="3200"/>
            </a:lvl1pPr>
          </a:lstStyle>
          <a:p>
            <a:r>
              <a:rPr lang="en-US" noProof="0" dirty="0"/>
              <a:t>&lt;Title&gt;</a:t>
            </a:r>
          </a:p>
        </p:txBody>
      </p:sp>
      <p:sp>
        <p:nvSpPr>
          <p:cNvPr id="3" name="Datumsplatzhalter 2"/>
          <p:cNvSpPr>
            <a:spLocks noGrp="1"/>
          </p:cNvSpPr>
          <p:nvPr>
            <p:ph type="dt" sz="half" idx="10"/>
          </p:nvPr>
        </p:nvSpPr>
        <p:spPr/>
        <p:txBody>
          <a:bodyPr/>
          <a:lstStyle/>
          <a:p>
            <a:pPr>
              <a:defRPr/>
            </a:pPr>
            <a:r>
              <a:rPr lang="en-US"/>
              <a:t>© sebis</a:t>
            </a:r>
          </a:p>
        </p:txBody>
      </p:sp>
      <p:sp>
        <p:nvSpPr>
          <p:cNvPr id="4" name="Fußzeilenplatzhalter 3"/>
          <p:cNvSpPr>
            <a:spLocks noGrp="1"/>
          </p:cNvSpPr>
          <p:nvPr>
            <p:ph type="ftr" sz="quarter" idx="11"/>
          </p:nvPr>
        </p:nvSpPr>
        <p:spPr/>
        <p:txBody>
          <a:bodyPr/>
          <a:lstStyle>
            <a:lvl1pPr>
              <a:defRPr/>
            </a:lvl1pPr>
          </a:lstStyle>
          <a:p>
            <a:pPr>
              <a:defRPr/>
            </a:pPr>
            <a:r>
              <a:rPr lang="en-US"/>
              <a:t>Marcus Land - Master Thesis - Final Presentation</a:t>
            </a:r>
            <a:endParaRPr lang="de-DE" dirty="0"/>
          </a:p>
        </p:txBody>
      </p:sp>
      <p:sp>
        <p:nvSpPr>
          <p:cNvPr id="5" name="Foliennummernplatzhalter 4"/>
          <p:cNvSpPr>
            <a:spLocks noGrp="1"/>
          </p:cNvSpPr>
          <p:nvPr>
            <p:ph type="sldNum" sz="quarter" idx="12"/>
          </p:nvPr>
        </p:nvSpPr>
        <p:spPr/>
        <p:txBody>
          <a:bodyPr/>
          <a:lstStyle/>
          <a:p>
            <a:pPr>
              <a:defRPr/>
            </a:pPr>
            <a:fld id="{5E4FF76D-8657-43F1-929B-F6D2FAB2741A}" type="slidenum">
              <a:rPr lang="en-US" smtClean="0"/>
              <a:pPr>
                <a:defRPr/>
              </a:pPr>
              <a:t>‹Nr.›</a:t>
            </a:fld>
            <a:endParaRPr lang="en-US"/>
          </a:p>
        </p:txBody>
      </p:sp>
    </p:spTree>
    <p:extLst>
      <p:ext uri="{BB962C8B-B14F-4D97-AF65-F5344CB8AC3E}">
        <p14:creationId xmlns:p14="http://schemas.microsoft.com/office/powerpoint/2010/main" val="36522625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34434" y="44451"/>
            <a:ext cx="10586102"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p>
            <a:pPr lvl="0"/>
            <a:r>
              <a:rPr lang="en-US" noProof="0" dirty="0"/>
              <a:t>&lt;Title&gt;</a:t>
            </a:r>
          </a:p>
        </p:txBody>
      </p:sp>
      <p:sp>
        <p:nvSpPr>
          <p:cNvPr id="4099" name="Rectangle 3"/>
          <p:cNvSpPr>
            <a:spLocks noGrp="1" noChangeArrowheads="1"/>
          </p:cNvSpPr>
          <p:nvPr>
            <p:ph type="body" idx="1"/>
          </p:nvPr>
        </p:nvSpPr>
        <p:spPr bwMode="auto">
          <a:xfrm>
            <a:off x="334434" y="981076"/>
            <a:ext cx="11523133"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Rectangle 4"/>
          <p:cNvSpPr>
            <a:spLocks noGrp="1" noChangeArrowheads="1"/>
          </p:cNvSpPr>
          <p:nvPr>
            <p:ph type="dt" sz="half" idx="2"/>
          </p:nvPr>
        </p:nvSpPr>
        <p:spPr bwMode="auto">
          <a:xfrm>
            <a:off x="9383184" y="6570616"/>
            <a:ext cx="2142067"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800" smtClean="0">
                <a:solidFill>
                  <a:schemeClr val="bg1">
                    <a:lumMod val="50000"/>
                  </a:schemeClr>
                </a:solidFill>
                <a:latin typeface="+mn-lt"/>
                <a:cs typeface="+mn-cs"/>
              </a:defRPr>
            </a:lvl1pPr>
          </a:lstStyle>
          <a:p>
            <a:pPr>
              <a:defRPr/>
            </a:pPr>
            <a:r>
              <a:rPr lang="en-US" noProof="0"/>
              <a:t>© sebis</a:t>
            </a:r>
          </a:p>
        </p:txBody>
      </p:sp>
      <p:sp>
        <p:nvSpPr>
          <p:cNvPr id="1029" name="Rectangle 5"/>
          <p:cNvSpPr>
            <a:spLocks noGrp="1" noChangeArrowheads="1"/>
          </p:cNvSpPr>
          <p:nvPr>
            <p:ph type="ftr" sz="quarter" idx="3"/>
          </p:nvPr>
        </p:nvSpPr>
        <p:spPr bwMode="auto">
          <a:xfrm>
            <a:off x="332903" y="6569076"/>
            <a:ext cx="5761567"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0" hangingPunct="0">
              <a:defRPr sz="800">
                <a:solidFill>
                  <a:schemeClr val="bg1">
                    <a:lumMod val="50000"/>
                  </a:schemeClr>
                </a:solidFill>
                <a:latin typeface="+mn-lt"/>
                <a:cs typeface="+mn-cs"/>
              </a:defRPr>
            </a:lvl1pPr>
          </a:lstStyle>
          <a:p>
            <a:pPr>
              <a:defRPr/>
            </a:pPr>
            <a:r>
              <a:rPr lang="en-US"/>
              <a:t>Marcus Land - Master Thesis - Final Presentation</a:t>
            </a:r>
          </a:p>
        </p:txBody>
      </p:sp>
      <p:sp>
        <p:nvSpPr>
          <p:cNvPr id="1030" name="Rectangle 6"/>
          <p:cNvSpPr>
            <a:spLocks noGrp="1" noChangeArrowheads="1"/>
          </p:cNvSpPr>
          <p:nvPr>
            <p:ph type="sldNum" sz="quarter" idx="4"/>
          </p:nvPr>
        </p:nvSpPr>
        <p:spPr bwMode="auto">
          <a:xfrm>
            <a:off x="11525251" y="6570616"/>
            <a:ext cx="332316" cy="288925"/>
          </a:xfrm>
          <a:prstGeom prst="rect">
            <a:avLst/>
          </a:prstGeom>
          <a:noFill/>
          <a:ln w="9525">
            <a:noFill/>
            <a:miter lim="800000"/>
            <a:headEnd/>
            <a:tailEnd/>
          </a:ln>
          <a:effectLst/>
        </p:spPr>
        <p:txBody>
          <a:bodyPr vert="horz" wrap="none" lIns="91440" tIns="45720" rIns="0" bIns="45720" numCol="1" anchor="ctr" anchorCtr="0" compatLnSpc="1">
            <a:prstTxWarp prst="textNoShape">
              <a:avLst/>
            </a:prstTxWarp>
          </a:bodyPr>
          <a:lstStyle>
            <a:lvl1pPr algn="r" eaLnBrk="0" hangingPunct="0">
              <a:defRPr sz="800">
                <a:solidFill>
                  <a:schemeClr val="bg1">
                    <a:lumMod val="50000"/>
                  </a:schemeClr>
                </a:solidFill>
                <a:latin typeface="+mn-lt"/>
                <a:cs typeface="+mn-cs"/>
              </a:defRPr>
            </a:lvl1pPr>
          </a:lstStyle>
          <a:p>
            <a:pPr>
              <a:defRPr/>
            </a:pPr>
            <a:fld id="{5E4FF76D-8657-43F1-929B-F6D2FAB2741A}" type="slidenum">
              <a:rPr lang="en-US" smtClean="0"/>
              <a:pPr>
                <a:defRPr/>
              </a:pPr>
              <a:t>‹Nr.›</a:t>
            </a:fld>
            <a:endParaRPr lang="en-US"/>
          </a:p>
        </p:txBody>
      </p:sp>
      <p:pic>
        <p:nvPicPr>
          <p:cNvPr id="8" name="Grafik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65" r:id="rId2"/>
    <p:sldLayoutId id="2147483778" r:id="rId3"/>
    <p:sldLayoutId id="2147483781" r:id="rId4"/>
    <p:sldLayoutId id="2147483766" r:id="rId5"/>
    <p:sldLayoutId id="2147483767" r:id="rId6"/>
    <p:sldLayoutId id="2147483768" r:id="rId7"/>
    <p:sldLayoutId id="2147483780" r:id="rId8"/>
    <p:sldLayoutId id="2147483769" r:id="rId9"/>
    <p:sldLayoutId id="2147483771" r:id="rId10"/>
  </p:sldLayoutIdLst>
  <p:transition/>
  <p:hf hdr="0"/>
  <p:txStyles>
    <p:titleStyle>
      <a:lvl1pPr algn="l" rtl="0" eaLnBrk="1" fontAlgn="base" hangingPunct="1">
        <a:spcBef>
          <a:spcPct val="0"/>
        </a:spcBef>
        <a:spcAft>
          <a:spcPct val="0"/>
        </a:spcAft>
        <a:defRPr sz="2400" b="0" i="0" baseline="0">
          <a:solidFill>
            <a:srgbClr val="0065BD"/>
          </a:solidFill>
          <a:latin typeface="+mn-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42.sv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chart" Target="../charts/chart2.xml"/><Relationship Id="rId5" Type="http://schemas.openxmlformats.org/officeDocument/2006/relationships/image" Target="../media/image42.sv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3.xml"/><Relationship Id="rId7" Type="http://schemas.openxmlformats.org/officeDocument/2006/relationships/slide" Target="slide22.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43.emf"/><Relationship Id="rId5" Type="http://schemas.openxmlformats.org/officeDocument/2006/relationships/package" Target="../embeddings/Microsoft_Excel_Worksheet2.xlsx"/><Relationship Id="rId10" Type="http://schemas.openxmlformats.org/officeDocument/2006/relationships/image" Target="../media/image310.png"/><Relationship Id="rId4" Type="http://schemas.openxmlformats.org/officeDocument/2006/relationships/image" Target="../media/image300.png"/><Relationship Id="rId9"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slide" Target="slide2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slide" Target="slide22.xml"/></Relationships>
</file>

<file path=ppt/slides/_rels/slide19.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60.png"/><Relationship Id="rId7" Type="http://schemas.openxmlformats.org/officeDocument/2006/relationships/image" Target="../media/image170.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slide" Target="slide22.xml"/><Relationship Id="rId9" Type="http://schemas.openxmlformats.org/officeDocument/2006/relationships/hyperlink" Target="https://www.weather.gov/safety/lightning-odd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22.xml"/><Relationship Id="rId1" Type="http://schemas.openxmlformats.org/officeDocument/2006/relationships/slideLayout" Target="../slideLayouts/slideLayout10.xml"/><Relationship Id="rId4" Type="http://schemas.openxmlformats.org/officeDocument/2006/relationships/image" Target="../media/image42.svg"/></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50.png"/><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image" Target="../media/image42.sv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46.sv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hyperlink" Target="https://cs-web.bu.edu/~goldbe/teaching/HW55812/exponential.pdf" TargetMode="External"/><Relationship Id="rId3" Type="http://schemas.openxmlformats.org/officeDocument/2006/relationships/hyperlink" Target="https://doi.org/10.1109/FOCS.2007.4389483" TargetMode="External"/><Relationship Id="rId7" Type="http://schemas.openxmlformats.org/officeDocument/2006/relationships/hyperlink" Target="https://www.cis.upenn.edu/~aaroth/courses/slides/Lecture3.pdf" TargetMode="External"/><Relationship Id="rId12" Type="http://schemas.openxmlformats.org/officeDocument/2006/relationships/image" Target="../media/image42.sv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hyperlink" Target="http://www.gautamkamath.com/CS860notes/lec7.pdf" TargetMode="External"/><Relationship Id="rId11" Type="http://schemas.openxmlformats.org/officeDocument/2006/relationships/image" Target="../media/image41.png"/><Relationship Id="rId5" Type="http://schemas.openxmlformats.org/officeDocument/2006/relationships/hyperlink" Target="https://doi.org/10.1007/978-3-319-57048-8_7" TargetMode="External"/><Relationship Id="rId10" Type="http://schemas.openxmlformats.org/officeDocument/2006/relationships/slide" Target="slide22.xml"/><Relationship Id="rId4" Type="http://schemas.openxmlformats.org/officeDocument/2006/relationships/hyperlink" Target="https://doi.org/10.1561/0400000042" TargetMode="External"/><Relationship Id="rId9" Type="http://schemas.openxmlformats.org/officeDocument/2006/relationships/hyperlink" Target="https://cs.uwaterloo.ca/~xihe/cs848/slides/02-module1-DP-basics.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5.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4.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53.png"/><Relationship Id="rId5" Type="http://schemas.openxmlformats.org/officeDocument/2006/relationships/image" Target="../media/image49.png"/><Relationship Id="rId10" Type="http://schemas.openxmlformats.org/officeDocument/2006/relationships/image" Target="../media/image28.svg"/><Relationship Id="rId4" Type="http://schemas.openxmlformats.org/officeDocument/2006/relationships/image" Target="../media/image48.svg"/><Relationship Id="rId9" Type="http://schemas.openxmlformats.org/officeDocument/2006/relationships/image" Target="../media/image27.png"/><Relationship Id="rId14" Type="http://schemas.openxmlformats.org/officeDocument/2006/relationships/image" Target="../media/image56.svg"/></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1.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63.png"/><Relationship Id="rId7"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64.svg"/></Relationships>
</file>

<file path=ppt/slides/_rels/slide32.xml.rels><?xml version="1.0" encoding="UTF-8" standalone="yes"?>
<Relationships xmlns="http://schemas.openxmlformats.org/package/2006/relationships"><Relationship Id="rId8" Type="http://schemas.openxmlformats.org/officeDocument/2006/relationships/hyperlink" Target="http://www.sfu.ca/~jcnesbit/articles/LeacockNesbit2007.pdf" TargetMode="External"/><Relationship Id="rId3" Type="http://schemas.openxmlformats.org/officeDocument/2006/relationships/hyperlink" Target="https://doi.org/10.2139/ssrn.3338027" TargetMode="External"/><Relationship Id="rId7" Type="http://schemas.openxmlformats.org/officeDocument/2006/relationships/hyperlink" Target="https://doi.org/10.2753/MIS0742-1222240302" TargetMode="External"/><Relationship Id="rId2" Type="http://schemas.openxmlformats.org/officeDocument/2006/relationships/hyperlink" Target="https://doi.org/10.1145/3168389" TargetMode="External"/><Relationship Id="rId1" Type="http://schemas.openxmlformats.org/officeDocument/2006/relationships/slideLayout" Target="../slideLayouts/slideLayout2.xml"/><Relationship Id="rId6" Type="http://schemas.openxmlformats.org/officeDocument/2006/relationships/hyperlink" Target="https://doi.org/10.1109/32.799955" TargetMode="External"/><Relationship Id="rId5" Type="http://schemas.openxmlformats.org/officeDocument/2006/relationships/hyperlink" Target="https://doi.org/10.1109/FOCS.2011.88" TargetMode="External"/><Relationship Id="rId4" Type="http://schemas.openxmlformats.org/officeDocument/2006/relationships/hyperlink" Target="https://doi.org/10.1098/rsta.2017.0358"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jpe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notesSlide" Target="../notesSlides/notesSlide37.xml"/><Relationship Id="rId7" Type="http://schemas.openxmlformats.org/officeDocument/2006/relationships/image" Target="../media/image41.png"/><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slide" Target="slide22.xml"/><Relationship Id="rId5" Type="http://schemas.openxmlformats.org/officeDocument/2006/relationships/chart" Target="../charts/chart7.xml"/><Relationship Id="rId10" Type="http://schemas.openxmlformats.org/officeDocument/2006/relationships/image" Target="../media/image84.emf"/><Relationship Id="rId4" Type="http://schemas.openxmlformats.org/officeDocument/2006/relationships/image" Target="../media/image85.png"/><Relationship Id="rId9" Type="http://schemas.openxmlformats.org/officeDocument/2006/relationships/package" Target="../embeddings/Microsoft_Excel_Worksheet8.xlsx"/></Relationships>
</file>

<file path=ppt/slides/_rels/slide4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4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4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6.xml"/><Relationship Id="rId16" Type="http://schemas.openxmlformats.org/officeDocument/2006/relationships/image" Target="../media/image36.svg"/><Relationship Id="rId1" Type="http://schemas.openxmlformats.org/officeDocument/2006/relationships/slideLayout" Target="../slideLayouts/slideLayout5.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19.svg"/><Relationship Id="rId9" Type="http://schemas.openxmlformats.org/officeDocument/2006/relationships/image" Target="../media/image29.png"/><Relationship Id="rId1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371" y="2615311"/>
            <a:ext cx="11432843" cy="1603104"/>
          </a:xfrm>
        </p:spPr>
        <p:txBody>
          <a:bodyPr/>
          <a:lstStyle/>
          <a:p>
            <a:r>
              <a:rPr lang="en-US" dirty="0"/>
              <a:t>Supporting diverse stakeholders to make informed decisions about the use of differential privacy with a web-based e-learning application</a:t>
            </a:r>
          </a:p>
        </p:txBody>
      </p:sp>
      <p:sp>
        <p:nvSpPr>
          <p:cNvPr id="16" name="Textplatzhalter 15"/>
          <p:cNvSpPr>
            <a:spLocks noGrp="1"/>
          </p:cNvSpPr>
          <p:nvPr>
            <p:ph type="body" sz="quarter" idx="10"/>
          </p:nvPr>
        </p:nvSpPr>
        <p:spPr/>
        <p:txBody>
          <a:bodyPr/>
          <a:lstStyle/>
          <a:p>
            <a:r>
              <a:rPr lang="en-AU" dirty="0"/>
              <a:t>Marcus Land, 01.03, Master Thesis, Final Presentation</a:t>
            </a:r>
          </a:p>
        </p:txBody>
      </p:sp>
    </p:spTree>
    <p:extLst>
      <p:ext uri="{BB962C8B-B14F-4D97-AF65-F5344CB8AC3E}">
        <p14:creationId xmlns:p14="http://schemas.microsoft.com/office/powerpoint/2010/main" val="16805248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342900" indent="-342900">
              <a:lnSpc>
                <a:spcPct val="200000"/>
              </a:lnSpc>
              <a:buFont typeface="+mj-lt"/>
              <a:buAutoNum type="arabicPeriod"/>
            </a:pPr>
            <a:r>
              <a:rPr lang="en-US" dirty="0"/>
              <a:t>Introduction and problem statement</a:t>
            </a:r>
          </a:p>
          <a:p>
            <a:pPr marL="342900" indent="-342900">
              <a:lnSpc>
                <a:spcPct val="200000"/>
              </a:lnSpc>
              <a:buFont typeface="+mj-lt"/>
              <a:buAutoNum type="arabicPeriod"/>
            </a:pPr>
            <a:r>
              <a:rPr lang="en-US" dirty="0"/>
              <a:t>Research approach</a:t>
            </a:r>
          </a:p>
          <a:p>
            <a:pPr marL="342900" indent="-342900">
              <a:lnSpc>
                <a:spcPct val="200000"/>
              </a:lnSpc>
              <a:buFont typeface="+mj-lt"/>
              <a:buAutoNum type="arabicPeriod"/>
            </a:pPr>
            <a:r>
              <a:rPr lang="en-US" dirty="0"/>
              <a:t>Contribution</a:t>
            </a:r>
          </a:p>
          <a:p>
            <a:pPr marL="342900" indent="-342900">
              <a:lnSpc>
                <a:spcPct val="200000"/>
              </a:lnSpc>
              <a:buFont typeface="+mj-lt"/>
              <a:buAutoNum type="arabicPeriod"/>
            </a:pPr>
            <a:r>
              <a:rPr lang="en-US" dirty="0"/>
              <a:t>Evaluation</a:t>
            </a:r>
          </a:p>
          <a:p>
            <a:pPr marL="342900" indent="-342900">
              <a:lnSpc>
                <a:spcPct val="200000"/>
              </a:lnSpc>
              <a:buFont typeface="+mj-lt"/>
              <a:buAutoNum type="arabicPeriod"/>
            </a:pPr>
            <a:r>
              <a:rPr lang="en-US" dirty="0"/>
              <a:t>Conclusion</a:t>
            </a:r>
          </a:p>
          <a:p>
            <a:pPr marL="342900" indent="-342900">
              <a:buFont typeface="+mj-lt"/>
              <a:buAutoNum type="arabicPeriod"/>
            </a:pPr>
            <a:endParaRPr lang="en-US" dirty="0"/>
          </a:p>
        </p:txBody>
      </p:sp>
      <p:sp>
        <p:nvSpPr>
          <p:cNvPr id="2" name="Titel 1"/>
          <p:cNvSpPr>
            <a:spLocks noGrp="1"/>
          </p:cNvSpPr>
          <p:nvPr>
            <p:ph type="title"/>
          </p:nvPr>
        </p:nvSpPr>
        <p:spPr/>
        <p:txBody>
          <a:bodyPr/>
          <a:lstStyle/>
          <a:p>
            <a:r>
              <a:rPr lang="en-US"/>
              <a:t>Outline</a:t>
            </a:r>
            <a:endParaRPr lang="en-US" dirty="0"/>
          </a:p>
        </p:txBody>
      </p:sp>
      <p:sp>
        <p:nvSpPr>
          <p:cNvPr id="4" name="Datumsplatzhalter 3"/>
          <p:cNvSpPr>
            <a:spLocks noGrp="1"/>
          </p:cNvSpPr>
          <p:nvPr>
            <p:ph type="dt" sz="half" idx="10"/>
          </p:nvPr>
        </p:nvSpPr>
        <p:spPr/>
        <p:txBody>
          <a:bodyPr/>
          <a:lstStyle/>
          <a:p>
            <a:r>
              <a:rPr lang="en-US"/>
              <a:t>© sebis</a:t>
            </a:r>
            <a:endParaRPr lang="de-DE" dirty="0"/>
          </a:p>
        </p:txBody>
      </p:sp>
      <p:sp>
        <p:nvSpPr>
          <p:cNvPr id="5" name="Fußzeilenplatzhalter 4"/>
          <p:cNvSpPr>
            <a:spLocks noGrp="1"/>
          </p:cNvSpPr>
          <p:nvPr>
            <p:ph type="ftr" sz="quarter" idx="11"/>
          </p:nvPr>
        </p:nvSpPr>
        <p:spPr/>
        <p:txBody>
          <a:bodyPr/>
          <a:lstStyle/>
          <a:p>
            <a:r>
              <a:rPr lang="en-US"/>
              <a:t>Marcus Land - Master Thesis - Final Presentation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10</a:t>
            </a:fld>
            <a:endParaRPr lang="de-DE" dirty="0"/>
          </a:p>
        </p:txBody>
      </p:sp>
      <p:sp>
        <p:nvSpPr>
          <p:cNvPr id="9" name="Rechteck 8">
            <a:extLst>
              <a:ext uri="{FF2B5EF4-FFF2-40B4-BE49-F238E27FC236}">
                <a16:creationId xmlns:a16="http://schemas.microsoft.com/office/drawing/2014/main" id="{25C8E92B-6E91-4637-9109-360846537E04}"/>
              </a:ext>
            </a:extLst>
          </p:cNvPr>
          <p:cNvSpPr/>
          <p:nvPr/>
        </p:nvSpPr>
        <p:spPr bwMode="auto">
          <a:xfrm>
            <a:off x="0" y="2336124"/>
            <a:ext cx="12192000" cy="432000"/>
          </a:xfrm>
          <a:prstGeom prst="rect">
            <a:avLst/>
          </a:prstGeom>
          <a:solidFill>
            <a:schemeClr val="accent6">
              <a:tint val="65000"/>
              <a:alpha val="25000"/>
            </a:schemeClr>
          </a:solidFill>
          <a:ln>
            <a:solidFill>
              <a:schemeClr val="accent6"/>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Tree>
    <p:extLst>
      <p:ext uri="{BB962C8B-B14F-4D97-AF65-F5344CB8AC3E}">
        <p14:creationId xmlns:p14="http://schemas.microsoft.com/office/powerpoint/2010/main" val="32206704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p:txBody>
          <a:bodyPr/>
          <a:lstStyle/>
          <a:p>
            <a:r>
              <a:rPr lang="en-US" dirty="0"/>
              <a:t>What Are the Benefits and Challenges of Using Differential Privacy?</a:t>
            </a:r>
            <a:endParaRPr lang="de-DE" dirty="0"/>
          </a:p>
        </p:txBody>
      </p:sp>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p:txBody>
          <a:bodyPr/>
          <a:lstStyle/>
          <a:p>
            <a:pPr>
              <a:defRPr/>
            </a:pPr>
            <a:r>
              <a:rPr lang="en-US"/>
              <a:t>Marcus Land - Master Thesis - Final Presentation</a:t>
            </a:r>
            <a:endParaRPr lang="de-DE" dirty="0"/>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p:txBody>
          <a:bodyPr/>
          <a:lstStyle/>
          <a:p>
            <a:pPr>
              <a:defRPr/>
            </a:pPr>
            <a:fld id="{05BC9FAB-BDC1-47C0-A8BB-6E12A8205D33}" type="slidenum">
              <a:rPr lang="de-DE" smtClean="0"/>
              <a:pPr>
                <a:defRPr/>
              </a:pPr>
              <a:t>11</a:t>
            </a:fld>
            <a:endParaRPr lang="de-DE"/>
          </a:p>
        </p:txBody>
      </p:sp>
      <p:grpSp>
        <p:nvGrpSpPr>
          <p:cNvPr id="27" name="Gruppieren 26">
            <a:extLst>
              <a:ext uri="{FF2B5EF4-FFF2-40B4-BE49-F238E27FC236}">
                <a16:creationId xmlns:a16="http://schemas.microsoft.com/office/drawing/2014/main" id="{B771A9F7-8660-4FD3-A6B0-A01B8F62F061}"/>
              </a:ext>
            </a:extLst>
          </p:cNvPr>
          <p:cNvGrpSpPr/>
          <p:nvPr/>
        </p:nvGrpSpPr>
        <p:grpSpPr>
          <a:xfrm>
            <a:off x="2425291" y="1378272"/>
            <a:ext cx="7338357" cy="4101456"/>
            <a:chOff x="2417544" y="1910544"/>
            <a:chExt cx="7338357" cy="4101456"/>
          </a:xfrm>
        </p:grpSpPr>
        <p:pic>
          <p:nvPicPr>
            <p:cNvPr id="7" name="Grafik 6" descr="Waage der Justitia">
              <a:extLst>
                <a:ext uri="{FF2B5EF4-FFF2-40B4-BE49-F238E27FC236}">
                  <a16:creationId xmlns:a16="http://schemas.microsoft.com/office/drawing/2014/main" id="{4710EA12-3DF0-4ECA-BD9A-62E05337BE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7544" y="1910544"/>
              <a:ext cx="3018357" cy="3036912"/>
            </a:xfrm>
            <a:prstGeom prst="rect">
              <a:avLst/>
            </a:prstGeom>
          </p:spPr>
        </p:pic>
        <p:sp>
          <p:nvSpPr>
            <p:cNvPr id="8" name="Rechteck: abgerundete Ecken 7">
              <a:extLst>
                <a:ext uri="{FF2B5EF4-FFF2-40B4-BE49-F238E27FC236}">
                  <a16:creationId xmlns:a16="http://schemas.microsoft.com/office/drawing/2014/main" id="{AC72E08D-9C44-42B0-BA2A-3C714C85CDFE}"/>
                </a:ext>
              </a:extLst>
            </p:cNvPr>
            <p:cNvSpPr/>
            <p:nvPr/>
          </p:nvSpPr>
          <p:spPr bwMode="auto">
            <a:xfrm>
              <a:off x="2417544" y="2268000"/>
              <a:ext cx="2160000" cy="540000"/>
            </a:xfrm>
            <a:prstGeom prst="roundRect">
              <a:avLst/>
            </a:prstGeom>
            <a:solidFill>
              <a:schemeClr val="accent1"/>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Strong Privacy Guarantees</a:t>
              </a:r>
            </a:p>
          </p:txBody>
        </p:sp>
        <p:sp>
          <p:nvSpPr>
            <p:cNvPr id="9" name="Rechteck: abgerundete Ecken 8">
              <a:extLst>
                <a:ext uri="{FF2B5EF4-FFF2-40B4-BE49-F238E27FC236}">
                  <a16:creationId xmlns:a16="http://schemas.microsoft.com/office/drawing/2014/main" id="{6AB04E24-2112-47A6-AFB7-632184A7FE06}"/>
                </a:ext>
              </a:extLst>
            </p:cNvPr>
            <p:cNvSpPr/>
            <p:nvPr/>
          </p:nvSpPr>
          <p:spPr bwMode="auto">
            <a:xfrm>
              <a:off x="2417544" y="2916000"/>
              <a:ext cx="2160000" cy="540000"/>
            </a:xfrm>
            <a:prstGeom prst="roundRect">
              <a:avLst/>
            </a:prstGeom>
            <a:solidFill>
              <a:schemeClr val="accent1"/>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Versatility</a:t>
              </a:r>
            </a:p>
          </p:txBody>
        </p:sp>
        <p:sp>
          <p:nvSpPr>
            <p:cNvPr id="10" name="Rechteck: abgerundete Ecken 9">
              <a:extLst>
                <a:ext uri="{FF2B5EF4-FFF2-40B4-BE49-F238E27FC236}">
                  <a16:creationId xmlns:a16="http://schemas.microsoft.com/office/drawing/2014/main" id="{3DCEBD1F-9095-4389-91C4-589CB23F9DA9}"/>
                </a:ext>
              </a:extLst>
            </p:cNvPr>
            <p:cNvSpPr/>
            <p:nvPr/>
          </p:nvSpPr>
          <p:spPr bwMode="auto">
            <a:xfrm>
              <a:off x="2417544" y="3564000"/>
              <a:ext cx="2160000" cy="540000"/>
            </a:xfrm>
            <a:prstGeom prst="roundRect">
              <a:avLst/>
            </a:prstGeom>
            <a:solidFill>
              <a:schemeClr val="accent1"/>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Framework to Discuss Privacy</a:t>
              </a:r>
            </a:p>
          </p:txBody>
        </p:sp>
        <p:sp>
          <p:nvSpPr>
            <p:cNvPr id="11" name="Rechteck: abgerundete Ecken 10">
              <a:extLst>
                <a:ext uri="{FF2B5EF4-FFF2-40B4-BE49-F238E27FC236}">
                  <a16:creationId xmlns:a16="http://schemas.microsoft.com/office/drawing/2014/main" id="{C4773634-250C-430F-A626-AE6AF393FDA3}"/>
                </a:ext>
              </a:extLst>
            </p:cNvPr>
            <p:cNvSpPr/>
            <p:nvPr/>
          </p:nvSpPr>
          <p:spPr bwMode="auto">
            <a:xfrm>
              <a:off x="7595901" y="2268000"/>
              <a:ext cx="2160000" cy="540000"/>
            </a:xfrm>
            <a:prstGeom prst="roundRect">
              <a:avLst/>
            </a:prstGeom>
            <a:solidFill>
              <a:schemeClr val="accent2"/>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Low Utility</a:t>
              </a:r>
            </a:p>
          </p:txBody>
        </p:sp>
        <p:sp>
          <p:nvSpPr>
            <p:cNvPr id="12" name="Rechteck: abgerundete Ecken 11">
              <a:extLst>
                <a:ext uri="{FF2B5EF4-FFF2-40B4-BE49-F238E27FC236}">
                  <a16:creationId xmlns:a16="http://schemas.microsoft.com/office/drawing/2014/main" id="{834764BB-3AD6-4B26-98DD-923A135F4F8A}"/>
                </a:ext>
              </a:extLst>
            </p:cNvPr>
            <p:cNvSpPr/>
            <p:nvPr/>
          </p:nvSpPr>
          <p:spPr bwMode="auto">
            <a:xfrm>
              <a:off x="7595901" y="3565528"/>
              <a:ext cx="2160000" cy="540000"/>
            </a:xfrm>
            <a:prstGeom prst="roundRect">
              <a:avLst/>
            </a:prstGeom>
            <a:solidFill>
              <a:schemeClr val="accent2"/>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Requires Change</a:t>
              </a:r>
            </a:p>
          </p:txBody>
        </p:sp>
        <p:sp>
          <p:nvSpPr>
            <p:cNvPr id="13" name="Rechteck: abgerundete Ecken 12">
              <a:extLst>
                <a:ext uri="{FF2B5EF4-FFF2-40B4-BE49-F238E27FC236}">
                  <a16:creationId xmlns:a16="http://schemas.microsoft.com/office/drawing/2014/main" id="{A5AFA73A-ACC4-49AF-A845-46C5E1263E83}"/>
                </a:ext>
              </a:extLst>
            </p:cNvPr>
            <p:cNvSpPr/>
            <p:nvPr/>
          </p:nvSpPr>
          <p:spPr bwMode="auto">
            <a:xfrm>
              <a:off x="7595901" y="2916000"/>
              <a:ext cx="2160000" cy="540000"/>
            </a:xfrm>
            <a:prstGeom prst="roundRect">
              <a:avLst/>
            </a:prstGeom>
            <a:solidFill>
              <a:schemeClr val="accent2"/>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Complexity</a:t>
              </a:r>
            </a:p>
          </p:txBody>
        </p:sp>
        <p:sp>
          <p:nvSpPr>
            <p:cNvPr id="19" name="Rechteck: abgerundete Ecken 18">
              <a:extLst>
                <a:ext uri="{FF2B5EF4-FFF2-40B4-BE49-F238E27FC236}">
                  <a16:creationId xmlns:a16="http://schemas.microsoft.com/office/drawing/2014/main" id="{D39CBAD5-9B1E-4157-A688-BCC6EA12F9B6}"/>
                </a:ext>
              </a:extLst>
            </p:cNvPr>
            <p:cNvSpPr/>
            <p:nvPr/>
          </p:nvSpPr>
          <p:spPr bwMode="auto">
            <a:xfrm>
              <a:off x="5006722" y="4824000"/>
              <a:ext cx="2160000" cy="540000"/>
            </a:xfrm>
            <a:prstGeom prst="roundRect">
              <a:avLst/>
            </a:prstGeom>
            <a:solidFill>
              <a:schemeClr val="accent3">
                <a:lumMod val="75000"/>
              </a:schemeClr>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Performance</a:t>
              </a:r>
            </a:p>
          </p:txBody>
        </p:sp>
        <p:sp>
          <p:nvSpPr>
            <p:cNvPr id="20" name="Rechteck: abgerundete Ecken 19">
              <a:extLst>
                <a:ext uri="{FF2B5EF4-FFF2-40B4-BE49-F238E27FC236}">
                  <a16:creationId xmlns:a16="http://schemas.microsoft.com/office/drawing/2014/main" id="{213A3146-C4DE-4A4C-99A0-8CB370BAAA2A}"/>
                </a:ext>
              </a:extLst>
            </p:cNvPr>
            <p:cNvSpPr/>
            <p:nvPr/>
          </p:nvSpPr>
          <p:spPr bwMode="auto">
            <a:xfrm>
              <a:off x="5006722" y="5472000"/>
              <a:ext cx="2160000" cy="540000"/>
            </a:xfrm>
            <a:prstGeom prst="roundRect">
              <a:avLst/>
            </a:prstGeom>
            <a:solidFill>
              <a:schemeClr val="accent3">
                <a:lumMod val="75000"/>
              </a:schemeClr>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Maturity</a:t>
              </a:r>
            </a:p>
          </p:txBody>
        </p:sp>
      </p:grpSp>
    </p:spTree>
    <p:extLst>
      <p:ext uri="{BB962C8B-B14F-4D97-AF65-F5344CB8AC3E}">
        <p14:creationId xmlns:p14="http://schemas.microsoft.com/office/powerpoint/2010/main" val="12745043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p:txBody>
          <a:bodyPr/>
          <a:lstStyle/>
          <a:p>
            <a:r>
              <a:rPr lang="en-US" dirty="0"/>
              <a:t>How Can These Challenges Be Addressed?</a:t>
            </a:r>
            <a:endParaRPr lang="de-DE" dirty="0"/>
          </a:p>
        </p:txBody>
      </p:sp>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p:txBody>
          <a:bodyPr/>
          <a:lstStyle/>
          <a:p>
            <a:pPr>
              <a:defRPr/>
            </a:pPr>
            <a:r>
              <a:rPr lang="en-US"/>
              <a:t>Marcus Land - Master Thesis - Final Presentation</a:t>
            </a:r>
            <a:endParaRPr lang="de-DE" dirty="0"/>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p:txBody>
          <a:bodyPr/>
          <a:lstStyle/>
          <a:p>
            <a:pPr>
              <a:defRPr/>
            </a:pPr>
            <a:fld id="{05BC9FAB-BDC1-47C0-A8BB-6E12A8205D33}" type="slidenum">
              <a:rPr lang="de-DE" smtClean="0"/>
              <a:pPr>
                <a:defRPr/>
              </a:pPr>
              <a:t>12</a:t>
            </a:fld>
            <a:endParaRPr lang="de-DE"/>
          </a:p>
        </p:txBody>
      </p:sp>
      <p:grpSp>
        <p:nvGrpSpPr>
          <p:cNvPr id="9" name="Gruppieren 8">
            <a:extLst>
              <a:ext uri="{FF2B5EF4-FFF2-40B4-BE49-F238E27FC236}">
                <a16:creationId xmlns:a16="http://schemas.microsoft.com/office/drawing/2014/main" id="{8421BB9B-852D-4A92-ACF1-4BE6AA9D6D5D}"/>
              </a:ext>
            </a:extLst>
          </p:cNvPr>
          <p:cNvGrpSpPr/>
          <p:nvPr/>
        </p:nvGrpSpPr>
        <p:grpSpPr>
          <a:xfrm>
            <a:off x="2765016" y="1843143"/>
            <a:ext cx="6661968" cy="3171714"/>
            <a:chOff x="332903" y="1673852"/>
            <a:chExt cx="6661968" cy="3171714"/>
          </a:xfrm>
        </p:grpSpPr>
        <p:sp>
          <p:nvSpPr>
            <p:cNvPr id="11" name="Rechteck: abgerundete Ecken 10">
              <a:extLst>
                <a:ext uri="{FF2B5EF4-FFF2-40B4-BE49-F238E27FC236}">
                  <a16:creationId xmlns:a16="http://schemas.microsoft.com/office/drawing/2014/main" id="{C4773634-250C-430F-A626-AE6AF393FDA3}"/>
                </a:ext>
              </a:extLst>
            </p:cNvPr>
            <p:cNvSpPr/>
            <p:nvPr/>
          </p:nvSpPr>
          <p:spPr bwMode="auto">
            <a:xfrm>
              <a:off x="358685" y="1700808"/>
              <a:ext cx="2160000" cy="540000"/>
            </a:xfrm>
            <a:prstGeom prst="roundRect">
              <a:avLst/>
            </a:prstGeom>
            <a:solidFill>
              <a:schemeClr val="accent2"/>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Low Utility</a:t>
              </a:r>
            </a:p>
          </p:txBody>
        </p:sp>
        <p:sp>
          <p:nvSpPr>
            <p:cNvPr id="12" name="Rechteck: abgerundete Ecken 11">
              <a:extLst>
                <a:ext uri="{FF2B5EF4-FFF2-40B4-BE49-F238E27FC236}">
                  <a16:creationId xmlns:a16="http://schemas.microsoft.com/office/drawing/2014/main" id="{834764BB-3AD6-4B26-98DD-923A135F4F8A}"/>
                </a:ext>
              </a:extLst>
            </p:cNvPr>
            <p:cNvSpPr/>
            <p:nvPr/>
          </p:nvSpPr>
          <p:spPr bwMode="auto">
            <a:xfrm>
              <a:off x="358685" y="3003187"/>
              <a:ext cx="2160000" cy="540000"/>
            </a:xfrm>
            <a:prstGeom prst="roundRect">
              <a:avLst/>
            </a:prstGeom>
            <a:solidFill>
              <a:schemeClr val="accent2"/>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Requires Change</a:t>
              </a:r>
            </a:p>
          </p:txBody>
        </p:sp>
        <p:sp>
          <p:nvSpPr>
            <p:cNvPr id="13" name="Rechteck: abgerundete Ecken 12">
              <a:extLst>
                <a:ext uri="{FF2B5EF4-FFF2-40B4-BE49-F238E27FC236}">
                  <a16:creationId xmlns:a16="http://schemas.microsoft.com/office/drawing/2014/main" id="{A5AFA73A-ACC4-49AF-A845-46C5E1263E83}"/>
                </a:ext>
              </a:extLst>
            </p:cNvPr>
            <p:cNvSpPr/>
            <p:nvPr/>
          </p:nvSpPr>
          <p:spPr bwMode="auto">
            <a:xfrm>
              <a:off x="358685" y="2349713"/>
              <a:ext cx="2160000" cy="540000"/>
            </a:xfrm>
            <a:prstGeom prst="roundRect">
              <a:avLst/>
            </a:prstGeom>
            <a:solidFill>
              <a:schemeClr val="accent2"/>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Complexity</a:t>
              </a:r>
            </a:p>
          </p:txBody>
        </p:sp>
        <p:sp>
          <p:nvSpPr>
            <p:cNvPr id="19" name="Rechteck: abgerundete Ecken 18">
              <a:extLst>
                <a:ext uri="{FF2B5EF4-FFF2-40B4-BE49-F238E27FC236}">
                  <a16:creationId xmlns:a16="http://schemas.microsoft.com/office/drawing/2014/main" id="{D39CBAD5-9B1E-4157-A688-BCC6EA12F9B6}"/>
                </a:ext>
              </a:extLst>
            </p:cNvPr>
            <p:cNvSpPr/>
            <p:nvPr/>
          </p:nvSpPr>
          <p:spPr bwMode="auto">
            <a:xfrm>
              <a:off x="347062" y="3656661"/>
              <a:ext cx="2160000" cy="540000"/>
            </a:xfrm>
            <a:prstGeom prst="roundRect">
              <a:avLst/>
            </a:prstGeom>
            <a:solidFill>
              <a:schemeClr val="accent3">
                <a:lumMod val="75000"/>
              </a:schemeClr>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Performance</a:t>
              </a:r>
            </a:p>
          </p:txBody>
        </p:sp>
        <p:cxnSp>
          <p:nvCxnSpPr>
            <p:cNvPr id="23" name="Gerade Verbindung mit Pfeil 22">
              <a:extLst>
                <a:ext uri="{FF2B5EF4-FFF2-40B4-BE49-F238E27FC236}">
                  <a16:creationId xmlns:a16="http://schemas.microsoft.com/office/drawing/2014/main" id="{725FB33F-AB40-41D5-AC00-771AFA9ACDE6}"/>
                </a:ext>
              </a:extLst>
            </p:cNvPr>
            <p:cNvCxnSpPr>
              <a:cxnSpLocks/>
              <a:stCxn id="11" idx="3"/>
            </p:cNvCxnSpPr>
            <p:nvPr/>
          </p:nvCxnSpPr>
          <p:spPr bwMode="auto">
            <a:xfrm flipV="1">
              <a:off x="2518685" y="1966240"/>
              <a:ext cx="985027" cy="4568"/>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26" name="Textfeld 25">
              <a:extLst>
                <a:ext uri="{FF2B5EF4-FFF2-40B4-BE49-F238E27FC236}">
                  <a16:creationId xmlns:a16="http://schemas.microsoft.com/office/drawing/2014/main" id="{F922E732-D8F4-47CA-9F6C-5FECFD0B66BA}"/>
                </a:ext>
              </a:extLst>
            </p:cNvPr>
            <p:cNvSpPr txBox="1"/>
            <p:nvPr/>
          </p:nvSpPr>
          <p:spPr>
            <a:xfrm>
              <a:off x="3503712" y="1673852"/>
              <a:ext cx="3491159"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latin typeface="Arial" pitchFamily="34" charset="0"/>
                </a:rPr>
                <a:t>Put noise into perspective</a:t>
              </a:r>
            </a:p>
            <a:p>
              <a:r>
                <a:rPr lang="en-US" sz="1600" dirty="0">
                  <a:latin typeface="Arial" pitchFamily="34" charset="0"/>
                </a:rPr>
                <a:t>Develop techniques to reduce noise</a:t>
              </a:r>
            </a:p>
          </p:txBody>
        </p:sp>
        <p:sp>
          <p:nvSpPr>
            <p:cNvPr id="27" name="Textfeld 26">
              <a:extLst>
                <a:ext uri="{FF2B5EF4-FFF2-40B4-BE49-F238E27FC236}">
                  <a16:creationId xmlns:a16="http://schemas.microsoft.com/office/drawing/2014/main" id="{3C308F3C-0FC0-4F89-B018-76B507658DA0}"/>
                </a:ext>
              </a:extLst>
            </p:cNvPr>
            <p:cNvSpPr txBox="1"/>
            <p:nvPr/>
          </p:nvSpPr>
          <p:spPr>
            <a:xfrm>
              <a:off x="3503712" y="2720436"/>
              <a:ext cx="3491159"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latin typeface="Arial" pitchFamily="34" charset="0"/>
                </a:rPr>
                <a:t>Better references and tools</a:t>
              </a:r>
            </a:p>
          </p:txBody>
        </p:sp>
        <p:sp>
          <p:nvSpPr>
            <p:cNvPr id="15" name="Rechteck: abgerundete Ecken 14">
              <a:extLst>
                <a:ext uri="{FF2B5EF4-FFF2-40B4-BE49-F238E27FC236}">
                  <a16:creationId xmlns:a16="http://schemas.microsoft.com/office/drawing/2014/main" id="{32FF8766-7F56-4C8B-B4F7-7D12FE1CB21E}"/>
                </a:ext>
              </a:extLst>
            </p:cNvPr>
            <p:cNvSpPr/>
            <p:nvPr/>
          </p:nvSpPr>
          <p:spPr bwMode="auto">
            <a:xfrm>
              <a:off x="332903" y="4305566"/>
              <a:ext cx="2160000" cy="540000"/>
            </a:xfrm>
            <a:prstGeom prst="roundRect">
              <a:avLst/>
            </a:prstGeom>
            <a:solidFill>
              <a:schemeClr val="accent3">
                <a:lumMod val="75000"/>
              </a:schemeClr>
            </a:solidFill>
            <a:ln>
              <a:no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Maturity</a:t>
              </a:r>
            </a:p>
          </p:txBody>
        </p:sp>
        <p:sp>
          <p:nvSpPr>
            <p:cNvPr id="8" name="Geschweifte Klammer rechts 7">
              <a:extLst>
                <a:ext uri="{FF2B5EF4-FFF2-40B4-BE49-F238E27FC236}">
                  <a16:creationId xmlns:a16="http://schemas.microsoft.com/office/drawing/2014/main" id="{9C9F322E-6131-43EC-BB71-651C062E35D0}"/>
                </a:ext>
              </a:extLst>
            </p:cNvPr>
            <p:cNvSpPr/>
            <p:nvPr/>
          </p:nvSpPr>
          <p:spPr bwMode="auto">
            <a:xfrm>
              <a:off x="2774721" y="3916524"/>
              <a:ext cx="728991" cy="687015"/>
            </a:xfrm>
            <a:prstGeom prst="rightBrace">
              <a:avLst>
                <a:gd name="adj1" fmla="val 8333"/>
                <a:gd name="adj2" fmla="val 47976"/>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8" name="Textfeld 17">
              <a:extLst>
                <a:ext uri="{FF2B5EF4-FFF2-40B4-BE49-F238E27FC236}">
                  <a16:creationId xmlns:a16="http://schemas.microsoft.com/office/drawing/2014/main" id="{9892E8D2-EE29-4B53-B8CD-5343E1F21AE8}"/>
                </a:ext>
              </a:extLst>
            </p:cNvPr>
            <p:cNvSpPr txBox="1"/>
            <p:nvPr/>
          </p:nvSpPr>
          <p:spPr>
            <a:xfrm>
              <a:off x="3503712" y="4027384"/>
              <a:ext cx="2304256"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latin typeface="Arial" pitchFamily="34" charset="0"/>
                </a:rPr>
                <a:t>Mostly an issue of time</a:t>
              </a:r>
            </a:p>
          </p:txBody>
        </p:sp>
        <p:sp>
          <p:nvSpPr>
            <p:cNvPr id="32" name="Geschweifte Klammer rechts 31">
              <a:extLst>
                <a:ext uri="{FF2B5EF4-FFF2-40B4-BE49-F238E27FC236}">
                  <a16:creationId xmlns:a16="http://schemas.microsoft.com/office/drawing/2014/main" id="{0CEEEE0A-A1DA-4B1C-A40A-7AA1394102D4}"/>
                </a:ext>
              </a:extLst>
            </p:cNvPr>
            <p:cNvSpPr/>
            <p:nvPr/>
          </p:nvSpPr>
          <p:spPr bwMode="auto">
            <a:xfrm>
              <a:off x="2774720" y="2568478"/>
              <a:ext cx="728991" cy="750377"/>
            </a:xfrm>
            <a:prstGeom prst="rightBrace">
              <a:avLst>
                <a:gd name="adj1" fmla="val 8333"/>
                <a:gd name="adj2" fmla="val 45142"/>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86489099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Learning Platform</a:t>
            </a:r>
          </a:p>
        </p:txBody>
      </p:sp>
      <p:sp>
        <p:nvSpPr>
          <p:cNvPr id="4" name="Datumsplatzhalter 3"/>
          <p:cNvSpPr>
            <a:spLocks noGrp="1"/>
          </p:cNvSpPr>
          <p:nvPr>
            <p:ph type="dt" sz="half" idx="10"/>
          </p:nvPr>
        </p:nvSpPr>
        <p:spPr/>
        <p:txBody>
          <a:bodyPr/>
          <a:lstStyle/>
          <a:p>
            <a:r>
              <a:rPr lang="en-US" dirty="0"/>
              <a:t>© </a:t>
            </a:r>
            <a:r>
              <a:rPr lang="en-US" dirty="0" err="1"/>
              <a:t>sebis</a:t>
            </a:r>
            <a:endParaRPr lang="de-DE" dirty="0"/>
          </a:p>
        </p:txBody>
      </p:sp>
      <p:sp>
        <p:nvSpPr>
          <p:cNvPr id="5" name="Fußzeilenplatzhalter 4"/>
          <p:cNvSpPr>
            <a:spLocks noGrp="1"/>
          </p:cNvSpPr>
          <p:nvPr>
            <p:ph type="ftr" sz="quarter" idx="11"/>
          </p:nvPr>
        </p:nvSpPr>
        <p:spPr/>
        <p:txBody>
          <a:bodyPr/>
          <a:lstStyle/>
          <a:p>
            <a:r>
              <a:rPr lang="en-US"/>
              <a:t>Marcus Land - Master Thesis - Final Presentation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13</a:t>
            </a:fld>
            <a:endParaRPr lang="de-DE" dirty="0"/>
          </a:p>
        </p:txBody>
      </p:sp>
      <p:pic>
        <p:nvPicPr>
          <p:cNvPr id="10" name="Grafik 9">
            <a:extLst>
              <a:ext uri="{FF2B5EF4-FFF2-40B4-BE49-F238E27FC236}">
                <a16:creationId xmlns:a16="http://schemas.microsoft.com/office/drawing/2014/main" id="{7F7A6751-479B-43C4-93A8-4EC5018635C3}"/>
              </a:ext>
            </a:extLst>
          </p:cNvPr>
          <p:cNvPicPr>
            <a:picLocks noChangeAspect="1"/>
          </p:cNvPicPr>
          <p:nvPr/>
        </p:nvPicPr>
        <p:blipFill>
          <a:blip r:embed="rId3"/>
          <a:stretch>
            <a:fillRect/>
          </a:stretch>
        </p:blipFill>
        <p:spPr>
          <a:xfrm>
            <a:off x="407368" y="2247053"/>
            <a:ext cx="6339161" cy="3557165"/>
          </a:xfrm>
          <a:prstGeom prst="rect">
            <a:avLst/>
          </a:prstGeom>
          <a:effectLst>
            <a:outerShdw blurRad="50800" dist="38100" dir="2700000" algn="tl" rotWithShape="0">
              <a:prstClr val="black">
                <a:alpha val="40000"/>
              </a:prstClr>
            </a:outerShdw>
          </a:effectLst>
        </p:spPr>
      </p:pic>
      <p:pic>
        <p:nvPicPr>
          <p:cNvPr id="11" name="Grafik 10">
            <a:extLst>
              <a:ext uri="{FF2B5EF4-FFF2-40B4-BE49-F238E27FC236}">
                <a16:creationId xmlns:a16="http://schemas.microsoft.com/office/drawing/2014/main" id="{A5D105EE-44ED-4B2B-B9BD-9613323DD70B}"/>
              </a:ext>
            </a:extLst>
          </p:cNvPr>
          <p:cNvPicPr>
            <a:picLocks noChangeAspect="1"/>
          </p:cNvPicPr>
          <p:nvPr/>
        </p:nvPicPr>
        <p:blipFill rotWithShape="1">
          <a:blip r:embed="rId4">
            <a:extLst>
              <a:ext uri="{28A0092B-C50C-407E-A947-70E740481C1C}">
                <a14:useLocalDpi xmlns:a14="http://schemas.microsoft.com/office/drawing/2010/main" val="0"/>
              </a:ext>
            </a:extLst>
          </a:blip>
          <a:srcRect b="3575"/>
          <a:stretch/>
        </p:blipFill>
        <p:spPr>
          <a:xfrm>
            <a:off x="7269586" y="1148376"/>
            <a:ext cx="3906929" cy="4655842"/>
          </a:xfrm>
          <a:prstGeom prst="rect">
            <a:avLst/>
          </a:prstGeom>
          <a:effectLst>
            <a:outerShdw blurRad="50800" dist="38100" dir="2700000" algn="tl" rotWithShape="0">
              <a:prstClr val="black">
                <a:alpha val="40000"/>
              </a:prstClr>
            </a:outerShdw>
          </a:effectLst>
        </p:spPr>
      </p:pic>
      <p:sp>
        <p:nvSpPr>
          <p:cNvPr id="12" name="Textfeld 11">
            <a:extLst>
              <a:ext uri="{FF2B5EF4-FFF2-40B4-BE49-F238E27FC236}">
                <a16:creationId xmlns:a16="http://schemas.microsoft.com/office/drawing/2014/main" id="{6F73492D-28D6-4D79-A51F-16B67C90199A}"/>
              </a:ext>
            </a:extLst>
          </p:cNvPr>
          <p:cNvSpPr txBox="1"/>
          <p:nvPr/>
        </p:nvSpPr>
        <p:spPr>
          <a:xfrm>
            <a:off x="7589853" y="5848863"/>
            <a:ext cx="3586662"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bg1">
                    <a:lumMod val="50000"/>
                  </a:schemeClr>
                </a:solidFill>
                <a:latin typeface="Arial" pitchFamily="34" charset="0"/>
              </a:rPr>
              <a:t>Prototype of a “DP-Lab”</a:t>
            </a:r>
          </a:p>
        </p:txBody>
      </p:sp>
      <p:sp>
        <p:nvSpPr>
          <p:cNvPr id="13" name="Textfeld 12">
            <a:extLst>
              <a:ext uri="{FF2B5EF4-FFF2-40B4-BE49-F238E27FC236}">
                <a16:creationId xmlns:a16="http://schemas.microsoft.com/office/drawing/2014/main" id="{5F0DE6B4-49C8-483A-A49C-41E69926C063}"/>
              </a:ext>
            </a:extLst>
          </p:cNvPr>
          <p:cNvSpPr txBox="1"/>
          <p:nvPr/>
        </p:nvSpPr>
        <p:spPr>
          <a:xfrm>
            <a:off x="1420355" y="5804218"/>
            <a:ext cx="3586662"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bg1">
                    <a:lumMod val="50000"/>
                  </a:schemeClr>
                </a:solidFill>
                <a:latin typeface="Arial" pitchFamily="34" charset="0"/>
              </a:rPr>
              <a:t>Mock-Up of the learning platform</a:t>
            </a:r>
          </a:p>
        </p:txBody>
      </p:sp>
      <p:sp>
        <p:nvSpPr>
          <p:cNvPr id="14" name="Textfeld 13">
            <a:extLst>
              <a:ext uri="{FF2B5EF4-FFF2-40B4-BE49-F238E27FC236}">
                <a16:creationId xmlns:a16="http://schemas.microsoft.com/office/drawing/2014/main" id="{32775751-18A5-4E7B-AFB0-C25A398DEBB6}"/>
              </a:ext>
            </a:extLst>
          </p:cNvPr>
          <p:cNvSpPr txBox="1"/>
          <p:nvPr/>
        </p:nvSpPr>
        <p:spPr>
          <a:xfrm>
            <a:off x="332902" y="1191481"/>
            <a:ext cx="6339161"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solidFill>
                  <a:schemeClr val="tx1"/>
                </a:solidFill>
                <a:latin typeface="Arial" pitchFamily="34" charset="0"/>
              </a:rPr>
              <a:t>We conceptualized a learning platform and developed a small prototype. The platform was later implemented by a group of students in a practical course</a:t>
            </a:r>
          </a:p>
        </p:txBody>
      </p:sp>
    </p:spTree>
    <p:extLst>
      <p:ext uri="{BB962C8B-B14F-4D97-AF65-F5344CB8AC3E}">
        <p14:creationId xmlns:p14="http://schemas.microsoft.com/office/powerpoint/2010/main" val="420220036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CE72F6E-7D09-4BA4-BACB-9DC88F8A2112}"/>
              </a:ext>
            </a:extLst>
          </p:cNvPr>
          <p:cNvSpPr>
            <a:spLocks noGrp="1"/>
          </p:cNvSpPr>
          <p:nvPr>
            <p:ph idx="1"/>
          </p:nvPr>
        </p:nvSpPr>
        <p:spPr/>
        <p:txBody>
          <a:bodyPr>
            <a:normAutofit/>
          </a:bodyPr>
          <a:lstStyle/>
          <a:p>
            <a:pPr marL="0" indent="0"/>
            <a:r>
              <a:rPr lang="en-US" sz="1600" dirty="0">
                <a:solidFill>
                  <a:srgbClr val="0065BD"/>
                </a:solidFill>
              </a:rPr>
              <a:t>Prerequisites</a:t>
            </a:r>
          </a:p>
          <a:p>
            <a:pPr marL="285750" indent="-285750">
              <a:buFont typeface="Arial" panose="020B0604020202020204" pitchFamily="34" charset="0"/>
              <a:buChar char="•"/>
            </a:pPr>
            <a:r>
              <a:rPr lang="en-US" sz="1400" dirty="0"/>
              <a:t>Necessary: </a:t>
            </a:r>
            <a:r>
              <a:rPr lang="en-US" sz="1400" dirty="0">
                <a:solidFill>
                  <a:schemeClr val="accent5"/>
                </a:solidFill>
              </a:rPr>
              <a:t>the definition of differential privacy</a:t>
            </a:r>
            <a:r>
              <a:rPr lang="en-US" sz="1400" dirty="0"/>
              <a:t>,</a:t>
            </a:r>
            <a:r>
              <a:rPr lang="en-US" sz="1400" dirty="0">
                <a:solidFill>
                  <a:schemeClr val="accent5"/>
                </a:solidFill>
              </a:rPr>
              <a:t> the Laplace mechanism</a:t>
            </a:r>
            <a:r>
              <a:rPr lang="en-US" sz="1400" dirty="0"/>
              <a:t> </a:t>
            </a:r>
            <a:endParaRPr lang="en-US" sz="1400" dirty="0">
              <a:solidFill>
                <a:schemeClr val="accent5"/>
              </a:solidFill>
            </a:endParaRPr>
          </a:p>
          <a:p>
            <a:pPr marL="285750" indent="-285750">
              <a:buFont typeface="Arial" panose="020B0604020202020204" pitchFamily="34" charset="0"/>
              <a:buChar char="•"/>
            </a:pPr>
            <a:r>
              <a:rPr lang="en-US" sz="1400" dirty="0"/>
              <a:t>Beneficial: </a:t>
            </a:r>
            <a:r>
              <a:rPr lang="en-US" sz="1400" dirty="0">
                <a:solidFill>
                  <a:schemeClr val="accent5"/>
                </a:solidFill>
              </a:rPr>
              <a:t>the randomized response algorithm</a:t>
            </a:r>
            <a:endParaRPr lang="en-US" sz="1400" dirty="0"/>
          </a:p>
          <a:p>
            <a:pPr marL="0" indent="0"/>
            <a:endParaRPr lang="en-US" sz="1600" dirty="0">
              <a:solidFill>
                <a:srgbClr val="0065BD"/>
              </a:solidFill>
            </a:endParaRPr>
          </a:p>
          <a:p>
            <a:pPr marL="0" indent="0"/>
            <a:r>
              <a:rPr lang="en-US" sz="1600" dirty="0">
                <a:solidFill>
                  <a:srgbClr val="0065BD"/>
                </a:solidFill>
              </a:rPr>
              <a:t>Introduction</a:t>
            </a:r>
            <a:endParaRPr lang="en-US" sz="1400" dirty="0"/>
          </a:p>
          <a:p>
            <a:pPr marL="285750" indent="-285750">
              <a:buFont typeface="Arial" panose="020B0604020202020204" pitchFamily="34" charset="0"/>
              <a:buChar char="•"/>
            </a:pPr>
            <a:r>
              <a:rPr lang="en-US" sz="1400" dirty="0"/>
              <a:t>The </a:t>
            </a:r>
            <a:r>
              <a:rPr lang="en-US" sz="1400" dirty="0">
                <a:solidFill>
                  <a:schemeClr val="accent5"/>
                </a:solidFill>
              </a:rPr>
              <a:t>Laplace mechanism </a:t>
            </a:r>
            <a:r>
              <a:rPr lang="en-US" sz="1400" dirty="0"/>
              <a:t>can only be used for queries that are robust to perturbation and relatively insensitive to changes in the data of a single individual. It is not suitable for optimization problems or when dealing with non-numeric values</a:t>
            </a:r>
          </a:p>
          <a:p>
            <a:pPr marL="285750" indent="-285750">
              <a:buFont typeface="Arial" panose="020B0604020202020204" pitchFamily="34" charset="0"/>
              <a:buChar char="•"/>
            </a:pPr>
            <a:r>
              <a:rPr lang="en-US" sz="1400" dirty="0"/>
              <a:t>In this unit, you will learn how differential privacy can be achieved in these settings, using the exponential mechanism</a:t>
            </a:r>
          </a:p>
          <a:p>
            <a:pPr marL="285750" indent="-285750">
              <a:buFont typeface="Arial" panose="020B0604020202020204" pitchFamily="34" charset="0"/>
              <a:buChar char="•"/>
            </a:pPr>
            <a:r>
              <a:rPr lang="en-US" sz="1400" dirty="0"/>
              <a:t>We will cover the motivation, the formal definition, the proof and the accuracy of this mechanism</a:t>
            </a:r>
          </a:p>
          <a:p>
            <a:pPr marL="0" indent="0"/>
            <a:endParaRPr lang="en-US" sz="1400" dirty="0"/>
          </a:p>
          <a:p>
            <a:pPr marL="0" indent="0"/>
            <a:r>
              <a:rPr lang="en-US" sz="1600" dirty="0">
                <a:solidFill>
                  <a:srgbClr val="0065BD"/>
                </a:solidFill>
              </a:rPr>
              <a:t>Learning Objectives</a:t>
            </a:r>
            <a:endParaRPr lang="en-US" sz="1400" dirty="0"/>
          </a:p>
          <a:p>
            <a:pPr marL="285750" indent="-285750">
              <a:buFont typeface="Arial" panose="020B0604020202020204" pitchFamily="34" charset="0"/>
              <a:buChar char="•"/>
            </a:pPr>
            <a:r>
              <a:rPr lang="en-US" sz="1400" dirty="0"/>
              <a:t>You can explain the exponential mechanism and why it is ε-differentially private</a:t>
            </a:r>
            <a:endParaRPr lang="en-US" sz="1400" noProof="0" dirty="0"/>
          </a:p>
          <a:p>
            <a:pPr marL="285750" indent="-285750">
              <a:buFont typeface="Arial" panose="020B0604020202020204" pitchFamily="34" charset="0"/>
              <a:buChar char="•"/>
            </a:pPr>
            <a:r>
              <a:rPr lang="en-US" sz="1400" noProof="0" dirty="0"/>
              <a:t>You can identify cases in which the </a:t>
            </a:r>
            <a:r>
              <a:rPr lang="en-US" sz="1400" dirty="0"/>
              <a:t>exponential</a:t>
            </a:r>
            <a:r>
              <a:rPr lang="en-US" sz="1400" noProof="0" dirty="0"/>
              <a:t> mechanism should be used</a:t>
            </a:r>
          </a:p>
          <a:p>
            <a:pPr marL="285750" indent="-285750">
              <a:buFont typeface="Arial" panose="020B0604020202020204" pitchFamily="34" charset="0"/>
              <a:buChar char="•"/>
            </a:pPr>
            <a:r>
              <a:rPr lang="en-US" sz="1400" noProof="0" dirty="0"/>
              <a:t>You can apply the </a:t>
            </a:r>
            <a:r>
              <a:rPr lang="en-US" sz="1400" dirty="0"/>
              <a:t>exponential</a:t>
            </a:r>
            <a:r>
              <a:rPr lang="en-US" sz="1400" noProof="0" dirty="0"/>
              <a:t> mechanism to a simple case</a:t>
            </a:r>
          </a:p>
          <a:p>
            <a:pPr marL="285750" indent="-285750">
              <a:buFont typeface="Arial" panose="020B0604020202020204" pitchFamily="34" charset="0"/>
              <a:buChar char="•"/>
            </a:pPr>
            <a:r>
              <a:rPr lang="en-US" sz="1400" noProof="0" dirty="0"/>
              <a:t>You can determine the accuracy of the exponential mechanism</a:t>
            </a:r>
          </a:p>
          <a:p>
            <a:pPr marL="285750" indent="-285750">
              <a:buFont typeface="Arial" panose="020B0604020202020204" pitchFamily="34" charset="0"/>
              <a:buChar char="•"/>
            </a:pPr>
            <a:r>
              <a:rPr lang="en-US" sz="1400" dirty="0"/>
              <a:t>You can model other differentially private mechanisms using the exponential mechanism</a:t>
            </a:r>
            <a:endParaRPr lang="en-US" sz="1400" noProof="0" dirty="0"/>
          </a:p>
        </p:txBody>
      </p:sp>
      <p:sp>
        <p:nvSpPr>
          <p:cNvPr id="3" name="Titel 2">
            <a:extLst>
              <a:ext uri="{FF2B5EF4-FFF2-40B4-BE49-F238E27FC236}">
                <a16:creationId xmlns:a16="http://schemas.microsoft.com/office/drawing/2014/main" id="{17A2D5F7-BC56-443B-B55F-A99A04B3F038}"/>
              </a:ext>
            </a:extLst>
          </p:cNvPr>
          <p:cNvSpPr>
            <a:spLocks noGrp="1"/>
          </p:cNvSpPr>
          <p:nvPr>
            <p:ph type="title"/>
          </p:nvPr>
        </p:nvSpPr>
        <p:spPr/>
        <p:txBody>
          <a:bodyPr/>
          <a:lstStyle/>
          <a:p>
            <a:r>
              <a:rPr lang="en-US" noProof="0" dirty="0"/>
              <a:t>Example Learning Nugget – Introduction</a:t>
            </a:r>
          </a:p>
        </p:txBody>
      </p:sp>
      <p:sp>
        <p:nvSpPr>
          <p:cNvPr id="4" name="Datumsplatzhalter 3">
            <a:extLst>
              <a:ext uri="{FF2B5EF4-FFF2-40B4-BE49-F238E27FC236}">
                <a16:creationId xmlns:a16="http://schemas.microsoft.com/office/drawing/2014/main" id="{997DAB54-1244-420D-9381-705CDF91AD49}"/>
              </a:ext>
            </a:extLst>
          </p:cNvPr>
          <p:cNvSpPr>
            <a:spLocks noGrp="1"/>
          </p:cNvSpPr>
          <p:nvPr>
            <p:ph type="dt" sz="half" idx="10"/>
          </p:nvPr>
        </p:nvSpPr>
        <p:spPr/>
        <p:txBody>
          <a:bodyPr/>
          <a:lstStyle/>
          <a:p>
            <a:pPr>
              <a:defRPr/>
            </a:pPr>
            <a:r>
              <a:rPr lang="en-US"/>
              <a:t>© sebis</a:t>
            </a:r>
            <a:endParaRPr lang="de-DE" dirty="0"/>
          </a:p>
        </p:txBody>
      </p:sp>
      <p:sp>
        <p:nvSpPr>
          <p:cNvPr id="6" name="Foliennummernplatzhalter 5">
            <a:extLst>
              <a:ext uri="{FF2B5EF4-FFF2-40B4-BE49-F238E27FC236}">
                <a16:creationId xmlns:a16="http://schemas.microsoft.com/office/drawing/2014/main" id="{D6E6E49A-8CB4-4B02-8E8A-7CF20D984581}"/>
              </a:ext>
            </a:extLst>
          </p:cNvPr>
          <p:cNvSpPr>
            <a:spLocks noGrp="1"/>
          </p:cNvSpPr>
          <p:nvPr>
            <p:ph type="sldNum" sz="quarter" idx="12"/>
          </p:nvPr>
        </p:nvSpPr>
        <p:spPr/>
        <p:txBody>
          <a:bodyPr/>
          <a:lstStyle/>
          <a:p>
            <a:pPr>
              <a:defRPr/>
            </a:pPr>
            <a:fld id="{E201E5CB-5EE0-4EA4-87FF-7D8A79A61969}" type="slidenum">
              <a:rPr lang="de-DE" smtClean="0"/>
              <a:pPr>
                <a:defRPr/>
              </a:pPr>
              <a:t>14</a:t>
            </a:fld>
            <a:endParaRPr lang="de-DE" dirty="0"/>
          </a:p>
        </p:txBody>
      </p:sp>
      <p:grpSp>
        <p:nvGrpSpPr>
          <p:cNvPr id="7" name="Gruppieren 6">
            <a:extLst>
              <a:ext uri="{FF2B5EF4-FFF2-40B4-BE49-F238E27FC236}">
                <a16:creationId xmlns:a16="http://schemas.microsoft.com/office/drawing/2014/main" id="{C478FB75-02B3-4A76-BC00-4331BC760C4F}"/>
              </a:ext>
            </a:extLst>
          </p:cNvPr>
          <p:cNvGrpSpPr/>
          <p:nvPr/>
        </p:nvGrpSpPr>
        <p:grpSpPr>
          <a:xfrm>
            <a:off x="9383184" y="404814"/>
            <a:ext cx="1800000" cy="360000"/>
            <a:chOff x="9734217" y="945176"/>
            <a:chExt cx="1800000" cy="360000"/>
          </a:xfrm>
        </p:grpSpPr>
        <p:grpSp>
          <p:nvGrpSpPr>
            <p:cNvPr id="8" name="Gruppieren 7">
              <a:extLst>
                <a:ext uri="{FF2B5EF4-FFF2-40B4-BE49-F238E27FC236}">
                  <a16:creationId xmlns:a16="http://schemas.microsoft.com/office/drawing/2014/main" id="{DC027973-41D7-4D20-A285-2A66B4833A47}"/>
                </a:ext>
              </a:extLst>
            </p:cNvPr>
            <p:cNvGrpSpPr/>
            <p:nvPr/>
          </p:nvGrpSpPr>
          <p:grpSpPr>
            <a:xfrm>
              <a:off x="11174217" y="945176"/>
              <a:ext cx="360000" cy="360000"/>
              <a:chOff x="11174217" y="945176"/>
              <a:chExt cx="360000" cy="360000"/>
            </a:xfrm>
          </p:grpSpPr>
          <p:sp>
            <p:nvSpPr>
              <p:cNvPr id="13" name="Interaktive Schaltfläche: Leer 12">
                <a:hlinkClick r:id="" action="ppaction://noaction" highlightClick="1"/>
                <a:extLst>
                  <a:ext uri="{FF2B5EF4-FFF2-40B4-BE49-F238E27FC236}">
                    <a16:creationId xmlns:a16="http://schemas.microsoft.com/office/drawing/2014/main" id="{0D4513F2-F50C-40CD-B5B2-2D6461659E4A}"/>
                  </a:ext>
                </a:extLst>
              </p:cNvPr>
              <p:cNvSpPr/>
              <p:nvPr/>
            </p:nvSpPr>
            <p:spPr bwMode="auto">
              <a:xfrm>
                <a:off x="11174217" y="945176"/>
                <a:ext cx="360000" cy="360000"/>
              </a:xfrm>
              <a:prstGeom prst="actionButtonBlank">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pic>
            <p:nvPicPr>
              <p:cNvPr id="14" name="Grafik 13" descr="Schlüssel">
                <a:hlinkClick r:id="rId3" action="ppaction://hlinksldjump"/>
                <a:extLst>
                  <a:ext uri="{FF2B5EF4-FFF2-40B4-BE49-F238E27FC236}">
                    <a16:creationId xmlns:a16="http://schemas.microsoft.com/office/drawing/2014/main" id="{93BE7191-21CA-46F7-8A2F-4E28BAAEB8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11200728" y="971684"/>
                <a:ext cx="306977" cy="306977"/>
              </a:xfrm>
              <a:prstGeom prst="rect">
                <a:avLst/>
              </a:prstGeom>
            </p:spPr>
          </p:pic>
        </p:grpSp>
        <p:sp>
          <p:nvSpPr>
            <p:cNvPr id="9" name="Interaktive Schaltfläche: Nächste(r) oder Weiter 8">
              <a:hlinkClick r:id="" action="ppaction://hlinkshowjump?jump=nextslide" highlightClick="1"/>
              <a:extLst>
                <a:ext uri="{FF2B5EF4-FFF2-40B4-BE49-F238E27FC236}">
                  <a16:creationId xmlns:a16="http://schemas.microsoft.com/office/drawing/2014/main" id="{CB2FD537-2991-4D53-9B32-20EFD0C71544}"/>
                </a:ext>
              </a:extLst>
            </p:cNvPr>
            <p:cNvSpPr/>
            <p:nvPr/>
          </p:nvSpPr>
          <p:spPr bwMode="auto">
            <a:xfrm>
              <a:off x="10814217" y="945176"/>
              <a:ext cx="360000" cy="360000"/>
            </a:xfrm>
            <a:prstGeom prst="actionButtonForwardNext">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0" name="Interaktive Schaltfläche: Zurück oder Vorherige(r) 9">
              <a:hlinkClick r:id="" action="ppaction://noaction" highlightClick="1"/>
              <a:extLst>
                <a:ext uri="{FF2B5EF4-FFF2-40B4-BE49-F238E27FC236}">
                  <a16:creationId xmlns:a16="http://schemas.microsoft.com/office/drawing/2014/main" id="{74FFD813-B114-43A9-B699-149109C8A233}"/>
                </a:ext>
              </a:extLst>
            </p:cNvPr>
            <p:cNvSpPr/>
            <p:nvPr/>
          </p:nvSpPr>
          <p:spPr bwMode="auto">
            <a:xfrm>
              <a:off x="10454217" y="945176"/>
              <a:ext cx="360000" cy="360000"/>
            </a:xfrm>
            <a:prstGeom prst="actionButtonBackPrevious">
              <a:avLst/>
            </a:prstGeom>
            <a:noFill/>
            <a:ln>
              <a:solidFill>
                <a:schemeClr val="tx1">
                  <a:lumMod val="50000"/>
                  <a:lumOff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1" name="Interaktive Schaltfläche: Zurückkehren 10">
              <a:hlinkClick r:id="" action="ppaction://hlinkshowjump?jump=lastslideviewed" highlightClick="1"/>
              <a:extLst>
                <a:ext uri="{FF2B5EF4-FFF2-40B4-BE49-F238E27FC236}">
                  <a16:creationId xmlns:a16="http://schemas.microsoft.com/office/drawing/2014/main" id="{74FE739D-1CEB-47B4-B26A-231C40F4DDD5}"/>
                </a:ext>
              </a:extLst>
            </p:cNvPr>
            <p:cNvSpPr/>
            <p:nvPr/>
          </p:nvSpPr>
          <p:spPr bwMode="auto">
            <a:xfrm>
              <a:off x="9734217" y="945176"/>
              <a:ext cx="360000" cy="360000"/>
            </a:xfrm>
            <a:prstGeom prst="actionButtonReturn">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2" name="Interaktive Schaltfläche: Zur Startseite wechseln 11">
              <a:hlinkClick r:id="" action="ppaction://hlinkshowjump?jump=firstslide" highlightClick="1"/>
              <a:extLst>
                <a:ext uri="{FF2B5EF4-FFF2-40B4-BE49-F238E27FC236}">
                  <a16:creationId xmlns:a16="http://schemas.microsoft.com/office/drawing/2014/main" id="{76F6AD02-90D9-4441-8702-BDF683D16B3F}"/>
                </a:ext>
              </a:extLst>
            </p:cNvPr>
            <p:cNvSpPr/>
            <p:nvPr/>
          </p:nvSpPr>
          <p:spPr bwMode="auto">
            <a:xfrm>
              <a:off x="10094217" y="945176"/>
              <a:ext cx="360000" cy="360000"/>
            </a:xfrm>
            <a:prstGeom prst="actionButtonHome">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grpSp>
    </p:spTree>
    <p:extLst>
      <p:ext uri="{BB962C8B-B14F-4D97-AF65-F5344CB8AC3E}">
        <p14:creationId xmlns:p14="http://schemas.microsoft.com/office/powerpoint/2010/main" val="61983923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CE72F6E-7D09-4BA4-BACB-9DC88F8A2112}"/>
              </a:ext>
            </a:extLst>
          </p:cNvPr>
          <p:cNvSpPr>
            <a:spLocks noGrp="1"/>
          </p:cNvSpPr>
          <p:nvPr>
            <p:ph idx="1"/>
          </p:nvPr>
        </p:nvSpPr>
        <p:spPr>
          <a:xfrm>
            <a:off x="334435" y="981076"/>
            <a:ext cx="11523135" cy="1943868"/>
          </a:xfrm>
        </p:spPr>
        <p:txBody>
          <a:bodyPr>
            <a:normAutofit/>
          </a:bodyPr>
          <a:lstStyle/>
          <a:p>
            <a:pPr marL="285750" indent="-285750">
              <a:buFont typeface="Arial" panose="020B0604020202020204" pitchFamily="34" charset="0"/>
              <a:buChar char="•"/>
            </a:pPr>
            <a:r>
              <a:rPr lang="en-US" sz="1400" dirty="0"/>
              <a:t>In 2007 Frank McSherry and Kunal Talwar explored how differential privacy extends beyond disclosure limitation and can also give broad game theoretic guarantees</a:t>
            </a:r>
            <a:r>
              <a:rPr lang="en-US" sz="1400" baseline="30000" dirty="0"/>
              <a:t>1</a:t>
            </a:r>
            <a:endParaRPr lang="en-US" sz="1400" dirty="0"/>
          </a:p>
          <a:p>
            <a:pPr marL="285750" indent="-285750">
              <a:buFont typeface="Arial" panose="020B0604020202020204" pitchFamily="34" charset="0"/>
              <a:buChar char="•"/>
            </a:pPr>
            <a:r>
              <a:rPr lang="en-US" sz="1400" dirty="0"/>
              <a:t>Intuitively, if the result of an analysis remains the same, regardless of an individual contributing their data or not, there is no incentive for individuals to misreport their data to influence the result in their favor</a:t>
            </a:r>
          </a:p>
          <a:p>
            <a:pPr marL="285750" indent="-285750">
              <a:buFont typeface="Arial" panose="020B0604020202020204" pitchFamily="34" charset="0"/>
              <a:buChar char="•"/>
            </a:pPr>
            <a:r>
              <a:rPr lang="en-US" sz="1400" dirty="0"/>
              <a:t>As the guarantee of differential privacy extends to groups as well, it is also resistant to collusion</a:t>
            </a:r>
          </a:p>
          <a:p>
            <a:pPr marL="285750" indent="-285750">
              <a:buFont typeface="Arial" panose="020B0604020202020204" pitchFamily="34" charset="0"/>
              <a:buChar char="•"/>
            </a:pPr>
            <a:r>
              <a:rPr lang="en-US" sz="1400" dirty="0"/>
              <a:t>However, when dealing with optimization problems, even adding a small amount of noise to the result could render it completely useless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noProof="0" dirty="0"/>
          </a:p>
        </p:txBody>
      </p:sp>
      <p:sp>
        <p:nvSpPr>
          <p:cNvPr id="3" name="Titel 2">
            <a:extLst>
              <a:ext uri="{FF2B5EF4-FFF2-40B4-BE49-F238E27FC236}">
                <a16:creationId xmlns:a16="http://schemas.microsoft.com/office/drawing/2014/main" id="{17A2D5F7-BC56-443B-B55F-A99A04B3F038}"/>
              </a:ext>
            </a:extLst>
          </p:cNvPr>
          <p:cNvSpPr>
            <a:spLocks noGrp="1"/>
          </p:cNvSpPr>
          <p:nvPr>
            <p:ph type="title"/>
          </p:nvPr>
        </p:nvSpPr>
        <p:spPr/>
        <p:txBody>
          <a:bodyPr/>
          <a:lstStyle/>
          <a:p>
            <a:r>
              <a:rPr lang="en-US" dirty="0"/>
              <a:t>Example Learning Nugget – Content</a:t>
            </a:r>
          </a:p>
        </p:txBody>
      </p:sp>
      <p:sp>
        <p:nvSpPr>
          <p:cNvPr id="4" name="Datumsplatzhalter 3">
            <a:extLst>
              <a:ext uri="{FF2B5EF4-FFF2-40B4-BE49-F238E27FC236}">
                <a16:creationId xmlns:a16="http://schemas.microsoft.com/office/drawing/2014/main" id="{997DAB54-1244-420D-9381-705CDF91AD49}"/>
              </a:ext>
            </a:extLst>
          </p:cNvPr>
          <p:cNvSpPr>
            <a:spLocks noGrp="1"/>
          </p:cNvSpPr>
          <p:nvPr>
            <p:ph type="dt" sz="half" idx="10"/>
          </p:nvPr>
        </p:nvSpPr>
        <p:spPr/>
        <p:txBody>
          <a:bodyPr/>
          <a:lstStyle/>
          <a:p>
            <a:pPr>
              <a:defRPr/>
            </a:pPr>
            <a:r>
              <a:rPr lang="en-US"/>
              <a:t>© sebis</a:t>
            </a:r>
            <a:endParaRPr lang="de-DE" dirty="0"/>
          </a:p>
        </p:txBody>
      </p:sp>
      <p:sp>
        <p:nvSpPr>
          <p:cNvPr id="6" name="Foliennummernplatzhalter 5">
            <a:extLst>
              <a:ext uri="{FF2B5EF4-FFF2-40B4-BE49-F238E27FC236}">
                <a16:creationId xmlns:a16="http://schemas.microsoft.com/office/drawing/2014/main" id="{D6E6E49A-8CB4-4B02-8E8A-7CF20D984581}"/>
              </a:ext>
            </a:extLst>
          </p:cNvPr>
          <p:cNvSpPr>
            <a:spLocks noGrp="1"/>
          </p:cNvSpPr>
          <p:nvPr>
            <p:ph type="sldNum" sz="quarter" idx="12"/>
          </p:nvPr>
        </p:nvSpPr>
        <p:spPr/>
        <p:txBody>
          <a:bodyPr/>
          <a:lstStyle/>
          <a:p>
            <a:pPr>
              <a:defRPr/>
            </a:pPr>
            <a:fld id="{E201E5CB-5EE0-4EA4-87FF-7D8A79A61969}" type="slidenum">
              <a:rPr lang="de-DE" smtClean="0"/>
              <a:pPr>
                <a:defRPr/>
              </a:pPr>
              <a:t>15</a:t>
            </a:fld>
            <a:endParaRPr lang="de-DE" dirty="0"/>
          </a:p>
        </p:txBody>
      </p:sp>
      <p:grpSp>
        <p:nvGrpSpPr>
          <p:cNvPr id="7" name="Gruppieren 6">
            <a:extLst>
              <a:ext uri="{FF2B5EF4-FFF2-40B4-BE49-F238E27FC236}">
                <a16:creationId xmlns:a16="http://schemas.microsoft.com/office/drawing/2014/main" id="{4C0C1DBB-D14A-4EC0-A917-CFAAB100826D}"/>
              </a:ext>
            </a:extLst>
          </p:cNvPr>
          <p:cNvGrpSpPr/>
          <p:nvPr/>
        </p:nvGrpSpPr>
        <p:grpSpPr>
          <a:xfrm>
            <a:off x="9383184" y="404814"/>
            <a:ext cx="1800000" cy="360000"/>
            <a:chOff x="9734217" y="945176"/>
            <a:chExt cx="1800000" cy="360000"/>
          </a:xfrm>
        </p:grpSpPr>
        <p:grpSp>
          <p:nvGrpSpPr>
            <p:cNvPr id="8" name="Gruppieren 7">
              <a:extLst>
                <a:ext uri="{FF2B5EF4-FFF2-40B4-BE49-F238E27FC236}">
                  <a16:creationId xmlns:a16="http://schemas.microsoft.com/office/drawing/2014/main" id="{0B5689EA-A0F9-41EA-AB7F-6CB5440646E6}"/>
                </a:ext>
              </a:extLst>
            </p:cNvPr>
            <p:cNvGrpSpPr/>
            <p:nvPr/>
          </p:nvGrpSpPr>
          <p:grpSpPr>
            <a:xfrm>
              <a:off x="11174217" y="945176"/>
              <a:ext cx="360000" cy="360000"/>
              <a:chOff x="11174217" y="945176"/>
              <a:chExt cx="360000" cy="360000"/>
            </a:xfrm>
          </p:grpSpPr>
          <p:sp>
            <p:nvSpPr>
              <p:cNvPr id="13" name="Interaktive Schaltfläche: Leer 12">
                <a:hlinkClick r:id="" action="ppaction://noaction" highlightClick="1"/>
                <a:extLst>
                  <a:ext uri="{FF2B5EF4-FFF2-40B4-BE49-F238E27FC236}">
                    <a16:creationId xmlns:a16="http://schemas.microsoft.com/office/drawing/2014/main" id="{CD6A1F3E-77BD-4F3E-B693-F95FA6143947}"/>
                  </a:ext>
                </a:extLst>
              </p:cNvPr>
              <p:cNvSpPr/>
              <p:nvPr/>
            </p:nvSpPr>
            <p:spPr bwMode="auto">
              <a:xfrm>
                <a:off x="11174217" y="945176"/>
                <a:ext cx="360000" cy="360000"/>
              </a:xfrm>
              <a:prstGeom prst="actionButtonBlank">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pic>
            <p:nvPicPr>
              <p:cNvPr id="14" name="Grafik 13" descr="Schlüssel">
                <a:hlinkClick r:id="rId3" action="ppaction://hlinksldjump"/>
                <a:extLst>
                  <a:ext uri="{FF2B5EF4-FFF2-40B4-BE49-F238E27FC236}">
                    <a16:creationId xmlns:a16="http://schemas.microsoft.com/office/drawing/2014/main" id="{223C52A0-F204-4DB5-BE59-094B9E10D53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11200728" y="971684"/>
                <a:ext cx="306977" cy="306977"/>
              </a:xfrm>
              <a:prstGeom prst="rect">
                <a:avLst/>
              </a:prstGeom>
            </p:spPr>
          </p:pic>
        </p:grpSp>
        <p:sp>
          <p:nvSpPr>
            <p:cNvPr id="9" name="Interaktive Schaltfläche: Nächste(r) oder Weiter 8">
              <a:hlinkClick r:id="" action="ppaction://hlinkshowjump?jump=nextslide" highlightClick="1"/>
              <a:extLst>
                <a:ext uri="{FF2B5EF4-FFF2-40B4-BE49-F238E27FC236}">
                  <a16:creationId xmlns:a16="http://schemas.microsoft.com/office/drawing/2014/main" id="{3631E8AD-2FFA-4C48-A41A-DD840455E9EE}"/>
                </a:ext>
              </a:extLst>
            </p:cNvPr>
            <p:cNvSpPr/>
            <p:nvPr/>
          </p:nvSpPr>
          <p:spPr bwMode="auto">
            <a:xfrm>
              <a:off x="10814217" y="945176"/>
              <a:ext cx="360000" cy="360000"/>
            </a:xfrm>
            <a:prstGeom prst="actionButtonForwardNext">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0" name="Interaktive Schaltfläche: Zurück oder Vorherige(r) 9">
              <a:hlinkClick r:id="" action="ppaction://hlinkshowjump?jump=previousslide" highlightClick="1"/>
              <a:extLst>
                <a:ext uri="{FF2B5EF4-FFF2-40B4-BE49-F238E27FC236}">
                  <a16:creationId xmlns:a16="http://schemas.microsoft.com/office/drawing/2014/main" id="{4BB0A6EC-412A-42FA-B3C2-C3D542AD2F9D}"/>
                </a:ext>
              </a:extLst>
            </p:cNvPr>
            <p:cNvSpPr/>
            <p:nvPr/>
          </p:nvSpPr>
          <p:spPr bwMode="auto">
            <a:xfrm>
              <a:off x="10454217" y="945176"/>
              <a:ext cx="360000" cy="360000"/>
            </a:xfrm>
            <a:prstGeom prst="actionButtonBackPrevious">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1" name="Interaktive Schaltfläche: Zurückkehren 10">
              <a:hlinkClick r:id="" action="ppaction://hlinkshowjump?jump=lastslideviewed" highlightClick="1"/>
              <a:extLst>
                <a:ext uri="{FF2B5EF4-FFF2-40B4-BE49-F238E27FC236}">
                  <a16:creationId xmlns:a16="http://schemas.microsoft.com/office/drawing/2014/main" id="{E7E48F95-2A87-4048-A31C-B920DF4A4180}"/>
                </a:ext>
              </a:extLst>
            </p:cNvPr>
            <p:cNvSpPr/>
            <p:nvPr/>
          </p:nvSpPr>
          <p:spPr bwMode="auto">
            <a:xfrm>
              <a:off x="9734217" y="945176"/>
              <a:ext cx="360000" cy="360000"/>
            </a:xfrm>
            <a:prstGeom prst="actionButtonReturn">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2" name="Interaktive Schaltfläche: Zur Startseite wechseln 11">
              <a:hlinkClick r:id="" action="ppaction://hlinkshowjump?jump=firstslide" highlightClick="1"/>
              <a:extLst>
                <a:ext uri="{FF2B5EF4-FFF2-40B4-BE49-F238E27FC236}">
                  <a16:creationId xmlns:a16="http://schemas.microsoft.com/office/drawing/2014/main" id="{55F50C4A-0CF4-4B58-A5F4-0A31D94DFF16}"/>
                </a:ext>
              </a:extLst>
            </p:cNvPr>
            <p:cNvSpPr/>
            <p:nvPr/>
          </p:nvSpPr>
          <p:spPr bwMode="auto">
            <a:xfrm>
              <a:off x="10094217" y="945176"/>
              <a:ext cx="360000" cy="360000"/>
            </a:xfrm>
            <a:prstGeom prst="actionButtonHome">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grpSp>
      <p:sp>
        <p:nvSpPr>
          <p:cNvPr id="16" name="Inhaltsplatzhalter 1">
            <a:extLst>
              <a:ext uri="{FF2B5EF4-FFF2-40B4-BE49-F238E27FC236}">
                <a16:creationId xmlns:a16="http://schemas.microsoft.com/office/drawing/2014/main" id="{F3949732-AF85-4879-B669-E2EBCE03077B}"/>
              </a:ext>
            </a:extLst>
          </p:cNvPr>
          <p:cNvSpPr txBox="1">
            <a:spLocks/>
          </p:cNvSpPr>
          <p:nvPr/>
        </p:nvSpPr>
        <p:spPr bwMode="auto">
          <a:xfrm>
            <a:off x="339678" y="3140968"/>
            <a:ext cx="5828330" cy="3347451"/>
          </a:xfrm>
          <a:prstGeom prst="rect">
            <a:avLst/>
          </a:prstGeom>
          <a:noFill/>
          <a:ln w="19050">
            <a:noFill/>
            <a:miter lim="800000"/>
            <a:headEnd/>
            <a:tailEnd/>
          </a:ln>
        </p:spPr>
        <p:txBody>
          <a:bodyPr vert="horz" wrap="square" lIns="91440" tIns="45720" rIns="91440" bIns="45720" numCol="1" anchor="ctr" anchorCtr="0" compatLnSpc="1">
            <a:prstTxWarp prst="textNoShape">
              <a:avLst/>
            </a:prstTxWarp>
            <a:normAutofit/>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lang="de-DE" sz="1800" baseline="0" dirty="0" smtClean="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marL="285750" indent="-285750">
              <a:buFont typeface="Arial" panose="020B0604020202020204" pitchFamily="34" charset="0"/>
              <a:buChar char="•"/>
            </a:pPr>
            <a:r>
              <a:rPr lang="en-US" sz="1400" dirty="0"/>
              <a:t>Consider a digital goods auction. A company has an unlimited supply of a certain item, such as a digital movie, and would like to determine the optimal price to sell it at</a:t>
            </a:r>
          </a:p>
          <a:p>
            <a:pPr marL="285750" indent="-285750">
              <a:buFont typeface="Arial" panose="020B0604020202020204" pitchFamily="34" charset="0"/>
              <a:buChar char="•"/>
            </a:pPr>
            <a:r>
              <a:rPr lang="en-US" sz="1400" dirty="0"/>
              <a:t>They survey 100 potential customers on how much they would be willing to pay for it (from 0 to 5$). But they want to conduct this analysis in a differentially private manner to preserve the privacy of the respondents and to discourage strategic lying</a:t>
            </a:r>
          </a:p>
          <a:p>
            <a:pPr marL="285750" indent="-285750">
              <a:buFont typeface="Arial" panose="020B0604020202020204" pitchFamily="34" charset="0"/>
              <a:buChar char="•"/>
            </a:pPr>
            <a:r>
              <a:rPr lang="en-US" sz="1400" dirty="0"/>
              <a:t>According to their findings, 75 of the respondents would pay at most 1$, whereas the remaining 25 would pay up to 4$ for the movie</a:t>
            </a:r>
          </a:p>
          <a:p>
            <a:pPr marL="285750" indent="-285750">
              <a:buFont typeface="Arial" panose="020B0604020202020204" pitchFamily="34" charset="0"/>
              <a:buChar char="•"/>
            </a:pPr>
            <a:r>
              <a:rPr lang="en-US" sz="1400" dirty="0"/>
              <a:t>Thus, the optimal price would either be 1$ or 4$ as both yield a revenue of 100$. But adding noise to this result could drastically lower the revenue. With a price of 4,01$ not a single movie would be sold, whereas a price of 1,01$ only yields a revenue of 25,25$</a:t>
            </a:r>
          </a:p>
        </p:txBody>
      </p:sp>
      <p:sp>
        <p:nvSpPr>
          <p:cNvPr id="17" name="Textfeld 16">
            <a:extLst>
              <a:ext uri="{FF2B5EF4-FFF2-40B4-BE49-F238E27FC236}">
                <a16:creationId xmlns:a16="http://schemas.microsoft.com/office/drawing/2014/main" id="{077D9CCA-0DAC-4BDA-990E-F4453F92D587}"/>
              </a:ext>
            </a:extLst>
          </p:cNvPr>
          <p:cNvSpPr txBox="1"/>
          <p:nvPr/>
        </p:nvSpPr>
        <p:spPr>
          <a:xfrm>
            <a:off x="334430" y="2833066"/>
            <a:ext cx="1226593"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i="1" dirty="0">
                <a:solidFill>
                  <a:schemeClr val="accent5"/>
                </a:solidFill>
                <a:latin typeface="Arial" pitchFamily="34" charset="0"/>
              </a:rPr>
              <a:t>Example</a:t>
            </a:r>
          </a:p>
        </p:txBody>
      </p:sp>
      <p:graphicFrame>
        <p:nvGraphicFramePr>
          <p:cNvPr id="18" name="Diagramm 17">
            <a:extLst>
              <a:ext uri="{FF2B5EF4-FFF2-40B4-BE49-F238E27FC236}">
                <a16:creationId xmlns:a16="http://schemas.microsoft.com/office/drawing/2014/main" id="{F726A523-0E59-425A-97FD-611367646465}"/>
              </a:ext>
            </a:extLst>
          </p:cNvPr>
          <p:cNvGraphicFramePr/>
          <p:nvPr/>
        </p:nvGraphicFramePr>
        <p:xfrm>
          <a:off x="6528048" y="3429000"/>
          <a:ext cx="5324274" cy="3059419"/>
        </p:xfrm>
        <a:graphic>
          <a:graphicData uri="http://schemas.openxmlformats.org/drawingml/2006/chart">
            <c:chart xmlns:c="http://schemas.openxmlformats.org/drawingml/2006/chart" xmlns:r="http://schemas.openxmlformats.org/officeDocument/2006/relationships" r:id="rId6"/>
          </a:graphicData>
        </a:graphic>
      </p:graphicFrame>
      <p:sp>
        <p:nvSpPr>
          <p:cNvPr id="5" name="Rechteck 4">
            <a:extLst>
              <a:ext uri="{FF2B5EF4-FFF2-40B4-BE49-F238E27FC236}">
                <a16:creationId xmlns:a16="http://schemas.microsoft.com/office/drawing/2014/main" id="{0C8587A6-4CB6-4F82-8CCB-0A9EEC2C0AA4}"/>
              </a:ext>
            </a:extLst>
          </p:cNvPr>
          <p:cNvSpPr/>
          <p:nvPr/>
        </p:nvSpPr>
        <p:spPr bwMode="auto">
          <a:xfrm>
            <a:off x="334435" y="3140968"/>
            <a:ext cx="11517887" cy="3347451"/>
          </a:xfrm>
          <a:prstGeom prst="rect">
            <a:avLst/>
          </a:prstGeom>
          <a:noFill/>
          <a:ln w="19050">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Tree>
    <p:extLst>
      <p:ext uri="{BB962C8B-B14F-4D97-AF65-F5344CB8AC3E}">
        <p14:creationId xmlns:p14="http://schemas.microsoft.com/office/powerpoint/2010/main" val="104914374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1CE72F6E-7D09-4BA4-BACB-9DC88F8A2112}"/>
                  </a:ext>
                </a:extLst>
              </p:cNvPr>
              <p:cNvSpPr>
                <a:spLocks noGrp="1"/>
              </p:cNvSpPr>
              <p:nvPr>
                <p:ph idx="1"/>
              </p:nvPr>
            </p:nvSpPr>
            <p:spPr>
              <a:xfrm>
                <a:off x="334436" y="981077"/>
                <a:ext cx="9217948" cy="2879972"/>
              </a:xfrm>
            </p:spPr>
            <p:txBody>
              <a:bodyPr>
                <a:normAutofit/>
              </a:bodyPr>
              <a:lstStyle/>
              <a:p>
                <a:pPr marL="285750" indent="-285750">
                  <a:buFont typeface="Arial" panose="020B0604020202020204" pitchFamily="34" charset="0"/>
                  <a:buChar char="•"/>
                </a:pPr>
                <a:r>
                  <a:rPr lang="en-US" sz="1400" noProof="0" dirty="0"/>
                  <a:t>Measuring the accuracy of the Laplace mechanism is straightforward, since the distribution from which the noise originates is known. Therefore, the probability that the noise remains within a certain range can be calculated and factored into the analysis</a:t>
                </a:r>
              </a:p>
              <a:p>
                <a:pPr marL="285750" indent="-285750">
                  <a:buFont typeface="Arial" panose="020B0604020202020204" pitchFamily="34" charset="0"/>
                  <a:buChar char="•"/>
                </a:pPr>
                <a:r>
                  <a:rPr lang="en-US" sz="1400" noProof="0" dirty="0"/>
                  <a:t>The Laplace distribution has exponentially vanishing tails</a:t>
                </a:r>
                <a:r>
                  <a:rPr lang="en-US" sz="1400" baseline="30000" noProof="0" dirty="0"/>
                  <a:t>3,p.7</a:t>
                </a:r>
                <a:r>
                  <a:rPr lang="en-US" sz="1400" noProof="0" dirty="0"/>
                  <a:t>:</a:t>
                </a:r>
              </a:p>
              <a:p>
                <a:pPr marL="285750" indent="-285750">
                  <a:buFont typeface="Arial" panose="020B0604020202020204" pitchFamily="34" charset="0"/>
                  <a:buChar char="•"/>
                </a:pPr>
                <a:endParaRPr lang="de-DE" sz="1400" b="0" i="1" noProof="0" dirty="0">
                  <a:latin typeface="Cambria Math" panose="02040503050406030204" pitchFamily="18" charset="0"/>
                </a:endParaRPr>
              </a:p>
              <a:p>
                <a:pPr marL="0" indent="0"/>
                <a14:m>
                  <m:oMathPara xmlns:m="http://schemas.openxmlformats.org/officeDocument/2006/math">
                    <m:oMathParaPr>
                      <m:jc m:val="centerGroup"/>
                    </m:oMathParaPr>
                    <m:oMath xmlns:m="http://schemas.openxmlformats.org/officeDocument/2006/math">
                      <m:func>
                        <m:funcPr>
                          <m:ctrlPr>
                            <a:rPr lang="en-US" sz="1400" b="0" i="1" noProof="0" smtClean="0">
                              <a:latin typeface="Cambria Math" panose="02040503050406030204" pitchFamily="18" charset="0"/>
                            </a:rPr>
                          </m:ctrlPr>
                        </m:funcPr>
                        <m:fName>
                          <m:r>
                            <m:rPr>
                              <m:sty m:val="p"/>
                            </m:rPr>
                            <a:rPr lang="en-US" sz="1400" b="0" i="0" noProof="0" smtClean="0">
                              <a:latin typeface="Cambria Math" panose="02040503050406030204" pitchFamily="18" charset="0"/>
                            </a:rPr>
                            <m:t>Pr</m:t>
                          </m:r>
                        </m:fName>
                        <m:e>
                          <m:d>
                            <m:dPr>
                              <m:begChr m:val="["/>
                              <m:endChr m:val="]"/>
                              <m:ctrlPr>
                                <a:rPr lang="en-US" sz="1400" b="0" i="1" noProof="0" smtClean="0">
                                  <a:latin typeface="Cambria Math" panose="02040503050406030204" pitchFamily="18" charset="0"/>
                                </a:rPr>
                              </m:ctrlPr>
                            </m:dPr>
                            <m:e>
                              <m:d>
                                <m:dPr>
                                  <m:begChr m:val="|"/>
                                  <m:endChr m:val="|"/>
                                  <m:ctrlPr>
                                    <a:rPr lang="en-US" sz="1400" b="0" i="1" noProof="0" smtClean="0">
                                      <a:latin typeface="Cambria Math" panose="02040503050406030204" pitchFamily="18" charset="0"/>
                                    </a:rPr>
                                  </m:ctrlPr>
                                </m:dPr>
                                <m:e>
                                  <m:r>
                                    <a:rPr lang="de-DE" sz="1400" b="0" i="1" noProof="0" smtClean="0">
                                      <a:latin typeface="Cambria Math" panose="02040503050406030204" pitchFamily="18" charset="0"/>
                                    </a:rPr>
                                    <m:t>𝐿𝑎𝑝</m:t>
                                  </m:r>
                                  <m:r>
                                    <a:rPr lang="de-DE" sz="1400" b="0" i="1" noProof="0" smtClean="0">
                                      <a:latin typeface="Cambria Math" panose="02040503050406030204" pitchFamily="18" charset="0"/>
                                    </a:rPr>
                                    <m:t>(</m:t>
                                  </m:r>
                                  <m:r>
                                    <a:rPr lang="de-DE" sz="1400" b="0" i="1" noProof="0" smtClean="0">
                                      <a:latin typeface="Cambria Math" panose="02040503050406030204" pitchFamily="18" charset="0"/>
                                    </a:rPr>
                                    <m:t>𝑏</m:t>
                                  </m:r>
                                  <m:r>
                                    <a:rPr lang="de-DE" sz="1400" b="0" i="1" noProof="0" smtClean="0">
                                      <a:latin typeface="Cambria Math" panose="02040503050406030204" pitchFamily="18" charset="0"/>
                                    </a:rPr>
                                    <m:t>)</m:t>
                                  </m:r>
                                </m:e>
                              </m:d>
                              <m:r>
                                <a:rPr lang="en-US" sz="1400" b="0" i="1" noProof="0" smtClean="0">
                                  <a:latin typeface="Cambria Math" panose="02040503050406030204" pitchFamily="18" charset="0"/>
                                  <a:ea typeface="Cambria Math" panose="02040503050406030204" pitchFamily="18" charset="0"/>
                                </a:rPr>
                                <m:t>≥</m:t>
                              </m:r>
                              <m:r>
                                <a:rPr lang="en-US" sz="1400" b="0" i="1" noProof="0" smtClean="0">
                                  <a:latin typeface="Cambria Math" panose="02040503050406030204" pitchFamily="18" charset="0"/>
                                  <a:ea typeface="Cambria Math" panose="02040503050406030204" pitchFamily="18" charset="0"/>
                                </a:rPr>
                                <m:t>𝑡</m:t>
                              </m:r>
                              <m:r>
                                <a:rPr lang="en-US" sz="1400" b="0" i="1" noProof="0" smtClean="0">
                                  <a:latin typeface="Cambria Math" panose="02040503050406030204" pitchFamily="18" charset="0"/>
                                  <a:ea typeface="Cambria Math" panose="02040503050406030204" pitchFamily="18" charset="0"/>
                                </a:rPr>
                                <m:t>∗</m:t>
                              </m:r>
                              <m:r>
                                <a:rPr lang="en-US" sz="1400" b="0" i="1" noProof="0" smtClean="0">
                                  <a:latin typeface="Cambria Math" panose="02040503050406030204" pitchFamily="18" charset="0"/>
                                  <a:ea typeface="Cambria Math" panose="02040503050406030204" pitchFamily="18" charset="0"/>
                                </a:rPr>
                                <m:t>𝑏</m:t>
                              </m:r>
                            </m:e>
                          </m:d>
                        </m:e>
                      </m:func>
                      <m:r>
                        <a:rPr lang="en-US" sz="1400" b="0" i="1" noProof="0" smtClean="0">
                          <a:latin typeface="Cambria Math" panose="02040503050406030204" pitchFamily="18" charset="0"/>
                        </a:rPr>
                        <m:t>=</m:t>
                      </m:r>
                      <m:sSup>
                        <m:sSupPr>
                          <m:ctrlPr>
                            <a:rPr lang="en-US" sz="1400" b="0" i="1" noProof="0" smtClean="0">
                              <a:latin typeface="Cambria Math" panose="02040503050406030204" pitchFamily="18" charset="0"/>
                            </a:rPr>
                          </m:ctrlPr>
                        </m:sSupPr>
                        <m:e>
                          <m:r>
                            <a:rPr lang="en-US" sz="1400" b="0" i="1" noProof="0" smtClean="0">
                              <a:latin typeface="Cambria Math" panose="02040503050406030204" pitchFamily="18" charset="0"/>
                            </a:rPr>
                            <m:t>𝑒</m:t>
                          </m:r>
                        </m:e>
                        <m:sup>
                          <m:r>
                            <a:rPr lang="en-US" sz="1400" b="0" i="1" noProof="0" smtClean="0">
                              <a:latin typeface="Cambria Math" panose="02040503050406030204" pitchFamily="18" charset="0"/>
                            </a:rPr>
                            <m:t>−</m:t>
                          </m:r>
                          <m:r>
                            <a:rPr lang="en-US" sz="1400" b="0" i="1" noProof="0" smtClean="0">
                              <a:latin typeface="Cambria Math" panose="02040503050406030204" pitchFamily="18" charset="0"/>
                            </a:rPr>
                            <m:t>𝑡</m:t>
                          </m:r>
                        </m:sup>
                      </m:sSup>
                    </m:oMath>
                  </m:oMathPara>
                </a14:m>
                <a:endParaRPr lang="en-US" sz="1400" noProof="0" dirty="0"/>
              </a:p>
              <a:p>
                <a:pPr marL="0" indent="0"/>
                <a:endParaRPr lang="en-US" sz="1400" noProof="0" dirty="0"/>
              </a:p>
              <a:p>
                <a:pPr marL="285750" indent="-285750">
                  <a:buFont typeface="Arial" panose="020B0604020202020204" pitchFamily="34" charset="0"/>
                  <a:buChar char="•"/>
                </a:pPr>
                <a:r>
                  <a:rPr lang="en-US" sz="1400" dirty="0"/>
                  <a:t>This tells us, that the probability to get noise that is </a:t>
                </a:r>
                <a14:m>
                  <m:oMath xmlns:m="http://schemas.openxmlformats.org/officeDocument/2006/math">
                    <m:r>
                      <a:rPr lang="en-US" sz="1400" i="1" dirty="0" smtClean="0">
                        <a:latin typeface="Cambria Math" panose="02040503050406030204" pitchFamily="18" charset="0"/>
                      </a:rPr>
                      <m:t>𝑡</m:t>
                    </m:r>
                  </m:oMath>
                </a14:m>
                <a:r>
                  <a:rPr lang="en-US" sz="1400" dirty="0"/>
                  <a:t> times larger than the scale parameter </a:t>
                </a:r>
                <a14:m>
                  <m:oMath xmlns:m="http://schemas.openxmlformats.org/officeDocument/2006/math">
                    <m:r>
                      <a:rPr lang="en-US" sz="1400" i="1" dirty="0" smtClean="0">
                        <a:latin typeface="Cambria Math" panose="02040503050406030204" pitchFamily="18" charset="0"/>
                      </a:rPr>
                      <m:t>𝑏</m:t>
                    </m:r>
                  </m:oMath>
                </a14:m>
                <a:r>
                  <a:rPr lang="en-US" sz="1400" dirty="0"/>
                  <a:t> is </a:t>
                </a:r>
                <a14:m>
                  <m:oMath xmlns:m="http://schemas.openxmlformats.org/officeDocument/2006/math">
                    <m:sSup>
                      <m:sSupPr>
                        <m:ctrlPr>
                          <a:rPr lang="en-US" sz="1400" i="1">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m:t>
                        </m:r>
                        <m:r>
                          <a:rPr lang="en-US" sz="1400" i="1">
                            <a:latin typeface="Cambria Math" panose="02040503050406030204" pitchFamily="18" charset="0"/>
                          </a:rPr>
                          <m:t>𝑡</m:t>
                        </m:r>
                      </m:sup>
                    </m:sSup>
                  </m:oMath>
                </a14:m>
                <a:endParaRPr lang="en-US" sz="1400" dirty="0"/>
              </a:p>
              <a:p>
                <a:pPr marL="285750" indent="-285750">
                  <a:buFont typeface="Arial" panose="020B0604020202020204" pitchFamily="34" charset="0"/>
                  <a:buChar char="•"/>
                </a:pPr>
                <a:r>
                  <a:rPr lang="en-US" sz="1400" dirty="0"/>
                  <a:t>So, in case of a simple counting query with </a:t>
                </a:r>
                <a14:m>
                  <m:oMath xmlns:m="http://schemas.openxmlformats.org/officeDocument/2006/math">
                    <m:r>
                      <a:rPr lang="en-US" sz="1400" i="1">
                        <a:latin typeface="Cambria Math" panose="02040503050406030204" pitchFamily="18" charset="0"/>
                      </a:rPr>
                      <m:t>𝑏</m:t>
                    </m:r>
                    <m:r>
                      <a:rPr lang="de-DE"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𝑓</m:t>
                        </m:r>
                      </m:num>
                      <m:den>
                        <m:r>
                          <a:rPr lang="en-US" sz="1400" i="1">
                            <a:latin typeface="Cambria Math" panose="02040503050406030204" pitchFamily="18" charset="0"/>
                            <a:ea typeface="Cambria Math" panose="02040503050406030204" pitchFamily="18" charset="0"/>
                          </a:rPr>
                          <m:t>𝜀</m:t>
                        </m:r>
                      </m:den>
                    </m:f>
                    <m:r>
                      <a:rPr lang="de-DE" sz="1400" b="0" i="1" smtClean="0">
                        <a:latin typeface="Cambria Math" panose="02040503050406030204" pitchFamily="18" charset="0"/>
                        <a:ea typeface="Cambria Math" panose="02040503050406030204" pitchFamily="18" charset="0"/>
                      </a:rPr>
                      <m:t>=1</m:t>
                    </m:r>
                  </m:oMath>
                </a14:m>
                <a:r>
                  <a:rPr lang="en-US" sz="1400" dirty="0"/>
                  <a:t> we can derive that with a probability of </a:t>
                </a:r>
                <a14:m>
                  <m:oMath xmlns:m="http://schemas.openxmlformats.org/officeDocument/2006/math">
                    <m:sSup>
                      <m:sSupPr>
                        <m:ctrlPr>
                          <a:rPr lang="en-US" sz="1400" i="1">
                            <a:latin typeface="Cambria Math" panose="02040503050406030204" pitchFamily="18" charset="0"/>
                          </a:rPr>
                        </m:ctrlPr>
                      </m:sSupPr>
                      <m:e>
                        <m:r>
                          <a:rPr lang="de-DE" sz="1400" b="0" i="1" smtClean="0">
                            <a:latin typeface="Cambria Math" panose="02040503050406030204" pitchFamily="18" charset="0"/>
                          </a:rPr>
                          <m:t>1−</m:t>
                        </m:r>
                        <m:r>
                          <a:rPr lang="en-US" sz="1400" i="1">
                            <a:latin typeface="Cambria Math" panose="02040503050406030204" pitchFamily="18" charset="0"/>
                          </a:rPr>
                          <m:t>𝑒</m:t>
                        </m:r>
                      </m:e>
                      <m:sup>
                        <m:r>
                          <a:rPr lang="en-US" sz="1400" i="1">
                            <a:latin typeface="Cambria Math" panose="02040503050406030204" pitchFamily="18" charset="0"/>
                          </a:rPr>
                          <m:t>−</m:t>
                        </m:r>
                        <m:r>
                          <a:rPr lang="de-DE" sz="1400" b="0" i="1" smtClean="0">
                            <a:latin typeface="Cambria Math" panose="02040503050406030204" pitchFamily="18" charset="0"/>
                          </a:rPr>
                          <m:t>3</m:t>
                        </m:r>
                      </m:sup>
                    </m:sSup>
                    <m:r>
                      <a:rPr lang="en-US"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95%</m:t>
                    </m:r>
                  </m:oMath>
                </a14:m>
                <a:r>
                  <a:rPr lang="en-US" sz="1400" dirty="0"/>
                  <a:t> we will </a:t>
                </a:r>
                <a:r>
                  <a:rPr lang="en-US" sz="1400" b="1" dirty="0"/>
                  <a:t>not</a:t>
                </a:r>
                <a:r>
                  <a:rPr lang="en-US" sz="1400" dirty="0"/>
                  <a:t> get noise larger than ±3. Unless we are counting cases of a rare disease, this is a fairly small error</a:t>
                </a:r>
              </a:p>
              <a:p>
                <a:pPr marL="285750" indent="-285750">
                  <a:buFont typeface="Arial" panose="020B0604020202020204" pitchFamily="34" charset="0"/>
                  <a:buChar char="•"/>
                </a:pPr>
                <a:endParaRPr lang="en-US" noProof="0" dirty="0"/>
              </a:p>
            </p:txBody>
          </p:sp>
        </mc:Choice>
        <mc:Fallback xmlns="">
          <p:sp>
            <p:nvSpPr>
              <p:cNvPr id="2" name="Inhaltsplatzhalter 1">
                <a:extLst>
                  <a:ext uri="{FF2B5EF4-FFF2-40B4-BE49-F238E27FC236}">
                    <a16:creationId xmlns:a16="http://schemas.microsoft.com/office/drawing/2014/main" id="{1CE72F6E-7D09-4BA4-BACB-9DC88F8A2112}"/>
                  </a:ext>
                </a:extLst>
              </p:cNvPr>
              <p:cNvSpPr>
                <a:spLocks noGrp="1" noRot="1" noChangeAspect="1" noMove="1" noResize="1" noEditPoints="1" noAdjustHandles="1" noChangeArrowheads="1" noChangeShapeType="1" noTextEdit="1"/>
              </p:cNvSpPr>
              <p:nvPr>
                <p:ph idx="1"/>
              </p:nvPr>
            </p:nvSpPr>
            <p:spPr>
              <a:xfrm>
                <a:off x="334436" y="981077"/>
                <a:ext cx="9217948" cy="2879972"/>
              </a:xfrm>
              <a:blipFill>
                <a:blip r:embed="rId4"/>
                <a:stretch>
                  <a:fillRect l="-132" t="-424"/>
                </a:stretch>
              </a:blipFill>
            </p:spPr>
            <p:txBody>
              <a:bodyPr/>
              <a:lstStyle/>
              <a:p>
                <a:r>
                  <a:rPr lang="en-US">
                    <a:noFill/>
                  </a:rPr>
                  <a:t> </a:t>
                </a:r>
              </a:p>
            </p:txBody>
          </p:sp>
        </mc:Fallback>
      </mc:AlternateContent>
      <p:sp>
        <p:nvSpPr>
          <p:cNvPr id="3" name="Titel 2">
            <a:extLst>
              <a:ext uri="{FF2B5EF4-FFF2-40B4-BE49-F238E27FC236}">
                <a16:creationId xmlns:a16="http://schemas.microsoft.com/office/drawing/2014/main" id="{17A2D5F7-BC56-443B-B55F-A99A04B3F038}"/>
              </a:ext>
            </a:extLst>
          </p:cNvPr>
          <p:cNvSpPr>
            <a:spLocks noGrp="1"/>
          </p:cNvSpPr>
          <p:nvPr>
            <p:ph type="title"/>
          </p:nvPr>
        </p:nvSpPr>
        <p:spPr/>
        <p:txBody>
          <a:bodyPr/>
          <a:lstStyle/>
          <a:p>
            <a:r>
              <a:rPr lang="en-US" noProof="0" dirty="0"/>
              <a:t>Example Learning Nugget – Interactive Elements</a:t>
            </a:r>
          </a:p>
        </p:txBody>
      </p:sp>
      <p:sp>
        <p:nvSpPr>
          <p:cNvPr id="4" name="Datumsplatzhalter 3">
            <a:extLst>
              <a:ext uri="{FF2B5EF4-FFF2-40B4-BE49-F238E27FC236}">
                <a16:creationId xmlns:a16="http://schemas.microsoft.com/office/drawing/2014/main" id="{997DAB54-1244-420D-9381-705CDF91AD49}"/>
              </a:ext>
            </a:extLst>
          </p:cNvPr>
          <p:cNvSpPr>
            <a:spLocks noGrp="1"/>
          </p:cNvSpPr>
          <p:nvPr>
            <p:ph type="dt" sz="half" idx="10"/>
          </p:nvPr>
        </p:nvSpPr>
        <p:spPr/>
        <p:txBody>
          <a:bodyPr/>
          <a:lstStyle/>
          <a:p>
            <a:pPr>
              <a:defRPr/>
            </a:pPr>
            <a:r>
              <a:rPr lang="en-US"/>
              <a:t>© sebis</a:t>
            </a:r>
            <a:endParaRPr lang="de-DE" dirty="0"/>
          </a:p>
        </p:txBody>
      </p:sp>
      <p:sp>
        <p:nvSpPr>
          <p:cNvPr id="6" name="Foliennummernplatzhalter 5">
            <a:extLst>
              <a:ext uri="{FF2B5EF4-FFF2-40B4-BE49-F238E27FC236}">
                <a16:creationId xmlns:a16="http://schemas.microsoft.com/office/drawing/2014/main" id="{D6E6E49A-8CB4-4B02-8E8A-7CF20D984581}"/>
              </a:ext>
            </a:extLst>
          </p:cNvPr>
          <p:cNvSpPr>
            <a:spLocks noGrp="1"/>
          </p:cNvSpPr>
          <p:nvPr>
            <p:ph type="sldNum" sz="quarter" idx="12"/>
          </p:nvPr>
        </p:nvSpPr>
        <p:spPr/>
        <p:txBody>
          <a:bodyPr/>
          <a:lstStyle/>
          <a:p>
            <a:pPr>
              <a:defRPr/>
            </a:pPr>
            <a:fld id="{E201E5CB-5EE0-4EA4-87FF-7D8A79A61969}" type="slidenum">
              <a:rPr lang="de-DE" smtClean="0"/>
              <a:pPr>
                <a:defRPr/>
              </a:pPr>
              <a:t>16</a:t>
            </a:fld>
            <a:endParaRPr lang="de-DE" dirty="0"/>
          </a:p>
        </p:txBody>
      </p:sp>
      <p:graphicFrame>
        <p:nvGraphicFramePr>
          <p:cNvPr id="7" name="Objekt 6">
            <a:hlinkClick r:id="" action="ppaction://ole?verb=0"/>
            <a:extLst>
              <a:ext uri="{FF2B5EF4-FFF2-40B4-BE49-F238E27FC236}">
                <a16:creationId xmlns:a16="http://schemas.microsoft.com/office/drawing/2014/main" id="{7747CCAE-A5E9-43B0-B7E1-F1A955CBAD04}"/>
              </a:ext>
            </a:extLst>
          </p:cNvPr>
          <p:cNvGraphicFramePr>
            <a:graphicFrameLocks noChangeAspect="1"/>
          </p:cNvGraphicFramePr>
          <p:nvPr>
            <p:extLst>
              <p:ext uri="{D42A27DB-BD31-4B8C-83A1-F6EECF244321}">
                <p14:modId xmlns:p14="http://schemas.microsoft.com/office/powerpoint/2010/main" val="932240470"/>
              </p:ext>
            </p:extLst>
          </p:nvPr>
        </p:nvGraphicFramePr>
        <p:xfrm>
          <a:off x="9948863" y="1196975"/>
          <a:ext cx="1943100" cy="2390775"/>
        </p:xfrm>
        <a:graphic>
          <a:graphicData uri="http://schemas.openxmlformats.org/presentationml/2006/ole">
            <mc:AlternateContent xmlns:mc="http://schemas.openxmlformats.org/markup-compatibility/2006">
              <mc:Choice xmlns:v="urn:schemas-microsoft-com:vml" Requires="v">
                <p:oleObj spid="_x0000_s11291" name="Worksheet" r:id="rId5" imgW="1943052" imgH="2390960" progId="Excel.Sheet.12">
                  <p:embed/>
                </p:oleObj>
              </mc:Choice>
              <mc:Fallback>
                <p:oleObj name="Worksheet" r:id="rId5" imgW="1943052" imgH="2390960" progId="Excel.Sheet.12">
                  <p:embed/>
                  <p:pic>
                    <p:nvPicPr>
                      <p:cNvPr id="7" name="Objekt 6">
                        <a:extLst>
                          <a:ext uri="{FF2B5EF4-FFF2-40B4-BE49-F238E27FC236}">
                            <a16:creationId xmlns:a16="http://schemas.microsoft.com/office/drawing/2014/main" id="{7747CCAE-A5E9-43B0-B7E1-F1A955CBAD04}"/>
                          </a:ext>
                        </a:extLst>
                      </p:cNvPr>
                      <p:cNvPicPr/>
                      <p:nvPr/>
                    </p:nvPicPr>
                    <p:blipFill>
                      <a:blip r:embed="rId6"/>
                      <a:stretch>
                        <a:fillRect/>
                      </a:stretch>
                    </p:blipFill>
                    <p:spPr>
                      <a:xfrm>
                        <a:off x="9948863" y="1196975"/>
                        <a:ext cx="1943100" cy="2390775"/>
                      </a:xfrm>
                      <a:prstGeom prst="rect">
                        <a:avLst/>
                      </a:prstGeom>
                    </p:spPr>
                  </p:pic>
                </p:oleObj>
              </mc:Fallback>
            </mc:AlternateContent>
          </a:graphicData>
        </a:graphic>
      </p:graphicFrame>
      <p:grpSp>
        <p:nvGrpSpPr>
          <p:cNvPr id="8" name="Gruppieren 7">
            <a:extLst>
              <a:ext uri="{FF2B5EF4-FFF2-40B4-BE49-F238E27FC236}">
                <a16:creationId xmlns:a16="http://schemas.microsoft.com/office/drawing/2014/main" id="{4F7F45B3-A097-4588-BB9C-DF205C97E901}"/>
              </a:ext>
            </a:extLst>
          </p:cNvPr>
          <p:cNvGrpSpPr/>
          <p:nvPr/>
        </p:nvGrpSpPr>
        <p:grpSpPr>
          <a:xfrm>
            <a:off x="9383184" y="404814"/>
            <a:ext cx="1800000" cy="360000"/>
            <a:chOff x="9734217" y="945176"/>
            <a:chExt cx="1800000" cy="360000"/>
          </a:xfrm>
        </p:grpSpPr>
        <p:grpSp>
          <p:nvGrpSpPr>
            <p:cNvPr id="9" name="Gruppieren 8">
              <a:extLst>
                <a:ext uri="{FF2B5EF4-FFF2-40B4-BE49-F238E27FC236}">
                  <a16:creationId xmlns:a16="http://schemas.microsoft.com/office/drawing/2014/main" id="{B9DB13C3-8494-4683-B190-FEB5168C0B6F}"/>
                </a:ext>
              </a:extLst>
            </p:cNvPr>
            <p:cNvGrpSpPr/>
            <p:nvPr/>
          </p:nvGrpSpPr>
          <p:grpSpPr>
            <a:xfrm>
              <a:off x="11174217" y="945176"/>
              <a:ext cx="360000" cy="360000"/>
              <a:chOff x="11174217" y="945176"/>
              <a:chExt cx="360000" cy="360000"/>
            </a:xfrm>
          </p:grpSpPr>
          <p:sp>
            <p:nvSpPr>
              <p:cNvPr id="14" name="Interaktive Schaltfläche: Leer 13">
                <a:hlinkClick r:id="" action="ppaction://noaction" highlightClick="1"/>
                <a:extLst>
                  <a:ext uri="{FF2B5EF4-FFF2-40B4-BE49-F238E27FC236}">
                    <a16:creationId xmlns:a16="http://schemas.microsoft.com/office/drawing/2014/main" id="{298E08E7-0CA0-42AF-B649-362BE65C33A3}"/>
                  </a:ext>
                </a:extLst>
              </p:cNvPr>
              <p:cNvSpPr/>
              <p:nvPr/>
            </p:nvSpPr>
            <p:spPr bwMode="auto">
              <a:xfrm>
                <a:off x="11174217" y="945176"/>
                <a:ext cx="360000" cy="360000"/>
              </a:xfrm>
              <a:prstGeom prst="actionButtonBlank">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pic>
            <p:nvPicPr>
              <p:cNvPr id="15" name="Grafik 14" descr="Schlüssel">
                <a:hlinkClick r:id="rId7" action="ppaction://hlinksldjump"/>
                <a:extLst>
                  <a:ext uri="{FF2B5EF4-FFF2-40B4-BE49-F238E27FC236}">
                    <a16:creationId xmlns:a16="http://schemas.microsoft.com/office/drawing/2014/main" id="{C8BD9C0B-4C04-4181-A476-1F5B89E7656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11200728" y="971684"/>
                <a:ext cx="306977" cy="306977"/>
              </a:xfrm>
              <a:prstGeom prst="rect">
                <a:avLst/>
              </a:prstGeom>
            </p:spPr>
          </p:pic>
        </p:grpSp>
        <p:sp>
          <p:nvSpPr>
            <p:cNvPr id="10" name="Interaktive Schaltfläche: Nächste(r) oder Weiter 9">
              <a:hlinkClick r:id="" action="ppaction://hlinkshowjump?jump=nextslide" highlightClick="1"/>
              <a:extLst>
                <a:ext uri="{FF2B5EF4-FFF2-40B4-BE49-F238E27FC236}">
                  <a16:creationId xmlns:a16="http://schemas.microsoft.com/office/drawing/2014/main" id="{BBE1C2CE-3969-445D-8E08-8249082CFA67}"/>
                </a:ext>
              </a:extLst>
            </p:cNvPr>
            <p:cNvSpPr/>
            <p:nvPr/>
          </p:nvSpPr>
          <p:spPr bwMode="auto">
            <a:xfrm>
              <a:off x="10814217" y="945176"/>
              <a:ext cx="360000" cy="360000"/>
            </a:xfrm>
            <a:prstGeom prst="actionButtonForwardNext">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1" name="Interaktive Schaltfläche: Zurück oder Vorherige(r) 10">
              <a:hlinkClick r:id="" action="ppaction://hlinkshowjump?jump=previousslide" highlightClick="1"/>
              <a:extLst>
                <a:ext uri="{FF2B5EF4-FFF2-40B4-BE49-F238E27FC236}">
                  <a16:creationId xmlns:a16="http://schemas.microsoft.com/office/drawing/2014/main" id="{DE7F6686-58F3-498F-9321-E7B6DB4C28AA}"/>
                </a:ext>
              </a:extLst>
            </p:cNvPr>
            <p:cNvSpPr/>
            <p:nvPr/>
          </p:nvSpPr>
          <p:spPr bwMode="auto">
            <a:xfrm>
              <a:off x="10454217" y="945176"/>
              <a:ext cx="360000" cy="360000"/>
            </a:xfrm>
            <a:prstGeom prst="actionButtonBackPrevious">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2" name="Interaktive Schaltfläche: Zurückkehren 11">
              <a:hlinkClick r:id="" action="ppaction://hlinkshowjump?jump=lastslideviewed" highlightClick="1"/>
              <a:extLst>
                <a:ext uri="{FF2B5EF4-FFF2-40B4-BE49-F238E27FC236}">
                  <a16:creationId xmlns:a16="http://schemas.microsoft.com/office/drawing/2014/main" id="{C57C13F1-3334-437F-A0B2-ADE98E15F2FA}"/>
                </a:ext>
              </a:extLst>
            </p:cNvPr>
            <p:cNvSpPr/>
            <p:nvPr/>
          </p:nvSpPr>
          <p:spPr bwMode="auto">
            <a:xfrm>
              <a:off x="9734217" y="945176"/>
              <a:ext cx="360000" cy="360000"/>
            </a:xfrm>
            <a:prstGeom prst="actionButtonReturn">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3" name="Interaktive Schaltfläche: Zur Startseite wechseln 12">
              <a:hlinkClick r:id="" action="ppaction://hlinkshowjump?jump=firstslide" highlightClick="1"/>
              <a:extLst>
                <a:ext uri="{FF2B5EF4-FFF2-40B4-BE49-F238E27FC236}">
                  <a16:creationId xmlns:a16="http://schemas.microsoft.com/office/drawing/2014/main" id="{800D9331-5919-4168-AE31-B4AF34273EBF}"/>
                </a:ext>
              </a:extLst>
            </p:cNvPr>
            <p:cNvSpPr/>
            <p:nvPr/>
          </p:nvSpPr>
          <p:spPr bwMode="auto">
            <a:xfrm>
              <a:off x="10094217" y="945176"/>
              <a:ext cx="360000" cy="360000"/>
            </a:xfrm>
            <a:prstGeom prst="actionButtonHome">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grpSp>
      <mc:AlternateContent xmlns:mc="http://schemas.openxmlformats.org/markup-compatibility/2006" xmlns:a14="http://schemas.microsoft.com/office/drawing/2010/main">
        <mc:Choice Requires="a14">
          <p:sp>
            <p:nvSpPr>
              <p:cNvPr id="17" name="Inhaltsplatzhalter 1">
                <a:extLst>
                  <a:ext uri="{FF2B5EF4-FFF2-40B4-BE49-F238E27FC236}">
                    <a16:creationId xmlns:a16="http://schemas.microsoft.com/office/drawing/2014/main" id="{4C031937-0E82-4135-89D7-A8AC57618DFE}"/>
                  </a:ext>
                </a:extLst>
              </p:cNvPr>
              <p:cNvSpPr txBox="1">
                <a:spLocks/>
              </p:cNvSpPr>
              <p:nvPr/>
            </p:nvSpPr>
            <p:spPr bwMode="auto">
              <a:xfrm>
                <a:off x="317235" y="3856840"/>
                <a:ext cx="11557530" cy="25963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lang="de-DE" sz="1800" baseline="0" dirty="0" smtClean="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marL="285750" indent="-285750">
                  <a:buFont typeface="Arial" panose="020B0604020202020204" pitchFamily="34" charset="0"/>
                  <a:buChar char="•"/>
                </a:pPr>
                <a:r>
                  <a:rPr lang="en-US" sz="1400" kern="0" dirty="0"/>
                  <a:t>The formula can also be rearranged to calculate the probability of getting noise below a certain threshold </a:t>
                </a:r>
                <a14:m>
                  <m:oMath xmlns:m="http://schemas.openxmlformats.org/officeDocument/2006/math">
                    <m:r>
                      <a:rPr lang="de-DE" sz="1400" i="1" kern="0">
                        <a:latin typeface="Cambria Math" panose="02040503050406030204" pitchFamily="18" charset="0"/>
                      </a:rPr>
                      <m:t>𝑥</m:t>
                    </m:r>
                  </m:oMath>
                </a14:m>
                <a:r>
                  <a:rPr lang="en-US" sz="1400" kern="0" dirty="0"/>
                  <a:t> by setting </a:t>
                </a:r>
                <a14:m>
                  <m:oMath xmlns:m="http://schemas.openxmlformats.org/officeDocument/2006/math">
                    <m:r>
                      <a:rPr lang="de-DE" sz="1400" i="1" kern="0">
                        <a:latin typeface="Cambria Math" panose="02040503050406030204" pitchFamily="18" charset="0"/>
                      </a:rPr>
                      <m:t>𝑥</m:t>
                    </m:r>
                    <m:r>
                      <a:rPr lang="de-DE" sz="1400" b="0" i="0" kern="0" smtClean="0">
                        <a:latin typeface="Cambria Math" panose="02040503050406030204" pitchFamily="18" charset="0"/>
                      </a:rPr>
                      <m:t>=</m:t>
                    </m:r>
                    <m:r>
                      <a:rPr lang="en-US" sz="1400" i="1" kern="0">
                        <a:latin typeface="Cambria Math" panose="02040503050406030204" pitchFamily="18" charset="0"/>
                      </a:rPr>
                      <m:t>𝑡</m:t>
                    </m:r>
                    <m:r>
                      <a:rPr lang="en-US" sz="1400" i="1" kern="0">
                        <a:latin typeface="Cambria Math" panose="02040503050406030204" pitchFamily="18" charset="0"/>
                      </a:rPr>
                      <m:t>∗</m:t>
                    </m:r>
                    <m:r>
                      <a:rPr lang="en-US" sz="1400" i="1" kern="0">
                        <a:latin typeface="Cambria Math" panose="02040503050406030204" pitchFamily="18" charset="0"/>
                      </a:rPr>
                      <m:t>𝑏</m:t>
                    </m:r>
                  </m:oMath>
                </a14:m>
                <a:endParaRPr lang="en-US" sz="1400" kern="0" dirty="0"/>
              </a:p>
              <a:p>
                <a:pPr marL="285750" indent="-285750">
                  <a:buFont typeface="Arial" panose="020B0604020202020204" pitchFamily="34" charset="0"/>
                  <a:buChar char="•"/>
                </a:pPr>
                <a:endParaRPr lang="en-US" sz="1400" kern="0" dirty="0"/>
              </a:p>
              <a:p>
                <a:pPr marL="0" indent="0"/>
                <a14:m>
                  <m:oMathPara xmlns:m="http://schemas.openxmlformats.org/officeDocument/2006/math">
                    <m:oMathParaPr>
                      <m:jc m:val="centerGroup"/>
                    </m:oMathParaPr>
                    <m:oMath xmlns:m="http://schemas.openxmlformats.org/officeDocument/2006/math">
                      <m:func>
                        <m:funcPr>
                          <m:ctrlPr>
                            <a:rPr lang="en-US" sz="1400" i="1" kern="0">
                              <a:latin typeface="Cambria Math" panose="02040503050406030204" pitchFamily="18" charset="0"/>
                            </a:rPr>
                          </m:ctrlPr>
                        </m:funcPr>
                        <m:fName>
                          <m:r>
                            <m:rPr>
                              <m:sty m:val="p"/>
                            </m:rPr>
                            <a:rPr lang="en-US" sz="1400" kern="0">
                              <a:latin typeface="Cambria Math" panose="02040503050406030204" pitchFamily="18" charset="0"/>
                            </a:rPr>
                            <m:t>Pr</m:t>
                          </m:r>
                        </m:fName>
                        <m:e>
                          <m:d>
                            <m:dPr>
                              <m:begChr m:val="["/>
                              <m:endChr m:val="]"/>
                              <m:ctrlPr>
                                <a:rPr lang="en-US" sz="1400" i="1" kern="0">
                                  <a:latin typeface="Cambria Math" panose="02040503050406030204" pitchFamily="18" charset="0"/>
                                </a:rPr>
                              </m:ctrlPr>
                            </m:dPr>
                            <m:e>
                              <m:d>
                                <m:dPr>
                                  <m:begChr m:val="|"/>
                                  <m:endChr m:val="|"/>
                                  <m:ctrlPr>
                                    <a:rPr lang="en-US" sz="1400" i="1" kern="0">
                                      <a:latin typeface="Cambria Math" panose="02040503050406030204" pitchFamily="18" charset="0"/>
                                    </a:rPr>
                                  </m:ctrlPr>
                                </m:dPr>
                                <m:e>
                                  <m:r>
                                    <a:rPr lang="de-DE" sz="1400" i="1" kern="0">
                                      <a:latin typeface="Cambria Math" panose="02040503050406030204" pitchFamily="18" charset="0"/>
                                    </a:rPr>
                                    <m:t>𝐿𝑎𝑝</m:t>
                                  </m:r>
                                  <m:r>
                                    <a:rPr lang="de-DE" sz="1400" i="1" kern="0">
                                      <a:latin typeface="Cambria Math" panose="02040503050406030204" pitchFamily="18" charset="0"/>
                                    </a:rPr>
                                    <m:t>(</m:t>
                                  </m:r>
                                  <m:f>
                                    <m:fPr>
                                      <m:ctrlPr>
                                        <a:rPr lang="en-US" sz="1400" i="1" kern="0">
                                          <a:latin typeface="Cambria Math" panose="02040503050406030204" pitchFamily="18" charset="0"/>
                                        </a:rPr>
                                      </m:ctrlPr>
                                    </m:fPr>
                                    <m:num>
                                      <m:r>
                                        <a:rPr lang="en-US" sz="1400" i="1" kern="0">
                                          <a:latin typeface="Cambria Math" panose="02040503050406030204" pitchFamily="18" charset="0"/>
                                          <a:ea typeface="Cambria Math" panose="02040503050406030204" pitchFamily="18" charset="0"/>
                                        </a:rPr>
                                        <m:t>∆</m:t>
                                      </m:r>
                                      <m:r>
                                        <a:rPr lang="en-US" sz="1400" i="1" kern="0">
                                          <a:latin typeface="Cambria Math" panose="02040503050406030204" pitchFamily="18" charset="0"/>
                                          <a:ea typeface="Cambria Math" panose="02040503050406030204" pitchFamily="18" charset="0"/>
                                        </a:rPr>
                                        <m:t>𝑓</m:t>
                                      </m:r>
                                    </m:num>
                                    <m:den>
                                      <m:r>
                                        <a:rPr lang="en-US" sz="1400" i="1" kern="0">
                                          <a:latin typeface="Cambria Math" panose="02040503050406030204" pitchFamily="18" charset="0"/>
                                          <a:ea typeface="Cambria Math" panose="02040503050406030204" pitchFamily="18" charset="0"/>
                                        </a:rPr>
                                        <m:t>𝜀</m:t>
                                      </m:r>
                                    </m:den>
                                  </m:f>
                                  <m:r>
                                    <a:rPr lang="de-DE" sz="1400" i="1" kern="0">
                                      <a:latin typeface="Cambria Math" panose="02040503050406030204" pitchFamily="18" charset="0"/>
                                    </a:rPr>
                                    <m:t>)</m:t>
                                  </m:r>
                                </m:e>
                              </m:d>
                              <m:r>
                                <a:rPr lang="de-DE" sz="1400" i="1" kern="0">
                                  <a:latin typeface="Cambria Math" panose="02040503050406030204" pitchFamily="18" charset="0"/>
                                </a:rPr>
                                <m:t>≤</m:t>
                              </m:r>
                              <m:r>
                                <a:rPr lang="de-DE" sz="1400" i="1" kern="0">
                                  <a:latin typeface="Cambria Math" panose="02040503050406030204" pitchFamily="18" charset="0"/>
                                  <a:ea typeface="Cambria Math" panose="02040503050406030204" pitchFamily="18" charset="0"/>
                                </a:rPr>
                                <m:t>𝑥</m:t>
                              </m:r>
                            </m:e>
                          </m:d>
                          <m:r>
                            <a:rPr lang="de-DE" sz="1400" i="1" kern="0">
                              <a:latin typeface="Cambria Math" panose="02040503050406030204" pitchFamily="18" charset="0"/>
                              <a:ea typeface="Cambria Math" panose="02040503050406030204" pitchFamily="18" charset="0"/>
                            </a:rPr>
                            <m:t>=</m:t>
                          </m:r>
                        </m:e>
                      </m:func>
                      <m:sSup>
                        <m:sSupPr>
                          <m:ctrlPr>
                            <a:rPr lang="en-US" sz="1400" i="1" kern="0">
                              <a:latin typeface="Cambria Math" panose="02040503050406030204" pitchFamily="18" charset="0"/>
                            </a:rPr>
                          </m:ctrlPr>
                        </m:sSupPr>
                        <m:e>
                          <m:r>
                            <a:rPr lang="de-DE" sz="1400" i="1" kern="0">
                              <a:latin typeface="Cambria Math" panose="02040503050406030204" pitchFamily="18" charset="0"/>
                            </a:rPr>
                            <m:t>1−</m:t>
                          </m:r>
                          <m:r>
                            <a:rPr lang="en-US" sz="1400" i="1" kern="0">
                              <a:latin typeface="Cambria Math" panose="02040503050406030204" pitchFamily="18" charset="0"/>
                            </a:rPr>
                            <m:t>𝑒</m:t>
                          </m:r>
                        </m:e>
                        <m:sup>
                          <m:r>
                            <a:rPr lang="en-US" sz="1400" i="1" kern="0">
                              <a:latin typeface="Cambria Math" panose="02040503050406030204" pitchFamily="18" charset="0"/>
                            </a:rPr>
                            <m:t>−</m:t>
                          </m:r>
                          <m:f>
                            <m:fPr>
                              <m:ctrlPr>
                                <a:rPr lang="en-US" sz="1400" i="1" kern="0">
                                  <a:latin typeface="Cambria Math" panose="02040503050406030204" pitchFamily="18" charset="0"/>
                                </a:rPr>
                              </m:ctrlPr>
                            </m:fPr>
                            <m:num>
                              <m:r>
                                <a:rPr lang="en-US" sz="1400" i="1" kern="0">
                                  <a:latin typeface="Cambria Math" panose="02040503050406030204" pitchFamily="18" charset="0"/>
                                  <a:ea typeface="Cambria Math" panose="02040503050406030204" pitchFamily="18" charset="0"/>
                                </a:rPr>
                                <m:t>𝜀</m:t>
                              </m:r>
                              <m:r>
                                <a:rPr lang="en-US" sz="1400" i="1" kern="0">
                                  <a:latin typeface="Cambria Math" panose="02040503050406030204" pitchFamily="18" charset="0"/>
                                  <a:ea typeface="Cambria Math" panose="02040503050406030204" pitchFamily="18" charset="0"/>
                                </a:rPr>
                                <m:t>∗</m:t>
                              </m:r>
                              <m:r>
                                <a:rPr lang="en-US" sz="1400" i="1" kern="0">
                                  <a:latin typeface="Cambria Math" panose="02040503050406030204" pitchFamily="18" charset="0"/>
                                </a:rPr>
                                <m:t>𝑥</m:t>
                              </m:r>
                            </m:num>
                            <m:den>
                              <m:r>
                                <a:rPr lang="en-US" sz="1400" i="1" kern="0">
                                  <a:latin typeface="Cambria Math" panose="02040503050406030204" pitchFamily="18" charset="0"/>
                                  <a:ea typeface="Cambria Math" panose="02040503050406030204" pitchFamily="18" charset="0"/>
                                </a:rPr>
                                <m:t>∆</m:t>
                              </m:r>
                              <m:r>
                                <a:rPr lang="en-US" sz="1400" i="1" kern="0">
                                  <a:latin typeface="Cambria Math" panose="02040503050406030204" pitchFamily="18" charset="0"/>
                                  <a:ea typeface="Cambria Math" panose="02040503050406030204" pitchFamily="18" charset="0"/>
                                </a:rPr>
                                <m:t>𝑓</m:t>
                              </m:r>
                            </m:den>
                          </m:f>
                        </m:sup>
                      </m:sSup>
                    </m:oMath>
                  </m:oMathPara>
                </a14:m>
                <a:endParaRPr lang="en-US" sz="1400" kern="0" dirty="0"/>
              </a:p>
              <a:p>
                <a:pPr marL="0" indent="0"/>
                <a:endParaRPr lang="en-US" sz="1400" kern="0" dirty="0"/>
              </a:p>
              <a:p>
                <a:pPr marL="285750" indent="-285750">
                  <a:buFont typeface="Arial" panose="020B0604020202020204" pitchFamily="34" charset="0"/>
                  <a:buChar char="•"/>
                </a:pPr>
                <a:r>
                  <a:rPr lang="en-US" sz="1400" kern="0" dirty="0"/>
                  <a:t>Conversely, we can also determine the threshold below which the noise will stay with probability </a:t>
                </a:r>
                <a14:m>
                  <m:oMath xmlns:m="http://schemas.openxmlformats.org/officeDocument/2006/math">
                    <m:r>
                      <a:rPr lang="en-US" sz="1400" i="1" kern="0">
                        <a:latin typeface="Cambria Math" panose="02040503050406030204" pitchFamily="18" charset="0"/>
                        <a:ea typeface="Cambria Math" panose="02040503050406030204" pitchFamily="18" charset="0"/>
                      </a:rPr>
                      <m:t>𝛽</m:t>
                    </m:r>
                  </m:oMath>
                </a14:m>
                <a:r>
                  <a:rPr lang="en-US" sz="1400" kern="0" dirty="0"/>
                  <a:t>, by setting </a:t>
                </a:r>
                <a14:m>
                  <m:oMath xmlns:m="http://schemas.openxmlformats.org/officeDocument/2006/math">
                    <m:r>
                      <a:rPr lang="de-DE" sz="1400" i="1" kern="0">
                        <a:latin typeface="Cambria Math" panose="02040503050406030204" pitchFamily="18" charset="0"/>
                      </a:rPr>
                      <m:t>𝑡</m:t>
                    </m:r>
                    <m:r>
                      <a:rPr lang="de-DE" sz="1400" b="0" i="0" kern="0" smtClean="0">
                        <a:latin typeface="Cambria Math" panose="02040503050406030204" pitchFamily="18" charset="0"/>
                      </a:rPr>
                      <m:t>=</m:t>
                    </m:r>
                    <m:r>
                      <m:rPr>
                        <m:sty m:val="p"/>
                      </m:rPr>
                      <a:rPr lang="en-US" sz="1400" kern="0">
                        <a:latin typeface="Cambria Math" panose="02040503050406030204" pitchFamily="18" charset="0"/>
                      </a:rPr>
                      <m:t>ln</m:t>
                    </m:r>
                    <m:r>
                      <a:rPr lang="en-US" sz="1400" i="1" kern="0">
                        <a:latin typeface="Cambria Math" panose="02040503050406030204" pitchFamily="18" charset="0"/>
                      </a:rPr>
                      <m:t>⁡(</m:t>
                    </m:r>
                    <m:f>
                      <m:fPr>
                        <m:ctrlPr>
                          <a:rPr lang="en-US" sz="1400" i="1" kern="0">
                            <a:latin typeface="Cambria Math" panose="02040503050406030204" pitchFamily="18" charset="0"/>
                          </a:rPr>
                        </m:ctrlPr>
                      </m:fPr>
                      <m:num>
                        <m:r>
                          <a:rPr lang="en-US" sz="1400" i="1" kern="0">
                            <a:latin typeface="Cambria Math" panose="02040503050406030204" pitchFamily="18" charset="0"/>
                          </a:rPr>
                          <m:t>1</m:t>
                        </m:r>
                      </m:num>
                      <m:den>
                        <m:r>
                          <a:rPr lang="de-DE" sz="1400" i="1" kern="0">
                            <a:latin typeface="Cambria Math" panose="02040503050406030204" pitchFamily="18" charset="0"/>
                          </a:rPr>
                          <m:t>1−</m:t>
                        </m:r>
                        <m:r>
                          <a:rPr lang="en-US" sz="1400" i="1" kern="0">
                            <a:latin typeface="Cambria Math" panose="02040503050406030204" pitchFamily="18" charset="0"/>
                            <a:ea typeface="Cambria Math" panose="02040503050406030204" pitchFamily="18" charset="0"/>
                          </a:rPr>
                          <m:t>𝛽</m:t>
                        </m:r>
                      </m:den>
                    </m:f>
                    <m:r>
                      <a:rPr lang="en-US" sz="1400" i="1" kern="0">
                        <a:latin typeface="Cambria Math" panose="02040503050406030204" pitchFamily="18" charset="0"/>
                      </a:rPr>
                      <m:t>)</m:t>
                    </m:r>
                  </m:oMath>
                </a14:m>
                <a:endParaRPr lang="en-US" sz="1400" kern="0" dirty="0"/>
              </a:p>
              <a:p>
                <a:pPr marL="285750" indent="-285750">
                  <a:buFont typeface="Arial" panose="020B0604020202020204" pitchFamily="34" charset="0"/>
                  <a:buChar char="•"/>
                </a:pPr>
                <a:endParaRPr lang="en-US" sz="1400" kern="0" dirty="0"/>
              </a:p>
              <a:p>
                <a:pPr marL="0" indent="0"/>
                <a14:m>
                  <m:oMathPara xmlns:m="http://schemas.openxmlformats.org/officeDocument/2006/math">
                    <m:oMathParaPr>
                      <m:jc m:val="centerGroup"/>
                    </m:oMathParaPr>
                    <m:oMath xmlns:m="http://schemas.openxmlformats.org/officeDocument/2006/math">
                      <m:func>
                        <m:funcPr>
                          <m:ctrlPr>
                            <a:rPr lang="en-US" sz="1400" i="1" kern="0">
                              <a:latin typeface="Cambria Math" panose="02040503050406030204" pitchFamily="18" charset="0"/>
                            </a:rPr>
                          </m:ctrlPr>
                        </m:funcPr>
                        <m:fName>
                          <m:r>
                            <m:rPr>
                              <m:sty m:val="p"/>
                            </m:rPr>
                            <a:rPr lang="en-US" sz="1400" kern="0">
                              <a:latin typeface="Cambria Math" panose="02040503050406030204" pitchFamily="18" charset="0"/>
                            </a:rPr>
                            <m:t>Pr</m:t>
                          </m:r>
                        </m:fName>
                        <m:e>
                          <m:d>
                            <m:dPr>
                              <m:begChr m:val="["/>
                              <m:endChr m:val="]"/>
                              <m:ctrlPr>
                                <a:rPr lang="en-US" sz="1400" i="1" kern="0">
                                  <a:latin typeface="Cambria Math" panose="02040503050406030204" pitchFamily="18" charset="0"/>
                                </a:rPr>
                              </m:ctrlPr>
                            </m:dPr>
                            <m:e>
                              <m:d>
                                <m:dPr>
                                  <m:begChr m:val="|"/>
                                  <m:endChr m:val="|"/>
                                  <m:ctrlPr>
                                    <a:rPr lang="en-US" sz="1400" i="1" kern="0">
                                      <a:latin typeface="Cambria Math" panose="02040503050406030204" pitchFamily="18" charset="0"/>
                                    </a:rPr>
                                  </m:ctrlPr>
                                </m:dPr>
                                <m:e>
                                  <m:r>
                                    <a:rPr lang="de-DE" sz="1400" i="1" kern="0">
                                      <a:latin typeface="Cambria Math" panose="02040503050406030204" pitchFamily="18" charset="0"/>
                                    </a:rPr>
                                    <m:t>𝐿𝑎𝑝</m:t>
                                  </m:r>
                                  <m:r>
                                    <a:rPr lang="de-DE" sz="1400" i="1" kern="0">
                                      <a:latin typeface="Cambria Math" panose="02040503050406030204" pitchFamily="18" charset="0"/>
                                    </a:rPr>
                                    <m:t>(</m:t>
                                  </m:r>
                                  <m:f>
                                    <m:fPr>
                                      <m:ctrlPr>
                                        <a:rPr lang="en-US" sz="1400" i="1" kern="0">
                                          <a:latin typeface="Cambria Math" panose="02040503050406030204" pitchFamily="18" charset="0"/>
                                        </a:rPr>
                                      </m:ctrlPr>
                                    </m:fPr>
                                    <m:num>
                                      <m:r>
                                        <a:rPr lang="en-US" sz="1400" i="1" kern="0">
                                          <a:latin typeface="Cambria Math" panose="02040503050406030204" pitchFamily="18" charset="0"/>
                                          <a:ea typeface="Cambria Math" panose="02040503050406030204" pitchFamily="18" charset="0"/>
                                        </a:rPr>
                                        <m:t>∆</m:t>
                                      </m:r>
                                      <m:r>
                                        <a:rPr lang="en-US" sz="1400" i="1" kern="0">
                                          <a:latin typeface="Cambria Math" panose="02040503050406030204" pitchFamily="18" charset="0"/>
                                          <a:ea typeface="Cambria Math" panose="02040503050406030204" pitchFamily="18" charset="0"/>
                                        </a:rPr>
                                        <m:t>𝑓</m:t>
                                      </m:r>
                                    </m:num>
                                    <m:den>
                                      <m:r>
                                        <a:rPr lang="en-US" sz="1400" i="1" kern="0">
                                          <a:latin typeface="Cambria Math" panose="02040503050406030204" pitchFamily="18" charset="0"/>
                                          <a:ea typeface="Cambria Math" panose="02040503050406030204" pitchFamily="18" charset="0"/>
                                        </a:rPr>
                                        <m:t>𝜀</m:t>
                                      </m:r>
                                    </m:den>
                                  </m:f>
                                  <m:r>
                                    <a:rPr lang="de-DE" sz="1400" i="1" kern="0">
                                      <a:latin typeface="Cambria Math" panose="02040503050406030204" pitchFamily="18" charset="0"/>
                                      <a:ea typeface="Cambria Math" panose="02040503050406030204" pitchFamily="18" charset="0"/>
                                    </a:rPr>
                                    <m:t>)</m:t>
                                  </m:r>
                                </m:e>
                              </m:d>
                              <m:r>
                                <a:rPr lang="de-DE" sz="1400" i="1" kern="0">
                                  <a:latin typeface="Cambria Math" panose="02040503050406030204" pitchFamily="18" charset="0"/>
                                </a:rPr>
                                <m:t>≤</m:t>
                              </m:r>
                              <m:f>
                                <m:fPr>
                                  <m:ctrlPr>
                                    <a:rPr lang="en-US" sz="1400" i="1" kern="0">
                                      <a:latin typeface="Cambria Math" panose="02040503050406030204" pitchFamily="18" charset="0"/>
                                    </a:rPr>
                                  </m:ctrlPr>
                                </m:fPr>
                                <m:num>
                                  <m:r>
                                    <a:rPr lang="en-US" sz="1400" i="1" kern="0">
                                      <a:latin typeface="Cambria Math" panose="02040503050406030204" pitchFamily="18" charset="0"/>
                                      <a:ea typeface="Cambria Math" panose="02040503050406030204" pitchFamily="18" charset="0"/>
                                    </a:rPr>
                                    <m:t>∆</m:t>
                                  </m:r>
                                  <m:r>
                                    <a:rPr lang="en-US" sz="1400" i="1" kern="0">
                                      <a:latin typeface="Cambria Math" panose="02040503050406030204" pitchFamily="18" charset="0"/>
                                      <a:ea typeface="Cambria Math" panose="02040503050406030204" pitchFamily="18" charset="0"/>
                                    </a:rPr>
                                    <m:t>𝑓</m:t>
                                  </m:r>
                                </m:num>
                                <m:den>
                                  <m:r>
                                    <a:rPr lang="en-US" sz="1400" i="1" kern="0">
                                      <a:latin typeface="Cambria Math" panose="02040503050406030204" pitchFamily="18" charset="0"/>
                                      <a:ea typeface="Cambria Math" panose="02040503050406030204" pitchFamily="18" charset="0"/>
                                    </a:rPr>
                                    <m:t>𝜀</m:t>
                                  </m:r>
                                </m:den>
                              </m:f>
                              <m:r>
                                <a:rPr lang="en-US" sz="1400" i="1" kern="0">
                                  <a:latin typeface="Cambria Math" panose="02040503050406030204" pitchFamily="18" charset="0"/>
                                </a:rPr>
                                <m:t>∗</m:t>
                              </m:r>
                              <m:r>
                                <m:rPr>
                                  <m:sty m:val="p"/>
                                </m:rPr>
                                <a:rPr lang="en-US" sz="1400" kern="0">
                                  <a:latin typeface="Cambria Math" panose="02040503050406030204" pitchFamily="18" charset="0"/>
                                </a:rPr>
                                <m:t>ln</m:t>
                              </m:r>
                              <m:r>
                                <a:rPr lang="en-US" sz="1400" i="1" kern="0">
                                  <a:latin typeface="Cambria Math" panose="02040503050406030204" pitchFamily="18" charset="0"/>
                                </a:rPr>
                                <m:t>⁡(</m:t>
                              </m:r>
                              <m:f>
                                <m:fPr>
                                  <m:ctrlPr>
                                    <a:rPr lang="en-US" sz="1400" i="1" kern="0">
                                      <a:latin typeface="Cambria Math" panose="02040503050406030204" pitchFamily="18" charset="0"/>
                                    </a:rPr>
                                  </m:ctrlPr>
                                </m:fPr>
                                <m:num>
                                  <m:r>
                                    <a:rPr lang="en-US" sz="1400" i="1" kern="0">
                                      <a:latin typeface="Cambria Math" panose="02040503050406030204" pitchFamily="18" charset="0"/>
                                    </a:rPr>
                                    <m:t>1</m:t>
                                  </m:r>
                                </m:num>
                                <m:den>
                                  <m:r>
                                    <a:rPr lang="de-DE" sz="1400" i="1" kern="0">
                                      <a:latin typeface="Cambria Math" panose="02040503050406030204" pitchFamily="18" charset="0"/>
                                    </a:rPr>
                                    <m:t>1−</m:t>
                                  </m:r>
                                  <m:r>
                                    <a:rPr lang="en-US" sz="1400" i="1" kern="0">
                                      <a:latin typeface="Cambria Math" panose="02040503050406030204" pitchFamily="18" charset="0"/>
                                      <a:ea typeface="Cambria Math" panose="02040503050406030204" pitchFamily="18" charset="0"/>
                                    </a:rPr>
                                    <m:t>𝛽</m:t>
                                  </m:r>
                                </m:den>
                              </m:f>
                              <m:r>
                                <a:rPr lang="en-US" sz="1400" i="1" kern="0">
                                  <a:latin typeface="Cambria Math" panose="02040503050406030204" pitchFamily="18" charset="0"/>
                                </a:rPr>
                                <m:t>)</m:t>
                              </m:r>
                            </m:e>
                          </m:d>
                        </m:e>
                      </m:func>
                      <m:r>
                        <a:rPr lang="en-US" sz="1400" i="1" kern="0">
                          <a:latin typeface="Cambria Math" panose="02040503050406030204" pitchFamily="18" charset="0"/>
                        </a:rPr>
                        <m:t>=</m:t>
                      </m:r>
                      <m:r>
                        <a:rPr lang="en-US" sz="1400" i="1" kern="0" smtClean="0">
                          <a:latin typeface="Cambria Math" panose="02040503050406030204" pitchFamily="18" charset="0"/>
                          <a:ea typeface="Cambria Math" panose="02040503050406030204" pitchFamily="18" charset="0"/>
                        </a:rPr>
                        <m:t>𝛽</m:t>
                      </m:r>
                    </m:oMath>
                  </m:oMathPara>
                </a14:m>
                <a:endParaRPr lang="en-US" sz="1400" kern="0" dirty="0"/>
              </a:p>
            </p:txBody>
          </p:sp>
        </mc:Choice>
        <mc:Fallback xmlns="">
          <p:sp>
            <p:nvSpPr>
              <p:cNvPr id="17" name="Inhaltsplatzhalter 1">
                <a:extLst>
                  <a:ext uri="{FF2B5EF4-FFF2-40B4-BE49-F238E27FC236}">
                    <a16:creationId xmlns:a16="http://schemas.microsoft.com/office/drawing/2014/main" id="{4C031937-0E82-4135-89D7-A8AC57618DFE}"/>
                  </a:ext>
                </a:extLst>
              </p:cNvPr>
              <p:cNvSpPr txBox="1">
                <a:spLocks noRot="1" noChangeAspect="1" noMove="1" noResize="1" noEditPoints="1" noAdjustHandles="1" noChangeArrowheads="1" noChangeShapeType="1" noTextEdit="1"/>
              </p:cNvSpPr>
              <p:nvPr/>
            </p:nvSpPr>
            <p:spPr bwMode="auto">
              <a:xfrm>
                <a:off x="317235" y="3856840"/>
                <a:ext cx="11557530" cy="2596346"/>
              </a:xfrm>
              <a:prstGeom prst="rect">
                <a:avLst/>
              </a:prstGeom>
              <a:blipFill>
                <a:blip r:embed="rId10"/>
                <a:stretch>
                  <a:fillRect l="-53" t="-469"/>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26006815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1CE72F6E-7D09-4BA4-BACB-9DC88F8A2112}"/>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sz="1400" dirty="0"/>
                  <a:t>The exponential mechanism </a:t>
                </a:r>
                <a14:m>
                  <m:oMath xmlns:m="http://schemas.openxmlformats.org/officeDocument/2006/math">
                    <m:r>
                      <a:rPr lang="de-DE" sz="1400" b="0" i="1" smtClean="0">
                        <a:latin typeface="Cambria Math" panose="02040503050406030204" pitchFamily="18" charset="0"/>
                      </a:rPr>
                      <m:t>𝑀</m:t>
                    </m:r>
                  </m:oMath>
                </a14:m>
                <a:r>
                  <a:rPr lang="en-US" sz="1400" dirty="0"/>
                  <a:t> is ε-differentially private</a:t>
                </a:r>
              </a:p>
              <a:p>
                <a:pPr marL="285750" indent="-285750">
                  <a:buFont typeface="Arial" panose="020B0604020202020204" pitchFamily="34" charset="0"/>
                  <a:buChar char="•"/>
                </a:pPr>
                <a:r>
                  <a:rPr lang="en-US" sz="1400" dirty="0"/>
                  <a:t>Fix </a:t>
                </a:r>
                <a14:m>
                  <m:oMath xmlns:m="http://schemas.openxmlformats.org/officeDocument/2006/math">
                    <m:r>
                      <a:rPr lang="de-DE" sz="1400" b="0" i="1" smtClean="0">
                        <a:latin typeface="Cambria Math" panose="02040503050406030204" pitchFamily="18" charset="0"/>
                      </a:rPr>
                      <m:t>𝐷</m:t>
                    </m:r>
                    <m:r>
                      <a:rPr lang="de-DE" sz="1400" b="0" i="1" smtClean="0">
                        <a:latin typeface="Cambria Math" panose="02040503050406030204" pitchFamily="18" charset="0"/>
                      </a:rPr>
                      <m:t>,</m:t>
                    </m:r>
                    <m:r>
                      <a:rPr lang="de-DE" sz="1400" b="0" i="1" smtClean="0">
                        <a:latin typeface="Cambria Math" panose="02040503050406030204" pitchFamily="18" charset="0"/>
                      </a:rPr>
                      <m:t>𝐷</m:t>
                    </m:r>
                    <m:r>
                      <a:rPr lang="de-DE" sz="1400" b="0" i="1" smtClean="0">
                        <a:latin typeface="Cambria Math" panose="02040503050406030204" pitchFamily="18" charset="0"/>
                      </a:rPr>
                      <m:t>′</m:t>
                    </m:r>
                  </m:oMath>
                </a14:m>
                <a:r>
                  <a:rPr lang="en-US" sz="1400" dirty="0"/>
                  <a:t> as neighboring datasets, and some outcome </a:t>
                </a:r>
                <a14:m>
                  <m:oMath xmlns:m="http://schemas.openxmlformats.org/officeDocument/2006/math">
                    <m:r>
                      <a:rPr lang="de-DE" sz="1400" i="1">
                        <a:latin typeface="Cambria Math" panose="02040503050406030204" pitchFamily="18" charset="0"/>
                      </a:rPr>
                      <m:t>𝑟</m:t>
                    </m:r>
                    <m:r>
                      <a:rPr lang="de-DE" sz="1400" b="0" i="1" smtClean="0">
                        <a:latin typeface="Cambria Math" panose="02040503050406030204" pitchFamily="18" charset="0"/>
                      </a:rPr>
                      <m:t>∈</m:t>
                    </m:r>
                    <m:r>
                      <a:rPr lang="de-DE" sz="1400" b="0" i="1" smtClean="0">
                        <a:latin typeface="Cambria Math" panose="02040503050406030204" pitchFamily="18" charset="0"/>
                      </a:rPr>
                      <m:t>𝑅</m:t>
                    </m:r>
                  </m:oMath>
                </a14:m>
                <a:r>
                  <a:rPr lang="en-US" sz="1400" dirty="0"/>
                  <a:t>. Then we express the ratio of the probability of </a:t>
                </a:r>
                <a14:m>
                  <m:oMath xmlns:m="http://schemas.openxmlformats.org/officeDocument/2006/math">
                    <m:r>
                      <a:rPr lang="de-DE" sz="1400" b="0" i="1" smtClean="0">
                        <a:latin typeface="Cambria Math" panose="02040503050406030204" pitchFamily="18" charset="0"/>
                      </a:rPr>
                      <m:t>𝑟</m:t>
                    </m:r>
                  </m:oMath>
                </a14:m>
                <a:r>
                  <a:rPr lang="en-US" sz="1400" dirty="0"/>
                  <a:t> being output under </a:t>
                </a:r>
                <a14:m>
                  <m:oMath xmlns:m="http://schemas.openxmlformats.org/officeDocument/2006/math">
                    <m:r>
                      <a:rPr lang="de-DE" sz="1400" b="0" i="1" smtClean="0">
                        <a:latin typeface="Cambria Math" panose="02040503050406030204" pitchFamily="18" charset="0"/>
                      </a:rPr>
                      <m:t>𝐷</m:t>
                    </m:r>
                  </m:oMath>
                </a14:m>
                <a:r>
                  <a:rPr lang="en-US" sz="1400" dirty="0"/>
                  <a:t> and </a:t>
                </a:r>
                <a14:m>
                  <m:oMath xmlns:m="http://schemas.openxmlformats.org/officeDocument/2006/math">
                    <m:r>
                      <a:rPr lang="de-DE" sz="1400" b="0" i="1" smtClean="0">
                        <a:latin typeface="Cambria Math" panose="02040503050406030204" pitchFamily="18" charset="0"/>
                      </a:rPr>
                      <m:t>𝐷</m:t>
                    </m:r>
                    <m:r>
                      <a:rPr lang="de-DE" sz="1400" b="0" i="1" smtClean="0">
                        <a:latin typeface="Cambria Math" panose="02040503050406030204" pitchFamily="18" charset="0"/>
                      </a:rPr>
                      <m:t>′</m:t>
                    </m:r>
                  </m:oMath>
                </a14:m>
                <a:r>
                  <a:rPr lang="en-US" sz="1400" dirty="0"/>
                  <a:t> as follows:</a:t>
                </a:r>
              </a:p>
              <a:p>
                <a:pPr marL="0" indent="0"/>
                <a14:m>
                  <m:oMathPara xmlns:m="http://schemas.openxmlformats.org/officeDocument/2006/math">
                    <m:oMathParaPr>
                      <m:jc m:val="centerGroup"/>
                    </m:oMathParaPr>
                    <m:oMath xmlns:m="http://schemas.openxmlformats.org/officeDocument/2006/math">
                      <m:f>
                        <m:fPr>
                          <m:ctrlPr>
                            <a:rPr lang="en-US" sz="1400" i="1" smtClean="0">
                              <a:latin typeface="Cambria Math" panose="02040503050406030204" pitchFamily="18" charset="0"/>
                            </a:rPr>
                          </m:ctrlPr>
                        </m:fPr>
                        <m:num>
                          <m:r>
                            <m:rPr>
                              <m:sty m:val="p"/>
                            </m:rPr>
                            <a:rPr lang="de-DE" sz="1400" b="0" i="0" smtClean="0">
                              <a:latin typeface="Cambria Math" panose="02040503050406030204" pitchFamily="18" charset="0"/>
                            </a:rPr>
                            <m:t>Pr</m:t>
                          </m:r>
                          <m:r>
                            <a:rPr lang="de-DE" sz="1400" b="0" i="1" smtClean="0">
                              <a:latin typeface="Cambria Math" panose="02040503050406030204" pitchFamily="18" charset="0"/>
                            </a:rPr>
                            <m:t>⁡[</m:t>
                          </m:r>
                          <m:r>
                            <a:rPr lang="de-DE" sz="1400" b="0" i="1" smtClean="0">
                              <a:latin typeface="Cambria Math" panose="02040503050406030204" pitchFamily="18" charset="0"/>
                            </a:rPr>
                            <m:t>𝑀</m:t>
                          </m:r>
                          <m:d>
                            <m:dPr>
                              <m:ctrlPr>
                                <a:rPr lang="de-DE" sz="1400" b="0" i="1" smtClean="0">
                                  <a:latin typeface="Cambria Math" panose="02040503050406030204" pitchFamily="18" charset="0"/>
                                </a:rPr>
                              </m:ctrlPr>
                            </m:dPr>
                            <m:e>
                              <m:r>
                                <a:rPr lang="de-DE" sz="1400" b="0" i="1" smtClean="0">
                                  <a:latin typeface="Cambria Math" panose="02040503050406030204" pitchFamily="18" charset="0"/>
                                </a:rPr>
                                <m:t>𝐷</m:t>
                              </m:r>
                            </m:e>
                          </m:d>
                          <m:r>
                            <a:rPr lang="de-DE" sz="1400" b="0" i="1" smtClean="0">
                              <a:latin typeface="Cambria Math" panose="02040503050406030204" pitchFamily="18" charset="0"/>
                            </a:rPr>
                            <m:t>=</m:t>
                          </m:r>
                          <m:r>
                            <a:rPr lang="de-DE" sz="1400" b="0" i="1" smtClean="0">
                              <a:latin typeface="Cambria Math" panose="02040503050406030204" pitchFamily="18" charset="0"/>
                            </a:rPr>
                            <m:t>𝑟</m:t>
                          </m:r>
                          <m:r>
                            <a:rPr lang="de-DE" sz="1400" b="0" i="1" smtClean="0">
                              <a:latin typeface="Cambria Math" panose="02040503050406030204" pitchFamily="18" charset="0"/>
                            </a:rPr>
                            <m:t>]</m:t>
                          </m:r>
                        </m:num>
                        <m:den>
                          <m:r>
                            <m:rPr>
                              <m:sty m:val="p"/>
                            </m:rPr>
                            <a:rPr lang="de-DE" sz="1400">
                              <a:latin typeface="Cambria Math" panose="02040503050406030204" pitchFamily="18" charset="0"/>
                            </a:rPr>
                            <m:t>Pr</m:t>
                          </m:r>
                          <m:r>
                            <a:rPr lang="de-DE" sz="1400" i="1">
                              <a:latin typeface="Cambria Math" panose="02040503050406030204" pitchFamily="18" charset="0"/>
                            </a:rPr>
                            <m:t>⁡[</m:t>
                          </m:r>
                          <m:r>
                            <a:rPr lang="de-DE" sz="1400" i="1">
                              <a:latin typeface="Cambria Math" panose="02040503050406030204" pitchFamily="18" charset="0"/>
                            </a:rPr>
                            <m:t>𝑀</m:t>
                          </m:r>
                          <m:d>
                            <m:dPr>
                              <m:ctrlPr>
                                <a:rPr lang="de-DE" sz="1400" i="1">
                                  <a:latin typeface="Cambria Math" panose="02040503050406030204" pitchFamily="18" charset="0"/>
                                </a:rPr>
                              </m:ctrlPr>
                            </m:dPr>
                            <m:e>
                              <m:r>
                                <a:rPr lang="de-DE" sz="1400" i="1">
                                  <a:latin typeface="Cambria Math" panose="02040503050406030204" pitchFamily="18" charset="0"/>
                                </a:rPr>
                                <m:t>𝐷</m:t>
                              </m:r>
                              <m:r>
                                <a:rPr lang="de-DE" sz="1400" b="0" i="1" smtClean="0">
                                  <a:latin typeface="Cambria Math" panose="02040503050406030204" pitchFamily="18" charset="0"/>
                                </a:rPr>
                                <m:t>′</m:t>
                              </m:r>
                            </m:e>
                          </m:d>
                          <m:r>
                            <a:rPr lang="de-DE" sz="1400" i="1">
                              <a:latin typeface="Cambria Math" panose="02040503050406030204" pitchFamily="18" charset="0"/>
                            </a:rPr>
                            <m:t>=</m:t>
                          </m:r>
                          <m:r>
                            <a:rPr lang="de-DE" sz="1400" b="0" i="1" smtClean="0">
                              <a:latin typeface="Cambria Math" panose="02040503050406030204" pitchFamily="18" charset="0"/>
                            </a:rPr>
                            <m:t>𝑟</m:t>
                          </m:r>
                          <m:r>
                            <a:rPr lang="de-DE" sz="1400" b="0" i="1" smtClean="0">
                              <a:latin typeface="Cambria Math" panose="02040503050406030204" pitchFamily="18" charset="0"/>
                            </a:rPr>
                            <m:t>]</m:t>
                          </m:r>
                        </m:den>
                      </m:f>
                      <m:r>
                        <a:rPr lang="de-DE" sz="1400" b="0" i="1" smtClean="0">
                          <a:latin typeface="Cambria Math" panose="02040503050406030204" pitchFamily="18" charset="0"/>
                        </a:rPr>
                        <m:t>=</m:t>
                      </m:r>
                      <m:f>
                        <m:fPr>
                          <m:ctrlPr>
                            <a:rPr lang="de-DE" sz="1400" b="0" i="1" smtClean="0">
                              <a:latin typeface="Cambria Math" panose="02040503050406030204" pitchFamily="18" charset="0"/>
                            </a:rPr>
                          </m:ctrlPr>
                        </m:fPr>
                        <m:num>
                          <m:f>
                            <m:fPr>
                              <m:ctrlPr>
                                <a:rPr lang="de-DE" sz="1400" i="1">
                                  <a:latin typeface="Cambria Math" panose="02040503050406030204" pitchFamily="18" charset="0"/>
                                </a:rPr>
                              </m:ctrlPr>
                            </m:fPr>
                            <m:num>
                              <m:func>
                                <m:funcPr>
                                  <m:ctrlPr>
                                    <a:rPr lang="de-DE" sz="1400" i="1">
                                      <a:latin typeface="Cambria Math" panose="02040503050406030204" pitchFamily="18" charset="0"/>
                                    </a:rPr>
                                  </m:ctrlPr>
                                </m:funcPr>
                                <m:fName>
                                  <m:r>
                                    <m:rPr>
                                      <m:sty m:val="p"/>
                                    </m:rPr>
                                    <a:rPr lang="de-DE" sz="1400">
                                      <a:latin typeface="Cambria Math" panose="02040503050406030204" pitchFamily="18" charset="0"/>
                                    </a:rPr>
                                    <m:t>exp</m:t>
                                  </m:r>
                                </m:fName>
                                <m:e>
                                  <m:d>
                                    <m:dPr>
                                      <m:ctrlPr>
                                        <a:rPr lang="de-DE" sz="1400" i="1">
                                          <a:latin typeface="Cambria Math" panose="02040503050406030204" pitchFamily="18" charset="0"/>
                                        </a:rPr>
                                      </m:ctrlPr>
                                    </m:dPr>
                                    <m:e>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r>
                                                <a:rPr lang="de-DE" sz="1400" i="1">
                                                  <a:latin typeface="Cambria Math" panose="02040503050406030204" pitchFamily="18" charset="0"/>
                                                  <a:ea typeface="Cambria Math" panose="02040503050406030204" pitchFamily="18" charset="0"/>
                                                </a:rPr>
                                                <m:t>𝐷</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𝑟</m:t>
                                              </m:r>
                                            </m:e>
                                          </m:d>
                                        </m:num>
                                        <m:den>
                                          <m:r>
                                            <a:rPr lang="de-DE" sz="1400" i="1">
                                              <a:latin typeface="Cambria Math" panose="02040503050406030204" pitchFamily="18" charset="0"/>
                                              <a:ea typeface="Cambria Math" panose="02040503050406030204" pitchFamily="18" charset="0"/>
                                            </a:rPr>
                                            <m:t>2∗∆</m:t>
                                          </m:r>
                                          <m:r>
                                            <a:rPr lang="de-DE" sz="1400" i="1">
                                              <a:latin typeface="Cambria Math" panose="02040503050406030204" pitchFamily="18" charset="0"/>
                                              <a:ea typeface="Cambria Math" panose="02040503050406030204" pitchFamily="18" charset="0"/>
                                            </a:rPr>
                                            <m:t>𝑢</m:t>
                                          </m:r>
                                        </m:den>
                                      </m:f>
                                    </m:e>
                                  </m:d>
                                </m:e>
                              </m:func>
                            </m:num>
                            <m:den>
                              <m:nary>
                                <m:naryPr>
                                  <m:chr m:val="∑"/>
                                  <m:supHide m:val="on"/>
                                  <m:ctrlPr>
                                    <a:rPr lang="de-DE" sz="1400" i="1">
                                      <a:latin typeface="Cambria Math" panose="02040503050406030204" pitchFamily="18" charset="0"/>
                                    </a:rPr>
                                  </m:ctrlPr>
                                </m:naryPr>
                                <m:sub>
                                  <m:sSup>
                                    <m:sSupPr>
                                      <m:ctrlPr>
                                        <a:rPr lang="de-DE" sz="1400" i="1">
                                          <a:latin typeface="Cambria Math" panose="02040503050406030204" pitchFamily="18" charset="0"/>
                                        </a:rPr>
                                      </m:ctrlPr>
                                    </m:sSupPr>
                                    <m:e>
                                      <m:r>
                                        <a:rPr lang="de-DE" sz="1400" i="1">
                                          <a:latin typeface="Cambria Math" panose="02040503050406030204" pitchFamily="18" charset="0"/>
                                        </a:rPr>
                                        <m:t>𝑟</m:t>
                                      </m:r>
                                    </m:e>
                                    <m:sup>
                                      <m:r>
                                        <a:rPr lang="de-DE" sz="1400" i="1">
                                          <a:latin typeface="Cambria Math" panose="02040503050406030204" pitchFamily="18" charset="0"/>
                                        </a:rPr>
                                        <m:t>′</m:t>
                                      </m:r>
                                    </m:sup>
                                  </m:sSup>
                                  <m:r>
                                    <a:rPr lang="de-DE" sz="1400" i="1">
                                      <a:latin typeface="Cambria Math" panose="02040503050406030204" pitchFamily="18" charset="0"/>
                                    </a:rPr>
                                    <m:t>∈</m:t>
                                  </m:r>
                                  <m:r>
                                    <a:rPr lang="de-DE" sz="1400" i="1">
                                      <a:latin typeface="Cambria Math" panose="02040503050406030204" pitchFamily="18" charset="0"/>
                                    </a:rPr>
                                    <m:t>𝑅</m:t>
                                  </m:r>
                                </m:sub>
                                <m:sup/>
                                <m:e>
                                  <m:func>
                                    <m:funcPr>
                                      <m:ctrlPr>
                                        <a:rPr lang="de-DE" sz="1400" i="1">
                                          <a:latin typeface="Cambria Math" panose="02040503050406030204" pitchFamily="18" charset="0"/>
                                        </a:rPr>
                                      </m:ctrlPr>
                                    </m:funcPr>
                                    <m:fName>
                                      <m:r>
                                        <m:rPr>
                                          <m:sty m:val="p"/>
                                        </m:rPr>
                                        <a:rPr lang="de-DE" sz="1400">
                                          <a:latin typeface="Cambria Math" panose="02040503050406030204" pitchFamily="18" charset="0"/>
                                        </a:rPr>
                                        <m:t>exp</m:t>
                                      </m:r>
                                    </m:fName>
                                    <m:e>
                                      <m:d>
                                        <m:dPr>
                                          <m:ctrlPr>
                                            <a:rPr lang="de-DE" sz="1400" i="1">
                                              <a:latin typeface="Cambria Math" panose="02040503050406030204" pitchFamily="18" charset="0"/>
                                            </a:rPr>
                                          </m:ctrlPr>
                                        </m:dPr>
                                        <m:e>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r>
                                                    <a:rPr lang="de-DE" sz="1400" i="1">
                                                      <a:latin typeface="Cambria Math" panose="02040503050406030204" pitchFamily="18" charset="0"/>
                                                      <a:ea typeface="Cambria Math" panose="02040503050406030204" pitchFamily="18" charset="0"/>
                                                    </a:rPr>
                                                    <m:t>𝐷</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𝑟</m:t>
                                                  </m:r>
                                                  <m:r>
                                                    <a:rPr lang="de-DE" sz="1400" b="0" i="1" smtClean="0">
                                                      <a:latin typeface="Cambria Math" panose="02040503050406030204" pitchFamily="18" charset="0"/>
                                                      <a:ea typeface="Cambria Math" panose="02040503050406030204" pitchFamily="18" charset="0"/>
                                                    </a:rPr>
                                                    <m:t>′</m:t>
                                                  </m:r>
                                                </m:e>
                                              </m:d>
                                            </m:num>
                                            <m:den>
                                              <m:r>
                                                <a:rPr lang="de-DE" sz="1400" i="1">
                                                  <a:latin typeface="Cambria Math" panose="02040503050406030204" pitchFamily="18" charset="0"/>
                                                  <a:ea typeface="Cambria Math" panose="02040503050406030204" pitchFamily="18" charset="0"/>
                                                </a:rPr>
                                                <m:t>2∗∆</m:t>
                                              </m:r>
                                              <m:r>
                                                <a:rPr lang="de-DE" sz="1400" i="1">
                                                  <a:latin typeface="Cambria Math" panose="02040503050406030204" pitchFamily="18" charset="0"/>
                                                  <a:ea typeface="Cambria Math" panose="02040503050406030204" pitchFamily="18" charset="0"/>
                                                </a:rPr>
                                                <m:t>𝑢</m:t>
                                              </m:r>
                                            </m:den>
                                          </m:f>
                                        </m:e>
                                      </m:d>
                                    </m:e>
                                  </m:func>
                                </m:e>
                              </m:nary>
                            </m:den>
                          </m:f>
                        </m:num>
                        <m:den>
                          <m:f>
                            <m:fPr>
                              <m:ctrlPr>
                                <a:rPr lang="de-DE" sz="1400" i="1">
                                  <a:latin typeface="Cambria Math" panose="02040503050406030204" pitchFamily="18" charset="0"/>
                                </a:rPr>
                              </m:ctrlPr>
                            </m:fPr>
                            <m:num>
                              <m:func>
                                <m:funcPr>
                                  <m:ctrlPr>
                                    <a:rPr lang="de-DE" sz="1400" i="1">
                                      <a:latin typeface="Cambria Math" panose="02040503050406030204" pitchFamily="18" charset="0"/>
                                    </a:rPr>
                                  </m:ctrlPr>
                                </m:funcPr>
                                <m:fName>
                                  <m:r>
                                    <m:rPr>
                                      <m:sty m:val="p"/>
                                    </m:rPr>
                                    <a:rPr lang="de-DE" sz="1400">
                                      <a:latin typeface="Cambria Math" panose="02040503050406030204" pitchFamily="18" charset="0"/>
                                    </a:rPr>
                                    <m:t>exp</m:t>
                                  </m:r>
                                </m:fName>
                                <m:e>
                                  <m:d>
                                    <m:dPr>
                                      <m:ctrlPr>
                                        <a:rPr lang="de-DE" sz="1400" i="1">
                                          <a:latin typeface="Cambria Math" panose="02040503050406030204" pitchFamily="18" charset="0"/>
                                        </a:rPr>
                                      </m:ctrlPr>
                                    </m:dPr>
                                    <m:e>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r>
                                                <a:rPr lang="de-DE" sz="1400" i="1">
                                                  <a:latin typeface="Cambria Math" panose="02040503050406030204" pitchFamily="18" charset="0"/>
                                                  <a:ea typeface="Cambria Math" panose="02040503050406030204" pitchFamily="18" charset="0"/>
                                                </a:rPr>
                                                <m:t>𝐷</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𝑟</m:t>
                                              </m:r>
                                            </m:e>
                                          </m:d>
                                        </m:num>
                                        <m:den>
                                          <m:r>
                                            <a:rPr lang="de-DE" sz="1400" i="1">
                                              <a:latin typeface="Cambria Math" panose="02040503050406030204" pitchFamily="18" charset="0"/>
                                              <a:ea typeface="Cambria Math" panose="02040503050406030204" pitchFamily="18" charset="0"/>
                                            </a:rPr>
                                            <m:t>2∗∆</m:t>
                                          </m:r>
                                          <m:r>
                                            <a:rPr lang="de-DE" sz="1400" i="1">
                                              <a:latin typeface="Cambria Math" panose="02040503050406030204" pitchFamily="18" charset="0"/>
                                              <a:ea typeface="Cambria Math" panose="02040503050406030204" pitchFamily="18" charset="0"/>
                                            </a:rPr>
                                            <m:t>𝑢</m:t>
                                          </m:r>
                                        </m:den>
                                      </m:f>
                                    </m:e>
                                  </m:d>
                                </m:e>
                              </m:func>
                            </m:num>
                            <m:den>
                              <m:nary>
                                <m:naryPr>
                                  <m:chr m:val="∑"/>
                                  <m:supHide m:val="on"/>
                                  <m:ctrlPr>
                                    <a:rPr lang="de-DE" sz="1400" i="1">
                                      <a:latin typeface="Cambria Math" panose="02040503050406030204" pitchFamily="18" charset="0"/>
                                    </a:rPr>
                                  </m:ctrlPr>
                                </m:naryPr>
                                <m:sub>
                                  <m:sSup>
                                    <m:sSupPr>
                                      <m:ctrlPr>
                                        <a:rPr lang="de-DE" sz="1400" i="1">
                                          <a:latin typeface="Cambria Math" panose="02040503050406030204" pitchFamily="18" charset="0"/>
                                        </a:rPr>
                                      </m:ctrlPr>
                                    </m:sSupPr>
                                    <m:e>
                                      <m:r>
                                        <a:rPr lang="de-DE" sz="1400" i="1">
                                          <a:latin typeface="Cambria Math" panose="02040503050406030204" pitchFamily="18" charset="0"/>
                                        </a:rPr>
                                        <m:t>𝑟</m:t>
                                      </m:r>
                                    </m:e>
                                    <m:sup>
                                      <m:r>
                                        <a:rPr lang="de-DE" sz="1400" i="1">
                                          <a:latin typeface="Cambria Math" panose="02040503050406030204" pitchFamily="18" charset="0"/>
                                        </a:rPr>
                                        <m:t>′</m:t>
                                      </m:r>
                                    </m:sup>
                                  </m:sSup>
                                  <m:r>
                                    <a:rPr lang="de-DE" sz="1400" i="1">
                                      <a:latin typeface="Cambria Math" panose="02040503050406030204" pitchFamily="18" charset="0"/>
                                    </a:rPr>
                                    <m:t>∈</m:t>
                                  </m:r>
                                  <m:r>
                                    <a:rPr lang="de-DE" sz="1400" i="1">
                                      <a:latin typeface="Cambria Math" panose="02040503050406030204" pitchFamily="18" charset="0"/>
                                    </a:rPr>
                                    <m:t>𝑅</m:t>
                                  </m:r>
                                </m:sub>
                                <m:sup/>
                                <m:e>
                                  <m:func>
                                    <m:funcPr>
                                      <m:ctrlPr>
                                        <a:rPr lang="de-DE" sz="1400" i="1">
                                          <a:latin typeface="Cambria Math" panose="02040503050406030204" pitchFamily="18" charset="0"/>
                                        </a:rPr>
                                      </m:ctrlPr>
                                    </m:funcPr>
                                    <m:fName>
                                      <m:r>
                                        <m:rPr>
                                          <m:sty m:val="p"/>
                                        </m:rPr>
                                        <a:rPr lang="de-DE" sz="1400">
                                          <a:latin typeface="Cambria Math" panose="02040503050406030204" pitchFamily="18" charset="0"/>
                                        </a:rPr>
                                        <m:t>exp</m:t>
                                      </m:r>
                                    </m:fName>
                                    <m:e>
                                      <m:d>
                                        <m:dPr>
                                          <m:ctrlPr>
                                            <a:rPr lang="de-DE" sz="1400" i="1">
                                              <a:latin typeface="Cambria Math" panose="02040503050406030204" pitchFamily="18" charset="0"/>
                                            </a:rPr>
                                          </m:ctrlPr>
                                        </m:dPr>
                                        <m:e>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r>
                                                    <a:rPr lang="de-DE" sz="1400" i="1">
                                                      <a:latin typeface="Cambria Math" panose="02040503050406030204" pitchFamily="18" charset="0"/>
                                                      <a:ea typeface="Cambria Math" panose="02040503050406030204" pitchFamily="18" charset="0"/>
                                                    </a:rPr>
                                                    <m:t>𝐷</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𝑟</m:t>
                                                  </m:r>
                                                  <m:r>
                                                    <a:rPr lang="de-DE" sz="1400" i="1">
                                                      <a:latin typeface="Cambria Math" panose="02040503050406030204" pitchFamily="18" charset="0"/>
                                                      <a:ea typeface="Cambria Math" panose="02040503050406030204" pitchFamily="18" charset="0"/>
                                                    </a:rPr>
                                                    <m:t>′</m:t>
                                                  </m:r>
                                                </m:e>
                                              </m:d>
                                            </m:num>
                                            <m:den>
                                              <m:r>
                                                <a:rPr lang="de-DE" sz="1400" i="1">
                                                  <a:latin typeface="Cambria Math" panose="02040503050406030204" pitchFamily="18" charset="0"/>
                                                  <a:ea typeface="Cambria Math" panose="02040503050406030204" pitchFamily="18" charset="0"/>
                                                </a:rPr>
                                                <m:t>2∗∆</m:t>
                                              </m:r>
                                              <m:r>
                                                <a:rPr lang="de-DE" sz="1400" i="1">
                                                  <a:latin typeface="Cambria Math" panose="02040503050406030204" pitchFamily="18" charset="0"/>
                                                  <a:ea typeface="Cambria Math" panose="02040503050406030204" pitchFamily="18" charset="0"/>
                                                </a:rPr>
                                                <m:t>𝑢</m:t>
                                              </m:r>
                                            </m:den>
                                          </m:f>
                                        </m:e>
                                      </m:d>
                                    </m:e>
                                  </m:func>
                                </m:e>
                              </m:nary>
                            </m:den>
                          </m:f>
                        </m:den>
                      </m:f>
                      <m:r>
                        <a:rPr lang="de-DE" sz="1400" b="0" i="1" smtClean="0">
                          <a:latin typeface="Cambria Math" panose="02040503050406030204" pitchFamily="18" charset="0"/>
                        </a:rPr>
                        <m:t>=</m:t>
                      </m:r>
                      <m:func>
                        <m:funcPr>
                          <m:ctrlPr>
                            <a:rPr lang="de-DE" sz="1400" b="0" i="1" smtClean="0">
                              <a:latin typeface="Cambria Math" panose="02040503050406030204" pitchFamily="18" charset="0"/>
                            </a:rPr>
                          </m:ctrlPr>
                        </m:funcPr>
                        <m:fName>
                          <m:r>
                            <m:rPr>
                              <m:sty m:val="p"/>
                            </m:rPr>
                            <a:rPr lang="de-DE" sz="1400" b="0" i="0" smtClean="0">
                              <a:latin typeface="Cambria Math" panose="02040503050406030204" pitchFamily="18" charset="0"/>
                            </a:rPr>
                            <m:t>exp</m:t>
                          </m:r>
                        </m:fName>
                        <m:e>
                          <m:d>
                            <m:dPr>
                              <m:ctrlPr>
                                <a:rPr lang="de-DE" sz="1400" b="0" i="1" smtClean="0">
                                  <a:latin typeface="Cambria Math" panose="02040503050406030204" pitchFamily="18" charset="0"/>
                                </a:rPr>
                              </m:ctrlPr>
                            </m:dPr>
                            <m:e>
                              <m:f>
                                <m:fPr>
                                  <m:ctrlPr>
                                    <a:rPr lang="de-DE" sz="1400" b="0" i="1" smtClean="0">
                                      <a:latin typeface="Cambria Math" panose="02040503050406030204" pitchFamily="18" charset="0"/>
                                    </a:rPr>
                                  </m:ctrlPr>
                                </m:fPr>
                                <m:num>
                                  <m:r>
                                    <a:rPr lang="de-DE" sz="1400" b="0" i="1" smtClean="0">
                                      <a:latin typeface="Cambria Math" panose="02040503050406030204" pitchFamily="18" charset="0"/>
                                      <a:ea typeface="Cambria Math" panose="02040503050406030204" pitchFamily="18" charset="0"/>
                                    </a:rPr>
                                    <m:t>𝜀</m:t>
                                  </m:r>
                                  <m:d>
                                    <m:dPr>
                                      <m:ctrlPr>
                                        <a:rPr lang="de-DE" sz="1400" b="0" i="1" smtClean="0">
                                          <a:latin typeface="Cambria Math" panose="02040503050406030204" pitchFamily="18" charset="0"/>
                                          <a:ea typeface="Cambria Math" panose="02040503050406030204" pitchFamily="18" charset="0"/>
                                        </a:rPr>
                                      </m:ctrlPr>
                                    </m:dPr>
                                    <m:e>
                                      <m:r>
                                        <a:rPr lang="de-DE" sz="1400" b="0" i="1" smtClean="0">
                                          <a:latin typeface="Cambria Math" panose="02040503050406030204" pitchFamily="18" charset="0"/>
                                          <a:ea typeface="Cambria Math" panose="02040503050406030204" pitchFamily="18" charset="0"/>
                                        </a:rPr>
                                        <m:t>𝑢</m:t>
                                      </m:r>
                                      <m:d>
                                        <m:dPr>
                                          <m:ctrlPr>
                                            <a:rPr lang="de-DE" sz="1400" b="0" i="1" smtClean="0">
                                              <a:latin typeface="Cambria Math" panose="02040503050406030204" pitchFamily="18" charset="0"/>
                                              <a:ea typeface="Cambria Math" panose="02040503050406030204" pitchFamily="18" charset="0"/>
                                            </a:rPr>
                                          </m:ctrlPr>
                                        </m:dPr>
                                        <m:e>
                                          <m:r>
                                            <a:rPr lang="de-DE" sz="1400" b="0" i="1" smtClean="0">
                                              <a:latin typeface="Cambria Math" panose="02040503050406030204" pitchFamily="18" charset="0"/>
                                              <a:ea typeface="Cambria Math" panose="02040503050406030204" pitchFamily="18" charset="0"/>
                                            </a:rPr>
                                            <m:t>𝐷</m:t>
                                          </m:r>
                                          <m:r>
                                            <a:rPr lang="de-DE" sz="1400" b="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𝑟</m:t>
                                          </m:r>
                                        </m:e>
                                      </m:d>
                                      <m:r>
                                        <a:rPr lang="de-DE" sz="1400" b="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𝑢</m:t>
                                      </m:r>
                                      <m:d>
                                        <m:dPr>
                                          <m:ctrlPr>
                                            <a:rPr lang="de-DE" sz="1400" b="0" i="1" smtClean="0">
                                              <a:latin typeface="Cambria Math" panose="02040503050406030204" pitchFamily="18" charset="0"/>
                                              <a:ea typeface="Cambria Math" panose="02040503050406030204" pitchFamily="18" charset="0"/>
                                            </a:rPr>
                                          </m:ctrlPr>
                                        </m:dPr>
                                        <m:e>
                                          <m:sSup>
                                            <m:sSupPr>
                                              <m:ctrlPr>
                                                <a:rPr lang="de-DE" sz="1400" b="0" i="1" smtClean="0">
                                                  <a:latin typeface="Cambria Math" panose="02040503050406030204" pitchFamily="18" charset="0"/>
                                                  <a:ea typeface="Cambria Math" panose="02040503050406030204" pitchFamily="18" charset="0"/>
                                                </a:rPr>
                                              </m:ctrlPr>
                                            </m:sSupPr>
                                            <m:e>
                                              <m:r>
                                                <a:rPr lang="de-DE" sz="1400" b="0" i="1" smtClean="0">
                                                  <a:latin typeface="Cambria Math" panose="02040503050406030204" pitchFamily="18" charset="0"/>
                                                  <a:ea typeface="Cambria Math" panose="02040503050406030204" pitchFamily="18" charset="0"/>
                                                </a:rPr>
                                                <m:t>𝐷</m:t>
                                              </m:r>
                                            </m:e>
                                            <m:sup>
                                              <m:r>
                                                <a:rPr lang="de-DE" sz="1400" b="0" i="1" smtClean="0">
                                                  <a:latin typeface="Cambria Math" panose="02040503050406030204" pitchFamily="18" charset="0"/>
                                                  <a:ea typeface="Cambria Math" panose="02040503050406030204" pitchFamily="18" charset="0"/>
                                                </a:rPr>
                                                <m:t>′</m:t>
                                              </m:r>
                                            </m:sup>
                                          </m:sSup>
                                          <m:r>
                                            <a:rPr lang="de-DE" sz="1400" b="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𝑟</m:t>
                                          </m:r>
                                        </m:e>
                                      </m:d>
                                    </m:e>
                                  </m:d>
                                </m:num>
                                <m:den>
                                  <m:r>
                                    <a:rPr lang="de-DE" sz="1400" b="0" i="1" smtClean="0">
                                      <a:latin typeface="Cambria Math" panose="02040503050406030204" pitchFamily="18" charset="0"/>
                                    </a:rPr>
                                    <m:t>2∗</m:t>
                                  </m:r>
                                  <m:r>
                                    <a:rPr lang="de-DE" sz="1400" b="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𝑢</m:t>
                                  </m:r>
                                </m:den>
                              </m:f>
                            </m:e>
                          </m:d>
                        </m:e>
                      </m:func>
                      <m:r>
                        <a:rPr lang="de-DE" sz="1400" b="0" i="1" smtClean="0">
                          <a:latin typeface="Cambria Math" panose="02040503050406030204" pitchFamily="18" charset="0"/>
                        </a:rPr>
                        <m:t>∗</m:t>
                      </m:r>
                      <m:d>
                        <m:dPr>
                          <m:ctrlPr>
                            <a:rPr lang="de-DE" sz="1400" b="0" i="1" smtClean="0">
                              <a:latin typeface="Cambria Math" panose="02040503050406030204" pitchFamily="18" charset="0"/>
                            </a:rPr>
                          </m:ctrlPr>
                        </m:dPr>
                        <m:e>
                          <m:f>
                            <m:fPr>
                              <m:ctrlPr>
                                <a:rPr lang="de-DE" sz="1400" b="0" i="1" smtClean="0">
                                  <a:latin typeface="Cambria Math" panose="02040503050406030204" pitchFamily="18" charset="0"/>
                                </a:rPr>
                              </m:ctrlPr>
                            </m:fPr>
                            <m:num>
                              <m:nary>
                                <m:naryPr>
                                  <m:chr m:val="∑"/>
                                  <m:supHide m:val="on"/>
                                  <m:ctrlPr>
                                    <a:rPr lang="de-DE" sz="1400" i="1">
                                      <a:latin typeface="Cambria Math" panose="02040503050406030204" pitchFamily="18" charset="0"/>
                                    </a:rPr>
                                  </m:ctrlPr>
                                </m:naryPr>
                                <m:sub>
                                  <m:sSup>
                                    <m:sSupPr>
                                      <m:ctrlPr>
                                        <a:rPr lang="de-DE" sz="1400" i="1">
                                          <a:latin typeface="Cambria Math" panose="02040503050406030204" pitchFamily="18" charset="0"/>
                                        </a:rPr>
                                      </m:ctrlPr>
                                    </m:sSupPr>
                                    <m:e>
                                      <m:r>
                                        <a:rPr lang="de-DE" sz="1400" b="0" i="1" smtClean="0">
                                          <a:latin typeface="Cambria Math" panose="02040503050406030204" pitchFamily="18" charset="0"/>
                                        </a:rPr>
                                        <m:t>𝑟</m:t>
                                      </m:r>
                                    </m:e>
                                    <m:sup>
                                      <m:r>
                                        <a:rPr lang="de-DE" sz="1400" i="1">
                                          <a:latin typeface="Cambria Math" panose="02040503050406030204" pitchFamily="18" charset="0"/>
                                        </a:rPr>
                                        <m:t>′</m:t>
                                      </m:r>
                                    </m:sup>
                                  </m:sSup>
                                  <m:r>
                                    <a:rPr lang="de-DE" sz="1400" i="1">
                                      <a:latin typeface="Cambria Math" panose="02040503050406030204" pitchFamily="18" charset="0"/>
                                    </a:rPr>
                                    <m:t>∈</m:t>
                                  </m:r>
                                  <m:r>
                                    <a:rPr lang="de-DE" sz="1400" b="0" i="1" smtClean="0">
                                      <a:latin typeface="Cambria Math" panose="02040503050406030204" pitchFamily="18" charset="0"/>
                                    </a:rPr>
                                    <m:t>𝑅</m:t>
                                  </m:r>
                                </m:sub>
                                <m:sup/>
                                <m:e>
                                  <m:func>
                                    <m:funcPr>
                                      <m:ctrlPr>
                                        <a:rPr lang="de-DE" sz="1400" i="1">
                                          <a:latin typeface="Cambria Math" panose="02040503050406030204" pitchFamily="18" charset="0"/>
                                        </a:rPr>
                                      </m:ctrlPr>
                                    </m:funcPr>
                                    <m:fName>
                                      <m:r>
                                        <m:rPr>
                                          <m:sty m:val="p"/>
                                        </m:rPr>
                                        <a:rPr lang="de-DE" sz="1400">
                                          <a:latin typeface="Cambria Math" panose="02040503050406030204" pitchFamily="18" charset="0"/>
                                        </a:rPr>
                                        <m:t>exp</m:t>
                                      </m:r>
                                    </m:fName>
                                    <m:e>
                                      <m:d>
                                        <m:dPr>
                                          <m:ctrlPr>
                                            <a:rPr lang="de-DE" sz="1400" i="1">
                                              <a:latin typeface="Cambria Math" panose="02040503050406030204" pitchFamily="18" charset="0"/>
                                            </a:rPr>
                                          </m:ctrlPr>
                                        </m:dPr>
                                        <m:e>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r>
                                                <a:rPr lang="de-DE" sz="1400" i="1">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sSup>
                                                    <m:sSupPr>
                                                      <m:ctrlPr>
                                                        <a:rPr lang="de-DE" sz="1400" i="1">
                                                          <a:latin typeface="Cambria Math" panose="02040503050406030204" pitchFamily="18" charset="0"/>
                                                          <a:ea typeface="Cambria Math" panose="02040503050406030204" pitchFamily="18" charset="0"/>
                                                        </a:rPr>
                                                      </m:ctrlPr>
                                                    </m:sSupPr>
                                                    <m:e>
                                                      <m:r>
                                                        <a:rPr lang="de-DE" sz="1400" i="1">
                                                          <a:latin typeface="Cambria Math" panose="02040503050406030204" pitchFamily="18" charset="0"/>
                                                          <a:ea typeface="Cambria Math" panose="02040503050406030204" pitchFamily="18" charset="0"/>
                                                        </a:rPr>
                                                        <m:t>𝐷</m:t>
                                                      </m:r>
                                                    </m:e>
                                                    <m:sup>
                                                      <m:r>
                                                        <a:rPr lang="de-DE" sz="1400" i="1">
                                                          <a:latin typeface="Cambria Math" panose="02040503050406030204" pitchFamily="18" charset="0"/>
                                                          <a:ea typeface="Cambria Math" panose="02040503050406030204" pitchFamily="18" charset="0"/>
                                                        </a:rPr>
                                                        <m:t>′</m:t>
                                                      </m:r>
                                                    </m:sup>
                                                  </m:sSup>
                                                  <m:r>
                                                    <a:rPr lang="de-DE" sz="1400" i="1">
                                                      <a:latin typeface="Cambria Math" panose="02040503050406030204" pitchFamily="18" charset="0"/>
                                                      <a:ea typeface="Cambria Math" panose="02040503050406030204" pitchFamily="18" charset="0"/>
                                                    </a:rPr>
                                                    <m:t>,</m:t>
                                                  </m:r>
                                                  <m:sSup>
                                                    <m:sSupPr>
                                                      <m:ctrlPr>
                                                        <a:rPr lang="de-DE" sz="1400" i="1">
                                                          <a:latin typeface="Cambria Math" panose="02040503050406030204" pitchFamily="18" charset="0"/>
                                                          <a:ea typeface="Cambria Math" panose="02040503050406030204" pitchFamily="18" charset="0"/>
                                                        </a:rPr>
                                                      </m:ctrlPr>
                                                    </m:sSupPr>
                                                    <m:e>
                                                      <m:r>
                                                        <a:rPr lang="de-DE" sz="1400" b="0" i="1" smtClean="0">
                                                          <a:latin typeface="Cambria Math" panose="02040503050406030204" pitchFamily="18" charset="0"/>
                                                          <a:ea typeface="Cambria Math" panose="02040503050406030204" pitchFamily="18" charset="0"/>
                                                        </a:rPr>
                                                        <m:t>𝑟</m:t>
                                                      </m:r>
                                                    </m:e>
                                                    <m:sup>
                                                      <m:r>
                                                        <a:rPr lang="de-DE" sz="1400" i="1">
                                                          <a:latin typeface="Cambria Math" panose="02040503050406030204" pitchFamily="18" charset="0"/>
                                                          <a:ea typeface="Cambria Math" panose="02040503050406030204" pitchFamily="18" charset="0"/>
                                                        </a:rPr>
                                                        <m:t>′</m:t>
                                                      </m:r>
                                                    </m:sup>
                                                  </m:sSup>
                                                </m:e>
                                              </m:d>
                                            </m:num>
                                            <m:den>
                                              <m:r>
                                                <a:rPr lang="de-DE" sz="1400" i="1">
                                                  <a:latin typeface="Cambria Math" panose="02040503050406030204" pitchFamily="18" charset="0"/>
                                                  <a:ea typeface="Cambria Math" panose="02040503050406030204" pitchFamily="18" charset="0"/>
                                                </a:rPr>
                                                <m:t>2</m:t>
                                              </m:r>
                                              <m:r>
                                                <a:rPr lang="de-DE" sz="1400" b="0" i="1" smtClean="0">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𝑢</m:t>
                                              </m:r>
                                            </m:den>
                                          </m:f>
                                        </m:e>
                                      </m:d>
                                    </m:e>
                                  </m:func>
                                </m:e>
                              </m:nary>
                            </m:num>
                            <m:den>
                              <m:nary>
                                <m:naryPr>
                                  <m:chr m:val="∑"/>
                                  <m:supHide m:val="on"/>
                                  <m:ctrlPr>
                                    <a:rPr lang="de-DE" sz="1400" i="1">
                                      <a:latin typeface="Cambria Math" panose="02040503050406030204" pitchFamily="18" charset="0"/>
                                    </a:rPr>
                                  </m:ctrlPr>
                                </m:naryPr>
                                <m:sub>
                                  <m:sSup>
                                    <m:sSupPr>
                                      <m:ctrlPr>
                                        <a:rPr lang="de-DE" sz="1400" i="1">
                                          <a:latin typeface="Cambria Math" panose="02040503050406030204" pitchFamily="18" charset="0"/>
                                        </a:rPr>
                                      </m:ctrlPr>
                                    </m:sSupPr>
                                    <m:e>
                                      <m:r>
                                        <a:rPr lang="de-DE" sz="1400" b="0" i="1" smtClean="0">
                                          <a:latin typeface="Cambria Math" panose="02040503050406030204" pitchFamily="18" charset="0"/>
                                        </a:rPr>
                                        <m:t>𝑟</m:t>
                                      </m:r>
                                    </m:e>
                                    <m:sup>
                                      <m:r>
                                        <a:rPr lang="de-DE" sz="1400" i="1">
                                          <a:latin typeface="Cambria Math" panose="02040503050406030204" pitchFamily="18" charset="0"/>
                                        </a:rPr>
                                        <m:t>′</m:t>
                                      </m:r>
                                    </m:sup>
                                  </m:sSup>
                                  <m:r>
                                    <a:rPr lang="de-DE" sz="1400" i="1">
                                      <a:latin typeface="Cambria Math" panose="02040503050406030204" pitchFamily="18" charset="0"/>
                                    </a:rPr>
                                    <m:t>∈</m:t>
                                  </m:r>
                                  <m:r>
                                    <a:rPr lang="de-DE" sz="1400" b="0" i="1" smtClean="0">
                                      <a:latin typeface="Cambria Math" panose="02040503050406030204" pitchFamily="18" charset="0"/>
                                    </a:rPr>
                                    <m:t>𝑅</m:t>
                                  </m:r>
                                </m:sub>
                                <m:sup/>
                                <m:e>
                                  <m:func>
                                    <m:funcPr>
                                      <m:ctrlPr>
                                        <a:rPr lang="de-DE" sz="1400" i="1">
                                          <a:latin typeface="Cambria Math" panose="02040503050406030204" pitchFamily="18" charset="0"/>
                                        </a:rPr>
                                      </m:ctrlPr>
                                    </m:funcPr>
                                    <m:fName>
                                      <m:r>
                                        <m:rPr>
                                          <m:sty m:val="p"/>
                                        </m:rPr>
                                        <a:rPr lang="de-DE" sz="1400">
                                          <a:latin typeface="Cambria Math" panose="02040503050406030204" pitchFamily="18" charset="0"/>
                                        </a:rPr>
                                        <m:t>exp</m:t>
                                      </m:r>
                                    </m:fName>
                                    <m:e>
                                      <m:d>
                                        <m:dPr>
                                          <m:ctrlPr>
                                            <a:rPr lang="de-DE" sz="1400" i="1">
                                              <a:latin typeface="Cambria Math" panose="02040503050406030204" pitchFamily="18" charset="0"/>
                                            </a:rPr>
                                          </m:ctrlPr>
                                        </m:dPr>
                                        <m:e>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r>
                                                <a:rPr lang="de-DE" sz="1400" i="1">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r>
                                                    <a:rPr lang="de-DE" sz="1400" i="1">
                                                      <a:latin typeface="Cambria Math" panose="02040503050406030204" pitchFamily="18" charset="0"/>
                                                      <a:ea typeface="Cambria Math" panose="02040503050406030204" pitchFamily="18" charset="0"/>
                                                    </a:rPr>
                                                    <m:t>𝐷</m:t>
                                                  </m:r>
                                                  <m:r>
                                                    <a:rPr lang="de-DE" sz="1400" i="1">
                                                      <a:latin typeface="Cambria Math" panose="02040503050406030204" pitchFamily="18" charset="0"/>
                                                      <a:ea typeface="Cambria Math" panose="02040503050406030204" pitchFamily="18" charset="0"/>
                                                    </a:rPr>
                                                    <m:t>,</m:t>
                                                  </m:r>
                                                  <m:sSup>
                                                    <m:sSupPr>
                                                      <m:ctrlPr>
                                                        <a:rPr lang="de-DE" sz="1400" i="1">
                                                          <a:latin typeface="Cambria Math" panose="02040503050406030204" pitchFamily="18" charset="0"/>
                                                          <a:ea typeface="Cambria Math" panose="02040503050406030204" pitchFamily="18" charset="0"/>
                                                        </a:rPr>
                                                      </m:ctrlPr>
                                                    </m:sSupPr>
                                                    <m:e>
                                                      <m:r>
                                                        <a:rPr lang="de-DE" sz="1400" b="0" i="1" smtClean="0">
                                                          <a:latin typeface="Cambria Math" panose="02040503050406030204" pitchFamily="18" charset="0"/>
                                                          <a:ea typeface="Cambria Math" panose="02040503050406030204" pitchFamily="18" charset="0"/>
                                                        </a:rPr>
                                                        <m:t>𝑟</m:t>
                                                      </m:r>
                                                    </m:e>
                                                    <m:sup>
                                                      <m:r>
                                                        <a:rPr lang="de-DE" sz="1400" i="1">
                                                          <a:latin typeface="Cambria Math" panose="02040503050406030204" pitchFamily="18" charset="0"/>
                                                          <a:ea typeface="Cambria Math" panose="02040503050406030204" pitchFamily="18" charset="0"/>
                                                        </a:rPr>
                                                        <m:t>′</m:t>
                                                      </m:r>
                                                    </m:sup>
                                                  </m:sSup>
                                                </m:e>
                                              </m:d>
                                            </m:num>
                                            <m:den>
                                              <m:r>
                                                <a:rPr lang="de-DE" sz="1400" i="1">
                                                  <a:latin typeface="Cambria Math" panose="02040503050406030204" pitchFamily="18" charset="0"/>
                                                  <a:ea typeface="Cambria Math" panose="02040503050406030204" pitchFamily="18" charset="0"/>
                                                </a:rPr>
                                                <m:t>2</m:t>
                                              </m:r>
                                              <m:r>
                                                <a:rPr lang="de-DE" sz="1400" b="0" i="1" smtClean="0">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𝑢</m:t>
                                              </m:r>
                                            </m:den>
                                          </m:f>
                                        </m:e>
                                      </m:d>
                                    </m:e>
                                  </m:func>
                                </m:e>
                              </m:nary>
                            </m:den>
                          </m:f>
                        </m:e>
                      </m:d>
                      <m:r>
                        <a:rPr lang="de-DE" sz="1400" b="0" i="1" smtClean="0">
                          <a:latin typeface="Cambria Math" panose="02040503050406030204" pitchFamily="18" charset="0"/>
                        </a:rPr>
                        <m:t>≤</m:t>
                      </m:r>
                      <m:sSup>
                        <m:sSupPr>
                          <m:ctrlPr>
                            <a:rPr lang="de-DE" sz="1400" b="0" i="1" smtClean="0">
                              <a:latin typeface="Cambria Math" panose="02040503050406030204" pitchFamily="18" charset="0"/>
                            </a:rPr>
                          </m:ctrlPr>
                        </m:sSupPr>
                        <m:e>
                          <m:sSup>
                            <m:sSupPr>
                              <m:ctrlPr>
                                <a:rPr lang="de-DE" sz="1400" i="1">
                                  <a:latin typeface="Cambria Math" panose="02040503050406030204" pitchFamily="18" charset="0"/>
                                </a:rPr>
                              </m:ctrlPr>
                            </m:sSupPr>
                            <m:e>
                              <m:r>
                                <a:rPr lang="de-DE" sz="1400" i="1">
                                  <a:latin typeface="Cambria Math" panose="02040503050406030204" pitchFamily="18" charset="0"/>
                                </a:rPr>
                                <m:t>𝑒</m:t>
                              </m:r>
                            </m:e>
                            <m:sup>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num>
                                <m:den>
                                  <m:r>
                                    <a:rPr lang="de-DE" sz="1400" i="1">
                                      <a:latin typeface="Cambria Math" panose="02040503050406030204" pitchFamily="18" charset="0"/>
                                      <a:ea typeface="Cambria Math" panose="02040503050406030204" pitchFamily="18" charset="0"/>
                                    </a:rPr>
                                    <m:t>2</m:t>
                                  </m:r>
                                </m:den>
                              </m:f>
                            </m:sup>
                          </m:sSup>
                          <m:r>
                            <a:rPr lang="de-DE" sz="1400" b="0" i="1" smtClean="0">
                              <a:latin typeface="Cambria Math" panose="02040503050406030204" pitchFamily="18" charset="0"/>
                              <a:ea typeface="Cambria Math" panose="02040503050406030204" pitchFamily="18" charset="0"/>
                            </a:rPr>
                            <m:t>∗</m:t>
                          </m:r>
                          <m:sSup>
                            <m:sSupPr>
                              <m:ctrlPr>
                                <a:rPr lang="de-DE" sz="1400" i="1">
                                  <a:latin typeface="Cambria Math" panose="02040503050406030204" pitchFamily="18" charset="0"/>
                                </a:rPr>
                              </m:ctrlPr>
                            </m:sSupPr>
                            <m:e>
                              <m:r>
                                <a:rPr lang="de-DE" sz="1400" i="1">
                                  <a:latin typeface="Cambria Math" panose="02040503050406030204" pitchFamily="18" charset="0"/>
                                </a:rPr>
                                <m:t>𝑒</m:t>
                              </m:r>
                            </m:e>
                            <m:sup>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num>
                                <m:den>
                                  <m:r>
                                    <a:rPr lang="de-DE" sz="1400" i="1">
                                      <a:latin typeface="Cambria Math" panose="02040503050406030204" pitchFamily="18" charset="0"/>
                                      <a:ea typeface="Cambria Math" panose="02040503050406030204" pitchFamily="18" charset="0"/>
                                    </a:rPr>
                                    <m:t>2</m:t>
                                  </m:r>
                                </m:den>
                              </m:f>
                            </m:sup>
                          </m:sSup>
                          <m:r>
                            <a:rPr lang="de-DE" sz="1400" b="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rPr>
                            <m:t>𝑒</m:t>
                          </m:r>
                        </m:e>
                        <m:sup>
                          <m:r>
                            <a:rPr lang="de-DE" sz="1400" i="1">
                              <a:latin typeface="Cambria Math" panose="02040503050406030204" pitchFamily="18" charset="0"/>
                              <a:ea typeface="Cambria Math" panose="02040503050406030204" pitchFamily="18" charset="0"/>
                            </a:rPr>
                            <m:t>𝜀</m:t>
                          </m:r>
                        </m:sup>
                      </m:sSup>
                    </m:oMath>
                  </m:oMathPara>
                </a14:m>
                <a:endParaRPr lang="en-US" sz="1400" dirty="0"/>
              </a:p>
              <a:p>
                <a:pPr marL="0" indent="0"/>
                <a:endParaRPr lang="en-US" sz="1400" dirty="0"/>
              </a:p>
              <a:p>
                <a:pPr marL="342900" indent="-342900">
                  <a:buFont typeface="+mj-lt"/>
                  <a:buAutoNum type="arabicPeriod"/>
                </a:pPr>
                <a:endParaRPr lang="en-US" sz="1400" dirty="0"/>
              </a:p>
              <a:p>
                <a:pPr marL="342900" indent="-342900">
                  <a:buFont typeface="+mj-lt"/>
                  <a:buAutoNum type="arabicPeriod"/>
                </a:pPr>
                <a:r>
                  <a:rPr lang="en-US" sz="1400" dirty="0"/>
                  <a:t>From the definition of the sensitivity </a:t>
                </a:r>
                <a14:m>
                  <m:oMath xmlns:m="http://schemas.openxmlformats.org/officeDocument/2006/math">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oMath>
                </a14:m>
                <a:r>
                  <a:rPr lang="en-US" sz="1400" dirty="0"/>
                  <a:t> we know that </a:t>
                </a:r>
                <a14:m>
                  <m:oMath xmlns:m="http://schemas.openxmlformats.org/officeDocument/2006/math">
                    <m:r>
                      <a:rPr lang="de-DE" sz="1400" i="1">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r>
                          <a:rPr lang="de-DE" sz="1400" i="1">
                            <a:latin typeface="Cambria Math" panose="02040503050406030204" pitchFamily="18" charset="0"/>
                            <a:ea typeface="Cambria Math" panose="02040503050406030204" pitchFamily="18" charset="0"/>
                          </a:rPr>
                          <m:t>𝐷</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𝑟</m:t>
                        </m:r>
                      </m:e>
                    </m:d>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sSup>
                          <m:sSupPr>
                            <m:ctrlPr>
                              <a:rPr lang="de-DE" sz="1400" i="1">
                                <a:latin typeface="Cambria Math" panose="02040503050406030204" pitchFamily="18" charset="0"/>
                                <a:ea typeface="Cambria Math" panose="02040503050406030204" pitchFamily="18" charset="0"/>
                              </a:rPr>
                            </m:ctrlPr>
                          </m:sSupPr>
                          <m:e>
                            <m:r>
                              <a:rPr lang="de-DE" sz="1400" i="1">
                                <a:latin typeface="Cambria Math" panose="02040503050406030204" pitchFamily="18" charset="0"/>
                                <a:ea typeface="Cambria Math" panose="02040503050406030204" pitchFamily="18" charset="0"/>
                              </a:rPr>
                              <m:t>𝐷</m:t>
                            </m:r>
                          </m:e>
                          <m:sup>
                            <m:r>
                              <a:rPr lang="de-DE" sz="1400" i="1">
                                <a:latin typeface="Cambria Math" panose="02040503050406030204" pitchFamily="18" charset="0"/>
                                <a:ea typeface="Cambria Math" panose="02040503050406030204" pitchFamily="18" charset="0"/>
                              </a:rPr>
                              <m:t>′</m:t>
                            </m:r>
                          </m:sup>
                        </m:sSup>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𝑟</m:t>
                        </m:r>
                      </m:e>
                    </m:d>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oMath>
                </a14:m>
                <a:r>
                  <a:rPr lang="en-US" sz="1400" dirty="0"/>
                  <a:t>, and thus follows:</a:t>
                </a:r>
              </a:p>
              <a:p>
                <a:pPr marL="342900" indent="-342900">
                  <a:buFont typeface="+mj-lt"/>
                  <a:buAutoNum type="arabicPeriod"/>
                </a:pPr>
                <a:endParaRPr lang="en-US" sz="1400" dirty="0"/>
              </a:p>
              <a:p>
                <a:pPr marL="0" indent="0"/>
                <a14:m>
                  <m:oMathPara xmlns:m="http://schemas.openxmlformats.org/officeDocument/2006/math">
                    <m:oMathParaPr>
                      <m:jc m:val="centerGroup"/>
                    </m:oMathParaPr>
                    <m:oMath xmlns:m="http://schemas.openxmlformats.org/officeDocument/2006/math">
                      <m:r>
                        <m:rPr>
                          <m:sty m:val="p"/>
                        </m:rPr>
                        <a:rPr lang="de-DE" sz="1400" b="0" i="0" smtClean="0">
                          <a:latin typeface="Cambria Math" panose="02040503050406030204" pitchFamily="18" charset="0"/>
                        </a:rPr>
                        <m:t>exp</m:t>
                      </m:r>
                      <m:d>
                        <m:dPr>
                          <m:ctrlPr>
                            <a:rPr lang="de-DE" sz="1400" b="0" i="1" smtClean="0">
                              <a:latin typeface="Cambria Math" panose="02040503050406030204" pitchFamily="18" charset="0"/>
                            </a:rPr>
                          </m:ctrlPr>
                        </m:dPr>
                        <m:e>
                          <m:f>
                            <m:fPr>
                              <m:ctrlPr>
                                <a:rPr lang="de-DE" sz="1400" i="1">
                                  <a:latin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d>
                                <m:dPr>
                                  <m:ctrlPr>
                                    <a:rPr lang="de-DE" sz="1400" i="1">
                                      <a:latin typeface="Cambria Math" panose="02040503050406030204" pitchFamily="18" charset="0"/>
                                      <a:ea typeface="Cambria Math" panose="02040503050406030204" pitchFamily="18" charset="0"/>
                                    </a:rPr>
                                  </m:ctrlPr>
                                </m:dPr>
                                <m:e>
                                  <m:r>
                                    <a:rPr lang="de-DE" sz="1400" i="1">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r>
                                        <a:rPr lang="de-DE" sz="1400" i="1">
                                          <a:latin typeface="Cambria Math" panose="02040503050406030204" pitchFamily="18" charset="0"/>
                                          <a:ea typeface="Cambria Math" panose="02040503050406030204" pitchFamily="18" charset="0"/>
                                        </a:rPr>
                                        <m:t>𝐷</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𝑟</m:t>
                                      </m:r>
                                    </m:e>
                                  </m:d>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sSup>
                                        <m:sSupPr>
                                          <m:ctrlPr>
                                            <a:rPr lang="de-DE" sz="1400" i="1">
                                              <a:latin typeface="Cambria Math" panose="02040503050406030204" pitchFamily="18" charset="0"/>
                                              <a:ea typeface="Cambria Math" panose="02040503050406030204" pitchFamily="18" charset="0"/>
                                            </a:rPr>
                                          </m:ctrlPr>
                                        </m:sSupPr>
                                        <m:e>
                                          <m:r>
                                            <a:rPr lang="de-DE" sz="1400" i="1">
                                              <a:latin typeface="Cambria Math" panose="02040503050406030204" pitchFamily="18" charset="0"/>
                                              <a:ea typeface="Cambria Math" panose="02040503050406030204" pitchFamily="18" charset="0"/>
                                            </a:rPr>
                                            <m:t>𝐷</m:t>
                                          </m:r>
                                        </m:e>
                                        <m:sup>
                                          <m:r>
                                            <a:rPr lang="de-DE" sz="1400" i="1">
                                              <a:latin typeface="Cambria Math" panose="02040503050406030204" pitchFamily="18" charset="0"/>
                                              <a:ea typeface="Cambria Math" panose="02040503050406030204" pitchFamily="18" charset="0"/>
                                            </a:rPr>
                                            <m:t>′</m:t>
                                          </m:r>
                                        </m:sup>
                                      </m:sSup>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𝑟</m:t>
                                      </m:r>
                                    </m:e>
                                  </m:d>
                                </m:e>
                              </m:d>
                            </m:num>
                            <m:den>
                              <m:r>
                                <a:rPr lang="de-DE" sz="1400" i="1">
                                  <a:latin typeface="Cambria Math" panose="02040503050406030204" pitchFamily="18" charset="0"/>
                                </a:rPr>
                                <m:t>2∗</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den>
                          </m:f>
                        </m:e>
                      </m:d>
                      <m:r>
                        <a:rPr lang="de-DE" sz="1400" b="0" i="0" smtClean="0">
                          <a:latin typeface="Cambria Math" panose="02040503050406030204" pitchFamily="18" charset="0"/>
                          <a:ea typeface="Cambria Math" panose="02040503050406030204" pitchFamily="18" charset="0"/>
                        </a:rPr>
                        <m:t>≤</m:t>
                      </m:r>
                      <m:r>
                        <m:rPr>
                          <m:sty m:val="p"/>
                        </m:rPr>
                        <a:rPr lang="de-DE" sz="1400" b="0" i="0" smtClean="0">
                          <a:latin typeface="Cambria Math" panose="02040503050406030204" pitchFamily="18" charset="0"/>
                          <a:ea typeface="Cambria Math" panose="02040503050406030204" pitchFamily="18" charset="0"/>
                        </a:rPr>
                        <m:t>exp</m:t>
                      </m:r>
                      <m:d>
                        <m:dPr>
                          <m:ctrlPr>
                            <a:rPr lang="de-DE" sz="1400" b="0" i="1" smtClean="0">
                              <a:latin typeface="Cambria Math" panose="02040503050406030204" pitchFamily="18" charset="0"/>
                              <a:ea typeface="Cambria Math" panose="02040503050406030204" pitchFamily="18" charset="0"/>
                            </a:rPr>
                          </m:ctrlPr>
                        </m:dPr>
                        <m:e>
                          <m:f>
                            <m:fPr>
                              <m:ctrlPr>
                                <a:rPr lang="de-DE" sz="1400" i="1">
                                  <a:latin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num>
                            <m:den>
                              <m:r>
                                <a:rPr lang="de-DE" sz="1400" i="1">
                                  <a:latin typeface="Cambria Math" panose="02040503050406030204" pitchFamily="18" charset="0"/>
                                </a:rPr>
                                <m:t>2∗</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den>
                          </m:f>
                        </m:e>
                      </m:d>
                      <m:r>
                        <a:rPr lang="de-DE" sz="1400" b="0" i="1" smtClean="0">
                          <a:latin typeface="Cambria Math" panose="02040503050406030204" pitchFamily="18" charset="0"/>
                          <a:ea typeface="Cambria Math" panose="02040503050406030204" pitchFamily="18" charset="0"/>
                        </a:rPr>
                        <m:t>=</m:t>
                      </m:r>
                      <m:sSup>
                        <m:sSupPr>
                          <m:ctrlPr>
                            <a:rPr lang="de-DE" sz="1400" i="1">
                              <a:latin typeface="Cambria Math" panose="02040503050406030204" pitchFamily="18" charset="0"/>
                            </a:rPr>
                          </m:ctrlPr>
                        </m:sSupPr>
                        <m:e>
                          <m:r>
                            <a:rPr lang="de-DE" sz="1400" i="1">
                              <a:latin typeface="Cambria Math" panose="02040503050406030204" pitchFamily="18" charset="0"/>
                            </a:rPr>
                            <m:t>𝑒</m:t>
                          </m:r>
                        </m:e>
                        <m:sup>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num>
                            <m:den>
                              <m:r>
                                <a:rPr lang="de-DE" sz="1400" i="1">
                                  <a:latin typeface="Cambria Math" panose="02040503050406030204" pitchFamily="18" charset="0"/>
                                  <a:ea typeface="Cambria Math" panose="02040503050406030204" pitchFamily="18" charset="0"/>
                                </a:rPr>
                                <m:t>2</m:t>
                              </m:r>
                            </m:den>
                          </m:f>
                        </m:sup>
                      </m:sSup>
                    </m:oMath>
                  </m:oMathPara>
                </a14:m>
                <a:endParaRPr lang="en-US" sz="1400" dirty="0"/>
              </a:p>
              <a:p>
                <a:pPr marL="0" indent="0"/>
                <a:endParaRPr lang="en-US" sz="1400" dirty="0"/>
              </a:p>
              <a:p>
                <a:pPr marL="342900" indent="-342900">
                  <a:buFont typeface="+mj-lt"/>
                  <a:buAutoNum type="arabicPeriod" startAt="2"/>
                </a:pPr>
                <a:r>
                  <a:rPr lang="en-US" sz="1400" dirty="0"/>
                  <a:t>Likewise, we can conclude that </a:t>
                </a:r>
                <a14:m>
                  <m:oMath xmlns:m="http://schemas.openxmlformats.org/officeDocument/2006/math">
                    <m:r>
                      <a:rPr lang="de-DE" sz="1400" i="1">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sSup>
                          <m:sSupPr>
                            <m:ctrlPr>
                              <a:rPr lang="de-DE" sz="1400" i="1">
                                <a:latin typeface="Cambria Math" panose="02040503050406030204" pitchFamily="18" charset="0"/>
                                <a:ea typeface="Cambria Math" panose="02040503050406030204" pitchFamily="18" charset="0"/>
                              </a:rPr>
                            </m:ctrlPr>
                          </m:sSupPr>
                          <m:e>
                            <m:r>
                              <a:rPr lang="de-DE" sz="1400" i="1">
                                <a:latin typeface="Cambria Math" panose="02040503050406030204" pitchFamily="18" charset="0"/>
                                <a:ea typeface="Cambria Math" panose="02040503050406030204" pitchFamily="18" charset="0"/>
                              </a:rPr>
                              <m:t>𝐷</m:t>
                            </m:r>
                          </m:e>
                          <m:sup>
                            <m:r>
                              <a:rPr lang="de-DE" sz="1400" i="1">
                                <a:latin typeface="Cambria Math" panose="02040503050406030204" pitchFamily="18" charset="0"/>
                                <a:ea typeface="Cambria Math" panose="02040503050406030204" pitchFamily="18" charset="0"/>
                              </a:rPr>
                              <m:t>′</m:t>
                            </m:r>
                          </m:sup>
                        </m:sSup>
                        <m:r>
                          <a:rPr lang="de-DE" sz="1400" i="1">
                            <a:latin typeface="Cambria Math" panose="02040503050406030204" pitchFamily="18" charset="0"/>
                            <a:ea typeface="Cambria Math" panose="02040503050406030204" pitchFamily="18" charset="0"/>
                          </a:rPr>
                          <m:t>,</m:t>
                        </m:r>
                        <m:sSup>
                          <m:sSupPr>
                            <m:ctrlPr>
                              <a:rPr lang="de-DE" sz="1400" i="1">
                                <a:latin typeface="Cambria Math" panose="02040503050406030204" pitchFamily="18" charset="0"/>
                                <a:ea typeface="Cambria Math" panose="02040503050406030204" pitchFamily="18" charset="0"/>
                              </a:rPr>
                            </m:ctrlPr>
                          </m:sSupPr>
                          <m:e>
                            <m:r>
                              <a:rPr lang="de-DE" sz="1400" i="1">
                                <a:latin typeface="Cambria Math" panose="02040503050406030204" pitchFamily="18" charset="0"/>
                                <a:ea typeface="Cambria Math" panose="02040503050406030204" pitchFamily="18" charset="0"/>
                              </a:rPr>
                              <m:t>𝑟</m:t>
                            </m:r>
                          </m:e>
                          <m:sup>
                            <m:r>
                              <a:rPr lang="de-DE" sz="1400" i="1">
                                <a:latin typeface="Cambria Math" panose="02040503050406030204" pitchFamily="18" charset="0"/>
                                <a:ea typeface="Cambria Math" panose="02040503050406030204" pitchFamily="18" charset="0"/>
                              </a:rPr>
                              <m:t>′</m:t>
                            </m:r>
                          </m:sup>
                        </m:sSup>
                      </m:e>
                    </m:d>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r>
                          <a:rPr lang="de-DE" sz="1400" i="1">
                            <a:latin typeface="Cambria Math" panose="02040503050406030204" pitchFamily="18" charset="0"/>
                            <a:ea typeface="Cambria Math" panose="02040503050406030204" pitchFamily="18" charset="0"/>
                          </a:rPr>
                          <m:t>𝐷</m:t>
                        </m:r>
                        <m:r>
                          <a:rPr lang="de-DE" sz="1400" i="1">
                            <a:latin typeface="Cambria Math" panose="02040503050406030204" pitchFamily="18" charset="0"/>
                            <a:ea typeface="Cambria Math" panose="02040503050406030204" pitchFamily="18" charset="0"/>
                          </a:rPr>
                          <m:t>,</m:t>
                        </m:r>
                        <m:sSup>
                          <m:sSupPr>
                            <m:ctrlPr>
                              <a:rPr lang="de-DE" sz="1400" i="1">
                                <a:latin typeface="Cambria Math" panose="02040503050406030204" pitchFamily="18" charset="0"/>
                                <a:ea typeface="Cambria Math" panose="02040503050406030204" pitchFamily="18" charset="0"/>
                              </a:rPr>
                            </m:ctrlPr>
                          </m:sSupPr>
                          <m:e>
                            <m:r>
                              <a:rPr lang="de-DE" sz="1400" i="1">
                                <a:latin typeface="Cambria Math" panose="02040503050406030204" pitchFamily="18" charset="0"/>
                                <a:ea typeface="Cambria Math" panose="02040503050406030204" pitchFamily="18" charset="0"/>
                              </a:rPr>
                              <m:t>𝑟</m:t>
                            </m:r>
                          </m:e>
                          <m:sup>
                            <m:r>
                              <a:rPr lang="de-DE" sz="1400" i="1">
                                <a:latin typeface="Cambria Math" panose="02040503050406030204" pitchFamily="18" charset="0"/>
                                <a:ea typeface="Cambria Math" panose="02040503050406030204" pitchFamily="18" charset="0"/>
                              </a:rPr>
                              <m:t>′</m:t>
                            </m:r>
                          </m:sup>
                        </m:sSup>
                      </m:e>
                    </m:d>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oMath>
                </a14:m>
                <a:r>
                  <a:rPr lang="en-US" sz="1400" dirty="0"/>
                  <a:t>, plugged into the formula this shows that:</a:t>
                </a:r>
              </a:p>
              <a:p>
                <a:pPr marL="285750" indent="-285750">
                  <a:buFont typeface="Arial" panose="020B0604020202020204" pitchFamily="34" charset="0"/>
                  <a:buChar char="•"/>
                </a:pPr>
                <a:endParaRPr lang="en-US" sz="1400" dirty="0"/>
              </a:p>
              <a:p>
                <a:pPr marL="0" indent="0"/>
                <a14:m>
                  <m:oMathPara xmlns:m="http://schemas.openxmlformats.org/officeDocument/2006/math">
                    <m:oMathParaPr>
                      <m:jc m:val="centerGroup"/>
                    </m:oMathParaPr>
                    <m:oMath xmlns:m="http://schemas.openxmlformats.org/officeDocument/2006/math">
                      <m:f>
                        <m:fPr>
                          <m:ctrlPr>
                            <a:rPr lang="de-DE" sz="1400" i="1">
                              <a:latin typeface="Cambria Math" panose="02040503050406030204" pitchFamily="18" charset="0"/>
                            </a:rPr>
                          </m:ctrlPr>
                        </m:fPr>
                        <m:num>
                          <m:nary>
                            <m:naryPr>
                              <m:chr m:val="∑"/>
                              <m:supHide m:val="on"/>
                              <m:ctrlPr>
                                <a:rPr lang="de-DE" sz="1400" i="1">
                                  <a:latin typeface="Cambria Math" panose="02040503050406030204" pitchFamily="18" charset="0"/>
                                </a:rPr>
                              </m:ctrlPr>
                            </m:naryPr>
                            <m:sub>
                              <m:sSup>
                                <m:sSupPr>
                                  <m:ctrlPr>
                                    <a:rPr lang="de-DE" sz="1400" i="1">
                                      <a:latin typeface="Cambria Math" panose="02040503050406030204" pitchFamily="18" charset="0"/>
                                    </a:rPr>
                                  </m:ctrlPr>
                                </m:sSupPr>
                                <m:e>
                                  <m:r>
                                    <a:rPr lang="de-DE" sz="1400" i="1">
                                      <a:latin typeface="Cambria Math" panose="02040503050406030204" pitchFamily="18" charset="0"/>
                                    </a:rPr>
                                    <m:t>𝑟</m:t>
                                  </m:r>
                                </m:e>
                                <m:sup>
                                  <m:r>
                                    <a:rPr lang="de-DE" sz="1400" i="1">
                                      <a:latin typeface="Cambria Math" panose="02040503050406030204" pitchFamily="18" charset="0"/>
                                    </a:rPr>
                                    <m:t>′</m:t>
                                  </m:r>
                                </m:sup>
                              </m:sSup>
                              <m:r>
                                <a:rPr lang="de-DE" sz="1400" i="1">
                                  <a:latin typeface="Cambria Math" panose="02040503050406030204" pitchFamily="18" charset="0"/>
                                </a:rPr>
                                <m:t>∈</m:t>
                              </m:r>
                              <m:r>
                                <a:rPr lang="de-DE" sz="1400" i="1">
                                  <a:latin typeface="Cambria Math" panose="02040503050406030204" pitchFamily="18" charset="0"/>
                                </a:rPr>
                                <m:t>𝑅</m:t>
                              </m:r>
                            </m:sub>
                            <m:sup/>
                            <m:e>
                              <m:func>
                                <m:funcPr>
                                  <m:ctrlPr>
                                    <a:rPr lang="de-DE" sz="1400" i="1">
                                      <a:latin typeface="Cambria Math" panose="02040503050406030204" pitchFamily="18" charset="0"/>
                                    </a:rPr>
                                  </m:ctrlPr>
                                </m:funcPr>
                                <m:fName>
                                  <m:r>
                                    <m:rPr>
                                      <m:sty m:val="p"/>
                                    </m:rPr>
                                    <a:rPr lang="de-DE" sz="1400">
                                      <a:latin typeface="Cambria Math" panose="02040503050406030204" pitchFamily="18" charset="0"/>
                                    </a:rPr>
                                    <m:t>exp</m:t>
                                  </m:r>
                                </m:fName>
                                <m:e>
                                  <m:d>
                                    <m:dPr>
                                      <m:ctrlPr>
                                        <a:rPr lang="de-DE" sz="1400" i="1">
                                          <a:latin typeface="Cambria Math" panose="02040503050406030204" pitchFamily="18" charset="0"/>
                                        </a:rPr>
                                      </m:ctrlPr>
                                    </m:dPr>
                                    <m:e>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sSup>
                                                <m:sSupPr>
                                                  <m:ctrlPr>
                                                    <a:rPr lang="de-DE" sz="1400" i="1" smtClean="0">
                                                      <a:latin typeface="Cambria Math" panose="02040503050406030204" pitchFamily="18" charset="0"/>
                                                      <a:ea typeface="Cambria Math" panose="02040503050406030204" pitchFamily="18" charset="0"/>
                                                    </a:rPr>
                                                  </m:ctrlPr>
                                                </m:sSupPr>
                                                <m:e>
                                                  <m:r>
                                                    <a:rPr lang="de-DE" sz="1400" i="1">
                                                      <a:latin typeface="Cambria Math" panose="02040503050406030204" pitchFamily="18" charset="0"/>
                                                      <a:ea typeface="Cambria Math" panose="02040503050406030204" pitchFamily="18" charset="0"/>
                                                    </a:rPr>
                                                    <m:t>𝐷</m:t>
                                                  </m:r>
                                                </m:e>
                                                <m:sup>
                                                  <m:r>
                                                    <a:rPr lang="de-DE" sz="1400" i="1" smtClean="0">
                                                      <a:latin typeface="Cambria Math" panose="02040503050406030204" pitchFamily="18" charset="0"/>
                                                      <a:ea typeface="Cambria Math" panose="02040503050406030204" pitchFamily="18" charset="0"/>
                                                    </a:rPr>
                                                    <m:t>′</m:t>
                                                  </m:r>
                                                </m:sup>
                                              </m:sSup>
                                              <m:r>
                                                <a:rPr lang="de-DE" sz="1400" i="1">
                                                  <a:latin typeface="Cambria Math" panose="02040503050406030204" pitchFamily="18" charset="0"/>
                                                  <a:ea typeface="Cambria Math" panose="02040503050406030204" pitchFamily="18" charset="0"/>
                                                </a:rPr>
                                                <m:t>,</m:t>
                                              </m:r>
                                              <m:sSup>
                                                <m:sSupPr>
                                                  <m:ctrlPr>
                                                    <a:rPr lang="de-DE" sz="1400" i="1">
                                                      <a:latin typeface="Cambria Math" panose="02040503050406030204" pitchFamily="18" charset="0"/>
                                                      <a:ea typeface="Cambria Math" panose="02040503050406030204" pitchFamily="18" charset="0"/>
                                                    </a:rPr>
                                                  </m:ctrlPr>
                                                </m:sSupPr>
                                                <m:e>
                                                  <m:r>
                                                    <a:rPr lang="de-DE" sz="1400" i="1">
                                                      <a:latin typeface="Cambria Math" panose="02040503050406030204" pitchFamily="18" charset="0"/>
                                                      <a:ea typeface="Cambria Math" panose="02040503050406030204" pitchFamily="18" charset="0"/>
                                                    </a:rPr>
                                                    <m:t>𝑟</m:t>
                                                  </m:r>
                                                </m:e>
                                                <m:sup>
                                                  <m:r>
                                                    <a:rPr lang="de-DE" sz="1400" i="1">
                                                      <a:latin typeface="Cambria Math" panose="02040503050406030204" pitchFamily="18" charset="0"/>
                                                      <a:ea typeface="Cambria Math" panose="02040503050406030204" pitchFamily="18" charset="0"/>
                                                    </a:rPr>
                                                    <m:t>′</m:t>
                                                  </m:r>
                                                </m:sup>
                                              </m:sSup>
                                            </m:e>
                                          </m:d>
                                        </m:num>
                                        <m:den>
                                          <m:r>
                                            <a:rPr lang="de-DE" sz="1400" i="1">
                                              <a:latin typeface="Cambria Math" panose="02040503050406030204" pitchFamily="18" charset="0"/>
                                              <a:ea typeface="Cambria Math" panose="02040503050406030204" pitchFamily="18" charset="0"/>
                                            </a:rPr>
                                            <m:t>2∗∆</m:t>
                                          </m:r>
                                          <m:r>
                                            <a:rPr lang="de-DE" sz="1400" i="1">
                                              <a:latin typeface="Cambria Math" panose="02040503050406030204" pitchFamily="18" charset="0"/>
                                              <a:ea typeface="Cambria Math" panose="02040503050406030204" pitchFamily="18" charset="0"/>
                                            </a:rPr>
                                            <m:t>𝑢</m:t>
                                          </m:r>
                                        </m:den>
                                      </m:f>
                                    </m:e>
                                  </m:d>
                                </m:e>
                              </m:func>
                            </m:e>
                          </m:nary>
                        </m:num>
                        <m:den>
                          <m:nary>
                            <m:naryPr>
                              <m:chr m:val="∑"/>
                              <m:supHide m:val="on"/>
                              <m:ctrlPr>
                                <a:rPr lang="de-DE" sz="1400" i="1">
                                  <a:latin typeface="Cambria Math" panose="02040503050406030204" pitchFamily="18" charset="0"/>
                                </a:rPr>
                              </m:ctrlPr>
                            </m:naryPr>
                            <m:sub>
                              <m:sSup>
                                <m:sSupPr>
                                  <m:ctrlPr>
                                    <a:rPr lang="de-DE" sz="1400" i="1">
                                      <a:latin typeface="Cambria Math" panose="02040503050406030204" pitchFamily="18" charset="0"/>
                                    </a:rPr>
                                  </m:ctrlPr>
                                </m:sSupPr>
                                <m:e>
                                  <m:r>
                                    <a:rPr lang="de-DE" sz="1400" i="1">
                                      <a:latin typeface="Cambria Math" panose="02040503050406030204" pitchFamily="18" charset="0"/>
                                    </a:rPr>
                                    <m:t>𝑟</m:t>
                                  </m:r>
                                </m:e>
                                <m:sup>
                                  <m:r>
                                    <a:rPr lang="de-DE" sz="1400" i="1">
                                      <a:latin typeface="Cambria Math" panose="02040503050406030204" pitchFamily="18" charset="0"/>
                                    </a:rPr>
                                    <m:t>′</m:t>
                                  </m:r>
                                </m:sup>
                              </m:sSup>
                              <m:r>
                                <a:rPr lang="de-DE" sz="1400" i="1">
                                  <a:latin typeface="Cambria Math" panose="02040503050406030204" pitchFamily="18" charset="0"/>
                                </a:rPr>
                                <m:t>∈</m:t>
                              </m:r>
                              <m:r>
                                <a:rPr lang="de-DE" sz="1400" i="1">
                                  <a:latin typeface="Cambria Math" panose="02040503050406030204" pitchFamily="18" charset="0"/>
                                </a:rPr>
                                <m:t>𝑅</m:t>
                              </m:r>
                            </m:sub>
                            <m:sup/>
                            <m:e>
                              <m:func>
                                <m:funcPr>
                                  <m:ctrlPr>
                                    <a:rPr lang="de-DE" sz="1400" i="1">
                                      <a:latin typeface="Cambria Math" panose="02040503050406030204" pitchFamily="18" charset="0"/>
                                    </a:rPr>
                                  </m:ctrlPr>
                                </m:funcPr>
                                <m:fName>
                                  <m:r>
                                    <m:rPr>
                                      <m:sty m:val="p"/>
                                    </m:rPr>
                                    <a:rPr lang="de-DE" sz="1400">
                                      <a:latin typeface="Cambria Math" panose="02040503050406030204" pitchFamily="18" charset="0"/>
                                    </a:rPr>
                                    <m:t>exp</m:t>
                                  </m:r>
                                </m:fName>
                                <m:e>
                                  <m:d>
                                    <m:dPr>
                                      <m:ctrlPr>
                                        <a:rPr lang="de-DE" sz="1400" i="1">
                                          <a:latin typeface="Cambria Math" panose="02040503050406030204" pitchFamily="18" charset="0"/>
                                        </a:rPr>
                                      </m:ctrlPr>
                                    </m:dPr>
                                    <m:e>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r>
                                                <a:rPr lang="de-DE" sz="1400" i="1">
                                                  <a:latin typeface="Cambria Math" panose="02040503050406030204" pitchFamily="18" charset="0"/>
                                                  <a:ea typeface="Cambria Math" panose="02040503050406030204" pitchFamily="18" charset="0"/>
                                                </a:rPr>
                                                <m:t>𝐷</m:t>
                                              </m:r>
                                              <m:r>
                                                <a:rPr lang="de-DE" sz="1400" i="1">
                                                  <a:latin typeface="Cambria Math" panose="02040503050406030204" pitchFamily="18" charset="0"/>
                                                  <a:ea typeface="Cambria Math" panose="02040503050406030204" pitchFamily="18" charset="0"/>
                                                </a:rPr>
                                                <m:t>,</m:t>
                                              </m:r>
                                              <m:sSup>
                                                <m:sSupPr>
                                                  <m:ctrlPr>
                                                    <a:rPr lang="de-DE" sz="1400" i="1">
                                                      <a:latin typeface="Cambria Math" panose="02040503050406030204" pitchFamily="18" charset="0"/>
                                                      <a:ea typeface="Cambria Math" panose="02040503050406030204" pitchFamily="18" charset="0"/>
                                                    </a:rPr>
                                                  </m:ctrlPr>
                                                </m:sSupPr>
                                                <m:e>
                                                  <m:r>
                                                    <a:rPr lang="de-DE" sz="1400" i="1">
                                                      <a:latin typeface="Cambria Math" panose="02040503050406030204" pitchFamily="18" charset="0"/>
                                                      <a:ea typeface="Cambria Math" panose="02040503050406030204" pitchFamily="18" charset="0"/>
                                                    </a:rPr>
                                                    <m:t>𝑟</m:t>
                                                  </m:r>
                                                </m:e>
                                                <m:sup>
                                                  <m:r>
                                                    <a:rPr lang="de-DE" sz="1400" i="1">
                                                      <a:latin typeface="Cambria Math" panose="02040503050406030204" pitchFamily="18" charset="0"/>
                                                      <a:ea typeface="Cambria Math" panose="02040503050406030204" pitchFamily="18" charset="0"/>
                                                    </a:rPr>
                                                    <m:t>′</m:t>
                                                  </m:r>
                                                </m:sup>
                                              </m:sSup>
                                            </m:e>
                                          </m:d>
                                        </m:num>
                                        <m:den>
                                          <m:r>
                                            <a:rPr lang="de-DE" sz="1400" i="1">
                                              <a:latin typeface="Cambria Math" panose="02040503050406030204" pitchFamily="18" charset="0"/>
                                              <a:ea typeface="Cambria Math" panose="02040503050406030204" pitchFamily="18" charset="0"/>
                                            </a:rPr>
                                            <m:t>2∗∆</m:t>
                                          </m:r>
                                          <m:r>
                                            <a:rPr lang="de-DE" sz="1400" i="1">
                                              <a:latin typeface="Cambria Math" panose="02040503050406030204" pitchFamily="18" charset="0"/>
                                              <a:ea typeface="Cambria Math" panose="02040503050406030204" pitchFamily="18" charset="0"/>
                                            </a:rPr>
                                            <m:t>𝑢</m:t>
                                          </m:r>
                                        </m:den>
                                      </m:f>
                                    </m:e>
                                  </m:d>
                                </m:e>
                              </m:func>
                            </m:e>
                          </m:nary>
                        </m:den>
                      </m:f>
                      <m:r>
                        <a:rPr lang="de-DE" sz="1400" b="0" i="1" smtClean="0">
                          <a:latin typeface="Cambria Math" panose="02040503050406030204" pitchFamily="18" charset="0"/>
                          <a:ea typeface="Cambria Math" panose="02040503050406030204" pitchFamily="18" charset="0"/>
                        </a:rPr>
                        <m:t>≤</m:t>
                      </m:r>
                      <m:f>
                        <m:fPr>
                          <m:ctrlPr>
                            <a:rPr lang="de-DE" sz="1400" i="1">
                              <a:latin typeface="Cambria Math" panose="02040503050406030204" pitchFamily="18" charset="0"/>
                            </a:rPr>
                          </m:ctrlPr>
                        </m:fPr>
                        <m:num>
                          <m:nary>
                            <m:naryPr>
                              <m:chr m:val="∑"/>
                              <m:supHide m:val="on"/>
                              <m:ctrlPr>
                                <a:rPr lang="de-DE" sz="1400" i="1">
                                  <a:latin typeface="Cambria Math" panose="02040503050406030204" pitchFamily="18" charset="0"/>
                                </a:rPr>
                              </m:ctrlPr>
                            </m:naryPr>
                            <m:sub>
                              <m:sSup>
                                <m:sSupPr>
                                  <m:ctrlPr>
                                    <a:rPr lang="de-DE" sz="1400" i="1">
                                      <a:latin typeface="Cambria Math" panose="02040503050406030204" pitchFamily="18" charset="0"/>
                                    </a:rPr>
                                  </m:ctrlPr>
                                </m:sSupPr>
                                <m:e>
                                  <m:r>
                                    <a:rPr lang="de-DE" sz="1400" i="1">
                                      <a:latin typeface="Cambria Math" panose="02040503050406030204" pitchFamily="18" charset="0"/>
                                    </a:rPr>
                                    <m:t>𝑟</m:t>
                                  </m:r>
                                </m:e>
                                <m:sup>
                                  <m:r>
                                    <a:rPr lang="de-DE" sz="1400" i="1">
                                      <a:latin typeface="Cambria Math" panose="02040503050406030204" pitchFamily="18" charset="0"/>
                                    </a:rPr>
                                    <m:t>′</m:t>
                                  </m:r>
                                </m:sup>
                              </m:sSup>
                              <m:r>
                                <a:rPr lang="de-DE" sz="1400" i="1">
                                  <a:latin typeface="Cambria Math" panose="02040503050406030204" pitchFamily="18" charset="0"/>
                                </a:rPr>
                                <m:t>∈</m:t>
                              </m:r>
                              <m:r>
                                <a:rPr lang="de-DE" sz="1400" i="1">
                                  <a:latin typeface="Cambria Math" panose="02040503050406030204" pitchFamily="18" charset="0"/>
                                </a:rPr>
                                <m:t>𝑅</m:t>
                              </m:r>
                            </m:sub>
                            <m:sup/>
                            <m:e>
                              <m:func>
                                <m:funcPr>
                                  <m:ctrlPr>
                                    <a:rPr lang="de-DE" sz="1400" i="1">
                                      <a:latin typeface="Cambria Math" panose="02040503050406030204" pitchFamily="18" charset="0"/>
                                    </a:rPr>
                                  </m:ctrlPr>
                                </m:funcPr>
                                <m:fName>
                                  <m:r>
                                    <m:rPr>
                                      <m:sty m:val="p"/>
                                    </m:rPr>
                                    <a:rPr lang="de-DE" sz="1400">
                                      <a:latin typeface="Cambria Math" panose="02040503050406030204" pitchFamily="18" charset="0"/>
                                    </a:rPr>
                                    <m:t>exp</m:t>
                                  </m:r>
                                </m:fName>
                                <m:e>
                                  <m:d>
                                    <m:dPr>
                                      <m:ctrlPr>
                                        <a:rPr lang="de-DE" sz="1400" i="1">
                                          <a:latin typeface="Cambria Math" panose="02040503050406030204" pitchFamily="18" charset="0"/>
                                        </a:rPr>
                                      </m:ctrlPr>
                                    </m:dPr>
                                    <m:e>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r>
                                            <a:rPr lang="de-DE" sz="1400" i="1">
                                              <a:latin typeface="Cambria Math" panose="02040503050406030204" pitchFamily="18" charset="0"/>
                                              <a:ea typeface="Cambria Math" panose="02040503050406030204" pitchFamily="18" charset="0"/>
                                            </a:rPr>
                                            <m:t>∗</m:t>
                                          </m:r>
                                          <m:d>
                                            <m:dPr>
                                              <m:ctrlPr>
                                                <a:rPr lang="de-DE" sz="1400" b="0" i="1" smtClean="0">
                                                  <a:latin typeface="Cambria Math" panose="02040503050406030204" pitchFamily="18" charset="0"/>
                                                  <a:ea typeface="Cambria Math" panose="02040503050406030204" pitchFamily="18" charset="0"/>
                                                </a:rPr>
                                              </m:ctrlPr>
                                            </m:dPr>
                                            <m:e>
                                              <m:r>
                                                <a:rPr lang="de-DE" sz="1400" i="1">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r>
                                                    <a:rPr lang="de-DE" sz="1400" b="0" i="1" smtClean="0">
                                                      <a:latin typeface="Cambria Math" panose="02040503050406030204" pitchFamily="18" charset="0"/>
                                                      <a:ea typeface="Cambria Math" panose="02040503050406030204" pitchFamily="18" charset="0"/>
                                                    </a:rPr>
                                                    <m:t>𝐷</m:t>
                                                  </m:r>
                                                  <m:r>
                                                    <a:rPr lang="de-DE" sz="1400" i="1">
                                                      <a:latin typeface="Cambria Math" panose="02040503050406030204" pitchFamily="18" charset="0"/>
                                                      <a:ea typeface="Cambria Math" panose="02040503050406030204" pitchFamily="18" charset="0"/>
                                                    </a:rPr>
                                                    <m:t>,</m:t>
                                                  </m:r>
                                                  <m:sSup>
                                                    <m:sSupPr>
                                                      <m:ctrlPr>
                                                        <a:rPr lang="de-DE" sz="1400" i="1">
                                                          <a:latin typeface="Cambria Math" panose="02040503050406030204" pitchFamily="18" charset="0"/>
                                                          <a:ea typeface="Cambria Math" panose="02040503050406030204" pitchFamily="18" charset="0"/>
                                                        </a:rPr>
                                                      </m:ctrlPr>
                                                    </m:sSupPr>
                                                    <m:e>
                                                      <m:r>
                                                        <a:rPr lang="de-DE" sz="1400" i="1">
                                                          <a:latin typeface="Cambria Math" panose="02040503050406030204" pitchFamily="18" charset="0"/>
                                                          <a:ea typeface="Cambria Math" panose="02040503050406030204" pitchFamily="18" charset="0"/>
                                                        </a:rPr>
                                                        <m:t>𝑟</m:t>
                                                      </m:r>
                                                    </m:e>
                                                    <m:sup>
                                                      <m:r>
                                                        <a:rPr lang="de-DE" sz="1400" i="1">
                                                          <a:latin typeface="Cambria Math" panose="02040503050406030204" pitchFamily="18" charset="0"/>
                                                          <a:ea typeface="Cambria Math" panose="02040503050406030204" pitchFamily="18" charset="0"/>
                                                        </a:rPr>
                                                        <m:t>′</m:t>
                                                      </m:r>
                                                    </m:sup>
                                                  </m:sSup>
                                                </m:e>
                                              </m:d>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e>
                                          </m:d>
                                        </m:num>
                                        <m:den>
                                          <m:r>
                                            <a:rPr lang="de-DE" sz="1400" i="1">
                                              <a:latin typeface="Cambria Math" panose="02040503050406030204" pitchFamily="18" charset="0"/>
                                              <a:ea typeface="Cambria Math" panose="02040503050406030204" pitchFamily="18" charset="0"/>
                                            </a:rPr>
                                            <m:t>2∗∆</m:t>
                                          </m:r>
                                          <m:r>
                                            <a:rPr lang="de-DE" sz="1400" i="1">
                                              <a:latin typeface="Cambria Math" panose="02040503050406030204" pitchFamily="18" charset="0"/>
                                              <a:ea typeface="Cambria Math" panose="02040503050406030204" pitchFamily="18" charset="0"/>
                                            </a:rPr>
                                            <m:t>𝑢</m:t>
                                          </m:r>
                                        </m:den>
                                      </m:f>
                                    </m:e>
                                  </m:d>
                                </m:e>
                              </m:func>
                            </m:e>
                          </m:nary>
                        </m:num>
                        <m:den>
                          <m:nary>
                            <m:naryPr>
                              <m:chr m:val="∑"/>
                              <m:supHide m:val="on"/>
                              <m:ctrlPr>
                                <a:rPr lang="de-DE" sz="1400" i="1">
                                  <a:latin typeface="Cambria Math" panose="02040503050406030204" pitchFamily="18" charset="0"/>
                                </a:rPr>
                              </m:ctrlPr>
                            </m:naryPr>
                            <m:sub>
                              <m:sSup>
                                <m:sSupPr>
                                  <m:ctrlPr>
                                    <a:rPr lang="de-DE" sz="1400" i="1">
                                      <a:latin typeface="Cambria Math" panose="02040503050406030204" pitchFamily="18" charset="0"/>
                                    </a:rPr>
                                  </m:ctrlPr>
                                </m:sSupPr>
                                <m:e>
                                  <m:r>
                                    <a:rPr lang="de-DE" sz="1400" i="1">
                                      <a:latin typeface="Cambria Math" panose="02040503050406030204" pitchFamily="18" charset="0"/>
                                    </a:rPr>
                                    <m:t>𝑟</m:t>
                                  </m:r>
                                </m:e>
                                <m:sup>
                                  <m:r>
                                    <a:rPr lang="de-DE" sz="1400" i="1">
                                      <a:latin typeface="Cambria Math" panose="02040503050406030204" pitchFamily="18" charset="0"/>
                                    </a:rPr>
                                    <m:t>′</m:t>
                                  </m:r>
                                </m:sup>
                              </m:sSup>
                              <m:r>
                                <a:rPr lang="de-DE" sz="1400" i="1">
                                  <a:latin typeface="Cambria Math" panose="02040503050406030204" pitchFamily="18" charset="0"/>
                                </a:rPr>
                                <m:t>∈</m:t>
                              </m:r>
                              <m:r>
                                <a:rPr lang="de-DE" sz="1400" i="1">
                                  <a:latin typeface="Cambria Math" panose="02040503050406030204" pitchFamily="18" charset="0"/>
                                </a:rPr>
                                <m:t>𝑅</m:t>
                              </m:r>
                            </m:sub>
                            <m:sup/>
                            <m:e>
                              <m:func>
                                <m:funcPr>
                                  <m:ctrlPr>
                                    <a:rPr lang="de-DE" sz="1400" i="1">
                                      <a:latin typeface="Cambria Math" panose="02040503050406030204" pitchFamily="18" charset="0"/>
                                    </a:rPr>
                                  </m:ctrlPr>
                                </m:funcPr>
                                <m:fName>
                                  <m:r>
                                    <m:rPr>
                                      <m:sty m:val="p"/>
                                    </m:rPr>
                                    <a:rPr lang="de-DE" sz="1400">
                                      <a:latin typeface="Cambria Math" panose="02040503050406030204" pitchFamily="18" charset="0"/>
                                    </a:rPr>
                                    <m:t>exp</m:t>
                                  </m:r>
                                </m:fName>
                                <m:e>
                                  <m:d>
                                    <m:dPr>
                                      <m:ctrlPr>
                                        <a:rPr lang="de-DE" sz="1400" i="1">
                                          <a:latin typeface="Cambria Math" panose="02040503050406030204" pitchFamily="18" charset="0"/>
                                        </a:rPr>
                                      </m:ctrlPr>
                                    </m:dPr>
                                    <m:e>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r>
                                                <a:rPr lang="de-DE" sz="1400" i="1">
                                                  <a:latin typeface="Cambria Math" panose="02040503050406030204" pitchFamily="18" charset="0"/>
                                                  <a:ea typeface="Cambria Math" panose="02040503050406030204" pitchFamily="18" charset="0"/>
                                                </a:rPr>
                                                <m:t>𝐷</m:t>
                                              </m:r>
                                              <m:r>
                                                <a:rPr lang="de-DE" sz="1400" i="1">
                                                  <a:latin typeface="Cambria Math" panose="02040503050406030204" pitchFamily="18" charset="0"/>
                                                  <a:ea typeface="Cambria Math" panose="02040503050406030204" pitchFamily="18" charset="0"/>
                                                </a:rPr>
                                                <m:t>,</m:t>
                                              </m:r>
                                              <m:sSup>
                                                <m:sSupPr>
                                                  <m:ctrlPr>
                                                    <a:rPr lang="de-DE" sz="1400" i="1">
                                                      <a:latin typeface="Cambria Math" panose="02040503050406030204" pitchFamily="18" charset="0"/>
                                                      <a:ea typeface="Cambria Math" panose="02040503050406030204" pitchFamily="18" charset="0"/>
                                                    </a:rPr>
                                                  </m:ctrlPr>
                                                </m:sSupPr>
                                                <m:e>
                                                  <m:r>
                                                    <a:rPr lang="de-DE" sz="1400" i="1">
                                                      <a:latin typeface="Cambria Math" panose="02040503050406030204" pitchFamily="18" charset="0"/>
                                                      <a:ea typeface="Cambria Math" panose="02040503050406030204" pitchFamily="18" charset="0"/>
                                                    </a:rPr>
                                                    <m:t>𝑟</m:t>
                                                  </m:r>
                                                </m:e>
                                                <m:sup>
                                                  <m:r>
                                                    <a:rPr lang="de-DE" sz="1400" i="1">
                                                      <a:latin typeface="Cambria Math" panose="02040503050406030204" pitchFamily="18" charset="0"/>
                                                      <a:ea typeface="Cambria Math" panose="02040503050406030204" pitchFamily="18" charset="0"/>
                                                    </a:rPr>
                                                    <m:t>′</m:t>
                                                  </m:r>
                                                </m:sup>
                                              </m:sSup>
                                            </m:e>
                                          </m:d>
                                        </m:num>
                                        <m:den>
                                          <m:r>
                                            <a:rPr lang="de-DE" sz="1400" i="1">
                                              <a:latin typeface="Cambria Math" panose="02040503050406030204" pitchFamily="18" charset="0"/>
                                              <a:ea typeface="Cambria Math" panose="02040503050406030204" pitchFamily="18" charset="0"/>
                                            </a:rPr>
                                            <m:t>2∗∆</m:t>
                                          </m:r>
                                          <m:r>
                                            <a:rPr lang="de-DE" sz="1400" i="1">
                                              <a:latin typeface="Cambria Math" panose="02040503050406030204" pitchFamily="18" charset="0"/>
                                              <a:ea typeface="Cambria Math" panose="02040503050406030204" pitchFamily="18" charset="0"/>
                                            </a:rPr>
                                            <m:t>𝑢</m:t>
                                          </m:r>
                                        </m:den>
                                      </m:f>
                                    </m:e>
                                  </m:d>
                                </m:e>
                              </m:func>
                            </m:e>
                          </m:nary>
                        </m:den>
                      </m:f>
                      <m:r>
                        <a:rPr lang="de-DE" sz="1400" b="0" i="1" smtClean="0">
                          <a:latin typeface="Cambria Math" panose="02040503050406030204" pitchFamily="18" charset="0"/>
                          <a:ea typeface="Cambria Math" panose="02040503050406030204" pitchFamily="18" charset="0"/>
                        </a:rPr>
                        <m:t>=</m:t>
                      </m:r>
                      <m:f>
                        <m:fPr>
                          <m:ctrlPr>
                            <a:rPr lang="de-DE" sz="1400" i="1">
                              <a:latin typeface="Cambria Math" panose="02040503050406030204" pitchFamily="18" charset="0"/>
                            </a:rPr>
                          </m:ctrlPr>
                        </m:fPr>
                        <m:num>
                          <m:nary>
                            <m:naryPr>
                              <m:chr m:val="∑"/>
                              <m:supHide m:val="on"/>
                              <m:ctrlPr>
                                <a:rPr lang="de-DE" sz="1400" i="1">
                                  <a:latin typeface="Cambria Math" panose="02040503050406030204" pitchFamily="18" charset="0"/>
                                </a:rPr>
                              </m:ctrlPr>
                            </m:naryPr>
                            <m:sub>
                              <m:sSup>
                                <m:sSupPr>
                                  <m:ctrlPr>
                                    <a:rPr lang="de-DE" sz="1400" i="1">
                                      <a:latin typeface="Cambria Math" panose="02040503050406030204" pitchFamily="18" charset="0"/>
                                    </a:rPr>
                                  </m:ctrlPr>
                                </m:sSupPr>
                                <m:e>
                                  <m:r>
                                    <a:rPr lang="de-DE" sz="1400" i="1">
                                      <a:latin typeface="Cambria Math" panose="02040503050406030204" pitchFamily="18" charset="0"/>
                                    </a:rPr>
                                    <m:t>𝑟</m:t>
                                  </m:r>
                                </m:e>
                                <m:sup>
                                  <m:r>
                                    <a:rPr lang="de-DE" sz="1400" i="1">
                                      <a:latin typeface="Cambria Math" panose="02040503050406030204" pitchFamily="18" charset="0"/>
                                    </a:rPr>
                                    <m:t>′</m:t>
                                  </m:r>
                                </m:sup>
                              </m:sSup>
                              <m:r>
                                <a:rPr lang="de-DE" sz="1400" i="1">
                                  <a:latin typeface="Cambria Math" panose="02040503050406030204" pitchFamily="18" charset="0"/>
                                </a:rPr>
                                <m:t>∈</m:t>
                              </m:r>
                              <m:r>
                                <a:rPr lang="de-DE" sz="1400" i="1">
                                  <a:latin typeface="Cambria Math" panose="02040503050406030204" pitchFamily="18" charset="0"/>
                                </a:rPr>
                                <m:t>𝑅</m:t>
                              </m:r>
                            </m:sub>
                            <m:sup/>
                            <m:e>
                              <m:func>
                                <m:funcPr>
                                  <m:ctrlPr>
                                    <a:rPr lang="de-DE" sz="1400" i="1">
                                      <a:latin typeface="Cambria Math" panose="02040503050406030204" pitchFamily="18" charset="0"/>
                                    </a:rPr>
                                  </m:ctrlPr>
                                </m:funcPr>
                                <m:fName>
                                  <m:r>
                                    <m:rPr>
                                      <m:sty m:val="p"/>
                                    </m:rPr>
                                    <a:rPr lang="de-DE" sz="1400">
                                      <a:latin typeface="Cambria Math" panose="02040503050406030204" pitchFamily="18" charset="0"/>
                                    </a:rPr>
                                    <m:t>exp</m:t>
                                  </m:r>
                                </m:fName>
                                <m:e>
                                  <m:d>
                                    <m:dPr>
                                      <m:ctrlPr>
                                        <a:rPr lang="de-DE" sz="1400" i="1">
                                          <a:latin typeface="Cambria Math" panose="02040503050406030204" pitchFamily="18" charset="0"/>
                                        </a:rPr>
                                      </m:ctrlPr>
                                    </m:dPr>
                                    <m:e>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r>
                                                <a:rPr lang="de-DE" sz="1400" i="1">
                                                  <a:latin typeface="Cambria Math" panose="02040503050406030204" pitchFamily="18" charset="0"/>
                                                  <a:ea typeface="Cambria Math" panose="02040503050406030204" pitchFamily="18" charset="0"/>
                                                </a:rPr>
                                                <m:t>𝐷</m:t>
                                              </m:r>
                                              <m:r>
                                                <a:rPr lang="de-DE" sz="1400" i="1">
                                                  <a:latin typeface="Cambria Math" panose="02040503050406030204" pitchFamily="18" charset="0"/>
                                                  <a:ea typeface="Cambria Math" panose="02040503050406030204" pitchFamily="18" charset="0"/>
                                                </a:rPr>
                                                <m:t>,</m:t>
                                              </m:r>
                                              <m:sSup>
                                                <m:sSupPr>
                                                  <m:ctrlPr>
                                                    <a:rPr lang="de-DE" sz="1400" i="1">
                                                      <a:latin typeface="Cambria Math" panose="02040503050406030204" pitchFamily="18" charset="0"/>
                                                      <a:ea typeface="Cambria Math" panose="02040503050406030204" pitchFamily="18" charset="0"/>
                                                    </a:rPr>
                                                  </m:ctrlPr>
                                                </m:sSupPr>
                                                <m:e>
                                                  <m:r>
                                                    <a:rPr lang="de-DE" sz="1400" i="1">
                                                      <a:latin typeface="Cambria Math" panose="02040503050406030204" pitchFamily="18" charset="0"/>
                                                      <a:ea typeface="Cambria Math" panose="02040503050406030204" pitchFamily="18" charset="0"/>
                                                    </a:rPr>
                                                    <m:t>𝑟</m:t>
                                                  </m:r>
                                                </m:e>
                                                <m:sup>
                                                  <m:r>
                                                    <a:rPr lang="de-DE" sz="1400" i="1">
                                                      <a:latin typeface="Cambria Math" panose="02040503050406030204" pitchFamily="18" charset="0"/>
                                                      <a:ea typeface="Cambria Math" panose="02040503050406030204" pitchFamily="18" charset="0"/>
                                                    </a:rPr>
                                                    <m:t>′</m:t>
                                                  </m:r>
                                                </m:sup>
                                              </m:sSup>
                                            </m:e>
                                          </m:d>
                                        </m:num>
                                        <m:den>
                                          <m:r>
                                            <a:rPr lang="de-DE" sz="1400" i="1">
                                              <a:latin typeface="Cambria Math" panose="02040503050406030204" pitchFamily="18" charset="0"/>
                                              <a:ea typeface="Cambria Math" panose="02040503050406030204" pitchFamily="18" charset="0"/>
                                            </a:rPr>
                                            <m:t>2∗∆</m:t>
                                          </m:r>
                                          <m:r>
                                            <a:rPr lang="de-DE" sz="1400" i="1">
                                              <a:latin typeface="Cambria Math" panose="02040503050406030204" pitchFamily="18" charset="0"/>
                                              <a:ea typeface="Cambria Math" panose="02040503050406030204" pitchFamily="18" charset="0"/>
                                            </a:rPr>
                                            <m:t>𝑢</m:t>
                                          </m:r>
                                        </m:den>
                                      </m:f>
                                      <m:r>
                                        <a:rPr lang="de-DE" sz="1400" b="0" i="1" smtClean="0">
                                          <a:latin typeface="Cambria Math" panose="02040503050406030204" pitchFamily="18" charset="0"/>
                                          <a:ea typeface="Cambria Math" panose="02040503050406030204" pitchFamily="18" charset="0"/>
                                        </a:rPr>
                                        <m:t>+</m:t>
                                      </m:r>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num>
                                        <m:den>
                                          <m:r>
                                            <a:rPr lang="de-DE" sz="1400" i="1">
                                              <a:latin typeface="Cambria Math" panose="02040503050406030204" pitchFamily="18" charset="0"/>
                                              <a:ea typeface="Cambria Math" panose="02040503050406030204" pitchFamily="18" charset="0"/>
                                            </a:rPr>
                                            <m:t>2</m:t>
                                          </m:r>
                                        </m:den>
                                      </m:f>
                                    </m:e>
                                  </m:d>
                                </m:e>
                              </m:func>
                            </m:e>
                          </m:nary>
                        </m:num>
                        <m:den>
                          <m:nary>
                            <m:naryPr>
                              <m:chr m:val="∑"/>
                              <m:supHide m:val="on"/>
                              <m:ctrlPr>
                                <a:rPr lang="de-DE" sz="1400" i="1">
                                  <a:latin typeface="Cambria Math" panose="02040503050406030204" pitchFamily="18" charset="0"/>
                                </a:rPr>
                              </m:ctrlPr>
                            </m:naryPr>
                            <m:sub>
                              <m:sSup>
                                <m:sSupPr>
                                  <m:ctrlPr>
                                    <a:rPr lang="de-DE" sz="1400" i="1">
                                      <a:latin typeface="Cambria Math" panose="02040503050406030204" pitchFamily="18" charset="0"/>
                                    </a:rPr>
                                  </m:ctrlPr>
                                </m:sSupPr>
                                <m:e>
                                  <m:r>
                                    <a:rPr lang="de-DE" sz="1400" i="1">
                                      <a:latin typeface="Cambria Math" panose="02040503050406030204" pitchFamily="18" charset="0"/>
                                    </a:rPr>
                                    <m:t>𝑟</m:t>
                                  </m:r>
                                </m:e>
                                <m:sup>
                                  <m:r>
                                    <a:rPr lang="de-DE" sz="1400" i="1">
                                      <a:latin typeface="Cambria Math" panose="02040503050406030204" pitchFamily="18" charset="0"/>
                                    </a:rPr>
                                    <m:t>′</m:t>
                                  </m:r>
                                </m:sup>
                              </m:sSup>
                              <m:r>
                                <a:rPr lang="de-DE" sz="1400" i="1">
                                  <a:latin typeface="Cambria Math" panose="02040503050406030204" pitchFamily="18" charset="0"/>
                                </a:rPr>
                                <m:t>∈</m:t>
                              </m:r>
                              <m:r>
                                <a:rPr lang="de-DE" sz="1400" i="1">
                                  <a:latin typeface="Cambria Math" panose="02040503050406030204" pitchFamily="18" charset="0"/>
                                </a:rPr>
                                <m:t>𝑅</m:t>
                              </m:r>
                            </m:sub>
                            <m:sup/>
                            <m:e>
                              <m:func>
                                <m:funcPr>
                                  <m:ctrlPr>
                                    <a:rPr lang="de-DE" sz="1400" i="1">
                                      <a:latin typeface="Cambria Math" panose="02040503050406030204" pitchFamily="18" charset="0"/>
                                    </a:rPr>
                                  </m:ctrlPr>
                                </m:funcPr>
                                <m:fName>
                                  <m:r>
                                    <m:rPr>
                                      <m:sty m:val="p"/>
                                    </m:rPr>
                                    <a:rPr lang="de-DE" sz="1400">
                                      <a:latin typeface="Cambria Math" panose="02040503050406030204" pitchFamily="18" charset="0"/>
                                    </a:rPr>
                                    <m:t>exp</m:t>
                                  </m:r>
                                </m:fName>
                                <m:e>
                                  <m:d>
                                    <m:dPr>
                                      <m:ctrlPr>
                                        <a:rPr lang="de-DE" sz="1400" i="1">
                                          <a:latin typeface="Cambria Math" panose="02040503050406030204" pitchFamily="18" charset="0"/>
                                        </a:rPr>
                                      </m:ctrlPr>
                                    </m:dPr>
                                    <m:e>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r>
                                                <a:rPr lang="de-DE" sz="1400" i="1">
                                                  <a:latin typeface="Cambria Math" panose="02040503050406030204" pitchFamily="18" charset="0"/>
                                                  <a:ea typeface="Cambria Math" panose="02040503050406030204" pitchFamily="18" charset="0"/>
                                                </a:rPr>
                                                <m:t>𝐷</m:t>
                                              </m:r>
                                              <m:r>
                                                <a:rPr lang="de-DE" sz="1400" i="1">
                                                  <a:latin typeface="Cambria Math" panose="02040503050406030204" pitchFamily="18" charset="0"/>
                                                  <a:ea typeface="Cambria Math" panose="02040503050406030204" pitchFamily="18" charset="0"/>
                                                </a:rPr>
                                                <m:t>,</m:t>
                                              </m:r>
                                              <m:sSup>
                                                <m:sSupPr>
                                                  <m:ctrlPr>
                                                    <a:rPr lang="de-DE" sz="1400" i="1">
                                                      <a:latin typeface="Cambria Math" panose="02040503050406030204" pitchFamily="18" charset="0"/>
                                                      <a:ea typeface="Cambria Math" panose="02040503050406030204" pitchFamily="18" charset="0"/>
                                                    </a:rPr>
                                                  </m:ctrlPr>
                                                </m:sSupPr>
                                                <m:e>
                                                  <m:r>
                                                    <a:rPr lang="de-DE" sz="1400" i="1">
                                                      <a:latin typeface="Cambria Math" panose="02040503050406030204" pitchFamily="18" charset="0"/>
                                                      <a:ea typeface="Cambria Math" panose="02040503050406030204" pitchFamily="18" charset="0"/>
                                                    </a:rPr>
                                                    <m:t>𝑟</m:t>
                                                  </m:r>
                                                </m:e>
                                                <m:sup>
                                                  <m:r>
                                                    <a:rPr lang="de-DE" sz="1400" i="1">
                                                      <a:latin typeface="Cambria Math" panose="02040503050406030204" pitchFamily="18" charset="0"/>
                                                      <a:ea typeface="Cambria Math" panose="02040503050406030204" pitchFamily="18" charset="0"/>
                                                    </a:rPr>
                                                    <m:t>′</m:t>
                                                  </m:r>
                                                </m:sup>
                                              </m:sSup>
                                            </m:e>
                                          </m:d>
                                        </m:num>
                                        <m:den>
                                          <m:r>
                                            <a:rPr lang="de-DE" sz="1400" i="1">
                                              <a:latin typeface="Cambria Math" panose="02040503050406030204" pitchFamily="18" charset="0"/>
                                              <a:ea typeface="Cambria Math" panose="02040503050406030204" pitchFamily="18" charset="0"/>
                                            </a:rPr>
                                            <m:t>2∗∆</m:t>
                                          </m:r>
                                          <m:r>
                                            <a:rPr lang="de-DE" sz="1400" i="1">
                                              <a:latin typeface="Cambria Math" panose="02040503050406030204" pitchFamily="18" charset="0"/>
                                              <a:ea typeface="Cambria Math" panose="02040503050406030204" pitchFamily="18" charset="0"/>
                                            </a:rPr>
                                            <m:t>𝑢</m:t>
                                          </m:r>
                                        </m:den>
                                      </m:f>
                                    </m:e>
                                  </m:d>
                                </m:e>
                              </m:func>
                            </m:e>
                          </m:nary>
                        </m:den>
                      </m:f>
                      <m:r>
                        <a:rPr lang="de-DE" sz="1400" b="0" i="1" smtClean="0">
                          <a:latin typeface="Cambria Math" panose="02040503050406030204" pitchFamily="18" charset="0"/>
                          <a:ea typeface="Cambria Math" panose="02040503050406030204" pitchFamily="18" charset="0"/>
                        </a:rPr>
                        <m:t>=</m:t>
                      </m:r>
                      <m:f>
                        <m:fPr>
                          <m:ctrlPr>
                            <a:rPr lang="de-DE" sz="1400" i="1">
                              <a:latin typeface="Cambria Math" panose="02040503050406030204" pitchFamily="18" charset="0"/>
                            </a:rPr>
                          </m:ctrlPr>
                        </m:fPr>
                        <m:num>
                          <m:func>
                            <m:funcPr>
                              <m:ctrlPr>
                                <a:rPr lang="de-DE" sz="1400" i="1">
                                  <a:latin typeface="Cambria Math" panose="02040503050406030204" pitchFamily="18" charset="0"/>
                                </a:rPr>
                              </m:ctrlPr>
                            </m:funcPr>
                            <m:fName>
                              <m:r>
                                <m:rPr>
                                  <m:sty m:val="p"/>
                                </m:rPr>
                                <a:rPr lang="de-DE" sz="1400">
                                  <a:latin typeface="Cambria Math" panose="02040503050406030204" pitchFamily="18" charset="0"/>
                                </a:rPr>
                                <m:t>exp</m:t>
                              </m:r>
                            </m:fName>
                            <m:e>
                              <m:d>
                                <m:dPr>
                                  <m:ctrlPr>
                                    <a:rPr lang="de-DE" sz="1400" i="1">
                                      <a:latin typeface="Cambria Math" panose="02040503050406030204" pitchFamily="18" charset="0"/>
                                    </a:rPr>
                                  </m:ctrlPr>
                                </m:dPr>
                                <m:e>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num>
                                    <m:den>
                                      <m:r>
                                        <a:rPr lang="de-DE" sz="1400" i="1">
                                          <a:latin typeface="Cambria Math" panose="02040503050406030204" pitchFamily="18" charset="0"/>
                                          <a:ea typeface="Cambria Math" panose="02040503050406030204" pitchFamily="18" charset="0"/>
                                        </a:rPr>
                                        <m:t>2</m:t>
                                      </m:r>
                                    </m:den>
                                  </m:f>
                                </m:e>
                              </m:d>
                            </m:e>
                          </m:func>
                          <m:r>
                            <a:rPr lang="de-DE" sz="1400" i="1">
                              <a:latin typeface="Cambria Math" panose="02040503050406030204" pitchFamily="18" charset="0"/>
                              <a:ea typeface="Cambria Math" panose="02040503050406030204" pitchFamily="18" charset="0"/>
                            </a:rPr>
                            <m:t>∗</m:t>
                          </m:r>
                          <m:nary>
                            <m:naryPr>
                              <m:chr m:val="∑"/>
                              <m:supHide m:val="on"/>
                              <m:ctrlPr>
                                <a:rPr lang="de-DE" sz="1400" i="1">
                                  <a:latin typeface="Cambria Math" panose="02040503050406030204" pitchFamily="18" charset="0"/>
                                </a:rPr>
                              </m:ctrlPr>
                            </m:naryPr>
                            <m:sub>
                              <m:sSup>
                                <m:sSupPr>
                                  <m:ctrlPr>
                                    <a:rPr lang="de-DE" sz="1400" i="1">
                                      <a:latin typeface="Cambria Math" panose="02040503050406030204" pitchFamily="18" charset="0"/>
                                    </a:rPr>
                                  </m:ctrlPr>
                                </m:sSupPr>
                                <m:e>
                                  <m:r>
                                    <a:rPr lang="de-DE" sz="1400" i="1">
                                      <a:latin typeface="Cambria Math" panose="02040503050406030204" pitchFamily="18" charset="0"/>
                                    </a:rPr>
                                    <m:t>𝑟</m:t>
                                  </m:r>
                                </m:e>
                                <m:sup>
                                  <m:r>
                                    <a:rPr lang="de-DE" sz="1400" i="1">
                                      <a:latin typeface="Cambria Math" panose="02040503050406030204" pitchFamily="18" charset="0"/>
                                    </a:rPr>
                                    <m:t>′</m:t>
                                  </m:r>
                                </m:sup>
                              </m:sSup>
                              <m:r>
                                <a:rPr lang="de-DE" sz="1400" i="1">
                                  <a:latin typeface="Cambria Math" panose="02040503050406030204" pitchFamily="18" charset="0"/>
                                </a:rPr>
                                <m:t>∈</m:t>
                              </m:r>
                              <m:r>
                                <a:rPr lang="de-DE" sz="1400" i="1">
                                  <a:latin typeface="Cambria Math" panose="02040503050406030204" pitchFamily="18" charset="0"/>
                                </a:rPr>
                                <m:t>𝑅</m:t>
                              </m:r>
                            </m:sub>
                            <m:sup/>
                            <m:e>
                              <m:func>
                                <m:funcPr>
                                  <m:ctrlPr>
                                    <a:rPr lang="de-DE" sz="1400" i="1">
                                      <a:latin typeface="Cambria Math" panose="02040503050406030204" pitchFamily="18" charset="0"/>
                                    </a:rPr>
                                  </m:ctrlPr>
                                </m:funcPr>
                                <m:fName>
                                  <m:r>
                                    <m:rPr>
                                      <m:sty m:val="p"/>
                                    </m:rPr>
                                    <a:rPr lang="de-DE" sz="1400">
                                      <a:latin typeface="Cambria Math" panose="02040503050406030204" pitchFamily="18" charset="0"/>
                                    </a:rPr>
                                    <m:t>exp</m:t>
                                  </m:r>
                                </m:fName>
                                <m:e>
                                  <m:d>
                                    <m:dPr>
                                      <m:ctrlPr>
                                        <a:rPr lang="de-DE" sz="1400" i="1">
                                          <a:latin typeface="Cambria Math" panose="02040503050406030204" pitchFamily="18" charset="0"/>
                                        </a:rPr>
                                      </m:ctrlPr>
                                    </m:dPr>
                                    <m:e>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r>
                                                <a:rPr lang="de-DE" sz="1400" i="1">
                                                  <a:latin typeface="Cambria Math" panose="02040503050406030204" pitchFamily="18" charset="0"/>
                                                  <a:ea typeface="Cambria Math" panose="02040503050406030204" pitchFamily="18" charset="0"/>
                                                </a:rPr>
                                                <m:t>𝐷</m:t>
                                              </m:r>
                                              <m:r>
                                                <a:rPr lang="de-DE" sz="1400" i="1">
                                                  <a:latin typeface="Cambria Math" panose="02040503050406030204" pitchFamily="18" charset="0"/>
                                                  <a:ea typeface="Cambria Math" panose="02040503050406030204" pitchFamily="18" charset="0"/>
                                                </a:rPr>
                                                <m:t>,</m:t>
                                              </m:r>
                                              <m:sSup>
                                                <m:sSupPr>
                                                  <m:ctrlPr>
                                                    <a:rPr lang="de-DE" sz="1400" i="1">
                                                      <a:latin typeface="Cambria Math" panose="02040503050406030204" pitchFamily="18" charset="0"/>
                                                      <a:ea typeface="Cambria Math" panose="02040503050406030204" pitchFamily="18" charset="0"/>
                                                    </a:rPr>
                                                  </m:ctrlPr>
                                                </m:sSupPr>
                                                <m:e>
                                                  <m:r>
                                                    <a:rPr lang="de-DE" sz="1400" i="1">
                                                      <a:latin typeface="Cambria Math" panose="02040503050406030204" pitchFamily="18" charset="0"/>
                                                      <a:ea typeface="Cambria Math" panose="02040503050406030204" pitchFamily="18" charset="0"/>
                                                    </a:rPr>
                                                    <m:t>𝑟</m:t>
                                                  </m:r>
                                                </m:e>
                                                <m:sup>
                                                  <m:r>
                                                    <a:rPr lang="de-DE" sz="1400" i="1">
                                                      <a:latin typeface="Cambria Math" panose="02040503050406030204" pitchFamily="18" charset="0"/>
                                                      <a:ea typeface="Cambria Math" panose="02040503050406030204" pitchFamily="18" charset="0"/>
                                                    </a:rPr>
                                                    <m:t>′</m:t>
                                                  </m:r>
                                                </m:sup>
                                              </m:sSup>
                                            </m:e>
                                          </m:d>
                                        </m:num>
                                        <m:den>
                                          <m:r>
                                            <a:rPr lang="de-DE" sz="1400" i="1">
                                              <a:latin typeface="Cambria Math" panose="02040503050406030204" pitchFamily="18" charset="0"/>
                                              <a:ea typeface="Cambria Math" panose="02040503050406030204" pitchFamily="18" charset="0"/>
                                            </a:rPr>
                                            <m:t>2∗∆</m:t>
                                          </m:r>
                                          <m:r>
                                            <a:rPr lang="de-DE" sz="1400" i="1">
                                              <a:latin typeface="Cambria Math" panose="02040503050406030204" pitchFamily="18" charset="0"/>
                                              <a:ea typeface="Cambria Math" panose="02040503050406030204" pitchFamily="18" charset="0"/>
                                            </a:rPr>
                                            <m:t>𝑢</m:t>
                                          </m:r>
                                        </m:den>
                                      </m:f>
                                    </m:e>
                                  </m:d>
                                </m:e>
                              </m:func>
                            </m:e>
                          </m:nary>
                        </m:num>
                        <m:den>
                          <m:nary>
                            <m:naryPr>
                              <m:chr m:val="∑"/>
                              <m:supHide m:val="on"/>
                              <m:ctrlPr>
                                <a:rPr lang="de-DE" sz="1400" i="1">
                                  <a:latin typeface="Cambria Math" panose="02040503050406030204" pitchFamily="18" charset="0"/>
                                </a:rPr>
                              </m:ctrlPr>
                            </m:naryPr>
                            <m:sub>
                              <m:sSup>
                                <m:sSupPr>
                                  <m:ctrlPr>
                                    <a:rPr lang="de-DE" sz="1400" i="1">
                                      <a:latin typeface="Cambria Math" panose="02040503050406030204" pitchFamily="18" charset="0"/>
                                    </a:rPr>
                                  </m:ctrlPr>
                                </m:sSupPr>
                                <m:e>
                                  <m:r>
                                    <a:rPr lang="de-DE" sz="1400" i="1">
                                      <a:latin typeface="Cambria Math" panose="02040503050406030204" pitchFamily="18" charset="0"/>
                                    </a:rPr>
                                    <m:t>𝑟</m:t>
                                  </m:r>
                                </m:e>
                                <m:sup>
                                  <m:r>
                                    <a:rPr lang="de-DE" sz="1400" i="1">
                                      <a:latin typeface="Cambria Math" panose="02040503050406030204" pitchFamily="18" charset="0"/>
                                    </a:rPr>
                                    <m:t>′</m:t>
                                  </m:r>
                                </m:sup>
                              </m:sSup>
                              <m:r>
                                <a:rPr lang="de-DE" sz="1400" i="1">
                                  <a:latin typeface="Cambria Math" panose="02040503050406030204" pitchFamily="18" charset="0"/>
                                </a:rPr>
                                <m:t>∈</m:t>
                              </m:r>
                              <m:r>
                                <a:rPr lang="de-DE" sz="1400" i="1">
                                  <a:latin typeface="Cambria Math" panose="02040503050406030204" pitchFamily="18" charset="0"/>
                                </a:rPr>
                                <m:t>𝑅</m:t>
                              </m:r>
                            </m:sub>
                            <m:sup/>
                            <m:e>
                              <m:func>
                                <m:funcPr>
                                  <m:ctrlPr>
                                    <a:rPr lang="de-DE" sz="1400" i="1">
                                      <a:latin typeface="Cambria Math" panose="02040503050406030204" pitchFamily="18" charset="0"/>
                                    </a:rPr>
                                  </m:ctrlPr>
                                </m:funcPr>
                                <m:fName>
                                  <m:r>
                                    <m:rPr>
                                      <m:sty m:val="p"/>
                                    </m:rPr>
                                    <a:rPr lang="de-DE" sz="1400">
                                      <a:latin typeface="Cambria Math" panose="02040503050406030204" pitchFamily="18" charset="0"/>
                                    </a:rPr>
                                    <m:t>exp</m:t>
                                  </m:r>
                                </m:fName>
                                <m:e>
                                  <m:d>
                                    <m:dPr>
                                      <m:ctrlPr>
                                        <a:rPr lang="de-DE" sz="1400" i="1">
                                          <a:latin typeface="Cambria Math" panose="02040503050406030204" pitchFamily="18" charset="0"/>
                                        </a:rPr>
                                      </m:ctrlPr>
                                    </m:dPr>
                                    <m:e>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r>
                                                <a:rPr lang="de-DE" sz="1400" i="1">
                                                  <a:latin typeface="Cambria Math" panose="02040503050406030204" pitchFamily="18" charset="0"/>
                                                  <a:ea typeface="Cambria Math" panose="02040503050406030204" pitchFamily="18" charset="0"/>
                                                </a:rPr>
                                                <m:t>𝐷</m:t>
                                              </m:r>
                                              <m:r>
                                                <a:rPr lang="de-DE" sz="1400" i="1">
                                                  <a:latin typeface="Cambria Math" panose="02040503050406030204" pitchFamily="18" charset="0"/>
                                                  <a:ea typeface="Cambria Math" panose="02040503050406030204" pitchFamily="18" charset="0"/>
                                                </a:rPr>
                                                <m:t>,</m:t>
                                              </m:r>
                                              <m:sSup>
                                                <m:sSupPr>
                                                  <m:ctrlPr>
                                                    <a:rPr lang="de-DE" sz="1400" i="1">
                                                      <a:latin typeface="Cambria Math" panose="02040503050406030204" pitchFamily="18" charset="0"/>
                                                      <a:ea typeface="Cambria Math" panose="02040503050406030204" pitchFamily="18" charset="0"/>
                                                    </a:rPr>
                                                  </m:ctrlPr>
                                                </m:sSupPr>
                                                <m:e>
                                                  <m:r>
                                                    <a:rPr lang="de-DE" sz="1400" i="1">
                                                      <a:latin typeface="Cambria Math" panose="02040503050406030204" pitchFamily="18" charset="0"/>
                                                      <a:ea typeface="Cambria Math" panose="02040503050406030204" pitchFamily="18" charset="0"/>
                                                    </a:rPr>
                                                    <m:t>𝑟</m:t>
                                                  </m:r>
                                                </m:e>
                                                <m:sup>
                                                  <m:r>
                                                    <a:rPr lang="de-DE" sz="1400" i="1">
                                                      <a:latin typeface="Cambria Math" panose="02040503050406030204" pitchFamily="18" charset="0"/>
                                                      <a:ea typeface="Cambria Math" panose="02040503050406030204" pitchFamily="18" charset="0"/>
                                                    </a:rPr>
                                                    <m:t>′</m:t>
                                                  </m:r>
                                                </m:sup>
                                              </m:sSup>
                                            </m:e>
                                          </m:d>
                                        </m:num>
                                        <m:den>
                                          <m:r>
                                            <a:rPr lang="de-DE" sz="1400" i="1">
                                              <a:latin typeface="Cambria Math" panose="02040503050406030204" pitchFamily="18" charset="0"/>
                                              <a:ea typeface="Cambria Math" panose="02040503050406030204" pitchFamily="18" charset="0"/>
                                            </a:rPr>
                                            <m:t>2∗∆</m:t>
                                          </m:r>
                                          <m:r>
                                            <a:rPr lang="de-DE" sz="1400" i="1">
                                              <a:latin typeface="Cambria Math" panose="02040503050406030204" pitchFamily="18" charset="0"/>
                                              <a:ea typeface="Cambria Math" panose="02040503050406030204" pitchFamily="18" charset="0"/>
                                            </a:rPr>
                                            <m:t>𝑢</m:t>
                                          </m:r>
                                        </m:den>
                                      </m:f>
                                    </m:e>
                                  </m:d>
                                </m:e>
                              </m:func>
                            </m:e>
                          </m:nary>
                        </m:den>
                      </m:f>
                      <m:r>
                        <a:rPr lang="de-DE" sz="1400" i="1">
                          <a:latin typeface="Cambria Math" panose="02040503050406030204" pitchFamily="18" charset="0"/>
                          <a:ea typeface="Cambria Math" panose="02040503050406030204" pitchFamily="18" charset="0"/>
                        </a:rPr>
                        <m:t>=</m:t>
                      </m:r>
                      <m:sSup>
                        <m:sSupPr>
                          <m:ctrlPr>
                            <a:rPr lang="de-DE" sz="1400" i="1">
                              <a:latin typeface="Cambria Math" panose="02040503050406030204" pitchFamily="18" charset="0"/>
                            </a:rPr>
                          </m:ctrlPr>
                        </m:sSupPr>
                        <m:e>
                          <m:r>
                            <a:rPr lang="de-DE" sz="1400" i="1">
                              <a:latin typeface="Cambria Math" panose="02040503050406030204" pitchFamily="18" charset="0"/>
                            </a:rPr>
                            <m:t>𝑒</m:t>
                          </m:r>
                        </m:e>
                        <m:sup>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num>
                            <m:den>
                              <m:r>
                                <a:rPr lang="de-DE" sz="1400" i="1">
                                  <a:latin typeface="Cambria Math" panose="02040503050406030204" pitchFamily="18" charset="0"/>
                                  <a:ea typeface="Cambria Math" panose="02040503050406030204" pitchFamily="18" charset="0"/>
                                </a:rPr>
                                <m:t>2</m:t>
                              </m:r>
                            </m:den>
                          </m:f>
                        </m:sup>
                      </m:sSup>
                    </m:oMath>
                  </m:oMathPara>
                </a14:m>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noProof="0" dirty="0"/>
              </a:p>
            </p:txBody>
          </p:sp>
        </mc:Choice>
        <mc:Fallback xmlns="">
          <p:sp>
            <p:nvSpPr>
              <p:cNvPr id="2" name="Inhaltsplatzhalter 1">
                <a:extLst>
                  <a:ext uri="{FF2B5EF4-FFF2-40B4-BE49-F238E27FC236}">
                    <a16:creationId xmlns:a16="http://schemas.microsoft.com/office/drawing/2014/main" id="{1CE72F6E-7D09-4BA4-BACB-9DC88F8A2112}"/>
                  </a:ext>
                </a:extLst>
              </p:cNvPr>
              <p:cNvSpPr>
                <a:spLocks noGrp="1" noRot="1" noChangeAspect="1" noMove="1" noResize="1" noEditPoints="1" noAdjustHandles="1" noChangeArrowheads="1" noChangeShapeType="1" noTextEdit="1"/>
              </p:cNvSpPr>
              <p:nvPr>
                <p:ph idx="1"/>
              </p:nvPr>
            </p:nvSpPr>
            <p:spPr>
              <a:blipFill>
                <a:blip r:embed="rId3"/>
                <a:stretch>
                  <a:fillRect l="-106" t="-564"/>
                </a:stretch>
              </a:blipFill>
            </p:spPr>
            <p:txBody>
              <a:bodyPr/>
              <a:lstStyle/>
              <a:p>
                <a:r>
                  <a:rPr lang="en-US">
                    <a:noFill/>
                  </a:rPr>
                  <a:t> </a:t>
                </a:r>
              </a:p>
            </p:txBody>
          </p:sp>
        </mc:Fallback>
      </mc:AlternateContent>
      <p:sp>
        <p:nvSpPr>
          <p:cNvPr id="3" name="Titel 2">
            <a:extLst>
              <a:ext uri="{FF2B5EF4-FFF2-40B4-BE49-F238E27FC236}">
                <a16:creationId xmlns:a16="http://schemas.microsoft.com/office/drawing/2014/main" id="{17A2D5F7-BC56-443B-B55F-A99A04B3F038}"/>
              </a:ext>
            </a:extLst>
          </p:cNvPr>
          <p:cNvSpPr>
            <a:spLocks noGrp="1"/>
          </p:cNvSpPr>
          <p:nvPr>
            <p:ph type="title"/>
          </p:nvPr>
        </p:nvSpPr>
        <p:spPr/>
        <p:txBody>
          <a:bodyPr/>
          <a:lstStyle/>
          <a:p>
            <a:r>
              <a:rPr lang="en-US" dirty="0"/>
              <a:t>Example Learning Nugget – Proof</a:t>
            </a:r>
            <a:endParaRPr lang="en-US" baseline="30000" noProof="0" dirty="0"/>
          </a:p>
        </p:txBody>
      </p:sp>
      <p:sp>
        <p:nvSpPr>
          <p:cNvPr id="4" name="Datumsplatzhalter 3">
            <a:extLst>
              <a:ext uri="{FF2B5EF4-FFF2-40B4-BE49-F238E27FC236}">
                <a16:creationId xmlns:a16="http://schemas.microsoft.com/office/drawing/2014/main" id="{997DAB54-1244-420D-9381-705CDF91AD49}"/>
              </a:ext>
            </a:extLst>
          </p:cNvPr>
          <p:cNvSpPr>
            <a:spLocks noGrp="1"/>
          </p:cNvSpPr>
          <p:nvPr>
            <p:ph type="dt" sz="half" idx="10"/>
          </p:nvPr>
        </p:nvSpPr>
        <p:spPr/>
        <p:txBody>
          <a:bodyPr/>
          <a:lstStyle/>
          <a:p>
            <a:pPr>
              <a:defRPr/>
            </a:pPr>
            <a:r>
              <a:rPr lang="en-US"/>
              <a:t>© sebis</a:t>
            </a:r>
            <a:endParaRPr lang="de-DE" dirty="0"/>
          </a:p>
        </p:txBody>
      </p:sp>
      <p:sp>
        <p:nvSpPr>
          <p:cNvPr id="6" name="Foliennummernplatzhalter 5">
            <a:extLst>
              <a:ext uri="{FF2B5EF4-FFF2-40B4-BE49-F238E27FC236}">
                <a16:creationId xmlns:a16="http://schemas.microsoft.com/office/drawing/2014/main" id="{D6E6E49A-8CB4-4B02-8E8A-7CF20D984581}"/>
              </a:ext>
            </a:extLst>
          </p:cNvPr>
          <p:cNvSpPr>
            <a:spLocks noGrp="1"/>
          </p:cNvSpPr>
          <p:nvPr>
            <p:ph type="sldNum" sz="quarter" idx="12"/>
          </p:nvPr>
        </p:nvSpPr>
        <p:spPr/>
        <p:txBody>
          <a:bodyPr/>
          <a:lstStyle/>
          <a:p>
            <a:pPr>
              <a:defRPr/>
            </a:pPr>
            <a:fld id="{E201E5CB-5EE0-4EA4-87FF-7D8A79A61969}" type="slidenum">
              <a:rPr lang="de-DE" smtClean="0"/>
              <a:pPr>
                <a:defRPr/>
              </a:pPr>
              <a:t>17</a:t>
            </a:fld>
            <a:endParaRPr lang="de-DE" dirty="0"/>
          </a:p>
        </p:txBody>
      </p:sp>
      <p:grpSp>
        <p:nvGrpSpPr>
          <p:cNvPr id="7" name="Gruppieren 6">
            <a:extLst>
              <a:ext uri="{FF2B5EF4-FFF2-40B4-BE49-F238E27FC236}">
                <a16:creationId xmlns:a16="http://schemas.microsoft.com/office/drawing/2014/main" id="{4C0C1DBB-D14A-4EC0-A917-CFAAB100826D}"/>
              </a:ext>
            </a:extLst>
          </p:cNvPr>
          <p:cNvGrpSpPr/>
          <p:nvPr/>
        </p:nvGrpSpPr>
        <p:grpSpPr>
          <a:xfrm>
            <a:off x="9383184" y="404814"/>
            <a:ext cx="1800000" cy="360000"/>
            <a:chOff x="9734217" y="945176"/>
            <a:chExt cx="1800000" cy="360000"/>
          </a:xfrm>
        </p:grpSpPr>
        <p:grpSp>
          <p:nvGrpSpPr>
            <p:cNvPr id="8" name="Gruppieren 7">
              <a:extLst>
                <a:ext uri="{FF2B5EF4-FFF2-40B4-BE49-F238E27FC236}">
                  <a16:creationId xmlns:a16="http://schemas.microsoft.com/office/drawing/2014/main" id="{0B5689EA-A0F9-41EA-AB7F-6CB5440646E6}"/>
                </a:ext>
              </a:extLst>
            </p:cNvPr>
            <p:cNvGrpSpPr/>
            <p:nvPr/>
          </p:nvGrpSpPr>
          <p:grpSpPr>
            <a:xfrm>
              <a:off x="11174217" y="945176"/>
              <a:ext cx="360000" cy="360000"/>
              <a:chOff x="11174217" y="945176"/>
              <a:chExt cx="360000" cy="360000"/>
            </a:xfrm>
          </p:grpSpPr>
          <p:sp>
            <p:nvSpPr>
              <p:cNvPr id="13" name="Interaktive Schaltfläche: Leer 12">
                <a:hlinkClick r:id="" action="ppaction://noaction" highlightClick="1"/>
                <a:extLst>
                  <a:ext uri="{FF2B5EF4-FFF2-40B4-BE49-F238E27FC236}">
                    <a16:creationId xmlns:a16="http://schemas.microsoft.com/office/drawing/2014/main" id="{CD6A1F3E-77BD-4F3E-B693-F95FA6143947}"/>
                  </a:ext>
                </a:extLst>
              </p:cNvPr>
              <p:cNvSpPr/>
              <p:nvPr/>
            </p:nvSpPr>
            <p:spPr bwMode="auto">
              <a:xfrm>
                <a:off x="11174217" y="945176"/>
                <a:ext cx="360000" cy="360000"/>
              </a:xfrm>
              <a:prstGeom prst="actionButtonBlank">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pic>
            <p:nvPicPr>
              <p:cNvPr id="14" name="Grafik 13" descr="Schlüssel">
                <a:hlinkClick r:id="rId4" action="ppaction://hlinksldjump"/>
                <a:extLst>
                  <a:ext uri="{FF2B5EF4-FFF2-40B4-BE49-F238E27FC236}">
                    <a16:creationId xmlns:a16="http://schemas.microsoft.com/office/drawing/2014/main" id="{223C52A0-F204-4DB5-BE59-094B9E10D53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11200728" y="971684"/>
                <a:ext cx="306977" cy="306977"/>
              </a:xfrm>
              <a:prstGeom prst="rect">
                <a:avLst/>
              </a:prstGeom>
            </p:spPr>
          </p:pic>
        </p:grpSp>
        <p:sp>
          <p:nvSpPr>
            <p:cNvPr id="9" name="Interaktive Schaltfläche: Nächste(r) oder Weiter 8">
              <a:hlinkClick r:id="" action="ppaction://hlinkshowjump?jump=nextslide" highlightClick="1"/>
              <a:extLst>
                <a:ext uri="{FF2B5EF4-FFF2-40B4-BE49-F238E27FC236}">
                  <a16:creationId xmlns:a16="http://schemas.microsoft.com/office/drawing/2014/main" id="{3631E8AD-2FFA-4C48-A41A-DD840455E9EE}"/>
                </a:ext>
              </a:extLst>
            </p:cNvPr>
            <p:cNvSpPr/>
            <p:nvPr/>
          </p:nvSpPr>
          <p:spPr bwMode="auto">
            <a:xfrm>
              <a:off x="10814217" y="945176"/>
              <a:ext cx="360000" cy="360000"/>
            </a:xfrm>
            <a:prstGeom prst="actionButtonForwardNext">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0" name="Interaktive Schaltfläche: Zurück oder Vorherige(r) 9">
              <a:hlinkClick r:id="" action="ppaction://hlinkshowjump?jump=previousslide" highlightClick="1"/>
              <a:extLst>
                <a:ext uri="{FF2B5EF4-FFF2-40B4-BE49-F238E27FC236}">
                  <a16:creationId xmlns:a16="http://schemas.microsoft.com/office/drawing/2014/main" id="{4BB0A6EC-412A-42FA-B3C2-C3D542AD2F9D}"/>
                </a:ext>
              </a:extLst>
            </p:cNvPr>
            <p:cNvSpPr/>
            <p:nvPr/>
          </p:nvSpPr>
          <p:spPr bwMode="auto">
            <a:xfrm>
              <a:off x="10454217" y="945176"/>
              <a:ext cx="360000" cy="360000"/>
            </a:xfrm>
            <a:prstGeom prst="actionButtonBackPrevious">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1" name="Interaktive Schaltfläche: Zurückkehren 10">
              <a:hlinkClick r:id="" action="ppaction://hlinkshowjump?jump=lastslideviewed" highlightClick="1"/>
              <a:extLst>
                <a:ext uri="{FF2B5EF4-FFF2-40B4-BE49-F238E27FC236}">
                  <a16:creationId xmlns:a16="http://schemas.microsoft.com/office/drawing/2014/main" id="{E7E48F95-2A87-4048-A31C-B920DF4A4180}"/>
                </a:ext>
              </a:extLst>
            </p:cNvPr>
            <p:cNvSpPr/>
            <p:nvPr/>
          </p:nvSpPr>
          <p:spPr bwMode="auto">
            <a:xfrm>
              <a:off x="9734217" y="945176"/>
              <a:ext cx="360000" cy="360000"/>
            </a:xfrm>
            <a:prstGeom prst="actionButtonReturn">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2" name="Interaktive Schaltfläche: Zur Startseite wechseln 11">
              <a:hlinkClick r:id="" action="ppaction://hlinkshowjump?jump=firstslide" highlightClick="1"/>
              <a:extLst>
                <a:ext uri="{FF2B5EF4-FFF2-40B4-BE49-F238E27FC236}">
                  <a16:creationId xmlns:a16="http://schemas.microsoft.com/office/drawing/2014/main" id="{55F50C4A-0CF4-4B58-A5F4-0A31D94DFF16}"/>
                </a:ext>
              </a:extLst>
            </p:cNvPr>
            <p:cNvSpPr/>
            <p:nvPr/>
          </p:nvSpPr>
          <p:spPr bwMode="auto">
            <a:xfrm>
              <a:off x="10094217" y="945176"/>
              <a:ext cx="360000" cy="360000"/>
            </a:xfrm>
            <a:prstGeom prst="actionButtonHome">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grpSp>
      <p:grpSp>
        <p:nvGrpSpPr>
          <p:cNvPr id="21" name="Gruppieren 20">
            <a:extLst>
              <a:ext uri="{FF2B5EF4-FFF2-40B4-BE49-F238E27FC236}">
                <a16:creationId xmlns:a16="http://schemas.microsoft.com/office/drawing/2014/main" id="{D4993453-D740-4AC2-A9C1-1F57A049B08D}"/>
              </a:ext>
            </a:extLst>
          </p:cNvPr>
          <p:cNvGrpSpPr/>
          <p:nvPr/>
        </p:nvGrpSpPr>
        <p:grpSpPr>
          <a:xfrm>
            <a:off x="5456285" y="2708920"/>
            <a:ext cx="5700387" cy="874276"/>
            <a:chOff x="5807968" y="2924944"/>
            <a:chExt cx="5700387" cy="874276"/>
          </a:xfrm>
        </p:grpSpPr>
        <p:sp>
          <p:nvSpPr>
            <p:cNvPr id="17" name="Geschweifte Klammer rechts 16">
              <a:extLst>
                <a:ext uri="{FF2B5EF4-FFF2-40B4-BE49-F238E27FC236}">
                  <a16:creationId xmlns:a16="http://schemas.microsoft.com/office/drawing/2014/main" id="{DC678D99-84C5-4661-A27B-ECAC39F4CD3E}"/>
                </a:ext>
              </a:extLst>
            </p:cNvPr>
            <p:cNvSpPr/>
            <p:nvPr/>
          </p:nvSpPr>
          <p:spPr bwMode="auto">
            <a:xfrm rot="5400000">
              <a:off x="6547865" y="2412000"/>
              <a:ext cx="104382" cy="1584176"/>
            </a:xfrm>
            <a:prstGeom prst="rightBrace">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8" name="Geschweifte Klammer rechts 17">
              <a:extLst>
                <a:ext uri="{FF2B5EF4-FFF2-40B4-BE49-F238E27FC236}">
                  <a16:creationId xmlns:a16="http://schemas.microsoft.com/office/drawing/2014/main" id="{54077DFD-C9F0-41C6-AA8D-DAD2803E0DC3}"/>
                </a:ext>
              </a:extLst>
            </p:cNvPr>
            <p:cNvSpPr/>
            <p:nvPr/>
          </p:nvSpPr>
          <p:spPr bwMode="auto">
            <a:xfrm rot="5400000">
              <a:off x="8683731" y="2412000"/>
              <a:ext cx="104382" cy="1584176"/>
            </a:xfrm>
            <a:prstGeom prst="rightBrace">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Textfeld 18">
                  <a:extLst>
                    <a:ext uri="{FF2B5EF4-FFF2-40B4-BE49-F238E27FC236}">
                      <a16:creationId xmlns:a16="http://schemas.microsoft.com/office/drawing/2014/main" id="{A5219154-10D7-4503-8F2A-3F2DBC5ACD80}"/>
                    </a:ext>
                  </a:extLst>
                </p:cNvPr>
                <p:cNvSpPr txBox="1"/>
                <p:nvPr/>
              </p:nvSpPr>
              <p:spPr>
                <a:xfrm>
                  <a:off x="5807968" y="3276000"/>
                  <a:ext cx="1584176"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a:solidFill>
                        <a:schemeClr val="bg1">
                          <a:lumMod val="50000"/>
                        </a:schemeClr>
                      </a:solidFill>
                      <a:latin typeface="Arial" pitchFamily="34" charset="0"/>
                    </a:rPr>
                    <a:t>1: Changes in the utility of </a:t>
                  </a:r>
                  <a14:m>
                    <m:oMath xmlns:m="http://schemas.openxmlformats.org/officeDocument/2006/math">
                      <m:r>
                        <a:rPr lang="de-DE" sz="1400" i="1">
                          <a:solidFill>
                            <a:schemeClr val="bg1">
                              <a:lumMod val="50000"/>
                            </a:schemeClr>
                          </a:solidFill>
                          <a:latin typeface="Cambria Math" panose="02040503050406030204" pitchFamily="18" charset="0"/>
                        </a:rPr>
                        <m:t>𝑟</m:t>
                      </m:r>
                    </m:oMath>
                  </a14:m>
                  <a:endParaRPr lang="en-US" sz="1400" dirty="0">
                    <a:solidFill>
                      <a:schemeClr val="bg1">
                        <a:lumMod val="50000"/>
                      </a:schemeClr>
                    </a:solidFill>
                    <a:latin typeface="Arial" pitchFamily="34" charset="0"/>
                  </a:endParaRPr>
                </a:p>
              </p:txBody>
            </p:sp>
          </mc:Choice>
          <mc:Fallback xmlns="">
            <p:sp>
              <p:nvSpPr>
                <p:cNvPr id="19" name="Textfeld 18">
                  <a:extLst>
                    <a:ext uri="{FF2B5EF4-FFF2-40B4-BE49-F238E27FC236}">
                      <a16:creationId xmlns:a16="http://schemas.microsoft.com/office/drawing/2014/main" id="{A5219154-10D7-4503-8F2A-3F2DBC5ACD80}"/>
                    </a:ext>
                  </a:extLst>
                </p:cNvPr>
                <p:cNvSpPr txBox="1">
                  <a:spLocks noRot="1" noChangeAspect="1" noMove="1" noResize="1" noEditPoints="1" noAdjustHandles="1" noChangeArrowheads="1" noChangeShapeType="1" noTextEdit="1"/>
                </p:cNvSpPr>
                <p:nvPr/>
              </p:nvSpPr>
              <p:spPr>
                <a:xfrm>
                  <a:off x="5807968" y="3276000"/>
                  <a:ext cx="1584176" cy="523220"/>
                </a:xfrm>
                <a:prstGeom prst="rect">
                  <a:avLst/>
                </a:prstGeom>
                <a:blipFill>
                  <a:blip r:embed="rId7"/>
                  <a:stretch>
                    <a:fillRect l="-769" t="-2326" r="-3846" b="-10465"/>
                  </a:stretch>
                </a:blipFill>
                <a:ln>
                  <a:noFill/>
                </a:ln>
              </p:spPr>
              <p:txBody>
                <a:bodyPr/>
                <a:lstStyle/>
                <a:p>
                  <a:r>
                    <a:rPr lang="en-US">
                      <a:noFill/>
                    </a:rPr>
                    <a:t> </a:t>
                  </a:r>
                </a:p>
              </p:txBody>
            </p:sp>
          </mc:Fallback>
        </mc:AlternateContent>
        <p:sp>
          <p:nvSpPr>
            <p:cNvPr id="20" name="Textfeld 19">
              <a:extLst>
                <a:ext uri="{FF2B5EF4-FFF2-40B4-BE49-F238E27FC236}">
                  <a16:creationId xmlns:a16="http://schemas.microsoft.com/office/drawing/2014/main" id="{509496CB-386D-453C-ACEF-33FECE783EDA}"/>
                </a:ext>
              </a:extLst>
            </p:cNvPr>
            <p:cNvSpPr txBox="1"/>
            <p:nvPr/>
          </p:nvSpPr>
          <p:spPr>
            <a:xfrm>
              <a:off x="7943834" y="3275111"/>
              <a:ext cx="1799390"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a:solidFill>
                    <a:schemeClr val="bg1">
                      <a:lumMod val="50000"/>
                    </a:schemeClr>
                  </a:solidFill>
                  <a:latin typeface="Arial" pitchFamily="34" charset="0"/>
                </a:rPr>
                <a:t>2: Changes in the normalization term </a:t>
              </a:r>
            </a:p>
          </p:txBody>
        </p:sp>
        <p:sp>
          <p:nvSpPr>
            <p:cNvPr id="22" name="Geschweifte Klammer rechts 21">
              <a:extLst>
                <a:ext uri="{FF2B5EF4-FFF2-40B4-BE49-F238E27FC236}">
                  <a16:creationId xmlns:a16="http://schemas.microsoft.com/office/drawing/2014/main" id="{CBBFD6BC-6A34-4D7F-8518-18D25937F8F5}"/>
                </a:ext>
              </a:extLst>
            </p:cNvPr>
            <p:cNvSpPr/>
            <p:nvPr/>
          </p:nvSpPr>
          <p:spPr bwMode="auto">
            <a:xfrm rot="5400000">
              <a:off x="10175132" y="2708860"/>
              <a:ext cx="72008" cy="504176"/>
            </a:xfrm>
            <a:prstGeom prst="rightBrace">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Textfeld 22">
              <a:extLst>
                <a:ext uri="{FF2B5EF4-FFF2-40B4-BE49-F238E27FC236}">
                  <a16:creationId xmlns:a16="http://schemas.microsoft.com/office/drawing/2014/main" id="{0EF3A9B8-51E0-42B6-80A0-4FF86301E829}"/>
                </a:ext>
              </a:extLst>
            </p:cNvPr>
            <p:cNvSpPr txBox="1"/>
            <p:nvPr/>
          </p:nvSpPr>
          <p:spPr>
            <a:xfrm>
              <a:off x="9708965" y="3041851"/>
              <a:ext cx="1799390"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a:solidFill>
                    <a:schemeClr val="bg1">
                      <a:lumMod val="50000"/>
                    </a:schemeClr>
                  </a:solidFill>
                  <a:latin typeface="Arial" pitchFamily="34" charset="0"/>
                </a:rPr>
                <a:t>Both get half of the privacy budget</a:t>
              </a:r>
            </a:p>
          </p:txBody>
        </p:sp>
      </p:grpSp>
    </p:spTree>
    <p:extLst>
      <p:ext uri="{BB962C8B-B14F-4D97-AF65-F5344CB8AC3E}">
        <p14:creationId xmlns:p14="http://schemas.microsoft.com/office/powerpoint/2010/main" val="37494137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1CE72F6E-7D09-4BA4-BACB-9DC88F8A2112}"/>
                  </a:ext>
                </a:extLst>
              </p:cNvPr>
              <p:cNvSpPr>
                <a:spLocks noGrp="1"/>
              </p:cNvSpPr>
              <p:nvPr>
                <p:ph idx="1"/>
              </p:nvPr>
            </p:nvSpPr>
            <p:spPr>
              <a:xfrm>
                <a:off x="334435" y="981075"/>
                <a:ext cx="11523135" cy="1669194"/>
              </a:xfrm>
            </p:spPr>
            <p:txBody>
              <a:bodyPr>
                <a:normAutofit/>
              </a:bodyPr>
              <a:lstStyle/>
              <a:p>
                <a:pPr marL="342900" indent="-342900">
                  <a:buFont typeface="+mj-lt"/>
                  <a:buAutoNum type="arabicPeriod"/>
                </a:pPr>
                <a:r>
                  <a:rPr lang="en-US" sz="1400" dirty="0"/>
                  <a:t>You asked practitioners about their favorite differentially private mechanism. 3 answered with </a:t>
                </a:r>
                <a14:m>
                  <m:oMath xmlns:m="http://schemas.openxmlformats.org/officeDocument/2006/math">
                    <m:r>
                      <a:rPr lang="de-DE" sz="1400" i="1">
                        <a:latin typeface="Cambria Math" panose="02040503050406030204" pitchFamily="18" charset="0"/>
                      </a:rPr>
                      <m:t>𝑡h𝑒</m:t>
                    </m:r>
                    <m:r>
                      <a:rPr lang="de-DE" sz="1400" i="1">
                        <a:latin typeface="Cambria Math" panose="02040503050406030204" pitchFamily="18" charset="0"/>
                      </a:rPr>
                      <m:t> </m:t>
                    </m:r>
                    <m:r>
                      <a:rPr lang="de-DE" sz="1400" i="1">
                        <a:latin typeface="Cambria Math" panose="02040503050406030204" pitchFamily="18" charset="0"/>
                      </a:rPr>
                      <m:t>𝑟𝑎𝑛𝑑𝑜𝑚𝑖𝑧𝑒𝑑</m:t>
                    </m:r>
                    <m:r>
                      <a:rPr lang="de-DE" sz="1400" i="1">
                        <a:latin typeface="Cambria Math" panose="02040503050406030204" pitchFamily="18" charset="0"/>
                      </a:rPr>
                      <m:t> </m:t>
                    </m:r>
                    <m:r>
                      <a:rPr lang="de-DE" sz="1400" i="1">
                        <a:latin typeface="Cambria Math" panose="02040503050406030204" pitchFamily="18" charset="0"/>
                      </a:rPr>
                      <m:t>𝑟𝑒𝑠𝑝𝑜𝑛𝑠𝑒</m:t>
                    </m:r>
                    <m:r>
                      <a:rPr lang="de-DE" sz="1400" i="1">
                        <a:latin typeface="Cambria Math" panose="02040503050406030204" pitchFamily="18" charset="0"/>
                      </a:rPr>
                      <m:t> </m:t>
                    </m:r>
                    <m:r>
                      <a:rPr lang="de-DE" sz="1400" b="0" i="1" smtClean="0">
                        <a:latin typeface="Cambria Math" panose="02040503050406030204" pitchFamily="18" charset="0"/>
                      </a:rPr>
                      <m:t>𝑎𝑙𝑔𝑜𝑟𝑖𝑡h𝑚</m:t>
                    </m:r>
                  </m:oMath>
                </a14:m>
                <a:r>
                  <a:rPr lang="en-US" sz="1400" dirty="0"/>
                  <a:t>, 1 with </a:t>
                </a:r>
                <a14:m>
                  <m:oMath xmlns:m="http://schemas.openxmlformats.org/officeDocument/2006/math">
                    <m:r>
                      <a:rPr lang="de-DE" sz="1400" b="0" i="1" smtClean="0">
                        <a:latin typeface="Cambria Math" panose="02040503050406030204" pitchFamily="18" charset="0"/>
                      </a:rPr>
                      <m:t>𝑡h𝑒</m:t>
                    </m:r>
                    <m:r>
                      <a:rPr lang="de-DE" sz="1400" b="0" i="1" smtClean="0">
                        <a:latin typeface="Cambria Math" panose="02040503050406030204" pitchFamily="18" charset="0"/>
                      </a:rPr>
                      <m:t> </m:t>
                    </m:r>
                    <m:r>
                      <a:rPr lang="de-DE" sz="1400" b="0" i="1" smtClean="0">
                        <a:latin typeface="Cambria Math" panose="02040503050406030204" pitchFamily="18" charset="0"/>
                      </a:rPr>
                      <m:t>𝐿𝑎𝑝𝑙𝑎𝑐𝑒</m:t>
                    </m:r>
                    <m:r>
                      <a:rPr lang="de-DE" sz="1400" b="0" i="1" smtClean="0">
                        <a:latin typeface="Cambria Math" panose="02040503050406030204" pitchFamily="18" charset="0"/>
                      </a:rPr>
                      <m:t> </m:t>
                    </m:r>
                    <m:r>
                      <a:rPr lang="de-DE" sz="1400" b="0" i="1" smtClean="0">
                        <a:latin typeface="Cambria Math" panose="02040503050406030204" pitchFamily="18" charset="0"/>
                      </a:rPr>
                      <m:t>𝑚𝑒𝑐h𝑎𝑛𝑖𝑠𝑚</m:t>
                    </m:r>
                  </m:oMath>
                </a14:m>
                <a:r>
                  <a:rPr lang="en-US" sz="1400" dirty="0"/>
                  <a:t>, 6 with </a:t>
                </a:r>
                <a14:m>
                  <m:oMath xmlns:m="http://schemas.openxmlformats.org/officeDocument/2006/math">
                    <m:r>
                      <a:rPr lang="de-DE" sz="1400" b="0" i="1" dirty="0" smtClean="0">
                        <a:latin typeface="Cambria Math" panose="02040503050406030204" pitchFamily="18" charset="0"/>
                      </a:rPr>
                      <m:t>𝑡h𝑒</m:t>
                    </m:r>
                    <m:r>
                      <a:rPr lang="de-DE" sz="1400" b="0" i="1" dirty="0" smtClean="0">
                        <a:latin typeface="Cambria Math" panose="02040503050406030204" pitchFamily="18" charset="0"/>
                      </a:rPr>
                      <m:t> </m:t>
                    </m:r>
                    <m:r>
                      <a:rPr lang="de-DE" sz="1400" b="0" i="1" dirty="0" smtClean="0">
                        <a:latin typeface="Cambria Math" panose="02040503050406030204" pitchFamily="18" charset="0"/>
                      </a:rPr>
                      <m:t>𝑒𝑥𝑝𝑜𝑛𝑒𝑛𝑡𝑖𝑎𝑙</m:t>
                    </m:r>
                    <m:r>
                      <a:rPr lang="de-DE" sz="1400" b="0" i="1" dirty="0" smtClean="0">
                        <a:latin typeface="Cambria Math" panose="02040503050406030204" pitchFamily="18" charset="0"/>
                      </a:rPr>
                      <m:t> </m:t>
                    </m:r>
                    <m:r>
                      <a:rPr lang="de-DE" sz="1400" b="0" i="1" dirty="0" smtClean="0">
                        <a:latin typeface="Cambria Math" panose="02040503050406030204" pitchFamily="18" charset="0"/>
                      </a:rPr>
                      <m:t>𝑚𝑒𝑐h𝑎𝑛𝑖𝑠𝑚</m:t>
                    </m:r>
                  </m:oMath>
                </a14:m>
                <a:r>
                  <a:rPr lang="en-US" sz="1400" dirty="0"/>
                  <a:t> and 0 with </a:t>
                </a:r>
                <a14:m>
                  <m:oMath xmlns:m="http://schemas.openxmlformats.org/officeDocument/2006/math">
                    <m:r>
                      <a:rPr lang="de-DE" sz="1400" b="0" i="1" smtClean="0">
                        <a:latin typeface="Cambria Math" panose="02040503050406030204" pitchFamily="18" charset="0"/>
                      </a:rPr>
                      <m:t>𝑡h𝑒</m:t>
                    </m:r>
                    <m:r>
                      <a:rPr lang="de-DE" sz="1400" b="0" i="1" smtClean="0">
                        <a:latin typeface="Cambria Math" panose="02040503050406030204" pitchFamily="18" charset="0"/>
                      </a:rPr>
                      <m:t> </m:t>
                    </m:r>
                    <m:r>
                      <a:rPr lang="de-DE" sz="1400" b="0" i="1" smtClean="0">
                        <a:latin typeface="Cambria Math" panose="02040503050406030204" pitchFamily="18" charset="0"/>
                      </a:rPr>
                      <m:t>𝐺𝑎𝑢𝑠𝑠𝑖𝑎𝑛</m:t>
                    </m:r>
                    <m:r>
                      <a:rPr lang="de-DE" sz="1400" b="0" i="1" smtClean="0">
                        <a:latin typeface="Cambria Math" panose="02040503050406030204" pitchFamily="18" charset="0"/>
                      </a:rPr>
                      <m:t> </m:t>
                    </m:r>
                    <m:r>
                      <a:rPr lang="de-DE" sz="1400" b="0" i="1" smtClean="0">
                        <a:latin typeface="Cambria Math" panose="02040503050406030204" pitchFamily="18" charset="0"/>
                      </a:rPr>
                      <m:t>𝑚𝑒𝑐h𝑎𝑛𝑖𝑠𝑚</m:t>
                    </m:r>
                  </m:oMath>
                </a14:m>
                <a:r>
                  <a:rPr lang="en-US" sz="1400" dirty="0"/>
                  <a:t>. How can you release the result of your survey in a differentially private manner using the exponential mechanism and an </a:t>
                </a:r>
                <a:r>
                  <a:rPr lang="el-GR" sz="1400" dirty="0">
                    <a:latin typeface="Arial" panose="020B0604020202020204" pitchFamily="34" charset="0"/>
                    <a:cs typeface="Arial" panose="020B0604020202020204" pitchFamily="34" charset="0"/>
                  </a:rPr>
                  <a:t>ε</a:t>
                </a:r>
                <a:r>
                  <a:rPr lang="de-DE" sz="1400" dirty="0">
                    <a:latin typeface="Arial" panose="020B0604020202020204" pitchFamily="34" charset="0"/>
                    <a:cs typeface="Arial" panose="020B0604020202020204" pitchFamily="34" charset="0"/>
                  </a:rPr>
                  <a:t> of 1</a:t>
                </a:r>
                <a:r>
                  <a:rPr lang="en-US" sz="1400" dirty="0">
                    <a:cs typeface="Arial" panose="020B0604020202020204" pitchFamily="34" charset="0"/>
                  </a:rPr>
                  <a:t>?</a:t>
                </a:r>
              </a:p>
            </p:txBody>
          </p:sp>
        </mc:Choice>
        <mc:Fallback xmlns="">
          <p:sp>
            <p:nvSpPr>
              <p:cNvPr id="2" name="Inhaltsplatzhalter 1">
                <a:extLst>
                  <a:ext uri="{FF2B5EF4-FFF2-40B4-BE49-F238E27FC236}">
                    <a16:creationId xmlns:a16="http://schemas.microsoft.com/office/drawing/2014/main" id="{1CE72F6E-7D09-4BA4-BACB-9DC88F8A2112}"/>
                  </a:ext>
                </a:extLst>
              </p:cNvPr>
              <p:cNvSpPr>
                <a:spLocks noGrp="1" noRot="1" noChangeAspect="1" noMove="1" noResize="1" noEditPoints="1" noAdjustHandles="1" noChangeArrowheads="1" noChangeShapeType="1" noTextEdit="1"/>
              </p:cNvSpPr>
              <p:nvPr>
                <p:ph idx="1"/>
              </p:nvPr>
            </p:nvSpPr>
            <p:spPr>
              <a:xfrm>
                <a:off x="334435" y="981075"/>
                <a:ext cx="11523135" cy="1669194"/>
              </a:xfrm>
              <a:blipFill>
                <a:blip r:embed="rId3"/>
                <a:stretch>
                  <a:fillRect l="-106" t="-730"/>
                </a:stretch>
              </a:blipFill>
            </p:spPr>
            <p:txBody>
              <a:bodyPr/>
              <a:lstStyle/>
              <a:p>
                <a:r>
                  <a:rPr lang="en-US">
                    <a:noFill/>
                  </a:rPr>
                  <a:t> </a:t>
                </a:r>
              </a:p>
            </p:txBody>
          </p:sp>
        </mc:Fallback>
      </mc:AlternateContent>
      <p:sp>
        <p:nvSpPr>
          <p:cNvPr id="3" name="Titel 2">
            <a:extLst>
              <a:ext uri="{FF2B5EF4-FFF2-40B4-BE49-F238E27FC236}">
                <a16:creationId xmlns:a16="http://schemas.microsoft.com/office/drawing/2014/main" id="{17A2D5F7-BC56-443B-B55F-A99A04B3F038}"/>
              </a:ext>
            </a:extLst>
          </p:cNvPr>
          <p:cNvSpPr>
            <a:spLocks noGrp="1"/>
          </p:cNvSpPr>
          <p:nvPr>
            <p:ph type="title"/>
          </p:nvPr>
        </p:nvSpPr>
        <p:spPr/>
        <p:txBody>
          <a:bodyPr/>
          <a:lstStyle/>
          <a:p>
            <a:r>
              <a:rPr lang="en-US" dirty="0"/>
              <a:t>Example Learning Nugget – Exercises</a:t>
            </a:r>
            <a:endParaRPr lang="en-US" noProof="0" dirty="0"/>
          </a:p>
        </p:txBody>
      </p:sp>
      <p:sp>
        <p:nvSpPr>
          <p:cNvPr id="4" name="Datumsplatzhalter 3">
            <a:extLst>
              <a:ext uri="{FF2B5EF4-FFF2-40B4-BE49-F238E27FC236}">
                <a16:creationId xmlns:a16="http://schemas.microsoft.com/office/drawing/2014/main" id="{997DAB54-1244-420D-9381-705CDF91AD49}"/>
              </a:ext>
            </a:extLst>
          </p:cNvPr>
          <p:cNvSpPr>
            <a:spLocks noGrp="1"/>
          </p:cNvSpPr>
          <p:nvPr>
            <p:ph type="dt" sz="half" idx="10"/>
          </p:nvPr>
        </p:nvSpPr>
        <p:spPr/>
        <p:txBody>
          <a:bodyPr/>
          <a:lstStyle/>
          <a:p>
            <a:pPr>
              <a:defRPr/>
            </a:pPr>
            <a:r>
              <a:rPr lang="en-US"/>
              <a:t>© sebis</a:t>
            </a:r>
            <a:endParaRPr lang="de-DE" dirty="0"/>
          </a:p>
        </p:txBody>
      </p:sp>
      <p:sp>
        <p:nvSpPr>
          <p:cNvPr id="6" name="Foliennummernplatzhalter 5">
            <a:extLst>
              <a:ext uri="{FF2B5EF4-FFF2-40B4-BE49-F238E27FC236}">
                <a16:creationId xmlns:a16="http://schemas.microsoft.com/office/drawing/2014/main" id="{D6E6E49A-8CB4-4B02-8E8A-7CF20D984581}"/>
              </a:ext>
            </a:extLst>
          </p:cNvPr>
          <p:cNvSpPr>
            <a:spLocks noGrp="1"/>
          </p:cNvSpPr>
          <p:nvPr>
            <p:ph type="sldNum" sz="quarter" idx="12"/>
          </p:nvPr>
        </p:nvSpPr>
        <p:spPr/>
        <p:txBody>
          <a:bodyPr/>
          <a:lstStyle/>
          <a:p>
            <a:pPr>
              <a:defRPr/>
            </a:pPr>
            <a:fld id="{E201E5CB-5EE0-4EA4-87FF-7D8A79A61969}" type="slidenum">
              <a:rPr lang="de-DE" smtClean="0"/>
              <a:pPr>
                <a:defRPr/>
              </a:pPr>
              <a:t>18</a:t>
            </a:fld>
            <a:endParaRPr lang="de-DE" dirty="0"/>
          </a:p>
        </p:txBody>
      </p:sp>
      <p:grpSp>
        <p:nvGrpSpPr>
          <p:cNvPr id="7" name="Gruppieren 6">
            <a:extLst>
              <a:ext uri="{FF2B5EF4-FFF2-40B4-BE49-F238E27FC236}">
                <a16:creationId xmlns:a16="http://schemas.microsoft.com/office/drawing/2014/main" id="{4C0C1DBB-D14A-4EC0-A917-CFAAB100826D}"/>
              </a:ext>
            </a:extLst>
          </p:cNvPr>
          <p:cNvGrpSpPr/>
          <p:nvPr/>
        </p:nvGrpSpPr>
        <p:grpSpPr>
          <a:xfrm>
            <a:off x="9383184" y="404814"/>
            <a:ext cx="1800000" cy="360000"/>
            <a:chOff x="9734217" y="945176"/>
            <a:chExt cx="1800000" cy="360000"/>
          </a:xfrm>
        </p:grpSpPr>
        <p:grpSp>
          <p:nvGrpSpPr>
            <p:cNvPr id="8" name="Gruppieren 7">
              <a:extLst>
                <a:ext uri="{FF2B5EF4-FFF2-40B4-BE49-F238E27FC236}">
                  <a16:creationId xmlns:a16="http://schemas.microsoft.com/office/drawing/2014/main" id="{0B5689EA-A0F9-41EA-AB7F-6CB5440646E6}"/>
                </a:ext>
              </a:extLst>
            </p:cNvPr>
            <p:cNvGrpSpPr/>
            <p:nvPr/>
          </p:nvGrpSpPr>
          <p:grpSpPr>
            <a:xfrm>
              <a:off x="11174217" y="945176"/>
              <a:ext cx="360000" cy="360000"/>
              <a:chOff x="11174217" y="945176"/>
              <a:chExt cx="360000" cy="360000"/>
            </a:xfrm>
          </p:grpSpPr>
          <p:sp>
            <p:nvSpPr>
              <p:cNvPr id="13" name="Interaktive Schaltfläche: Leer 12">
                <a:hlinkClick r:id="" action="ppaction://noaction" highlightClick="1"/>
                <a:extLst>
                  <a:ext uri="{FF2B5EF4-FFF2-40B4-BE49-F238E27FC236}">
                    <a16:creationId xmlns:a16="http://schemas.microsoft.com/office/drawing/2014/main" id="{CD6A1F3E-77BD-4F3E-B693-F95FA6143947}"/>
                  </a:ext>
                </a:extLst>
              </p:cNvPr>
              <p:cNvSpPr/>
              <p:nvPr/>
            </p:nvSpPr>
            <p:spPr bwMode="auto">
              <a:xfrm>
                <a:off x="11174217" y="945176"/>
                <a:ext cx="360000" cy="360000"/>
              </a:xfrm>
              <a:prstGeom prst="actionButtonBlank">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pic>
            <p:nvPicPr>
              <p:cNvPr id="14" name="Grafik 13" descr="Schlüssel">
                <a:hlinkClick r:id="rId4" action="ppaction://hlinksldjump"/>
                <a:extLst>
                  <a:ext uri="{FF2B5EF4-FFF2-40B4-BE49-F238E27FC236}">
                    <a16:creationId xmlns:a16="http://schemas.microsoft.com/office/drawing/2014/main" id="{223C52A0-F204-4DB5-BE59-094B9E10D53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11200728" y="971684"/>
                <a:ext cx="306977" cy="306977"/>
              </a:xfrm>
              <a:prstGeom prst="rect">
                <a:avLst/>
              </a:prstGeom>
            </p:spPr>
          </p:pic>
        </p:grpSp>
        <p:sp>
          <p:nvSpPr>
            <p:cNvPr id="9" name="Interaktive Schaltfläche: Nächste(r) oder Weiter 8">
              <a:hlinkClick r:id="" action="ppaction://hlinkshowjump?jump=nextslide" highlightClick="1"/>
              <a:extLst>
                <a:ext uri="{FF2B5EF4-FFF2-40B4-BE49-F238E27FC236}">
                  <a16:creationId xmlns:a16="http://schemas.microsoft.com/office/drawing/2014/main" id="{3631E8AD-2FFA-4C48-A41A-DD840455E9EE}"/>
                </a:ext>
              </a:extLst>
            </p:cNvPr>
            <p:cNvSpPr/>
            <p:nvPr/>
          </p:nvSpPr>
          <p:spPr bwMode="auto">
            <a:xfrm>
              <a:off x="10814217" y="945176"/>
              <a:ext cx="360000" cy="360000"/>
            </a:xfrm>
            <a:prstGeom prst="actionButtonForwardNext">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0" name="Interaktive Schaltfläche: Zurück oder Vorherige(r) 9">
              <a:hlinkClick r:id="" action="ppaction://hlinkshowjump?jump=previousslide" highlightClick="1"/>
              <a:extLst>
                <a:ext uri="{FF2B5EF4-FFF2-40B4-BE49-F238E27FC236}">
                  <a16:creationId xmlns:a16="http://schemas.microsoft.com/office/drawing/2014/main" id="{4BB0A6EC-412A-42FA-B3C2-C3D542AD2F9D}"/>
                </a:ext>
              </a:extLst>
            </p:cNvPr>
            <p:cNvSpPr/>
            <p:nvPr/>
          </p:nvSpPr>
          <p:spPr bwMode="auto">
            <a:xfrm>
              <a:off x="10454217" y="945176"/>
              <a:ext cx="360000" cy="360000"/>
            </a:xfrm>
            <a:prstGeom prst="actionButtonBackPrevious">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1" name="Interaktive Schaltfläche: Zurückkehren 10">
              <a:hlinkClick r:id="" action="ppaction://hlinkshowjump?jump=lastslideviewed" highlightClick="1"/>
              <a:extLst>
                <a:ext uri="{FF2B5EF4-FFF2-40B4-BE49-F238E27FC236}">
                  <a16:creationId xmlns:a16="http://schemas.microsoft.com/office/drawing/2014/main" id="{E7E48F95-2A87-4048-A31C-B920DF4A4180}"/>
                </a:ext>
              </a:extLst>
            </p:cNvPr>
            <p:cNvSpPr/>
            <p:nvPr/>
          </p:nvSpPr>
          <p:spPr bwMode="auto">
            <a:xfrm>
              <a:off x="9734217" y="945176"/>
              <a:ext cx="360000" cy="360000"/>
            </a:xfrm>
            <a:prstGeom prst="actionButtonReturn">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2" name="Interaktive Schaltfläche: Zur Startseite wechseln 11">
              <a:hlinkClick r:id="" action="ppaction://hlinkshowjump?jump=firstslide" highlightClick="1"/>
              <a:extLst>
                <a:ext uri="{FF2B5EF4-FFF2-40B4-BE49-F238E27FC236}">
                  <a16:creationId xmlns:a16="http://schemas.microsoft.com/office/drawing/2014/main" id="{55F50C4A-0CF4-4B58-A5F4-0A31D94DFF16}"/>
                </a:ext>
              </a:extLst>
            </p:cNvPr>
            <p:cNvSpPr/>
            <p:nvPr/>
          </p:nvSpPr>
          <p:spPr bwMode="auto">
            <a:xfrm>
              <a:off x="10094217" y="945176"/>
              <a:ext cx="360000" cy="360000"/>
            </a:xfrm>
            <a:prstGeom prst="actionButtonHome">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grpSp>
    </p:spTree>
    <p:extLst>
      <p:ext uri="{BB962C8B-B14F-4D97-AF65-F5344CB8AC3E}">
        <p14:creationId xmlns:p14="http://schemas.microsoft.com/office/powerpoint/2010/main" val="333206851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1CE72F6E-7D09-4BA4-BACB-9DC88F8A2112}"/>
                  </a:ext>
                </a:extLst>
              </p:cNvPr>
              <p:cNvSpPr>
                <a:spLocks noGrp="1"/>
              </p:cNvSpPr>
              <p:nvPr>
                <p:ph idx="1"/>
              </p:nvPr>
            </p:nvSpPr>
            <p:spPr>
              <a:xfrm>
                <a:off x="334435" y="981075"/>
                <a:ext cx="11523135" cy="1669194"/>
              </a:xfrm>
            </p:spPr>
            <p:txBody>
              <a:bodyPr>
                <a:normAutofit/>
              </a:bodyPr>
              <a:lstStyle/>
              <a:p>
                <a:pPr marL="342900" indent="-342900">
                  <a:buFont typeface="+mj-lt"/>
                  <a:buAutoNum type="arabicPeriod"/>
                </a:pPr>
                <a:r>
                  <a:rPr lang="en-US" sz="1400" dirty="0"/>
                  <a:t>You asked practitioners about their favorite differentially private mechanism. 3 answered with </a:t>
                </a:r>
                <a14:m>
                  <m:oMath xmlns:m="http://schemas.openxmlformats.org/officeDocument/2006/math">
                    <m:r>
                      <a:rPr lang="de-DE" sz="1400" i="1">
                        <a:latin typeface="Cambria Math" panose="02040503050406030204" pitchFamily="18" charset="0"/>
                      </a:rPr>
                      <m:t>𝑡h𝑒</m:t>
                    </m:r>
                    <m:r>
                      <a:rPr lang="de-DE" sz="1400" i="1">
                        <a:latin typeface="Cambria Math" panose="02040503050406030204" pitchFamily="18" charset="0"/>
                      </a:rPr>
                      <m:t> </m:t>
                    </m:r>
                    <m:r>
                      <a:rPr lang="de-DE" sz="1400" i="1">
                        <a:latin typeface="Cambria Math" panose="02040503050406030204" pitchFamily="18" charset="0"/>
                      </a:rPr>
                      <m:t>𝑟𝑎𝑛𝑑𝑜𝑚𝑖𝑧𝑒𝑑</m:t>
                    </m:r>
                    <m:r>
                      <a:rPr lang="de-DE" sz="1400" i="1">
                        <a:latin typeface="Cambria Math" panose="02040503050406030204" pitchFamily="18" charset="0"/>
                      </a:rPr>
                      <m:t> </m:t>
                    </m:r>
                    <m:r>
                      <a:rPr lang="de-DE" sz="1400" i="1">
                        <a:latin typeface="Cambria Math" panose="02040503050406030204" pitchFamily="18" charset="0"/>
                      </a:rPr>
                      <m:t>𝑟𝑒𝑠𝑝𝑜𝑛𝑠𝑒</m:t>
                    </m:r>
                    <m:r>
                      <a:rPr lang="de-DE" sz="1400" i="1">
                        <a:latin typeface="Cambria Math" panose="02040503050406030204" pitchFamily="18" charset="0"/>
                      </a:rPr>
                      <m:t> </m:t>
                    </m:r>
                    <m:r>
                      <a:rPr lang="de-DE" sz="1400" i="1">
                        <a:latin typeface="Cambria Math" panose="02040503050406030204" pitchFamily="18" charset="0"/>
                      </a:rPr>
                      <m:t>𝑎𝑙𝑔𝑜𝑟𝑖𝑡h𝑚</m:t>
                    </m:r>
                  </m:oMath>
                </a14:m>
                <a:r>
                  <a:rPr lang="en-US" sz="1400" dirty="0"/>
                  <a:t>, 1 with </a:t>
                </a:r>
                <a14:m>
                  <m:oMath xmlns:m="http://schemas.openxmlformats.org/officeDocument/2006/math">
                    <m:r>
                      <a:rPr lang="de-DE" sz="1400" i="1">
                        <a:latin typeface="Cambria Math" panose="02040503050406030204" pitchFamily="18" charset="0"/>
                      </a:rPr>
                      <m:t>𝑡h𝑒</m:t>
                    </m:r>
                    <m:r>
                      <a:rPr lang="de-DE" sz="1400" i="1">
                        <a:latin typeface="Cambria Math" panose="02040503050406030204" pitchFamily="18" charset="0"/>
                      </a:rPr>
                      <m:t> </m:t>
                    </m:r>
                    <m:r>
                      <a:rPr lang="de-DE" sz="1400" i="1">
                        <a:latin typeface="Cambria Math" panose="02040503050406030204" pitchFamily="18" charset="0"/>
                      </a:rPr>
                      <m:t>𝐿𝑎𝑝𝑙𝑎𝑐𝑒</m:t>
                    </m:r>
                    <m:r>
                      <a:rPr lang="de-DE" sz="1400" i="1">
                        <a:latin typeface="Cambria Math" panose="02040503050406030204" pitchFamily="18" charset="0"/>
                      </a:rPr>
                      <m:t> </m:t>
                    </m:r>
                    <m:r>
                      <a:rPr lang="de-DE" sz="1400" i="1">
                        <a:latin typeface="Cambria Math" panose="02040503050406030204" pitchFamily="18" charset="0"/>
                      </a:rPr>
                      <m:t>𝑚𝑒𝑐h𝑎𝑛𝑖𝑠𝑚</m:t>
                    </m:r>
                  </m:oMath>
                </a14:m>
                <a:r>
                  <a:rPr lang="en-US" sz="1400" dirty="0"/>
                  <a:t>, 6 with </a:t>
                </a:r>
                <a14:m>
                  <m:oMath xmlns:m="http://schemas.openxmlformats.org/officeDocument/2006/math">
                    <m:r>
                      <a:rPr lang="de-DE" sz="1400" i="1" dirty="0">
                        <a:latin typeface="Cambria Math" panose="02040503050406030204" pitchFamily="18" charset="0"/>
                      </a:rPr>
                      <m:t>𝑡h𝑒</m:t>
                    </m:r>
                    <m:r>
                      <a:rPr lang="de-DE" sz="1400" i="1" dirty="0">
                        <a:latin typeface="Cambria Math" panose="02040503050406030204" pitchFamily="18" charset="0"/>
                      </a:rPr>
                      <m:t> </m:t>
                    </m:r>
                    <m:r>
                      <a:rPr lang="de-DE" sz="1400" i="1" dirty="0">
                        <a:latin typeface="Cambria Math" panose="02040503050406030204" pitchFamily="18" charset="0"/>
                      </a:rPr>
                      <m:t>𝑒𝑥𝑝𝑜𝑛𝑒𝑛𝑡𝑖𝑎𝑙</m:t>
                    </m:r>
                    <m:r>
                      <a:rPr lang="de-DE" sz="1400" i="1" dirty="0">
                        <a:latin typeface="Cambria Math" panose="02040503050406030204" pitchFamily="18" charset="0"/>
                      </a:rPr>
                      <m:t> </m:t>
                    </m:r>
                    <m:r>
                      <a:rPr lang="de-DE" sz="1400" i="1" dirty="0">
                        <a:latin typeface="Cambria Math" panose="02040503050406030204" pitchFamily="18" charset="0"/>
                      </a:rPr>
                      <m:t>𝑚𝑒𝑐h𝑎𝑛𝑖𝑠𝑚</m:t>
                    </m:r>
                  </m:oMath>
                </a14:m>
                <a:r>
                  <a:rPr lang="en-US" sz="1400" dirty="0"/>
                  <a:t> and 0 with </a:t>
                </a:r>
                <a14:m>
                  <m:oMath xmlns:m="http://schemas.openxmlformats.org/officeDocument/2006/math">
                    <m:r>
                      <a:rPr lang="de-DE" sz="1400" i="1">
                        <a:latin typeface="Cambria Math" panose="02040503050406030204" pitchFamily="18" charset="0"/>
                      </a:rPr>
                      <m:t>𝑡h𝑒</m:t>
                    </m:r>
                    <m:r>
                      <a:rPr lang="de-DE" sz="1400" i="1">
                        <a:latin typeface="Cambria Math" panose="02040503050406030204" pitchFamily="18" charset="0"/>
                      </a:rPr>
                      <m:t> </m:t>
                    </m:r>
                    <m:r>
                      <a:rPr lang="de-DE" sz="1400" i="1">
                        <a:latin typeface="Cambria Math" panose="02040503050406030204" pitchFamily="18" charset="0"/>
                      </a:rPr>
                      <m:t>𝐺𝑎𝑢𝑠𝑠𝑖𝑎𝑛</m:t>
                    </m:r>
                    <m:r>
                      <a:rPr lang="de-DE" sz="1400" i="1">
                        <a:latin typeface="Cambria Math" panose="02040503050406030204" pitchFamily="18" charset="0"/>
                      </a:rPr>
                      <m:t> </m:t>
                    </m:r>
                    <m:r>
                      <a:rPr lang="de-DE" sz="1400" i="1">
                        <a:latin typeface="Cambria Math" panose="02040503050406030204" pitchFamily="18" charset="0"/>
                      </a:rPr>
                      <m:t>𝑚𝑒𝑐h𝑎𝑛𝑖𝑠𝑚</m:t>
                    </m:r>
                  </m:oMath>
                </a14:m>
                <a:r>
                  <a:rPr lang="en-US" sz="1400" dirty="0"/>
                  <a:t>. How can you release the result of your survey in a differentially private manner using the exponential mechanism and an </a:t>
                </a:r>
                <a:r>
                  <a:rPr lang="el-GR" sz="1400" dirty="0">
                    <a:latin typeface="Arial" panose="020B0604020202020204" pitchFamily="34" charset="0"/>
                    <a:cs typeface="Arial" panose="020B0604020202020204" pitchFamily="34" charset="0"/>
                  </a:rPr>
                  <a:t>ε</a:t>
                </a:r>
                <a:r>
                  <a:rPr lang="de-DE" sz="1400" dirty="0">
                    <a:latin typeface="Arial" panose="020B0604020202020204" pitchFamily="34" charset="0"/>
                    <a:cs typeface="Arial" panose="020B0604020202020204" pitchFamily="34" charset="0"/>
                  </a:rPr>
                  <a:t> of 1</a:t>
                </a:r>
                <a:r>
                  <a:rPr lang="en-US" sz="1400" dirty="0">
                    <a:cs typeface="Arial" panose="020B0604020202020204" pitchFamily="34" charset="0"/>
                  </a:rPr>
                  <a:t>?</a:t>
                </a:r>
              </a:p>
              <a:p>
                <a:pPr marL="342900" indent="-342900">
                  <a:buFont typeface="+mj-lt"/>
                  <a:buAutoNum type="arabicPeriod"/>
                </a:pPr>
                <a:endParaRPr lang="en-US" sz="1400" dirty="0"/>
              </a:p>
              <a:p>
                <a:pPr marL="357187" lvl="1" indent="0">
                  <a:buNone/>
                </a:pPr>
                <a:r>
                  <a:rPr lang="en-US" sz="1400" dirty="0">
                    <a:solidFill>
                      <a:schemeClr val="tx1">
                        <a:lumMod val="65000"/>
                        <a:lumOff val="35000"/>
                      </a:schemeClr>
                    </a:solidFill>
                  </a:rPr>
                  <a:t>We define our utility function </a:t>
                </a:r>
                <a14:m>
                  <m:oMath xmlns:m="http://schemas.openxmlformats.org/officeDocument/2006/math">
                    <m:r>
                      <a:rPr lang="en-US" sz="1400" i="1">
                        <a:solidFill>
                          <a:schemeClr val="tx1">
                            <a:lumMod val="65000"/>
                            <a:lumOff val="35000"/>
                          </a:schemeClr>
                        </a:solidFill>
                        <a:latin typeface="Cambria Math" panose="02040503050406030204" pitchFamily="18" charset="0"/>
                        <a:ea typeface="Cambria Math" panose="02040503050406030204" pitchFamily="18" charset="0"/>
                      </a:rPr>
                      <m:t>𝑢</m:t>
                    </m:r>
                    <m:r>
                      <a:rPr lang="en-US" sz="1400" i="1">
                        <a:solidFill>
                          <a:schemeClr val="tx1">
                            <a:lumMod val="65000"/>
                            <a:lumOff val="35000"/>
                          </a:schemeClr>
                        </a:solidFill>
                        <a:latin typeface="Cambria Math" panose="02040503050406030204" pitchFamily="18" charset="0"/>
                        <a:ea typeface="Cambria Math" panose="02040503050406030204" pitchFamily="18" charset="0"/>
                      </a:rPr>
                      <m:t>(</m:t>
                    </m:r>
                    <m:r>
                      <a:rPr lang="en-US" sz="1400" i="1">
                        <a:solidFill>
                          <a:schemeClr val="tx1">
                            <a:lumMod val="65000"/>
                            <a:lumOff val="35000"/>
                          </a:schemeClr>
                        </a:solidFill>
                        <a:latin typeface="Cambria Math" panose="02040503050406030204" pitchFamily="18" charset="0"/>
                        <a:ea typeface="Cambria Math" panose="02040503050406030204" pitchFamily="18" charset="0"/>
                      </a:rPr>
                      <m:t>𝐷</m:t>
                    </m:r>
                    <m:r>
                      <a:rPr lang="en-US" sz="1400" i="1">
                        <a:solidFill>
                          <a:schemeClr val="tx1">
                            <a:lumMod val="65000"/>
                            <a:lumOff val="35000"/>
                          </a:schemeClr>
                        </a:solidFill>
                        <a:latin typeface="Cambria Math" panose="02040503050406030204" pitchFamily="18" charset="0"/>
                        <a:ea typeface="Cambria Math" panose="02040503050406030204" pitchFamily="18" charset="0"/>
                      </a:rPr>
                      <m:t>,</m:t>
                    </m:r>
                    <m:r>
                      <a:rPr lang="en-US" sz="1400" i="1">
                        <a:solidFill>
                          <a:schemeClr val="tx1">
                            <a:lumMod val="65000"/>
                            <a:lumOff val="35000"/>
                          </a:schemeClr>
                        </a:solidFill>
                        <a:latin typeface="Cambria Math" panose="02040503050406030204" pitchFamily="18" charset="0"/>
                        <a:ea typeface="Cambria Math" panose="02040503050406030204" pitchFamily="18" charset="0"/>
                      </a:rPr>
                      <m:t>𝑟</m:t>
                    </m:r>
                    <m:r>
                      <a:rPr lang="en-US" sz="1400" i="1">
                        <a:solidFill>
                          <a:schemeClr val="tx1">
                            <a:lumMod val="65000"/>
                            <a:lumOff val="35000"/>
                          </a:schemeClr>
                        </a:solidFill>
                        <a:latin typeface="Cambria Math" panose="02040503050406030204" pitchFamily="18" charset="0"/>
                        <a:ea typeface="Cambria Math" panose="02040503050406030204" pitchFamily="18" charset="0"/>
                      </a:rPr>
                      <m:t>)</m:t>
                    </m:r>
                  </m:oMath>
                </a14:m>
                <a:r>
                  <a:rPr lang="en-US" sz="1400" dirty="0">
                    <a:solidFill>
                      <a:schemeClr val="tx1">
                        <a:lumMod val="65000"/>
                        <a:lumOff val="35000"/>
                      </a:schemeClr>
                    </a:solidFill>
                  </a:rPr>
                  <a:t> to be the number of respondents that mentioned the mechanism </a:t>
                </a:r>
                <a14:m>
                  <m:oMath xmlns:m="http://schemas.openxmlformats.org/officeDocument/2006/math">
                    <m:r>
                      <a:rPr lang="de-DE" sz="1400" i="1">
                        <a:solidFill>
                          <a:schemeClr val="tx1">
                            <a:lumMod val="65000"/>
                            <a:lumOff val="35000"/>
                          </a:schemeClr>
                        </a:solidFill>
                        <a:latin typeface="Cambria Math" panose="02040503050406030204" pitchFamily="18" charset="0"/>
                        <a:ea typeface="Cambria Math" panose="02040503050406030204" pitchFamily="18" charset="0"/>
                      </a:rPr>
                      <m:t>𝑟</m:t>
                    </m:r>
                  </m:oMath>
                </a14:m>
                <a:r>
                  <a:rPr lang="en-US" sz="1400" dirty="0">
                    <a:solidFill>
                      <a:schemeClr val="tx1">
                        <a:lumMod val="65000"/>
                        <a:lumOff val="35000"/>
                      </a:schemeClr>
                    </a:solidFill>
                  </a:rPr>
                  <a:t>. </a:t>
                </a:r>
                <a:br>
                  <a:rPr lang="en-US" sz="1400" dirty="0">
                    <a:solidFill>
                      <a:schemeClr val="tx1">
                        <a:lumMod val="65000"/>
                        <a:lumOff val="35000"/>
                      </a:schemeClr>
                    </a:solidFill>
                  </a:rPr>
                </a:br>
                <a:r>
                  <a:rPr lang="en-US" sz="1400" dirty="0">
                    <a:solidFill>
                      <a:schemeClr val="tx1">
                        <a:lumMod val="65000"/>
                        <a:lumOff val="35000"/>
                      </a:schemeClr>
                    </a:solidFill>
                  </a:rPr>
                  <a:t>Consequently, the sensitivity </a:t>
                </a:r>
                <a14:m>
                  <m:oMath xmlns:m="http://schemas.openxmlformats.org/officeDocument/2006/math">
                    <m:r>
                      <a:rPr lang="en-US" sz="1400" i="1">
                        <a:solidFill>
                          <a:schemeClr val="tx1">
                            <a:lumMod val="65000"/>
                            <a:lumOff val="35000"/>
                          </a:schemeClr>
                        </a:solidFill>
                        <a:latin typeface="Cambria Math" panose="02040503050406030204" pitchFamily="18" charset="0"/>
                        <a:ea typeface="Cambria Math" panose="02040503050406030204" pitchFamily="18" charset="0"/>
                      </a:rPr>
                      <m:t>∆</m:t>
                    </m:r>
                    <m:r>
                      <a:rPr lang="en-US" sz="1400" b="0" i="1" smtClean="0">
                        <a:solidFill>
                          <a:schemeClr val="tx1">
                            <a:lumMod val="65000"/>
                            <a:lumOff val="35000"/>
                          </a:schemeClr>
                        </a:solidFill>
                        <a:latin typeface="Cambria Math" panose="02040503050406030204" pitchFamily="18" charset="0"/>
                        <a:ea typeface="Cambria Math" panose="02040503050406030204" pitchFamily="18" charset="0"/>
                      </a:rPr>
                      <m:t>𝑢</m:t>
                    </m:r>
                  </m:oMath>
                </a14:m>
                <a:r>
                  <a:rPr lang="en-US" sz="1400" dirty="0">
                    <a:solidFill>
                      <a:schemeClr val="tx1">
                        <a:lumMod val="65000"/>
                        <a:lumOff val="35000"/>
                      </a:schemeClr>
                    </a:solidFill>
                  </a:rPr>
                  <a:t> is 1</a:t>
                </a:r>
              </a:p>
              <a:p>
                <a:pPr marL="357187" lvl="1" indent="0">
                  <a:buNone/>
                </a:pPr>
                <a:endParaRPr lang="en-US" sz="1400" noProof="0" dirty="0">
                  <a:solidFill>
                    <a:schemeClr val="tx1">
                      <a:lumMod val="65000"/>
                      <a:lumOff val="35000"/>
                    </a:schemeClr>
                  </a:solidFill>
                </a:endParaRPr>
              </a:p>
            </p:txBody>
          </p:sp>
        </mc:Choice>
        <mc:Fallback xmlns="">
          <p:sp>
            <p:nvSpPr>
              <p:cNvPr id="2" name="Inhaltsplatzhalter 1">
                <a:extLst>
                  <a:ext uri="{FF2B5EF4-FFF2-40B4-BE49-F238E27FC236}">
                    <a16:creationId xmlns:a16="http://schemas.microsoft.com/office/drawing/2014/main" id="{1CE72F6E-7D09-4BA4-BACB-9DC88F8A2112}"/>
                  </a:ext>
                </a:extLst>
              </p:cNvPr>
              <p:cNvSpPr>
                <a:spLocks noGrp="1" noRot="1" noChangeAspect="1" noMove="1" noResize="1" noEditPoints="1" noAdjustHandles="1" noChangeArrowheads="1" noChangeShapeType="1" noTextEdit="1"/>
              </p:cNvSpPr>
              <p:nvPr>
                <p:ph idx="1"/>
              </p:nvPr>
            </p:nvSpPr>
            <p:spPr>
              <a:xfrm>
                <a:off x="334435" y="981075"/>
                <a:ext cx="11523135" cy="1669194"/>
              </a:xfrm>
              <a:blipFill>
                <a:blip r:embed="rId3"/>
                <a:stretch>
                  <a:fillRect l="-106" t="-730"/>
                </a:stretch>
              </a:blipFill>
            </p:spPr>
            <p:txBody>
              <a:bodyPr/>
              <a:lstStyle/>
              <a:p>
                <a:r>
                  <a:rPr lang="en-US">
                    <a:noFill/>
                  </a:rPr>
                  <a:t> </a:t>
                </a:r>
              </a:p>
            </p:txBody>
          </p:sp>
        </mc:Fallback>
      </mc:AlternateContent>
      <p:sp>
        <p:nvSpPr>
          <p:cNvPr id="3" name="Titel 2">
            <a:extLst>
              <a:ext uri="{FF2B5EF4-FFF2-40B4-BE49-F238E27FC236}">
                <a16:creationId xmlns:a16="http://schemas.microsoft.com/office/drawing/2014/main" id="{17A2D5F7-BC56-443B-B55F-A99A04B3F038}"/>
              </a:ext>
            </a:extLst>
          </p:cNvPr>
          <p:cNvSpPr>
            <a:spLocks noGrp="1"/>
          </p:cNvSpPr>
          <p:nvPr>
            <p:ph type="title"/>
          </p:nvPr>
        </p:nvSpPr>
        <p:spPr/>
        <p:txBody>
          <a:bodyPr/>
          <a:lstStyle/>
          <a:p>
            <a:r>
              <a:rPr lang="en-US" dirty="0"/>
              <a:t>Example Learning Nugget – Exercises</a:t>
            </a:r>
            <a:endParaRPr lang="en-US" noProof="0" dirty="0"/>
          </a:p>
        </p:txBody>
      </p:sp>
      <p:sp>
        <p:nvSpPr>
          <p:cNvPr id="4" name="Datumsplatzhalter 3">
            <a:extLst>
              <a:ext uri="{FF2B5EF4-FFF2-40B4-BE49-F238E27FC236}">
                <a16:creationId xmlns:a16="http://schemas.microsoft.com/office/drawing/2014/main" id="{997DAB54-1244-420D-9381-705CDF91AD49}"/>
              </a:ext>
            </a:extLst>
          </p:cNvPr>
          <p:cNvSpPr>
            <a:spLocks noGrp="1"/>
          </p:cNvSpPr>
          <p:nvPr>
            <p:ph type="dt" sz="half" idx="10"/>
          </p:nvPr>
        </p:nvSpPr>
        <p:spPr/>
        <p:txBody>
          <a:bodyPr/>
          <a:lstStyle/>
          <a:p>
            <a:pPr>
              <a:defRPr/>
            </a:pPr>
            <a:r>
              <a:rPr lang="en-US"/>
              <a:t>© sebis</a:t>
            </a:r>
            <a:endParaRPr lang="de-DE" dirty="0"/>
          </a:p>
        </p:txBody>
      </p:sp>
      <p:sp>
        <p:nvSpPr>
          <p:cNvPr id="6" name="Foliennummernplatzhalter 5">
            <a:extLst>
              <a:ext uri="{FF2B5EF4-FFF2-40B4-BE49-F238E27FC236}">
                <a16:creationId xmlns:a16="http://schemas.microsoft.com/office/drawing/2014/main" id="{D6E6E49A-8CB4-4B02-8E8A-7CF20D984581}"/>
              </a:ext>
            </a:extLst>
          </p:cNvPr>
          <p:cNvSpPr>
            <a:spLocks noGrp="1"/>
          </p:cNvSpPr>
          <p:nvPr>
            <p:ph type="sldNum" sz="quarter" idx="12"/>
          </p:nvPr>
        </p:nvSpPr>
        <p:spPr/>
        <p:txBody>
          <a:bodyPr/>
          <a:lstStyle/>
          <a:p>
            <a:pPr>
              <a:defRPr/>
            </a:pPr>
            <a:fld id="{E201E5CB-5EE0-4EA4-87FF-7D8A79A61969}" type="slidenum">
              <a:rPr lang="de-DE" smtClean="0"/>
              <a:pPr>
                <a:defRPr/>
              </a:pPr>
              <a:t>19</a:t>
            </a:fld>
            <a:endParaRPr lang="de-DE" dirty="0"/>
          </a:p>
        </p:txBody>
      </p:sp>
      <p:grpSp>
        <p:nvGrpSpPr>
          <p:cNvPr id="7" name="Gruppieren 6">
            <a:extLst>
              <a:ext uri="{FF2B5EF4-FFF2-40B4-BE49-F238E27FC236}">
                <a16:creationId xmlns:a16="http://schemas.microsoft.com/office/drawing/2014/main" id="{4C0C1DBB-D14A-4EC0-A917-CFAAB100826D}"/>
              </a:ext>
            </a:extLst>
          </p:cNvPr>
          <p:cNvGrpSpPr/>
          <p:nvPr/>
        </p:nvGrpSpPr>
        <p:grpSpPr>
          <a:xfrm>
            <a:off x="9383184" y="404814"/>
            <a:ext cx="1800000" cy="360000"/>
            <a:chOff x="9734217" y="945176"/>
            <a:chExt cx="1800000" cy="360000"/>
          </a:xfrm>
        </p:grpSpPr>
        <p:grpSp>
          <p:nvGrpSpPr>
            <p:cNvPr id="8" name="Gruppieren 7">
              <a:extLst>
                <a:ext uri="{FF2B5EF4-FFF2-40B4-BE49-F238E27FC236}">
                  <a16:creationId xmlns:a16="http://schemas.microsoft.com/office/drawing/2014/main" id="{0B5689EA-A0F9-41EA-AB7F-6CB5440646E6}"/>
                </a:ext>
              </a:extLst>
            </p:cNvPr>
            <p:cNvGrpSpPr/>
            <p:nvPr/>
          </p:nvGrpSpPr>
          <p:grpSpPr>
            <a:xfrm>
              <a:off x="11174217" y="945176"/>
              <a:ext cx="360000" cy="360000"/>
              <a:chOff x="11174217" y="945176"/>
              <a:chExt cx="360000" cy="360000"/>
            </a:xfrm>
          </p:grpSpPr>
          <p:sp>
            <p:nvSpPr>
              <p:cNvPr id="13" name="Interaktive Schaltfläche: Leer 12">
                <a:hlinkClick r:id="" action="ppaction://noaction" highlightClick="1"/>
                <a:extLst>
                  <a:ext uri="{FF2B5EF4-FFF2-40B4-BE49-F238E27FC236}">
                    <a16:creationId xmlns:a16="http://schemas.microsoft.com/office/drawing/2014/main" id="{CD6A1F3E-77BD-4F3E-B693-F95FA6143947}"/>
                  </a:ext>
                </a:extLst>
              </p:cNvPr>
              <p:cNvSpPr/>
              <p:nvPr/>
            </p:nvSpPr>
            <p:spPr bwMode="auto">
              <a:xfrm>
                <a:off x="11174217" y="945176"/>
                <a:ext cx="360000" cy="360000"/>
              </a:xfrm>
              <a:prstGeom prst="actionButtonBlank">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pic>
            <p:nvPicPr>
              <p:cNvPr id="14" name="Grafik 13" descr="Schlüssel">
                <a:hlinkClick r:id="rId4" action="ppaction://hlinksldjump"/>
                <a:extLst>
                  <a:ext uri="{FF2B5EF4-FFF2-40B4-BE49-F238E27FC236}">
                    <a16:creationId xmlns:a16="http://schemas.microsoft.com/office/drawing/2014/main" id="{223C52A0-F204-4DB5-BE59-094B9E10D53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11200728" y="971684"/>
                <a:ext cx="306977" cy="306977"/>
              </a:xfrm>
              <a:prstGeom prst="rect">
                <a:avLst/>
              </a:prstGeom>
            </p:spPr>
          </p:pic>
        </p:grpSp>
        <p:sp>
          <p:nvSpPr>
            <p:cNvPr id="9" name="Interaktive Schaltfläche: Nächste(r) oder Weiter 8">
              <a:hlinkClick r:id="" action="ppaction://hlinkshowjump?jump=nextslide" highlightClick="1"/>
              <a:extLst>
                <a:ext uri="{FF2B5EF4-FFF2-40B4-BE49-F238E27FC236}">
                  <a16:creationId xmlns:a16="http://schemas.microsoft.com/office/drawing/2014/main" id="{3631E8AD-2FFA-4C48-A41A-DD840455E9EE}"/>
                </a:ext>
              </a:extLst>
            </p:cNvPr>
            <p:cNvSpPr/>
            <p:nvPr/>
          </p:nvSpPr>
          <p:spPr bwMode="auto">
            <a:xfrm>
              <a:off x="10814217" y="945176"/>
              <a:ext cx="360000" cy="360000"/>
            </a:xfrm>
            <a:prstGeom prst="actionButtonForwardNext">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0" name="Interaktive Schaltfläche: Zurück oder Vorherige(r) 9">
              <a:hlinkClick r:id="" action="ppaction://hlinkshowjump?jump=previousslide" highlightClick="1"/>
              <a:extLst>
                <a:ext uri="{FF2B5EF4-FFF2-40B4-BE49-F238E27FC236}">
                  <a16:creationId xmlns:a16="http://schemas.microsoft.com/office/drawing/2014/main" id="{4BB0A6EC-412A-42FA-B3C2-C3D542AD2F9D}"/>
                </a:ext>
              </a:extLst>
            </p:cNvPr>
            <p:cNvSpPr/>
            <p:nvPr/>
          </p:nvSpPr>
          <p:spPr bwMode="auto">
            <a:xfrm>
              <a:off x="10454217" y="945176"/>
              <a:ext cx="360000" cy="360000"/>
            </a:xfrm>
            <a:prstGeom prst="actionButtonBackPrevious">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1" name="Interaktive Schaltfläche: Zurückkehren 10">
              <a:hlinkClick r:id="" action="ppaction://hlinkshowjump?jump=lastslideviewed" highlightClick="1"/>
              <a:extLst>
                <a:ext uri="{FF2B5EF4-FFF2-40B4-BE49-F238E27FC236}">
                  <a16:creationId xmlns:a16="http://schemas.microsoft.com/office/drawing/2014/main" id="{E7E48F95-2A87-4048-A31C-B920DF4A4180}"/>
                </a:ext>
              </a:extLst>
            </p:cNvPr>
            <p:cNvSpPr/>
            <p:nvPr/>
          </p:nvSpPr>
          <p:spPr bwMode="auto">
            <a:xfrm>
              <a:off x="9734217" y="945176"/>
              <a:ext cx="360000" cy="360000"/>
            </a:xfrm>
            <a:prstGeom prst="actionButtonReturn">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2" name="Interaktive Schaltfläche: Zur Startseite wechseln 11">
              <a:hlinkClick r:id="" action="ppaction://hlinkshowjump?jump=firstslide" highlightClick="1"/>
              <a:extLst>
                <a:ext uri="{FF2B5EF4-FFF2-40B4-BE49-F238E27FC236}">
                  <a16:creationId xmlns:a16="http://schemas.microsoft.com/office/drawing/2014/main" id="{55F50C4A-0CF4-4B58-A5F4-0A31D94DFF16}"/>
                </a:ext>
              </a:extLst>
            </p:cNvPr>
            <p:cNvSpPr/>
            <p:nvPr/>
          </p:nvSpPr>
          <p:spPr bwMode="auto">
            <a:xfrm>
              <a:off x="10094217" y="945176"/>
              <a:ext cx="360000" cy="360000"/>
            </a:xfrm>
            <a:prstGeom prst="actionButtonHome">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grpSp>
      <mc:AlternateContent xmlns:mc="http://schemas.openxmlformats.org/markup-compatibility/2006" xmlns:a14="http://schemas.microsoft.com/office/drawing/2010/main">
        <mc:Choice Requires="a14">
          <p:graphicFrame>
            <p:nvGraphicFramePr>
              <p:cNvPr id="5" name="Tabelle 14">
                <a:extLst>
                  <a:ext uri="{FF2B5EF4-FFF2-40B4-BE49-F238E27FC236}">
                    <a16:creationId xmlns:a16="http://schemas.microsoft.com/office/drawing/2014/main" id="{2C8D7670-B6DB-4115-A7CC-7572EC2018EC}"/>
                  </a:ext>
                </a:extLst>
              </p:cNvPr>
              <p:cNvGraphicFramePr>
                <a:graphicFrameLocks noGrp="1"/>
              </p:cNvGraphicFramePr>
              <p:nvPr/>
            </p:nvGraphicFramePr>
            <p:xfrm>
              <a:off x="1178681" y="2650269"/>
              <a:ext cx="9834639" cy="2311972"/>
            </p:xfrm>
            <a:graphic>
              <a:graphicData uri="http://schemas.openxmlformats.org/drawingml/2006/table">
                <a:tbl>
                  <a:tblPr firstRow="1" bandRow="1">
                    <a:tableStyleId>{5A111915-BE36-4E01-A7E5-04B1672EAD32}</a:tableStyleId>
                  </a:tblPr>
                  <a:tblGrid>
                    <a:gridCol w="2287138">
                      <a:extLst>
                        <a:ext uri="{9D8B030D-6E8A-4147-A177-3AD203B41FA5}">
                          <a16:colId xmlns:a16="http://schemas.microsoft.com/office/drawing/2014/main" val="3984145166"/>
                        </a:ext>
                      </a:extLst>
                    </a:gridCol>
                    <a:gridCol w="3397592">
                      <a:extLst>
                        <a:ext uri="{9D8B030D-6E8A-4147-A177-3AD203B41FA5}">
                          <a16:colId xmlns:a16="http://schemas.microsoft.com/office/drawing/2014/main" val="3895418960"/>
                        </a:ext>
                      </a:extLst>
                    </a:gridCol>
                    <a:gridCol w="743658">
                      <a:extLst>
                        <a:ext uri="{9D8B030D-6E8A-4147-A177-3AD203B41FA5}">
                          <a16:colId xmlns:a16="http://schemas.microsoft.com/office/drawing/2014/main" val="631654752"/>
                        </a:ext>
                      </a:extLst>
                    </a:gridCol>
                    <a:gridCol w="1135417">
                      <a:extLst>
                        <a:ext uri="{9D8B030D-6E8A-4147-A177-3AD203B41FA5}">
                          <a16:colId xmlns:a16="http://schemas.microsoft.com/office/drawing/2014/main" val="2887588981"/>
                        </a:ext>
                      </a:extLst>
                    </a:gridCol>
                    <a:gridCol w="1135417">
                      <a:extLst>
                        <a:ext uri="{9D8B030D-6E8A-4147-A177-3AD203B41FA5}">
                          <a16:colId xmlns:a16="http://schemas.microsoft.com/office/drawing/2014/main" val="1968566823"/>
                        </a:ext>
                      </a:extLst>
                    </a:gridCol>
                    <a:gridCol w="1135417">
                      <a:extLst>
                        <a:ext uri="{9D8B030D-6E8A-4147-A177-3AD203B41FA5}">
                          <a16:colId xmlns:a16="http://schemas.microsoft.com/office/drawing/2014/main" val="3223665563"/>
                        </a:ext>
                      </a:extLst>
                    </a:gridCol>
                  </a:tblGrid>
                  <a:tr h="370840">
                    <a:tc>
                      <a:txBody>
                        <a:bodyPr/>
                        <a:lstStyle/>
                        <a:p>
                          <a:pPr marL="342900" indent="-342900">
                            <a:buFont typeface="+mj-lt"/>
                            <a:buAutoNum type="arabicPeriod"/>
                          </a:pPr>
                          <a:r>
                            <a:rPr lang="en-US" sz="1400" b="0" dirty="0">
                              <a:solidFill>
                                <a:schemeClr val="tx1">
                                  <a:lumMod val="65000"/>
                                  <a:lumOff val="35000"/>
                                </a:schemeClr>
                              </a:solidFill>
                            </a:rPr>
                            <a:t>Mechanism</a:t>
                          </a: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mj-lt"/>
                            <a:buNone/>
                          </a:pPr>
                          <a14:m>
                            <m:oMathPara xmlns:m="http://schemas.openxmlformats.org/officeDocument/2006/math">
                              <m:oMathParaPr>
                                <m:jc m:val="centerGroup"/>
                              </m:oMathParaPr>
                              <m:oMath xmlns:m="http://schemas.openxmlformats.org/officeDocument/2006/math">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𝑟</m:t>
                                </m:r>
                              </m:oMath>
                            </m:oMathPara>
                          </a14:m>
                          <a:endParaRPr lang="en-US" sz="1400" b="0" dirty="0">
                            <a:solidFill>
                              <a:schemeClr val="tx1">
                                <a:lumMod val="65000"/>
                                <a:lumOff val="35000"/>
                              </a:schemeClr>
                            </a:solidFill>
                          </a:endParaRP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65000"/>
                                  <a:lumOff val="35000"/>
                                </a:schemeClr>
                              </a:solidFill>
                            </a:rPr>
                            <a:t>RRA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65000"/>
                                  <a:lumOff val="35000"/>
                                </a:schemeClr>
                              </a:solidFill>
                            </a:rPr>
                            <a:t>Laplace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65000"/>
                                  <a:lumOff val="35000"/>
                                </a:schemeClr>
                              </a:solidFill>
                            </a:rPr>
                            <a:t>Exponential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65000"/>
                                  <a:lumOff val="35000"/>
                                </a:schemeClr>
                              </a:solidFill>
                            </a:rPr>
                            <a:t>Gaussian</a:t>
                          </a: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5143635"/>
                      </a:ext>
                    </a:extLst>
                  </a:tr>
                  <a:tr h="370840">
                    <a:tc>
                      <a:txBody>
                        <a:bodyPr/>
                        <a:lstStyle/>
                        <a:p>
                          <a:pPr marL="342900" indent="-342900">
                            <a:buFont typeface="+mj-lt"/>
                            <a:buAutoNum type="arabicPeriod" startAt="2"/>
                          </a:pPr>
                          <a:r>
                            <a:rPr lang="en-US" sz="1400" b="0" dirty="0">
                              <a:solidFill>
                                <a:schemeClr val="tx1">
                                  <a:lumMod val="65000"/>
                                  <a:lumOff val="35000"/>
                                </a:schemeClr>
                              </a:solidFill>
                            </a:rPr>
                            <a:t>Count</a:t>
                          </a: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mj-lt"/>
                            <a:buNone/>
                          </a:pPr>
                          <a14:m>
                            <m:oMathPara xmlns:m="http://schemas.openxmlformats.org/officeDocument/2006/math">
                              <m:oMathParaPr>
                                <m:jc m:val="centerGroup"/>
                              </m:oMathParaPr>
                              <m:oMath xmlns:m="http://schemas.openxmlformats.org/officeDocument/2006/math">
                                <m:r>
                                  <a:rPr lang="de-DE" sz="1400" i="1" smtClean="0">
                                    <a:solidFill>
                                      <a:schemeClr val="tx1">
                                        <a:lumMod val="65000"/>
                                        <a:lumOff val="35000"/>
                                      </a:schemeClr>
                                    </a:solidFill>
                                    <a:latin typeface="Cambria Math" panose="02040503050406030204" pitchFamily="18" charset="0"/>
                                    <a:ea typeface="Cambria Math" panose="02040503050406030204" pitchFamily="18" charset="0"/>
                                  </a:rPr>
                                  <m:t>𝑢</m:t>
                                </m:r>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𝐷</m:t>
                                </m:r>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𝑟</m:t>
                                </m:r>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m:t>
                                </m:r>
                              </m:oMath>
                            </m:oMathPara>
                          </a14:m>
                          <a:endParaRPr lang="en-US" sz="1400" b="0" dirty="0">
                            <a:solidFill>
                              <a:schemeClr val="tx1">
                                <a:lumMod val="65000"/>
                                <a:lumOff val="35000"/>
                              </a:schemeClr>
                            </a:solidFill>
                          </a:endParaRP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lumMod val="65000"/>
                                        <a:lumOff val="35000"/>
                                      </a:schemeClr>
                                    </a:solidFill>
                                    <a:latin typeface="Cambria Math" panose="02040503050406030204" pitchFamily="18" charset="0"/>
                                  </a:rPr>
                                  <m:t>3</m:t>
                                </m:r>
                              </m:oMath>
                            </m:oMathPara>
                          </a14:m>
                          <a:endParaRPr lang="en-US" sz="1400" b="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lumMod val="65000"/>
                                        <a:lumOff val="35000"/>
                                      </a:schemeClr>
                                    </a:solidFill>
                                    <a:latin typeface="Cambria Math" panose="02040503050406030204" pitchFamily="18" charset="0"/>
                                  </a:rPr>
                                  <m:t>1</m:t>
                                </m:r>
                              </m:oMath>
                            </m:oMathPara>
                          </a14:m>
                          <a:endParaRPr lang="en-US" sz="1400" b="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lumMod val="65000"/>
                                        <a:lumOff val="35000"/>
                                      </a:schemeClr>
                                    </a:solidFill>
                                    <a:latin typeface="Cambria Math" panose="02040503050406030204" pitchFamily="18" charset="0"/>
                                  </a:rPr>
                                  <m:t>6</m:t>
                                </m:r>
                              </m:oMath>
                            </m:oMathPara>
                          </a14:m>
                          <a:endParaRPr lang="en-US" sz="1400" b="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lumMod val="65000"/>
                                        <a:lumOff val="35000"/>
                                      </a:schemeClr>
                                    </a:solidFill>
                                    <a:latin typeface="Cambria Math" panose="02040503050406030204" pitchFamily="18" charset="0"/>
                                  </a:rPr>
                                  <m:t>0</m:t>
                                </m:r>
                              </m:oMath>
                            </m:oMathPara>
                          </a14:m>
                          <a:endParaRPr lang="en-US" sz="1400" b="0" dirty="0">
                            <a:solidFill>
                              <a:schemeClr val="tx1">
                                <a:lumMod val="65000"/>
                                <a:lumOff val="35000"/>
                              </a:schemeClr>
                            </a:solidFill>
                          </a:endParaRP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8541894"/>
                      </a:ext>
                    </a:extLst>
                  </a:tr>
                  <a:tr h="370840">
                    <a:tc>
                      <a:txBody>
                        <a:bodyPr/>
                        <a:lstStyle/>
                        <a:p>
                          <a:pPr marL="342900" indent="-342900">
                            <a:buFont typeface="+mj-lt"/>
                            <a:buAutoNum type="arabicPeriod" startAt="3"/>
                          </a:pPr>
                          <a:r>
                            <a:rPr lang="en-US" sz="1400" b="0" i="0" baseline="0" noProof="0" dirty="0">
                              <a:solidFill>
                                <a:schemeClr val="tx1">
                                  <a:lumMod val="65000"/>
                                  <a:lumOff val="35000"/>
                                </a:schemeClr>
                              </a:solidFill>
                              <a:latin typeface="+mn-lt"/>
                            </a:rPr>
                            <a:t>Exponential</a:t>
                          </a:r>
                          <a:r>
                            <a:rPr lang="en-US" sz="1400" b="0" i="0" baseline="0" dirty="0">
                              <a:solidFill>
                                <a:schemeClr val="tx1">
                                  <a:lumMod val="65000"/>
                                  <a:lumOff val="35000"/>
                                </a:schemeClr>
                              </a:solidFill>
                              <a:latin typeface="+mn-lt"/>
                            </a:rPr>
                            <a:t> term</a:t>
                          </a:r>
                          <a:endParaRPr lang="en-US" sz="1400" b="0" dirty="0">
                            <a:solidFill>
                              <a:schemeClr val="tx1">
                                <a:lumMod val="65000"/>
                                <a:lumOff val="35000"/>
                              </a:schemeClr>
                            </a:solidFill>
                          </a:endParaRP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mj-lt"/>
                            <a:buNone/>
                          </a:pPr>
                          <a14:m>
                            <m:oMathPara xmlns:m="http://schemas.openxmlformats.org/officeDocument/2006/math">
                              <m:oMathParaPr>
                                <m:jc m:val="left"/>
                              </m:oMathParaPr>
                              <m:oMath xmlns:m="http://schemas.openxmlformats.org/officeDocument/2006/math">
                                <m:func>
                                  <m:funcPr>
                                    <m:ctrlPr>
                                      <a:rPr lang="de-DE" sz="1400" b="0" i="1" smtClean="0">
                                        <a:solidFill>
                                          <a:schemeClr val="tx1">
                                            <a:lumMod val="65000"/>
                                            <a:lumOff val="35000"/>
                                          </a:schemeClr>
                                        </a:solidFill>
                                        <a:latin typeface="Cambria Math" panose="02040503050406030204" pitchFamily="18" charset="0"/>
                                      </a:rPr>
                                    </m:ctrlPr>
                                  </m:funcPr>
                                  <m:fName>
                                    <m:r>
                                      <a:rPr lang="de-DE" sz="1400" b="0" i="1" smtClean="0">
                                        <a:solidFill>
                                          <a:schemeClr val="tx1">
                                            <a:lumMod val="65000"/>
                                            <a:lumOff val="35000"/>
                                          </a:schemeClr>
                                        </a:solidFill>
                                        <a:latin typeface="Cambria Math" panose="02040503050406030204" pitchFamily="18" charset="0"/>
                                      </a:rPr>
                                      <m:t>𝑒𝑥𝑝</m:t>
                                    </m:r>
                                  </m:fName>
                                  <m:e>
                                    <m:d>
                                      <m:dPr>
                                        <m:ctrlPr>
                                          <a:rPr lang="de-DE" sz="1400" b="0" i="1">
                                            <a:solidFill>
                                              <a:schemeClr val="tx1">
                                                <a:lumMod val="65000"/>
                                                <a:lumOff val="35000"/>
                                              </a:schemeClr>
                                            </a:solidFill>
                                            <a:latin typeface="Cambria Math" panose="02040503050406030204" pitchFamily="18" charset="0"/>
                                          </a:rPr>
                                        </m:ctrlPr>
                                      </m:dPr>
                                      <m:e>
                                        <m:f>
                                          <m:fPr>
                                            <m:ctrlPr>
                                              <a:rPr lang="de-DE" sz="1400" b="0" i="1">
                                                <a:solidFill>
                                                  <a:schemeClr val="tx1">
                                                    <a:lumMod val="65000"/>
                                                    <a:lumOff val="35000"/>
                                                  </a:schemeClr>
                                                </a:solidFill>
                                                <a:latin typeface="Cambria Math" panose="02040503050406030204" pitchFamily="18" charset="0"/>
                                                <a:ea typeface="Cambria Math" panose="02040503050406030204" pitchFamily="18" charset="0"/>
                                              </a:rPr>
                                            </m:ctrlPr>
                                          </m:fPr>
                                          <m:num>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𝜀</m:t>
                                            </m:r>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𝑢</m:t>
                                            </m:r>
                                            <m:d>
                                              <m:dPr>
                                                <m:ctrlPr>
                                                  <a:rPr lang="de-DE" sz="1400" b="0" i="1">
                                                    <a:solidFill>
                                                      <a:schemeClr val="tx1">
                                                        <a:lumMod val="65000"/>
                                                        <a:lumOff val="35000"/>
                                                      </a:schemeClr>
                                                    </a:solidFill>
                                                    <a:latin typeface="Cambria Math" panose="02040503050406030204" pitchFamily="18" charset="0"/>
                                                    <a:ea typeface="Cambria Math" panose="02040503050406030204" pitchFamily="18" charset="0"/>
                                                  </a:rPr>
                                                </m:ctrlPr>
                                              </m:dPr>
                                              <m:e>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𝐷</m:t>
                                                </m:r>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𝑟</m:t>
                                                </m:r>
                                              </m:e>
                                            </m:d>
                                          </m:num>
                                          <m:den>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2∗∆</m:t>
                                            </m:r>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𝑢</m:t>
                                            </m:r>
                                          </m:den>
                                        </m:f>
                                      </m:e>
                                    </m:d>
                                  </m:e>
                                </m:func>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m:t>
                                </m:r>
                                <m:func>
                                  <m:funcPr>
                                    <m:ctrlPr>
                                      <a:rPr lang="de-DE" sz="1400" b="0" i="1" smtClean="0">
                                        <a:solidFill>
                                          <a:schemeClr val="tx1">
                                            <a:lumMod val="65000"/>
                                            <a:lumOff val="35000"/>
                                          </a:schemeClr>
                                        </a:solidFill>
                                        <a:latin typeface="Cambria Math" panose="02040503050406030204" pitchFamily="18" charset="0"/>
                                      </a:rPr>
                                    </m:ctrlPr>
                                  </m:funcPr>
                                  <m:fName>
                                    <m:r>
                                      <a:rPr lang="de-DE" sz="1400" b="0" i="1" smtClean="0">
                                        <a:solidFill>
                                          <a:schemeClr val="tx1">
                                            <a:lumMod val="65000"/>
                                            <a:lumOff val="35000"/>
                                          </a:schemeClr>
                                        </a:solidFill>
                                        <a:latin typeface="Cambria Math" panose="02040503050406030204" pitchFamily="18" charset="0"/>
                                      </a:rPr>
                                      <m:t>𝑒𝑥𝑝</m:t>
                                    </m:r>
                                  </m:fName>
                                  <m:e>
                                    <m:d>
                                      <m:dPr>
                                        <m:ctrlPr>
                                          <a:rPr lang="de-DE" sz="1400" b="0" i="1">
                                            <a:solidFill>
                                              <a:schemeClr val="tx1">
                                                <a:lumMod val="65000"/>
                                                <a:lumOff val="35000"/>
                                              </a:schemeClr>
                                            </a:solidFill>
                                            <a:latin typeface="Cambria Math" panose="02040503050406030204" pitchFamily="18" charset="0"/>
                                          </a:rPr>
                                        </m:ctrlPr>
                                      </m:dPr>
                                      <m:e>
                                        <m:f>
                                          <m:fPr>
                                            <m:ctrlPr>
                                              <a:rPr lang="de-DE" sz="1400" b="0" i="1">
                                                <a:solidFill>
                                                  <a:schemeClr val="tx1">
                                                    <a:lumMod val="65000"/>
                                                    <a:lumOff val="35000"/>
                                                  </a:schemeClr>
                                                </a:solidFill>
                                                <a:latin typeface="Cambria Math" panose="02040503050406030204" pitchFamily="18" charset="0"/>
                                                <a:ea typeface="Cambria Math" panose="02040503050406030204" pitchFamily="18" charset="0"/>
                                              </a:rPr>
                                            </m:ctrlPr>
                                          </m:fPr>
                                          <m:num>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𝑢</m:t>
                                            </m:r>
                                            <m:d>
                                              <m:dPr>
                                                <m:ctrlPr>
                                                  <a:rPr lang="de-DE" sz="1400" b="0" i="1">
                                                    <a:solidFill>
                                                      <a:schemeClr val="tx1">
                                                        <a:lumMod val="65000"/>
                                                        <a:lumOff val="35000"/>
                                                      </a:schemeClr>
                                                    </a:solidFill>
                                                    <a:latin typeface="Cambria Math" panose="02040503050406030204" pitchFamily="18" charset="0"/>
                                                    <a:ea typeface="Cambria Math" panose="02040503050406030204" pitchFamily="18" charset="0"/>
                                                  </a:rPr>
                                                </m:ctrlPr>
                                              </m:dPr>
                                              <m:e>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𝐷</m:t>
                                                </m:r>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𝑟</m:t>
                                                </m:r>
                                              </m:e>
                                            </m:d>
                                          </m:num>
                                          <m:den>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2</m:t>
                                            </m:r>
                                          </m:den>
                                        </m:f>
                                      </m:e>
                                    </m:d>
                                  </m:e>
                                </m:func>
                              </m:oMath>
                            </m:oMathPara>
                          </a14:m>
                          <a:endParaRPr lang="en-US" sz="1400" b="0" dirty="0">
                            <a:solidFill>
                              <a:schemeClr val="tx1">
                                <a:lumMod val="65000"/>
                                <a:lumOff val="35000"/>
                              </a:schemeClr>
                            </a:solidFill>
                          </a:endParaRP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lumMod val="65000"/>
                                        <a:lumOff val="35000"/>
                                      </a:schemeClr>
                                    </a:solidFill>
                                    <a:latin typeface="Cambria Math" panose="02040503050406030204" pitchFamily="18" charset="0"/>
                                  </a:rPr>
                                  <m:t>4,5</m:t>
                                </m:r>
                              </m:oMath>
                            </m:oMathPara>
                          </a14:m>
                          <a:endParaRPr lang="en-US" sz="1400" b="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1" smtClean="0">
                                    <a:solidFill>
                                      <a:schemeClr val="tx1">
                                        <a:lumMod val="65000"/>
                                        <a:lumOff val="35000"/>
                                      </a:schemeClr>
                                    </a:solidFill>
                                    <a:latin typeface="Cambria Math" panose="02040503050406030204" pitchFamily="18" charset="0"/>
                                  </a:rPr>
                                  <m:t>1,6</m:t>
                                </m:r>
                              </m:oMath>
                            </m:oMathPara>
                          </a14:m>
                          <a:endParaRPr lang="en-US" sz="1400" b="0" dirty="0">
                            <a:solidFill>
                              <a:schemeClr val="tx1">
                                <a:lumMod val="65000"/>
                                <a:lumOff val="35000"/>
                              </a:schemeClr>
                            </a:solidFill>
                          </a:endParaRPr>
                        </a:p>
                        <a:p>
                          <a:pPr algn="ctr"/>
                          <a:endParaRPr lang="en-US" sz="1400" b="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lumMod val="65000"/>
                                        <a:lumOff val="35000"/>
                                      </a:schemeClr>
                                    </a:solidFill>
                                    <a:latin typeface="Cambria Math" panose="02040503050406030204" pitchFamily="18" charset="0"/>
                                  </a:rPr>
                                  <m:t>20,1</m:t>
                                </m:r>
                              </m:oMath>
                            </m:oMathPara>
                          </a14:m>
                          <a:endParaRPr lang="en-US" sz="1400" b="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65000"/>
                                  <a:lumOff val="35000"/>
                                </a:schemeClr>
                              </a:solidFill>
                            </a:rPr>
                            <a:t>1</a:t>
                          </a: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537747"/>
                      </a:ext>
                    </a:extLst>
                  </a:tr>
                  <a:tr h="370840">
                    <a:tc>
                      <a:txBody>
                        <a:bodyPr/>
                        <a:lstStyle/>
                        <a:p>
                          <a:pPr marL="342900" indent="-342900">
                            <a:buFont typeface="+mj-lt"/>
                            <a:buAutoNum type="arabicPeriod" startAt="4"/>
                          </a:pPr>
                          <a:r>
                            <a:rPr lang="en-US" sz="1400" b="0" dirty="0">
                              <a:solidFill>
                                <a:schemeClr val="tx1">
                                  <a:lumMod val="65000"/>
                                  <a:lumOff val="35000"/>
                                </a:schemeClr>
                              </a:solidFill>
                            </a:rPr>
                            <a:t>Normalization term</a:t>
                          </a: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mj-lt"/>
                            <a:buNone/>
                          </a:pPr>
                          <a14:m>
                            <m:oMathPara xmlns:m="http://schemas.openxmlformats.org/officeDocument/2006/math">
                              <m:oMathParaPr>
                                <m:jc m:val="centerGroup"/>
                              </m:oMathParaPr>
                              <m:oMath xmlns:m="http://schemas.openxmlformats.org/officeDocument/2006/math">
                                <m:nary>
                                  <m:naryPr>
                                    <m:chr m:val="∑"/>
                                    <m:supHide m:val="on"/>
                                    <m:ctrlPr>
                                      <a:rPr lang="de-DE" sz="1400" b="0" i="1" smtClean="0">
                                        <a:solidFill>
                                          <a:schemeClr val="tx1">
                                            <a:lumMod val="65000"/>
                                            <a:lumOff val="35000"/>
                                          </a:schemeClr>
                                        </a:solidFill>
                                        <a:latin typeface="Cambria Math" panose="02040503050406030204" pitchFamily="18" charset="0"/>
                                      </a:rPr>
                                    </m:ctrlPr>
                                  </m:naryPr>
                                  <m:sub>
                                    <m:sSup>
                                      <m:sSupPr>
                                        <m:ctrlPr>
                                          <a:rPr lang="de-DE" sz="1400" b="0" i="1">
                                            <a:solidFill>
                                              <a:schemeClr val="tx1">
                                                <a:lumMod val="65000"/>
                                                <a:lumOff val="35000"/>
                                              </a:schemeClr>
                                            </a:solidFill>
                                            <a:latin typeface="Cambria Math" panose="02040503050406030204" pitchFamily="18" charset="0"/>
                                          </a:rPr>
                                        </m:ctrlPr>
                                      </m:sSupPr>
                                      <m:e>
                                        <m:r>
                                          <a:rPr lang="de-DE" sz="1400" b="0" i="1" smtClean="0">
                                            <a:solidFill>
                                              <a:schemeClr val="tx1">
                                                <a:lumMod val="65000"/>
                                                <a:lumOff val="35000"/>
                                              </a:schemeClr>
                                            </a:solidFill>
                                            <a:latin typeface="Cambria Math" panose="02040503050406030204" pitchFamily="18" charset="0"/>
                                          </a:rPr>
                                          <m:t>𝑟</m:t>
                                        </m:r>
                                      </m:e>
                                      <m:sup>
                                        <m:r>
                                          <a:rPr lang="de-DE" sz="1400" b="0" i="1" smtClean="0">
                                            <a:solidFill>
                                              <a:schemeClr val="tx1">
                                                <a:lumMod val="65000"/>
                                                <a:lumOff val="35000"/>
                                              </a:schemeClr>
                                            </a:solidFill>
                                            <a:latin typeface="Cambria Math" panose="02040503050406030204" pitchFamily="18" charset="0"/>
                                          </a:rPr>
                                          <m:t>′</m:t>
                                        </m:r>
                                      </m:sup>
                                    </m:sSup>
                                    <m:r>
                                      <a:rPr lang="de-DE" sz="1400" b="0" i="1" smtClean="0">
                                        <a:solidFill>
                                          <a:schemeClr val="tx1">
                                            <a:lumMod val="65000"/>
                                            <a:lumOff val="35000"/>
                                          </a:schemeClr>
                                        </a:solidFill>
                                        <a:latin typeface="Cambria Math" panose="02040503050406030204" pitchFamily="18" charset="0"/>
                                      </a:rPr>
                                      <m:t>∈</m:t>
                                    </m:r>
                                    <m:r>
                                      <a:rPr lang="de-DE" sz="1400" b="0" i="1" smtClean="0">
                                        <a:solidFill>
                                          <a:schemeClr val="tx1">
                                            <a:lumMod val="65000"/>
                                            <a:lumOff val="35000"/>
                                          </a:schemeClr>
                                        </a:solidFill>
                                        <a:latin typeface="Cambria Math" panose="02040503050406030204" pitchFamily="18" charset="0"/>
                                      </a:rPr>
                                      <m:t>𝑅</m:t>
                                    </m:r>
                                  </m:sub>
                                  <m:sup/>
                                  <m:e>
                                    <m:func>
                                      <m:funcPr>
                                        <m:ctrlPr>
                                          <a:rPr lang="de-DE" sz="1400" b="0" i="1" smtClean="0">
                                            <a:solidFill>
                                              <a:schemeClr val="tx1">
                                                <a:lumMod val="65000"/>
                                                <a:lumOff val="35000"/>
                                              </a:schemeClr>
                                            </a:solidFill>
                                            <a:latin typeface="Cambria Math" panose="02040503050406030204" pitchFamily="18" charset="0"/>
                                          </a:rPr>
                                        </m:ctrlPr>
                                      </m:funcPr>
                                      <m:fName>
                                        <m:r>
                                          <a:rPr lang="de-DE" sz="1400" b="0" i="1" smtClean="0">
                                            <a:solidFill>
                                              <a:schemeClr val="tx1">
                                                <a:lumMod val="65000"/>
                                                <a:lumOff val="35000"/>
                                              </a:schemeClr>
                                            </a:solidFill>
                                            <a:latin typeface="Cambria Math" panose="02040503050406030204" pitchFamily="18" charset="0"/>
                                          </a:rPr>
                                          <m:t>𝑒𝑥𝑝</m:t>
                                        </m:r>
                                      </m:fName>
                                      <m:e>
                                        <m:d>
                                          <m:dPr>
                                            <m:ctrlPr>
                                              <a:rPr lang="de-DE" sz="1400" b="0" i="1">
                                                <a:solidFill>
                                                  <a:schemeClr val="tx1">
                                                    <a:lumMod val="65000"/>
                                                    <a:lumOff val="35000"/>
                                                  </a:schemeClr>
                                                </a:solidFill>
                                                <a:latin typeface="Cambria Math" panose="02040503050406030204" pitchFamily="18" charset="0"/>
                                              </a:rPr>
                                            </m:ctrlPr>
                                          </m:dPr>
                                          <m:e>
                                            <m:f>
                                              <m:fPr>
                                                <m:ctrlPr>
                                                  <a:rPr lang="de-DE" sz="1400" b="0" i="1">
                                                    <a:solidFill>
                                                      <a:schemeClr val="tx1">
                                                        <a:lumMod val="65000"/>
                                                        <a:lumOff val="35000"/>
                                                      </a:schemeClr>
                                                    </a:solidFill>
                                                    <a:latin typeface="Cambria Math" panose="02040503050406030204" pitchFamily="18" charset="0"/>
                                                    <a:ea typeface="Cambria Math" panose="02040503050406030204" pitchFamily="18" charset="0"/>
                                                  </a:rPr>
                                                </m:ctrlPr>
                                              </m:fPr>
                                              <m:num>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𝜀</m:t>
                                                </m:r>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𝑢</m:t>
                                                </m:r>
                                                <m:d>
                                                  <m:dPr>
                                                    <m:ctrlPr>
                                                      <a:rPr lang="de-DE" sz="1400" b="0" i="1">
                                                        <a:solidFill>
                                                          <a:schemeClr val="tx1">
                                                            <a:lumMod val="65000"/>
                                                            <a:lumOff val="35000"/>
                                                          </a:schemeClr>
                                                        </a:solidFill>
                                                        <a:latin typeface="Cambria Math" panose="02040503050406030204" pitchFamily="18" charset="0"/>
                                                        <a:ea typeface="Cambria Math" panose="02040503050406030204" pitchFamily="18" charset="0"/>
                                                      </a:rPr>
                                                    </m:ctrlPr>
                                                  </m:dPr>
                                                  <m:e>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𝐷</m:t>
                                                    </m:r>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m:t>
                                                    </m:r>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𝑟</m:t>
                                                    </m:r>
                                                  </m:e>
                                                </m:d>
                                              </m:num>
                                              <m:den>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2∗∆</m:t>
                                                </m:r>
                                                <m:r>
                                                  <a:rPr lang="de-DE" sz="1400" b="0" i="1" smtClean="0">
                                                    <a:solidFill>
                                                      <a:schemeClr val="tx1">
                                                        <a:lumMod val="65000"/>
                                                        <a:lumOff val="35000"/>
                                                      </a:schemeClr>
                                                    </a:solidFill>
                                                    <a:latin typeface="Cambria Math" panose="02040503050406030204" pitchFamily="18" charset="0"/>
                                                    <a:ea typeface="Cambria Math" panose="02040503050406030204" pitchFamily="18" charset="0"/>
                                                  </a:rPr>
                                                  <m:t>𝑢</m:t>
                                                </m:r>
                                              </m:den>
                                            </m:f>
                                          </m:e>
                                        </m:d>
                                      </m:e>
                                    </m:func>
                                  </m:e>
                                </m:nary>
                              </m:oMath>
                            </m:oMathPara>
                          </a14:m>
                          <a:endParaRPr lang="en-US" sz="1400" b="0" dirty="0">
                            <a:solidFill>
                              <a:schemeClr val="tx1">
                                <a:lumMod val="65000"/>
                                <a:lumOff val="35000"/>
                              </a:schemeClr>
                            </a:solidFill>
                          </a:endParaRP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a14:m>
                            <m:oMathPara xmlns:m="http://schemas.openxmlformats.org/officeDocument/2006/math">
                              <m:oMathParaPr>
                                <m:jc m:val="centerGroup"/>
                              </m:oMathParaPr>
                              <m:oMath xmlns:m="http://schemas.openxmlformats.org/officeDocument/2006/math">
                                <m:r>
                                  <a:rPr lang="de-DE" sz="1400" b="0" i="1" smtClean="0">
                                    <a:solidFill>
                                      <a:schemeClr val="tx1">
                                        <a:lumMod val="65000"/>
                                        <a:lumOff val="35000"/>
                                      </a:schemeClr>
                                    </a:solidFill>
                                    <a:latin typeface="Cambria Math" panose="02040503050406030204" pitchFamily="18" charset="0"/>
                                  </a:rPr>
                                  <m:t>=4,5+1,6+20,1+1=27,2</m:t>
                                </m:r>
                              </m:oMath>
                            </m:oMathPara>
                          </a14:m>
                          <a:endParaRPr lang="en-US" sz="1400" b="0" dirty="0">
                            <a:solidFill>
                              <a:schemeClr val="tx1">
                                <a:lumMod val="65000"/>
                                <a:lumOff val="35000"/>
                              </a:schemeClr>
                            </a:solidFill>
                          </a:endParaRPr>
                        </a:p>
                        <a:p>
                          <a:pPr algn="l"/>
                          <a:endParaRPr lang="en-US" sz="1400" b="0" dirty="0">
                            <a:solidFill>
                              <a:schemeClr val="tx1">
                                <a:lumMod val="65000"/>
                                <a:lumOff val="35000"/>
                              </a:schemeClr>
                            </a:solidFill>
                          </a:endParaRP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dirty="0"/>
                        </a:p>
                      </a:txBody>
                      <a:tcPr>
                        <a:lnT>
                          <a:noFill/>
                        </a:lnT>
                      </a:tcPr>
                    </a:tc>
                    <a:tc hMerge="1">
                      <a:txBody>
                        <a:bodyPr/>
                        <a:lstStyle/>
                        <a:p>
                          <a:pPr algn="ctr"/>
                          <a:endParaRPr lang="en-US"/>
                        </a:p>
                      </a:txBody>
                      <a:tcPr>
                        <a:lnL>
                          <a:noFill/>
                        </a:lnL>
                        <a:lnT w="9525" cap="flat" cmpd="sng" algn="ctr">
                          <a:noFill/>
                          <a:prstDash val="solid"/>
                        </a:lnT>
                      </a:tcPr>
                    </a:tc>
                    <a:tc hMerge="1">
                      <a:txBody>
                        <a:bodyPr/>
                        <a:lstStyle/>
                        <a:p>
                          <a:pPr algn="ctr"/>
                          <a:endParaRPr lang="en-US"/>
                        </a:p>
                      </a:txBody>
                      <a:tcPr>
                        <a:lnL>
                          <a:noFill/>
                        </a:lnL>
                        <a:lnT w="9525" cap="flat" cmpd="sng" algn="ctr">
                          <a:noFill/>
                          <a:prstDash val="solid"/>
                        </a:lnT>
                      </a:tcPr>
                    </a:tc>
                    <a:extLst>
                      <a:ext uri="{0D108BD9-81ED-4DB2-BD59-A6C34878D82A}">
                        <a16:rowId xmlns:a16="http://schemas.microsoft.com/office/drawing/2014/main" val="2299100203"/>
                      </a:ext>
                    </a:extLst>
                  </a:tr>
                  <a:tr h="370840">
                    <a:tc>
                      <a:txBody>
                        <a:bodyPr/>
                        <a:lstStyle/>
                        <a:p>
                          <a:pPr marL="342900" indent="-342900">
                            <a:buFont typeface="+mj-lt"/>
                            <a:buAutoNum type="arabicPeriod" startAt="5"/>
                          </a:pPr>
                          <a:r>
                            <a:rPr lang="en-US" sz="1400" b="0" dirty="0">
                              <a:solidFill>
                                <a:schemeClr val="tx1">
                                  <a:lumMod val="65000"/>
                                  <a:lumOff val="35000"/>
                                </a:schemeClr>
                              </a:solidFill>
                            </a:rPr>
                            <a:t>Probability</a:t>
                          </a: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mj-lt"/>
                            <a:buNone/>
                          </a:pPr>
                          <a14:m>
                            <m:oMathPara xmlns:m="http://schemas.openxmlformats.org/officeDocument/2006/math">
                              <m:oMathParaPr>
                                <m:jc m:val="centerGroup"/>
                              </m:oMathParaPr>
                              <m:oMath xmlns:m="http://schemas.openxmlformats.org/officeDocument/2006/math">
                                <m:func>
                                  <m:funcPr>
                                    <m:ctrlPr>
                                      <a:rPr lang="en-US" sz="1400" b="0" i="1" smtClean="0">
                                        <a:solidFill>
                                          <a:schemeClr val="tx1">
                                            <a:lumMod val="65000"/>
                                            <a:lumOff val="35000"/>
                                          </a:schemeClr>
                                        </a:solidFill>
                                        <a:latin typeface="Cambria Math" panose="02040503050406030204" pitchFamily="18" charset="0"/>
                                      </a:rPr>
                                    </m:ctrlPr>
                                  </m:funcPr>
                                  <m:fName>
                                    <m:r>
                                      <m:rPr>
                                        <m:sty m:val="p"/>
                                      </m:rPr>
                                      <a:rPr lang="en-US" sz="1400" b="0" i="0" smtClean="0">
                                        <a:solidFill>
                                          <a:schemeClr val="tx1">
                                            <a:lumMod val="65000"/>
                                            <a:lumOff val="35000"/>
                                          </a:schemeClr>
                                        </a:solidFill>
                                        <a:latin typeface="Cambria Math" panose="02040503050406030204" pitchFamily="18" charset="0"/>
                                      </a:rPr>
                                      <m:t>Pr</m:t>
                                    </m:r>
                                  </m:fName>
                                  <m:e>
                                    <m:d>
                                      <m:dPr>
                                        <m:begChr m:val="["/>
                                        <m:endChr m:val="]"/>
                                        <m:ctrlPr>
                                          <a:rPr lang="en-US" sz="1400" b="0" i="1" smtClean="0">
                                            <a:solidFill>
                                              <a:schemeClr val="tx1">
                                                <a:lumMod val="65000"/>
                                                <a:lumOff val="35000"/>
                                              </a:schemeClr>
                                            </a:solidFill>
                                            <a:latin typeface="Cambria Math" panose="02040503050406030204" pitchFamily="18" charset="0"/>
                                          </a:rPr>
                                        </m:ctrlPr>
                                      </m:dPr>
                                      <m:e>
                                        <m:r>
                                          <a:rPr lang="en-US" sz="1400" b="0" i="1" smtClean="0">
                                            <a:solidFill>
                                              <a:schemeClr val="tx1">
                                                <a:lumMod val="65000"/>
                                                <a:lumOff val="35000"/>
                                              </a:schemeClr>
                                            </a:solidFill>
                                            <a:latin typeface="Cambria Math" panose="02040503050406030204" pitchFamily="18" charset="0"/>
                                          </a:rPr>
                                          <m:t>𝑀</m:t>
                                        </m:r>
                                        <m:d>
                                          <m:dPr>
                                            <m:ctrlPr>
                                              <a:rPr lang="en-US" sz="1400" b="0" i="1" smtClean="0">
                                                <a:solidFill>
                                                  <a:schemeClr val="tx1">
                                                    <a:lumMod val="65000"/>
                                                    <a:lumOff val="35000"/>
                                                  </a:schemeClr>
                                                </a:solidFill>
                                                <a:latin typeface="Cambria Math" panose="02040503050406030204" pitchFamily="18" charset="0"/>
                                              </a:rPr>
                                            </m:ctrlPr>
                                          </m:dPr>
                                          <m:e>
                                            <m:r>
                                              <a:rPr lang="en-US" sz="1400" b="0" i="1" smtClean="0">
                                                <a:solidFill>
                                                  <a:schemeClr val="tx1">
                                                    <a:lumMod val="65000"/>
                                                    <a:lumOff val="35000"/>
                                                  </a:schemeClr>
                                                </a:solidFill>
                                                <a:latin typeface="Cambria Math" panose="02040503050406030204" pitchFamily="18" charset="0"/>
                                              </a:rPr>
                                              <m:t>𝐷</m:t>
                                            </m:r>
                                          </m:e>
                                        </m:d>
                                        <m:r>
                                          <a:rPr lang="en-US" sz="1400" b="0" i="1" smtClean="0">
                                            <a:solidFill>
                                              <a:schemeClr val="tx1">
                                                <a:lumMod val="65000"/>
                                                <a:lumOff val="35000"/>
                                              </a:schemeClr>
                                            </a:solidFill>
                                            <a:latin typeface="Cambria Math" panose="02040503050406030204" pitchFamily="18" charset="0"/>
                                          </a:rPr>
                                          <m:t>=</m:t>
                                        </m:r>
                                        <m:r>
                                          <a:rPr lang="en-US" sz="1400" b="0" i="1" smtClean="0">
                                            <a:solidFill>
                                              <a:schemeClr val="tx1">
                                                <a:lumMod val="65000"/>
                                                <a:lumOff val="35000"/>
                                              </a:schemeClr>
                                            </a:solidFill>
                                            <a:latin typeface="Cambria Math" panose="02040503050406030204" pitchFamily="18" charset="0"/>
                                          </a:rPr>
                                          <m:t>𝑟</m:t>
                                        </m:r>
                                      </m:e>
                                    </m:d>
                                  </m:e>
                                </m:func>
                              </m:oMath>
                            </m:oMathPara>
                          </a14:m>
                          <a:endParaRPr lang="en-US" sz="1400" b="0" dirty="0">
                            <a:solidFill>
                              <a:schemeClr val="tx1">
                                <a:lumMod val="65000"/>
                                <a:lumOff val="35000"/>
                              </a:schemeClr>
                            </a:solidFill>
                          </a:endParaRP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de-DE" sz="1400" b="0" i="1" smtClean="0">
                                    <a:solidFill>
                                      <a:schemeClr val="tx1">
                                        <a:lumMod val="65000"/>
                                        <a:lumOff val="35000"/>
                                      </a:schemeClr>
                                    </a:solidFill>
                                    <a:latin typeface="Cambria Math" panose="02040503050406030204" pitchFamily="18" charset="0"/>
                                  </a:rPr>
                                  <m:t>16,5</m:t>
                                </m:r>
                                <m:r>
                                  <a:rPr lang="de-DE" sz="1400" b="0" i="0" smtClean="0">
                                    <a:solidFill>
                                      <a:schemeClr val="tx1">
                                        <a:lumMod val="65000"/>
                                        <a:lumOff val="35000"/>
                                      </a:schemeClr>
                                    </a:solidFill>
                                    <a:latin typeface="Cambria Math" panose="02040503050406030204" pitchFamily="18" charset="0"/>
                                  </a:rPr>
                                  <m:t>%</m:t>
                                </m:r>
                              </m:oMath>
                            </m:oMathPara>
                          </a14:m>
                          <a:endParaRPr lang="en-US" sz="1400" b="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0" smtClean="0">
                                    <a:solidFill>
                                      <a:schemeClr val="tx1">
                                        <a:lumMod val="65000"/>
                                        <a:lumOff val="35000"/>
                                      </a:schemeClr>
                                    </a:solidFill>
                                    <a:latin typeface="Cambria Math" panose="02040503050406030204" pitchFamily="18" charset="0"/>
                                  </a:rPr>
                                  <m:t>5,9%</m:t>
                                </m:r>
                              </m:oMath>
                            </m:oMathPara>
                          </a14:m>
                          <a:endParaRPr lang="en-US" sz="1400" b="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0" smtClean="0">
                                    <a:solidFill>
                                      <a:schemeClr val="tx1">
                                        <a:lumMod val="65000"/>
                                        <a:lumOff val="35000"/>
                                      </a:schemeClr>
                                    </a:solidFill>
                                    <a:latin typeface="Cambria Math" panose="02040503050406030204" pitchFamily="18" charset="0"/>
                                  </a:rPr>
                                  <m:t>73,9%</m:t>
                                </m:r>
                              </m:oMath>
                            </m:oMathPara>
                          </a14:m>
                          <a:endParaRPr lang="en-US" sz="1400" b="0" dirty="0">
                            <a:solidFill>
                              <a:schemeClr val="tx1">
                                <a:lumMod val="65000"/>
                                <a:lumOff val="3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400" b="0" i="0" smtClean="0">
                                    <a:solidFill>
                                      <a:schemeClr val="tx1">
                                        <a:lumMod val="65000"/>
                                        <a:lumOff val="35000"/>
                                      </a:schemeClr>
                                    </a:solidFill>
                                    <a:latin typeface="Cambria Math" panose="02040503050406030204" pitchFamily="18" charset="0"/>
                                  </a:rPr>
                                  <m:t>3,7%</m:t>
                                </m:r>
                              </m:oMath>
                            </m:oMathPara>
                          </a14:m>
                          <a:endParaRPr lang="en-US" sz="1400" b="0" dirty="0">
                            <a:solidFill>
                              <a:schemeClr val="tx1">
                                <a:lumMod val="65000"/>
                                <a:lumOff val="35000"/>
                              </a:schemeClr>
                            </a:solidFill>
                          </a:endParaRP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3073416"/>
                      </a:ext>
                    </a:extLst>
                  </a:tr>
                </a:tbl>
              </a:graphicData>
            </a:graphic>
          </p:graphicFrame>
        </mc:Choice>
        <mc:Fallback xmlns="">
          <p:graphicFrame>
            <p:nvGraphicFramePr>
              <p:cNvPr id="5" name="Tabelle 14">
                <a:extLst>
                  <a:ext uri="{FF2B5EF4-FFF2-40B4-BE49-F238E27FC236}">
                    <a16:creationId xmlns:a16="http://schemas.microsoft.com/office/drawing/2014/main" id="{2C8D7670-B6DB-4115-A7CC-7572EC2018EC}"/>
                  </a:ext>
                </a:extLst>
              </p:cNvPr>
              <p:cNvGraphicFramePr>
                <a:graphicFrameLocks noGrp="1"/>
              </p:cNvGraphicFramePr>
              <p:nvPr/>
            </p:nvGraphicFramePr>
            <p:xfrm>
              <a:off x="1178681" y="2650269"/>
              <a:ext cx="9834639" cy="2311972"/>
            </p:xfrm>
            <a:graphic>
              <a:graphicData uri="http://schemas.openxmlformats.org/drawingml/2006/table">
                <a:tbl>
                  <a:tblPr firstRow="1" bandRow="1">
                    <a:tableStyleId>{5A111915-BE36-4E01-A7E5-04B1672EAD32}</a:tableStyleId>
                  </a:tblPr>
                  <a:tblGrid>
                    <a:gridCol w="2287138">
                      <a:extLst>
                        <a:ext uri="{9D8B030D-6E8A-4147-A177-3AD203B41FA5}">
                          <a16:colId xmlns:a16="http://schemas.microsoft.com/office/drawing/2014/main" val="3984145166"/>
                        </a:ext>
                      </a:extLst>
                    </a:gridCol>
                    <a:gridCol w="3397592">
                      <a:extLst>
                        <a:ext uri="{9D8B030D-6E8A-4147-A177-3AD203B41FA5}">
                          <a16:colId xmlns:a16="http://schemas.microsoft.com/office/drawing/2014/main" val="3895418960"/>
                        </a:ext>
                      </a:extLst>
                    </a:gridCol>
                    <a:gridCol w="743658">
                      <a:extLst>
                        <a:ext uri="{9D8B030D-6E8A-4147-A177-3AD203B41FA5}">
                          <a16:colId xmlns:a16="http://schemas.microsoft.com/office/drawing/2014/main" val="631654752"/>
                        </a:ext>
                      </a:extLst>
                    </a:gridCol>
                    <a:gridCol w="1135417">
                      <a:extLst>
                        <a:ext uri="{9D8B030D-6E8A-4147-A177-3AD203B41FA5}">
                          <a16:colId xmlns:a16="http://schemas.microsoft.com/office/drawing/2014/main" val="2887588981"/>
                        </a:ext>
                      </a:extLst>
                    </a:gridCol>
                    <a:gridCol w="1135417">
                      <a:extLst>
                        <a:ext uri="{9D8B030D-6E8A-4147-A177-3AD203B41FA5}">
                          <a16:colId xmlns:a16="http://schemas.microsoft.com/office/drawing/2014/main" val="1968566823"/>
                        </a:ext>
                      </a:extLst>
                    </a:gridCol>
                    <a:gridCol w="1135417">
                      <a:extLst>
                        <a:ext uri="{9D8B030D-6E8A-4147-A177-3AD203B41FA5}">
                          <a16:colId xmlns:a16="http://schemas.microsoft.com/office/drawing/2014/main" val="3223665563"/>
                        </a:ext>
                      </a:extLst>
                    </a:gridCol>
                  </a:tblGrid>
                  <a:tr h="370840">
                    <a:tc>
                      <a:txBody>
                        <a:bodyPr/>
                        <a:lstStyle/>
                        <a:p>
                          <a:pPr marL="342900" indent="-342900">
                            <a:buFont typeface="+mj-lt"/>
                            <a:buAutoNum type="arabicPeriod"/>
                          </a:pPr>
                          <a:r>
                            <a:rPr lang="en-US" sz="1400" b="0" dirty="0">
                              <a:solidFill>
                                <a:schemeClr val="tx1">
                                  <a:lumMod val="65000"/>
                                  <a:lumOff val="35000"/>
                                </a:schemeClr>
                              </a:solidFill>
                            </a:rPr>
                            <a:t>Mechanism</a:t>
                          </a: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67204" t="-1639" r="-122043" b="-524590"/>
                          </a:stretch>
                        </a:blipFill>
                      </a:tcPr>
                    </a:tc>
                    <a:tc>
                      <a:txBody>
                        <a:bodyPr/>
                        <a:lstStyle/>
                        <a:p>
                          <a:pPr algn="ctr"/>
                          <a:r>
                            <a:rPr lang="en-US" sz="1400" b="0" dirty="0">
                              <a:solidFill>
                                <a:schemeClr val="tx1">
                                  <a:lumMod val="65000"/>
                                  <a:lumOff val="35000"/>
                                </a:schemeClr>
                              </a:solidFill>
                            </a:rPr>
                            <a:t>RRA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65000"/>
                                  <a:lumOff val="35000"/>
                                </a:schemeClr>
                              </a:solidFill>
                            </a:rPr>
                            <a:t>Laplace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65000"/>
                                  <a:lumOff val="35000"/>
                                </a:schemeClr>
                              </a:solidFill>
                            </a:rPr>
                            <a:t>Exponential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lumMod val="65000"/>
                                  <a:lumOff val="35000"/>
                                </a:schemeClr>
                              </a:solidFill>
                            </a:rPr>
                            <a:t>Gaussian</a:t>
                          </a: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5143635"/>
                      </a:ext>
                    </a:extLst>
                  </a:tr>
                  <a:tr h="370840">
                    <a:tc>
                      <a:txBody>
                        <a:bodyPr/>
                        <a:lstStyle/>
                        <a:p>
                          <a:pPr marL="342900" indent="-342900">
                            <a:buFont typeface="+mj-lt"/>
                            <a:buAutoNum type="arabicPeriod" startAt="2"/>
                          </a:pPr>
                          <a:r>
                            <a:rPr lang="en-US" sz="1400" b="0" dirty="0">
                              <a:solidFill>
                                <a:schemeClr val="tx1">
                                  <a:lumMod val="65000"/>
                                  <a:lumOff val="35000"/>
                                </a:schemeClr>
                              </a:solidFill>
                            </a:rPr>
                            <a:t>Count</a:t>
                          </a: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67204" t="-101639" r="-122043" b="-42459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764754" t="-101639" r="-458197" b="-42459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567204" t="-101639" r="-200538" b="-424590"/>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663636" t="-101639" r="-99465" b="-424590"/>
                          </a:stretch>
                        </a:blipFill>
                      </a:tcPr>
                    </a:tc>
                    <a:tc>
                      <a:txBody>
                        <a:bodyPr/>
                        <a:lstStyle/>
                        <a:p>
                          <a:endParaRPr lang="en-US"/>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767742" t="-101639" b="-424590"/>
                          </a:stretch>
                        </a:blipFill>
                      </a:tcPr>
                    </a:tc>
                    <a:extLst>
                      <a:ext uri="{0D108BD9-81ED-4DB2-BD59-A6C34878D82A}">
                        <a16:rowId xmlns:a16="http://schemas.microsoft.com/office/drawing/2014/main" val="4048541894"/>
                      </a:ext>
                    </a:extLst>
                  </a:tr>
                  <a:tr h="570802">
                    <a:tc>
                      <a:txBody>
                        <a:bodyPr/>
                        <a:lstStyle/>
                        <a:p>
                          <a:pPr marL="342900" indent="-342900">
                            <a:buFont typeface="+mj-lt"/>
                            <a:buAutoNum type="arabicPeriod" startAt="3"/>
                          </a:pPr>
                          <a:r>
                            <a:rPr lang="en-US" sz="1400" b="0" i="0" baseline="0" noProof="0" dirty="0">
                              <a:solidFill>
                                <a:schemeClr val="tx1">
                                  <a:lumMod val="65000"/>
                                  <a:lumOff val="35000"/>
                                </a:schemeClr>
                              </a:solidFill>
                              <a:latin typeface="+mn-lt"/>
                            </a:rPr>
                            <a:t>Exponential</a:t>
                          </a:r>
                          <a:r>
                            <a:rPr lang="en-US" sz="1400" b="0" i="0" baseline="0" dirty="0">
                              <a:solidFill>
                                <a:schemeClr val="tx1">
                                  <a:lumMod val="65000"/>
                                  <a:lumOff val="35000"/>
                                </a:schemeClr>
                              </a:solidFill>
                              <a:latin typeface="+mn-lt"/>
                            </a:rPr>
                            <a:t> term</a:t>
                          </a:r>
                          <a:endParaRPr lang="en-US" sz="1400" b="0" dirty="0">
                            <a:solidFill>
                              <a:schemeClr val="tx1">
                                <a:lumMod val="65000"/>
                                <a:lumOff val="35000"/>
                              </a:schemeClr>
                            </a:solidFill>
                          </a:endParaRP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67204" t="-130851" r="-122043" b="-175532"/>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764754" t="-130851" r="-458197" b="-175532"/>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567204" t="-130851" r="-200538" b="-175532"/>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663636" t="-130851" r="-99465" b="-175532"/>
                          </a:stretch>
                        </a:blipFill>
                      </a:tcPr>
                    </a:tc>
                    <a:tc>
                      <a:txBody>
                        <a:bodyPr/>
                        <a:lstStyle/>
                        <a:p>
                          <a:pPr algn="ctr"/>
                          <a:r>
                            <a:rPr lang="en-US" sz="1400" b="0" dirty="0">
                              <a:solidFill>
                                <a:schemeClr val="tx1">
                                  <a:lumMod val="65000"/>
                                  <a:lumOff val="35000"/>
                                </a:schemeClr>
                              </a:solidFill>
                            </a:rPr>
                            <a:t>1</a:t>
                          </a:r>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8537747"/>
                      </a:ext>
                    </a:extLst>
                  </a:tr>
                  <a:tr h="628650">
                    <a:tc>
                      <a:txBody>
                        <a:bodyPr/>
                        <a:lstStyle/>
                        <a:p>
                          <a:pPr marL="342900" indent="-342900">
                            <a:buFont typeface="+mj-lt"/>
                            <a:buAutoNum type="arabicPeriod" startAt="4"/>
                          </a:pPr>
                          <a:r>
                            <a:rPr lang="en-US" sz="1400" b="0" dirty="0">
                              <a:solidFill>
                                <a:schemeClr val="tx1">
                                  <a:lumMod val="65000"/>
                                  <a:lumOff val="35000"/>
                                </a:schemeClr>
                              </a:solidFill>
                            </a:rPr>
                            <a:t>Normalization term</a:t>
                          </a: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67204" t="-208654" r="-122043" b="-58654"/>
                          </a:stretch>
                        </a:blipFill>
                      </a:tcPr>
                    </a:tc>
                    <a:tc gridSpan="4">
                      <a:txBody>
                        <a:bodyPr/>
                        <a:lstStyle/>
                        <a:p>
                          <a:endParaRPr lang="en-US"/>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137004" t="-208654" b="-58654"/>
                          </a:stretch>
                        </a:blipFill>
                      </a:tcPr>
                    </a:tc>
                    <a:tc hMerge="1">
                      <a:txBody>
                        <a:bodyPr/>
                        <a:lstStyle/>
                        <a:p>
                          <a:pPr algn="ctr"/>
                          <a:endParaRPr lang="en-US" dirty="0"/>
                        </a:p>
                      </a:txBody>
                      <a:tcPr>
                        <a:lnT>
                          <a:noFill/>
                        </a:lnT>
                      </a:tcPr>
                    </a:tc>
                    <a:tc hMerge="1">
                      <a:txBody>
                        <a:bodyPr/>
                        <a:lstStyle/>
                        <a:p>
                          <a:pPr algn="ctr"/>
                          <a:endParaRPr lang="en-US"/>
                        </a:p>
                      </a:txBody>
                      <a:tcPr>
                        <a:lnL>
                          <a:noFill/>
                        </a:lnL>
                        <a:lnT w="9525" cap="flat" cmpd="sng" algn="ctr">
                          <a:noFill/>
                          <a:prstDash val="solid"/>
                        </a:lnT>
                      </a:tcPr>
                    </a:tc>
                    <a:tc hMerge="1">
                      <a:txBody>
                        <a:bodyPr/>
                        <a:lstStyle/>
                        <a:p>
                          <a:pPr algn="ctr"/>
                          <a:endParaRPr lang="en-US"/>
                        </a:p>
                      </a:txBody>
                      <a:tcPr>
                        <a:lnL>
                          <a:noFill/>
                        </a:lnL>
                        <a:lnT w="9525" cap="flat" cmpd="sng" algn="ctr">
                          <a:noFill/>
                          <a:prstDash val="solid"/>
                        </a:lnT>
                      </a:tcPr>
                    </a:tc>
                    <a:extLst>
                      <a:ext uri="{0D108BD9-81ED-4DB2-BD59-A6C34878D82A}">
                        <a16:rowId xmlns:a16="http://schemas.microsoft.com/office/drawing/2014/main" val="2299100203"/>
                      </a:ext>
                    </a:extLst>
                  </a:tr>
                  <a:tr h="370840">
                    <a:tc>
                      <a:txBody>
                        <a:bodyPr/>
                        <a:lstStyle/>
                        <a:p>
                          <a:pPr marL="342900" indent="-342900">
                            <a:buFont typeface="+mj-lt"/>
                            <a:buAutoNum type="arabicPeriod" startAt="5"/>
                          </a:pPr>
                          <a:r>
                            <a:rPr lang="en-US" sz="1400" b="0" dirty="0">
                              <a:solidFill>
                                <a:schemeClr val="tx1">
                                  <a:lumMod val="65000"/>
                                  <a:lumOff val="35000"/>
                                </a:schemeClr>
                              </a:solidFill>
                            </a:rPr>
                            <a:t>Probability</a:t>
                          </a:r>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67204" t="-526230" r="-122043"/>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764754" t="-526230" r="-458197"/>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567204" t="-526230" r="-20053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663636" t="-526230" r="-99465"/>
                          </a:stretch>
                        </a:blipFill>
                      </a:tcPr>
                    </a:tc>
                    <a:tc>
                      <a:txBody>
                        <a:bodyPr/>
                        <a:lstStyle/>
                        <a:p>
                          <a:endParaRPr lang="en-US"/>
                        </a:p>
                      </a:txBody>
                      <a:tcPr>
                        <a:lnL w="1270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noFill/>
                          <a:prstDash val="solid"/>
                        </a:lnT>
                        <a:lnB w="19050" cap="flat" cmpd="sng" algn="ctr">
                          <a:noFill/>
                          <a:prstDash val="solid"/>
                          <a:round/>
                          <a:headEnd type="none" w="med" len="med"/>
                          <a:tailEnd type="none" w="med" len="med"/>
                        </a:lnB>
                        <a:lnTlToBr w="12700" cmpd="sng">
                          <a:noFill/>
                          <a:prstDash val="solid"/>
                        </a:lnTlToBr>
                        <a:lnBlToTr w="12700" cmpd="sng">
                          <a:noFill/>
                          <a:prstDash val="solid"/>
                        </a:lnBlToTr>
                        <a:blipFill>
                          <a:blip r:embed="rId7"/>
                          <a:stretch>
                            <a:fillRect l="-767742" t="-526230"/>
                          </a:stretch>
                        </a:blipFill>
                      </a:tcPr>
                    </a:tc>
                    <a:extLst>
                      <a:ext uri="{0D108BD9-81ED-4DB2-BD59-A6C34878D82A}">
                        <a16:rowId xmlns:a16="http://schemas.microsoft.com/office/drawing/2014/main" val="3103073416"/>
                      </a:ext>
                    </a:extLst>
                  </a:tr>
                </a:tbl>
              </a:graphicData>
            </a:graphic>
          </p:graphicFrame>
        </mc:Fallback>
      </mc:AlternateContent>
      <mc:AlternateContent xmlns:mc="http://schemas.openxmlformats.org/markup-compatibility/2006" xmlns:a14="http://schemas.microsoft.com/office/drawing/2010/main">
        <mc:Choice Requires="a14">
          <p:sp>
            <p:nvSpPr>
              <p:cNvPr id="15" name="Inhaltsplatzhalter 1">
                <a:extLst>
                  <a:ext uri="{FF2B5EF4-FFF2-40B4-BE49-F238E27FC236}">
                    <a16:creationId xmlns:a16="http://schemas.microsoft.com/office/drawing/2014/main" id="{EC3C2ABD-B049-44A4-B78D-DBE6D28D9D20}"/>
                  </a:ext>
                </a:extLst>
              </p:cNvPr>
              <p:cNvSpPr txBox="1">
                <a:spLocks/>
              </p:cNvSpPr>
              <p:nvPr/>
            </p:nvSpPr>
            <p:spPr bwMode="auto">
              <a:xfrm>
                <a:off x="334432" y="5085183"/>
                <a:ext cx="11523135" cy="9361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lang="de-DE" sz="1800" baseline="0" dirty="0" smtClean="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marL="357187" lvl="1" indent="0">
                  <a:buNone/>
                </a:pPr>
                <a:r>
                  <a:rPr lang="en-US" sz="1400" kern="0" dirty="0">
                    <a:solidFill>
                      <a:schemeClr val="tx1">
                        <a:lumMod val="65000"/>
                        <a:lumOff val="35000"/>
                      </a:schemeClr>
                    </a:solidFill>
                  </a:rPr>
                  <a:t>The most popular answer will be returned with a probability of ~74%. This is pretty good, considering the fact that only 10 people were surveyed. If 100 people would have been surveyed instead, then the most popular answer would have been returned with a probability of 99,99997% (assuming a similar distribution, i.e., </a:t>
                </a:r>
                <a14:m>
                  <m:oMath xmlns:m="http://schemas.openxmlformats.org/officeDocument/2006/math">
                    <m:r>
                      <a:rPr lang="en-US" sz="1400" i="1" kern="0" dirty="0" smtClean="0">
                        <a:solidFill>
                          <a:schemeClr val="tx1">
                            <a:lumMod val="65000"/>
                            <a:lumOff val="35000"/>
                          </a:schemeClr>
                        </a:solidFill>
                        <a:latin typeface="Cambria Math" panose="02040503050406030204" pitchFamily="18" charset="0"/>
                      </a:rPr>
                      <m:t>{</m:t>
                    </m:r>
                    <m:r>
                      <a:rPr lang="en-US" sz="1400" i="1" kern="0" dirty="0" smtClean="0">
                        <a:solidFill>
                          <a:schemeClr val="tx1">
                            <a:lumMod val="65000"/>
                            <a:lumOff val="35000"/>
                          </a:schemeClr>
                        </a:solidFill>
                        <a:latin typeface="Cambria Math" panose="02040503050406030204" pitchFamily="18" charset="0"/>
                      </a:rPr>
                      <m:t>𝑅𝑅𝐴</m:t>
                    </m:r>
                    <m:r>
                      <a:rPr lang="en-US" sz="1400" i="1" kern="0" dirty="0" smtClean="0">
                        <a:solidFill>
                          <a:schemeClr val="tx1">
                            <a:lumMod val="65000"/>
                            <a:lumOff val="35000"/>
                          </a:schemeClr>
                        </a:solidFill>
                        <a:latin typeface="Cambria Math" panose="02040503050406030204" pitchFamily="18" charset="0"/>
                      </a:rPr>
                      <m:t>:30,</m:t>
                    </m:r>
                    <m:r>
                      <a:rPr lang="en-US" sz="1400" i="1" kern="0" dirty="0" smtClean="0">
                        <a:solidFill>
                          <a:schemeClr val="tx1">
                            <a:lumMod val="65000"/>
                            <a:lumOff val="35000"/>
                          </a:schemeClr>
                        </a:solidFill>
                        <a:latin typeface="Cambria Math" panose="02040503050406030204" pitchFamily="18" charset="0"/>
                      </a:rPr>
                      <m:t>𝐿𝑎𝑝𝑙𝑎𝑐𝑒</m:t>
                    </m:r>
                    <m:r>
                      <a:rPr lang="en-US" sz="1400" i="1" kern="0" dirty="0" smtClean="0">
                        <a:solidFill>
                          <a:schemeClr val="tx1">
                            <a:lumMod val="65000"/>
                            <a:lumOff val="35000"/>
                          </a:schemeClr>
                        </a:solidFill>
                        <a:latin typeface="Cambria Math" panose="02040503050406030204" pitchFamily="18" charset="0"/>
                      </a:rPr>
                      <m:t>:10,</m:t>
                    </m:r>
                    <m:r>
                      <a:rPr lang="en-US" sz="1400" i="1" kern="0" dirty="0" smtClean="0">
                        <a:solidFill>
                          <a:schemeClr val="tx1">
                            <a:lumMod val="65000"/>
                            <a:lumOff val="35000"/>
                          </a:schemeClr>
                        </a:solidFill>
                        <a:latin typeface="Cambria Math" panose="02040503050406030204" pitchFamily="18" charset="0"/>
                      </a:rPr>
                      <m:t>𝐸𝑥𝑝𝑜𝑛𝑒𝑛𝑡𝑖𝑎𝑙</m:t>
                    </m:r>
                    <m:r>
                      <a:rPr lang="en-US" sz="1400" i="1" kern="0" dirty="0" smtClean="0">
                        <a:solidFill>
                          <a:schemeClr val="tx1">
                            <a:lumMod val="65000"/>
                            <a:lumOff val="35000"/>
                          </a:schemeClr>
                        </a:solidFill>
                        <a:latin typeface="Cambria Math" panose="02040503050406030204" pitchFamily="18" charset="0"/>
                      </a:rPr>
                      <m:t>:60,</m:t>
                    </m:r>
                    <m:r>
                      <a:rPr lang="en-US" sz="1400" i="1" kern="0" dirty="0" smtClean="0">
                        <a:solidFill>
                          <a:schemeClr val="tx1">
                            <a:lumMod val="65000"/>
                            <a:lumOff val="35000"/>
                          </a:schemeClr>
                        </a:solidFill>
                        <a:latin typeface="Cambria Math" panose="02040503050406030204" pitchFamily="18" charset="0"/>
                      </a:rPr>
                      <m:t>𝐺𝑎𝑢𝑠𝑠𝑖𝑎𝑛</m:t>
                    </m:r>
                    <m:r>
                      <a:rPr lang="en-US" sz="1400" i="1" kern="0" dirty="0" smtClean="0">
                        <a:solidFill>
                          <a:schemeClr val="tx1">
                            <a:lumMod val="65000"/>
                            <a:lumOff val="35000"/>
                          </a:schemeClr>
                        </a:solidFill>
                        <a:latin typeface="Cambria Math" panose="02040503050406030204" pitchFamily="18" charset="0"/>
                      </a:rPr>
                      <m:t>:0})</m:t>
                    </m:r>
                  </m:oMath>
                </a14:m>
                <a:endParaRPr lang="en-US" sz="1400" kern="0" dirty="0">
                  <a:solidFill>
                    <a:schemeClr val="tx1">
                      <a:lumMod val="65000"/>
                      <a:lumOff val="35000"/>
                    </a:schemeClr>
                  </a:solidFill>
                </a:endParaRPr>
              </a:p>
              <a:p>
                <a:pPr marL="357187" lvl="1" indent="0">
                  <a:buFont typeface="Wingdings" pitchFamily="2" charset="2"/>
                  <a:buNone/>
                </a:pPr>
                <a:endParaRPr lang="en-US" sz="1400" kern="0" dirty="0">
                  <a:solidFill>
                    <a:schemeClr val="tx1">
                      <a:lumMod val="65000"/>
                      <a:lumOff val="35000"/>
                    </a:schemeClr>
                  </a:solidFill>
                </a:endParaRPr>
              </a:p>
            </p:txBody>
          </p:sp>
        </mc:Choice>
        <mc:Fallback xmlns="">
          <p:sp>
            <p:nvSpPr>
              <p:cNvPr id="15" name="Inhaltsplatzhalter 1">
                <a:extLst>
                  <a:ext uri="{FF2B5EF4-FFF2-40B4-BE49-F238E27FC236}">
                    <a16:creationId xmlns:a16="http://schemas.microsoft.com/office/drawing/2014/main" id="{EC3C2ABD-B049-44A4-B78D-DBE6D28D9D20}"/>
                  </a:ext>
                </a:extLst>
              </p:cNvPr>
              <p:cNvSpPr txBox="1">
                <a:spLocks noRot="1" noChangeAspect="1" noMove="1" noResize="1" noEditPoints="1" noAdjustHandles="1" noChangeArrowheads="1" noChangeShapeType="1" noTextEdit="1"/>
              </p:cNvSpPr>
              <p:nvPr/>
            </p:nvSpPr>
            <p:spPr bwMode="auto">
              <a:xfrm>
                <a:off x="334432" y="5085183"/>
                <a:ext cx="11523135" cy="936105"/>
              </a:xfrm>
              <a:prstGeom prst="rect">
                <a:avLst/>
              </a:prstGeom>
              <a:blipFill>
                <a:blip r:embed="rId8"/>
                <a:stretch>
                  <a:fillRect t="-1299"/>
                </a:stretch>
              </a:blipFill>
              <a:ln w="9525">
                <a:noFill/>
                <a:miter lim="800000"/>
                <a:headEnd/>
                <a:tailEnd/>
              </a:ln>
            </p:spPr>
            <p:txBody>
              <a:bodyPr/>
              <a:lstStyle/>
              <a:p>
                <a:r>
                  <a:rPr lang="en-US">
                    <a:noFill/>
                  </a:rPr>
                  <a:t> </a:t>
                </a:r>
              </a:p>
            </p:txBody>
          </p:sp>
        </mc:Fallback>
      </mc:AlternateContent>
      <p:sp>
        <p:nvSpPr>
          <p:cNvPr id="16" name="Fußzeilenplatzhalter 4">
            <a:extLst>
              <a:ext uri="{FF2B5EF4-FFF2-40B4-BE49-F238E27FC236}">
                <a16:creationId xmlns:a16="http://schemas.microsoft.com/office/drawing/2014/main" id="{30E49B93-7FE9-4109-9A3E-3FE339146EBC}"/>
              </a:ext>
            </a:extLst>
          </p:cNvPr>
          <p:cNvSpPr>
            <a:spLocks noGrp="1"/>
          </p:cNvSpPr>
          <p:nvPr>
            <p:ph type="ftr" sz="quarter" idx="11"/>
          </p:nvPr>
        </p:nvSpPr>
        <p:spPr>
          <a:xfrm>
            <a:off x="340976" y="6525344"/>
            <a:ext cx="10580354" cy="189735"/>
          </a:xfrm>
        </p:spPr>
        <p:txBody>
          <a:bodyPr/>
          <a:lstStyle/>
          <a:p>
            <a:pPr>
              <a:defRPr/>
            </a:pPr>
            <a:r>
              <a:rPr lang="en-US" sz="1100" dirty="0"/>
              <a:t>* According to </a:t>
            </a:r>
            <a:r>
              <a:rPr lang="en-US" sz="1100" dirty="0">
                <a:hlinkClick r:id="rId9"/>
              </a:rPr>
              <a:t>https://www.weather.gov/safety/lightning-odds</a:t>
            </a:r>
            <a:endParaRPr lang="en-US" sz="1100" dirty="0"/>
          </a:p>
        </p:txBody>
      </p:sp>
    </p:spTree>
    <p:extLst>
      <p:ext uri="{BB962C8B-B14F-4D97-AF65-F5344CB8AC3E}">
        <p14:creationId xmlns:p14="http://schemas.microsoft.com/office/powerpoint/2010/main" val="326697108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342900" indent="-342900">
              <a:lnSpc>
                <a:spcPct val="200000"/>
              </a:lnSpc>
              <a:buFont typeface="+mj-lt"/>
              <a:buAutoNum type="arabicPeriod"/>
            </a:pPr>
            <a:r>
              <a:rPr lang="en-US" dirty="0"/>
              <a:t>Introduction and problem statement</a:t>
            </a:r>
          </a:p>
          <a:p>
            <a:pPr marL="342900" indent="-342900">
              <a:lnSpc>
                <a:spcPct val="200000"/>
              </a:lnSpc>
              <a:buFont typeface="+mj-lt"/>
              <a:buAutoNum type="arabicPeriod"/>
            </a:pPr>
            <a:r>
              <a:rPr lang="en-US" dirty="0"/>
              <a:t>Research approach</a:t>
            </a:r>
          </a:p>
          <a:p>
            <a:pPr marL="342900" indent="-342900">
              <a:lnSpc>
                <a:spcPct val="200000"/>
              </a:lnSpc>
              <a:buFont typeface="+mj-lt"/>
              <a:buAutoNum type="arabicPeriod"/>
            </a:pPr>
            <a:r>
              <a:rPr lang="en-US" dirty="0"/>
              <a:t>Contribution</a:t>
            </a:r>
          </a:p>
          <a:p>
            <a:pPr marL="342900" indent="-342900">
              <a:lnSpc>
                <a:spcPct val="200000"/>
              </a:lnSpc>
              <a:buFont typeface="+mj-lt"/>
              <a:buAutoNum type="arabicPeriod"/>
            </a:pPr>
            <a:r>
              <a:rPr lang="en-US" dirty="0"/>
              <a:t>Evaluation</a:t>
            </a:r>
          </a:p>
          <a:p>
            <a:pPr marL="342900" indent="-342900">
              <a:lnSpc>
                <a:spcPct val="200000"/>
              </a:lnSpc>
              <a:buFont typeface="+mj-lt"/>
              <a:buAutoNum type="arabicPeriod"/>
            </a:pPr>
            <a:r>
              <a:rPr lang="en-US" dirty="0"/>
              <a:t>Conclusion</a:t>
            </a:r>
          </a:p>
          <a:p>
            <a:pPr marL="342900" indent="-342900">
              <a:buFont typeface="+mj-lt"/>
              <a:buAutoNum type="arabicPeriod"/>
            </a:pPr>
            <a:endParaRPr lang="en-US" dirty="0"/>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en-US" dirty="0"/>
              <a:t>© </a:t>
            </a:r>
            <a:r>
              <a:rPr lang="en-US" dirty="0" err="1"/>
              <a:t>sebis</a:t>
            </a:r>
            <a:endParaRPr lang="de-DE" dirty="0"/>
          </a:p>
        </p:txBody>
      </p:sp>
      <p:sp>
        <p:nvSpPr>
          <p:cNvPr id="5" name="Fußzeilenplatzhalter 4"/>
          <p:cNvSpPr>
            <a:spLocks noGrp="1"/>
          </p:cNvSpPr>
          <p:nvPr>
            <p:ph type="ftr" sz="quarter" idx="11"/>
          </p:nvPr>
        </p:nvSpPr>
        <p:spPr/>
        <p:txBody>
          <a:bodyPr/>
          <a:lstStyle/>
          <a:p>
            <a:r>
              <a:rPr lang="en-US"/>
              <a:t>Marcus Land - Master Thesis - Final Presentation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2</a:t>
            </a:fld>
            <a:endParaRPr lang="de-DE" dirty="0"/>
          </a:p>
        </p:txBody>
      </p:sp>
      <p:sp>
        <p:nvSpPr>
          <p:cNvPr id="7" name="Rechteck 6"/>
          <p:cNvSpPr/>
          <p:nvPr/>
        </p:nvSpPr>
        <p:spPr bwMode="auto">
          <a:xfrm>
            <a:off x="-1530" y="1150711"/>
            <a:ext cx="12192000" cy="432000"/>
          </a:xfrm>
          <a:prstGeom prst="rect">
            <a:avLst/>
          </a:prstGeom>
          <a:solidFill>
            <a:schemeClr val="accent6">
              <a:tint val="65000"/>
              <a:alpha val="25000"/>
            </a:schemeClr>
          </a:solidFill>
          <a:ln>
            <a:solidFill>
              <a:schemeClr val="accent6"/>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Tree>
    <p:extLst>
      <p:ext uri="{BB962C8B-B14F-4D97-AF65-F5344CB8AC3E}">
        <p14:creationId xmlns:p14="http://schemas.microsoft.com/office/powerpoint/2010/main" val="301633757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CE72F6E-7D09-4BA4-BACB-9DC88F8A2112}"/>
              </a:ext>
            </a:extLst>
          </p:cNvPr>
          <p:cNvSpPr>
            <a:spLocks noGrp="1"/>
          </p:cNvSpPr>
          <p:nvPr>
            <p:ph idx="1"/>
          </p:nvPr>
        </p:nvSpPr>
        <p:spPr>
          <a:xfrm>
            <a:off x="334435" y="981077"/>
            <a:ext cx="11523135" cy="1295796"/>
          </a:xfrm>
        </p:spPr>
        <p:txBody>
          <a:bodyPr>
            <a:normAutofit/>
          </a:bodyPr>
          <a:lstStyle/>
          <a:p>
            <a:pPr marL="342900" indent="-342900">
              <a:buFont typeface="+mj-lt"/>
              <a:buAutoNum type="arabicPeriod"/>
            </a:pPr>
            <a:r>
              <a:rPr lang="en-US" sz="1400" dirty="0"/>
              <a:t>Implement the Laplace mechanism in a programming language of your choice. The function should take as input parameters a query result (single number), epsilon and the sensitivity</a:t>
            </a:r>
          </a:p>
          <a:p>
            <a:pPr marL="285750" indent="-285750">
              <a:buFont typeface="Arial" panose="020B0604020202020204" pitchFamily="34" charset="0"/>
              <a:buChar char="•"/>
            </a:pPr>
            <a:endParaRPr lang="en-US" sz="1400" dirty="0"/>
          </a:p>
          <a:p>
            <a:pPr marL="357187" lvl="1" indent="0">
              <a:buNone/>
            </a:pPr>
            <a:r>
              <a:rPr lang="en-US" sz="1400" dirty="0">
                <a:solidFill>
                  <a:schemeClr val="tx1">
                    <a:lumMod val="65000"/>
                    <a:lumOff val="35000"/>
                  </a:schemeClr>
                </a:solidFill>
              </a:rPr>
              <a:t>We will sketch a solution written in Python. </a:t>
            </a:r>
            <a:br>
              <a:rPr lang="en-US" sz="1400" dirty="0">
                <a:solidFill>
                  <a:schemeClr val="tx1">
                    <a:lumMod val="65000"/>
                    <a:lumOff val="35000"/>
                  </a:schemeClr>
                </a:solidFill>
              </a:rPr>
            </a:br>
            <a:r>
              <a:rPr lang="en-US" sz="1400" dirty="0">
                <a:solidFill>
                  <a:schemeClr val="tx1">
                    <a:lumMod val="65000"/>
                    <a:lumOff val="35000"/>
                  </a:schemeClr>
                </a:solidFill>
              </a:rPr>
              <a:t>The package NumPy already comes with a built-in functionality to draw random values from the Laplace distribution</a:t>
            </a:r>
          </a:p>
          <a:p>
            <a:pPr marL="285750" indent="-285750">
              <a:buFont typeface="Arial" panose="020B0604020202020204" pitchFamily="34" charset="0"/>
              <a:buChar char="•"/>
            </a:pPr>
            <a:endParaRPr lang="en-US" sz="1400" dirty="0"/>
          </a:p>
        </p:txBody>
      </p:sp>
      <p:sp>
        <p:nvSpPr>
          <p:cNvPr id="3" name="Titel 2">
            <a:extLst>
              <a:ext uri="{FF2B5EF4-FFF2-40B4-BE49-F238E27FC236}">
                <a16:creationId xmlns:a16="http://schemas.microsoft.com/office/drawing/2014/main" id="{17A2D5F7-BC56-443B-B55F-A99A04B3F038}"/>
              </a:ext>
            </a:extLst>
          </p:cNvPr>
          <p:cNvSpPr>
            <a:spLocks noGrp="1"/>
          </p:cNvSpPr>
          <p:nvPr>
            <p:ph type="title"/>
          </p:nvPr>
        </p:nvSpPr>
        <p:spPr/>
        <p:txBody>
          <a:bodyPr/>
          <a:lstStyle/>
          <a:p>
            <a:r>
              <a:rPr lang="en-US" dirty="0"/>
              <a:t>Example Learning Nugget – Exercises</a:t>
            </a:r>
            <a:endParaRPr lang="en-US" noProof="0" dirty="0"/>
          </a:p>
        </p:txBody>
      </p:sp>
      <p:sp>
        <p:nvSpPr>
          <p:cNvPr id="4" name="Datumsplatzhalter 3">
            <a:extLst>
              <a:ext uri="{FF2B5EF4-FFF2-40B4-BE49-F238E27FC236}">
                <a16:creationId xmlns:a16="http://schemas.microsoft.com/office/drawing/2014/main" id="{997DAB54-1244-420D-9381-705CDF91AD49}"/>
              </a:ext>
            </a:extLst>
          </p:cNvPr>
          <p:cNvSpPr>
            <a:spLocks noGrp="1"/>
          </p:cNvSpPr>
          <p:nvPr>
            <p:ph type="dt" sz="half" idx="10"/>
          </p:nvPr>
        </p:nvSpPr>
        <p:spPr/>
        <p:txBody>
          <a:bodyPr/>
          <a:lstStyle/>
          <a:p>
            <a:pPr>
              <a:defRPr/>
            </a:pPr>
            <a:r>
              <a:rPr lang="en-US"/>
              <a:t>© sebis</a:t>
            </a:r>
            <a:endParaRPr lang="de-DE" dirty="0"/>
          </a:p>
        </p:txBody>
      </p:sp>
      <p:sp>
        <p:nvSpPr>
          <p:cNvPr id="6" name="Foliennummernplatzhalter 5">
            <a:extLst>
              <a:ext uri="{FF2B5EF4-FFF2-40B4-BE49-F238E27FC236}">
                <a16:creationId xmlns:a16="http://schemas.microsoft.com/office/drawing/2014/main" id="{D6E6E49A-8CB4-4B02-8E8A-7CF20D984581}"/>
              </a:ext>
            </a:extLst>
          </p:cNvPr>
          <p:cNvSpPr>
            <a:spLocks noGrp="1"/>
          </p:cNvSpPr>
          <p:nvPr>
            <p:ph type="sldNum" sz="quarter" idx="12"/>
          </p:nvPr>
        </p:nvSpPr>
        <p:spPr/>
        <p:txBody>
          <a:bodyPr/>
          <a:lstStyle/>
          <a:p>
            <a:pPr>
              <a:defRPr/>
            </a:pPr>
            <a:fld id="{E201E5CB-5EE0-4EA4-87FF-7D8A79A61969}" type="slidenum">
              <a:rPr lang="de-DE" smtClean="0"/>
              <a:pPr>
                <a:defRPr/>
              </a:pPr>
              <a:t>20</a:t>
            </a:fld>
            <a:endParaRPr lang="de-DE" dirty="0"/>
          </a:p>
        </p:txBody>
      </p:sp>
      <p:grpSp>
        <p:nvGrpSpPr>
          <p:cNvPr id="7" name="Gruppieren 6">
            <a:extLst>
              <a:ext uri="{FF2B5EF4-FFF2-40B4-BE49-F238E27FC236}">
                <a16:creationId xmlns:a16="http://schemas.microsoft.com/office/drawing/2014/main" id="{4C0C1DBB-D14A-4EC0-A917-CFAAB100826D}"/>
              </a:ext>
            </a:extLst>
          </p:cNvPr>
          <p:cNvGrpSpPr/>
          <p:nvPr/>
        </p:nvGrpSpPr>
        <p:grpSpPr>
          <a:xfrm>
            <a:off x="9383184" y="404814"/>
            <a:ext cx="1800000" cy="360000"/>
            <a:chOff x="9734217" y="945176"/>
            <a:chExt cx="1800000" cy="360000"/>
          </a:xfrm>
        </p:grpSpPr>
        <p:grpSp>
          <p:nvGrpSpPr>
            <p:cNvPr id="8" name="Gruppieren 7">
              <a:extLst>
                <a:ext uri="{FF2B5EF4-FFF2-40B4-BE49-F238E27FC236}">
                  <a16:creationId xmlns:a16="http://schemas.microsoft.com/office/drawing/2014/main" id="{0B5689EA-A0F9-41EA-AB7F-6CB5440646E6}"/>
                </a:ext>
              </a:extLst>
            </p:cNvPr>
            <p:cNvGrpSpPr/>
            <p:nvPr/>
          </p:nvGrpSpPr>
          <p:grpSpPr>
            <a:xfrm>
              <a:off x="11174217" y="945176"/>
              <a:ext cx="360000" cy="360000"/>
              <a:chOff x="11174217" y="945176"/>
              <a:chExt cx="360000" cy="360000"/>
            </a:xfrm>
          </p:grpSpPr>
          <p:sp>
            <p:nvSpPr>
              <p:cNvPr id="13" name="Interaktive Schaltfläche: Leer 12">
                <a:hlinkClick r:id="" action="ppaction://noaction" highlightClick="1"/>
                <a:extLst>
                  <a:ext uri="{FF2B5EF4-FFF2-40B4-BE49-F238E27FC236}">
                    <a16:creationId xmlns:a16="http://schemas.microsoft.com/office/drawing/2014/main" id="{CD6A1F3E-77BD-4F3E-B693-F95FA6143947}"/>
                  </a:ext>
                </a:extLst>
              </p:cNvPr>
              <p:cNvSpPr/>
              <p:nvPr/>
            </p:nvSpPr>
            <p:spPr bwMode="auto">
              <a:xfrm>
                <a:off x="11174217" y="945176"/>
                <a:ext cx="360000" cy="360000"/>
              </a:xfrm>
              <a:prstGeom prst="actionButtonBlank">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pic>
            <p:nvPicPr>
              <p:cNvPr id="14" name="Grafik 13" descr="Schlüssel">
                <a:hlinkClick r:id="rId2" action="ppaction://hlinksldjump"/>
                <a:extLst>
                  <a:ext uri="{FF2B5EF4-FFF2-40B4-BE49-F238E27FC236}">
                    <a16:creationId xmlns:a16="http://schemas.microsoft.com/office/drawing/2014/main" id="{223C52A0-F204-4DB5-BE59-094B9E10D5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11200728" y="971684"/>
                <a:ext cx="306977" cy="306977"/>
              </a:xfrm>
              <a:prstGeom prst="rect">
                <a:avLst/>
              </a:prstGeom>
            </p:spPr>
          </p:pic>
        </p:grpSp>
        <p:sp>
          <p:nvSpPr>
            <p:cNvPr id="9" name="Interaktive Schaltfläche: Nächste(r) oder Weiter 8">
              <a:hlinkClick r:id="" action="ppaction://hlinkshowjump?jump=nextslide" highlightClick="1"/>
              <a:extLst>
                <a:ext uri="{FF2B5EF4-FFF2-40B4-BE49-F238E27FC236}">
                  <a16:creationId xmlns:a16="http://schemas.microsoft.com/office/drawing/2014/main" id="{3631E8AD-2FFA-4C48-A41A-DD840455E9EE}"/>
                </a:ext>
              </a:extLst>
            </p:cNvPr>
            <p:cNvSpPr/>
            <p:nvPr/>
          </p:nvSpPr>
          <p:spPr bwMode="auto">
            <a:xfrm>
              <a:off x="10814217" y="945176"/>
              <a:ext cx="360000" cy="360000"/>
            </a:xfrm>
            <a:prstGeom prst="actionButtonForwardNext">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0" name="Interaktive Schaltfläche: Zurück oder Vorherige(r) 9">
              <a:hlinkClick r:id="" action="ppaction://hlinkshowjump?jump=previousslide" highlightClick="1"/>
              <a:extLst>
                <a:ext uri="{FF2B5EF4-FFF2-40B4-BE49-F238E27FC236}">
                  <a16:creationId xmlns:a16="http://schemas.microsoft.com/office/drawing/2014/main" id="{4BB0A6EC-412A-42FA-B3C2-C3D542AD2F9D}"/>
                </a:ext>
              </a:extLst>
            </p:cNvPr>
            <p:cNvSpPr/>
            <p:nvPr/>
          </p:nvSpPr>
          <p:spPr bwMode="auto">
            <a:xfrm>
              <a:off x="10454217" y="945176"/>
              <a:ext cx="360000" cy="360000"/>
            </a:xfrm>
            <a:prstGeom prst="actionButtonBackPrevious">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1" name="Interaktive Schaltfläche: Zurückkehren 10">
              <a:hlinkClick r:id="" action="ppaction://hlinkshowjump?jump=lastslideviewed" highlightClick="1"/>
              <a:extLst>
                <a:ext uri="{FF2B5EF4-FFF2-40B4-BE49-F238E27FC236}">
                  <a16:creationId xmlns:a16="http://schemas.microsoft.com/office/drawing/2014/main" id="{E7E48F95-2A87-4048-A31C-B920DF4A4180}"/>
                </a:ext>
              </a:extLst>
            </p:cNvPr>
            <p:cNvSpPr/>
            <p:nvPr/>
          </p:nvSpPr>
          <p:spPr bwMode="auto">
            <a:xfrm>
              <a:off x="9734217" y="945176"/>
              <a:ext cx="360000" cy="360000"/>
            </a:xfrm>
            <a:prstGeom prst="actionButtonReturn">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2" name="Interaktive Schaltfläche: Zur Startseite wechseln 11">
              <a:hlinkClick r:id="" action="ppaction://hlinkshowjump?jump=firstslide" highlightClick="1"/>
              <a:extLst>
                <a:ext uri="{FF2B5EF4-FFF2-40B4-BE49-F238E27FC236}">
                  <a16:creationId xmlns:a16="http://schemas.microsoft.com/office/drawing/2014/main" id="{55F50C4A-0CF4-4B58-A5F4-0A31D94DFF16}"/>
                </a:ext>
              </a:extLst>
            </p:cNvPr>
            <p:cNvSpPr/>
            <p:nvPr/>
          </p:nvSpPr>
          <p:spPr bwMode="auto">
            <a:xfrm>
              <a:off x="10094217" y="945176"/>
              <a:ext cx="360000" cy="360000"/>
            </a:xfrm>
            <a:prstGeom prst="actionButtonHome">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grpSp>
      <p:sp>
        <p:nvSpPr>
          <p:cNvPr id="5" name="Rectangle 1">
            <a:extLst>
              <a:ext uri="{FF2B5EF4-FFF2-40B4-BE49-F238E27FC236}">
                <a16:creationId xmlns:a16="http://schemas.microsoft.com/office/drawing/2014/main" id="{A5D4ABF1-2537-4F3A-A7DE-9809999FC365}"/>
              </a:ext>
            </a:extLst>
          </p:cNvPr>
          <p:cNvSpPr>
            <a:spLocks noChangeArrowheads="1"/>
          </p:cNvSpPr>
          <p:nvPr/>
        </p:nvSpPr>
        <p:spPr bwMode="auto">
          <a:xfrm>
            <a:off x="2459134" y="2404217"/>
            <a:ext cx="7273733" cy="1015663"/>
          </a:xfrm>
          <a:prstGeom prst="rect">
            <a:avLst/>
          </a:prstGeom>
          <a:solidFill>
            <a:srgbClr val="FFFFFF"/>
          </a:solidFill>
          <a:ln w="19050">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80"/>
                </a:solidFill>
                <a:effectLst/>
                <a:latin typeface="Consolas" panose="020B0609020204030204" pitchFamily="49" charset="0"/>
              </a:rPr>
              <a:t>import </a:t>
            </a:r>
            <a:r>
              <a:rPr kumimoji="0" lang="en-US" altLang="en-US" sz="1000" b="0" i="0" u="none" strike="noStrike" cap="none" normalizeH="0" baseline="0" dirty="0">
                <a:ln>
                  <a:noFill/>
                </a:ln>
                <a:solidFill>
                  <a:srgbClr val="000000"/>
                </a:solidFill>
                <a:effectLst/>
                <a:latin typeface="Consolas" panose="020B0609020204030204" pitchFamily="49" charset="0"/>
              </a:rPr>
              <a:t>numpy </a:t>
            </a:r>
            <a:r>
              <a:rPr kumimoji="0" lang="en-US" altLang="en-US" sz="1000" b="1" i="0" u="none" strike="noStrike" cap="none" normalizeH="0" baseline="0" dirty="0">
                <a:ln>
                  <a:noFill/>
                </a:ln>
                <a:solidFill>
                  <a:srgbClr val="000080"/>
                </a:solidFill>
                <a:effectLst/>
                <a:latin typeface="Consolas" panose="020B0609020204030204" pitchFamily="49" charset="0"/>
              </a:rPr>
              <a:t>as </a:t>
            </a:r>
            <a:r>
              <a:rPr kumimoji="0" lang="en-US" altLang="en-US" sz="1000" b="0" i="0" u="none" strike="noStrike" cap="none" normalizeH="0" baseline="0" dirty="0">
                <a:ln>
                  <a:noFill/>
                </a:ln>
                <a:solidFill>
                  <a:srgbClr val="000000"/>
                </a:solidFill>
                <a:effectLst/>
                <a:latin typeface="Consolas" panose="020B0609020204030204" pitchFamily="49" charset="0"/>
              </a:rPr>
              <a:t>np</a:t>
            </a:r>
            <a:br>
              <a:rPr kumimoji="0" lang="en-US" altLang="en-US" sz="1000" b="0" i="0" u="none" strike="noStrike" cap="none" normalizeH="0" baseline="0" dirty="0">
                <a:ln>
                  <a:noFill/>
                </a:ln>
                <a:solidFill>
                  <a:srgbClr val="000000"/>
                </a:solidFill>
                <a:effectLst/>
                <a:latin typeface="Consolas" panose="020B0609020204030204" pitchFamily="49" charset="0"/>
              </a:rPr>
            </a:br>
            <a:br>
              <a:rPr kumimoji="0" lang="en-US" altLang="en-US" sz="1000" b="0" i="0" u="none" strike="noStrike" cap="none" normalizeH="0" baseline="0" dirty="0">
                <a:ln>
                  <a:noFill/>
                </a:ln>
                <a:solidFill>
                  <a:srgbClr val="000000"/>
                </a:solidFill>
                <a:effectLst/>
                <a:latin typeface="Consolas" panose="020B0609020204030204" pitchFamily="49" charset="0"/>
              </a:rPr>
            </a:br>
            <a:r>
              <a:rPr kumimoji="0" lang="en-US" altLang="en-US" sz="1000" b="1" i="0" u="none" strike="noStrike" cap="none" normalizeH="0" baseline="0" dirty="0">
                <a:ln>
                  <a:noFill/>
                </a:ln>
                <a:solidFill>
                  <a:srgbClr val="000080"/>
                </a:solidFill>
                <a:effectLst/>
                <a:latin typeface="Consolas" panose="020B0609020204030204" pitchFamily="49" charset="0"/>
              </a:rPr>
              <a:t>def </a:t>
            </a:r>
            <a:r>
              <a:rPr kumimoji="0" lang="en-US" altLang="en-US" sz="1000" b="0" i="0" u="none" strike="noStrike" cap="none" normalizeH="0" baseline="0" dirty="0">
                <a:ln>
                  <a:noFill/>
                </a:ln>
                <a:solidFill>
                  <a:srgbClr val="000000"/>
                </a:solidFill>
                <a:effectLst/>
                <a:latin typeface="Consolas" panose="020B0609020204030204" pitchFamily="49" charset="0"/>
              </a:rPr>
              <a:t>laplace_mechanism(query_result, epsilon, sensitivity):</a:t>
            </a:r>
            <a:br>
              <a:rPr kumimoji="0" lang="en-US" altLang="en-US" sz="1000" b="0" i="0" u="none" strike="noStrike" cap="none" normalizeH="0" baseline="0" dirty="0">
                <a:ln>
                  <a:noFill/>
                </a:ln>
                <a:solidFill>
                  <a:srgbClr val="000000"/>
                </a:solidFill>
                <a:effectLst/>
                <a:latin typeface="Consolas" panose="020B0609020204030204" pitchFamily="49" charset="0"/>
              </a:rPr>
            </a:br>
            <a:r>
              <a:rPr kumimoji="0" lang="en-US" altLang="en-US" sz="1000" b="0" i="0" u="none" strike="noStrike" cap="none" normalizeH="0" baseline="0" dirty="0">
                <a:ln>
                  <a:noFill/>
                </a:ln>
                <a:solidFill>
                  <a:srgbClr val="000000"/>
                </a:solidFill>
                <a:effectLst/>
                <a:latin typeface="Consolas" panose="020B0609020204030204" pitchFamily="49" charset="0"/>
              </a:rPr>
              <a:t>    </a:t>
            </a:r>
            <a:r>
              <a:rPr kumimoji="0" lang="en-US" altLang="en-US" sz="1000" b="1" i="0" u="none" strike="noStrike" cap="none" normalizeH="0" baseline="0" dirty="0">
                <a:ln>
                  <a:noFill/>
                </a:ln>
                <a:solidFill>
                  <a:srgbClr val="000080"/>
                </a:solidFill>
                <a:effectLst/>
                <a:latin typeface="Consolas" panose="020B0609020204030204" pitchFamily="49" charset="0"/>
              </a:rPr>
              <a:t>return </a:t>
            </a:r>
            <a:r>
              <a:rPr kumimoji="0" lang="en-US" altLang="en-US" sz="1000" b="0" i="0" u="none" strike="noStrike" cap="none" normalizeH="0" baseline="0" dirty="0">
                <a:ln>
                  <a:noFill/>
                </a:ln>
                <a:solidFill>
                  <a:srgbClr val="000000"/>
                </a:solidFill>
                <a:effectLst/>
                <a:latin typeface="Consolas" panose="020B0609020204030204" pitchFamily="49" charset="0"/>
              </a:rPr>
              <a:t>query_result+np.random.laplace(</a:t>
            </a:r>
            <a:r>
              <a:rPr kumimoji="0" lang="en-US" altLang="en-US" sz="1000" b="0" i="0" u="none" strike="noStrike" cap="none" normalizeH="0" baseline="0" dirty="0">
                <a:ln>
                  <a:noFill/>
                </a:ln>
                <a:solidFill>
                  <a:srgbClr val="660099"/>
                </a:solidFill>
                <a:effectLst/>
                <a:latin typeface="Consolas" panose="020B0609020204030204" pitchFamily="49" charset="0"/>
              </a:rPr>
              <a:t>loc</a:t>
            </a:r>
            <a:r>
              <a:rPr kumimoji="0" lang="en-US" altLang="en-US" sz="1000" b="0" i="0" u="none" strike="noStrike" cap="none" normalizeH="0" baseline="0" dirty="0">
                <a:ln>
                  <a:noFill/>
                </a:ln>
                <a:solidFill>
                  <a:srgbClr val="000000"/>
                </a:solidFill>
                <a:effectLst/>
                <a:latin typeface="Consolas" panose="020B0609020204030204" pitchFamily="49" charset="0"/>
              </a:rPr>
              <a:t>=</a:t>
            </a:r>
            <a:r>
              <a:rPr kumimoji="0" lang="en-US" altLang="en-US" sz="1000" b="0" i="0" u="none" strike="noStrike" cap="none" normalizeH="0" baseline="0" dirty="0">
                <a:ln>
                  <a:noFill/>
                </a:ln>
                <a:solidFill>
                  <a:srgbClr val="0000FF"/>
                </a:solidFill>
                <a:effectLst/>
                <a:latin typeface="Consolas" panose="020B0609020204030204" pitchFamily="49" charset="0"/>
              </a:rPr>
              <a:t>0</a:t>
            </a:r>
            <a:r>
              <a:rPr kumimoji="0" lang="en-US" altLang="en-US" sz="1000" b="0" i="0" u="none" strike="noStrike" cap="none" normalizeH="0" baseline="0" dirty="0">
                <a:ln>
                  <a:noFill/>
                </a:ln>
                <a:solidFill>
                  <a:srgbClr val="000000"/>
                </a:solidFill>
                <a:effectLst/>
                <a:latin typeface="Consolas" panose="020B0609020204030204" pitchFamily="49" charset="0"/>
              </a:rPr>
              <a:t>, </a:t>
            </a:r>
            <a:r>
              <a:rPr kumimoji="0" lang="en-US" altLang="en-US" sz="1000" b="0" i="0" u="none" strike="noStrike" cap="none" normalizeH="0" baseline="0" dirty="0">
                <a:ln>
                  <a:noFill/>
                </a:ln>
                <a:solidFill>
                  <a:srgbClr val="660099"/>
                </a:solidFill>
                <a:effectLst/>
                <a:latin typeface="Consolas" panose="020B0609020204030204" pitchFamily="49" charset="0"/>
              </a:rPr>
              <a:t>scale</a:t>
            </a:r>
            <a:r>
              <a:rPr kumimoji="0" lang="en-US" altLang="en-US" sz="1000" b="0" i="0" u="none" strike="noStrike" cap="none" normalizeH="0" baseline="0" dirty="0">
                <a:ln>
                  <a:noFill/>
                </a:ln>
                <a:solidFill>
                  <a:srgbClr val="000000"/>
                </a:solidFill>
                <a:effectLst/>
                <a:latin typeface="Consolas" panose="020B0609020204030204" pitchFamily="49" charset="0"/>
              </a:rPr>
              <a:t>=sensitivity/epsilon)</a:t>
            </a:r>
            <a:br>
              <a:rPr kumimoji="0" lang="en-US" altLang="en-US" sz="1000" b="0" i="0" u="none" strike="noStrike" cap="none" normalizeH="0" baseline="0" dirty="0">
                <a:ln>
                  <a:noFill/>
                </a:ln>
                <a:solidFill>
                  <a:srgbClr val="000000"/>
                </a:solidFill>
                <a:effectLst/>
                <a:latin typeface="Consolas" panose="020B0609020204030204" pitchFamily="49" charset="0"/>
              </a:rPr>
            </a:br>
            <a:br>
              <a:rPr kumimoji="0" lang="en-US" altLang="en-US" sz="1000" b="0" i="0" u="none" strike="noStrike" cap="none" normalizeH="0" baseline="0" dirty="0">
                <a:ln>
                  <a:noFill/>
                </a:ln>
                <a:solidFill>
                  <a:srgbClr val="000000"/>
                </a:solidFill>
                <a:effectLst/>
                <a:latin typeface="Consolas" panose="020B0609020204030204" pitchFamily="49" charset="0"/>
              </a:rPr>
            </a:br>
            <a:r>
              <a:rPr kumimoji="0" lang="en-US" altLang="en-US" sz="1000" b="0" i="0" u="none" strike="noStrike" cap="none" normalizeH="0" baseline="0" dirty="0">
                <a:ln>
                  <a:noFill/>
                </a:ln>
                <a:solidFill>
                  <a:srgbClr val="000080"/>
                </a:solidFill>
                <a:effectLst/>
                <a:latin typeface="Consolas" panose="020B0609020204030204" pitchFamily="49" charset="0"/>
              </a:rPr>
              <a:t>print</a:t>
            </a:r>
            <a:r>
              <a:rPr kumimoji="0" lang="en-US" altLang="en-US" sz="1000" b="0" i="0" u="none" strike="noStrike" cap="none" normalizeH="0" baseline="0" dirty="0">
                <a:ln>
                  <a:noFill/>
                </a:ln>
                <a:solidFill>
                  <a:srgbClr val="000000"/>
                </a:solidFill>
                <a:effectLst/>
                <a:latin typeface="Consolas" panose="020B0609020204030204" pitchFamily="49" charset="0"/>
              </a:rPr>
              <a:t>(laplace_mechanism(</a:t>
            </a:r>
            <a:r>
              <a:rPr lang="en-US" altLang="en-US" sz="1000" dirty="0">
                <a:solidFill>
                  <a:srgbClr val="0000FF"/>
                </a:solidFill>
                <a:latin typeface="Consolas" panose="020B0609020204030204" pitchFamily="49" charset="0"/>
              </a:rPr>
              <a:t>8</a:t>
            </a:r>
            <a:r>
              <a:rPr kumimoji="0" lang="en-US" altLang="en-US" sz="1000" b="0" i="0" u="none" strike="noStrike" cap="none" normalizeH="0" baseline="0" dirty="0">
                <a:ln>
                  <a:noFill/>
                </a:ln>
                <a:solidFill>
                  <a:srgbClr val="000000"/>
                </a:solidFill>
                <a:effectLst/>
                <a:latin typeface="Consolas" panose="020B0609020204030204" pitchFamily="49" charset="0"/>
              </a:rPr>
              <a:t>,</a:t>
            </a:r>
            <a:r>
              <a:rPr kumimoji="0" lang="en-US" altLang="en-US" sz="1000" b="0" i="0" u="none" strike="noStrike" cap="none" normalizeH="0" baseline="0" dirty="0">
                <a:ln>
                  <a:noFill/>
                </a:ln>
                <a:solidFill>
                  <a:srgbClr val="0000FF"/>
                </a:solidFill>
                <a:effectLst/>
                <a:latin typeface="Consolas" panose="020B0609020204030204" pitchFamily="49" charset="0"/>
              </a:rPr>
              <a:t>1</a:t>
            </a:r>
            <a:r>
              <a:rPr kumimoji="0" lang="en-US" altLang="en-US" sz="1000" b="0" i="0" u="none" strike="noStrike" cap="none" normalizeH="0" baseline="0" dirty="0">
                <a:ln>
                  <a:noFill/>
                </a:ln>
                <a:solidFill>
                  <a:srgbClr val="000000"/>
                </a:solidFill>
                <a:effectLst/>
                <a:latin typeface="Consolas" panose="020B0609020204030204" pitchFamily="49" charset="0"/>
              </a:rPr>
              <a:t>,</a:t>
            </a:r>
            <a:r>
              <a:rPr kumimoji="0" lang="en-US" altLang="en-US" sz="1000" b="0" i="0" u="none" strike="noStrike" cap="none" normalizeH="0" baseline="0" dirty="0">
                <a:ln>
                  <a:noFill/>
                </a:ln>
                <a:solidFill>
                  <a:srgbClr val="0000FF"/>
                </a:solidFill>
                <a:effectLst/>
                <a:latin typeface="Consolas" panose="020B0609020204030204" pitchFamily="49" charset="0"/>
              </a:rPr>
              <a:t>1</a:t>
            </a:r>
            <a:r>
              <a:rPr kumimoji="0" lang="en-US" altLang="en-US" sz="1000" b="0" i="0" u="none" strike="noStrike" cap="none" normalizeH="0" baseline="0" dirty="0">
                <a:ln>
                  <a:noFill/>
                </a:ln>
                <a:solidFill>
                  <a:srgbClr val="000000"/>
                </a:solidFill>
                <a:effectLst/>
                <a:latin typeface="Consolas" panose="020B0609020204030204" pitchFamily="49"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Inhaltsplatzhalter 1">
            <a:extLst>
              <a:ext uri="{FF2B5EF4-FFF2-40B4-BE49-F238E27FC236}">
                <a16:creationId xmlns:a16="http://schemas.microsoft.com/office/drawing/2014/main" id="{6C139E41-BC32-4931-883B-CC5B17573463}"/>
              </a:ext>
            </a:extLst>
          </p:cNvPr>
          <p:cNvSpPr txBox="1">
            <a:spLocks/>
          </p:cNvSpPr>
          <p:nvPr/>
        </p:nvSpPr>
        <p:spPr bwMode="auto">
          <a:xfrm>
            <a:off x="334432" y="3563870"/>
            <a:ext cx="11523135" cy="707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lang="de-DE" sz="1800" baseline="0" dirty="0" smtClean="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marL="357187" lvl="1" indent="0">
              <a:buNone/>
            </a:pPr>
            <a:r>
              <a:rPr lang="en-US" sz="1400" kern="0" dirty="0">
                <a:solidFill>
                  <a:schemeClr val="tx1">
                    <a:lumMod val="65000"/>
                    <a:lumOff val="35000"/>
                  </a:schemeClr>
                </a:solidFill>
              </a:rPr>
              <a:t>Note that, as in cryptography, it is advisable to rely on existing solutions rather than implementing them yourself. </a:t>
            </a:r>
            <a:br>
              <a:rPr lang="en-US" sz="1400" kern="0" dirty="0">
                <a:solidFill>
                  <a:schemeClr val="tx1">
                    <a:lumMod val="65000"/>
                    <a:lumOff val="35000"/>
                  </a:schemeClr>
                </a:solidFill>
              </a:rPr>
            </a:br>
            <a:r>
              <a:rPr lang="en-US" sz="1400" kern="0" dirty="0">
                <a:solidFill>
                  <a:schemeClr val="tx1">
                    <a:lumMod val="65000"/>
                    <a:lumOff val="35000"/>
                  </a:schemeClr>
                </a:solidFill>
              </a:rPr>
              <a:t>The differential privacy guarantee can be undermined if the noise introduced is not truly random.</a:t>
            </a:r>
          </a:p>
        </p:txBody>
      </p:sp>
    </p:spTree>
    <p:extLst>
      <p:ext uri="{BB962C8B-B14F-4D97-AF65-F5344CB8AC3E}">
        <p14:creationId xmlns:p14="http://schemas.microsoft.com/office/powerpoint/2010/main" val="176221693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1CE72F6E-7D09-4BA4-BACB-9DC88F8A2112}"/>
                  </a:ext>
                </a:extLst>
              </p:cNvPr>
              <p:cNvSpPr>
                <a:spLocks noGrp="1"/>
              </p:cNvSpPr>
              <p:nvPr>
                <p:ph idx="1"/>
              </p:nvPr>
            </p:nvSpPr>
            <p:spPr>
              <a:xfrm>
                <a:off x="334435" y="981076"/>
                <a:ext cx="11523135" cy="1511820"/>
              </a:xfrm>
            </p:spPr>
            <p:txBody>
              <a:bodyPr>
                <a:normAutofit/>
              </a:bodyPr>
              <a:lstStyle/>
              <a:p>
                <a:pPr marL="342900" indent="-342900">
                  <a:buFont typeface="+mj-lt"/>
                  <a:buAutoNum type="arabicPeriod"/>
                </a:pPr>
                <a:r>
                  <a:rPr lang="en-US" sz="1400" dirty="0"/>
                  <a:t>Show what happens if the same query is repeated multiple times. You do not necessarily have to program to solve this task</a:t>
                </a:r>
              </a:p>
              <a:p>
                <a:pPr marL="285750" indent="-285750">
                  <a:buFont typeface="Arial" panose="020B0604020202020204" pitchFamily="34" charset="0"/>
                  <a:buChar char="•"/>
                </a:pPr>
                <a:endParaRPr lang="en-US" sz="1400" dirty="0"/>
              </a:p>
              <a:p>
                <a:pPr marL="357187" lvl="1" indent="0">
                  <a:buNone/>
                </a:pPr>
                <a:r>
                  <a:rPr lang="en-US" sz="1400" dirty="0">
                    <a:solidFill>
                      <a:schemeClr val="tx1">
                        <a:lumMod val="65000"/>
                        <a:lumOff val="35000"/>
                      </a:schemeClr>
                    </a:solidFill>
                  </a:rPr>
                  <a:t>Since the Laplace mechanism is differentially private it composes. This means that </a:t>
                </a:r>
                <a14:m>
                  <m:oMath xmlns:m="http://schemas.openxmlformats.org/officeDocument/2006/math">
                    <m:r>
                      <a:rPr lang="de-DE" sz="1400" i="1">
                        <a:solidFill>
                          <a:schemeClr val="tx1">
                            <a:lumMod val="65000"/>
                            <a:lumOff val="35000"/>
                          </a:schemeClr>
                        </a:solidFill>
                        <a:latin typeface="Cambria Math" panose="02040503050406030204" pitchFamily="18" charset="0"/>
                        <a:ea typeface="Cambria Math" panose="02040503050406030204" pitchFamily="18" charset="0"/>
                      </a:rPr>
                      <m:t>𝑘</m:t>
                    </m:r>
                  </m:oMath>
                </a14:m>
                <a:r>
                  <a:rPr lang="en-US" sz="1400" dirty="0">
                    <a:solidFill>
                      <a:schemeClr val="tx1">
                        <a:lumMod val="65000"/>
                        <a:lumOff val="35000"/>
                      </a:schemeClr>
                    </a:solidFill>
                  </a:rPr>
                  <a:t> </a:t>
                </a:r>
                <a14:m>
                  <m:oMath xmlns:m="http://schemas.openxmlformats.org/officeDocument/2006/math">
                    <m:r>
                      <a:rPr lang="en-US" sz="1400" i="1" smtClean="0">
                        <a:solidFill>
                          <a:schemeClr val="tx1">
                            <a:lumMod val="65000"/>
                            <a:lumOff val="35000"/>
                          </a:schemeClr>
                        </a:solidFill>
                        <a:latin typeface="Cambria Math" panose="02040503050406030204" pitchFamily="18" charset="0"/>
                        <a:ea typeface="Cambria Math" panose="02040503050406030204" pitchFamily="18" charset="0"/>
                      </a:rPr>
                      <m:t>𝜀</m:t>
                    </m:r>
                  </m:oMath>
                </a14:m>
                <a:r>
                  <a:rPr lang="en-US" sz="1400" dirty="0">
                    <a:solidFill>
                      <a:schemeClr val="tx1">
                        <a:lumMod val="65000"/>
                        <a:lumOff val="35000"/>
                      </a:schemeClr>
                    </a:solidFill>
                  </a:rPr>
                  <a:t>-differentially private queries will still be differentially private when combined, but the level of protection degrades to </a:t>
                </a:r>
                <a14:m>
                  <m:oMath xmlns:m="http://schemas.openxmlformats.org/officeDocument/2006/math">
                    <m:r>
                      <a:rPr lang="de-DE" sz="1400" i="1">
                        <a:solidFill>
                          <a:schemeClr val="tx1">
                            <a:lumMod val="65000"/>
                            <a:lumOff val="35000"/>
                          </a:schemeClr>
                        </a:solidFill>
                        <a:latin typeface="Cambria Math" panose="02040503050406030204" pitchFamily="18" charset="0"/>
                        <a:ea typeface="Cambria Math" panose="02040503050406030204" pitchFamily="18" charset="0"/>
                      </a:rPr>
                      <m:t>𝑘</m:t>
                    </m:r>
                    <m:r>
                      <a:rPr lang="en-US" sz="1400" i="1">
                        <a:solidFill>
                          <a:schemeClr val="tx1">
                            <a:lumMod val="65000"/>
                            <a:lumOff val="35000"/>
                          </a:schemeClr>
                        </a:solidFill>
                        <a:latin typeface="Cambria Math" panose="02040503050406030204" pitchFamily="18" charset="0"/>
                        <a:ea typeface="Cambria Math" panose="02040503050406030204" pitchFamily="18" charset="0"/>
                      </a:rPr>
                      <m:t>𝜀</m:t>
                    </m:r>
                  </m:oMath>
                </a14:m>
                <a:r>
                  <a:rPr lang="en-US" sz="1400" dirty="0">
                    <a:solidFill>
                      <a:schemeClr val="tx1">
                        <a:lumMod val="65000"/>
                        <a:lumOff val="35000"/>
                      </a:schemeClr>
                    </a:solidFill>
                  </a:rPr>
                  <a:t>-differential privacy.</a:t>
                </a:r>
              </a:p>
              <a:p>
                <a:pPr marL="357187" lvl="1" indent="0">
                  <a:buNone/>
                </a:pPr>
                <a:r>
                  <a:rPr lang="en-US" sz="1400" dirty="0">
                    <a:solidFill>
                      <a:schemeClr val="tx1">
                        <a:lumMod val="65000"/>
                        <a:lumOff val="35000"/>
                      </a:schemeClr>
                    </a:solidFill>
                  </a:rPr>
                  <a:t>We can show this by plotting a histogram of the outputs we get from repeating the same query 1000 times</a:t>
                </a:r>
                <a:endParaRPr lang="en-US" sz="1400" dirty="0"/>
              </a:p>
            </p:txBody>
          </p:sp>
        </mc:Choice>
        <mc:Fallback xmlns="">
          <p:sp>
            <p:nvSpPr>
              <p:cNvPr id="2" name="Inhaltsplatzhalter 1">
                <a:extLst>
                  <a:ext uri="{FF2B5EF4-FFF2-40B4-BE49-F238E27FC236}">
                    <a16:creationId xmlns:a16="http://schemas.microsoft.com/office/drawing/2014/main" id="{1CE72F6E-7D09-4BA4-BACB-9DC88F8A2112}"/>
                  </a:ext>
                </a:extLst>
              </p:cNvPr>
              <p:cNvSpPr>
                <a:spLocks noGrp="1" noRot="1" noChangeAspect="1" noMove="1" noResize="1" noEditPoints="1" noAdjustHandles="1" noChangeArrowheads="1" noChangeShapeType="1" noTextEdit="1"/>
              </p:cNvSpPr>
              <p:nvPr>
                <p:ph idx="1"/>
              </p:nvPr>
            </p:nvSpPr>
            <p:spPr>
              <a:xfrm>
                <a:off x="334435" y="981076"/>
                <a:ext cx="11523135" cy="1511820"/>
              </a:xfrm>
              <a:blipFill>
                <a:blip r:embed="rId2"/>
                <a:stretch>
                  <a:fillRect l="-106" t="-806"/>
                </a:stretch>
              </a:blipFill>
            </p:spPr>
            <p:txBody>
              <a:bodyPr/>
              <a:lstStyle/>
              <a:p>
                <a:r>
                  <a:rPr lang="en-US">
                    <a:noFill/>
                  </a:rPr>
                  <a:t> </a:t>
                </a:r>
              </a:p>
            </p:txBody>
          </p:sp>
        </mc:Fallback>
      </mc:AlternateContent>
      <p:sp>
        <p:nvSpPr>
          <p:cNvPr id="3" name="Titel 2">
            <a:extLst>
              <a:ext uri="{FF2B5EF4-FFF2-40B4-BE49-F238E27FC236}">
                <a16:creationId xmlns:a16="http://schemas.microsoft.com/office/drawing/2014/main" id="{17A2D5F7-BC56-443B-B55F-A99A04B3F038}"/>
              </a:ext>
            </a:extLst>
          </p:cNvPr>
          <p:cNvSpPr>
            <a:spLocks noGrp="1"/>
          </p:cNvSpPr>
          <p:nvPr>
            <p:ph type="title"/>
          </p:nvPr>
        </p:nvSpPr>
        <p:spPr/>
        <p:txBody>
          <a:bodyPr/>
          <a:lstStyle/>
          <a:p>
            <a:r>
              <a:rPr lang="en-US" dirty="0"/>
              <a:t>Example Learning Nugget – Exercises</a:t>
            </a:r>
            <a:endParaRPr lang="en-US" noProof="0" dirty="0"/>
          </a:p>
        </p:txBody>
      </p:sp>
      <p:sp>
        <p:nvSpPr>
          <p:cNvPr id="4" name="Datumsplatzhalter 3">
            <a:extLst>
              <a:ext uri="{FF2B5EF4-FFF2-40B4-BE49-F238E27FC236}">
                <a16:creationId xmlns:a16="http://schemas.microsoft.com/office/drawing/2014/main" id="{997DAB54-1244-420D-9381-705CDF91AD49}"/>
              </a:ext>
            </a:extLst>
          </p:cNvPr>
          <p:cNvSpPr>
            <a:spLocks noGrp="1"/>
          </p:cNvSpPr>
          <p:nvPr>
            <p:ph type="dt" sz="half" idx="10"/>
          </p:nvPr>
        </p:nvSpPr>
        <p:spPr/>
        <p:txBody>
          <a:bodyPr/>
          <a:lstStyle/>
          <a:p>
            <a:pPr>
              <a:defRPr/>
            </a:pPr>
            <a:r>
              <a:rPr lang="en-US"/>
              <a:t>© sebis</a:t>
            </a:r>
            <a:endParaRPr lang="de-DE" dirty="0"/>
          </a:p>
        </p:txBody>
      </p:sp>
      <p:sp>
        <p:nvSpPr>
          <p:cNvPr id="6" name="Foliennummernplatzhalter 5">
            <a:extLst>
              <a:ext uri="{FF2B5EF4-FFF2-40B4-BE49-F238E27FC236}">
                <a16:creationId xmlns:a16="http://schemas.microsoft.com/office/drawing/2014/main" id="{D6E6E49A-8CB4-4B02-8E8A-7CF20D984581}"/>
              </a:ext>
            </a:extLst>
          </p:cNvPr>
          <p:cNvSpPr>
            <a:spLocks noGrp="1"/>
          </p:cNvSpPr>
          <p:nvPr>
            <p:ph type="sldNum" sz="quarter" idx="12"/>
          </p:nvPr>
        </p:nvSpPr>
        <p:spPr/>
        <p:txBody>
          <a:bodyPr/>
          <a:lstStyle/>
          <a:p>
            <a:pPr>
              <a:defRPr/>
            </a:pPr>
            <a:fld id="{E201E5CB-5EE0-4EA4-87FF-7D8A79A61969}" type="slidenum">
              <a:rPr lang="de-DE" smtClean="0"/>
              <a:pPr>
                <a:defRPr/>
              </a:pPr>
              <a:t>21</a:t>
            </a:fld>
            <a:endParaRPr lang="de-DE" dirty="0"/>
          </a:p>
        </p:txBody>
      </p:sp>
      <p:grpSp>
        <p:nvGrpSpPr>
          <p:cNvPr id="7" name="Gruppieren 6">
            <a:extLst>
              <a:ext uri="{FF2B5EF4-FFF2-40B4-BE49-F238E27FC236}">
                <a16:creationId xmlns:a16="http://schemas.microsoft.com/office/drawing/2014/main" id="{4C0C1DBB-D14A-4EC0-A917-CFAAB100826D}"/>
              </a:ext>
            </a:extLst>
          </p:cNvPr>
          <p:cNvGrpSpPr/>
          <p:nvPr/>
        </p:nvGrpSpPr>
        <p:grpSpPr>
          <a:xfrm>
            <a:off x="9383184" y="404814"/>
            <a:ext cx="1800000" cy="360000"/>
            <a:chOff x="9734217" y="945176"/>
            <a:chExt cx="1800000" cy="360000"/>
          </a:xfrm>
        </p:grpSpPr>
        <p:grpSp>
          <p:nvGrpSpPr>
            <p:cNvPr id="8" name="Gruppieren 7">
              <a:extLst>
                <a:ext uri="{FF2B5EF4-FFF2-40B4-BE49-F238E27FC236}">
                  <a16:creationId xmlns:a16="http://schemas.microsoft.com/office/drawing/2014/main" id="{0B5689EA-A0F9-41EA-AB7F-6CB5440646E6}"/>
                </a:ext>
              </a:extLst>
            </p:cNvPr>
            <p:cNvGrpSpPr/>
            <p:nvPr/>
          </p:nvGrpSpPr>
          <p:grpSpPr>
            <a:xfrm>
              <a:off x="11174217" y="945176"/>
              <a:ext cx="360000" cy="360000"/>
              <a:chOff x="11174217" y="945176"/>
              <a:chExt cx="360000" cy="360000"/>
            </a:xfrm>
          </p:grpSpPr>
          <p:sp>
            <p:nvSpPr>
              <p:cNvPr id="13" name="Interaktive Schaltfläche: Leer 12">
                <a:hlinkClick r:id="" action="ppaction://noaction" highlightClick="1"/>
                <a:extLst>
                  <a:ext uri="{FF2B5EF4-FFF2-40B4-BE49-F238E27FC236}">
                    <a16:creationId xmlns:a16="http://schemas.microsoft.com/office/drawing/2014/main" id="{CD6A1F3E-77BD-4F3E-B693-F95FA6143947}"/>
                  </a:ext>
                </a:extLst>
              </p:cNvPr>
              <p:cNvSpPr/>
              <p:nvPr/>
            </p:nvSpPr>
            <p:spPr bwMode="auto">
              <a:xfrm>
                <a:off x="11174217" y="945176"/>
                <a:ext cx="360000" cy="360000"/>
              </a:xfrm>
              <a:prstGeom prst="actionButtonBlank">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pic>
            <p:nvPicPr>
              <p:cNvPr id="14" name="Grafik 13" descr="Schlüssel">
                <a:hlinkClick r:id="rId3" action="ppaction://hlinksldjump"/>
                <a:extLst>
                  <a:ext uri="{FF2B5EF4-FFF2-40B4-BE49-F238E27FC236}">
                    <a16:creationId xmlns:a16="http://schemas.microsoft.com/office/drawing/2014/main" id="{223C52A0-F204-4DB5-BE59-094B9E10D53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11200728" y="971684"/>
                <a:ext cx="306977" cy="306977"/>
              </a:xfrm>
              <a:prstGeom prst="rect">
                <a:avLst/>
              </a:prstGeom>
            </p:spPr>
          </p:pic>
        </p:grpSp>
        <p:sp>
          <p:nvSpPr>
            <p:cNvPr id="9" name="Interaktive Schaltfläche: Nächste(r) oder Weiter 8">
              <a:hlinkClick r:id="" action="ppaction://hlinkshowjump?jump=nextslide" highlightClick="1"/>
              <a:extLst>
                <a:ext uri="{FF2B5EF4-FFF2-40B4-BE49-F238E27FC236}">
                  <a16:creationId xmlns:a16="http://schemas.microsoft.com/office/drawing/2014/main" id="{3631E8AD-2FFA-4C48-A41A-DD840455E9EE}"/>
                </a:ext>
              </a:extLst>
            </p:cNvPr>
            <p:cNvSpPr/>
            <p:nvPr/>
          </p:nvSpPr>
          <p:spPr bwMode="auto">
            <a:xfrm>
              <a:off x="10814217" y="945176"/>
              <a:ext cx="360000" cy="360000"/>
            </a:xfrm>
            <a:prstGeom prst="actionButtonForwardNext">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0" name="Interaktive Schaltfläche: Zurück oder Vorherige(r) 9">
              <a:hlinkClick r:id="" action="ppaction://hlinkshowjump?jump=previousslide" highlightClick="1"/>
              <a:extLst>
                <a:ext uri="{FF2B5EF4-FFF2-40B4-BE49-F238E27FC236}">
                  <a16:creationId xmlns:a16="http://schemas.microsoft.com/office/drawing/2014/main" id="{4BB0A6EC-412A-42FA-B3C2-C3D542AD2F9D}"/>
                </a:ext>
              </a:extLst>
            </p:cNvPr>
            <p:cNvSpPr/>
            <p:nvPr/>
          </p:nvSpPr>
          <p:spPr bwMode="auto">
            <a:xfrm>
              <a:off x="10454217" y="945176"/>
              <a:ext cx="360000" cy="360000"/>
            </a:xfrm>
            <a:prstGeom prst="actionButtonBackPrevious">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1" name="Interaktive Schaltfläche: Zurückkehren 10">
              <a:hlinkClick r:id="" action="ppaction://hlinkshowjump?jump=lastslideviewed" highlightClick="1"/>
              <a:extLst>
                <a:ext uri="{FF2B5EF4-FFF2-40B4-BE49-F238E27FC236}">
                  <a16:creationId xmlns:a16="http://schemas.microsoft.com/office/drawing/2014/main" id="{E7E48F95-2A87-4048-A31C-B920DF4A4180}"/>
                </a:ext>
              </a:extLst>
            </p:cNvPr>
            <p:cNvSpPr/>
            <p:nvPr/>
          </p:nvSpPr>
          <p:spPr bwMode="auto">
            <a:xfrm>
              <a:off x="9734217" y="945176"/>
              <a:ext cx="360000" cy="360000"/>
            </a:xfrm>
            <a:prstGeom prst="actionButtonReturn">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2" name="Interaktive Schaltfläche: Zur Startseite wechseln 11">
              <a:hlinkClick r:id="" action="ppaction://hlinkshowjump?jump=firstslide" highlightClick="1"/>
              <a:extLst>
                <a:ext uri="{FF2B5EF4-FFF2-40B4-BE49-F238E27FC236}">
                  <a16:creationId xmlns:a16="http://schemas.microsoft.com/office/drawing/2014/main" id="{55F50C4A-0CF4-4B58-A5F4-0A31D94DFF16}"/>
                </a:ext>
              </a:extLst>
            </p:cNvPr>
            <p:cNvSpPr/>
            <p:nvPr/>
          </p:nvSpPr>
          <p:spPr bwMode="auto">
            <a:xfrm>
              <a:off x="10094217" y="945176"/>
              <a:ext cx="360000" cy="360000"/>
            </a:xfrm>
            <a:prstGeom prst="actionButtonHome">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grpSp>
      <p:sp>
        <p:nvSpPr>
          <p:cNvPr id="16" name="Rectangle 2">
            <a:extLst>
              <a:ext uri="{FF2B5EF4-FFF2-40B4-BE49-F238E27FC236}">
                <a16:creationId xmlns:a16="http://schemas.microsoft.com/office/drawing/2014/main" id="{5692BF68-3B22-4900-BA53-03F6A00F6432}"/>
              </a:ext>
            </a:extLst>
          </p:cNvPr>
          <p:cNvSpPr>
            <a:spLocks noChangeArrowheads="1"/>
          </p:cNvSpPr>
          <p:nvPr/>
        </p:nvSpPr>
        <p:spPr bwMode="auto">
          <a:xfrm>
            <a:off x="3827748" y="2450094"/>
            <a:ext cx="4536504" cy="707886"/>
          </a:xfrm>
          <a:prstGeom prst="rect">
            <a:avLst/>
          </a:prstGeom>
          <a:solidFill>
            <a:srgbClr val="FFFFFF"/>
          </a:solidFill>
          <a:ln w="19050">
            <a:solidFill>
              <a:schemeClr val="accent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80"/>
                </a:solidFill>
                <a:effectLst/>
                <a:latin typeface="Consolas" panose="020B0609020204030204" pitchFamily="49" charset="0"/>
              </a:rPr>
              <a:t>import </a:t>
            </a:r>
            <a:r>
              <a:rPr kumimoji="0" lang="en-US" altLang="en-US" sz="1000" b="0" i="0" u="none" strike="noStrike" cap="none" normalizeH="0" baseline="0">
                <a:ln>
                  <a:noFill/>
                </a:ln>
                <a:solidFill>
                  <a:srgbClr val="000000"/>
                </a:solidFill>
                <a:effectLst/>
                <a:latin typeface="Consolas" panose="020B0609020204030204" pitchFamily="49" charset="0"/>
              </a:rPr>
              <a:t>matplotlib.pyplot </a:t>
            </a:r>
            <a:r>
              <a:rPr kumimoji="0" lang="en-US" altLang="en-US" sz="1000" b="1" i="0" u="none" strike="noStrike" cap="none" normalizeH="0" baseline="0">
                <a:ln>
                  <a:noFill/>
                </a:ln>
                <a:solidFill>
                  <a:srgbClr val="000080"/>
                </a:solidFill>
                <a:effectLst/>
                <a:latin typeface="Consolas" panose="020B0609020204030204" pitchFamily="49" charset="0"/>
              </a:rPr>
              <a:t>as </a:t>
            </a:r>
            <a:r>
              <a:rPr kumimoji="0" lang="en-US" altLang="en-US" sz="1000" b="0" i="0" u="none" strike="noStrike" cap="none" normalizeH="0" baseline="0">
                <a:ln>
                  <a:noFill/>
                </a:ln>
                <a:solidFill>
                  <a:srgbClr val="000000"/>
                </a:solidFill>
                <a:effectLst/>
                <a:latin typeface="Consolas" panose="020B0609020204030204" pitchFamily="49" charset="0"/>
              </a:rPr>
              <a:t>plt</a:t>
            </a:r>
            <a:br>
              <a:rPr kumimoji="0" lang="en-US" altLang="en-US" sz="1000" b="0" i="0" u="none" strike="noStrike" cap="none" normalizeH="0" baseline="0">
                <a:ln>
                  <a:noFill/>
                </a:ln>
                <a:solidFill>
                  <a:srgbClr val="000000"/>
                </a:solidFill>
                <a:effectLst/>
                <a:latin typeface="Consolas" panose="020B0609020204030204" pitchFamily="49" charset="0"/>
              </a:rPr>
            </a:br>
            <a:br>
              <a:rPr kumimoji="0" lang="en-US" altLang="en-US" sz="1000" b="0" i="0" u="none" strike="noStrike" cap="none" normalizeH="0" baseline="0">
                <a:ln>
                  <a:noFill/>
                </a:ln>
                <a:solidFill>
                  <a:srgbClr val="000000"/>
                </a:solidFill>
                <a:effectLst/>
                <a:latin typeface="Consolas" panose="020B0609020204030204" pitchFamily="49" charset="0"/>
              </a:rPr>
            </a:br>
            <a:r>
              <a:rPr kumimoji="0" lang="en-US" altLang="en-US" sz="1000" b="0" i="0" u="none" strike="noStrike" cap="none" normalizeH="0" baseline="0">
                <a:ln>
                  <a:noFill/>
                </a:ln>
                <a:solidFill>
                  <a:srgbClr val="000000"/>
                </a:solidFill>
                <a:effectLst/>
                <a:latin typeface="Consolas" panose="020B0609020204030204" pitchFamily="49" charset="0"/>
              </a:rPr>
              <a:t>plt.hist([laplace_mechanism(</a:t>
            </a:r>
            <a:r>
              <a:rPr kumimoji="0" lang="en-US" altLang="en-US" sz="1000" b="0" i="0" u="none" strike="noStrike" cap="none" normalizeH="0" baseline="0">
                <a:ln>
                  <a:noFill/>
                </a:ln>
                <a:solidFill>
                  <a:srgbClr val="0000FF"/>
                </a:solidFill>
                <a:effectLst/>
                <a:latin typeface="Consolas" panose="020B0609020204030204" pitchFamily="49" charset="0"/>
              </a:rPr>
              <a:t>8</a:t>
            </a:r>
            <a:r>
              <a:rPr kumimoji="0" lang="en-US" altLang="en-US" sz="1000" b="0" i="0" u="none" strike="noStrike" cap="none" normalizeH="0" baseline="0">
                <a:ln>
                  <a:noFill/>
                </a:ln>
                <a:solidFill>
                  <a:srgbClr val="000000"/>
                </a:solidFill>
                <a:effectLst/>
                <a:latin typeface="Consolas" panose="020B0609020204030204" pitchFamily="49" charset="0"/>
              </a:rPr>
              <a:t>,</a:t>
            </a:r>
            <a:r>
              <a:rPr kumimoji="0" lang="en-US" altLang="en-US" sz="1000" b="0" i="0" u="none" strike="noStrike" cap="none" normalizeH="0" baseline="0">
                <a:ln>
                  <a:noFill/>
                </a:ln>
                <a:solidFill>
                  <a:srgbClr val="0000FF"/>
                </a:solidFill>
                <a:effectLst/>
                <a:latin typeface="Consolas" panose="020B0609020204030204" pitchFamily="49" charset="0"/>
              </a:rPr>
              <a:t>1</a:t>
            </a:r>
            <a:r>
              <a:rPr kumimoji="0" lang="en-US" altLang="en-US" sz="1000" b="0" i="0" u="none" strike="noStrike" cap="none" normalizeH="0" baseline="0">
                <a:ln>
                  <a:noFill/>
                </a:ln>
                <a:solidFill>
                  <a:srgbClr val="000000"/>
                </a:solidFill>
                <a:effectLst/>
                <a:latin typeface="Consolas" panose="020B0609020204030204" pitchFamily="49" charset="0"/>
              </a:rPr>
              <a:t>,</a:t>
            </a:r>
            <a:r>
              <a:rPr kumimoji="0" lang="en-US" altLang="en-US" sz="1000" b="0" i="0" u="none" strike="noStrike" cap="none" normalizeH="0" baseline="0">
                <a:ln>
                  <a:noFill/>
                </a:ln>
                <a:solidFill>
                  <a:srgbClr val="0000FF"/>
                </a:solidFill>
                <a:effectLst/>
                <a:latin typeface="Consolas" panose="020B0609020204030204" pitchFamily="49" charset="0"/>
              </a:rPr>
              <a:t>1</a:t>
            </a:r>
            <a:r>
              <a:rPr kumimoji="0" lang="en-US" altLang="en-US" sz="1000" b="0" i="0" u="none" strike="noStrike" cap="none" normalizeH="0" baseline="0">
                <a:ln>
                  <a:noFill/>
                </a:ln>
                <a:solidFill>
                  <a:srgbClr val="000000"/>
                </a:solidFill>
                <a:effectLst/>
                <a:latin typeface="Consolas" panose="020B0609020204030204" pitchFamily="49" charset="0"/>
              </a:rPr>
              <a:t>) </a:t>
            </a:r>
            <a:r>
              <a:rPr kumimoji="0" lang="en-US" altLang="en-US" sz="1000" b="1" i="0" u="none" strike="noStrike" cap="none" normalizeH="0" baseline="0">
                <a:ln>
                  <a:noFill/>
                </a:ln>
                <a:solidFill>
                  <a:srgbClr val="000080"/>
                </a:solidFill>
                <a:effectLst/>
                <a:latin typeface="Consolas" panose="020B0609020204030204" pitchFamily="49" charset="0"/>
              </a:rPr>
              <a:t>for </a:t>
            </a:r>
            <a:r>
              <a:rPr kumimoji="0" lang="en-US" altLang="en-US" sz="1000" b="0" i="0" u="none" strike="noStrike" cap="none" normalizeH="0" baseline="0">
                <a:ln>
                  <a:noFill/>
                </a:ln>
                <a:solidFill>
                  <a:srgbClr val="000000"/>
                </a:solidFill>
                <a:effectLst/>
                <a:latin typeface="Consolas" panose="020B0609020204030204" pitchFamily="49" charset="0"/>
              </a:rPr>
              <a:t>x </a:t>
            </a:r>
            <a:r>
              <a:rPr kumimoji="0" lang="en-US" altLang="en-US" sz="1000" b="1" i="0" u="none" strike="noStrike" cap="none" normalizeH="0" baseline="0">
                <a:ln>
                  <a:noFill/>
                </a:ln>
                <a:solidFill>
                  <a:srgbClr val="000080"/>
                </a:solidFill>
                <a:effectLst/>
                <a:latin typeface="Consolas" panose="020B0609020204030204" pitchFamily="49" charset="0"/>
              </a:rPr>
              <a:t>in </a:t>
            </a:r>
            <a:r>
              <a:rPr kumimoji="0" lang="en-US" altLang="en-US" sz="1000" b="0" i="0" u="none" strike="noStrike" cap="none" normalizeH="0" baseline="0">
                <a:ln>
                  <a:noFill/>
                </a:ln>
                <a:solidFill>
                  <a:srgbClr val="000080"/>
                </a:solidFill>
                <a:effectLst/>
                <a:latin typeface="Consolas" panose="020B0609020204030204" pitchFamily="49" charset="0"/>
              </a:rPr>
              <a:t>range</a:t>
            </a:r>
            <a:r>
              <a:rPr kumimoji="0" lang="en-US" altLang="en-US" sz="1000" b="0" i="0" u="none" strike="noStrike" cap="none" normalizeH="0" baseline="0">
                <a:ln>
                  <a:noFill/>
                </a:ln>
                <a:solidFill>
                  <a:srgbClr val="000000"/>
                </a:solidFill>
                <a:effectLst/>
                <a:latin typeface="Consolas" panose="020B0609020204030204" pitchFamily="49" charset="0"/>
              </a:rPr>
              <a:t>(</a:t>
            </a:r>
            <a:r>
              <a:rPr kumimoji="0" lang="en-US" altLang="en-US" sz="1000" b="0" i="0" u="none" strike="noStrike" cap="none" normalizeH="0" baseline="0">
                <a:ln>
                  <a:noFill/>
                </a:ln>
                <a:solidFill>
                  <a:srgbClr val="0000FF"/>
                </a:solidFill>
                <a:effectLst/>
                <a:latin typeface="Consolas" panose="020B0609020204030204" pitchFamily="49" charset="0"/>
              </a:rPr>
              <a:t>1000</a:t>
            </a:r>
            <a:r>
              <a:rPr kumimoji="0" lang="en-US" altLang="en-US" sz="1000" b="0" i="0" u="none" strike="noStrike" cap="none" normalizeH="0" baseline="0">
                <a:ln>
                  <a:noFill/>
                </a:ln>
                <a:solidFill>
                  <a:srgbClr val="000000"/>
                </a:solidFill>
                <a:effectLst/>
                <a:latin typeface="Consolas" panose="020B0609020204030204" pitchFamily="49" charset="0"/>
              </a:rPr>
              <a:t>)], </a:t>
            </a:r>
            <a:r>
              <a:rPr kumimoji="0" lang="en-US" altLang="en-US" sz="1000" b="0" i="0" u="none" strike="noStrike" cap="none" normalizeH="0" baseline="0">
                <a:ln>
                  <a:noFill/>
                </a:ln>
                <a:solidFill>
                  <a:srgbClr val="0000FF"/>
                </a:solidFill>
                <a:effectLst/>
                <a:latin typeface="Consolas" panose="020B0609020204030204" pitchFamily="49" charset="0"/>
              </a:rPr>
              <a:t>100</a:t>
            </a:r>
            <a:r>
              <a:rPr kumimoji="0" lang="en-US" altLang="en-US" sz="1000" b="0" i="0" u="none" strike="noStrike" cap="none" normalizeH="0" baseline="0">
                <a:ln>
                  <a:noFill/>
                </a:ln>
                <a:solidFill>
                  <a:srgbClr val="000000"/>
                </a:solidFill>
                <a:effectLst/>
                <a:latin typeface="Consolas" panose="020B0609020204030204" pitchFamily="49" charset="0"/>
              </a:rPr>
              <a:t>)</a:t>
            </a:r>
            <a:br>
              <a:rPr kumimoji="0" lang="en-US" altLang="en-US" sz="1000" b="0" i="0" u="none" strike="noStrike" cap="none" normalizeH="0" baseline="0">
                <a:ln>
                  <a:noFill/>
                </a:ln>
                <a:solidFill>
                  <a:srgbClr val="000000"/>
                </a:solidFill>
                <a:effectLst/>
                <a:latin typeface="Consolas" panose="020B0609020204030204" pitchFamily="49" charset="0"/>
              </a:rPr>
            </a:br>
            <a:r>
              <a:rPr kumimoji="0" lang="en-US" altLang="en-US" sz="1000" b="0" i="0" u="none" strike="noStrike" cap="none" normalizeH="0" baseline="0">
                <a:ln>
                  <a:noFill/>
                </a:ln>
                <a:solidFill>
                  <a:srgbClr val="000000"/>
                </a:solidFill>
                <a:effectLst/>
                <a:latin typeface="Consolas" panose="020B0609020204030204" pitchFamily="49" charset="0"/>
              </a:rPr>
              <a:t>plt.show()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7" name="Grafik 16">
            <a:extLst>
              <a:ext uri="{FF2B5EF4-FFF2-40B4-BE49-F238E27FC236}">
                <a16:creationId xmlns:a16="http://schemas.microsoft.com/office/drawing/2014/main" id="{78514D5F-467A-4F03-B60F-4C57C11F37A0}"/>
              </a:ext>
            </a:extLst>
          </p:cNvPr>
          <p:cNvPicPr>
            <a:picLocks noChangeAspect="1"/>
          </p:cNvPicPr>
          <p:nvPr/>
        </p:nvPicPr>
        <p:blipFill>
          <a:blip r:embed="rId6"/>
          <a:stretch>
            <a:fillRect/>
          </a:stretch>
        </p:blipFill>
        <p:spPr>
          <a:xfrm>
            <a:off x="7449158" y="3264309"/>
            <a:ext cx="4408409" cy="3306307"/>
          </a:xfrm>
          <a:prstGeom prst="rect">
            <a:avLst/>
          </a:prstGeom>
        </p:spPr>
      </p:pic>
      <p:sp>
        <p:nvSpPr>
          <p:cNvPr id="18" name="Rechteck 17">
            <a:extLst>
              <a:ext uri="{FF2B5EF4-FFF2-40B4-BE49-F238E27FC236}">
                <a16:creationId xmlns:a16="http://schemas.microsoft.com/office/drawing/2014/main" id="{74AD1A51-455B-4783-B36A-74B519764589}"/>
              </a:ext>
            </a:extLst>
          </p:cNvPr>
          <p:cNvSpPr/>
          <p:nvPr/>
        </p:nvSpPr>
        <p:spPr>
          <a:xfrm>
            <a:off x="334432" y="3356992"/>
            <a:ext cx="7114725" cy="1600438"/>
          </a:xfrm>
          <a:prstGeom prst="rect">
            <a:avLst/>
          </a:prstGeom>
        </p:spPr>
        <p:txBody>
          <a:bodyPr wrap="square">
            <a:spAutoFit/>
          </a:bodyPr>
          <a:lstStyle/>
          <a:p>
            <a:pPr marL="357187" lvl="1" indent="0">
              <a:buNone/>
            </a:pPr>
            <a:r>
              <a:rPr lang="en-US" sz="1400" dirty="0">
                <a:solidFill>
                  <a:schemeClr val="tx1">
                    <a:lumMod val="65000"/>
                    <a:lumOff val="35000"/>
                  </a:schemeClr>
                </a:solidFill>
                <a:latin typeface="+mn-lt"/>
              </a:rPr>
              <a:t>As you can see, the histogram takes on the form of the Laplace distribution centered at 8. With every query it becomes more likely that this is the true result.</a:t>
            </a:r>
          </a:p>
          <a:p>
            <a:pPr marL="357187" lvl="1" indent="0">
              <a:buNone/>
            </a:pPr>
            <a:endParaRPr lang="en-US" sz="1400" dirty="0">
              <a:solidFill>
                <a:schemeClr val="tx1">
                  <a:lumMod val="65000"/>
                  <a:lumOff val="35000"/>
                </a:schemeClr>
              </a:solidFill>
              <a:latin typeface="+mn-lt"/>
            </a:endParaRPr>
          </a:p>
          <a:p>
            <a:pPr marL="357187" lvl="1" indent="0">
              <a:buNone/>
            </a:pPr>
            <a:r>
              <a:rPr lang="en-US" sz="1400" dirty="0">
                <a:solidFill>
                  <a:schemeClr val="tx1">
                    <a:lumMod val="65000"/>
                    <a:lumOff val="35000"/>
                  </a:schemeClr>
                </a:solidFill>
                <a:latin typeface="+mn-lt"/>
              </a:rPr>
              <a:t>This illustrates the inevitability that too many too accurate query results will eventually break privacy. Differential privacy attempts to postpone this inevitability but cannot change the fact that either the number of queries we can ask, or their usefulness is limited.</a:t>
            </a:r>
            <a:endParaRPr lang="en-US" sz="1400" dirty="0">
              <a:latin typeface="+mn-lt"/>
            </a:endParaRPr>
          </a:p>
        </p:txBody>
      </p:sp>
    </p:spTree>
    <p:extLst>
      <p:ext uri="{BB962C8B-B14F-4D97-AF65-F5344CB8AC3E}">
        <p14:creationId xmlns:p14="http://schemas.microsoft.com/office/powerpoint/2010/main" val="284102085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1CE72F6E-7D09-4BA4-BACB-9DC88F8A2112}"/>
                  </a:ext>
                </a:extLst>
              </p:cNvPr>
              <p:cNvSpPr>
                <a:spLocks noGrp="1"/>
              </p:cNvSpPr>
              <p:nvPr>
                <p:ph idx="1"/>
              </p:nvPr>
            </p:nvSpPr>
            <p:spPr/>
            <p:txBody>
              <a:bodyPr>
                <a:normAutofit/>
              </a:bodyPr>
              <a:lstStyle/>
              <a:p>
                <a:pPr marL="285750" indent="-285750">
                  <a:buFont typeface="Arial" panose="020B0604020202020204" pitchFamily="34" charset="0"/>
                  <a:buChar char="•"/>
                </a:pPr>
                <a:r>
                  <a:rPr lang="en-US" sz="1400" dirty="0"/>
                  <a:t>Differential Privacy extends beyond disclosure limitation and can give broad game theoretic guarantees</a:t>
                </a:r>
              </a:p>
              <a:p>
                <a:pPr marL="285750" indent="-285750">
                  <a:buFont typeface="Arial" panose="020B0604020202020204" pitchFamily="34" charset="0"/>
                  <a:buChar char="•"/>
                </a:pPr>
                <a:r>
                  <a:rPr lang="en-US" sz="1400" dirty="0"/>
                  <a:t>The exponential mechanism can be used in cases where the result of an analysis is non-numeric or not robust to additive perturbations</a:t>
                </a:r>
              </a:p>
              <a:p>
                <a:pPr marL="285750" indent="-285750">
                  <a:buFont typeface="Arial" panose="020B0604020202020204" pitchFamily="34" charset="0"/>
                  <a:buChar char="•"/>
                </a:pPr>
                <a:r>
                  <a:rPr lang="en-US" sz="1400" dirty="0"/>
                  <a:t>Moreover, it is a general framework that captures any mechanism that gives differential privacy</a:t>
                </a:r>
              </a:p>
              <a:p>
                <a:pPr marL="285750" indent="-285750">
                  <a:buFont typeface="Arial" panose="020B0604020202020204" pitchFamily="34" charset="0"/>
                  <a:buChar char="•"/>
                </a:pPr>
                <a:r>
                  <a:rPr lang="en-US" sz="1400" dirty="0"/>
                  <a:t>It operates based on a utility function </a:t>
                </a:r>
                <a14:m>
                  <m:oMath xmlns:m="http://schemas.openxmlformats.org/officeDocument/2006/math">
                    <m:r>
                      <a:rPr lang="de-DE" sz="1400" b="0" i="1" smtClean="0">
                        <a:latin typeface="Cambria Math" panose="02040503050406030204" pitchFamily="18" charset="0"/>
                      </a:rPr>
                      <m:t>𝑢</m:t>
                    </m:r>
                  </m:oMath>
                </a14:m>
                <a:r>
                  <a:rPr lang="en-US" sz="1400" dirty="0"/>
                  <a:t> that assigns each possible result </a:t>
                </a:r>
                <a14:m>
                  <m:oMath xmlns:m="http://schemas.openxmlformats.org/officeDocument/2006/math">
                    <m:r>
                      <a:rPr lang="de-DE" sz="1400" b="0" i="1" smtClean="0">
                        <a:latin typeface="Cambria Math" panose="02040503050406030204" pitchFamily="18" charset="0"/>
                      </a:rPr>
                      <m:t>𝑟</m:t>
                    </m:r>
                  </m:oMath>
                </a14:m>
                <a:r>
                  <a:rPr lang="en-US" sz="1400" dirty="0"/>
                  <a:t> for a database </a:t>
                </a:r>
                <a14:m>
                  <m:oMath xmlns:m="http://schemas.openxmlformats.org/officeDocument/2006/math">
                    <m:r>
                      <a:rPr lang="de-DE" sz="1400" b="0" i="1" smtClean="0">
                        <a:latin typeface="Cambria Math" panose="02040503050406030204" pitchFamily="18" charset="0"/>
                      </a:rPr>
                      <m:t>𝐷</m:t>
                    </m:r>
                  </m:oMath>
                </a14:m>
                <a:r>
                  <a:rPr lang="en-US" sz="1400" dirty="0"/>
                  <a:t> a utility score and outputs results with a good utility with an exponentially higher probability:</a:t>
                </a:r>
              </a:p>
              <a:p>
                <a:pPr marL="0" indent="0"/>
                <a14:m>
                  <m:oMathPara xmlns:m="http://schemas.openxmlformats.org/officeDocument/2006/math">
                    <m:oMathParaPr>
                      <m:jc m:val="centerGroup"/>
                    </m:oMathParaPr>
                    <m:oMath xmlns:m="http://schemas.openxmlformats.org/officeDocument/2006/math">
                      <m:func>
                        <m:funcPr>
                          <m:ctrlPr>
                            <a:rPr lang="de-DE" sz="1400" i="1">
                              <a:latin typeface="Cambria Math" panose="02040503050406030204" pitchFamily="18" charset="0"/>
                            </a:rPr>
                          </m:ctrlPr>
                        </m:funcPr>
                        <m:fName>
                          <m:r>
                            <m:rPr>
                              <m:sty m:val="p"/>
                            </m:rPr>
                            <a:rPr lang="de-DE" sz="1400">
                              <a:latin typeface="Cambria Math" panose="02040503050406030204" pitchFamily="18" charset="0"/>
                            </a:rPr>
                            <m:t>Pr</m:t>
                          </m:r>
                        </m:fName>
                        <m:e>
                          <m:d>
                            <m:dPr>
                              <m:begChr m:val="["/>
                              <m:endChr m:val="]"/>
                              <m:ctrlPr>
                                <a:rPr lang="de-DE" sz="1400" i="1">
                                  <a:latin typeface="Cambria Math" panose="02040503050406030204" pitchFamily="18" charset="0"/>
                                </a:rPr>
                              </m:ctrlPr>
                            </m:dPr>
                            <m:e>
                              <m:r>
                                <a:rPr lang="de-DE" sz="1400" i="1">
                                  <a:latin typeface="Cambria Math" panose="02040503050406030204" pitchFamily="18" charset="0"/>
                                </a:rPr>
                                <m:t>𝑀</m:t>
                              </m:r>
                              <m:d>
                                <m:dPr>
                                  <m:ctrlPr>
                                    <a:rPr lang="de-DE" sz="1400" i="1">
                                      <a:latin typeface="Cambria Math" panose="02040503050406030204" pitchFamily="18" charset="0"/>
                                    </a:rPr>
                                  </m:ctrlPr>
                                </m:dPr>
                                <m:e>
                                  <m:r>
                                    <a:rPr lang="de-DE" sz="1400" i="1">
                                      <a:latin typeface="Cambria Math" panose="02040503050406030204" pitchFamily="18" charset="0"/>
                                    </a:rPr>
                                    <m:t>𝐷</m:t>
                                  </m:r>
                                </m:e>
                              </m:d>
                              <m:r>
                                <a:rPr lang="de-DE" sz="1400" i="1">
                                  <a:latin typeface="Cambria Math" panose="02040503050406030204" pitchFamily="18" charset="0"/>
                                </a:rPr>
                                <m:t>=</m:t>
                              </m:r>
                              <m:r>
                                <a:rPr lang="de-DE" sz="1400" i="1">
                                  <a:latin typeface="Cambria Math" panose="02040503050406030204" pitchFamily="18" charset="0"/>
                                </a:rPr>
                                <m:t>𝑟</m:t>
                              </m:r>
                            </m:e>
                          </m:d>
                        </m:e>
                      </m:func>
                      <m:r>
                        <a:rPr lang="de-DE" sz="1400" i="1">
                          <a:latin typeface="Cambria Math" panose="02040503050406030204" pitchFamily="18" charset="0"/>
                        </a:rPr>
                        <m:t>=</m:t>
                      </m:r>
                      <m:f>
                        <m:fPr>
                          <m:ctrlPr>
                            <a:rPr lang="de-DE" sz="1400" i="1">
                              <a:latin typeface="Cambria Math" panose="02040503050406030204" pitchFamily="18" charset="0"/>
                            </a:rPr>
                          </m:ctrlPr>
                        </m:fPr>
                        <m:num>
                          <m:func>
                            <m:funcPr>
                              <m:ctrlPr>
                                <a:rPr lang="de-DE" sz="1400" i="1">
                                  <a:latin typeface="Cambria Math" panose="02040503050406030204" pitchFamily="18" charset="0"/>
                                </a:rPr>
                              </m:ctrlPr>
                            </m:funcPr>
                            <m:fName>
                              <m:r>
                                <m:rPr>
                                  <m:sty m:val="p"/>
                                </m:rPr>
                                <a:rPr lang="de-DE" sz="1400">
                                  <a:latin typeface="Cambria Math" panose="02040503050406030204" pitchFamily="18" charset="0"/>
                                </a:rPr>
                                <m:t>exp</m:t>
                              </m:r>
                            </m:fName>
                            <m:e>
                              <m:d>
                                <m:dPr>
                                  <m:ctrlPr>
                                    <a:rPr lang="de-DE" sz="1400" i="1">
                                      <a:latin typeface="Cambria Math" panose="02040503050406030204" pitchFamily="18" charset="0"/>
                                    </a:rPr>
                                  </m:ctrlPr>
                                </m:dPr>
                                <m:e>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r>
                                            <a:rPr lang="de-DE" sz="1400" i="1">
                                              <a:latin typeface="Cambria Math" panose="02040503050406030204" pitchFamily="18" charset="0"/>
                                              <a:ea typeface="Cambria Math" panose="02040503050406030204" pitchFamily="18" charset="0"/>
                                            </a:rPr>
                                            <m:t>𝐷</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𝑟</m:t>
                                          </m:r>
                                        </m:e>
                                      </m:d>
                                    </m:num>
                                    <m:den>
                                      <m:r>
                                        <a:rPr lang="de-DE" sz="1400" i="1">
                                          <a:latin typeface="Cambria Math" panose="02040503050406030204" pitchFamily="18" charset="0"/>
                                          <a:ea typeface="Cambria Math" panose="02040503050406030204" pitchFamily="18" charset="0"/>
                                        </a:rPr>
                                        <m:t>2∗∆</m:t>
                                      </m:r>
                                      <m:r>
                                        <a:rPr lang="de-DE" sz="1400" i="1">
                                          <a:latin typeface="Cambria Math" panose="02040503050406030204" pitchFamily="18" charset="0"/>
                                          <a:ea typeface="Cambria Math" panose="02040503050406030204" pitchFamily="18" charset="0"/>
                                        </a:rPr>
                                        <m:t>𝑢</m:t>
                                      </m:r>
                                    </m:den>
                                  </m:f>
                                </m:e>
                              </m:d>
                            </m:e>
                          </m:func>
                        </m:num>
                        <m:den>
                          <m:nary>
                            <m:naryPr>
                              <m:chr m:val="∑"/>
                              <m:supHide m:val="on"/>
                              <m:ctrlPr>
                                <a:rPr lang="de-DE" sz="1400" i="1">
                                  <a:latin typeface="Cambria Math" panose="02040503050406030204" pitchFamily="18" charset="0"/>
                                </a:rPr>
                              </m:ctrlPr>
                            </m:naryPr>
                            <m:sub>
                              <m:sSup>
                                <m:sSupPr>
                                  <m:ctrlPr>
                                    <a:rPr lang="de-DE" sz="1400" i="1">
                                      <a:latin typeface="Cambria Math" panose="02040503050406030204" pitchFamily="18" charset="0"/>
                                    </a:rPr>
                                  </m:ctrlPr>
                                </m:sSupPr>
                                <m:e>
                                  <m:r>
                                    <a:rPr lang="de-DE" sz="1400" i="1">
                                      <a:latin typeface="Cambria Math" panose="02040503050406030204" pitchFamily="18" charset="0"/>
                                    </a:rPr>
                                    <m:t>𝑟</m:t>
                                  </m:r>
                                </m:e>
                                <m:sup>
                                  <m:r>
                                    <a:rPr lang="de-DE" sz="1400" i="1">
                                      <a:latin typeface="Cambria Math" panose="02040503050406030204" pitchFamily="18" charset="0"/>
                                    </a:rPr>
                                    <m:t>′</m:t>
                                  </m:r>
                                </m:sup>
                              </m:sSup>
                              <m:r>
                                <a:rPr lang="de-DE" sz="1400" i="1">
                                  <a:latin typeface="Cambria Math" panose="02040503050406030204" pitchFamily="18" charset="0"/>
                                </a:rPr>
                                <m:t>∈</m:t>
                              </m:r>
                              <m:r>
                                <a:rPr lang="de-DE" sz="1400" i="1">
                                  <a:latin typeface="Cambria Math" panose="02040503050406030204" pitchFamily="18" charset="0"/>
                                </a:rPr>
                                <m:t>𝑅</m:t>
                              </m:r>
                            </m:sub>
                            <m:sup/>
                            <m:e>
                              <m:func>
                                <m:funcPr>
                                  <m:ctrlPr>
                                    <a:rPr lang="de-DE" sz="1400" i="1">
                                      <a:latin typeface="Cambria Math" panose="02040503050406030204" pitchFamily="18" charset="0"/>
                                    </a:rPr>
                                  </m:ctrlPr>
                                </m:funcPr>
                                <m:fName>
                                  <m:r>
                                    <m:rPr>
                                      <m:sty m:val="p"/>
                                    </m:rPr>
                                    <a:rPr lang="de-DE" sz="1400">
                                      <a:latin typeface="Cambria Math" panose="02040503050406030204" pitchFamily="18" charset="0"/>
                                    </a:rPr>
                                    <m:t>exp</m:t>
                                  </m:r>
                                </m:fName>
                                <m:e>
                                  <m:d>
                                    <m:dPr>
                                      <m:ctrlPr>
                                        <a:rPr lang="de-DE" sz="1400" i="1">
                                          <a:latin typeface="Cambria Math" panose="02040503050406030204" pitchFamily="18" charset="0"/>
                                        </a:rPr>
                                      </m:ctrlPr>
                                    </m:dPr>
                                    <m:e>
                                      <m:f>
                                        <m:fPr>
                                          <m:ctrlPr>
                                            <a:rPr lang="de-DE" sz="1400" i="1">
                                              <a:latin typeface="Cambria Math" panose="02040503050406030204" pitchFamily="18" charset="0"/>
                                              <a:ea typeface="Cambria Math" panose="02040503050406030204" pitchFamily="18" charset="0"/>
                                            </a:rPr>
                                          </m:ctrlPr>
                                        </m:fPr>
                                        <m:num>
                                          <m:r>
                                            <a:rPr lang="de-DE" sz="1400" i="1">
                                              <a:latin typeface="Cambria Math" panose="02040503050406030204" pitchFamily="18" charset="0"/>
                                              <a:ea typeface="Cambria Math" panose="02040503050406030204" pitchFamily="18" charset="0"/>
                                            </a:rPr>
                                            <m:t>𝜀</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𝑢</m:t>
                                          </m:r>
                                          <m:d>
                                            <m:dPr>
                                              <m:ctrlPr>
                                                <a:rPr lang="de-DE" sz="1400" i="1">
                                                  <a:latin typeface="Cambria Math" panose="02040503050406030204" pitchFamily="18" charset="0"/>
                                                  <a:ea typeface="Cambria Math" panose="02040503050406030204" pitchFamily="18" charset="0"/>
                                                </a:rPr>
                                              </m:ctrlPr>
                                            </m:dPr>
                                            <m:e>
                                              <m:r>
                                                <a:rPr lang="de-DE" sz="1400" i="1">
                                                  <a:latin typeface="Cambria Math" panose="02040503050406030204" pitchFamily="18" charset="0"/>
                                                  <a:ea typeface="Cambria Math" panose="02040503050406030204" pitchFamily="18" charset="0"/>
                                                </a:rPr>
                                                <m:t>𝐷</m:t>
                                              </m:r>
                                              <m:r>
                                                <a:rPr lang="de-DE" sz="1400" i="1">
                                                  <a:latin typeface="Cambria Math" panose="02040503050406030204" pitchFamily="18" charset="0"/>
                                                  <a:ea typeface="Cambria Math" panose="02040503050406030204" pitchFamily="18" charset="0"/>
                                                </a:rPr>
                                                <m:t>,</m:t>
                                              </m:r>
                                              <m:r>
                                                <a:rPr lang="de-DE" sz="1400" i="1">
                                                  <a:latin typeface="Cambria Math" panose="02040503050406030204" pitchFamily="18" charset="0"/>
                                                  <a:ea typeface="Cambria Math" panose="02040503050406030204" pitchFamily="18" charset="0"/>
                                                </a:rPr>
                                                <m:t>𝑟</m:t>
                                              </m:r>
                                            </m:e>
                                          </m:d>
                                        </m:num>
                                        <m:den>
                                          <m:r>
                                            <a:rPr lang="de-DE" sz="1400" i="1">
                                              <a:latin typeface="Cambria Math" panose="02040503050406030204" pitchFamily="18" charset="0"/>
                                              <a:ea typeface="Cambria Math" panose="02040503050406030204" pitchFamily="18" charset="0"/>
                                            </a:rPr>
                                            <m:t>2∗∆</m:t>
                                          </m:r>
                                          <m:r>
                                            <a:rPr lang="de-DE" sz="1400" i="1">
                                              <a:latin typeface="Cambria Math" panose="02040503050406030204" pitchFamily="18" charset="0"/>
                                              <a:ea typeface="Cambria Math" panose="02040503050406030204" pitchFamily="18" charset="0"/>
                                            </a:rPr>
                                            <m:t>𝑢</m:t>
                                          </m:r>
                                        </m:den>
                                      </m:f>
                                    </m:e>
                                  </m:d>
                                </m:e>
                              </m:func>
                            </m:e>
                          </m:nary>
                        </m:den>
                      </m:f>
                    </m:oMath>
                  </m:oMathPara>
                </a14:m>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biggest drawback of the exponential mechanism is its computability, as one must iterate over all possible results </a:t>
                </a:r>
                <a14:m>
                  <m:oMath xmlns:m="http://schemas.openxmlformats.org/officeDocument/2006/math">
                    <m:r>
                      <a:rPr lang="de-DE" sz="1400" i="1">
                        <a:latin typeface="Cambria Math" panose="02040503050406030204" pitchFamily="18" charset="0"/>
                      </a:rPr>
                      <m:t>𝑟</m:t>
                    </m:r>
                  </m:oMath>
                </a14:m>
                <a:endParaRPr lang="en-US" sz="1400" dirty="0"/>
              </a:p>
              <a:p>
                <a:pPr marL="0" indent="0"/>
                <a:endParaRPr lang="en-US" sz="1400" dirty="0"/>
              </a:p>
              <a:p>
                <a:pPr marL="0" indent="0"/>
                <a:r>
                  <a:rPr lang="en-US" sz="1600" dirty="0">
                    <a:solidFill>
                      <a:schemeClr val="accent5"/>
                    </a:solidFill>
                  </a:rPr>
                  <a:t>Outlook</a:t>
                </a:r>
                <a:endParaRPr lang="en-US" sz="1400" dirty="0"/>
              </a:p>
              <a:p>
                <a:pPr marL="285750" indent="-285750">
                  <a:buFont typeface="Arial" panose="020B0604020202020204" pitchFamily="34" charset="0"/>
                  <a:buChar char="•"/>
                </a:pPr>
                <a:r>
                  <a:rPr lang="en-US" sz="1400" dirty="0"/>
                  <a:t>Visit </a:t>
                </a:r>
                <a:r>
                  <a:rPr lang="en-US" sz="1400" dirty="0">
                    <a:solidFill>
                      <a:schemeClr val="accent5"/>
                    </a:solidFill>
                  </a:rPr>
                  <a:t>comparing the mechanisms </a:t>
                </a:r>
                <a:r>
                  <a:rPr lang="en-US" sz="1400" dirty="0"/>
                  <a:t>to see when to choose other mechanisms over the exponential mechanism</a:t>
                </a:r>
              </a:p>
              <a:p>
                <a:pPr marL="285750" indent="-285750">
                  <a:buFont typeface="Arial" panose="020B0604020202020204" pitchFamily="34" charset="0"/>
                  <a:buChar char="•"/>
                </a:pPr>
                <a:endParaRPr lang="en-US" sz="1400" noProof="0" dirty="0"/>
              </a:p>
            </p:txBody>
          </p:sp>
        </mc:Choice>
        <mc:Fallback xmlns="">
          <p:sp>
            <p:nvSpPr>
              <p:cNvPr id="2" name="Inhaltsplatzhalter 1">
                <a:extLst>
                  <a:ext uri="{FF2B5EF4-FFF2-40B4-BE49-F238E27FC236}">
                    <a16:creationId xmlns:a16="http://schemas.microsoft.com/office/drawing/2014/main" id="{1CE72F6E-7D09-4BA4-BACB-9DC88F8A2112}"/>
                  </a:ext>
                </a:extLst>
              </p:cNvPr>
              <p:cNvSpPr>
                <a:spLocks noGrp="1" noRot="1" noChangeAspect="1" noMove="1" noResize="1" noEditPoints="1" noAdjustHandles="1" noChangeArrowheads="1" noChangeShapeType="1" noTextEdit="1"/>
              </p:cNvSpPr>
              <p:nvPr>
                <p:ph idx="1"/>
              </p:nvPr>
            </p:nvSpPr>
            <p:spPr>
              <a:blipFill>
                <a:blip r:embed="rId3"/>
                <a:stretch>
                  <a:fillRect l="-317" t="-226"/>
                </a:stretch>
              </a:blipFill>
            </p:spPr>
            <p:txBody>
              <a:bodyPr/>
              <a:lstStyle/>
              <a:p>
                <a:r>
                  <a:rPr lang="en-US">
                    <a:noFill/>
                  </a:rPr>
                  <a:t> </a:t>
                </a:r>
              </a:p>
            </p:txBody>
          </p:sp>
        </mc:Fallback>
      </mc:AlternateContent>
      <p:sp>
        <p:nvSpPr>
          <p:cNvPr id="3" name="Titel 2">
            <a:extLst>
              <a:ext uri="{FF2B5EF4-FFF2-40B4-BE49-F238E27FC236}">
                <a16:creationId xmlns:a16="http://schemas.microsoft.com/office/drawing/2014/main" id="{17A2D5F7-BC56-443B-B55F-A99A04B3F038}"/>
              </a:ext>
            </a:extLst>
          </p:cNvPr>
          <p:cNvSpPr>
            <a:spLocks noGrp="1"/>
          </p:cNvSpPr>
          <p:nvPr>
            <p:ph type="title"/>
          </p:nvPr>
        </p:nvSpPr>
        <p:spPr/>
        <p:txBody>
          <a:bodyPr/>
          <a:lstStyle/>
          <a:p>
            <a:r>
              <a:rPr lang="en-US" dirty="0"/>
              <a:t>Key Takeaways</a:t>
            </a:r>
            <a:endParaRPr lang="en-US" noProof="0" dirty="0"/>
          </a:p>
        </p:txBody>
      </p:sp>
      <p:sp>
        <p:nvSpPr>
          <p:cNvPr id="4" name="Datumsplatzhalter 3">
            <a:extLst>
              <a:ext uri="{FF2B5EF4-FFF2-40B4-BE49-F238E27FC236}">
                <a16:creationId xmlns:a16="http://schemas.microsoft.com/office/drawing/2014/main" id="{997DAB54-1244-420D-9381-705CDF91AD49}"/>
              </a:ext>
            </a:extLst>
          </p:cNvPr>
          <p:cNvSpPr>
            <a:spLocks noGrp="1"/>
          </p:cNvSpPr>
          <p:nvPr>
            <p:ph type="dt" sz="half" idx="10"/>
          </p:nvPr>
        </p:nvSpPr>
        <p:spPr/>
        <p:txBody>
          <a:bodyPr/>
          <a:lstStyle/>
          <a:p>
            <a:pPr>
              <a:defRPr/>
            </a:pPr>
            <a:r>
              <a:rPr lang="en-US"/>
              <a:t>© sebis</a:t>
            </a:r>
            <a:endParaRPr lang="de-DE" dirty="0"/>
          </a:p>
        </p:txBody>
      </p:sp>
      <p:sp>
        <p:nvSpPr>
          <p:cNvPr id="6" name="Foliennummernplatzhalter 5">
            <a:extLst>
              <a:ext uri="{FF2B5EF4-FFF2-40B4-BE49-F238E27FC236}">
                <a16:creationId xmlns:a16="http://schemas.microsoft.com/office/drawing/2014/main" id="{D6E6E49A-8CB4-4B02-8E8A-7CF20D984581}"/>
              </a:ext>
            </a:extLst>
          </p:cNvPr>
          <p:cNvSpPr>
            <a:spLocks noGrp="1"/>
          </p:cNvSpPr>
          <p:nvPr>
            <p:ph type="sldNum" sz="quarter" idx="12"/>
          </p:nvPr>
        </p:nvSpPr>
        <p:spPr/>
        <p:txBody>
          <a:bodyPr/>
          <a:lstStyle/>
          <a:p>
            <a:pPr>
              <a:defRPr/>
            </a:pPr>
            <a:fld id="{E201E5CB-5EE0-4EA4-87FF-7D8A79A61969}" type="slidenum">
              <a:rPr lang="de-DE" smtClean="0"/>
              <a:pPr>
                <a:defRPr/>
              </a:pPr>
              <a:t>22</a:t>
            </a:fld>
            <a:endParaRPr lang="de-DE" dirty="0"/>
          </a:p>
        </p:txBody>
      </p:sp>
      <p:grpSp>
        <p:nvGrpSpPr>
          <p:cNvPr id="15" name="Gruppieren 14">
            <a:extLst>
              <a:ext uri="{FF2B5EF4-FFF2-40B4-BE49-F238E27FC236}">
                <a16:creationId xmlns:a16="http://schemas.microsoft.com/office/drawing/2014/main" id="{DAF96C13-53CE-4009-A316-B4C372B6357C}"/>
              </a:ext>
            </a:extLst>
          </p:cNvPr>
          <p:cNvGrpSpPr/>
          <p:nvPr/>
        </p:nvGrpSpPr>
        <p:grpSpPr>
          <a:xfrm>
            <a:off x="9383184" y="404814"/>
            <a:ext cx="1800000" cy="360000"/>
            <a:chOff x="9734217" y="945176"/>
            <a:chExt cx="1800000" cy="360000"/>
          </a:xfrm>
        </p:grpSpPr>
        <p:grpSp>
          <p:nvGrpSpPr>
            <p:cNvPr id="16" name="Gruppieren 15">
              <a:extLst>
                <a:ext uri="{FF2B5EF4-FFF2-40B4-BE49-F238E27FC236}">
                  <a16:creationId xmlns:a16="http://schemas.microsoft.com/office/drawing/2014/main" id="{2D109C30-DAAB-490B-8B13-7F076F820C93}"/>
                </a:ext>
              </a:extLst>
            </p:cNvPr>
            <p:cNvGrpSpPr/>
            <p:nvPr/>
          </p:nvGrpSpPr>
          <p:grpSpPr>
            <a:xfrm>
              <a:off x="11174217" y="945176"/>
              <a:ext cx="360000" cy="360000"/>
              <a:chOff x="11174217" y="945176"/>
              <a:chExt cx="360000" cy="360000"/>
            </a:xfrm>
          </p:grpSpPr>
          <p:sp>
            <p:nvSpPr>
              <p:cNvPr id="21" name="Interaktive Schaltfläche: Leer 20">
                <a:hlinkClick r:id="" action="ppaction://noaction" highlightClick="1"/>
                <a:extLst>
                  <a:ext uri="{FF2B5EF4-FFF2-40B4-BE49-F238E27FC236}">
                    <a16:creationId xmlns:a16="http://schemas.microsoft.com/office/drawing/2014/main" id="{B55B047E-4897-41B2-859D-6198370451D2}"/>
                  </a:ext>
                </a:extLst>
              </p:cNvPr>
              <p:cNvSpPr/>
              <p:nvPr/>
            </p:nvSpPr>
            <p:spPr bwMode="auto">
              <a:xfrm>
                <a:off x="11174217" y="945176"/>
                <a:ext cx="360000" cy="360000"/>
              </a:xfrm>
              <a:prstGeom prst="actionButtonBlank">
                <a:avLst/>
              </a:prstGeom>
              <a:solidFill>
                <a:schemeClr val="accent5"/>
              </a:solid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pic>
            <p:nvPicPr>
              <p:cNvPr id="22" name="Grafik 21" descr="Schlüssel">
                <a:extLst>
                  <a:ext uri="{FF2B5EF4-FFF2-40B4-BE49-F238E27FC236}">
                    <a16:creationId xmlns:a16="http://schemas.microsoft.com/office/drawing/2014/main" id="{2D631767-82FD-498C-98B7-859DBF34B4B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11200728" y="971684"/>
                <a:ext cx="306977" cy="306977"/>
              </a:xfrm>
              <a:prstGeom prst="rect">
                <a:avLst/>
              </a:prstGeom>
            </p:spPr>
          </p:pic>
        </p:grpSp>
        <p:sp>
          <p:nvSpPr>
            <p:cNvPr id="17" name="Interaktive Schaltfläche: Nächste(r) oder Weiter 16">
              <a:hlinkClick r:id="" action="ppaction://hlinkshowjump?jump=nextslide" highlightClick="1"/>
              <a:extLst>
                <a:ext uri="{FF2B5EF4-FFF2-40B4-BE49-F238E27FC236}">
                  <a16:creationId xmlns:a16="http://schemas.microsoft.com/office/drawing/2014/main" id="{33FE0A86-7F96-4D33-9AE4-62018712C677}"/>
                </a:ext>
              </a:extLst>
            </p:cNvPr>
            <p:cNvSpPr/>
            <p:nvPr/>
          </p:nvSpPr>
          <p:spPr bwMode="auto">
            <a:xfrm>
              <a:off x="10814217" y="945176"/>
              <a:ext cx="360000" cy="360000"/>
            </a:xfrm>
            <a:prstGeom prst="actionButtonForwardNext">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8" name="Interaktive Schaltfläche: Zurück oder Vorherige(r) 17">
              <a:hlinkClick r:id="" action="ppaction://hlinkshowjump?jump=previousslide" highlightClick="1"/>
              <a:extLst>
                <a:ext uri="{FF2B5EF4-FFF2-40B4-BE49-F238E27FC236}">
                  <a16:creationId xmlns:a16="http://schemas.microsoft.com/office/drawing/2014/main" id="{F9078BE3-683C-4BDC-893A-41822723AC9C}"/>
                </a:ext>
              </a:extLst>
            </p:cNvPr>
            <p:cNvSpPr/>
            <p:nvPr/>
          </p:nvSpPr>
          <p:spPr bwMode="auto">
            <a:xfrm>
              <a:off x="10454217" y="945176"/>
              <a:ext cx="360000" cy="360000"/>
            </a:xfrm>
            <a:prstGeom prst="actionButtonBackPrevious">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9" name="Interaktive Schaltfläche: Zurückkehren 18">
              <a:hlinkClick r:id="" action="ppaction://hlinkshowjump?jump=lastslideviewed" highlightClick="1"/>
              <a:extLst>
                <a:ext uri="{FF2B5EF4-FFF2-40B4-BE49-F238E27FC236}">
                  <a16:creationId xmlns:a16="http://schemas.microsoft.com/office/drawing/2014/main" id="{1032523E-6E75-465A-ADAF-0145BF012736}"/>
                </a:ext>
              </a:extLst>
            </p:cNvPr>
            <p:cNvSpPr/>
            <p:nvPr/>
          </p:nvSpPr>
          <p:spPr bwMode="auto">
            <a:xfrm>
              <a:off x="9734217" y="945176"/>
              <a:ext cx="360000" cy="360000"/>
            </a:xfrm>
            <a:prstGeom prst="actionButtonReturn">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0" name="Interaktive Schaltfläche: Zur Startseite wechseln 19">
              <a:hlinkClick r:id="" action="ppaction://hlinkshowjump?jump=firstslide" highlightClick="1"/>
              <a:extLst>
                <a:ext uri="{FF2B5EF4-FFF2-40B4-BE49-F238E27FC236}">
                  <a16:creationId xmlns:a16="http://schemas.microsoft.com/office/drawing/2014/main" id="{222A719C-0C77-4049-BCA0-3D0D06462EC8}"/>
                </a:ext>
              </a:extLst>
            </p:cNvPr>
            <p:cNvSpPr/>
            <p:nvPr/>
          </p:nvSpPr>
          <p:spPr bwMode="auto">
            <a:xfrm>
              <a:off x="10094217" y="945176"/>
              <a:ext cx="360000" cy="360000"/>
            </a:xfrm>
            <a:prstGeom prst="actionButtonHome">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grpSp>
    </p:spTree>
    <p:extLst>
      <p:ext uri="{BB962C8B-B14F-4D97-AF65-F5344CB8AC3E}">
        <p14:creationId xmlns:p14="http://schemas.microsoft.com/office/powerpoint/2010/main" val="189105343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CE72F6E-7D09-4BA4-BACB-9DC88F8A2112}"/>
              </a:ext>
            </a:extLst>
          </p:cNvPr>
          <p:cNvSpPr>
            <a:spLocks noGrp="1"/>
          </p:cNvSpPr>
          <p:nvPr>
            <p:ph idx="1"/>
          </p:nvPr>
        </p:nvSpPr>
        <p:spPr/>
        <p:txBody>
          <a:bodyPr>
            <a:normAutofit/>
          </a:bodyPr>
          <a:lstStyle/>
          <a:p>
            <a:pPr marL="342900" indent="-342900">
              <a:buFont typeface="+mj-lt"/>
              <a:buAutoNum type="arabicPeriod"/>
            </a:pPr>
            <a:r>
              <a:rPr lang="en-US" sz="1400" dirty="0"/>
              <a:t>McSherry, F., &amp; Talwar, K. (2007). Mechanism design via differential privacy. Proceedings - Annual IEEE Symposium on Foundations of Computer Science, FOCS. </a:t>
            </a:r>
            <a:r>
              <a:rPr lang="en-US" sz="1400" dirty="0">
                <a:hlinkClick r:id="rId3"/>
              </a:rPr>
              <a:t>https://doi.org/10.1109/FOCS.2007.4389483</a:t>
            </a:r>
            <a:endParaRPr lang="en-US" sz="1400" dirty="0"/>
          </a:p>
          <a:p>
            <a:pPr marL="342900" indent="-342900">
              <a:buFont typeface="+mj-lt"/>
              <a:buAutoNum type="arabicPeriod"/>
            </a:pPr>
            <a:r>
              <a:rPr lang="en-US" sz="1400" dirty="0"/>
              <a:t>Dwork, C., &amp; Roth, A. (2013). The algorithmic foundations of differential privacy. Foundations and Trends in Theoretical Computer Science. </a:t>
            </a:r>
            <a:r>
              <a:rPr lang="en-US" sz="1400" dirty="0">
                <a:hlinkClick r:id="rId4"/>
              </a:rPr>
              <a:t>https://doi.org/10.1561/0400000042</a:t>
            </a:r>
            <a:endParaRPr lang="en-US" sz="1400" dirty="0"/>
          </a:p>
          <a:p>
            <a:pPr marL="342900" indent="-342900">
              <a:buFont typeface="+mj-lt"/>
              <a:buAutoNum type="arabicPeriod"/>
            </a:pPr>
            <a:r>
              <a:rPr lang="en-US" sz="1400" dirty="0"/>
              <a:t>Vadhan, S. (2017). The complexity of differential privacy. In Information Security and Cryptography. </a:t>
            </a:r>
            <a:r>
              <a:rPr lang="en-US" sz="1400" dirty="0">
                <a:hlinkClick r:id="rId5"/>
              </a:rPr>
              <a:t>https://doi.org/10.1007/978-3-319-57048-8_7</a:t>
            </a:r>
            <a:endParaRPr lang="en-US" sz="1400" dirty="0"/>
          </a:p>
          <a:p>
            <a:pPr marL="342900" indent="-342900">
              <a:buFont typeface="+mj-lt"/>
              <a:buAutoNum type="arabicPeriod"/>
            </a:pPr>
            <a:r>
              <a:rPr lang="en-US" sz="1400" dirty="0"/>
              <a:t>Kamath, G. (2020). Lecture 7 - Exponential Mechanism. </a:t>
            </a:r>
            <a:r>
              <a:rPr lang="en-US" sz="1400" dirty="0">
                <a:hlinkClick r:id="rId6"/>
              </a:rPr>
              <a:t>http://www.gautamkamath.com/CS860notes/lec7.pdf</a:t>
            </a:r>
            <a:endParaRPr lang="en-US" sz="1400" noProof="0" dirty="0"/>
          </a:p>
          <a:p>
            <a:pPr marL="342900" indent="-342900">
              <a:buFont typeface="+mj-lt"/>
              <a:buAutoNum type="arabicPeriod"/>
            </a:pPr>
            <a:r>
              <a:rPr lang="en-US" sz="1400" dirty="0"/>
              <a:t>Roth, A. (2020). Lecture 3. </a:t>
            </a:r>
            <a:r>
              <a:rPr lang="en-US" sz="1400" dirty="0">
                <a:hlinkClick r:id="rId7"/>
              </a:rPr>
              <a:t>https://www.cis.upenn.edu/~aaroth/courses/slides/Lecture3.pdf</a:t>
            </a:r>
            <a:endParaRPr lang="en-US" sz="1400" dirty="0"/>
          </a:p>
          <a:p>
            <a:pPr marL="342900" indent="-342900">
              <a:buFont typeface="+mj-lt"/>
              <a:buAutoNum type="arabicPeriod"/>
            </a:pPr>
            <a:r>
              <a:rPr lang="en-US" sz="1400" dirty="0"/>
              <a:t>Goldberg, S. (2012). Notes on the Exponential Mechanism. </a:t>
            </a:r>
            <a:r>
              <a:rPr lang="en-US" sz="1400" dirty="0">
                <a:hlinkClick r:id="rId8"/>
              </a:rPr>
              <a:t>https://cs-web.bu.edu/~goldbe/teaching/HW55812/exponential.pdf</a:t>
            </a:r>
            <a:endParaRPr lang="en-US" sz="1400" dirty="0">
              <a:hlinkClick r:id="rId9"/>
            </a:endParaRPr>
          </a:p>
          <a:p>
            <a:pPr marL="342900" indent="-342900">
              <a:buFont typeface="+mj-lt"/>
              <a:buAutoNum type="arabicPeriod"/>
            </a:pPr>
            <a:r>
              <a:rPr lang="en-US" sz="1400" dirty="0"/>
              <a:t>He, X. (2019). Privacy &amp; Fairness in Data Science. </a:t>
            </a:r>
            <a:r>
              <a:rPr lang="en-US" sz="1400" dirty="0">
                <a:hlinkClick r:id="rId9"/>
              </a:rPr>
              <a:t>https://cs.uwaterloo.ca/~xihe/cs848/slides/02-module1-DP-basics.pdf</a:t>
            </a:r>
            <a:endParaRPr lang="en-US" sz="1400" dirty="0"/>
          </a:p>
          <a:p>
            <a:pPr marL="342900" indent="-342900">
              <a:buFont typeface="+mj-lt"/>
              <a:buAutoNum type="arabicPeriod"/>
            </a:pPr>
            <a:endParaRPr lang="en-US" sz="1400" dirty="0"/>
          </a:p>
          <a:p>
            <a:pPr marL="342900" indent="-342900">
              <a:buFont typeface="+mj-lt"/>
              <a:buAutoNum type="arabicPeriod"/>
            </a:pPr>
            <a:endParaRPr lang="en-US" sz="1400" dirty="0"/>
          </a:p>
          <a:p>
            <a:pPr marL="342900" indent="-342900">
              <a:buFont typeface="+mj-lt"/>
              <a:buAutoNum type="arabicPeriod"/>
            </a:pPr>
            <a:endParaRPr lang="en-US" sz="1400" noProof="0" dirty="0"/>
          </a:p>
          <a:p>
            <a:pPr marL="285750" indent="-285750">
              <a:buFont typeface="Arial" panose="020B0604020202020204" pitchFamily="34" charset="0"/>
              <a:buChar char="•"/>
            </a:pPr>
            <a:endParaRPr lang="en-US" noProof="0" dirty="0"/>
          </a:p>
        </p:txBody>
      </p:sp>
      <p:sp>
        <p:nvSpPr>
          <p:cNvPr id="3" name="Titel 2">
            <a:extLst>
              <a:ext uri="{FF2B5EF4-FFF2-40B4-BE49-F238E27FC236}">
                <a16:creationId xmlns:a16="http://schemas.microsoft.com/office/drawing/2014/main" id="{17A2D5F7-BC56-443B-B55F-A99A04B3F038}"/>
              </a:ext>
            </a:extLst>
          </p:cNvPr>
          <p:cNvSpPr>
            <a:spLocks noGrp="1"/>
          </p:cNvSpPr>
          <p:nvPr>
            <p:ph type="title"/>
          </p:nvPr>
        </p:nvSpPr>
        <p:spPr/>
        <p:txBody>
          <a:bodyPr/>
          <a:lstStyle/>
          <a:p>
            <a:r>
              <a:rPr lang="en-US" dirty="0"/>
              <a:t>Example Learning Nugget – </a:t>
            </a:r>
            <a:r>
              <a:rPr lang="en-US" noProof="0" dirty="0"/>
              <a:t>Sources</a:t>
            </a:r>
          </a:p>
        </p:txBody>
      </p:sp>
      <p:sp>
        <p:nvSpPr>
          <p:cNvPr id="4" name="Datumsplatzhalter 3">
            <a:extLst>
              <a:ext uri="{FF2B5EF4-FFF2-40B4-BE49-F238E27FC236}">
                <a16:creationId xmlns:a16="http://schemas.microsoft.com/office/drawing/2014/main" id="{997DAB54-1244-420D-9381-705CDF91AD49}"/>
              </a:ext>
            </a:extLst>
          </p:cNvPr>
          <p:cNvSpPr>
            <a:spLocks noGrp="1"/>
          </p:cNvSpPr>
          <p:nvPr>
            <p:ph type="dt" sz="half" idx="10"/>
          </p:nvPr>
        </p:nvSpPr>
        <p:spPr/>
        <p:txBody>
          <a:bodyPr/>
          <a:lstStyle/>
          <a:p>
            <a:pPr>
              <a:defRPr/>
            </a:pPr>
            <a:r>
              <a:rPr lang="en-US"/>
              <a:t>© sebis</a:t>
            </a:r>
            <a:endParaRPr lang="de-DE" dirty="0"/>
          </a:p>
        </p:txBody>
      </p:sp>
      <p:sp>
        <p:nvSpPr>
          <p:cNvPr id="6" name="Foliennummernplatzhalter 5">
            <a:extLst>
              <a:ext uri="{FF2B5EF4-FFF2-40B4-BE49-F238E27FC236}">
                <a16:creationId xmlns:a16="http://schemas.microsoft.com/office/drawing/2014/main" id="{D6E6E49A-8CB4-4B02-8E8A-7CF20D984581}"/>
              </a:ext>
            </a:extLst>
          </p:cNvPr>
          <p:cNvSpPr>
            <a:spLocks noGrp="1"/>
          </p:cNvSpPr>
          <p:nvPr>
            <p:ph type="sldNum" sz="quarter" idx="12"/>
          </p:nvPr>
        </p:nvSpPr>
        <p:spPr/>
        <p:txBody>
          <a:bodyPr/>
          <a:lstStyle/>
          <a:p>
            <a:pPr>
              <a:defRPr/>
            </a:pPr>
            <a:fld id="{E201E5CB-5EE0-4EA4-87FF-7D8A79A61969}" type="slidenum">
              <a:rPr lang="de-DE" smtClean="0"/>
              <a:pPr>
                <a:defRPr/>
              </a:pPr>
              <a:t>23</a:t>
            </a:fld>
            <a:endParaRPr lang="de-DE" dirty="0"/>
          </a:p>
        </p:txBody>
      </p:sp>
      <p:grpSp>
        <p:nvGrpSpPr>
          <p:cNvPr id="7" name="Gruppieren 6">
            <a:extLst>
              <a:ext uri="{FF2B5EF4-FFF2-40B4-BE49-F238E27FC236}">
                <a16:creationId xmlns:a16="http://schemas.microsoft.com/office/drawing/2014/main" id="{23295B51-004F-42FC-B31A-7990C7E0D546}"/>
              </a:ext>
            </a:extLst>
          </p:cNvPr>
          <p:cNvGrpSpPr/>
          <p:nvPr/>
        </p:nvGrpSpPr>
        <p:grpSpPr>
          <a:xfrm>
            <a:off x="9383184" y="404814"/>
            <a:ext cx="1800000" cy="360000"/>
            <a:chOff x="9734217" y="945176"/>
            <a:chExt cx="1800000" cy="360000"/>
          </a:xfrm>
        </p:grpSpPr>
        <p:grpSp>
          <p:nvGrpSpPr>
            <p:cNvPr id="8" name="Gruppieren 7">
              <a:extLst>
                <a:ext uri="{FF2B5EF4-FFF2-40B4-BE49-F238E27FC236}">
                  <a16:creationId xmlns:a16="http://schemas.microsoft.com/office/drawing/2014/main" id="{4AB02BFC-2570-45E5-880A-5AA9944002AF}"/>
                </a:ext>
              </a:extLst>
            </p:cNvPr>
            <p:cNvGrpSpPr/>
            <p:nvPr/>
          </p:nvGrpSpPr>
          <p:grpSpPr>
            <a:xfrm>
              <a:off x="11174217" y="945176"/>
              <a:ext cx="360000" cy="360000"/>
              <a:chOff x="11174217" y="945176"/>
              <a:chExt cx="360000" cy="360000"/>
            </a:xfrm>
          </p:grpSpPr>
          <p:sp>
            <p:nvSpPr>
              <p:cNvPr id="13" name="Interaktive Schaltfläche: Leer 12">
                <a:hlinkClick r:id="" action="ppaction://noaction" highlightClick="1"/>
                <a:extLst>
                  <a:ext uri="{FF2B5EF4-FFF2-40B4-BE49-F238E27FC236}">
                    <a16:creationId xmlns:a16="http://schemas.microsoft.com/office/drawing/2014/main" id="{0565DE08-65D1-4893-99A4-B4282BDAAB5D}"/>
                  </a:ext>
                </a:extLst>
              </p:cNvPr>
              <p:cNvSpPr/>
              <p:nvPr/>
            </p:nvSpPr>
            <p:spPr bwMode="auto">
              <a:xfrm>
                <a:off x="11174217" y="945176"/>
                <a:ext cx="360000" cy="360000"/>
              </a:xfrm>
              <a:prstGeom prst="actionButtonBlank">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pic>
            <p:nvPicPr>
              <p:cNvPr id="14" name="Grafik 13" descr="Schlüssel">
                <a:hlinkClick r:id="rId10" action="ppaction://hlinksldjump"/>
                <a:extLst>
                  <a:ext uri="{FF2B5EF4-FFF2-40B4-BE49-F238E27FC236}">
                    <a16:creationId xmlns:a16="http://schemas.microsoft.com/office/drawing/2014/main" id="{28F0B4BD-6B6D-42F3-B941-CB54C9BA352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5400000">
                <a:off x="11200728" y="971684"/>
                <a:ext cx="306977" cy="306977"/>
              </a:xfrm>
              <a:prstGeom prst="rect">
                <a:avLst/>
              </a:prstGeom>
            </p:spPr>
          </p:pic>
        </p:grpSp>
        <p:sp>
          <p:nvSpPr>
            <p:cNvPr id="9" name="Interaktive Schaltfläche: Nächste(r) oder Weiter 8">
              <a:hlinkClick r:id="" action="ppaction://noaction" highlightClick="1"/>
              <a:extLst>
                <a:ext uri="{FF2B5EF4-FFF2-40B4-BE49-F238E27FC236}">
                  <a16:creationId xmlns:a16="http://schemas.microsoft.com/office/drawing/2014/main" id="{F17D5F75-2DBE-405B-9929-11485EA03B7C}"/>
                </a:ext>
              </a:extLst>
            </p:cNvPr>
            <p:cNvSpPr/>
            <p:nvPr/>
          </p:nvSpPr>
          <p:spPr bwMode="auto">
            <a:xfrm>
              <a:off x="10814217" y="945176"/>
              <a:ext cx="360000" cy="360000"/>
            </a:xfrm>
            <a:prstGeom prst="actionButtonForwardNext">
              <a:avLst/>
            </a:prstGeom>
            <a:noFill/>
            <a:ln>
              <a:solidFill>
                <a:schemeClr val="tx1">
                  <a:lumMod val="50000"/>
                  <a:lumOff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0" name="Interaktive Schaltfläche: Zurück oder Vorherige(r) 9">
              <a:hlinkClick r:id="" action="ppaction://hlinkshowjump?jump=previousslide" highlightClick="1"/>
              <a:extLst>
                <a:ext uri="{FF2B5EF4-FFF2-40B4-BE49-F238E27FC236}">
                  <a16:creationId xmlns:a16="http://schemas.microsoft.com/office/drawing/2014/main" id="{B7D39E62-E8A4-4CC8-B711-1576C73C4A40}"/>
                </a:ext>
              </a:extLst>
            </p:cNvPr>
            <p:cNvSpPr/>
            <p:nvPr/>
          </p:nvSpPr>
          <p:spPr bwMode="auto">
            <a:xfrm>
              <a:off x="10454217" y="945176"/>
              <a:ext cx="360000" cy="360000"/>
            </a:xfrm>
            <a:prstGeom prst="actionButtonBackPrevious">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1" name="Interaktive Schaltfläche: Zurückkehren 10">
              <a:hlinkClick r:id="" action="ppaction://hlinkshowjump?jump=lastslideviewed" highlightClick="1"/>
              <a:extLst>
                <a:ext uri="{FF2B5EF4-FFF2-40B4-BE49-F238E27FC236}">
                  <a16:creationId xmlns:a16="http://schemas.microsoft.com/office/drawing/2014/main" id="{0FAA8CF5-84D7-49C3-A369-019157FE28D4}"/>
                </a:ext>
              </a:extLst>
            </p:cNvPr>
            <p:cNvSpPr/>
            <p:nvPr/>
          </p:nvSpPr>
          <p:spPr bwMode="auto">
            <a:xfrm>
              <a:off x="9734217" y="945176"/>
              <a:ext cx="360000" cy="360000"/>
            </a:xfrm>
            <a:prstGeom prst="actionButtonReturn">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2" name="Interaktive Schaltfläche: Zur Startseite wechseln 11">
              <a:hlinkClick r:id="" action="ppaction://hlinkshowjump?jump=firstslide" highlightClick="1"/>
              <a:extLst>
                <a:ext uri="{FF2B5EF4-FFF2-40B4-BE49-F238E27FC236}">
                  <a16:creationId xmlns:a16="http://schemas.microsoft.com/office/drawing/2014/main" id="{2595318E-F4E3-45A7-8FC1-03DA6EE4C226}"/>
                </a:ext>
              </a:extLst>
            </p:cNvPr>
            <p:cNvSpPr/>
            <p:nvPr/>
          </p:nvSpPr>
          <p:spPr bwMode="auto">
            <a:xfrm>
              <a:off x="10094217" y="945176"/>
              <a:ext cx="360000" cy="360000"/>
            </a:xfrm>
            <a:prstGeom prst="actionButtonHome">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grpSp>
    </p:spTree>
    <p:extLst>
      <p:ext uri="{BB962C8B-B14F-4D97-AF65-F5344CB8AC3E}">
        <p14:creationId xmlns:p14="http://schemas.microsoft.com/office/powerpoint/2010/main" val="128379836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342900" indent="-342900">
              <a:lnSpc>
                <a:spcPct val="200000"/>
              </a:lnSpc>
              <a:buFont typeface="+mj-lt"/>
              <a:buAutoNum type="arabicPeriod"/>
            </a:pPr>
            <a:r>
              <a:rPr lang="en-US" dirty="0"/>
              <a:t>Introduction and problem statement</a:t>
            </a:r>
          </a:p>
          <a:p>
            <a:pPr marL="342900" indent="-342900">
              <a:lnSpc>
                <a:spcPct val="200000"/>
              </a:lnSpc>
              <a:buFont typeface="+mj-lt"/>
              <a:buAutoNum type="arabicPeriod"/>
            </a:pPr>
            <a:r>
              <a:rPr lang="en-US" dirty="0"/>
              <a:t>Research approach</a:t>
            </a:r>
          </a:p>
          <a:p>
            <a:pPr marL="342900" indent="-342900">
              <a:lnSpc>
                <a:spcPct val="200000"/>
              </a:lnSpc>
              <a:buFont typeface="+mj-lt"/>
              <a:buAutoNum type="arabicPeriod"/>
            </a:pPr>
            <a:r>
              <a:rPr lang="en-US" dirty="0"/>
              <a:t>Contribution</a:t>
            </a:r>
          </a:p>
          <a:p>
            <a:pPr marL="342900" indent="-342900">
              <a:lnSpc>
                <a:spcPct val="200000"/>
              </a:lnSpc>
              <a:buFont typeface="+mj-lt"/>
              <a:buAutoNum type="arabicPeriod"/>
            </a:pPr>
            <a:r>
              <a:rPr lang="en-US" dirty="0"/>
              <a:t>Evaluation</a:t>
            </a:r>
          </a:p>
          <a:p>
            <a:pPr marL="342900" indent="-342900">
              <a:lnSpc>
                <a:spcPct val="200000"/>
              </a:lnSpc>
              <a:buFont typeface="+mj-lt"/>
              <a:buAutoNum type="arabicPeriod"/>
            </a:pPr>
            <a:r>
              <a:rPr lang="en-US" dirty="0"/>
              <a:t>Conclusion</a:t>
            </a:r>
          </a:p>
          <a:p>
            <a:pPr marL="342900" indent="-342900">
              <a:buFont typeface="+mj-lt"/>
              <a:buAutoNum type="arabicPeriod"/>
            </a:pPr>
            <a:endParaRPr lang="en-US" dirty="0"/>
          </a:p>
        </p:txBody>
      </p:sp>
      <p:sp>
        <p:nvSpPr>
          <p:cNvPr id="2" name="Titel 1"/>
          <p:cNvSpPr>
            <a:spLocks noGrp="1"/>
          </p:cNvSpPr>
          <p:nvPr>
            <p:ph type="title"/>
          </p:nvPr>
        </p:nvSpPr>
        <p:spPr/>
        <p:txBody>
          <a:bodyPr/>
          <a:lstStyle/>
          <a:p>
            <a:r>
              <a:rPr lang="en-US"/>
              <a:t>Outline</a:t>
            </a:r>
            <a:endParaRPr lang="en-US" dirty="0"/>
          </a:p>
        </p:txBody>
      </p:sp>
      <p:sp>
        <p:nvSpPr>
          <p:cNvPr id="4" name="Datumsplatzhalter 3"/>
          <p:cNvSpPr>
            <a:spLocks noGrp="1"/>
          </p:cNvSpPr>
          <p:nvPr>
            <p:ph type="dt" sz="half" idx="10"/>
          </p:nvPr>
        </p:nvSpPr>
        <p:spPr/>
        <p:txBody>
          <a:bodyPr/>
          <a:lstStyle/>
          <a:p>
            <a:r>
              <a:rPr lang="en-US"/>
              <a:t>© sebis</a:t>
            </a:r>
            <a:endParaRPr lang="de-DE" dirty="0"/>
          </a:p>
        </p:txBody>
      </p:sp>
      <p:sp>
        <p:nvSpPr>
          <p:cNvPr id="5" name="Fußzeilenplatzhalter 4"/>
          <p:cNvSpPr>
            <a:spLocks noGrp="1"/>
          </p:cNvSpPr>
          <p:nvPr>
            <p:ph type="ftr" sz="quarter" idx="11"/>
          </p:nvPr>
        </p:nvSpPr>
        <p:spPr/>
        <p:txBody>
          <a:bodyPr/>
          <a:lstStyle/>
          <a:p>
            <a:r>
              <a:rPr lang="en-US"/>
              <a:t>Marcus Land - Master Thesis - Final Presentation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24</a:t>
            </a:fld>
            <a:endParaRPr lang="de-DE" dirty="0"/>
          </a:p>
        </p:txBody>
      </p:sp>
      <p:sp>
        <p:nvSpPr>
          <p:cNvPr id="10" name="Rechteck 9">
            <a:extLst>
              <a:ext uri="{FF2B5EF4-FFF2-40B4-BE49-F238E27FC236}">
                <a16:creationId xmlns:a16="http://schemas.microsoft.com/office/drawing/2014/main" id="{E560E5A5-8005-455D-87A9-90CDCC3130CD}"/>
              </a:ext>
            </a:extLst>
          </p:cNvPr>
          <p:cNvSpPr/>
          <p:nvPr/>
        </p:nvSpPr>
        <p:spPr bwMode="auto">
          <a:xfrm>
            <a:off x="0" y="2939715"/>
            <a:ext cx="12192000" cy="432000"/>
          </a:xfrm>
          <a:prstGeom prst="rect">
            <a:avLst/>
          </a:prstGeom>
          <a:solidFill>
            <a:schemeClr val="accent6">
              <a:tint val="65000"/>
              <a:alpha val="25000"/>
            </a:schemeClr>
          </a:solidFill>
          <a:ln>
            <a:solidFill>
              <a:schemeClr val="accent6"/>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Tree>
    <p:extLst>
      <p:ext uri="{BB962C8B-B14F-4D97-AF65-F5344CB8AC3E}">
        <p14:creationId xmlns:p14="http://schemas.microsoft.com/office/powerpoint/2010/main" val="136587709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p:txBody>
          <a:bodyPr/>
          <a:lstStyle/>
          <a:p>
            <a:r>
              <a:rPr lang="en-US" dirty="0"/>
              <a:t>Evaluation – General Information</a:t>
            </a:r>
            <a:endParaRPr lang="de-DE" dirty="0"/>
          </a:p>
        </p:txBody>
      </p:sp>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p:txBody>
          <a:bodyPr/>
          <a:lstStyle/>
          <a:p>
            <a:pPr>
              <a:defRPr/>
            </a:pPr>
            <a:r>
              <a:rPr lang="en-US"/>
              <a:t>Marcus Land - Master Thesis - Final Presentation</a:t>
            </a:r>
            <a:endParaRPr lang="de-DE" dirty="0"/>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p:txBody>
          <a:bodyPr/>
          <a:lstStyle/>
          <a:p>
            <a:pPr>
              <a:defRPr/>
            </a:pPr>
            <a:fld id="{05BC9FAB-BDC1-47C0-A8BB-6E12A8205D33}" type="slidenum">
              <a:rPr lang="de-DE" smtClean="0"/>
              <a:pPr>
                <a:defRPr/>
              </a:pPr>
              <a:t>25</a:t>
            </a:fld>
            <a:endParaRPr lang="de-DE"/>
          </a:p>
        </p:txBody>
      </p:sp>
      <p:grpSp>
        <p:nvGrpSpPr>
          <p:cNvPr id="115" name="Gruppieren 114">
            <a:extLst>
              <a:ext uri="{FF2B5EF4-FFF2-40B4-BE49-F238E27FC236}">
                <a16:creationId xmlns:a16="http://schemas.microsoft.com/office/drawing/2014/main" id="{643A25D0-DD2E-4412-823E-075AF1B3F306}"/>
              </a:ext>
            </a:extLst>
          </p:cNvPr>
          <p:cNvGrpSpPr/>
          <p:nvPr/>
        </p:nvGrpSpPr>
        <p:grpSpPr>
          <a:xfrm>
            <a:off x="1296000" y="1719000"/>
            <a:ext cx="9585577" cy="3420000"/>
            <a:chOff x="1296000" y="1620000"/>
            <a:chExt cx="9585577" cy="3420000"/>
          </a:xfrm>
        </p:grpSpPr>
        <p:sp>
          <p:nvSpPr>
            <p:cNvPr id="67" name="Textfeld 66">
              <a:extLst>
                <a:ext uri="{FF2B5EF4-FFF2-40B4-BE49-F238E27FC236}">
                  <a16:creationId xmlns:a16="http://schemas.microsoft.com/office/drawing/2014/main" id="{3B4996B2-C156-4F7C-A0FD-C159F880E40E}"/>
                </a:ext>
              </a:extLst>
            </p:cNvPr>
            <p:cNvSpPr txBox="1"/>
            <p:nvPr/>
          </p:nvSpPr>
          <p:spPr>
            <a:xfrm>
              <a:off x="8424000" y="1894334"/>
              <a:ext cx="1764738"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17 participants</a:t>
              </a:r>
            </a:p>
          </p:txBody>
        </p:sp>
        <p:pic>
          <p:nvPicPr>
            <p:cNvPr id="69" name="Grafik 68" descr="Benutzer">
              <a:extLst>
                <a:ext uri="{FF2B5EF4-FFF2-40B4-BE49-F238E27FC236}">
                  <a16:creationId xmlns:a16="http://schemas.microsoft.com/office/drawing/2014/main" id="{803F899A-6C9E-46F3-ACB3-03612D24CC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32000" y="1629000"/>
              <a:ext cx="900000" cy="900000"/>
            </a:xfrm>
            <a:prstGeom prst="rect">
              <a:avLst/>
            </a:prstGeom>
          </p:spPr>
        </p:pic>
        <p:sp>
          <p:nvSpPr>
            <p:cNvPr id="88" name="Textfeld 87">
              <a:extLst>
                <a:ext uri="{FF2B5EF4-FFF2-40B4-BE49-F238E27FC236}">
                  <a16:creationId xmlns:a16="http://schemas.microsoft.com/office/drawing/2014/main" id="{FF4CD36B-568F-44C5-BB95-15F1883748D2}"/>
                </a:ext>
              </a:extLst>
            </p:cNvPr>
            <p:cNvSpPr txBox="1"/>
            <p:nvPr/>
          </p:nvSpPr>
          <p:spPr>
            <a:xfrm>
              <a:off x="2160000" y="4286861"/>
              <a:ext cx="3636484"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The questions were based on LORI</a:t>
              </a:r>
              <a:r>
                <a:rPr lang="en-US" baseline="30000" dirty="0">
                  <a:latin typeface="Arial" pitchFamily="34" charset="0"/>
                </a:rPr>
                <a:t> 7</a:t>
              </a:r>
              <a:r>
                <a:rPr lang="en-US" dirty="0">
                  <a:latin typeface="Arial" pitchFamily="34" charset="0"/>
                </a:rPr>
                <a:t> and Blooms Taxonomy</a:t>
              </a:r>
              <a:r>
                <a:rPr lang="en-US" baseline="30000" dirty="0">
                  <a:latin typeface="Arial" pitchFamily="34" charset="0"/>
                </a:rPr>
                <a:t> 8</a:t>
              </a:r>
            </a:p>
          </p:txBody>
        </p:sp>
        <p:pic>
          <p:nvPicPr>
            <p:cNvPr id="73" name="Grafik 72" descr="Pyramide mit Ebenen">
              <a:extLst>
                <a:ext uri="{FF2B5EF4-FFF2-40B4-BE49-F238E27FC236}">
                  <a16:creationId xmlns:a16="http://schemas.microsoft.com/office/drawing/2014/main" id="{1B89656C-9F42-434D-94F4-73AE38CA28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96000" y="4140000"/>
              <a:ext cx="900000" cy="900000"/>
            </a:xfrm>
            <a:prstGeom prst="rect">
              <a:avLst/>
            </a:prstGeom>
          </p:spPr>
        </p:pic>
        <p:sp>
          <p:nvSpPr>
            <p:cNvPr id="89" name="Textfeld 88">
              <a:extLst>
                <a:ext uri="{FF2B5EF4-FFF2-40B4-BE49-F238E27FC236}">
                  <a16:creationId xmlns:a16="http://schemas.microsoft.com/office/drawing/2014/main" id="{2621E114-2F61-4A85-8432-FF503AF38201}"/>
                </a:ext>
              </a:extLst>
            </p:cNvPr>
            <p:cNvSpPr txBox="1"/>
            <p:nvPr/>
          </p:nvSpPr>
          <p:spPr>
            <a:xfrm>
              <a:off x="8424000" y="3000156"/>
              <a:ext cx="2196786"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7 Learning nuggets were evaluated</a:t>
              </a:r>
            </a:p>
          </p:txBody>
        </p:sp>
        <p:sp>
          <p:nvSpPr>
            <p:cNvPr id="90" name="Textfeld 89">
              <a:extLst>
                <a:ext uri="{FF2B5EF4-FFF2-40B4-BE49-F238E27FC236}">
                  <a16:creationId xmlns:a16="http://schemas.microsoft.com/office/drawing/2014/main" id="{B25409CE-FCCE-4B7A-BA79-FAA8C845A9CA}"/>
                </a:ext>
              </a:extLst>
            </p:cNvPr>
            <p:cNvSpPr txBox="1"/>
            <p:nvPr/>
          </p:nvSpPr>
          <p:spPr>
            <a:xfrm>
              <a:off x="2160000" y="3145334"/>
              <a:ext cx="3852508"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The survey contained 27 questions</a:t>
              </a:r>
            </a:p>
          </p:txBody>
        </p:sp>
        <p:sp>
          <p:nvSpPr>
            <p:cNvPr id="97" name="Textfeld 96">
              <a:extLst>
                <a:ext uri="{FF2B5EF4-FFF2-40B4-BE49-F238E27FC236}">
                  <a16:creationId xmlns:a16="http://schemas.microsoft.com/office/drawing/2014/main" id="{E172FF3E-415F-4952-B583-F790C4D3993F}"/>
                </a:ext>
              </a:extLst>
            </p:cNvPr>
            <p:cNvSpPr txBox="1"/>
            <p:nvPr/>
          </p:nvSpPr>
          <p:spPr>
            <a:xfrm>
              <a:off x="2160000" y="1620000"/>
              <a:ext cx="4872104"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Informal think-aloud sessions with students and a review by other DP researchers preceded the formal evaluation</a:t>
              </a:r>
            </a:p>
          </p:txBody>
        </p:sp>
        <p:pic>
          <p:nvPicPr>
            <p:cNvPr id="100" name="Grafik 99" descr="Checkliste">
              <a:extLst>
                <a:ext uri="{FF2B5EF4-FFF2-40B4-BE49-F238E27FC236}">
                  <a16:creationId xmlns:a16="http://schemas.microsoft.com/office/drawing/2014/main" id="{07D63EDD-AD55-4322-9408-0635DC63B8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96000" y="1629000"/>
              <a:ext cx="900000" cy="900000"/>
            </a:xfrm>
            <a:prstGeom prst="rect">
              <a:avLst/>
            </a:prstGeom>
          </p:spPr>
        </p:pic>
        <p:sp>
          <p:nvSpPr>
            <p:cNvPr id="106" name="Textfeld 105">
              <a:extLst>
                <a:ext uri="{FF2B5EF4-FFF2-40B4-BE49-F238E27FC236}">
                  <a16:creationId xmlns:a16="http://schemas.microsoft.com/office/drawing/2014/main" id="{7C991262-BF43-453C-877B-B970B3DC8B89}"/>
                </a:ext>
              </a:extLst>
            </p:cNvPr>
            <p:cNvSpPr txBox="1"/>
            <p:nvPr/>
          </p:nvSpPr>
          <p:spPr>
            <a:xfrm>
              <a:off x="8424000" y="4307041"/>
              <a:ext cx="2457577"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5 nuggets were completed on average</a:t>
              </a:r>
            </a:p>
          </p:txBody>
        </p:sp>
        <p:grpSp>
          <p:nvGrpSpPr>
            <p:cNvPr id="114" name="Gruppieren 113">
              <a:extLst>
                <a:ext uri="{FF2B5EF4-FFF2-40B4-BE49-F238E27FC236}">
                  <a16:creationId xmlns:a16="http://schemas.microsoft.com/office/drawing/2014/main" id="{44DDBC38-0173-46FB-9B11-CF3CEA361630}"/>
                </a:ext>
              </a:extLst>
            </p:cNvPr>
            <p:cNvGrpSpPr/>
            <p:nvPr/>
          </p:nvGrpSpPr>
          <p:grpSpPr>
            <a:xfrm>
              <a:off x="1296000" y="2853000"/>
              <a:ext cx="900000" cy="900000"/>
              <a:chOff x="1296000" y="2853000"/>
              <a:chExt cx="900000" cy="900000"/>
            </a:xfrm>
          </p:grpSpPr>
          <p:pic>
            <p:nvPicPr>
              <p:cNvPr id="83" name="Grafik 82" descr="Klemmbrett">
                <a:extLst>
                  <a:ext uri="{FF2B5EF4-FFF2-40B4-BE49-F238E27FC236}">
                    <a16:creationId xmlns:a16="http://schemas.microsoft.com/office/drawing/2014/main" id="{1F34BC67-9073-43FC-B861-1BB5B9EC063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96000" y="2853000"/>
                <a:ext cx="900000" cy="900000"/>
              </a:xfrm>
              <a:prstGeom prst="rect">
                <a:avLst/>
              </a:prstGeom>
            </p:spPr>
          </p:pic>
          <p:sp>
            <p:nvSpPr>
              <p:cNvPr id="109" name="Textfeld 108">
                <a:extLst>
                  <a:ext uri="{FF2B5EF4-FFF2-40B4-BE49-F238E27FC236}">
                    <a16:creationId xmlns:a16="http://schemas.microsoft.com/office/drawing/2014/main" id="{6DF504E0-9EF5-4819-B1C0-DEDD68666930}"/>
                  </a:ext>
                </a:extLst>
              </p:cNvPr>
              <p:cNvSpPr txBox="1"/>
              <p:nvPr/>
            </p:nvSpPr>
            <p:spPr>
              <a:xfrm>
                <a:off x="1493972" y="3138655"/>
                <a:ext cx="50405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solidFill>
                      <a:schemeClr val="accent5"/>
                    </a:solidFill>
                    <a:latin typeface="Arial" pitchFamily="34" charset="0"/>
                  </a:rPr>
                  <a:t>27</a:t>
                </a:r>
              </a:p>
            </p:txBody>
          </p:sp>
        </p:grpSp>
        <p:grpSp>
          <p:nvGrpSpPr>
            <p:cNvPr id="113" name="Gruppieren 112">
              <a:extLst>
                <a:ext uri="{FF2B5EF4-FFF2-40B4-BE49-F238E27FC236}">
                  <a16:creationId xmlns:a16="http://schemas.microsoft.com/office/drawing/2014/main" id="{5508F89B-B595-4F12-8B0A-7FEF93B12769}"/>
                </a:ext>
              </a:extLst>
            </p:cNvPr>
            <p:cNvGrpSpPr/>
            <p:nvPr/>
          </p:nvGrpSpPr>
          <p:grpSpPr>
            <a:xfrm>
              <a:off x="7632000" y="2853000"/>
              <a:ext cx="900000" cy="900000"/>
              <a:chOff x="7632000" y="2853000"/>
              <a:chExt cx="900000" cy="900000"/>
            </a:xfrm>
          </p:grpSpPr>
          <p:pic>
            <p:nvPicPr>
              <p:cNvPr id="85" name="Grafik 84" descr="Geöffneter Ordner">
                <a:extLst>
                  <a:ext uri="{FF2B5EF4-FFF2-40B4-BE49-F238E27FC236}">
                    <a16:creationId xmlns:a16="http://schemas.microsoft.com/office/drawing/2014/main" id="{CFAB20A2-7169-4883-A72A-79672C9FCED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632000" y="2853000"/>
                <a:ext cx="900000" cy="900000"/>
              </a:xfrm>
              <a:prstGeom prst="rect">
                <a:avLst/>
              </a:prstGeom>
            </p:spPr>
          </p:pic>
          <p:sp>
            <p:nvSpPr>
              <p:cNvPr id="110" name="Textfeld 109">
                <a:extLst>
                  <a:ext uri="{FF2B5EF4-FFF2-40B4-BE49-F238E27FC236}">
                    <a16:creationId xmlns:a16="http://schemas.microsoft.com/office/drawing/2014/main" id="{C8FC8F16-C5AB-4B05-9E93-3AD965AFCBF3}"/>
                  </a:ext>
                </a:extLst>
              </p:cNvPr>
              <p:cNvSpPr txBox="1"/>
              <p:nvPr/>
            </p:nvSpPr>
            <p:spPr>
              <a:xfrm>
                <a:off x="7850891" y="3244334"/>
                <a:ext cx="50405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solidFill>
                      <a:schemeClr val="bg1"/>
                    </a:solidFill>
                    <a:latin typeface="Arial" pitchFamily="34" charset="0"/>
                  </a:rPr>
                  <a:t>7</a:t>
                </a:r>
              </a:p>
            </p:txBody>
          </p:sp>
        </p:grpSp>
        <p:grpSp>
          <p:nvGrpSpPr>
            <p:cNvPr id="112" name="Gruppieren 111">
              <a:extLst>
                <a:ext uri="{FF2B5EF4-FFF2-40B4-BE49-F238E27FC236}">
                  <a16:creationId xmlns:a16="http://schemas.microsoft.com/office/drawing/2014/main" id="{6688DBCF-5018-48FC-89F1-A8EAFF301835}"/>
                </a:ext>
              </a:extLst>
            </p:cNvPr>
            <p:cNvGrpSpPr/>
            <p:nvPr/>
          </p:nvGrpSpPr>
          <p:grpSpPr>
            <a:xfrm>
              <a:off x="7632000" y="4140000"/>
              <a:ext cx="900000" cy="900000"/>
              <a:chOff x="7632000" y="4140000"/>
              <a:chExt cx="900000" cy="900000"/>
            </a:xfrm>
          </p:grpSpPr>
          <p:pic>
            <p:nvPicPr>
              <p:cNvPr id="107" name="Grafik 106" descr="Papier">
                <a:extLst>
                  <a:ext uri="{FF2B5EF4-FFF2-40B4-BE49-F238E27FC236}">
                    <a16:creationId xmlns:a16="http://schemas.microsoft.com/office/drawing/2014/main" id="{8D7BAB21-F71F-4F74-893F-FD73665EAD9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32000" y="4140000"/>
                <a:ext cx="900000" cy="900000"/>
              </a:xfrm>
              <a:prstGeom prst="rect">
                <a:avLst/>
              </a:prstGeom>
            </p:spPr>
          </p:pic>
          <p:sp>
            <p:nvSpPr>
              <p:cNvPr id="111" name="Textfeld 110">
                <a:extLst>
                  <a:ext uri="{FF2B5EF4-FFF2-40B4-BE49-F238E27FC236}">
                    <a16:creationId xmlns:a16="http://schemas.microsoft.com/office/drawing/2014/main" id="{0C6C8A80-4387-45E1-B78B-ACB7490F625A}"/>
                  </a:ext>
                </a:extLst>
              </p:cNvPr>
              <p:cNvSpPr txBox="1"/>
              <p:nvPr/>
            </p:nvSpPr>
            <p:spPr>
              <a:xfrm>
                <a:off x="7832919" y="4425360"/>
                <a:ext cx="50405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b="1" dirty="0">
                    <a:solidFill>
                      <a:schemeClr val="accent5"/>
                    </a:solidFill>
                    <a:latin typeface="Arial" pitchFamily="34" charset="0"/>
                  </a:rPr>
                  <a:t>5</a:t>
                </a:r>
              </a:p>
            </p:txBody>
          </p:sp>
        </p:grpSp>
      </p:grpSp>
    </p:spTree>
    <p:extLst>
      <p:ext uri="{BB962C8B-B14F-4D97-AF65-F5344CB8AC3E}">
        <p14:creationId xmlns:p14="http://schemas.microsoft.com/office/powerpoint/2010/main" val="225285879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p:txBody>
          <a:bodyPr/>
          <a:lstStyle/>
          <a:p>
            <a:r>
              <a:rPr lang="en-US" dirty="0"/>
              <a:t>Evaluation Results – Usability and Content</a:t>
            </a:r>
            <a:endParaRPr lang="de-DE" dirty="0"/>
          </a:p>
        </p:txBody>
      </p:sp>
      <p:graphicFrame>
        <p:nvGraphicFramePr>
          <p:cNvPr id="9" name="Inhaltsplatzhalter 8">
            <a:extLst>
              <a:ext uri="{FF2B5EF4-FFF2-40B4-BE49-F238E27FC236}">
                <a16:creationId xmlns:a16="http://schemas.microsoft.com/office/drawing/2014/main" id="{C9E15BA1-047D-4DB5-AEA9-B66BF7425684}"/>
              </a:ext>
            </a:extLst>
          </p:cNvPr>
          <p:cNvGraphicFramePr>
            <a:graphicFrameLocks noGrp="1"/>
          </p:cNvGraphicFramePr>
          <p:nvPr>
            <p:ph idx="1"/>
            <p:extLst>
              <p:ext uri="{D42A27DB-BD31-4B8C-83A1-F6EECF244321}">
                <p14:modId xmlns:p14="http://schemas.microsoft.com/office/powerpoint/2010/main" val="3269795112"/>
              </p:ext>
            </p:extLst>
          </p:nvPr>
        </p:nvGraphicFramePr>
        <p:xfrm>
          <a:off x="334963" y="981075"/>
          <a:ext cx="5759507" cy="5400675"/>
        </p:xfrm>
        <a:graphic>
          <a:graphicData uri="http://schemas.openxmlformats.org/drawingml/2006/chart">
            <c:chart xmlns:c="http://schemas.openxmlformats.org/drawingml/2006/chart" xmlns:r="http://schemas.openxmlformats.org/officeDocument/2006/relationships" r:id="rId2"/>
          </a:graphicData>
        </a:graphic>
      </p:graphicFrame>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p:txBody>
          <a:bodyPr/>
          <a:lstStyle/>
          <a:p>
            <a:pPr>
              <a:defRPr/>
            </a:pPr>
            <a:r>
              <a:rPr lang="en-US"/>
              <a:t>Marcus Land - Master Thesis - Final Presentation</a:t>
            </a:r>
            <a:endParaRPr lang="de-DE" dirty="0"/>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p:txBody>
          <a:bodyPr/>
          <a:lstStyle/>
          <a:p>
            <a:pPr>
              <a:defRPr/>
            </a:pPr>
            <a:fld id="{05BC9FAB-BDC1-47C0-A8BB-6E12A8205D33}" type="slidenum">
              <a:rPr lang="de-DE" smtClean="0"/>
              <a:pPr>
                <a:defRPr/>
              </a:pPr>
              <a:t>26</a:t>
            </a:fld>
            <a:endParaRPr lang="de-DE"/>
          </a:p>
        </p:txBody>
      </p:sp>
      <p:graphicFrame>
        <p:nvGraphicFramePr>
          <p:cNvPr id="7" name="Inhaltsplatzhalter 8">
            <a:extLst>
              <a:ext uri="{FF2B5EF4-FFF2-40B4-BE49-F238E27FC236}">
                <a16:creationId xmlns:a16="http://schemas.microsoft.com/office/drawing/2014/main" id="{56BE2D3A-A63E-48B6-810E-CA60EFCD34DB}"/>
              </a:ext>
            </a:extLst>
          </p:cNvPr>
          <p:cNvGraphicFramePr>
            <a:graphicFrameLocks/>
          </p:cNvGraphicFramePr>
          <p:nvPr>
            <p:extLst>
              <p:ext uri="{D42A27DB-BD31-4B8C-83A1-F6EECF244321}">
                <p14:modId xmlns:p14="http://schemas.microsoft.com/office/powerpoint/2010/main" val="3629608385"/>
              </p:ext>
            </p:extLst>
          </p:nvPr>
        </p:nvGraphicFramePr>
        <p:xfrm>
          <a:off x="6097530" y="981074"/>
          <a:ext cx="5759507" cy="5400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307701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p:txBody>
          <a:bodyPr/>
          <a:lstStyle/>
          <a:p>
            <a:r>
              <a:rPr lang="en-US" dirty="0"/>
              <a:t>Evaluation Results – Learning Effect</a:t>
            </a:r>
            <a:endParaRPr lang="de-DE" dirty="0"/>
          </a:p>
        </p:txBody>
      </p:sp>
      <p:graphicFrame>
        <p:nvGraphicFramePr>
          <p:cNvPr id="9" name="Inhaltsplatzhalter 8">
            <a:extLst>
              <a:ext uri="{FF2B5EF4-FFF2-40B4-BE49-F238E27FC236}">
                <a16:creationId xmlns:a16="http://schemas.microsoft.com/office/drawing/2014/main" id="{C9E15BA1-047D-4DB5-AEA9-B66BF7425684}"/>
              </a:ext>
            </a:extLst>
          </p:cNvPr>
          <p:cNvGraphicFramePr>
            <a:graphicFrameLocks noGrp="1"/>
          </p:cNvGraphicFramePr>
          <p:nvPr>
            <p:ph idx="1"/>
            <p:extLst>
              <p:ext uri="{D42A27DB-BD31-4B8C-83A1-F6EECF244321}">
                <p14:modId xmlns:p14="http://schemas.microsoft.com/office/powerpoint/2010/main" val="3849492539"/>
              </p:ext>
            </p:extLst>
          </p:nvPr>
        </p:nvGraphicFramePr>
        <p:xfrm>
          <a:off x="334963" y="981075"/>
          <a:ext cx="11522075" cy="5400675"/>
        </p:xfrm>
        <a:graphic>
          <a:graphicData uri="http://schemas.openxmlformats.org/drawingml/2006/chart">
            <c:chart xmlns:c="http://schemas.openxmlformats.org/drawingml/2006/chart" xmlns:r="http://schemas.openxmlformats.org/officeDocument/2006/relationships" r:id="rId3"/>
          </a:graphicData>
        </a:graphic>
      </p:graphicFrame>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p:txBody>
          <a:bodyPr/>
          <a:lstStyle/>
          <a:p>
            <a:pPr>
              <a:defRPr/>
            </a:pPr>
            <a:r>
              <a:rPr lang="en-US"/>
              <a:t>Marcus Land - Master Thesis - Final Presentation</a:t>
            </a:r>
            <a:endParaRPr lang="de-DE" dirty="0"/>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p:txBody>
          <a:bodyPr/>
          <a:lstStyle/>
          <a:p>
            <a:pPr>
              <a:defRPr/>
            </a:pPr>
            <a:fld id="{05BC9FAB-BDC1-47C0-A8BB-6E12A8205D33}" type="slidenum">
              <a:rPr lang="de-DE" smtClean="0"/>
              <a:pPr>
                <a:defRPr/>
              </a:pPr>
              <a:t>27</a:t>
            </a:fld>
            <a:endParaRPr lang="de-DE"/>
          </a:p>
        </p:txBody>
      </p:sp>
    </p:spTree>
    <p:extLst>
      <p:ext uri="{BB962C8B-B14F-4D97-AF65-F5344CB8AC3E}">
        <p14:creationId xmlns:p14="http://schemas.microsoft.com/office/powerpoint/2010/main" val="137612802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p:txBody>
          <a:bodyPr/>
          <a:lstStyle/>
          <a:p>
            <a:r>
              <a:rPr lang="en-US" dirty="0"/>
              <a:t>Evaluation Results - Summary</a:t>
            </a:r>
            <a:endParaRPr lang="de-DE" dirty="0"/>
          </a:p>
        </p:txBody>
      </p:sp>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p:txBody>
          <a:bodyPr/>
          <a:lstStyle/>
          <a:p>
            <a:pPr>
              <a:defRPr/>
            </a:pPr>
            <a:r>
              <a:rPr lang="en-US"/>
              <a:t>Marcus Land - Master Thesis - Final Presentation</a:t>
            </a:r>
            <a:endParaRPr lang="de-DE" dirty="0"/>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p:txBody>
          <a:bodyPr/>
          <a:lstStyle/>
          <a:p>
            <a:pPr>
              <a:defRPr/>
            </a:pPr>
            <a:fld id="{05BC9FAB-BDC1-47C0-A8BB-6E12A8205D33}" type="slidenum">
              <a:rPr lang="de-DE" smtClean="0"/>
              <a:pPr>
                <a:defRPr/>
              </a:pPr>
              <a:t>28</a:t>
            </a:fld>
            <a:endParaRPr lang="de-DE"/>
          </a:p>
        </p:txBody>
      </p:sp>
      <p:grpSp>
        <p:nvGrpSpPr>
          <p:cNvPr id="7" name="Gruppieren 6">
            <a:extLst>
              <a:ext uri="{FF2B5EF4-FFF2-40B4-BE49-F238E27FC236}">
                <a16:creationId xmlns:a16="http://schemas.microsoft.com/office/drawing/2014/main" id="{24271907-3577-40C2-A6C7-29999D342372}"/>
              </a:ext>
            </a:extLst>
          </p:cNvPr>
          <p:cNvGrpSpPr/>
          <p:nvPr/>
        </p:nvGrpSpPr>
        <p:grpSpPr>
          <a:xfrm>
            <a:off x="3900001" y="1393538"/>
            <a:ext cx="4391999" cy="4070925"/>
            <a:chOff x="1287553" y="1248943"/>
            <a:chExt cx="4391999" cy="4070925"/>
          </a:xfrm>
        </p:grpSpPr>
        <p:grpSp>
          <p:nvGrpSpPr>
            <p:cNvPr id="45" name="Gruppieren 44">
              <a:extLst>
                <a:ext uri="{FF2B5EF4-FFF2-40B4-BE49-F238E27FC236}">
                  <a16:creationId xmlns:a16="http://schemas.microsoft.com/office/drawing/2014/main" id="{0EB7CB99-A6B4-4D43-AE1B-2C6C824653D6}"/>
                </a:ext>
              </a:extLst>
            </p:cNvPr>
            <p:cNvGrpSpPr/>
            <p:nvPr/>
          </p:nvGrpSpPr>
          <p:grpSpPr>
            <a:xfrm>
              <a:off x="1287553" y="1248943"/>
              <a:ext cx="4295326" cy="1314361"/>
              <a:chOff x="485303" y="978315"/>
              <a:chExt cx="4295326" cy="1314361"/>
            </a:xfrm>
          </p:grpSpPr>
          <p:grpSp>
            <p:nvGrpSpPr>
              <p:cNvPr id="37" name="Gruppieren 36">
                <a:extLst>
                  <a:ext uri="{FF2B5EF4-FFF2-40B4-BE49-F238E27FC236}">
                    <a16:creationId xmlns:a16="http://schemas.microsoft.com/office/drawing/2014/main" id="{7A56C81C-2F2B-48AC-A225-7BBA7A757CA2}"/>
                  </a:ext>
                </a:extLst>
              </p:cNvPr>
              <p:cNvGrpSpPr/>
              <p:nvPr/>
            </p:nvGrpSpPr>
            <p:grpSpPr>
              <a:xfrm>
                <a:off x="485303" y="1709192"/>
                <a:ext cx="4176464" cy="248303"/>
                <a:chOff x="1728000" y="4961032"/>
                <a:chExt cx="4176464" cy="248303"/>
              </a:xfrm>
            </p:grpSpPr>
            <p:cxnSp>
              <p:nvCxnSpPr>
                <p:cNvPr id="38" name="Gerader Verbinder 37">
                  <a:extLst>
                    <a:ext uri="{FF2B5EF4-FFF2-40B4-BE49-F238E27FC236}">
                      <a16:creationId xmlns:a16="http://schemas.microsoft.com/office/drawing/2014/main" id="{4E41551C-6B36-4542-98A6-A349A5C21B7D}"/>
                    </a:ext>
                  </a:extLst>
                </p:cNvPr>
                <p:cNvCxnSpPr>
                  <a:cxnSpLocks/>
                </p:cNvCxnSpPr>
                <p:nvPr/>
              </p:nvCxnSpPr>
              <p:spPr bwMode="auto">
                <a:xfrm>
                  <a:off x="1728000" y="5085184"/>
                  <a:ext cx="4176464" cy="0"/>
                </a:xfrm>
                <a:prstGeom prst="line">
                  <a:avLst/>
                </a:prstGeom>
                <a:ln w="28575">
                  <a:solidFill>
                    <a:schemeClr val="accent5"/>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9" name="Gleichschenkliges Dreieck 38">
                  <a:extLst>
                    <a:ext uri="{FF2B5EF4-FFF2-40B4-BE49-F238E27FC236}">
                      <a16:creationId xmlns:a16="http://schemas.microsoft.com/office/drawing/2014/main" id="{E17481F1-428F-43D6-9593-9C920C824FD5}"/>
                    </a:ext>
                  </a:extLst>
                </p:cNvPr>
                <p:cNvSpPr/>
                <p:nvPr/>
              </p:nvSpPr>
              <p:spPr bwMode="auto">
                <a:xfrm rot="10800000">
                  <a:off x="3960000" y="4961032"/>
                  <a:ext cx="288032" cy="248303"/>
                </a:xfrm>
                <a:prstGeom prst="triangle">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cxnSp>
              <p:nvCxnSpPr>
                <p:cNvPr id="40" name="Gerader Verbinder 39">
                  <a:extLst>
                    <a:ext uri="{FF2B5EF4-FFF2-40B4-BE49-F238E27FC236}">
                      <a16:creationId xmlns:a16="http://schemas.microsoft.com/office/drawing/2014/main" id="{4BACF554-96F5-4CCF-94EE-CB90E068AF9E}"/>
                    </a:ext>
                  </a:extLst>
                </p:cNvPr>
                <p:cNvCxnSpPr>
                  <a:cxnSpLocks/>
                </p:cNvCxnSpPr>
                <p:nvPr/>
              </p:nvCxnSpPr>
              <p:spPr bwMode="auto">
                <a:xfrm flipV="1">
                  <a:off x="3813054" y="4995184"/>
                  <a:ext cx="0" cy="180000"/>
                </a:xfrm>
                <a:prstGeom prst="line">
                  <a:avLst/>
                </a:prstGeom>
                <a:ln w="28575">
                  <a:solidFill>
                    <a:schemeClr val="accent2"/>
                  </a:solidFill>
                  <a:headEnd type="none" w="med" len="med"/>
                  <a:tailEnd type="none" w="med" len="med"/>
                </a:ln>
              </p:spPr>
              <p:style>
                <a:lnRef idx="3">
                  <a:schemeClr val="dk1"/>
                </a:lnRef>
                <a:fillRef idx="0">
                  <a:schemeClr val="dk1"/>
                </a:fillRef>
                <a:effectRef idx="2">
                  <a:schemeClr val="dk1"/>
                </a:effectRef>
                <a:fontRef idx="minor">
                  <a:schemeClr val="tx1"/>
                </a:fontRef>
              </p:style>
            </p:cxnSp>
          </p:grpSp>
          <p:sp>
            <p:nvSpPr>
              <p:cNvPr id="41" name="Textfeld 40">
                <a:extLst>
                  <a:ext uri="{FF2B5EF4-FFF2-40B4-BE49-F238E27FC236}">
                    <a16:creationId xmlns:a16="http://schemas.microsoft.com/office/drawing/2014/main" id="{62F6282C-4113-49C7-B972-206ECC7BB003}"/>
                  </a:ext>
                </a:extLst>
              </p:cNvPr>
              <p:cNvSpPr txBox="1"/>
              <p:nvPr/>
            </p:nvSpPr>
            <p:spPr>
              <a:xfrm>
                <a:off x="485303" y="1923005"/>
                <a:ext cx="137060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solidFill>
                      <a:schemeClr val="tx1">
                        <a:lumMod val="50000"/>
                        <a:lumOff val="50000"/>
                      </a:schemeClr>
                    </a:solidFill>
                    <a:latin typeface="Arial" pitchFamily="34" charset="0"/>
                  </a:rPr>
                  <a:t>Too narrow</a:t>
                </a:r>
              </a:p>
            </p:txBody>
          </p:sp>
          <p:sp>
            <p:nvSpPr>
              <p:cNvPr id="42" name="Textfeld 41">
                <a:extLst>
                  <a:ext uri="{FF2B5EF4-FFF2-40B4-BE49-F238E27FC236}">
                    <a16:creationId xmlns:a16="http://schemas.microsoft.com/office/drawing/2014/main" id="{920CDD51-7D22-4904-86C6-30F8196E0DD5}"/>
                  </a:ext>
                </a:extLst>
              </p:cNvPr>
              <p:cNvSpPr txBox="1"/>
              <p:nvPr/>
            </p:nvSpPr>
            <p:spPr>
              <a:xfrm>
                <a:off x="3562420" y="1923344"/>
                <a:ext cx="1218209"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solidFill>
                      <a:schemeClr val="tx1">
                        <a:lumMod val="50000"/>
                        <a:lumOff val="50000"/>
                      </a:schemeClr>
                    </a:solidFill>
                    <a:latin typeface="Arial" pitchFamily="34" charset="0"/>
                  </a:rPr>
                  <a:t>Too broad</a:t>
                </a:r>
              </a:p>
            </p:txBody>
          </p:sp>
          <p:sp>
            <p:nvSpPr>
              <p:cNvPr id="44" name="Textfeld 43">
                <a:extLst>
                  <a:ext uri="{FF2B5EF4-FFF2-40B4-BE49-F238E27FC236}">
                    <a16:creationId xmlns:a16="http://schemas.microsoft.com/office/drawing/2014/main" id="{6F2ACC2E-E336-48DA-884D-5088F252475E}"/>
                  </a:ext>
                </a:extLst>
              </p:cNvPr>
              <p:cNvSpPr txBox="1"/>
              <p:nvPr/>
            </p:nvSpPr>
            <p:spPr>
              <a:xfrm>
                <a:off x="485781" y="978315"/>
                <a:ext cx="417598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solidFill>
                      <a:schemeClr val="tx1"/>
                    </a:solidFill>
                    <a:latin typeface="Arial" pitchFamily="34" charset="0"/>
                  </a:rPr>
                  <a:t>Scope</a:t>
                </a:r>
              </a:p>
            </p:txBody>
          </p:sp>
        </p:grpSp>
        <p:grpSp>
          <p:nvGrpSpPr>
            <p:cNvPr id="54" name="Gruppieren 53">
              <a:extLst>
                <a:ext uri="{FF2B5EF4-FFF2-40B4-BE49-F238E27FC236}">
                  <a16:creationId xmlns:a16="http://schemas.microsoft.com/office/drawing/2014/main" id="{B161D833-02CB-4F81-B47D-04E6F988D424}"/>
                </a:ext>
              </a:extLst>
            </p:cNvPr>
            <p:cNvGrpSpPr/>
            <p:nvPr/>
          </p:nvGrpSpPr>
          <p:grpSpPr>
            <a:xfrm>
              <a:off x="1287553" y="2915795"/>
              <a:ext cx="4295328" cy="1160942"/>
              <a:chOff x="485302" y="1119147"/>
              <a:chExt cx="4295328" cy="1160942"/>
            </a:xfrm>
          </p:grpSpPr>
          <p:grpSp>
            <p:nvGrpSpPr>
              <p:cNvPr id="55" name="Gruppieren 54">
                <a:extLst>
                  <a:ext uri="{FF2B5EF4-FFF2-40B4-BE49-F238E27FC236}">
                    <a16:creationId xmlns:a16="http://schemas.microsoft.com/office/drawing/2014/main" id="{A55D3E89-D272-4B9F-BC6F-AC0F8D58FDFA}"/>
                  </a:ext>
                </a:extLst>
              </p:cNvPr>
              <p:cNvGrpSpPr/>
              <p:nvPr/>
            </p:nvGrpSpPr>
            <p:grpSpPr>
              <a:xfrm>
                <a:off x="485303" y="1709192"/>
                <a:ext cx="4176464" cy="248303"/>
                <a:chOff x="1728000" y="4961032"/>
                <a:chExt cx="4176464" cy="248303"/>
              </a:xfrm>
            </p:grpSpPr>
            <p:cxnSp>
              <p:nvCxnSpPr>
                <p:cNvPr id="59" name="Gerader Verbinder 58">
                  <a:extLst>
                    <a:ext uri="{FF2B5EF4-FFF2-40B4-BE49-F238E27FC236}">
                      <a16:creationId xmlns:a16="http://schemas.microsoft.com/office/drawing/2014/main" id="{8FF167F7-5A70-4A47-901A-7E6D4DFC699A}"/>
                    </a:ext>
                  </a:extLst>
                </p:cNvPr>
                <p:cNvCxnSpPr>
                  <a:cxnSpLocks/>
                </p:cNvCxnSpPr>
                <p:nvPr/>
              </p:nvCxnSpPr>
              <p:spPr bwMode="auto">
                <a:xfrm>
                  <a:off x="1728000" y="5085184"/>
                  <a:ext cx="4176464" cy="0"/>
                </a:xfrm>
                <a:prstGeom prst="line">
                  <a:avLst/>
                </a:prstGeom>
                <a:ln w="28575">
                  <a:solidFill>
                    <a:schemeClr val="accent5"/>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60" name="Gleichschenkliges Dreieck 59">
                  <a:extLst>
                    <a:ext uri="{FF2B5EF4-FFF2-40B4-BE49-F238E27FC236}">
                      <a16:creationId xmlns:a16="http://schemas.microsoft.com/office/drawing/2014/main" id="{CF56204C-7985-4C3E-AB8D-FE89D6556A34}"/>
                    </a:ext>
                  </a:extLst>
                </p:cNvPr>
                <p:cNvSpPr/>
                <p:nvPr/>
              </p:nvSpPr>
              <p:spPr bwMode="auto">
                <a:xfrm rot="10800000">
                  <a:off x="3960000" y="4961032"/>
                  <a:ext cx="288032" cy="248303"/>
                </a:xfrm>
                <a:prstGeom prst="triangle">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cxnSp>
              <p:nvCxnSpPr>
                <p:cNvPr id="61" name="Gerader Verbinder 60">
                  <a:extLst>
                    <a:ext uri="{FF2B5EF4-FFF2-40B4-BE49-F238E27FC236}">
                      <a16:creationId xmlns:a16="http://schemas.microsoft.com/office/drawing/2014/main" id="{03614328-B986-4399-AB3F-7B993CC7E622}"/>
                    </a:ext>
                  </a:extLst>
                </p:cNvPr>
                <p:cNvCxnSpPr>
                  <a:cxnSpLocks/>
                </p:cNvCxnSpPr>
                <p:nvPr/>
              </p:nvCxnSpPr>
              <p:spPr bwMode="auto">
                <a:xfrm flipV="1">
                  <a:off x="3813054" y="4995184"/>
                  <a:ext cx="0" cy="180000"/>
                </a:xfrm>
                <a:prstGeom prst="line">
                  <a:avLst/>
                </a:prstGeom>
                <a:ln w="28575">
                  <a:solidFill>
                    <a:schemeClr val="accent2"/>
                  </a:solidFill>
                  <a:headEnd type="none" w="med" len="med"/>
                  <a:tailEnd type="none" w="med" len="med"/>
                </a:ln>
              </p:spPr>
              <p:style>
                <a:lnRef idx="3">
                  <a:schemeClr val="dk1"/>
                </a:lnRef>
                <a:fillRef idx="0">
                  <a:schemeClr val="dk1"/>
                </a:fillRef>
                <a:effectRef idx="2">
                  <a:schemeClr val="dk1"/>
                </a:effectRef>
                <a:fontRef idx="minor">
                  <a:schemeClr val="tx1"/>
                </a:fontRef>
              </p:style>
            </p:cxnSp>
          </p:grpSp>
          <p:sp>
            <p:nvSpPr>
              <p:cNvPr id="56" name="Textfeld 55">
                <a:extLst>
                  <a:ext uri="{FF2B5EF4-FFF2-40B4-BE49-F238E27FC236}">
                    <a16:creationId xmlns:a16="http://schemas.microsoft.com/office/drawing/2014/main" id="{D70293B8-4FCE-4742-82C5-004B2572CC4E}"/>
                  </a:ext>
                </a:extLst>
              </p:cNvPr>
              <p:cNvSpPr txBox="1"/>
              <p:nvPr/>
            </p:nvSpPr>
            <p:spPr>
              <a:xfrm>
                <a:off x="485302" y="1910757"/>
                <a:ext cx="1527949"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solidFill>
                      <a:schemeClr val="tx1">
                        <a:lumMod val="50000"/>
                        <a:lumOff val="50000"/>
                      </a:schemeClr>
                    </a:solidFill>
                    <a:latin typeface="Arial" pitchFamily="34" charset="0"/>
                  </a:rPr>
                  <a:t>Blog post</a:t>
                </a:r>
              </a:p>
            </p:txBody>
          </p:sp>
          <p:sp>
            <p:nvSpPr>
              <p:cNvPr id="57" name="Textfeld 56">
                <a:extLst>
                  <a:ext uri="{FF2B5EF4-FFF2-40B4-BE49-F238E27FC236}">
                    <a16:creationId xmlns:a16="http://schemas.microsoft.com/office/drawing/2014/main" id="{AF7FD236-5732-4045-B82A-8CF690D73467}"/>
                  </a:ext>
                </a:extLst>
              </p:cNvPr>
              <p:cNvSpPr txBox="1"/>
              <p:nvPr/>
            </p:nvSpPr>
            <p:spPr>
              <a:xfrm>
                <a:off x="2921000" y="1910757"/>
                <a:ext cx="185963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r"/>
                <a:r>
                  <a:rPr lang="en-US" dirty="0">
                    <a:solidFill>
                      <a:schemeClr val="tx1">
                        <a:lumMod val="50000"/>
                        <a:lumOff val="50000"/>
                      </a:schemeClr>
                    </a:solidFill>
                    <a:latin typeface="Arial" pitchFamily="34" charset="0"/>
                  </a:rPr>
                  <a:t>Scientific paper</a:t>
                </a:r>
              </a:p>
            </p:txBody>
          </p:sp>
          <p:sp>
            <p:nvSpPr>
              <p:cNvPr id="58" name="Textfeld 57">
                <a:extLst>
                  <a:ext uri="{FF2B5EF4-FFF2-40B4-BE49-F238E27FC236}">
                    <a16:creationId xmlns:a16="http://schemas.microsoft.com/office/drawing/2014/main" id="{C14D9A1E-421D-4672-A8A7-C6373223C792}"/>
                  </a:ext>
                </a:extLst>
              </p:cNvPr>
              <p:cNvSpPr txBox="1"/>
              <p:nvPr/>
            </p:nvSpPr>
            <p:spPr>
              <a:xfrm>
                <a:off x="485302" y="1119147"/>
                <a:ext cx="417646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solidFill>
                      <a:schemeClr val="tx1"/>
                    </a:solidFill>
                    <a:latin typeface="Arial" pitchFamily="34" charset="0"/>
                  </a:rPr>
                  <a:t>Complexity</a:t>
                </a:r>
              </a:p>
            </p:txBody>
          </p:sp>
        </p:grpSp>
        <p:grpSp>
          <p:nvGrpSpPr>
            <p:cNvPr id="3" name="Gruppieren 2">
              <a:extLst>
                <a:ext uri="{FF2B5EF4-FFF2-40B4-BE49-F238E27FC236}">
                  <a16:creationId xmlns:a16="http://schemas.microsoft.com/office/drawing/2014/main" id="{7D38CC7F-3802-4CE7-96D7-F2EFE7197858}"/>
                </a:ext>
              </a:extLst>
            </p:cNvPr>
            <p:cNvGrpSpPr/>
            <p:nvPr/>
          </p:nvGrpSpPr>
          <p:grpSpPr>
            <a:xfrm>
              <a:off x="1359552" y="4599868"/>
              <a:ext cx="4320000" cy="720000"/>
              <a:chOff x="7200000" y="1265554"/>
              <a:chExt cx="4320000" cy="720000"/>
            </a:xfrm>
          </p:grpSpPr>
          <p:pic>
            <p:nvPicPr>
              <p:cNvPr id="63" name="Grafik 62" descr="Stoppuhr">
                <a:extLst>
                  <a:ext uri="{FF2B5EF4-FFF2-40B4-BE49-F238E27FC236}">
                    <a16:creationId xmlns:a16="http://schemas.microsoft.com/office/drawing/2014/main" id="{F4DF142C-2454-4FF3-9E49-20C1658275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00000" y="1265554"/>
                <a:ext cx="720000" cy="720000"/>
              </a:xfrm>
              <a:prstGeom prst="rect">
                <a:avLst/>
              </a:prstGeom>
            </p:spPr>
          </p:pic>
          <p:sp>
            <p:nvSpPr>
              <p:cNvPr id="64" name="Textfeld 63">
                <a:extLst>
                  <a:ext uri="{FF2B5EF4-FFF2-40B4-BE49-F238E27FC236}">
                    <a16:creationId xmlns:a16="http://schemas.microsoft.com/office/drawing/2014/main" id="{2311F6EF-2203-4EFC-B75B-C86EEB62A73D}"/>
                  </a:ext>
                </a:extLst>
              </p:cNvPr>
              <p:cNvSpPr txBox="1"/>
              <p:nvPr/>
            </p:nvSpPr>
            <p:spPr>
              <a:xfrm>
                <a:off x="7920000" y="1303933"/>
                <a:ext cx="3600000"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It took 21 min on average to complete a learning nugget</a:t>
                </a:r>
              </a:p>
            </p:txBody>
          </p:sp>
        </p:grpSp>
      </p:grpSp>
    </p:spTree>
    <p:extLst>
      <p:ext uri="{BB962C8B-B14F-4D97-AF65-F5344CB8AC3E}">
        <p14:creationId xmlns:p14="http://schemas.microsoft.com/office/powerpoint/2010/main" val="119768125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342900" indent="-342900">
              <a:lnSpc>
                <a:spcPct val="200000"/>
              </a:lnSpc>
              <a:buFont typeface="+mj-lt"/>
              <a:buAutoNum type="arabicPeriod"/>
            </a:pPr>
            <a:r>
              <a:rPr lang="en-US" dirty="0"/>
              <a:t>Introduction and problem statement</a:t>
            </a:r>
          </a:p>
          <a:p>
            <a:pPr marL="342900" indent="-342900">
              <a:lnSpc>
                <a:spcPct val="200000"/>
              </a:lnSpc>
              <a:buFont typeface="+mj-lt"/>
              <a:buAutoNum type="arabicPeriod"/>
            </a:pPr>
            <a:r>
              <a:rPr lang="en-US" dirty="0"/>
              <a:t>Research approach</a:t>
            </a:r>
          </a:p>
          <a:p>
            <a:pPr marL="342900" indent="-342900">
              <a:lnSpc>
                <a:spcPct val="200000"/>
              </a:lnSpc>
              <a:buFont typeface="+mj-lt"/>
              <a:buAutoNum type="arabicPeriod"/>
            </a:pPr>
            <a:r>
              <a:rPr lang="en-US" dirty="0"/>
              <a:t>Contribution</a:t>
            </a:r>
          </a:p>
          <a:p>
            <a:pPr marL="342900" indent="-342900">
              <a:lnSpc>
                <a:spcPct val="200000"/>
              </a:lnSpc>
              <a:buFont typeface="+mj-lt"/>
              <a:buAutoNum type="arabicPeriod"/>
            </a:pPr>
            <a:r>
              <a:rPr lang="en-US" dirty="0"/>
              <a:t>Evaluation</a:t>
            </a:r>
          </a:p>
          <a:p>
            <a:pPr marL="342900" indent="-342900">
              <a:lnSpc>
                <a:spcPct val="200000"/>
              </a:lnSpc>
              <a:buFont typeface="+mj-lt"/>
              <a:buAutoNum type="arabicPeriod"/>
            </a:pPr>
            <a:r>
              <a:rPr lang="en-US" dirty="0"/>
              <a:t>Conclusion</a:t>
            </a:r>
          </a:p>
        </p:txBody>
      </p:sp>
      <p:sp>
        <p:nvSpPr>
          <p:cNvPr id="11" name="Rechteck 10">
            <a:extLst>
              <a:ext uri="{FF2B5EF4-FFF2-40B4-BE49-F238E27FC236}">
                <a16:creationId xmlns:a16="http://schemas.microsoft.com/office/drawing/2014/main" id="{0459F8CD-6ADF-48A7-9CA5-78FB52FEF07C}"/>
              </a:ext>
            </a:extLst>
          </p:cNvPr>
          <p:cNvSpPr/>
          <p:nvPr/>
        </p:nvSpPr>
        <p:spPr bwMode="auto">
          <a:xfrm>
            <a:off x="0" y="3535389"/>
            <a:ext cx="12192000" cy="432000"/>
          </a:xfrm>
          <a:prstGeom prst="rect">
            <a:avLst/>
          </a:prstGeom>
          <a:solidFill>
            <a:schemeClr val="accent6">
              <a:tint val="65000"/>
              <a:alpha val="25000"/>
            </a:schemeClr>
          </a:solidFill>
          <a:ln>
            <a:solidFill>
              <a:schemeClr val="accent6"/>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
        <p:nvSpPr>
          <p:cNvPr id="2" name="Titel 1"/>
          <p:cNvSpPr>
            <a:spLocks noGrp="1"/>
          </p:cNvSpPr>
          <p:nvPr>
            <p:ph type="title"/>
          </p:nvPr>
        </p:nvSpPr>
        <p:spPr/>
        <p:txBody>
          <a:bodyPr/>
          <a:lstStyle/>
          <a:p>
            <a:r>
              <a:rPr lang="en-US"/>
              <a:t>Outline</a:t>
            </a:r>
            <a:endParaRPr lang="en-US" dirty="0"/>
          </a:p>
        </p:txBody>
      </p:sp>
      <p:sp>
        <p:nvSpPr>
          <p:cNvPr id="4" name="Datumsplatzhalter 3"/>
          <p:cNvSpPr>
            <a:spLocks noGrp="1"/>
          </p:cNvSpPr>
          <p:nvPr>
            <p:ph type="dt" sz="half" idx="10"/>
          </p:nvPr>
        </p:nvSpPr>
        <p:spPr/>
        <p:txBody>
          <a:bodyPr/>
          <a:lstStyle/>
          <a:p>
            <a:r>
              <a:rPr lang="en-US"/>
              <a:t>© sebis</a:t>
            </a:r>
            <a:endParaRPr lang="de-DE" dirty="0"/>
          </a:p>
        </p:txBody>
      </p:sp>
      <p:sp>
        <p:nvSpPr>
          <p:cNvPr id="5" name="Fußzeilenplatzhalter 4"/>
          <p:cNvSpPr>
            <a:spLocks noGrp="1"/>
          </p:cNvSpPr>
          <p:nvPr>
            <p:ph type="ftr" sz="quarter" idx="11"/>
          </p:nvPr>
        </p:nvSpPr>
        <p:spPr/>
        <p:txBody>
          <a:bodyPr/>
          <a:lstStyle/>
          <a:p>
            <a:r>
              <a:rPr lang="en-US"/>
              <a:t>Marcus Land - Master Thesis - Final Presentation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29</a:t>
            </a:fld>
            <a:endParaRPr lang="de-DE" dirty="0"/>
          </a:p>
        </p:txBody>
      </p:sp>
    </p:spTree>
    <p:extLst>
      <p:ext uri="{BB962C8B-B14F-4D97-AF65-F5344CB8AC3E}">
        <p14:creationId xmlns:p14="http://schemas.microsoft.com/office/powerpoint/2010/main" val="299765181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DEAE95-DEAF-4F20-BA01-3CEB62FBE0A3}"/>
              </a:ext>
            </a:extLst>
          </p:cNvPr>
          <p:cNvSpPr>
            <a:spLocks noGrp="1"/>
          </p:cNvSpPr>
          <p:nvPr>
            <p:ph type="title"/>
          </p:nvPr>
        </p:nvSpPr>
        <p:spPr>
          <a:xfrm>
            <a:off x="332903" y="57578"/>
            <a:ext cx="10586102" cy="720725"/>
          </a:xfrm>
        </p:spPr>
        <p:txBody>
          <a:bodyPr/>
          <a:lstStyle/>
          <a:p>
            <a:r>
              <a:rPr lang="en-US" dirty="0"/>
              <a:t>Introduction</a:t>
            </a:r>
          </a:p>
        </p:txBody>
      </p:sp>
      <p:sp>
        <p:nvSpPr>
          <p:cNvPr id="5" name="Datumsplatzhalter 4">
            <a:extLst>
              <a:ext uri="{FF2B5EF4-FFF2-40B4-BE49-F238E27FC236}">
                <a16:creationId xmlns:a16="http://schemas.microsoft.com/office/drawing/2014/main" id="{AF8FD7CD-E303-4021-8E0E-E8B086696513}"/>
              </a:ext>
            </a:extLst>
          </p:cNvPr>
          <p:cNvSpPr>
            <a:spLocks noGrp="1"/>
          </p:cNvSpPr>
          <p:nvPr>
            <p:ph type="dt" sz="half" idx="10"/>
          </p:nvPr>
        </p:nvSpPr>
        <p:spPr/>
        <p:txBody>
          <a:bodyPr/>
          <a:lstStyle/>
          <a:p>
            <a:pPr>
              <a:defRPr/>
            </a:pPr>
            <a:r>
              <a:rPr lang="en-US"/>
              <a:t>© sebis</a:t>
            </a:r>
            <a:endParaRPr lang="de-DE"/>
          </a:p>
        </p:txBody>
      </p:sp>
      <p:sp>
        <p:nvSpPr>
          <p:cNvPr id="6" name="Fußzeilenplatzhalter 5">
            <a:extLst>
              <a:ext uri="{FF2B5EF4-FFF2-40B4-BE49-F238E27FC236}">
                <a16:creationId xmlns:a16="http://schemas.microsoft.com/office/drawing/2014/main" id="{2E843C54-1284-4EE7-BAE1-241D9EAE0856}"/>
              </a:ext>
            </a:extLst>
          </p:cNvPr>
          <p:cNvSpPr>
            <a:spLocks noGrp="1"/>
          </p:cNvSpPr>
          <p:nvPr>
            <p:ph type="ftr" sz="quarter" idx="11"/>
          </p:nvPr>
        </p:nvSpPr>
        <p:spPr/>
        <p:txBody>
          <a:bodyPr/>
          <a:lstStyle/>
          <a:p>
            <a:r>
              <a:rPr lang="en-US"/>
              <a:t>Marcus Land - Master Thesis - Final Presentation</a:t>
            </a:r>
            <a:endParaRPr lang="de-DE" dirty="0"/>
          </a:p>
        </p:txBody>
      </p:sp>
      <p:sp>
        <p:nvSpPr>
          <p:cNvPr id="7" name="Foliennummernplatzhalter 6">
            <a:extLst>
              <a:ext uri="{FF2B5EF4-FFF2-40B4-BE49-F238E27FC236}">
                <a16:creationId xmlns:a16="http://schemas.microsoft.com/office/drawing/2014/main" id="{54642C30-E1E1-4336-9A3A-E9249E23D36B}"/>
              </a:ext>
            </a:extLst>
          </p:cNvPr>
          <p:cNvSpPr>
            <a:spLocks noGrp="1"/>
          </p:cNvSpPr>
          <p:nvPr>
            <p:ph type="sldNum" sz="quarter" idx="12"/>
          </p:nvPr>
        </p:nvSpPr>
        <p:spPr/>
        <p:txBody>
          <a:bodyPr/>
          <a:lstStyle/>
          <a:p>
            <a:pPr>
              <a:defRPr/>
            </a:pPr>
            <a:fld id="{B96C9E22-1B76-46A8-871B-C48D8E59C6FA}" type="slidenum">
              <a:rPr lang="de-DE" smtClean="0"/>
              <a:pPr>
                <a:defRPr/>
              </a:pPr>
              <a:t>3</a:t>
            </a:fld>
            <a:endParaRPr lang="de-DE"/>
          </a:p>
        </p:txBody>
      </p:sp>
      <p:grpSp>
        <p:nvGrpSpPr>
          <p:cNvPr id="22" name="Gruppieren 21">
            <a:extLst>
              <a:ext uri="{FF2B5EF4-FFF2-40B4-BE49-F238E27FC236}">
                <a16:creationId xmlns:a16="http://schemas.microsoft.com/office/drawing/2014/main" id="{1E789330-6601-4E96-89B9-74E449DF8B09}"/>
              </a:ext>
            </a:extLst>
          </p:cNvPr>
          <p:cNvGrpSpPr/>
          <p:nvPr/>
        </p:nvGrpSpPr>
        <p:grpSpPr>
          <a:xfrm>
            <a:off x="360000" y="1440000"/>
            <a:ext cx="11496271" cy="1438195"/>
            <a:chOff x="347864" y="1665854"/>
            <a:chExt cx="11496271" cy="1438195"/>
          </a:xfrm>
        </p:grpSpPr>
        <p:grpSp>
          <p:nvGrpSpPr>
            <p:cNvPr id="19" name="Gruppieren 18">
              <a:extLst>
                <a:ext uri="{FF2B5EF4-FFF2-40B4-BE49-F238E27FC236}">
                  <a16:creationId xmlns:a16="http://schemas.microsoft.com/office/drawing/2014/main" id="{4BD6D7BD-BC0F-4FCE-85A6-75F737DFC2D8}"/>
                </a:ext>
              </a:extLst>
            </p:cNvPr>
            <p:cNvGrpSpPr/>
            <p:nvPr/>
          </p:nvGrpSpPr>
          <p:grpSpPr>
            <a:xfrm>
              <a:off x="347864" y="1665854"/>
              <a:ext cx="11496271" cy="1438195"/>
              <a:chOff x="347864" y="1665854"/>
              <a:chExt cx="11496271" cy="1438195"/>
            </a:xfrm>
          </p:grpSpPr>
          <p:grpSp>
            <p:nvGrpSpPr>
              <p:cNvPr id="10" name="Gruppieren 9">
                <a:extLst>
                  <a:ext uri="{FF2B5EF4-FFF2-40B4-BE49-F238E27FC236}">
                    <a16:creationId xmlns:a16="http://schemas.microsoft.com/office/drawing/2014/main" id="{DBD12AB3-2817-486E-A78D-D55EE5606CF5}"/>
                  </a:ext>
                </a:extLst>
              </p:cNvPr>
              <p:cNvGrpSpPr/>
              <p:nvPr/>
            </p:nvGrpSpPr>
            <p:grpSpPr>
              <a:xfrm>
                <a:off x="347864" y="1665854"/>
                <a:ext cx="11496271" cy="934292"/>
                <a:chOff x="360000" y="1809854"/>
                <a:chExt cx="11496271" cy="934292"/>
              </a:xfrm>
            </p:grpSpPr>
            <p:sp>
              <p:nvSpPr>
                <p:cNvPr id="4" name="Rechteck: abgerundete Ecken 3">
                  <a:extLst>
                    <a:ext uri="{FF2B5EF4-FFF2-40B4-BE49-F238E27FC236}">
                      <a16:creationId xmlns:a16="http://schemas.microsoft.com/office/drawing/2014/main" id="{C288EE4C-CE2B-48AF-9BDD-76449A7FE9AE}"/>
                    </a:ext>
                  </a:extLst>
                </p:cNvPr>
                <p:cNvSpPr/>
                <p:nvPr/>
              </p:nvSpPr>
              <p:spPr bwMode="auto">
                <a:xfrm>
                  <a:off x="695398" y="1911401"/>
                  <a:ext cx="8640000" cy="720725"/>
                </a:xfrm>
                <a:prstGeom prst="round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Preventing unauthorized data access</a:t>
                  </a:r>
                  <a:endParaRPr lang="en-US" dirty="0"/>
                </a:p>
              </p:txBody>
            </p:sp>
            <p:sp>
              <p:nvSpPr>
                <p:cNvPr id="11" name="Ellipse 10">
                  <a:extLst>
                    <a:ext uri="{FF2B5EF4-FFF2-40B4-BE49-F238E27FC236}">
                      <a16:creationId xmlns:a16="http://schemas.microsoft.com/office/drawing/2014/main" id="{78FCDAC2-E273-44ED-BD95-7C261CE25921}"/>
                    </a:ext>
                  </a:extLst>
                </p:cNvPr>
                <p:cNvSpPr/>
                <p:nvPr/>
              </p:nvSpPr>
              <p:spPr bwMode="auto">
                <a:xfrm>
                  <a:off x="360000" y="1809854"/>
                  <a:ext cx="934292" cy="934292"/>
                </a:xfrm>
                <a:prstGeom prst="ellipse">
                  <a:avLst/>
                </a:prstGeom>
                <a:solidFill>
                  <a:schemeClr val="accent5"/>
                </a:solidFill>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36" name="Rechteck: obere Ecken, eine abgerundet, eine abgeschnitten 32">
                  <a:extLst>
                    <a:ext uri="{FF2B5EF4-FFF2-40B4-BE49-F238E27FC236}">
                      <a16:creationId xmlns:a16="http://schemas.microsoft.com/office/drawing/2014/main" id="{20CE1E18-AAF8-4EDD-B8F1-AA28E8CF9773}"/>
                    </a:ext>
                  </a:extLst>
                </p:cNvPr>
                <p:cNvSpPr/>
                <p:nvPr/>
              </p:nvSpPr>
              <p:spPr bwMode="auto">
                <a:xfrm flipH="1">
                  <a:off x="8544268" y="1911401"/>
                  <a:ext cx="3312003" cy="720725"/>
                </a:xfrm>
                <a:custGeom>
                  <a:avLst/>
                  <a:gdLst>
                    <a:gd name="connsiteX0" fmla="*/ 116872 w 3597430"/>
                    <a:gd name="connsiteY0" fmla="*/ 0 h 701219"/>
                    <a:gd name="connsiteX1" fmla="*/ 3246821 w 3597430"/>
                    <a:gd name="connsiteY1" fmla="*/ 0 h 701219"/>
                    <a:gd name="connsiteX2" fmla="*/ 3597430 w 3597430"/>
                    <a:gd name="connsiteY2" fmla="*/ 350610 h 701219"/>
                    <a:gd name="connsiteX3" fmla="*/ 3597430 w 3597430"/>
                    <a:gd name="connsiteY3" fmla="*/ 701219 h 701219"/>
                    <a:gd name="connsiteX4" fmla="*/ 0 w 3597430"/>
                    <a:gd name="connsiteY4" fmla="*/ 701219 h 701219"/>
                    <a:gd name="connsiteX5" fmla="*/ 0 w 3597430"/>
                    <a:gd name="connsiteY5" fmla="*/ 116872 h 701219"/>
                    <a:gd name="connsiteX6" fmla="*/ 116872 w 3597430"/>
                    <a:gd name="connsiteY6" fmla="*/ 0 h 701219"/>
                    <a:gd name="connsiteX0" fmla="*/ 116872 w 3597430"/>
                    <a:gd name="connsiteY0" fmla="*/ 0 h 701219"/>
                    <a:gd name="connsiteX1" fmla="*/ 3246821 w 3597430"/>
                    <a:gd name="connsiteY1" fmla="*/ 0 h 701219"/>
                    <a:gd name="connsiteX2" fmla="*/ 3597430 w 3597430"/>
                    <a:gd name="connsiteY2" fmla="*/ 701219 h 701219"/>
                    <a:gd name="connsiteX3" fmla="*/ 0 w 3597430"/>
                    <a:gd name="connsiteY3" fmla="*/ 701219 h 701219"/>
                    <a:gd name="connsiteX4" fmla="*/ 0 w 3597430"/>
                    <a:gd name="connsiteY4" fmla="*/ 116872 h 701219"/>
                    <a:gd name="connsiteX5" fmla="*/ 116872 w 3597430"/>
                    <a:gd name="connsiteY5" fmla="*/ 0 h 70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7430" h="701219">
                      <a:moveTo>
                        <a:pt x="116872" y="0"/>
                      </a:moveTo>
                      <a:lnTo>
                        <a:pt x="3246821" y="0"/>
                      </a:lnTo>
                      <a:lnTo>
                        <a:pt x="3597430" y="701219"/>
                      </a:lnTo>
                      <a:lnTo>
                        <a:pt x="0" y="701219"/>
                      </a:lnTo>
                      <a:lnTo>
                        <a:pt x="0" y="116872"/>
                      </a:lnTo>
                      <a:cubicBezTo>
                        <a:pt x="0" y="52325"/>
                        <a:pt x="52325" y="0"/>
                        <a:pt x="116872" y="0"/>
                      </a:cubicBezTo>
                      <a:close/>
                    </a:path>
                  </a:pathLst>
                </a:custGeom>
                <a:solidFill>
                  <a:schemeClr val="accent5"/>
                </a:solidFill>
                <a:ln w="28575">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bg1"/>
                      </a:solidFill>
                      <a:cs typeface="Arial" pitchFamily="34" charset="0"/>
                    </a:rPr>
                    <a:t>Security measures</a:t>
                  </a:r>
                  <a:endParaRPr lang="en-US" baseline="30000" dirty="0">
                    <a:solidFill>
                      <a:schemeClr val="bg1"/>
                    </a:solidFill>
                    <a:cs typeface="Arial" pitchFamily="34" charset="0"/>
                  </a:endParaRPr>
                </a:p>
              </p:txBody>
            </p:sp>
          </p:grpSp>
          <p:sp>
            <p:nvSpPr>
              <p:cNvPr id="17" name="Textfeld 16">
                <a:extLst>
                  <a:ext uri="{FF2B5EF4-FFF2-40B4-BE49-F238E27FC236}">
                    <a16:creationId xmlns:a16="http://schemas.microsoft.com/office/drawing/2014/main" id="{77429FA0-1FEF-4F1A-9808-5AD25BC08602}"/>
                  </a:ext>
                </a:extLst>
              </p:cNvPr>
              <p:cNvSpPr txBox="1"/>
              <p:nvPr/>
            </p:nvSpPr>
            <p:spPr>
              <a:xfrm>
                <a:off x="1145492" y="2484000"/>
                <a:ext cx="7386640" cy="360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tx1">
                        <a:lumMod val="50000"/>
                        <a:lumOff val="50000"/>
                      </a:schemeClr>
                    </a:solidFill>
                    <a:latin typeface="Arial" pitchFamily="34" charset="0"/>
                  </a:rPr>
                  <a:t>Security is about confidentiality, integrity and availability of data</a:t>
                </a:r>
              </a:p>
            </p:txBody>
          </p:sp>
          <p:sp>
            <p:nvSpPr>
              <p:cNvPr id="28" name="Textfeld 27">
                <a:extLst>
                  <a:ext uri="{FF2B5EF4-FFF2-40B4-BE49-F238E27FC236}">
                    <a16:creationId xmlns:a16="http://schemas.microsoft.com/office/drawing/2014/main" id="{B30C1D35-169F-4D0B-B76C-0E03E974C9F5}"/>
                  </a:ext>
                </a:extLst>
              </p:cNvPr>
              <p:cNvSpPr txBox="1"/>
              <p:nvPr/>
            </p:nvSpPr>
            <p:spPr>
              <a:xfrm>
                <a:off x="8532130" y="2484849"/>
                <a:ext cx="3312003" cy="6192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solidFill>
                      <a:schemeClr val="tx1">
                        <a:lumMod val="50000"/>
                        <a:lumOff val="50000"/>
                      </a:schemeClr>
                    </a:solidFill>
                    <a:latin typeface="Arial" pitchFamily="34" charset="0"/>
                  </a:rPr>
                  <a:t>e.g., access control, encryption, network security, firewalls</a:t>
                </a:r>
              </a:p>
            </p:txBody>
          </p:sp>
        </p:grpSp>
        <p:pic>
          <p:nvPicPr>
            <p:cNvPr id="26" name="Grafik 25" descr="Ein Bild, das Becher, Zeichnung enthält.&#10;&#10;Automatisch generierte Beschreibung">
              <a:extLst>
                <a:ext uri="{FF2B5EF4-FFF2-40B4-BE49-F238E27FC236}">
                  <a16:creationId xmlns:a16="http://schemas.microsoft.com/office/drawing/2014/main" id="{BE527AE0-711D-4025-B439-11DB6B53E0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875" y="1762536"/>
              <a:ext cx="706269" cy="706269"/>
            </a:xfrm>
            <a:prstGeom prst="rect">
              <a:avLst/>
            </a:prstGeom>
          </p:spPr>
        </p:pic>
      </p:grpSp>
      <p:grpSp>
        <p:nvGrpSpPr>
          <p:cNvPr id="21" name="Gruppieren 20">
            <a:extLst>
              <a:ext uri="{FF2B5EF4-FFF2-40B4-BE49-F238E27FC236}">
                <a16:creationId xmlns:a16="http://schemas.microsoft.com/office/drawing/2014/main" id="{205C00D8-FE56-4774-91EE-84CF792633A5}"/>
              </a:ext>
            </a:extLst>
          </p:cNvPr>
          <p:cNvGrpSpPr/>
          <p:nvPr/>
        </p:nvGrpSpPr>
        <p:grpSpPr>
          <a:xfrm>
            <a:off x="360000" y="4680000"/>
            <a:ext cx="11496269" cy="1426965"/>
            <a:chOff x="347864" y="4797152"/>
            <a:chExt cx="11496269" cy="1426965"/>
          </a:xfrm>
        </p:grpSpPr>
        <p:grpSp>
          <p:nvGrpSpPr>
            <p:cNvPr id="18" name="Gruppieren 17">
              <a:extLst>
                <a:ext uri="{FF2B5EF4-FFF2-40B4-BE49-F238E27FC236}">
                  <a16:creationId xmlns:a16="http://schemas.microsoft.com/office/drawing/2014/main" id="{E3F53D1E-99C6-449B-B9E7-255095542CEF}"/>
                </a:ext>
              </a:extLst>
            </p:cNvPr>
            <p:cNvGrpSpPr/>
            <p:nvPr/>
          </p:nvGrpSpPr>
          <p:grpSpPr>
            <a:xfrm>
              <a:off x="347864" y="4797152"/>
              <a:ext cx="11496269" cy="934292"/>
              <a:chOff x="347864" y="4508976"/>
              <a:chExt cx="11496269" cy="934292"/>
            </a:xfrm>
          </p:grpSpPr>
          <p:grpSp>
            <p:nvGrpSpPr>
              <p:cNvPr id="15" name="Gruppieren 14">
                <a:extLst>
                  <a:ext uri="{FF2B5EF4-FFF2-40B4-BE49-F238E27FC236}">
                    <a16:creationId xmlns:a16="http://schemas.microsoft.com/office/drawing/2014/main" id="{A758187A-E8AD-4EE3-AE29-B84290C46BB2}"/>
                  </a:ext>
                </a:extLst>
              </p:cNvPr>
              <p:cNvGrpSpPr/>
              <p:nvPr/>
            </p:nvGrpSpPr>
            <p:grpSpPr>
              <a:xfrm>
                <a:off x="347864" y="4508976"/>
                <a:ext cx="11496269" cy="934292"/>
                <a:chOff x="360000" y="4110329"/>
                <a:chExt cx="11496269" cy="934292"/>
              </a:xfrm>
            </p:grpSpPr>
            <p:sp>
              <p:nvSpPr>
                <p:cNvPr id="8" name="Rechteck: abgerundete Ecken 7">
                  <a:extLst>
                    <a:ext uri="{FF2B5EF4-FFF2-40B4-BE49-F238E27FC236}">
                      <a16:creationId xmlns:a16="http://schemas.microsoft.com/office/drawing/2014/main" id="{F9ADC97B-0E47-4A61-B1FE-ECCB4B087A57}"/>
                    </a:ext>
                  </a:extLst>
                </p:cNvPr>
                <p:cNvSpPr/>
                <p:nvPr/>
              </p:nvSpPr>
              <p:spPr bwMode="auto">
                <a:xfrm>
                  <a:off x="695400" y="4217113"/>
                  <a:ext cx="8640000" cy="720725"/>
                </a:xfrm>
                <a:prstGeom prst="round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Provable privacy guarantees</a:t>
                  </a:r>
                </a:p>
              </p:txBody>
            </p:sp>
            <p:sp>
              <p:nvSpPr>
                <p:cNvPr id="12" name="Ellipse 11">
                  <a:extLst>
                    <a:ext uri="{FF2B5EF4-FFF2-40B4-BE49-F238E27FC236}">
                      <a16:creationId xmlns:a16="http://schemas.microsoft.com/office/drawing/2014/main" id="{4F9B24F9-37CD-40FF-92AF-4573408C6D4A}"/>
                    </a:ext>
                  </a:extLst>
                </p:cNvPr>
                <p:cNvSpPr/>
                <p:nvPr/>
              </p:nvSpPr>
              <p:spPr bwMode="auto">
                <a:xfrm>
                  <a:off x="360000" y="4110329"/>
                  <a:ext cx="934292" cy="934292"/>
                </a:xfrm>
                <a:prstGeom prst="ellipse">
                  <a:avLst/>
                </a:prstGeom>
                <a:solidFill>
                  <a:schemeClr val="accent5"/>
                </a:solidFill>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34" name="Rechteck: obere Ecken, eine abgerundet, eine abgeschnitten 32">
                  <a:extLst>
                    <a:ext uri="{FF2B5EF4-FFF2-40B4-BE49-F238E27FC236}">
                      <a16:creationId xmlns:a16="http://schemas.microsoft.com/office/drawing/2014/main" id="{F45E9132-CC2E-41AA-8A9E-9FD4F36F43F8}"/>
                    </a:ext>
                  </a:extLst>
                </p:cNvPr>
                <p:cNvSpPr/>
                <p:nvPr/>
              </p:nvSpPr>
              <p:spPr bwMode="auto">
                <a:xfrm flipH="1">
                  <a:off x="8544269" y="4217113"/>
                  <a:ext cx="3312000" cy="720725"/>
                </a:xfrm>
                <a:custGeom>
                  <a:avLst/>
                  <a:gdLst>
                    <a:gd name="connsiteX0" fmla="*/ 116872 w 3597430"/>
                    <a:gd name="connsiteY0" fmla="*/ 0 h 701219"/>
                    <a:gd name="connsiteX1" fmla="*/ 3246821 w 3597430"/>
                    <a:gd name="connsiteY1" fmla="*/ 0 h 701219"/>
                    <a:gd name="connsiteX2" fmla="*/ 3597430 w 3597430"/>
                    <a:gd name="connsiteY2" fmla="*/ 350610 h 701219"/>
                    <a:gd name="connsiteX3" fmla="*/ 3597430 w 3597430"/>
                    <a:gd name="connsiteY3" fmla="*/ 701219 h 701219"/>
                    <a:gd name="connsiteX4" fmla="*/ 0 w 3597430"/>
                    <a:gd name="connsiteY4" fmla="*/ 701219 h 701219"/>
                    <a:gd name="connsiteX5" fmla="*/ 0 w 3597430"/>
                    <a:gd name="connsiteY5" fmla="*/ 116872 h 701219"/>
                    <a:gd name="connsiteX6" fmla="*/ 116872 w 3597430"/>
                    <a:gd name="connsiteY6" fmla="*/ 0 h 701219"/>
                    <a:gd name="connsiteX0" fmla="*/ 116872 w 3597430"/>
                    <a:gd name="connsiteY0" fmla="*/ 0 h 701219"/>
                    <a:gd name="connsiteX1" fmla="*/ 3246821 w 3597430"/>
                    <a:gd name="connsiteY1" fmla="*/ 0 h 701219"/>
                    <a:gd name="connsiteX2" fmla="*/ 3597430 w 3597430"/>
                    <a:gd name="connsiteY2" fmla="*/ 701219 h 701219"/>
                    <a:gd name="connsiteX3" fmla="*/ 0 w 3597430"/>
                    <a:gd name="connsiteY3" fmla="*/ 701219 h 701219"/>
                    <a:gd name="connsiteX4" fmla="*/ 0 w 3597430"/>
                    <a:gd name="connsiteY4" fmla="*/ 116872 h 701219"/>
                    <a:gd name="connsiteX5" fmla="*/ 116872 w 3597430"/>
                    <a:gd name="connsiteY5" fmla="*/ 0 h 70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7430" h="701219">
                      <a:moveTo>
                        <a:pt x="116872" y="0"/>
                      </a:moveTo>
                      <a:lnTo>
                        <a:pt x="3246821" y="0"/>
                      </a:lnTo>
                      <a:lnTo>
                        <a:pt x="3597430" y="701219"/>
                      </a:lnTo>
                      <a:lnTo>
                        <a:pt x="0" y="701219"/>
                      </a:lnTo>
                      <a:lnTo>
                        <a:pt x="0" y="116872"/>
                      </a:lnTo>
                      <a:cubicBezTo>
                        <a:pt x="0" y="52325"/>
                        <a:pt x="52325" y="0"/>
                        <a:pt x="116872" y="0"/>
                      </a:cubicBezTo>
                      <a:close/>
                    </a:path>
                  </a:pathLst>
                </a:custGeom>
                <a:solidFill>
                  <a:schemeClr val="accent5"/>
                </a:solidFill>
                <a:ln w="28575">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cs typeface="Arial" pitchFamily="34" charset="0"/>
                    </a:rPr>
                    <a:t>Differential privacy</a:t>
                  </a:r>
                  <a:endParaRPr lang="en-US" baseline="30000" dirty="0">
                    <a:solidFill>
                      <a:schemeClr val="bg1"/>
                    </a:solidFill>
                    <a:cs typeface="Arial" pitchFamily="34" charset="0"/>
                  </a:endParaRPr>
                </a:p>
              </p:txBody>
            </p:sp>
          </p:grpSp>
          <mc:AlternateContent xmlns:mc="http://schemas.openxmlformats.org/markup-compatibility/2006">
            <mc:Choice xmlns:a14="http://schemas.microsoft.com/office/drawing/2010/main" Requires="a14">
              <p:sp>
                <p:nvSpPr>
                  <p:cNvPr id="3" name="Textfeld 2">
                    <a:extLst>
                      <a:ext uri="{FF2B5EF4-FFF2-40B4-BE49-F238E27FC236}">
                        <a16:creationId xmlns:a16="http://schemas.microsoft.com/office/drawing/2014/main" id="{318DFE87-7E5D-4EC8-A54B-A8205991BA64}"/>
                      </a:ext>
                    </a:extLst>
                  </p:cNvPr>
                  <p:cNvSpPr txBox="1"/>
                  <p:nvPr/>
                </p:nvSpPr>
                <p:spPr>
                  <a:xfrm>
                    <a:off x="484526" y="4637568"/>
                    <a:ext cx="660966" cy="6771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14:m>
                      <m:oMathPara xmlns:m="http://schemas.openxmlformats.org/officeDocument/2006/math">
                        <m:oMathParaPr>
                          <m:jc m:val="centerGroup"/>
                        </m:oMathParaPr>
                        <m:oMath xmlns:m="http://schemas.openxmlformats.org/officeDocument/2006/math">
                          <m:sSup>
                            <m:sSupPr>
                              <m:ctrlPr>
                                <a:rPr lang="de-DE" sz="4400" b="0" i="1" smtClean="0">
                                  <a:solidFill>
                                    <a:schemeClr val="bg1"/>
                                  </a:solidFill>
                                  <a:latin typeface="Cambria Math" panose="02040503050406030204" pitchFamily="18" charset="0"/>
                                </a:rPr>
                              </m:ctrlPr>
                            </m:sSupPr>
                            <m:e>
                              <m:r>
                                <a:rPr lang="de-DE" sz="4400" b="0" i="1" smtClean="0">
                                  <a:solidFill>
                                    <a:schemeClr val="bg1"/>
                                  </a:solidFill>
                                  <a:latin typeface="Cambria Math" panose="02040503050406030204" pitchFamily="18" charset="0"/>
                                </a:rPr>
                                <m:t>𝑒</m:t>
                              </m:r>
                            </m:e>
                            <m:sup>
                              <m:r>
                                <a:rPr lang="de-DE" sz="4400" b="0" i="1" smtClean="0">
                                  <a:solidFill>
                                    <a:schemeClr val="bg1"/>
                                  </a:solidFill>
                                  <a:latin typeface="Cambria Math" panose="02040503050406030204" pitchFamily="18" charset="0"/>
                                  <a:ea typeface="Cambria Math" panose="02040503050406030204" pitchFamily="18" charset="0"/>
                                </a:rPr>
                                <m:t>𝜀</m:t>
                              </m:r>
                            </m:sup>
                          </m:sSup>
                        </m:oMath>
                      </m:oMathPara>
                    </a14:m>
                    <a:endParaRPr lang="en-US" dirty="0">
                      <a:latin typeface="Arial" pitchFamily="34" charset="0"/>
                    </a:endParaRPr>
                  </a:p>
                </p:txBody>
              </p:sp>
            </mc:Choice>
            <mc:Fallback>
              <p:sp>
                <p:nvSpPr>
                  <p:cNvPr id="3" name="Textfeld 2">
                    <a:extLst>
                      <a:ext uri="{FF2B5EF4-FFF2-40B4-BE49-F238E27FC236}">
                        <a16:creationId xmlns:a16="http://schemas.microsoft.com/office/drawing/2014/main" id="{318DFE87-7E5D-4EC8-A54B-A8205991BA64}"/>
                      </a:ext>
                    </a:extLst>
                  </p:cNvPr>
                  <p:cNvSpPr txBox="1">
                    <a:spLocks noRot="1" noChangeAspect="1" noMove="1" noResize="1" noEditPoints="1" noAdjustHandles="1" noChangeArrowheads="1" noChangeShapeType="1" noTextEdit="1"/>
                  </p:cNvSpPr>
                  <p:nvPr/>
                </p:nvSpPr>
                <p:spPr>
                  <a:xfrm>
                    <a:off x="484526" y="4637568"/>
                    <a:ext cx="660966" cy="677108"/>
                  </a:xfrm>
                  <a:prstGeom prst="rect">
                    <a:avLst/>
                  </a:prstGeom>
                  <a:blipFill>
                    <a:blip r:embed="rId4"/>
                    <a:stretch>
                      <a:fillRect/>
                    </a:stretch>
                  </a:blipFill>
                  <a:ln>
                    <a:noFill/>
                  </a:ln>
                </p:spPr>
                <p:txBody>
                  <a:bodyPr/>
                  <a:lstStyle/>
                  <a:p>
                    <a:r>
                      <a:rPr lang="en-US">
                        <a:noFill/>
                      </a:rPr>
                      <a:t> </a:t>
                    </a:r>
                  </a:p>
                </p:txBody>
              </p:sp>
            </mc:Fallback>
          </mc:AlternateContent>
        </p:grpSp>
        <p:sp>
          <p:nvSpPr>
            <p:cNvPr id="27" name="Textfeld 26">
              <a:extLst>
                <a:ext uri="{FF2B5EF4-FFF2-40B4-BE49-F238E27FC236}">
                  <a16:creationId xmlns:a16="http://schemas.microsoft.com/office/drawing/2014/main" id="{2E9030EA-31B9-4506-8219-7BC3542EC215}"/>
                </a:ext>
              </a:extLst>
            </p:cNvPr>
            <p:cNvSpPr txBox="1"/>
            <p:nvPr/>
          </p:nvSpPr>
          <p:spPr>
            <a:xfrm>
              <a:off x="1145491" y="5639342"/>
              <a:ext cx="9186845"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solidFill>
                    <a:schemeClr val="tx1">
                      <a:lumMod val="50000"/>
                      <a:lumOff val="50000"/>
                    </a:schemeClr>
                  </a:solidFill>
                  <a:latin typeface="Arial" pitchFamily="34" charset="0"/>
                </a:rPr>
                <a:t>Differential privacy is the only approach that provides strong formal privacy guarantees </a:t>
              </a:r>
              <a:r>
                <a:rPr lang="en-US" sz="1600" baseline="30000" dirty="0">
                  <a:solidFill>
                    <a:schemeClr val="tx1">
                      <a:lumMod val="50000"/>
                      <a:lumOff val="50000"/>
                    </a:schemeClr>
                  </a:solidFill>
                  <a:latin typeface="Arial" pitchFamily="34" charset="0"/>
                </a:rPr>
                <a:t>1,2</a:t>
              </a:r>
              <a:r>
                <a:rPr lang="en-US" sz="1600" dirty="0">
                  <a:solidFill>
                    <a:schemeClr val="tx1">
                      <a:lumMod val="50000"/>
                      <a:lumOff val="50000"/>
                    </a:schemeClr>
                  </a:solidFill>
                  <a:latin typeface="Arial" pitchFamily="34" charset="0"/>
                </a:rPr>
                <a:t> </a:t>
              </a:r>
              <a:br>
                <a:rPr lang="en-US" sz="1600" dirty="0">
                  <a:solidFill>
                    <a:schemeClr val="tx1">
                      <a:lumMod val="50000"/>
                      <a:lumOff val="50000"/>
                    </a:schemeClr>
                  </a:solidFill>
                  <a:latin typeface="Arial" pitchFamily="34" charset="0"/>
                </a:rPr>
              </a:br>
              <a:r>
                <a:rPr lang="en-US" sz="1600" dirty="0">
                  <a:solidFill>
                    <a:schemeClr val="tx1">
                      <a:lumMod val="50000"/>
                      <a:lumOff val="50000"/>
                    </a:schemeClr>
                  </a:solidFill>
                  <a:latin typeface="Arial" pitchFamily="34" charset="0"/>
                </a:rPr>
                <a:t>Whereas other privacy-preserving methods such as k-anonymity are vulnerable to various attacks </a:t>
              </a:r>
              <a:r>
                <a:rPr lang="en-US" sz="1600" baseline="30000" dirty="0">
                  <a:solidFill>
                    <a:schemeClr val="tx1">
                      <a:lumMod val="50000"/>
                      <a:lumOff val="50000"/>
                    </a:schemeClr>
                  </a:solidFill>
                  <a:latin typeface="Arial" pitchFamily="34" charset="0"/>
                </a:rPr>
                <a:t>3</a:t>
              </a:r>
            </a:p>
          </p:txBody>
        </p:sp>
      </p:grpSp>
      <p:grpSp>
        <p:nvGrpSpPr>
          <p:cNvPr id="20" name="Gruppieren 19">
            <a:extLst>
              <a:ext uri="{FF2B5EF4-FFF2-40B4-BE49-F238E27FC236}">
                <a16:creationId xmlns:a16="http://schemas.microsoft.com/office/drawing/2014/main" id="{CFF58A54-B96C-43AC-AC65-9EBF662422EF}"/>
              </a:ext>
            </a:extLst>
          </p:cNvPr>
          <p:cNvGrpSpPr/>
          <p:nvPr/>
        </p:nvGrpSpPr>
        <p:grpSpPr>
          <a:xfrm>
            <a:off x="360000" y="3060000"/>
            <a:ext cx="11509703" cy="1403798"/>
            <a:chOff x="347864" y="3212976"/>
            <a:chExt cx="11509703" cy="1403798"/>
          </a:xfrm>
        </p:grpSpPr>
        <p:grpSp>
          <p:nvGrpSpPr>
            <p:cNvPr id="14" name="Gruppieren 13">
              <a:extLst>
                <a:ext uri="{FF2B5EF4-FFF2-40B4-BE49-F238E27FC236}">
                  <a16:creationId xmlns:a16="http://schemas.microsoft.com/office/drawing/2014/main" id="{8AE5CD50-374D-4D77-9996-967DD720CA2B}"/>
                </a:ext>
              </a:extLst>
            </p:cNvPr>
            <p:cNvGrpSpPr/>
            <p:nvPr/>
          </p:nvGrpSpPr>
          <p:grpSpPr>
            <a:xfrm>
              <a:off x="347864" y="3212976"/>
              <a:ext cx="11496272" cy="934292"/>
              <a:chOff x="360000" y="2961854"/>
              <a:chExt cx="11496272" cy="934292"/>
            </a:xfrm>
          </p:grpSpPr>
          <p:grpSp>
            <p:nvGrpSpPr>
              <p:cNvPr id="38" name="Gruppieren 37">
                <a:extLst>
                  <a:ext uri="{FF2B5EF4-FFF2-40B4-BE49-F238E27FC236}">
                    <a16:creationId xmlns:a16="http://schemas.microsoft.com/office/drawing/2014/main" id="{825BD9CB-B55D-4DBD-B9A2-11B564AACCBB}"/>
                  </a:ext>
                </a:extLst>
              </p:cNvPr>
              <p:cNvGrpSpPr/>
              <p:nvPr/>
            </p:nvGrpSpPr>
            <p:grpSpPr>
              <a:xfrm>
                <a:off x="360000" y="2961854"/>
                <a:ext cx="8975399" cy="934292"/>
                <a:chOff x="360000" y="3672000"/>
                <a:chExt cx="8975399" cy="934292"/>
              </a:xfrm>
            </p:grpSpPr>
            <p:sp>
              <p:nvSpPr>
                <p:cNvPr id="9" name="Rechteck: abgerundete Ecken 8">
                  <a:extLst>
                    <a:ext uri="{FF2B5EF4-FFF2-40B4-BE49-F238E27FC236}">
                      <a16:creationId xmlns:a16="http://schemas.microsoft.com/office/drawing/2014/main" id="{AEAB5100-C3B6-4D02-94B7-1BE80750FEA9}"/>
                    </a:ext>
                  </a:extLst>
                </p:cNvPr>
                <p:cNvSpPr/>
                <p:nvPr/>
              </p:nvSpPr>
              <p:spPr bwMode="auto">
                <a:xfrm>
                  <a:off x="695399" y="3766505"/>
                  <a:ext cx="8640000" cy="720725"/>
                </a:xfrm>
                <a:prstGeom prst="round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Safely releasing or analyzing sensitive data</a:t>
                  </a:r>
                </a:p>
              </p:txBody>
            </p:sp>
            <p:sp>
              <p:nvSpPr>
                <p:cNvPr id="13" name="Ellipse 12">
                  <a:extLst>
                    <a:ext uri="{FF2B5EF4-FFF2-40B4-BE49-F238E27FC236}">
                      <a16:creationId xmlns:a16="http://schemas.microsoft.com/office/drawing/2014/main" id="{FD256F08-49DA-4B9F-B817-27D3E729FC34}"/>
                    </a:ext>
                  </a:extLst>
                </p:cNvPr>
                <p:cNvSpPr/>
                <p:nvPr/>
              </p:nvSpPr>
              <p:spPr bwMode="auto">
                <a:xfrm>
                  <a:off x="360000" y="3672000"/>
                  <a:ext cx="934292" cy="934292"/>
                </a:xfrm>
                <a:prstGeom prst="ellipse">
                  <a:avLst/>
                </a:prstGeom>
                <a:solidFill>
                  <a:schemeClr val="accent5"/>
                </a:solidFill>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grpSp>
          <p:sp>
            <p:nvSpPr>
              <p:cNvPr id="33" name="Rechteck: obere Ecken, eine abgerundet, eine abgeschnitten 32">
                <a:extLst>
                  <a:ext uri="{FF2B5EF4-FFF2-40B4-BE49-F238E27FC236}">
                    <a16:creationId xmlns:a16="http://schemas.microsoft.com/office/drawing/2014/main" id="{AF63BBC6-1634-4E50-8CFB-AD59C7462383}"/>
                  </a:ext>
                </a:extLst>
              </p:cNvPr>
              <p:cNvSpPr/>
              <p:nvPr/>
            </p:nvSpPr>
            <p:spPr bwMode="auto">
              <a:xfrm flipH="1">
                <a:off x="8544269" y="3056359"/>
                <a:ext cx="3312003" cy="720725"/>
              </a:xfrm>
              <a:custGeom>
                <a:avLst/>
                <a:gdLst>
                  <a:gd name="connsiteX0" fmla="*/ 116872 w 3597430"/>
                  <a:gd name="connsiteY0" fmla="*/ 0 h 701219"/>
                  <a:gd name="connsiteX1" fmla="*/ 3246821 w 3597430"/>
                  <a:gd name="connsiteY1" fmla="*/ 0 h 701219"/>
                  <a:gd name="connsiteX2" fmla="*/ 3597430 w 3597430"/>
                  <a:gd name="connsiteY2" fmla="*/ 350610 h 701219"/>
                  <a:gd name="connsiteX3" fmla="*/ 3597430 w 3597430"/>
                  <a:gd name="connsiteY3" fmla="*/ 701219 h 701219"/>
                  <a:gd name="connsiteX4" fmla="*/ 0 w 3597430"/>
                  <a:gd name="connsiteY4" fmla="*/ 701219 h 701219"/>
                  <a:gd name="connsiteX5" fmla="*/ 0 w 3597430"/>
                  <a:gd name="connsiteY5" fmla="*/ 116872 h 701219"/>
                  <a:gd name="connsiteX6" fmla="*/ 116872 w 3597430"/>
                  <a:gd name="connsiteY6" fmla="*/ 0 h 701219"/>
                  <a:gd name="connsiteX0" fmla="*/ 116872 w 3597430"/>
                  <a:gd name="connsiteY0" fmla="*/ 0 h 701219"/>
                  <a:gd name="connsiteX1" fmla="*/ 3246821 w 3597430"/>
                  <a:gd name="connsiteY1" fmla="*/ 0 h 701219"/>
                  <a:gd name="connsiteX2" fmla="*/ 3597430 w 3597430"/>
                  <a:gd name="connsiteY2" fmla="*/ 701219 h 701219"/>
                  <a:gd name="connsiteX3" fmla="*/ 0 w 3597430"/>
                  <a:gd name="connsiteY3" fmla="*/ 701219 h 701219"/>
                  <a:gd name="connsiteX4" fmla="*/ 0 w 3597430"/>
                  <a:gd name="connsiteY4" fmla="*/ 116872 h 701219"/>
                  <a:gd name="connsiteX5" fmla="*/ 116872 w 3597430"/>
                  <a:gd name="connsiteY5" fmla="*/ 0 h 70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7430" h="701219">
                    <a:moveTo>
                      <a:pt x="116872" y="0"/>
                    </a:moveTo>
                    <a:lnTo>
                      <a:pt x="3246821" y="0"/>
                    </a:lnTo>
                    <a:lnTo>
                      <a:pt x="3597430" y="701219"/>
                    </a:lnTo>
                    <a:lnTo>
                      <a:pt x="0" y="701219"/>
                    </a:lnTo>
                    <a:lnTo>
                      <a:pt x="0" y="116872"/>
                    </a:lnTo>
                    <a:cubicBezTo>
                      <a:pt x="0" y="52325"/>
                      <a:pt x="52325" y="0"/>
                      <a:pt x="116872" y="0"/>
                    </a:cubicBezTo>
                    <a:close/>
                  </a:path>
                </a:pathLst>
              </a:custGeom>
              <a:solidFill>
                <a:schemeClr val="accent5"/>
              </a:solidFill>
              <a:ln w="28575">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bg1"/>
                    </a:solidFill>
                    <a:cs typeface="Arial" pitchFamily="34" charset="0"/>
                  </a:rPr>
                  <a:t>Privacy measures</a:t>
                </a:r>
                <a:endParaRPr lang="en-US" baseline="30000" dirty="0">
                  <a:solidFill>
                    <a:schemeClr val="bg1"/>
                  </a:solidFill>
                  <a:cs typeface="Arial" pitchFamily="34" charset="0"/>
                </a:endParaRPr>
              </a:p>
            </p:txBody>
          </p:sp>
          <p:pic>
            <p:nvPicPr>
              <p:cNvPr id="24" name="Grafik 23" descr="Recherche">
                <a:extLst>
                  <a:ext uri="{FF2B5EF4-FFF2-40B4-BE49-F238E27FC236}">
                    <a16:creationId xmlns:a16="http://schemas.microsoft.com/office/drawing/2014/main" id="{BCC52FF7-5F12-443A-9DE4-31480B6F16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23476" y="3123487"/>
                <a:ext cx="648000" cy="648000"/>
              </a:xfrm>
              <a:prstGeom prst="rect">
                <a:avLst/>
              </a:prstGeom>
            </p:spPr>
          </p:pic>
        </p:grpSp>
        <p:sp>
          <p:nvSpPr>
            <p:cNvPr id="25" name="Textfeld 24">
              <a:extLst>
                <a:ext uri="{FF2B5EF4-FFF2-40B4-BE49-F238E27FC236}">
                  <a16:creationId xmlns:a16="http://schemas.microsoft.com/office/drawing/2014/main" id="{D9DBEB08-8B11-45B4-A333-12F6AC1FE570}"/>
                </a:ext>
              </a:extLst>
            </p:cNvPr>
            <p:cNvSpPr txBox="1"/>
            <p:nvPr/>
          </p:nvSpPr>
          <p:spPr>
            <a:xfrm>
              <a:off x="1159341" y="4032000"/>
              <a:ext cx="7372790" cy="360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tx1">
                      <a:lumMod val="50000"/>
                      <a:lumOff val="50000"/>
                    </a:schemeClr>
                  </a:solidFill>
                  <a:latin typeface="Arial" pitchFamily="34" charset="0"/>
                </a:rPr>
                <a:t>Privacy is about preventing unwanted disclosure</a:t>
              </a:r>
            </a:p>
          </p:txBody>
        </p:sp>
        <p:sp>
          <p:nvSpPr>
            <p:cNvPr id="29" name="Textfeld 28">
              <a:extLst>
                <a:ext uri="{FF2B5EF4-FFF2-40B4-BE49-F238E27FC236}">
                  <a16:creationId xmlns:a16="http://schemas.microsoft.com/office/drawing/2014/main" id="{29B833F1-670F-436F-8C06-2B8324DD5CE2}"/>
                </a:ext>
              </a:extLst>
            </p:cNvPr>
            <p:cNvSpPr txBox="1"/>
            <p:nvPr/>
          </p:nvSpPr>
          <p:spPr>
            <a:xfrm>
              <a:off x="8545564" y="4031999"/>
              <a:ext cx="3312003"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solidFill>
                    <a:schemeClr val="tx1">
                      <a:lumMod val="50000"/>
                      <a:lumOff val="50000"/>
                    </a:schemeClr>
                  </a:solidFill>
                  <a:latin typeface="Arial" pitchFamily="34" charset="0"/>
                </a:rPr>
                <a:t>e.g., consent, de-identification, query auditing, output perturbation</a:t>
              </a:r>
            </a:p>
          </p:txBody>
        </p:sp>
      </p:grpSp>
    </p:spTree>
    <p:extLst>
      <p:ext uri="{BB962C8B-B14F-4D97-AF65-F5344CB8AC3E}">
        <p14:creationId xmlns:p14="http://schemas.microsoft.com/office/powerpoint/2010/main" val="49570421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p:txBody>
          <a:bodyPr/>
          <a:lstStyle/>
          <a:p>
            <a:r>
              <a:rPr lang="en-US" dirty="0"/>
              <a:t>Conclusion</a:t>
            </a:r>
            <a:endParaRPr lang="de-DE" dirty="0"/>
          </a:p>
        </p:txBody>
      </p:sp>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p:txBody>
          <a:bodyPr/>
          <a:lstStyle/>
          <a:p>
            <a:pPr>
              <a:defRPr/>
            </a:pPr>
            <a:r>
              <a:rPr lang="en-US" dirty="0"/>
              <a:t>Marcus Land - Master Thesis - Final Presentation</a:t>
            </a:r>
            <a:endParaRPr lang="de-DE" dirty="0"/>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p:txBody>
          <a:bodyPr/>
          <a:lstStyle/>
          <a:p>
            <a:pPr>
              <a:defRPr/>
            </a:pPr>
            <a:fld id="{05BC9FAB-BDC1-47C0-A8BB-6E12A8205D33}" type="slidenum">
              <a:rPr lang="de-DE" smtClean="0"/>
              <a:pPr>
                <a:defRPr/>
              </a:pPr>
              <a:t>30</a:t>
            </a:fld>
            <a:endParaRPr lang="de-DE"/>
          </a:p>
        </p:txBody>
      </p:sp>
      <p:pic>
        <p:nvPicPr>
          <p:cNvPr id="8" name="Grafik 7" descr="Pflanze">
            <a:extLst>
              <a:ext uri="{FF2B5EF4-FFF2-40B4-BE49-F238E27FC236}">
                <a16:creationId xmlns:a16="http://schemas.microsoft.com/office/drawing/2014/main" id="{5C6A503C-4348-41A1-B6A1-C8511E1CF2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1193488"/>
            <a:ext cx="900000" cy="900000"/>
          </a:xfrm>
          <a:prstGeom prst="rect">
            <a:avLst/>
          </a:prstGeom>
        </p:spPr>
      </p:pic>
      <p:pic>
        <p:nvPicPr>
          <p:cNvPr id="10" name="Grafik 9" descr="Gießkanne">
            <a:extLst>
              <a:ext uri="{FF2B5EF4-FFF2-40B4-BE49-F238E27FC236}">
                <a16:creationId xmlns:a16="http://schemas.microsoft.com/office/drawing/2014/main" id="{A4167B31-F24E-4C82-A1BD-59D7239DB2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40000" y="2521799"/>
            <a:ext cx="900000" cy="900000"/>
          </a:xfrm>
          <a:prstGeom prst="rect">
            <a:avLst/>
          </a:prstGeom>
        </p:spPr>
      </p:pic>
      <p:sp>
        <p:nvSpPr>
          <p:cNvPr id="16" name="Rechteck 15">
            <a:extLst>
              <a:ext uri="{FF2B5EF4-FFF2-40B4-BE49-F238E27FC236}">
                <a16:creationId xmlns:a16="http://schemas.microsoft.com/office/drawing/2014/main" id="{D25DCB67-9AFA-492F-823A-A882FAD857FB}"/>
              </a:ext>
            </a:extLst>
          </p:cNvPr>
          <p:cNvSpPr/>
          <p:nvPr/>
        </p:nvSpPr>
        <p:spPr>
          <a:xfrm>
            <a:off x="1691999" y="1320322"/>
            <a:ext cx="9965755" cy="646331"/>
          </a:xfrm>
          <a:prstGeom prst="rect">
            <a:avLst/>
          </a:prstGeom>
        </p:spPr>
        <p:txBody>
          <a:bodyPr wrap="square">
            <a:spAutoFit/>
          </a:bodyPr>
          <a:lstStyle/>
          <a:p>
            <a:r>
              <a:rPr lang="en-US" dirty="0">
                <a:latin typeface="+mn-lt"/>
              </a:rPr>
              <a:t>Differential privacy is a promising approach. However, it is still at an early stage and will probably take more than 5 years until it is widely used</a:t>
            </a:r>
          </a:p>
        </p:txBody>
      </p:sp>
      <p:sp>
        <p:nvSpPr>
          <p:cNvPr id="17" name="Rechteck 16">
            <a:extLst>
              <a:ext uri="{FF2B5EF4-FFF2-40B4-BE49-F238E27FC236}">
                <a16:creationId xmlns:a16="http://schemas.microsoft.com/office/drawing/2014/main" id="{C959D89A-E78B-4C82-9791-FF4C2BB2FA57}"/>
              </a:ext>
            </a:extLst>
          </p:cNvPr>
          <p:cNvSpPr/>
          <p:nvPr/>
        </p:nvSpPr>
        <p:spPr>
          <a:xfrm>
            <a:off x="1692000" y="2648633"/>
            <a:ext cx="9965755" cy="646331"/>
          </a:xfrm>
          <a:prstGeom prst="rect">
            <a:avLst/>
          </a:prstGeom>
        </p:spPr>
        <p:txBody>
          <a:bodyPr wrap="square">
            <a:spAutoFit/>
          </a:bodyPr>
          <a:lstStyle/>
          <a:p>
            <a:r>
              <a:rPr lang="en-US" dirty="0">
                <a:latin typeface="+mn-lt"/>
              </a:rPr>
              <a:t>To accelerate this process, we need more resources to help practitioners decide whether they should use it and that ease their transition</a:t>
            </a:r>
          </a:p>
        </p:txBody>
      </p:sp>
      <p:pic>
        <p:nvPicPr>
          <p:cNvPr id="19" name="Grafik 18" descr="Puzzle">
            <a:extLst>
              <a:ext uri="{FF2B5EF4-FFF2-40B4-BE49-F238E27FC236}">
                <a16:creationId xmlns:a16="http://schemas.microsoft.com/office/drawing/2014/main" id="{4DD8379E-E426-4A49-A29F-8FDCB9F43F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000" y="3850110"/>
            <a:ext cx="900000" cy="900000"/>
          </a:xfrm>
          <a:prstGeom prst="rect">
            <a:avLst/>
          </a:prstGeom>
        </p:spPr>
      </p:pic>
      <p:sp>
        <p:nvSpPr>
          <p:cNvPr id="20" name="Rechteck 19">
            <a:extLst>
              <a:ext uri="{FF2B5EF4-FFF2-40B4-BE49-F238E27FC236}">
                <a16:creationId xmlns:a16="http://schemas.microsoft.com/office/drawing/2014/main" id="{D34BFEC4-EB72-4E4D-9798-D37FA8527727}"/>
              </a:ext>
            </a:extLst>
          </p:cNvPr>
          <p:cNvSpPr/>
          <p:nvPr/>
        </p:nvSpPr>
        <p:spPr>
          <a:xfrm>
            <a:off x="1690993" y="3976944"/>
            <a:ext cx="8477251" cy="646331"/>
          </a:xfrm>
          <a:prstGeom prst="rect">
            <a:avLst/>
          </a:prstGeom>
        </p:spPr>
        <p:txBody>
          <a:bodyPr wrap="square">
            <a:spAutoFit/>
          </a:bodyPr>
          <a:lstStyle/>
          <a:p>
            <a:r>
              <a:rPr lang="en-US" dirty="0">
                <a:latin typeface="+mn-lt"/>
              </a:rPr>
              <a:t>Our Learning Nuggets proved to be a valuable contribution to this effort and a solid foundation for future refinements and enhancements</a:t>
            </a:r>
          </a:p>
        </p:txBody>
      </p:sp>
    </p:spTree>
    <p:extLst>
      <p:ext uri="{BB962C8B-B14F-4D97-AF65-F5344CB8AC3E}">
        <p14:creationId xmlns:p14="http://schemas.microsoft.com/office/powerpoint/2010/main" val="160145017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p:txBody>
          <a:bodyPr/>
          <a:lstStyle/>
          <a:p>
            <a:r>
              <a:rPr lang="en-US" dirty="0"/>
              <a:t>Future Work</a:t>
            </a:r>
            <a:endParaRPr lang="de-DE" dirty="0"/>
          </a:p>
        </p:txBody>
      </p:sp>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p:txBody>
          <a:bodyPr/>
          <a:lstStyle/>
          <a:p>
            <a:pPr>
              <a:defRPr/>
            </a:pPr>
            <a:r>
              <a:rPr lang="en-US"/>
              <a:t>Marcus Land - Master Thesis - Final Presentation</a:t>
            </a:r>
            <a:endParaRPr lang="de-DE" dirty="0"/>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p:txBody>
          <a:bodyPr/>
          <a:lstStyle/>
          <a:p>
            <a:pPr>
              <a:defRPr/>
            </a:pPr>
            <a:fld id="{05BC9FAB-BDC1-47C0-A8BB-6E12A8205D33}" type="slidenum">
              <a:rPr lang="de-DE" smtClean="0"/>
              <a:pPr>
                <a:defRPr/>
              </a:pPr>
              <a:t>31</a:t>
            </a:fld>
            <a:endParaRPr lang="de-DE"/>
          </a:p>
        </p:txBody>
      </p:sp>
      <p:grpSp>
        <p:nvGrpSpPr>
          <p:cNvPr id="35" name="Gruppieren 34">
            <a:extLst>
              <a:ext uri="{FF2B5EF4-FFF2-40B4-BE49-F238E27FC236}">
                <a16:creationId xmlns:a16="http://schemas.microsoft.com/office/drawing/2014/main" id="{E9637963-A1DF-4076-A8AD-158CD6E5C99D}"/>
              </a:ext>
            </a:extLst>
          </p:cNvPr>
          <p:cNvGrpSpPr/>
          <p:nvPr/>
        </p:nvGrpSpPr>
        <p:grpSpPr>
          <a:xfrm>
            <a:off x="516000" y="1445340"/>
            <a:ext cx="11160000" cy="3413323"/>
            <a:chOff x="360000" y="1692000"/>
            <a:chExt cx="11160000" cy="3413323"/>
          </a:xfrm>
        </p:grpSpPr>
        <p:grpSp>
          <p:nvGrpSpPr>
            <p:cNvPr id="29" name="Gruppieren 28">
              <a:extLst>
                <a:ext uri="{FF2B5EF4-FFF2-40B4-BE49-F238E27FC236}">
                  <a16:creationId xmlns:a16="http://schemas.microsoft.com/office/drawing/2014/main" id="{68E23536-909B-4112-8F43-60F15BA4594D}"/>
                </a:ext>
              </a:extLst>
            </p:cNvPr>
            <p:cNvGrpSpPr/>
            <p:nvPr/>
          </p:nvGrpSpPr>
          <p:grpSpPr>
            <a:xfrm>
              <a:off x="4140000" y="1692000"/>
              <a:ext cx="3600000" cy="3413323"/>
              <a:chOff x="5447928" y="2221226"/>
              <a:chExt cx="3600000" cy="3413323"/>
            </a:xfrm>
          </p:grpSpPr>
          <p:pic>
            <p:nvPicPr>
              <p:cNvPr id="14" name="Grafik 13" descr="Webdesign">
                <a:extLst>
                  <a:ext uri="{FF2B5EF4-FFF2-40B4-BE49-F238E27FC236}">
                    <a16:creationId xmlns:a16="http://schemas.microsoft.com/office/drawing/2014/main" id="{6CA4B67B-173A-4A5B-B86E-E5B2BE01D7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2547" y="2221226"/>
                <a:ext cx="900000" cy="900000"/>
              </a:xfrm>
              <a:prstGeom prst="rect">
                <a:avLst/>
              </a:prstGeom>
            </p:spPr>
          </p:pic>
          <p:sp>
            <p:nvSpPr>
              <p:cNvPr id="20" name="Textfeld 19">
                <a:extLst>
                  <a:ext uri="{FF2B5EF4-FFF2-40B4-BE49-F238E27FC236}">
                    <a16:creationId xmlns:a16="http://schemas.microsoft.com/office/drawing/2014/main" id="{FD9AB77F-4672-4699-BF82-3D3B23D58FDB}"/>
                  </a:ext>
                </a:extLst>
              </p:cNvPr>
              <p:cNvSpPr txBox="1"/>
              <p:nvPr/>
            </p:nvSpPr>
            <p:spPr>
              <a:xfrm>
                <a:off x="5447928" y="3049226"/>
                <a:ext cx="3600000" cy="258532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solidFill>
                      <a:schemeClr val="accent5"/>
                    </a:solidFill>
                    <a:latin typeface="Arial" pitchFamily="34" charset="0"/>
                  </a:rPr>
                  <a:t>Learning Platform</a:t>
                </a:r>
                <a:br>
                  <a:rPr lang="en-US" dirty="0">
                    <a:latin typeface="Arial" pitchFamily="34" charset="0"/>
                  </a:rPr>
                </a:br>
                <a:endParaRPr lang="en-US" dirty="0">
                  <a:latin typeface="Arial" pitchFamily="34" charset="0"/>
                </a:endParaRPr>
              </a:p>
              <a:p>
                <a:pPr marL="285750" indent="-285750">
                  <a:buFont typeface="Arial" panose="020B0604020202020204" pitchFamily="34" charset="0"/>
                  <a:buChar char="•"/>
                </a:pPr>
                <a:r>
                  <a:rPr lang="en-US" dirty="0">
                    <a:latin typeface="Arial" pitchFamily="34" charset="0"/>
                  </a:rPr>
                  <a:t>Extend existing interactive elements</a:t>
                </a:r>
              </a:p>
              <a:p>
                <a:pPr marL="285750" indent="-285750">
                  <a:buFont typeface="Arial" panose="020B0604020202020204" pitchFamily="34" charset="0"/>
                  <a:buChar char="•"/>
                </a:pPr>
                <a:r>
                  <a:rPr lang="en-US" dirty="0">
                    <a:latin typeface="Arial" pitchFamily="34" charset="0"/>
                  </a:rPr>
                  <a:t>Collaborative features</a:t>
                </a:r>
              </a:p>
              <a:p>
                <a:pPr marL="285750" indent="-285750">
                  <a:buFont typeface="Arial" panose="020B0604020202020204" pitchFamily="34" charset="0"/>
                  <a:buChar char="•"/>
                </a:pPr>
                <a:r>
                  <a:rPr lang="en-US" dirty="0">
                    <a:latin typeface="Arial" pitchFamily="34" charset="0"/>
                  </a:rPr>
                  <a:t>Recommendation algorithm </a:t>
                </a:r>
              </a:p>
              <a:p>
                <a:pPr marL="285750" indent="-285750">
                  <a:buFont typeface="Arial" panose="020B0604020202020204" pitchFamily="34" charset="0"/>
                  <a:buChar char="•"/>
                </a:pPr>
                <a:r>
                  <a:rPr lang="en-US" dirty="0">
                    <a:latin typeface="Arial" pitchFamily="34" charset="0"/>
                  </a:rPr>
                  <a:t>User analytics</a:t>
                </a:r>
              </a:p>
              <a:p>
                <a:pPr marL="285750" indent="-285750">
                  <a:buFont typeface="Arial" panose="020B0604020202020204" pitchFamily="34" charset="0"/>
                  <a:buChar char="•"/>
                </a:pPr>
                <a:r>
                  <a:rPr lang="en-US" dirty="0">
                    <a:latin typeface="Arial" pitchFamily="34" charset="0"/>
                  </a:rPr>
                  <a:t>Advanced e-learning features (e.g., gamification, videos)</a:t>
                </a:r>
              </a:p>
            </p:txBody>
          </p:sp>
        </p:grpSp>
        <p:grpSp>
          <p:nvGrpSpPr>
            <p:cNvPr id="31" name="Gruppieren 30">
              <a:extLst>
                <a:ext uri="{FF2B5EF4-FFF2-40B4-BE49-F238E27FC236}">
                  <a16:creationId xmlns:a16="http://schemas.microsoft.com/office/drawing/2014/main" id="{C3333601-BCDA-4476-9862-02304BFC873E}"/>
                </a:ext>
              </a:extLst>
            </p:cNvPr>
            <p:cNvGrpSpPr/>
            <p:nvPr/>
          </p:nvGrpSpPr>
          <p:grpSpPr>
            <a:xfrm>
              <a:off x="7920000" y="1692000"/>
              <a:ext cx="3600000" cy="2268000"/>
              <a:chOff x="9073473" y="2221226"/>
              <a:chExt cx="3600000" cy="2268000"/>
            </a:xfrm>
          </p:grpSpPr>
          <p:pic>
            <p:nvPicPr>
              <p:cNvPr id="16" name="Grafik 15" descr="Benutzer">
                <a:extLst>
                  <a:ext uri="{FF2B5EF4-FFF2-40B4-BE49-F238E27FC236}">
                    <a16:creationId xmlns:a16="http://schemas.microsoft.com/office/drawing/2014/main" id="{DEE36CB5-6FC8-4010-88FE-E02AD180B6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5879" y="2221226"/>
                <a:ext cx="900000" cy="900000"/>
              </a:xfrm>
              <a:prstGeom prst="rect">
                <a:avLst/>
              </a:prstGeom>
            </p:spPr>
          </p:pic>
          <p:sp>
            <p:nvSpPr>
              <p:cNvPr id="22" name="Textfeld 21">
                <a:extLst>
                  <a:ext uri="{FF2B5EF4-FFF2-40B4-BE49-F238E27FC236}">
                    <a16:creationId xmlns:a16="http://schemas.microsoft.com/office/drawing/2014/main" id="{B6ED8F91-B0C6-439D-A902-0BBB68C4C07A}"/>
                  </a:ext>
                </a:extLst>
              </p:cNvPr>
              <p:cNvSpPr txBox="1"/>
              <p:nvPr/>
            </p:nvSpPr>
            <p:spPr>
              <a:xfrm>
                <a:off x="9073473" y="3049226"/>
                <a:ext cx="3600000" cy="1440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solidFill>
                      <a:schemeClr val="accent5"/>
                    </a:solidFill>
                    <a:latin typeface="Arial" pitchFamily="34" charset="0"/>
                  </a:rPr>
                  <a:t>Evaluation</a:t>
                </a:r>
                <a:br>
                  <a:rPr lang="en-US" dirty="0">
                    <a:latin typeface="Arial" pitchFamily="34" charset="0"/>
                  </a:rPr>
                </a:br>
                <a:endParaRPr lang="en-US" dirty="0">
                  <a:latin typeface="Arial" pitchFamily="34" charset="0"/>
                </a:endParaRPr>
              </a:p>
              <a:p>
                <a:pPr marL="285750" indent="-285750">
                  <a:buFont typeface="Arial" panose="020B0604020202020204" pitchFamily="34" charset="0"/>
                  <a:buChar char="•"/>
                </a:pPr>
                <a:r>
                  <a:rPr lang="en-US" dirty="0">
                    <a:latin typeface="Arial" pitchFamily="34" charset="0"/>
                  </a:rPr>
                  <a:t>Evaluate in a larger scale</a:t>
                </a:r>
              </a:p>
              <a:p>
                <a:pPr marL="285750" indent="-285750">
                  <a:buFont typeface="Arial" panose="020B0604020202020204" pitchFamily="34" charset="0"/>
                  <a:buChar char="•"/>
                </a:pPr>
                <a:r>
                  <a:rPr lang="en-US" dirty="0">
                    <a:latin typeface="Arial" pitchFamily="34" charset="0"/>
                  </a:rPr>
                  <a:t>Conduct case studies</a:t>
                </a:r>
              </a:p>
            </p:txBody>
          </p:sp>
        </p:grpSp>
        <p:grpSp>
          <p:nvGrpSpPr>
            <p:cNvPr id="30" name="Gruppieren 29">
              <a:extLst>
                <a:ext uri="{FF2B5EF4-FFF2-40B4-BE49-F238E27FC236}">
                  <a16:creationId xmlns:a16="http://schemas.microsoft.com/office/drawing/2014/main" id="{11FC2D91-ECA8-4A4B-83CD-BD95A91DB0A2}"/>
                </a:ext>
              </a:extLst>
            </p:cNvPr>
            <p:cNvGrpSpPr/>
            <p:nvPr/>
          </p:nvGrpSpPr>
          <p:grpSpPr>
            <a:xfrm>
              <a:off x="360000" y="1692000"/>
              <a:ext cx="3600000" cy="3320990"/>
              <a:chOff x="1127449" y="2221226"/>
              <a:chExt cx="3600000" cy="3320990"/>
            </a:xfrm>
          </p:grpSpPr>
          <p:sp>
            <p:nvSpPr>
              <p:cNvPr id="26" name="Textfeld 25">
                <a:extLst>
                  <a:ext uri="{FF2B5EF4-FFF2-40B4-BE49-F238E27FC236}">
                    <a16:creationId xmlns:a16="http://schemas.microsoft.com/office/drawing/2014/main" id="{F0FEBB9A-076B-440A-A87C-C21684C71FCA}"/>
                  </a:ext>
                </a:extLst>
              </p:cNvPr>
              <p:cNvSpPr txBox="1"/>
              <p:nvPr/>
            </p:nvSpPr>
            <p:spPr>
              <a:xfrm>
                <a:off x="1127449" y="3049226"/>
                <a:ext cx="3600000" cy="249299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solidFill>
                      <a:schemeClr val="accent5"/>
                    </a:solidFill>
                    <a:latin typeface="Arial" pitchFamily="34" charset="0"/>
                  </a:rPr>
                  <a:t>Learning Content</a:t>
                </a:r>
                <a:br>
                  <a:rPr lang="en-US" dirty="0">
                    <a:latin typeface="Arial" pitchFamily="34" charset="0"/>
                  </a:rPr>
                </a:br>
                <a:endParaRPr lang="en-US" dirty="0">
                  <a:latin typeface="Arial" pitchFamily="34" charset="0"/>
                </a:endParaRPr>
              </a:p>
              <a:p>
                <a:pPr marL="285750" indent="-285750">
                  <a:buFont typeface="Arial" panose="020B0604020202020204" pitchFamily="34" charset="0"/>
                  <a:buChar char="•"/>
                </a:pPr>
                <a:r>
                  <a:rPr lang="en-US" dirty="0">
                    <a:latin typeface="Arial" pitchFamily="34" charset="0"/>
                  </a:rPr>
                  <a:t>Investigate legal aspects</a:t>
                </a:r>
              </a:p>
              <a:p>
                <a:pPr marL="285750" indent="-285750">
                  <a:buFont typeface="Arial" panose="020B0604020202020204" pitchFamily="34" charset="0"/>
                  <a:buChar char="•"/>
                </a:pPr>
                <a:r>
                  <a:rPr lang="en-US" dirty="0">
                    <a:latin typeface="Arial" pitchFamily="34" charset="0"/>
                  </a:rPr>
                  <a:t>Cover other privacy-preserving methods</a:t>
                </a:r>
              </a:p>
              <a:p>
                <a:pPr marL="285750" indent="-285750">
                  <a:buFont typeface="Arial" panose="020B0604020202020204" pitchFamily="34" charset="0"/>
                  <a:buChar char="•"/>
                </a:pPr>
                <a:r>
                  <a:rPr lang="en-US" dirty="0">
                    <a:latin typeface="Arial" pitchFamily="34" charset="0"/>
                  </a:rPr>
                  <a:t>Split up existing learning nuggets</a:t>
                </a:r>
              </a:p>
              <a:p>
                <a:pPr marL="285750" indent="-285750">
                  <a:buFont typeface="Arial" panose="020B0604020202020204" pitchFamily="34" charset="0"/>
                  <a:buChar char="•"/>
                </a:pPr>
                <a:endParaRPr lang="en-US" sz="1400" dirty="0">
                  <a:latin typeface="Arial" pitchFamily="34" charset="0"/>
                </a:endParaRPr>
              </a:p>
              <a:p>
                <a:pPr marL="285750" indent="-285750">
                  <a:buFont typeface="Arial" panose="020B0604020202020204" pitchFamily="34" charset="0"/>
                  <a:buChar char="•"/>
                </a:pPr>
                <a:endParaRPr lang="en-US" sz="1600" dirty="0">
                  <a:latin typeface="Arial" pitchFamily="34" charset="0"/>
                </a:endParaRPr>
              </a:p>
            </p:txBody>
          </p:sp>
          <p:pic>
            <p:nvPicPr>
              <p:cNvPr id="28" name="Grafik 27" descr="Geöffneter Ordner">
                <a:extLst>
                  <a:ext uri="{FF2B5EF4-FFF2-40B4-BE49-F238E27FC236}">
                    <a16:creationId xmlns:a16="http://schemas.microsoft.com/office/drawing/2014/main" id="{01CAE4F7-48A3-4E40-B63D-CF113C5BE3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49656" y="2221226"/>
                <a:ext cx="900000" cy="900000"/>
              </a:xfrm>
              <a:prstGeom prst="rect">
                <a:avLst/>
              </a:prstGeom>
            </p:spPr>
          </p:pic>
        </p:grpSp>
      </p:grpSp>
    </p:spTree>
    <p:extLst>
      <p:ext uri="{BB962C8B-B14F-4D97-AF65-F5344CB8AC3E}">
        <p14:creationId xmlns:p14="http://schemas.microsoft.com/office/powerpoint/2010/main" val="251578188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9A8497-1911-4432-9C9B-F872E30ACE59}"/>
              </a:ext>
            </a:extLst>
          </p:cNvPr>
          <p:cNvSpPr>
            <a:spLocks noGrp="1"/>
          </p:cNvSpPr>
          <p:nvPr>
            <p:ph type="title"/>
          </p:nvPr>
        </p:nvSpPr>
        <p:spPr/>
        <p:txBody>
          <a:bodyPr/>
          <a:lstStyle/>
          <a:p>
            <a:r>
              <a:rPr lang="de-DE" dirty="0"/>
              <a:t>Sources</a:t>
            </a:r>
          </a:p>
        </p:txBody>
      </p:sp>
      <p:sp>
        <p:nvSpPr>
          <p:cNvPr id="3" name="Inhaltsplatzhalter 2">
            <a:extLst>
              <a:ext uri="{FF2B5EF4-FFF2-40B4-BE49-F238E27FC236}">
                <a16:creationId xmlns:a16="http://schemas.microsoft.com/office/drawing/2014/main" id="{7E0F3F13-3FC9-498B-A820-F9F166156B55}"/>
              </a:ext>
            </a:extLst>
          </p:cNvPr>
          <p:cNvSpPr>
            <a:spLocks noGrp="1"/>
          </p:cNvSpPr>
          <p:nvPr>
            <p:ph idx="1"/>
          </p:nvPr>
        </p:nvSpPr>
        <p:spPr/>
        <p:txBody>
          <a:bodyPr>
            <a:normAutofit lnSpcReduction="10000"/>
          </a:bodyPr>
          <a:lstStyle/>
          <a:p>
            <a:pPr marL="342900" indent="-342900">
              <a:buFont typeface="+mj-lt"/>
              <a:buAutoNum type="arabicPeriod"/>
            </a:pPr>
            <a:r>
              <a:rPr lang="en-US" dirty="0"/>
              <a:t>Wagner, I., &amp; </a:t>
            </a:r>
            <a:r>
              <a:rPr lang="en-US" dirty="0" err="1"/>
              <a:t>Eckhoff</a:t>
            </a:r>
            <a:r>
              <a:rPr lang="en-US" dirty="0"/>
              <a:t>, D. (2018). Technical privacy metrics: A systematic survey. In ACM Computing Surveys. </a:t>
            </a:r>
            <a:r>
              <a:rPr lang="en-US" dirty="0">
                <a:hlinkClick r:id="rId2"/>
              </a:rPr>
              <a:t>https://doi.org/10.1145/3168389</a:t>
            </a:r>
            <a:endParaRPr lang="en-US" dirty="0"/>
          </a:p>
          <a:p>
            <a:pPr marL="342900" indent="-342900">
              <a:buFont typeface="+mj-lt"/>
              <a:buAutoNum type="arabicPeriod"/>
            </a:pPr>
            <a:r>
              <a:rPr lang="en-US" dirty="0"/>
              <a:t>Wood, A., Altman, M., </a:t>
            </a:r>
            <a:r>
              <a:rPr lang="en-US" dirty="0" err="1"/>
              <a:t>Bembenek</a:t>
            </a:r>
            <a:r>
              <a:rPr lang="en-US" dirty="0"/>
              <a:t>, A., Bun, M., Gaboardi, M., Honaker, J., Nissim, K., O’Brien, D., Steinke, T., &amp; Vadhan, S. (2019). Differential Privacy: A Primer for a Non-Technical Audience. </a:t>
            </a:r>
            <a:r>
              <a:rPr lang="en-US" i="1" dirty="0"/>
              <a:t>SSRN Electronic Journal</a:t>
            </a:r>
            <a:r>
              <a:rPr lang="en-US" dirty="0"/>
              <a:t>. </a:t>
            </a:r>
            <a:r>
              <a:rPr lang="en-US" dirty="0">
                <a:hlinkClick r:id="rId3"/>
              </a:rPr>
              <a:t>https://doi.org/10.2139/ssrn.3338027</a:t>
            </a:r>
            <a:endParaRPr lang="en-US" dirty="0"/>
          </a:p>
          <a:p>
            <a:pPr marL="342900" indent="-342900">
              <a:buFont typeface="+mj-lt"/>
              <a:buAutoNum type="arabicPeriod"/>
            </a:pPr>
            <a:r>
              <a:rPr lang="en-US" dirty="0"/>
              <a:t>Nissim, K., &amp; Wood, A. (2018). Is privacy </a:t>
            </a:r>
            <a:r>
              <a:rPr lang="en-US" dirty="0" err="1"/>
              <a:t>privacy</a:t>
            </a:r>
            <a:r>
              <a:rPr lang="en-US" dirty="0"/>
              <a:t>? </a:t>
            </a:r>
            <a:r>
              <a:rPr lang="en-US" i="1" dirty="0"/>
              <a:t>Philosophical Transactions of the Royal Society A: Mathematical, Physical and Engineering Sciences</a:t>
            </a:r>
            <a:r>
              <a:rPr lang="en-US" dirty="0"/>
              <a:t>, </a:t>
            </a:r>
            <a:r>
              <a:rPr lang="en-US" i="1" dirty="0"/>
              <a:t>376</a:t>
            </a:r>
            <a:r>
              <a:rPr lang="en-US" dirty="0"/>
              <a:t>(2128), 1–19. </a:t>
            </a:r>
            <a:r>
              <a:rPr lang="en-US" dirty="0">
                <a:hlinkClick r:id="rId4"/>
              </a:rPr>
              <a:t>https://doi.org/10.1098/rsta.2017.0358</a:t>
            </a:r>
            <a:endParaRPr lang="en-US" dirty="0"/>
          </a:p>
          <a:p>
            <a:pPr marL="342900" indent="-342900">
              <a:buFont typeface="+mj-lt"/>
              <a:buAutoNum type="arabicPeriod"/>
            </a:pPr>
            <a:r>
              <a:rPr lang="en-US" dirty="0"/>
              <a:t>Dwork, C. (2011). The promise of differential privacy: A tutorial on algorithmic techniques. Proceedings - Annual IEEE Symposium on Foundations of Computer Science, FOCS. </a:t>
            </a:r>
            <a:r>
              <a:rPr lang="en-US" dirty="0">
                <a:hlinkClick r:id="rId5"/>
              </a:rPr>
              <a:t>https://doi.org/10.1109/FOCS.2011.88</a:t>
            </a:r>
            <a:endParaRPr lang="en-US" dirty="0"/>
          </a:p>
          <a:p>
            <a:pPr marL="342900" indent="-342900">
              <a:buFont typeface="+mj-lt"/>
              <a:buAutoNum type="arabicPeriod"/>
            </a:pPr>
            <a:r>
              <a:rPr lang="en-US" dirty="0"/>
              <a:t>Seaman, C. B. (1999). Qualitative methods in empirical studies of software engineering. </a:t>
            </a:r>
            <a:r>
              <a:rPr lang="en-US" i="1" dirty="0"/>
              <a:t>IEEE Transactions on Software Engineering</a:t>
            </a:r>
            <a:r>
              <a:rPr lang="en-US" dirty="0"/>
              <a:t>. </a:t>
            </a:r>
            <a:r>
              <a:rPr lang="en-US" dirty="0">
                <a:hlinkClick r:id="rId6"/>
              </a:rPr>
              <a:t>https://doi.org/10.1109/32.799955</a:t>
            </a:r>
            <a:endParaRPr lang="en-US" dirty="0"/>
          </a:p>
          <a:p>
            <a:pPr marL="342900" indent="-342900">
              <a:buFont typeface="+mj-lt"/>
              <a:buAutoNum type="arabicPeriod"/>
            </a:pPr>
            <a:r>
              <a:rPr lang="en-US" dirty="0"/>
              <a:t>Peffers, K., </a:t>
            </a:r>
            <a:r>
              <a:rPr lang="en-US" dirty="0" err="1"/>
              <a:t>Tuunanen</a:t>
            </a:r>
            <a:r>
              <a:rPr lang="en-US" dirty="0"/>
              <a:t>, T., </a:t>
            </a:r>
            <a:r>
              <a:rPr lang="en-US" dirty="0" err="1"/>
              <a:t>Rothenberger</a:t>
            </a:r>
            <a:r>
              <a:rPr lang="en-US" dirty="0"/>
              <a:t>, M. A., &amp; Chatterjee, S. (2007). A design science research methodology for information systems research. Journal of Management Information Systems. </a:t>
            </a:r>
            <a:r>
              <a:rPr lang="en-US" dirty="0">
                <a:hlinkClick r:id="rId7"/>
              </a:rPr>
              <a:t>https://doi.org/10.2753/MIS0742-1222240302</a:t>
            </a:r>
            <a:endParaRPr lang="en-US" dirty="0"/>
          </a:p>
          <a:p>
            <a:pPr marL="342900" indent="-342900">
              <a:buFont typeface="+mj-lt"/>
              <a:buAutoNum type="arabicPeriod"/>
            </a:pPr>
            <a:r>
              <a:rPr lang="en-US" dirty="0"/>
              <a:t>Leacock, T. L., &amp; Nesbit, J. C. (2007). A framework for evaluating the quality of multimedia learning resources. In </a:t>
            </a:r>
            <a:r>
              <a:rPr lang="en-US" i="1" dirty="0"/>
              <a:t>Educational Technology and Society. </a:t>
            </a:r>
            <a:r>
              <a:rPr lang="en-US" dirty="0">
                <a:hlinkClick r:id="rId8"/>
              </a:rPr>
              <a:t>http://www.sfu.ca/~jcnesbit/articles/LeacockNesbit2007.pdf</a:t>
            </a:r>
            <a:endParaRPr lang="en-US" dirty="0"/>
          </a:p>
          <a:p>
            <a:pPr marL="342900" indent="-342900">
              <a:buFont typeface="+mj-lt"/>
              <a:buAutoNum type="arabicPeriod"/>
            </a:pPr>
            <a:r>
              <a:rPr lang="en-US" dirty="0"/>
              <a:t>Krathwohl, D. R. (2002). A Revision Of Bloom’s Taxonomy Of Educational Objectives. </a:t>
            </a:r>
            <a:r>
              <a:rPr lang="en-US" i="1" dirty="0"/>
              <a:t>Theory into Practice</a:t>
            </a:r>
            <a:r>
              <a:rPr lang="en-US" dirty="0"/>
              <a:t>.</a:t>
            </a:r>
          </a:p>
          <a:p>
            <a:pPr marL="342900" indent="-342900">
              <a:buFont typeface="+mj-lt"/>
              <a:buAutoNum type="arabicPeriod"/>
            </a:pPr>
            <a:endParaRPr lang="en-US" dirty="0"/>
          </a:p>
          <a:p>
            <a:pPr marL="342900" indent="-342900">
              <a:buFont typeface="+mj-lt"/>
              <a:buAutoNum type="arabicPeriod"/>
            </a:pPr>
            <a:endParaRPr lang="en-US" dirty="0"/>
          </a:p>
        </p:txBody>
      </p:sp>
      <p:sp>
        <p:nvSpPr>
          <p:cNvPr id="4" name="Datumsplatzhalter 3">
            <a:extLst>
              <a:ext uri="{FF2B5EF4-FFF2-40B4-BE49-F238E27FC236}">
                <a16:creationId xmlns:a16="http://schemas.microsoft.com/office/drawing/2014/main" id="{C317F0C3-9CC6-4D75-8C5D-1E99828B8027}"/>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936D02A7-FEF9-400F-8E4C-802E25651EA8}"/>
              </a:ext>
            </a:extLst>
          </p:cNvPr>
          <p:cNvSpPr>
            <a:spLocks noGrp="1"/>
          </p:cNvSpPr>
          <p:nvPr>
            <p:ph type="ftr" sz="quarter" idx="11"/>
          </p:nvPr>
        </p:nvSpPr>
        <p:spPr/>
        <p:txBody>
          <a:bodyPr/>
          <a:lstStyle/>
          <a:p>
            <a:r>
              <a:rPr lang="en-US"/>
              <a:t>Marcus Land - Master Thesis - Final Presentation</a:t>
            </a:r>
            <a:endParaRPr lang="de-DE" dirty="0"/>
          </a:p>
        </p:txBody>
      </p:sp>
      <p:sp>
        <p:nvSpPr>
          <p:cNvPr id="6" name="Foliennummernplatzhalter 5">
            <a:extLst>
              <a:ext uri="{FF2B5EF4-FFF2-40B4-BE49-F238E27FC236}">
                <a16:creationId xmlns:a16="http://schemas.microsoft.com/office/drawing/2014/main" id="{CDB44695-D8EA-4E7D-8D98-4951FB5A7C07}"/>
              </a:ext>
            </a:extLst>
          </p:cNvPr>
          <p:cNvSpPr>
            <a:spLocks noGrp="1"/>
          </p:cNvSpPr>
          <p:nvPr>
            <p:ph type="sldNum" sz="quarter" idx="12"/>
          </p:nvPr>
        </p:nvSpPr>
        <p:spPr/>
        <p:txBody>
          <a:bodyPr/>
          <a:lstStyle/>
          <a:p>
            <a:pPr>
              <a:defRPr/>
            </a:pPr>
            <a:fld id="{05BC9FAB-BDC1-47C0-A8BB-6E12A8205D33}" type="slidenum">
              <a:rPr lang="de-DE" smtClean="0"/>
              <a:pPr>
                <a:defRPr/>
              </a:pPr>
              <a:t>32</a:t>
            </a:fld>
            <a:endParaRPr lang="de-DE"/>
          </a:p>
        </p:txBody>
      </p:sp>
    </p:spTree>
    <p:extLst>
      <p:ext uri="{BB962C8B-B14F-4D97-AF65-F5344CB8AC3E}">
        <p14:creationId xmlns:p14="http://schemas.microsoft.com/office/powerpoint/2010/main" val="361880511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969D8E-61A6-41F6-8F51-7EDB7221B3EE}"/>
              </a:ext>
            </a:extLst>
          </p:cNvPr>
          <p:cNvSpPr>
            <a:spLocks noGrp="1"/>
          </p:cNvSpPr>
          <p:nvPr>
            <p:ph type="title"/>
          </p:nvPr>
        </p:nvSpPr>
        <p:spPr>
          <a:xfrm>
            <a:off x="334437" y="3068638"/>
            <a:ext cx="10586099" cy="720725"/>
          </a:xfrm>
        </p:spPr>
        <p:txBody>
          <a:bodyPr/>
          <a:lstStyle/>
          <a:p>
            <a:pPr algn="ctr"/>
            <a:r>
              <a:rPr lang="en-US" sz="5400" dirty="0"/>
              <a:t>Backup Slides</a:t>
            </a:r>
          </a:p>
        </p:txBody>
      </p:sp>
      <p:sp>
        <p:nvSpPr>
          <p:cNvPr id="4" name="Datumsplatzhalter 3">
            <a:extLst>
              <a:ext uri="{FF2B5EF4-FFF2-40B4-BE49-F238E27FC236}">
                <a16:creationId xmlns:a16="http://schemas.microsoft.com/office/drawing/2014/main" id="{1BFE274E-510B-4D8C-88DA-1B724838C0BB}"/>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B72A7AE6-E5A5-4075-9E6E-70FCF4D77EFE}"/>
              </a:ext>
            </a:extLst>
          </p:cNvPr>
          <p:cNvSpPr>
            <a:spLocks noGrp="1"/>
          </p:cNvSpPr>
          <p:nvPr>
            <p:ph type="ftr" sz="quarter" idx="11"/>
          </p:nvPr>
        </p:nvSpPr>
        <p:spPr/>
        <p:txBody>
          <a:bodyPr/>
          <a:lstStyle/>
          <a:p>
            <a:pPr>
              <a:defRPr/>
            </a:pPr>
            <a:r>
              <a:rPr lang="en-US"/>
              <a:t>Marcus Land - Master Thesis - Final Presentation</a:t>
            </a:r>
            <a:endParaRPr lang="de-DE" dirty="0"/>
          </a:p>
        </p:txBody>
      </p:sp>
      <p:sp>
        <p:nvSpPr>
          <p:cNvPr id="6" name="Foliennummernplatzhalter 5">
            <a:extLst>
              <a:ext uri="{FF2B5EF4-FFF2-40B4-BE49-F238E27FC236}">
                <a16:creationId xmlns:a16="http://schemas.microsoft.com/office/drawing/2014/main" id="{2157A88B-4B85-4567-A37E-5732E614B6FE}"/>
              </a:ext>
            </a:extLst>
          </p:cNvPr>
          <p:cNvSpPr>
            <a:spLocks noGrp="1"/>
          </p:cNvSpPr>
          <p:nvPr>
            <p:ph type="sldNum" sz="quarter" idx="12"/>
          </p:nvPr>
        </p:nvSpPr>
        <p:spPr/>
        <p:txBody>
          <a:bodyPr/>
          <a:lstStyle/>
          <a:p>
            <a:pPr>
              <a:defRPr/>
            </a:pPr>
            <a:fld id="{05BC9FAB-BDC1-47C0-A8BB-6E12A8205D33}" type="slidenum">
              <a:rPr lang="de-DE" smtClean="0"/>
              <a:pPr>
                <a:defRPr/>
              </a:pPr>
              <a:t>33</a:t>
            </a:fld>
            <a:endParaRPr lang="de-DE"/>
          </a:p>
        </p:txBody>
      </p:sp>
    </p:spTree>
    <p:extLst>
      <p:ext uri="{BB962C8B-B14F-4D97-AF65-F5344CB8AC3E}">
        <p14:creationId xmlns:p14="http://schemas.microsoft.com/office/powerpoint/2010/main" val="78702443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009B9-183F-469E-B100-6ECE16C08615}"/>
              </a:ext>
            </a:extLst>
          </p:cNvPr>
          <p:cNvSpPr>
            <a:spLocks noGrp="1"/>
          </p:cNvSpPr>
          <p:nvPr>
            <p:ph type="title"/>
          </p:nvPr>
        </p:nvSpPr>
        <p:spPr/>
        <p:txBody>
          <a:bodyPr/>
          <a:lstStyle/>
          <a:p>
            <a:r>
              <a:rPr lang="en-US" noProof="0" dirty="0"/>
              <a:t>Overview </a:t>
            </a:r>
            <a:r>
              <a:rPr lang="en-US" dirty="0"/>
              <a:t>of the </a:t>
            </a:r>
            <a:r>
              <a:rPr lang="en-US" noProof="0" dirty="0"/>
              <a:t>Learning Nuggets</a:t>
            </a:r>
          </a:p>
        </p:txBody>
      </p:sp>
      <p:sp>
        <p:nvSpPr>
          <p:cNvPr id="5" name="Datumsplatzhalter 4">
            <a:extLst>
              <a:ext uri="{FF2B5EF4-FFF2-40B4-BE49-F238E27FC236}">
                <a16:creationId xmlns:a16="http://schemas.microsoft.com/office/drawing/2014/main" id="{24838928-05D2-4DEA-B1BC-2C835BC208C8}"/>
              </a:ext>
            </a:extLst>
          </p:cNvPr>
          <p:cNvSpPr>
            <a:spLocks noGrp="1"/>
          </p:cNvSpPr>
          <p:nvPr>
            <p:ph type="dt" sz="half" idx="10"/>
          </p:nvPr>
        </p:nvSpPr>
        <p:spPr/>
        <p:txBody>
          <a:bodyPr/>
          <a:lstStyle/>
          <a:p>
            <a:pPr>
              <a:defRPr/>
            </a:pPr>
            <a:r>
              <a:rPr lang="de-DE" dirty="0"/>
              <a:t>© </a:t>
            </a:r>
            <a:r>
              <a:rPr lang="de-DE" dirty="0" err="1"/>
              <a:t>sebis</a:t>
            </a:r>
            <a:endParaRPr lang="de-DE" dirty="0"/>
          </a:p>
        </p:txBody>
      </p:sp>
      <p:sp>
        <p:nvSpPr>
          <p:cNvPr id="6" name="Fußzeilenplatzhalter 5">
            <a:extLst>
              <a:ext uri="{FF2B5EF4-FFF2-40B4-BE49-F238E27FC236}">
                <a16:creationId xmlns:a16="http://schemas.microsoft.com/office/drawing/2014/main" id="{C0A163B6-7E1C-4B55-BCAE-E8773F07A7AE}"/>
              </a:ext>
            </a:extLst>
          </p:cNvPr>
          <p:cNvSpPr>
            <a:spLocks noGrp="1"/>
          </p:cNvSpPr>
          <p:nvPr>
            <p:ph type="ftr" sz="quarter" idx="11"/>
          </p:nvPr>
        </p:nvSpPr>
        <p:spPr/>
        <p:txBody>
          <a:bodyPr/>
          <a:lstStyle/>
          <a:p>
            <a:pPr>
              <a:defRPr/>
            </a:pPr>
            <a:r>
              <a:rPr lang="en-US" dirty="0"/>
              <a:t>Marcus Land – Master Thesis Intermediate Presentation</a:t>
            </a:r>
            <a:endParaRPr lang="de-DE" dirty="0"/>
          </a:p>
        </p:txBody>
      </p:sp>
      <p:sp>
        <p:nvSpPr>
          <p:cNvPr id="7" name="Foliennummernplatzhalter 6">
            <a:extLst>
              <a:ext uri="{FF2B5EF4-FFF2-40B4-BE49-F238E27FC236}">
                <a16:creationId xmlns:a16="http://schemas.microsoft.com/office/drawing/2014/main" id="{094E9389-0D24-4DB6-9EB4-B41E5963CC8F}"/>
              </a:ext>
            </a:extLst>
          </p:cNvPr>
          <p:cNvSpPr>
            <a:spLocks noGrp="1"/>
          </p:cNvSpPr>
          <p:nvPr>
            <p:ph type="sldNum" sz="quarter" idx="12"/>
          </p:nvPr>
        </p:nvSpPr>
        <p:spPr/>
        <p:txBody>
          <a:bodyPr/>
          <a:lstStyle/>
          <a:p>
            <a:pPr>
              <a:defRPr/>
            </a:pPr>
            <a:fld id="{B96C9E22-1B76-46A8-871B-C48D8E59C6FA}" type="slidenum">
              <a:rPr lang="de-DE" smtClean="0"/>
              <a:pPr>
                <a:defRPr/>
              </a:pPr>
              <a:t>34</a:t>
            </a:fld>
            <a:endParaRPr lang="de-DE"/>
          </a:p>
        </p:txBody>
      </p:sp>
      <p:sp>
        <p:nvSpPr>
          <p:cNvPr id="22" name="Rechteck 21">
            <a:extLst>
              <a:ext uri="{FF2B5EF4-FFF2-40B4-BE49-F238E27FC236}">
                <a16:creationId xmlns:a16="http://schemas.microsoft.com/office/drawing/2014/main" id="{F55F5C01-78AF-4826-B0A2-CE00306D891B}"/>
              </a:ext>
            </a:extLst>
          </p:cNvPr>
          <p:cNvSpPr/>
          <p:nvPr/>
        </p:nvSpPr>
        <p:spPr bwMode="auto">
          <a:xfrm>
            <a:off x="1143187" y="1509507"/>
            <a:ext cx="1260000" cy="453048"/>
          </a:xfrm>
          <a:prstGeom prst="rect">
            <a:avLst/>
          </a:prstGeom>
          <a:solidFill>
            <a:schemeClr val="accent5">
              <a:lumMod val="60000"/>
              <a:lumOff val="40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Attacks on Privacy</a:t>
            </a:r>
          </a:p>
        </p:txBody>
      </p:sp>
      <p:sp>
        <p:nvSpPr>
          <p:cNvPr id="8" name="Rechteck 7">
            <a:extLst>
              <a:ext uri="{FF2B5EF4-FFF2-40B4-BE49-F238E27FC236}">
                <a16:creationId xmlns:a16="http://schemas.microsoft.com/office/drawing/2014/main" id="{D02CC11D-3694-4151-BADB-9C9415B38682}"/>
              </a:ext>
            </a:extLst>
          </p:cNvPr>
          <p:cNvSpPr/>
          <p:nvPr/>
        </p:nvSpPr>
        <p:spPr bwMode="auto">
          <a:xfrm>
            <a:off x="1143187" y="1047997"/>
            <a:ext cx="4140998" cy="288925"/>
          </a:xfrm>
          <a:prstGeom prst="rect">
            <a:avLst/>
          </a:prstGeom>
          <a:solidFill>
            <a:schemeClr val="accent2"/>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a:solidFill>
                  <a:schemeClr val="bg1"/>
                </a:solidFill>
                <a:cs typeface="Arial" pitchFamily="34" charset="0"/>
              </a:rPr>
              <a:t>Motivation</a:t>
            </a:r>
            <a:endParaRPr lang="en-US" sz="1400" dirty="0">
              <a:solidFill>
                <a:schemeClr val="bg1"/>
              </a:solidFill>
              <a:cs typeface="Arial" pitchFamily="34" charset="0"/>
            </a:endParaRPr>
          </a:p>
        </p:txBody>
      </p:sp>
      <p:sp>
        <p:nvSpPr>
          <p:cNvPr id="109" name="Rechteck 108">
            <a:extLst>
              <a:ext uri="{FF2B5EF4-FFF2-40B4-BE49-F238E27FC236}">
                <a16:creationId xmlns:a16="http://schemas.microsoft.com/office/drawing/2014/main" id="{9DCD6CC9-2C7D-404D-8769-C47385E1D72A}"/>
              </a:ext>
            </a:extLst>
          </p:cNvPr>
          <p:cNvSpPr/>
          <p:nvPr/>
        </p:nvSpPr>
        <p:spPr bwMode="auto">
          <a:xfrm>
            <a:off x="2583686" y="1510187"/>
            <a:ext cx="1260000" cy="453048"/>
          </a:xfrm>
          <a:prstGeom prst="rect">
            <a:avLst/>
          </a:prstGeom>
          <a:solidFill>
            <a:schemeClr val="accent3">
              <a:lumMod val="7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Privacy Pre-serving Methods</a:t>
            </a:r>
          </a:p>
        </p:txBody>
      </p:sp>
      <p:sp>
        <p:nvSpPr>
          <p:cNvPr id="121" name="Rechteck 120">
            <a:extLst>
              <a:ext uri="{FF2B5EF4-FFF2-40B4-BE49-F238E27FC236}">
                <a16:creationId xmlns:a16="http://schemas.microsoft.com/office/drawing/2014/main" id="{7E644CA2-3ACF-41A0-A893-8A611ADEC8F4}"/>
              </a:ext>
            </a:extLst>
          </p:cNvPr>
          <p:cNvSpPr/>
          <p:nvPr/>
        </p:nvSpPr>
        <p:spPr bwMode="auto">
          <a:xfrm>
            <a:off x="4024185" y="1509508"/>
            <a:ext cx="1260000" cy="453048"/>
          </a:xfrm>
          <a:prstGeom prst="rect">
            <a:avLst/>
          </a:prstGeom>
          <a:solidFill>
            <a:schemeClr val="accent5">
              <a:lumMod val="60000"/>
              <a:lumOff val="40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K-Anonymity</a:t>
            </a:r>
          </a:p>
        </p:txBody>
      </p:sp>
      <p:sp>
        <p:nvSpPr>
          <p:cNvPr id="79" name="Rechteck 78">
            <a:extLst>
              <a:ext uri="{FF2B5EF4-FFF2-40B4-BE49-F238E27FC236}">
                <a16:creationId xmlns:a16="http://schemas.microsoft.com/office/drawing/2014/main" id="{D10E43C0-94B6-4CEC-BE49-596C46D056CD}"/>
              </a:ext>
            </a:extLst>
          </p:cNvPr>
          <p:cNvSpPr/>
          <p:nvPr/>
        </p:nvSpPr>
        <p:spPr bwMode="auto">
          <a:xfrm>
            <a:off x="6276070" y="1507814"/>
            <a:ext cx="1260000" cy="453048"/>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Privacy Through Perturbation</a:t>
            </a:r>
          </a:p>
        </p:txBody>
      </p:sp>
      <p:sp>
        <p:nvSpPr>
          <p:cNvPr id="80" name="Rechteck 79">
            <a:extLst>
              <a:ext uri="{FF2B5EF4-FFF2-40B4-BE49-F238E27FC236}">
                <a16:creationId xmlns:a16="http://schemas.microsoft.com/office/drawing/2014/main" id="{C3DA0BCB-94FE-4F46-B664-405D5CF9F632}"/>
              </a:ext>
            </a:extLst>
          </p:cNvPr>
          <p:cNvSpPr/>
          <p:nvPr/>
        </p:nvSpPr>
        <p:spPr bwMode="auto">
          <a:xfrm>
            <a:off x="6276069" y="1047317"/>
            <a:ext cx="4140999" cy="288925"/>
          </a:xfrm>
          <a:prstGeom prst="rect">
            <a:avLst/>
          </a:prstGeom>
          <a:solidFill>
            <a:schemeClr val="accent2"/>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a:solidFill>
                  <a:schemeClr val="bg1"/>
                </a:solidFill>
                <a:cs typeface="Arial" pitchFamily="34" charset="0"/>
              </a:rPr>
              <a:t>Definition</a:t>
            </a:r>
            <a:endParaRPr lang="en-US" sz="1400" dirty="0">
              <a:solidFill>
                <a:schemeClr val="bg1"/>
              </a:solidFill>
              <a:cs typeface="Arial" pitchFamily="34" charset="0"/>
            </a:endParaRPr>
          </a:p>
        </p:txBody>
      </p:sp>
      <p:sp>
        <p:nvSpPr>
          <p:cNvPr id="81" name="Rechteck 80">
            <a:extLst>
              <a:ext uri="{FF2B5EF4-FFF2-40B4-BE49-F238E27FC236}">
                <a16:creationId xmlns:a16="http://schemas.microsoft.com/office/drawing/2014/main" id="{28EE8446-B13B-4EBD-870C-BB9B70ABABCB}"/>
              </a:ext>
            </a:extLst>
          </p:cNvPr>
          <p:cNvSpPr/>
          <p:nvPr/>
        </p:nvSpPr>
        <p:spPr bwMode="auto">
          <a:xfrm>
            <a:off x="7716569" y="1508494"/>
            <a:ext cx="1260000" cy="453048"/>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The Definition of DP</a:t>
            </a:r>
          </a:p>
        </p:txBody>
      </p:sp>
      <p:sp>
        <p:nvSpPr>
          <p:cNvPr id="82" name="Rechteck 81">
            <a:extLst>
              <a:ext uri="{FF2B5EF4-FFF2-40B4-BE49-F238E27FC236}">
                <a16:creationId xmlns:a16="http://schemas.microsoft.com/office/drawing/2014/main" id="{D78EA8EF-77B5-4033-926D-E013779BECC9}"/>
              </a:ext>
            </a:extLst>
          </p:cNvPr>
          <p:cNvSpPr/>
          <p:nvPr/>
        </p:nvSpPr>
        <p:spPr bwMode="auto">
          <a:xfrm>
            <a:off x="9157068" y="1507815"/>
            <a:ext cx="1260000" cy="453048"/>
          </a:xfrm>
          <a:prstGeom prst="rect">
            <a:avLst/>
          </a:prstGeom>
          <a:solidFill>
            <a:schemeClr val="accent5">
              <a:lumMod val="60000"/>
              <a:lumOff val="40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The Adversary’s Perspective</a:t>
            </a:r>
          </a:p>
        </p:txBody>
      </p:sp>
      <p:sp>
        <p:nvSpPr>
          <p:cNvPr id="91" name="Rechteck 90">
            <a:extLst>
              <a:ext uri="{FF2B5EF4-FFF2-40B4-BE49-F238E27FC236}">
                <a16:creationId xmlns:a16="http://schemas.microsoft.com/office/drawing/2014/main" id="{4C1BBFB5-BFB3-4791-A278-1E985A78465B}"/>
              </a:ext>
            </a:extLst>
          </p:cNvPr>
          <p:cNvSpPr/>
          <p:nvPr/>
        </p:nvSpPr>
        <p:spPr bwMode="auto">
          <a:xfrm>
            <a:off x="1143187" y="3164677"/>
            <a:ext cx="1260000" cy="453048"/>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The Benefits of DP</a:t>
            </a:r>
          </a:p>
        </p:txBody>
      </p:sp>
      <p:sp>
        <p:nvSpPr>
          <p:cNvPr id="92" name="Rechteck 91">
            <a:extLst>
              <a:ext uri="{FF2B5EF4-FFF2-40B4-BE49-F238E27FC236}">
                <a16:creationId xmlns:a16="http://schemas.microsoft.com/office/drawing/2014/main" id="{3A2EB0AD-B8F3-424D-B449-04D1A0EB339D}"/>
              </a:ext>
            </a:extLst>
          </p:cNvPr>
          <p:cNvSpPr/>
          <p:nvPr/>
        </p:nvSpPr>
        <p:spPr bwMode="auto">
          <a:xfrm>
            <a:off x="1143187" y="2705540"/>
            <a:ext cx="4140998" cy="288925"/>
          </a:xfrm>
          <a:prstGeom prst="rect">
            <a:avLst/>
          </a:prstGeom>
          <a:solidFill>
            <a:schemeClr val="accent2"/>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a:solidFill>
                  <a:schemeClr val="bg1"/>
                </a:solidFill>
                <a:cs typeface="Arial" pitchFamily="34" charset="0"/>
              </a:rPr>
              <a:t>Discussion</a:t>
            </a:r>
            <a:endParaRPr lang="en-US" sz="1400" dirty="0">
              <a:solidFill>
                <a:schemeClr val="bg1"/>
              </a:solidFill>
              <a:cs typeface="Arial" pitchFamily="34" charset="0"/>
            </a:endParaRPr>
          </a:p>
        </p:txBody>
      </p:sp>
      <p:sp>
        <p:nvSpPr>
          <p:cNvPr id="93" name="Rechteck 92">
            <a:extLst>
              <a:ext uri="{FF2B5EF4-FFF2-40B4-BE49-F238E27FC236}">
                <a16:creationId xmlns:a16="http://schemas.microsoft.com/office/drawing/2014/main" id="{ED5165DE-F5CC-48E4-A0BB-94BC7263766C}"/>
              </a:ext>
            </a:extLst>
          </p:cNvPr>
          <p:cNvSpPr/>
          <p:nvPr/>
        </p:nvSpPr>
        <p:spPr bwMode="auto">
          <a:xfrm>
            <a:off x="2583686" y="3165357"/>
            <a:ext cx="1260000" cy="453048"/>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The Challenges of DP</a:t>
            </a:r>
          </a:p>
        </p:txBody>
      </p:sp>
      <p:sp>
        <p:nvSpPr>
          <p:cNvPr id="94" name="Rechteck 93">
            <a:extLst>
              <a:ext uri="{FF2B5EF4-FFF2-40B4-BE49-F238E27FC236}">
                <a16:creationId xmlns:a16="http://schemas.microsoft.com/office/drawing/2014/main" id="{A0EE39F4-A8C4-4395-A27D-FE7BA5DFE355}"/>
              </a:ext>
            </a:extLst>
          </p:cNvPr>
          <p:cNvSpPr/>
          <p:nvPr/>
        </p:nvSpPr>
        <p:spPr bwMode="auto">
          <a:xfrm>
            <a:off x="4024185" y="3164678"/>
            <a:ext cx="1260000" cy="453048"/>
          </a:xfrm>
          <a:prstGeom prst="rect">
            <a:avLst/>
          </a:prstGeom>
          <a:solidFill>
            <a:schemeClr val="accent5">
              <a:lumMod val="60000"/>
              <a:lumOff val="40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Putting Noise Into Perspective</a:t>
            </a:r>
          </a:p>
        </p:txBody>
      </p:sp>
      <p:sp>
        <p:nvSpPr>
          <p:cNvPr id="97" name="Rechteck 96">
            <a:extLst>
              <a:ext uri="{FF2B5EF4-FFF2-40B4-BE49-F238E27FC236}">
                <a16:creationId xmlns:a16="http://schemas.microsoft.com/office/drawing/2014/main" id="{E62EAFE0-8B7B-4673-A210-06DC656A577C}"/>
              </a:ext>
            </a:extLst>
          </p:cNvPr>
          <p:cNvSpPr/>
          <p:nvPr/>
        </p:nvSpPr>
        <p:spPr bwMode="auto">
          <a:xfrm>
            <a:off x="6276070" y="3165357"/>
            <a:ext cx="1260000" cy="453048"/>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Randomized Response</a:t>
            </a:r>
          </a:p>
        </p:txBody>
      </p:sp>
      <p:sp>
        <p:nvSpPr>
          <p:cNvPr id="98" name="Rechteck 97">
            <a:extLst>
              <a:ext uri="{FF2B5EF4-FFF2-40B4-BE49-F238E27FC236}">
                <a16:creationId xmlns:a16="http://schemas.microsoft.com/office/drawing/2014/main" id="{EEE8CCF6-362F-427E-A5D1-D2DF8240F6A2}"/>
              </a:ext>
            </a:extLst>
          </p:cNvPr>
          <p:cNvSpPr/>
          <p:nvPr/>
        </p:nvSpPr>
        <p:spPr bwMode="auto">
          <a:xfrm>
            <a:off x="6276070" y="2704860"/>
            <a:ext cx="4140998" cy="288925"/>
          </a:xfrm>
          <a:prstGeom prst="rect">
            <a:avLst/>
          </a:prstGeom>
          <a:solidFill>
            <a:schemeClr val="accent2"/>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a:solidFill>
                  <a:schemeClr val="bg1"/>
                </a:solidFill>
                <a:cs typeface="Arial" pitchFamily="34" charset="0"/>
              </a:rPr>
              <a:t>Application</a:t>
            </a:r>
            <a:endParaRPr lang="en-US" sz="1400" dirty="0">
              <a:solidFill>
                <a:schemeClr val="bg1"/>
              </a:solidFill>
              <a:cs typeface="Arial" pitchFamily="34" charset="0"/>
            </a:endParaRPr>
          </a:p>
        </p:txBody>
      </p:sp>
      <p:sp>
        <p:nvSpPr>
          <p:cNvPr id="99" name="Rechteck 98">
            <a:extLst>
              <a:ext uri="{FF2B5EF4-FFF2-40B4-BE49-F238E27FC236}">
                <a16:creationId xmlns:a16="http://schemas.microsoft.com/office/drawing/2014/main" id="{9791C1A0-7DDB-43A1-858D-F91F048B1D68}"/>
              </a:ext>
            </a:extLst>
          </p:cNvPr>
          <p:cNvSpPr/>
          <p:nvPr/>
        </p:nvSpPr>
        <p:spPr bwMode="auto">
          <a:xfrm>
            <a:off x="7716569" y="3166037"/>
            <a:ext cx="1260000" cy="453048"/>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Laplace Mechanism</a:t>
            </a:r>
          </a:p>
        </p:txBody>
      </p:sp>
      <p:sp>
        <p:nvSpPr>
          <p:cNvPr id="100" name="Rechteck 99">
            <a:extLst>
              <a:ext uri="{FF2B5EF4-FFF2-40B4-BE49-F238E27FC236}">
                <a16:creationId xmlns:a16="http://schemas.microsoft.com/office/drawing/2014/main" id="{A2740CC9-6A29-4AAC-BDA6-9FAFEB6AC32A}"/>
              </a:ext>
            </a:extLst>
          </p:cNvPr>
          <p:cNvSpPr/>
          <p:nvPr/>
        </p:nvSpPr>
        <p:spPr bwMode="auto">
          <a:xfrm>
            <a:off x="9157068" y="3165358"/>
            <a:ext cx="1260000" cy="453048"/>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Exponential Mechanism</a:t>
            </a:r>
          </a:p>
        </p:txBody>
      </p:sp>
      <p:sp>
        <p:nvSpPr>
          <p:cNvPr id="101" name="Rechteck 100">
            <a:extLst>
              <a:ext uri="{FF2B5EF4-FFF2-40B4-BE49-F238E27FC236}">
                <a16:creationId xmlns:a16="http://schemas.microsoft.com/office/drawing/2014/main" id="{E50FB686-DCA1-44FF-8980-E35A2213B6E0}"/>
              </a:ext>
            </a:extLst>
          </p:cNvPr>
          <p:cNvSpPr/>
          <p:nvPr/>
        </p:nvSpPr>
        <p:spPr bwMode="auto">
          <a:xfrm>
            <a:off x="6276070" y="3789977"/>
            <a:ext cx="1260000" cy="453048"/>
          </a:xfrm>
          <a:prstGeom prst="rect">
            <a:avLst/>
          </a:prstGeom>
          <a:solidFill>
            <a:schemeClr val="accent3">
              <a:lumMod val="7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Gaussian Mechanism</a:t>
            </a:r>
          </a:p>
        </p:txBody>
      </p:sp>
      <p:sp>
        <p:nvSpPr>
          <p:cNvPr id="112" name="Rechteck 111">
            <a:extLst>
              <a:ext uri="{FF2B5EF4-FFF2-40B4-BE49-F238E27FC236}">
                <a16:creationId xmlns:a16="http://schemas.microsoft.com/office/drawing/2014/main" id="{E7B74AE6-276B-465B-A6E7-6B155968F59D}"/>
              </a:ext>
            </a:extLst>
          </p:cNvPr>
          <p:cNvSpPr/>
          <p:nvPr/>
        </p:nvSpPr>
        <p:spPr bwMode="auto">
          <a:xfrm>
            <a:off x="7716568" y="3789977"/>
            <a:ext cx="1260000" cy="453048"/>
          </a:xfrm>
          <a:prstGeom prst="rect">
            <a:avLst/>
          </a:prstGeom>
          <a:solidFill>
            <a:schemeClr val="accent5">
              <a:lumMod val="60000"/>
              <a:lumOff val="40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Local Differential Privacy</a:t>
            </a:r>
          </a:p>
        </p:txBody>
      </p:sp>
      <p:sp>
        <p:nvSpPr>
          <p:cNvPr id="126" name="Rechteck 125">
            <a:extLst>
              <a:ext uri="{FF2B5EF4-FFF2-40B4-BE49-F238E27FC236}">
                <a16:creationId xmlns:a16="http://schemas.microsoft.com/office/drawing/2014/main" id="{29F08DAD-FC27-4ABE-A156-F85DA19F4F98}"/>
              </a:ext>
            </a:extLst>
          </p:cNvPr>
          <p:cNvSpPr/>
          <p:nvPr/>
        </p:nvSpPr>
        <p:spPr bwMode="auto">
          <a:xfrm>
            <a:off x="9156209" y="3789977"/>
            <a:ext cx="1260000" cy="453048"/>
          </a:xfrm>
          <a:prstGeom prst="rect">
            <a:avLst/>
          </a:prstGeom>
          <a:solidFill>
            <a:schemeClr val="accent5">
              <a:lumMod val="60000"/>
              <a:lumOff val="40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Comparing the Mechanisms</a:t>
            </a:r>
          </a:p>
        </p:txBody>
      </p:sp>
      <p:sp>
        <p:nvSpPr>
          <p:cNvPr id="115" name="Rechteck 114">
            <a:extLst>
              <a:ext uri="{FF2B5EF4-FFF2-40B4-BE49-F238E27FC236}">
                <a16:creationId xmlns:a16="http://schemas.microsoft.com/office/drawing/2014/main" id="{BE8BCA8A-C6B4-42D5-B421-767B0E091C91}"/>
              </a:ext>
            </a:extLst>
          </p:cNvPr>
          <p:cNvSpPr/>
          <p:nvPr/>
        </p:nvSpPr>
        <p:spPr bwMode="auto">
          <a:xfrm>
            <a:off x="1143187" y="4703522"/>
            <a:ext cx="1260000" cy="453048"/>
          </a:xfrm>
          <a:prstGeom prst="rect">
            <a:avLst/>
          </a:prstGeom>
          <a:solidFill>
            <a:schemeClr val="accent3">
              <a:lumMod val="7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The Maturity of DP</a:t>
            </a:r>
          </a:p>
        </p:txBody>
      </p:sp>
      <p:sp>
        <p:nvSpPr>
          <p:cNvPr id="116" name="Rechteck 115">
            <a:extLst>
              <a:ext uri="{FF2B5EF4-FFF2-40B4-BE49-F238E27FC236}">
                <a16:creationId xmlns:a16="http://schemas.microsoft.com/office/drawing/2014/main" id="{2EEE1DB5-E451-473F-8C18-1335491109D4}"/>
              </a:ext>
            </a:extLst>
          </p:cNvPr>
          <p:cNvSpPr/>
          <p:nvPr/>
        </p:nvSpPr>
        <p:spPr bwMode="auto">
          <a:xfrm>
            <a:off x="1143187" y="4243025"/>
            <a:ext cx="4140998" cy="288925"/>
          </a:xfrm>
          <a:prstGeom prst="rect">
            <a:avLst/>
          </a:prstGeom>
          <a:solidFill>
            <a:schemeClr val="accent2"/>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a:solidFill>
                  <a:schemeClr val="bg1"/>
                </a:solidFill>
                <a:cs typeface="Arial" pitchFamily="34" charset="0"/>
              </a:rPr>
              <a:t>Outlook</a:t>
            </a:r>
            <a:endParaRPr lang="en-US" sz="1400" dirty="0">
              <a:solidFill>
                <a:schemeClr val="bg1"/>
              </a:solidFill>
              <a:cs typeface="Arial" pitchFamily="34" charset="0"/>
            </a:endParaRPr>
          </a:p>
        </p:txBody>
      </p:sp>
      <p:sp>
        <p:nvSpPr>
          <p:cNvPr id="117" name="Rechteck 116">
            <a:extLst>
              <a:ext uri="{FF2B5EF4-FFF2-40B4-BE49-F238E27FC236}">
                <a16:creationId xmlns:a16="http://schemas.microsoft.com/office/drawing/2014/main" id="{E746DF11-D9F7-4E9A-BD3F-6BC38B511734}"/>
              </a:ext>
            </a:extLst>
          </p:cNvPr>
          <p:cNvSpPr/>
          <p:nvPr/>
        </p:nvSpPr>
        <p:spPr bwMode="auto">
          <a:xfrm>
            <a:off x="2583686" y="4704202"/>
            <a:ext cx="1260000" cy="453048"/>
          </a:xfrm>
          <a:prstGeom prst="rect">
            <a:avLst/>
          </a:prstGeom>
          <a:solidFill>
            <a:schemeClr val="accent3">
              <a:lumMod val="7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The DP Family</a:t>
            </a:r>
          </a:p>
        </p:txBody>
      </p:sp>
      <p:sp>
        <p:nvSpPr>
          <p:cNvPr id="122" name="Rechteck 121">
            <a:extLst>
              <a:ext uri="{FF2B5EF4-FFF2-40B4-BE49-F238E27FC236}">
                <a16:creationId xmlns:a16="http://schemas.microsoft.com/office/drawing/2014/main" id="{05A8AABE-B12D-41D7-BF51-51E03AC4BD47}"/>
              </a:ext>
            </a:extLst>
          </p:cNvPr>
          <p:cNvSpPr/>
          <p:nvPr/>
        </p:nvSpPr>
        <p:spPr bwMode="auto">
          <a:xfrm>
            <a:off x="4024185" y="4703523"/>
            <a:ext cx="1260000" cy="453048"/>
          </a:xfrm>
          <a:prstGeom prst="rect">
            <a:avLst/>
          </a:prstGeom>
          <a:solidFill>
            <a:schemeClr val="accent3">
              <a:lumMod val="7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DP in Machine Learning</a:t>
            </a:r>
          </a:p>
        </p:txBody>
      </p:sp>
      <p:sp>
        <p:nvSpPr>
          <p:cNvPr id="123" name="Rechteck 122">
            <a:extLst>
              <a:ext uri="{FF2B5EF4-FFF2-40B4-BE49-F238E27FC236}">
                <a16:creationId xmlns:a16="http://schemas.microsoft.com/office/drawing/2014/main" id="{2CA5AFC0-707E-401E-837F-FAF1F94CCAE6}"/>
              </a:ext>
            </a:extLst>
          </p:cNvPr>
          <p:cNvSpPr/>
          <p:nvPr/>
        </p:nvSpPr>
        <p:spPr bwMode="auto">
          <a:xfrm>
            <a:off x="1143187" y="5328142"/>
            <a:ext cx="1260000" cy="453048"/>
          </a:xfrm>
          <a:prstGeom prst="rect">
            <a:avLst/>
          </a:prstGeom>
          <a:solidFill>
            <a:schemeClr val="accent3">
              <a:lumMod val="7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DP Tools</a:t>
            </a:r>
          </a:p>
        </p:txBody>
      </p:sp>
      <p:sp>
        <p:nvSpPr>
          <p:cNvPr id="124" name="Rechteck 123">
            <a:extLst>
              <a:ext uri="{FF2B5EF4-FFF2-40B4-BE49-F238E27FC236}">
                <a16:creationId xmlns:a16="http://schemas.microsoft.com/office/drawing/2014/main" id="{163B7825-4166-4373-A13C-4312FB3CA2E7}"/>
              </a:ext>
            </a:extLst>
          </p:cNvPr>
          <p:cNvSpPr/>
          <p:nvPr/>
        </p:nvSpPr>
        <p:spPr bwMode="auto">
          <a:xfrm>
            <a:off x="2583685" y="5328142"/>
            <a:ext cx="1260000" cy="453048"/>
          </a:xfrm>
          <a:prstGeom prst="rect">
            <a:avLst/>
          </a:prstGeom>
          <a:solidFill>
            <a:schemeClr val="accent3">
              <a:lumMod val="7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Real-World Applications</a:t>
            </a:r>
          </a:p>
        </p:txBody>
      </p:sp>
      <p:sp>
        <p:nvSpPr>
          <p:cNvPr id="125" name="Rechteck 124">
            <a:extLst>
              <a:ext uri="{FF2B5EF4-FFF2-40B4-BE49-F238E27FC236}">
                <a16:creationId xmlns:a16="http://schemas.microsoft.com/office/drawing/2014/main" id="{07F84FCC-CE02-4F99-AA38-674752C4E217}"/>
              </a:ext>
            </a:extLst>
          </p:cNvPr>
          <p:cNvSpPr/>
          <p:nvPr/>
        </p:nvSpPr>
        <p:spPr bwMode="auto">
          <a:xfrm>
            <a:off x="4024185" y="5328143"/>
            <a:ext cx="1260000" cy="453048"/>
          </a:xfrm>
          <a:prstGeom prst="rect">
            <a:avLst/>
          </a:prstGeom>
          <a:solidFill>
            <a:schemeClr val="accent3">
              <a:lumMod val="7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DP Vendors</a:t>
            </a:r>
          </a:p>
        </p:txBody>
      </p:sp>
      <p:grpSp>
        <p:nvGrpSpPr>
          <p:cNvPr id="15" name="Gruppieren 14">
            <a:extLst>
              <a:ext uri="{FF2B5EF4-FFF2-40B4-BE49-F238E27FC236}">
                <a16:creationId xmlns:a16="http://schemas.microsoft.com/office/drawing/2014/main" id="{68ACCE4C-F86D-4F4D-90B2-920925F83254}"/>
              </a:ext>
            </a:extLst>
          </p:cNvPr>
          <p:cNvGrpSpPr/>
          <p:nvPr/>
        </p:nvGrpSpPr>
        <p:grpSpPr>
          <a:xfrm>
            <a:off x="6273231" y="4701070"/>
            <a:ext cx="3096344" cy="1080120"/>
            <a:chOff x="6168008" y="4797152"/>
            <a:chExt cx="3096344" cy="1080120"/>
          </a:xfrm>
        </p:grpSpPr>
        <p:grpSp>
          <p:nvGrpSpPr>
            <p:cNvPr id="13" name="Gruppieren 12">
              <a:extLst>
                <a:ext uri="{FF2B5EF4-FFF2-40B4-BE49-F238E27FC236}">
                  <a16:creationId xmlns:a16="http://schemas.microsoft.com/office/drawing/2014/main" id="{4F86B135-420F-4C0B-8F3C-3F163D594D4B}"/>
                </a:ext>
              </a:extLst>
            </p:cNvPr>
            <p:cNvGrpSpPr/>
            <p:nvPr/>
          </p:nvGrpSpPr>
          <p:grpSpPr>
            <a:xfrm>
              <a:off x="6276069" y="4883969"/>
              <a:ext cx="2880140" cy="888345"/>
              <a:chOff x="6276069" y="4520248"/>
              <a:chExt cx="2880140" cy="888345"/>
            </a:xfrm>
          </p:grpSpPr>
          <p:grpSp>
            <p:nvGrpSpPr>
              <p:cNvPr id="10" name="Gruppieren 9">
                <a:extLst>
                  <a:ext uri="{FF2B5EF4-FFF2-40B4-BE49-F238E27FC236}">
                    <a16:creationId xmlns:a16="http://schemas.microsoft.com/office/drawing/2014/main" id="{D80C4BF3-7781-499C-AB4F-C7E68A70DF64}"/>
                  </a:ext>
                </a:extLst>
              </p:cNvPr>
              <p:cNvGrpSpPr/>
              <p:nvPr/>
            </p:nvGrpSpPr>
            <p:grpSpPr>
              <a:xfrm>
                <a:off x="6276069" y="4523522"/>
                <a:ext cx="1620131" cy="360000"/>
                <a:chOff x="6276069" y="4523522"/>
                <a:chExt cx="1620131" cy="360000"/>
              </a:xfrm>
            </p:grpSpPr>
            <p:sp>
              <p:nvSpPr>
                <p:cNvPr id="40" name="Rechteck 39">
                  <a:extLst>
                    <a:ext uri="{FF2B5EF4-FFF2-40B4-BE49-F238E27FC236}">
                      <a16:creationId xmlns:a16="http://schemas.microsoft.com/office/drawing/2014/main" id="{4603960B-96DE-4125-8D0A-A0F45A30D304}"/>
                    </a:ext>
                  </a:extLst>
                </p:cNvPr>
                <p:cNvSpPr/>
                <p:nvPr/>
              </p:nvSpPr>
              <p:spPr bwMode="auto">
                <a:xfrm>
                  <a:off x="6276069" y="4523522"/>
                  <a:ext cx="360000" cy="360000"/>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sz="1600" dirty="0">
                    <a:solidFill>
                      <a:schemeClr val="bg1"/>
                    </a:solidFill>
                    <a:cs typeface="Arial" pitchFamily="34" charset="0"/>
                  </a:endParaRPr>
                </a:p>
              </p:txBody>
            </p:sp>
            <p:sp>
              <p:nvSpPr>
                <p:cNvPr id="9" name="Textfeld 8">
                  <a:extLst>
                    <a:ext uri="{FF2B5EF4-FFF2-40B4-BE49-F238E27FC236}">
                      <a16:creationId xmlns:a16="http://schemas.microsoft.com/office/drawing/2014/main" id="{EC83AC65-FE39-4E0E-8F28-9E31172A003A}"/>
                    </a:ext>
                  </a:extLst>
                </p:cNvPr>
                <p:cNvSpPr txBox="1"/>
                <p:nvPr/>
              </p:nvSpPr>
              <p:spPr>
                <a:xfrm>
                  <a:off x="6633136" y="4523522"/>
                  <a:ext cx="1263064"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Arial" pitchFamily="34" charset="0"/>
                    </a:rPr>
                    <a:t>Evaluated</a:t>
                  </a:r>
                </a:p>
              </p:txBody>
            </p:sp>
          </p:grpSp>
          <p:grpSp>
            <p:nvGrpSpPr>
              <p:cNvPr id="11" name="Gruppieren 10">
                <a:extLst>
                  <a:ext uri="{FF2B5EF4-FFF2-40B4-BE49-F238E27FC236}">
                    <a16:creationId xmlns:a16="http://schemas.microsoft.com/office/drawing/2014/main" id="{369A0CD2-E32B-4ADD-AA86-030CDE0A7B82}"/>
                  </a:ext>
                </a:extLst>
              </p:cNvPr>
              <p:cNvGrpSpPr/>
              <p:nvPr/>
            </p:nvGrpSpPr>
            <p:grpSpPr>
              <a:xfrm>
                <a:off x="7988314" y="4520248"/>
                <a:ext cx="1167895" cy="363274"/>
                <a:chOff x="6273136" y="4973296"/>
                <a:chExt cx="1167895" cy="363274"/>
              </a:xfrm>
            </p:grpSpPr>
            <p:sp>
              <p:nvSpPr>
                <p:cNvPr id="39" name="Rechteck 38">
                  <a:extLst>
                    <a:ext uri="{FF2B5EF4-FFF2-40B4-BE49-F238E27FC236}">
                      <a16:creationId xmlns:a16="http://schemas.microsoft.com/office/drawing/2014/main" id="{202F7FDE-CE7A-497E-A95B-416C3A21352A}"/>
                    </a:ext>
                  </a:extLst>
                </p:cNvPr>
                <p:cNvSpPr/>
                <p:nvPr/>
              </p:nvSpPr>
              <p:spPr bwMode="auto">
                <a:xfrm>
                  <a:off x="6273136" y="4976570"/>
                  <a:ext cx="360000" cy="360000"/>
                </a:xfrm>
                <a:prstGeom prst="rect">
                  <a:avLst/>
                </a:prstGeom>
                <a:solidFill>
                  <a:schemeClr val="accent5">
                    <a:lumMod val="60000"/>
                    <a:lumOff val="40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sz="1600" dirty="0">
                    <a:solidFill>
                      <a:schemeClr val="bg1"/>
                    </a:solidFill>
                    <a:cs typeface="Arial" pitchFamily="34" charset="0"/>
                  </a:endParaRPr>
                </a:p>
              </p:txBody>
            </p:sp>
            <p:sp>
              <p:nvSpPr>
                <p:cNvPr id="43" name="Textfeld 42">
                  <a:extLst>
                    <a:ext uri="{FF2B5EF4-FFF2-40B4-BE49-F238E27FC236}">
                      <a16:creationId xmlns:a16="http://schemas.microsoft.com/office/drawing/2014/main" id="{0BA86C46-4E44-4445-BDEA-8F1A2725ABDE}"/>
                    </a:ext>
                  </a:extLst>
                </p:cNvPr>
                <p:cNvSpPr txBox="1"/>
                <p:nvPr/>
              </p:nvSpPr>
              <p:spPr>
                <a:xfrm>
                  <a:off x="6633136" y="4973296"/>
                  <a:ext cx="80789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Arial" pitchFamily="34" charset="0"/>
                    </a:rPr>
                    <a:t>Draft</a:t>
                  </a:r>
                </a:p>
              </p:txBody>
            </p:sp>
          </p:grpSp>
          <p:grpSp>
            <p:nvGrpSpPr>
              <p:cNvPr id="12" name="Gruppieren 11">
                <a:extLst>
                  <a:ext uri="{FF2B5EF4-FFF2-40B4-BE49-F238E27FC236}">
                    <a16:creationId xmlns:a16="http://schemas.microsoft.com/office/drawing/2014/main" id="{0ABE3F6E-30CA-4626-9DC8-769A9DF11C8B}"/>
                  </a:ext>
                </a:extLst>
              </p:cNvPr>
              <p:cNvGrpSpPr/>
              <p:nvPr/>
            </p:nvGrpSpPr>
            <p:grpSpPr>
              <a:xfrm>
                <a:off x="6276069" y="5040546"/>
                <a:ext cx="1620000" cy="368047"/>
                <a:chOff x="6273136" y="5442636"/>
                <a:chExt cx="1620000" cy="368047"/>
              </a:xfrm>
            </p:grpSpPr>
            <p:sp>
              <p:nvSpPr>
                <p:cNvPr id="41" name="Rechteck 40">
                  <a:extLst>
                    <a:ext uri="{FF2B5EF4-FFF2-40B4-BE49-F238E27FC236}">
                      <a16:creationId xmlns:a16="http://schemas.microsoft.com/office/drawing/2014/main" id="{7539662D-7F25-4CBF-9249-95464A4E661D}"/>
                    </a:ext>
                  </a:extLst>
                </p:cNvPr>
                <p:cNvSpPr/>
                <p:nvPr/>
              </p:nvSpPr>
              <p:spPr bwMode="auto">
                <a:xfrm>
                  <a:off x="6273136" y="5450683"/>
                  <a:ext cx="360000" cy="360000"/>
                </a:xfrm>
                <a:prstGeom prst="rect">
                  <a:avLst/>
                </a:prstGeom>
                <a:solidFill>
                  <a:schemeClr val="accent3">
                    <a:lumMod val="75000"/>
                  </a:schemeClr>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endParaRPr lang="en-US" sz="1600" dirty="0">
                    <a:solidFill>
                      <a:schemeClr val="bg1"/>
                    </a:solidFill>
                    <a:cs typeface="Arial" pitchFamily="34" charset="0"/>
                  </a:endParaRPr>
                </a:p>
              </p:txBody>
            </p:sp>
            <p:sp>
              <p:nvSpPr>
                <p:cNvPr id="44" name="Textfeld 43">
                  <a:extLst>
                    <a:ext uri="{FF2B5EF4-FFF2-40B4-BE49-F238E27FC236}">
                      <a16:creationId xmlns:a16="http://schemas.microsoft.com/office/drawing/2014/main" id="{3D9EF830-2DB1-4EA1-B3AF-5FB7B6B29B48}"/>
                    </a:ext>
                  </a:extLst>
                </p:cNvPr>
                <p:cNvSpPr txBox="1"/>
                <p:nvPr/>
              </p:nvSpPr>
              <p:spPr>
                <a:xfrm>
                  <a:off x="6633136" y="5442636"/>
                  <a:ext cx="1260000"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Arial" pitchFamily="34" charset="0"/>
                    </a:rPr>
                    <a:t>Unfinished</a:t>
                  </a:r>
                </a:p>
              </p:txBody>
            </p:sp>
          </p:grpSp>
        </p:grpSp>
        <p:sp>
          <p:nvSpPr>
            <p:cNvPr id="14" name="Rechteck 13">
              <a:extLst>
                <a:ext uri="{FF2B5EF4-FFF2-40B4-BE49-F238E27FC236}">
                  <a16:creationId xmlns:a16="http://schemas.microsoft.com/office/drawing/2014/main" id="{44666058-0A33-4884-ACFF-557091A27ADF}"/>
                </a:ext>
              </a:extLst>
            </p:cNvPr>
            <p:cNvSpPr/>
            <p:nvPr/>
          </p:nvSpPr>
          <p:spPr bwMode="auto">
            <a:xfrm>
              <a:off x="6168008" y="4797152"/>
              <a:ext cx="3096344" cy="1080120"/>
            </a:xfrm>
            <a:prstGeom prst="rect">
              <a:avLst/>
            </a:prstGeom>
            <a:noFill/>
            <a:ln w="19050">
              <a:solidFill>
                <a:schemeClr val="tx1">
                  <a:lumMod val="50000"/>
                  <a:lumOff val="5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grpSp>
    </p:spTree>
    <p:extLst>
      <p:ext uri="{BB962C8B-B14F-4D97-AF65-F5344CB8AC3E}">
        <p14:creationId xmlns:p14="http://schemas.microsoft.com/office/powerpoint/2010/main" val="371599725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009B9-183F-469E-B100-6ECE16C08615}"/>
              </a:ext>
            </a:extLst>
          </p:cNvPr>
          <p:cNvSpPr>
            <a:spLocks noGrp="1"/>
          </p:cNvSpPr>
          <p:nvPr>
            <p:ph type="title"/>
          </p:nvPr>
        </p:nvSpPr>
        <p:spPr/>
        <p:txBody>
          <a:bodyPr/>
          <a:lstStyle/>
          <a:p>
            <a:r>
              <a:rPr lang="en-US" noProof="0" dirty="0"/>
              <a:t>Outlook – </a:t>
            </a:r>
            <a:r>
              <a:rPr lang="en-US" dirty="0"/>
              <a:t>More</a:t>
            </a:r>
            <a:r>
              <a:rPr lang="en-US" noProof="0" dirty="0"/>
              <a:t> Areas to Cover</a:t>
            </a:r>
          </a:p>
        </p:txBody>
      </p:sp>
      <p:sp>
        <p:nvSpPr>
          <p:cNvPr id="5" name="Datumsplatzhalter 4">
            <a:extLst>
              <a:ext uri="{FF2B5EF4-FFF2-40B4-BE49-F238E27FC236}">
                <a16:creationId xmlns:a16="http://schemas.microsoft.com/office/drawing/2014/main" id="{24838928-05D2-4DEA-B1BC-2C835BC208C8}"/>
              </a:ext>
            </a:extLst>
          </p:cNvPr>
          <p:cNvSpPr>
            <a:spLocks noGrp="1"/>
          </p:cNvSpPr>
          <p:nvPr>
            <p:ph type="dt" sz="half" idx="10"/>
          </p:nvPr>
        </p:nvSpPr>
        <p:spPr/>
        <p:txBody>
          <a:bodyPr/>
          <a:lstStyle/>
          <a:p>
            <a:pPr>
              <a:defRPr/>
            </a:pPr>
            <a:r>
              <a:rPr lang="de-DE" dirty="0"/>
              <a:t>© </a:t>
            </a:r>
            <a:r>
              <a:rPr lang="de-DE" dirty="0" err="1"/>
              <a:t>sebis</a:t>
            </a:r>
            <a:endParaRPr lang="de-DE" dirty="0"/>
          </a:p>
        </p:txBody>
      </p:sp>
      <p:sp>
        <p:nvSpPr>
          <p:cNvPr id="6" name="Fußzeilenplatzhalter 5">
            <a:extLst>
              <a:ext uri="{FF2B5EF4-FFF2-40B4-BE49-F238E27FC236}">
                <a16:creationId xmlns:a16="http://schemas.microsoft.com/office/drawing/2014/main" id="{C0A163B6-7E1C-4B55-BCAE-E8773F07A7AE}"/>
              </a:ext>
            </a:extLst>
          </p:cNvPr>
          <p:cNvSpPr>
            <a:spLocks noGrp="1"/>
          </p:cNvSpPr>
          <p:nvPr>
            <p:ph type="ftr" sz="quarter" idx="11"/>
          </p:nvPr>
        </p:nvSpPr>
        <p:spPr/>
        <p:txBody>
          <a:bodyPr/>
          <a:lstStyle/>
          <a:p>
            <a:pPr>
              <a:defRPr/>
            </a:pPr>
            <a:r>
              <a:rPr lang="en-US" dirty="0"/>
              <a:t>Marcus Land – Master Thesis Intermediate Presentation</a:t>
            </a:r>
            <a:endParaRPr lang="de-DE" dirty="0"/>
          </a:p>
        </p:txBody>
      </p:sp>
      <p:sp>
        <p:nvSpPr>
          <p:cNvPr id="7" name="Foliennummernplatzhalter 6">
            <a:extLst>
              <a:ext uri="{FF2B5EF4-FFF2-40B4-BE49-F238E27FC236}">
                <a16:creationId xmlns:a16="http://schemas.microsoft.com/office/drawing/2014/main" id="{094E9389-0D24-4DB6-9EB4-B41E5963CC8F}"/>
              </a:ext>
            </a:extLst>
          </p:cNvPr>
          <p:cNvSpPr>
            <a:spLocks noGrp="1"/>
          </p:cNvSpPr>
          <p:nvPr>
            <p:ph type="sldNum" sz="quarter" idx="12"/>
          </p:nvPr>
        </p:nvSpPr>
        <p:spPr/>
        <p:txBody>
          <a:bodyPr/>
          <a:lstStyle/>
          <a:p>
            <a:pPr>
              <a:defRPr/>
            </a:pPr>
            <a:fld id="{B96C9E22-1B76-46A8-871B-C48D8E59C6FA}" type="slidenum">
              <a:rPr lang="de-DE" smtClean="0"/>
              <a:pPr>
                <a:defRPr/>
              </a:pPr>
              <a:t>35</a:t>
            </a:fld>
            <a:endParaRPr lang="de-DE"/>
          </a:p>
        </p:txBody>
      </p:sp>
      <p:grpSp>
        <p:nvGrpSpPr>
          <p:cNvPr id="3" name="Gruppieren 2">
            <a:extLst>
              <a:ext uri="{FF2B5EF4-FFF2-40B4-BE49-F238E27FC236}">
                <a16:creationId xmlns:a16="http://schemas.microsoft.com/office/drawing/2014/main" id="{7B120889-2CAE-4B81-BCC2-0D474731C88D}"/>
              </a:ext>
            </a:extLst>
          </p:cNvPr>
          <p:cNvGrpSpPr/>
          <p:nvPr/>
        </p:nvGrpSpPr>
        <p:grpSpPr>
          <a:xfrm>
            <a:off x="1143187" y="1047997"/>
            <a:ext cx="4140998" cy="914558"/>
            <a:chOff x="1143187" y="1047997"/>
            <a:chExt cx="4140998" cy="914558"/>
          </a:xfrm>
        </p:grpSpPr>
        <p:sp>
          <p:nvSpPr>
            <p:cNvPr id="22" name="Rechteck 21">
              <a:extLst>
                <a:ext uri="{FF2B5EF4-FFF2-40B4-BE49-F238E27FC236}">
                  <a16:creationId xmlns:a16="http://schemas.microsoft.com/office/drawing/2014/main" id="{F55F5C01-78AF-4826-B0A2-CE00306D891B}"/>
                </a:ext>
              </a:extLst>
            </p:cNvPr>
            <p:cNvSpPr/>
            <p:nvPr/>
          </p:nvSpPr>
          <p:spPr bwMode="auto">
            <a:xfrm>
              <a:off x="1143187" y="1509507"/>
              <a:ext cx="1260000" cy="453048"/>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Privacy</a:t>
              </a:r>
            </a:p>
          </p:txBody>
        </p:sp>
        <p:sp>
          <p:nvSpPr>
            <p:cNvPr id="8" name="Rechteck 7">
              <a:extLst>
                <a:ext uri="{FF2B5EF4-FFF2-40B4-BE49-F238E27FC236}">
                  <a16:creationId xmlns:a16="http://schemas.microsoft.com/office/drawing/2014/main" id="{D02CC11D-3694-4151-BADB-9C9415B38682}"/>
                </a:ext>
              </a:extLst>
            </p:cNvPr>
            <p:cNvSpPr/>
            <p:nvPr/>
          </p:nvSpPr>
          <p:spPr bwMode="auto">
            <a:xfrm>
              <a:off x="1143187" y="1047997"/>
              <a:ext cx="4140998" cy="288925"/>
            </a:xfrm>
            <a:prstGeom prst="rect">
              <a:avLst/>
            </a:prstGeom>
            <a:solidFill>
              <a:schemeClr val="accent2"/>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a:solidFill>
                    <a:schemeClr val="bg1"/>
                  </a:solidFill>
                  <a:cs typeface="Arial" pitchFamily="34" charset="0"/>
                </a:rPr>
                <a:t>Motivation</a:t>
              </a:r>
              <a:endParaRPr lang="en-US" sz="1400" dirty="0">
                <a:solidFill>
                  <a:schemeClr val="bg1"/>
                </a:solidFill>
                <a:cs typeface="Arial" pitchFamily="34" charset="0"/>
              </a:endParaRPr>
            </a:p>
          </p:txBody>
        </p:sp>
      </p:grpSp>
      <p:grpSp>
        <p:nvGrpSpPr>
          <p:cNvPr id="96" name="Gruppieren 95">
            <a:extLst>
              <a:ext uri="{FF2B5EF4-FFF2-40B4-BE49-F238E27FC236}">
                <a16:creationId xmlns:a16="http://schemas.microsoft.com/office/drawing/2014/main" id="{FE4AA1FE-E7ED-4F3C-945C-4A23E3E5FDA2}"/>
              </a:ext>
            </a:extLst>
          </p:cNvPr>
          <p:cNvGrpSpPr/>
          <p:nvPr/>
        </p:nvGrpSpPr>
        <p:grpSpPr>
          <a:xfrm>
            <a:off x="6240016" y="2312900"/>
            <a:ext cx="4140998" cy="1538165"/>
            <a:chOff x="407029" y="1047997"/>
            <a:chExt cx="4140998" cy="1538165"/>
          </a:xfrm>
        </p:grpSpPr>
        <p:sp>
          <p:nvSpPr>
            <p:cNvPr id="97" name="Rechteck 96">
              <a:extLst>
                <a:ext uri="{FF2B5EF4-FFF2-40B4-BE49-F238E27FC236}">
                  <a16:creationId xmlns:a16="http://schemas.microsoft.com/office/drawing/2014/main" id="{E62EAFE0-8B7B-4673-A210-06DC656A577C}"/>
                </a:ext>
              </a:extLst>
            </p:cNvPr>
            <p:cNvSpPr/>
            <p:nvPr/>
          </p:nvSpPr>
          <p:spPr bwMode="auto">
            <a:xfrm>
              <a:off x="407029" y="1508494"/>
              <a:ext cx="1260000" cy="453048"/>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Staircase Mechanism</a:t>
              </a:r>
            </a:p>
          </p:txBody>
        </p:sp>
        <p:sp>
          <p:nvSpPr>
            <p:cNvPr id="98" name="Rechteck 97">
              <a:extLst>
                <a:ext uri="{FF2B5EF4-FFF2-40B4-BE49-F238E27FC236}">
                  <a16:creationId xmlns:a16="http://schemas.microsoft.com/office/drawing/2014/main" id="{EEE8CCF6-362F-427E-A5D1-D2DF8240F6A2}"/>
                </a:ext>
              </a:extLst>
            </p:cNvPr>
            <p:cNvSpPr/>
            <p:nvPr/>
          </p:nvSpPr>
          <p:spPr bwMode="auto">
            <a:xfrm>
              <a:off x="407029" y="1047997"/>
              <a:ext cx="4140998" cy="288925"/>
            </a:xfrm>
            <a:prstGeom prst="rect">
              <a:avLst/>
            </a:prstGeom>
            <a:solidFill>
              <a:schemeClr val="accent2"/>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a:solidFill>
                    <a:schemeClr val="bg1"/>
                  </a:solidFill>
                  <a:cs typeface="Arial" pitchFamily="34" charset="0"/>
                </a:rPr>
                <a:t>Application</a:t>
              </a:r>
              <a:endParaRPr lang="en-US" sz="1400" dirty="0">
                <a:solidFill>
                  <a:schemeClr val="bg1"/>
                </a:solidFill>
                <a:cs typeface="Arial" pitchFamily="34" charset="0"/>
              </a:endParaRPr>
            </a:p>
          </p:txBody>
        </p:sp>
        <p:sp>
          <p:nvSpPr>
            <p:cNvPr id="101" name="Rechteck 100">
              <a:extLst>
                <a:ext uri="{FF2B5EF4-FFF2-40B4-BE49-F238E27FC236}">
                  <a16:creationId xmlns:a16="http://schemas.microsoft.com/office/drawing/2014/main" id="{E50FB686-DCA1-44FF-8980-E35A2213B6E0}"/>
                </a:ext>
              </a:extLst>
            </p:cNvPr>
            <p:cNvSpPr/>
            <p:nvPr/>
          </p:nvSpPr>
          <p:spPr bwMode="auto">
            <a:xfrm>
              <a:off x="407029" y="2133114"/>
              <a:ext cx="1260000" cy="453048"/>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Small DB</a:t>
              </a:r>
            </a:p>
          </p:txBody>
        </p:sp>
        <p:sp>
          <p:nvSpPr>
            <p:cNvPr id="39" name="Rechteck 38">
              <a:extLst>
                <a:ext uri="{FF2B5EF4-FFF2-40B4-BE49-F238E27FC236}">
                  <a16:creationId xmlns:a16="http://schemas.microsoft.com/office/drawing/2014/main" id="{D5E166A4-3537-4B59-ACF8-2C4DB9B767B0}"/>
                </a:ext>
              </a:extLst>
            </p:cNvPr>
            <p:cNvSpPr/>
            <p:nvPr/>
          </p:nvSpPr>
          <p:spPr bwMode="auto">
            <a:xfrm>
              <a:off x="3288027" y="1508494"/>
              <a:ext cx="1260000" cy="453048"/>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Sparse Vector Technique</a:t>
              </a:r>
            </a:p>
          </p:txBody>
        </p:sp>
        <p:sp>
          <p:nvSpPr>
            <p:cNvPr id="40" name="Rechteck 39">
              <a:extLst>
                <a:ext uri="{FF2B5EF4-FFF2-40B4-BE49-F238E27FC236}">
                  <a16:creationId xmlns:a16="http://schemas.microsoft.com/office/drawing/2014/main" id="{FDEAB230-5A2D-41FD-B68C-98B3A8DDD239}"/>
                </a:ext>
              </a:extLst>
            </p:cNvPr>
            <p:cNvSpPr/>
            <p:nvPr/>
          </p:nvSpPr>
          <p:spPr bwMode="auto">
            <a:xfrm>
              <a:off x="1838717" y="1508494"/>
              <a:ext cx="1260000" cy="453048"/>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Report Noisy Max</a:t>
              </a:r>
            </a:p>
          </p:txBody>
        </p:sp>
      </p:grpSp>
      <p:grpSp>
        <p:nvGrpSpPr>
          <p:cNvPr id="114" name="Gruppieren 113">
            <a:extLst>
              <a:ext uri="{FF2B5EF4-FFF2-40B4-BE49-F238E27FC236}">
                <a16:creationId xmlns:a16="http://schemas.microsoft.com/office/drawing/2014/main" id="{1FFA3753-CC22-4134-8139-B75D30676651}"/>
              </a:ext>
            </a:extLst>
          </p:cNvPr>
          <p:cNvGrpSpPr/>
          <p:nvPr/>
        </p:nvGrpSpPr>
        <p:grpSpPr>
          <a:xfrm>
            <a:off x="1143187" y="4243025"/>
            <a:ext cx="4140998" cy="1538166"/>
            <a:chOff x="407029" y="1047997"/>
            <a:chExt cx="4140998" cy="1538166"/>
          </a:xfrm>
        </p:grpSpPr>
        <p:sp>
          <p:nvSpPr>
            <p:cNvPr id="115" name="Rechteck 114">
              <a:extLst>
                <a:ext uri="{FF2B5EF4-FFF2-40B4-BE49-F238E27FC236}">
                  <a16:creationId xmlns:a16="http://schemas.microsoft.com/office/drawing/2014/main" id="{BE8BCA8A-C6B4-42D5-B421-767B0E091C91}"/>
                </a:ext>
              </a:extLst>
            </p:cNvPr>
            <p:cNvSpPr/>
            <p:nvPr/>
          </p:nvSpPr>
          <p:spPr bwMode="auto">
            <a:xfrm>
              <a:off x="407029" y="1508494"/>
              <a:ext cx="1260000" cy="453048"/>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The Maturity of DP</a:t>
              </a:r>
            </a:p>
          </p:txBody>
        </p:sp>
        <p:sp>
          <p:nvSpPr>
            <p:cNvPr id="116" name="Rechteck 115">
              <a:extLst>
                <a:ext uri="{FF2B5EF4-FFF2-40B4-BE49-F238E27FC236}">
                  <a16:creationId xmlns:a16="http://schemas.microsoft.com/office/drawing/2014/main" id="{2EEE1DB5-E451-473F-8C18-1335491109D4}"/>
                </a:ext>
              </a:extLst>
            </p:cNvPr>
            <p:cNvSpPr/>
            <p:nvPr/>
          </p:nvSpPr>
          <p:spPr bwMode="auto">
            <a:xfrm>
              <a:off x="407029" y="1047997"/>
              <a:ext cx="4140998" cy="288925"/>
            </a:xfrm>
            <a:prstGeom prst="rect">
              <a:avLst/>
            </a:prstGeom>
            <a:solidFill>
              <a:schemeClr val="accent2"/>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a:solidFill>
                    <a:schemeClr val="bg1"/>
                  </a:solidFill>
                  <a:cs typeface="Arial" pitchFamily="34" charset="0"/>
                </a:rPr>
                <a:t>Outlook</a:t>
              </a:r>
              <a:endParaRPr lang="en-US" sz="1400" dirty="0">
                <a:solidFill>
                  <a:schemeClr val="bg1"/>
                </a:solidFill>
                <a:cs typeface="Arial" pitchFamily="34" charset="0"/>
              </a:endParaRPr>
            </a:p>
          </p:txBody>
        </p:sp>
        <p:sp>
          <p:nvSpPr>
            <p:cNvPr id="117" name="Rechteck 116">
              <a:extLst>
                <a:ext uri="{FF2B5EF4-FFF2-40B4-BE49-F238E27FC236}">
                  <a16:creationId xmlns:a16="http://schemas.microsoft.com/office/drawing/2014/main" id="{E746DF11-D9F7-4E9A-BD3F-6BC38B511734}"/>
                </a:ext>
              </a:extLst>
            </p:cNvPr>
            <p:cNvSpPr/>
            <p:nvPr/>
          </p:nvSpPr>
          <p:spPr bwMode="auto">
            <a:xfrm>
              <a:off x="1847528" y="1509174"/>
              <a:ext cx="1260000" cy="453048"/>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The DP Family</a:t>
              </a:r>
            </a:p>
          </p:txBody>
        </p:sp>
        <p:sp>
          <p:nvSpPr>
            <p:cNvPr id="122" name="Rechteck 121">
              <a:extLst>
                <a:ext uri="{FF2B5EF4-FFF2-40B4-BE49-F238E27FC236}">
                  <a16:creationId xmlns:a16="http://schemas.microsoft.com/office/drawing/2014/main" id="{05A8AABE-B12D-41D7-BF51-51E03AC4BD47}"/>
                </a:ext>
              </a:extLst>
            </p:cNvPr>
            <p:cNvSpPr/>
            <p:nvPr/>
          </p:nvSpPr>
          <p:spPr bwMode="auto">
            <a:xfrm>
              <a:off x="3288027" y="1508495"/>
              <a:ext cx="1260000" cy="453048"/>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DP in Machine Learning</a:t>
              </a:r>
            </a:p>
          </p:txBody>
        </p:sp>
        <p:sp>
          <p:nvSpPr>
            <p:cNvPr id="123" name="Rechteck 122">
              <a:extLst>
                <a:ext uri="{FF2B5EF4-FFF2-40B4-BE49-F238E27FC236}">
                  <a16:creationId xmlns:a16="http://schemas.microsoft.com/office/drawing/2014/main" id="{2CA5AFC0-707E-401E-837F-FAF1F94CCAE6}"/>
                </a:ext>
              </a:extLst>
            </p:cNvPr>
            <p:cNvSpPr/>
            <p:nvPr/>
          </p:nvSpPr>
          <p:spPr bwMode="auto">
            <a:xfrm>
              <a:off x="407029" y="2133114"/>
              <a:ext cx="1260000" cy="453048"/>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DP Tools</a:t>
              </a:r>
            </a:p>
          </p:txBody>
        </p:sp>
        <p:sp>
          <p:nvSpPr>
            <p:cNvPr id="124" name="Rechteck 123">
              <a:extLst>
                <a:ext uri="{FF2B5EF4-FFF2-40B4-BE49-F238E27FC236}">
                  <a16:creationId xmlns:a16="http://schemas.microsoft.com/office/drawing/2014/main" id="{163B7825-4166-4373-A13C-4312FB3CA2E7}"/>
                </a:ext>
              </a:extLst>
            </p:cNvPr>
            <p:cNvSpPr/>
            <p:nvPr/>
          </p:nvSpPr>
          <p:spPr bwMode="auto">
            <a:xfrm>
              <a:off x="1847527" y="2133114"/>
              <a:ext cx="1260000" cy="453048"/>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Real-World Applications</a:t>
              </a:r>
            </a:p>
          </p:txBody>
        </p:sp>
        <p:sp>
          <p:nvSpPr>
            <p:cNvPr id="125" name="Rechteck 124">
              <a:extLst>
                <a:ext uri="{FF2B5EF4-FFF2-40B4-BE49-F238E27FC236}">
                  <a16:creationId xmlns:a16="http://schemas.microsoft.com/office/drawing/2014/main" id="{07F84FCC-CE02-4F99-AA38-674752C4E217}"/>
                </a:ext>
              </a:extLst>
            </p:cNvPr>
            <p:cNvSpPr/>
            <p:nvPr/>
          </p:nvSpPr>
          <p:spPr bwMode="auto">
            <a:xfrm>
              <a:off x="3288027" y="2133115"/>
              <a:ext cx="1260000" cy="453048"/>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sz="1100" dirty="0">
                  <a:solidFill>
                    <a:schemeClr val="bg1"/>
                  </a:solidFill>
                  <a:cs typeface="Arial" pitchFamily="34" charset="0"/>
                </a:rPr>
                <a:t>DP Vendors</a:t>
              </a:r>
            </a:p>
          </p:txBody>
        </p:sp>
      </p:grpSp>
      <p:sp>
        <p:nvSpPr>
          <p:cNvPr id="4" name="Textfeld 3">
            <a:extLst>
              <a:ext uri="{FF2B5EF4-FFF2-40B4-BE49-F238E27FC236}">
                <a16:creationId xmlns:a16="http://schemas.microsoft.com/office/drawing/2014/main" id="{4F96E630-FA3B-472C-A6A6-AE74CBF40273}"/>
              </a:ext>
            </a:extLst>
          </p:cNvPr>
          <p:cNvSpPr txBox="1"/>
          <p:nvPr/>
        </p:nvSpPr>
        <p:spPr>
          <a:xfrm>
            <a:off x="2403186" y="1435265"/>
            <a:ext cx="2880998" cy="7386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171450" indent="-171450">
              <a:buFont typeface="Arial" panose="020B0604020202020204" pitchFamily="34" charset="0"/>
              <a:buChar char="•"/>
            </a:pPr>
            <a:r>
              <a:rPr lang="en-US" sz="1400" dirty="0">
                <a:latin typeface="Arial" pitchFamily="34" charset="0"/>
              </a:rPr>
              <a:t>Security vs privacy</a:t>
            </a:r>
          </a:p>
          <a:p>
            <a:pPr marL="171450" indent="-171450">
              <a:buFont typeface="Arial" panose="020B0604020202020204" pitchFamily="34" charset="0"/>
              <a:buChar char="•"/>
            </a:pPr>
            <a:r>
              <a:rPr lang="en-US" sz="1400" dirty="0">
                <a:latin typeface="Arial" pitchFamily="34" charset="0"/>
              </a:rPr>
              <a:t>Legal aspects</a:t>
            </a:r>
          </a:p>
          <a:p>
            <a:pPr marL="171450" indent="-171450">
              <a:buFont typeface="Arial" panose="020B0604020202020204" pitchFamily="34" charset="0"/>
              <a:buChar char="•"/>
            </a:pPr>
            <a:r>
              <a:rPr lang="en-US" sz="1400" dirty="0">
                <a:latin typeface="Arial" pitchFamily="34" charset="0"/>
              </a:rPr>
              <a:t>Privacy over the data lifecycle</a:t>
            </a:r>
          </a:p>
        </p:txBody>
      </p:sp>
      <p:sp>
        <p:nvSpPr>
          <p:cNvPr id="41" name="Textfeld 40">
            <a:extLst>
              <a:ext uri="{FF2B5EF4-FFF2-40B4-BE49-F238E27FC236}">
                <a16:creationId xmlns:a16="http://schemas.microsoft.com/office/drawing/2014/main" id="{6EDF81C2-6F1D-43D1-9EEB-2C1C9B595EC8}"/>
              </a:ext>
            </a:extLst>
          </p:cNvPr>
          <p:cNvSpPr txBox="1"/>
          <p:nvPr/>
        </p:nvSpPr>
        <p:spPr>
          <a:xfrm>
            <a:off x="7667512" y="3400116"/>
            <a:ext cx="3181016" cy="7386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171450" indent="-171450">
              <a:buFont typeface="Arial" panose="020B0604020202020204" pitchFamily="34" charset="0"/>
              <a:buChar char="•"/>
            </a:pPr>
            <a:r>
              <a:rPr lang="en-US" sz="1400" dirty="0">
                <a:latin typeface="Arial" pitchFamily="34" charset="0"/>
              </a:rPr>
              <a:t>More complex or niche algorithms</a:t>
            </a:r>
          </a:p>
          <a:p>
            <a:pPr marL="171450" indent="-171450">
              <a:buFont typeface="Arial" panose="020B0604020202020204" pitchFamily="34" charset="0"/>
              <a:buChar char="•"/>
            </a:pPr>
            <a:r>
              <a:rPr lang="en-US" sz="1400" dirty="0">
                <a:latin typeface="Arial" pitchFamily="34" charset="0"/>
              </a:rPr>
              <a:t>Differentially private versions of median, linear regression etc.</a:t>
            </a:r>
          </a:p>
        </p:txBody>
      </p:sp>
      <p:sp>
        <p:nvSpPr>
          <p:cNvPr id="42" name="Textfeld 41">
            <a:extLst>
              <a:ext uri="{FF2B5EF4-FFF2-40B4-BE49-F238E27FC236}">
                <a16:creationId xmlns:a16="http://schemas.microsoft.com/office/drawing/2014/main" id="{60B84302-99B6-4371-BD00-20D78352E540}"/>
              </a:ext>
            </a:extLst>
          </p:cNvPr>
          <p:cNvSpPr txBox="1"/>
          <p:nvPr/>
        </p:nvSpPr>
        <p:spPr>
          <a:xfrm>
            <a:off x="5284185" y="4674090"/>
            <a:ext cx="3181016" cy="95410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171450" indent="-171450">
              <a:buFont typeface="Arial" panose="020B0604020202020204" pitchFamily="34" charset="0"/>
              <a:buChar char="•"/>
            </a:pPr>
            <a:r>
              <a:rPr lang="en-US" sz="1400" dirty="0">
                <a:latin typeface="Arial" pitchFamily="34" charset="0"/>
              </a:rPr>
              <a:t>Instead of listing DP tools, vendors or real-world applications, each of them could get explained in more detail in their own learning nugget</a:t>
            </a:r>
          </a:p>
        </p:txBody>
      </p:sp>
    </p:spTree>
    <p:extLst>
      <p:ext uri="{BB962C8B-B14F-4D97-AF65-F5344CB8AC3E}">
        <p14:creationId xmlns:p14="http://schemas.microsoft.com/office/powerpoint/2010/main" val="329247498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p:txBody>
          <a:bodyPr/>
          <a:lstStyle/>
          <a:p>
            <a:r>
              <a:rPr lang="en-US" dirty="0"/>
              <a:t>Existing References – Scientific Literature</a:t>
            </a:r>
            <a:endParaRPr lang="de-DE" dirty="0"/>
          </a:p>
        </p:txBody>
      </p:sp>
      <p:sp>
        <p:nvSpPr>
          <p:cNvPr id="3" name="Inhaltsplatzhalter 2">
            <a:extLst>
              <a:ext uri="{FF2B5EF4-FFF2-40B4-BE49-F238E27FC236}">
                <a16:creationId xmlns:a16="http://schemas.microsoft.com/office/drawing/2014/main" id="{DF9FBA1E-6C7E-4749-8FB3-E17F48095D02}"/>
              </a:ext>
            </a:extLst>
          </p:cNvPr>
          <p:cNvSpPr>
            <a:spLocks noGrp="1"/>
          </p:cNvSpPr>
          <p:nvPr>
            <p:ph idx="1"/>
          </p:nvPr>
        </p:nvSpPr>
        <p:spPr/>
        <p:txBody>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p:txBody>
          <a:bodyPr/>
          <a:lstStyle/>
          <a:p>
            <a:pPr>
              <a:defRPr/>
            </a:pPr>
            <a:r>
              <a:rPr lang="en-US" dirty="0"/>
              <a:t>© </a:t>
            </a:r>
            <a:r>
              <a:rPr lang="en-US" dirty="0" err="1"/>
              <a:t>sebis</a:t>
            </a:r>
            <a:endParaRPr lang="de-DE" dirty="0"/>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p:txBody>
          <a:bodyPr/>
          <a:lstStyle/>
          <a:p>
            <a:pPr>
              <a:defRPr/>
            </a:pPr>
            <a:r>
              <a:rPr lang="en-US" dirty="0"/>
              <a:t>Marcus Land - Master Thesis - Final Presentation</a:t>
            </a:r>
            <a:endParaRPr lang="de-DE" dirty="0"/>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p:txBody>
          <a:bodyPr/>
          <a:lstStyle/>
          <a:p>
            <a:pPr>
              <a:defRPr/>
            </a:pPr>
            <a:fld id="{05BC9FAB-BDC1-47C0-A8BB-6E12A8205D33}" type="slidenum">
              <a:rPr lang="de-DE" smtClean="0"/>
              <a:pPr>
                <a:defRPr/>
              </a:pPr>
              <a:t>36</a:t>
            </a:fld>
            <a:endParaRPr lang="de-DE"/>
          </a:p>
        </p:txBody>
      </p:sp>
      <p:grpSp>
        <p:nvGrpSpPr>
          <p:cNvPr id="10" name="Gruppieren 9">
            <a:extLst>
              <a:ext uri="{FF2B5EF4-FFF2-40B4-BE49-F238E27FC236}">
                <a16:creationId xmlns:a16="http://schemas.microsoft.com/office/drawing/2014/main" id="{609EBC9D-1308-42F3-8DAA-FC58E064551A}"/>
              </a:ext>
            </a:extLst>
          </p:cNvPr>
          <p:cNvGrpSpPr/>
          <p:nvPr/>
        </p:nvGrpSpPr>
        <p:grpSpPr>
          <a:xfrm>
            <a:off x="465836" y="3960000"/>
            <a:ext cx="11392834" cy="1658833"/>
            <a:chOff x="465836" y="2775133"/>
            <a:chExt cx="11392834" cy="1658833"/>
          </a:xfrm>
        </p:grpSpPr>
        <p:pic>
          <p:nvPicPr>
            <p:cNvPr id="32" name="Grafik 31">
              <a:extLst>
                <a:ext uri="{FF2B5EF4-FFF2-40B4-BE49-F238E27FC236}">
                  <a16:creationId xmlns:a16="http://schemas.microsoft.com/office/drawing/2014/main" id="{D812CB72-9DC4-48B4-A76E-5531EE6517DB}"/>
                </a:ext>
              </a:extLst>
            </p:cNvPr>
            <p:cNvPicPr>
              <a:picLocks noChangeAspect="1"/>
            </p:cNvPicPr>
            <p:nvPr/>
          </p:nvPicPr>
          <p:blipFill>
            <a:blip r:embed="rId3"/>
            <a:stretch>
              <a:fillRect/>
            </a:stretch>
          </p:blipFill>
          <p:spPr>
            <a:xfrm>
              <a:off x="3575720" y="2775133"/>
              <a:ext cx="1034548" cy="1339200"/>
            </a:xfrm>
            <a:prstGeom prst="rect">
              <a:avLst/>
            </a:prstGeom>
            <a:effectLst>
              <a:outerShdw blurRad="50800" dist="38100" dir="2700000" algn="tl" rotWithShape="0">
                <a:prstClr val="black">
                  <a:alpha val="40000"/>
                </a:prstClr>
              </a:outerShdw>
            </a:effectLst>
          </p:spPr>
        </p:pic>
        <p:grpSp>
          <p:nvGrpSpPr>
            <p:cNvPr id="9" name="Gruppieren 8">
              <a:extLst>
                <a:ext uri="{FF2B5EF4-FFF2-40B4-BE49-F238E27FC236}">
                  <a16:creationId xmlns:a16="http://schemas.microsoft.com/office/drawing/2014/main" id="{EA9D010A-22D3-4E22-B872-D23E8F3E61CD}"/>
                </a:ext>
              </a:extLst>
            </p:cNvPr>
            <p:cNvGrpSpPr/>
            <p:nvPr/>
          </p:nvGrpSpPr>
          <p:grpSpPr>
            <a:xfrm>
              <a:off x="4944974" y="2775133"/>
              <a:ext cx="6913696" cy="1658833"/>
              <a:chOff x="4943869" y="2853602"/>
              <a:chExt cx="6913696" cy="1658833"/>
            </a:xfrm>
          </p:grpSpPr>
          <p:sp>
            <p:nvSpPr>
              <p:cNvPr id="39" name="Textfeld 38">
                <a:extLst>
                  <a:ext uri="{FF2B5EF4-FFF2-40B4-BE49-F238E27FC236}">
                    <a16:creationId xmlns:a16="http://schemas.microsoft.com/office/drawing/2014/main" id="{109547BB-495C-4229-8231-821B3B60FC5B}"/>
                  </a:ext>
                </a:extLst>
              </p:cNvPr>
              <p:cNvSpPr txBox="1"/>
              <p:nvPr/>
            </p:nvSpPr>
            <p:spPr>
              <a:xfrm>
                <a:off x="4943869" y="3927660"/>
                <a:ext cx="6581382"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Wingdings" panose="05000000000000000000" pitchFamily="2" charset="2"/>
                  <a:buChar char="Ø"/>
                </a:pPr>
                <a:r>
                  <a:rPr lang="en-US" sz="1600" dirty="0">
                    <a:solidFill>
                      <a:schemeClr val="bg1">
                        <a:lumMod val="50000"/>
                      </a:schemeClr>
                    </a:solidFill>
                    <a:latin typeface="Arial" pitchFamily="34" charset="0"/>
                  </a:rPr>
                  <a:t>Together with “the algorithmic foundations of differential privacy” it is among the recommended literature of most lectures</a:t>
                </a:r>
              </a:p>
            </p:txBody>
          </p:sp>
          <p:sp>
            <p:nvSpPr>
              <p:cNvPr id="33" name="Rechteck 32">
                <a:extLst>
                  <a:ext uri="{FF2B5EF4-FFF2-40B4-BE49-F238E27FC236}">
                    <a16:creationId xmlns:a16="http://schemas.microsoft.com/office/drawing/2014/main" id="{4A894251-85CB-435D-A3DC-F5D71F29B95F}"/>
                  </a:ext>
                </a:extLst>
              </p:cNvPr>
              <p:cNvSpPr/>
              <p:nvPr/>
            </p:nvSpPr>
            <p:spPr>
              <a:xfrm>
                <a:off x="4943872" y="2853602"/>
                <a:ext cx="6913693" cy="1077218"/>
              </a:xfrm>
              <a:prstGeom prst="rect">
                <a:avLst/>
              </a:prstGeom>
            </p:spPr>
            <p:txBody>
              <a:bodyPr wrap="square">
                <a:spAutoFit/>
              </a:bodyPr>
              <a:lstStyle/>
              <a:p>
                <a:r>
                  <a:rPr lang="en-US" sz="1600" dirty="0">
                    <a:latin typeface="+mn-lt"/>
                  </a:rPr>
                  <a:t>“This tutorial provides an </a:t>
                </a:r>
                <a:r>
                  <a:rPr lang="en-US" sz="1600" b="1" dirty="0">
                    <a:latin typeface="+mn-lt"/>
                  </a:rPr>
                  <a:t>introduction to and overview of differential privacy</a:t>
                </a:r>
                <a:r>
                  <a:rPr lang="en-US" sz="1600" dirty="0">
                    <a:latin typeface="+mn-lt"/>
                  </a:rPr>
                  <a:t>, with the goal of conveying its deep connections to a variety of other topics in computational complexity, cryptography, and theoretical computer science at large.”</a:t>
                </a:r>
              </a:p>
            </p:txBody>
          </p:sp>
        </p:grpSp>
        <p:sp>
          <p:nvSpPr>
            <p:cNvPr id="44" name="Textfeld 43">
              <a:extLst>
                <a:ext uri="{FF2B5EF4-FFF2-40B4-BE49-F238E27FC236}">
                  <a16:creationId xmlns:a16="http://schemas.microsoft.com/office/drawing/2014/main" id="{23C7508F-61E7-4224-B0FC-B92252FB0CA2}"/>
                </a:ext>
              </a:extLst>
            </p:cNvPr>
            <p:cNvSpPr txBox="1"/>
            <p:nvPr/>
          </p:nvSpPr>
          <p:spPr>
            <a:xfrm>
              <a:off x="465836" y="2853602"/>
              <a:ext cx="3109884"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tx1"/>
                  </a:solidFill>
                  <a:latin typeface="Arial" pitchFamily="34" charset="0"/>
                </a:rPr>
                <a:t>“The Complexity of Differential Privacy”</a:t>
              </a:r>
            </a:p>
            <a:p>
              <a:pPr algn="ctr"/>
              <a:r>
                <a:rPr lang="en-US" sz="1600" dirty="0">
                  <a:solidFill>
                    <a:schemeClr val="bg1">
                      <a:lumMod val="50000"/>
                    </a:schemeClr>
                  </a:solidFill>
                  <a:latin typeface="Arial" pitchFamily="34" charset="0"/>
                </a:rPr>
                <a:t>Salil Vadhan, 2016, 95 pages</a:t>
              </a:r>
            </a:p>
          </p:txBody>
        </p:sp>
      </p:grpSp>
      <p:grpSp>
        <p:nvGrpSpPr>
          <p:cNvPr id="11" name="Gruppieren 10">
            <a:extLst>
              <a:ext uri="{FF2B5EF4-FFF2-40B4-BE49-F238E27FC236}">
                <a16:creationId xmlns:a16="http://schemas.microsoft.com/office/drawing/2014/main" id="{C1E3A034-E12A-4300-BDD2-1FE931A84B41}"/>
              </a:ext>
            </a:extLst>
          </p:cNvPr>
          <p:cNvGrpSpPr/>
          <p:nvPr/>
        </p:nvGrpSpPr>
        <p:grpSpPr>
          <a:xfrm>
            <a:off x="332903" y="1440000"/>
            <a:ext cx="11393937" cy="1907303"/>
            <a:chOff x="465836" y="972889"/>
            <a:chExt cx="11393937" cy="1907303"/>
          </a:xfrm>
        </p:grpSpPr>
        <p:sp>
          <p:nvSpPr>
            <p:cNvPr id="25" name="Textfeld 24">
              <a:extLst>
                <a:ext uri="{FF2B5EF4-FFF2-40B4-BE49-F238E27FC236}">
                  <a16:creationId xmlns:a16="http://schemas.microsoft.com/office/drawing/2014/main" id="{A4808414-3F7F-416D-9255-7F4AD5C9FAA0}"/>
                </a:ext>
              </a:extLst>
            </p:cNvPr>
            <p:cNvSpPr txBox="1"/>
            <p:nvPr/>
          </p:nvSpPr>
          <p:spPr>
            <a:xfrm>
              <a:off x="465836" y="972889"/>
              <a:ext cx="3109884" cy="107721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tx1"/>
                  </a:solidFill>
                  <a:latin typeface="Arial" pitchFamily="34" charset="0"/>
                </a:rPr>
                <a:t>“The Algorithmic Foundations of Differential Privacy”</a:t>
              </a:r>
            </a:p>
            <a:p>
              <a:pPr algn="ctr"/>
              <a:r>
                <a:rPr lang="en-US" sz="1600" dirty="0">
                  <a:solidFill>
                    <a:schemeClr val="bg1">
                      <a:lumMod val="50000"/>
                    </a:schemeClr>
                  </a:solidFill>
                  <a:latin typeface="Arial" pitchFamily="34" charset="0"/>
                </a:rPr>
                <a:t>Cynthia Dwork and Aaron Roth, 2014, 281 pages</a:t>
              </a:r>
            </a:p>
          </p:txBody>
        </p:sp>
        <p:pic>
          <p:nvPicPr>
            <p:cNvPr id="4106" name="Picture 10" descr="The Algorithmic Foundations of Differential Privacy von Cynthia Dwork;  Aaron Roth als Taschenbuch - Portofrei bei bücher.de">
              <a:extLst>
                <a:ext uri="{FF2B5EF4-FFF2-40B4-BE49-F238E27FC236}">
                  <a16:creationId xmlns:a16="http://schemas.microsoft.com/office/drawing/2014/main" id="{7A03A062-7FAE-4BB7-AA24-64E72BD1B6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9736" y="972889"/>
              <a:ext cx="895266" cy="1339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8" name="Gruppieren 7">
              <a:extLst>
                <a:ext uri="{FF2B5EF4-FFF2-40B4-BE49-F238E27FC236}">
                  <a16:creationId xmlns:a16="http://schemas.microsoft.com/office/drawing/2014/main" id="{C2DF8BCF-D48D-4B02-B0A4-F9673ACEF1F5}"/>
                </a:ext>
              </a:extLst>
            </p:cNvPr>
            <p:cNvGrpSpPr/>
            <p:nvPr/>
          </p:nvGrpSpPr>
          <p:grpSpPr>
            <a:xfrm>
              <a:off x="4943869" y="972889"/>
              <a:ext cx="6915904" cy="1907303"/>
              <a:chOff x="4943869" y="1103348"/>
              <a:chExt cx="6915904" cy="1907303"/>
            </a:xfrm>
          </p:grpSpPr>
          <p:sp>
            <p:nvSpPr>
              <p:cNvPr id="49" name="Rechteck 48">
                <a:extLst>
                  <a:ext uri="{FF2B5EF4-FFF2-40B4-BE49-F238E27FC236}">
                    <a16:creationId xmlns:a16="http://schemas.microsoft.com/office/drawing/2014/main" id="{A95EF692-76FF-4120-855A-D03A3ACFADE0}"/>
                  </a:ext>
                </a:extLst>
              </p:cNvPr>
              <p:cNvSpPr/>
              <p:nvPr/>
            </p:nvSpPr>
            <p:spPr>
              <a:xfrm>
                <a:off x="4946080" y="1103348"/>
                <a:ext cx="6913693" cy="1077218"/>
              </a:xfrm>
              <a:prstGeom prst="rect">
                <a:avLst/>
              </a:prstGeom>
            </p:spPr>
            <p:txBody>
              <a:bodyPr wrap="square">
                <a:spAutoFit/>
              </a:bodyPr>
              <a:lstStyle/>
              <a:p>
                <a:r>
                  <a:rPr lang="en-US" sz="1600" dirty="0">
                    <a:latin typeface="+mn-lt"/>
                  </a:rPr>
                  <a:t>“This work is meant as a thorough introduction to the problems and techniques of differential privacy, but is not intended to be an exhaustive survey — </a:t>
                </a:r>
                <a:r>
                  <a:rPr lang="en-US" sz="1600" b="1" dirty="0">
                    <a:latin typeface="+mn-lt"/>
                  </a:rPr>
                  <a:t>there is by now a vast amount of work in differential privacy, and we can cover only a small portion of it</a:t>
                </a:r>
                <a:r>
                  <a:rPr lang="en-US" sz="1600" dirty="0">
                    <a:latin typeface="+mn-lt"/>
                  </a:rPr>
                  <a:t>.”</a:t>
                </a:r>
              </a:p>
            </p:txBody>
          </p:sp>
          <p:sp>
            <p:nvSpPr>
              <p:cNvPr id="20" name="Textfeld 19">
                <a:extLst>
                  <a:ext uri="{FF2B5EF4-FFF2-40B4-BE49-F238E27FC236}">
                    <a16:creationId xmlns:a16="http://schemas.microsoft.com/office/drawing/2014/main" id="{0BBB80B7-7065-4CA0-8E80-10E8A23C01E6}"/>
                  </a:ext>
                </a:extLst>
              </p:cNvPr>
              <p:cNvSpPr txBox="1"/>
              <p:nvPr/>
            </p:nvSpPr>
            <p:spPr>
              <a:xfrm>
                <a:off x="4943869" y="2179654"/>
                <a:ext cx="6581382"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Wingdings" panose="05000000000000000000" pitchFamily="2" charset="2"/>
                  <a:buChar char="Ø"/>
                </a:pPr>
                <a:r>
                  <a:rPr lang="en-US" sz="1600" dirty="0">
                    <a:solidFill>
                      <a:schemeClr val="bg1">
                        <a:lumMod val="50000"/>
                      </a:schemeClr>
                    </a:solidFill>
                    <a:latin typeface="Arial" pitchFamily="34" charset="0"/>
                  </a:rPr>
                  <a:t>A comprehensive overview including all the important basics</a:t>
                </a:r>
              </a:p>
              <a:p>
                <a:pPr marL="285750" indent="-285750">
                  <a:buFont typeface="Wingdings" panose="05000000000000000000" pitchFamily="2" charset="2"/>
                  <a:buChar char="Ø"/>
                </a:pPr>
                <a:r>
                  <a:rPr lang="en-US" sz="1600" dirty="0">
                    <a:solidFill>
                      <a:schemeClr val="bg1">
                        <a:lumMod val="50000"/>
                      </a:schemeClr>
                    </a:solidFill>
                    <a:latin typeface="Arial" pitchFamily="34" charset="0"/>
                  </a:rPr>
                  <a:t>Since it is already 7 years old it lacks information about current developments, i.e., tools, vendors and real-world applications </a:t>
                </a:r>
              </a:p>
            </p:txBody>
          </p:sp>
        </p:grpSp>
      </p:grpSp>
    </p:spTree>
    <p:extLst>
      <p:ext uri="{BB962C8B-B14F-4D97-AF65-F5344CB8AC3E}">
        <p14:creationId xmlns:p14="http://schemas.microsoft.com/office/powerpoint/2010/main" val="312888389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p:txBody>
          <a:bodyPr/>
          <a:lstStyle/>
          <a:p>
            <a:r>
              <a:rPr lang="en-US" dirty="0"/>
              <a:t>Existing References – Scientific Literature</a:t>
            </a:r>
            <a:endParaRPr lang="de-DE" dirty="0"/>
          </a:p>
        </p:txBody>
      </p:sp>
      <p:sp>
        <p:nvSpPr>
          <p:cNvPr id="3" name="Inhaltsplatzhalter 2">
            <a:extLst>
              <a:ext uri="{FF2B5EF4-FFF2-40B4-BE49-F238E27FC236}">
                <a16:creationId xmlns:a16="http://schemas.microsoft.com/office/drawing/2014/main" id="{DF9FBA1E-6C7E-4749-8FB3-E17F48095D02}"/>
              </a:ext>
            </a:extLst>
          </p:cNvPr>
          <p:cNvSpPr>
            <a:spLocks noGrp="1"/>
          </p:cNvSpPr>
          <p:nvPr>
            <p:ph idx="1"/>
          </p:nvPr>
        </p:nvSpPr>
        <p:spPr/>
        <p:txBody>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p:txBody>
          <a:bodyPr/>
          <a:lstStyle/>
          <a:p>
            <a:pPr>
              <a:defRPr/>
            </a:pPr>
            <a:r>
              <a:rPr lang="en-US" dirty="0"/>
              <a:t>Marcus Land - Master Thesis - Final Presentation</a:t>
            </a:r>
            <a:endParaRPr lang="de-DE" dirty="0"/>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p:txBody>
          <a:bodyPr/>
          <a:lstStyle/>
          <a:p>
            <a:pPr>
              <a:defRPr/>
            </a:pPr>
            <a:fld id="{05BC9FAB-BDC1-47C0-A8BB-6E12A8205D33}" type="slidenum">
              <a:rPr lang="de-DE" smtClean="0"/>
              <a:pPr>
                <a:defRPr/>
              </a:pPr>
              <a:t>37</a:t>
            </a:fld>
            <a:endParaRPr lang="de-DE"/>
          </a:p>
        </p:txBody>
      </p:sp>
      <p:grpSp>
        <p:nvGrpSpPr>
          <p:cNvPr id="38" name="Gruppieren 37">
            <a:extLst>
              <a:ext uri="{FF2B5EF4-FFF2-40B4-BE49-F238E27FC236}">
                <a16:creationId xmlns:a16="http://schemas.microsoft.com/office/drawing/2014/main" id="{7B6A83A4-84D1-47FB-A37B-5D175EF569E7}"/>
              </a:ext>
            </a:extLst>
          </p:cNvPr>
          <p:cNvGrpSpPr/>
          <p:nvPr/>
        </p:nvGrpSpPr>
        <p:grpSpPr>
          <a:xfrm>
            <a:off x="465836" y="3960000"/>
            <a:ext cx="11391730" cy="1661993"/>
            <a:chOff x="465836" y="4577378"/>
            <a:chExt cx="11391730" cy="1661993"/>
          </a:xfrm>
        </p:grpSpPr>
        <p:pic>
          <p:nvPicPr>
            <p:cNvPr id="34" name="Grafik 33">
              <a:extLst>
                <a:ext uri="{FF2B5EF4-FFF2-40B4-BE49-F238E27FC236}">
                  <a16:creationId xmlns:a16="http://schemas.microsoft.com/office/drawing/2014/main" id="{DE9B01EB-1D8B-4C84-BC9F-E85D844DA32B}"/>
                </a:ext>
              </a:extLst>
            </p:cNvPr>
            <p:cNvPicPr>
              <a:picLocks noChangeAspect="1"/>
            </p:cNvPicPr>
            <p:nvPr/>
          </p:nvPicPr>
          <p:blipFill>
            <a:blip r:embed="rId3"/>
            <a:stretch>
              <a:fillRect/>
            </a:stretch>
          </p:blipFill>
          <p:spPr>
            <a:xfrm>
              <a:off x="3575720" y="4577378"/>
              <a:ext cx="1034548" cy="1339200"/>
            </a:xfrm>
            <a:prstGeom prst="rect">
              <a:avLst/>
            </a:prstGeom>
            <a:effectLst>
              <a:outerShdw blurRad="50800" dist="38100" dir="2700000" algn="tl" rotWithShape="0">
                <a:prstClr val="black">
                  <a:alpha val="40000"/>
                </a:prstClr>
              </a:outerShdw>
            </a:effectLst>
          </p:spPr>
        </p:pic>
        <p:sp>
          <p:nvSpPr>
            <p:cNvPr id="45" name="Textfeld 44">
              <a:extLst>
                <a:ext uri="{FF2B5EF4-FFF2-40B4-BE49-F238E27FC236}">
                  <a16:creationId xmlns:a16="http://schemas.microsoft.com/office/drawing/2014/main" id="{2627E6AD-97F0-4EE6-BF68-787A767E82EF}"/>
                </a:ext>
              </a:extLst>
            </p:cNvPr>
            <p:cNvSpPr txBox="1"/>
            <p:nvPr/>
          </p:nvSpPr>
          <p:spPr>
            <a:xfrm>
              <a:off x="465836" y="4708369"/>
              <a:ext cx="3109884"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tx1"/>
                  </a:solidFill>
                  <a:latin typeface="Arial" pitchFamily="34" charset="0"/>
                </a:rPr>
                <a:t>“Differential Privacy: A Primer for a Non-Technical Audience”</a:t>
              </a:r>
            </a:p>
            <a:p>
              <a:pPr algn="ctr"/>
              <a:r>
                <a:rPr lang="en-US" sz="1600" dirty="0">
                  <a:solidFill>
                    <a:schemeClr val="bg1">
                      <a:lumMod val="50000"/>
                    </a:schemeClr>
                  </a:solidFill>
                  <a:latin typeface="Arial" pitchFamily="34" charset="0"/>
                </a:rPr>
                <a:t>Wood et. al., 2019, 68 pages</a:t>
              </a:r>
            </a:p>
          </p:txBody>
        </p:sp>
        <p:grpSp>
          <p:nvGrpSpPr>
            <p:cNvPr id="36" name="Gruppieren 35">
              <a:extLst>
                <a:ext uri="{FF2B5EF4-FFF2-40B4-BE49-F238E27FC236}">
                  <a16:creationId xmlns:a16="http://schemas.microsoft.com/office/drawing/2014/main" id="{8674908A-C51B-4E01-8980-FF805EBA821A}"/>
                </a:ext>
              </a:extLst>
            </p:cNvPr>
            <p:cNvGrpSpPr/>
            <p:nvPr/>
          </p:nvGrpSpPr>
          <p:grpSpPr>
            <a:xfrm>
              <a:off x="4925077" y="4577378"/>
              <a:ext cx="6932489" cy="1661993"/>
              <a:chOff x="4925076" y="4684783"/>
              <a:chExt cx="6932489" cy="1661993"/>
            </a:xfrm>
          </p:grpSpPr>
          <p:sp>
            <p:nvSpPr>
              <p:cNvPr id="46" name="Rechteck 45">
                <a:extLst>
                  <a:ext uri="{FF2B5EF4-FFF2-40B4-BE49-F238E27FC236}">
                    <a16:creationId xmlns:a16="http://schemas.microsoft.com/office/drawing/2014/main" id="{AC2C51D8-01DA-464A-A966-4922CCA2169D}"/>
                  </a:ext>
                </a:extLst>
              </p:cNvPr>
              <p:cNvSpPr/>
              <p:nvPr/>
            </p:nvSpPr>
            <p:spPr>
              <a:xfrm>
                <a:off x="4925076" y="4684783"/>
                <a:ext cx="6932489" cy="1077218"/>
              </a:xfrm>
              <a:prstGeom prst="rect">
                <a:avLst/>
              </a:prstGeom>
            </p:spPr>
            <p:txBody>
              <a:bodyPr wrap="square">
                <a:spAutoFit/>
              </a:bodyPr>
              <a:lstStyle/>
              <a:p>
                <a:r>
                  <a:rPr lang="en-US" sz="1600" dirty="0">
                    <a:latin typeface="+mn-lt"/>
                  </a:rPr>
                  <a:t>“It can help </a:t>
                </a:r>
                <a:r>
                  <a:rPr lang="en-US" sz="1600" b="1" dirty="0">
                    <a:latin typeface="+mn-lt"/>
                  </a:rPr>
                  <a:t>guide practitioners as they make decisions regarding whether to use differential privacy</a:t>
                </a:r>
                <a:r>
                  <a:rPr lang="en-US" sz="1600" dirty="0">
                    <a:latin typeface="+mn-lt"/>
                  </a:rPr>
                  <a:t> and, if so, what types of promises they should make to data subjects about the guarantees differential privacy provides.”</a:t>
                </a:r>
              </a:p>
            </p:txBody>
          </p:sp>
          <p:sp>
            <p:nvSpPr>
              <p:cNvPr id="48" name="Textfeld 47">
                <a:extLst>
                  <a:ext uri="{FF2B5EF4-FFF2-40B4-BE49-F238E27FC236}">
                    <a16:creationId xmlns:a16="http://schemas.microsoft.com/office/drawing/2014/main" id="{6EB37ED3-4263-4DDC-820C-945F485D2C3D}"/>
                  </a:ext>
                </a:extLst>
              </p:cNvPr>
              <p:cNvSpPr txBox="1"/>
              <p:nvPr/>
            </p:nvSpPr>
            <p:spPr>
              <a:xfrm>
                <a:off x="4925076" y="5762001"/>
                <a:ext cx="6581382"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Wingdings" panose="05000000000000000000" pitchFamily="2" charset="2"/>
                  <a:buChar char="Ø"/>
                </a:pPr>
                <a:r>
                  <a:rPr lang="en-US" sz="1600" dirty="0">
                    <a:solidFill>
                      <a:schemeClr val="bg1">
                        <a:lumMod val="50000"/>
                      </a:schemeClr>
                    </a:solidFill>
                    <a:latin typeface="Arial" pitchFamily="34" charset="0"/>
                  </a:rPr>
                  <a:t>Does not include (complex) formulas and algorithms</a:t>
                </a:r>
              </a:p>
              <a:p>
                <a:pPr marL="285750" indent="-285750">
                  <a:buFont typeface="Wingdings" panose="05000000000000000000" pitchFamily="2" charset="2"/>
                  <a:buChar char="Ø"/>
                </a:pPr>
                <a:r>
                  <a:rPr lang="en-US" sz="1600" dirty="0">
                    <a:solidFill>
                      <a:schemeClr val="bg1">
                        <a:lumMod val="50000"/>
                      </a:schemeClr>
                    </a:solidFill>
                    <a:latin typeface="Arial" pitchFamily="34" charset="0"/>
                  </a:rPr>
                  <a:t>Practitioners reading it will not be able to apply differential privacy</a:t>
                </a:r>
              </a:p>
            </p:txBody>
          </p:sp>
        </p:grpSp>
      </p:grpSp>
      <p:grpSp>
        <p:nvGrpSpPr>
          <p:cNvPr id="41" name="Gruppieren 40">
            <a:extLst>
              <a:ext uri="{FF2B5EF4-FFF2-40B4-BE49-F238E27FC236}">
                <a16:creationId xmlns:a16="http://schemas.microsoft.com/office/drawing/2014/main" id="{D9512B44-B7F4-4ADC-A539-CA30CD0043BF}"/>
              </a:ext>
            </a:extLst>
          </p:cNvPr>
          <p:cNvGrpSpPr/>
          <p:nvPr/>
        </p:nvGrpSpPr>
        <p:grpSpPr>
          <a:xfrm>
            <a:off x="465836" y="1440000"/>
            <a:ext cx="11391730" cy="1388943"/>
            <a:chOff x="465836" y="1493352"/>
            <a:chExt cx="11391730" cy="1388943"/>
          </a:xfrm>
        </p:grpSpPr>
        <p:sp>
          <p:nvSpPr>
            <p:cNvPr id="54" name="Textfeld 53">
              <a:extLst>
                <a:ext uri="{FF2B5EF4-FFF2-40B4-BE49-F238E27FC236}">
                  <a16:creationId xmlns:a16="http://schemas.microsoft.com/office/drawing/2014/main" id="{11C5F8EB-7EC4-4B4F-8203-29580F5831C1}"/>
                </a:ext>
              </a:extLst>
            </p:cNvPr>
            <p:cNvSpPr txBox="1"/>
            <p:nvPr/>
          </p:nvSpPr>
          <p:spPr>
            <a:xfrm>
              <a:off x="465836" y="1624343"/>
              <a:ext cx="3109884"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tx1"/>
                  </a:solidFill>
                  <a:latin typeface="Arial" pitchFamily="34" charset="0"/>
                </a:rPr>
                <a:t>“Differential Privacy and Applications”</a:t>
              </a:r>
            </a:p>
            <a:p>
              <a:pPr algn="ctr"/>
              <a:r>
                <a:rPr lang="en-US" sz="1600" dirty="0">
                  <a:solidFill>
                    <a:schemeClr val="bg1">
                      <a:lumMod val="50000"/>
                    </a:schemeClr>
                  </a:solidFill>
                  <a:latin typeface="Arial" pitchFamily="34" charset="0"/>
                </a:rPr>
                <a:t>Zhu et. al., 2017, 243 pages</a:t>
              </a:r>
            </a:p>
          </p:txBody>
        </p:sp>
        <p:grpSp>
          <p:nvGrpSpPr>
            <p:cNvPr id="55" name="Gruppieren 54">
              <a:extLst>
                <a:ext uri="{FF2B5EF4-FFF2-40B4-BE49-F238E27FC236}">
                  <a16:creationId xmlns:a16="http://schemas.microsoft.com/office/drawing/2014/main" id="{3A693B83-F318-4220-BF73-A3DCBA3D6544}"/>
                </a:ext>
              </a:extLst>
            </p:cNvPr>
            <p:cNvGrpSpPr/>
            <p:nvPr/>
          </p:nvGrpSpPr>
          <p:grpSpPr>
            <a:xfrm>
              <a:off x="4911351" y="1493352"/>
              <a:ext cx="6946215" cy="1388943"/>
              <a:chOff x="4911350" y="4684783"/>
              <a:chExt cx="6946215" cy="1388943"/>
            </a:xfrm>
          </p:grpSpPr>
          <p:sp>
            <p:nvSpPr>
              <p:cNvPr id="56" name="Rechteck 55">
                <a:extLst>
                  <a:ext uri="{FF2B5EF4-FFF2-40B4-BE49-F238E27FC236}">
                    <a16:creationId xmlns:a16="http://schemas.microsoft.com/office/drawing/2014/main" id="{7AF38E23-00A3-42C7-97E3-EE7B92CC93B5}"/>
                  </a:ext>
                </a:extLst>
              </p:cNvPr>
              <p:cNvSpPr/>
              <p:nvPr/>
            </p:nvSpPr>
            <p:spPr>
              <a:xfrm>
                <a:off x="4925076" y="4684783"/>
                <a:ext cx="6932489" cy="830997"/>
              </a:xfrm>
              <a:prstGeom prst="rect">
                <a:avLst/>
              </a:prstGeom>
            </p:spPr>
            <p:txBody>
              <a:bodyPr wrap="square">
                <a:spAutoFit/>
              </a:bodyPr>
              <a:lstStyle/>
              <a:p>
                <a:r>
                  <a:rPr lang="en-US" sz="1600" dirty="0">
                    <a:latin typeface="+mn-lt"/>
                  </a:rPr>
                  <a:t>“This book intends to enable readers […] to study up-to-date concepts, methods, algorithms, and analytic skills for </a:t>
                </a:r>
                <a:r>
                  <a:rPr lang="en-US" sz="1600" b="1" dirty="0">
                    <a:latin typeface="+mn-lt"/>
                  </a:rPr>
                  <a:t>building modern privacy-preserving applications through differential privacy</a:t>
                </a:r>
                <a:r>
                  <a:rPr lang="en-US" sz="1600" dirty="0">
                    <a:latin typeface="+mn-lt"/>
                  </a:rPr>
                  <a:t>.”</a:t>
                </a:r>
              </a:p>
            </p:txBody>
          </p:sp>
          <p:sp>
            <p:nvSpPr>
              <p:cNvPr id="57" name="Textfeld 56">
                <a:extLst>
                  <a:ext uri="{FF2B5EF4-FFF2-40B4-BE49-F238E27FC236}">
                    <a16:creationId xmlns:a16="http://schemas.microsoft.com/office/drawing/2014/main" id="{5DF1CD78-A009-4CE9-9C01-955C0C75FD87}"/>
                  </a:ext>
                </a:extLst>
              </p:cNvPr>
              <p:cNvSpPr txBox="1"/>
              <p:nvPr/>
            </p:nvSpPr>
            <p:spPr>
              <a:xfrm>
                <a:off x="4911350" y="5488951"/>
                <a:ext cx="6581382"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Wingdings" panose="05000000000000000000" pitchFamily="2" charset="2"/>
                  <a:buChar char="Ø"/>
                </a:pPr>
                <a:r>
                  <a:rPr lang="en-US" sz="1600" dirty="0">
                    <a:solidFill>
                      <a:schemeClr val="bg1">
                        <a:lumMod val="50000"/>
                      </a:schemeClr>
                    </a:solidFill>
                    <a:latin typeface="Arial" pitchFamily="34" charset="0"/>
                  </a:rPr>
                  <a:t>Covers advanced topics, can be considered a successor to the learning nuggets</a:t>
                </a:r>
              </a:p>
            </p:txBody>
          </p:sp>
        </p:grpSp>
        <p:pic>
          <p:nvPicPr>
            <p:cNvPr id="4108" name="Picture 12" descr="Differential Privacy and Applications | Tianqing Zhu | Springer">
              <a:extLst>
                <a:ext uri="{FF2B5EF4-FFF2-40B4-BE49-F238E27FC236}">
                  <a16:creationId xmlns:a16="http://schemas.microsoft.com/office/drawing/2014/main" id="{8782D1E1-D5B3-433A-B25A-9F981D3FE4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719" y="1493352"/>
              <a:ext cx="890859" cy="1339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6355794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p:txBody>
          <a:bodyPr/>
          <a:lstStyle/>
          <a:p>
            <a:r>
              <a:rPr lang="en-US" dirty="0"/>
              <a:t>Existing References – Example Lectures</a:t>
            </a:r>
            <a:endParaRPr lang="de-DE" dirty="0"/>
          </a:p>
        </p:txBody>
      </p:sp>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p:txBody>
          <a:bodyPr/>
          <a:lstStyle/>
          <a:p>
            <a:pPr>
              <a:defRPr/>
            </a:pPr>
            <a:r>
              <a:rPr lang="en-US" dirty="0"/>
              <a:t>Marcus Land - Master Thesis - Final Presentation</a:t>
            </a:r>
            <a:endParaRPr lang="de-DE" dirty="0"/>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p:txBody>
          <a:bodyPr/>
          <a:lstStyle/>
          <a:p>
            <a:pPr>
              <a:defRPr/>
            </a:pPr>
            <a:fld id="{05BC9FAB-BDC1-47C0-A8BB-6E12A8205D33}" type="slidenum">
              <a:rPr lang="de-DE" smtClean="0"/>
              <a:pPr>
                <a:defRPr/>
              </a:pPr>
              <a:t>38</a:t>
            </a:fld>
            <a:endParaRPr lang="de-DE"/>
          </a:p>
        </p:txBody>
      </p:sp>
      <p:grpSp>
        <p:nvGrpSpPr>
          <p:cNvPr id="18" name="Gruppieren 17">
            <a:extLst>
              <a:ext uri="{FF2B5EF4-FFF2-40B4-BE49-F238E27FC236}">
                <a16:creationId xmlns:a16="http://schemas.microsoft.com/office/drawing/2014/main" id="{06E1352B-4CBF-4D42-B803-42576370FB0C}"/>
              </a:ext>
            </a:extLst>
          </p:cNvPr>
          <p:cNvGrpSpPr/>
          <p:nvPr/>
        </p:nvGrpSpPr>
        <p:grpSpPr>
          <a:xfrm>
            <a:off x="331372" y="1732457"/>
            <a:ext cx="11526196" cy="3393087"/>
            <a:chOff x="331372" y="980728"/>
            <a:chExt cx="11526196" cy="3393087"/>
          </a:xfrm>
        </p:grpSpPr>
        <p:pic>
          <p:nvPicPr>
            <p:cNvPr id="13" name="Grafik 12">
              <a:extLst>
                <a:ext uri="{FF2B5EF4-FFF2-40B4-BE49-F238E27FC236}">
                  <a16:creationId xmlns:a16="http://schemas.microsoft.com/office/drawing/2014/main" id="{70C34DFC-16AC-460D-A084-1464CCDD6642}"/>
                </a:ext>
              </a:extLst>
            </p:cNvPr>
            <p:cNvPicPr>
              <a:picLocks noChangeAspect="1"/>
            </p:cNvPicPr>
            <p:nvPr/>
          </p:nvPicPr>
          <p:blipFill>
            <a:blip r:embed="rId3"/>
            <a:stretch>
              <a:fillRect/>
            </a:stretch>
          </p:blipFill>
          <p:spPr>
            <a:xfrm>
              <a:off x="8257567" y="980728"/>
              <a:ext cx="3600000" cy="2700000"/>
            </a:xfrm>
            <a:prstGeom prst="rect">
              <a:avLst/>
            </a:prstGeom>
            <a:effectLst>
              <a:outerShdw blurRad="50800" dist="38100" dir="2700000" algn="tl" rotWithShape="0">
                <a:prstClr val="black">
                  <a:alpha val="40000"/>
                </a:prstClr>
              </a:outerShdw>
            </a:effectLst>
          </p:spPr>
        </p:pic>
        <p:sp>
          <p:nvSpPr>
            <p:cNvPr id="33" name="Textfeld 32">
              <a:extLst>
                <a:ext uri="{FF2B5EF4-FFF2-40B4-BE49-F238E27FC236}">
                  <a16:creationId xmlns:a16="http://schemas.microsoft.com/office/drawing/2014/main" id="{78705330-AB5D-4AE1-9603-609192F143B1}"/>
                </a:ext>
              </a:extLst>
            </p:cNvPr>
            <p:cNvSpPr txBox="1"/>
            <p:nvPr/>
          </p:nvSpPr>
          <p:spPr>
            <a:xfrm>
              <a:off x="8257568" y="3789040"/>
              <a:ext cx="3600000"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solidFill>
                    <a:schemeClr val="bg1">
                      <a:lumMod val="50000"/>
                    </a:schemeClr>
                  </a:solidFill>
                </a:rPr>
                <a:t>Building Privacy-Aware Database Systems, Xi He, 2021</a:t>
              </a:r>
              <a:endParaRPr lang="en-US" sz="1600" dirty="0">
                <a:solidFill>
                  <a:schemeClr val="bg1">
                    <a:lumMod val="50000"/>
                  </a:schemeClr>
                </a:solidFill>
                <a:latin typeface="Arial" pitchFamily="34" charset="0"/>
              </a:endParaRPr>
            </a:p>
          </p:txBody>
        </p:sp>
        <p:pic>
          <p:nvPicPr>
            <p:cNvPr id="14" name="Grafik 13">
              <a:extLst>
                <a:ext uri="{FF2B5EF4-FFF2-40B4-BE49-F238E27FC236}">
                  <a16:creationId xmlns:a16="http://schemas.microsoft.com/office/drawing/2014/main" id="{65865C75-96ED-47D1-B94F-F7CDC5710554}"/>
                </a:ext>
              </a:extLst>
            </p:cNvPr>
            <p:cNvPicPr>
              <a:picLocks noChangeAspect="1"/>
            </p:cNvPicPr>
            <p:nvPr/>
          </p:nvPicPr>
          <p:blipFill rotWithShape="1">
            <a:blip r:embed="rId4"/>
            <a:srcRect b="2914"/>
            <a:stretch/>
          </p:blipFill>
          <p:spPr>
            <a:xfrm>
              <a:off x="4294470" y="980728"/>
              <a:ext cx="3600000" cy="2700000"/>
            </a:xfrm>
            <a:prstGeom prst="rect">
              <a:avLst/>
            </a:prstGeom>
            <a:effectLst>
              <a:outerShdw blurRad="50800" dist="38100" dir="2700000" algn="tl" rotWithShape="0">
                <a:prstClr val="black">
                  <a:alpha val="40000"/>
                </a:prstClr>
              </a:outerShdw>
            </a:effectLst>
          </p:spPr>
        </p:pic>
        <p:sp>
          <p:nvSpPr>
            <p:cNvPr id="36" name="Textfeld 35">
              <a:extLst>
                <a:ext uri="{FF2B5EF4-FFF2-40B4-BE49-F238E27FC236}">
                  <a16:creationId xmlns:a16="http://schemas.microsoft.com/office/drawing/2014/main" id="{DE7E8161-2987-477D-8BF3-182D66D71FB1}"/>
                </a:ext>
              </a:extLst>
            </p:cNvPr>
            <p:cNvSpPr txBox="1"/>
            <p:nvPr/>
          </p:nvSpPr>
          <p:spPr>
            <a:xfrm>
              <a:off x="4294470" y="3789039"/>
              <a:ext cx="3600000"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solidFill>
                    <a:schemeClr val="bg1">
                      <a:lumMod val="50000"/>
                    </a:schemeClr>
                  </a:solidFill>
                </a:rPr>
                <a:t>Differential Privacy, Marco Gaboardi, 2017</a:t>
              </a:r>
              <a:endParaRPr lang="en-US" sz="1600" dirty="0">
                <a:solidFill>
                  <a:schemeClr val="bg1">
                    <a:lumMod val="50000"/>
                  </a:schemeClr>
                </a:solidFill>
                <a:latin typeface="Arial" pitchFamily="34" charset="0"/>
              </a:endParaRPr>
            </a:p>
          </p:txBody>
        </p:sp>
        <p:pic>
          <p:nvPicPr>
            <p:cNvPr id="17" name="Grafik 16">
              <a:extLst>
                <a:ext uri="{FF2B5EF4-FFF2-40B4-BE49-F238E27FC236}">
                  <a16:creationId xmlns:a16="http://schemas.microsoft.com/office/drawing/2014/main" id="{9DB9D5AB-1A65-4884-8D65-B807DE82DB79}"/>
                </a:ext>
              </a:extLst>
            </p:cNvPr>
            <p:cNvPicPr>
              <a:picLocks noChangeAspect="1"/>
            </p:cNvPicPr>
            <p:nvPr/>
          </p:nvPicPr>
          <p:blipFill>
            <a:blip r:embed="rId5"/>
            <a:stretch>
              <a:fillRect/>
            </a:stretch>
          </p:blipFill>
          <p:spPr>
            <a:xfrm>
              <a:off x="337921" y="980728"/>
              <a:ext cx="3600000" cy="2700000"/>
            </a:xfrm>
            <a:prstGeom prst="rect">
              <a:avLst/>
            </a:prstGeom>
            <a:effectLst>
              <a:outerShdw blurRad="50800" dist="38100" dir="2700000" algn="tl" rotWithShape="0">
                <a:prstClr val="black">
                  <a:alpha val="40000"/>
                </a:prstClr>
              </a:outerShdw>
            </a:effectLst>
          </p:spPr>
        </p:pic>
        <p:sp>
          <p:nvSpPr>
            <p:cNvPr id="38" name="Textfeld 37">
              <a:extLst>
                <a:ext uri="{FF2B5EF4-FFF2-40B4-BE49-F238E27FC236}">
                  <a16:creationId xmlns:a16="http://schemas.microsoft.com/office/drawing/2014/main" id="{616F0881-5435-4D54-8F44-5BECD881D836}"/>
                </a:ext>
              </a:extLst>
            </p:cNvPr>
            <p:cNvSpPr txBox="1"/>
            <p:nvPr/>
          </p:nvSpPr>
          <p:spPr>
            <a:xfrm>
              <a:off x="331372" y="3789038"/>
              <a:ext cx="3600000"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solidFill>
                    <a:schemeClr val="bg1">
                      <a:lumMod val="50000"/>
                    </a:schemeClr>
                  </a:solidFill>
                </a:rPr>
                <a:t>Differential Privacy: What, Why and When, Moni </a:t>
              </a:r>
              <a:r>
                <a:rPr lang="en-US" sz="1600" dirty="0" err="1">
                  <a:solidFill>
                    <a:schemeClr val="bg1">
                      <a:lumMod val="50000"/>
                    </a:schemeClr>
                  </a:solidFill>
                </a:rPr>
                <a:t>Naor</a:t>
              </a:r>
              <a:r>
                <a:rPr lang="en-US" sz="1600" dirty="0">
                  <a:solidFill>
                    <a:schemeClr val="bg1">
                      <a:lumMod val="50000"/>
                    </a:schemeClr>
                  </a:solidFill>
                </a:rPr>
                <a:t>, 2018</a:t>
              </a:r>
              <a:endParaRPr lang="en-US" sz="1600" dirty="0">
                <a:solidFill>
                  <a:schemeClr val="bg1">
                    <a:lumMod val="50000"/>
                  </a:schemeClr>
                </a:solidFill>
                <a:latin typeface="Arial" pitchFamily="34" charset="0"/>
              </a:endParaRPr>
            </a:p>
          </p:txBody>
        </p:sp>
      </p:grpSp>
      <p:sp>
        <p:nvSpPr>
          <p:cNvPr id="19" name="Textfeld 18">
            <a:extLst>
              <a:ext uri="{FF2B5EF4-FFF2-40B4-BE49-F238E27FC236}">
                <a16:creationId xmlns:a16="http://schemas.microsoft.com/office/drawing/2014/main" id="{07C7770B-12A2-4242-841F-FA38BB0D260A}"/>
              </a:ext>
            </a:extLst>
          </p:cNvPr>
          <p:cNvSpPr txBox="1"/>
          <p:nvPr/>
        </p:nvSpPr>
        <p:spPr>
          <a:xfrm>
            <a:off x="407368" y="5445224"/>
            <a:ext cx="11450199"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Wingdings" panose="05000000000000000000" pitchFamily="2" charset="2"/>
              <a:buChar char="Ø"/>
            </a:pPr>
            <a:r>
              <a:rPr lang="en-US" dirty="0">
                <a:latin typeface="Arial" pitchFamily="34" charset="0"/>
              </a:rPr>
              <a:t>Existing lecture slides are quite abstract and hard to understand on their own. Only few provide recordings or lecture notes</a:t>
            </a:r>
          </a:p>
        </p:txBody>
      </p:sp>
    </p:spTree>
    <p:extLst>
      <p:ext uri="{BB962C8B-B14F-4D97-AF65-F5344CB8AC3E}">
        <p14:creationId xmlns:p14="http://schemas.microsoft.com/office/powerpoint/2010/main" val="66652747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p:txBody>
          <a:bodyPr/>
          <a:lstStyle/>
          <a:p>
            <a:r>
              <a:rPr lang="en-US" dirty="0"/>
              <a:t>Existing References – Lecture Recordings and Video Courses</a:t>
            </a:r>
            <a:endParaRPr lang="de-DE" dirty="0"/>
          </a:p>
        </p:txBody>
      </p:sp>
      <p:sp>
        <p:nvSpPr>
          <p:cNvPr id="3" name="Inhaltsplatzhalter 2">
            <a:extLst>
              <a:ext uri="{FF2B5EF4-FFF2-40B4-BE49-F238E27FC236}">
                <a16:creationId xmlns:a16="http://schemas.microsoft.com/office/drawing/2014/main" id="{DF9FBA1E-6C7E-4749-8FB3-E17F48095D02}"/>
              </a:ext>
            </a:extLst>
          </p:cNvPr>
          <p:cNvSpPr>
            <a:spLocks noGrp="1"/>
          </p:cNvSpPr>
          <p:nvPr>
            <p:ph idx="1"/>
          </p:nvPr>
        </p:nvSpPr>
        <p:spPr/>
        <p:txBody>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p:txBody>
          <a:bodyPr/>
          <a:lstStyle/>
          <a:p>
            <a:pPr>
              <a:defRPr/>
            </a:pPr>
            <a:r>
              <a:rPr lang="en-US" dirty="0"/>
              <a:t>Marcus Land - Master Thesis - Final Presentation</a:t>
            </a:r>
            <a:endParaRPr lang="de-DE" dirty="0"/>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p:txBody>
          <a:bodyPr/>
          <a:lstStyle/>
          <a:p>
            <a:pPr>
              <a:defRPr/>
            </a:pPr>
            <a:fld id="{05BC9FAB-BDC1-47C0-A8BB-6E12A8205D33}" type="slidenum">
              <a:rPr lang="de-DE" smtClean="0"/>
              <a:pPr>
                <a:defRPr/>
              </a:pPr>
              <a:t>39</a:t>
            </a:fld>
            <a:endParaRPr lang="de-DE"/>
          </a:p>
        </p:txBody>
      </p:sp>
      <p:pic>
        <p:nvPicPr>
          <p:cNvPr id="10" name="Grafik 9">
            <a:extLst>
              <a:ext uri="{FF2B5EF4-FFF2-40B4-BE49-F238E27FC236}">
                <a16:creationId xmlns:a16="http://schemas.microsoft.com/office/drawing/2014/main" id="{C3F3FE44-DA87-40C3-9705-2AE086D9F69C}"/>
              </a:ext>
            </a:extLst>
          </p:cNvPr>
          <p:cNvPicPr>
            <a:picLocks noChangeAspect="1"/>
          </p:cNvPicPr>
          <p:nvPr/>
        </p:nvPicPr>
        <p:blipFill rotWithShape="1">
          <a:blip r:embed="rId3"/>
          <a:srcRect r="42466"/>
          <a:stretch/>
        </p:blipFill>
        <p:spPr>
          <a:xfrm>
            <a:off x="7623457" y="981076"/>
            <a:ext cx="4204359" cy="1340168"/>
          </a:xfrm>
          <a:prstGeom prst="rect">
            <a:avLst/>
          </a:prstGeom>
          <a:effectLst>
            <a:outerShdw blurRad="50800" dist="38100" dir="2700000" algn="tl" rotWithShape="0">
              <a:prstClr val="black">
                <a:alpha val="40000"/>
              </a:prstClr>
            </a:outerShdw>
          </a:effectLst>
        </p:spPr>
      </p:pic>
      <p:pic>
        <p:nvPicPr>
          <p:cNvPr id="12" name="Grafik 11">
            <a:extLst>
              <a:ext uri="{FF2B5EF4-FFF2-40B4-BE49-F238E27FC236}">
                <a16:creationId xmlns:a16="http://schemas.microsoft.com/office/drawing/2014/main" id="{FE01E5C9-BD4E-4218-A3D5-42538B975EEB}"/>
              </a:ext>
            </a:extLst>
          </p:cNvPr>
          <p:cNvPicPr>
            <a:picLocks noChangeAspect="1"/>
          </p:cNvPicPr>
          <p:nvPr/>
        </p:nvPicPr>
        <p:blipFill>
          <a:blip r:embed="rId4"/>
          <a:stretch>
            <a:fillRect/>
          </a:stretch>
        </p:blipFill>
        <p:spPr>
          <a:xfrm>
            <a:off x="7646330" y="4131470"/>
            <a:ext cx="4214212" cy="2074182"/>
          </a:xfrm>
          <a:prstGeom prst="rect">
            <a:avLst/>
          </a:prstGeom>
          <a:effectLst>
            <a:outerShdw blurRad="50800" dist="38100" dir="2700000" algn="tl" rotWithShape="0">
              <a:prstClr val="black">
                <a:alpha val="40000"/>
              </a:prstClr>
            </a:outerShdw>
          </a:effectLst>
        </p:spPr>
      </p:pic>
      <p:pic>
        <p:nvPicPr>
          <p:cNvPr id="8" name="Grafik 7">
            <a:extLst>
              <a:ext uri="{FF2B5EF4-FFF2-40B4-BE49-F238E27FC236}">
                <a16:creationId xmlns:a16="http://schemas.microsoft.com/office/drawing/2014/main" id="{AF0C28C1-40FF-453B-AAF1-2403EA942F55}"/>
              </a:ext>
            </a:extLst>
          </p:cNvPr>
          <p:cNvPicPr>
            <a:picLocks noChangeAspect="1"/>
          </p:cNvPicPr>
          <p:nvPr/>
        </p:nvPicPr>
        <p:blipFill rotWithShape="1">
          <a:blip r:embed="rId5"/>
          <a:srcRect l="1" r="42465"/>
          <a:stretch/>
        </p:blipFill>
        <p:spPr>
          <a:xfrm>
            <a:off x="7623457" y="2533905"/>
            <a:ext cx="4204359" cy="1340168"/>
          </a:xfrm>
          <a:prstGeom prst="rect">
            <a:avLst/>
          </a:prstGeom>
          <a:effectLst>
            <a:outerShdw blurRad="50800" dist="38100" dir="2700000" algn="tl" rotWithShape="0">
              <a:prstClr val="black">
                <a:alpha val="40000"/>
              </a:prstClr>
            </a:outerShdw>
          </a:effectLst>
        </p:spPr>
      </p:pic>
      <p:grpSp>
        <p:nvGrpSpPr>
          <p:cNvPr id="23" name="Gruppieren 22">
            <a:extLst>
              <a:ext uri="{FF2B5EF4-FFF2-40B4-BE49-F238E27FC236}">
                <a16:creationId xmlns:a16="http://schemas.microsoft.com/office/drawing/2014/main" id="{6BAF7762-0746-4C42-905E-41FBC01D0874}"/>
              </a:ext>
            </a:extLst>
          </p:cNvPr>
          <p:cNvGrpSpPr/>
          <p:nvPr/>
        </p:nvGrpSpPr>
        <p:grpSpPr>
          <a:xfrm>
            <a:off x="3550651" y="2534873"/>
            <a:ext cx="1407808" cy="1407732"/>
            <a:chOff x="3579475" y="982044"/>
            <a:chExt cx="1407808" cy="1407732"/>
          </a:xfrm>
        </p:grpSpPr>
        <p:pic>
          <p:nvPicPr>
            <p:cNvPr id="15" name="Grafik 14">
              <a:extLst>
                <a:ext uri="{FF2B5EF4-FFF2-40B4-BE49-F238E27FC236}">
                  <a16:creationId xmlns:a16="http://schemas.microsoft.com/office/drawing/2014/main" id="{77654C68-9039-4E9B-9C55-319F50015F71}"/>
                </a:ext>
              </a:extLst>
            </p:cNvPr>
            <p:cNvPicPr>
              <a:picLocks noChangeAspect="1"/>
            </p:cNvPicPr>
            <p:nvPr/>
          </p:nvPicPr>
          <p:blipFill>
            <a:blip r:embed="rId6"/>
            <a:stretch>
              <a:fillRect/>
            </a:stretch>
          </p:blipFill>
          <p:spPr>
            <a:xfrm>
              <a:off x="3952734" y="982044"/>
              <a:ext cx="1034549" cy="1339200"/>
            </a:xfrm>
            <a:prstGeom prst="rect">
              <a:avLst/>
            </a:prstGeom>
            <a:effectLst>
              <a:outerShdw blurRad="50800" dist="38100" dir="2700000" algn="tl" rotWithShape="0">
                <a:prstClr val="black">
                  <a:alpha val="40000"/>
                </a:prstClr>
              </a:outerShdw>
            </a:effectLst>
          </p:spPr>
        </p:pic>
        <p:pic>
          <p:nvPicPr>
            <p:cNvPr id="16" name="Grafik 15">
              <a:extLst>
                <a:ext uri="{FF2B5EF4-FFF2-40B4-BE49-F238E27FC236}">
                  <a16:creationId xmlns:a16="http://schemas.microsoft.com/office/drawing/2014/main" id="{117F576F-4369-4E17-BD8D-B513BE6FBDE3}"/>
                </a:ext>
              </a:extLst>
            </p:cNvPr>
            <p:cNvPicPr>
              <a:picLocks noChangeAspect="1"/>
            </p:cNvPicPr>
            <p:nvPr/>
          </p:nvPicPr>
          <p:blipFill>
            <a:blip r:embed="rId7"/>
            <a:stretch>
              <a:fillRect/>
            </a:stretch>
          </p:blipFill>
          <p:spPr>
            <a:xfrm rot="20935784">
              <a:off x="3579475" y="1050576"/>
              <a:ext cx="1034548" cy="1339200"/>
            </a:xfrm>
            <a:prstGeom prst="rect">
              <a:avLst/>
            </a:prstGeom>
            <a:effectLst>
              <a:outerShdw blurRad="50800" dist="38100" dir="2700000" algn="tl" rotWithShape="0">
                <a:prstClr val="black">
                  <a:alpha val="40000"/>
                </a:prstClr>
              </a:outerShdw>
            </a:effectLst>
          </p:spPr>
        </p:pic>
      </p:grpSp>
      <p:grpSp>
        <p:nvGrpSpPr>
          <p:cNvPr id="22" name="Gruppieren 21">
            <a:extLst>
              <a:ext uri="{FF2B5EF4-FFF2-40B4-BE49-F238E27FC236}">
                <a16:creationId xmlns:a16="http://schemas.microsoft.com/office/drawing/2014/main" id="{BB70AA3D-E979-4057-9894-68518E4CAA93}"/>
              </a:ext>
            </a:extLst>
          </p:cNvPr>
          <p:cNvGrpSpPr/>
          <p:nvPr/>
        </p:nvGrpSpPr>
        <p:grpSpPr>
          <a:xfrm>
            <a:off x="3575720" y="4449299"/>
            <a:ext cx="1353854" cy="1450592"/>
            <a:chOff x="5806990" y="4625097"/>
            <a:chExt cx="1353854" cy="1450592"/>
          </a:xfrm>
        </p:grpSpPr>
        <p:pic>
          <p:nvPicPr>
            <p:cNvPr id="20" name="Grafik 19">
              <a:extLst>
                <a:ext uri="{FF2B5EF4-FFF2-40B4-BE49-F238E27FC236}">
                  <a16:creationId xmlns:a16="http://schemas.microsoft.com/office/drawing/2014/main" id="{FB662E5B-E979-4A63-ABFD-B62AD29F05EE}"/>
                </a:ext>
              </a:extLst>
            </p:cNvPr>
            <p:cNvPicPr>
              <a:picLocks noChangeAspect="1"/>
            </p:cNvPicPr>
            <p:nvPr/>
          </p:nvPicPr>
          <p:blipFill>
            <a:blip r:embed="rId8"/>
            <a:stretch>
              <a:fillRect/>
            </a:stretch>
          </p:blipFill>
          <p:spPr>
            <a:xfrm>
              <a:off x="6214061" y="4625097"/>
              <a:ext cx="946783" cy="1339200"/>
            </a:xfrm>
            <a:prstGeom prst="rect">
              <a:avLst/>
            </a:prstGeom>
            <a:effectLst>
              <a:outerShdw blurRad="50800" dist="38100" dir="2700000" algn="tl" rotWithShape="0">
                <a:prstClr val="black">
                  <a:alpha val="40000"/>
                </a:prstClr>
              </a:outerShdw>
            </a:effectLst>
          </p:spPr>
        </p:pic>
        <p:pic>
          <p:nvPicPr>
            <p:cNvPr id="21" name="Grafik 20">
              <a:extLst>
                <a:ext uri="{FF2B5EF4-FFF2-40B4-BE49-F238E27FC236}">
                  <a16:creationId xmlns:a16="http://schemas.microsoft.com/office/drawing/2014/main" id="{B9B11F54-6F8E-43BF-89E9-ABFB24949EF9}"/>
                </a:ext>
              </a:extLst>
            </p:cNvPr>
            <p:cNvPicPr>
              <a:picLocks noChangeAspect="1"/>
            </p:cNvPicPr>
            <p:nvPr/>
          </p:nvPicPr>
          <p:blipFill>
            <a:blip r:embed="rId8"/>
            <a:stretch>
              <a:fillRect/>
            </a:stretch>
          </p:blipFill>
          <p:spPr>
            <a:xfrm rot="20549576">
              <a:off x="5806990" y="4736489"/>
              <a:ext cx="946783" cy="1339200"/>
            </a:xfrm>
            <a:prstGeom prst="rect">
              <a:avLst/>
            </a:prstGeom>
            <a:effectLst>
              <a:outerShdw blurRad="50800" dist="38100" dir="2700000" algn="tl" rotWithShape="0">
                <a:prstClr val="black">
                  <a:alpha val="40000"/>
                </a:prstClr>
              </a:outerShdw>
            </a:effectLst>
          </p:spPr>
        </p:pic>
      </p:grpSp>
      <p:grpSp>
        <p:nvGrpSpPr>
          <p:cNvPr id="26" name="Gruppieren 25">
            <a:extLst>
              <a:ext uri="{FF2B5EF4-FFF2-40B4-BE49-F238E27FC236}">
                <a16:creationId xmlns:a16="http://schemas.microsoft.com/office/drawing/2014/main" id="{5E1B61F8-A1FE-4E60-A1CC-B4CEC64D9FD1}"/>
              </a:ext>
            </a:extLst>
          </p:cNvPr>
          <p:cNvGrpSpPr/>
          <p:nvPr/>
        </p:nvGrpSpPr>
        <p:grpSpPr>
          <a:xfrm>
            <a:off x="466886" y="1167680"/>
            <a:ext cx="2746800" cy="1161271"/>
            <a:chOff x="2879475" y="1163687"/>
            <a:chExt cx="2746800" cy="1161271"/>
          </a:xfrm>
        </p:grpSpPr>
        <p:pic>
          <p:nvPicPr>
            <p:cNvPr id="4104" name="Picture 8" descr="Kurzinfo] Microsoft Research veröffentlicht Video zur Übersetzungsfunktion  des Kinect im Bezug auf Zeichensprache | Deskmodder.de">
              <a:extLst>
                <a:ext uri="{FF2B5EF4-FFF2-40B4-BE49-F238E27FC236}">
                  <a16:creationId xmlns:a16="http://schemas.microsoft.com/office/drawing/2014/main" id="{8919F2D4-2C61-4B02-A4AE-9015C7ECCA2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79475" y="1163687"/>
              <a:ext cx="2746800" cy="766326"/>
            </a:xfrm>
            <a:prstGeom prst="rect">
              <a:avLst/>
            </a:prstGeom>
            <a:noFill/>
            <a:extLst>
              <a:ext uri="{909E8E84-426E-40DD-AFC4-6F175D3DCCD1}">
                <a14:hiddenFill xmlns:a14="http://schemas.microsoft.com/office/drawing/2010/main">
                  <a:solidFill>
                    <a:srgbClr val="FFFFFF"/>
                  </a:solidFill>
                </a14:hiddenFill>
              </a:ext>
            </a:extLst>
          </p:spPr>
        </p:pic>
        <p:sp>
          <p:nvSpPr>
            <p:cNvPr id="25" name="Textfeld 24">
              <a:extLst>
                <a:ext uri="{FF2B5EF4-FFF2-40B4-BE49-F238E27FC236}">
                  <a16:creationId xmlns:a16="http://schemas.microsoft.com/office/drawing/2014/main" id="{A4808414-3F7F-416D-9255-7F4AD5C9FAA0}"/>
                </a:ext>
              </a:extLst>
            </p:cNvPr>
            <p:cNvSpPr txBox="1"/>
            <p:nvPr/>
          </p:nvSpPr>
          <p:spPr>
            <a:xfrm>
              <a:off x="2879475" y="1986404"/>
              <a:ext cx="274627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solidFill>
                    <a:schemeClr val="bg1">
                      <a:lumMod val="50000"/>
                    </a:schemeClr>
                  </a:solidFill>
                  <a:latin typeface="Arial" pitchFamily="34" charset="0"/>
                </a:rPr>
                <a:t>Cynthia Dwork, 2012</a:t>
              </a:r>
            </a:p>
          </p:txBody>
        </p:sp>
      </p:grpSp>
      <p:grpSp>
        <p:nvGrpSpPr>
          <p:cNvPr id="29" name="Gruppieren 28">
            <a:extLst>
              <a:ext uri="{FF2B5EF4-FFF2-40B4-BE49-F238E27FC236}">
                <a16:creationId xmlns:a16="http://schemas.microsoft.com/office/drawing/2014/main" id="{6EF3638F-BBFE-4305-B463-7941D1FF6A93}"/>
              </a:ext>
            </a:extLst>
          </p:cNvPr>
          <p:cNvGrpSpPr/>
          <p:nvPr/>
        </p:nvGrpSpPr>
        <p:grpSpPr>
          <a:xfrm>
            <a:off x="465836" y="2763593"/>
            <a:ext cx="2746801" cy="1054480"/>
            <a:chOff x="465836" y="2763593"/>
            <a:chExt cx="2746801" cy="1054480"/>
          </a:xfrm>
        </p:grpSpPr>
        <p:pic>
          <p:nvPicPr>
            <p:cNvPr id="4102" name="Picture 6" descr="University of Waterloo (UW) Online Courses &amp; Programs | LearnOnline |  eCampusOntario">
              <a:extLst>
                <a:ext uri="{FF2B5EF4-FFF2-40B4-BE49-F238E27FC236}">
                  <a16:creationId xmlns:a16="http://schemas.microsoft.com/office/drawing/2014/main" id="{CFDD8C8B-052E-4507-843A-F928F6F89B4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5837" y="2763593"/>
              <a:ext cx="2746800" cy="724467"/>
            </a:xfrm>
            <a:prstGeom prst="rect">
              <a:avLst/>
            </a:prstGeom>
            <a:noFill/>
            <a:extLst>
              <a:ext uri="{909E8E84-426E-40DD-AFC4-6F175D3DCCD1}">
                <a14:hiddenFill xmlns:a14="http://schemas.microsoft.com/office/drawing/2010/main">
                  <a:solidFill>
                    <a:srgbClr val="FFFFFF"/>
                  </a:solidFill>
                </a14:hiddenFill>
              </a:ext>
            </a:extLst>
          </p:spPr>
        </p:pic>
        <p:sp>
          <p:nvSpPr>
            <p:cNvPr id="30" name="Textfeld 29">
              <a:extLst>
                <a:ext uri="{FF2B5EF4-FFF2-40B4-BE49-F238E27FC236}">
                  <a16:creationId xmlns:a16="http://schemas.microsoft.com/office/drawing/2014/main" id="{92243550-77AF-4640-A996-53D4C9099824}"/>
                </a:ext>
              </a:extLst>
            </p:cNvPr>
            <p:cNvSpPr txBox="1"/>
            <p:nvPr/>
          </p:nvSpPr>
          <p:spPr>
            <a:xfrm>
              <a:off x="465836" y="3479519"/>
              <a:ext cx="2745751"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solidFill>
                    <a:schemeClr val="bg1">
                      <a:lumMod val="50000"/>
                    </a:schemeClr>
                  </a:solidFill>
                  <a:latin typeface="Arial" pitchFamily="34" charset="0"/>
                </a:rPr>
                <a:t>Gautam Kamath, 2020</a:t>
              </a:r>
            </a:p>
          </p:txBody>
        </p:sp>
      </p:grpSp>
      <p:sp>
        <p:nvSpPr>
          <p:cNvPr id="35" name="Textfeld 34">
            <a:extLst>
              <a:ext uri="{FF2B5EF4-FFF2-40B4-BE49-F238E27FC236}">
                <a16:creationId xmlns:a16="http://schemas.microsoft.com/office/drawing/2014/main" id="{6A6088DA-AEDA-45FC-9EA7-82CD4FBDC39E}"/>
              </a:ext>
            </a:extLst>
          </p:cNvPr>
          <p:cNvSpPr txBox="1"/>
          <p:nvPr/>
        </p:nvSpPr>
        <p:spPr>
          <a:xfrm>
            <a:off x="5162879" y="2516541"/>
            <a:ext cx="2256157"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a:solidFill>
                  <a:schemeClr val="bg1">
                    <a:lumMod val="50000"/>
                  </a:schemeClr>
                </a:solidFill>
                <a:latin typeface="Arial" pitchFamily="34" charset="0"/>
              </a:rPr>
              <a:t>Provide detailed lecture notes as well</a:t>
            </a:r>
          </a:p>
        </p:txBody>
      </p:sp>
      <p:grpSp>
        <p:nvGrpSpPr>
          <p:cNvPr id="28" name="Gruppieren 27">
            <a:extLst>
              <a:ext uri="{FF2B5EF4-FFF2-40B4-BE49-F238E27FC236}">
                <a16:creationId xmlns:a16="http://schemas.microsoft.com/office/drawing/2014/main" id="{04C2DC35-AAAF-418E-AE34-A2D96D008789}"/>
              </a:ext>
            </a:extLst>
          </p:cNvPr>
          <p:cNvGrpSpPr/>
          <p:nvPr/>
        </p:nvGrpSpPr>
        <p:grpSpPr>
          <a:xfrm>
            <a:off x="466886" y="4252716"/>
            <a:ext cx="2749250" cy="1746999"/>
            <a:chOff x="2877025" y="4380054"/>
            <a:chExt cx="2749250" cy="1746999"/>
          </a:xfrm>
        </p:grpSpPr>
        <p:pic>
          <p:nvPicPr>
            <p:cNvPr id="4098" name="Picture 2" descr="Udacity freut sich über 100.000 Absolventen - Bertelsmann SE &amp; Co. KGaA">
              <a:extLst>
                <a:ext uri="{FF2B5EF4-FFF2-40B4-BE49-F238E27FC236}">
                  <a16:creationId xmlns:a16="http://schemas.microsoft.com/office/drawing/2014/main" id="{E4647170-A045-4021-A79D-49677F7C4185}"/>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6645" t="27713" r="5863" b="35606"/>
            <a:stretch/>
          </p:blipFill>
          <p:spPr bwMode="auto">
            <a:xfrm>
              <a:off x="2880000" y="4380054"/>
              <a:ext cx="2746275" cy="6480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OpenMined Blog">
              <a:extLst>
                <a:ext uri="{FF2B5EF4-FFF2-40B4-BE49-F238E27FC236}">
                  <a16:creationId xmlns:a16="http://schemas.microsoft.com/office/drawing/2014/main" id="{8B24498C-4B7D-4FFD-A54B-AA5FF0AA6459}"/>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6777" t="21999" b="25240"/>
            <a:stretch/>
          </p:blipFill>
          <p:spPr bwMode="auto">
            <a:xfrm>
              <a:off x="2880000" y="5028126"/>
              <a:ext cx="2746275" cy="777138"/>
            </a:xfrm>
            <a:prstGeom prst="rect">
              <a:avLst/>
            </a:prstGeom>
            <a:noFill/>
            <a:extLst>
              <a:ext uri="{909E8E84-426E-40DD-AFC4-6F175D3DCCD1}">
                <a14:hiddenFill xmlns:a14="http://schemas.microsoft.com/office/drawing/2010/main">
                  <a:solidFill>
                    <a:srgbClr val="FFFFFF"/>
                  </a:solidFill>
                </a14:hiddenFill>
              </a:ext>
            </a:extLst>
          </p:spPr>
        </p:pic>
        <p:sp>
          <p:nvSpPr>
            <p:cNvPr id="31" name="Textfeld 30">
              <a:extLst>
                <a:ext uri="{FF2B5EF4-FFF2-40B4-BE49-F238E27FC236}">
                  <a16:creationId xmlns:a16="http://schemas.microsoft.com/office/drawing/2014/main" id="{0C1BCBEA-B7BB-4FC3-ADF9-C73D726E1D03}"/>
                </a:ext>
              </a:extLst>
            </p:cNvPr>
            <p:cNvSpPr txBox="1"/>
            <p:nvPr/>
          </p:nvSpPr>
          <p:spPr>
            <a:xfrm>
              <a:off x="2877025" y="5788499"/>
              <a:ext cx="2745751"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600" dirty="0">
                  <a:solidFill>
                    <a:schemeClr val="bg1">
                      <a:lumMod val="50000"/>
                    </a:schemeClr>
                  </a:solidFill>
                  <a:latin typeface="Arial" pitchFamily="34" charset="0"/>
                </a:rPr>
                <a:t>Andrew Trask, 2019</a:t>
              </a:r>
            </a:p>
          </p:txBody>
        </p:sp>
      </p:grpSp>
      <p:sp>
        <p:nvSpPr>
          <p:cNvPr id="37" name="Textfeld 36">
            <a:extLst>
              <a:ext uri="{FF2B5EF4-FFF2-40B4-BE49-F238E27FC236}">
                <a16:creationId xmlns:a16="http://schemas.microsoft.com/office/drawing/2014/main" id="{F5E56184-B1C9-46E2-968A-840BDC1951AD}"/>
              </a:ext>
            </a:extLst>
          </p:cNvPr>
          <p:cNvSpPr txBox="1"/>
          <p:nvPr/>
        </p:nvSpPr>
        <p:spPr>
          <a:xfrm>
            <a:off x="5162878" y="4449146"/>
            <a:ext cx="2256157" cy="107721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a:solidFill>
                  <a:schemeClr val="bg1">
                    <a:lumMod val="50000"/>
                  </a:schemeClr>
                </a:solidFill>
                <a:latin typeface="Arial" pitchFamily="34" charset="0"/>
              </a:rPr>
              <a:t>Additionally, provide </a:t>
            </a:r>
            <a:r>
              <a:rPr lang="en-US" sz="1600" dirty="0" err="1">
                <a:solidFill>
                  <a:schemeClr val="bg1">
                    <a:lumMod val="50000"/>
                  </a:schemeClr>
                </a:solidFill>
                <a:latin typeface="Arial" pitchFamily="34" charset="0"/>
              </a:rPr>
              <a:t>Jupyter</a:t>
            </a:r>
            <a:r>
              <a:rPr lang="en-US" sz="1600" dirty="0">
                <a:solidFill>
                  <a:schemeClr val="bg1">
                    <a:lumMod val="50000"/>
                  </a:schemeClr>
                </a:solidFill>
                <a:latin typeface="Arial" pitchFamily="34" charset="0"/>
              </a:rPr>
              <a:t> notebooks with exercises</a:t>
            </a:r>
          </a:p>
        </p:txBody>
      </p:sp>
    </p:spTree>
    <p:extLst>
      <p:ext uri="{BB962C8B-B14F-4D97-AF65-F5344CB8AC3E}">
        <p14:creationId xmlns:p14="http://schemas.microsoft.com/office/powerpoint/2010/main" val="75092962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0883C7-A55D-4102-B372-F1874F438BC4}"/>
              </a:ext>
            </a:extLst>
          </p:cNvPr>
          <p:cNvSpPr>
            <a:spLocks noGrp="1"/>
          </p:cNvSpPr>
          <p:nvPr>
            <p:ph type="title"/>
          </p:nvPr>
        </p:nvSpPr>
        <p:spPr/>
        <p:txBody>
          <a:bodyPr/>
          <a:lstStyle/>
          <a:p>
            <a:r>
              <a:rPr lang="en-US"/>
              <a:t>Definition of Differential Privacy</a:t>
            </a:r>
          </a:p>
        </p:txBody>
      </p:sp>
      <p:sp>
        <p:nvSpPr>
          <p:cNvPr id="5" name="Datumsplatzhalter 4">
            <a:extLst>
              <a:ext uri="{FF2B5EF4-FFF2-40B4-BE49-F238E27FC236}">
                <a16:creationId xmlns:a16="http://schemas.microsoft.com/office/drawing/2014/main" id="{DA34E3EE-8235-489C-BEB0-1D102C7792C6}"/>
              </a:ext>
            </a:extLst>
          </p:cNvPr>
          <p:cNvSpPr>
            <a:spLocks noGrp="1"/>
          </p:cNvSpPr>
          <p:nvPr>
            <p:ph type="dt" sz="half" idx="10"/>
          </p:nvPr>
        </p:nvSpPr>
        <p:spPr/>
        <p:txBody>
          <a:bodyPr/>
          <a:lstStyle/>
          <a:p>
            <a:pPr>
              <a:defRPr/>
            </a:pPr>
            <a:r>
              <a:rPr lang="en-US"/>
              <a:t>© sebis</a:t>
            </a:r>
            <a:endParaRPr lang="de-DE"/>
          </a:p>
        </p:txBody>
      </p:sp>
      <p:sp>
        <p:nvSpPr>
          <p:cNvPr id="6" name="Fußzeilenplatzhalter 5">
            <a:extLst>
              <a:ext uri="{FF2B5EF4-FFF2-40B4-BE49-F238E27FC236}">
                <a16:creationId xmlns:a16="http://schemas.microsoft.com/office/drawing/2014/main" id="{92904A7B-4F5B-4211-9DF7-D3B4BC76FA5D}"/>
              </a:ext>
            </a:extLst>
          </p:cNvPr>
          <p:cNvSpPr>
            <a:spLocks noGrp="1"/>
          </p:cNvSpPr>
          <p:nvPr>
            <p:ph type="ftr" sz="quarter" idx="11"/>
          </p:nvPr>
        </p:nvSpPr>
        <p:spPr/>
        <p:txBody>
          <a:bodyPr/>
          <a:lstStyle/>
          <a:p>
            <a:r>
              <a:rPr lang="en-US"/>
              <a:t>Marcus Land - Master Thesis - Final Presentation</a:t>
            </a:r>
            <a:endParaRPr lang="de-DE" dirty="0"/>
          </a:p>
        </p:txBody>
      </p:sp>
      <p:sp>
        <p:nvSpPr>
          <p:cNvPr id="7" name="Foliennummernplatzhalter 6">
            <a:extLst>
              <a:ext uri="{FF2B5EF4-FFF2-40B4-BE49-F238E27FC236}">
                <a16:creationId xmlns:a16="http://schemas.microsoft.com/office/drawing/2014/main" id="{0D076B4F-F23F-46CE-9DFB-54C3E274864D}"/>
              </a:ext>
            </a:extLst>
          </p:cNvPr>
          <p:cNvSpPr>
            <a:spLocks noGrp="1"/>
          </p:cNvSpPr>
          <p:nvPr>
            <p:ph type="sldNum" sz="quarter" idx="12"/>
          </p:nvPr>
        </p:nvSpPr>
        <p:spPr/>
        <p:txBody>
          <a:bodyPr/>
          <a:lstStyle/>
          <a:p>
            <a:pPr>
              <a:defRPr/>
            </a:pPr>
            <a:fld id="{B96C9E22-1B76-46A8-871B-C48D8E59C6FA}" type="slidenum">
              <a:rPr lang="de-DE" smtClean="0"/>
              <a:pPr>
                <a:defRPr/>
              </a:pPr>
              <a:t>4</a:t>
            </a:fld>
            <a:endParaRPr lang="de-DE"/>
          </a:p>
        </p:txBody>
      </p:sp>
      <p:grpSp>
        <p:nvGrpSpPr>
          <p:cNvPr id="38" name="Gruppieren 37">
            <a:extLst>
              <a:ext uri="{FF2B5EF4-FFF2-40B4-BE49-F238E27FC236}">
                <a16:creationId xmlns:a16="http://schemas.microsoft.com/office/drawing/2014/main" id="{46B1FAB2-8EB5-40AF-B4B4-2F474F24CB37}"/>
              </a:ext>
            </a:extLst>
          </p:cNvPr>
          <p:cNvGrpSpPr/>
          <p:nvPr/>
        </p:nvGrpSpPr>
        <p:grpSpPr>
          <a:xfrm>
            <a:off x="822298" y="2420888"/>
            <a:ext cx="11035269" cy="3391021"/>
            <a:chOff x="893496" y="2672936"/>
            <a:chExt cx="11035269" cy="3391021"/>
          </a:xfrm>
        </p:grpSpPr>
        <p:grpSp>
          <p:nvGrpSpPr>
            <p:cNvPr id="17" name="Gruppieren 16">
              <a:extLst>
                <a:ext uri="{FF2B5EF4-FFF2-40B4-BE49-F238E27FC236}">
                  <a16:creationId xmlns:a16="http://schemas.microsoft.com/office/drawing/2014/main" id="{B8D63093-F269-423F-BC70-F8F198DBE69F}"/>
                </a:ext>
              </a:extLst>
            </p:cNvPr>
            <p:cNvGrpSpPr/>
            <p:nvPr/>
          </p:nvGrpSpPr>
          <p:grpSpPr>
            <a:xfrm>
              <a:off x="893496" y="2672936"/>
              <a:ext cx="1296000" cy="1296000"/>
              <a:chOff x="360000" y="1656000"/>
              <a:chExt cx="1296000" cy="1296000"/>
            </a:xfrm>
          </p:grpSpPr>
          <p:sp>
            <p:nvSpPr>
              <p:cNvPr id="8" name="Rechteck 7">
                <a:extLst>
                  <a:ext uri="{FF2B5EF4-FFF2-40B4-BE49-F238E27FC236}">
                    <a16:creationId xmlns:a16="http://schemas.microsoft.com/office/drawing/2014/main" id="{713FC0FF-B044-4B28-813B-575CA9B1A135}"/>
                  </a:ext>
                </a:extLst>
              </p:cNvPr>
              <p:cNvSpPr/>
              <p:nvPr/>
            </p:nvSpPr>
            <p:spPr bwMode="auto">
              <a:xfrm>
                <a:off x="360000" y="1656000"/>
                <a:ext cx="360000" cy="360000"/>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9" name="Rechteck 8">
                <a:extLst>
                  <a:ext uri="{FF2B5EF4-FFF2-40B4-BE49-F238E27FC236}">
                    <a16:creationId xmlns:a16="http://schemas.microsoft.com/office/drawing/2014/main" id="{F7C8EEC7-5374-452C-8180-70FA16653E9A}"/>
                  </a:ext>
                </a:extLst>
              </p:cNvPr>
              <p:cNvSpPr/>
              <p:nvPr/>
            </p:nvSpPr>
            <p:spPr bwMode="auto">
              <a:xfrm>
                <a:off x="360000" y="2124000"/>
                <a:ext cx="360000" cy="360000"/>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10" name="Rechteck 9">
                <a:extLst>
                  <a:ext uri="{FF2B5EF4-FFF2-40B4-BE49-F238E27FC236}">
                    <a16:creationId xmlns:a16="http://schemas.microsoft.com/office/drawing/2014/main" id="{5ABF8EAB-8280-4CFA-A19A-47EC4A27D045}"/>
                  </a:ext>
                </a:extLst>
              </p:cNvPr>
              <p:cNvSpPr/>
              <p:nvPr/>
            </p:nvSpPr>
            <p:spPr bwMode="auto">
              <a:xfrm>
                <a:off x="360000" y="2592000"/>
                <a:ext cx="360000" cy="360000"/>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11" name="Rechteck 10">
                <a:extLst>
                  <a:ext uri="{FF2B5EF4-FFF2-40B4-BE49-F238E27FC236}">
                    <a16:creationId xmlns:a16="http://schemas.microsoft.com/office/drawing/2014/main" id="{6764FFFF-4564-4222-BD8B-0B241F7283A1}"/>
                  </a:ext>
                </a:extLst>
              </p:cNvPr>
              <p:cNvSpPr/>
              <p:nvPr/>
            </p:nvSpPr>
            <p:spPr bwMode="auto">
              <a:xfrm>
                <a:off x="828000" y="2592000"/>
                <a:ext cx="360000" cy="360000"/>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12" name="Rechteck 11">
                <a:extLst>
                  <a:ext uri="{FF2B5EF4-FFF2-40B4-BE49-F238E27FC236}">
                    <a16:creationId xmlns:a16="http://schemas.microsoft.com/office/drawing/2014/main" id="{205CB10C-9BB5-46CB-A943-A171519BF8A3}"/>
                  </a:ext>
                </a:extLst>
              </p:cNvPr>
              <p:cNvSpPr/>
              <p:nvPr/>
            </p:nvSpPr>
            <p:spPr bwMode="auto">
              <a:xfrm>
                <a:off x="828000" y="2124000"/>
                <a:ext cx="360000" cy="360000"/>
              </a:xfrm>
              <a:prstGeom prst="rect">
                <a:avLst/>
              </a:prstGeom>
              <a:solidFill>
                <a:schemeClr val="accent5"/>
              </a:solidFill>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solidFill>
                      <a:schemeClr val="bg1"/>
                    </a:solidFill>
                    <a:cs typeface="Arial" pitchFamily="34" charset="0"/>
                  </a:rPr>
                  <a:t>X</a:t>
                </a:r>
              </a:p>
            </p:txBody>
          </p:sp>
          <p:sp>
            <p:nvSpPr>
              <p:cNvPr id="13" name="Rechteck 12">
                <a:extLst>
                  <a:ext uri="{FF2B5EF4-FFF2-40B4-BE49-F238E27FC236}">
                    <a16:creationId xmlns:a16="http://schemas.microsoft.com/office/drawing/2014/main" id="{C0640427-49B5-4C79-9269-7F760CCF6A69}"/>
                  </a:ext>
                </a:extLst>
              </p:cNvPr>
              <p:cNvSpPr/>
              <p:nvPr/>
            </p:nvSpPr>
            <p:spPr bwMode="auto">
              <a:xfrm>
                <a:off x="828000" y="1656000"/>
                <a:ext cx="360000" cy="360000"/>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14" name="Rechteck 13">
                <a:extLst>
                  <a:ext uri="{FF2B5EF4-FFF2-40B4-BE49-F238E27FC236}">
                    <a16:creationId xmlns:a16="http://schemas.microsoft.com/office/drawing/2014/main" id="{D3E645C0-CCA3-44D9-A173-65FF50994571}"/>
                  </a:ext>
                </a:extLst>
              </p:cNvPr>
              <p:cNvSpPr/>
              <p:nvPr/>
            </p:nvSpPr>
            <p:spPr bwMode="auto">
              <a:xfrm>
                <a:off x="1296000" y="1656000"/>
                <a:ext cx="360000" cy="360000"/>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15" name="Rechteck 14">
                <a:extLst>
                  <a:ext uri="{FF2B5EF4-FFF2-40B4-BE49-F238E27FC236}">
                    <a16:creationId xmlns:a16="http://schemas.microsoft.com/office/drawing/2014/main" id="{507F5150-00ED-42DF-9CF5-7BFB796BD50D}"/>
                  </a:ext>
                </a:extLst>
              </p:cNvPr>
              <p:cNvSpPr/>
              <p:nvPr/>
            </p:nvSpPr>
            <p:spPr bwMode="auto">
              <a:xfrm>
                <a:off x="1296000" y="2124000"/>
                <a:ext cx="360000" cy="360000"/>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16" name="Rechteck 15">
                <a:extLst>
                  <a:ext uri="{FF2B5EF4-FFF2-40B4-BE49-F238E27FC236}">
                    <a16:creationId xmlns:a16="http://schemas.microsoft.com/office/drawing/2014/main" id="{9B307C34-D4BD-4837-BD9D-1B4BC107E0FF}"/>
                  </a:ext>
                </a:extLst>
              </p:cNvPr>
              <p:cNvSpPr/>
              <p:nvPr/>
            </p:nvSpPr>
            <p:spPr bwMode="auto">
              <a:xfrm>
                <a:off x="1296000" y="2592000"/>
                <a:ext cx="360000" cy="360000"/>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grpSp>
        <p:grpSp>
          <p:nvGrpSpPr>
            <p:cNvPr id="18" name="Gruppieren 17">
              <a:extLst>
                <a:ext uri="{FF2B5EF4-FFF2-40B4-BE49-F238E27FC236}">
                  <a16:creationId xmlns:a16="http://schemas.microsoft.com/office/drawing/2014/main" id="{0664164D-232E-4252-8098-92A3FE8FDC0E}"/>
                </a:ext>
              </a:extLst>
            </p:cNvPr>
            <p:cNvGrpSpPr/>
            <p:nvPr/>
          </p:nvGrpSpPr>
          <p:grpSpPr>
            <a:xfrm>
              <a:off x="893496" y="4459050"/>
              <a:ext cx="1296000" cy="1296000"/>
              <a:chOff x="360000" y="1656000"/>
              <a:chExt cx="1296000" cy="1296000"/>
            </a:xfrm>
          </p:grpSpPr>
          <p:sp>
            <p:nvSpPr>
              <p:cNvPr id="19" name="Rechteck 18">
                <a:extLst>
                  <a:ext uri="{FF2B5EF4-FFF2-40B4-BE49-F238E27FC236}">
                    <a16:creationId xmlns:a16="http://schemas.microsoft.com/office/drawing/2014/main" id="{E00F1704-6E8F-4CAD-B27E-4DEA14DC7B51}"/>
                  </a:ext>
                </a:extLst>
              </p:cNvPr>
              <p:cNvSpPr/>
              <p:nvPr/>
            </p:nvSpPr>
            <p:spPr bwMode="auto">
              <a:xfrm>
                <a:off x="360000" y="1656000"/>
                <a:ext cx="360000" cy="360000"/>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20" name="Rechteck 19">
                <a:extLst>
                  <a:ext uri="{FF2B5EF4-FFF2-40B4-BE49-F238E27FC236}">
                    <a16:creationId xmlns:a16="http://schemas.microsoft.com/office/drawing/2014/main" id="{0F83221D-DA77-463D-951E-B50589696D06}"/>
                  </a:ext>
                </a:extLst>
              </p:cNvPr>
              <p:cNvSpPr/>
              <p:nvPr/>
            </p:nvSpPr>
            <p:spPr bwMode="auto">
              <a:xfrm>
                <a:off x="360000" y="2124000"/>
                <a:ext cx="360000" cy="360000"/>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21" name="Rechteck 20">
                <a:extLst>
                  <a:ext uri="{FF2B5EF4-FFF2-40B4-BE49-F238E27FC236}">
                    <a16:creationId xmlns:a16="http://schemas.microsoft.com/office/drawing/2014/main" id="{93E4041F-334D-4E5D-83B7-06A607E23488}"/>
                  </a:ext>
                </a:extLst>
              </p:cNvPr>
              <p:cNvSpPr/>
              <p:nvPr/>
            </p:nvSpPr>
            <p:spPr bwMode="auto">
              <a:xfrm>
                <a:off x="360000" y="2592000"/>
                <a:ext cx="360000" cy="360000"/>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22" name="Rechteck 21">
                <a:extLst>
                  <a:ext uri="{FF2B5EF4-FFF2-40B4-BE49-F238E27FC236}">
                    <a16:creationId xmlns:a16="http://schemas.microsoft.com/office/drawing/2014/main" id="{AEB64425-04AD-4637-A6C3-E7E43FDB387C}"/>
                  </a:ext>
                </a:extLst>
              </p:cNvPr>
              <p:cNvSpPr/>
              <p:nvPr/>
            </p:nvSpPr>
            <p:spPr bwMode="auto">
              <a:xfrm>
                <a:off x="828000" y="2592000"/>
                <a:ext cx="360000" cy="360000"/>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24" name="Rechteck 23">
                <a:extLst>
                  <a:ext uri="{FF2B5EF4-FFF2-40B4-BE49-F238E27FC236}">
                    <a16:creationId xmlns:a16="http://schemas.microsoft.com/office/drawing/2014/main" id="{F9423FC2-2033-408D-B9DB-F0C13A5193F4}"/>
                  </a:ext>
                </a:extLst>
              </p:cNvPr>
              <p:cNvSpPr/>
              <p:nvPr/>
            </p:nvSpPr>
            <p:spPr bwMode="auto">
              <a:xfrm>
                <a:off x="828000" y="1656000"/>
                <a:ext cx="360000" cy="360000"/>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25" name="Rechteck 24">
                <a:extLst>
                  <a:ext uri="{FF2B5EF4-FFF2-40B4-BE49-F238E27FC236}">
                    <a16:creationId xmlns:a16="http://schemas.microsoft.com/office/drawing/2014/main" id="{E465DC5A-05F5-4619-841B-01596E422602}"/>
                  </a:ext>
                </a:extLst>
              </p:cNvPr>
              <p:cNvSpPr/>
              <p:nvPr/>
            </p:nvSpPr>
            <p:spPr bwMode="auto">
              <a:xfrm>
                <a:off x="1296000" y="1656000"/>
                <a:ext cx="360000" cy="360000"/>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26" name="Rechteck 25">
                <a:extLst>
                  <a:ext uri="{FF2B5EF4-FFF2-40B4-BE49-F238E27FC236}">
                    <a16:creationId xmlns:a16="http://schemas.microsoft.com/office/drawing/2014/main" id="{CE6DFC77-B99C-4EBA-8E39-50F1004D37F9}"/>
                  </a:ext>
                </a:extLst>
              </p:cNvPr>
              <p:cNvSpPr/>
              <p:nvPr/>
            </p:nvSpPr>
            <p:spPr bwMode="auto">
              <a:xfrm>
                <a:off x="1296000" y="2124000"/>
                <a:ext cx="360000" cy="360000"/>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27" name="Rechteck 26">
                <a:extLst>
                  <a:ext uri="{FF2B5EF4-FFF2-40B4-BE49-F238E27FC236}">
                    <a16:creationId xmlns:a16="http://schemas.microsoft.com/office/drawing/2014/main" id="{BBE31D0E-B4DB-4C0B-A7E4-BA0EA36CA00E}"/>
                  </a:ext>
                </a:extLst>
              </p:cNvPr>
              <p:cNvSpPr/>
              <p:nvPr/>
            </p:nvSpPr>
            <p:spPr bwMode="auto">
              <a:xfrm>
                <a:off x="1296000" y="2592000"/>
                <a:ext cx="360000" cy="360000"/>
              </a:xfrm>
              <a:prstGeom prst="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grpSp>
        <p:sp>
          <p:nvSpPr>
            <p:cNvPr id="30" name="Eingekerbter Richtungspfeil 45">
              <a:extLst>
                <a:ext uri="{FF2B5EF4-FFF2-40B4-BE49-F238E27FC236}">
                  <a16:creationId xmlns:a16="http://schemas.microsoft.com/office/drawing/2014/main" id="{4D99343F-8A0D-4898-BFBC-55F11FFE4EA5}"/>
                </a:ext>
              </a:extLst>
            </p:cNvPr>
            <p:cNvSpPr/>
            <p:nvPr/>
          </p:nvSpPr>
          <p:spPr bwMode="auto">
            <a:xfrm>
              <a:off x="2585580" y="3062770"/>
              <a:ext cx="1704713" cy="516332"/>
            </a:xfrm>
            <a:prstGeom prst="chevron">
              <a:avLst>
                <a:gd name="adj" fmla="val 21128"/>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a:solidFill>
                    <a:schemeClr val="tx1"/>
                  </a:solidFill>
                  <a:cs typeface="Arial" pitchFamily="34" charset="0"/>
                </a:rPr>
                <a:t>Process</a:t>
              </a:r>
            </a:p>
          </p:txBody>
        </p:sp>
        <p:sp>
          <p:nvSpPr>
            <p:cNvPr id="31" name="Eingekerbter Richtungspfeil 45">
              <a:extLst>
                <a:ext uri="{FF2B5EF4-FFF2-40B4-BE49-F238E27FC236}">
                  <a16:creationId xmlns:a16="http://schemas.microsoft.com/office/drawing/2014/main" id="{26D62A8F-3C51-4665-862F-77D6182CAD70}"/>
                </a:ext>
              </a:extLst>
            </p:cNvPr>
            <p:cNvSpPr/>
            <p:nvPr/>
          </p:nvSpPr>
          <p:spPr bwMode="auto">
            <a:xfrm>
              <a:off x="2585580" y="4848884"/>
              <a:ext cx="1704713" cy="516332"/>
            </a:xfrm>
            <a:prstGeom prst="chevron">
              <a:avLst>
                <a:gd name="adj" fmla="val 21128"/>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a:solidFill>
                    <a:schemeClr val="tx1"/>
                  </a:solidFill>
                  <a:cs typeface="Arial" pitchFamily="34" charset="0"/>
                </a:rPr>
                <a:t>Process</a:t>
              </a:r>
            </a:p>
          </p:txBody>
        </p:sp>
        <p:sp>
          <p:nvSpPr>
            <p:cNvPr id="32" name="Textfeld 31">
              <a:extLst>
                <a:ext uri="{FF2B5EF4-FFF2-40B4-BE49-F238E27FC236}">
                  <a16:creationId xmlns:a16="http://schemas.microsoft.com/office/drawing/2014/main" id="{CB6DA71C-264D-49F7-9486-7522CE122D7C}"/>
                </a:ext>
              </a:extLst>
            </p:cNvPr>
            <p:cNvSpPr txBox="1"/>
            <p:nvPr/>
          </p:nvSpPr>
          <p:spPr>
            <a:xfrm>
              <a:off x="4435569" y="3136270"/>
              <a:ext cx="253203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atin typeface="Arial" pitchFamily="34" charset="0"/>
                </a:rPr>
                <a:t>Output + Noise</a:t>
              </a:r>
            </a:p>
          </p:txBody>
        </p:sp>
        <p:sp>
          <p:nvSpPr>
            <p:cNvPr id="33" name="Textfeld 32">
              <a:extLst>
                <a:ext uri="{FF2B5EF4-FFF2-40B4-BE49-F238E27FC236}">
                  <a16:creationId xmlns:a16="http://schemas.microsoft.com/office/drawing/2014/main" id="{52B3D392-EA26-4D85-82FC-02FB1105C782}"/>
                </a:ext>
              </a:extLst>
            </p:cNvPr>
            <p:cNvSpPr txBox="1"/>
            <p:nvPr/>
          </p:nvSpPr>
          <p:spPr>
            <a:xfrm>
              <a:off x="4435569" y="4922384"/>
              <a:ext cx="246539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atin typeface="Arial" pitchFamily="34" charset="0"/>
                </a:rPr>
                <a:t>Output + Noise</a:t>
              </a:r>
            </a:p>
          </p:txBody>
        </p:sp>
        <p:sp>
          <p:nvSpPr>
            <p:cNvPr id="34" name="Pfeil nach rechts 66">
              <a:extLst>
                <a:ext uri="{FF2B5EF4-FFF2-40B4-BE49-F238E27FC236}">
                  <a16:creationId xmlns:a16="http://schemas.microsoft.com/office/drawing/2014/main" id="{486FC517-1CF5-4FE2-86A8-CA656E5DB8BD}"/>
                </a:ext>
              </a:extLst>
            </p:cNvPr>
            <p:cNvSpPr/>
            <p:nvPr/>
          </p:nvSpPr>
          <p:spPr bwMode="auto">
            <a:xfrm>
              <a:off x="4511014" y="3565387"/>
              <a:ext cx="1704713" cy="1280462"/>
            </a:xfrm>
            <a:prstGeom prst="upDownArrow">
              <a:avLst>
                <a:gd name="adj1" fmla="val 100000"/>
                <a:gd name="adj2" fmla="val 50000"/>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Equally </a:t>
              </a:r>
            </a:p>
            <a:p>
              <a:pPr algn="ctr" eaLnBrk="0" hangingPunct="0"/>
              <a:r>
                <a:rPr lang="en-US" dirty="0">
                  <a:solidFill>
                    <a:schemeClr val="tx1"/>
                  </a:solidFill>
                  <a:cs typeface="Arial" pitchFamily="34" charset="0"/>
                </a:rPr>
                <a:t>likely</a:t>
              </a:r>
            </a:p>
          </p:txBody>
        </p:sp>
        <p:graphicFrame>
          <p:nvGraphicFramePr>
            <p:cNvPr id="37" name="Diagramm 36">
              <a:extLst>
                <a:ext uri="{FF2B5EF4-FFF2-40B4-BE49-F238E27FC236}">
                  <a16:creationId xmlns:a16="http://schemas.microsoft.com/office/drawing/2014/main" id="{1C094BEF-1415-4BF8-8C47-5F06A2FAA51A}"/>
                </a:ext>
              </a:extLst>
            </p:cNvPr>
            <p:cNvGraphicFramePr/>
            <p:nvPr>
              <p:extLst>
                <p:ext uri="{D42A27DB-BD31-4B8C-83A1-F6EECF244321}">
                  <p14:modId xmlns:p14="http://schemas.microsoft.com/office/powerpoint/2010/main" val="1992496405"/>
                </p:ext>
              </p:extLst>
            </p:nvPr>
          </p:nvGraphicFramePr>
          <p:xfrm>
            <a:off x="7015912" y="2852864"/>
            <a:ext cx="4912853" cy="3211093"/>
          </p:xfrm>
          <a:graphic>
            <a:graphicData uri="http://schemas.openxmlformats.org/drawingml/2006/chart">
              <c:chart xmlns:c="http://schemas.openxmlformats.org/drawingml/2006/chart" xmlns:r="http://schemas.openxmlformats.org/officeDocument/2006/relationships" r:id="rId2"/>
            </a:graphicData>
          </a:graphic>
        </p:graphicFrame>
      </p:grpSp>
      <p:sp>
        <p:nvSpPr>
          <p:cNvPr id="3" name="Textfeld 2">
            <a:extLst>
              <a:ext uri="{FF2B5EF4-FFF2-40B4-BE49-F238E27FC236}">
                <a16:creationId xmlns:a16="http://schemas.microsoft.com/office/drawing/2014/main" id="{6C40E215-6E0A-4975-A218-37BA481BEE32}"/>
              </a:ext>
            </a:extLst>
          </p:cNvPr>
          <p:cNvSpPr txBox="1"/>
          <p:nvPr/>
        </p:nvSpPr>
        <p:spPr>
          <a:xfrm>
            <a:off x="332903" y="1251966"/>
            <a:ext cx="11524664"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latin typeface="Arial" pitchFamily="34" charset="0"/>
              </a:rPr>
              <a:t>“It (Differential Privacy) ensures, that any sequence of outputs […] is ‘essentially’</a:t>
            </a:r>
          </a:p>
          <a:p>
            <a:pPr algn="ctr"/>
            <a:r>
              <a:rPr lang="en-US" dirty="0">
                <a:latin typeface="Arial" pitchFamily="34" charset="0"/>
              </a:rPr>
              <a:t>equally likely to occur, independent of the presence or absence of any individual” </a:t>
            </a:r>
            <a:r>
              <a:rPr lang="en-US" baseline="30000" dirty="0">
                <a:latin typeface="Arial" pitchFamily="34" charset="0"/>
              </a:rPr>
              <a:t>4</a:t>
            </a:r>
          </a:p>
        </p:txBody>
      </p:sp>
    </p:spTree>
    <p:extLst>
      <p:ext uri="{BB962C8B-B14F-4D97-AF65-F5344CB8AC3E}">
        <p14:creationId xmlns:p14="http://schemas.microsoft.com/office/powerpoint/2010/main" val="300243877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p:txBody>
          <a:bodyPr/>
          <a:lstStyle/>
          <a:p>
            <a:r>
              <a:rPr lang="en-US" dirty="0"/>
              <a:t>Existing References – Lecture Textbooks</a:t>
            </a:r>
            <a:endParaRPr lang="de-DE" dirty="0"/>
          </a:p>
        </p:txBody>
      </p:sp>
      <p:sp>
        <p:nvSpPr>
          <p:cNvPr id="3" name="Inhaltsplatzhalter 2">
            <a:extLst>
              <a:ext uri="{FF2B5EF4-FFF2-40B4-BE49-F238E27FC236}">
                <a16:creationId xmlns:a16="http://schemas.microsoft.com/office/drawing/2014/main" id="{DF9FBA1E-6C7E-4749-8FB3-E17F48095D02}"/>
              </a:ext>
            </a:extLst>
          </p:cNvPr>
          <p:cNvSpPr>
            <a:spLocks noGrp="1"/>
          </p:cNvSpPr>
          <p:nvPr>
            <p:ph idx="1"/>
          </p:nvPr>
        </p:nvSpPr>
        <p:spPr/>
        <p:txBody>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p:txBody>
          <a:bodyPr/>
          <a:lstStyle/>
          <a:p>
            <a:pPr>
              <a:defRPr/>
            </a:pPr>
            <a:r>
              <a:rPr lang="en-US" dirty="0"/>
              <a:t>Marcus Land - Master Thesis - Final Presentation</a:t>
            </a:r>
            <a:endParaRPr lang="de-DE" dirty="0"/>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p:txBody>
          <a:bodyPr/>
          <a:lstStyle/>
          <a:p>
            <a:pPr>
              <a:defRPr/>
            </a:pPr>
            <a:fld id="{05BC9FAB-BDC1-47C0-A8BB-6E12A8205D33}" type="slidenum">
              <a:rPr lang="de-DE" smtClean="0"/>
              <a:pPr>
                <a:defRPr/>
              </a:pPr>
              <a:t>40</a:t>
            </a:fld>
            <a:endParaRPr lang="de-DE"/>
          </a:p>
        </p:txBody>
      </p:sp>
      <p:sp>
        <p:nvSpPr>
          <p:cNvPr id="37" name="Textfeld 36">
            <a:extLst>
              <a:ext uri="{FF2B5EF4-FFF2-40B4-BE49-F238E27FC236}">
                <a16:creationId xmlns:a16="http://schemas.microsoft.com/office/drawing/2014/main" id="{F5E56184-B1C9-46E2-968A-840BDC1951AD}"/>
              </a:ext>
            </a:extLst>
          </p:cNvPr>
          <p:cNvSpPr txBox="1"/>
          <p:nvPr/>
        </p:nvSpPr>
        <p:spPr>
          <a:xfrm>
            <a:off x="445284" y="1736269"/>
            <a:ext cx="3086500" cy="255454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a:solidFill>
                  <a:schemeClr val="bg1">
                    <a:lumMod val="50000"/>
                  </a:schemeClr>
                </a:solidFill>
                <a:latin typeface="Arial" pitchFamily="34" charset="0"/>
              </a:rPr>
              <a:t>Lecture from fall 2020 by Joseph P. Near, an assistant professor at the University of Vermont and affiliated with Uber</a:t>
            </a:r>
          </a:p>
          <a:p>
            <a:pPr marL="285750" indent="-285750">
              <a:buFont typeface="Arial" panose="020B0604020202020204" pitchFamily="34" charset="0"/>
              <a:buChar char="•"/>
            </a:pPr>
            <a:r>
              <a:rPr lang="en-US" sz="1600" dirty="0">
                <a:solidFill>
                  <a:schemeClr val="bg1">
                    <a:lumMod val="50000"/>
                  </a:schemeClr>
                </a:solidFill>
                <a:latin typeface="Arial" pitchFamily="34" charset="0"/>
              </a:rPr>
              <a:t>He provided the textbook for his lecture in the form of a </a:t>
            </a:r>
            <a:r>
              <a:rPr lang="en-US" sz="1600" dirty="0" err="1">
                <a:solidFill>
                  <a:schemeClr val="bg1">
                    <a:lumMod val="50000"/>
                  </a:schemeClr>
                </a:solidFill>
                <a:latin typeface="Arial" pitchFamily="34" charset="0"/>
              </a:rPr>
              <a:t>Jupyter</a:t>
            </a:r>
            <a:r>
              <a:rPr lang="en-US" sz="1600" dirty="0">
                <a:solidFill>
                  <a:schemeClr val="bg1">
                    <a:lumMod val="50000"/>
                  </a:schemeClr>
                </a:solidFill>
                <a:latin typeface="Arial" pitchFamily="34" charset="0"/>
              </a:rPr>
              <a:t> notebook, containing learning objectives and code examples</a:t>
            </a:r>
          </a:p>
        </p:txBody>
      </p:sp>
      <p:pic>
        <p:nvPicPr>
          <p:cNvPr id="7" name="Grafik 6">
            <a:extLst>
              <a:ext uri="{FF2B5EF4-FFF2-40B4-BE49-F238E27FC236}">
                <a16:creationId xmlns:a16="http://schemas.microsoft.com/office/drawing/2014/main" id="{E87274DB-EBCC-4C63-BAE0-1A466572462C}"/>
              </a:ext>
            </a:extLst>
          </p:cNvPr>
          <p:cNvPicPr>
            <a:picLocks noChangeAspect="1"/>
          </p:cNvPicPr>
          <p:nvPr/>
        </p:nvPicPr>
        <p:blipFill rotWithShape="1">
          <a:blip r:embed="rId3"/>
          <a:srcRect r="17786" b="25338"/>
          <a:stretch/>
        </p:blipFill>
        <p:spPr>
          <a:xfrm>
            <a:off x="3531785" y="981076"/>
            <a:ext cx="8325781" cy="5400675"/>
          </a:xfrm>
          <a:prstGeom prst="rect">
            <a:avLst/>
          </a:prstGeom>
          <a:effectLst>
            <a:outerShdw blurRad="50800" dist="38100" dir="2700000" algn="tl" rotWithShape="0">
              <a:prstClr val="black">
                <a:alpha val="40000"/>
              </a:prstClr>
            </a:outerShdw>
          </a:effectLst>
        </p:spPr>
      </p:pic>
      <p:pic>
        <p:nvPicPr>
          <p:cNvPr id="7170" name="Picture 2" descr="Offene Stellen University of Vermont - Academic Positions">
            <a:extLst>
              <a:ext uri="{FF2B5EF4-FFF2-40B4-BE49-F238E27FC236}">
                <a16:creationId xmlns:a16="http://schemas.microsoft.com/office/drawing/2014/main" id="{014AF4E0-786A-4271-B4C0-653ADC41263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935" y="980489"/>
            <a:ext cx="2745751" cy="56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97582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p:txBody>
          <a:bodyPr/>
          <a:lstStyle/>
          <a:p>
            <a:r>
              <a:rPr lang="en-US" dirty="0"/>
              <a:t>Rising Interest in Differential Privacy – Google Analytics</a:t>
            </a:r>
            <a:endParaRPr lang="de-DE" dirty="0"/>
          </a:p>
        </p:txBody>
      </p:sp>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p:txBody>
          <a:bodyPr/>
          <a:lstStyle/>
          <a:p>
            <a:pPr>
              <a:defRPr/>
            </a:pPr>
            <a:r>
              <a:rPr lang="en-US"/>
              <a:t>Marcus Land - Master Thesis - Final Presentation</a:t>
            </a:r>
            <a:endParaRPr lang="de-DE" dirty="0"/>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p:txBody>
          <a:bodyPr/>
          <a:lstStyle/>
          <a:p>
            <a:pPr>
              <a:defRPr/>
            </a:pPr>
            <a:fld id="{05BC9FAB-BDC1-47C0-A8BB-6E12A8205D33}" type="slidenum">
              <a:rPr lang="de-DE" smtClean="0"/>
              <a:pPr>
                <a:defRPr/>
              </a:pPr>
              <a:t>41</a:t>
            </a:fld>
            <a:endParaRPr lang="de-DE"/>
          </a:p>
        </p:txBody>
      </p:sp>
      <p:pic>
        <p:nvPicPr>
          <p:cNvPr id="10" name="Inhaltsplatzhalter 11">
            <a:extLst>
              <a:ext uri="{FF2B5EF4-FFF2-40B4-BE49-F238E27FC236}">
                <a16:creationId xmlns:a16="http://schemas.microsoft.com/office/drawing/2014/main" id="{98C2AC72-01DD-4B89-A2FF-7CA8455CE7FF}"/>
              </a:ext>
            </a:extLst>
          </p:cNvPr>
          <p:cNvPicPr>
            <a:picLocks noChangeAspect="1"/>
          </p:cNvPicPr>
          <p:nvPr/>
        </p:nvPicPr>
        <p:blipFill>
          <a:blip r:embed="rId3"/>
          <a:stretch>
            <a:fillRect/>
          </a:stretch>
        </p:blipFill>
        <p:spPr bwMode="auto">
          <a:xfrm>
            <a:off x="1476678" y="1027846"/>
            <a:ext cx="9235583" cy="2672183"/>
          </a:xfrm>
          <a:prstGeom prst="rect">
            <a:avLst/>
          </a:prstGeom>
          <a:noFill/>
          <a:ln w="9525">
            <a:noFill/>
            <a:miter lim="800000"/>
            <a:headEnd/>
            <a:tailEnd/>
          </a:ln>
        </p:spPr>
      </p:pic>
      <p:pic>
        <p:nvPicPr>
          <p:cNvPr id="11" name="Grafik 10">
            <a:extLst>
              <a:ext uri="{FF2B5EF4-FFF2-40B4-BE49-F238E27FC236}">
                <a16:creationId xmlns:a16="http://schemas.microsoft.com/office/drawing/2014/main" id="{31F33EC3-6453-4B2A-AD0F-F2B069D6DFAC}"/>
              </a:ext>
            </a:extLst>
          </p:cNvPr>
          <p:cNvPicPr>
            <a:picLocks noChangeAspect="1"/>
          </p:cNvPicPr>
          <p:nvPr/>
        </p:nvPicPr>
        <p:blipFill>
          <a:blip r:embed="rId4"/>
          <a:stretch>
            <a:fillRect/>
          </a:stretch>
        </p:blipFill>
        <p:spPr>
          <a:xfrm>
            <a:off x="1476678" y="3700029"/>
            <a:ext cx="9235583" cy="2759412"/>
          </a:xfrm>
          <a:prstGeom prst="rect">
            <a:avLst/>
          </a:prstGeom>
        </p:spPr>
      </p:pic>
    </p:spTree>
    <p:extLst>
      <p:ext uri="{BB962C8B-B14F-4D97-AF65-F5344CB8AC3E}">
        <p14:creationId xmlns:p14="http://schemas.microsoft.com/office/powerpoint/2010/main" val="328534733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p:txBody>
          <a:bodyPr/>
          <a:lstStyle/>
          <a:p>
            <a:r>
              <a:rPr lang="en-US" dirty="0"/>
              <a:t>Rising Interest in Differential Privacy</a:t>
            </a:r>
            <a:endParaRPr lang="de-DE" dirty="0"/>
          </a:p>
        </p:txBody>
      </p:sp>
      <p:graphicFrame>
        <p:nvGraphicFramePr>
          <p:cNvPr id="9" name="Inhaltsplatzhalter 8">
            <a:extLst>
              <a:ext uri="{FF2B5EF4-FFF2-40B4-BE49-F238E27FC236}">
                <a16:creationId xmlns:a16="http://schemas.microsoft.com/office/drawing/2014/main" id="{61E0503F-D57D-42C6-B48A-3F07F17395AB}"/>
              </a:ext>
            </a:extLst>
          </p:cNvPr>
          <p:cNvGraphicFramePr>
            <a:graphicFrameLocks noGrp="1"/>
          </p:cNvGraphicFramePr>
          <p:nvPr>
            <p:ph idx="1"/>
            <p:extLst>
              <p:ext uri="{D42A27DB-BD31-4B8C-83A1-F6EECF244321}">
                <p14:modId xmlns:p14="http://schemas.microsoft.com/office/powerpoint/2010/main" val="253619763"/>
              </p:ext>
            </p:extLst>
          </p:nvPr>
        </p:nvGraphicFramePr>
        <p:xfrm>
          <a:off x="332903" y="1182317"/>
          <a:ext cx="11524664" cy="4968079"/>
        </p:xfrm>
        <a:graphic>
          <a:graphicData uri="http://schemas.openxmlformats.org/drawingml/2006/chart">
            <c:chart xmlns:c="http://schemas.openxmlformats.org/drawingml/2006/chart" xmlns:r="http://schemas.openxmlformats.org/officeDocument/2006/relationships" r:id="rId3"/>
          </a:graphicData>
        </a:graphic>
      </p:graphicFrame>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p:txBody>
          <a:bodyPr/>
          <a:lstStyle/>
          <a:p>
            <a:pPr>
              <a:defRPr/>
            </a:pPr>
            <a:r>
              <a:rPr lang="en-US"/>
              <a:t>Marcus Land - Master Thesis - Final Presentation</a:t>
            </a:r>
            <a:endParaRPr lang="de-DE" dirty="0"/>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p:txBody>
          <a:bodyPr/>
          <a:lstStyle/>
          <a:p>
            <a:pPr>
              <a:defRPr/>
            </a:pPr>
            <a:fld id="{05BC9FAB-BDC1-47C0-A8BB-6E12A8205D33}" type="slidenum">
              <a:rPr lang="de-DE" smtClean="0"/>
              <a:pPr>
                <a:defRPr/>
              </a:pPr>
              <a:t>42</a:t>
            </a:fld>
            <a:endParaRPr lang="de-DE"/>
          </a:p>
        </p:txBody>
      </p:sp>
    </p:spTree>
    <p:extLst>
      <p:ext uri="{BB962C8B-B14F-4D97-AF65-F5344CB8AC3E}">
        <p14:creationId xmlns:p14="http://schemas.microsoft.com/office/powerpoint/2010/main" val="261370404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5188" y="44894"/>
            <a:ext cx="10584721" cy="720631"/>
          </a:xfrm>
        </p:spPr>
        <p:txBody>
          <a:bodyPr/>
          <a:lstStyle/>
          <a:p>
            <a:r>
              <a:rPr lang="en-US" dirty="0"/>
              <a:t>Analysis of the Differential Privacy Research Field</a:t>
            </a:r>
          </a:p>
        </p:txBody>
      </p:sp>
      <p:pic>
        <p:nvPicPr>
          <p:cNvPr id="11" name="Grafik 6">
            <a:extLst>
              <a:ext uri="{FF2B5EF4-FFF2-40B4-BE49-F238E27FC236}">
                <a16:creationId xmlns:a16="http://schemas.microsoft.com/office/drawing/2014/main" id="{DF306C31-AFF2-484E-8710-F15796964FD4}"/>
              </a:ext>
            </a:extLst>
          </p:cNvPr>
          <p:cNvPicPr>
            <a:picLocks noChangeAspect="1"/>
          </p:cNvPicPr>
          <p:nvPr/>
        </p:nvPicPr>
        <p:blipFill rotWithShape="1">
          <a:blip r:embed="rId3"/>
          <a:srcRect l="16134" r="15287" b="1341"/>
          <a:stretch/>
        </p:blipFill>
        <p:spPr>
          <a:xfrm>
            <a:off x="1824954" y="951544"/>
            <a:ext cx="7919849" cy="5936640"/>
          </a:xfrm>
          <a:prstGeom prst="rect">
            <a:avLst/>
          </a:prstGeom>
          <a:noFill/>
          <a:effectLst>
            <a:softEdge rad="317500"/>
          </a:effectLst>
        </p:spPr>
      </p:pic>
      <p:sp>
        <p:nvSpPr>
          <p:cNvPr id="13" name="Textfeld 7">
            <a:extLst>
              <a:ext uri="{FF2B5EF4-FFF2-40B4-BE49-F238E27FC236}">
                <a16:creationId xmlns:a16="http://schemas.microsoft.com/office/drawing/2014/main" id="{8C7A1E03-D97E-4849-98CF-7F23BCC797DE}"/>
              </a:ext>
            </a:extLst>
          </p:cNvPr>
          <p:cNvSpPr txBox="1"/>
          <p:nvPr/>
        </p:nvSpPr>
        <p:spPr>
          <a:xfrm>
            <a:off x="8687156" y="1262034"/>
            <a:ext cx="2669175" cy="923210"/>
          </a:xfrm>
          <a:prstGeom prst="rect">
            <a:avLst/>
          </a:prstGeom>
          <a:noFill/>
          <a:ln w="19050">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atin typeface="Arial" pitchFamily="34" charset="0"/>
              </a:rPr>
              <a:t>Keywords with more than 40 occurrences out of 2793 publications</a:t>
            </a:r>
          </a:p>
        </p:txBody>
      </p:sp>
      <p:grpSp>
        <p:nvGrpSpPr>
          <p:cNvPr id="14" name="Gruppieren 13">
            <a:extLst>
              <a:ext uri="{FF2B5EF4-FFF2-40B4-BE49-F238E27FC236}">
                <a16:creationId xmlns:a16="http://schemas.microsoft.com/office/drawing/2014/main" id="{F0021948-E309-2343-9D97-DC9F8146D791}"/>
              </a:ext>
            </a:extLst>
          </p:cNvPr>
          <p:cNvGrpSpPr/>
          <p:nvPr/>
        </p:nvGrpSpPr>
        <p:grpSpPr>
          <a:xfrm>
            <a:off x="7319186" y="6267624"/>
            <a:ext cx="1873160" cy="338554"/>
            <a:chOff x="7320138" y="6198322"/>
            <a:chExt cx="1873404" cy="338598"/>
          </a:xfrm>
        </p:grpSpPr>
        <p:sp>
          <p:nvSpPr>
            <p:cNvPr id="15" name="Textfeld 10">
              <a:extLst>
                <a:ext uri="{FF2B5EF4-FFF2-40B4-BE49-F238E27FC236}">
                  <a16:creationId xmlns:a16="http://schemas.microsoft.com/office/drawing/2014/main" id="{E2D14964-A23C-8D47-85A3-587C8F63EDE2}"/>
                </a:ext>
              </a:extLst>
            </p:cNvPr>
            <p:cNvSpPr txBox="1"/>
            <p:nvPr/>
          </p:nvSpPr>
          <p:spPr>
            <a:xfrm>
              <a:off x="7968208" y="6198322"/>
              <a:ext cx="1225334" cy="338598"/>
            </a:xfrm>
            <a:prstGeom prst="rect">
              <a:avLst/>
            </a:prstGeom>
            <a:noFill/>
            <a:ln w="19050">
              <a:solidFill>
                <a:srgbClr val="88D4DF"/>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Arial" pitchFamily="34" charset="0"/>
                </a:rPr>
                <a:t>Healthcare</a:t>
              </a:r>
            </a:p>
          </p:txBody>
        </p:sp>
        <p:cxnSp>
          <p:nvCxnSpPr>
            <p:cNvPr id="16" name="Gerade Verbindung mit Pfeil 9">
              <a:extLst>
                <a:ext uri="{FF2B5EF4-FFF2-40B4-BE49-F238E27FC236}">
                  <a16:creationId xmlns:a16="http://schemas.microsoft.com/office/drawing/2014/main" id="{21AB6ABD-10A8-484D-93D0-A1C8E2BCA18E}"/>
                </a:ext>
              </a:extLst>
            </p:cNvPr>
            <p:cNvCxnSpPr>
              <a:cxnSpLocks/>
              <a:stCxn id="15" idx="1"/>
            </p:cNvCxnSpPr>
            <p:nvPr/>
          </p:nvCxnSpPr>
          <p:spPr bwMode="auto">
            <a:xfrm flipH="1" flipV="1">
              <a:off x="7320138" y="6261461"/>
              <a:ext cx="648070" cy="10616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grpSp>
      <p:grpSp>
        <p:nvGrpSpPr>
          <p:cNvPr id="17" name="Gruppieren 15">
            <a:extLst>
              <a:ext uri="{FF2B5EF4-FFF2-40B4-BE49-F238E27FC236}">
                <a16:creationId xmlns:a16="http://schemas.microsoft.com/office/drawing/2014/main" id="{257B5884-5DE5-D947-AF5D-DF1C4D07A463}"/>
              </a:ext>
            </a:extLst>
          </p:cNvPr>
          <p:cNvGrpSpPr/>
          <p:nvPr/>
        </p:nvGrpSpPr>
        <p:grpSpPr>
          <a:xfrm>
            <a:off x="8543159" y="2985036"/>
            <a:ext cx="1799966" cy="584699"/>
            <a:chOff x="7464152" y="5805264"/>
            <a:chExt cx="1800200" cy="584775"/>
          </a:xfrm>
        </p:grpSpPr>
        <p:sp>
          <p:nvSpPr>
            <p:cNvPr id="18" name="Textfeld 17">
              <a:extLst>
                <a:ext uri="{FF2B5EF4-FFF2-40B4-BE49-F238E27FC236}">
                  <a16:creationId xmlns:a16="http://schemas.microsoft.com/office/drawing/2014/main" id="{15BF41F7-C53D-AB4A-BA60-C1476D7AF7C9}"/>
                </a:ext>
              </a:extLst>
            </p:cNvPr>
            <p:cNvSpPr txBox="1"/>
            <p:nvPr/>
          </p:nvSpPr>
          <p:spPr>
            <a:xfrm>
              <a:off x="7968208" y="5805264"/>
              <a:ext cx="1296144" cy="584775"/>
            </a:xfrm>
            <a:prstGeom prst="rect">
              <a:avLst/>
            </a:prstGeom>
            <a:noFill/>
            <a:ln w="19050">
              <a:solidFill>
                <a:srgbClr val="72BA66"/>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a:latin typeface="Arial" pitchFamily="34" charset="0"/>
                </a:rPr>
                <a:t>Distributed systems</a:t>
              </a:r>
            </a:p>
          </p:txBody>
        </p:sp>
        <p:cxnSp>
          <p:nvCxnSpPr>
            <p:cNvPr id="19" name="Gerade Verbindung mit Pfeil 18">
              <a:extLst>
                <a:ext uri="{FF2B5EF4-FFF2-40B4-BE49-F238E27FC236}">
                  <a16:creationId xmlns:a16="http://schemas.microsoft.com/office/drawing/2014/main" id="{56BF8197-3695-884A-975A-0D0315A45D82}"/>
                </a:ext>
              </a:extLst>
            </p:cNvPr>
            <p:cNvCxnSpPr>
              <a:cxnSpLocks/>
              <a:stCxn id="18" idx="1"/>
            </p:cNvCxnSpPr>
            <p:nvPr/>
          </p:nvCxnSpPr>
          <p:spPr bwMode="auto">
            <a:xfrm flipH="1">
              <a:off x="7464152" y="6097652"/>
              <a:ext cx="504056" cy="164892"/>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grpSp>
      <p:grpSp>
        <p:nvGrpSpPr>
          <p:cNvPr id="20" name="Gruppieren 19">
            <a:extLst>
              <a:ext uri="{FF2B5EF4-FFF2-40B4-BE49-F238E27FC236}">
                <a16:creationId xmlns:a16="http://schemas.microsoft.com/office/drawing/2014/main" id="{A3E98152-26DE-2F48-8A87-1162EA6F7A9D}"/>
              </a:ext>
            </a:extLst>
          </p:cNvPr>
          <p:cNvGrpSpPr/>
          <p:nvPr/>
        </p:nvGrpSpPr>
        <p:grpSpPr>
          <a:xfrm>
            <a:off x="1560881" y="1541250"/>
            <a:ext cx="1943964" cy="584699"/>
            <a:chOff x="8222106" y="5805264"/>
            <a:chExt cx="1944217" cy="584775"/>
          </a:xfrm>
        </p:grpSpPr>
        <p:sp>
          <p:nvSpPr>
            <p:cNvPr id="21" name="Textfeld 20">
              <a:extLst>
                <a:ext uri="{FF2B5EF4-FFF2-40B4-BE49-F238E27FC236}">
                  <a16:creationId xmlns:a16="http://schemas.microsoft.com/office/drawing/2014/main" id="{0FF7CB6D-6614-7744-B3C1-70F1446E00DD}"/>
                </a:ext>
              </a:extLst>
            </p:cNvPr>
            <p:cNvSpPr txBox="1"/>
            <p:nvPr/>
          </p:nvSpPr>
          <p:spPr>
            <a:xfrm>
              <a:off x="8222106" y="5805264"/>
              <a:ext cx="1042245" cy="584775"/>
            </a:xfrm>
            <a:prstGeom prst="rect">
              <a:avLst/>
            </a:prstGeom>
            <a:noFill/>
            <a:ln w="19050">
              <a:solidFill>
                <a:srgbClr val="A47DC6"/>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a:latin typeface="Arial" pitchFamily="34" charset="0"/>
                </a:rPr>
                <a:t>Location data</a:t>
              </a:r>
            </a:p>
          </p:txBody>
        </p:sp>
        <p:cxnSp>
          <p:nvCxnSpPr>
            <p:cNvPr id="22" name="Gerade Verbindung mit Pfeil 21">
              <a:extLst>
                <a:ext uri="{FF2B5EF4-FFF2-40B4-BE49-F238E27FC236}">
                  <a16:creationId xmlns:a16="http://schemas.microsoft.com/office/drawing/2014/main" id="{9D934001-EE0D-4648-80B7-E0B3A8EDE1A6}"/>
                </a:ext>
              </a:extLst>
            </p:cNvPr>
            <p:cNvCxnSpPr>
              <a:cxnSpLocks/>
              <a:stCxn id="21" idx="3"/>
            </p:cNvCxnSpPr>
            <p:nvPr/>
          </p:nvCxnSpPr>
          <p:spPr bwMode="auto">
            <a:xfrm>
              <a:off x="9264351" y="6097652"/>
              <a:ext cx="901972" cy="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grpSp>
      <p:grpSp>
        <p:nvGrpSpPr>
          <p:cNvPr id="23" name="Gruppieren 28">
            <a:extLst>
              <a:ext uri="{FF2B5EF4-FFF2-40B4-BE49-F238E27FC236}">
                <a16:creationId xmlns:a16="http://schemas.microsoft.com/office/drawing/2014/main" id="{92161077-B148-AB43-9CE3-C3BC89E4D286}"/>
              </a:ext>
            </a:extLst>
          </p:cNvPr>
          <p:cNvGrpSpPr/>
          <p:nvPr/>
        </p:nvGrpSpPr>
        <p:grpSpPr>
          <a:xfrm>
            <a:off x="7319183" y="5437955"/>
            <a:ext cx="2626390" cy="584699"/>
            <a:chOff x="6637620" y="5805264"/>
            <a:chExt cx="2626732" cy="584775"/>
          </a:xfrm>
        </p:grpSpPr>
        <p:sp>
          <p:nvSpPr>
            <p:cNvPr id="24" name="Textfeld 29">
              <a:extLst>
                <a:ext uri="{FF2B5EF4-FFF2-40B4-BE49-F238E27FC236}">
                  <a16:creationId xmlns:a16="http://schemas.microsoft.com/office/drawing/2014/main" id="{F9E28854-7CD3-CB4C-9FB1-67576C95DEF9}"/>
                </a:ext>
              </a:extLst>
            </p:cNvPr>
            <p:cNvSpPr txBox="1"/>
            <p:nvPr/>
          </p:nvSpPr>
          <p:spPr>
            <a:xfrm>
              <a:off x="7968208" y="5805264"/>
              <a:ext cx="1296144" cy="584775"/>
            </a:xfrm>
            <a:prstGeom prst="rect">
              <a:avLst/>
            </a:prstGeom>
            <a:noFill/>
            <a:ln w="19050">
              <a:solidFill>
                <a:srgbClr val="5D95C4"/>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a:latin typeface="Arial" pitchFamily="34" charset="0"/>
                </a:rPr>
                <a:t>Machine Learning</a:t>
              </a:r>
            </a:p>
          </p:txBody>
        </p:sp>
        <p:cxnSp>
          <p:nvCxnSpPr>
            <p:cNvPr id="25" name="Gerade Verbindung mit Pfeil 30">
              <a:extLst>
                <a:ext uri="{FF2B5EF4-FFF2-40B4-BE49-F238E27FC236}">
                  <a16:creationId xmlns:a16="http://schemas.microsoft.com/office/drawing/2014/main" id="{D2406AB3-69BE-9248-940C-04AE84540EEC}"/>
                </a:ext>
              </a:extLst>
            </p:cNvPr>
            <p:cNvCxnSpPr>
              <a:cxnSpLocks/>
              <a:stCxn id="24" idx="1"/>
            </p:cNvCxnSpPr>
            <p:nvPr/>
          </p:nvCxnSpPr>
          <p:spPr bwMode="auto">
            <a:xfrm flipH="1">
              <a:off x="6637620" y="6097652"/>
              <a:ext cx="1330588" cy="67652"/>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grpSp>
      <p:grpSp>
        <p:nvGrpSpPr>
          <p:cNvPr id="26" name="Gruppieren 35">
            <a:extLst>
              <a:ext uri="{FF2B5EF4-FFF2-40B4-BE49-F238E27FC236}">
                <a16:creationId xmlns:a16="http://schemas.microsoft.com/office/drawing/2014/main" id="{12363570-99A8-CA41-BD15-3FF1D1D06CCC}"/>
              </a:ext>
            </a:extLst>
          </p:cNvPr>
          <p:cNvGrpSpPr/>
          <p:nvPr/>
        </p:nvGrpSpPr>
        <p:grpSpPr>
          <a:xfrm>
            <a:off x="970467" y="2837085"/>
            <a:ext cx="1511971" cy="801141"/>
            <a:chOff x="8222106" y="5805264"/>
            <a:chExt cx="1512168" cy="801245"/>
          </a:xfrm>
        </p:grpSpPr>
        <p:sp>
          <p:nvSpPr>
            <p:cNvPr id="27" name="Textfeld 36">
              <a:extLst>
                <a:ext uri="{FF2B5EF4-FFF2-40B4-BE49-F238E27FC236}">
                  <a16:creationId xmlns:a16="http://schemas.microsoft.com/office/drawing/2014/main" id="{17A392B7-C896-E740-BE2B-F58F36C228D6}"/>
                </a:ext>
              </a:extLst>
            </p:cNvPr>
            <p:cNvSpPr txBox="1"/>
            <p:nvPr/>
          </p:nvSpPr>
          <p:spPr>
            <a:xfrm>
              <a:off x="8222106" y="5805264"/>
              <a:ext cx="1402285" cy="338554"/>
            </a:xfrm>
            <a:prstGeom prst="rect">
              <a:avLst/>
            </a:prstGeom>
            <a:noFill/>
            <a:ln w="19050">
              <a:solidFill>
                <a:srgbClr val="E25246"/>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a:latin typeface="Arial" pitchFamily="34" charset="0"/>
                </a:rPr>
                <a:t>Foundations</a:t>
              </a:r>
            </a:p>
          </p:txBody>
        </p:sp>
        <p:cxnSp>
          <p:nvCxnSpPr>
            <p:cNvPr id="28" name="Gerade Verbindung mit Pfeil 37">
              <a:extLst>
                <a:ext uri="{FF2B5EF4-FFF2-40B4-BE49-F238E27FC236}">
                  <a16:creationId xmlns:a16="http://schemas.microsoft.com/office/drawing/2014/main" id="{CA16D94A-3A32-7344-A299-72B6A668D849}"/>
                </a:ext>
              </a:extLst>
            </p:cNvPr>
            <p:cNvCxnSpPr>
              <a:cxnSpLocks/>
              <a:stCxn id="27" idx="2"/>
            </p:cNvCxnSpPr>
            <p:nvPr/>
          </p:nvCxnSpPr>
          <p:spPr bwMode="auto">
            <a:xfrm>
              <a:off x="8923249" y="6143818"/>
              <a:ext cx="811025" cy="462691"/>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grpSp>
      <p:sp>
        <p:nvSpPr>
          <p:cNvPr id="29" name="Rectangle 28">
            <a:extLst>
              <a:ext uri="{FF2B5EF4-FFF2-40B4-BE49-F238E27FC236}">
                <a16:creationId xmlns:a16="http://schemas.microsoft.com/office/drawing/2014/main" id="{BC76321E-FBF2-C94B-8149-AD0A077125DA}"/>
              </a:ext>
            </a:extLst>
          </p:cNvPr>
          <p:cNvSpPr/>
          <p:nvPr/>
        </p:nvSpPr>
        <p:spPr>
          <a:xfrm>
            <a:off x="327810" y="893544"/>
            <a:ext cx="9416993" cy="307737"/>
          </a:xfrm>
          <a:prstGeom prst="rect">
            <a:avLst/>
          </a:prstGeom>
        </p:spPr>
        <p:txBody>
          <a:bodyPr wrap="square">
            <a:spAutoFit/>
          </a:bodyPr>
          <a:lstStyle/>
          <a:p>
            <a:r>
              <a:rPr lang="x-none" sz="1400"/>
              <a:t>Resulting output of most important topics (data-processing with custom python scripts, visualized with VOSViewer):</a:t>
            </a:r>
          </a:p>
        </p:txBody>
      </p:sp>
    </p:spTree>
    <p:extLst>
      <p:ext uri="{BB962C8B-B14F-4D97-AF65-F5344CB8AC3E}">
        <p14:creationId xmlns:p14="http://schemas.microsoft.com/office/powerpoint/2010/main" val="60186120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p:txBody>
          <a:bodyPr/>
          <a:lstStyle/>
          <a:p>
            <a:r>
              <a:rPr lang="en-US" dirty="0"/>
              <a:t>What Are the Benefits and Challenges of Using Differential Privacy?</a:t>
            </a:r>
            <a:endParaRPr lang="de-DE" dirty="0"/>
          </a:p>
        </p:txBody>
      </p:sp>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p:txBody>
          <a:bodyPr/>
          <a:lstStyle/>
          <a:p>
            <a:pPr>
              <a:defRPr/>
            </a:pPr>
            <a:r>
              <a:rPr lang="en-US" dirty="0"/>
              <a:t>Marcus Land - Master Thesis - Final Presentation</a:t>
            </a:r>
            <a:endParaRPr lang="de-DE" dirty="0"/>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p:txBody>
          <a:bodyPr/>
          <a:lstStyle/>
          <a:p>
            <a:pPr>
              <a:defRPr/>
            </a:pPr>
            <a:fld id="{05BC9FAB-BDC1-47C0-A8BB-6E12A8205D33}" type="slidenum">
              <a:rPr lang="de-DE" smtClean="0"/>
              <a:pPr>
                <a:defRPr/>
              </a:pPr>
              <a:t>44</a:t>
            </a:fld>
            <a:endParaRPr lang="de-DE"/>
          </a:p>
        </p:txBody>
      </p:sp>
      <p:grpSp>
        <p:nvGrpSpPr>
          <p:cNvPr id="39" name="Gruppieren 38">
            <a:extLst>
              <a:ext uri="{FF2B5EF4-FFF2-40B4-BE49-F238E27FC236}">
                <a16:creationId xmlns:a16="http://schemas.microsoft.com/office/drawing/2014/main" id="{D9AE7FB8-AAAF-481A-A5BB-5C6024B90D05}"/>
              </a:ext>
            </a:extLst>
          </p:cNvPr>
          <p:cNvGrpSpPr/>
          <p:nvPr/>
        </p:nvGrpSpPr>
        <p:grpSpPr>
          <a:xfrm>
            <a:off x="786000" y="1050737"/>
            <a:ext cx="10620000" cy="5330591"/>
            <a:chOff x="648000" y="1080000"/>
            <a:chExt cx="10620000" cy="5330591"/>
          </a:xfrm>
        </p:grpSpPr>
        <p:grpSp>
          <p:nvGrpSpPr>
            <p:cNvPr id="30" name="Gruppieren 29">
              <a:extLst>
                <a:ext uri="{FF2B5EF4-FFF2-40B4-BE49-F238E27FC236}">
                  <a16:creationId xmlns:a16="http://schemas.microsoft.com/office/drawing/2014/main" id="{28250BDD-DFE5-4D57-8EA2-9E53EA59FC10}"/>
                </a:ext>
              </a:extLst>
            </p:cNvPr>
            <p:cNvGrpSpPr/>
            <p:nvPr/>
          </p:nvGrpSpPr>
          <p:grpSpPr>
            <a:xfrm>
              <a:off x="648000" y="1080000"/>
              <a:ext cx="2520000" cy="2592993"/>
              <a:chOff x="332903" y="968390"/>
              <a:chExt cx="2520000" cy="2592993"/>
            </a:xfrm>
          </p:grpSpPr>
          <p:sp>
            <p:nvSpPr>
              <p:cNvPr id="16" name="Rechteck: abgerundete Ecken 15">
                <a:extLst>
                  <a:ext uri="{FF2B5EF4-FFF2-40B4-BE49-F238E27FC236}">
                    <a16:creationId xmlns:a16="http://schemas.microsoft.com/office/drawing/2014/main" id="{98FE00CD-6EB6-4632-8EBB-CC7DCA199F16}"/>
                  </a:ext>
                </a:extLst>
              </p:cNvPr>
              <p:cNvSpPr/>
              <p:nvPr/>
            </p:nvSpPr>
            <p:spPr bwMode="auto">
              <a:xfrm>
                <a:off x="332903" y="1401383"/>
                <a:ext cx="2520000" cy="2160000"/>
              </a:xfrm>
              <a:prstGeom prst="roundRect">
                <a:avLst>
                  <a:gd name="adj" fmla="val 2571"/>
                </a:avLst>
              </a:prstGeom>
              <a:solidFill>
                <a:schemeClr val="accent1">
                  <a:lumMod val="40000"/>
                  <a:lumOff val="60000"/>
                </a:schemeClr>
              </a:solidFill>
              <a:ln>
                <a:solidFill>
                  <a:schemeClr val="accent1"/>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ct val="0"/>
                  </a:spcBef>
                  <a:spcAft>
                    <a:spcPct val="0"/>
                  </a:spcAft>
                  <a:buClrTx/>
                  <a:buSzTx/>
                  <a:tabLst/>
                </a:pPr>
                <a:r>
                  <a:rPr lang="en-US" sz="1400" dirty="0">
                    <a:solidFill>
                      <a:schemeClr val="tx1"/>
                    </a:solidFill>
                    <a:cs typeface="Arial" pitchFamily="34" charset="0"/>
                  </a:rPr>
                  <a:t>Provides a formal guarantee that can be mathematically proven and holds under any circumstances</a:t>
                </a:r>
              </a:p>
            </p:txBody>
          </p:sp>
          <p:sp>
            <p:nvSpPr>
              <p:cNvPr id="8" name="Rechteck: abgerundete Ecken 7">
                <a:extLst>
                  <a:ext uri="{FF2B5EF4-FFF2-40B4-BE49-F238E27FC236}">
                    <a16:creationId xmlns:a16="http://schemas.microsoft.com/office/drawing/2014/main" id="{AC72E08D-9C44-42B0-BA2A-3C714C85CDFE}"/>
                  </a:ext>
                </a:extLst>
              </p:cNvPr>
              <p:cNvSpPr/>
              <p:nvPr/>
            </p:nvSpPr>
            <p:spPr bwMode="auto">
              <a:xfrm>
                <a:off x="332903" y="968390"/>
                <a:ext cx="2520000" cy="540000"/>
              </a:xfrm>
              <a:prstGeom prst="roundRect">
                <a:avLst/>
              </a:prstGeom>
              <a:solidFill>
                <a:schemeClr val="accent1"/>
              </a:solidFill>
              <a:ln>
                <a:solidFill>
                  <a:schemeClr val="accent1"/>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Strong Privacy Guarantees</a:t>
                </a:r>
              </a:p>
            </p:txBody>
          </p:sp>
        </p:grpSp>
        <p:grpSp>
          <p:nvGrpSpPr>
            <p:cNvPr id="31" name="Gruppieren 30">
              <a:extLst>
                <a:ext uri="{FF2B5EF4-FFF2-40B4-BE49-F238E27FC236}">
                  <a16:creationId xmlns:a16="http://schemas.microsoft.com/office/drawing/2014/main" id="{EF5D7020-6A73-4E58-94BC-E2B6BC4D6D18}"/>
                </a:ext>
              </a:extLst>
            </p:cNvPr>
            <p:cNvGrpSpPr/>
            <p:nvPr/>
          </p:nvGrpSpPr>
          <p:grpSpPr>
            <a:xfrm>
              <a:off x="3348000" y="1080000"/>
              <a:ext cx="2520001" cy="2592993"/>
              <a:chOff x="3107485" y="968390"/>
              <a:chExt cx="2520001" cy="2592993"/>
            </a:xfrm>
          </p:grpSpPr>
          <p:sp>
            <p:nvSpPr>
              <p:cNvPr id="17" name="Rechteck: abgerundete Ecken 16">
                <a:extLst>
                  <a:ext uri="{FF2B5EF4-FFF2-40B4-BE49-F238E27FC236}">
                    <a16:creationId xmlns:a16="http://schemas.microsoft.com/office/drawing/2014/main" id="{6529525F-7C8D-41EE-AE9E-43A7E4B56F57}"/>
                  </a:ext>
                </a:extLst>
              </p:cNvPr>
              <p:cNvSpPr/>
              <p:nvPr/>
            </p:nvSpPr>
            <p:spPr bwMode="auto">
              <a:xfrm>
                <a:off x="3107485" y="1401383"/>
                <a:ext cx="2520000" cy="2160000"/>
              </a:xfrm>
              <a:prstGeom prst="roundRect">
                <a:avLst>
                  <a:gd name="adj" fmla="val 2571"/>
                </a:avLst>
              </a:prstGeom>
              <a:solidFill>
                <a:schemeClr val="accent1">
                  <a:lumMod val="40000"/>
                  <a:lumOff val="60000"/>
                </a:schemeClr>
              </a:solidFill>
              <a:ln>
                <a:solidFill>
                  <a:schemeClr val="accent1"/>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ct val="0"/>
                  </a:spcBef>
                  <a:spcAft>
                    <a:spcPct val="0"/>
                  </a:spcAft>
                  <a:buClrTx/>
                  <a:buSzTx/>
                  <a:tabLst/>
                </a:pPr>
                <a:r>
                  <a:rPr lang="en-US" sz="1400" dirty="0">
                    <a:solidFill>
                      <a:schemeClr val="tx1"/>
                    </a:solidFill>
                    <a:cs typeface="Arial" pitchFamily="34" charset="0"/>
                  </a:rPr>
                  <a:t>DP is a definition that has to be fulfilled instead of a method that is applied and thus can be adapted to many use cases</a:t>
                </a:r>
              </a:p>
            </p:txBody>
          </p:sp>
          <p:sp>
            <p:nvSpPr>
              <p:cNvPr id="9" name="Rechteck: abgerundete Ecken 8">
                <a:extLst>
                  <a:ext uri="{FF2B5EF4-FFF2-40B4-BE49-F238E27FC236}">
                    <a16:creationId xmlns:a16="http://schemas.microsoft.com/office/drawing/2014/main" id="{6AB04E24-2112-47A6-AFB7-632184A7FE06}"/>
                  </a:ext>
                </a:extLst>
              </p:cNvPr>
              <p:cNvSpPr/>
              <p:nvPr/>
            </p:nvSpPr>
            <p:spPr bwMode="auto">
              <a:xfrm>
                <a:off x="3107486" y="968390"/>
                <a:ext cx="2520000" cy="540000"/>
              </a:xfrm>
              <a:prstGeom prst="roundRect">
                <a:avLst/>
              </a:prstGeom>
              <a:solidFill>
                <a:schemeClr val="accent1"/>
              </a:solidFill>
              <a:ln>
                <a:solidFill>
                  <a:schemeClr val="accent1"/>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Versatility</a:t>
                </a:r>
              </a:p>
            </p:txBody>
          </p:sp>
        </p:grpSp>
        <p:grpSp>
          <p:nvGrpSpPr>
            <p:cNvPr id="32" name="Gruppieren 31">
              <a:extLst>
                <a:ext uri="{FF2B5EF4-FFF2-40B4-BE49-F238E27FC236}">
                  <a16:creationId xmlns:a16="http://schemas.microsoft.com/office/drawing/2014/main" id="{F9EC7821-15DE-4CE1-94DC-7BE05D3123D5}"/>
                </a:ext>
              </a:extLst>
            </p:cNvPr>
            <p:cNvGrpSpPr/>
            <p:nvPr/>
          </p:nvGrpSpPr>
          <p:grpSpPr>
            <a:xfrm>
              <a:off x="6048000" y="1080000"/>
              <a:ext cx="2520001" cy="2592993"/>
              <a:chOff x="5884462" y="972451"/>
              <a:chExt cx="2520001" cy="2592993"/>
            </a:xfrm>
          </p:grpSpPr>
          <p:sp>
            <p:nvSpPr>
              <p:cNvPr id="18" name="Rechteck: abgerundete Ecken 17">
                <a:extLst>
                  <a:ext uri="{FF2B5EF4-FFF2-40B4-BE49-F238E27FC236}">
                    <a16:creationId xmlns:a16="http://schemas.microsoft.com/office/drawing/2014/main" id="{5FC3AA23-02F0-449D-BC8D-F30E2B4C7B30}"/>
                  </a:ext>
                </a:extLst>
              </p:cNvPr>
              <p:cNvSpPr/>
              <p:nvPr/>
            </p:nvSpPr>
            <p:spPr bwMode="auto">
              <a:xfrm>
                <a:off x="5884463" y="1405444"/>
                <a:ext cx="2520000" cy="2160000"/>
              </a:xfrm>
              <a:prstGeom prst="roundRect">
                <a:avLst>
                  <a:gd name="adj" fmla="val 2571"/>
                </a:avLst>
              </a:prstGeom>
              <a:solidFill>
                <a:schemeClr val="accent1">
                  <a:lumMod val="40000"/>
                  <a:lumOff val="60000"/>
                </a:schemeClr>
              </a:solidFill>
              <a:ln>
                <a:solidFill>
                  <a:schemeClr val="accent1"/>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ct val="0"/>
                  </a:spcBef>
                  <a:spcAft>
                    <a:spcPct val="0"/>
                  </a:spcAft>
                  <a:buClrTx/>
                  <a:buSzTx/>
                  <a:tabLst/>
                </a:pPr>
                <a:r>
                  <a:rPr lang="en-US" sz="1400" dirty="0">
                    <a:solidFill>
                      <a:schemeClr val="tx1"/>
                    </a:solidFill>
                    <a:cs typeface="Arial" pitchFamily="34" charset="0"/>
                  </a:rPr>
                  <a:t>DP allows for transparency, offers a parameter to trade off privacy with utility, can quantify privacy risk and is programmable. Hence, it provides the perfect framework to reason about privacy</a:t>
                </a:r>
              </a:p>
            </p:txBody>
          </p:sp>
          <p:sp>
            <p:nvSpPr>
              <p:cNvPr id="10" name="Rechteck: abgerundete Ecken 9">
                <a:extLst>
                  <a:ext uri="{FF2B5EF4-FFF2-40B4-BE49-F238E27FC236}">
                    <a16:creationId xmlns:a16="http://schemas.microsoft.com/office/drawing/2014/main" id="{3DCEBD1F-9095-4389-91C4-589CB23F9DA9}"/>
                  </a:ext>
                </a:extLst>
              </p:cNvPr>
              <p:cNvSpPr/>
              <p:nvPr/>
            </p:nvSpPr>
            <p:spPr bwMode="auto">
              <a:xfrm>
                <a:off x="5884462" y="972451"/>
                <a:ext cx="2520000" cy="540000"/>
              </a:xfrm>
              <a:prstGeom prst="roundRect">
                <a:avLst/>
              </a:prstGeom>
              <a:solidFill>
                <a:schemeClr val="accent1"/>
              </a:solidFill>
              <a:ln>
                <a:solidFill>
                  <a:schemeClr val="accent1"/>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Framework to Discuss Privacy</a:t>
                </a:r>
              </a:p>
            </p:txBody>
          </p:sp>
        </p:grpSp>
        <p:grpSp>
          <p:nvGrpSpPr>
            <p:cNvPr id="36" name="Gruppieren 35">
              <a:extLst>
                <a:ext uri="{FF2B5EF4-FFF2-40B4-BE49-F238E27FC236}">
                  <a16:creationId xmlns:a16="http://schemas.microsoft.com/office/drawing/2014/main" id="{78AC573B-6355-4A19-8FE4-E4C52A42183A}"/>
                </a:ext>
              </a:extLst>
            </p:cNvPr>
            <p:cNvGrpSpPr/>
            <p:nvPr/>
          </p:nvGrpSpPr>
          <p:grpSpPr>
            <a:xfrm>
              <a:off x="648000" y="3816653"/>
              <a:ext cx="2520001" cy="2592993"/>
              <a:chOff x="3098030" y="3716087"/>
              <a:chExt cx="2520001" cy="2592993"/>
            </a:xfrm>
          </p:grpSpPr>
          <p:sp>
            <p:nvSpPr>
              <p:cNvPr id="26" name="Rechteck: abgerundete Ecken 25">
                <a:extLst>
                  <a:ext uri="{FF2B5EF4-FFF2-40B4-BE49-F238E27FC236}">
                    <a16:creationId xmlns:a16="http://schemas.microsoft.com/office/drawing/2014/main" id="{F50F0C14-1B4D-4AAF-A26E-58D6C7F7413D}"/>
                  </a:ext>
                </a:extLst>
              </p:cNvPr>
              <p:cNvSpPr/>
              <p:nvPr/>
            </p:nvSpPr>
            <p:spPr bwMode="auto">
              <a:xfrm>
                <a:off x="3098030" y="4149080"/>
                <a:ext cx="2520000" cy="2160000"/>
              </a:xfrm>
              <a:prstGeom prst="roundRect">
                <a:avLst>
                  <a:gd name="adj" fmla="val 2571"/>
                </a:avLst>
              </a:prstGeom>
              <a:solidFill>
                <a:schemeClr val="accent2">
                  <a:lumMod val="40000"/>
                  <a:lumOff val="60000"/>
                </a:schemeClr>
              </a:solidFill>
              <a:ln>
                <a:solidFill>
                  <a:schemeClr val="accent2"/>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ct val="0"/>
                  </a:spcBef>
                  <a:spcAft>
                    <a:spcPct val="0"/>
                  </a:spcAft>
                  <a:buClrTx/>
                  <a:buSzTx/>
                  <a:tabLst/>
                </a:pPr>
                <a:r>
                  <a:rPr lang="en-US" sz="1400" dirty="0">
                    <a:solidFill>
                      <a:schemeClr val="tx1"/>
                    </a:solidFill>
                    <a:cs typeface="Arial" pitchFamily="34" charset="0"/>
                  </a:rPr>
                  <a:t>Introducing noise leads to less accurate results</a:t>
                </a:r>
              </a:p>
            </p:txBody>
          </p:sp>
          <p:sp>
            <p:nvSpPr>
              <p:cNvPr id="11" name="Rechteck: abgerundete Ecken 10">
                <a:extLst>
                  <a:ext uri="{FF2B5EF4-FFF2-40B4-BE49-F238E27FC236}">
                    <a16:creationId xmlns:a16="http://schemas.microsoft.com/office/drawing/2014/main" id="{C4773634-250C-430F-A626-AE6AF393FDA3}"/>
                  </a:ext>
                </a:extLst>
              </p:cNvPr>
              <p:cNvSpPr/>
              <p:nvPr/>
            </p:nvSpPr>
            <p:spPr bwMode="auto">
              <a:xfrm>
                <a:off x="3098031" y="3716087"/>
                <a:ext cx="2520000" cy="540000"/>
              </a:xfrm>
              <a:prstGeom prst="roundRect">
                <a:avLst/>
              </a:prstGeom>
              <a:solidFill>
                <a:schemeClr val="accent2"/>
              </a:solidFill>
              <a:ln>
                <a:solidFill>
                  <a:schemeClr val="accent2"/>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Low Utility</a:t>
                </a:r>
              </a:p>
            </p:txBody>
          </p:sp>
        </p:grpSp>
        <p:grpSp>
          <p:nvGrpSpPr>
            <p:cNvPr id="35" name="Gruppieren 34">
              <a:extLst>
                <a:ext uri="{FF2B5EF4-FFF2-40B4-BE49-F238E27FC236}">
                  <a16:creationId xmlns:a16="http://schemas.microsoft.com/office/drawing/2014/main" id="{F5F56CF2-5643-42A1-B350-DD7723FC16C7}"/>
                </a:ext>
              </a:extLst>
            </p:cNvPr>
            <p:cNvGrpSpPr/>
            <p:nvPr/>
          </p:nvGrpSpPr>
          <p:grpSpPr>
            <a:xfrm>
              <a:off x="3348000" y="3817598"/>
              <a:ext cx="2520001" cy="2592993"/>
              <a:chOff x="5875006" y="3717032"/>
              <a:chExt cx="2520001" cy="2592993"/>
            </a:xfrm>
          </p:grpSpPr>
          <p:sp>
            <p:nvSpPr>
              <p:cNvPr id="28" name="Rechteck: abgerundete Ecken 27">
                <a:extLst>
                  <a:ext uri="{FF2B5EF4-FFF2-40B4-BE49-F238E27FC236}">
                    <a16:creationId xmlns:a16="http://schemas.microsoft.com/office/drawing/2014/main" id="{4299DABF-1DE3-448B-90FD-E3919E52E7D4}"/>
                  </a:ext>
                </a:extLst>
              </p:cNvPr>
              <p:cNvSpPr/>
              <p:nvPr/>
            </p:nvSpPr>
            <p:spPr bwMode="auto">
              <a:xfrm>
                <a:off x="5875007" y="4150025"/>
                <a:ext cx="2520000" cy="2160000"/>
              </a:xfrm>
              <a:prstGeom prst="roundRect">
                <a:avLst>
                  <a:gd name="adj" fmla="val 2571"/>
                </a:avLst>
              </a:prstGeom>
              <a:solidFill>
                <a:schemeClr val="accent2">
                  <a:lumMod val="40000"/>
                  <a:lumOff val="60000"/>
                </a:schemeClr>
              </a:solidFill>
              <a:ln>
                <a:solidFill>
                  <a:schemeClr val="accent2"/>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ct val="0"/>
                  </a:spcBef>
                  <a:spcAft>
                    <a:spcPct val="0"/>
                  </a:spcAft>
                  <a:buClrTx/>
                  <a:buSzTx/>
                  <a:tabLst/>
                </a:pPr>
                <a:r>
                  <a:rPr lang="en-US" sz="1400" dirty="0">
                    <a:solidFill>
                      <a:schemeClr val="tx1"/>
                    </a:solidFill>
                    <a:cs typeface="Arial" pitchFamily="34" charset="0"/>
                  </a:rPr>
                  <a:t>DP is difficult to understand, explain and implement</a:t>
                </a:r>
              </a:p>
            </p:txBody>
          </p:sp>
          <p:sp>
            <p:nvSpPr>
              <p:cNvPr id="12" name="Rechteck: abgerundete Ecken 11">
                <a:extLst>
                  <a:ext uri="{FF2B5EF4-FFF2-40B4-BE49-F238E27FC236}">
                    <a16:creationId xmlns:a16="http://schemas.microsoft.com/office/drawing/2014/main" id="{834764BB-3AD6-4B26-98DD-923A135F4F8A}"/>
                  </a:ext>
                </a:extLst>
              </p:cNvPr>
              <p:cNvSpPr/>
              <p:nvPr/>
            </p:nvSpPr>
            <p:spPr bwMode="auto">
              <a:xfrm>
                <a:off x="5875006" y="3717032"/>
                <a:ext cx="2520000" cy="540000"/>
              </a:xfrm>
              <a:prstGeom prst="roundRect">
                <a:avLst/>
              </a:prstGeom>
              <a:solidFill>
                <a:schemeClr val="accent2"/>
              </a:solidFill>
              <a:ln>
                <a:solidFill>
                  <a:schemeClr val="accent2"/>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Complexity</a:t>
                </a:r>
              </a:p>
            </p:txBody>
          </p:sp>
        </p:grpSp>
        <p:grpSp>
          <p:nvGrpSpPr>
            <p:cNvPr id="34" name="Gruppieren 33">
              <a:extLst>
                <a:ext uri="{FF2B5EF4-FFF2-40B4-BE49-F238E27FC236}">
                  <a16:creationId xmlns:a16="http://schemas.microsoft.com/office/drawing/2014/main" id="{72C6EC00-3BAC-4365-8E52-D8C24626B4BB}"/>
                </a:ext>
              </a:extLst>
            </p:cNvPr>
            <p:cNvGrpSpPr/>
            <p:nvPr/>
          </p:nvGrpSpPr>
          <p:grpSpPr>
            <a:xfrm>
              <a:off x="6048000" y="3816653"/>
              <a:ext cx="2520000" cy="2592993"/>
              <a:chOff x="8649589" y="3716087"/>
              <a:chExt cx="2520000" cy="2592993"/>
            </a:xfrm>
          </p:grpSpPr>
          <p:sp>
            <p:nvSpPr>
              <p:cNvPr id="29" name="Rechteck: abgerundete Ecken 28">
                <a:extLst>
                  <a:ext uri="{FF2B5EF4-FFF2-40B4-BE49-F238E27FC236}">
                    <a16:creationId xmlns:a16="http://schemas.microsoft.com/office/drawing/2014/main" id="{6F88DF63-E760-453B-BF46-606DE8B333AE}"/>
                  </a:ext>
                </a:extLst>
              </p:cNvPr>
              <p:cNvSpPr/>
              <p:nvPr/>
            </p:nvSpPr>
            <p:spPr bwMode="auto">
              <a:xfrm>
                <a:off x="8649589" y="4149080"/>
                <a:ext cx="2520000" cy="2160000"/>
              </a:xfrm>
              <a:prstGeom prst="roundRect">
                <a:avLst>
                  <a:gd name="adj" fmla="val 2571"/>
                </a:avLst>
              </a:prstGeom>
              <a:solidFill>
                <a:schemeClr val="accent2">
                  <a:lumMod val="40000"/>
                  <a:lumOff val="60000"/>
                </a:schemeClr>
              </a:solidFill>
              <a:ln>
                <a:solidFill>
                  <a:schemeClr val="accent2"/>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ct val="0"/>
                  </a:spcBef>
                  <a:spcAft>
                    <a:spcPct val="0"/>
                  </a:spcAft>
                  <a:buClrTx/>
                  <a:buSzTx/>
                  <a:tabLst/>
                </a:pPr>
                <a:r>
                  <a:rPr lang="en-US" sz="1400" dirty="0">
                    <a:solidFill>
                      <a:schemeClr val="tx1"/>
                    </a:solidFill>
                    <a:cs typeface="Arial" pitchFamily="34" charset="0"/>
                  </a:rPr>
                  <a:t>Analysts have to change the way they work with data</a:t>
                </a:r>
              </a:p>
            </p:txBody>
          </p:sp>
          <p:sp>
            <p:nvSpPr>
              <p:cNvPr id="13" name="Rechteck: abgerundete Ecken 12">
                <a:extLst>
                  <a:ext uri="{FF2B5EF4-FFF2-40B4-BE49-F238E27FC236}">
                    <a16:creationId xmlns:a16="http://schemas.microsoft.com/office/drawing/2014/main" id="{A5AFA73A-ACC4-49AF-A845-46C5E1263E83}"/>
                  </a:ext>
                </a:extLst>
              </p:cNvPr>
              <p:cNvSpPr/>
              <p:nvPr/>
            </p:nvSpPr>
            <p:spPr bwMode="auto">
              <a:xfrm>
                <a:off x="8649589" y="3716087"/>
                <a:ext cx="2520000" cy="540000"/>
              </a:xfrm>
              <a:prstGeom prst="roundRect">
                <a:avLst/>
              </a:prstGeom>
              <a:solidFill>
                <a:schemeClr val="accent2"/>
              </a:solidFill>
              <a:ln>
                <a:solidFill>
                  <a:schemeClr val="accent2"/>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Requires Change</a:t>
                </a:r>
              </a:p>
            </p:txBody>
          </p:sp>
        </p:grpSp>
        <p:grpSp>
          <p:nvGrpSpPr>
            <p:cNvPr id="33" name="Gruppieren 32">
              <a:extLst>
                <a:ext uri="{FF2B5EF4-FFF2-40B4-BE49-F238E27FC236}">
                  <a16:creationId xmlns:a16="http://schemas.microsoft.com/office/drawing/2014/main" id="{E49A6BAA-DA6A-49C0-8A8E-A814BC8F84F4}"/>
                </a:ext>
              </a:extLst>
            </p:cNvPr>
            <p:cNvGrpSpPr/>
            <p:nvPr/>
          </p:nvGrpSpPr>
          <p:grpSpPr>
            <a:xfrm>
              <a:off x="8748000" y="1080000"/>
              <a:ext cx="2520000" cy="2592993"/>
              <a:chOff x="8659044" y="968389"/>
              <a:chExt cx="2520000" cy="2592993"/>
            </a:xfrm>
          </p:grpSpPr>
          <p:sp>
            <p:nvSpPr>
              <p:cNvPr id="21" name="Rechteck: abgerundete Ecken 20">
                <a:extLst>
                  <a:ext uri="{FF2B5EF4-FFF2-40B4-BE49-F238E27FC236}">
                    <a16:creationId xmlns:a16="http://schemas.microsoft.com/office/drawing/2014/main" id="{4C8139BD-9DE0-483E-91C9-6A6A5915C139}"/>
                  </a:ext>
                </a:extLst>
              </p:cNvPr>
              <p:cNvSpPr/>
              <p:nvPr/>
            </p:nvSpPr>
            <p:spPr bwMode="auto">
              <a:xfrm>
                <a:off x="8659044" y="1401382"/>
                <a:ext cx="2520000" cy="2160000"/>
              </a:xfrm>
              <a:prstGeom prst="roundRect">
                <a:avLst>
                  <a:gd name="adj" fmla="val 2571"/>
                </a:avLst>
              </a:prstGeom>
              <a:solidFill>
                <a:schemeClr val="accent3"/>
              </a:solidFill>
              <a:ln>
                <a:solidFill>
                  <a:schemeClr val="accent3">
                    <a:lumMod val="75000"/>
                  </a:schemeClr>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ct val="0"/>
                  </a:spcBef>
                  <a:spcAft>
                    <a:spcPct val="0"/>
                  </a:spcAft>
                  <a:buClrTx/>
                  <a:buSzTx/>
                  <a:tabLst/>
                </a:pPr>
                <a:r>
                  <a:rPr lang="en-US" sz="1400" dirty="0">
                    <a:solidFill>
                      <a:schemeClr val="tx1"/>
                    </a:solidFill>
                    <a:cs typeface="Arial" pitchFamily="34" charset="0"/>
                  </a:rPr>
                  <a:t>Adding a random number to a query result is trivial. However, more advanced applications like the exponential mechanism or machine learning can become computationally expensive</a:t>
                </a:r>
              </a:p>
            </p:txBody>
          </p:sp>
          <p:sp>
            <p:nvSpPr>
              <p:cNvPr id="19" name="Rechteck: abgerundete Ecken 18">
                <a:extLst>
                  <a:ext uri="{FF2B5EF4-FFF2-40B4-BE49-F238E27FC236}">
                    <a16:creationId xmlns:a16="http://schemas.microsoft.com/office/drawing/2014/main" id="{D39CBAD5-9B1E-4157-A688-BCC6EA12F9B6}"/>
                  </a:ext>
                </a:extLst>
              </p:cNvPr>
              <p:cNvSpPr/>
              <p:nvPr/>
            </p:nvSpPr>
            <p:spPr bwMode="auto">
              <a:xfrm>
                <a:off x="8659044" y="968389"/>
                <a:ext cx="2520000" cy="540000"/>
              </a:xfrm>
              <a:prstGeom prst="roundRect">
                <a:avLst/>
              </a:prstGeom>
              <a:solidFill>
                <a:schemeClr val="accent3">
                  <a:lumMod val="75000"/>
                </a:schemeClr>
              </a:solidFill>
              <a:ln>
                <a:solidFill>
                  <a:schemeClr val="accent3">
                    <a:lumMod val="75000"/>
                  </a:schemeClr>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Performance</a:t>
                </a:r>
              </a:p>
            </p:txBody>
          </p:sp>
        </p:grpSp>
        <p:grpSp>
          <p:nvGrpSpPr>
            <p:cNvPr id="37" name="Gruppieren 36">
              <a:extLst>
                <a:ext uri="{FF2B5EF4-FFF2-40B4-BE49-F238E27FC236}">
                  <a16:creationId xmlns:a16="http://schemas.microsoft.com/office/drawing/2014/main" id="{036491DF-0BA4-4722-BE68-9E98DA59569B}"/>
                </a:ext>
              </a:extLst>
            </p:cNvPr>
            <p:cNvGrpSpPr/>
            <p:nvPr/>
          </p:nvGrpSpPr>
          <p:grpSpPr>
            <a:xfrm>
              <a:off x="8748000" y="3816000"/>
              <a:ext cx="2520000" cy="2592993"/>
              <a:chOff x="323448" y="3716087"/>
              <a:chExt cx="2520000" cy="2592993"/>
            </a:xfrm>
          </p:grpSpPr>
          <p:sp>
            <p:nvSpPr>
              <p:cNvPr id="24" name="Rechteck: abgerundete Ecken 23">
                <a:extLst>
                  <a:ext uri="{FF2B5EF4-FFF2-40B4-BE49-F238E27FC236}">
                    <a16:creationId xmlns:a16="http://schemas.microsoft.com/office/drawing/2014/main" id="{C985C2FB-907D-495D-8877-647F717CB592}"/>
                  </a:ext>
                </a:extLst>
              </p:cNvPr>
              <p:cNvSpPr/>
              <p:nvPr/>
            </p:nvSpPr>
            <p:spPr bwMode="auto">
              <a:xfrm>
                <a:off x="323448" y="4149080"/>
                <a:ext cx="2520000" cy="2160000"/>
              </a:xfrm>
              <a:prstGeom prst="roundRect">
                <a:avLst>
                  <a:gd name="adj" fmla="val 2571"/>
                </a:avLst>
              </a:prstGeom>
              <a:solidFill>
                <a:schemeClr val="accent3"/>
              </a:solidFill>
              <a:ln>
                <a:solidFill>
                  <a:schemeClr val="accent3">
                    <a:lumMod val="75000"/>
                  </a:schemeClr>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ct val="0"/>
                  </a:spcBef>
                  <a:spcAft>
                    <a:spcPct val="0"/>
                  </a:spcAft>
                  <a:buClrTx/>
                  <a:buSzTx/>
                  <a:tabLst/>
                </a:pPr>
                <a:r>
                  <a:rPr lang="en-US" sz="1400" dirty="0">
                    <a:solidFill>
                      <a:schemeClr val="tx1"/>
                    </a:solidFill>
                    <a:cs typeface="Arial" pitchFamily="34" charset="0"/>
                  </a:rPr>
                  <a:t>Although there are many resources available, there a</a:t>
                </a:r>
              </a:p>
              <a:p>
                <a:pPr marR="0" algn="ctr" defTabSz="914400" rtl="0" eaLnBrk="0" fontAlgn="base" latinLnBrk="0" hangingPunct="0">
                  <a:lnSpc>
                    <a:spcPct val="100000"/>
                  </a:lnSpc>
                  <a:spcBef>
                    <a:spcPct val="0"/>
                  </a:spcBef>
                  <a:spcAft>
                    <a:spcPct val="0"/>
                  </a:spcAft>
                  <a:buClrTx/>
                  <a:buSzTx/>
                  <a:tabLst/>
                </a:pPr>
                <a:r>
                  <a:rPr lang="en-US" sz="1400" dirty="0">
                    <a:solidFill>
                      <a:schemeClr val="tx1"/>
                    </a:solidFill>
                    <a:cs typeface="Arial" pitchFamily="34" charset="0"/>
                  </a:rPr>
                  <a:t>still only few real-world applications and for a company it can be hard to find appropriate personnel</a:t>
                </a:r>
              </a:p>
            </p:txBody>
          </p:sp>
          <p:sp>
            <p:nvSpPr>
              <p:cNvPr id="25" name="Rechteck: abgerundete Ecken 24">
                <a:extLst>
                  <a:ext uri="{FF2B5EF4-FFF2-40B4-BE49-F238E27FC236}">
                    <a16:creationId xmlns:a16="http://schemas.microsoft.com/office/drawing/2014/main" id="{2F8FEB03-D3C9-4DA4-B8CA-10C2303FFF6C}"/>
                  </a:ext>
                </a:extLst>
              </p:cNvPr>
              <p:cNvSpPr/>
              <p:nvPr/>
            </p:nvSpPr>
            <p:spPr bwMode="auto">
              <a:xfrm>
                <a:off x="323448" y="3716087"/>
                <a:ext cx="2520000" cy="540000"/>
              </a:xfrm>
              <a:prstGeom prst="roundRect">
                <a:avLst/>
              </a:prstGeom>
              <a:solidFill>
                <a:schemeClr val="accent3">
                  <a:lumMod val="75000"/>
                </a:schemeClr>
              </a:solidFill>
              <a:ln>
                <a:solidFill>
                  <a:schemeClr val="accent3">
                    <a:lumMod val="75000"/>
                  </a:schemeClr>
                </a:solidFill>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cs typeface="Arial" pitchFamily="34" charset="0"/>
                  </a:rPr>
                  <a:t>Maturity</a:t>
                </a:r>
              </a:p>
            </p:txBody>
          </p:sp>
        </p:grpSp>
      </p:grpSp>
    </p:spTree>
    <p:extLst>
      <p:ext uri="{BB962C8B-B14F-4D97-AF65-F5344CB8AC3E}">
        <p14:creationId xmlns:p14="http://schemas.microsoft.com/office/powerpoint/2010/main" val="211380372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p:txBody>
          <a:bodyPr/>
          <a:lstStyle/>
          <a:p>
            <a:r>
              <a:rPr lang="en-US" dirty="0"/>
              <a:t>Differential Privacy – Variants and Extensions – Taxonomy</a:t>
            </a:r>
            <a:endParaRPr lang="de-DE" dirty="0"/>
          </a:p>
        </p:txBody>
      </p:sp>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p:txBody>
          <a:bodyPr/>
          <a:lstStyle/>
          <a:p>
            <a:pPr>
              <a:defRPr/>
            </a:pPr>
            <a:r>
              <a:rPr lang="en-US"/>
              <a:t>Marcus Land - Master Thesis - Final Presentation</a:t>
            </a:r>
            <a:endParaRPr lang="de-DE" dirty="0"/>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p:txBody>
          <a:bodyPr/>
          <a:lstStyle/>
          <a:p>
            <a:pPr>
              <a:defRPr/>
            </a:pPr>
            <a:fld id="{05BC9FAB-BDC1-47C0-A8BB-6E12A8205D33}" type="slidenum">
              <a:rPr lang="de-DE" smtClean="0"/>
              <a:pPr>
                <a:defRPr/>
              </a:pPr>
              <a:t>45</a:t>
            </a:fld>
            <a:endParaRPr lang="de-DE"/>
          </a:p>
        </p:txBody>
      </p:sp>
      <p:graphicFrame>
        <p:nvGraphicFramePr>
          <p:cNvPr id="7" name="Tabelle 18">
            <a:extLst>
              <a:ext uri="{FF2B5EF4-FFF2-40B4-BE49-F238E27FC236}">
                <a16:creationId xmlns:a16="http://schemas.microsoft.com/office/drawing/2014/main" id="{ED893CAF-0ABA-4F08-A5AF-D0568416268F}"/>
              </a:ext>
            </a:extLst>
          </p:cNvPr>
          <p:cNvGraphicFramePr>
            <a:graphicFrameLocks noGrp="1"/>
          </p:cNvGraphicFramePr>
          <p:nvPr>
            <p:ph idx="1"/>
            <p:extLst>
              <p:ext uri="{D42A27DB-BD31-4B8C-83A1-F6EECF244321}">
                <p14:modId xmlns:p14="http://schemas.microsoft.com/office/powerpoint/2010/main" val="1684379647"/>
              </p:ext>
            </p:extLst>
          </p:nvPr>
        </p:nvGraphicFramePr>
        <p:xfrm>
          <a:off x="328732" y="2010324"/>
          <a:ext cx="11522073" cy="3931920"/>
        </p:xfrm>
        <a:graphic>
          <a:graphicData uri="http://schemas.openxmlformats.org/drawingml/2006/table">
            <a:tbl>
              <a:tblPr firstRow="1" bandRow="1">
                <a:tableStyleId>{5A111915-BE36-4E01-A7E5-04B1672EAD32}</a:tableStyleId>
              </a:tblPr>
              <a:tblGrid>
                <a:gridCol w="3840691">
                  <a:extLst>
                    <a:ext uri="{9D8B030D-6E8A-4147-A177-3AD203B41FA5}">
                      <a16:colId xmlns:a16="http://schemas.microsoft.com/office/drawing/2014/main" val="1184655424"/>
                    </a:ext>
                  </a:extLst>
                </a:gridCol>
                <a:gridCol w="3840691">
                  <a:extLst>
                    <a:ext uri="{9D8B030D-6E8A-4147-A177-3AD203B41FA5}">
                      <a16:colId xmlns:a16="http://schemas.microsoft.com/office/drawing/2014/main" val="403801873"/>
                    </a:ext>
                  </a:extLst>
                </a:gridCol>
                <a:gridCol w="3840691">
                  <a:extLst>
                    <a:ext uri="{9D8B030D-6E8A-4147-A177-3AD203B41FA5}">
                      <a16:colId xmlns:a16="http://schemas.microsoft.com/office/drawing/2014/main" val="717103498"/>
                    </a:ext>
                  </a:extLst>
                </a:gridCol>
              </a:tblGrid>
              <a:tr h="0">
                <a:tc>
                  <a:txBody>
                    <a:bodyPr/>
                    <a:lstStyle/>
                    <a:p>
                      <a:pPr algn="ctr"/>
                      <a:r>
                        <a:rPr lang="en-US" sz="1400" dirty="0"/>
                        <a:t>Dimension</a:t>
                      </a:r>
                    </a:p>
                  </a:txBody>
                  <a:tcPr/>
                </a:tc>
                <a:tc>
                  <a:txBody>
                    <a:bodyPr/>
                    <a:lstStyle/>
                    <a:p>
                      <a:pPr algn="ctr"/>
                      <a:r>
                        <a:rPr lang="en-US" sz="1400" dirty="0"/>
                        <a:t>Description</a:t>
                      </a:r>
                    </a:p>
                  </a:txBody>
                  <a:tcPr/>
                </a:tc>
                <a:tc>
                  <a:txBody>
                    <a:bodyPr/>
                    <a:lstStyle/>
                    <a:p>
                      <a:pPr algn="ctr"/>
                      <a:r>
                        <a:rPr lang="en-US" sz="1400" dirty="0"/>
                        <a:t>Typical Motivations</a:t>
                      </a:r>
                    </a:p>
                  </a:txBody>
                  <a:tcPr/>
                </a:tc>
                <a:extLst>
                  <a:ext uri="{0D108BD9-81ED-4DB2-BD59-A6C34878D82A}">
                    <a16:rowId xmlns:a16="http://schemas.microsoft.com/office/drawing/2014/main" val="4160663379"/>
                  </a:ext>
                </a:extLst>
              </a:tr>
              <a:tr h="518160">
                <a:tc>
                  <a:txBody>
                    <a:bodyPr/>
                    <a:lstStyle/>
                    <a:p>
                      <a:r>
                        <a:rPr lang="en-US" sz="1400" b="1" dirty="0"/>
                        <a:t>Q</a:t>
                      </a:r>
                      <a:r>
                        <a:rPr lang="en-US" sz="1400" dirty="0"/>
                        <a:t>uantification of Privacy Loss</a:t>
                      </a:r>
                    </a:p>
                  </a:txBody>
                  <a:tcPr/>
                </a:tc>
                <a:tc>
                  <a:txBody>
                    <a:bodyPr/>
                    <a:lstStyle/>
                    <a:p>
                      <a:r>
                        <a:rPr lang="en-US" sz="1400" dirty="0"/>
                        <a:t>How is the privacy loss quantified across outputs?</a:t>
                      </a:r>
                    </a:p>
                  </a:txBody>
                  <a:tcPr/>
                </a:tc>
                <a:tc>
                  <a:txBody>
                    <a:bodyPr/>
                    <a:lstStyle/>
                    <a:p>
                      <a:r>
                        <a:rPr lang="en-US" sz="1400" dirty="0"/>
                        <a:t>Averaging risk, obtaining better composition properties</a:t>
                      </a:r>
                    </a:p>
                  </a:txBody>
                  <a:tcPr/>
                </a:tc>
                <a:extLst>
                  <a:ext uri="{0D108BD9-81ED-4DB2-BD59-A6C34878D82A}">
                    <a16:rowId xmlns:a16="http://schemas.microsoft.com/office/drawing/2014/main" val="3347616776"/>
                  </a:ext>
                </a:extLst>
              </a:tr>
              <a:tr h="518160">
                <a:tc>
                  <a:txBody>
                    <a:bodyPr/>
                    <a:lstStyle/>
                    <a:p>
                      <a:r>
                        <a:rPr lang="en-US" sz="1400" b="1" dirty="0"/>
                        <a:t>N</a:t>
                      </a:r>
                      <a:r>
                        <a:rPr lang="en-US" sz="1400" dirty="0"/>
                        <a:t>eighborhood Definition</a:t>
                      </a:r>
                    </a:p>
                  </a:txBody>
                  <a:tcPr/>
                </a:tc>
                <a:tc>
                  <a:txBody>
                    <a:bodyPr/>
                    <a:lstStyle/>
                    <a:p>
                      <a:r>
                        <a:rPr lang="en-US" sz="1400" dirty="0"/>
                        <a:t>Which properties are protected from the attacker?</a:t>
                      </a:r>
                    </a:p>
                  </a:txBody>
                  <a:tcPr/>
                </a:tc>
                <a:tc>
                  <a:txBody>
                    <a:bodyPr/>
                    <a:lstStyle/>
                    <a:p>
                      <a:r>
                        <a:rPr lang="en-US" sz="1400" dirty="0"/>
                        <a:t>Protecting specific values or multiple individuals</a:t>
                      </a:r>
                    </a:p>
                  </a:txBody>
                  <a:tcPr/>
                </a:tc>
                <a:extLst>
                  <a:ext uri="{0D108BD9-81ED-4DB2-BD59-A6C34878D82A}">
                    <a16:rowId xmlns:a16="http://schemas.microsoft.com/office/drawing/2014/main" val="2550619245"/>
                  </a:ext>
                </a:extLst>
              </a:tr>
              <a:tr h="518160">
                <a:tc>
                  <a:txBody>
                    <a:bodyPr/>
                    <a:lstStyle/>
                    <a:p>
                      <a:r>
                        <a:rPr lang="en-US" sz="1400" b="1" dirty="0"/>
                        <a:t>V</a:t>
                      </a:r>
                      <a:r>
                        <a:rPr lang="en-US" sz="1400" dirty="0"/>
                        <a:t>ariation of Privacy Loss</a:t>
                      </a:r>
                    </a:p>
                  </a:txBody>
                  <a:tcPr/>
                </a:tc>
                <a:tc>
                  <a:txBody>
                    <a:bodyPr/>
                    <a:lstStyle/>
                    <a:p>
                      <a:r>
                        <a:rPr lang="en-US" sz="1400" dirty="0"/>
                        <a:t>Can the privacy loss vary across inputs?</a:t>
                      </a:r>
                    </a:p>
                  </a:txBody>
                  <a:tcPr/>
                </a:tc>
                <a:tc>
                  <a:txBody>
                    <a:bodyPr/>
                    <a:lstStyle/>
                    <a:p>
                      <a:r>
                        <a:rPr lang="en-US" sz="1400" dirty="0"/>
                        <a:t>Modeling users with different privacy requirements</a:t>
                      </a:r>
                    </a:p>
                  </a:txBody>
                  <a:tcPr/>
                </a:tc>
                <a:extLst>
                  <a:ext uri="{0D108BD9-81ED-4DB2-BD59-A6C34878D82A}">
                    <a16:rowId xmlns:a16="http://schemas.microsoft.com/office/drawing/2014/main" val="2894265037"/>
                  </a:ext>
                </a:extLst>
              </a:tr>
              <a:tr h="518160">
                <a:tc>
                  <a:txBody>
                    <a:bodyPr/>
                    <a:lstStyle/>
                    <a:p>
                      <a:r>
                        <a:rPr lang="en-US" sz="1400" b="1" dirty="0"/>
                        <a:t>B</a:t>
                      </a:r>
                      <a:r>
                        <a:rPr lang="en-US" sz="1400" dirty="0"/>
                        <a:t>ackground Knowledge</a:t>
                      </a:r>
                    </a:p>
                  </a:txBody>
                  <a:tcPr/>
                </a:tc>
                <a:tc>
                  <a:txBody>
                    <a:bodyPr/>
                    <a:lstStyle/>
                    <a:p>
                      <a:r>
                        <a:rPr lang="en-US" sz="1400" dirty="0"/>
                        <a:t>How much prior knowledge does the attacker have?</a:t>
                      </a:r>
                    </a:p>
                  </a:txBody>
                  <a:tcPr/>
                </a:tc>
                <a:tc>
                  <a:txBody>
                    <a:bodyPr/>
                    <a:lstStyle/>
                    <a:p>
                      <a:r>
                        <a:rPr lang="en-US" sz="1400" dirty="0"/>
                        <a:t>Using mechanisms that add less or no noise to data</a:t>
                      </a:r>
                    </a:p>
                  </a:txBody>
                  <a:tcPr/>
                </a:tc>
                <a:extLst>
                  <a:ext uri="{0D108BD9-81ED-4DB2-BD59-A6C34878D82A}">
                    <a16:rowId xmlns:a16="http://schemas.microsoft.com/office/drawing/2014/main" val="42121273"/>
                  </a:ext>
                </a:extLst>
              </a:tr>
              <a:tr h="518160">
                <a:tc>
                  <a:txBody>
                    <a:bodyPr/>
                    <a:lstStyle/>
                    <a:p>
                      <a:r>
                        <a:rPr lang="en-US" sz="1400" b="1" dirty="0"/>
                        <a:t>F</a:t>
                      </a:r>
                      <a:r>
                        <a:rPr lang="en-US" sz="1400" dirty="0"/>
                        <a:t>ormalism Change</a:t>
                      </a:r>
                    </a:p>
                  </a:txBody>
                  <a:tcPr/>
                </a:tc>
                <a:tc>
                  <a:txBody>
                    <a:bodyPr/>
                    <a:lstStyle/>
                    <a:p>
                      <a:r>
                        <a:rPr lang="en-US" sz="1400" dirty="0"/>
                        <a:t>Which formalism is used to describe the attacker’s knowledge gain?</a:t>
                      </a:r>
                    </a:p>
                  </a:txBody>
                  <a:tcPr/>
                </a:tc>
                <a:tc>
                  <a:txBody>
                    <a:bodyPr/>
                    <a:lstStyle/>
                    <a:p>
                      <a:r>
                        <a:rPr lang="en-US" sz="1400" dirty="0"/>
                        <a:t>Exploring other intuitive notions of privacy</a:t>
                      </a:r>
                    </a:p>
                  </a:txBody>
                  <a:tcPr/>
                </a:tc>
                <a:extLst>
                  <a:ext uri="{0D108BD9-81ED-4DB2-BD59-A6C34878D82A}">
                    <a16:rowId xmlns:a16="http://schemas.microsoft.com/office/drawing/2014/main" val="1522039772"/>
                  </a:ext>
                </a:extLst>
              </a:tr>
              <a:tr h="518160">
                <a:tc>
                  <a:txBody>
                    <a:bodyPr/>
                    <a:lstStyle/>
                    <a:p>
                      <a:r>
                        <a:rPr lang="en-US" sz="1400" b="1" dirty="0"/>
                        <a:t>R</a:t>
                      </a:r>
                      <a:r>
                        <a:rPr lang="en-US" sz="1400" dirty="0"/>
                        <a:t>elativization of Knowledge Gain</a:t>
                      </a:r>
                    </a:p>
                  </a:txBody>
                  <a:tcPr/>
                </a:tc>
                <a:tc>
                  <a:txBody>
                    <a:bodyPr/>
                    <a:lstStyle/>
                    <a:p>
                      <a:r>
                        <a:rPr lang="en-US" sz="1400" dirty="0"/>
                        <a:t>What is the knowledge gain relative to?</a:t>
                      </a:r>
                    </a:p>
                  </a:txBody>
                  <a:tcPr/>
                </a:tc>
                <a:tc>
                  <a:txBody>
                    <a:bodyPr/>
                    <a:lstStyle/>
                    <a:p>
                      <a:r>
                        <a:rPr lang="en-US" sz="1400" dirty="0"/>
                        <a:t>Guaranteeing privacy for correlated data</a:t>
                      </a:r>
                    </a:p>
                  </a:txBody>
                  <a:tcPr/>
                </a:tc>
                <a:extLst>
                  <a:ext uri="{0D108BD9-81ED-4DB2-BD59-A6C34878D82A}">
                    <a16:rowId xmlns:a16="http://schemas.microsoft.com/office/drawing/2014/main" val="3804556754"/>
                  </a:ext>
                </a:extLst>
              </a:tr>
              <a:tr h="518160">
                <a:tc>
                  <a:txBody>
                    <a:bodyPr/>
                    <a:lstStyle/>
                    <a:p>
                      <a:r>
                        <a:rPr lang="en-US" sz="1400" b="1" dirty="0"/>
                        <a:t>C</a:t>
                      </a:r>
                      <a:r>
                        <a:rPr lang="en-US" sz="1400" dirty="0"/>
                        <a:t>omputational Power</a:t>
                      </a:r>
                    </a:p>
                  </a:txBody>
                  <a:tcPr/>
                </a:tc>
                <a:tc>
                  <a:txBody>
                    <a:bodyPr/>
                    <a:lstStyle/>
                    <a:p>
                      <a:r>
                        <a:rPr lang="en-US" sz="1400" dirty="0"/>
                        <a:t>How much computational power can the attacker use?</a:t>
                      </a:r>
                    </a:p>
                  </a:txBody>
                  <a:tcPr/>
                </a:tc>
                <a:tc>
                  <a:txBody>
                    <a:bodyPr/>
                    <a:lstStyle/>
                    <a:p>
                      <a:r>
                        <a:rPr lang="en-US" sz="1400" dirty="0"/>
                        <a:t>Combining cryptography techniques with differential privacy</a:t>
                      </a:r>
                    </a:p>
                  </a:txBody>
                  <a:tcPr/>
                </a:tc>
                <a:extLst>
                  <a:ext uri="{0D108BD9-81ED-4DB2-BD59-A6C34878D82A}">
                    <a16:rowId xmlns:a16="http://schemas.microsoft.com/office/drawing/2014/main" val="1266125471"/>
                  </a:ext>
                </a:extLst>
              </a:tr>
            </a:tbl>
          </a:graphicData>
        </a:graphic>
      </p:graphicFrame>
      <p:sp>
        <p:nvSpPr>
          <p:cNvPr id="3" name="Rechteck 2">
            <a:extLst>
              <a:ext uri="{FF2B5EF4-FFF2-40B4-BE49-F238E27FC236}">
                <a16:creationId xmlns:a16="http://schemas.microsoft.com/office/drawing/2014/main" id="{B1C40417-C3C7-4EC3-88A5-91E375F0AE70}"/>
              </a:ext>
            </a:extLst>
          </p:cNvPr>
          <p:cNvSpPr/>
          <p:nvPr/>
        </p:nvSpPr>
        <p:spPr>
          <a:xfrm>
            <a:off x="335495" y="1196752"/>
            <a:ext cx="11522072" cy="584775"/>
          </a:xfrm>
          <a:prstGeom prst="rect">
            <a:avLst/>
          </a:prstGeom>
        </p:spPr>
        <p:txBody>
          <a:bodyPr wrap="square">
            <a:spAutoFit/>
          </a:bodyPr>
          <a:lstStyle/>
          <a:p>
            <a:pPr algn="ctr"/>
            <a:r>
              <a:rPr lang="en-US" sz="1600" dirty="0"/>
              <a:t>“An attacker with </a:t>
            </a:r>
            <a:r>
              <a:rPr lang="en-US" sz="1600" b="1" dirty="0"/>
              <a:t>perfect background knowledge (B)</a:t>
            </a:r>
            <a:r>
              <a:rPr lang="en-US" sz="1600" dirty="0"/>
              <a:t> and </a:t>
            </a:r>
            <a:r>
              <a:rPr lang="en-US" sz="1600" b="1" dirty="0"/>
              <a:t>unbounded computation power (C) </a:t>
            </a:r>
            <a:r>
              <a:rPr lang="en-US" sz="1600" dirty="0"/>
              <a:t>is </a:t>
            </a:r>
            <a:r>
              <a:rPr lang="en-US" sz="1600" b="1" dirty="0"/>
              <a:t>unable (R)</a:t>
            </a:r>
            <a:r>
              <a:rPr lang="en-US" sz="1600" dirty="0"/>
              <a:t> to </a:t>
            </a:r>
            <a:r>
              <a:rPr lang="en-US" sz="1600" b="1" dirty="0"/>
              <a:t>distinguish (F) anything about an individual (N)</a:t>
            </a:r>
            <a:r>
              <a:rPr lang="en-US" sz="1600" dirty="0"/>
              <a:t>, </a:t>
            </a:r>
            <a:r>
              <a:rPr lang="en-US" sz="1600" b="1" dirty="0"/>
              <a:t>uniformly across users (V)</a:t>
            </a:r>
            <a:r>
              <a:rPr lang="en-US" sz="1600" dirty="0"/>
              <a:t> even in the </a:t>
            </a:r>
            <a:r>
              <a:rPr lang="en-US" sz="1600" b="1" dirty="0"/>
              <a:t>worst-case scenario (Q)</a:t>
            </a:r>
            <a:r>
              <a:rPr lang="en-US" sz="1600" dirty="0"/>
              <a:t>”</a:t>
            </a:r>
            <a:endParaRPr lang="en-US" sz="1600" baseline="30000" dirty="0"/>
          </a:p>
        </p:txBody>
      </p:sp>
      <p:sp>
        <p:nvSpPr>
          <p:cNvPr id="8" name="Rechteck 7">
            <a:extLst>
              <a:ext uri="{FF2B5EF4-FFF2-40B4-BE49-F238E27FC236}">
                <a16:creationId xmlns:a16="http://schemas.microsoft.com/office/drawing/2014/main" id="{E9BAE3A6-6C5B-47C6-AC07-1E12FF323401}"/>
              </a:ext>
            </a:extLst>
          </p:cNvPr>
          <p:cNvSpPr/>
          <p:nvPr/>
        </p:nvSpPr>
        <p:spPr>
          <a:xfrm>
            <a:off x="328731" y="5977891"/>
            <a:ext cx="11522073" cy="276999"/>
          </a:xfrm>
          <a:prstGeom prst="rect">
            <a:avLst/>
          </a:prstGeom>
        </p:spPr>
        <p:txBody>
          <a:bodyPr wrap="square">
            <a:spAutoFit/>
          </a:bodyPr>
          <a:lstStyle/>
          <a:p>
            <a:pPr marL="304800" indent="-304800" algn="ctr"/>
            <a:r>
              <a:rPr lang="en-US" sz="1200" dirty="0" err="1">
                <a:solidFill>
                  <a:schemeClr val="tx1">
                    <a:lumMod val="50000"/>
                    <a:lumOff val="50000"/>
                  </a:schemeClr>
                </a:solidFill>
              </a:rPr>
              <a:t>Desfontaines</a:t>
            </a:r>
            <a:r>
              <a:rPr lang="en-US" sz="1200" dirty="0">
                <a:solidFill>
                  <a:schemeClr val="tx1">
                    <a:lumMod val="50000"/>
                    <a:lumOff val="50000"/>
                  </a:schemeClr>
                </a:solidFill>
              </a:rPr>
              <a:t>, D., &amp; </a:t>
            </a:r>
            <a:r>
              <a:rPr lang="en-US" sz="1200" dirty="0" err="1">
                <a:solidFill>
                  <a:schemeClr val="tx1">
                    <a:lumMod val="50000"/>
                    <a:lumOff val="50000"/>
                  </a:schemeClr>
                </a:solidFill>
              </a:rPr>
              <a:t>Pejó</a:t>
            </a:r>
            <a:r>
              <a:rPr lang="en-US" sz="1200" dirty="0">
                <a:solidFill>
                  <a:schemeClr val="tx1">
                    <a:lumMod val="50000"/>
                    <a:lumOff val="50000"/>
                  </a:schemeClr>
                </a:solidFill>
              </a:rPr>
              <a:t>, B. (2020). </a:t>
            </a:r>
            <a:r>
              <a:rPr lang="en-US" sz="1200" dirty="0" err="1">
                <a:solidFill>
                  <a:schemeClr val="tx1">
                    <a:lumMod val="50000"/>
                    <a:lumOff val="50000"/>
                  </a:schemeClr>
                </a:solidFill>
              </a:rPr>
              <a:t>SoK</a:t>
            </a:r>
            <a:r>
              <a:rPr lang="en-US" sz="1200" dirty="0">
                <a:solidFill>
                  <a:schemeClr val="tx1">
                    <a:lumMod val="50000"/>
                    <a:lumOff val="50000"/>
                  </a:schemeClr>
                </a:solidFill>
              </a:rPr>
              <a:t>: Differential privacies. </a:t>
            </a:r>
            <a:r>
              <a:rPr lang="en-US" sz="1200" i="1" dirty="0">
                <a:solidFill>
                  <a:schemeClr val="tx1">
                    <a:lumMod val="50000"/>
                    <a:lumOff val="50000"/>
                  </a:schemeClr>
                </a:solidFill>
              </a:rPr>
              <a:t>Proceedings on Privacy Enhancing Technologies</a:t>
            </a:r>
            <a:r>
              <a:rPr lang="en-US" sz="1200" dirty="0">
                <a:solidFill>
                  <a:schemeClr val="tx1">
                    <a:lumMod val="50000"/>
                    <a:lumOff val="50000"/>
                  </a:schemeClr>
                </a:solidFill>
              </a:rPr>
              <a:t>. https://doi.org/10.2478/popets-2020-0028</a:t>
            </a:r>
            <a:endParaRPr lang="en-US" sz="1200" dirty="0">
              <a:solidFill>
                <a:schemeClr val="tx1">
                  <a:lumMod val="50000"/>
                  <a:lumOff val="50000"/>
                </a:schemeClr>
              </a:solidFill>
              <a:effectLst/>
            </a:endParaRPr>
          </a:p>
        </p:txBody>
      </p:sp>
    </p:spTree>
    <p:extLst>
      <p:ext uri="{BB962C8B-B14F-4D97-AF65-F5344CB8AC3E}">
        <p14:creationId xmlns:p14="http://schemas.microsoft.com/office/powerpoint/2010/main" val="359040796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Inhaltsplatzhalter 1">
                <a:extLst>
                  <a:ext uri="{FF2B5EF4-FFF2-40B4-BE49-F238E27FC236}">
                    <a16:creationId xmlns:a16="http://schemas.microsoft.com/office/drawing/2014/main" id="{1CE72F6E-7D09-4BA4-BACB-9DC88F8A2112}"/>
                  </a:ext>
                </a:extLst>
              </p:cNvPr>
              <p:cNvSpPr>
                <a:spLocks noGrp="1"/>
              </p:cNvSpPr>
              <p:nvPr>
                <p:ph idx="1"/>
              </p:nvPr>
            </p:nvSpPr>
            <p:spPr>
              <a:xfrm>
                <a:off x="334435" y="981076"/>
                <a:ext cx="11523132" cy="5400675"/>
              </a:xfrm>
            </p:spPr>
            <p:txBody>
              <a:bodyPr>
                <a:normAutofit/>
              </a:bodyPr>
              <a:lstStyle/>
              <a:p>
                <a:pPr marL="285750" indent="-285750">
                  <a:buFont typeface="Arial" panose="020B0604020202020204" pitchFamily="34" charset="0"/>
                  <a:buChar char="•"/>
                </a:pPr>
                <a:r>
                  <a:rPr lang="en-US" sz="1600" dirty="0"/>
                  <a:t>The privacy loss parameter ε bounds the amount of information that is leaked through a differentially private data release</a:t>
                </a:r>
              </a:p>
              <a:p>
                <a:pPr marL="285750" indent="-285750">
                  <a:buFont typeface="Arial" panose="020B0604020202020204" pitchFamily="34" charset="0"/>
                  <a:buChar char="•"/>
                </a:pPr>
                <a:r>
                  <a:rPr lang="en-US" sz="1600" dirty="0"/>
                  <a:t>Conversely, we can take on the perspective of an adversary, to examine how much information can be gained from this release in the worst case, i.e., if every record in the database is known, except for the target X</a:t>
                </a:r>
                <a:endParaRPr lang="en-US" sz="1600" dirty="0">
                  <a:solidFill>
                    <a:srgbClr val="FF0000"/>
                  </a:solidFill>
                </a:endParaRPr>
              </a:p>
              <a:p>
                <a:pPr marL="285750" indent="-285750">
                  <a:buFont typeface="Arial" panose="020B0604020202020204" pitchFamily="34" charset="0"/>
                  <a:buChar char="•"/>
                </a:pPr>
                <a:r>
                  <a:rPr lang="en-US" sz="1600" dirty="0"/>
                  <a:t>This is done by determining by how much the adversary's initial belief whether X is in the database changes after seeing the release</a:t>
                </a:r>
              </a:p>
              <a:p>
                <a:pPr marL="285750" indent="-285750">
                  <a:buFont typeface="Arial" panose="020B0604020202020204" pitchFamily="34" charset="0"/>
                  <a:buChar char="•"/>
                </a:pPr>
                <a:r>
                  <a:rPr lang="en-US" sz="1600" dirty="0"/>
                  <a:t>This change is bounded by: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𝐼𝑛𝑖𝑡𝑖𝑎𝑙</m:t>
                        </m:r>
                        <m:r>
                          <a:rPr lang="en-US" sz="1600" i="1">
                            <a:latin typeface="Cambria Math" panose="02040503050406030204" pitchFamily="18" charset="0"/>
                          </a:rPr>
                          <m:t> </m:t>
                        </m:r>
                        <m:r>
                          <a:rPr lang="en-US" sz="1600" i="1">
                            <a:latin typeface="Cambria Math" panose="02040503050406030204" pitchFamily="18" charset="0"/>
                          </a:rPr>
                          <m:t>𝑏𝑒𝑙𝑖𝑒𝑓</m:t>
                        </m:r>
                      </m:num>
                      <m:den>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ea typeface="Cambria Math" panose="02040503050406030204" pitchFamily="18" charset="0"/>
                              </a:rPr>
                              <m:t>𝜀</m:t>
                            </m:r>
                          </m:sup>
                        </m:sSup>
                        <m:r>
                          <a:rPr lang="en-US" sz="1600" i="1">
                            <a:latin typeface="Cambria Math" panose="02040503050406030204" pitchFamily="18" charset="0"/>
                            <a:ea typeface="Cambria Math" panose="02040503050406030204" pitchFamily="18" charset="0"/>
                          </a:rPr>
                          <m:t>+</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1−</m:t>
                            </m:r>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ea typeface="Cambria Math" panose="02040503050406030204" pitchFamily="18" charset="0"/>
                                  </a:rPr>
                                  <m:t>𝜀</m:t>
                                </m:r>
                              </m:sup>
                            </m:sSup>
                          </m:e>
                        </m:d>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𝐼𝑛𝑖𝑡𝑖𝑎𝑙</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𝑏𝑒𝑙𝑖𝑒𝑓</m:t>
                        </m:r>
                      </m:den>
                    </m:f>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𝑈𝑝𝑑𝑎𝑡𝑒𝑑</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𝑏𝑒𝑙𝑖𝑒𝑓</m:t>
                    </m:r>
                    <m:r>
                      <a:rPr lang="en-US" sz="1600" i="1">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ea typeface="Cambria Math" panose="02040503050406030204" pitchFamily="18" charset="0"/>
                              </a:rPr>
                              <m:t>𝜀</m:t>
                            </m:r>
                          </m:sup>
                        </m:sSup>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𝐼𝑛𝑖𝑡𝑖𝑎𝑙</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𝑏𝑒𝑙𝑖𝑒𝑓</m:t>
                        </m:r>
                      </m:num>
                      <m:den>
                        <m:r>
                          <a:rPr lang="en-US" sz="1600" i="1">
                            <a:latin typeface="Cambria Math" panose="02040503050406030204" pitchFamily="18" charset="0"/>
                          </a:rPr>
                          <m:t>1</m:t>
                        </m:r>
                        <m:r>
                          <a:rPr lang="en-US" sz="1600" i="1">
                            <a:latin typeface="Cambria Math" panose="02040503050406030204" pitchFamily="18" charset="0"/>
                            <a:ea typeface="Cambria Math" panose="02040503050406030204" pitchFamily="18" charset="0"/>
                          </a:rPr>
                          <m:t>+</m:t>
                        </m:r>
                        <m:d>
                          <m:dPr>
                            <m:ctrlPr>
                              <a:rPr lang="en-US" sz="1600" i="1">
                                <a:latin typeface="Cambria Math" panose="02040503050406030204" pitchFamily="18" charset="0"/>
                                <a:ea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ea typeface="Cambria Math" panose="02040503050406030204" pitchFamily="18" charset="0"/>
                                  </a:rPr>
                                  <m:t>𝜀</m:t>
                                </m:r>
                              </m:sup>
                            </m:sSup>
                            <m:r>
                              <a:rPr lang="en-US" sz="1600" i="1">
                                <a:latin typeface="Cambria Math" panose="02040503050406030204" pitchFamily="18" charset="0"/>
                                <a:ea typeface="Cambria Math" panose="02040503050406030204" pitchFamily="18" charset="0"/>
                              </a:rPr>
                              <m:t>−1</m:t>
                            </m:r>
                          </m:e>
                        </m:d>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𝐼𝑛𝑖𝑡𝑖𝑎𝑙</m:t>
                        </m:r>
                        <m:r>
                          <a:rPr lang="en-US" sz="1600" i="1">
                            <a:latin typeface="Cambria Math" panose="02040503050406030204" pitchFamily="18" charset="0"/>
                            <a:ea typeface="Cambria Math" panose="02040503050406030204" pitchFamily="18" charset="0"/>
                          </a:rPr>
                          <m:t> </m:t>
                        </m:r>
                        <m:r>
                          <a:rPr lang="en-US" sz="1600" i="1">
                            <a:latin typeface="Cambria Math" panose="02040503050406030204" pitchFamily="18" charset="0"/>
                            <a:ea typeface="Cambria Math" panose="02040503050406030204" pitchFamily="18" charset="0"/>
                          </a:rPr>
                          <m:t>𝑏𝑒𝑙𝑖𝑒𝑓</m:t>
                        </m:r>
                      </m:den>
                    </m:f>
                  </m:oMath>
                </a14:m>
                <a:endParaRPr lang="en-US" sz="1400" dirty="0"/>
              </a:p>
              <a:p>
                <a:pPr marL="0" indent="0"/>
                <a:endParaRPr lang="en-US" sz="1400" dirty="0"/>
              </a:p>
            </p:txBody>
          </p:sp>
        </mc:Choice>
        <mc:Fallback>
          <p:sp>
            <p:nvSpPr>
              <p:cNvPr id="2" name="Inhaltsplatzhalter 1">
                <a:extLst>
                  <a:ext uri="{FF2B5EF4-FFF2-40B4-BE49-F238E27FC236}">
                    <a16:creationId xmlns:a16="http://schemas.microsoft.com/office/drawing/2014/main" id="{1CE72F6E-7D09-4BA4-BACB-9DC88F8A2112}"/>
                  </a:ext>
                </a:extLst>
              </p:cNvPr>
              <p:cNvSpPr>
                <a:spLocks noGrp="1" noRot="1" noChangeAspect="1" noMove="1" noResize="1" noEditPoints="1" noAdjustHandles="1" noChangeArrowheads="1" noChangeShapeType="1" noTextEdit="1"/>
              </p:cNvSpPr>
              <p:nvPr>
                <p:ph idx="1"/>
              </p:nvPr>
            </p:nvSpPr>
            <p:spPr>
              <a:xfrm>
                <a:off x="334435" y="981076"/>
                <a:ext cx="11523132" cy="5400675"/>
              </a:xfrm>
              <a:blipFill>
                <a:blip r:embed="rId4"/>
                <a:stretch>
                  <a:fillRect l="-212" t="-339"/>
                </a:stretch>
              </a:blipFill>
            </p:spPr>
            <p:txBody>
              <a:bodyPr/>
              <a:lstStyle/>
              <a:p>
                <a:r>
                  <a:rPr lang="en-US">
                    <a:noFill/>
                  </a:rPr>
                  <a:t> </a:t>
                </a:r>
              </a:p>
            </p:txBody>
          </p:sp>
        </mc:Fallback>
      </mc:AlternateContent>
      <p:sp>
        <p:nvSpPr>
          <p:cNvPr id="3" name="Titel 2">
            <a:extLst>
              <a:ext uri="{FF2B5EF4-FFF2-40B4-BE49-F238E27FC236}">
                <a16:creationId xmlns:a16="http://schemas.microsoft.com/office/drawing/2014/main" id="{17A2D5F7-BC56-443B-B55F-A99A04B3F038}"/>
              </a:ext>
            </a:extLst>
          </p:cNvPr>
          <p:cNvSpPr>
            <a:spLocks noGrp="1"/>
          </p:cNvSpPr>
          <p:nvPr>
            <p:ph type="title"/>
          </p:nvPr>
        </p:nvSpPr>
        <p:spPr/>
        <p:txBody>
          <a:bodyPr/>
          <a:lstStyle/>
          <a:p>
            <a:r>
              <a:rPr lang="en-US" dirty="0"/>
              <a:t>Quantifying Privacy Risk</a:t>
            </a:r>
          </a:p>
        </p:txBody>
      </p:sp>
      <p:sp>
        <p:nvSpPr>
          <p:cNvPr id="4" name="Datumsplatzhalter 3">
            <a:extLst>
              <a:ext uri="{FF2B5EF4-FFF2-40B4-BE49-F238E27FC236}">
                <a16:creationId xmlns:a16="http://schemas.microsoft.com/office/drawing/2014/main" id="{997DAB54-1244-420D-9381-705CDF91AD49}"/>
              </a:ext>
            </a:extLst>
          </p:cNvPr>
          <p:cNvSpPr>
            <a:spLocks noGrp="1"/>
          </p:cNvSpPr>
          <p:nvPr>
            <p:ph type="dt" sz="half" idx="10"/>
          </p:nvPr>
        </p:nvSpPr>
        <p:spPr/>
        <p:txBody>
          <a:bodyPr/>
          <a:lstStyle/>
          <a:p>
            <a:pPr>
              <a:defRPr/>
            </a:pPr>
            <a:r>
              <a:rPr lang="en-US"/>
              <a:t>© sebis</a:t>
            </a:r>
            <a:endParaRPr lang="de-DE" dirty="0"/>
          </a:p>
        </p:txBody>
      </p:sp>
      <p:sp>
        <p:nvSpPr>
          <p:cNvPr id="6" name="Foliennummernplatzhalter 5">
            <a:extLst>
              <a:ext uri="{FF2B5EF4-FFF2-40B4-BE49-F238E27FC236}">
                <a16:creationId xmlns:a16="http://schemas.microsoft.com/office/drawing/2014/main" id="{D6E6E49A-8CB4-4B02-8E8A-7CF20D984581}"/>
              </a:ext>
            </a:extLst>
          </p:cNvPr>
          <p:cNvSpPr>
            <a:spLocks noGrp="1"/>
          </p:cNvSpPr>
          <p:nvPr>
            <p:ph type="sldNum" sz="quarter" idx="12"/>
          </p:nvPr>
        </p:nvSpPr>
        <p:spPr/>
        <p:txBody>
          <a:bodyPr/>
          <a:lstStyle/>
          <a:p>
            <a:pPr>
              <a:defRPr/>
            </a:pPr>
            <a:fld id="{E201E5CB-5EE0-4EA4-87FF-7D8A79A61969}" type="slidenum">
              <a:rPr lang="de-DE" smtClean="0"/>
              <a:pPr>
                <a:defRPr/>
              </a:pPr>
              <a:t>46</a:t>
            </a:fld>
            <a:endParaRPr lang="de-DE" dirty="0"/>
          </a:p>
        </p:txBody>
      </p:sp>
      <p:graphicFrame>
        <p:nvGraphicFramePr>
          <p:cNvPr id="7" name="Diagramm 6">
            <a:extLst>
              <a:ext uri="{FF2B5EF4-FFF2-40B4-BE49-F238E27FC236}">
                <a16:creationId xmlns:a16="http://schemas.microsoft.com/office/drawing/2014/main" id="{5ECD6B4A-8C31-44CC-8D14-8A0D3DE0C25F}"/>
              </a:ext>
            </a:extLst>
          </p:cNvPr>
          <p:cNvGraphicFramePr/>
          <p:nvPr>
            <p:extLst>
              <p:ext uri="{D42A27DB-BD31-4B8C-83A1-F6EECF244321}">
                <p14:modId xmlns:p14="http://schemas.microsoft.com/office/powerpoint/2010/main" val="3608829401"/>
              </p:ext>
            </p:extLst>
          </p:nvPr>
        </p:nvGraphicFramePr>
        <p:xfrm>
          <a:off x="6511739" y="3434067"/>
          <a:ext cx="3231445" cy="2520578"/>
        </p:xfrm>
        <a:graphic>
          <a:graphicData uri="http://schemas.openxmlformats.org/drawingml/2006/chart">
            <c:chart xmlns:c="http://schemas.openxmlformats.org/drawingml/2006/chart" xmlns:r="http://schemas.openxmlformats.org/officeDocument/2006/relationships" r:id="rId5"/>
          </a:graphicData>
        </a:graphic>
      </p:graphicFrame>
      <p:grpSp>
        <p:nvGrpSpPr>
          <p:cNvPr id="9" name="Gruppieren 8">
            <a:extLst>
              <a:ext uri="{FF2B5EF4-FFF2-40B4-BE49-F238E27FC236}">
                <a16:creationId xmlns:a16="http://schemas.microsoft.com/office/drawing/2014/main" id="{1AEA0D77-19A2-412A-97B6-03705D8C2B4F}"/>
              </a:ext>
            </a:extLst>
          </p:cNvPr>
          <p:cNvGrpSpPr/>
          <p:nvPr/>
        </p:nvGrpSpPr>
        <p:grpSpPr>
          <a:xfrm>
            <a:off x="9383184" y="404814"/>
            <a:ext cx="1800000" cy="360000"/>
            <a:chOff x="9734217" y="945176"/>
            <a:chExt cx="1800000" cy="360000"/>
          </a:xfrm>
        </p:grpSpPr>
        <p:grpSp>
          <p:nvGrpSpPr>
            <p:cNvPr id="10" name="Gruppieren 9">
              <a:extLst>
                <a:ext uri="{FF2B5EF4-FFF2-40B4-BE49-F238E27FC236}">
                  <a16:creationId xmlns:a16="http://schemas.microsoft.com/office/drawing/2014/main" id="{8E55E11E-10C9-4171-9E01-596F93E1BDF4}"/>
                </a:ext>
              </a:extLst>
            </p:cNvPr>
            <p:cNvGrpSpPr/>
            <p:nvPr/>
          </p:nvGrpSpPr>
          <p:grpSpPr>
            <a:xfrm>
              <a:off x="11174217" y="945176"/>
              <a:ext cx="360000" cy="360000"/>
              <a:chOff x="11174217" y="945176"/>
              <a:chExt cx="360000" cy="360000"/>
            </a:xfrm>
          </p:grpSpPr>
          <p:sp>
            <p:nvSpPr>
              <p:cNvPr id="15" name="Interaktive Schaltfläche: Leer 14">
                <a:hlinkClick r:id="" action="ppaction://noaction" highlightClick="1"/>
                <a:extLst>
                  <a:ext uri="{FF2B5EF4-FFF2-40B4-BE49-F238E27FC236}">
                    <a16:creationId xmlns:a16="http://schemas.microsoft.com/office/drawing/2014/main" id="{D7FF5461-D926-434E-A385-9A0B72F61506}"/>
                  </a:ext>
                </a:extLst>
              </p:cNvPr>
              <p:cNvSpPr/>
              <p:nvPr/>
            </p:nvSpPr>
            <p:spPr bwMode="auto">
              <a:xfrm>
                <a:off x="11174217" y="945176"/>
                <a:ext cx="360000" cy="360000"/>
              </a:xfrm>
              <a:prstGeom prst="actionButtonBlank">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pic>
            <p:nvPicPr>
              <p:cNvPr id="16" name="Grafik 15" descr="Schlüssel">
                <a:hlinkClick r:id="rId6" action="ppaction://hlinksldjump"/>
                <a:extLst>
                  <a:ext uri="{FF2B5EF4-FFF2-40B4-BE49-F238E27FC236}">
                    <a16:creationId xmlns:a16="http://schemas.microsoft.com/office/drawing/2014/main" id="{3CF25E4B-C92F-4A9C-874D-44FEA9E29CD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11200728" y="971684"/>
                <a:ext cx="306977" cy="306977"/>
              </a:xfrm>
              <a:prstGeom prst="rect">
                <a:avLst/>
              </a:prstGeom>
            </p:spPr>
          </p:pic>
        </p:grpSp>
        <p:sp>
          <p:nvSpPr>
            <p:cNvPr id="11" name="Interaktive Schaltfläche: Nächste(r) oder Weiter 10">
              <a:hlinkClick r:id="" action="ppaction://hlinkshowjump?jump=nextslide" highlightClick="1"/>
              <a:extLst>
                <a:ext uri="{FF2B5EF4-FFF2-40B4-BE49-F238E27FC236}">
                  <a16:creationId xmlns:a16="http://schemas.microsoft.com/office/drawing/2014/main" id="{0BF9D07E-42F1-4EC0-A565-D9EBB649A9AE}"/>
                </a:ext>
              </a:extLst>
            </p:cNvPr>
            <p:cNvSpPr/>
            <p:nvPr/>
          </p:nvSpPr>
          <p:spPr bwMode="auto">
            <a:xfrm>
              <a:off x="10814217" y="945176"/>
              <a:ext cx="360000" cy="360000"/>
            </a:xfrm>
            <a:prstGeom prst="actionButtonForwardNext">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2" name="Interaktive Schaltfläche: Zurück oder Vorherige(r) 11">
              <a:hlinkClick r:id="" action="ppaction://hlinkshowjump?jump=previousslide" highlightClick="1"/>
              <a:extLst>
                <a:ext uri="{FF2B5EF4-FFF2-40B4-BE49-F238E27FC236}">
                  <a16:creationId xmlns:a16="http://schemas.microsoft.com/office/drawing/2014/main" id="{15820D9F-54AF-4630-B446-6FBA289645F9}"/>
                </a:ext>
              </a:extLst>
            </p:cNvPr>
            <p:cNvSpPr/>
            <p:nvPr/>
          </p:nvSpPr>
          <p:spPr bwMode="auto">
            <a:xfrm>
              <a:off x="10454217" y="945176"/>
              <a:ext cx="360000" cy="360000"/>
            </a:xfrm>
            <a:prstGeom prst="actionButtonBackPrevious">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3" name="Interaktive Schaltfläche: Zurückkehren 12">
              <a:hlinkClick r:id="" action="ppaction://hlinkshowjump?jump=lastslideviewed" highlightClick="1"/>
              <a:extLst>
                <a:ext uri="{FF2B5EF4-FFF2-40B4-BE49-F238E27FC236}">
                  <a16:creationId xmlns:a16="http://schemas.microsoft.com/office/drawing/2014/main" id="{CBFCE126-52AE-450C-A569-8EF441AECE83}"/>
                </a:ext>
              </a:extLst>
            </p:cNvPr>
            <p:cNvSpPr/>
            <p:nvPr/>
          </p:nvSpPr>
          <p:spPr bwMode="auto">
            <a:xfrm>
              <a:off x="9734217" y="945176"/>
              <a:ext cx="360000" cy="360000"/>
            </a:xfrm>
            <a:prstGeom prst="actionButtonReturn">
              <a:avLst/>
            </a:prstGeom>
            <a:noFill/>
            <a:ln>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4" name="Interaktive Schaltfläche: Zur Startseite wechseln 13">
              <a:hlinkClick r:id="" action="ppaction://hlinkshowjump?jump=firstslide" highlightClick="1"/>
              <a:extLst>
                <a:ext uri="{FF2B5EF4-FFF2-40B4-BE49-F238E27FC236}">
                  <a16:creationId xmlns:a16="http://schemas.microsoft.com/office/drawing/2014/main" id="{30C0F9A3-8E11-4A93-9D27-1E0F85DBBC78}"/>
                </a:ext>
              </a:extLst>
            </p:cNvPr>
            <p:cNvSpPr/>
            <p:nvPr/>
          </p:nvSpPr>
          <p:spPr bwMode="auto">
            <a:xfrm>
              <a:off x="10094217" y="945176"/>
              <a:ext cx="360000" cy="360000"/>
            </a:xfrm>
            <a:prstGeom prst="actionButtonHome">
              <a:avLst/>
            </a:prstGeom>
            <a:no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grpSp>
      <p:graphicFrame>
        <p:nvGraphicFramePr>
          <p:cNvPr id="5" name="Objekt 4">
            <a:hlinkClick r:id="" action="ppaction://ole?verb=0"/>
            <a:extLst>
              <a:ext uri="{FF2B5EF4-FFF2-40B4-BE49-F238E27FC236}">
                <a16:creationId xmlns:a16="http://schemas.microsoft.com/office/drawing/2014/main" id="{7E12D118-2E67-4B19-B228-FC3C2D4F3410}"/>
              </a:ext>
            </a:extLst>
          </p:cNvPr>
          <p:cNvGraphicFramePr>
            <a:graphicFrameLocks noChangeAspect="1"/>
          </p:cNvGraphicFramePr>
          <p:nvPr>
            <p:extLst>
              <p:ext uri="{D42A27DB-BD31-4B8C-83A1-F6EECF244321}">
                <p14:modId xmlns:p14="http://schemas.microsoft.com/office/powerpoint/2010/main" val="1335889230"/>
              </p:ext>
            </p:extLst>
          </p:nvPr>
        </p:nvGraphicFramePr>
        <p:xfrm>
          <a:off x="1128388" y="3681413"/>
          <a:ext cx="3248025" cy="1838325"/>
        </p:xfrm>
        <a:graphic>
          <a:graphicData uri="http://schemas.openxmlformats.org/presentationml/2006/ole">
            <mc:AlternateContent xmlns:mc="http://schemas.openxmlformats.org/markup-compatibility/2006">
              <mc:Choice xmlns:v="urn:schemas-microsoft-com:vml" Requires="v">
                <p:oleObj spid="_x0000_s12311" name="Worksheet" r:id="rId9" imgW="3248133" imgH="1838225" progId="Excel.Sheet.12">
                  <p:embed/>
                </p:oleObj>
              </mc:Choice>
              <mc:Fallback>
                <p:oleObj name="Worksheet" r:id="rId9" imgW="3248133" imgH="1838225" progId="Excel.Sheet.12">
                  <p:embed/>
                  <p:pic>
                    <p:nvPicPr>
                      <p:cNvPr id="5" name="Objekt 4">
                        <a:hlinkClick r:id="" action="ppaction://ole?verb=0"/>
                        <a:extLst>
                          <a:ext uri="{FF2B5EF4-FFF2-40B4-BE49-F238E27FC236}">
                            <a16:creationId xmlns:a16="http://schemas.microsoft.com/office/drawing/2014/main" id="{7E12D118-2E67-4B19-B228-FC3C2D4F3410}"/>
                          </a:ext>
                        </a:extLst>
                      </p:cNvPr>
                      <p:cNvPicPr/>
                      <p:nvPr/>
                    </p:nvPicPr>
                    <p:blipFill>
                      <a:blip r:embed="rId10"/>
                      <a:stretch>
                        <a:fillRect/>
                      </a:stretch>
                    </p:blipFill>
                    <p:spPr>
                      <a:xfrm>
                        <a:off x="1128388" y="3681413"/>
                        <a:ext cx="3248025" cy="1838325"/>
                      </a:xfrm>
                      <a:prstGeom prst="rect">
                        <a:avLst/>
                      </a:prstGeom>
                    </p:spPr>
                  </p:pic>
                </p:oleObj>
              </mc:Fallback>
            </mc:AlternateContent>
          </a:graphicData>
        </a:graphic>
      </p:graphicFrame>
    </p:spTree>
    <p:extLst>
      <p:ext uri="{BB962C8B-B14F-4D97-AF65-F5344CB8AC3E}">
        <p14:creationId xmlns:p14="http://schemas.microsoft.com/office/powerpoint/2010/main" val="279048966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p:txBody>
          <a:bodyPr/>
          <a:lstStyle/>
          <a:p>
            <a:r>
              <a:rPr lang="en-US" dirty="0"/>
              <a:t>Additional Evaluation Results</a:t>
            </a:r>
            <a:endParaRPr lang="de-DE" dirty="0"/>
          </a:p>
        </p:txBody>
      </p:sp>
      <p:graphicFrame>
        <p:nvGraphicFramePr>
          <p:cNvPr id="10" name="Inhaltsplatzhalter 9">
            <a:extLst>
              <a:ext uri="{FF2B5EF4-FFF2-40B4-BE49-F238E27FC236}">
                <a16:creationId xmlns:a16="http://schemas.microsoft.com/office/drawing/2014/main" id="{A86A6FA4-B077-411E-B877-D5EEFBA2172A}"/>
              </a:ext>
            </a:extLst>
          </p:cNvPr>
          <p:cNvGraphicFramePr>
            <a:graphicFrameLocks noGrp="1"/>
          </p:cNvGraphicFramePr>
          <p:nvPr>
            <p:ph idx="1"/>
            <p:extLst>
              <p:ext uri="{D42A27DB-BD31-4B8C-83A1-F6EECF244321}">
                <p14:modId xmlns:p14="http://schemas.microsoft.com/office/powerpoint/2010/main" val="1886561777"/>
              </p:ext>
            </p:extLst>
          </p:nvPr>
        </p:nvGraphicFramePr>
        <p:xfrm>
          <a:off x="334963" y="981075"/>
          <a:ext cx="11522075" cy="2735957"/>
        </p:xfrm>
        <a:graphic>
          <a:graphicData uri="http://schemas.openxmlformats.org/drawingml/2006/chart">
            <c:chart xmlns:c="http://schemas.openxmlformats.org/drawingml/2006/chart" xmlns:r="http://schemas.openxmlformats.org/officeDocument/2006/relationships" r:id="rId3"/>
          </a:graphicData>
        </a:graphic>
      </p:graphicFrame>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p:txBody>
          <a:bodyPr/>
          <a:lstStyle/>
          <a:p>
            <a:pPr>
              <a:defRPr/>
            </a:pPr>
            <a:r>
              <a:rPr lang="en-US" dirty="0"/>
              <a:t>Marcus Land - Master Thesis - Final Presentation</a:t>
            </a:r>
            <a:endParaRPr lang="de-DE" dirty="0"/>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p:txBody>
          <a:bodyPr/>
          <a:lstStyle/>
          <a:p>
            <a:pPr>
              <a:defRPr/>
            </a:pPr>
            <a:fld id="{05BC9FAB-BDC1-47C0-A8BB-6E12A8205D33}" type="slidenum">
              <a:rPr lang="de-DE" smtClean="0"/>
              <a:pPr>
                <a:defRPr/>
              </a:pPr>
              <a:t>47</a:t>
            </a:fld>
            <a:endParaRPr lang="de-DE"/>
          </a:p>
        </p:txBody>
      </p:sp>
      <p:graphicFrame>
        <p:nvGraphicFramePr>
          <p:cNvPr id="11" name="Inhaltsplatzhalter 9">
            <a:extLst>
              <a:ext uri="{FF2B5EF4-FFF2-40B4-BE49-F238E27FC236}">
                <a16:creationId xmlns:a16="http://schemas.microsoft.com/office/drawing/2014/main" id="{4F562185-5B5D-46F0-968A-0F19F58A3763}"/>
              </a:ext>
            </a:extLst>
          </p:cNvPr>
          <p:cNvGraphicFramePr>
            <a:graphicFrameLocks/>
          </p:cNvGraphicFramePr>
          <p:nvPr>
            <p:extLst>
              <p:ext uri="{D42A27DB-BD31-4B8C-83A1-F6EECF244321}">
                <p14:modId xmlns:p14="http://schemas.microsoft.com/office/powerpoint/2010/main" val="452241113"/>
              </p:ext>
            </p:extLst>
          </p:nvPr>
        </p:nvGraphicFramePr>
        <p:xfrm>
          <a:off x="333433" y="3717032"/>
          <a:ext cx="5761038" cy="27359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Inhaltsplatzhalter 9">
            <a:extLst>
              <a:ext uri="{FF2B5EF4-FFF2-40B4-BE49-F238E27FC236}">
                <a16:creationId xmlns:a16="http://schemas.microsoft.com/office/drawing/2014/main" id="{8C35B732-0926-4E05-BBFC-6941DD158F66}"/>
              </a:ext>
            </a:extLst>
          </p:cNvPr>
          <p:cNvGraphicFramePr>
            <a:graphicFrameLocks/>
          </p:cNvGraphicFramePr>
          <p:nvPr>
            <p:extLst>
              <p:ext uri="{D42A27DB-BD31-4B8C-83A1-F6EECF244321}">
                <p14:modId xmlns:p14="http://schemas.microsoft.com/office/powerpoint/2010/main" val="3710728243"/>
              </p:ext>
            </p:extLst>
          </p:nvPr>
        </p:nvGraphicFramePr>
        <p:xfrm>
          <a:off x="6096000" y="3717032"/>
          <a:ext cx="5761038" cy="27359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62542346"/>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p:txBody>
          <a:bodyPr/>
          <a:lstStyle/>
          <a:p>
            <a:r>
              <a:rPr lang="en-US" dirty="0"/>
              <a:t>Additional Evaluation Results</a:t>
            </a:r>
            <a:endParaRPr lang="de-DE" dirty="0"/>
          </a:p>
        </p:txBody>
      </p:sp>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p:txBody>
          <a:bodyPr/>
          <a:lstStyle/>
          <a:p>
            <a:pPr>
              <a:defRPr/>
            </a:pPr>
            <a:r>
              <a:rPr lang="en-US"/>
              <a:t>Marcus Land - Master Thesis - Final Presentation</a:t>
            </a:r>
            <a:endParaRPr lang="de-DE" dirty="0"/>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p:txBody>
          <a:bodyPr/>
          <a:lstStyle/>
          <a:p>
            <a:pPr>
              <a:defRPr/>
            </a:pPr>
            <a:fld id="{05BC9FAB-BDC1-47C0-A8BB-6E12A8205D33}" type="slidenum">
              <a:rPr lang="de-DE" smtClean="0"/>
              <a:pPr>
                <a:defRPr/>
              </a:pPr>
              <a:t>48</a:t>
            </a:fld>
            <a:endParaRPr lang="de-DE"/>
          </a:p>
        </p:txBody>
      </p:sp>
      <p:graphicFrame>
        <p:nvGraphicFramePr>
          <p:cNvPr id="11" name="Inhaltsplatzhalter 10">
            <a:extLst>
              <a:ext uri="{FF2B5EF4-FFF2-40B4-BE49-F238E27FC236}">
                <a16:creationId xmlns:a16="http://schemas.microsoft.com/office/drawing/2014/main" id="{DA97C204-11A5-44C1-A743-F97B904E5EE2}"/>
              </a:ext>
            </a:extLst>
          </p:cNvPr>
          <p:cNvGraphicFramePr>
            <a:graphicFrameLocks noGrp="1"/>
          </p:cNvGraphicFramePr>
          <p:nvPr>
            <p:ph idx="1"/>
            <p:extLst>
              <p:ext uri="{D42A27DB-BD31-4B8C-83A1-F6EECF244321}">
                <p14:modId xmlns:p14="http://schemas.microsoft.com/office/powerpoint/2010/main" val="3911542959"/>
              </p:ext>
            </p:extLst>
          </p:nvPr>
        </p:nvGraphicFramePr>
        <p:xfrm>
          <a:off x="334963" y="3645024"/>
          <a:ext cx="11522075" cy="27367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Inhaltsplatzhalter 10">
            <a:extLst>
              <a:ext uri="{FF2B5EF4-FFF2-40B4-BE49-F238E27FC236}">
                <a16:creationId xmlns:a16="http://schemas.microsoft.com/office/drawing/2014/main" id="{9BA04E19-9DD2-493E-8CC2-0AAB70B80124}"/>
              </a:ext>
            </a:extLst>
          </p:cNvPr>
          <p:cNvGraphicFramePr>
            <a:graphicFrameLocks/>
          </p:cNvGraphicFramePr>
          <p:nvPr>
            <p:extLst>
              <p:ext uri="{D42A27DB-BD31-4B8C-83A1-F6EECF244321}">
                <p14:modId xmlns:p14="http://schemas.microsoft.com/office/powerpoint/2010/main" val="1967543182"/>
              </p:ext>
            </p:extLst>
          </p:nvPr>
        </p:nvGraphicFramePr>
        <p:xfrm>
          <a:off x="332903" y="952503"/>
          <a:ext cx="5761567" cy="25036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Inhaltsplatzhalter 10">
            <a:extLst>
              <a:ext uri="{FF2B5EF4-FFF2-40B4-BE49-F238E27FC236}">
                <a16:creationId xmlns:a16="http://schemas.microsoft.com/office/drawing/2014/main" id="{58DA80CD-1197-49A6-B7A5-BFC84BE6D176}"/>
              </a:ext>
            </a:extLst>
          </p:cNvPr>
          <p:cNvGraphicFramePr>
            <a:graphicFrameLocks/>
          </p:cNvGraphicFramePr>
          <p:nvPr>
            <p:extLst>
              <p:ext uri="{D42A27DB-BD31-4B8C-83A1-F6EECF244321}">
                <p14:modId xmlns:p14="http://schemas.microsoft.com/office/powerpoint/2010/main" val="2175754833"/>
              </p:ext>
            </p:extLst>
          </p:nvPr>
        </p:nvGraphicFramePr>
        <p:xfrm>
          <a:off x="6095470" y="952503"/>
          <a:ext cx="5761567" cy="27367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037181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p:txBody>
          <a:bodyPr/>
          <a:lstStyle/>
          <a:p>
            <a:r>
              <a:rPr lang="en-US" dirty="0"/>
              <a:t>Evaluation Results – Learning Effect</a:t>
            </a:r>
            <a:endParaRPr lang="de-DE" dirty="0"/>
          </a:p>
        </p:txBody>
      </p:sp>
      <p:graphicFrame>
        <p:nvGraphicFramePr>
          <p:cNvPr id="9" name="Inhaltsplatzhalter 8">
            <a:extLst>
              <a:ext uri="{FF2B5EF4-FFF2-40B4-BE49-F238E27FC236}">
                <a16:creationId xmlns:a16="http://schemas.microsoft.com/office/drawing/2014/main" id="{C9E15BA1-047D-4DB5-AEA9-B66BF7425684}"/>
              </a:ext>
            </a:extLst>
          </p:cNvPr>
          <p:cNvGraphicFramePr>
            <a:graphicFrameLocks noGrp="1"/>
          </p:cNvGraphicFramePr>
          <p:nvPr>
            <p:ph idx="1"/>
            <p:extLst>
              <p:ext uri="{D42A27DB-BD31-4B8C-83A1-F6EECF244321}">
                <p14:modId xmlns:p14="http://schemas.microsoft.com/office/powerpoint/2010/main" val="875453"/>
              </p:ext>
            </p:extLst>
          </p:nvPr>
        </p:nvGraphicFramePr>
        <p:xfrm>
          <a:off x="334963" y="981075"/>
          <a:ext cx="11522075" cy="5400675"/>
        </p:xfrm>
        <a:graphic>
          <a:graphicData uri="http://schemas.openxmlformats.org/drawingml/2006/chart">
            <c:chart xmlns:c="http://schemas.openxmlformats.org/drawingml/2006/chart" xmlns:r="http://schemas.openxmlformats.org/officeDocument/2006/relationships" r:id="rId3"/>
          </a:graphicData>
        </a:graphic>
      </p:graphicFrame>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p:txBody>
          <a:bodyPr/>
          <a:lstStyle/>
          <a:p>
            <a:pPr>
              <a:defRPr/>
            </a:pPr>
            <a:r>
              <a:rPr lang="en-US"/>
              <a:t>Marcus Land - Master Thesis - Final Presentation</a:t>
            </a:r>
            <a:endParaRPr lang="de-DE" dirty="0"/>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p:txBody>
          <a:bodyPr/>
          <a:lstStyle/>
          <a:p>
            <a:pPr>
              <a:defRPr/>
            </a:pPr>
            <a:fld id="{05BC9FAB-BDC1-47C0-A8BB-6E12A8205D33}" type="slidenum">
              <a:rPr lang="de-DE" smtClean="0"/>
              <a:pPr>
                <a:defRPr/>
              </a:pPr>
              <a:t>49</a:t>
            </a:fld>
            <a:endParaRPr lang="de-DE"/>
          </a:p>
        </p:txBody>
      </p:sp>
    </p:spTree>
    <p:extLst>
      <p:ext uri="{BB962C8B-B14F-4D97-AF65-F5344CB8AC3E}">
        <p14:creationId xmlns:p14="http://schemas.microsoft.com/office/powerpoint/2010/main" val="14387426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p:txBody>
          <a:bodyPr/>
          <a:lstStyle/>
          <a:p>
            <a:r>
              <a:rPr lang="en-US" dirty="0"/>
              <a:t>The Practitioner's View</a:t>
            </a:r>
            <a:endParaRPr lang="de-DE" dirty="0"/>
          </a:p>
        </p:txBody>
      </p:sp>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p:txBody>
          <a:bodyPr/>
          <a:lstStyle/>
          <a:p>
            <a:pPr>
              <a:defRPr/>
            </a:pPr>
            <a:r>
              <a:rPr lang="en-US"/>
              <a:t>Marcus Land - Master Thesis - Final Presentation</a:t>
            </a:r>
            <a:endParaRPr lang="de-DE" dirty="0"/>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p:txBody>
          <a:bodyPr/>
          <a:lstStyle/>
          <a:p>
            <a:pPr>
              <a:defRPr/>
            </a:pPr>
            <a:fld id="{05BC9FAB-BDC1-47C0-A8BB-6E12A8205D33}" type="slidenum">
              <a:rPr lang="de-DE" smtClean="0"/>
              <a:pPr>
                <a:defRPr/>
              </a:pPr>
              <a:t>5</a:t>
            </a:fld>
            <a:endParaRPr lang="de-DE"/>
          </a:p>
        </p:txBody>
      </p:sp>
      <p:grpSp>
        <p:nvGrpSpPr>
          <p:cNvPr id="9" name="Gruppieren 8">
            <a:extLst>
              <a:ext uri="{FF2B5EF4-FFF2-40B4-BE49-F238E27FC236}">
                <a16:creationId xmlns:a16="http://schemas.microsoft.com/office/drawing/2014/main" id="{7FFC442A-C9E4-4A46-9363-0E2C861A9077}"/>
              </a:ext>
            </a:extLst>
          </p:cNvPr>
          <p:cNvGrpSpPr/>
          <p:nvPr/>
        </p:nvGrpSpPr>
        <p:grpSpPr>
          <a:xfrm>
            <a:off x="2135560" y="2200151"/>
            <a:ext cx="7920880" cy="2451598"/>
            <a:chOff x="2135560" y="2200151"/>
            <a:chExt cx="7920880" cy="2451598"/>
          </a:xfrm>
        </p:grpSpPr>
        <p:sp>
          <p:nvSpPr>
            <p:cNvPr id="11" name="Denkblase: wolkenförmig 10">
              <a:extLst>
                <a:ext uri="{FF2B5EF4-FFF2-40B4-BE49-F238E27FC236}">
                  <a16:creationId xmlns:a16="http://schemas.microsoft.com/office/drawing/2014/main" id="{B9B6FA69-EF73-444F-A87A-79455174E24B}"/>
                </a:ext>
              </a:extLst>
            </p:cNvPr>
            <p:cNvSpPr/>
            <p:nvPr/>
          </p:nvSpPr>
          <p:spPr bwMode="auto">
            <a:xfrm>
              <a:off x="4007768" y="2200151"/>
              <a:ext cx="3183898" cy="914400"/>
            </a:xfrm>
            <a:prstGeom prst="cloudCallout">
              <a:avLst>
                <a:gd name="adj1" fmla="val 14222"/>
                <a:gd name="adj2" fmla="val 104805"/>
              </a:avLst>
            </a:prstGeom>
            <a:solidFill>
              <a:schemeClr val="bg1"/>
            </a:solid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cs typeface="Arial" pitchFamily="34" charset="0"/>
                </a:rPr>
                <a:t>Should I use differential privacy</a:t>
              </a:r>
            </a:p>
          </p:txBody>
        </p:sp>
        <p:sp>
          <p:nvSpPr>
            <p:cNvPr id="28" name="Denkblase: wolkenförmig 27">
              <a:extLst>
                <a:ext uri="{FF2B5EF4-FFF2-40B4-BE49-F238E27FC236}">
                  <a16:creationId xmlns:a16="http://schemas.microsoft.com/office/drawing/2014/main" id="{E4F47662-CED1-47D9-B077-6005C798D435}"/>
                </a:ext>
              </a:extLst>
            </p:cNvPr>
            <p:cNvSpPr/>
            <p:nvPr/>
          </p:nvSpPr>
          <p:spPr bwMode="auto">
            <a:xfrm>
              <a:off x="6734434" y="2852936"/>
              <a:ext cx="3322006" cy="839590"/>
            </a:xfrm>
            <a:prstGeom prst="cloudCallout">
              <a:avLst>
                <a:gd name="adj1" fmla="val -59067"/>
                <a:gd name="adj2" fmla="val 59852"/>
              </a:avLst>
            </a:prstGeom>
            <a:solidFill>
              <a:schemeClr val="bg1"/>
            </a:solid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cs typeface="Arial" pitchFamily="34" charset="0"/>
                </a:rPr>
                <a:t>How can I use differential privacy?</a:t>
              </a:r>
            </a:p>
          </p:txBody>
        </p:sp>
        <p:sp>
          <p:nvSpPr>
            <p:cNvPr id="29" name="Denkblase: wolkenförmig 28">
              <a:extLst>
                <a:ext uri="{FF2B5EF4-FFF2-40B4-BE49-F238E27FC236}">
                  <a16:creationId xmlns:a16="http://schemas.microsoft.com/office/drawing/2014/main" id="{FF5E3402-D56B-4E01-B48F-C141652EF4A4}"/>
                </a:ext>
              </a:extLst>
            </p:cNvPr>
            <p:cNvSpPr/>
            <p:nvPr/>
          </p:nvSpPr>
          <p:spPr bwMode="auto">
            <a:xfrm>
              <a:off x="2135560" y="3114550"/>
              <a:ext cx="3322007" cy="914399"/>
            </a:xfrm>
            <a:prstGeom prst="cloudCallout">
              <a:avLst>
                <a:gd name="adj1" fmla="val 62216"/>
                <a:gd name="adj2" fmla="val 32312"/>
              </a:avLst>
            </a:prstGeom>
            <a:solidFill>
              <a:schemeClr val="bg1"/>
            </a:solidFill>
            <a:ln>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tx1"/>
                  </a:solidFill>
                  <a:cs typeface="Arial" pitchFamily="34" charset="0"/>
                </a:rPr>
                <a:t>What is differential privacy?</a:t>
              </a:r>
            </a:p>
          </p:txBody>
        </p:sp>
        <p:grpSp>
          <p:nvGrpSpPr>
            <p:cNvPr id="8" name="Gruppieren 7">
              <a:extLst>
                <a:ext uri="{FF2B5EF4-FFF2-40B4-BE49-F238E27FC236}">
                  <a16:creationId xmlns:a16="http://schemas.microsoft.com/office/drawing/2014/main" id="{174B887F-7FDA-42DC-B10D-25AA53DC98D0}"/>
                </a:ext>
              </a:extLst>
            </p:cNvPr>
            <p:cNvGrpSpPr/>
            <p:nvPr/>
          </p:nvGrpSpPr>
          <p:grpSpPr>
            <a:xfrm>
              <a:off x="5627486" y="3571749"/>
              <a:ext cx="1080000" cy="1080000"/>
              <a:chOff x="5627486" y="3571749"/>
              <a:chExt cx="1080000" cy="1080000"/>
            </a:xfrm>
          </p:grpSpPr>
          <p:pic>
            <p:nvPicPr>
              <p:cNvPr id="10" name="Grafik 9" descr="Programmierer">
                <a:extLst>
                  <a:ext uri="{FF2B5EF4-FFF2-40B4-BE49-F238E27FC236}">
                    <a16:creationId xmlns:a16="http://schemas.microsoft.com/office/drawing/2014/main" id="{B36C4FC7-57C1-4F2E-B495-E202013EAE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627486" y="3571749"/>
                <a:ext cx="1080000" cy="1080000"/>
              </a:xfrm>
              <a:prstGeom prst="rect">
                <a:avLst/>
              </a:prstGeom>
            </p:spPr>
          </p:pic>
          <p:sp>
            <p:nvSpPr>
              <p:cNvPr id="3" name="Rechteck 2">
                <a:extLst>
                  <a:ext uri="{FF2B5EF4-FFF2-40B4-BE49-F238E27FC236}">
                    <a16:creationId xmlns:a16="http://schemas.microsoft.com/office/drawing/2014/main" id="{5C2FECC6-CC56-49DB-B99F-5505FDD87D01}"/>
                  </a:ext>
                </a:extLst>
              </p:cNvPr>
              <p:cNvSpPr/>
              <p:nvPr/>
            </p:nvSpPr>
            <p:spPr bwMode="auto">
              <a:xfrm>
                <a:off x="6023992" y="4293096"/>
                <a:ext cx="288032" cy="256429"/>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7" name="Textfeld 6">
                <a:extLst>
                  <a:ext uri="{FF2B5EF4-FFF2-40B4-BE49-F238E27FC236}">
                    <a16:creationId xmlns:a16="http://schemas.microsoft.com/office/drawing/2014/main" id="{A3E87BEE-16BE-4B89-B596-29B02B4D01FB}"/>
                  </a:ext>
                </a:extLst>
              </p:cNvPr>
              <p:cNvSpPr txBox="1"/>
              <p:nvPr/>
            </p:nvSpPr>
            <p:spPr>
              <a:xfrm>
                <a:off x="6003961" y="4236644"/>
                <a:ext cx="288032"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solidFill>
                      <a:schemeClr val="bg1"/>
                    </a:solidFill>
                    <a:latin typeface="Arial" pitchFamily="34" charset="0"/>
                  </a:rPr>
                  <a:t>?</a:t>
                </a:r>
              </a:p>
            </p:txBody>
          </p:sp>
        </p:grpSp>
      </p:grpSp>
    </p:spTree>
    <p:extLst>
      <p:ext uri="{BB962C8B-B14F-4D97-AF65-F5344CB8AC3E}">
        <p14:creationId xmlns:p14="http://schemas.microsoft.com/office/powerpoint/2010/main" val="20841405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DEAE95-DEAF-4F20-BA01-3CEB62FBE0A3}"/>
              </a:ext>
            </a:extLst>
          </p:cNvPr>
          <p:cNvSpPr>
            <a:spLocks noGrp="1"/>
          </p:cNvSpPr>
          <p:nvPr>
            <p:ph type="title"/>
          </p:nvPr>
        </p:nvSpPr>
        <p:spPr>
          <a:xfrm>
            <a:off x="332903" y="57578"/>
            <a:ext cx="10586102" cy="720725"/>
          </a:xfrm>
        </p:spPr>
        <p:txBody>
          <a:bodyPr/>
          <a:lstStyle/>
          <a:p>
            <a:r>
              <a:rPr lang="en-US" dirty="0"/>
              <a:t>Research Questions</a:t>
            </a:r>
          </a:p>
        </p:txBody>
      </p:sp>
      <p:sp>
        <p:nvSpPr>
          <p:cNvPr id="5" name="Datumsplatzhalter 4">
            <a:extLst>
              <a:ext uri="{FF2B5EF4-FFF2-40B4-BE49-F238E27FC236}">
                <a16:creationId xmlns:a16="http://schemas.microsoft.com/office/drawing/2014/main" id="{AF8FD7CD-E303-4021-8E0E-E8B086696513}"/>
              </a:ext>
            </a:extLst>
          </p:cNvPr>
          <p:cNvSpPr>
            <a:spLocks noGrp="1"/>
          </p:cNvSpPr>
          <p:nvPr>
            <p:ph type="dt" sz="half" idx="10"/>
          </p:nvPr>
        </p:nvSpPr>
        <p:spPr/>
        <p:txBody>
          <a:bodyPr/>
          <a:lstStyle/>
          <a:p>
            <a:pPr>
              <a:defRPr/>
            </a:pPr>
            <a:r>
              <a:rPr lang="en-US"/>
              <a:t>© sebis</a:t>
            </a:r>
            <a:endParaRPr lang="de-DE"/>
          </a:p>
        </p:txBody>
      </p:sp>
      <p:sp>
        <p:nvSpPr>
          <p:cNvPr id="6" name="Fußzeilenplatzhalter 5">
            <a:extLst>
              <a:ext uri="{FF2B5EF4-FFF2-40B4-BE49-F238E27FC236}">
                <a16:creationId xmlns:a16="http://schemas.microsoft.com/office/drawing/2014/main" id="{2E843C54-1284-4EE7-BAE1-241D9EAE0856}"/>
              </a:ext>
            </a:extLst>
          </p:cNvPr>
          <p:cNvSpPr>
            <a:spLocks noGrp="1"/>
          </p:cNvSpPr>
          <p:nvPr>
            <p:ph type="ftr" sz="quarter" idx="11"/>
          </p:nvPr>
        </p:nvSpPr>
        <p:spPr/>
        <p:txBody>
          <a:bodyPr/>
          <a:lstStyle/>
          <a:p>
            <a:r>
              <a:rPr lang="en-US"/>
              <a:t>Marcus Land - Master Thesis - Final Presentation</a:t>
            </a:r>
            <a:endParaRPr lang="de-DE" dirty="0"/>
          </a:p>
        </p:txBody>
      </p:sp>
      <p:sp>
        <p:nvSpPr>
          <p:cNvPr id="7" name="Foliennummernplatzhalter 6">
            <a:extLst>
              <a:ext uri="{FF2B5EF4-FFF2-40B4-BE49-F238E27FC236}">
                <a16:creationId xmlns:a16="http://schemas.microsoft.com/office/drawing/2014/main" id="{54642C30-E1E1-4336-9A3A-E9249E23D36B}"/>
              </a:ext>
            </a:extLst>
          </p:cNvPr>
          <p:cNvSpPr>
            <a:spLocks noGrp="1"/>
          </p:cNvSpPr>
          <p:nvPr>
            <p:ph type="sldNum" sz="quarter" idx="12"/>
          </p:nvPr>
        </p:nvSpPr>
        <p:spPr/>
        <p:txBody>
          <a:bodyPr/>
          <a:lstStyle/>
          <a:p>
            <a:pPr>
              <a:defRPr/>
            </a:pPr>
            <a:fld id="{B96C9E22-1B76-46A8-871B-C48D8E59C6FA}" type="slidenum">
              <a:rPr lang="de-DE" smtClean="0"/>
              <a:pPr>
                <a:defRPr/>
              </a:pPr>
              <a:t>6</a:t>
            </a:fld>
            <a:endParaRPr lang="de-DE"/>
          </a:p>
        </p:txBody>
      </p:sp>
      <p:grpSp>
        <p:nvGrpSpPr>
          <p:cNvPr id="16" name="Gruppieren 15">
            <a:extLst>
              <a:ext uri="{FF2B5EF4-FFF2-40B4-BE49-F238E27FC236}">
                <a16:creationId xmlns:a16="http://schemas.microsoft.com/office/drawing/2014/main" id="{EBDDE5BB-F513-478B-A5D4-0BB3F6570E82}"/>
              </a:ext>
            </a:extLst>
          </p:cNvPr>
          <p:cNvGrpSpPr/>
          <p:nvPr/>
        </p:nvGrpSpPr>
        <p:grpSpPr>
          <a:xfrm>
            <a:off x="347864" y="1665854"/>
            <a:ext cx="11496272" cy="3526292"/>
            <a:chOff x="360000" y="1800000"/>
            <a:chExt cx="11496272" cy="3526292"/>
          </a:xfrm>
        </p:grpSpPr>
        <p:grpSp>
          <p:nvGrpSpPr>
            <p:cNvPr id="10" name="Gruppieren 9">
              <a:extLst>
                <a:ext uri="{FF2B5EF4-FFF2-40B4-BE49-F238E27FC236}">
                  <a16:creationId xmlns:a16="http://schemas.microsoft.com/office/drawing/2014/main" id="{DBD12AB3-2817-486E-A78D-D55EE5606CF5}"/>
                </a:ext>
              </a:extLst>
            </p:cNvPr>
            <p:cNvGrpSpPr/>
            <p:nvPr/>
          </p:nvGrpSpPr>
          <p:grpSpPr>
            <a:xfrm>
              <a:off x="360000" y="1800000"/>
              <a:ext cx="11496271" cy="934292"/>
              <a:chOff x="360000" y="1809854"/>
              <a:chExt cx="11496271" cy="934292"/>
            </a:xfrm>
          </p:grpSpPr>
          <p:sp>
            <p:nvSpPr>
              <p:cNvPr id="4" name="Rechteck: abgerundete Ecken 3">
                <a:extLst>
                  <a:ext uri="{FF2B5EF4-FFF2-40B4-BE49-F238E27FC236}">
                    <a16:creationId xmlns:a16="http://schemas.microsoft.com/office/drawing/2014/main" id="{C288EE4C-CE2B-48AF-9BDD-76449A7FE9AE}"/>
                  </a:ext>
                </a:extLst>
              </p:cNvPr>
              <p:cNvSpPr/>
              <p:nvPr/>
            </p:nvSpPr>
            <p:spPr bwMode="auto">
              <a:xfrm>
                <a:off x="695398" y="1911401"/>
                <a:ext cx="8640000" cy="720725"/>
              </a:xfrm>
              <a:prstGeom prst="round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What are the benefits and challenges of using differential privacy?</a:t>
                </a:r>
                <a:endParaRPr lang="en-US" dirty="0"/>
              </a:p>
            </p:txBody>
          </p:sp>
          <p:sp>
            <p:nvSpPr>
              <p:cNvPr id="11" name="Ellipse 10">
                <a:extLst>
                  <a:ext uri="{FF2B5EF4-FFF2-40B4-BE49-F238E27FC236}">
                    <a16:creationId xmlns:a16="http://schemas.microsoft.com/office/drawing/2014/main" id="{78FCDAC2-E273-44ED-BD95-7C261CE25921}"/>
                  </a:ext>
                </a:extLst>
              </p:cNvPr>
              <p:cNvSpPr/>
              <p:nvPr/>
            </p:nvSpPr>
            <p:spPr bwMode="auto">
              <a:xfrm>
                <a:off x="360000" y="1809854"/>
                <a:ext cx="934292" cy="934292"/>
              </a:xfrm>
              <a:prstGeom prst="ellipse">
                <a:avLst/>
              </a:prstGeom>
              <a:solidFill>
                <a:schemeClr val="accent5"/>
              </a:solidFill>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36" name="Rechteck: obere Ecken, eine abgerundet, eine abgeschnitten 32">
                <a:extLst>
                  <a:ext uri="{FF2B5EF4-FFF2-40B4-BE49-F238E27FC236}">
                    <a16:creationId xmlns:a16="http://schemas.microsoft.com/office/drawing/2014/main" id="{20CE1E18-AAF8-4EDD-B8F1-AA28E8CF9773}"/>
                  </a:ext>
                </a:extLst>
              </p:cNvPr>
              <p:cNvSpPr/>
              <p:nvPr/>
            </p:nvSpPr>
            <p:spPr bwMode="auto">
              <a:xfrm flipH="1">
                <a:off x="8544268" y="1911401"/>
                <a:ext cx="3312003" cy="720725"/>
              </a:xfrm>
              <a:custGeom>
                <a:avLst/>
                <a:gdLst>
                  <a:gd name="connsiteX0" fmla="*/ 116872 w 3597430"/>
                  <a:gd name="connsiteY0" fmla="*/ 0 h 701219"/>
                  <a:gd name="connsiteX1" fmla="*/ 3246821 w 3597430"/>
                  <a:gd name="connsiteY1" fmla="*/ 0 h 701219"/>
                  <a:gd name="connsiteX2" fmla="*/ 3597430 w 3597430"/>
                  <a:gd name="connsiteY2" fmla="*/ 350610 h 701219"/>
                  <a:gd name="connsiteX3" fmla="*/ 3597430 w 3597430"/>
                  <a:gd name="connsiteY3" fmla="*/ 701219 h 701219"/>
                  <a:gd name="connsiteX4" fmla="*/ 0 w 3597430"/>
                  <a:gd name="connsiteY4" fmla="*/ 701219 h 701219"/>
                  <a:gd name="connsiteX5" fmla="*/ 0 w 3597430"/>
                  <a:gd name="connsiteY5" fmla="*/ 116872 h 701219"/>
                  <a:gd name="connsiteX6" fmla="*/ 116872 w 3597430"/>
                  <a:gd name="connsiteY6" fmla="*/ 0 h 701219"/>
                  <a:gd name="connsiteX0" fmla="*/ 116872 w 3597430"/>
                  <a:gd name="connsiteY0" fmla="*/ 0 h 701219"/>
                  <a:gd name="connsiteX1" fmla="*/ 3246821 w 3597430"/>
                  <a:gd name="connsiteY1" fmla="*/ 0 h 701219"/>
                  <a:gd name="connsiteX2" fmla="*/ 3597430 w 3597430"/>
                  <a:gd name="connsiteY2" fmla="*/ 701219 h 701219"/>
                  <a:gd name="connsiteX3" fmla="*/ 0 w 3597430"/>
                  <a:gd name="connsiteY3" fmla="*/ 701219 h 701219"/>
                  <a:gd name="connsiteX4" fmla="*/ 0 w 3597430"/>
                  <a:gd name="connsiteY4" fmla="*/ 116872 h 701219"/>
                  <a:gd name="connsiteX5" fmla="*/ 116872 w 3597430"/>
                  <a:gd name="connsiteY5" fmla="*/ 0 h 70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7430" h="701219">
                    <a:moveTo>
                      <a:pt x="116872" y="0"/>
                    </a:moveTo>
                    <a:lnTo>
                      <a:pt x="3246821" y="0"/>
                    </a:lnTo>
                    <a:lnTo>
                      <a:pt x="3597430" y="701219"/>
                    </a:lnTo>
                    <a:lnTo>
                      <a:pt x="0" y="701219"/>
                    </a:lnTo>
                    <a:lnTo>
                      <a:pt x="0" y="116872"/>
                    </a:lnTo>
                    <a:cubicBezTo>
                      <a:pt x="0" y="52325"/>
                      <a:pt x="52325" y="0"/>
                      <a:pt x="116872" y="0"/>
                    </a:cubicBezTo>
                    <a:close/>
                  </a:path>
                </a:pathLst>
              </a:custGeom>
              <a:solidFill>
                <a:schemeClr val="accent5"/>
              </a:solidFill>
              <a:ln w="28575">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0" hangingPunct="0"/>
                <a:r>
                  <a:rPr lang="en-US" dirty="0">
                    <a:solidFill>
                      <a:schemeClr val="bg1"/>
                    </a:solidFill>
                    <a:cs typeface="Arial" pitchFamily="34" charset="0"/>
                  </a:rPr>
                  <a:t>Literature review, Interviews</a:t>
                </a:r>
                <a:endParaRPr lang="en-US" baseline="30000" dirty="0">
                  <a:solidFill>
                    <a:schemeClr val="bg1"/>
                  </a:solidFill>
                  <a:cs typeface="Arial" pitchFamily="34" charset="0"/>
                </a:endParaRPr>
              </a:p>
            </p:txBody>
          </p:sp>
          <p:pic>
            <p:nvPicPr>
              <p:cNvPr id="23" name="Grafik 22" descr="Waage der Justitia">
                <a:extLst>
                  <a:ext uri="{FF2B5EF4-FFF2-40B4-BE49-F238E27FC236}">
                    <a16:creationId xmlns:a16="http://schemas.microsoft.com/office/drawing/2014/main" id="{E57E57C8-3FF0-4C11-BCFB-D76B3CD41A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8143" y="1911763"/>
                <a:ext cx="720000" cy="720000"/>
              </a:xfrm>
              <a:prstGeom prst="rect">
                <a:avLst/>
              </a:prstGeom>
            </p:spPr>
          </p:pic>
        </p:grpSp>
        <p:grpSp>
          <p:nvGrpSpPr>
            <p:cNvPr id="14" name="Gruppieren 13">
              <a:extLst>
                <a:ext uri="{FF2B5EF4-FFF2-40B4-BE49-F238E27FC236}">
                  <a16:creationId xmlns:a16="http://schemas.microsoft.com/office/drawing/2014/main" id="{8AE5CD50-374D-4D77-9996-967DD720CA2B}"/>
                </a:ext>
              </a:extLst>
            </p:cNvPr>
            <p:cNvGrpSpPr/>
            <p:nvPr/>
          </p:nvGrpSpPr>
          <p:grpSpPr>
            <a:xfrm>
              <a:off x="360000" y="3096000"/>
              <a:ext cx="11496272" cy="934292"/>
              <a:chOff x="360000" y="2961854"/>
              <a:chExt cx="11496272" cy="934292"/>
            </a:xfrm>
          </p:grpSpPr>
          <p:grpSp>
            <p:nvGrpSpPr>
              <p:cNvPr id="38" name="Gruppieren 37">
                <a:extLst>
                  <a:ext uri="{FF2B5EF4-FFF2-40B4-BE49-F238E27FC236}">
                    <a16:creationId xmlns:a16="http://schemas.microsoft.com/office/drawing/2014/main" id="{825BD9CB-B55D-4DBD-B9A2-11B564AACCBB}"/>
                  </a:ext>
                </a:extLst>
              </p:cNvPr>
              <p:cNvGrpSpPr/>
              <p:nvPr/>
            </p:nvGrpSpPr>
            <p:grpSpPr>
              <a:xfrm>
                <a:off x="360000" y="2961854"/>
                <a:ext cx="8975399" cy="934292"/>
                <a:chOff x="360000" y="3672000"/>
                <a:chExt cx="8975399" cy="934292"/>
              </a:xfrm>
            </p:grpSpPr>
            <p:sp>
              <p:nvSpPr>
                <p:cNvPr id="9" name="Rechteck: abgerundete Ecken 8">
                  <a:extLst>
                    <a:ext uri="{FF2B5EF4-FFF2-40B4-BE49-F238E27FC236}">
                      <a16:creationId xmlns:a16="http://schemas.microsoft.com/office/drawing/2014/main" id="{AEAB5100-C3B6-4D02-94B7-1BE80750FEA9}"/>
                    </a:ext>
                  </a:extLst>
                </p:cNvPr>
                <p:cNvSpPr/>
                <p:nvPr/>
              </p:nvSpPr>
              <p:spPr bwMode="auto">
                <a:xfrm>
                  <a:off x="695399" y="3766505"/>
                  <a:ext cx="8640000" cy="720725"/>
                </a:xfrm>
                <a:prstGeom prst="round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What are the most important topics practitioners should know about?</a:t>
                  </a:r>
                </a:p>
              </p:txBody>
            </p:sp>
            <p:sp>
              <p:nvSpPr>
                <p:cNvPr id="13" name="Ellipse 12">
                  <a:extLst>
                    <a:ext uri="{FF2B5EF4-FFF2-40B4-BE49-F238E27FC236}">
                      <a16:creationId xmlns:a16="http://schemas.microsoft.com/office/drawing/2014/main" id="{FD256F08-49DA-4B9F-B817-27D3E729FC34}"/>
                    </a:ext>
                  </a:extLst>
                </p:cNvPr>
                <p:cNvSpPr/>
                <p:nvPr/>
              </p:nvSpPr>
              <p:spPr bwMode="auto">
                <a:xfrm>
                  <a:off x="360000" y="3672000"/>
                  <a:ext cx="934292" cy="934292"/>
                </a:xfrm>
                <a:prstGeom prst="ellipse">
                  <a:avLst/>
                </a:prstGeom>
                <a:solidFill>
                  <a:schemeClr val="accent5"/>
                </a:solidFill>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grpSp>
          <p:sp>
            <p:nvSpPr>
              <p:cNvPr id="33" name="Rechteck: obere Ecken, eine abgerundet, eine abgeschnitten 32">
                <a:extLst>
                  <a:ext uri="{FF2B5EF4-FFF2-40B4-BE49-F238E27FC236}">
                    <a16:creationId xmlns:a16="http://schemas.microsoft.com/office/drawing/2014/main" id="{AF63BBC6-1634-4E50-8CFB-AD59C7462383}"/>
                  </a:ext>
                </a:extLst>
              </p:cNvPr>
              <p:cNvSpPr/>
              <p:nvPr/>
            </p:nvSpPr>
            <p:spPr bwMode="auto">
              <a:xfrm flipH="1">
                <a:off x="8544269" y="3056359"/>
                <a:ext cx="3312003" cy="720725"/>
              </a:xfrm>
              <a:custGeom>
                <a:avLst/>
                <a:gdLst>
                  <a:gd name="connsiteX0" fmla="*/ 116872 w 3597430"/>
                  <a:gd name="connsiteY0" fmla="*/ 0 h 701219"/>
                  <a:gd name="connsiteX1" fmla="*/ 3246821 w 3597430"/>
                  <a:gd name="connsiteY1" fmla="*/ 0 h 701219"/>
                  <a:gd name="connsiteX2" fmla="*/ 3597430 w 3597430"/>
                  <a:gd name="connsiteY2" fmla="*/ 350610 h 701219"/>
                  <a:gd name="connsiteX3" fmla="*/ 3597430 w 3597430"/>
                  <a:gd name="connsiteY3" fmla="*/ 701219 h 701219"/>
                  <a:gd name="connsiteX4" fmla="*/ 0 w 3597430"/>
                  <a:gd name="connsiteY4" fmla="*/ 701219 h 701219"/>
                  <a:gd name="connsiteX5" fmla="*/ 0 w 3597430"/>
                  <a:gd name="connsiteY5" fmla="*/ 116872 h 701219"/>
                  <a:gd name="connsiteX6" fmla="*/ 116872 w 3597430"/>
                  <a:gd name="connsiteY6" fmla="*/ 0 h 701219"/>
                  <a:gd name="connsiteX0" fmla="*/ 116872 w 3597430"/>
                  <a:gd name="connsiteY0" fmla="*/ 0 h 701219"/>
                  <a:gd name="connsiteX1" fmla="*/ 3246821 w 3597430"/>
                  <a:gd name="connsiteY1" fmla="*/ 0 h 701219"/>
                  <a:gd name="connsiteX2" fmla="*/ 3597430 w 3597430"/>
                  <a:gd name="connsiteY2" fmla="*/ 701219 h 701219"/>
                  <a:gd name="connsiteX3" fmla="*/ 0 w 3597430"/>
                  <a:gd name="connsiteY3" fmla="*/ 701219 h 701219"/>
                  <a:gd name="connsiteX4" fmla="*/ 0 w 3597430"/>
                  <a:gd name="connsiteY4" fmla="*/ 116872 h 701219"/>
                  <a:gd name="connsiteX5" fmla="*/ 116872 w 3597430"/>
                  <a:gd name="connsiteY5" fmla="*/ 0 h 70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7430" h="701219">
                    <a:moveTo>
                      <a:pt x="116872" y="0"/>
                    </a:moveTo>
                    <a:lnTo>
                      <a:pt x="3246821" y="0"/>
                    </a:lnTo>
                    <a:lnTo>
                      <a:pt x="3597430" y="701219"/>
                    </a:lnTo>
                    <a:lnTo>
                      <a:pt x="0" y="701219"/>
                    </a:lnTo>
                    <a:lnTo>
                      <a:pt x="0" y="116872"/>
                    </a:lnTo>
                    <a:cubicBezTo>
                      <a:pt x="0" y="52325"/>
                      <a:pt x="52325" y="0"/>
                      <a:pt x="116872" y="0"/>
                    </a:cubicBezTo>
                    <a:close/>
                  </a:path>
                </a:pathLst>
              </a:custGeom>
              <a:solidFill>
                <a:schemeClr val="accent5"/>
              </a:solidFill>
              <a:ln w="28575">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eaLnBrk="0" hangingPunct="0"/>
                <a:r>
                  <a:rPr lang="en-US" dirty="0">
                    <a:solidFill>
                      <a:schemeClr val="bg1"/>
                    </a:solidFill>
                    <a:cs typeface="Arial" pitchFamily="34" charset="0"/>
                  </a:rPr>
                  <a:t>Literature review, Interviews</a:t>
                </a:r>
                <a:endParaRPr lang="en-US" baseline="30000" dirty="0">
                  <a:solidFill>
                    <a:schemeClr val="bg1"/>
                  </a:solidFill>
                  <a:cs typeface="Arial" pitchFamily="34" charset="0"/>
                </a:endParaRPr>
              </a:p>
            </p:txBody>
          </p:sp>
          <p:pic>
            <p:nvPicPr>
              <p:cNvPr id="24" name="Grafik 23" descr="Lupe">
                <a:extLst>
                  <a:ext uri="{FF2B5EF4-FFF2-40B4-BE49-F238E27FC236}">
                    <a16:creationId xmlns:a16="http://schemas.microsoft.com/office/drawing/2014/main" id="{BCC52FF7-5F12-443A-9DE4-31480B6F16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143" y="3130886"/>
                <a:ext cx="648000" cy="648000"/>
              </a:xfrm>
              <a:prstGeom prst="rect">
                <a:avLst/>
              </a:prstGeom>
            </p:spPr>
          </p:pic>
        </p:grpSp>
        <p:grpSp>
          <p:nvGrpSpPr>
            <p:cNvPr id="15" name="Gruppieren 14">
              <a:extLst>
                <a:ext uri="{FF2B5EF4-FFF2-40B4-BE49-F238E27FC236}">
                  <a16:creationId xmlns:a16="http://schemas.microsoft.com/office/drawing/2014/main" id="{A758187A-E8AD-4EE3-AE29-B84290C46BB2}"/>
                </a:ext>
              </a:extLst>
            </p:cNvPr>
            <p:cNvGrpSpPr/>
            <p:nvPr/>
          </p:nvGrpSpPr>
          <p:grpSpPr>
            <a:xfrm>
              <a:off x="360000" y="4392000"/>
              <a:ext cx="11496269" cy="934292"/>
              <a:chOff x="360000" y="4110329"/>
              <a:chExt cx="11496269" cy="934292"/>
            </a:xfrm>
          </p:grpSpPr>
          <p:sp>
            <p:nvSpPr>
              <p:cNvPr id="8" name="Rechteck: abgerundete Ecken 7">
                <a:extLst>
                  <a:ext uri="{FF2B5EF4-FFF2-40B4-BE49-F238E27FC236}">
                    <a16:creationId xmlns:a16="http://schemas.microsoft.com/office/drawing/2014/main" id="{F9ADC97B-0E47-4A61-B1FE-ECCB4B087A57}"/>
                  </a:ext>
                </a:extLst>
              </p:cNvPr>
              <p:cNvSpPr/>
              <p:nvPr/>
            </p:nvSpPr>
            <p:spPr bwMode="auto">
              <a:xfrm>
                <a:off x="695400" y="4217113"/>
                <a:ext cx="8640000" cy="720725"/>
              </a:xfrm>
              <a:prstGeom prst="roundRect">
                <a:avLst/>
              </a:prstGeom>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hangingPunct="0"/>
                <a:r>
                  <a:rPr lang="en-US" dirty="0">
                    <a:solidFill>
                      <a:schemeClr val="tx1"/>
                    </a:solidFill>
                    <a:cs typeface="Arial" pitchFamily="34" charset="0"/>
                  </a:rPr>
                  <a:t>How can these topics be conveyed?</a:t>
                </a:r>
              </a:p>
            </p:txBody>
          </p:sp>
          <p:sp>
            <p:nvSpPr>
              <p:cNvPr id="12" name="Ellipse 11">
                <a:extLst>
                  <a:ext uri="{FF2B5EF4-FFF2-40B4-BE49-F238E27FC236}">
                    <a16:creationId xmlns:a16="http://schemas.microsoft.com/office/drawing/2014/main" id="{4F9B24F9-37CD-40FF-92AF-4573408C6D4A}"/>
                  </a:ext>
                </a:extLst>
              </p:cNvPr>
              <p:cNvSpPr/>
              <p:nvPr/>
            </p:nvSpPr>
            <p:spPr bwMode="auto">
              <a:xfrm>
                <a:off x="360000" y="4110329"/>
                <a:ext cx="934292" cy="934292"/>
              </a:xfrm>
              <a:prstGeom prst="ellipse">
                <a:avLst/>
              </a:prstGeom>
              <a:solidFill>
                <a:schemeClr val="accent5"/>
              </a:solidFill>
              <a:ln w="28575">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solidFill>
                    <a:schemeClr val="tx1"/>
                  </a:solidFill>
                  <a:cs typeface="Arial" pitchFamily="34" charset="0"/>
                </a:endParaRPr>
              </a:p>
            </p:txBody>
          </p:sp>
          <p:sp>
            <p:nvSpPr>
              <p:cNvPr id="34" name="Rechteck: obere Ecken, eine abgerundet, eine abgeschnitten 32">
                <a:extLst>
                  <a:ext uri="{FF2B5EF4-FFF2-40B4-BE49-F238E27FC236}">
                    <a16:creationId xmlns:a16="http://schemas.microsoft.com/office/drawing/2014/main" id="{F45E9132-CC2E-41AA-8A9E-9FD4F36F43F8}"/>
                  </a:ext>
                </a:extLst>
              </p:cNvPr>
              <p:cNvSpPr/>
              <p:nvPr/>
            </p:nvSpPr>
            <p:spPr bwMode="auto">
              <a:xfrm flipH="1">
                <a:off x="8544269" y="4217113"/>
                <a:ext cx="3312000" cy="720725"/>
              </a:xfrm>
              <a:custGeom>
                <a:avLst/>
                <a:gdLst>
                  <a:gd name="connsiteX0" fmla="*/ 116872 w 3597430"/>
                  <a:gd name="connsiteY0" fmla="*/ 0 h 701219"/>
                  <a:gd name="connsiteX1" fmla="*/ 3246821 w 3597430"/>
                  <a:gd name="connsiteY1" fmla="*/ 0 h 701219"/>
                  <a:gd name="connsiteX2" fmla="*/ 3597430 w 3597430"/>
                  <a:gd name="connsiteY2" fmla="*/ 350610 h 701219"/>
                  <a:gd name="connsiteX3" fmla="*/ 3597430 w 3597430"/>
                  <a:gd name="connsiteY3" fmla="*/ 701219 h 701219"/>
                  <a:gd name="connsiteX4" fmla="*/ 0 w 3597430"/>
                  <a:gd name="connsiteY4" fmla="*/ 701219 h 701219"/>
                  <a:gd name="connsiteX5" fmla="*/ 0 w 3597430"/>
                  <a:gd name="connsiteY5" fmla="*/ 116872 h 701219"/>
                  <a:gd name="connsiteX6" fmla="*/ 116872 w 3597430"/>
                  <a:gd name="connsiteY6" fmla="*/ 0 h 701219"/>
                  <a:gd name="connsiteX0" fmla="*/ 116872 w 3597430"/>
                  <a:gd name="connsiteY0" fmla="*/ 0 h 701219"/>
                  <a:gd name="connsiteX1" fmla="*/ 3246821 w 3597430"/>
                  <a:gd name="connsiteY1" fmla="*/ 0 h 701219"/>
                  <a:gd name="connsiteX2" fmla="*/ 3597430 w 3597430"/>
                  <a:gd name="connsiteY2" fmla="*/ 701219 h 701219"/>
                  <a:gd name="connsiteX3" fmla="*/ 0 w 3597430"/>
                  <a:gd name="connsiteY3" fmla="*/ 701219 h 701219"/>
                  <a:gd name="connsiteX4" fmla="*/ 0 w 3597430"/>
                  <a:gd name="connsiteY4" fmla="*/ 116872 h 701219"/>
                  <a:gd name="connsiteX5" fmla="*/ 116872 w 3597430"/>
                  <a:gd name="connsiteY5" fmla="*/ 0 h 70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7430" h="701219">
                    <a:moveTo>
                      <a:pt x="116872" y="0"/>
                    </a:moveTo>
                    <a:lnTo>
                      <a:pt x="3246821" y="0"/>
                    </a:lnTo>
                    <a:lnTo>
                      <a:pt x="3597430" y="701219"/>
                    </a:lnTo>
                    <a:lnTo>
                      <a:pt x="0" y="701219"/>
                    </a:lnTo>
                    <a:lnTo>
                      <a:pt x="0" y="116872"/>
                    </a:lnTo>
                    <a:cubicBezTo>
                      <a:pt x="0" y="52325"/>
                      <a:pt x="52325" y="0"/>
                      <a:pt x="116872" y="0"/>
                    </a:cubicBezTo>
                    <a:close/>
                  </a:path>
                </a:pathLst>
              </a:custGeom>
              <a:solidFill>
                <a:schemeClr val="accent5"/>
              </a:solidFill>
              <a:ln w="28575">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cs typeface="Arial" pitchFamily="34" charset="0"/>
                  </a:rPr>
                  <a:t>Learning Nuggets</a:t>
                </a:r>
                <a:endParaRPr lang="en-US" baseline="30000" dirty="0">
                  <a:solidFill>
                    <a:schemeClr val="bg1"/>
                  </a:solidFill>
                  <a:cs typeface="Arial" pitchFamily="34" charset="0"/>
                </a:endParaRPr>
              </a:p>
            </p:txBody>
          </p:sp>
          <p:pic>
            <p:nvPicPr>
              <p:cNvPr id="25" name="Grafik 24" descr="Klassenzimmer">
                <a:extLst>
                  <a:ext uri="{FF2B5EF4-FFF2-40B4-BE49-F238E27FC236}">
                    <a16:creationId xmlns:a16="http://schemas.microsoft.com/office/drawing/2014/main" id="{32A99D62-EC80-4FC9-AF5E-2E0A1204BD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8143" y="4217838"/>
                <a:ext cx="720000" cy="720000"/>
              </a:xfrm>
              <a:prstGeom prst="rect">
                <a:avLst/>
              </a:prstGeom>
            </p:spPr>
          </p:pic>
        </p:grpSp>
      </p:grpSp>
    </p:spTree>
    <p:extLst>
      <p:ext uri="{BB962C8B-B14F-4D97-AF65-F5344CB8AC3E}">
        <p14:creationId xmlns:p14="http://schemas.microsoft.com/office/powerpoint/2010/main" val="38862913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342900" indent="-342900">
              <a:lnSpc>
                <a:spcPct val="200000"/>
              </a:lnSpc>
              <a:buFont typeface="+mj-lt"/>
              <a:buAutoNum type="arabicPeriod"/>
            </a:pPr>
            <a:r>
              <a:rPr lang="en-US" dirty="0"/>
              <a:t>Introduction and problem statement</a:t>
            </a:r>
          </a:p>
          <a:p>
            <a:pPr marL="342900" indent="-342900">
              <a:lnSpc>
                <a:spcPct val="200000"/>
              </a:lnSpc>
              <a:buFont typeface="+mj-lt"/>
              <a:buAutoNum type="arabicPeriod"/>
            </a:pPr>
            <a:r>
              <a:rPr lang="en-US" dirty="0"/>
              <a:t>Research approach</a:t>
            </a:r>
          </a:p>
          <a:p>
            <a:pPr marL="342900" indent="-342900">
              <a:lnSpc>
                <a:spcPct val="200000"/>
              </a:lnSpc>
              <a:buFont typeface="+mj-lt"/>
              <a:buAutoNum type="arabicPeriod"/>
            </a:pPr>
            <a:r>
              <a:rPr lang="en-US" dirty="0"/>
              <a:t>Contribution</a:t>
            </a:r>
          </a:p>
          <a:p>
            <a:pPr marL="342900" indent="-342900">
              <a:lnSpc>
                <a:spcPct val="200000"/>
              </a:lnSpc>
              <a:buFont typeface="+mj-lt"/>
              <a:buAutoNum type="arabicPeriod"/>
            </a:pPr>
            <a:r>
              <a:rPr lang="en-US" dirty="0"/>
              <a:t>Evaluation</a:t>
            </a:r>
          </a:p>
          <a:p>
            <a:pPr marL="342900" indent="-342900">
              <a:lnSpc>
                <a:spcPct val="200000"/>
              </a:lnSpc>
              <a:buFont typeface="+mj-lt"/>
              <a:buAutoNum type="arabicPeriod"/>
            </a:pPr>
            <a:r>
              <a:rPr lang="en-US" dirty="0"/>
              <a:t>Conclusion</a:t>
            </a:r>
          </a:p>
          <a:p>
            <a:pPr marL="342900" indent="-342900">
              <a:buFont typeface="+mj-lt"/>
              <a:buAutoNum type="arabicPeriod"/>
            </a:pPr>
            <a:endParaRPr lang="en-US" dirty="0"/>
          </a:p>
        </p:txBody>
      </p:sp>
      <p:sp>
        <p:nvSpPr>
          <p:cNvPr id="2" name="Titel 1"/>
          <p:cNvSpPr>
            <a:spLocks noGrp="1"/>
          </p:cNvSpPr>
          <p:nvPr>
            <p:ph type="title"/>
          </p:nvPr>
        </p:nvSpPr>
        <p:spPr/>
        <p:txBody>
          <a:bodyPr/>
          <a:lstStyle/>
          <a:p>
            <a:r>
              <a:rPr lang="en-US"/>
              <a:t>Outline</a:t>
            </a:r>
            <a:endParaRPr lang="en-US" dirty="0"/>
          </a:p>
        </p:txBody>
      </p:sp>
      <p:sp>
        <p:nvSpPr>
          <p:cNvPr id="4" name="Datumsplatzhalter 3"/>
          <p:cNvSpPr>
            <a:spLocks noGrp="1"/>
          </p:cNvSpPr>
          <p:nvPr>
            <p:ph type="dt" sz="half" idx="10"/>
          </p:nvPr>
        </p:nvSpPr>
        <p:spPr/>
        <p:txBody>
          <a:bodyPr/>
          <a:lstStyle/>
          <a:p>
            <a:r>
              <a:rPr lang="en-US"/>
              <a:t>© sebis</a:t>
            </a:r>
            <a:endParaRPr lang="de-DE" dirty="0"/>
          </a:p>
        </p:txBody>
      </p:sp>
      <p:sp>
        <p:nvSpPr>
          <p:cNvPr id="5" name="Fußzeilenplatzhalter 4"/>
          <p:cNvSpPr>
            <a:spLocks noGrp="1"/>
          </p:cNvSpPr>
          <p:nvPr>
            <p:ph type="ftr" sz="quarter" idx="11"/>
          </p:nvPr>
        </p:nvSpPr>
        <p:spPr/>
        <p:txBody>
          <a:bodyPr/>
          <a:lstStyle/>
          <a:p>
            <a:r>
              <a:rPr lang="en-US"/>
              <a:t>Marcus Land - Master Thesis - Final Presentation</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7</a:t>
            </a:fld>
            <a:endParaRPr lang="de-DE" dirty="0"/>
          </a:p>
        </p:txBody>
      </p:sp>
      <p:sp>
        <p:nvSpPr>
          <p:cNvPr id="8" name="Rechteck 7">
            <a:extLst>
              <a:ext uri="{FF2B5EF4-FFF2-40B4-BE49-F238E27FC236}">
                <a16:creationId xmlns:a16="http://schemas.microsoft.com/office/drawing/2014/main" id="{C88A255E-5C34-4807-BC78-F5B2450569FC}"/>
              </a:ext>
            </a:extLst>
          </p:cNvPr>
          <p:cNvSpPr/>
          <p:nvPr/>
        </p:nvSpPr>
        <p:spPr bwMode="auto">
          <a:xfrm>
            <a:off x="0" y="1746385"/>
            <a:ext cx="12192000" cy="432000"/>
          </a:xfrm>
          <a:prstGeom prst="rect">
            <a:avLst/>
          </a:prstGeom>
          <a:solidFill>
            <a:schemeClr val="accent6">
              <a:tint val="65000"/>
              <a:alpha val="25000"/>
            </a:schemeClr>
          </a:solidFill>
          <a:ln>
            <a:solidFill>
              <a:schemeClr val="accent6"/>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Tree>
    <p:extLst>
      <p:ext uri="{BB962C8B-B14F-4D97-AF65-F5344CB8AC3E}">
        <p14:creationId xmlns:p14="http://schemas.microsoft.com/office/powerpoint/2010/main" val="37315407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uppieren 23">
            <a:extLst>
              <a:ext uri="{FF2B5EF4-FFF2-40B4-BE49-F238E27FC236}">
                <a16:creationId xmlns:a16="http://schemas.microsoft.com/office/drawing/2014/main" id="{9E5F6512-811F-4B7B-B83A-7C4856C9A3D8}"/>
              </a:ext>
            </a:extLst>
          </p:cNvPr>
          <p:cNvGrpSpPr/>
          <p:nvPr/>
        </p:nvGrpSpPr>
        <p:grpSpPr>
          <a:xfrm>
            <a:off x="7470369" y="1276542"/>
            <a:ext cx="4328951" cy="4964848"/>
            <a:chOff x="7523118" y="2917363"/>
            <a:chExt cx="4328951" cy="5217703"/>
          </a:xfrm>
        </p:grpSpPr>
        <p:sp>
          <p:nvSpPr>
            <p:cNvPr id="42" name="Rechteck 41">
              <a:extLst>
                <a:ext uri="{FF2B5EF4-FFF2-40B4-BE49-F238E27FC236}">
                  <a16:creationId xmlns:a16="http://schemas.microsoft.com/office/drawing/2014/main" id="{F497957A-BA81-4E16-8BAD-8CA9D3E71167}"/>
                </a:ext>
              </a:extLst>
            </p:cNvPr>
            <p:cNvSpPr/>
            <p:nvPr/>
          </p:nvSpPr>
          <p:spPr bwMode="auto">
            <a:xfrm>
              <a:off x="7541425" y="2917363"/>
              <a:ext cx="4310644" cy="5217703"/>
            </a:xfrm>
            <a:prstGeom prst="rect">
              <a:avLst/>
            </a:prstGeom>
            <a:solidFill>
              <a:schemeClr val="bg1"/>
            </a:solidFill>
            <a:ln w="19050">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defTabSz="914400" rtl="0" eaLnBrk="0" fontAlgn="base" latinLnBrk="0" hangingPunct="0">
                <a:lnSpc>
                  <a:spcPct val="100000"/>
                </a:lnSpc>
                <a:spcBef>
                  <a:spcPct val="0"/>
                </a:spcBef>
                <a:spcAft>
                  <a:spcPct val="0"/>
                </a:spcAft>
                <a:buClrTx/>
                <a:buSzTx/>
                <a:tabLst/>
              </a:pPr>
              <a:endParaRPr lang="de-DE" dirty="0">
                <a:solidFill>
                  <a:schemeClr val="tx1"/>
                </a:solidFill>
                <a:cs typeface="Arial" pitchFamily="34" charset="0"/>
              </a:endParaRPr>
            </a:p>
          </p:txBody>
        </p:sp>
        <p:sp>
          <p:nvSpPr>
            <p:cNvPr id="79" name="Textfeld 78">
              <a:extLst>
                <a:ext uri="{FF2B5EF4-FFF2-40B4-BE49-F238E27FC236}">
                  <a16:creationId xmlns:a16="http://schemas.microsoft.com/office/drawing/2014/main" id="{B73B0700-64DD-4599-94FF-57AB88B140C3}"/>
                </a:ext>
              </a:extLst>
            </p:cNvPr>
            <p:cNvSpPr txBox="1"/>
            <p:nvPr/>
          </p:nvSpPr>
          <p:spPr>
            <a:xfrm>
              <a:off x="7523118" y="3250112"/>
              <a:ext cx="1841318"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eaLnBrk="0" hangingPunct="0"/>
              <a:r>
                <a:rPr lang="en-US" dirty="0">
                  <a:solidFill>
                    <a:schemeClr val="tx1"/>
                  </a:solidFill>
                  <a:cs typeface="Arial" pitchFamily="34" charset="0"/>
                </a:rPr>
                <a:t>Science</a:t>
              </a:r>
            </a:p>
            <a:p>
              <a:pPr algn="ctr" eaLnBrk="0" hangingPunct="0"/>
              <a:r>
                <a:rPr lang="en-US" dirty="0">
                  <a:solidFill>
                    <a:schemeClr val="tx1"/>
                  </a:solidFill>
                  <a:cs typeface="Arial" pitchFamily="34" charset="0"/>
                </a:rPr>
                <a:t>Mapping</a:t>
              </a:r>
            </a:p>
          </p:txBody>
        </p:sp>
        <p:pic>
          <p:nvPicPr>
            <p:cNvPr id="19" name="Grafik 18">
              <a:extLst>
                <a:ext uri="{FF2B5EF4-FFF2-40B4-BE49-F238E27FC236}">
                  <a16:creationId xmlns:a16="http://schemas.microsoft.com/office/drawing/2014/main" id="{E1D945C9-BCE7-40E0-BDE1-E11DC2BA010D}"/>
                </a:ext>
              </a:extLst>
            </p:cNvPr>
            <p:cNvPicPr>
              <a:picLocks noChangeAspect="1"/>
            </p:cNvPicPr>
            <p:nvPr/>
          </p:nvPicPr>
          <p:blipFill>
            <a:blip r:embed="rId2"/>
            <a:stretch>
              <a:fillRect/>
            </a:stretch>
          </p:blipFill>
          <p:spPr>
            <a:xfrm>
              <a:off x="9589744" y="3110629"/>
              <a:ext cx="2090137" cy="1500161"/>
            </a:xfrm>
            <a:prstGeom prst="rect">
              <a:avLst/>
            </a:prstGeom>
          </p:spPr>
        </p:pic>
      </p:grpSp>
      <p:sp>
        <p:nvSpPr>
          <p:cNvPr id="2" name="Titel 1">
            <a:extLst>
              <a:ext uri="{FF2B5EF4-FFF2-40B4-BE49-F238E27FC236}">
                <a16:creationId xmlns:a16="http://schemas.microsoft.com/office/drawing/2014/main" id="{664D5F6B-44D1-40B5-98BC-0D5D279129F4}"/>
              </a:ext>
            </a:extLst>
          </p:cNvPr>
          <p:cNvSpPr>
            <a:spLocks noGrp="1"/>
          </p:cNvSpPr>
          <p:nvPr>
            <p:ph type="title"/>
          </p:nvPr>
        </p:nvSpPr>
        <p:spPr/>
        <p:txBody>
          <a:bodyPr/>
          <a:lstStyle/>
          <a:p>
            <a:r>
              <a:rPr lang="de-DE" dirty="0"/>
              <a:t>Research Approach</a:t>
            </a:r>
          </a:p>
        </p:txBody>
      </p:sp>
      <p:sp>
        <p:nvSpPr>
          <p:cNvPr id="4" name="Datumsplatzhalter 3">
            <a:extLst>
              <a:ext uri="{FF2B5EF4-FFF2-40B4-BE49-F238E27FC236}">
                <a16:creationId xmlns:a16="http://schemas.microsoft.com/office/drawing/2014/main" id="{93F4B867-5E56-44A7-AC55-B2788B883F00}"/>
              </a:ext>
            </a:extLst>
          </p:cNvPr>
          <p:cNvSpPr>
            <a:spLocks noGrp="1"/>
          </p:cNvSpPr>
          <p:nvPr>
            <p:ph type="dt" sz="half" idx="10"/>
          </p:nvPr>
        </p:nvSpPr>
        <p:spPr/>
        <p:txBody>
          <a:bodyPr/>
          <a:lstStyle/>
          <a:p>
            <a:pPr>
              <a:defRPr/>
            </a:pPr>
            <a:r>
              <a:rPr lang="en-US"/>
              <a:t>© sebis</a:t>
            </a:r>
            <a:endParaRPr lang="de-DE"/>
          </a:p>
        </p:txBody>
      </p:sp>
      <p:sp>
        <p:nvSpPr>
          <p:cNvPr id="5" name="Fußzeilenplatzhalter 4">
            <a:extLst>
              <a:ext uri="{FF2B5EF4-FFF2-40B4-BE49-F238E27FC236}">
                <a16:creationId xmlns:a16="http://schemas.microsoft.com/office/drawing/2014/main" id="{0C187BE4-4BB5-499B-9615-AA0BA840FFE4}"/>
              </a:ext>
            </a:extLst>
          </p:cNvPr>
          <p:cNvSpPr>
            <a:spLocks noGrp="1"/>
          </p:cNvSpPr>
          <p:nvPr>
            <p:ph type="ftr" sz="quarter" idx="11"/>
          </p:nvPr>
        </p:nvSpPr>
        <p:spPr/>
        <p:txBody>
          <a:bodyPr/>
          <a:lstStyle/>
          <a:p>
            <a:pPr>
              <a:defRPr/>
            </a:pPr>
            <a:r>
              <a:rPr lang="en-US" dirty="0"/>
              <a:t>Marcus Land - Master Thesis - Final Presentation</a:t>
            </a:r>
            <a:endParaRPr lang="de-DE" dirty="0"/>
          </a:p>
        </p:txBody>
      </p:sp>
      <p:sp>
        <p:nvSpPr>
          <p:cNvPr id="6" name="Foliennummernplatzhalter 5">
            <a:extLst>
              <a:ext uri="{FF2B5EF4-FFF2-40B4-BE49-F238E27FC236}">
                <a16:creationId xmlns:a16="http://schemas.microsoft.com/office/drawing/2014/main" id="{D231C209-9275-40BC-B269-0B6C300B57C7}"/>
              </a:ext>
            </a:extLst>
          </p:cNvPr>
          <p:cNvSpPr>
            <a:spLocks noGrp="1"/>
          </p:cNvSpPr>
          <p:nvPr>
            <p:ph type="sldNum" sz="quarter" idx="12"/>
          </p:nvPr>
        </p:nvSpPr>
        <p:spPr/>
        <p:txBody>
          <a:bodyPr/>
          <a:lstStyle/>
          <a:p>
            <a:pPr>
              <a:defRPr/>
            </a:pPr>
            <a:fld id="{05BC9FAB-BDC1-47C0-A8BB-6E12A8205D33}" type="slidenum">
              <a:rPr lang="de-DE" smtClean="0"/>
              <a:pPr>
                <a:defRPr/>
              </a:pPr>
              <a:t>8</a:t>
            </a:fld>
            <a:endParaRPr lang="de-DE"/>
          </a:p>
        </p:txBody>
      </p:sp>
      <p:sp>
        <p:nvSpPr>
          <p:cNvPr id="7" name="Rechteck 6">
            <a:extLst>
              <a:ext uri="{FF2B5EF4-FFF2-40B4-BE49-F238E27FC236}">
                <a16:creationId xmlns:a16="http://schemas.microsoft.com/office/drawing/2014/main" id="{08BF55E0-CA60-4C89-96F3-6D877FE26C62}"/>
              </a:ext>
            </a:extLst>
          </p:cNvPr>
          <p:cNvSpPr/>
          <p:nvPr/>
        </p:nvSpPr>
        <p:spPr bwMode="auto">
          <a:xfrm>
            <a:off x="4076566" y="1256390"/>
            <a:ext cx="1944216" cy="576064"/>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bg1"/>
                </a:solidFill>
                <a:cs typeface="Arial" pitchFamily="34" charset="0"/>
              </a:rPr>
              <a:t>Problem identification &amp; motivation</a:t>
            </a:r>
          </a:p>
        </p:txBody>
      </p:sp>
      <p:sp>
        <p:nvSpPr>
          <p:cNvPr id="8" name="Rechteck 7">
            <a:extLst>
              <a:ext uri="{FF2B5EF4-FFF2-40B4-BE49-F238E27FC236}">
                <a16:creationId xmlns:a16="http://schemas.microsoft.com/office/drawing/2014/main" id="{467ADD2E-7AC1-48FC-BC56-84B90B5761F1}"/>
              </a:ext>
            </a:extLst>
          </p:cNvPr>
          <p:cNvSpPr/>
          <p:nvPr/>
        </p:nvSpPr>
        <p:spPr bwMode="auto">
          <a:xfrm>
            <a:off x="4079776" y="2081918"/>
            <a:ext cx="1944216" cy="576064"/>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bg1"/>
                </a:solidFill>
                <a:cs typeface="Arial" pitchFamily="34" charset="0"/>
              </a:rPr>
              <a:t>Define the objectives for a solution</a:t>
            </a:r>
          </a:p>
        </p:txBody>
      </p:sp>
      <p:sp>
        <p:nvSpPr>
          <p:cNvPr id="9" name="Rechteck: abgerundete Ecken 8">
            <a:extLst>
              <a:ext uri="{FF2B5EF4-FFF2-40B4-BE49-F238E27FC236}">
                <a16:creationId xmlns:a16="http://schemas.microsoft.com/office/drawing/2014/main" id="{4E181DBE-6833-4BBF-97BC-B86CEE2F8C8B}"/>
              </a:ext>
            </a:extLst>
          </p:cNvPr>
          <p:cNvSpPr/>
          <p:nvPr/>
        </p:nvSpPr>
        <p:spPr bwMode="auto">
          <a:xfrm>
            <a:off x="3617677" y="2907447"/>
            <a:ext cx="2812444" cy="1043107"/>
          </a:xfrm>
          <a:prstGeom prst="roundRect">
            <a:avLst>
              <a:gd name="adj" fmla="val 48757"/>
            </a:avLst>
          </a:prstGeom>
          <a:ln w="19050">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cs typeface="Arial" pitchFamily="34" charset="0"/>
              </a:rPr>
              <a:t>Design and development</a:t>
            </a:r>
          </a:p>
          <a:p>
            <a:pPr marR="0" algn="ctr" defTabSz="914400" rtl="0" eaLnBrk="0" fontAlgn="base" latinLnBrk="0" hangingPunct="0">
              <a:lnSpc>
                <a:spcPct val="100000"/>
              </a:lnSpc>
              <a:spcBef>
                <a:spcPct val="0"/>
              </a:spcBef>
              <a:spcAft>
                <a:spcPct val="0"/>
              </a:spcAft>
              <a:buClrTx/>
              <a:buSzTx/>
              <a:tabLst/>
            </a:pPr>
            <a:r>
              <a:rPr lang="en-US" sz="1400" dirty="0">
                <a:solidFill>
                  <a:schemeClr val="tx1">
                    <a:lumMod val="65000"/>
                    <a:lumOff val="35000"/>
                  </a:schemeClr>
                </a:solidFill>
                <a:cs typeface="Arial" pitchFamily="34" charset="0"/>
              </a:rPr>
              <a:t>Learning nuggets</a:t>
            </a:r>
          </a:p>
        </p:txBody>
      </p:sp>
      <p:sp>
        <p:nvSpPr>
          <p:cNvPr id="10" name="Rechteck 9">
            <a:extLst>
              <a:ext uri="{FF2B5EF4-FFF2-40B4-BE49-F238E27FC236}">
                <a16:creationId xmlns:a16="http://schemas.microsoft.com/office/drawing/2014/main" id="{3686EC42-51C1-4088-9138-9D2BD6D12130}"/>
              </a:ext>
            </a:extLst>
          </p:cNvPr>
          <p:cNvSpPr/>
          <p:nvPr/>
        </p:nvSpPr>
        <p:spPr bwMode="auto">
          <a:xfrm>
            <a:off x="4078171" y="4197469"/>
            <a:ext cx="1944216" cy="576064"/>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bg1"/>
                </a:solidFill>
                <a:cs typeface="Arial" pitchFamily="34" charset="0"/>
              </a:rPr>
              <a:t>Demonstration</a:t>
            </a:r>
          </a:p>
        </p:txBody>
      </p:sp>
      <p:sp>
        <p:nvSpPr>
          <p:cNvPr id="11" name="Rechteck 10">
            <a:extLst>
              <a:ext uri="{FF2B5EF4-FFF2-40B4-BE49-F238E27FC236}">
                <a16:creationId xmlns:a16="http://schemas.microsoft.com/office/drawing/2014/main" id="{618E5FBE-E093-410F-900D-75480D364F6D}"/>
              </a:ext>
            </a:extLst>
          </p:cNvPr>
          <p:cNvSpPr/>
          <p:nvPr/>
        </p:nvSpPr>
        <p:spPr bwMode="auto">
          <a:xfrm>
            <a:off x="4076566" y="5093585"/>
            <a:ext cx="1944216" cy="576064"/>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bg1"/>
                </a:solidFill>
                <a:cs typeface="Arial" pitchFamily="34" charset="0"/>
              </a:rPr>
              <a:t>Evaluation</a:t>
            </a:r>
          </a:p>
        </p:txBody>
      </p:sp>
      <p:sp>
        <p:nvSpPr>
          <p:cNvPr id="12" name="Rechteck 11">
            <a:extLst>
              <a:ext uri="{FF2B5EF4-FFF2-40B4-BE49-F238E27FC236}">
                <a16:creationId xmlns:a16="http://schemas.microsoft.com/office/drawing/2014/main" id="{E922D91C-4525-4017-BF73-2D102CF76EDE}"/>
              </a:ext>
            </a:extLst>
          </p:cNvPr>
          <p:cNvSpPr/>
          <p:nvPr/>
        </p:nvSpPr>
        <p:spPr bwMode="auto">
          <a:xfrm>
            <a:off x="4076566" y="5918180"/>
            <a:ext cx="1944216" cy="576064"/>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solidFill>
                  <a:schemeClr val="bg1"/>
                </a:solidFill>
                <a:cs typeface="Arial" pitchFamily="34" charset="0"/>
              </a:rPr>
              <a:t>Communication</a:t>
            </a:r>
          </a:p>
        </p:txBody>
      </p:sp>
      <p:cxnSp>
        <p:nvCxnSpPr>
          <p:cNvPr id="30" name="Gerade Verbindung mit Pfeil 29">
            <a:extLst>
              <a:ext uri="{FF2B5EF4-FFF2-40B4-BE49-F238E27FC236}">
                <a16:creationId xmlns:a16="http://schemas.microsoft.com/office/drawing/2014/main" id="{E5B22E7A-9A2D-4E25-8DB5-3B31E525103A}"/>
              </a:ext>
            </a:extLst>
          </p:cNvPr>
          <p:cNvCxnSpPr>
            <a:cxnSpLocks/>
            <a:stCxn id="7" idx="2"/>
            <a:endCxn id="8" idx="0"/>
          </p:cNvCxnSpPr>
          <p:nvPr/>
        </p:nvCxnSpPr>
        <p:spPr bwMode="auto">
          <a:xfrm>
            <a:off x="5048674" y="1832454"/>
            <a:ext cx="3210" cy="249464"/>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1" name="Gerade Verbindung mit Pfeil 30">
            <a:extLst>
              <a:ext uri="{FF2B5EF4-FFF2-40B4-BE49-F238E27FC236}">
                <a16:creationId xmlns:a16="http://schemas.microsoft.com/office/drawing/2014/main" id="{F86896B8-C778-48F9-9332-D6D5E25E5D42}"/>
              </a:ext>
            </a:extLst>
          </p:cNvPr>
          <p:cNvCxnSpPr>
            <a:cxnSpLocks/>
            <a:stCxn id="8" idx="2"/>
          </p:cNvCxnSpPr>
          <p:nvPr/>
        </p:nvCxnSpPr>
        <p:spPr bwMode="auto">
          <a:xfrm>
            <a:off x="5051884" y="2657982"/>
            <a:ext cx="0" cy="249465"/>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7" name="Gerade Verbindung mit Pfeil 36">
            <a:extLst>
              <a:ext uri="{FF2B5EF4-FFF2-40B4-BE49-F238E27FC236}">
                <a16:creationId xmlns:a16="http://schemas.microsoft.com/office/drawing/2014/main" id="{E207D263-D448-4992-8A84-44F57067825B}"/>
              </a:ext>
            </a:extLst>
          </p:cNvPr>
          <p:cNvCxnSpPr>
            <a:cxnSpLocks/>
            <a:endCxn id="10" idx="0"/>
          </p:cNvCxnSpPr>
          <p:nvPr/>
        </p:nvCxnSpPr>
        <p:spPr bwMode="auto">
          <a:xfrm flipH="1">
            <a:off x="5050279" y="3950554"/>
            <a:ext cx="1605" cy="246915"/>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40" name="Gerade Verbindung mit Pfeil 39">
            <a:extLst>
              <a:ext uri="{FF2B5EF4-FFF2-40B4-BE49-F238E27FC236}">
                <a16:creationId xmlns:a16="http://schemas.microsoft.com/office/drawing/2014/main" id="{AD64DB15-E61A-40CD-870F-852049B2A927}"/>
              </a:ext>
            </a:extLst>
          </p:cNvPr>
          <p:cNvCxnSpPr>
            <a:cxnSpLocks/>
            <a:stCxn id="10" idx="2"/>
            <a:endCxn id="11" idx="0"/>
          </p:cNvCxnSpPr>
          <p:nvPr/>
        </p:nvCxnSpPr>
        <p:spPr bwMode="auto">
          <a:xfrm flipH="1">
            <a:off x="5048674" y="4773533"/>
            <a:ext cx="1605" cy="320052"/>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81" name="Rechteck 80">
            <a:extLst>
              <a:ext uri="{FF2B5EF4-FFF2-40B4-BE49-F238E27FC236}">
                <a16:creationId xmlns:a16="http://schemas.microsoft.com/office/drawing/2014/main" id="{903008D4-3719-47D3-AD7A-74C2D9F56562}"/>
              </a:ext>
            </a:extLst>
          </p:cNvPr>
          <p:cNvSpPr/>
          <p:nvPr/>
        </p:nvSpPr>
        <p:spPr bwMode="auto">
          <a:xfrm>
            <a:off x="418712" y="1276542"/>
            <a:ext cx="2077376" cy="4964848"/>
          </a:xfrm>
          <a:prstGeom prst="rect">
            <a:avLst/>
          </a:prstGeom>
          <a:solidFill>
            <a:schemeClr val="bg1"/>
          </a:solidFill>
          <a:ln w="19050">
            <a:solidFill>
              <a:srgbClr val="0065BD"/>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ct val="0"/>
              </a:spcBef>
              <a:spcAft>
                <a:spcPct val="0"/>
              </a:spcAft>
              <a:buClrTx/>
              <a:buSzTx/>
              <a:tabLst/>
            </a:pPr>
            <a:endParaRPr lang="de-DE" dirty="0">
              <a:solidFill>
                <a:schemeClr val="tx1"/>
              </a:solidFill>
              <a:cs typeface="Arial" pitchFamily="34" charset="0"/>
            </a:endParaRPr>
          </a:p>
        </p:txBody>
      </p:sp>
      <p:sp>
        <p:nvSpPr>
          <p:cNvPr id="82" name="Textfeld 81">
            <a:extLst>
              <a:ext uri="{FF2B5EF4-FFF2-40B4-BE49-F238E27FC236}">
                <a16:creationId xmlns:a16="http://schemas.microsoft.com/office/drawing/2014/main" id="{D0372B86-013B-494C-AE99-D84617E4616D}"/>
              </a:ext>
            </a:extLst>
          </p:cNvPr>
          <p:cNvSpPr txBox="1"/>
          <p:nvPr/>
        </p:nvSpPr>
        <p:spPr>
          <a:xfrm>
            <a:off x="410643" y="898661"/>
            <a:ext cx="207737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de-DE" dirty="0">
                <a:solidFill>
                  <a:srgbClr val="0065BD"/>
                </a:solidFill>
                <a:latin typeface="Arial" pitchFamily="34" charset="0"/>
              </a:rPr>
              <a:t>Environment</a:t>
            </a:r>
          </a:p>
        </p:txBody>
      </p:sp>
      <p:sp>
        <p:nvSpPr>
          <p:cNvPr id="83" name="Textfeld 82">
            <a:extLst>
              <a:ext uri="{FF2B5EF4-FFF2-40B4-BE49-F238E27FC236}">
                <a16:creationId xmlns:a16="http://schemas.microsoft.com/office/drawing/2014/main" id="{DA8FF3B9-45E0-457C-87AC-F60AF1B94275}"/>
              </a:ext>
            </a:extLst>
          </p:cNvPr>
          <p:cNvSpPr txBox="1"/>
          <p:nvPr/>
        </p:nvSpPr>
        <p:spPr>
          <a:xfrm>
            <a:off x="7541419" y="898661"/>
            <a:ext cx="435281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de-DE" dirty="0">
                <a:solidFill>
                  <a:srgbClr val="0065BD"/>
                </a:solidFill>
                <a:latin typeface="Arial" pitchFamily="34" charset="0"/>
              </a:rPr>
              <a:t>Knowledge Basis</a:t>
            </a:r>
          </a:p>
        </p:txBody>
      </p:sp>
      <p:sp>
        <p:nvSpPr>
          <p:cNvPr id="85" name="Textfeld 84">
            <a:extLst>
              <a:ext uri="{FF2B5EF4-FFF2-40B4-BE49-F238E27FC236}">
                <a16:creationId xmlns:a16="http://schemas.microsoft.com/office/drawing/2014/main" id="{7A28A7ED-41DA-4590-AE7A-CF41A5B82E20}"/>
              </a:ext>
            </a:extLst>
          </p:cNvPr>
          <p:cNvSpPr txBox="1"/>
          <p:nvPr/>
        </p:nvSpPr>
        <p:spPr>
          <a:xfrm>
            <a:off x="410643" y="1276541"/>
            <a:ext cx="2077376"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latin typeface="Arial" pitchFamily="34" charset="0"/>
              </a:rPr>
              <a:t>Semi-structured Interviews </a:t>
            </a:r>
            <a:r>
              <a:rPr lang="en-US" baseline="30000" dirty="0">
                <a:latin typeface="Arial" pitchFamily="34" charset="0"/>
              </a:rPr>
              <a:t>5</a:t>
            </a:r>
          </a:p>
        </p:txBody>
      </p:sp>
      <p:grpSp>
        <p:nvGrpSpPr>
          <p:cNvPr id="29" name="Gruppieren 28">
            <a:extLst>
              <a:ext uri="{FF2B5EF4-FFF2-40B4-BE49-F238E27FC236}">
                <a16:creationId xmlns:a16="http://schemas.microsoft.com/office/drawing/2014/main" id="{EDFCB84B-4E4F-43F0-9F35-D5A9E9E57E12}"/>
              </a:ext>
            </a:extLst>
          </p:cNvPr>
          <p:cNvGrpSpPr/>
          <p:nvPr/>
        </p:nvGrpSpPr>
        <p:grpSpPr>
          <a:xfrm>
            <a:off x="7477361" y="3184412"/>
            <a:ext cx="4221347" cy="1321885"/>
            <a:chOff x="7487071" y="3005533"/>
            <a:chExt cx="4221347" cy="1321885"/>
          </a:xfrm>
        </p:grpSpPr>
        <p:sp>
          <p:nvSpPr>
            <p:cNvPr id="86" name="Textfeld 85">
              <a:extLst>
                <a:ext uri="{FF2B5EF4-FFF2-40B4-BE49-F238E27FC236}">
                  <a16:creationId xmlns:a16="http://schemas.microsoft.com/office/drawing/2014/main" id="{2E832B01-71AD-419E-9064-59BA04172312}"/>
                </a:ext>
              </a:extLst>
            </p:cNvPr>
            <p:cNvSpPr txBox="1"/>
            <p:nvPr/>
          </p:nvSpPr>
          <p:spPr>
            <a:xfrm>
              <a:off x="7487071" y="3127089"/>
              <a:ext cx="1841318" cy="12003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eaLnBrk="0" hangingPunct="0"/>
              <a:r>
                <a:rPr lang="en-US" dirty="0">
                  <a:solidFill>
                    <a:schemeClr val="tx1"/>
                  </a:solidFill>
                  <a:cs typeface="Arial" pitchFamily="34" charset="0"/>
                </a:rPr>
                <a:t>Multivocal Literature Review</a:t>
              </a:r>
            </a:p>
            <a:p>
              <a:pPr algn="ctr" eaLnBrk="0" hangingPunct="0"/>
              <a:endParaRPr lang="en-US" dirty="0">
                <a:solidFill>
                  <a:schemeClr val="tx1"/>
                </a:solidFill>
                <a:cs typeface="Arial" pitchFamily="34" charset="0"/>
              </a:endParaRPr>
            </a:p>
          </p:txBody>
        </p:sp>
        <p:pic>
          <p:nvPicPr>
            <p:cNvPr id="3" name="Grafik 2">
              <a:extLst>
                <a:ext uri="{FF2B5EF4-FFF2-40B4-BE49-F238E27FC236}">
                  <a16:creationId xmlns:a16="http://schemas.microsoft.com/office/drawing/2014/main" id="{547D8904-26DA-4EEC-902E-5F0B218FBF7A}"/>
                </a:ext>
              </a:extLst>
            </p:cNvPr>
            <p:cNvPicPr>
              <a:picLocks noChangeAspect="1"/>
            </p:cNvPicPr>
            <p:nvPr/>
          </p:nvPicPr>
          <p:blipFill>
            <a:blip r:embed="rId3"/>
            <a:stretch>
              <a:fillRect/>
            </a:stretch>
          </p:blipFill>
          <p:spPr>
            <a:xfrm>
              <a:off x="9238750" y="3005533"/>
              <a:ext cx="2469668" cy="1200703"/>
            </a:xfrm>
            <a:prstGeom prst="rect">
              <a:avLst/>
            </a:prstGeom>
            <a:ln>
              <a:noFill/>
            </a:ln>
          </p:spPr>
        </p:pic>
      </p:grpSp>
      <p:sp>
        <p:nvSpPr>
          <p:cNvPr id="14" name="Pfeil: nach rechts 13">
            <a:extLst>
              <a:ext uri="{FF2B5EF4-FFF2-40B4-BE49-F238E27FC236}">
                <a16:creationId xmlns:a16="http://schemas.microsoft.com/office/drawing/2014/main" id="{468B66C8-E215-4BFD-B539-A2DA98690A3A}"/>
              </a:ext>
            </a:extLst>
          </p:cNvPr>
          <p:cNvSpPr/>
          <p:nvPr/>
        </p:nvSpPr>
        <p:spPr bwMode="auto">
          <a:xfrm>
            <a:off x="2825069" y="3061180"/>
            <a:ext cx="734659" cy="735640"/>
          </a:xfrm>
          <a:prstGeom prst="rightArrow">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47" name="Textfeld 46">
            <a:extLst>
              <a:ext uri="{FF2B5EF4-FFF2-40B4-BE49-F238E27FC236}">
                <a16:creationId xmlns:a16="http://schemas.microsoft.com/office/drawing/2014/main" id="{B42B949B-A369-4CFC-9BD2-52C94D8DD4B7}"/>
              </a:ext>
            </a:extLst>
          </p:cNvPr>
          <p:cNvSpPr txBox="1"/>
          <p:nvPr/>
        </p:nvSpPr>
        <p:spPr>
          <a:xfrm>
            <a:off x="2538128" y="2449242"/>
            <a:ext cx="1357517"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a:solidFill>
                  <a:schemeClr val="tx1"/>
                </a:solidFill>
                <a:latin typeface="Arial" pitchFamily="34" charset="0"/>
              </a:rPr>
              <a:t>Business needs</a:t>
            </a:r>
          </a:p>
        </p:txBody>
      </p:sp>
      <p:sp>
        <p:nvSpPr>
          <p:cNvPr id="48" name="Textfeld 47">
            <a:extLst>
              <a:ext uri="{FF2B5EF4-FFF2-40B4-BE49-F238E27FC236}">
                <a16:creationId xmlns:a16="http://schemas.microsoft.com/office/drawing/2014/main" id="{E303BA7C-B63A-4306-9513-9E6B151DC56A}"/>
              </a:ext>
            </a:extLst>
          </p:cNvPr>
          <p:cNvSpPr txBox="1"/>
          <p:nvPr/>
        </p:nvSpPr>
        <p:spPr>
          <a:xfrm>
            <a:off x="6147246" y="2446748"/>
            <a:ext cx="1357517"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a:solidFill>
                  <a:schemeClr val="tx1"/>
                </a:solidFill>
                <a:latin typeface="Arial" pitchFamily="34" charset="0"/>
              </a:rPr>
              <a:t>Applicable knowledge</a:t>
            </a:r>
          </a:p>
        </p:txBody>
      </p:sp>
      <p:sp>
        <p:nvSpPr>
          <p:cNvPr id="55" name="Pfeil: nach rechts 54">
            <a:extLst>
              <a:ext uri="{FF2B5EF4-FFF2-40B4-BE49-F238E27FC236}">
                <a16:creationId xmlns:a16="http://schemas.microsoft.com/office/drawing/2014/main" id="{F448AA02-28B6-4E62-ACA1-906640D17537}"/>
              </a:ext>
            </a:extLst>
          </p:cNvPr>
          <p:cNvSpPr/>
          <p:nvPr/>
        </p:nvSpPr>
        <p:spPr bwMode="auto">
          <a:xfrm rot="10800000">
            <a:off x="6495336" y="3061180"/>
            <a:ext cx="734659" cy="735640"/>
          </a:xfrm>
          <a:prstGeom prst="rightArrow">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grpSp>
        <p:nvGrpSpPr>
          <p:cNvPr id="27" name="Gruppieren 26">
            <a:extLst>
              <a:ext uri="{FF2B5EF4-FFF2-40B4-BE49-F238E27FC236}">
                <a16:creationId xmlns:a16="http://schemas.microsoft.com/office/drawing/2014/main" id="{A6FDC316-5219-41F6-A8E3-FD53EEC1B4E5}"/>
              </a:ext>
            </a:extLst>
          </p:cNvPr>
          <p:cNvGrpSpPr/>
          <p:nvPr/>
        </p:nvGrpSpPr>
        <p:grpSpPr>
          <a:xfrm>
            <a:off x="2880649" y="1217531"/>
            <a:ext cx="2920868" cy="2814773"/>
            <a:chOff x="2880649" y="1217531"/>
            <a:chExt cx="2920868" cy="2814773"/>
          </a:xfrm>
        </p:grpSpPr>
        <p:grpSp>
          <p:nvGrpSpPr>
            <p:cNvPr id="17" name="Gruppieren 16">
              <a:extLst>
                <a:ext uri="{FF2B5EF4-FFF2-40B4-BE49-F238E27FC236}">
                  <a16:creationId xmlns:a16="http://schemas.microsoft.com/office/drawing/2014/main" id="{BB9DC34C-0B18-42D8-A0FC-C3D21BC9324F}"/>
                </a:ext>
              </a:extLst>
            </p:cNvPr>
            <p:cNvGrpSpPr/>
            <p:nvPr/>
          </p:nvGrpSpPr>
          <p:grpSpPr>
            <a:xfrm>
              <a:off x="2880649" y="1288192"/>
              <a:ext cx="716292" cy="700656"/>
              <a:chOff x="3253570" y="1227366"/>
              <a:chExt cx="716292" cy="700656"/>
            </a:xfrm>
          </p:grpSpPr>
          <p:sp>
            <p:nvSpPr>
              <p:cNvPr id="15" name="Ellipse 14">
                <a:extLst>
                  <a:ext uri="{FF2B5EF4-FFF2-40B4-BE49-F238E27FC236}">
                    <a16:creationId xmlns:a16="http://schemas.microsoft.com/office/drawing/2014/main" id="{6E37D9EB-8B3E-493F-AAD8-48FECBF941CE}"/>
                  </a:ext>
                </a:extLst>
              </p:cNvPr>
              <p:cNvSpPr/>
              <p:nvPr/>
            </p:nvSpPr>
            <p:spPr bwMode="auto">
              <a:xfrm>
                <a:off x="3261388" y="1227366"/>
                <a:ext cx="700656" cy="700656"/>
              </a:xfrm>
              <a:prstGeom prst="ellipse">
                <a:avLst/>
              </a:prstGeom>
              <a:noFill/>
              <a:ln w="127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200" dirty="0">
                  <a:solidFill>
                    <a:schemeClr val="tx1"/>
                  </a:solidFill>
                  <a:cs typeface="Arial" pitchFamily="34" charset="0"/>
                </a:endParaRPr>
              </a:p>
            </p:txBody>
          </p:sp>
          <p:sp>
            <p:nvSpPr>
              <p:cNvPr id="16" name="Textfeld 15">
                <a:extLst>
                  <a:ext uri="{FF2B5EF4-FFF2-40B4-BE49-F238E27FC236}">
                    <a16:creationId xmlns:a16="http://schemas.microsoft.com/office/drawing/2014/main" id="{351738A0-9D71-472F-8678-1166F17B5A9A}"/>
                  </a:ext>
                </a:extLst>
              </p:cNvPr>
              <p:cNvSpPr txBox="1"/>
              <p:nvPr/>
            </p:nvSpPr>
            <p:spPr>
              <a:xfrm>
                <a:off x="3253570" y="1316084"/>
                <a:ext cx="716292"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de-DE" sz="1400" dirty="0">
                    <a:latin typeface="Arial" pitchFamily="34" charset="0"/>
                  </a:rPr>
                  <a:t>Rele-</a:t>
                </a:r>
              </a:p>
              <a:p>
                <a:pPr algn="ctr"/>
                <a:r>
                  <a:rPr lang="de-DE" sz="1400" dirty="0">
                    <a:latin typeface="Arial" pitchFamily="34" charset="0"/>
                  </a:rPr>
                  <a:t>vance</a:t>
                </a:r>
              </a:p>
            </p:txBody>
          </p:sp>
        </p:grpSp>
        <p:sp>
          <p:nvSpPr>
            <p:cNvPr id="25" name="Gleichschenkliges Dreieck 24">
              <a:extLst>
                <a:ext uri="{FF2B5EF4-FFF2-40B4-BE49-F238E27FC236}">
                  <a16:creationId xmlns:a16="http://schemas.microsoft.com/office/drawing/2014/main" id="{15D8F7E5-8CD5-490E-964B-E0567655D8C3}"/>
                </a:ext>
              </a:extLst>
            </p:cNvPr>
            <p:cNvSpPr/>
            <p:nvPr/>
          </p:nvSpPr>
          <p:spPr bwMode="auto">
            <a:xfrm rot="5400000">
              <a:off x="3209608" y="1201177"/>
              <a:ext cx="141324" cy="174031"/>
            </a:xfrm>
            <a:prstGeom prst="triangle">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80" name="Gleichschenkliges Dreieck 79">
              <a:extLst>
                <a:ext uri="{FF2B5EF4-FFF2-40B4-BE49-F238E27FC236}">
                  <a16:creationId xmlns:a16="http://schemas.microsoft.com/office/drawing/2014/main" id="{63CE9647-1468-4F6F-91A4-C5F9E145657D}"/>
                </a:ext>
              </a:extLst>
            </p:cNvPr>
            <p:cNvSpPr/>
            <p:nvPr/>
          </p:nvSpPr>
          <p:spPr bwMode="auto">
            <a:xfrm rot="16200000">
              <a:off x="3111841" y="1901831"/>
              <a:ext cx="141324" cy="174031"/>
            </a:xfrm>
            <a:prstGeom prst="triangle">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84" name="Gleichschenkliges Dreieck 83">
              <a:extLst>
                <a:ext uri="{FF2B5EF4-FFF2-40B4-BE49-F238E27FC236}">
                  <a16:creationId xmlns:a16="http://schemas.microsoft.com/office/drawing/2014/main" id="{D4574A35-61B4-450D-BB00-AC000E33D10D}"/>
                </a:ext>
              </a:extLst>
            </p:cNvPr>
            <p:cNvSpPr/>
            <p:nvPr/>
          </p:nvSpPr>
          <p:spPr bwMode="auto">
            <a:xfrm rot="5400000">
              <a:off x="5643840" y="2816262"/>
              <a:ext cx="141324" cy="174031"/>
            </a:xfrm>
            <a:prstGeom prst="triangle">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89" name="Gleichschenkliges Dreieck 88">
              <a:extLst>
                <a:ext uri="{FF2B5EF4-FFF2-40B4-BE49-F238E27FC236}">
                  <a16:creationId xmlns:a16="http://schemas.microsoft.com/office/drawing/2014/main" id="{6558B730-9011-4317-914A-5183B5D97CF3}"/>
                </a:ext>
              </a:extLst>
            </p:cNvPr>
            <p:cNvSpPr/>
            <p:nvPr/>
          </p:nvSpPr>
          <p:spPr bwMode="auto">
            <a:xfrm rot="16200000">
              <a:off x="4424375" y="3874626"/>
              <a:ext cx="141324" cy="174031"/>
            </a:xfrm>
            <a:prstGeom prst="triangle">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grpSp>
      <p:grpSp>
        <p:nvGrpSpPr>
          <p:cNvPr id="26" name="Gruppieren 25">
            <a:extLst>
              <a:ext uri="{FF2B5EF4-FFF2-40B4-BE49-F238E27FC236}">
                <a16:creationId xmlns:a16="http://schemas.microsoft.com/office/drawing/2014/main" id="{D6039331-5A66-4B91-B3F5-9BC107A3561E}"/>
              </a:ext>
            </a:extLst>
          </p:cNvPr>
          <p:cNvGrpSpPr/>
          <p:nvPr/>
        </p:nvGrpSpPr>
        <p:grpSpPr>
          <a:xfrm>
            <a:off x="6469735" y="1217331"/>
            <a:ext cx="716292" cy="833843"/>
            <a:chOff x="6469735" y="1217331"/>
            <a:chExt cx="716292" cy="833843"/>
          </a:xfrm>
        </p:grpSpPr>
        <p:grpSp>
          <p:nvGrpSpPr>
            <p:cNvPr id="56" name="Gruppieren 55">
              <a:extLst>
                <a:ext uri="{FF2B5EF4-FFF2-40B4-BE49-F238E27FC236}">
                  <a16:creationId xmlns:a16="http://schemas.microsoft.com/office/drawing/2014/main" id="{76586BD9-68EB-4F20-9DC9-24FCF9BD9B88}"/>
                </a:ext>
              </a:extLst>
            </p:cNvPr>
            <p:cNvGrpSpPr/>
            <p:nvPr/>
          </p:nvGrpSpPr>
          <p:grpSpPr>
            <a:xfrm>
              <a:off x="6469735" y="1288248"/>
              <a:ext cx="716292" cy="700656"/>
              <a:chOff x="3254151" y="1227366"/>
              <a:chExt cx="716292" cy="700656"/>
            </a:xfrm>
          </p:grpSpPr>
          <p:sp>
            <p:nvSpPr>
              <p:cNvPr id="57" name="Ellipse 56">
                <a:extLst>
                  <a:ext uri="{FF2B5EF4-FFF2-40B4-BE49-F238E27FC236}">
                    <a16:creationId xmlns:a16="http://schemas.microsoft.com/office/drawing/2014/main" id="{6F951F6D-1285-47E9-804C-6BECC3A6A2E7}"/>
                  </a:ext>
                </a:extLst>
              </p:cNvPr>
              <p:cNvSpPr/>
              <p:nvPr/>
            </p:nvSpPr>
            <p:spPr bwMode="auto">
              <a:xfrm>
                <a:off x="3261388" y="1227366"/>
                <a:ext cx="700656" cy="700656"/>
              </a:xfrm>
              <a:prstGeom prst="ellipse">
                <a:avLst/>
              </a:prstGeom>
              <a:noFill/>
              <a:ln w="127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sz="1200" dirty="0">
                  <a:solidFill>
                    <a:schemeClr val="tx1"/>
                  </a:solidFill>
                  <a:cs typeface="Arial" pitchFamily="34" charset="0"/>
                </a:endParaRPr>
              </a:p>
            </p:txBody>
          </p:sp>
          <p:sp>
            <p:nvSpPr>
              <p:cNvPr id="58" name="Textfeld 57">
                <a:extLst>
                  <a:ext uri="{FF2B5EF4-FFF2-40B4-BE49-F238E27FC236}">
                    <a16:creationId xmlns:a16="http://schemas.microsoft.com/office/drawing/2014/main" id="{B86B20F9-BD36-421F-95EE-52038E4FA072}"/>
                  </a:ext>
                </a:extLst>
              </p:cNvPr>
              <p:cNvSpPr txBox="1"/>
              <p:nvPr/>
            </p:nvSpPr>
            <p:spPr>
              <a:xfrm>
                <a:off x="3254151" y="1423749"/>
                <a:ext cx="716292"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de-DE" sz="1400" dirty="0">
                    <a:latin typeface="Arial" pitchFamily="34" charset="0"/>
                  </a:rPr>
                  <a:t>Rigor</a:t>
                </a:r>
              </a:p>
            </p:txBody>
          </p:sp>
        </p:grpSp>
        <p:sp>
          <p:nvSpPr>
            <p:cNvPr id="87" name="Gleichschenkliges Dreieck 86">
              <a:extLst>
                <a:ext uri="{FF2B5EF4-FFF2-40B4-BE49-F238E27FC236}">
                  <a16:creationId xmlns:a16="http://schemas.microsoft.com/office/drawing/2014/main" id="{9378FFB0-7DDC-44C5-85FD-940A5365C387}"/>
                </a:ext>
              </a:extLst>
            </p:cNvPr>
            <p:cNvSpPr/>
            <p:nvPr/>
          </p:nvSpPr>
          <p:spPr bwMode="auto">
            <a:xfrm rot="5400000">
              <a:off x="6792004" y="1200977"/>
              <a:ext cx="141324" cy="174031"/>
            </a:xfrm>
            <a:prstGeom prst="triangle">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88" name="Gleichschenkliges Dreieck 87">
              <a:extLst>
                <a:ext uri="{FF2B5EF4-FFF2-40B4-BE49-F238E27FC236}">
                  <a16:creationId xmlns:a16="http://schemas.microsoft.com/office/drawing/2014/main" id="{462AA100-E4E9-49DA-94F5-B13741A7106E}"/>
                </a:ext>
              </a:extLst>
            </p:cNvPr>
            <p:cNvSpPr/>
            <p:nvPr/>
          </p:nvSpPr>
          <p:spPr bwMode="auto">
            <a:xfrm rot="16200000">
              <a:off x="6710114" y="1893496"/>
              <a:ext cx="141324" cy="174031"/>
            </a:xfrm>
            <a:prstGeom prst="triangle">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grpSp>
      <p:cxnSp>
        <p:nvCxnSpPr>
          <p:cNvPr id="101" name="Gerade Verbindung mit Pfeil 100">
            <a:extLst>
              <a:ext uri="{FF2B5EF4-FFF2-40B4-BE49-F238E27FC236}">
                <a16:creationId xmlns:a16="http://schemas.microsoft.com/office/drawing/2014/main" id="{8D745D5E-DAF8-439C-9FB8-FBF2926ECB4C}"/>
              </a:ext>
            </a:extLst>
          </p:cNvPr>
          <p:cNvCxnSpPr>
            <a:cxnSpLocks/>
            <a:stCxn id="11" idx="2"/>
            <a:endCxn id="12" idx="0"/>
          </p:cNvCxnSpPr>
          <p:nvPr/>
        </p:nvCxnSpPr>
        <p:spPr bwMode="auto">
          <a:xfrm>
            <a:off x="5048674" y="5669649"/>
            <a:ext cx="0" cy="248531"/>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grpSp>
        <p:nvGrpSpPr>
          <p:cNvPr id="23" name="Gruppieren 22">
            <a:extLst>
              <a:ext uri="{FF2B5EF4-FFF2-40B4-BE49-F238E27FC236}">
                <a16:creationId xmlns:a16="http://schemas.microsoft.com/office/drawing/2014/main" id="{4A5B28EE-92B3-48CB-A8DA-D497EBCD1199}"/>
              </a:ext>
            </a:extLst>
          </p:cNvPr>
          <p:cNvGrpSpPr/>
          <p:nvPr/>
        </p:nvGrpSpPr>
        <p:grpSpPr>
          <a:xfrm>
            <a:off x="432000" y="2091133"/>
            <a:ext cx="2077376" cy="1112056"/>
            <a:chOff x="410643" y="2091133"/>
            <a:chExt cx="2077376" cy="1112056"/>
          </a:xfrm>
        </p:grpSpPr>
        <p:pic>
          <p:nvPicPr>
            <p:cNvPr id="21" name="Grafik 20" descr="Benutzer">
              <a:extLst>
                <a:ext uri="{FF2B5EF4-FFF2-40B4-BE49-F238E27FC236}">
                  <a16:creationId xmlns:a16="http://schemas.microsoft.com/office/drawing/2014/main" id="{C79B5170-8E74-4C8A-8508-C8CF648D0B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8671" y="2091133"/>
              <a:ext cx="914400" cy="914400"/>
            </a:xfrm>
            <a:prstGeom prst="rect">
              <a:avLst/>
            </a:prstGeom>
          </p:spPr>
        </p:pic>
        <p:sp>
          <p:nvSpPr>
            <p:cNvPr id="22" name="Textfeld 21">
              <a:extLst>
                <a:ext uri="{FF2B5EF4-FFF2-40B4-BE49-F238E27FC236}">
                  <a16:creationId xmlns:a16="http://schemas.microsoft.com/office/drawing/2014/main" id="{6A70067B-79EF-472F-9D37-548E0704C318}"/>
                </a:ext>
              </a:extLst>
            </p:cNvPr>
            <p:cNvSpPr txBox="1"/>
            <p:nvPr/>
          </p:nvSpPr>
          <p:spPr>
            <a:xfrm>
              <a:off x="410643" y="2833857"/>
              <a:ext cx="207737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latin typeface="Arial" pitchFamily="34" charset="0"/>
                </a:rPr>
                <a:t>5 experts</a:t>
              </a:r>
            </a:p>
          </p:txBody>
        </p:sp>
      </p:grpSp>
      <p:grpSp>
        <p:nvGrpSpPr>
          <p:cNvPr id="90" name="Gruppieren 89">
            <a:extLst>
              <a:ext uri="{FF2B5EF4-FFF2-40B4-BE49-F238E27FC236}">
                <a16:creationId xmlns:a16="http://schemas.microsoft.com/office/drawing/2014/main" id="{C08159C6-87FC-4C52-97C3-2FE256D14553}"/>
              </a:ext>
            </a:extLst>
          </p:cNvPr>
          <p:cNvGrpSpPr/>
          <p:nvPr/>
        </p:nvGrpSpPr>
        <p:grpSpPr>
          <a:xfrm>
            <a:off x="432000" y="3573277"/>
            <a:ext cx="2077376" cy="1221391"/>
            <a:chOff x="410643" y="2258797"/>
            <a:chExt cx="2077376" cy="1221391"/>
          </a:xfrm>
        </p:grpSpPr>
        <p:pic>
          <p:nvPicPr>
            <p:cNvPr id="91" name="Grafik 90" descr="Dokument">
              <a:extLst>
                <a:ext uri="{FF2B5EF4-FFF2-40B4-BE49-F238E27FC236}">
                  <a16:creationId xmlns:a16="http://schemas.microsoft.com/office/drawing/2014/main" id="{9F2B3501-4239-48A5-940B-07FA3C0FDD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92705" y="2258797"/>
              <a:ext cx="646332" cy="646332"/>
            </a:xfrm>
            <a:prstGeom prst="rect">
              <a:avLst/>
            </a:prstGeom>
          </p:spPr>
        </p:pic>
        <p:sp>
          <p:nvSpPr>
            <p:cNvPr id="92" name="Textfeld 91">
              <a:extLst>
                <a:ext uri="{FF2B5EF4-FFF2-40B4-BE49-F238E27FC236}">
                  <a16:creationId xmlns:a16="http://schemas.microsoft.com/office/drawing/2014/main" id="{D56FAF6E-D7DD-4786-AF26-65D722C89888}"/>
                </a:ext>
              </a:extLst>
            </p:cNvPr>
            <p:cNvSpPr txBox="1"/>
            <p:nvPr/>
          </p:nvSpPr>
          <p:spPr>
            <a:xfrm>
              <a:off x="410643" y="2833857"/>
              <a:ext cx="2077376"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latin typeface="Arial" pitchFamily="34" charset="0"/>
                </a:rPr>
                <a:t>40 pages of transcripts</a:t>
              </a:r>
            </a:p>
          </p:txBody>
        </p:sp>
      </p:grpSp>
      <p:grpSp>
        <p:nvGrpSpPr>
          <p:cNvPr id="32" name="Gruppieren 31">
            <a:extLst>
              <a:ext uri="{FF2B5EF4-FFF2-40B4-BE49-F238E27FC236}">
                <a16:creationId xmlns:a16="http://schemas.microsoft.com/office/drawing/2014/main" id="{23CE5042-FD62-410D-9A00-1904CEBD96CE}"/>
              </a:ext>
            </a:extLst>
          </p:cNvPr>
          <p:cNvGrpSpPr/>
          <p:nvPr/>
        </p:nvGrpSpPr>
        <p:grpSpPr>
          <a:xfrm>
            <a:off x="7724803" y="4394730"/>
            <a:ext cx="3872879" cy="1846659"/>
            <a:chOff x="7688947" y="4219004"/>
            <a:chExt cx="3872879" cy="1846659"/>
          </a:xfrm>
        </p:grpSpPr>
        <p:sp>
          <p:nvSpPr>
            <p:cNvPr id="100" name="Textfeld 99">
              <a:extLst>
                <a:ext uri="{FF2B5EF4-FFF2-40B4-BE49-F238E27FC236}">
                  <a16:creationId xmlns:a16="http://schemas.microsoft.com/office/drawing/2014/main" id="{5E92E433-9B09-4B18-B53A-20360F9D8E9B}"/>
                </a:ext>
              </a:extLst>
            </p:cNvPr>
            <p:cNvSpPr txBox="1"/>
            <p:nvPr/>
          </p:nvSpPr>
          <p:spPr>
            <a:xfrm>
              <a:off x="7688947" y="4219004"/>
              <a:ext cx="1897433" cy="184665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eaLnBrk="0" hangingPunct="0">
                <a:buFont typeface="Arial" panose="020B0604020202020204" pitchFamily="34" charset="0"/>
                <a:buChar char="•"/>
              </a:pPr>
              <a:r>
                <a:rPr lang="en-US" sz="1600" dirty="0">
                  <a:solidFill>
                    <a:schemeClr val="tx1">
                      <a:lumMod val="50000"/>
                      <a:lumOff val="50000"/>
                    </a:schemeClr>
                  </a:solidFill>
                  <a:cs typeface="Arial" pitchFamily="34" charset="0"/>
                </a:rPr>
                <a:t>Scientific literature</a:t>
              </a:r>
            </a:p>
            <a:p>
              <a:pPr marL="285750" indent="-285750" eaLnBrk="0" hangingPunct="0">
                <a:buFont typeface="Arial" panose="020B0604020202020204" pitchFamily="34" charset="0"/>
                <a:buChar char="•"/>
              </a:pPr>
              <a:r>
                <a:rPr lang="en-US" sz="1600" dirty="0">
                  <a:solidFill>
                    <a:schemeClr val="tx1">
                      <a:lumMod val="50000"/>
                      <a:lumOff val="50000"/>
                    </a:schemeClr>
                  </a:solidFill>
                  <a:cs typeface="Arial" pitchFamily="34" charset="0"/>
                </a:rPr>
                <a:t>Blogs</a:t>
              </a:r>
            </a:p>
            <a:p>
              <a:pPr marL="285750" indent="-285750" eaLnBrk="0" hangingPunct="0">
                <a:buFont typeface="Arial" panose="020B0604020202020204" pitchFamily="34" charset="0"/>
                <a:buChar char="•"/>
              </a:pPr>
              <a:r>
                <a:rPr lang="en-US" sz="1600" dirty="0">
                  <a:solidFill>
                    <a:schemeClr val="tx1">
                      <a:lumMod val="50000"/>
                      <a:lumOff val="50000"/>
                    </a:schemeClr>
                  </a:solidFill>
                  <a:cs typeface="Arial" pitchFamily="34" charset="0"/>
                </a:rPr>
                <a:t>Whitepapers</a:t>
              </a:r>
            </a:p>
            <a:p>
              <a:pPr marL="285750" indent="-285750" eaLnBrk="0" hangingPunct="0">
                <a:buFont typeface="Arial" panose="020B0604020202020204" pitchFamily="34" charset="0"/>
                <a:buChar char="•"/>
              </a:pPr>
              <a:r>
                <a:rPr lang="en-US" sz="1600" dirty="0">
                  <a:solidFill>
                    <a:schemeClr val="tx1">
                      <a:lumMod val="50000"/>
                      <a:lumOff val="50000"/>
                    </a:schemeClr>
                  </a:solidFill>
                  <a:cs typeface="Arial" pitchFamily="34" charset="0"/>
                </a:rPr>
                <a:t>Lectures</a:t>
              </a:r>
            </a:p>
            <a:p>
              <a:pPr marL="285750" indent="-285750" eaLnBrk="0" hangingPunct="0">
                <a:buFont typeface="Arial" panose="020B0604020202020204" pitchFamily="34" charset="0"/>
                <a:buChar char="•"/>
              </a:pPr>
              <a:r>
                <a:rPr lang="en-US" sz="1600" dirty="0">
                  <a:solidFill>
                    <a:schemeClr val="tx1">
                      <a:lumMod val="50000"/>
                      <a:lumOff val="50000"/>
                    </a:schemeClr>
                  </a:solidFill>
                  <a:cs typeface="Arial" pitchFamily="34" charset="0"/>
                </a:rPr>
                <a:t>Git repositories</a:t>
              </a:r>
            </a:p>
            <a:p>
              <a:pPr algn="ctr" eaLnBrk="0" hangingPunct="0"/>
              <a:endParaRPr lang="en-US" dirty="0">
                <a:solidFill>
                  <a:schemeClr val="tx1"/>
                </a:solidFill>
                <a:cs typeface="Arial" pitchFamily="34" charset="0"/>
              </a:endParaRPr>
            </a:p>
          </p:txBody>
        </p:sp>
        <p:pic>
          <p:nvPicPr>
            <p:cNvPr id="94" name="Grafik 93">
              <a:extLst>
                <a:ext uri="{FF2B5EF4-FFF2-40B4-BE49-F238E27FC236}">
                  <a16:creationId xmlns:a16="http://schemas.microsoft.com/office/drawing/2014/main" id="{E039C998-3D1C-4CA1-9A94-DA3E26F31600}"/>
                </a:ext>
              </a:extLst>
            </p:cNvPr>
            <p:cNvPicPr>
              <a:picLocks noChangeAspect="1"/>
            </p:cNvPicPr>
            <p:nvPr/>
          </p:nvPicPr>
          <p:blipFill>
            <a:blip r:embed="rId8"/>
            <a:stretch>
              <a:fillRect/>
            </a:stretch>
          </p:blipFill>
          <p:spPr>
            <a:xfrm>
              <a:off x="10696204" y="4608950"/>
              <a:ext cx="865622" cy="649217"/>
            </a:xfrm>
            <a:prstGeom prst="rect">
              <a:avLst/>
            </a:prstGeom>
            <a:effectLst>
              <a:outerShdw blurRad="50800" dist="38100" dir="2700000" algn="tl" rotWithShape="0">
                <a:prstClr val="black">
                  <a:alpha val="40000"/>
                </a:prstClr>
              </a:outerShdw>
            </a:effectLst>
          </p:spPr>
        </p:pic>
        <p:pic>
          <p:nvPicPr>
            <p:cNvPr id="98" name="Grafik 97">
              <a:extLst>
                <a:ext uri="{FF2B5EF4-FFF2-40B4-BE49-F238E27FC236}">
                  <a16:creationId xmlns:a16="http://schemas.microsoft.com/office/drawing/2014/main" id="{199324EA-F0DA-4387-ACAA-E6242313F208}"/>
                </a:ext>
              </a:extLst>
            </p:cNvPr>
            <p:cNvPicPr>
              <a:picLocks noChangeAspect="1"/>
            </p:cNvPicPr>
            <p:nvPr/>
          </p:nvPicPr>
          <p:blipFill>
            <a:blip r:embed="rId9"/>
            <a:stretch>
              <a:fillRect/>
            </a:stretch>
          </p:blipFill>
          <p:spPr>
            <a:xfrm>
              <a:off x="9734116" y="4631539"/>
              <a:ext cx="865622" cy="649217"/>
            </a:xfrm>
            <a:prstGeom prst="rect">
              <a:avLst/>
            </a:prstGeom>
            <a:effectLst>
              <a:outerShdw blurRad="50800" dist="38100" dir="2700000" algn="tl" rotWithShape="0">
                <a:prstClr val="black">
                  <a:alpha val="40000"/>
                </a:prstClr>
              </a:outerShdw>
            </a:effectLst>
          </p:spPr>
        </p:pic>
        <p:pic>
          <p:nvPicPr>
            <p:cNvPr id="96" name="Grafik 95">
              <a:extLst>
                <a:ext uri="{FF2B5EF4-FFF2-40B4-BE49-F238E27FC236}">
                  <a16:creationId xmlns:a16="http://schemas.microsoft.com/office/drawing/2014/main" id="{FE717EA2-DB5F-411C-84BD-363CD540A11E}"/>
                </a:ext>
              </a:extLst>
            </p:cNvPr>
            <p:cNvPicPr>
              <a:picLocks noChangeAspect="1"/>
            </p:cNvPicPr>
            <p:nvPr/>
          </p:nvPicPr>
          <p:blipFill rotWithShape="1">
            <a:blip r:embed="rId10"/>
            <a:srcRect b="2914"/>
            <a:stretch/>
          </p:blipFill>
          <p:spPr>
            <a:xfrm>
              <a:off x="10242111" y="4773533"/>
              <a:ext cx="865622" cy="649217"/>
            </a:xfrm>
            <a:prstGeom prst="rect">
              <a:avLst/>
            </a:prstGeom>
            <a:effectLst>
              <a:outerShdw blurRad="50800" dist="38100" dir="2700000" algn="tl" rotWithShape="0">
                <a:prstClr val="black">
                  <a:alpha val="40000"/>
                </a:prstClr>
              </a:outerShdw>
            </a:effectLst>
          </p:spPr>
        </p:pic>
      </p:grpSp>
      <p:sp>
        <p:nvSpPr>
          <p:cNvPr id="102" name="Textfeld 101">
            <a:extLst>
              <a:ext uri="{FF2B5EF4-FFF2-40B4-BE49-F238E27FC236}">
                <a16:creationId xmlns:a16="http://schemas.microsoft.com/office/drawing/2014/main" id="{C56841B4-8248-4170-9FD5-CACCF0B39F24}"/>
              </a:ext>
            </a:extLst>
          </p:cNvPr>
          <p:cNvSpPr txBox="1"/>
          <p:nvPr/>
        </p:nvSpPr>
        <p:spPr>
          <a:xfrm>
            <a:off x="7730071" y="2295353"/>
            <a:ext cx="2097036"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eaLnBrk="0" hangingPunct="0">
              <a:buFont typeface="Arial" panose="020B0604020202020204" pitchFamily="34" charset="0"/>
              <a:buChar char="•"/>
            </a:pPr>
            <a:r>
              <a:rPr lang="en-US" sz="1600" dirty="0">
                <a:solidFill>
                  <a:schemeClr val="tx1">
                    <a:lumMod val="50000"/>
                    <a:lumOff val="50000"/>
                  </a:schemeClr>
                </a:solidFill>
                <a:cs typeface="Arial" pitchFamily="34" charset="0"/>
              </a:rPr>
              <a:t>Overview of important research areas</a:t>
            </a:r>
            <a:endParaRPr lang="en-US" dirty="0">
              <a:solidFill>
                <a:schemeClr val="tx1"/>
              </a:solidFill>
              <a:cs typeface="Arial" pitchFamily="34" charset="0"/>
            </a:endParaRPr>
          </a:p>
        </p:txBody>
      </p:sp>
      <p:sp>
        <p:nvSpPr>
          <p:cNvPr id="33" name="Textfeld 32">
            <a:extLst>
              <a:ext uri="{FF2B5EF4-FFF2-40B4-BE49-F238E27FC236}">
                <a16:creationId xmlns:a16="http://schemas.microsoft.com/office/drawing/2014/main" id="{825CF133-ED50-414F-95E1-09CAFA98A9D9}"/>
              </a:ext>
            </a:extLst>
          </p:cNvPr>
          <p:cNvSpPr txBox="1"/>
          <p:nvPr/>
        </p:nvSpPr>
        <p:spPr>
          <a:xfrm>
            <a:off x="7688899" y="6263456"/>
            <a:ext cx="4110421"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r"/>
            <a:r>
              <a:rPr lang="en-US" sz="1600" dirty="0">
                <a:solidFill>
                  <a:schemeClr val="tx1">
                    <a:lumMod val="50000"/>
                    <a:lumOff val="50000"/>
                  </a:schemeClr>
                </a:solidFill>
                <a:latin typeface="Arial" pitchFamily="34" charset="0"/>
              </a:rPr>
              <a:t>Adapted from Peffers et. al.</a:t>
            </a:r>
            <a:r>
              <a:rPr lang="en-US" sz="1600" baseline="30000" dirty="0">
                <a:solidFill>
                  <a:schemeClr val="tx1">
                    <a:lumMod val="50000"/>
                    <a:lumOff val="50000"/>
                  </a:schemeClr>
                </a:solidFill>
                <a:latin typeface="Arial" pitchFamily="34" charset="0"/>
              </a:rPr>
              <a:t>6</a:t>
            </a:r>
          </a:p>
        </p:txBody>
      </p:sp>
    </p:spTree>
    <p:extLst>
      <p:ext uri="{BB962C8B-B14F-4D97-AF65-F5344CB8AC3E}">
        <p14:creationId xmlns:p14="http://schemas.microsoft.com/office/powerpoint/2010/main" val="27286479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BCA7A-9203-4DC4-A3DE-A1853D55E9A3}"/>
              </a:ext>
            </a:extLst>
          </p:cNvPr>
          <p:cNvSpPr>
            <a:spLocks noGrp="1"/>
          </p:cNvSpPr>
          <p:nvPr>
            <p:ph type="title"/>
          </p:nvPr>
        </p:nvSpPr>
        <p:spPr>
          <a:xfrm>
            <a:off x="334434" y="44451"/>
            <a:ext cx="10586102" cy="720725"/>
          </a:xfrm>
        </p:spPr>
        <p:txBody>
          <a:bodyPr wrap="square" anchor="b">
            <a:normAutofit/>
          </a:bodyPr>
          <a:lstStyle/>
          <a:p>
            <a:r>
              <a:rPr lang="en-US" dirty="0"/>
              <a:t>The Interviews – Details</a:t>
            </a:r>
            <a:endParaRPr lang="de-DE" dirty="0"/>
          </a:p>
        </p:txBody>
      </p:sp>
      <p:sp>
        <p:nvSpPr>
          <p:cNvPr id="4" name="Datumsplatzhalter 3">
            <a:extLst>
              <a:ext uri="{FF2B5EF4-FFF2-40B4-BE49-F238E27FC236}">
                <a16:creationId xmlns:a16="http://schemas.microsoft.com/office/drawing/2014/main" id="{DC4B97BF-06B4-4E1E-A4C1-1EEAD4DCCAED}"/>
              </a:ext>
            </a:extLst>
          </p:cNvPr>
          <p:cNvSpPr>
            <a:spLocks noGrp="1"/>
          </p:cNvSpPr>
          <p:nvPr>
            <p:ph type="dt" sz="half" idx="10"/>
          </p:nvPr>
        </p:nvSpPr>
        <p:spPr>
          <a:xfrm>
            <a:off x="9383184" y="6570616"/>
            <a:ext cx="2142067" cy="288925"/>
          </a:xfrm>
        </p:spPr>
        <p:txBody>
          <a:bodyPr wrap="none" anchor="ctr">
            <a:normAutofit/>
          </a:bodyPr>
          <a:lstStyle/>
          <a:p>
            <a:pPr>
              <a:spcAft>
                <a:spcPts val="600"/>
              </a:spcAft>
              <a:defRPr/>
            </a:pPr>
            <a:r>
              <a:rPr lang="en-US"/>
              <a:t>© sebis</a:t>
            </a:r>
            <a:endParaRPr lang="de-DE"/>
          </a:p>
        </p:txBody>
      </p:sp>
      <p:sp>
        <p:nvSpPr>
          <p:cNvPr id="5" name="Fußzeilenplatzhalter 4">
            <a:extLst>
              <a:ext uri="{FF2B5EF4-FFF2-40B4-BE49-F238E27FC236}">
                <a16:creationId xmlns:a16="http://schemas.microsoft.com/office/drawing/2014/main" id="{EB0AB5C4-3BA2-4BDC-8D58-5603924D327D}"/>
              </a:ext>
            </a:extLst>
          </p:cNvPr>
          <p:cNvSpPr>
            <a:spLocks noGrp="1"/>
          </p:cNvSpPr>
          <p:nvPr>
            <p:ph type="ftr" sz="quarter" idx="11"/>
          </p:nvPr>
        </p:nvSpPr>
        <p:spPr>
          <a:xfrm>
            <a:off x="332903" y="6569076"/>
            <a:ext cx="5761567" cy="288925"/>
          </a:xfrm>
        </p:spPr>
        <p:txBody>
          <a:bodyPr wrap="square" anchor="ctr">
            <a:normAutofit/>
          </a:bodyPr>
          <a:lstStyle/>
          <a:p>
            <a:pPr>
              <a:spcAft>
                <a:spcPts val="600"/>
              </a:spcAft>
              <a:defRPr/>
            </a:pPr>
            <a:r>
              <a:rPr lang="en-US"/>
              <a:t>Marcus Land - Master Thesis - Final Presentation</a:t>
            </a:r>
            <a:endParaRPr lang="de-DE"/>
          </a:p>
        </p:txBody>
      </p:sp>
      <p:sp>
        <p:nvSpPr>
          <p:cNvPr id="6" name="Foliennummernplatzhalter 5">
            <a:extLst>
              <a:ext uri="{FF2B5EF4-FFF2-40B4-BE49-F238E27FC236}">
                <a16:creationId xmlns:a16="http://schemas.microsoft.com/office/drawing/2014/main" id="{28B0D1BE-D136-4805-9999-65EFD1E4F08C}"/>
              </a:ext>
            </a:extLst>
          </p:cNvPr>
          <p:cNvSpPr>
            <a:spLocks noGrp="1"/>
          </p:cNvSpPr>
          <p:nvPr>
            <p:ph type="sldNum" sz="quarter" idx="12"/>
          </p:nvPr>
        </p:nvSpPr>
        <p:spPr>
          <a:xfrm>
            <a:off x="11525251" y="6570616"/>
            <a:ext cx="332316" cy="288925"/>
          </a:xfrm>
        </p:spPr>
        <p:txBody>
          <a:bodyPr wrap="none" anchor="ctr">
            <a:normAutofit/>
          </a:bodyPr>
          <a:lstStyle/>
          <a:p>
            <a:pPr>
              <a:spcAft>
                <a:spcPts val="600"/>
              </a:spcAft>
              <a:defRPr/>
            </a:pPr>
            <a:fld id="{05BC9FAB-BDC1-47C0-A8BB-6E12A8205D33}" type="slidenum">
              <a:rPr lang="de-DE" smtClean="0"/>
              <a:pPr>
                <a:spcAft>
                  <a:spcPts val="600"/>
                </a:spcAft>
                <a:defRPr/>
              </a:pPr>
              <a:t>9</a:t>
            </a:fld>
            <a:endParaRPr lang="de-DE"/>
          </a:p>
        </p:txBody>
      </p:sp>
      <p:grpSp>
        <p:nvGrpSpPr>
          <p:cNvPr id="43" name="Gruppieren 42">
            <a:extLst>
              <a:ext uri="{FF2B5EF4-FFF2-40B4-BE49-F238E27FC236}">
                <a16:creationId xmlns:a16="http://schemas.microsoft.com/office/drawing/2014/main" id="{0E3F9819-7B0D-4F74-BCAE-B352F1A619C9}"/>
              </a:ext>
            </a:extLst>
          </p:cNvPr>
          <p:cNvGrpSpPr/>
          <p:nvPr/>
        </p:nvGrpSpPr>
        <p:grpSpPr>
          <a:xfrm>
            <a:off x="7536160" y="510383"/>
            <a:ext cx="4321403" cy="5649910"/>
            <a:chOff x="7536160" y="510383"/>
            <a:chExt cx="4321403" cy="5649910"/>
          </a:xfrm>
        </p:grpSpPr>
        <p:sp>
          <p:nvSpPr>
            <p:cNvPr id="10" name="Rechteck 9">
              <a:extLst>
                <a:ext uri="{FF2B5EF4-FFF2-40B4-BE49-F238E27FC236}">
                  <a16:creationId xmlns:a16="http://schemas.microsoft.com/office/drawing/2014/main" id="{A3179B0B-3FAF-4F70-9A26-20B752F33FBB}"/>
                </a:ext>
              </a:extLst>
            </p:cNvPr>
            <p:cNvSpPr/>
            <p:nvPr/>
          </p:nvSpPr>
          <p:spPr bwMode="auto">
            <a:xfrm>
              <a:off x="7536160" y="981077"/>
              <a:ext cx="4321403" cy="5179216"/>
            </a:xfrm>
            <a:prstGeom prst="rect">
              <a:avLst/>
            </a:prstGeom>
            <a:solidFill>
              <a:schemeClr val="bg1">
                <a:lumMod val="95000"/>
              </a:schemeClr>
            </a:solidFill>
            <a:ln w="76200">
              <a:solidFill>
                <a:schemeClr val="accent5"/>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endParaRPr lang="en-US" sz="1600" dirty="0"/>
            </a:p>
          </p:txBody>
        </p:sp>
        <p:sp>
          <p:nvSpPr>
            <p:cNvPr id="12" name="Rechteck 11">
              <a:extLst>
                <a:ext uri="{FF2B5EF4-FFF2-40B4-BE49-F238E27FC236}">
                  <a16:creationId xmlns:a16="http://schemas.microsoft.com/office/drawing/2014/main" id="{F14A65ED-EA3C-4008-8B60-BB860A9D25FE}"/>
                </a:ext>
              </a:extLst>
            </p:cNvPr>
            <p:cNvSpPr/>
            <p:nvPr/>
          </p:nvSpPr>
          <p:spPr>
            <a:xfrm>
              <a:off x="7536161" y="1427636"/>
              <a:ext cx="4104455" cy="4524315"/>
            </a:xfrm>
            <a:prstGeom prst="rect">
              <a:avLst/>
            </a:prstGeom>
          </p:spPr>
          <p:txBody>
            <a:bodyPr wrap="square">
              <a:spAutoFit/>
            </a:bodyPr>
            <a:lstStyle/>
            <a:p>
              <a:pPr marL="800100" lvl="1" indent="-342900">
                <a:buFont typeface="+mj-lt"/>
                <a:buAutoNum type="arabicPeriod"/>
              </a:pPr>
              <a:r>
                <a:rPr lang="en-US" sz="1600" dirty="0"/>
                <a:t>What motivated you to use differential privacy?</a:t>
              </a:r>
              <a:br>
                <a:rPr lang="en-US" sz="1600" dirty="0"/>
              </a:br>
              <a:endParaRPr lang="en-US" sz="1600" dirty="0"/>
            </a:p>
            <a:p>
              <a:pPr marL="800100" lvl="1" indent="-342900">
                <a:buFont typeface="+mj-lt"/>
                <a:buAutoNum type="arabicPeriod"/>
              </a:pPr>
              <a:r>
                <a:rPr lang="en-US" sz="1600" dirty="0"/>
                <a:t>What are the benefits of using differential privacy?</a:t>
              </a:r>
              <a:br>
                <a:rPr lang="en-US" sz="1600" dirty="0"/>
              </a:br>
              <a:endParaRPr lang="en-US" sz="1600" dirty="0"/>
            </a:p>
            <a:p>
              <a:pPr marL="800100" lvl="1" indent="-342900">
                <a:buFont typeface="+mj-lt"/>
                <a:buAutoNum type="arabicPeriod"/>
              </a:pPr>
              <a:r>
                <a:rPr lang="en-US" sz="1600" dirty="0"/>
                <a:t>What challenges did you face and how did you overcome them?</a:t>
              </a:r>
              <a:br>
                <a:rPr lang="en-US" sz="1600" dirty="0"/>
              </a:br>
              <a:endParaRPr lang="en-US" sz="1600" dirty="0"/>
            </a:p>
            <a:p>
              <a:pPr marL="800100" lvl="1" indent="-342900">
                <a:buFont typeface="+mj-lt"/>
                <a:buAutoNum type="arabicPeriod"/>
              </a:pPr>
              <a:r>
                <a:rPr lang="en-US" sz="1600" dirty="0"/>
                <a:t>What tools and sources did you rely on when working with differential privacy?</a:t>
              </a:r>
              <a:br>
                <a:rPr lang="en-US" sz="1600" dirty="0"/>
              </a:br>
              <a:endParaRPr lang="en-US" sz="1600" dirty="0"/>
            </a:p>
            <a:p>
              <a:pPr marL="800100" lvl="1" indent="-342900">
                <a:buFont typeface="+mj-lt"/>
                <a:buAutoNum type="arabicPeriod"/>
              </a:pPr>
              <a:r>
                <a:rPr lang="en-US" sz="1600" dirty="0"/>
                <a:t>How mature is differential privacy, in your opinion?</a:t>
              </a:r>
              <a:br>
                <a:rPr lang="en-US" sz="1600" dirty="0"/>
              </a:br>
              <a:endParaRPr lang="en-US" sz="1600" dirty="0"/>
            </a:p>
            <a:p>
              <a:pPr marL="800100" lvl="1" indent="-342900">
                <a:buFont typeface="+mj-lt"/>
                <a:buAutoNum type="arabicPeriod"/>
              </a:pPr>
              <a:r>
                <a:rPr lang="en-US" sz="1600" dirty="0"/>
                <a:t>What topics should we cover in our learning content?</a:t>
              </a:r>
            </a:p>
          </p:txBody>
        </p:sp>
        <p:grpSp>
          <p:nvGrpSpPr>
            <p:cNvPr id="17" name="Gruppieren 16">
              <a:extLst>
                <a:ext uri="{FF2B5EF4-FFF2-40B4-BE49-F238E27FC236}">
                  <a16:creationId xmlns:a16="http://schemas.microsoft.com/office/drawing/2014/main" id="{3C67AD68-2068-426F-BD31-F790934C203C}"/>
                </a:ext>
              </a:extLst>
            </p:cNvPr>
            <p:cNvGrpSpPr/>
            <p:nvPr/>
          </p:nvGrpSpPr>
          <p:grpSpPr>
            <a:xfrm>
              <a:off x="9012861" y="510383"/>
              <a:ext cx="1368000" cy="824827"/>
              <a:chOff x="3888000" y="2684884"/>
              <a:chExt cx="1368000" cy="824827"/>
            </a:xfrm>
          </p:grpSpPr>
          <p:sp>
            <p:nvSpPr>
              <p:cNvPr id="16" name="Rechteck: abgerundete Ecken 15">
                <a:extLst>
                  <a:ext uri="{FF2B5EF4-FFF2-40B4-BE49-F238E27FC236}">
                    <a16:creationId xmlns:a16="http://schemas.microsoft.com/office/drawing/2014/main" id="{8B77DC8F-535E-4252-9602-5D1B74B8AE19}"/>
                  </a:ext>
                </a:extLst>
              </p:cNvPr>
              <p:cNvSpPr/>
              <p:nvPr/>
            </p:nvSpPr>
            <p:spPr bwMode="auto">
              <a:xfrm>
                <a:off x="4069269" y="2684884"/>
                <a:ext cx="1008112" cy="451321"/>
              </a:xfrm>
              <a:prstGeom prst="roundRect">
                <a:avLst>
                  <a:gd name="adj" fmla="val 41827"/>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4" name="Rechteck 13">
                <a:extLst>
                  <a:ext uri="{FF2B5EF4-FFF2-40B4-BE49-F238E27FC236}">
                    <a16:creationId xmlns:a16="http://schemas.microsoft.com/office/drawing/2014/main" id="{F355CBF8-E366-4DFA-94A9-67CFAEABCB22}"/>
                  </a:ext>
                </a:extLst>
              </p:cNvPr>
              <p:cNvSpPr/>
              <p:nvPr/>
            </p:nvSpPr>
            <p:spPr bwMode="auto">
              <a:xfrm>
                <a:off x="3888000" y="2952000"/>
                <a:ext cx="1368000" cy="557711"/>
              </a:xfrm>
              <a:prstGeom prst="rect">
                <a:avLst/>
              </a:prstGeom>
              <a:solidFill>
                <a:schemeClr val="accent5"/>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5" name="Ellipse 14">
                <a:extLst>
                  <a:ext uri="{FF2B5EF4-FFF2-40B4-BE49-F238E27FC236}">
                    <a16:creationId xmlns:a16="http://schemas.microsoft.com/office/drawing/2014/main" id="{067E5927-2626-47ED-B4C6-C54EDCDF1D4C}"/>
                  </a:ext>
                </a:extLst>
              </p:cNvPr>
              <p:cNvSpPr/>
              <p:nvPr/>
            </p:nvSpPr>
            <p:spPr bwMode="auto">
              <a:xfrm>
                <a:off x="4429309" y="2872209"/>
                <a:ext cx="288032" cy="288032"/>
              </a:xfrm>
              <a:prstGeom prst="ellipse">
                <a:avLst/>
              </a:prstGeom>
              <a:solidFill>
                <a:schemeClr val="bg1"/>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grpSp>
      </p:grpSp>
      <p:sp>
        <p:nvSpPr>
          <p:cNvPr id="20" name="Textfeld 19">
            <a:extLst>
              <a:ext uri="{FF2B5EF4-FFF2-40B4-BE49-F238E27FC236}">
                <a16:creationId xmlns:a16="http://schemas.microsoft.com/office/drawing/2014/main" id="{1FAE56E9-0BF2-4D53-A54E-3395270BD436}"/>
              </a:ext>
            </a:extLst>
          </p:cNvPr>
          <p:cNvSpPr txBox="1"/>
          <p:nvPr/>
        </p:nvSpPr>
        <p:spPr>
          <a:xfrm>
            <a:off x="7356601" y="6206917"/>
            <a:ext cx="4680520"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solidFill>
                  <a:schemeClr val="bg1">
                    <a:lumMod val="50000"/>
                  </a:schemeClr>
                </a:solidFill>
                <a:latin typeface="Arial" pitchFamily="34" charset="0"/>
              </a:rPr>
              <a:t>The 6 key questions addressed in the interviews</a:t>
            </a:r>
          </a:p>
        </p:txBody>
      </p:sp>
      <p:pic>
        <p:nvPicPr>
          <p:cNvPr id="11" name="Grafik 10" descr="Benutzer">
            <a:extLst>
              <a:ext uri="{FF2B5EF4-FFF2-40B4-BE49-F238E27FC236}">
                <a16:creationId xmlns:a16="http://schemas.microsoft.com/office/drawing/2014/main" id="{749BE9D6-854F-41C5-A5C3-679BCC1F4D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1196369"/>
            <a:ext cx="900000" cy="900000"/>
          </a:xfrm>
          <a:prstGeom prst="rect">
            <a:avLst/>
          </a:prstGeom>
        </p:spPr>
      </p:pic>
      <p:pic>
        <p:nvPicPr>
          <p:cNvPr id="18" name="Grafik 17" descr="Stoppuhr">
            <a:extLst>
              <a:ext uri="{FF2B5EF4-FFF2-40B4-BE49-F238E27FC236}">
                <a16:creationId xmlns:a16="http://schemas.microsoft.com/office/drawing/2014/main" id="{EB5B87CB-9BE1-48C2-837C-38AC7EFD7D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000" y="3265589"/>
            <a:ext cx="900000" cy="900000"/>
          </a:xfrm>
          <a:prstGeom prst="rect">
            <a:avLst/>
          </a:prstGeom>
        </p:spPr>
      </p:pic>
      <p:pic>
        <p:nvPicPr>
          <p:cNvPr id="21" name="Grafik 20" descr="Klemmbrett">
            <a:extLst>
              <a:ext uri="{FF2B5EF4-FFF2-40B4-BE49-F238E27FC236}">
                <a16:creationId xmlns:a16="http://schemas.microsoft.com/office/drawing/2014/main" id="{0F63944D-4EE4-4698-AED0-9F67B7E8DB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000" y="4300199"/>
            <a:ext cx="900000" cy="900000"/>
          </a:xfrm>
          <a:prstGeom prst="rect">
            <a:avLst/>
          </a:prstGeom>
        </p:spPr>
      </p:pic>
      <p:sp>
        <p:nvSpPr>
          <p:cNvPr id="24" name="Rechteck 23">
            <a:extLst>
              <a:ext uri="{FF2B5EF4-FFF2-40B4-BE49-F238E27FC236}">
                <a16:creationId xmlns:a16="http://schemas.microsoft.com/office/drawing/2014/main" id="{15E449AB-93EE-4520-A31F-5528720C110A}"/>
              </a:ext>
            </a:extLst>
          </p:cNvPr>
          <p:cNvSpPr/>
          <p:nvPr/>
        </p:nvSpPr>
        <p:spPr>
          <a:xfrm>
            <a:off x="1692000" y="1323203"/>
            <a:ext cx="3539904" cy="646331"/>
          </a:xfrm>
          <a:prstGeom prst="rect">
            <a:avLst/>
          </a:prstGeom>
        </p:spPr>
        <p:txBody>
          <a:bodyPr wrap="square">
            <a:spAutoFit/>
          </a:bodyPr>
          <a:lstStyle/>
          <a:p>
            <a:r>
              <a:rPr lang="en-US" dirty="0"/>
              <a:t>Diverse set of experts from vastly different companies</a:t>
            </a:r>
          </a:p>
        </p:txBody>
      </p:sp>
      <p:grpSp>
        <p:nvGrpSpPr>
          <p:cNvPr id="39" name="Gruppieren 38">
            <a:extLst>
              <a:ext uri="{FF2B5EF4-FFF2-40B4-BE49-F238E27FC236}">
                <a16:creationId xmlns:a16="http://schemas.microsoft.com/office/drawing/2014/main" id="{7204870E-E4B6-493F-97F0-A9C24D031BD7}"/>
              </a:ext>
            </a:extLst>
          </p:cNvPr>
          <p:cNvGrpSpPr/>
          <p:nvPr/>
        </p:nvGrpSpPr>
        <p:grpSpPr>
          <a:xfrm>
            <a:off x="540000" y="2230979"/>
            <a:ext cx="899999" cy="900000"/>
            <a:chOff x="3526955" y="2527218"/>
            <a:chExt cx="899999" cy="900000"/>
          </a:xfrm>
        </p:grpSpPr>
        <p:pic>
          <p:nvPicPr>
            <p:cNvPr id="26" name="Grafik 25" descr="Medizin">
              <a:extLst>
                <a:ext uri="{FF2B5EF4-FFF2-40B4-BE49-F238E27FC236}">
                  <a16:creationId xmlns:a16="http://schemas.microsoft.com/office/drawing/2014/main" id="{60D44538-2DB2-406A-A89D-A0BA4EDC8A6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26955" y="2527218"/>
              <a:ext cx="450000" cy="450000"/>
            </a:xfrm>
            <a:prstGeom prst="rect">
              <a:avLst/>
            </a:prstGeom>
          </p:spPr>
        </p:pic>
        <p:pic>
          <p:nvPicPr>
            <p:cNvPr id="28" name="Grafik 27" descr="Auto">
              <a:extLst>
                <a:ext uri="{FF2B5EF4-FFF2-40B4-BE49-F238E27FC236}">
                  <a16:creationId xmlns:a16="http://schemas.microsoft.com/office/drawing/2014/main" id="{6A7E8770-5E04-4EE1-AB71-1F6FA756D6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76954" y="2977218"/>
              <a:ext cx="450000" cy="450000"/>
            </a:xfrm>
            <a:prstGeom prst="rect">
              <a:avLst/>
            </a:prstGeom>
          </p:spPr>
        </p:pic>
        <p:pic>
          <p:nvPicPr>
            <p:cNvPr id="30" name="Grafik 29" descr="Bank">
              <a:extLst>
                <a:ext uri="{FF2B5EF4-FFF2-40B4-BE49-F238E27FC236}">
                  <a16:creationId xmlns:a16="http://schemas.microsoft.com/office/drawing/2014/main" id="{B7DD74E9-82D7-4025-9889-ED20F9367F5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976954" y="2527218"/>
              <a:ext cx="450000" cy="450000"/>
            </a:xfrm>
            <a:prstGeom prst="rect">
              <a:avLst/>
            </a:prstGeom>
          </p:spPr>
        </p:pic>
        <p:pic>
          <p:nvPicPr>
            <p:cNvPr id="38" name="Grafik 37" descr="Marker">
              <a:extLst>
                <a:ext uri="{FF2B5EF4-FFF2-40B4-BE49-F238E27FC236}">
                  <a16:creationId xmlns:a16="http://schemas.microsoft.com/office/drawing/2014/main" id="{FB4E0655-D07C-4F4F-9D1D-C23605F800E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540886" y="2977218"/>
              <a:ext cx="450000" cy="450000"/>
            </a:xfrm>
            <a:prstGeom prst="rect">
              <a:avLst/>
            </a:prstGeom>
          </p:spPr>
        </p:pic>
      </p:grpSp>
      <p:sp>
        <p:nvSpPr>
          <p:cNvPr id="40" name="Rechteck 39">
            <a:extLst>
              <a:ext uri="{FF2B5EF4-FFF2-40B4-BE49-F238E27FC236}">
                <a16:creationId xmlns:a16="http://schemas.microsoft.com/office/drawing/2014/main" id="{E3BAD1E1-874E-4CA1-AA14-E010F5A07BAA}"/>
              </a:ext>
            </a:extLst>
          </p:cNvPr>
          <p:cNvSpPr/>
          <p:nvPr/>
        </p:nvSpPr>
        <p:spPr>
          <a:xfrm>
            <a:off x="1692000" y="2359424"/>
            <a:ext cx="5408091" cy="646331"/>
          </a:xfrm>
          <a:prstGeom prst="rect">
            <a:avLst/>
          </a:prstGeom>
        </p:spPr>
        <p:txBody>
          <a:bodyPr wrap="square">
            <a:spAutoFit/>
          </a:bodyPr>
          <a:lstStyle/>
          <a:p>
            <a:r>
              <a:rPr lang="en-US" dirty="0"/>
              <a:t>Their use cases ranged from simple statistics to data mining, machine learning and synthetic data</a:t>
            </a:r>
          </a:p>
        </p:txBody>
      </p:sp>
      <p:sp>
        <p:nvSpPr>
          <p:cNvPr id="41" name="Rechteck 40">
            <a:extLst>
              <a:ext uri="{FF2B5EF4-FFF2-40B4-BE49-F238E27FC236}">
                <a16:creationId xmlns:a16="http://schemas.microsoft.com/office/drawing/2014/main" id="{5944171D-1089-4C43-AD94-A623E04603AD}"/>
              </a:ext>
            </a:extLst>
          </p:cNvPr>
          <p:cNvSpPr/>
          <p:nvPr/>
        </p:nvSpPr>
        <p:spPr>
          <a:xfrm>
            <a:off x="1692000" y="3529360"/>
            <a:ext cx="4680520" cy="369332"/>
          </a:xfrm>
          <a:prstGeom prst="rect">
            <a:avLst/>
          </a:prstGeom>
        </p:spPr>
        <p:txBody>
          <a:bodyPr wrap="square">
            <a:spAutoFit/>
          </a:bodyPr>
          <a:lstStyle/>
          <a:p>
            <a:r>
              <a:rPr lang="en-US" dirty="0"/>
              <a:t>The interviews were scheduled for one hour</a:t>
            </a:r>
          </a:p>
        </p:txBody>
      </p:sp>
      <p:sp>
        <p:nvSpPr>
          <p:cNvPr id="42" name="Rechteck 41">
            <a:extLst>
              <a:ext uri="{FF2B5EF4-FFF2-40B4-BE49-F238E27FC236}">
                <a16:creationId xmlns:a16="http://schemas.microsoft.com/office/drawing/2014/main" id="{33E16C4A-2885-48BC-A203-867C67E7EB90}"/>
              </a:ext>
            </a:extLst>
          </p:cNvPr>
          <p:cNvSpPr/>
          <p:nvPr/>
        </p:nvSpPr>
        <p:spPr>
          <a:xfrm>
            <a:off x="1692000" y="4483640"/>
            <a:ext cx="4680520" cy="646331"/>
          </a:xfrm>
          <a:prstGeom prst="rect">
            <a:avLst/>
          </a:prstGeom>
        </p:spPr>
        <p:txBody>
          <a:bodyPr wrap="square">
            <a:spAutoFit/>
          </a:bodyPr>
          <a:lstStyle/>
          <a:p>
            <a:r>
              <a:rPr lang="en-US" dirty="0"/>
              <a:t>The questionnaire was adapted to the interviewee and sent to them in advance</a:t>
            </a:r>
          </a:p>
        </p:txBody>
      </p:sp>
    </p:spTree>
    <p:extLst>
      <p:ext uri="{BB962C8B-B14F-4D97-AF65-F5344CB8AC3E}">
        <p14:creationId xmlns:p14="http://schemas.microsoft.com/office/powerpoint/2010/main" val="3933881080"/>
      </p:ext>
    </p:extLst>
  </p:cSld>
  <p:clrMapOvr>
    <a:masterClrMapping/>
  </p:clrMapOvr>
  <p:transition/>
</p:sld>
</file>

<file path=ppt/theme/theme1.xml><?xml version="1.0" encoding="utf-8"?>
<a:theme xmlns:a="http://schemas.openxmlformats.org/drawingml/2006/main" name="Slides sebis 2013 2">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solidFill>
              <a:schemeClr val="tx1"/>
            </a:solidFill>
            <a:cs typeface="Arial" pitchFamily="34" charset="0"/>
          </a:defRPr>
        </a:defPPr>
      </a:lstStyle>
      <a:style>
        <a:lnRef idx="1">
          <a:schemeClr val="accent3"/>
        </a:lnRef>
        <a:fillRef idx="2">
          <a:schemeClr val="accent3"/>
        </a:fillRef>
        <a:effectRef idx="1">
          <a:schemeClr val="accent3"/>
        </a:effectRef>
        <a:fontRef idx="minor">
          <a:schemeClr val="dk1"/>
        </a:fontRef>
      </a:style>
    </a:spDef>
    <a:lnDef>
      <a:spPr bwMode="auto">
        <a:ln>
          <a:headEnd type="none" w="med" len="med"/>
          <a:tailEnd type="arrow"/>
        </a:ln>
      </a:spPr>
      <a:bodyPr/>
      <a:lstStyle/>
      <a:style>
        <a:lnRef idx="3">
          <a:schemeClr val="dk1"/>
        </a:lnRef>
        <a:fillRef idx="0">
          <a:schemeClr val="dk1"/>
        </a:fillRef>
        <a:effectRef idx="2">
          <a:schemeClr val="dk1"/>
        </a:effectRef>
        <a:fontRef idx="minor">
          <a:schemeClr val="tx1"/>
        </a:fontRef>
      </a:style>
    </a:lnDef>
    <a:txDef>
      <a:spPr>
        <a:noFill/>
        <a:ln>
          <a:noFill/>
        </a:ln>
      </a:spPr>
      <a:bodyPr wrap="none" rtlCol="0">
        <a:spAutoFit/>
      </a:bodyPr>
      <a:lstStyle>
        <a:defPPr>
          <a:defRPr dirty="0" smtClean="0">
            <a:latin typeface="Arial"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71103 Matthes English Master Slide Deck (wide).potx" id="{91040FA8-FD49-4102-AC41-84BC0B08C488}" vid="{045BDA8C-0E4E-43FE-921F-341BE0C2864F}"/>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E39F8431549F4AB29E22BE0F92930A" ma:contentTypeVersion="0" ma:contentTypeDescription="Create a new document." ma:contentTypeScope="" ma:versionID="e9fd0ef6948f9b83dc72b4beb458c544">
  <xsd:schema xmlns:xsd="http://www.w3.org/2001/XMLSchema" xmlns:xs="http://www.w3.org/2001/XMLSchema" xmlns:p="http://schemas.microsoft.com/office/2006/metadata/properties" targetNamespace="http://schemas.microsoft.com/office/2006/metadata/properties" ma:root="true" ma:fieldsID="a8e35bdf5f0c4864f923ad61c0e182f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443948-0C4D-4F71-B632-F17BA52B45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FCD79D8-D837-4187-8BE5-BDF6A81A8410}">
  <ds:schemaRefs>
    <ds:schemaRef ds:uri="http://schemas.microsoft.com/sharepoint/v3/contenttype/forms"/>
  </ds:schemaRefs>
</ds:datastoreItem>
</file>

<file path=customXml/itemProps3.xml><?xml version="1.0" encoding="utf-8"?>
<ds:datastoreItem xmlns:ds="http://schemas.openxmlformats.org/officeDocument/2006/customXml" ds:itemID="{D748038A-9E23-4ABC-AE51-48D5931FB42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4724</Words>
  <Application>Microsoft Office PowerPoint</Application>
  <PresentationFormat>Breitbild</PresentationFormat>
  <Paragraphs>651</Paragraphs>
  <Slides>49</Slides>
  <Notes>39</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49</vt:i4>
      </vt:variant>
    </vt:vector>
  </HeadingPairs>
  <TitlesOfParts>
    <vt:vector size="58" baseType="lpstr">
      <vt:lpstr>Arial</vt:lpstr>
      <vt:lpstr>Arial Unicode MS</vt:lpstr>
      <vt:lpstr>Cambria Math</vt:lpstr>
      <vt:lpstr>Consolas</vt:lpstr>
      <vt:lpstr>Helvetica Neue</vt:lpstr>
      <vt:lpstr>TUM Neue Helvetica 75 Bold</vt:lpstr>
      <vt:lpstr>Wingdings</vt:lpstr>
      <vt:lpstr>Slides sebis 2013 2</vt:lpstr>
      <vt:lpstr>Microsoft Excel-Arbeitsblatt</vt:lpstr>
      <vt:lpstr>Supporting diverse stakeholders to make informed decisions about the use of differential privacy with a web-based e-learning application</vt:lpstr>
      <vt:lpstr>Outline</vt:lpstr>
      <vt:lpstr>Introduction</vt:lpstr>
      <vt:lpstr>Definition of Differential Privacy</vt:lpstr>
      <vt:lpstr>The Practitioner's View</vt:lpstr>
      <vt:lpstr>Research Questions</vt:lpstr>
      <vt:lpstr>Outline</vt:lpstr>
      <vt:lpstr>Research Approach</vt:lpstr>
      <vt:lpstr>The Interviews – Details</vt:lpstr>
      <vt:lpstr>Outline</vt:lpstr>
      <vt:lpstr>What Are the Benefits and Challenges of Using Differential Privacy?</vt:lpstr>
      <vt:lpstr>How Can These Challenges Be Addressed?</vt:lpstr>
      <vt:lpstr>Learning Platform</vt:lpstr>
      <vt:lpstr>Example Learning Nugget – Introduction</vt:lpstr>
      <vt:lpstr>Example Learning Nugget – Content</vt:lpstr>
      <vt:lpstr>Example Learning Nugget – Interactive Elements</vt:lpstr>
      <vt:lpstr>Example Learning Nugget – Proof</vt:lpstr>
      <vt:lpstr>Example Learning Nugget – Exercises</vt:lpstr>
      <vt:lpstr>Example Learning Nugget – Exercises</vt:lpstr>
      <vt:lpstr>Example Learning Nugget – Exercises</vt:lpstr>
      <vt:lpstr>Example Learning Nugget – Exercises</vt:lpstr>
      <vt:lpstr>Key Takeaways</vt:lpstr>
      <vt:lpstr>Example Learning Nugget – Sources</vt:lpstr>
      <vt:lpstr>Outline</vt:lpstr>
      <vt:lpstr>Evaluation – General Information</vt:lpstr>
      <vt:lpstr>Evaluation Results – Usability and Content</vt:lpstr>
      <vt:lpstr>Evaluation Results – Learning Effect</vt:lpstr>
      <vt:lpstr>Evaluation Results - Summary</vt:lpstr>
      <vt:lpstr>Outline</vt:lpstr>
      <vt:lpstr>Conclusion</vt:lpstr>
      <vt:lpstr>Future Work</vt:lpstr>
      <vt:lpstr>Sources</vt:lpstr>
      <vt:lpstr>Backup Slides</vt:lpstr>
      <vt:lpstr>Overview of the Learning Nuggets</vt:lpstr>
      <vt:lpstr>Outlook – More Areas to Cover</vt:lpstr>
      <vt:lpstr>Existing References – Scientific Literature</vt:lpstr>
      <vt:lpstr>Existing References – Scientific Literature</vt:lpstr>
      <vt:lpstr>Existing References – Example Lectures</vt:lpstr>
      <vt:lpstr>Existing References – Lecture Recordings and Video Courses</vt:lpstr>
      <vt:lpstr>Existing References – Lecture Textbooks</vt:lpstr>
      <vt:lpstr>Rising Interest in Differential Privacy – Google Analytics</vt:lpstr>
      <vt:lpstr>Rising Interest in Differential Privacy</vt:lpstr>
      <vt:lpstr>Analysis of the Differential Privacy Research Field</vt:lpstr>
      <vt:lpstr>What Are the Benefits and Challenges of Using Differential Privacy?</vt:lpstr>
      <vt:lpstr>Differential Privacy – Variants and Extensions – Taxonomy</vt:lpstr>
      <vt:lpstr>Quantifying Privacy Risk</vt:lpstr>
      <vt:lpstr>Additional Evaluation Results</vt:lpstr>
      <vt:lpstr>Additional Evaluation Results</vt:lpstr>
      <vt:lpstr>Evaluation Results – Learning Effect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2021-03-01T07:45:28Z</dcterms:created>
  <dcterms:modified xsi:type="dcterms:W3CDTF">2021-03-01T14:46:27Z</dcterms:modified>
</cp:coreProperties>
</file>