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5" r:id="rId4"/>
    <p:sldId id="681" r:id="rId5"/>
    <p:sldId id="686" r:id="rId6"/>
    <p:sldId id="266" r:id="rId7"/>
    <p:sldId id="677" r:id="rId8"/>
    <p:sldId id="439" r:id="rId9"/>
    <p:sldId id="267" r:id="rId10"/>
    <p:sldId id="435" r:id="rId11"/>
    <p:sldId id="264" r:id="rId12"/>
    <p:sldId id="257" r:id="rId13"/>
    <p:sldId id="258" r:id="rId14"/>
    <p:sldId id="682" r:id="rId15"/>
    <p:sldId id="683" r:id="rId16"/>
    <p:sldId id="684" r:id="rId17"/>
    <p:sldId id="685" r:id="rId18"/>
    <p:sldId id="674" r:id="rId19"/>
    <p:sldId id="675" r:id="rId20"/>
    <p:sldId id="687" r:id="rId21"/>
    <p:sldId id="268" r:id="rId22"/>
    <p:sldId id="689" r:id="rId23"/>
    <p:sldId id="690" r:id="rId24"/>
    <p:sldId id="688" r:id="rId25"/>
    <p:sldId id="691" r:id="rId26"/>
    <p:sldId id="692" r:id="rId27"/>
    <p:sldId id="693" r:id="rId28"/>
    <p:sldId id="696" r:id="rId29"/>
    <p:sldId id="269" r:id="rId30"/>
    <p:sldId id="694" r:id="rId31"/>
    <p:sldId id="695" r:id="rId32"/>
    <p:sldId id="673" r:id="rId33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6E2ED16-91EB-481F-BDB3-2F9A1D156450}">
          <p14:sldIdLst>
            <p14:sldId id="256"/>
            <p14:sldId id="263"/>
          </p14:sldIdLst>
        </p14:section>
        <p14:section name="Motivation" id="{ED7F80F8-62BC-4890-9F68-D954CD8FEE93}">
          <p14:sldIdLst>
            <p14:sldId id="265"/>
            <p14:sldId id="681"/>
            <p14:sldId id="686"/>
          </p14:sldIdLst>
        </p14:section>
        <p14:section name="Research Questions" id="{3147C965-F8A9-4FF3-AFE7-42FB7DA95DFF}">
          <p14:sldIdLst>
            <p14:sldId id="266"/>
            <p14:sldId id="677"/>
            <p14:sldId id="439"/>
          </p14:sldIdLst>
        </p14:section>
        <p14:section name="Methodology" id="{E5996BA3-6522-47BB-841B-842CC5756110}">
          <p14:sldIdLst>
            <p14:sldId id="267"/>
            <p14:sldId id="435"/>
          </p14:sldIdLst>
        </p14:section>
        <p14:section name="Results, Part 1 - Literature Analysis" id="{646A8CBD-28D5-4947-A6B3-B7008D0B8A41}">
          <p14:sldIdLst>
            <p14:sldId id="264"/>
            <p14:sldId id="257"/>
            <p14:sldId id="258"/>
            <p14:sldId id="682"/>
            <p14:sldId id="683"/>
            <p14:sldId id="684"/>
            <p14:sldId id="685"/>
            <p14:sldId id="674"/>
            <p14:sldId id="675"/>
            <p14:sldId id="687"/>
          </p14:sldIdLst>
        </p14:section>
        <p14:section name="Results, Part 2 – Prototype Implementation" id="{8B031CD7-01EA-455A-A740-E3A055F2E19A}">
          <p14:sldIdLst>
            <p14:sldId id="268"/>
            <p14:sldId id="689"/>
            <p14:sldId id="690"/>
            <p14:sldId id="688"/>
            <p14:sldId id="691"/>
            <p14:sldId id="692"/>
            <p14:sldId id="693"/>
            <p14:sldId id="696"/>
          </p14:sldIdLst>
        </p14:section>
        <p14:section name="Conclusion" id="{370FAA23-937D-4878-BA30-4DD32B39239F}">
          <p14:sldIdLst>
            <p14:sldId id="269"/>
            <p14:sldId id="694"/>
            <p14:sldId id="695"/>
            <p14:sldId id="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9E9"/>
    <a:srgbClr val="FF9C43"/>
    <a:srgbClr val="762E28"/>
    <a:srgbClr val="DAD7CB"/>
    <a:srgbClr val="82659E"/>
    <a:srgbClr val="009CC4"/>
    <a:srgbClr val="9BB456"/>
    <a:srgbClr val="3D79B9"/>
    <a:srgbClr val="98C6EA"/>
    <a:srgbClr val="007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65731" autoAdjust="0"/>
  </p:normalViewPr>
  <p:slideViewPr>
    <p:cSldViewPr>
      <p:cViewPr varScale="1">
        <p:scale>
          <a:sx n="75" d="100"/>
          <a:sy n="75" d="100"/>
        </p:scale>
        <p:origin x="1896" y="66"/>
      </p:cViewPr>
      <p:guideLst>
        <p:guide orient="horz" pos="2064"/>
        <p:guide orient="horz" pos="618"/>
        <p:guide orient="horz" pos="4042"/>
        <p:guide pos="7499"/>
        <p:guide pos="211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132" y="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-ste\Google%20Drive\Uni\master\sem4\artifacts\results\eval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-ste\Google%20Drive\Uni\master\sem4\artifacts\results\eval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-ste\Google%20Drive\Uni\master\sem4\artifacts\results\eval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-ste\Google%20Drive\Uni\master\sem4\artifacts\results\eval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-ste\Google%20Drive\Uni\master\sem4\artifacts\results\eval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-ste\Google%20Drive\Uni\master\sem4\artifacts\results\eval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-ste\Google%20Drive\Uni\master\sem4\artifacts\results\eval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-ste\Google%20Drive\Uni\master\sem4\artifacts\results\eval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-ste\Google%20Drive\Uni\master\sem4\artifacts\results\eval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'Compile Time'!$A$2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Time'!$B$2:$J$2</c:f>
              <c:numCache>
                <c:formatCode>General</c:formatCode>
                <c:ptCount val="9"/>
                <c:pt idx="0">
                  <c:v>4.827</c:v>
                </c:pt>
                <c:pt idx="1">
                  <c:v>8.2219999999999995</c:v>
                </c:pt>
                <c:pt idx="2">
                  <c:v>12.782</c:v>
                </c:pt>
                <c:pt idx="3">
                  <c:v>20.375</c:v>
                </c:pt>
                <c:pt idx="4">
                  <c:v>32.087000000000003</c:v>
                </c:pt>
                <c:pt idx="5">
                  <c:v>50.357999999999997</c:v>
                </c:pt>
                <c:pt idx="6">
                  <c:v>78.244</c:v>
                </c:pt>
                <c:pt idx="7">
                  <c:v>126.003</c:v>
                </c:pt>
                <c:pt idx="8">
                  <c:v>182.96899999999999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8-48F9-8EFE-9A513C72AC15}"/>
            </c:ext>
          </c:extLst>
        </c:ser>
        <c:ser>
          <c:idx val="1"/>
          <c:order val="1"/>
          <c:tx>
            <c:strRef>
              <c:f>'Compile Time'!$A$3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Time'!$B$3:$J$3</c:f>
              <c:numCache>
                <c:formatCode>General</c:formatCode>
                <c:ptCount val="9"/>
                <c:pt idx="0">
                  <c:v>8.7449999999999992</c:v>
                </c:pt>
                <c:pt idx="1">
                  <c:v>14.553000000000001</c:v>
                </c:pt>
                <c:pt idx="2">
                  <c:v>23.363</c:v>
                </c:pt>
                <c:pt idx="3">
                  <c:v>36.991999999999997</c:v>
                </c:pt>
                <c:pt idx="4">
                  <c:v>61.572000000000003</c:v>
                </c:pt>
                <c:pt idx="5">
                  <c:v>91.674000000000007</c:v>
                </c:pt>
                <c:pt idx="6">
                  <c:v>141.58199999999999</c:v>
                </c:pt>
                <c:pt idx="7">
                  <c:v>216.39</c:v>
                </c:pt>
                <c:pt idx="8">
                  <c:v>336.048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48-48F9-8EFE-9A513C72AC15}"/>
            </c:ext>
          </c:extLst>
        </c:ser>
        <c:ser>
          <c:idx val="2"/>
          <c:order val="2"/>
          <c:tx>
            <c:strRef>
              <c:f>'Compile Time'!$A$4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Time'!$B$4:$J$4</c:f>
              <c:numCache>
                <c:formatCode>General</c:formatCode>
                <c:ptCount val="9"/>
                <c:pt idx="0">
                  <c:v>14.1</c:v>
                </c:pt>
                <c:pt idx="1">
                  <c:v>23.248999999999999</c:v>
                </c:pt>
                <c:pt idx="2">
                  <c:v>36.865000000000002</c:v>
                </c:pt>
                <c:pt idx="3">
                  <c:v>59.143999999999998</c:v>
                </c:pt>
                <c:pt idx="4">
                  <c:v>94.888000000000005</c:v>
                </c:pt>
                <c:pt idx="5">
                  <c:v>146.39599999999999</c:v>
                </c:pt>
                <c:pt idx="6">
                  <c:v>224.74600000000001</c:v>
                </c:pt>
                <c:pt idx="7">
                  <c:v>346.74900000000002</c:v>
                </c:pt>
                <c:pt idx="8">
                  <c:v>524.35599999999999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48-48F9-8EFE-9A513C72AC15}"/>
            </c:ext>
          </c:extLst>
        </c:ser>
        <c:ser>
          <c:idx val="3"/>
          <c:order val="3"/>
          <c:tx>
            <c:strRef>
              <c:f>'Compile Time'!$A$5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Time'!$B$5:$J$5</c:f>
              <c:numCache>
                <c:formatCode>General</c:formatCode>
                <c:ptCount val="9"/>
                <c:pt idx="0">
                  <c:v>20.309000000000001</c:v>
                </c:pt>
                <c:pt idx="1">
                  <c:v>33.881</c:v>
                </c:pt>
                <c:pt idx="2">
                  <c:v>55.317</c:v>
                </c:pt>
                <c:pt idx="3">
                  <c:v>88.926000000000002</c:v>
                </c:pt>
                <c:pt idx="4">
                  <c:v>140.52799999999999</c:v>
                </c:pt>
                <c:pt idx="5">
                  <c:v>216.41</c:v>
                </c:pt>
                <c:pt idx="6">
                  <c:v>330.86900000000003</c:v>
                </c:pt>
                <c:pt idx="7">
                  <c:v>516.947</c:v>
                </c:pt>
                <c:pt idx="8">
                  <c:v>779.34699999999998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48-48F9-8EFE-9A513C72AC15}"/>
            </c:ext>
          </c:extLst>
        </c:ser>
        <c:ser>
          <c:idx val="4"/>
          <c:order val="4"/>
          <c:tx>
            <c:strRef>
              <c:f>'Compile Time'!$A$6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Time'!$B$6:$J$6</c:f>
              <c:numCache>
                <c:formatCode>General</c:formatCode>
                <c:ptCount val="9"/>
                <c:pt idx="0">
                  <c:v>28.125</c:v>
                </c:pt>
                <c:pt idx="1">
                  <c:v>50.088000000000001</c:v>
                </c:pt>
                <c:pt idx="2">
                  <c:v>76.409000000000006</c:v>
                </c:pt>
                <c:pt idx="3">
                  <c:v>123.78100000000001</c:v>
                </c:pt>
                <c:pt idx="4">
                  <c:v>196.83699999999999</c:v>
                </c:pt>
                <c:pt idx="5">
                  <c:v>307.14299999999997</c:v>
                </c:pt>
                <c:pt idx="6">
                  <c:v>476.94600000000003</c:v>
                </c:pt>
                <c:pt idx="7">
                  <c:v>729.60199999999998</c:v>
                </c:pt>
                <c:pt idx="8">
                  <c:v>1110.9459999999999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48-48F9-8EFE-9A513C72AC15}"/>
            </c:ext>
          </c:extLst>
        </c:ser>
        <c:ser>
          <c:idx val="5"/>
          <c:order val="5"/>
          <c:tx>
            <c:strRef>
              <c:f>'Compile Time'!$A$7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Time'!$B$7:$J$7</c:f>
              <c:numCache>
                <c:formatCode>General</c:formatCode>
                <c:ptCount val="9"/>
                <c:pt idx="0">
                  <c:v>38.097000000000001</c:v>
                </c:pt>
                <c:pt idx="1">
                  <c:v>63.965000000000003</c:v>
                </c:pt>
                <c:pt idx="2">
                  <c:v>104.857</c:v>
                </c:pt>
                <c:pt idx="3">
                  <c:v>167.42699999999999</c:v>
                </c:pt>
                <c:pt idx="4">
                  <c:v>267.31299999999999</c:v>
                </c:pt>
                <c:pt idx="5">
                  <c:v>423.108</c:v>
                </c:pt>
                <c:pt idx="6">
                  <c:v>657.04499999999996</c:v>
                </c:pt>
                <c:pt idx="7">
                  <c:v>999.71500000000003</c:v>
                </c:pt>
                <c:pt idx="8">
                  <c:v>1494.14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48-48F9-8EFE-9A513C72AC15}"/>
            </c:ext>
          </c:extLst>
        </c:ser>
        <c:ser>
          <c:idx val="6"/>
          <c:order val="6"/>
          <c:tx>
            <c:strRef>
              <c:f>'Compile Time'!$A$8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Time'!$B$8:$J$8</c:f>
              <c:numCache>
                <c:formatCode>General</c:formatCode>
                <c:ptCount val="9"/>
                <c:pt idx="0">
                  <c:v>49.923999999999999</c:v>
                </c:pt>
                <c:pt idx="1">
                  <c:v>84.024000000000001</c:v>
                </c:pt>
                <c:pt idx="2">
                  <c:v>139.53700000000001</c:v>
                </c:pt>
                <c:pt idx="3">
                  <c:v>225.506</c:v>
                </c:pt>
                <c:pt idx="4">
                  <c:v>357.774</c:v>
                </c:pt>
                <c:pt idx="5">
                  <c:v>565.67600000000004</c:v>
                </c:pt>
                <c:pt idx="6">
                  <c:v>867.31399999999996</c:v>
                </c:pt>
                <c:pt idx="7">
                  <c:v>1333.1220000000001</c:v>
                </c:pt>
                <c:pt idx="8">
                  <c:v>1981.5530000000001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48-48F9-8EFE-9A513C72AC15}"/>
            </c:ext>
          </c:extLst>
        </c:ser>
        <c:ser>
          <c:idx val="7"/>
          <c:order val="7"/>
          <c:tx>
            <c:strRef>
              <c:f>'Compile Time'!$A$9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Time'!$B$9:$J$9</c:f>
              <c:numCache>
                <c:formatCode>General</c:formatCode>
                <c:ptCount val="9"/>
                <c:pt idx="0">
                  <c:v>63.603999999999999</c:v>
                </c:pt>
                <c:pt idx="1">
                  <c:v>108.148</c:v>
                </c:pt>
                <c:pt idx="2">
                  <c:v>179.99299999999999</c:v>
                </c:pt>
                <c:pt idx="3">
                  <c:v>290.21300000000002</c:v>
                </c:pt>
                <c:pt idx="4">
                  <c:v>467.34199999999998</c:v>
                </c:pt>
                <c:pt idx="5">
                  <c:v>738.33100000000002</c:v>
                </c:pt>
                <c:pt idx="6">
                  <c:v>1133.106</c:v>
                </c:pt>
                <c:pt idx="7">
                  <c:v>1733.4849999999999</c:v>
                </c:pt>
                <c:pt idx="8">
                  <c:v>2537.2220000000002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48-48F9-8EFE-9A513C72AC15}"/>
            </c:ext>
          </c:extLst>
        </c:ser>
        <c:ser>
          <c:idx val="8"/>
          <c:order val="8"/>
          <c:tx>
            <c:strRef>
              <c:f>'Compile Time'!$A$10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Time'!$B$10:$J$10</c:f>
              <c:numCache>
                <c:formatCode>General</c:formatCode>
                <c:ptCount val="9"/>
                <c:pt idx="0">
                  <c:v>79.364000000000004</c:v>
                </c:pt>
                <c:pt idx="1">
                  <c:v>137.12700000000001</c:v>
                </c:pt>
                <c:pt idx="2">
                  <c:v>228.01499999999999</c:v>
                </c:pt>
                <c:pt idx="3">
                  <c:v>371.65</c:v>
                </c:pt>
                <c:pt idx="4">
                  <c:v>594.08799999999997</c:v>
                </c:pt>
                <c:pt idx="5">
                  <c:v>937.60599999999999</c:v>
                </c:pt>
                <c:pt idx="6">
                  <c:v>1459.4469999999999</c:v>
                </c:pt>
                <c:pt idx="7">
                  <c:v>2218.4749999999999</c:v>
                </c:pt>
                <c:pt idx="8">
                  <c:v>3261.1210000000001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48-48F9-8EFE-9A513C72AC15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94392655"/>
        <c:axId val="236545903"/>
        <c:axId val="302973839"/>
      </c:surface3DChart>
      <c:catAx>
        <c:axId val="49439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Variables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45903"/>
        <c:crosses val="autoZero"/>
        <c:auto val="1"/>
        <c:lblAlgn val="ctr"/>
        <c:lblOffset val="100"/>
        <c:noMultiLvlLbl val="0"/>
      </c:catAx>
      <c:valAx>
        <c:axId val="23654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Compile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92655"/>
        <c:crosses val="autoZero"/>
        <c:crossBetween val="midCat"/>
      </c:valAx>
      <c:serAx>
        <c:axId val="30297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Conditions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4590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'Compute Time'!$A$2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Time'!$B$2:$J$2</c:f>
              <c:numCache>
                <c:formatCode>General</c:formatCode>
                <c:ptCount val="9"/>
                <c:pt idx="0">
                  <c:v>1.3740000000000001</c:v>
                </c:pt>
                <c:pt idx="1">
                  <c:v>1.9650000000000001</c:v>
                </c:pt>
                <c:pt idx="2">
                  <c:v>2.661</c:v>
                </c:pt>
                <c:pt idx="3">
                  <c:v>3.6120000000000001</c:v>
                </c:pt>
                <c:pt idx="4">
                  <c:v>4.6369999999999996</c:v>
                </c:pt>
                <c:pt idx="5">
                  <c:v>5.7160000000000002</c:v>
                </c:pt>
                <c:pt idx="6">
                  <c:v>7.0830000000000002</c:v>
                </c:pt>
                <c:pt idx="7">
                  <c:v>8.5220000000000002</c:v>
                </c:pt>
                <c:pt idx="8">
                  <c:v>10.192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E-42FE-93C8-6C110AF5345C}"/>
            </c:ext>
          </c:extLst>
        </c:ser>
        <c:ser>
          <c:idx val="1"/>
          <c:order val="1"/>
          <c:tx>
            <c:strRef>
              <c:f>'Compute Time'!$A$3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Time'!$B$3:$J$3</c:f>
              <c:numCache>
                <c:formatCode>General</c:formatCode>
                <c:ptCount val="9"/>
                <c:pt idx="0">
                  <c:v>2.35</c:v>
                </c:pt>
                <c:pt idx="1">
                  <c:v>3.395</c:v>
                </c:pt>
                <c:pt idx="2">
                  <c:v>4.665</c:v>
                </c:pt>
                <c:pt idx="3">
                  <c:v>5.976</c:v>
                </c:pt>
                <c:pt idx="4">
                  <c:v>7.6029999999999998</c:v>
                </c:pt>
                <c:pt idx="5">
                  <c:v>9.4809999999999999</c:v>
                </c:pt>
                <c:pt idx="6">
                  <c:v>11.381</c:v>
                </c:pt>
                <c:pt idx="7">
                  <c:v>14.483000000000001</c:v>
                </c:pt>
                <c:pt idx="8">
                  <c:v>16.652999999999999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E-42FE-93C8-6C110AF5345C}"/>
            </c:ext>
          </c:extLst>
        </c:ser>
        <c:ser>
          <c:idx val="2"/>
          <c:order val="2"/>
          <c:tx>
            <c:strRef>
              <c:f>'Compute Time'!$A$4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Time'!$B$4:$J$4</c:f>
              <c:numCache>
                <c:formatCode>General</c:formatCode>
                <c:ptCount val="9"/>
                <c:pt idx="0">
                  <c:v>3.605</c:v>
                </c:pt>
                <c:pt idx="1">
                  <c:v>5.0709999999999997</c:v>
                </c:pt>
                <c:pt idx="2">
                  <c:v>6.7640000000000002</c:v>
                </c:pt>
                <c:pt idx="3">
                  <c:v>8.7799999999999994</c:v>
                </c:pt>
                <c:pt idx="4">
                  <c:v>11.010999999999999</c:v>
                </c:pt>
                <c:pt idx="5">
                  <c:v>13.506</c:v>
                </c:pt>
                <c:pt idx="6">
                  <c:v>17.102</c:v>
                </c:pt>
                <c:pt idx="7">
                  <c:v>20.190999999999999</c:v>
                </c:pt>
                <c:pt idx="8">
                  <c:v>24.166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E-42FE-93C8-6C110AF5345C}"/>
            </c:ext>
          </c:extLst>
        </c:ser>
        <c:ser>
          <c:idx val="3"/>
          <c:order val="3"/>
          <c:tx>
            <c:strRef>
              <c:f>'Compute Time'!$A$5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Time'!$B$5:$J$5</c:f>
              <c:numCache>
                <c:formatCode>General</c:formatCode>
                <c:ptCount val="9"/>
                <c:pt idx="0">
                  <c:v>5.0839999999999996</c:v>
                </c:pt>
                <c:pt idx="1">
                  <c:v>7.0990000000000002</c:v>
                </c:pt>
                <c:pt idx="2">
                  <c:v>9.282</c:v>
                </c:pt>
                <c:pt idx="3">
                  <c:v>11.911</c:v>
                </c:pt>
                <c:pt idx="4">
                  <c:v>15.087999999999999</c:v>
                </c:pt>
                <c:pt idx="5">
                  <c:v>18.422000000000001</c:v>
                </c:pt>
                <c:pt idx="6">
                  <c:v>22.422999999999998</c:v>
                </c:pt>
                <c:pt idx="7">
                  <c:v>26.501999999999999</c:v>
                </c:pt>
                <c:pt idx="8">
                  <c:v>31.771000000000001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BE-42FE-93C8-6C110AF5345C}"/>
            </c:ext>
          </c:extLst>
        </c:ser>
        <c:ser>
          <c:idx val="4"/>
          <c:order val="4"/>
          <c:tx>
            <c:strRef>
              <c:f>'Compute Time'!$A$6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Time'!$B$6:$J$6</c:f>
              <c:numCache>
                <c:formatCode>General</c:formatCode>
                <c:ptCount val="9"/>
                <c:pt idx="0">
                  <c:v>6.7130000000000001</c:v>
                </c:pt>
                <c:pt idx="1">
                  <c:v>9.3119999999999994</c:v>
                </c:pt>
                <c:pt idx="2">
                  <c:v>12.381</c:v>
                </c:pt>
                <c:pt idx="3">
                  <c:v>15.638999999999999</c:v>
                </c:pt>
                <c:pt idx="4">
                  <c:v>19.396999999999998</c:v>
                </c:pt>
                <c:pt idx="5">
                  <c:v>23.768000000000001</c:v>
                </c:pt>
                <c:pt idx="6">
                  <c:v>28.942</c:v>
                </c:pt>
                <c:pt idx="7">
                  <c:v>34.402000000000001</c:v>
                </c:pt>
                <c:pt idx="8">
                  <c:v>40.837000000000003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BE-42FE-93C8-6C110AF5345C}"/>
            </c:ext>
          </c:extLst>
        </c:ser>
        <c:ser>
          <c:idx val="5"/>
          <c:order val="5"/>
          <c:tx>
            <c:strRef>
              <c:f>'Compute Time'!$A$7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Time'!$B$7:$J$7</c:f>
              <c:numCache>
                <c:formatCode>General</c:formatCode>
                <c:ptCount val="9"/>
                <c:pt idx="0">
                  <c:v>8.6379999999999999</c:v>
                </c:pt>
                <c:pt idx="1">
                  <c:v>11.897</c:v>
                </c:pt>
                <c:pt idx="2">
                  <c:v>15.635</c:v>
                </c:pt>
                <c:pt idx="3">
                  <c:v>19.803000000000001</c:v>
                </c:pt>
                <c:pt idx="4">
                  <c:v>24.498000000000001</c:v>
                </c:pt>
                <c:pt idx="5">
                  <c:v>30.558</c:v>
                </c:pt>
                <c:pt idx="6">
                  <c:v>36.024999999999999</c:v>
                </c:pt>
                <c:pt idx="7">
                  <c:v>42.859000000000002</c:v>
                </c:pt>
                <c:pt idx="8">
                  <c:v>51.082999999999998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BE-42FE-93C8-6C110AF5345C}"/>
            </c:ext>
          </c:extLst>
        </c:ser>
        <c:ser>
          <c:idx val="6"/>
          <c:order val="6"/>
          <c:tx>
            <c:strRef>
              <c:f>'Compute Time'!$A$8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Time'!$B$8:$J$8</c:f>
              <c:numCache>
                <c:formatCode>General</c:formatCode>
                <c:ptCount val="9"/>
                <c:pt idx="0">
                  <c:v>10.792999999999999</c:v>
                </c:pt>
                <c:pt idx="1">
                  <c:v>14.784000000000001</c:v>
                </c:pt>
                <c:pt idx="2">
                  <c:v>19.329000000000001</c:v>
                </c:pt>
                <c:pt idx="3">
                  <c:v>24.138999999999999</c:v>
                </c:pt>
                <c:pt idx="4">
                  <c:v>29.885000000000002</c:v>
                </c:pt>
                <c:pt idx="5">
                  <c:v>37.197000000000003</c:v>
                </c:pt>
                <c:pt idx="6">
                  <c:v>44.424999999999997</c:v>
                </c:pt>
                <c:pt idx="7">
                  <c:v>52.307000000000002</c:v>
                </c:pt>
                <c:pt idx="8">
                  <c:v>61.875999999999998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BE-42FE-93C8-6C110AF5345C}"/>
            </c:ext>
          </c:extLst>
        </c:ser>
        <c:ser>
          <c:idx val="7"/>
          <c:order val="7"/>
          <c:tx>
            <c:strRef>
              <c:f>'Compute Time'!$A$9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Time'!$B$9:$J$9</c:f>
              <c:numCache>
                <c:formatCode>General</c:formatCode>
                <c:ptCount val="9"/>
                <c:pt idx="0">
                  <c:v>13.193</c:v>
                </c:pt>
                <c:pt idx="1">
                  <c:v>18.324999999999999</c:v>
                </c:pt>
                <c:pt idx="2">
                  <c:v>23.154</c:v>
                </c:pt>
                <c:pt idx="3">
                  <c:v>28.704000000000001</c:v>
                </c:pt>
                <c:pt idx="4">
                  <c:v>36.018999999999998</c:v>
                </c:pt>
                <c:pt idx="5">
                  <c:v>44.048000000000002</c:v>
                </c:pt>
                <c:pt idx="6">
                  <c:v>53.264000000000003</c:v>
                </c:pt>
                <c:pt idx="7">
                  <c:v>63.643999999999998</c:v>
                </c:pt>
                <c:pt idx="8">
                  <c:v>73.703999999999994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BE-42FE-93C8-6C110AF5345C}"/>
            </c:ext>
          </c:extLst>
        </c:ser>
        <c:ser>
          <c:idx val="8"/>
          <c:order val="8"/>
          <c:tx>
            <c:strRef>
              <c:f>'Compute Time'!$A$10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Time'!$B$10:$J$10</c:f>
              <c:numCache>
                <c:formatCode>General</c:formatCode>
                <c:ptCount val="9"/>
                <c:pt idx="0">
                  <c:v>15.782</c:v>
                </c:pt>
                <c:pt idx="1">
                  <c:v>21.204999999999998</c:v>
                </c:pt>
                <c:pt idx="2">
                  <c:v>27.536000000000001</c:v>
                </c:pt>
                <c:pt idx="3">
                  <c:v>34.215000000000003</c:v>
                </c:pt>
                <c:pt idx="4">
                  <c:v>42.805</c:v>
                </c:pt>
                <c:pt idx="5">
                  <c:v>51.597000000000001</c:v>
                </c:pt>
                <c:pt idx="6">
                  <c:v>61.768999999999998</c:v>
                </c:pt>
                <c:pt idx="7">
                  <c:v>72.933999999999997</c:v>
                </c:pt>
                <c:pt idx="8">
                  <c:v>86.736999999999995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BE-42FE-93C8-6C110AF5345C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94392655"/>
        <c:axId val="236545903"/>
        <c:axId val="302973839"/>
      </c:surface3DChart>
      <c:catAx>
        <c:axId val="49439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baseline="0" dirty="0">
                    <a:effectLst/>
                  </a:rPr>
                  <a:t>Variables</a:t>
                </a:r>
                <a:endParaRPr lang="en-US" sz="133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45903"/>
        <c:crosses val="autoZero"/>
        <c:auto val="1"/>
        <c:lblAlgn val="ctr"/>
        <c:lblOffset val="100"/>
        <c:noMultiLvlLbl val="0"/>
      </c:catAx>
      <c:valAx>
        <c:axId val="23654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Compute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92655"/>
        <c:crosses val="autoZero"/>
        <c:crossBetween val="midCat"/>
      </c:valAx>
      <c:serAx>
        <c:axId val="30297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Conditions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4590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Constraints!$B$1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Constraints!$B$2:$B$10</c:f>
              <c:numCache>
                <c:formatCode>General</c:formatCode>
                <c:ptCount val="9"/>
                <c:pt idx="0">
                  <c:v>105621</c:v>
                </c:pt>
                <c:pt idx="1">
                  <c:v>187600</c:v>
                </c:pt>
                <c:pt idx="2">
                  <c:v>289881</c:v>
                </c:pt>
                <c:pt idx="3">
                  <c:v>413094</c:v>
                </c:pt>
                <c:pt idx="4">
                  <c:v>557869</c:v>
                </c:pt>
                <c:pt idx="5">
                  <c:v>724836</c:v>
                </c:pt>
                <c:pt idx="6">
                  <c:v>914625</c:v>
                </c:pt>
                <c:pt idx="7">
                  <c:v>1127866</c:v>
                </c:pt>
                <c:pt idx="8">
                  <c:v>1365189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1-4509-A234-89498DC12D31}"/>
            </c:ext>
          </c:extLst>
        </c:ser>
        <c:ser>
          <c:idx val="1"/>
          <c:order val="1"/>
          <c:tx>
            <c:strRef>
              <c:f>Constraints!$C$1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Constraints!$C$2:$C$10</c:f>
              <c:numCache>
                <c:formatCode>General</c:formatCode>
                <c:ptCount val="9"/>
                <c:pt idx="0">
                  <c:v>159542</c:v>
                </c:pt>
                <c:pt idx="1">
                  <c:v>276623</c:v>
                </c:pt>
                <c:pt idx="2">
                  <c:v>419876</c:v>
                </c:pt>
                <c:pt idx="3">
                  <c:v>590285</c:v>
                </c:pt>
                <c:pt idx="4">
                  <c:v>788834</c:v>
                </c:pt>
                <c:pt idx="5">
                  <c:v>1016507</c:v>
                </c:pt>
                <c:pt idx="6">
                  <c:v>1274288</c:v>
                </c:pt>
                <c:pt idx="7">
                  <c:v>1563161</c:v>
                </c:pt>
                <c:pt idx="8">
                  <c:v>1884110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1-4509-A234-89498DC12D31}"/>
            </c:ext>
          </c:extLst>
        </c:ser>
        <c:ser>
          <c:idx val="2"/>
          <c:order val="2"/>
          <c:tx>
            <c:strRef>
              <c:f>Constraints!$D$1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Constraints!$D$2:$D$10</c:f>
              <c:numCache>
                <c:formatCode>General</c:formatCode>
                <c:ptCount val="9"/>
                <c:pt idx="0">
                  <c:v>225353</c:v>
                </c:pt>
                <c:pt idx="1">
                  <c:v>384860</c:v>
                </c:pt>
                <c:pt idx="2">
                  <c:v>577397</c:v>
                </c:pt>
                <c:pt idx="3">
                  <c:v>804374</c:v>
                </c:pt>
                <c:pt idx="4">
                  <c:v>1067201</c:v>
                </c:pt>
                <c:pt idx="5">
                  <c:v>1367288</c:v>
                </c:pt>
                <c:pt idx="6">
                  <c:v>1706045</c:v>
                </c:pt>
                <c:pt idx="7">
                  <c:v>2084882</c:v>
                </c:pt>
                <c:pt idx="8">
                  <c:v>2505209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1-4509-A234-89498DC12D31}"/>
            </c:ext>
          </c:extLst>
        </c:ser>
        <c:ser>
          <c:idx val="3"/>
          <c:order val="3"/>
          <c:tx>
            <c:strRef>
              <c:f>Constraints!$E$1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Constraints!$E$2:$E$10</c:f>
              <c:numCache>
                <c:formatCode>General</c:formatCode>
                <c:ptCount val="9"/>
                <c:pt idx="0">
                  <c:v>305004</c:v>
                </c:pt>
                <c:pt idx="1">
                  <c:v>515461</c:v>
                </c:pt>
                <c:pt idx="2">
                  <c:v>766938</c:v>
                </c:pt>
                <c:pt idx="3">
                  <c:v>1061343</c:v>
                </c:pt>
                <c:pt idx="4">
                  <c:v>1400584</c:v>
                </c:pt>
                <c:pt idx="5">
                  <c:v>1786569</c:v>
                </c:pt>
                <c:pt idx="6">
                  <c:v>2221206</c:v>
                </c:pt>
                <c:pt idx="7">
                  <c:v>2706403</c:v>
                </c:pt>
                <c:pt idx="8">
                  <c:v>3244068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31-4509-A234-89498DC12D31}"/>
            </c:ext>
          </c:extLst>
        </c:ser>
        <c:ser>
          <c:idx val="4"/>
          <c:order val="4"/>
          <c:tx>
            <c:strRef>
              <c:f>Constraints!$F$1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Constraints!$F$2:$F$10</c:f>
              <c:numCache>
                <c:formatCode>General</c:formatCode>
                <c:ptCount val="9"/>
                <c:pt idx="0">
                  <c:v>400733</c:v>
                </c:pt>
                <c:pt idx="1">
                  <c:v>672008</c:v>
                </c:pt>
                <c:pt idx="2">
                  <c:v>993569</c:v>
                </c:pt>
                <c:pt idx="3">
                  <c:v>1367894</c:v>
                </c:pt>
                <c:pt idx="4">
                  <c:v>1797461</c:v>
                </c:pt>
                <c:pt idx="5">
                  <c:v>2284748</c:v>
                </c:pt>
                <c:pt idx="6">
                  <c:v>2832233</c:v>
                </c:pt>
                <c:pt idx="7">
                  <c:v>3442394</c:v>
                </c:pt>
                <c:pt idx="8">
                  <c:v>4117709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1-4509-A234-89498DC12D31}"/>
            </c:ext>
          </c:extLst>
        </c:ser>
        <c:ser>
          <c:idx val="5"/>
          <c:order val="5"/>
          <c:tx>
            <c:strRef>
              <c:f>Constraints!$G$1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Constraints!$G$2:$G$10</c:f>
              <c:numCache>
                <c:formatCode>General</c:formatCode>
                <c:ptCount val="9"/>
                <c:pt idx="0">
                  <c:v>515066</c:v>
                </c:pt>
                <c:pt idx="1">
                  <c:v>858515</c:v>
                </c:pt>
                <c:pt idx="2">
                  <c:v>1262936</c:v>
                </c:pt>
                <c:pt idx="3">
                  <c:v>1731449</c:v>
                </c:pt>
                <c:pt idx="4">
                  <c:v>2267174</c:v>
                </c:pt>
                <c:pt idx="5">
                  <c:v>2873231</c:v>
                </c:pt>
                <c:pt idx="6">
                  <c:v>3552740</c:v>
                </c:pt>
                <c:pt idx="7">
                  <c:v>4308821</c:v>
                </c:pt>
                <c:pt idx="8">
                  <c:v>5144594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1-4509-A234-89498DC12D31}"/>
            </c:ext>
          </c:extLst>
        </c:ser>
        <c:ser>
          <c:idx val="6"/>
          <c:order val="6"/>
          <c:tx>
            <c:strRef>
              <c:f>Constraints!$H$1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Constraints!$H$2:$H$10</c:f>
              <c:numCache>
                <c:formatCode>General</c:formatCode>
                <c:ptCount val="9"/>
                <c:pt idx="0">
                  <c:v>650817</c:v>
                </c:pt>
                <c:pt idx="1">
                  <c:v>1079428</c:v>
                </c:pt>
                <c:pt idx="2">
                  <c:v>1581261</c:v>
                </c:pt>
                <c:pt idx="3">
                  <c:v>2160150</c:v>
                </c:pt>
                <c:pt idx="4">
                  <c:v>2819929</c:v>
                </c:pt>
                <c:pt idx="5">
                  <c:v>3564432</c:v>
                </c:pt>
                <c:pt idx="6">
                  <c:v>4397493</c:v>
                </c:pt>
                <c:pt idx="7">
                  <c:v>5322946</c:v>
                </c:pt>
                <c:pt idx="8">
                  <c:v>6344625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31-4509-A234-89498DC12D31}"/>
            </c:ext>
          </c:extLst>
        </c:ser>
        <c:ser>
          <c:idx val="7"/>
          <c:order val="7"/>
          <c:tx>
            <c:strRef>
              <c:f>Constraints!$I$1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Constraints!$I$2:$I$10</c:f>
              <c:numCache>
                <c:formatCode>General</c:formatCode>
                <c:ptCount val="9"/>
                <c:pt idx="0">
                  <c:v>811088</c:v>
                </c:pt>
                <c:pt idx="1">
                  <c:v>1339625</c:v>
                </c:pt>
                <c:pt idx="2">
                  <c:v>1955342</c:v>
                </c:pt>
                <c:pt idx="3">
                  <c:v>2662859</c:v>
                </c:pt>
                <c:pt idx="4">
                  <c:v>3466796</c:v>
                </c:pt>
                <c:pt idx="5">
                  <c:v>4371773</c:v>
                </c:pt>
                <c:pt idx="6">
                  <c:v>5382410</c:v>
                </c:pt>
                <c:pt idx="7">
                  <c:v>6503327</c:v>
                </c:pt>
                <c:pt idx="8">
                  <c:v>7739144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31-4509-A234-89498DC12D31}"/>
            </c:ext>
          </c:extLst>
        </c:ser>
        <c:ser>
          <c:idx val="8"/>
          <c:order val="8"/>
          <c:tx>
            <c:strRef>
              <c:f>Constraints!$J$1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Constraints!$J$2:$J$10</c:f>
              <c:numCache>
                <c:formatCode>General</c:formatCode>
                <c:ptCount val="9"/>
                <c:pt idx="0">
                  <c:v>999269</c:v>
                </c:pt>
                <c:pt idx="1">
                  <c:v>1644416</c:v>
                </c:pt>
                <c:pt idx="2">
                  <c:v>2392553</c:v>
                </c:pt>
                <c:pt idx="3">
                  <c:v>3249158</c:v>
                </c:pt>
                <c:pt idx="4">
                  <c:v>4219709</c:v>
                </c:pt>
                <c:pt idx="5">
                  <c:v>5309684</c:v>
                </c:pt>
                <c:pt idx="6">
                  <c:v>6524561</c:v>
                </c:pt>
                <c:pt idx="7">
                  <c:v>7869818</c:v>
                </c:pt>
                <c:pt idx="8">
                  <c:v>9350933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31-4509-A234-89498DC12D31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94392655"/>
        <c:axId val="236545903"/>
        <c:axId val="302973839"/>
      </c:surface3DChart>
      <c:catAx>
        <c:axId val="494392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baseline="0" dirty="0">
                    <a:effectLst/>
                  </a:rPr>
                  <a:t>Variables</a:t>
                </a:r>
                <a:endParaRPr lang="en-US" sz="133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45903"/>
        <c:crosses val="autoZero"/>
        <c:auto val="1"/>
        <c:lblAlgn val="ctr"/>
        <c:lblOffset val="100"/>
        <c:noMultiLvlLbl val="0"/>
      </c:catAx>
      <c:valAx>
        <c:axId val="23654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Constraints (x</a:t>
                </a:r>
                <a:r>
                  <a:rPr lang="en-US" baseline="0" dirty="0"/>
                  <a:t> 10</a:t>
                </a:r>
                <a:r>
                  <a:rPr lang="en-US" baseline="30000" dirty="0"/>
                  <a:t>6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92655"/>
        <c:crosses val="autoZero"/>
        <c:crossBetween val="midCat"/>
        <c:dispUnits>
          <c:builtInUnit val="millions"/>
        </c:dispUnits>
      </c:valAx>
      <c:serAx>
        <c:axId val="30297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Conditions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545903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19850296490717"/>
          <c:y val="0.72738990662850034"/>
          <c:w val="0.68080052493438326"/>
          <c:h val="0.23131237675946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'Compile Time'!$A$2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Time'!$B$2:$J$2</c:f>
              <c:numCache>
                <c:formatCode>General</c:formatCode>
                <c:ptCount val="9"/>
                <c:pt idx="0">
                  <c:v>4.827</c:v>
                </c:pt>
                <c:pt idx="1">
                  <c:v>8.2219999999999995</c:v>
                </c:pt>
                <c:pt idx="2">
                  <c:v>12.782</c:v>
                </c:pt>
                <c:pt idx="3">
                  <c:v>20.375</c:v>
                </c:pt>
                <c:pt idx="4">
                  <c:v>32.087000000000003</c:v>
                </c:pt>
                <c:pt idx="5">
                  <c:v>50.357999999999997</c:v>
                </c:pt>
                <c:pt idx="6">
                  <c:v>78.244</c:v>
                </c:pt>
                <c:pt idx="7">
                  <c:v>126.003</c:v>
                </c:pt>
                <c:pt idx="8">
                  <c:v>182.96899999999999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4C-48A1-8616-F956DD868147}"/>
            </c:ext>
          </c:extLst>
        </c:ser>
        <c:ser>
          <c:idx val="1"/>
          <c:order val="1"/>
          <c:tx>
            <c:strRef>
              <c:f>'Compile Time'!$A$3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Time'!$B$3:$J$3</c:f>
              <c:numCache>
                <c:formatCode>General</c:formatCode>
                <c:ptCount val="9"/>
                <c:pt idx="0">
                  <c:v>8.7449999999999992</c:v>
                </c:pt>
                <c:pt idx="1">
                  <c:v>14.553000000000001</c:v>
                </c:pt>
                <c:pt idx="2">
                  <c:v>23.363</c:v>
                </c:pt>
                <c:pt idx="3">
                  <c:v>36.991999999999997</c:v>
                </c:pt>
                <c:pt idx="4">
                  <c:v>61.572000000000003</c:v>
                </c:pt>
                <c:pt idx="5">
                  <c:v>91.674000000000007</c:v>
                </c:pt>
                <c:pt idx="6">
                  <c:v>141.58199999999999</c:v>
                </c:pt>
                <c:pt idx="7">
                  <c:v>216.39</c:v>
                </c:pt>
                <c:pt idx="8">
                  <c:v>336.048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4C-48A1-8616-F956DD868147}"/>
            </c:ext>
          </c:extLst>
        </c:ser>
        <c:ser>
          <c:idx val="2"/>
          <c:order val="2"/>
          <c:tx>
            <c:strRef>
              <c:f>'Compile Time'!$A$4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Time'!$B$4:$J$4</c:f>
              <c:numCache>
                <c:formatCode>General</c:formatCode>
                <c:ptCount val="9"/>
                <c:pt idx="0">
                  <c:v>14.1</c:v>
                </c:pt>
                <c:pt idx="1">
                  <c:v>23.248999999999999</c:v>
                </c:pt>
                <c:pt idx="2">
                  <c:v>36.865000000000002</c:v>
                </c:pt>
                <c:pt idx="3">
                  <c:v>59.143999999999998</c:v>
                </c:pt>
                <c:pt idx="4">
                  <c:v>94.888000000000005</c:v>
                </c:pt>
                <c:pt idx="5">
                  <c:v>146.39599999999999</c:v>
                </c:pt>
                <c:pt idx="6">
                  <c:v>224.74600000000001</c:v>
                </c:pt>
                <c:pt idx="7">
                  <c:v>346.74900000000002</c:v>
                </c:pt>
                <c:pt idx="8">
                  <c:v>524.35599999999999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C-48A1-8616-F956DD868147}"/>
            </c:ext>
          </c:extLst>
        </c:ser>
        <c:ser>
          <c:idx val="3"/>
          <c:order val="3"/>
          <c:tx>
            <c:strRef>
              <c:f>'Compile Time'!$A$5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Time'!$B$5:$J$5</c:f>
              <c:numCache>
                <c:formatCode>General</c:formatCode>
                <c:ptCount val="9"/>
                <c:pt idx="0">
                  <c:v>20.309000000000001</c:v>
                </c:pt>
                <c:pt idx="1">
                  <c:v>33.881</c:v>
                </c:pt>
                <c:pt idx="2">
                  <c:v>55.317</c:v>
                </c:pt>
                <c:pt idx="3">
                  <c:v>88.926000000000002</c:v>
                </c:pt>
                <c:pt idx="4">
                  <c:v>140.52799999999999</c:v>
                </c:pt>
                <c:pt idx="5">
                  <c:v>216.41</c:v>
                </c:pt>
                <c:pt idx="6">
                  <c:v>330.86900000000003</c:v>
                </c:pt>
                <c:pt idx="7">
                  <c:v>516.947</c:v>
                </c:pt>
                <c:pt idx="8">
                  <c:v>779.34699999999998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4C-48A1-8616-F956DD868147}"/>
            </c:ext>
          </c:extLst>
        </c:ser>
        <c:ser>
          <c:idx val="4"/>
          <c:order val="4"/>
          <c:tx>
            <c:strRef>
              <c:f>'Compile Time'!$A$6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Time'!$B$6:$J$6</c:f>
              <c:numCache>
                <c:formatCode>General</c:formatCode>
                <c:ptCount val="9"/>
                <c:pt idx="0">
                  <c:v>28.125</c:v>
                </c:pt>
                <c:pt idx="1">
                  <c:v>50.088000000000001</c:v>
                </c:pt>
                <c:pt idx="2">
                  <c:v>76.409000000000006</c:v>
                </c:pt>
                <c:pt idx="3">
                  <c:v>123.78100000000001</c:v>
                </c:pt>
                <c:pt idx="4">
                  <c:v>196.83699999999999</c:v>
                </c:pt>
                <c:pt idx="5">
                  <c:v>307.14299999999997</c:v>
                </c:pt>
                <c:pt idx="6">
                  <c:v>476.94600000000003</c:v>
                </c:pt>
                <c:pt idx="7">
                  <c:v>729.60199999999998</c:v>
                </c:pt>
                <c:pt idx="8">
                  <c:v>1110.9459999999999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4C-48A1-8616-F956DD868147}"/>
            </c:ext>
          </c:extLst>
        </c:ser>
        <c:ser>
          <c:idx val="5"/>
          <c:order val="5"/>
          <c:tx>
            <c:strRef>
              <c:f>'Compile Time'!$A$7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Time'!$B$7:$J$7</c:f>
              <c:numCache>
                <c:formatCode>General</c:formatCode>
                <c:ptCount val="9"/>
                <c:pt idx="0">
                  <c:v>38.097000000000001</c:v>
                </c:pt>
                <c:pt idx="1">
                  <c:v>63.965000000000003</c:v>
                </c:pt>
                <c:pt idx="2">
                  <c:v>104.857</c:v>
                </c:pt>
                <c:pt idx="3">
                  <c:v>167.42699999999999</c:v>
                </c:pt>
                <c:pt idx="4">
                  <c:v>267.31299999999999</c:v>
                </c:pt>
                <c:pt idx="5">
                  <c:v>423.108</c:v>
                </c:pt>
                <c:pt idx="6">
                  <c:v>657.04499999999996</c:v>
                </c:pt>
                <c:pt idx="7">
                  <c:v>999.71500000000003</c:v>
                </c:pt>
                <c:pt idx="8">
                  <c:v>1494.14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4C-48A1-8616-F956DD868147}"/>
            </c:ext>
          </c:extLst>
        </c:ser>
        <c:ser>
          <c:idx val="6"/>
          <c:order val="6"/>
          <c:tx>
            <c:strRef>
              <c:f>'Compile Time'!$A$8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Time'!$B$8:$J$8</c:f>
              <c:numCache>
                <c:formatCode>General</c:formatCode>
                <c:ptCount val="9"/>
                <c:pt idx="0">
                  <c:v>49.923999999999999</c:v>
                </c:pt>
                <c:pt idx="1">
                  <c:v>84.024000000000001</c:v>
                </c:pt>
                <c:pt idx="2">
                  <c:v>139.53700000000001</c:v>
                </c:pt>
                <c:pt idx="3">
                  <c:v>225.506</c:v>
                </c:pt>
                <c:pt idx="4">
                  <c:v>357.774</c:v>
                </c:pt>
                <c:pt idx="5">
                  <c:v>565.67600000000004</c:v>
                </c:pt>
                <c:pt idx="6">
                  <c:v>867.31399999999996</c:v>
                </c:pt>
                <c:pt idx="7">
                  <c:v>1333.1220000000001</c:v>
                </c:pt>
                <c:pt idx="8">
                  <c:v>1981.5530000000001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4C-48A1-8616-F956DD868147}"/>
            </c:ext>
          </c:extLst>
        </c:ser>
        <c:ser>
          <c:idx val="7"/>
          <c:order val="7"/>
          <c:tx>
            <c:strRef>
              <c:f>'Compile Time'!$A$9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Time'!$B$9:$J$9</c:f>
              <c:numCache>
                <c:formatCode>General</c:formatCode>
                <c:ptCount val="9"/>
                <c:pt idx="0">
                  <c:v>63.603999999999999</c:v>
                </c:pt>
                <c:pt idx="1">
                  <c:v>108.148</c:v>
                </c:pt>
                <c:pt idx="2">
                  <c:v>179.99299999999999</c:v>
                </c:pt>
                <c:pt idx="3">
                  <c:v>290.21300000000002</c:v>
                </c:pt>
                <c:pt idx="4">
                  <c:v>467.34199999999998</c:v>
                </c:pt>
                <c:pt idx="5">
                  <c:v>738.33100000000002</c:v>
                </c:pt>
                <c:pt idx="6">
                  <c:v>1133.106</c:v>
                </c:pt>
                <c:pt idx="7">
                  <c:v>1733.4849999999999</c:v>
                </c:pt>
                <c:pt idx="8">
                  <c:v>2537.2220000000002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D4C-48A1-8616-F956DD868147}"/>
            </c:ext>
          </c:extLst>
        </c:ser>
        <c:ser>
          <c:idx val="8"/>
          <c:order val="8"/>
          <c:tx>
            <c:strRef>
              <c:f>'Compile Time'!$A$10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'Compile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Time'!$B$10:$J$10</c:f>
              <c:numCache>
                <c:formatCode>General</c:formatCode>
                <c:ptCount val="9"/>
                <c:pt idx="0">
                  <c:v>79.364000000000004</c:v>
                </c:pt>
                <c:pt idx="1">
                  <c:v>137.12700000000001</c:v>
                </c:pt>
                <c:pt idx="2">
                  <c:v>228.01499999999999</c:v>
                </c:pt>
                <c:pt idx="3">
                  <c:v>371.65</c:v>
                </c:pt>
                <c:pt idx="4">
                  <c:v>594.08799999999997</c:v>
                </c:pt>
                <c:pt idx="5">
                  <c:v>937.60599999999999</c:v>
                </c:pt>
                <c:pt idx="6">
                  <c:v>1459.4469999999999</c:v>
                </c:pt>
                <c:pt idx="7">
                  <c:v>2218.4749999999999</c:v>
                </c:pt>
                <c:pt idx="8">
                  <c:v>3261.1210000000001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4C-48A1-8616-F956DD868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034399"/>
        <c:axId val="543300303"/>
      </c:lineChart>
      <c:catAx>
        <c:axId val="46503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0303"/>
        <c:crosses val="autoZero"/>
        <c:auto val="1"/>
        <c:lblAlgn val="ctr"/>
        <c:lblOffset val="100"/>
        <c:noMultiLvlLbl val="0"/>
      </c:catAx>
      <c:valAx>
        <c:axId val="5433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Compile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3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'Compute Time'!$A$2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Time'!$B$2:$J$2</c:f>
              <c:numCache>
                <c:formatCode>General</c:formatCode>
                <c:ptCount val="9"/>
                <c:pt idx="0">
                  <c:v>1.3740000000000001</c:v>
                </c:pt>
                <c:pt idx="1">
                  <c:v>1.9650000000000001</c:v>
                </c:pt>
                <c:pt idx="2">
                  <c:v>2.661</c:v>
                </c:pt>
                <c:pt idx="3">
                  <c:v>3.6120000000000001</c:v>
                </c:pt>
                <c:pt idx="4">
                  <c:v>4.6369999999999996</c:v>
                </c:pt>
                <c:pt idx="5">
                  <c:v>5.7160000000000002</c:v>
                </c:pt>
                <c:pt idx="6">
                  <c:v>7.0830000000000002</c:v>
                </c:pt>
                <c:pt idx="7">
                  <c:v>8.5220000000000002</c:v>
                </c:pt>
                <c:pt idx="8">
                  <c:v>10.192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7F-4474-9C09-AAAEAD14A260}"/>
            </c:ext>
          </c:extLst>
        </c:ser>
        <c:ser>
          <c:idx val="1"/>
          <c:order val="1"/>
          <c:tx>
            <c:strRef>
              <c:f>'Compute Time'!$A$3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Time'!$B$3:$J$3</c:f>
              <c:numCache>
                <c:formatCode>General</c:formatCode>
                <c:ptCount val="9"/>
                <c:pt idx="0">
                  <c:v>2.35</c:v>
                </c:pt>
                <c:pt idx="1">
                  <c:v>3.395</c:v>
                </c:pt>
                <c:pt idx="2">
                  <c:v>4.665</c:v>
                </c:pt>
                <c:pt idx="3">
                  <c:v>5.976</c:v>
                </c:pt>
                <c:pt idx="4">
                  <c:v>7.6029999999999998</c:v>
                </c:pt>
                <c:pt idx="5">
                  <c:v>9.4809999999999999</c:v>
                </c:pt>
                <c:pt idx="6">
                  <c:v>11.381</c:v>
                </c:pt>
                <c:pt idx="7">
                  <c:v>14.483000000000001</c:v>
                </c:pt>
                <c:pt idx="8">
                  <c:v>16.652999999999999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7F-4474-9C09-AAAEAD14A260}"/>
            </c:ext>
          </c:extLst>
        </c:ser>
        <c:ser>
          <c:idx val="2"/>
          <c:order val="2"/>
          <c:tx>
            <c:strRef>
              <c:f>'Compute Time'!$A$4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Time'!$B$4:$J$4</c:f>
              <c:numCache>
                <c:formatCode>General</c:formatCode>
                <c:ptCount val="9"/>
                <c:pt idx="0">
                  <c:v>3.605</c:v>
                </c:pt>
                <c:pt idx="1">
                  <c:v>5.0709999999999997</c:v>
                </c:pt>
                <c:pt idx="2">
                  <c:v>6.7640000000000002</c:v>
                </c:pt>
                <c:pt idx="3">
                  <c:v>8.7799999999999994</c:v>
                </c:pt>
                <c:pt idx="4">
                  <c:v>11.010999999999999</c:v>
                </c:pt>
                <c:pt idx="5">
                  <c:v>13.506</c:v>
                </c:pt>
                <c:pt idx="6">
                  <c:v>17.102</c:v>
                </c:pt>
                <c:pt idx="7">
                  <c:v>20.190999999999999</c:v>
                </c:pt>
                <c:pt idx="8">
                  <c:v>24.166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7F-4474-9C09-AAAEAD14A260}"/>
            </c:ext>
          </c:extLst>
        </c:ser>
        <c:ser>
          <c:idx val="3"/>
          <c:order val="3"/>
          <c:tx>
            <c:strRef>
              <c:f>'Compute Time'!$A$5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Time'!$B$5:$J$5</c:f>
              <c:numCache>
                <c:formatCode>General</c:formatCode>
                <c:ptCount val="9"/>
                <c:pt idx="0">
                  <c:v>5.0839999999999996</c:v>
                </c:pt>
                <c:pt idx="1">
                  <c:v>7.0990000000000002</c:v>
                </c:pt>
                <c:pt idx="2">
                  <c:v>9.282</c:v>
                </c:pt>
                <c:pt idx="3">
                  <c:v>11.911</c:v>
                </c:pt>
                <c:pt idx="4">
                  <c:v>15.087999999999999</c:v>
                </c:pt>
                <c:pt idx="5">
                  <c:v>18.422000000000001</c:v>
                </c:pt>
                <c:pt idx="6">
                  <c:v>22.422999999999998</c:v>
                </c:pt>
                <c:pt idx="7">
                  <c:v>26.501999999999999</c:v>
                </c:pt>
                <c:pt idx="8">
                  <c:v>31.771000000000001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7F-4474-9C09-AAAEAD14A260}"/>
            </c:ext>
          </c:extLst>
        </c:ser>
        <c:ser>
          <c:idx val="4"/>
          <c:order val="4"/>
          <c:tx>
            <c:strRef>
              <c:f>'Compute Time'!$A$6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Time'!$B$6:$J$6</c:f>
              <c:numCache>
                <c:formatCode>General</c:formatCode>
                <c:ptCount val="9"/>
                <c:pt idx="0">
                  <c:v>6.7130000000000001</c:v>
                </c:pt>
                <c:pt idx="1">
                  <c:v>9.3119999999999994</c:v>
                </c:pt>
                <c:pt idx="2">
                  <c:v>12.381</c:v>
                </c:pt>
                <c:pt idx="3">
                  <c:v>15.638999999999999</c:v>
                </c:pt>
                <c:pt idx="4">
                  <c:v>19.396999999999998</c:v>
                </c:pt>
                <c:pt idx="5">
                  <c:v>23.768000000000001</c:v>
                </c:pt>
                <c:pt idx="6">
                  <c:v>28.942</c:v>
                </c:pt>
                <c:pt idx="7">
                  <c:v>34.402000000000001</c:v>
                </c:pt>
                <c:pt idx="8">
                  <c:v>40.837000000000003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7F-4474-9C09-AAAEAD14A260}"/>
            </c:ext>
          </c:extLst>
        </c:ser>
        <c:ser>
          <c:idx val="5"/>
          <c:order val="5"/>
          <c:tx>
            <c:strRef>
              <c:f>'Compute Time'!$A$7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Time'!$B$7:$J$7</c:f>
              <c:numCache>
                <c:formatCode>General</c:formatCode>
                <c:ptCount val="9"/>
                <c:pt idx="0">
                  <c:v>8.6379999999999999</c:v>
                </c:pt>
                <c:pt idx="1">
                  <c:v>11.897</c:v>
                </c:pt>
                <c:pt idx="2">
                  <c:v>15.635</c:v>
                </c:pt>
                <c:pt idx="3">
                  <c:v>19.803000000000001</c:v>
                </c:pt>
                <c:pt idx="4">
                  <c:v>24.498000000000001</c:v>
                </c:pt>
                <c:pt idx="5">
                  <c:v>30.558</c:v>
                </c:pt>
                <c:pt idx="6">
                  <c:v>36.024999999999999</c:v>
                </c:pt>
                <c:pt idx="7">
                  <c:v>42.859000000000002</c:v>
                </c:pt>
                <c:pt idx="8">
                  <c:v>51.082999999999998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7F-4474-9C09-AAAEAD14A260}"/>
            </c:ext>
          </c:extLst>
        </c:ser>
        <c:ser>
          <c:idx val="6"/>
          <c:order val="6"/>
          <c:tx>
            <c:strRef>
              <c:f>'Compute Time'!$A$8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Time'!$B$8:$J$8</c:f>
              <c:numCache>
                <c:formatCode>General</c:formatCode>
                <c:ptCount val="9"/>
                <c:pt idx="0">
                  <c:v>10.792999999999999</c:v>
                </c:pt>
                <c:pt idx="1">
                  <c:v>14.784000000000001</c:v>
                </c:pt>
                <c:pt idx="2">
                  <c:v>19.329000000000001</c:v>
                </c:pt>
                <c:pt idx="3">
                  <c:v>24.138999999999999</c:v>
                </c:pt>
                <c:pt idx="4">
                  <c:v>29.885000000000002</c:v>
                </c:pt>
                <c:pt idx="5">
                  <c:v>37.197000000000003</c:v>
                </c:pt>
                <c:pt idx="6">
                  <c:v>44.424999999999997</c:v>
                </c:pt>
                <c:pt idx="7">
                  <c:v>52.307000000000002</c:v>
                </c:pt>
                <c:pt idx="8">
                  <c:v>61.875999999999998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7F-4474-9C09-AAAEAD14A260}"/>
            </c:ext>
          </c:extLst>
        </c:ser>
        <c:ser>
          <c:idx val="7"/>
          <c:order val="7"/>
          <c:tx>
            <c:strRef>
              <c:f>'Compute Time'!$A$9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Time'!$B$9:$J$9</c:f>
              <c:numCache>
                <c:formatCode>General</c:formatCode>
                <c:ptCount val="9"/>
                <c:pt idx="0">
                  <c:v>13.193</c:v>
                </c:pt>
                <c:pt idx="1">
                  <c:v>18.324999999999999</c:v>
                </c:pt>
                <c:pt idx="2">
                  <c:v>23.154</c:v>
                </c:pt>
                <c:pt idx="3">
                  <c:v>28.704000000000001</c:v>
                </c:pt>
                <c:pt idx="4">
                  <c:v>36.018999999999998</c:v>
                </c:pt>
                <c:pt idx="5">
                  <c:v>44.048000000000002</c:v>
                </c:pt>
                <c:pt idx="6">
                  <c:v>53.264000000000003</c:v>
                </c:pt>
                <c:pt idx="7">
                  <c:v>63.643999999999998</c:v>
                </c:pt>
                <c:pt idx="8">
                  <c:v>73.703999999999994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A7F-4474-9C09-AAAEAD14A260}"/>
            </c:ext>
          </c:extLst>
        </c:ser>
        <c:ser>
          <c:idx val="8"/>
          <c:order val="8"/>
          <c:tx>
            <c:strRef>
              <c:f>'Compute Time'!$A$10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'Compute Time'!$B$1:$J$1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Time'!$B$10:$J$10</c:f>
              <c:numCache>
                <c:formatCode>General</c:formatCode>
                <c:ptCount val="9"/>
                <c:pt idx="0">
                  <c:v>15.782</c:v>
                </c:pt>
                <c:pt idx="1">
                  <c:v>21.204999999999998</c:v>
                </c:pt>
                <c:pt idx="2">
                  <c:v>27.536000000000001</c:v>
                </c:pt>
                <c:pt idx="3">
                  <c:v>34.215000000000003</c:v>
                </c:pt>
                <c:pt idx="4">
                  <c:v>42.805</c:v>
                </c:pt>
                <c:pt idx="5">
                  <c:v>51.597000000000001</c:v>
                </c:pt>
                <c:pt idx="6">
                  <c:v>61.768999999999998</c:v>
                </c:pt>
                <c:pt idx="7">
                  <c:v>72.933999999999997</c:v>
                </c:pt>
                <c:pt idx="8">
                  <c:v>86.736999999999995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A7F-4474-9C09-AAAEAD14A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034399"/>
        <c:axId val="543300303"/>
      </c:lineChart>
      <c:catAx>
        <c:axId val="46503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0303"/>
        <c:crosses val="autoZero"/>
        <c:auto val="1"/>
        <c:lblAlgn val="ctr"/>
        <c:lblOffset val="100"/>
        <c:noMultiLvlLbl val="0"/>
      </c:catAx>
      <c:valAx>
        <c:axId val="5433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Compute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3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Constraints!$A$2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Constraints!$B$2:$J$2</c:f>
              <c:numCache>
                <c:formatCode>General</c:formatCode>
                <c:ptCount val="9"/>
                <c:pt idx="0">
                  <c:v>105621</c:v>
                </c:pt>
                <c:pt idx="1">
                  <c:v>159542</c:v>
                </c:pt>
                <c:pt idx="2">
                  <c:v>225353</c:v>
                </c:pt>
                <c:pt idx="3">
                  <c:v>305004</c:v>
                </c:pt>
                <c:pt idx="4">
                  <c:v>400733</c:v>
                </c:pt>
                <c:pt idx="5">
                  <c:v>515066</c:v>
                </c:pt>
                <c:pt idx="6">
                  <c:v>650817</c:v>
                </c:pt>
                <c:pt idx="7">
                  <c:v>811088</c:v>
                </c:pt>
                <c:pt idx="8">
                  <c:v>999269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1-4D98-A9D3-328C9210DB57}"/>
            </c:ext>
          </c:extLst>
        </c:ser>
        <c:ser>
          <c:idx val="1"/>
          <c:order val="1"/>
          <c:tx>
            <c:strRef>
              <c:f>Constraints!$A$3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Constraints!$B$3:$J$3</c:f>
              <c:numCache>
                <c:formatCode>General</c:formatCode>
                <c:ptCount val="9"/>
                <c:pt idx="0">
                  <c:v>187600</c:v>
                </c:pt>
                <c:pt idx="1">
                  <c:v>276623</c:v>
                </c:pt>
                <c:pt idx="2">
                  <c:v>384860</c:v>
                </c:pt>
                <c:pt idx="3">
                  <c:v>515461</c:v>
                </c:pt>
                <c:pt idx="4">
                  <c:v>672008</c:v>
                </c:pt>
                <c:pt idx="5">
                  <c:v>858515</c:v>
                </c:pt>
                <c:pt idx="6">
                  <c:v>1079428</c:v>
                </c:pt>
                <c:pt idx="7">
                  <c:v>1339625</c:v>
                </c:pt>
                <c:pt idx="8">
                  <c:v>1644416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1-4D98-A9D3-328C9210DB57}"/>
            </c:ext>
          </c:extLst>
        </c:ser>
        <c:ser>
          <c:idx val="2"/>
          <c:order val="2"/>
          <c:tx>
            <c:strRef>
              <c:f>Constraints!$A$4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Constraints!$B$4:$J$4</c:f>
              <c:numCache>
                <c:formatCode>General</c:formatCode>
                <c:ptCount val="9"/>
                <c:pt idx="0">
                  <c:v>289881</c:v>
                </c:pt>
                <c:pt idx="1">
                  <c:v>419876</c:v>
                </c:pt>
                <c:pt idx="2">
                  <c:v>577397</c:v>
                </c:pt>
                <c:pt idx="3">
                  <c:v>766938</c:v>
                </c:pt>
                <c:pt idx="4">
                  <c:v>993569</c:v>
                </c:pt>
                <c:pt idx="5">
                  <c:v>1262936</c:v>
                </c:pt>
                <c:pt idx="6">
                  <c:v>1581261</c:v>
                </c:pt>
                <c:pt idx="7">
                  <c:v>1955342</c:v>
                </c:pt>
                <c:pt idx="8">
                  <c:v>2392553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A1-4D98-A9D3-328C9210DB57}"/>
            </c:ext>
          </c:extLst>
        </c:ser>
        <c:ser>
          <c:idx val="3"/>
          <c:order val="3"/>
          <c:tx>
            <c:strRef>
              <c:f>Constraints!$A$5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Constraints!$B$5:$J$5</c:f>
              <c:numCache>
                <c:formatCode>General</c:formatCode>
                <c:ptCount val="9"/>
                <c:pt idx="0">
                  <c:v>413094</c:v>
                </c:pt>
                <c:pt idx="1">
                  <c:v>590285</c:v>
                </c:pt>
                <c:pt idx="2">
                  <c:v>804374</c:v>
                </c:pt>
                <c:pt idx="3">
                  <c:v>1061343</c:v>
                </c:pt>
                <c:pt idx="4">
                  <c:v>1367894</c:v>
                </c:pt>
                <c:pt idx="5">
                  <c:v>1731449</c:v>
                </c:pt>
                <c:pt idx="6">
                  <c:v>2160150</c:v>
                </c:pt>
                <c:pt idx="7">
                  <c:v>2662859</c:v>
                </c:pt>
                <c:pt idx="8">
                  <c:v>3249158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A1-4D98-A9D3-328C9210DB57}"/>
            </c:ext>
          </c:extLst>
        </c:ser>
        <c:ser>
          <c:idx val="4"/>
          <c:order val="4"/>
          <c:tx>
            <c:strRef>
              <c:f>Constraints!$A$6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Constraints!$B$6:$J$6</c:f>
              <c:numCache>
                <c:formatCode>General</c:formatCode>
                <c:ptCount val="9"/>
                <c:pt idx="0">
                  <c:v>557869</c:v>
                </c:pt>
                <c:pt idx="1">
                  <c:v>788834</c:v>
                </c:pt>
                <c:pt idx="2">
                  <c:v>1067201</c:v>
                </c:pt>
                <c:pt idx="3">
                  <c:v>1400584</c:v>
                </c:pt>
                <c:pt idx="4">
                  <c:v>1797461</c:v>
                </c:pt>
                <c:pt idx="5">
                  <c:v>2267174</c:v>
                </c:pt>
                <c:pt idx="6">
                  <c:v>2819929</c:v>
                </c:pt>
                <c:pt idx="7">
                  <c:v>3466796</c:v>
                </c:pt>
                <c:pt idx="8">
                  <c:v>4219709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A1-4D98-A9D3-328C9210DB57}"/>
            </c:ext>
          </c:extLst>
        </c:ser>
        <c:ser>
          <c:idx val="5"/>
          <c:order val="5"/>
          <c:tx>
            <c:strRef>
              <c:f>Constraints!$A$7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Constraints!$B$7:$J$7</c:f>
              <c:numCache>
                <c:formatCode>General</c:formatCode>
                <c:ptCount val="9"/>
                <c:pt idx="0">
                  <c:v>724836</c:v>
                </c:pt>
                <c:pt idx="1">
                  <c:v>1016507</c:v>
                </c:pt>
                <c:pt idx="2">
                  <c:v>1367288</c:v>
                </c:pt>
                <c:pt idx="3">
                  <c:v>1786569</c:v>
                </c:pt>
                <c:pt idx="4">
                  <c:v>2284748</c:v>
                </c:pt>
                <c:pt idx="5">
                  <c:v>2873231</c:v>
                </c:pt>
                <c:pt idx="6">
                  <c:v>3564432</c:v>
                </c:pt>
                <c:pt idx="7">
                  <c:v>4371773</c:v>
                </c:pt>
                <c:pt idx="8">
                  <c:v>5309684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A1-4D98-A9D3-328C9210DB57}"/>
            </c:ext>
          </c:extLst>
        </c:ser>
        <c:ser>
          <c:idx val="6"/>
          <c:order val="6"/>
          <c:tx>
            <c:strRef>
              <c:f>Constraints!$A$8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Constraints!$B$8:$J$8</c:f>
              <c:numCache>
                <c:formatCode>General</c:formatCode>
                <c:ptCount val="9"/>
                <c:pt idx="0">
                  <c:v>914625</c:v>
                </c:pt>
                <c:pt idx="1">
                  <c:v>1274288</c:v>
                </c:pt>
                <c:pt idx="2">
                  <c:v>1706045</c:v>
                </c:pt>
                <c:pt idx="3">
                  <c:v>2221206</c:v>
                </c:pt>
                <c:pt idx="4">
                  <c:v>2832233</c:v>
                </c:pt>
                <c:pt idx="5">
                  <c:v>3552740</c:v>
                </c:pt>
                <c:pt idx="6">
                  <c:v>4397493</c:v>
                </c:pt>
                <c:pt idx="7">
                  <c:v>5382410</c:v>
                </c:pt>
                <c:pt idx="8">
                  <c:v>6524561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A1-4D98-A9D3-328C9210DB57}"/>
            </c:ext>
          </c:extLst>
        </c:ser>
        <c:ser>
          <c:idx val="7"/>
          <c:order val="7"/>
          <c:tx>
            <c:strRef>
              <c:f>Constraints!$A$9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Constraints!$B$9:$J$9</c:f>
              <c:numCache>
                <c:formatCode>General</c:formatCode>
                <c:ptCount val="9"/>
                <c:pt idx="0">
                  <c:v>1127866</c:v>
                </c:pt>
                <c:pt idx="1">
                  <c:v>1563161</c:v>
                </c:pt>
                <c:pt idx="2">
                  <c:v>2084882</c:v>
                </c:pt>
                <c:pt idx="3">
                  <c:v>2706403</c:v>
                </c:pt>
                <c:pt idx="4">
                  <c:v>3442394</c:v>
                </c:pt>
                <c:pt idx="5">
                  <c:v>4308821</c:v>
                </c:pt>
                <c:pt idx="6">
                  <c:v>5322946</c:v>
                </c:pt>
                <c:pt idx="7">
                  <c:v>6503327</c:v>
                </c:pt>
                <c:pt idx="8">
                  <c:v>7869818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A1-4D98-A9D3-328C9210DB57}"/>
            </c:ext>
          </c:extLst>
        </c:ser>
        <c:ser>
          <c:idx val="8"/>
          <c:order val="8"/>
          <c:tx>
            <c:strRef>
              <c:f>Constraints!$A$10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Constraints!$B$1:$J$1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Constraints!$B$10:$J$10</c:f>
              <c:numCache>
                <c:formatCode>General</c:formatCode>
                <c:ptCount val="9"/>
                <c:pt idx="0">
                  <c:v>1365189</c:v>
                </c:pt>
                <c:pt idx="1">
                  <c:v>1884110</c:v>
                </c:pt>
                <c:pt idx="2">
                  <c:v>2505209</c:v>
                </c:pt>
                <c:pt idx="3">
                  <c:v>3244068</c:v>
                </c:pt>
                <c:pt idx="4">
                  <c:v>4117709</c:v>
                </c:pt>
                <c:pt idx="5">
                  <c:v>5144594</c:v>
                </c:pt>
                <c:pt idx="6">
                  <c:v>6344625</c:v>
                </c:pt>
                <c:pt idx="7">
                  <c:v>7739144</c:v>
                </c:pt>
                <c:pt idx="8">
                  <c:v>9350933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A1-4D98-A9D3-328C9210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034399"/>
        <c:axId val="543300303"/>
      </c:lineChart>
      <c:catAx>
        <c:axId val="46503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0303"/>
        <c:crosses val="autoZero"/>
        <c:auto val="1"/>
        <c:lblAlgn val="ctr"/>
        <c:lblOffset val="100"/>
        <c:noMultiLvlLbl val="0"/>
      </c:catAx>
      <c:valAx>
        <c:axId val="5433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Constraints (x 10</a:t>
                </a:r>
                <a:r>
                  <a:rPr lang="en-US" baseline="30000" dirty="0"/>
                  <a:t>6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34399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'Compile Time'!$B$1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Time'!$B$2:$B$10</c:f>
              <c:numCache>
                <c:formatCode>General</c:formatCode>
                <c:ptCount val="9"/>
                <c:pt idx="0">
                  <c:v>4.827</c:v>
                </c:pt>
                <c:pt idx="1">
                  <c:v>8.7449999999999992</c:v>
                </c:pt>
                <c:pt idx="2">
                  <c:v>14.1</c:v>
                </c:pt>
                <c:pt idx="3">
                  <c:v>20.309000000000001</c:v>
                </c:pt>
                <c:pt idx="4">
                  <c:v>28.125</c:v>
                </c:pt>
                <c:pt idx="5">
                  <c:v>38.097000000000001</c:v>
                </c:pt>
                <c:pt idx="6">
                  <c:v>49.923999999999999</c:v>
                </c:pt>
                <c:pt idx="7">
                  <c:v>63.603999999999999</c:v>
                </c:pt>
                <c:pt idx="8">
                  <c:v>79.364000000000004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2-47EC-B2AE-44766F7DF236}"/>
            </c:ext>
          </c:extLst>
        </c:ser>
        <c:ser>
          <c:idx val="1"/>
          <c:order val="1"/>
          <c:tx>
            <c:strRef>
              <c:f>'Compile Time'!$C$1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Time'!$C$2:$C$10</c:f>
              <c:numCache>
                <c:formatCode>General</c:formatCode>
                <c:ptCount val="9"/>
                <c:pt idx="0">
                  <c:v>8.2219999999999995</c:v>
                </c:pt>
                <c:pt idx="1">
                  <c:v>14.553000000000001</c:v>
                </c:pt>
                <c:pt idx="2">
                  <c:v>23.248999999999999</c:v>
                </c:pt>
                <c:pt idx="3">
                  <c:v>33.881</c:v>
                </c:pt>
                <c:pt idx="4">
                  <c:v>50.088000000000001</c:v>
                </c:pt>
                <c:pt idx="5">
                  <c:v>63.965000000000003</c:v>
                </c:pt>
                <c:pt idx="6">
                  <c:v>84.024000000000001</c:v>
                </c:pt>
                <c:pt idx="7">
                  <c:v>108.148</c:v>
                </c:pt>
                <c:pt idx="8">
                  <c:v>137.12700000000001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2-47EC-B2AE-44766F7DF236}"/>
            </c:ext>
          </c:extLst>
        </c:ser>
        <c:ser>
          <c:idx val="2"/>
          <c:order val="2"/>
          <c:tx>
            <c:strRef>
              <c:f>'Compile Time'!$D$1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Time'!$D$2:$D$10</c:f>
              <c:numCache>
                <c:formatCode>General</c:formatCode>
                <c:ptCount val="9"/>
                <c:pt idx="0">
                  <c:v>12.782</c:v>
                </c:pt>
                <c:pt idx="1">
                  <c:v>23.363</c:v>
                </c:pt>
                <c:pt idx="2">
                  <c:v>36.865000000000002</c:v>
                </c:pt>
                <c:pt idx="3">
                  <c:v>55.317</c:v>
                </c:pt>
                <c:pt idx="4">
                  <c:v>76.409000000000006</c:v>
                </c:pt>
                <c:pt idx="5">
                  <c:v>104.857</c:v>
                </c:pt>
                <c:pt idx="6">
                  <c:v>139.53700000000001</c:v>
                </c:pt>
                <c:pt idx="7">
                  <c:v>179.99299999999999</c:v>
                </c:pt>
                <c:pt idx="8">
                  <c:v>228.01499999999999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E2-47EC-B2AE-44766F7DF236}"/>
            </c:ext>
          </c:extLst>
        </c:ser>
        <c:ser>
          <c:idx val="3"/>
          <c:order val="3"/>
          <c:tx>
            <c:strRef>
              <c:f>'Compile Time'!$E$1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Time'!$E$2:$E$10</c:f>
              <c:numCache>
                <c:formatCode>General</c:formatCode>
                <c:ptCount val="9"/>
                <c:pt idx="0">
                  <c:v>20.375</c:v>
                </c:pt>
                <c:pt idx="1">
                  <c:v>36.991999999999997</c:v>
                </c:pt>
                <c:pt idx="2">
                  <c:v>59.143999999999998</c:v>
                </c:pt>
                <c:pt idx="3">
                  <c:v>88.926000000000002</c:v>
                </c:pt>
                <c:pt idx="4">
                  <c:v>123.78100000000001</c:v>
                </c:pt>
                <c:pt idx="5">
                  <c:v>167.42699999999999</c:v>
                </c:pt>
                <c:pt idx="6">
                  <c:v>225.506</c:v>
                </c:pt>
                <c:pt idx="7">
                  <c:v>290.21300000000002</c:v>
                </c:pt>
                <c:pt idx="8">
                  <c:v>371.65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E2-47EC-B2AE-44766F7DF236}"/>
            </c:ext>
          </c:extLst>
        </c:ser>
        <c:ser>
          <c:idx val="4"/>
          <c:order val="4"/>
          <c:tx>
            <c:strRef>
              <c:f>'Compile Time'!$F$1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Time'!$F$2:$F$10</c:f>
              <c:numCache>
                <c:formatCode>General</c:formatCode>
                <c:ptCount val="9"/>
                <c:pt idx="0">
                  <c:v>32.087000000000003</c:v>
                </c:pt>
                <c:pt idx="1">
                  <c:v>61.572000000000003</c:v>
                </c:pt>
                <c:pt idx="2">
                  <c:v>94.888000000000005</c:v>
                </c:pt>
                <c:pt idx="3">
                  <c:v>140.52799999999999</c:v>
                </c:pt>
                <c:pt idx="4">
                  <c:v>196.83699999999999</c:v>
                </c:pt>
                <c:pt idx="5">
                  <c:v>267.31299999999999</c:v>
                </c:pt>
                <c:pt idx="6">
                  <c:v>357.774</c:v>
                </c:pt>
                <c:pt idx="7">
                  <c:v>467.34199999999998</c:v>
                </c:pt>
                <c:pt idx="8">
                  <c:v>594.08799999999997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E2-47EC-B2AE-44766F7DF236}"/>
            </c:ext>
          </c:extLst>
        </c:ser>
        <c:ser>
          <c:idx val="5"/>
          <c:order val="5"/>
          <c:tx>
            <c:strRef>
              <c:f>'Compile Time'!$G$1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Time'!$G$2:$G$10</c:f>
              <c:numCache>
                <c:formatCode>General</c:formatCode>
                <c:ptCount val="9"/>
                <c:pt idx="0">
                  <c:v>50.357999999999997</c:v>
                </c:pt>
                <c:pt idx="1">
                  <c:v>91.674000000000007</c:v>
                </c:pt>
                <c:pt idx="2">
                  <c:v>146.39599999999999</c:v>
                </c:pt>
                <c:pt idx="3">
                  <c:v>216.41</c:v>
                </c:pt>
                <c:pt idx="4">
                  <c:v>307.14299999999997</c:v>
                </c:pt>
                <c:pt idx="5">
                  <c:v>423.108</c:v>
                </c:pt>
                <c:pt idx="6">
                  <c:v>565.67600000000004</c:v>
                </c:pt>
                <c:pt idx="7">
                  <c:v>738.33100000000002</c:v>
                </c:pt>
                <c:pt idx="8">
                  <c:v>937.60599999999999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E2-47EC-B2AE-44766F7DF236}"/>
            </c:ext>
          </c:extLst>
        </c:ser>
        <c:ser>
          <c:idx val="6"/>
          <c:order val="6"/>
          <c:tx>
            <c:strRef>
              <c:f>'Compile Time'!$H$1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Time'!$H$2:$H$10</c:f>
              <c:numCache>
                <c:formatCode>General</c:formatCode>
                <c:ptCount val="9"/>
                <c:pt idx="0">
                  <c:v>78.244</c:v>
                </c:pt>
                <c:pt idx="1">
                  <c:v>141.58199999999999</c:v>
                </c:pt>
                <c:pt idx="2">
                  <c:v>224.74600000000001</c:v>
                </c:pt>
                <c:pt idx="3">
                  <c:v>330.86900000000003</c:v>
                </c:pt>
                <c:pt idx="4">
                  <c:v>476.94600000000003</c:v>
                </c:pt>
                <c:pt idx="5">
                  <c:v>657.04499999999996</c:v>
                </c:pt>
                <c:pt idx="6">
                  <c:v>867.31399999999996</c:v>
                </c:pt>
                <c:pt idx="7">
                  <c:v>1133.106</c:v>
                </c:pt>
                <c:pt idx="8">
                  <c:v>1459.4469999999999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E2-47EC-B2AE-44766F7DF236}"/>
            </c:ext>
          </c:extLst>
        </c:ser>
        <c:ser>
          <c:idx val="7"/>
          <c:order val="7"/>
          <c:tx>
            <c:strRef>
              <c:f>'Compile Time'!$I$1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Time'!$I$2:$I$10</c:f>
              <c:numCache>
                <c:formatCode>General</c:formatCode>
                <c:ptCount val="9"/>
                <c:pt idx="0">
                  <c:v>126.003</c:v>
                </c:pt>
                <c:pt idx="1">
                  <c:v>216.39</c:v>
                </c:pt>
                <c:pt idx="2">
                  <c:v>346.74900000000002</c:v>
                </c:pt>
                <c:pt idx="3">
                  <c:v>516.947</c:v>
                </c:pt>
                <c:pt idx="4">
                  <c:v>729.60199999999998</c:v>
                </c:pt>
                <c:pt idx="5">
                  <c:v>999.71500000000003</c:v>
                </c:pt>
                <c:pt idx="6">
                  <c:v>1333.1220000000001</c:v>
                </c:pt>
                <c:pt idx="7">
                  <c:v>1733.4849999999999</c:v>
                </c:pt>
                <c:pt idx="8">
                  <c:v>2218.4749999999999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8E2-47EC-B2AE-44766F7DF236}"/>
            </c:ext>
          </c:extLst>
        </c:ser>
        <c:ser>
          <c:idx val="8"/>
          <c:order val="8"/>
          <c:tx>
            <c:strRef>
              <c:f>'Compile Time'!$J$1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'Compile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'Compile Time'!$J$2:$J$10</c:f>
              <c:numCache>
                <c:formatCode>General</c:formatCode>
                <c:ptCount val="9"/>
                <c:pt idx="0">
                  <c:v>182.96899999999999</c:v>
                </c:pt>
                <c:pt idx="1">
                  <c:v>336.048</c:v>
                </c:pt>
                <c:pt idx="2">
                  <c:v>524.35599999999999</c:v>
                </c:pt>
                <c:pt idx="3">
                  <c:v>779.34699999999998</c:v>
                </c:pt>
                <c:pt idx="4">
                  <c:v>1110.9459999999999</c:v>
                </c:pt>
                <c:pt idx="5">
                  <c:v>1494.14</c:v>
                </c:pt>
                <c:pt idx="6">
                  <c:v>1981.5530000000001</c:v>
                </c:pt>
                <c:pt idx="7">
                  <c:v>2537.2220000000002</c:v>
                </c:pt>
                <c:pt idx="8">
                  <c:v>3261.1210000000001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8E2-47EC-B2AE-44766F7DF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034399"/>
        <c:axId val="543300303"/>
      </c:lineChart>
      <c:catAx>
        <c:axId val="46503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0303"/>
        <c:crosses val="autoZero"/>
        <c:auto val="1"/>
        <c:lblAlgn val="ctr"/>
        <c:lblOffset val="100"/>
        <c:noMultiLvlLbl val="0"/>
      </c:catAx>
      <c:valAx>
        <c:axId val="5433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Compile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3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'Compute Time'!$B$1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Time'!$B$2:$B$10</c:f>
              <c:numCache>
                <c:formatCode>General</c:formatCode>
                <c:ptCount val="9"/>
                <c:pt idx="0">
                  <c:v>1.3740000000000001</c:v>
                </c:pt>
                <c:pt idx="1">
                  <c:v>2.35</c:v>
                </c:pt>
                <c:pt idx="2">
                  <c:v>3.605</c:v>
                </c:pt>
                <c:pt idx="3">
                  <c:v>5.0839999999999996</c:v>
                </c:pt>
                <c:pt idx="4">
                  <c:v>6.7130000000000001</c:v>
                </c:pt>
                <c:pt idx="5">
                  <c:v>8.6379999999999999</c:v>
                </c:pt>
                <c:pt idx="6">
                  <c:v>10.792999999999999</c:v>
                </c:pt>
                <c:pt idx="7">
                  <c:v>13.193</c:v>
                </c:pt>
                <c:pt idx="8">
                  <c:v>15.782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2-4740-B44C-0DA95B1F678E}"/>
            </c:ext>
          </c:extLst>
        </c:ser>
        <c:ser>
          <c:idx val="1"/>
          <c:order val="1"/>
          <c:tx>
            <c:strRef>
              <c:f>'Compute Time'!$C$1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Time'!$C$2:$C$10</c:f>
              <c:numCache>
                <c:formatCode>General</c:formatCode>
                <c:ptCount val="9"/>
                <c:pt idx="0">
                  <c:v>1.9650000000000001</c:v>
                </c:pt>
                <c:pt idx="1">
                  <c:v>3.395</c:v>
                </c:pt>
                <c:pt idx="2">
                  <c:v>5.0709999999999997</c:v>
                </c:pt>
                <c:pt idx="3">
                  <c:v>7.0990000000000002</c:v>
                </c:pt>
                <c:pt idx="4">
                  <c:v>9.3119999999999994</c:v>
                </c:pt>
                <c:pt idx="5">
                  <c:v>11.897</c:v>
                </c:pt>
                <c:pt idx="6">
                  <c:v>14.784000000000001</c:v>
                </c:pt>
                <c:pt idx="7">
                  <c:v>18.324999999999999</c:v>
                </c:pt>
                <c:pt idx="8">
                  <c:v>21.204999999999998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2-4740-B44C-0DA95B1F678E}"/>
            </c:ext>
          </c:extLst>
        </c:ser>
        <c:ser>
          <c:idx val="2"/>
          <c:order val="2"/>
          <c:tx>
            <c:strRef>
              <c:f>'Compute Time'!$D$1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Time'!$D$2:$D$10</c:f>
              <c:numCache>
                <c:formatCode>General</c:formatCode>
                <c:ptCount val="9"/>
                <c:pt idx="0">
                  <c:v>2.661</c:v>
                </c:pt>
                <c:pt idx="1">
                  <c:v>4.665</c:v>
                </c:pt>
                <c:pt idx="2">
                  <c:v>6.7640000000000002</c:v>
                </c:pt>
                <c:pt idx="3">
                  <c:v>9.282</c:v>
                </c:pt>
                <c:pt idx="4">
                  <c:v>12.381</c:v>
                </c:pt>
                <c:pt idx="5">
                  <c:v>15.635</c:v>
                </c:pt>
                <c:pt idx="6">
                  <c:v>19.329000000000001</c:v>
                </c:pt>
                <c:pt idx="7">
                  <c:v>23.154</c:v>
                </c:pt>
                <c:pt idx="8">
                  <c:v>27.536000000000001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D2-4740-B44C-0DA95B1F678E}"/>
            </c:ext>
          </c:extLst>
        </c:ser>
        <c:ser>
          <c:idx val="3"/>
          <c:order val="3"/>
          <c:tx>
            <c:strRef>
              <c:f>'Compute Time'!$E$1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Time'!$E$2:$E$10</c:f>
              <c:numCache>
                <c:formatCode>General</c:formatCode>
                <c:ptCount val="9"/>
                <c:pt idx="0">
                  <c:v>3.6120000000000001</c:v>
                </c:pt>
                <c:pt idx="1">
                  <c:v>5.976</c:v>
                </c:pt>
                <c:pt idx="2">
                  <c:v>8.7799999999999994</c:v>
                </c:pt>
                <c:pt idx="3">
                  <c:v>11.911</c:v>
                </c:pt>
                <c:pt idx="4">
                  <c:v>15.638999999999999</c:v>
                </c:pt>
                <c:pt idx="5">
                  <c:v>19.803000000000001</c:v>
                </c:pt>
                <c:pt idx="6">
                  <c:v>24.138999999999999</c:v>
                </c:pt>
                <c:pt idx="7">
                  <c:v>28.704000000000001</c:v>
                </c:pt>
                <c:pt idx="8">
                  <c:v>34.215000000000003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D2-4740-B44C-0DA95B1F678E}"/>
            </c:ext>
          </c:extLst>
        </c:ser>
        <c:ser>
          <c:idx val="4"/>
          <c:order val="4"/>
          <c:tx>
            <c:strRef>
              <c:f>'Compute Time'!$F$1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Time'!$F$2:$F$10</c:f>
              <c:numCache>
                <c:formatCode>General</c:formatCode>
                <c:ptCount val="9"/>
                <c:pt idx="0">
                  <c:v>4.6369999999999996</c:v>
                </c:pt>
                <c:pt idx="1">
                  <c:v>7.6029999999999998</c:v>
                </c:pt>
                <c:pt idx="2">
                  <c:v>11.010999999999999</c:v>
                </c:pt>
                <c:pt idx="3">
                  <c:v>15.087999999999999</c:v>
                </c:pt>
                <c:pt idx="4">
                  <c:v>19.396999999999998</c:v>
                </c:pt>
                <c:pt idx="5">
                  <c:v>24.498000000000001</c:v>
                </c:pt>
                <c:pt idx="6">
                  <c:v>29.885000000000002</c:v>
                </c:pt>
                <c:pt idx="7">
                  <c:v>36.018999999999998</c:v>
                </c:pt>
                <c:pt idx="8">
                  <c:v>42.805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D2-4740-B44C-0DA95B1F678E}"/>
            </c:ext>
          </c:extLst>
        </c:ser>
        <c:ser>
          <c:idx val="5"/>
          <c:order val="5"/>
          <c:tx>
            <c:strRef>
              <c:f>'Compute Time'!$G$1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Time'!$G$2:$G$10</c:f>
              <c:numCache>
                <c:formatCode>General</c:formatCode>
                <c:ptCount val="9"/>
                <c:pt idx="0">
                  <c:v>5.7160000000000002</c:v>
                </c:pt>
                <c:pt idx="1">
                  <c:v>9.4809999999999999</c:v>
                </c:pt>
                <c:pt idx="2">
                  <c:v>13.506</c:v>
                </c:pt>
                <c:pt idx="3">
                  <c:v>18.422000000000001</c:v>
                </c:pt>
                <c:pt idx="4">
                  <c:v>23.768000000000001</c:v>
                </c:pt>
                <c:pt idx="5">
                  <c:v>30.558</c:v>
                </c:pt>
                <c:pt idx="6">
                  <c:v>37.197000000000003</c:v>
                </c:pt>
                <c:pt idx="7">
                  <c:v>44.048000000000002</c:v>
                </c:pt>
                <c:pt idx="8">
                  <c:v>51.597000000000001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D2-4740-B44C-0DA95B1F678E}"/>
            </c:ext>
          </c:extLst>
        </c:ser>
        <c:ser>
          <c:idx val="6"/>
          <c:order val="6"/>
          <c:tx>
            <c:strRef>
              <c:f>'Compute Time'!$H$1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Time'!$H$2:$H$10</c:f>
              <c:numCache>
                <c:formatCode>General</c:formatCode>
                <c:ptCount val="9"/>
                <c:pt idx="0">
                  <c:v>7.0830000000000002</c:v>
                </c:pt>
                <c:pt idx="1">
                  <c:v>11.381</c:v>
                </c:pt>
                <c:pt idx="2">
                  <c:v>17.102</c:v>
                </c:pt>
                <c:pt idx="3">
                  <c:v>22.422999999999998</c:v>
                </c:pt>
                <c:pt idx="4">
                  <c:v>28.942</c:v>
                </c:pt>
                <c:pt idx="5">
                  <c:v>36.024999999999999</c:v>
                </c:pt>
                <c:pt idx="6">
                  <c:v>44.424999999999997</c:v>
                </c:pt>
                <c:pt idx="7">
                  <c:v>53.264000000000003</c:v>
                </c:pt>
                <c:pt idx="8">
                  <c:v>61.768999999999998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2D2-4740-B44C-0DA95B1F678E}"/>
            </c:ext>
          </c:extLst>
        </c:ser>
        <c:ser>
          <c:idx val="7"/>
          <c:order val="7"/>
          <c:tx>
            <c:strRef>
              <c:f>'Compute Time'!$I$1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Time'!$I$2:$I$10</c:f>
              <c:numCache>
                <c:formatCode>General</c:formatCode>
                <c:ptCount val="9"/>
                <c:pt idx="0">
                  <c:v>8.5220000000000002</c:v>
                </c:pt>
                <c:pt idx="1">
                  <c:v>14.483000000000001</c:v>
                </c:pt>
                <c:pt idx="2">
                  <c:v>20.190999999999999</c:v>
                </c:pt>
                <c:pt idx="3">
                  <c:v>26.501999999999999</c:v>
                </c:pt>
                <c:pt idx="4">
                  <c:v>34.402000000000001</c:v>
                </c:pt>
                <c:pt idx="5">
                  <c:v>42.859000000000002</c:v>
                </c:pt>
                <c:pt idx="6">
                  <c:v>52.307000000000002</c:v>
                </c:pt>
                <c:pt idx="7">
                  <c:v>63.643999999999998</c:v>
                </c:pt>
                <c:pt idx="8">
                  <c:v>72.933999999999997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2D2-4740-B44C-0DA95B1F678E}"/>
            </c:ext>
          </c:extLst>
        </c:ser>
        <c:ser>
          <c:idx val="8"/>
          <c:order val="8"/>
          <c:tx>
            <c:strRef>
              <c:f>'Compute Time'!$J$1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'Compute Time'!$A$2:$A$10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'Compute Time'!$J$2:$J$10</c:f>
              <c:numCache>
                <c:formatCode>General</c:formatCode>
                <c:ptCount val="9"/>
                <c:pt idx="0">
                  <c:v>10.192</c:v>
                </c:pt>
                <c:pt idx="1">
                  <c:v>16.652999999999999</c:v>
                </c:pt>
                <c:pt idx="2">
                  <c:v>24.166</c:v>
                </c:pt>
                <c:pt idx="3">
                  <c:v>31.771000000000001</c:v>
                </c:pt>
                <c:pt idx="4">
                  <c:v>40.837000000000003</c:v>
                </c:pt>
                <c:pt idx="5">
                  <c:v>51.082999999999998</c:v>
                </c:pt>
                <c:pt idx="6">
                  <c:v>61.875999999999998</c:v>
                </c:pt>
                <c:pt idx="7">
                  <c:v>73.703999999999994</c:v>
                </c:pt>
                <c:pt idx="8">
                  <c:v>86.736999999999995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2D2-4740-B44C-0DA95B1F6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034399"/>
        <c:axId val="543300303"/>
      </c:lineChart>
      <c:catAx>
        <c:axId val="46503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0303"/>
        <c:crosses val="autoZero"/>
        <c:auto val="1"/>
        <c:lblAlgn val="ctr"/>
        <c:lblOffset val="100"/>
        <c:noMultiLvlLbl val="0"/>
      </c:catAx>
      <c:valAx>
        <c:axId val="5433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Compute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3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Constraints!$B$1</c:f>
              <c:strCache>
                <c:ptCount val="1"/>
                <c:pt idx="0">
                  <c:v>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Constraints!$B$2:$B$10</c:f>
              <c:numCache>
                <c:formatCode>General</c:formatCode>
                <c:ptCount val="9"/>
                <c:pt idx="0">
                  <c:v>105621</c:v>
                </c:pt>
                <c:pt idx="1">
                  <c:v>187600</c:v>
                </c:pt>
                <c:pt idx="2">
                  <c:v>289881</c:v>
                </c:pt>
                <c:pt idx="3">
                  <c:v>413094</c:v>
                </c:pt>
                <c:pt idx="4">
                  <c:v>557869</c:v>
                </c:pt>
                <c:pt idx="5">
                  <c:v>724836</c:v>
                </c:pt>
                <c:pt idx="6">
                  <c:v>914625</c:v>
                </c:pt>
                <c:pt idx="7">
                  <c:v>1127866</c:v>
                </c:pt>
                <c:pt idx="8">
                  <c:v>1365189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C-4B1F-9936-F64A788B2E18}"/>
            </c:ext>
          </c:extLst>
        </c:ser>
        <c:ser>
          <c:idx val="1"/>
          <c:order val="1"/>
          <c:tx>
            <c:strRef>
              <c:f>Constraints!$C$1</c:f>
              <c:strCache>
                <c:ptCount val="1"/>
                <c:pt idx="0">
                  <c:v>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Constraints!$C$2:$C$10</c:f>
              <c:numCache>
                <c:formatCode>General</c:formatCode>
                <c:ptCount val="9"/>
                <c:pt idx="0">
                  <c:v>159542</c:v>
                </c:pt>
                <c:pt idx="1">
                  <c:v>276623</c:v>
                </c:pt>
                <c:pt idx="2">
                  <c:v>419876</c:v>
                </c:pt>
                <c:pt idx="3">
                  <c:v>590285</c:v>
                </c:pt>
                <c:pt idx="4">
                  <c:v>788834</c:v>
                </c:pt>
                <c:pt idx="5">
                  <c:v>1016507</c:v>
                </c:pt>
                <c:pt idx="6">
                  <c:v>1274288</c:v>
                </c:pt>
                <c:pt idx="7">
                  <c:v>1563161</c:v>
                </c:pt>
                <c:pt idx="8">
                  <c:v>1884110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C-4B1F-9936-F64A788B2E18}"/>
            </c:ext>
          </c:extLst>
        </c:ser>
        <c:ser>
          <c:idx val="2"/>
          <c:order val="2"/>
          <c:tx>
            <c:strRef>
              <c:f>Constraints!$D$1</c:f>
              <c:strCache>
                <c:ptCount val="1"/>
                <c:pt idx="0">
                  <c:v>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Constraints!$D$2:$D$10</c:f>
              <c:numCache>
                <c:formatCode>General</c:formatCode>
                <c:ptCount val="9"/>
                <c:pt idx="0">
                  <c:v>225353</c:v>
                </c:pt>
                <c:pt idx="1">
                  <c:v>384860</c:v>
                </c:pt>
                <c:pt idx="2">
                  <c:v>577397</c:v>
                </c:pt>
                <c:pt idx="3">
                  <c:v>804374</c:v>
                </c:pt>
                <c:pt idx="4">
                  <c:v>1067201</c:v>
                </c:pt>
                <c:pt idx="5">
                  <c:v>1367288</c:v>
                </c:pt>
                <c:pt idx="6">
                  <c:v>1706045</c:v>
                </c:pt>
                <c:pt idx="7">
                  <c:v>2084882</c:v>
                </c:pt>
                <c:pt idx="8">
                  <c:v>2505209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C-4B1F-9936-F64A788B2E18}"/>
            </c:ext>
          </c:extLst>
        </c:ser>
        <c:ser>
          <c:idx val="3"/>
          <c:order val="3"/>
          <c:tx>
            <c:strRef>
              <c:f>Constraints!$E$1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Constraints!$E$2:$E$10</c:f>
              <c:numCache>
                <c:formatCode>General</c:formatCode>
                <c:ptCount val="9"/>
                <c:pt idx="0">
                  <c:v>305004</c:v>
                </c:pt>
                <c:pt idx="1">
                  <c:v>515461</c:v>
                </c:pt>
                <c:pt idx="2">
                  <c:v>766938</c:v>
                </c:pt>
                <c:pt idx="3">
                  <c:v>1061343</c:v>
                </c:pt>
                <c:pt idx="4">
                  <c:v>1400584</c:v>
                </c:pt>
                <c:pt idx="5">
                  <c:v>1786569</c:v>
                </c:pt>
                <c:pt idx="6">
                  <c:v>2221206</c:v>
                </c:pt>
                <c:pt idx="7">
                  <c:v>2706403</c:v>
                </c:pt>
                <c:pt idx="8">
                  <c:v>3244068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AC-4B1F-9936-F64A788B2E18}"/>
            </c:ext>
          </c:extLst>
        </c:ser>
        <c:ser>
          <c:idx val="4"/>
          <c:order val="4"/>
          <c:tx>
            <c:strRef>
              <c:f>Constraints!$F$1</c:f>
              <c:strCache>
                <c:ptCount val="1"/>
                <c:pt idx="0">
                  <c:v>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Constraints!$F$2:$F$10</c:f>
              <c:numCache>
                <c:formatCode>General</c:formatCode>
                <c:ptCount val="9"/>
                <c:pt idx="0">
                  <c:v>400733</c:v>
                </c:pt>
                <c:pt idx="1">
                  <c:v>672008</c:v>
                </c:pt>
                <c:pt idx="2">
                  <c:v>993569</c:v>
                </c:pt>
                <c:pt idx="3">
                  <c:v>1367894</c:v>
                </c:pt>
                <c:pt idx="4">
                  <c:v>1797461</c:v>
                </c:pt>
                <c:pt idx="5">
                  <c:v>2284748</c:v>
                </c:pt>
                <c:pt idx="6">
                  <c:v>2832233</c:v>
                </c:pt>
                <c:pt idx="7">
                  <c:v>3442394</c:v>
                </c:pt>
                <c:pt idx="8">
                  <c:v>4117709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AC-4B1F-9936-F64A788B2E18}"/>
            </c:ext>
          </c:extLst>
        </c:ser>
        <c:ser>
          <c:idx val="5"/>
          <c:order val="5"/>
          <c:tx>
            <c:strRef>
              <c:f>Constraints!$G$1</c:f>
              <c:strCache>
                <c:ptCount val="1"/>
                <c:pt idx="0">
                  <c:v>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Constraints!$G$2:$G$10</c:f>
              <c:numCache>
                <c:formatCode>General</c:formatCode>
                <c:ptCount val="9"/>
                <c:pt idx="0">
                  <c:v>515066</c:v>
                </c:pt>
                <c:pt idx="1">
                  <c:v>858515</c:v>
                </c:pt>
                <c:pt idx="2">
                  <c:v>1262936</c:v>
                </c:pt>
                <c:pt idx="3">
                  <c:v>1731449</c:v>
                </c:pt>
                <c:pt idx="4">
                  <c:v>2267174</c:v>
                </c:pt>
                <c:pt idx="5">
                  <c:v>2873231</c:v>
                </c:pt>
                <c:pt idx="6">
                  <c:v>3552740</c:v>
                </c:pt>
                <c:pt idx="7">
                  <c:v>4308821</c:v>
                </c:pt>
                <c:pt idx="8">
                  <c:v>5144594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AC-4B1F-9936-F64A788B2E18}"/>
            </c:ext>
          </c:extLst>
        </c:ser>
        <c:ser>
          <c:idx val="6"/>
          <c:order val="6"/>
          <c:tx>
            <c:strRef>
              <c:f>Constraints!$H$1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Constraints!$H$2:$H$10</c:f>
              <c:numCache>
                <c:formatCode>General</c:formatCode>
                <c:ptCount val="9"/>
                <c:pt idx="0">
                  <c:v>650817</c:v>
                </c:pt>
                <c:pt idx="1">
                  <c:v>1079428</c:v>
                </c:pt>
                <c:pt idx="2">
                  <c:v>1581261</c:v>
                </c:pt>
                <c:pt idx="3">
                  <c:v>2160150</c:v>
                </c:pt>
                <c:pt idx="4">
                  <c:v>2819929</c:v>
                </c:pt>
                <c:pt idx="5">
                  <c:v>3564432</c:v>
                </c:pt>
                <c:pt idx="6">
                  <c:v>4397493</c:v>
                </c:pt>
                <c:pt idx="7">
                  <c:v>5322946</c:v>
                </c:pt>
                <c:pt idx="8">
                  <c:v>6344625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AC-4B1F-9936-F64A788B2E18}"/>
            </c:ext>
          </c:extLst>
        </c:ser>
        <c:ser>
          <c:idx val="7"/>
          <c:order val="7"/>
          <c:tx>
            <c:strRef>
              <c:f>Constraints!$I$1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Constraints!$I$2:$I$10</c:f>
              <c:numCache>
                <c:formatCode>General</c:formatCode>
                <c:ptCount val="9"/>
                <c:pt idx="0">
                  <c:v>811088</c:v>
                </c:pt>
                <c:pt idx="1">
                  <c:v>1339625</c:v>
                </c:pt>
                <c:pt idx="2">
                  <c:v>1955342</c:v>
                </c:pt>
                <c:pt idx="3">
                  <c:v>2662859</c:v>
                </c:pt>
                <c:pt idx="4">
                  <c:v>3466796</c:v>
                </c:pt>
                <c:pt idx="5">
                  <c:v>4371773</c:v>
                </c:pt>
                <c:pt idx="6">
                  <c:v>5382410</c:v>
                </c:pt>
                <c:pt idx="7">
                  <c:v>6503327</c:v>
                </c:pt>
                <c:pt idx="8">
                  <c:v>7739144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AC-4B1F-9936-F64A788B2E18}"/>
            </c:ext>
          </c:extLst>
        </c:ser>
        <c:ser>
          <c:idx val="8"/>
          <c:order val="8"/>
          <c:tx>
            <c:strRef>
              <c:f>Constraints!$J$1</c:f>
              <c:strCache>
                <c:ptCount val="1"/>
                <c:pt idx="0">
                  <c:v>10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Constraints!$A$2:$A$10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Constraints!$J$2:$J$10</c:f>
              <c:numCache>
                <c:formatCode>General</c:formatCode>
                <c:ptCount val="9"/>
                <c:pt idx="0">
                  <c:v>999269</c:v>
                </c:pt>
                <c:pt idx="1">
                  <c:v>1644416</c:v>
                </c:pt>
                <c:pt idx="2">
                  <c:v>2392553</c:v>
                </c:pt>
                <c:pt idx="3">
                  <c:v>3249158</c:v>
                </c:pt>
                <c:pt idx="4">
                  <c:v>4219709</c:v>
                </c:pt>
                <c:pt idx="5">
                  <c:v>5309684</c:v>
                </c:pt>
                <c:pt idx="6">
                  <c:v>6524561</c:v>
                </c:pt>
                <c:pt idx="7">
                  <c:v>7869818</c:v>
                </c:pt>
                <c:pt idx="8">
                  <c:v>9350933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AAC-4B1F-9936-F64A788B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034399"/>
        <c:axId val="543300303"/>
      </c:lineChart>
      <c:catAx>
        <c:axId val="465034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300303"/>
        <c:crosses val="autoZero"/>
        <c:auto val="1"/>
        <c:lblAlgn val="ctr"/>
        <c:lblOffset val="100"/>
        <c:noMultiLvlLbl val="0"/>
      </c:catAx>
      <c:valAx>
        <c:axId val="54330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Constraints (x 10</a:t>
                </a:r>
                <a:r>
                  <a:rPr lang="en-US" baseline="30000" dirty="0"/>
                  <a:t>6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34399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9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5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subcategory awarded five grades</a:t>
            </a:r>
          </a:p>
          <a:p>
            <a:r>
              <a:rPr lang="en-US" dirty="0"/>
              <a:t>grades based on qualitative comparison based on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00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clear lines</a:t>
            </a:r>
          </a:p>
          <a:p>
            <a:r>
              <a:rPr lang="en-US" dirty="0"/>
              <a:t>security/practicality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36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07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solver for linear optimizations</a:t>
            </a:r>
          </a:p>
          <a:p>
            <a:r>
              <a:rPr lang="en-US" dirty="0"/>
              <a:t>based on a preprocessing </a:t>
            </a:r>
            <a:r>
              <a:rPr lang="en-US" dirty="0" err="1"/>
              <a:t>zksnark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16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optimization remains most common problem by far</a:t>
            </a:r>
          </a:p>
          <a:p>
            <a:r>
              <a:rPr lang="en-US" dirty="0"/>
              <a:t>can be seen by original thesis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04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programming used by all studies</a:t>
            </a:r>
          </a:p>
          <a:p>
            <a:r>
              <a:rPr lang="en-US" dirty="0"/>
              <a:t>maximize subject to inequality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714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development environment for </a:t>
            </a:r>
            <a:r>
              <a:rPr lang="en-US" dirty="0" err="1"/>
              <a:t>zkSNARKs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022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parameters were variables and conditions of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620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51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verifiable computation: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a way to off-chain expensive and sensitive 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while maintaining security guarantees of the blockchain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750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is sound</a:t>
            </a:r>
          </a:p>
          <a:p>
            <a:r>
              <a:rPr lang="en-US" dirty="0"/>
              <a:t>works for basic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673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actively developed and might become more viable in the future </a:t>
            </a:r>
          </a:p>
          <a:p>
            <a:pPr lvl="0"/>
            <a:r>
              <a:rPr lang="en-US" dirty="0"/>
              <a:t>competing technologies exist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374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blockchain-based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driven by ongoing projects at industry partner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focused only on optimization use cases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 really focused on privacy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analysis and </a:t>
            </a:r>
            <a:r>
              <a:rPr lang="en-US" dirty="0" err="1"/>
              <a:t>impl</a:t>
            </a:r>
            <a:r>
              <a:rPr lang="en-US" dirty="0"/>
              <a:t>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idea driven by current research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works for all computations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privacy as a first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19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1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conducting literature analysis on current state of </a:t>
            </a:r>
            <a:r>
              <a:rPr lang="en-US" dirty="0" err="1"/>
              <a:t>bc</a:t>
            </a:r>
            <a:r>
              <a:rPr lang="en-US" dirty="0"/>
              <a:t> in </a:t>
            </a:r>
            <a:r>
              <a:rPr lang="en-US" dirty="0" err="1"/>
              <a:t>ei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incidentally answered, because we now know about requirements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can also be answered by literature analysis but for </a:t>
            </a:r>
            <a:r>
              <a:rPr lang="en-US" dirty="0" err="1"/>
              <a:t>vc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little more work, deals with implementation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first software framework to run </a:t>
            </a:r>
            <a:r>
              <a:rPr lang="en-US" dirty="0" err="1"/>
              <a:t>vc</a:t>
            </a: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test framework performance to gauge usefulness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because we already looked at use cases, we can cross first two </a:t>
            </a:r>
            <a:r>
              <a:rPr lang="en-US" b="1" dirty="0" err="1"/>
              <a:t>rq’s</a:t>
            </a:r>
            <a:r>
              <a:rPr lang="en-US" b="1" dirty="0"/>
              <a:t> of our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39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Trusted Oracles: added trust mechanism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/>
              <a:t>IOC: monetary rewards for correct computations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/>
              <a:t>TEEs: special hardware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/>
              <a:t>ZKPs: mathematical proofs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/>
              <a:t>Preprocessing: require key exchange between participants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/>
              <a:t>Transparent: require no key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/>
              <a:t>MPC: jointly execute secret computation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/>
              <a:t>LSS: polynomial interpolation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/>
              <a:t>other forms exist but not for blockchain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10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correctness of results depends on aggregation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11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56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hyperlink" Target="http://wwwmatthes.in.tum.de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FF0EA78-1210-4311-ACBD-A93266125F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99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0FF0EA78-1210-4311-ACBD-A93266125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9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319045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Bernd Steinkopf | Analysis and Implementation of Verifiable Computation Techniques for Energy Blockchain Applications | 14.12.2020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80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  <a:noFill/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FD419-F1F4-514A-8F63-C588A231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F4125-9FA7-BC47-8D3A-83BD3CF5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5571F-FB09-514A-BAC5-6C625B74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637269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82" r:id="rId11"/>
    <p:sldLayoutId id="2147483783" r:id="rId12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8983-F66D-4448-9479-CD135B39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r>
              <a:rPr lang="en-US" dirty="0"/>
              <a:t>Analysis and Implementation </a:t>
            </a:r>
            <a:br>
              <a:rPr lang="en-US" dirty="0"/>
            </a:br>
            <a:r>
              <a:rPr lang="en-US" dirty="0"/>
              <a:t>of Verifiable Computation Techniques </a:t>
            </a:r>
            <a:br>
              <a:rPr lang="en-US" dirty="0"/>
            </a:br>
            <a:r>
              <a:rPr lang="en-US" dirty="0"/>
              <a:t>for Energy Blockchain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2FE5F-48AE-4BFD-9B9B-8E5702C02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Bernd Steinkopf - Dec. 14</a:t>
            </a:r>
            <a:r>
              <a:rPr lang="en-US" baseline="30000"/>
              <a:t>th</a:t>
            </a:r>
            <a:r>
              <a:rPr lang="en-US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39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17F9-DF56-4CB9-B96F-65FC6A44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9176F52-1DA0-4A11-B1CC-1DE3928F6B18}"/>
              </a:ext>
            </a:extLst>
          </p:cNvPr>
          <p:cNvSpPr/>
          <p:nvPr/>
        </p:nvSpPr>
        <p:spPr>
          <a:xfrm>
            <a:off x="2664112" y="955317"/>
            <a:ext cx="3429029" cy="701747"/>
          </a:xfrm>
          <a:custGeom>
            <a:avLst/>
            <a:gdLst>
              <a:gd name="connsiteX0" fmla="*/ 0 w 3429029"/>
              <a:gd name="connsiteY0" fmla="*/ 70175 h 701747"/>
              <a:gd name="connsiteX1" fmla="*/ 70175 w 3429029"/>
              <a:gd name="connsiteY1" fmla="*/ 0 h 701747"/>
              <a:gd name="connsiteX2" fmla="*/ 3358854 w 3429029"/>
              <a:gd name="connsiteY2" fmla="*/ 0 h 701747"/>
              <a:gd name="connsiteX3" fmla="*/ 3429029 w 3429029"/>
              <a:gd name="connsiteY3" fmla="*/ 70175 h 701747"/>
              <a:gd name="connsiteX4" fmla="*/ 3429029 w 3429029"/>
              <a:gd name="connsiteY4" fmla="*/ 631572 h 701747"/>
              <a:gd name="connsiteX5" fmla="*/ 3358854 w 3429029"/>
              <a:gd name="connsiteY5" fmla="*/ 701747 h 701747"/>
              <a:gd name="connsiteX6" fmla="*/ 70175 w 3429029"/>
              <a:gd name="connsiteY6" fmla="*/ 701747 h 701747"/>
              <a:gd name="connsiteX7" fmla="*/ 0 w 3429029"/>
              <a:gd name="connsiteY7" fmla="*/ 631572 h 701747"/>
              <a:gd name="connsiteX8" fmla="*/ 0 w 3429029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29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3358854" y="0"/>
                </a:lnTo>
                <a:cubicBezTo>
                  <a:pt x="3397611" y="0"/>
                  <a:pt x="3429029" y="31418"/>
                  <a:pt x="3429029" y="70175"/>
                </a:cubicBezTo>
                <a:lnTo>
                  <a:pt x="3429029" y="631572"/>
                </a:lnTo>
                <a:cubicBezTo>
                  <a:pt x="3429029" y="670329"/>
                  <a:pt x="3397611" y="701747"/>
                  <a:pt x="3358854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3" tIns="138663" rIns="138663" bIns="13866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Theory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30B6650-369A-4242-81AA-34AFF4378BD5}"/>
              </a:ext>
            </a:extLst>
          </p:cNvPr>
          <p:cNvSpPr/>
          <p:nvPr/>
        </p:nvSpPr>
        <p:spPr>
          <a:xfrm>
            <a:off x="2667459" y="180227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Use Case Requirements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7F970DE-8BE0-4C3D-9E82-6F9C0631834D}"/>
              </a:ext>
            </a:extLst>
          </p:cNvPr>
          <p:cNvSpPr/>
          <p:nvPr/>
        </p:nvSpPr>
        <p:spPr>
          <a:xfrm>
            <a:off x="2667459" y="264923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Literature Analysis – Blockchain in the Energy Industry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116F70B-44BC-4692-B51B-CBC597BED344}"/>
              </a:ext>
            </a:extLst>
          </p:cNvPr>
          <p:cNvSpPr/>
          <p:nvPr/>
        </p:nvSpPr>
        <p:spPr>
          <a:xfrm>
            <a:off x="4431069" y="180227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Technology Comparison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2DE96C0-40FE-4696-B44D-39A895E5C4DA}"/>
              </a:ext>
            </a:extLst>
          </p:cNvPr>
          <p:cNvSpPr/>
          <p:nvPr/>
        </p:nvSpPr>
        <p:spPr>
          <a:xfrm>
            <a:off x="4431069" y="264923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 eaLnBrk="1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Literature Analysis – Verifiable Computing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BC2ADA2-7162-4023-945B-70D88F0A9FF0}"/>
              </a:ext>
            </a:extLst>
          </p:cNvPr>
          <p:cNvSpPr/>
          <p:nvPr/>
        </p:nvSpPr>
        <p:spPr>
          <a:xfrm>
            <a:off x="6303118" y="955317"/>
            <a:ext cx="5214325" cy="701747"/>
          </a:xfrm>
          <a:custGeom>
            <a:avLst/>
            <a:gdLst>
              <a:gd name="connsiteX0" fmla="*/ 0 w 5214325"/>
              <a:gd name="connsiteY0" fmla="*/ 70175 h 701747"/>
              <a:gd name="connsiteX1" fmla="*/ 70175 w 5214325"/>
              <a:gd name="connsiteY1" fmla="*/ 0 h 701747"/>
              <a:gd name="connsiteX2" fmla="*/ 5144150 w 5214325"/>
              <a:gd name="connsiteY2" fmla="*/ 0 h 701747"/>
              <a:gd name="connsiteX3" fmla="*/ 5214325 w 5214325"/>
              <a:gd name="connsiteY3" fmla="*/ 70175 h 701747"/>
              <a:gd name="connsiteX4" fmla="*/ 5214325 w 5214325"/>
              <a:gd name="connsiteY4" fmla="*/ 631572 h 701747"/>
              <a:gd name="connsiteX5" fmla="*/ 5144150 w 5214325"/>
              <a:gd name="connsiteY5" fmla="*/ 701747 h 701747"/>
              <a:gd name="connsiteX6" fmla="*/ 70175 w 5214325"/>
              <a:gd name="connsiteY6" fmla="*/ 701747 h 701747"/>
              <a:gd name="connsiteX7" fmla="*/ 0 w 5214325"/>
              <a:gd name="connsiteY7" fmla="*/ 631572 h 701747"/>
              <a:gd name="connsiteX8" fmla="*/ 0 w 5214325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4325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5144150" y="0"/>
                </a:lnTo>
                <a:cubicBezTo>
                  <a:pt x="5182907" y="0"/>
                  <a:pt x="5214325" y="31418"/>
                  <a:pt x="5214325" y="70175"/>
                </a:cubicBezTo>
                <a:lnTo>
                  <a:pt x="5214325" y="631572"/>
                </a:lnTo>
                <a:cubicBezTo>
                  <a:pt x="5214325" y="670329"/>
                  <a:pt x="5182907" y="701747"/>
                  <a:pt x="5144150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3" tIns="138663" rIns="138663" bIns="13866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Implementation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06FCA71-BE93-4256-81B0-4B62B22374A0}"/>
              </a:ext>
            </a:extLst>
          </p:cNvPr>
          <p:cNvSpPr/>
          <p:nvPr/>
        </p:nvSpPr>
        <p:spPr>
          <a:xfrm>
            <a:off x="6303169" y="1802278"/>
            <a:ext cx="3858249" cy="701747"/>
          </a:xfrm>
          <a:custGeom>
            <a:avLst/>
            <a:gdLst>
              <a:gd name="connsiteX0" fmla="*/ 0 w 3858249"/>
              <a:gd name="connsiteY0" fmla="*/ 70175 h 701747"/>
              <a:gd name="connsiteX1" fmla="*/ 70175 w 3858249"/>
              <a:gd name="connsiteY1" fmla="*/ 0 h 701747"/>
              <a:gd name="connsiteX2" fmla="*/ 3788074 w 3858249"/>
              <a:gd name="connsiteY2" fmla="*/ 0 h 701747"/>
              <a:gd name="connsiteX3" fmla="*/ 3858249 w 3858249"/>
              <a:gd name="connsiteY3" fmla="*/ 70175 h 701747"/>
              <a:gd name="connsiteX4" fmla="*/ 3858249 w 3858249"/>
              <a:gd name="connsiteY4" fmla="*/ 631572 h 701747"/>
              <a:gd name="connsiteX5" fmla="*/ 3788074 w 3858249"/>
              <a:gd name="connsiteY5" fmla="*/ 701747 h 701747"/>
              <a:gd name="connsiteX6" fmla="*/ 70175 w 3858249"/>
              <a:gd name="connsiteY6" fmla="*/ 701747 h 701747"/>
              <a:gd name="connsiteX7" fmla="*/ 0 w 3858249"/>
              <a:gd name="connsiteY7" fmla="*/ 631572 h 701747"/>
              <a:gd name="connsiteX8" fmla="*/ 0 w 3858249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8249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3788074" y="0"/>
                </a:lnTo>
                <a:cubicBezTo>
                  <a:pt x="3826831" y="0"/>
                  <a:pt x="3858249" y="31418"/>
                  <a:pt x="3858249" y="70175"/>
                </a:cubicBezTo>
                <a:lnTo>
                  <a:pt x="3858249" y="631572"/>
                </a:lnTo>
                <a:cubicBezTo>
                  <a:pt x="3858249" y="670329"/>
                  <a:pt x="3826831" y="701747"/>
                  <a:pt x="3788074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Software Framework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0B96415-32D6-47B0-868C-5166ACC3FC02}"/>
              </a:ext>
            </a:extLst>
          </p:cNvPr>
          <p:cNvSpPr/>
          <p:nvPr/>
        </p:nvSpPr>
        <p:spPr>
          <a:xfrm>
            <a:off x="6303169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Use Case Model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21F3469-E3E5-47C7-91FA-5AA3CD0076B7}"/>
              </a:ext>
            </a:extLst>
          </p:cNvPr>
          <p:cNvSpPr/>
          <p:nvPr/>
        </p:nvSpPr>
        <p:spPr>
          <a:xfrm>
            <a:off x="7606751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Development Environment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3632C01-2AFC-4C1E-BD5F-C14A23345E18}"/>
              </a:ext>
            </a:extLst>
          </p:cNvPr>
          <p:cNvSpPr/>
          <p:nvPr/>
        </p:nvSpPr>
        <p:spPr>
          <a:xfrm>
            <a:off x="8910332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Algorithmic Implementation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2C5C695-A14D-4947-BDA2-22F3778576E0}"/>
              </a:ext>
            </a:extLst>
          </p:cNvPr>
          <p:cNvSpPr/>
          <p:nvPr/>
        </p:nvSpPr>
        <p:spPr>
          <a:xfrm>
            <a:off x="10266305" y="180227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Performance Evaluation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43666FF-CF97-43C0-8079-185B48491028}"/>
              </a:ext>
            </a:extLst>
          </p:cNvPr>
          <p:cNvSpPr/>
          <p:nvPr/>
        </p:nvSpPr>
        <p:spPr>
          <a:xfrm>
            <a:off x="10266305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Framework </a:t>
            </a:r>
            <a:br>
              <a:rPr lang="en-US" sz="1200" kern="1200" dirty="0"/>
            </a:br>
            <a:r>
              <a:rPr lang="en-US" sz="1200" kern="1200" dirty="0"/>
              <a:t>Test Run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BC426AC-7E5B-4360-B597-619AAA7C3570}"/>
              </a:ext>
            </a:extLst>
          </p:cNvPr>
          <p:cNvSpPr/>
          <p:nvPr/>
        </p:nvSpPr>
        <p:spPr>
          <a:xfrm>
            <a:off x="662156" y="953537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Goals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C51D7D6-B012-44FA-9EBB-949854BC518C}"/>
              </a:ext>
            </a:extLst>
          </p:cNvPr>
          <p:cNvSpPr/>
          <p:nvPr/>
        </p:nvSpPr>
        <p:spPr>
          <a:xfrm>
            <a:off x="662156" y="1763031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Artifacts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1399F6B-3202-457C-A701-401AA820FDF9}"/>
              </a:ext>
            </a:extLst>
          </p:cNvPr>
          <p:cNvSpPr/>
          <p:nvPr/>
        </p:nvSpPr>
        <p:spPr>
          <a:xfrm>
            <a:off x="662156" y="2572525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Tasks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5CEB-BA7D-4BEC-B68E-61BEE0C3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0BD19-6919-43FC-B952-25494EE6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Bernd Steinkopf | Analysis and Implementation of Verifiable Computation Techniques for Energy Blockchain Applications | 14.12.2020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EF63FB-BFFA-4475-A197-6197B505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A0AA17F-C211-4745-ACE4-C40B2577A820}"/>
              </a:ext>
            </a:extLst>
          </p:cNvPr>
          <p:cNvGrpSpPr/>
          <p:nvPr/>
        </p:nvGrpSpPr>
        <p:grpSpPr>
          <a:xfrm>
            <a:off x="468128" y="3706154"/>
            <a:ext cx="11055567" cy="769441"/>
            <a:chOff x="468128" y="3706154"/>
            <a:chExt cx="11055567" cy="76944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2E0EA5-A666-4280-B9A6-90BEF2915A63}"/>
                </a:ext>
              </a:extLst>
            </p:cNvPr>
            <p:cNvSpPr/>
            <p:nvPr/>
          </p:nvSpPr>
          <p:spPr>
            <a:xfrm>
              <a:off x="661373" y="3810000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What are the requirements and challenges of </a:t>
              </a:r>
              <a:br>
                <a:rPr lang="en-US" kern="1200" dirty="0"/>
              </a:br>
              <a:r>
                <a:rPr lang="en-US" kern="1200" dirty="0"/>
                <a:t>common </a:t>
              </a:r>
              <a:r>
                <a:rPr lang="en-US" kern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blockchain</a:t>
              </a:r>
              <a:r>
                <a:rPr lang="en-US" kern="1200" dirty="0"/>
                <a:t> applications in the energy industry?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47FAC7-6293-44EA-AF30-EC3C084DE172}"/>
                </a:ext>
              </a:extLst>
            </p:cNvPr>
            <p:cNvSpPr/>
            <p:nvPr/>
          </p:nvSpPr>
          <p:spPr>
            <a:xfrm>
              <a:off x="468128" y="3706154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CF8E6DE-51E8-4F88-970A-1033BAC25F2E}"/>
              </a:ext>
            </a:extLst>
          </p:cNvPr>
          <p:cNvGrpSpPr/>
          <p:nvPr/>
        </p:nvGrpSpPr>
        <p:grpSpPr>
          <a:xfrm>
            <a:off x="468128" y="4390218"/>
            <a:ext cx="11055567" cy="769441"/>
            <a:chOff x="468128" y="4390218"/>
            <a:chExt cx="11055567" cy="76944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1B51EB-9EAB-4DB8-A107-3F3CA2540787}"/>
                </a:ext>
              </a:extLst>
            </p:cNvPr>
            <p:cNvSpPr/>
            <p:nvPr/>
          </p:nvSpPr>
          <p:spPr>
            <a:xfrm>
              <a:off x="661373" y="4509521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marR="0" lvl="0" indent="0" defTabSz="1022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can the use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</a:t>
              </a:r>
              <a:b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security and reliability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energy-related blockchain applications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B5B7FC-767E-47FC-B863-40DC304CE385}"/>
                </a:ext>
              </a:extLst>
            </p:cNvPr>
            <p:cNvSpPr/>
            <p:nvPr/>
          </p:nvSpPr>
          <p:spPr>
            <a:xfrm>
              <a:off x="468128" y="4390218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05F28D4-3682-4F11-B696-B9EA291CA633}"/>
              </a:ext>
            </a:extLst>
          </p:cNvPr>
          <p:cNvGrpSpPr/>
          <p:nvPr/>
        </p:nvGrpSpPr>
        <p:grpSpPr>
          <a:xfrm>
            <a:off x="468128" y="5105195"/>
            <a:ext cx="11055567" cy="769441"/>
            <a:chOff x="468128" y="5105195"/>
            <a:chExt cx="11055567" cy="76944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1F2EE7-52B6-48DD-A842-5FFA13E57C64}"/>
                </a:ext>
              </a:extLst>
            </p:cNvPr>
            <p:cNvSpPr/>
            <p:nvPr/>
          </p:nvSpPr>
          <p:spPr>
            <a:xfrm>
              <a:off x="661373" y="5209042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do different blockchain-based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techniques</a:t>
              </a:r>
              <a:r>
                <a:rPr lang="en-US" kern="1200" dirty="0"/>
                <a:t> compare </a:t>
              </a:r>
              <a:br>
                <a:rPr lang="en-US" kern="1200" dirty="0"/>
              </a:br>
              <a:r>
                <a:rPr lang="en-US" kern="1200" dirty="0"/>
                <a:t>in terms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performance, security and usability</a:t>
              </a:r>
              <a:r>
                <a:rPr lang="en-US" kern="1200" dirty="0"/>
                <a:t>?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EBEB66A-2EC2-45E5-A346-D69A7E64963F}"/>
                </a:ext>
              </a:extLst>
            </p:cNvPr>
            <p:cNvSpPr/>
            <p:nvPr/>
          </p:nvSpPr>
          <p:spPr>
            <a:xfrm>
              <a:off x="468128" y="5105195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344693-6971-4460-AD89-CA6332DE7F68}"/>
              </a:ext>
            </a:extLst>
          </p:cNvPr>
          <p:cNvGrpSpPr/>
          <p:nvPr/>
        </p:nvGrpSpPr>
        <p:grpSpPr>
          <a:xfrm>
            <a:off x="468128" y="5799635"/>
            <a:ext cx="11057122" cy="769441"/>
            <a:chOff x="468128" y="5799635"/>
            <a:chExt cx="11057122" cy="76944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D0DEF0-CDBF-4A00-AD1C-E7E8749FA305}"/>
                </a:ext>
              </a:extLst>
            </p:cNvPr>
            <p:cNvSpPr/>
            <p:nvPr/>
          </p:nvSpPr>
          <p:spPr>
            <a:xfrm>
              <a:off x="662928" y="5908563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0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Which measures are required to prototypically implement </a:t>
              </a:r>
              <a:br>
                <a:rPr lang="en-US" kern="1200" dirty="0"/>
              </a:br>
              <a:r>
                <a:rPr lang="en-US" kern="1200" dirty="0"/>
                <a:t>a functioning infrastructure for solving blockchain-aided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computations</a:t>
              </a:r>
              <a:r>
                <a:rPr lang="en-US" kern="1200" dirty="0"/>
                <a:t>?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04CFD43-9D7F-41D2-933E-300BD906789B}"/>
                </a:ext>
              </a:extLst>
            </p:cNvPr>
            <p:cNvSpPr/>
            <p:nvPr/>
          </p:nvSpPr>
          <p:spPr>
            <a:xfrm>
              <a:off x="468128" y="5799635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RQ#4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3E7D0B7-1F99-445C-B516-E0DC33FCE42A}"/>
              </a:ext>
            </a:extLst>
          </p:cNvPr>
          <p:cNvSpPr/>
          <p:nvPr/>
        </p:nvSpPr>
        <p:spPr>
          <a:xfrm>
            <a:off x="3490643" y="1502449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6610B5-03C4-4DB2-BABB-067DEC0EAA22}"/>
              </a:ext>
            </a:extLst>
          </p:cNvPr>
          <p:cNvSpPr/>
          <p:nvPr/>
        </p:nvSpPr>
        <p:spPr>
          <a:xfrm>
            <a:off x="3891068" y="1497374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/2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660037-68AF-465B-97ED-DAFEF6988C93}"/>
              </a:ext>
            </a:extLst>
          </p:cNvPr>
          <p:cNvSpPr/>
          <p:nvPr/>
        </p:nvSpPr>
        <p:spPr>
          <a:xfrm>
            <a:off x="5486642" y="1502449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8FC737-A1E6-4F76-82A7-946A6F358BDF}"/>
              </a:ext>
            </a:extLst>
          </p:cNvPr>
          <p:cNvSpPr/>
          <p:nvPr/>
        </p:nvSpPr>
        <p:spPr>
          <a:xfrm>
            <a:off x="10920536" y="698952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#4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804883-6F6B-4002-8D30-49F10DFB4D57}"/>
              </a:ext>
            </a:extLst>
          </p:cNvPr>
          <p:cNvGrpSpPr/>
          <p:nvPr/>
        </p:nvGrpSpPr>
        <p:grpSpPr>
          <a:xfrm>
            <a:off x="3306528" y="1965168"/>
            <a:ext cx="380586" cy="377362"/>
            <a:chOff x="2916578" y="74181"/>
            <a:chExt cx="894594" cy="8870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572F307-45E2-4005-B663-74FAFC541A1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0" name="Graphic 3" descr="Checkmark">
              <a:extLst>
                <a:ext uri="{FF2B5EF4-FFF2-40B4-BE49-F238E27FC236}">
                  <a16:creationId xmlns:a16="http://schemas.microsoft.com/office/drawing/2014/main" id="{68E3C887-B310-4B84-9CC0-3548756A7C3A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698AA48-1722-47FE-9463-F6A424A82239}"/>
              </a:ext>
            </a:extLst>
          </p:cNvPr>
          <p:cNvGrpSpPr/>
          <p:nvPr/>
        </p:nvGrpSpPr>
        <p:grpSpPr>
          <a:xfrm>
            <a:off x="3306528" y="2816517"/>
            <a:ext cx="380586" cy="377362"/>
            <a:chOff x="2916578" y="74181"/>
            <a:chExt cx="894594" cy="88701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612E17C-602D-4085-8BFA-2B8398BE5503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3" name="Graphic 3" descr="Checkmark">
              <a:extLst>
                <a:ext uri="{FF2B5EF4-FFF2-40B4-BE49-F238E27FC236}">
                  <a16:creationId xmlns:a16="http://schemas.microsoft.com/office/drawing/2014/main" id="{BA241385-E23B-4E9C-AD65-44131FBB4DE8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579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/>
      <p:bldP spid="81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545F7-6CDA-4E51-86F8-33F26DD8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B095A-B699-4EAF-A770-D865A972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5008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2AB7B3DE-BC04-4770-AAD1-637624795B50}"/>
              </a:ext>
            </a:extLst>
          </p:cNvPr>
          <p:cNvGrpSpPr/>
          <p:nvPr/>
        </p:nvGrpSpPr>
        <p:grpSpPr>
          <a:xfrm>
            <a:off x="4659467" y="3727956"/>
            <a:ext cx="3063419" cy="1276461"/>
            <a:chOff x="4659467" y="3727956"/>
            <a:chExt cx="3063419" cy="12764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39404E-4388-4987-9157-B2F37CD7B7AB}"/>
                </a:ext>
              </a:extLst>
            </p:cNvPr>
            <p:cNvSpPr/>
            <p:nvPr/>
          </p:nvSpPr>
          <p:spPr>
            <a:xfrm>
              <a:off x="4659467" y="3727956"/>
              <a:ext cx="369795" cy="8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1655"/>
                  </a:lnTo>
                  <a:lnTo>
                    <a:pt x="369795" y="83165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FDBF86-6B77-4B09-90EB-98B9EA1237C7}"/>
                </a:ext>
              </a:extLst>
            </p:cNvPr>
            <p:cNvSpPr/>
            <p:nvPr/>
          </p:nvSpPr>
          <p:spPr>
            <a:xfrm>
              <a:off x="5029262" y="4114804"/>
              <a:ext cx="2693624" cy="889613"/>
            </a:xfrm>
            <a:custGeom>
              <a:avLst/>
              <a:gdLst>
                <a:gd name="connsiteX0" fmla="*/ 0 w 2693624"/>
                <a:gd name="connsiteY0" fmla="*/ 0 h 889613"/>
                <a:gd name="connsiteX1" fmla="*/ 2693624 w 2693624"/>
                <a:gd name="connsiteY1" fmla="*/ 0 h 889613"/>
                <a:gd name="connsiteX2" fmla="*/ 2693624 w 2693624"/>
                <a:gd name="connsiteY2" fmla="*/ 889613 h 889613"/>
                <a:gd name="connsiteX3" fmla="*/ 0 w 2693624"/>
                <a:gd name="connsiteY3" fmla="*/ 889613 h 889613"/>
                <a:gd name="connsiteX4" fmla="*/ 0 w 26936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624" h="889613">
                  <a:moveTo>
                    <a:pt x="0" y="0"/>
                  </a:moveTo>
                  <a:lnTo>
                    <a:pt x="2693624" y="0"/>
                  </a:lnTo>
                  <a:lnTo>
                    <a:pt x="26936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960" tIns="13335" rIns="13335" bIns="1333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Preprocessing </a:t>
              </a:r>
              <a:r>
                <a:rPr lang="en-US" sz="2100" kern="1200" baseline="0" dirty="0" err="1"/>
                <a:t>zkSNARKs</a:t>
              </a:r>
              <a:endParaRPr lang="en-US" sz="2100" kern="12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B2B1CCE-7F88-417F-8316-29FF25302B74}"/>
                </a:ext>
              </a:extLst>
            </p:cNvPr>
            <p:cNvSpPr/>
            <p:nvPr/>
          </p:nvSpPr>
          <p:spPr bwMode="auto">
            <a:xfrm>
              <a:off x="5106680" y="4221474"/>
              <a:ext cx="685800" cy="6762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9" name="Graphic 48" descr="Key">
              <a:extLst>
                <a:ext uri="{FF2B5EF4-FFF2-40B4-BE49-F238E27FC236}">
                  <a16:creationId xmlns:a16="http://schemas.microsoft.com/office/drawing/2014/main" id="{BA6F721A-B562-47D8-AEDA-6A034BC50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5914" y="4255945"/>
              <a:ext cx="607332" cy="60733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A2463C-DD12-48F7-BC35-C7412C04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Taxonomy of Verifiable Computing Techniques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81C8-BA51-44FB-925B-F47AD498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51F02B-FBCE-4F49-BC91-5CB74DA48DBF}"/>
              </a:ext>
            </a:extLst>
          </p:cNvPr>
          <p:cNvGrpSpPr/>
          <p:nvPr/>
        </p:nvGrpSpPr>
        <p:grpSpPr>
          <a:xfrm>
            <a:off x="697005" y="3727956"/>
            <a:ext cx="3063419" cy="1276461"/>
            <a:chOff x="697005" y="3727956"/>
            <a:chExt cx="3063419" cy="127646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37D6F6-0E2C-4698-BFD9-A051E85E16C5}"/>
                </a:ext>
              </a:extLst>
            </p:cNvPr>
            <p:cNvSpPr/>
            <p:nvPr/>
          </p:nvSpPr>
          <p:spPr>
            <a:xfrm>
              <a:off x="697005" y="3727956"/>
              <a:ext cx="369795" cy="8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1655"/>
                  </a:lnTo>
                  <a:lnTo>
                    <a:pt x="369795" y="83165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069542-6DE8-43F2-A067-C767AC673EE6}"/>
                </a:ext>
              </a:extLst>
            </p:cNvPr>
            <p:cNvSpPr/>
            <p:nvPr/>
          </p:nvSpPr>
          <p:spPr>
            <a:xfrm>
              <a:off x="1066800" y="4114804"/>
              <a:ext cx="2693624" cy="889613"/>
            </a:xfrm>
            <a:custGeom>
              <a:avLst/>
              <a:gdLst>
                <a:gd name="connsiteX0" fmla="*/ 0 w 2693624"/>
                <a:gd name="connsiteY0" fmla="*/ 0 h 889613"/>
                <a:gd name="connsiteX1" fmla="*/ 2693624 w 2693624"/>
                <a:gd name="connsiteY1" fmla="*/ 0 h 889613"/>
                <a:gd name="connsiteX2" fmla="*/ 2693624 w 2693624"/>
                <a:gd name="connsiteY2" fmla="*/ 889613 h 889613"/>
                <a:gd name="connsiteX3" fmla="*/ 0 w 2693624"/>
                <a:gd name="connsiteY3" fmla="*/ 889613 h 889613"/>
                <a:gd name="connsiteX4" fmla="*/ 0 w 26936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624" h="889613">
                  <a:moveTo>
                    <a:pt x="0" y="0"/>
                  </a:moveTo>
                  <a:lnTo>
                    <a:pt x="2693624" y="0"/>
                  </a:lnTo>
                  <a:lnTo>
                    <a:pt x="26936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960" tIns="13335" rIns="13335" bIns="1333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Incentive-compatible </a:t>
              </a:r>
              <a:br>
                <a:rPr lang="en-US" sz="2100" kern="1200" baseline="0" dirty="0"/>
              </a:br>
              <a:r>
                <a:rPr lang="en-US" sz="2100" kern="1200" baseline="0" dirty="0"/>
                <a:t>Off-Chaining</a:t>
              </a:r>
              <a:endParaRPr lang="en-US" sz="2100" kern="12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0BFA55-25BF-40D3-83FE-D09D989E1731}"/>
                </a:ext>
              </a:extLst>
            </p:cNvPr>
            <p:cNvSpPr/>
            <p:nvPr/>
          </p:nvSpPr>
          <p:spPr bwMode="auto">
            <a:xfrm>
              <a:off x="1143000" y="4221473"/>
              <a:ext cx="685800" cy="6762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36" name="Graphic 35" descr="Bitcoin">
              <a:extLst>
                <a:ext uri="{FF2B5EF4-FFF2-40B4-BE49-F238E27FC236}">
                  <a16:creationId xmlns:a16="http://schemas.microsoft.com/office/drawing/2014/main" id="{244D8535-CB3D-4EBA-A2E3-718473695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2234" y="4255944"/>
              <a:ext cx="607332" cy="60733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DEADC8-441B-4D41-9113-40D02DFD2910}"/>
              </a:ext>
            </a:extLst>
          </p:cNvPr>
          <p:cNvGrpSpPr/>
          <p:nvPr/>
        </p:nvGrpSpPr>
        <p:grpSpPr>
          <a:xfrm>
            <a:off x="697005" y="3727956"/>
            <a:ext cx="3063419" cy="2539712"/>
            <a:chOff x="697005" y="3727956"/>
            <a:chExt cx="3063419" cy="253971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10B2D03-53EC-4EC1-8A2C-085496A5570F}"/>
                </a:ext>
              </a:extLst>
            </p:cNvPr>
            <p:cNvSpPr/>
            <p:nvPr/>
          </p:nvSpPr>
          <p:spPr>
            <a:xfrm>
              <a:off x="697005" y="3727956"/>
              <a:ext cx="369795" cy="20949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94905"/>
                  </a:lnTo>
                  <a:lnTo>
                    <a:pt x="369795" y="209490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BE8658-C483-4789-9968-844E968A7075}"/>
                </a:ext>
              </a:extLst>
            </p:cNvPr>
            <p:cNvSpPr/>
            <p:nvPr/>
          </p:nvSpPr>
          <p:spPr>
            <a:xfrm>
              <a:off x="1066800" y="5378055"/>
              <a:ext cx="2693624" cy="889613"/>
            </a:xfrm>
            <a:custGeom>
              <a:avLst/>
              <a:gdLst>
                <a:gd name="connsiteX0" fmla="*/ 0 w 2693624"/>
                <a:gd name="connsiteY0" fmla="*/ 0 h 889613"/>
                <a:gd name="connsiteX1" fmla="*/ 2693624 w 2693624"/>
                <a:gd name="connsiteY1" fmla="*/ 0 h 889613"/>
                <a:gd name="connsiteX2" fmla="*/ 2693624 w 2693624"/>
                <a:gd name="connsiteY2" fmla="*/ 889613 h 889613"/>
                <a:gd name="connsiteX3" fmla="*/ 0 w 2693624"/>
                <a:gd name="connsiteY3" fmla="*/ 889613 h 889613"/>
                <a:gd name="connsiteX4" fmla="*/ 0 w 26936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624" h="889613">
                  <a:moveTo>
                    <a:pt x="0" y="0"/>
                  </a:moveTo>
                  <a:lnTo>
                    <a:pt x="2693624" y="0"/>
                  </a:lnTo>
                  <a:lnTo>
                    <a:pt x="26936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960" tIns="13335" rIns="13335" bIns="1333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Trusted Execution Environments</a:t>
              </a:r>
              <a:endParaRPr lang="en-US" sz="2100" kern="12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A50FFD7-FCC6-4C43-B789-082566721618}"/>
                </a:ext>
              </a:extLst>
            </p:cNvPr>
            <p:cNvSpPr/>
            <p:nvPr/>
          </p:nvSpPr>
          <p:spPr bwMode="auto">
            <a:xfrm>
              <a:off x="1143000" y="5484724"/>
              <a:ext cx="685800" cy="6762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0" name="Graphic 39" descr="Processor">
              <a:extLst>
                <a:ext uri="{FF2B5EF4-FFF2-40B4-BE49-F238E27FC236}">
                  <a16:creationId xmlns:a16="http://schemas.microsoft.com/office/drawing/2014/main" id="{7CEA198F-0772-4F9B-B9FB-E8769622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182234" y="5519195"/>
              <a:ext cx="607332" cy="60733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ED9B12-1E08-4CC9-9338-60C106AEB1A0}"/>
              </a:ext>
            </a:extLst>
          </p:cNvPr>
          <p:cNvGrpSpPr/>
          <p:nvPr/>
        </p:nvGrpSpPr>
        <p:grpSpPr>
          <a:xfrm>
            <a:off x="8621929" y="3727956"/>
            <a:ext cx="3063420" cy="1276461"/>
            <a:chOff x="8621929" y="3727956"/>
            <a:chExt cx="3063420" cy="12764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EA7BCF-71FA-48B1-AB57-CFD553873941}"/>
                </a:ext>
              </a:extLst>
            </p:cNvPr>
            <p:cNvSpPr/>
            <p:nvPr/>
          </p:nvSpPr>
          <p:spPr>
            <a:xfrm>
              <a:off x="8621929" y="3727956"/>
              <a:ext cx="369795" cy="831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1655"/>
                  </a:lnTo>
                  <a:lnTo>
                    <a:pt x="369795" y="83165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198FE9-9B30-4A55-88F0-02DF0F7F98D9}"/>
                </a:ext>
              </a:extLst>
            </p:cNvPr>
            <p:cNvSpPr/>
            <p:nvPr/>
          </p:nvSpPr>
          <p:spPr>
            <a:xfrm>
              <a:off x="8991725" y="4114804"/>
              <a:ext cx="2693624" cy="889613"/>
            </a:xfrm>
            <a:custGeom>
              <a:avLst/>
              <a:gdLst>
                <a:gd name="connsiteX0" fmla="*/ 0 w 2693624"/>
                <a:gd name="connsiteY0" fmla="*/ 0 h 889613"/>
                <a:gd name="connsiteX1" fmla="*/ 2693624 w 2693624"/>
                <a:gd name="connsiteY1" fmla="*/ 0 h 889613"/>
                <a:gd name="connsiteX2" fmla="*/ 2693624 w 2693624"/>
                <a:gd name="connsiteY2" fmla="*/ 889613 h 889613"/>
                <a:gd name="connsiteX3" fmla="*/ 0 w 2693624"/>
                <a:gd name="connsiteY3" fmla="*/ 889613 h 889613"/>
                <a:gd name="connsiteX4" fmla="*/ 0 w 26936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624" h="889613">
                  <a:moveTo>
                    <a:pt x="0" y="0"/>
                  </a:moveTo>
                  <a:lnTo>
                    <a:pt x="2693624" y="0"/>
                  </a:lnTo>
                  <a:lnTo>
                    <a:pt x="26936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960" tIns="13335" rIns="13335" bIns="1333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Linear </a:t>
              </a:r>
              <a:br>
                <a:rPr lang="en-US" sz="2100" kern="1200" baseline="0" dirty="0"/>
              </a:br>
              <a:r>
                <a:rPr lang="en-US" sz="2100" kern="1200" baseline="0" dirty="0"/>
                <a:t>Secret-Sharing</a:t>
              </a:r>
              <a:endParaRPr lang="en-US" sz="2100" kern="12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B35C2E0-36CE-4E1B-A3E3-9A2E925DA4F4}"/>
                </a:ext>
              </a:extLst>
            </p:cNvPr>
            <p:cNvSpPr/>
            <p:nvPr/>
          </p:nvSpPr>
          <p:spPr bwMode="auto">
            <a:xfrm>
              <a:off x="9067800" y="4221473"/>
              <a:ext cx="685800" cy="6762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55" name="Graphic 54" descr="Group brainstorm">
              <a:extLst>
                <a:ext uri="{FF2B5EF4-FFF2-40B4-BE49-F238E27FC236}">
                  <a16:creationId xmlns:a16="http://schemas.microsoft.com/office/drawing/2014/main" id="{147E30BD-047C-49CD-A348-CEB392427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107034" y="4255944"/>
              <a:ext cx="607332" cy="60733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6310DF0-3E42-476A-979F-8A036C5848AD}"/>
              </a:ext>
            </a:extLst>
          </p:cNvPr>
          <p:cNvGrpSpPr/>
          <p:nvPr/>
        </p:nvGrpSpPr>
        <p:grpSpPr>
          <a:xfrm>
            <a:off x="4659467" y="3727956"/>
            <a:ext cx="3063419" cy="2539712"/>
            <a:chOff x="4659467" y="3727956"/>
            <a:chExt cx="3063419" cy="253971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8E4AD9-A174-4A16-B57B-9459B475FCCC}"/>
                </a:ext>
              </a:extLst>
            </p:cNvPr>
            <p:cNvSpPr/>
            <p:nvPr/>
          </p:nvSpPr>
          <p:spPr>
            <a:xfrm>
              <a:off x="4659467" y="3727956"/>
              <a:ext cx="369795" cy="20949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94905"/>
                  </a:lnTo>
                  <a:lnTo>
                    <a:pt x="369795" y="209490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B0BC5C-B5FB-45B1-ABC3-327ACB0F8572}"/>
                </a:ext>
              </a:extLst>
            </p:cNvPr>
            <p:cNvSpPr/>
            <p:nvPr/>
          </p:nvSpPr>
          <p:spPr>
            <a:xfrm>
              <a:off x="5029262" y="5378055"/>
              <a:ext cx="2693624" cy="889613"/>
            </a:xfrm>
            <a:custGeom>
              <a:avLst/>
              <a:gdLst>
                <a:gd name="connsiteX0" fmla="*/ 0 w 2693624"/>
                <a:gd name="connsiteY0" fmla="*/ 0 h 889613"/>
                <a:gd name="connsiteX1" fmla="*/ 2693624 w 2693624"/>
                <a:gd name="connsiteY1" fmla="*/ 0 h 889613"/>
                <a:gd name="connsiteX2" fmla="*/ 2693624 w 2693624"/>
                <a:gd name="connsiteY2" fmla="*/ 889613 h 889613"/>
                <a:gd name="connsiteX3" fmla="*/ 0 w 2693624"/>
                <a:gd name="connsiteY3" fmla="*/ 889613 h 889613"/>
                <a:gd name="connsiteX4" fmla="*/ 0 w 26936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624" h="889613">
                  <a:moveTo>
                    <a:pt x="0" y="0"/>
                  </a:moveTo>
                  <a:lnTo>
                    <a:pt x="2693624" y="0"/>
                  </a:lnTo>
                  <a:lnTo>
                    <a:pt x="26936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960" tIns="13335" rIns="13335" bIns="1333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Transparent </a:t>
              </a:r>
              <a:r>
                <a:rPr lang="en-US" sz="2100" kern="1200" baseline="0" dirty="0" err="1"/>
                <a:t>zkSNARKs</a:t>
              </a:r>
              <a:endParaRPr lang="en-US" sz="2100" kern="12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885694E-DB99-4DE7-B0E5-094BBD18C61D}"/>
                </a:ext>
              </a:extLst>
            </p:cNvPr>
            <p:cNvSpPr/>
            <p:nvPr/>
          </p:nvSpPr>
          <p:spPr bwMode="auto">
            <a:xfrm>
              <a:off x="5106680" y="5484725"/>
              <a:ext cx="685800" cy="6762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52" name="Graphic 51" descr="Key">
              <a:extLst>
                <a:ext uri="{FF2B5EF4-FFF2-40B4-BE49-F238E27FC236}">
                  <a16:creationId xmlns:a16="http://schemas.microsoft.com/office/drawing/2014/main" id="{5BCF6B4E-19B6-452E-AF0B-8CCF2659F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145914" y="5519196"/>
              <a:ext cx="607332" cy="607332"/>
            </a:xfrm>
            <a:prstGeom prst="rect">
              <a:avLst/>
            </a:prstGeom>
          </p:spPr>
        </p:pic>
        <p:pic>
          <p:nvPicPr>
            <p:cNvPr id="56" name="Graphic 55" descr="Close">
              <a:extLst>
                <a:ext uri="{FF2B5EF4-FFF2-40B4-BE49-F238E27FC236}">
                  <a16:creationId xmlns:a16="http://schemas.microsoft.com/office/drawing/2014/main" id="{FD68DAEA-D324-4D04-8E13-77F87C53F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5187018" y="5570876"/>
              <a:ext cx="525124" cy="52512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FB659B-75A1-4A58-86F8-14C14D766177}"/>
              </a:ext>
            </a:extLst>
          </p:cNvPr>
          <p:cNvGrpSpPr/>
          <p:nvPr/>
        </p:nvGrpSpPr>
        <p:grpSpPr>
          <a:xfrm>
            <a:off x="338122" y="2464705"/>
            <a:ext cx="5756875" cy="1263250"/>
            <a:chOff x="338122" y="2464705"/>
            <a:chExt cx="5756875" cy="12632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0E6F74-8AD2-463E-A823-DCFC037A81B7}"/>
                </a:ext>
              </a:extLst>
            </p:cNvPr>
            <p:cNvSpPr/>
            <p:nvPr/>
          </p:nvSpPr>
          <p:spPr>
            <a:xfrm>
              <a:off x="2132535" y="2464705"/>
              <a:ext cx="3962462" cy="3736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62462" y="0"/>
                  </a:moveTo>
                  <a:lnTo>
                    <a:pt x="3962462" y="186818"/>
                  </a:lnTo>
                  <a:lnTo>
                    <a:pt x="0" y="186818"/>
                  </a:lnTo>
                  <a:lnTo>
                    <a:pt x="0" y="37363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80F80F-07ED-47D8-B794-44B9727FE9A7}"/>
                </a:ext>
              </a:extLst>
            </p:cNvPr>
            <p:cNvSpPr/>
            <p:nvPr/>
          </p:nvSpPr>
          <p:spPr>
            <a:xfrm>
              <a:off x="338122" y="2838342"/>
              <a:ext cx="3588824" cy="889613"/>
            </a:xfrm>
            <a:custGeom>
              <a:avLst/>
              <a:gdLst>
                <a:gd name="connsiteX0" fmla="*/ 0 w 3588824"/>
                <a:gd name="connsiteY0" fmla="*/ 0 h 889613"/>
                <a:gd name="connsiteX1" fmla="*/ 3588824 w 3588824"/>
                <a:gd name="connsiteY1" fmla="*/ 0 h 889613"/>
                <a:gd name="connsiteX2" fmla="*/ 3588824 w 3588824"/>
                <a:gd name="connsiteY2" fmla="*/ 889613 h 889613"/>
                <a:gd name="connsiteX3" fmla="*/ 0 w 3588824"/>
                <a:gd name="connsiteY3" fmla="*/ 889613 h 889613"/>
                <a:gd name="connsiteX4" fmla="*/ 0 w 35888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824" h="889613">
                  <a:moveTo>
                    <a:pt x="0" y="0"/>
                  </a:moveTo>
                  <a:lnTo>
                    <a:pt x="3588824" y="0"/>
                  </a:lnTo>
                  <a:lnTo>
                    <a:pt x="35888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Trusted Oracles</a:t>
              </a:r>
              <a:endParaRPr lang="en-US" sz="2100" kern="12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74269A-4454-4741-AE10-F317583E4834}"/>
              </a:ext>
            </a:extLst>
          </p:cNvPr>
          <p:cNvGrpSpPr/>
          <p:nvPr/>
        </p:nvGrpSpPr>
        <p:grpSpPr>
          <a:xfrm>
            <a:off x="4300585" y="2464705"/>
            <a:ext cx="3588824" cy="1263250"/>
            <a:chOff x="4300585" y="2464705"/>
            <a:chExt cx="3588824" cy="126325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F8F502-4555-48DF-8B4A-FC3A128F3404}"/>
                </a:ext>
              </a:extLst>
            </p:cNvPr>
            <p:cNvSpPr/>
            <p:nvPr/>
          </p:nvSpPr>
          <p:spPr>
            <a:xfrm>
              <a:off x="6049277" y="2464705"/>
              <a:ext cx="91440" cy="3736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7363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72E269-EAEA-4C07-93A2-17450238C2CD}"/>
                </a:ext>
              </a:extLst>
            </p:cNvPr>
            <p:cNvSpPr/>
            <p:nvPr/>
          </p:nvSpPr>
          <p:spPr>
            <a:xfrm>
              <a:off x="4300585" y="2838342"/>
              <a:ext cx="3588824" cy="889613"/>
            </a:xfrm>
            <a:custGeom>
              <a:avLst/>
              <a:gdLst>
                <a:gd name="connsiteX0" fmla="*/ 0 w 3588824"/>
                <a:gd name="connsiteY0" fmla="*/ 0 h 889613"/>
                <a:gd name="connsiteX1" fmla="*/ 3588824 w 3588824"/>
                <a:gd name="connsiteY1" fmla="*/ 0 h 889613"/>
                <a:gd name="connsiteX2" fmla="*/ 3588824 w 3588824"/>
                <a:gd name="connsiteY2" fmla="*/ 889613 h 889613"/>
                <a:gd name="connsiteX3" fmla="*/ 0 w 3588824"/>
                <a:gd name="connsiteY3" fmla="*/ 889613 h 889613"/>
                <a:gd name="connsiteX4" fmla="*/ 0 w 35888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824" h="889613">
                  <a:moveTo>
                    <a:pt x="0" y="0"/>
                  </a:moveTo>
                  <a:lnTo>
                    <a:pt x="3588824" y="0"/>
                  </a:lnTo>
                  <a:lnTo>
                    <a:pt x="35888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Zero-Knowledge Proofs</a:t>
              </a:r>
              <a:endParaRPr lang="en-US" sz="2100" kern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013A18-4EE3-4A89-A351-C4AD5772E526}"/>
              </a:ext>
            </a:extLst>
          </p:cNvPr>
          <p:cNvGrpSpPr/>
          <p:nvPr/>
        </p:nvGrpSpPr>
        <p:grpSpPr>
          <a:xfrm>
            <a:off x="6094997" y="2464705"/>
            <a:ext cx="5756874" cy="1263250"/>
            <a:chOff x="6094997" y="2464705"/>
            <a:chExt cx="5756874" cy="126325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047E8A-5B8D-4E53-B111-2C4B26E86079}"/>
                </a:ext>
              </a:extLst>
            </p:cNvPr>
            <p:cNvSpPr/>
            <p:nvPr/>
          </p:nvSpPr>
          <p:spPr>
            <a:xfrm>
              <a:off x="6094997" y="2464705"/>
              <a:ext cx="3962462" cy="3736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6818"/>
                  </a:lnTo>
                  <a:lnTo>
                    <a:pt x="3962462" y="186818"/>
                  </a:lnTo>
                  <a:lnTo>
                    <a:pt x="3962462" y="37363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C70E867-8C7B-4495-A797-23B092C4CF43}"/>
                </a:ext>
              </a:extLst>
            </p:cNvPr>
            <p:cNvSpPr/>
            <p:nvPr/>
          </p:nvSpPr>
          <p:spPr>
            <a:xfrm>
              <a:off x="8263047" y="2838342"/>
              <a:ext cx="3588824" cy="889613"/>
            </a:xfrm>
            <a:custGeom>
              <a:avLst/>
              <a:gdLst>
                <a:gd name="connsiteX0" fmla="*/ 0 w 3588824"/>
                <a:gd name="connsiteY0" fmla="*/ 0 h 889613"/>
                <a:gd name="connsiteX1" fmla="*/ 3588824 w 3588824"/>
                <a:gd name="connsiteY1" fmla="*/ 0 h 889613"/>
                <a:gd name="connsiteX2" fmla="*/ 3588824 w 3588824"/>
                <a:gd name="connsiteY2" fmla="*/ 889613 h 889613"/>
                <a:gd name="connsiteX3" fmla="*/ 0 w 3588824"/>
                <a:gd name="connsiteY3" fmla="*/ 889613 h 889613"/>
                <a:gd name="connsiteX4" fmla="*/ 0 w 35888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824" h="889613">
                  <a:moveTo>
                    <a:pt x="0" y="0"/>
                  </a:moveTo>
                  <a:lnTo>
                    <a:pt x="3588824" y="0"/>
                  </a:lnTo>
                  <a:lnTo>
                    <a:pt x="35888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Multi-Party Computation</a:t>
              </a:r>
              <a:endParaRPr lang="en-US" sz="2100" kern="120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749AF1-0C51-4D08-B69F-7E6F3A8C23E4}"/>
              </a:ext>
            </a:extLst>
          </p:cNvPr>
          <p:cNvSpPr/>
          <p:nvPr/>
        </p:nvSpPr>
        <p:spPr>
          <a:xfrm>
            <a:off x="4682149" y="1575091"/>
            <a:ext cx="2825696" cy="889613"/>
          </a:xfrm>
          <a:custGeom>
            <a:avLst/>
            <a:gdLst>
              <a:gd name="connsiteX0" fmla="*/ 0 w 2825696"/>
              <a:gd name="connsiteY0" fmla="*/ 0 h 889613"/>
              <a:gd name="connsiteX1" fmla="*/ 2825696 w 2825696"/>
              <a:gd name="connsiteY1" fmla="*/ 0 h 889613"/>
              <a:gd name="connsiteX2" fmla="*/ 2825696 w 2825696"/>
              <a:gd name="connsiteY2" fmla="*/ 889613 h 889613"/>
              <a:gd name="connsiteX3" fmla="*/ 0 w 2825696"/>
              <a:gd name="connsiteY3" fmla="*/ 889613 h 889613"/>
              <a:gd name="connsiteX4" fmla="*/ 0 w 2825696"/>
              <a:gd name="connsiteY4" fmla="*/ 0 h 88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696" h="889613">
                <a:moveTo>
                  <a:pt x="0" y="0"/>
                </a:moveTo>
                <a:lnTo>
                  <a:pt x="2825696" y="0"/>
                </a:lnTo>
                <a:lnTo>
                  <a:pt x="2825696" y="889613"/>
                </a:lnTo>
                <a:lnTo>
                  <a:pt x="0" y="8896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Blockchain-based Verifiable Computing</a:t>
            </a:r>
          </a:p>
        </p:txBody>
      </p:sp>
      <p:sp>
        <p:nvSpPr>
          <p:cNvPr id="70" name="Date Placeholder 69">
            <a:extLst>
              <a:ext uri="{FF2B5EF4-FFF2-40B4-BE49-F238E27FC236}">
                <a16:creationId xmlns:a16="http://schemas.microsoft.com/office/drawing/2014/main" id="{AA55C95D-B57E-4794-BDDC-37C186C2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FCC38B8F-83EF-4514-A519-AA935E05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DD1051-7F38-4581-99D9-F627659B9747}"/>
              </a:ext>
            </a:extLst>
          </p:cNvPr>
          <p:cNvGrpSpPr/>
          <p:nvPr/>
        </p:nvGrpSpPr>
        <p:grpSpPr>
          <a:xfrm>
            <a:off x="8621929" y="3727956"/>
            <a:ext cx="3063419" cy="2539712"/>
            <a:chOff x="4659467" y="3727956"/>
            <a:chExt cx="3063419" cy="253971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F34F538-F7A4-4209-BBC6-B3D4C7F7294E}"/>
                </a:ext>
              </a:extLst>
            </p:cNvPr>
            <p:cNvSpPr/>
            <p:nvPr/>
          </p:nvSpPr>
          <p:spPr>
            <a:xfrm>
              <a:off x="4659467" y="3727956"/>
              <a:ext cx="369795" cy="20949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94905"/>
                  </a:lnTo>
                  <a:lnTo>
                    <a:pt x="369795" y="2094905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62D7FA-2004-4789-B98E-423C05F0FE19}"/>
                </a:ext>
              </a:extLst>
            </p:cNvPr>
            <p:cNvSpPr/>
            <p:nvPr/>
          </p:nvSpPr>
          <p:spPr>
            <a:xfrm>
              <a:off x="5029262" y="5378055"/>
              <a:ext cx="2693624" cy="889613"/>
            </a:xfrm>
            <a:custGeom>
              <a:avLst/>
              <a:gdLst>
                <a:gd name="connsiteX0" fmla="*/ 0 w 2693624"/>
                <a:gd name="connsiteY0" fmla="*/ 0 h 889613"/>
                <a:gd name="connsiteX1" fmla="*/ 2693624 w 2693624"/>
                <a:gd name="connsiteY1" fmla="*/ 0 h 889613"/>
                <a:gd name="connsiteX2" fmla="*/ 2693624 w 2693624"/>
                <a:gd name="connsiteY2" fmla="*/ 889613 h 889613"/>
                <a:gd name="connsiteX3" fmla="*/ 0 w 2693624"/>
                <a:gd name="connsiteY3" fmla="*/ 889613 h 889613"/>
                <a:gd name="connsiteX4" fmla="*/ 0 w 2693624"/>
                <a:gd name="connsiteY4" fmla="*/ 0 h 8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624" h="889613">
                  <a:moveTo>
                    <a:pt x="0" y="0"/>
                  </a:moveTo>
                  <a:lnTo>
                    <a:pt x="2693624" y="0"/>
                  </a:lnTo>
                  <a:lnTo>
                    <a:pt x="2693624" y="889613"/>
                  </a:lnTo>
                  <a:lnTo>
                    <a:pt x="0" y="889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960" tIns="13335" rIns="13335" bIns="13335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baseline="0" dirty="0"/>
                <a:t>others</a:t>
              </a:r>
              <a:endParaRPr lang="en-US" sz="2100" kern="12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909836-D723-4AD3-BB91-DD3D46386DD6}"/>
                </a:ext>
              </a:extLst>
            </p:cNvPr>
            <p:cNvSpPr/>
            <p:nvPr/>
          </p:nvSpPr>
          <p:spPr bwMode="auto">
            <a:xfrm>
              <a:off x="5106680" y="5484725"/>
              <a:ext cx="685800" cy="67627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6" name="Graphic 45" descr="Question mark">
              <a:extLst>
                <a:ext uri="{FF2B5EF4-FFF2-40B4-BE49-F238E27FC236}">
                  <a16:creationId xmlns:a16="http://schemas.microsoft.com/office/drawing/2014/main" id="{71B17AF3-DEA5-4807-97E6-70E4C558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145914" y="5519196"/>
              <a:ext cx="607332" cy="607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273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8ACAFFB-B040-427E-A7CB-4481E86951AA}"/>
              </a:ext>
            </a:extLst>
          </p:cNvPr>
          <p:cNvGrpSpPr/>
          <p:nvPr/>
        </p:nvGrpSpPr>
        <p:grpSpPr>
          <a:xfrm>
            <a:off x="332902" y="976854"/>
            <a:ext cx="11524667" cy="5404897"/>
            <a:chOff x="332902" y="976854"/>
            <a:chExt cx="11524667" cy="5404897"/>
          </a:xfrm>
        </p:grpSpPr>
        <p:sp>
          <p:nvSpPr>
            <p:cNvPr id="85" name="Content Placeholder 3">
              <a:extLst>
                <a:ext uri="{FF2B5EF4-FFF2-40B4-BE49-F238E27FC236}">
                  <a16:creationId xmlns:a16="http://schemas.microsoft.com/office/drawing/2014/main" id="{A39E8967-C325-4486-9E89-E214A4BD5F3D}"/>
                </a:ext>
              </a:extLst>
            </p:cNvPr>
            <p:cNvSpPr txBox="1">
              <a:spLocks/>
            </p:cNvSpPr>
            <p:nvPr/>
          </p:nvSpPr>
          <p:spPr>
            <a:xfrm>
              <a:off x="33443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84" name="Content Placeholder 3">
              <a:extLst>
                <a:ext uri="{FF2B5EF4-FFF2-40B4-BE49-F238E27FC236}">
                  <a16:creationId xmlns:a16="http://schemas.microsoft.com/office/drawing/2014/main" id="{E77F2CCC-0767-40D3-8638-E87CC0ECDA95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4DD0E6-D8EA-484C-A7D7-4220AC71EB7E}"/>
                </a:ext>
              </a:extLst>
            </p:cNvPr>
            <p:cNvSpPr/>
            <p:nvPr/>
          </p:nvSpPr>
          <p:spPr bwMode="auto">
            <a:xfrm>
              <a:off x="332903" y="4242816"/>
              <a:ext cx="5659967" cy="87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61F42C7-052D-4736-956D-C1B849C1983B}"/>
                </a:ext>
              </a:extLst>
            </p:cNvPr>
            <p:cNvSpPr/>
            <p:nvPr/>
          </p:nvSpPr>
          <p:spPr bwMode="auto">
            <a:xfrm>
              <a:off x="332902" y="976854"/>
              <a:ext cx="5659967" cy="537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06F00F-8140-42FA-AA38-4A753D1805E2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5823AD-D2AB-499A-91F3-5463A463DB1E}"/>
                </a:ext>
              </a:extLst>
            </p:cNvPr>
            <p:cNvSpPr/>
            <p:nvPr/>
          </p:nvSpPr>
          <p:spPr bwMode="auto">
            <a:xfrm>
              <a:off x="6199951" y="3685537"/>
              <a:ext cx="5655264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941E3-1D4C-4341-8202-8F6C6A4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</p:spPr>
        <p:txBody>
          <a:bodyPr/>
          <a:lstStyle/>
          <a:p>
            <a:r>
              <a:rPr lang="en-US" dirty="0"/>
              <a:t>Trusted Oracles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7755-3D2E-4554-ACEF-D54F6F2E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72697" cy="288925"/>
          </a:xfrm>
        </p:spPr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320C9C-5361-4853-8036-5EDF9F680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441426"/>
            <a:ext cx="10586102" cy="395287"/>
          </a:xfrm>
        </p:spPr>
        <p:txBody>
          <a:bodyPr/>
          <a:lstStyle/>
          <a:p>
            <a:r>
              <a:rPr lang="en-US" dirty="0"/>
              <a:t>Incentive-compatible Off-Chaining</a:t>
            </a: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762DF801-F5CA-4A71-8942-BFC68C7AB1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30919" y="1560570"/>
            <a:ext cx="5063931" cy="26241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C62C09-FDCE-4F89-A248-C82F1F05BBDE}"/>
              </a:ext>
            </a:extLst>
          </p:cNvPr>
          <p:cNvSpPr txBox="1"/>
          <p:nvPr/>
        </p:nvSpPr>
        <p:spPr>
          <a:xfrm>
            <a:off x="512015" y="4242816"/>
            <a:ext cx="519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+mj-lt"/>
              </a:rPr>
              <a:t>Generalized IOC Architecture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Lo, S. K., Xu, X., Staples, M., &amp; Yao, L. (2020).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Reliability analysis for blockchain oracles.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Computers and Electrical Engineering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,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83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, 106582. https://doi.org/10.1016/j.compeleceng.2020.106582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CBC22-964C-466A-AA50-53943139CC74}"/>
              </a:ext>
            </a:extLst>
          </p:cNvPr>
          <p:cNvSpPr txBox="1"/>
          <p:nvPr/>
        </p:nvSpPr>
        <p:spPr>
          <a:xfrm>
            <a:off x="370894" y="1055634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1C382FD9-5648-4B2C-BC9A-A0662C0C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5E936AF9-EAE2-4D02-BD61-427F3E4C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99056-BC90-4FA5-B356-5480FF8F5E47}"/>
              </a:ext>
            </a:extLst>
          </p:cNvPr>
          <p:cNvSpPr txBox="1"/>
          <p:nvPr/>
        </p:nvSpPr>
        <p:spPr>
          <a:xfrm>
            <a:off x="6324600" y="1056325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BF99A6B-CC3F-455B-9108-F0E078AE15C2}"/>
              </a:ext>
            </a:extLst>
          </p:cNvPr>
          <p:cNvGrpSpPr/>
          <p:nvPr/>
        </p:nvGrpSpPr>
        <p:grpSpPr>
          <a:xfrm>
            <a:off x="6781800" y="1589649"/>
            <a:ext cx="4667251" cy="483725"/>
            <a:chOff x="6781800" y="1561356"/>
            <a:chExt cx="4667251" cy="48372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3AE239D-B658-4F4D-95CF-5E5948CE7C91}"/>
                </a:ext>
              </a:extLst>
            </p:cNvPr>
            <p:cNvSpPr/>
            <p:nvPr/>
          </p:nvSpPr>
          <p:spPr>
            <a:xfrm>
              <a:off x="7010400" y="167068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mature technology</a:t>
              </a:r>
            </a:p>
          </p:txBody>
        </p:sp>
        <p:pic>
          <p:nvPicPr>
            <p:cNvPr id="57" name="Graphic 56" descr="Add">
              <a:extLst>
                <a:ext uri="{FF2B5EF4-FFF2-40B4-BE49-F238E27FC236}">
                  <a16:creationId xmlns:a16="http://schemas.microsoft.com/office/drawing/2014/main" id="{CE0AACEA-B228-40D4-B6D0-BFC7B1A5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1561356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C72C11-1C6A-4162-8AF3-091A1D61567A}"/>
              </a:ext>
            </a:extLst>
          </p:cNvPr>
          <p:cNvSpPr txBox="1"/>
          <p:nvPr/>
        </p:nvSpPr>
        <p:spPr>
          <a:xfrm>
            <a:off x="6324600" y="3754127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C65F8-247F-4AA7-8AD5-00D9827CD64C}"/>
              </a:ext>
            </a:extLst>
          </p:cNvPr>
          <p:cNvGrpSpPr/>
          <p:nvPr/>
        </p:nvGrpSpPr>
        <p:grpSpPr>
          <a:xfrm>
            <a:off x="6781800" y="2317958"/>
            <a:ext cx="4667251" cy="479985"/>
            <a:chOff x="6781800" y="2177556"/>
            <a:chExt cx="4667251" cy="47998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A8ABEC-A913-4A15-9D3A-C9AEE8618A12}"/>
                </a:ext>
              </a:extLst>
            </p:cNvPr>
            <p:cNvSpPr/>
            <p:nvPr/>
          </p:nvSpPr>
          <p:spPr>
            <a:xfrm>
              <a:off x="7010400" y="228314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transparent aggregation</a:t>
              </a:r>
            </a:p>
          </p:txBody>
        </p:sp>
        <p:pic>
          <p:nvPicPr>
            <p:cNvPr id="58" name="Graphic 57" descr="Add">
              <a:extLst>
                <a:ext uri="{FF2B5EF4-FFF2-40B4-BE49-F238E27FC236}">
                  <a16:creationId xmlns:a16="http://schemas.microsoft.com/office/drawing/2014/main" id="{D077DF5A-3867-4C04-B6A0-B9879E49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217755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95EC97-BA78-40C9-B3E1-371BE5696E22}"/>
              </a:ext>
            </a:extLst>
          </p:cNvPr>
          <p:cNvGrpSpPr/>
          <p:nvPr/>
        </p:nvGrpSpPr>
        <p:grpSpPr>
          <a:xfrm>
            <a:off x="6781800" y="3015624"/>
            <a:ext cx="4661031" cy="492000"/>
            <a:chOff x="6788020" y="2778000"/>
            <a:chExt cx="4661031" cy="492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79B55E-DC58-4A95-AA31-1A621D87BB51}"/>
                </a:ext>
              </a:extLst>
            </p:cNvPr>
            <p:cNvSpPr/>
            <p:nvPr/>
          </p:nvSpPr>
          <p:spPr>
            <a:xfrm>
              <a:off x="7010400" y="2895600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native execution performance</a:t>
              </a:r>
            </a:p>
          </p:txBody>
        </p:sp>
        <p:pic>
          <p:nvPicPr>
            <p:cNvPr id="59" name="Graphic 58" descr="Add">
              <a:extLst>
                <a:ext uri="{FF2B5EF4-FFF2-40B4-BE49-F238E27FC236}">
                  <a16:creationId xmlns:a16="http://schemas.microsoft.com/office/drawing/2014/main" id="{8FC0D5F3-6D43-4F90-9DE7-EAB98B11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8020" y="2778000"/>
              <a:ext cx="457200" cy="4572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765F682-E0F4-40CB-A678-6E26904A6244}"/>
              </a:ext>
            </a:extLst>
          </p:cNvPr>
          <p:cNvGrpSpPr/>
          <p:nvPr/>
        </p:nvGrpSpPr>
        <p:grpSpPr>
          <a:xfrm>
            <a:off x="6820782" y="5118409"/>
            <a:ext cx="4627336" cy="374400"/>
            <a:chOff x="6821715" y="4963433"/>
            <a:chExt cx="4627336" cy="3744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BE8151-A99A-4B72-B469-727A4D6DE8F8}"/>
                </a:ext>
              </a:extLst>
            </p:cNvPr>
            <p:cNvSpPr/>
            <p:nvPr/>
          </p:nvSpPr>
          <p:spPr>
            <a:xfrm>
              <a:off x="7010400" y="496343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no cryptographic guarantees</a:t>
              </a:r>
            </a:p>
          </p:txBody>
        </p:sp>
        <p:sp>
          <p:nvSpPr>
            <p:cNvPr id="67" name="Graphic 62" descr="Add">
              <a:extLst>
                <a:ext uri="{FF2B5EF4-FFF2-40B4-BE49-F238E27FC236}">
                  <a16:creationId xmlns:a16="http://schemas.microsoft.com/office/drawing/2014/main" id="{5BA47E38-2A7B-4439-9E61-96F311DA9D5C}"/>
                </a:ext>
              </a:extLst>
            </p:cNvPr>
            <p:cNvSpPr/>
            <p:nvPr/>
          </p:nvSpPr>
          <p:spPr>
            <a:xfrm>
              <a:off x="6821715" y="5061069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6BDB43-6F1B-43B8-9A2D-52FAFF931A5B}"/>
              </a:ext>
            </a:extLst>
          </p:cNvPr>
          <p:cNvGrpSpPr/>
          <p:nvPr/>
        </p:nvGrpSpPr>
        <p:grpSpPr>
          <a:xfrm>
            <a:off x="6821715" y="4401269"/>
            <a:ext cx="4629151" cy="374400"/>
            <a:chOff x="6819900" y="4350973"/>
            <a:chExt cx="4629151" cy="3744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A9326D-CCF2-4FEF-9BD1-505CB0B1B188}"/>
                </a:ext>
              </a:extLst>
            </p:cNvPr>
            <p:cNvSpPr/>
            <p:nvPr/>
          </p:nvSpPr>
          <p:spPr>
            <a:xfrm>
              <a:off x="7010400" y="435097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slow aggregation</a:t>
              </a:r>
            </a:p>
          </p:txBody>
        </p:sp>
        <p:sp>
          <p:nvSpPr>
            <p:cNvPr id="68" name="Graphic 62" descr="Add">
              <a:extLst>
                <a:ext uri="{FF2B5EF4-FFF2-40B4-BE49-F238E27FC236}">
                  <a16:creationId xmlns:a16="http://schemas.microsoft.com/office/drawing/2014/main" id="{A04CDF75-5A53-417D-8DC4-1185A02AEDE5}"/>
                </a:ext>
              </a:extLst>
            </p:cNvPr>
            <p:cNvSpPr/>
            <p:nvPr/>
          </p:nvSpPr>
          <p:spPr>
            <a:xfrm>
              <a:off x="6819900" y="4451496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80676A-21F4-43E4-8BCF-553820240A0E}"/>
              </a:ext>
            </a:extLst>
          </p:cNvPr>
          <p:cNvGrpSpPr/>
          <p:nvPr/>
        </p:nvGrpSpPr>
        <p:grpSpPr>
          <a:xfrm>
            <a:off x="6820782" y="5795627"/>
            <a:ext cx="4622049" cy="374400"/>
            <a:chOff x="6827002" y="5575892"/>
            <a:chExt cx="4622049" cy="3744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E6E43C-4408-4014-BC15-B4F9E71A3CD6}"/>
                </a:ext>
              </a:extLst>
            </p:cNvPr>
            <p:cNvSpPr/>
            <p:nvPr/>
          </p:nvSpPr>
          <p:spPr>
            <a:xfrm>
              <a:off x="7010400" y="5575892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requires honest majority</a:t>
              </a:r>
            </a:p>
          </p:txBody>
        </p:sp>
        <p:sp>
          <p:nvSpPr>
            <p:cNvPr id="69" name="Graphic 62" descr="Add">
              <a:extLst>
                <a:ext uri="{FF2B5EF4-FFF2-40B4-BE49-F238E27FC236}">
                  <a16:creationId xmlns:a16="http://schemas.microsoft.com/office/drawing/2014/main" id="{6A34726C-0591-4FE9-839B-D6003BBCED9C}"/>
                </a:ext>
              </a:extLst>
            </p:cNvPr>
            <p:cNvSpPr/>
            <p:nvPr/>
          </p:nvSpPr>
          <p:spPr>
            <a:xfrm>
              <a:off x="6827002" y="5670642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729B4A-67E1-40FE-8C3A-C0FB32A7C2B7}"/>
              </a:ext>
            </a:extLst>
          </p:cNvPr>
          <p:cNvSpPr/>
          <p:nvPr/>
        </p:nvSpPr>
        <p:spPr>
          <a:xfrm>
            <a:off x="332902" y="5337833"/>
            <a:ext cx="2031601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0 w 2056495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365760" bIns="16002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execute computation </a:t>
            </a:r>
            <a:br>
              <a:rPr lang="en-US" sz="1200" kern="1200" dirty="0"/>
            </a:br>
            <a:r>
              <a:rPr lang="en-US" sz="1200" kern="1200" dirty="0"/>
              <a:t>on multiple nodes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118AB2B-956A-4F79-8969-A68F94F79B2D}"/>
              </a:ext>
            </a:extLst>
          </p:cNvPr>
          <p:cNvSpPr/>
          <p:nvPr/>
        </p:nvSpPr>
        <p:spPr>
          <a:xfrm>
            <a:off x="2162405" y="5337833"/>
            <a:ext cx="2020990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411299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0" tIns="16002" rIns="365760" bIns="16002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collect and merge individual results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AE99589-45B4-4AD7-AF07-8248D88C3534}"/>
              </a:ext>
            </a:extLst>
          </p:cNvPr>
          <p:cNvSpPr/>
          <p:nvPr/>
        </p:nvSpPr>
        <p:spPr>
          <a:xfrm>
            <a:off x="3981296" y="5337833"/>
            <a:ext cx="2011573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4112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2969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0461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12373 w 1645196"/>
              <a:gd name="connsiteY4" fmla="*/ 411299 h 822598"/>
              <a:gd name="connsiteX5" fmla="*/ 0 w 1645196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196" h="822598">
                <a:moveTo>
                  <a:pt x="0" y="0"/>
                </a:moveTo>
                <a:lnTo>
                  <a:pt x="1645196" y="0"/>
                </a:lnTo>
                <a:lnTo>
                  <a:pt x="1645196" y="822598"/>
                </a:lnTo>
                <a:lnTo>
                  <a:pt x="0" y="822598"/>
                </a:lnTo>
                <a:lnTo>
                  <a:pt x="312373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16002" rIns="91440" bIns="16002" numCol="1" spcCol="1270" anchor="ctr" anchorCtr="0">
            <a:noAutofit/>
          </a:bodyPr>
          <a:lstStyle/>
          <a:p>
            <a:pPr marL="0" lvl="0" indent="0"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reward correct results</a:t>
            </a:r>
            <a:br>
              <a:rPr lang="en-US" sz="1200" kern="1200" dirty="0"/>
            </a:br>
            <a:br>
              <a:rPr lang="en-US" sz="1200" kern="1200" dirty="0"/>
            </a:br>
            <a:r>
              <a:rPr lang="en-US" sz="1200" kern="1200" dirty="0"/>
              <a:t>punish incorrect results</a:t>
            </a:r>
          </a:p>
        </p:txBody>
      </p:sp>
    </p:spTree>
    <p:extLst>
      <p:ext uri="{BB962C8B-B14F-4D97-AF65-F5344CB8AC3E}">
        <p14:creationId xmlns:p14="http://schemas.microsoft.com/office/powerpoint/2010/main" val="359609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8ACAFFB-B040-427E-A7CB-4481E86951AA}"/>
              </a:ext>
            </a:extLst>
          </p:cNvPr>
          <p:cNvGrpSpPr/>
          <p:nvPr/>
        </p:nvGrpSpPr>
        <p:grpSpPr>
          <a:xfrm>
            <a:off x="332902" y="976854"/>
            <a:ext cx="11524667" cy="5404897"/>
            <a:chOff x="332902" y="976854"/>
            <a:chExt cx="11524667" cy="5404897"/>
          </a:xfrm>
        </p:grpSpPr>
        <p:sp>
          <p:nvSpPr>
            <p:cNvPr id="85" name="Content Placeholder 3">
              <a:extLst>
                <a:ext uri="{FF2B5EF4-FFF2-40B4-BE49-F238E27FC236}">
                  <a16:creationId xmlns:a16="http://schemas.microsoft.com/office/drawing/2014/main" id="{A39E8967-C325-4486-9E89-E214A4BD5F3D}"/>
                </a:ext>
              </a:extLst>
            </p:cNvPr>
            <p:cNvSpPr txBox="1">
              <a:spLocks/>
            </p:cNvSpPr>
            <p:nvPr/>
          </p:nvSpPr>
          <p:spPr>
            <a:xfrm>
              <a:off x="33443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84" name="Content Placeholder 3">
              <a:extLst>
                <a:ext uri="{FF2B5EF4-FFF2-40B4-BE49-F238E27FC236}">
                  <a16:creationId xmlns:a16="http://schemas.microsoft.com/office/drawing/2014/main" id="{E77F2CCC-0767-40D3-8638-E87CC0ECDA95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4DD0E6-D8EA-484C-A7D7-4220AC71EB7E}"/>
                </a:ext>
              </a:extLst>
            </p:cNvPr>
            <p:cNvSpPr/>
            <p:nvPr/>
          </p:nvSpPr>
          <p:spPr bwMode="auto">
            <a:xfrm>
              <a:off x="332903" y="4242816"/>
              <a:ext cx="5659967" cy="87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61F42C7-052D-4736-956D-C1B849C1983B}"/>
                </a:ext>
              </a:extLst>
            </p:cNvPr>
            <p:cNvSpPr/>
            <p:nvPr/>
          </p:nvSpPr>
          <p:spPr bwMode="auto">
            <a:xfrm>
              <a:off x="332902" y="976854"/>
              <a:ext cx="5659967" cy="537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06F00F-8140-42FA-AA38-4A753D1805E2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5823AD-D2AB-499A-91F3-5463A463DB1E}"/>
                </a:ext>
              </a:extLst>
            </p:cNvPr>
            <p:cNvSpPr/>
            <p:nvPr/>
          </p:nvSpPr>
          <p:spPr bwMode="auto">
            <a:xfrm>
              <a:off x="6199951" y="3685537"/>
              <a:ext cx="5655264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941E3-1D4C-4341-8202-8F6C6A4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</p:spPr>
        <p:txBody>
          <a:bodyPr/>
          <a:lstStyle/>
          <a:p>
            <a:r>
              <a:rPr lang="en-US" dirty="0"/>
              <a:t>Trusted Oracles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7755-3D2E-4554-ACEF-D54F6F2E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72697" cy="288925"/>
          </a:xfrm>
        </p:spPr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320C9C-5361-4853-8036-5EDF9F680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441426"/>
            <a:ext cx="10586102" cy="395287"/>
          </a:xfrm>
        </p:spPr>
        <p:txBody>
          <a:bodyPr/>
          <a:lstStyle/>
          <a:p>
            <a:r>
              <a:rPr lang="en-US" dirty="0"/>
              <a:t>Trusted Execution Environments</a:t>
            </a: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762DF801-F5CA-4A71-8942-BFC68C7AB1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505" y="1560570"/>
            <a:ext cx="3418758" cy="26241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C62C09-FDCE-4F89-A248-C82F1F05BBDE}"/>
              </a:ext>
            </a:extLst>
          </p:cNvPr>
          <p:cNvSpPr txBox="1"/>
          <p:nvPr/>
        </p:nvSpPr>
        <p:spPr>
          <a:xfrm>
            <a:off x="512015" y="4242816"/>
            <a:ext cx="519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TEE Memory Layout (Intel SGX)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Costan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V., &amp; Devadas, S. (2016).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Intel SGX Explained.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IACR Cryptology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EPrint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Archive, 1–118.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https://doi.org/10.1159/000088809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CBC22-964C-466A-AA50-53943139CC74}"/>
              </a:ext>
            </a:extLst>
          </p:cNvPr>
          <p:cNvSpPr txBox="1"/>
          <p:nvPr/>
        </p:nvSpPr>
        <p:spPr>
          <a:xfrm>
            <a:off x="370894" y="1055634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1C382FD9-5648-4B2C-BC9A-A0662C0C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5E936AF9-EAE2-4D02-BD61-427F3E4C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99056-BC90-4FA5-B356-5480FF8F5E47}"/>
              </a:ext>
            </a:extLst>
          </p:cNvPr>
          <p:cNvSpPr txBox="1"/>
          <p:nvPr/>
        </p:nvSpPr>
        <p:spPr>
          <a:xfrm>
            <a:off x="6324600" y="1056325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BF99A6B-CC3F-455B-9108-F0E078AE15C2}"/>
              </a:ext>
            </a:extLst>
          </p:cNvPr>
          <p:cNvGrpSpPr/>
          <p:nvPr/>
        </p:nvGrpSpPr>
        <p:grpSpPr>
          <a:xfrm>
            <a:off x="6781800" y="1589649"/>
            <a:ext cx="4667251" cy="483725"/>
            <a:chOff x="6781800" y="1561356"/>
            <a:chExt cx="4667251" cy="48372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3AE239D-B658-4F4D-95CF-5E5948CE7C91}"/>
                </a:ext>
              </a:extLst>
            </p:cNvPr>
            <p:cNvSpPr/>
            <p:nvPr/>
          </p:nvSpPr>
          <p:spPr>
            <a:xfrm>
              <a:off x="7010400" y="167068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broad availability</a:t>
              </a:r>
            </a:p>
          </p:txBody>
        </p:sp>
        <p:pic>
          <p:nvPicPr>
            <p:cNvPr id="57" name="Graphic 56" descr="Add">
              <a:extLst>
                <a:ext uri="{FF2B5EF4-FFF2-40B4-BE49-F238E27FC236}">
                  <a16:creationId xmlns:a16="http://schemas.microsoft.com/office/drawing/2014/main" id="{CE0AACEA-B228-40D4-B6D0-BFC7B1A5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1561356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C72C11-1C6A-4162-8AF3-091A1D61567A}"/>
              </a:ext>
            </a:extLst>
          </p:cNvPr>
          <p:cNvSpPr txBox="1"/>
          <p:nvPr/>
        </p:nvSpPr>
        <p:spPr>
          <a:xfrm>
            <a:off x="6324600" y="3754127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C65F8-247F-4AA7-8AD5-00D9827CD64C}"/>
              </a:ext>
            </a:extLst>
          </p:cNvPr>
          <p:cNvGrpSpPr/>
          <p:nvPr/>
        </p:nvGrpSpPr>
        <p:grpSpPr>
          <a:xfrm>
            <a:off x="6781800" y="2317958"/>
            <a:ext cx="4667251" cy="479985"/>
            <a:chOff x="6781800" y="2177556"/>
            <a:chExt cx="4667251" cy="47998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A8ABEC-A913-4A15-9D3A-C9AEE8618A12}"/>
                </a:ext>
              </a:extLst>
            </p:cNvPr>
            <p:cNvSpPr/>
            <p:nvPr/>
          </p:nvSpPr>
          <p:spPr>
            <a:xfrm>
              <a:off x="7010400" y="228314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near-native execution performance</a:t>
              </a:r>
            </a:p>
          </p:txBody>
        </p:sp>
        <p:pic>
          <p:nvPicPr>
            <p:cNvPr id="58" name="Graphic 57" descr="Add">
              <a:extLst>
                <a:ext uri="{FF2B5EF4-FFF2-40B4-BE49-F238E27FC236}">
                  <a16:creationId xmlns:a16="http://schemas.microsoft.com/office/drawing/2014/main" id="{D077DF5A-3867-4C04-B6A0-B9879E49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217755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95EC97-BA78-40C9-B3E1-371BE5696E22}"/>
              </a:ext>
            </a:extLst>
          </p:cNvPr>
          <p:cNvGrpSpPr/>
          <p:nvPr/>
        </p:nvGrpSpPr>
        <p:grpSpPr>
          <a:xfrm>
            <a:off x="6781800" y="3015624"/>
            <a:ext cx="4661031" cy="492000"/>
            <a:chOff x="6788020" y="2778000"/>
            <a:chExt cx="4661031" cy="492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79B55E-DC58-4A95-AA31-1A621D87BB51}"/>
                </a:ext>
              </a:extLst>
            </p:cNvPr>
            <p:cNvSpPr/>
            <p:nvPr/>
          </p:nvSpPr>
          <p:spPr>
            <a:xfrm>
              <a:off x="7010400" y="2895600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/>
                <a:t>encryption of private data</a:t>
              </a:r>
            </a:p>
          </p:txBody>
        </p:sp>
        <p:pic>
          <p:nvPicPr>
            <p:cNvPr id="59" name="Graphic 58" descr="Add">
              <a:extLst>
                <a:ext uri="{FF2B5EF4-FFF2-40B4-BE49-F238E27FC236}">
                  <a16:creationId xmlns:a16="http://schemas.microsoft.com/office/drawing/2014/main" id="{8FC0D5F3-6D43-4F90-9DE7-EAB98B11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8020" y="2778000"/>
              <a:ext cx="457200" cy="4572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765F682-E0F4-40CB-A678-6E26904A6244}"/>
              </a:ext>
            </a:extLst>
          </p:cNvPr>
          <p:cNvGrpSpPr/>
          <p:nvPr/>
        </p:nvGrpSpPr>
        <p:grpSpPr>
          <a:xfrm>
            <a:off x="6820782" y="5118409"/>
            <a:ext cx="4627336" cy="374400"/>
            <a:chOff x="6821715" y="4963433"/>
            <a:chExt cx="4627336" cy="3744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BE8151-A99A-4B72-B469-727A4D6DE8F8}"/>
                </a:ext>
              </a:extLst>
            </p:cNvPr>
            <p:cNvSpPr/>
            <p:nvPr/>
          </p:nvSpPr>
          <p:spPr>
            <a:xfrm>
              <a:off x="7010400" y="496343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no access to hardware (e.g. network)</a:t>
              </a:r>
            </a:p>
          </p:txBody>
        </p:sp>
        <p:sp>
          <p:nvSpPr>
            <p:cNvPr id="67" name="Graphic 62" descr="Add">
              <a:extLst>
                <a:ext uri="{FF2B5EF4-FFF2-40B4-BE49-F238E27FC236}">
                  <a16:creationId xmlns:a16="http://schemas.microsoft.com/office/drawing/2014/main" id="{5BA47E38-2A7B-4439-9E61-96F311DA9D5C}"/>
                </a:ext>
              </a:extLst>
            </p:cNvPr>
            <p:cNvSpPr/>
            <p:nvPr/>
          </p:nvSpPr>
          <p:spPr>
            <a:xfrm>
              <a:off x="6821715" y="5061069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6BDB43-6F1B-43B8-9A2D-52FAFF931A5B}"/>
              </a:ext>
            </a:extLst>
          </p:cNvPr>
          <p:cNvGrpSpPr/>
          <p:nvPr/>
        </p:nvGrpSpPr>
        <p:grpSpPr>
          <a:xfrm>
            <a:off x="6821715" y="4401269"/>
            <a:ext cx="4629151" cy="374400"/>
            <a:chOff x="6819900" y="4350973"/>
            <a:chExt cx="4629151" cy="3744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A9326D-CCF2-4FEF-9BD1-505CB0B1B188}"/>
                </a:ext>
              </a:extLst>
            </p:cNvPr>
            <p:cNvSpPr/>
            <p:nvPr/>
          </p:nvSpPr>
          <p:spPr>
            <a:xfrm>
              <a:off x="7010400" y="435097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vendor as trusted third party</a:t>
              </a:r>
            </a:p>
          </p:txBody>
        </p:sp>
        <p:sp>
          <p:nvSpPr>
            <p:cNvPr id="68" name="Graphic 62" descr="Add">
              <a:extLst>
                <a:ext uri="{FF2B5EF4-FFF2-40B4-BE49-F238E27FC236}">
                  <a16:creationId xmlns:a16="http://schemas.microsoft.com/office/drawing/2014/main" id="{A04CDF75-5A53-417D-8DC4-1185A02AEDE5}"/>
                </a:ext>
              </a:extLst>
            </p:cNvPr>
            <p:cNvSpPr/>
            <p:nvPr/>
          </p:nvSpPr>
          <p:spPr>
            <a:xfrm>
              <a:off x="6819900" y="4451496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80676A-21F4-43E4-8BCF-553820240A0E}"/>
              </a:ext>
            </a:extLst>
          </p:cNvPr>
          <p:cNvGrpSpPr/>
          <p:nvPr/>
        </p:nvGrpSpPr>
        <p:grpSpPr>
          <a:xfrm>
            <a:off x="6820782" y="5795627"/>
            <a:ext cx="4622049" cy="374400"/>
            <a:chOff x="6827002" y="5575892"/>
            <a:chExt cx="4622049" cy="3744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E6E43C-4408-4014-BC15-B4F9E71A3CD6}"/>
                </a:ext>
              </a:extLst>
            </p:cNvPr>
            <p:cNvSpPr/>
            <p:nvPr/>
          </p:nvSpPr>
          <p:spPr>
            <a:xfrm>
              <a:off x="7010400" y="5575892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known side-channel attacks</a:t>
              </a:r>
            </a:p>
          </p:txBody>
        </p:sp>
        <p:sp>
          <p:nvSpPr>
            <p:cNvPr id="69" name="Graphic 62" descr="Add">
              <a:extLst>
                <a:ext uri="{FF2B5EF4-FFF2-40B4-BE49-F238E27FC236}">
                  <a16:creationId xmlns:a16="http://schemas.microsoft.com/office/drawing/2014/main" id="{6A34726C-0591-4FE9-839B-D6003BBCED9C}"/>
                </a:ext>
              </a:extLst>
            </p:cNvPr>
            <p:cNvSpPr/>
            <p:nvPr/>
          </p:nvSpPr>
          <p:spPr>
            <a:xfrm>
              <a:off x="6827002" y="5670642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729B4A-67E1-40FE-8C3A-C0FB32A7C2B7}"/>
              </a:ext>
            </a:extLst>
          </p:cNvPr>
          <p:cNvSpPr/>
          <p:nvPr/>
        </p:nvSpPr>
        <p:spPr>
          <a:xfrm>
            <a:off x="332902" y="5337833"/>
            <a:ext cx="2031601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0 w 2056495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365760" bIns="16002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install cryptographic coprocessors on CPU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118AB2B-956A-4F79-8969-A68F94F79B2D}"/>
              </a:ext>
            </a:extLst>
          </p:cNvPr>
          <p:cNvSpPr/>
          <p:nvPr/>
        </p:nvSpPr>
        <p:spPr>
          <a:xfrm>
            <a:off x="2162405" y="5337833"/>
            <a:ext cx="2020990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411299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0" tIns="16002" rIns="365760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create secure environment at runtime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AE99589-45B4-4AD7-AF07-8248D88C3534}"/>
              </a:ext>
            </a:extLst>
          </p:cNvPr>
          <p:cNvSpPr/>
          <p:nvPr/>
        </p:nvSpPr>
        <p:spPr>
          <a:xfrm>
            <a:off x="3981296" y="5337833"/>
            <a:ext cx="2011573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4112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2969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0461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12373 w 1645196"/>
              <a:gd name="connsiteY4" fmla="*/ 411299 h 822598"/>
              <a:gd name="connsiteX5" fmla="*/ 0 w 1645196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196" h="822598">
                <a:moveTo>
                  <a:pt x="0" y="0"/>
                </a:moveTo>
                <a:lnTo>
                  <a:pt x="1645196" y="0"/>
                </a:lnTo>
                <a:lnTo>
                  <a:pt x="1645196" y="822598"/>
                </a:lnTo>
                <a:lnTo>
                  <a:pt x="0" y="822598"/>
                </a:lnTo>
                <a:lnTo>
                  <a:pt x="312373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274320" bIns="16002" numCol="1" spcCol="1270" anchor="ctr" anchorCtr="0">
            <a:noAutofit/>
          </a:bodyPr>
          <a:lstStyle/>
          <a:p>
            <a:pPr lvl="0" algn="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certify </a:t>
            </a:r>
            <a:br>
              <a:rPr lang="en-US" sz="1200" dirty="0"/>
            </a:br>
            <a:r>
              <a:rPr lang="en-US" sz="1200" dirty="0"/>
              <a:t>program integrity </a:t>
            </a:r>
            <a:br>
              <a:rPr lang="en-US" sz="1200" dirty="0"/>
            </a:br>
            <a:r>
              <a:rPr lang="en-US" sz="1200" dirty="0"/>
              <a:t>after completion</a:t>
            </a:r>
          </a:p>
        </p:txBody>
      </p:sp>
    </p:spTree>
    <p:extLst>
      <p:ext uri="{BB962C8B-B14F-4D97-AF65-F5344CB8AC3E}">
        <p14:creationId xmlns:p14="http://schemas.microsoft.com/office/powerpoint/2010/main" val="4139567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91" grpId="0" animBg="1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8ACAFFB-B040-427E-A7CB-4481E86951AA}"/>
              </a:ext>
            </a:extLst>
          </p:cNvPr>
          <p:cNvGrpSpPr/>
          <p:nvPr/>
        </p:nvGrpSpPr>
        <p:grpSpPr>
          <a:xfrm>
            <a:off x="332902" y="976854"/>
            <a:ext cx="11524667" cy="5404897"/>
            <a:chOff x="332902" y="976854"/>
            <a:chExt cx="11524667" cy="5404897"/>
          </a:xfrm>
        </p:grpSpPr>
        <p:sp>
          <p:nvSpPr>
            <p:cNvPr id="85" name="Content Placeholder 3">
              <a:extLst>
                <a:ext uri="{FF2B5EF4-FFF2-40B4-BE49-F238E27FC236}">
                  <a16:creationId xmlns:a16="http://schemas.microsoft.com/office/drawing/2014/main" id="{A39E8967-C325-4486-9E89-E214A4BD5F3D}"/>
                </a:ext>
              </a:extLst>
            </p:cNvPr>
            <p:cNvSpPr txBox="1">
              <a:spLocks/>
            </p:cNvSpPr>
            <p:nvPr/>
          </p:nvSpPr>
          <p:spPr>
            <a:xfrm>
              <a:off x="33443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84" name="Content Placeholder 3">
              <a:extLst>
                <a:ext uri="{FF2B5EF4-FFF2-40B4-BE49-F238E27FC236}">
                  <a16:creationId xmlns:a16="http://schemas.microsoft.com/office/drawing/2014/main" id="{E77F2CCC-0767-40D3-8638-E87CC0ECDA95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4DD0E6-D8EA-484C-A7D7-4220AC71EB7E}"/>
                </a:ext>
              </a:extLst>
            </p:cNvPr>
            <p:cNvSpPr/>
            <p:nvPr/>
          </p:nvSpPr>
          <p:spPr bwMode="auto">
            <a:xfrm>
              <a:off x="332903" y="4242816"/>
              <a:ext cx="5659967" cy="87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61F42C7-052D-4736-956D-C1B849C1983B}"/>
                </a:ext>
              </a:extLst>
            </p:cNvPr>
            <p:cNvSpPr/>
            <p:nvPr/>
          </p:nvSpPr>
          <p:spPr bwMode="auto">
            <a:xfrm>
              <a:off x="332902" y="976854"/>
              <a:ext cx="5659967" cy="537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06F00F-8140-42FA-AA38-4A753D1805E2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5823AD-D2AB-499A-91F3-5463A463DB1E}"/>
                </a:ext>
              </a:extLst>
            </p:cNvPr>
            <p:cNvSpPr/>
            <p:nvPr/>
          </p:nvSpPr>
          <p:spPr bwMode="auto">
            <a:xfrm>
              <a:off x="6199951" y="3685537"/>
              <a:ext cx="5655264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941E3-1D4C-4341-8202-8F6C6A4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</p:spPr>
        <p:txBody>
          <a:bodyPr/>
          <a:lstStyle/>
          <a:p>
            <a:r>
              <a:rPr lang="en-US" dirty="0"/>
              <a:t>Zero-Knowledge Proofs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7755-3D2E-4554-ACEF-D54F6F2E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72697" cy="288925"/>
          </a:xfrm>
        </p:spPr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320C9C-5361-4853-8036-5EDF9F680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441426"/>
            <a:ext cx="10586102" cy="395287"/>
          </a:xfrm>
        </p:spPr>
        <p:txBody>
          <a:bodyPr/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/>
              <a:t>Preprocessing </a:t>
            </a:r>
            <a:r>
              <a:rPr lang="en-US" sz="2000" kern="1200" baseline="0" dirty="0" err="1"/>
              <a:t>zkSNARKs</a:t>
            </a:r>
            <a:endParaRPr lang="en-US" sz="2000" kern="1200" dirty="0"/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762DF801-F5CA-4A71-8942-BFC68C7AB1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98" y="2272444"/>
            <a:ext cx="5374572" cy="12003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C62C09-FDCE-4F89-A248-C82F1F05BBDE}"/>
              </a:ext>
            </a:extLst>
          </p:cNvPr>
          <p:cNvSpPr txBox="1"/>
          <p:nvPr/>
        </p:nvSpPr>
        <p:spPr>
          <a:xfrm>
            <a:off x="512015" y="4242816"/>
            <a:ext cx="519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Generalized Preprocessing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zkSNARK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Workflow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Ben-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sasson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E., Chiesa, A.,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Tromer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E.,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Virza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M. (2013).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Succinct Non-Interactive Arguments for a von Neumann Architecture.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USENIX Security, 1–35.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http://dblp.uni-trier.de/db/conf/uss/uss2014.html#Ben-SassonCTV14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CBC22-964C-466A-AA50-53943139CC74}"/>
              </a:ext>
            </a:extLst>
          </p:cNvPr>
          <p:cNvSpPr txBox="1"/>
          <p:nvPr/>
        </p:nvSpPr>
        <p:spPr>
          <a:xfrm>
            <a:off x="370894" y="1055634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1C382FD9-5648-4B2C-BC9A-A0662C0C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5E936AF9-EAE2-4D02-BD61-427F3E4C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99056-BC90-4FA5-B356-5480FF8F5E47}"/>
              </a:ext>
            </a:extLst>
          </p:cNvPr>
          <p:cNvSpPr txBox="1"/>
          <p:nvPr/>
        </p:nvSpPr>
        <p:spPr>
          <a:xfrm>
            <a:off x="6324600" y="1056325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BF99A6B-CC3F-455B-9108-F0E078AE15C2}"/>
              </a:ext>
            </a:extLst>
          </p:cNvPr>
          <p:cNvGrpSpPr/>
          <p:nvPr/>
        </p:nvGrpSpPr>
        <p:grpSpPr>
          <a:xfrm>
            <a:off x="6781800" y="1589649"/>
            <a:ext cx="4667251" cy="483725"/>
            <a:chOff x="6781800" y="1561356"/>
            <a:chExt cx="4667251" cy="48372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3AE239D-B658-4F4D-95CF-5E5948CE7C91}"/>
                </a:ext>
              </a:extLst>
            </p:cNvPr>
            <p:cNvSpPr/>
            <p:nvPr/>
          </p:nvSpPr>
          <p:spPr>
            <a:xfrm>
              <a:off x="7010400" y="167068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cryptographically secure</a:t>
              </a:r>
            </a:p>
          </p:txBody>
        </p:sp>
        <p:pic>
          <p:nvPicPr>
            <p:cNvPr id="57" name="Graphic 56" descr="Add">
              <a:extLst>
                <a:ext uri="{FF2B5EF4-FFF2-40B4-BE49-F238E27FC236}">
                  <a16:creationId xmlns:a16="http://schemas.microsoft.com/office/drawing/2014/main" id="{CE0AACEA-B228-40D4-B6D0-BFC7B1A5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1561356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C72C11-1C6A-4162-8AF3-091A1D61567A}"/>
              </a:ext>
            </a:extLst>
          </p:cNvPr>
          <p:cNvSpPr txBox="1"/>
          <p:nvPr/>
        </p:nvSpPr>
        <p:spPr>
          <a:xfrm>
            <a:off x="6324600" y="3754127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C65F8-247F-4AA7-8AD5-00D9827CD64C}"/>
              </a:ext>
            </a:extLst>
          </p:cNvPr>
          <p:cNvGrpSpPr/>
          <p:nvPr/>
        </p:nvGrpSpPr>
        <p:grpSpPr>
          <a:xfrm>
            <a:off x="6781800" y="2317958"/>
            <a:ext cx="4667251" cy="479985"/>
            <a:chOff x="6781800" y="2177556"/>
            <a:chExt cx="4667251" cy="47998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A8ABEC-A913-4A15-9D3A-C9AEE8618A12}"/>
                </a:ext>
              </a:extLst>
            </p:cNvPr>
            <p:cNvSpPr/>
            <p:nvPr/>
          </p:nvSpPr>
          <p:spPr>
            <a:xfrm>
              <a:off x="7010400" y="228314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fully transparent</a:t>
              </a:r>
            </a:p>
          </p:txBody>
        </p:sp>
        <p:pic>
          <p:nvPicPr>
            <p:cNvPr id="58" name="Graphic 57" descr="Add">
              <a:extLst>
                <a:ext uri="{FF2B5EF4-FFF2-40B4-BE49-F238E27FC236}">
                  <a16:creationId xmlns:a16="http://schemas.microsoft.com/office/drawing/2014/main" id="{D077DF5A-3867-4C04-B6A0-B9879E49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217755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95EC97-BA78-40C9-B3E1-371BE5696E22}"/>
              </a:ext>
            </a:extLst>
          </p:cNvPr>
          <p:cNvGrpSpPr/>
          <p:nvPr/>
        </p:nvGrpSpPr>
        <p:grpSpPr>
          <a:xfrm>
            <a:off x="6781800" y="3015624"/>
            <a:ext cx="4661031" cy="492000"/>
            <a:chOff x="6788020" y="2778000"/>
            <a:chExt cx="4661031" cy="492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79B55E-DC58-4A95-AA31-1A621D87BB51}"/>
                </a:ext>
              </a:extLst>
            </p:cNvPr>
            <p:cNvSpPr/>
            <p:nvPr/>
          </p:nvSpPr>
          <p:spPr>
            <a:xfrm>
              <a:off x="7010400" y="2895600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/>
                <a:t>fast verification</a:t>
              </a:r>
            </a:p>
          </p:txBody>
        </p:sp>
        <p:pic>
          <p:nvPicPr>
            <p:cNvPr id="59" name="Graphic 58" descr="Add">
              <a:extLst>
                <a:ext uri="{FF2B5EF4-FFF2-40B4-BE49-F238E27FC236}">
                  <a16:creationId xmlns:a16="http://schemas.microsoft.com/office/drawing/2014/main" id="{8FC0D5F3-6D43-4F90-9DE7-EAB98B11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8020" y="2778000"/>
              <a:ext cx="457200" cy="4572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765F682-E0F4-40CB-A678-6E26904A6244}"/>
              </a:ext>
            </a:extLst>
          </p:cNvPr>
          <p:cNvGrpSpPr/>
          <p:nvPr/>
        </p:nvGrpSpPr>
        <p:grpSpPr>
          <a:xfrm>
            <a:off x="6820782" y="5118409"/>
            <a:ext cx="4627336" cy="374400"/>
            <a:chOff x="6821715" y="4963433"/>
            <a:chExt cx="4627336" cy="3744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BE8151-A99A-4B72-B469-727A4D6DE8F8}"/>
                </a:ext>
              </a:extLst>
            </p:cNvPr>
            <p:cNvSpPr/>
            <p:nvPr/>
          </p:nvSpPr>
          <p:spPr>
            <a:xfrm>
              <a:off x="7010400" y="496343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expensive proof generation</a:t>
              </a:r>
            </a:p>
          </p:txBody>
        </p:sp>
        <p:sp>
          <p:nvSpPr>
            <p:cNvPr id="67" name="Graphic 62" descr="Add">
              <a:extLst>
                <a:ext uri="{FF2B5EF4-FFF2-40B4-BE49-F238E27FC236}">
                  <a16:creationId xmlns:a16="http://schemas.microsoft.com/office/drawing/2014/main" id="{5BA47E38-2A7B-4439-9E61-96F311DA9D5C}"/>
                </a:ext>
              </a:extLst>
            </p:cNvPr>
            <p:cNvSpPr/>
            <p:nvPr/>
          </p:nvSpPr>
          <p:spPr>
            <a:xfrm>
              <a:off x="6821715" y="5061069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6BDB43-6F1B-43B8-9A2D-52FAFF931A5B}"/>
              </a:ext>
            </a:extLst>
          </p:cNvPr>
          <p:cNvGrpSpPr/>
          <p:nvPr/>
        </p:nvGrpSpPr>
        <p:grpSpPr>
          <a:xfrm>
            <a:off x="6821715" y="4401269"/>
            <a:ext cx="4629151" cy="374400"/>
            <a:chOff x="6819900" y="4350973"/>
            <a:chExt cx="4629151" cy="3744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A9326D-CCF2-4FEF-9BD1-505CB0B1B188}"/>
                </a:ext>
              </a:extLst>
            </p:cNvPr>
            <p:cNvSpPr/>
            <p:nvPr/>
          </p:nvSpPr>
          <p:spPr>
            <a:xfrm>
              <a:off x="7010400" y="435097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limited execution environment</a:t>
              </a:r>
            </a:p>
          </p:txBody>
        </p:sp>
        <p:sp>
          <p:nvSpPr>
            <p:cNvPr id="68" name="Graphic 62" descr="Add">
              <a:extLst>
                <a:ext uri="{FF2B5EF4-FFF2-40B4-BE49-F238E27FC236}">
                  <a16:creationId xmlns:a16="http://schemas.microsoft.com/office/drawing/2014/main" id="{A04CDF75-5A53-417D-8DC4-1185A02AEDE5}"/>
                </a:ext>
              </a:extLst>
            </p:cNvPr>
            <p:cNvSpPr/>
            <p:nvPr/>
          </p:nvSpPr>
          <p:spPr>
            <a:xfrm>
              <a:off x="6819900" y="4451496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729B4A-67E1-40FE-8C3A-C0FB32A7C2B7}"/>
              </a:ext>
            </a:extLst>
          </p:cNvPr>
          <p:cNvSpPr/>
          <p:nvPr/>
        </p:nvSpPr>
        <p:spPr>
          <a:xfrm>
            <a:off x="332902" y="5337833"/>
            <a:ext cx="2031601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0 w 2056495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365760" bIns="16002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receive program </a:t>
            </a:r>
            <a:r>
              <a:rPr lang="en-US" sz="1200" i="1" dirty="0"/>
              <a:t>f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and input </a:t>
            </a:r>
            <a:r>
              <a:rPr lang="en-US" sz="1200" i="1" dirty="0"/>
              <a:t>x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118AB2B-956A-4F79-8969-A68F94F79B2D}"/>
              </a:ext>
            </a:extLst>
          </p:cNvPr>
          <p:cNvSpPr/>
          <p:nvPr/>
        </p:nvSpPr>
        <p:spPr>
          <a:xfrm>
            <a:off x="2162405" y="5337833"/>
            <a:ext cx="2020990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411299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60" tIns="16002" rIns="274320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calculate </a:t>
            </a:r>
            <a:r>
              <a:rPr lang="en-US" sz="1200" i="1" dirty="0"/>
              <a:t>y = f(x) </a:t>
            </a:r>
            <a:br>
              <a:rPr lang="en-US" sz="1200" dirty="0"/>
            </a:br>
            <a:r>
              <a:rPr lang="en-US" sz="1200" dirty="0"/>
              <a:t>and generate proof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AE99589-45B4-4AD7-AF07-8248D88C3534}"/>
              </a:ext>
            </a:extLst>
          </p:cNvPr>
          <p:cNvSpPr/>
          <p:nvPr/>
        </p:nvSpPr>
        <p:spPr>
          <a:xfrm>
            <a:off x="3981296" y="5337833"/>
            <a:ext cx="2011573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4112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2969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0461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12373 w 1645196"/>
              <a:gd name="connsiteY4" fmla="*/ 411299 h 822598"/>
              <a:gd name="connsiteX5" fmla="*/ 0 w 1645196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196" h="822598">
                <a:moveTo>
                  <a:pt x="0" y="0"/>
                </a:moveTo>
                <a:lnTo>
                  <a:pt x="1645196" y="0"/>
                </a:lnTo>
                <a:lnTo>
                  <a:pt x="1645196" y="822598"/>
                </a:lnTo>
                <a:lnTo>
                  <a:pt x="0" y="822598"/>
                </a:lnTo>
                <a:lnTo>
                  <a:pt x="312373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274320" bIns="16002" numCol="1" spcCol="1270" anchor="ctr" anchorCtr="0">
            <a:noAutofit/>
          </a:bodyPr>
          <a:lstStyle/>
          <a:p>
            <a:pPr lvl="0" algn="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receive y </a:t>
            </a:r>
            <a:br>
              <a:rPr lang="en-US" sz="1200" dirty="0"/>
            </a:br>
            <a:r>
              <a:rPr lang="en-US" sz="1200" dirty="0"/>
              <a:t>and verify proof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3F72864-3A57-412B-88B8-4E3581D18874}"/>
              </a:ext>
            </a:extLst>
          </p:cNvPr>
          <p:cNvGrpSpPr/>
          <p:nvPr/>
        </p:nvGrpSpPr>
        <p:grpSpPr>
          <a:xfrm>
            <a:off x="6820782" y="5795627"/>
            <a:ext cx="4622049" cy="374400"/>
            <a:chOff x="6827002" y="5575892"/>
            <a:chExt cx="4622049" cy="3744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3364C3-7B3F-463D-85F3-077877D658AD}"/>
                </a:ext>
              </a:extLst>
            </p:cNvPr>
            <p:cNvSpPr/>
            <p:nvPr/>
          </p:nvSpPr>
          <p:spPr>
            <a:xfrm>
              <a:off x="7010400" y="5575892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requires trusted setup</a:t>
              </a:r>
            </a:p>
          </p:txBody>
        </p:sp>
        <p:sp>
          <p:nvSpPr>
            <p:cNvPr id="45" name="Graphic 62" descr="Add">
              <a:extLst>
                <a:ext uri="{FF2B5EF4-FFF2-40B4-BE49-F238E27FC236}">
                  <a16:creationId xmlns:a16="http://schemas.microsoft.com/office/drawing/2014/main" id="{8654E7AA-27DC-4056-9BF8-62ECDCD88368}"/>
                </a:ext>
              </a:extLst>
            </p:cNvPr>
            <p:cNvSpPr/>
            <p:nvPr/>
          </p:nvSpPr>
          <p:spPr>
            <a:xfrm>
              <a:off x="6827002" y="5670642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897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91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8ACAFFB-B040-427E-A7CB-4481E86951AA}"/>
              </a:ext>
            </a:extLst>
          </p:cNvPr>
          <p:cNvGrpSpPr/>
          <p:nvPr/>
        </p:nvGrpSpPr>
        <p:grpSpPr>
          <a:xfrm>
            <a:off x="332902" y="976854"/>
            <a:ext cx="11524667" cy="5404897"/>
            <a:chOff x="332902" y="976854"/>
            <a:chExt cx="11524667" cy="5404897"/>
          </a:xfrm>
        </p:grpSpPr>
        <p:sp>
          <p:nvSpPr>
            <p:cNvPr id="85" name="Content Placeholder 3">
              <a:extLst>
                <a:ext uri="{FF2B5EF4-FFF2-40B4-BE49-F238E27FC236}">
                  <a16:creationId xmlns:a16="http://schemas.microsoft.com/office/drawing/2014/main" id="{A39E8967-C325-4486-9E89-E214A4BD5F3D}"/>
                </a:ext>
              </a:extLst>
            </p:cNvPr>
            <p:cNvSpPr txBox="1">
              <a:spLocks/>
            </p:cNvSpPr>
            <p:nvPr/>
          </p:nvSpPr>
          <p:spPr>
            <a:xfrm>
              <a:off x="33443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84" name="Content Placeholder 3">
              <a:extLst>
                <a:ext uri="{FF2B5EF4-FFF2-40B4-BE49-F238E27FC236}">
                  <a16:creationId xmlns:a16="http://schemas.microsoft.com/office/drawing/2014/main" id="{E77F2CCC-0767-40D3-8638-E87CC0ECDA95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4DD0E6-D8EA-484C-A7D7-4220AC71EB7E}"/>
                </a:ext>
              </a:extLst>
            </p:cNvPr>
            <p:cNvSpPr/>
            <p:nvPr/>
          </p:nvSpPr>
          <p:spPr bwMode="auto">
            <a:xfrm>
              <a:off x="332903" y="4242816"/>
              <a:ext cx="5659967" cy="87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61F42C7-052D-4736-956D-C1B849C1983B}"/>
                </a:ext>
              </a:extLst>
            </p:cNvPr>
            <p:cNvSpPr/>
            <p:nvPr/>
          </p:nvSpPr>
          <p:spPr bwMode="auto">
            <a:xfrm>
              <a:off x="332902" y="976854"/>
              <a:ext cx="5659967" cy="537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06F00F-8140-42FA-AA38-4A753D1805E2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5823AD-D2AB-499A-91F3-5463A463DB1E}"/>
                </a:ext>
              </a:extLst>
            </p:cNvPr>
            <p:cNvSpPr/>
            <p:nvPr/>
          </p:nvSpPr>
          <p:spPr bwMode="auto">
            <a:xfrm>
              <a:off x="6199951" y="3685537"/>
              <a:ext cx="5655264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941E3-1D4C-4341-8202-8F6C6A4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</p:spPr>
        <p:txBody>
          <a:bodyPr/>
          <a:lstStyle/>
          <a:p>
            <a:r>
              <a:rPr lang="en-US" dirty="0"/>
              <a:t>Zero-Knowledge Proofs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7755-3D2E-4554-ACEF-D54F6F2E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72697" cy="288925"/>
          </a:xfrm>
        </p:spPr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320C9C-5361-4853-8036-5EDF9F680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441426"/>
            <a:ext cx="10586102" cy="395287"/>
          </a:xfrm>
        </p:spPr>
        <p:txBody>
          <a:bodyPr/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/>
              <a:t>Transparent </a:t>
            </a:r>
            <a:r>
              <a:rPr lang="en-US" sz="2000" kern="1200" baseline="0" dirty="0" err="1"/>
              <a:t>zkSNARKs</a:t>
            </a:r>
            <a:endParaRPr lang="en-US" sz="2000" kern="1200" dirty="0"/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762DF801-F5CA-4A71-8942-BFC68C7AB1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98" y="2272444"/>
            <a:ext cx="5374572" cy="12003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C62C09-FDCE-4F89-A248-C82F1F05BBDE}"/>
              </a:ext>
            </a:extLst>
          </p:cNvPr>
          <p:cNvSpPr txBox="1"/>
          <p:nvPr/>
        </p:nvSpPr>
        <p:spPr>
          <a:xfrm>
            <a:off x="512015" y="4242816"/>
            <a:ext cx="519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Generalized Preprocessing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zkSNARK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Workflow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Ben-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sasson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E., Chiesa, A.,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Tromer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E.,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Virza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M. (2013).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Succinct Non-Interactive Arguments for a von Neumann Architecture.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USENIX Security, 1–35.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http://dblp.uni-trier.de/db/conf/uss/uss2014.html#Ben-SassonCTV14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CBC22-964C-466A-AA50-53943139CC74}"/>
              </a:ext>
            </a:extLst>
          </p:cNvPr>
          <p:cNvSpPr txBox="1"/>
          <p:nvPr/>
        </p:nvSpPr>
        <p:spPr>
          <a:xfrm>
            <a:off x="370894" y="1055634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1C382FD9-5648-4B2C-BC9A-A0662C0C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5E936AF9-EAE2-4D02-BD61-427F3E4C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99056-BC90-4FA5-B356-5480FF8F5E47}"/>
              </a:ext>
            </a:extLst>
          </p:cNvPr>
          <p:cNvSpPr txBox="1"/>
          <p:nvPr/>
        </p:nvSpPr>
        <p:spPr>
          <a:xfrm>
            <a:off x="6324600" y="1056325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BF99A6B-CC3F-455B-9108-F0E078AE15C2}"/>
              </a:ext>
            </a:extLst>
          </p:cNvPr>
          <p:cNvGrpSpPr/>
          <p:nvPr/>
        </p:nvGrpSpPr>
        <p:grpSpPr>
          <a:xfrm>
            <a:off x="6781800" y="1589649"/>
            <a:ext cx="4667251" cy="483725"/>
            <a:chOff x="6781800" y="1561356"/>
            <a:chExt cx="4667251" cy="48372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3AE239D-B658-4F4D-95CF-5E5948CE7C91}"/>
                </a:ext>
              </a:extLst>
            </p:cNvPr>
            <p:cNvSpPr/>
            <p:nvPr/>
          </p:nvSpPr>
          <p:spPr>
            <a:xfrm>
              <a:off x="7010400" y="167068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no trusted setup</a:t>
              </a:r>
            </a:p>
          </p:txBody>
        </p:sp>
        <p:pic>
          <p:nvPicPr>
            <p:cNvPr id="57" name="Graphic 56" descr="Add">
              <a:extLst>
                <a:ext uri="{FF2B5EF4-FFF2-40B4-BE49-F238E27FC236}">
                  <a16:creationId xmlns:a16="http://schemas.microsoft.com/office/drawing/2014/main" id="{CE0AACEA-B228-40D4-B6D0-BFC7B1A5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1561356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C72C11-1C6A-4162-8AF3-091A1D61567A}"/>
              </a:ext>
            </a:extLst>
          </p:cNvPr>
          <p:cNvSpPr txBox="1"/>
          <p:nvPr/>
        </p:nvSpPr>
        <p:spPr>
          <a:xfrm>
            <a:off x="6324600" y="3754127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C65F8-247F-4AA7-8AD5-00D9827CD64C}"/>
              </a:ext>
            </a:extLst>
          </p:cNvPr>
          <p:cNvGrpSpPr/>
          <p:nvPr/>
        </p:nvGrpSpPr>
        <p:grpSpPr>
          <a:xfrm>
            <a:off x="6781800" y="2317958"/>
            <a:ext cx="4667251" cy="479985"/>
            <a:chOff x="6781800" y="2177556"/>
            <a:chExt cx="4667251" cy="47998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A8ABEC-A913-4A15-9D3A-C9AEE8618A12}"/>
                </a:ext>
              </a:extLst>
            </p:cNvPr>
            <p:cNvSpPr/>
            <p:nvPr/>
          </p:nvSpPr>
          <p:spPr>
            <a:xfrm>
              <a:off x="7010400" y="228314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same security as preprocessing variant</a:t>
              </a:r>
            </a:p>
          </p:txBody>
        </p:sp>
        <p:pic>
          <p:nvPicPr>
            <p:cNvPr id="58" name="Graphic 57" descr="Add">
              <a:extLst>
                <a:ext uri="{FF2B5EF4-FFF2-40B4-BE49-F238E27FC236}">
                  <a16:creationId xmlns:a16="http://schemas.microsoft.com/office/drawing/2014/main" id="{D077DF5A-3867-4C04-B6A0-B9879E49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800" y="217755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95EC97-BA78-40C9-B3E1-371BE5696E22}"/>
              </a:ext>
            </a:extLst>
          </p:cNvPr>
          <p:cNvGrpSpPr/>
          <p:nvPr/>
        </p:nvGrpSpPr>
        <p:grpSpPr>
          <a:xfrm>
            <a:off x="6781800" y="3015624"/>
            <a:ext cx="4661031" cy="492000"/>
            <a:chOff x="6788020" y="2778000"/>
            <a:chExt cx="4661031" cy="492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79B55E-DC58-4A95-AA31-1A621D87BB51}"/>
                </a:ext>
              </a:extLst>
            </p:cNvPr>
            <p:cNvSpPr/>
            <p:nvPr/>
          </p:nvSpPr>
          <p:spPr>
            <a:xfrm>
              <a:off x="7010400" y="2895600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similar verification speeds</a:t>
              </a:r>
            </a:p>
          </p:txBody>
        </p:sp>
        <p:pic>
          <p:nvPicPr>
            <p:cNvPr id="59" name="Graphic 58" descr="Add">
              <a:extLst>
                <a:ext uri="{FF2B5EF4-FFF2-40B4-BE49-F238E27FC236}">
                  <a16:creationId xmlns:a16="http://schemas.microsoft.com/office/drawing/2014/main" id="{8FC0D5F3-6D43-4F90-9DE7-EAB98B11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8020" y="2778000"/>
              <a:ext cx="457200" cy="4572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765F682-E0F4-40CB-A678-6E26904A6244}"/>
              </a:ext>
            </a:extLst>
          </p:cNvPr>
          <p:cNvGrpSpPr/>
          <p:nvPr/>
        </p:nvGrpSpPr>
        <p:grpSpPr>
          <a:xfrm>
            <a:off x="6820782" y="5118409"/>
            <a:ext cx="4627336" cy="374400"/>
            <a:chOff x="6821715" y="4963433"/>
            <a:chExt cx="4627336" cy="3744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BE8151-A99A-4B72-B469-727A4D6DE8F8}"/>
                </a:ext>
              </a:extLst>
            </p:cNvPr>
            <p:cNvSpPr/>
            <p:nvPr/>
          </p:nvSpPr>
          <p:spPr>
            <a:xfrm>
              <a:off x="7010400" y="496343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/>
                <a:t>proof generation even more expensive</a:t>
              </a:r>
            </a:p>
          </p:txBody>
        </p:sp>
        <p:sp>
          <p:nvSpPr>
            <p:cNvPr id="67" name="Graphic 62" descr="Add">
              <a:extLst>
                <a:ext uri="{FF2B5EF4-FFF2-40B4-BE49-F238E27FC236}">
                  <a16:creationId xmlns:a16="http://schemas.microsoft.com/office/drawing/2014/main" id="{5BA47E38-2A7B-4439-9E61-96F311DA9D5C}"/>
                </a:ext>
              </a:extLst>
            </p:cNvPr>
            <p:cNvSpPr/>
            <p:nvPr/>
          </p:nvSpPr>
          <p:spPr>
            <a:xfrm>
              <a:off x="6821715" y="5061069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6BDB43-6F1B-43B8-9A2D-52FAFF931A5B}"/>
              </a:ext>
            </a:extLst>
          </p:cNvPr>
          <p:cNvGrpSpPr/>
          <p:nvPr/>
        </p:nvGrpSpPr>
        <p:grpSpPr>
          <a:xfrm>
            <a:off x="6821715" y="4401269"/>
            <a:ext cx="4629151" cy="374400"/>
            <a:chOff x="6819900" y="4350973"/>
            <a:chExt cx="4629151" cy="3744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A9326D-CCF2-4FEF-9BD1-505CB0B1B188}"/>
                </a:ext>
              </a:extLst>
            </p:cNvPr>
            <p:cNvSpPr/>
            <p:nvPr/>
          </p:nvSpPr>
          <p:spPr>
            <a:xfrm>
              <a:off x="7010400" y="435097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/>
                <a:t>immature technology</a:t>
              </a:r>
            </a:p>
          </p:txBody>
        </p:sp>
        <p:sp>
          <p:nvSpPr>
            <p:cNvPr id="68" name="Graphic 62" descr="Add">
              <a:extLst>
                <a:ext uri="{FF2B5EF4-FFF2-40B4-BE49-F238E27FC236}">
                  <a16:creationId xmlns:a16="http://schemas.microsoft.com/office/drawing/2014/main" id="{A04CDF75-5A53-417D-8DC4-1185A02AEDE5}"/>
                </a:ext>
              </a:extLst>
            </p:cNvPr>
            <p:cNvSpPr/>
            <p:nvPr/>
          </p:nvSpPr>
          <p:spPr>
            <a:xfrm>
              <a:off x="6819900" y="4451496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729B4A-67E1-40FE-8C3A-C0FB32A7C2B7}"/>
              </a:ext>
            </a:extLst>
          </p:cNvPr>
          <p:cNvSpPr/>
          <p:nvPr/>
        </p:nvSpPr>
        <p:spPr>
          <a:xfrm>
            <a:off x="332902" y="5337833"/>
            <a:ext cx="2031601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0 w 2056495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365760" bIns="16002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receive program </a:t>
            </a:r>
            <a:r>
              <a:rPr lang="en-US" sz="1200" i="1" dirty="0"/>
              <a:t>f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and input </a:t>
            </a:r>
            <a:r>
              <a:rPr lang="en-US" sz="1200" i="1" dirty="0"/>
              <a:t>x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118AB2B-956A-4F79-8969-A68F94F79B2D}"/>
              </a:ext>
            </a:extLst>
          </p:cNvPr>
          <p:cNvSpPr/>
          <p:nvPr/>
        </p:nvSpPr>
        <p:spPr>
          <a:xfrm>
            <a:off x="2162405" y="5337833"/>
            <a:ext cx="2020990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411299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60" tIns="16002" rIns="274320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calculate </a:t>
            </a:r>
            <a:r>
              <a:rPr lang="en-US" sz="1200" i="1" dirty="0"/>
              <a:t>y = f(x) </a:t>
            </a:r>
            <a:br>
              <a:rPr lang="en-US" sz="1200" dirty="0"/>
            </a:br>
            <a:r>
              <a:rPr lang="en-US" sz="1200" dirty="0"/>
              <a:t>and generate proof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AE99589-45B4-4AD7-AF07-8248D88C3534}"/>
              </a:ext>
            </a:extLst>
          </p:cNvPr>
          <p:cNvSpPr/>
          <p:nvPr/>
        </p:nvSpPr>
        <p:spPr>
          <a:xfrm>
            <a:off x="3981296" y="5337833"/>
            <a:ext cx="2011573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4112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2969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0461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12373 w 1645196"/>
              <a:gd name="connsiteY4" fmla="*/ 411299 h 822598"/>
              <a:gd name="connsiteX5" fmla="*/ 0 w 1645196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196" h="822598">
                <a:moveTo>
                  <a:pt x="0" y="0"/>
                </a:moveTo>
                <a:lnTo>
                  <a:pt x="1645196" y="0"/>
                </a:lnTo>
                <a:lnTo>
                  <a:pt x="1645196" y="822598"/>
                </a:lnTo>
                <a:lnTo>
                  <a:pt x="0" y="822598"/>
                </a:lnTo>
                <a:lnTo>
                  <a:pt x="312373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274320" bIns="16002" numCol="1" spcCol="1270" anchor="ctr" anchorCtr="0">
            <a:noAutofit/>
          </a:bodyPr>
          <a:lstStyle/>
          <a:p>
            <a:pPr lvl="0" algn="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receive y </a:t>
            </a:r>
            <a:br>
              <a:rPr lang="en-US" sz="1200" dirty="0"/>
            </a:br>
            <a:r>
              <a:rPr lang="en-US" sz="1200" dirty="0"/>
              <a:t>and verify proof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AD82133-6597-4562-83BD-7FEDC100572D}"/>
              </a:ext>
            </a:extLst>
          </p:cNvPr>
          <p:cNvSpPr/>
          <p:nvPr/>
        </p:nvSpPr>
        <p:spPr bwMode="auto">
          <a:xfrm>
            <a:off x="793516" y="1361191"/>
            <a:ext cx="2315636" cy="944897"/>
          </a:xfrm>
          <a:prstGeom prst="wedgeRoundRectCallout">
            <a:avLst>
              <a:gd name="adj1" fmla="val -31880"/>
              <a:gd name="adj2" fmla="val 718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auxiliary input can be generated without use of </a:t>
            </a:r>
            <a:br>
              <a:rPr lang="en-US" sz="12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200" i="1" dirty="0">
                <a:solidFill>
                  <a:schemeClr val="bg1"/>
                </a:solidFill>
                <a:cs typeface="Arial" pitchFamily="34" charset="0"/>
              </a:rPr>
              <a:t>Common Reference String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AD9162-BFA6-4BC4-B727-BF2370474846}"/>
              </a:ext>
            </a:extLst>
          </p:cNvPr>
          <p:cNvGrpSpPr/>
          <p:nvPr/>
        </p:nvGrpSpPr>
        <p:grpSpPr>
          <a:xfrm>
            <a:off x="6820782" y="5795627"/>
            <a:ext cx="4622049" cy="374400"/>
            <a:chOff x="6827002" y="5575892"/>
            <a:chExt cx="4622049" cy="3744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37EFB2-7DBE-4958-93C7-11EF95770133}"/>
                </a:ext>
              </a:extLst>
            </p:cNvPr>
            <p:cNvSpPr/>
            <p:nvPr/>
          </p:nvSpPr>
          <p:spPr>
            <a:xfrm>
              <a:off x="7010400" y="5575892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massive proof sizes</a:t>
              </a:r>
            </a:p>
          </p:txBody>
        </p:sp>
        <p:sp>
          <p:nvSpPr>
            <p:cNvPr id="40" name="Graphic 62" descr="Add">
              <a:extLst>
                <a:ext uri="{FF2B5EF4-FFF2-40B4-BE49-F238E27FC236}">
                  <a16:creationId xmlns:a16="http://schemas.microsoft.com/office/drawing/2014/main" id="{7B56B15C-3E1A-4853-AC27-B30594056BDF}"/>
                </a:ext>
              </a:extLst>
            </p:cNvPr>
            <p:cNvSpPr/>
            <p:nvPr/>
          </p:nvSpPr>
          <p:spPr>
            <a:xfrm>
              <a:off x="6827002" y="5670642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44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8ACAFFB-B040-427E-A7CB-4481E86951AA}"/>
              </a:ext>
            </a:extLst>
          </p:cNvPr>
          <p:cNvGrpSpPr/>
          <p:nvPr/>
        </p:nvGrpSpPr>
        <p:grpSpPr>
          <a:xfrm>
            <a:off x="332902" y="976854"/>
            <a:ext cx="11524667" cy="5404897"/>
            <a:chOff x="332902" y="976854"/>
            <a:chExt cx="11524667" cy="5404897"/>
          </a:xfrm>
        </p:grpSpPr>
        <p:sp>
          <p:nvSpPr>
            <p:cNvPr id="85" name="Content Placeholder 3">
              <a:extLst>
                <a:ext uri="{FF2B5EF4-FFF2-40B4-BE49-F238E27FC236}">
                  <a16:creationId xmlns:a16="http://schemas.microsoft.com/office/drawing/2014/main" id="{A39E8967-C325-4486-9E89-E214A4BD5F3D}"/>
                </a:ext>
              </a:extLst>
            </p:cNvPr>
            <p:cNvSpPr txBox="1">
              <a:spLocks/>
            </p:cNvSpPr>
            <p:nvPr/>
          </p:nvSpPr>
          <p:spPr>
            <a:xfrm>
              <a:off x="33443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84" name="Content Placeholder 3">
              <a:extLst>
                <a:ext uri="{FF2B5EF4-FFF2-40B4-BE49-F238E27FC236}">
                  <a16:creationId xmlns:a16="http://schemas.microsoft.com/office/drawing/2014/main" id="{E77F2CCC-0767-40D3-8638-E87CC0ECDA95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4DD0E6-D8EA-484C-A7D7-4220AC71EB7E}"/>
                </a:ext>
              </a:extLst>
            </p:cNvPr>
            <p:cNvSpPr/>
            <p:nvPr/>
          </p:nvSpPr>
          <p:spPr bwMode="auto">
            <a:xfrm>
              <a:off x="332903" y="4242816"/>
              <a:ext cx="5659967" cy="873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61F42C7-052D-4736-956D-C1B849C1983B}"/>
                </a:ext>
              </a:extLst>
            </p:cNvPr>
            <p:cNvSpPr/>
            <p:nvPr/>
          </p:nvSpPr>
          <p:spPr bwMode="auto">
            <a:xfrm>
              <a:off x="332902" y="976854"/>
              <a:ext cx="5659967" cy="537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06F00F-8140-42FA-AA38-4A753D1805E2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65823AD-D2AB-499A-91F3-5463A463DB1E}"/>
                </a:ext>
              </a:extLst>
            </p:cNvPr>
            <p:cNvSpPr/>
            <p:nvPr/>
          </p:nvSpPr>
          <p:spPr bwMode="auto">
            <a:xfrm>
              <a:off x="6199951" y="3685537"/>
              <a:ext cx="5655264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941E3-1D4C-4341-8202-8F6C6A4B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</p:spPr>
        <p:txBody>
          <a:bodyPr/>
          <a:lstStyle/>
          <a:p>
            <a:r>
              <a:rPr lang="en-US" dirty="0"/>
              <a:t>Multi-Party Computation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7755-3D2E-4554-ACEF-D54F6F2E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72697" cy="288925"/>
          </a:xfrm>
        </p:spPr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320C9C-5361-4853-8036-5EDF9F680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4" y="441426"/>
            <a:ext cx="10586102" cy="395287"/>
          </a:xfrm>
        </p:spPr>
        <p:txBody>
          <a:bodyPr/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/>
              <a:t>Linear Secret-Sharing</a:t>
            </a:r>
            <a:endParaRPr lang="en-US" sz="2000" kern="1200" dirty="0"/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762DF801-F5CA-4A71-8942-BFC68C7AB1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68" y="1613617"/>
            <a:ext cx="4799432" cy="25180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C62C09-FDCE-4F89-A248-C82F1F05BBDE}"/>
              </a:ext>
            </a:extLst>
          </p:cNvPr>
          <p:cNvSpPr txBox="1"/>
          <p:nvPr/>
        </p:nvSpPr>
        <p:spPr>
          <a:xfrm>
            <a:off x="512015" y="4242816"/>
            <a:ext cx="519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LSS-based Platform Architecture (Enigma)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Zyskind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G., Nathan, O., &amp; Pentland, A. (2015).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Enigma: Decentralized Computation Platform with Guaranteed Privacy.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New Solutions for Cybersecurity, 1–14.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https://doi.org/10.7551/mitpress/11636.003.0018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CBC22-964C-466A-AA50-53943139CC74}"/>
              </a:ext>
            </a:extLst>
          </p:cNvPr>
          <p:cNvSpPr txBox="1"/>
          <p:nvPr/>
        </p:nvSpPr>
        <p:spPr>
          <a:xfrm>
            <a:off x="370894" y="1055634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Date Placeholder 75">
            <a:extLst>
              <a:ext uri="{FF2B5EF4-FFF2-40B4-BE49-F238E27FC236}">
                <a16:creationId xmlns:a16="http://schemas.microsoft.com/office/drawing/2014/main" id="{1C382FD9-5648-4B2C-BC9A-A0662C0C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7" name="Slide Number Placeholder 76">
            <a:extLst>
              <a:ext uri="{FF2B5EF4-FFF2-40B4-BE49-F238E27FC236}">
                <a16:creationId xmlns:a16="http://schemas.microsoft.com/office/drawing/2014/main" id="{5E936AF9-EAE2-4D02-BD61-427F3E4C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99056-BC90-4FA5-B356-5480FF8F5E47}"/>
              </a:ext>
            </a:extLst>
          </p:cNvPr>
          <p:cNvSpPr txBox="1"/>
          <p:nvPr/>
        </p:nvSpPr>
        <p:spPr>
          <a:xfrm>
            <a:off x="6324600" y="1056325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BF99A6B-CC3F-455B-9108-F0E078AE15C2}"/>
              </a:ext>
            </a:extLst>
          </p:cNvPr>
          <p:cNvGrpSpPr/>
          <p:nvPr/>
        </p:nvGrpSpPr>
        <p:grpSpPr>
          <a:xfrm>
            <a:off x="6781800" y="1589649"/>
            <a:ext cx="4667251" cy="483725"/>
            <a:chOff x="6781800" y="1561356"/>
            <a:chExt cx="4667251" cy="48372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3AE239D-B658-4F4D-95CF-5E5948CE7C91}"/>
                </a:ext>
              </a:extLst>
            </p:cNvPr>
            <p:cNvSpPr/>
            <p:nvPr/>
          </p:nvSpPr>
          <p:spPr>
            <a:xfrm>
              <a:off x="7010400" y="167068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cryptographically secure</a:t>
              </a:r>
            </a:p>
          </p:txBody>
        </p:sp>
        <p:pic>
          <p:nvPicPr>
            <p:cNvPr id="57" name="Graphic 56" descr="Add">
              <a:extLst>
                <a:ext uri="{FF2B5EF4-FFF2-40B4-BE49-F238E27FC236}">
                  <a16:creationId xmlns:a16="http://schemas.microsoft.com/office/drawing/2014/main" id="{CE0AACEA-B228-40D4-B6D0-BFC7B1A5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81800" y="1561356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C72C11-1C6A-4162-8AF3-091A1D61567A}"/>
              </a:ext>
            </a:extLst>
          </p:cNvPr>
          <p:cNvSpPr txBox="1"/>
          <p:nvPr/>
        </p:nvSpPr>
        <p:spPr>
          <a:xfrm>
            <a:off x="6324600" y="3754127"/>
            <a:ext cx="111489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C65F8-247F-4AA7-8AD5-00D9827CD64C}"/>
              </a:ext>
            </a:extLst>
          </p:cNvPr>
          <p:cNvGrpSpPr/>
          <p:nvPr/>
        </p:nvGrpSpPr>
        <p:grpSpPr>
          <a:xfrm>
            <a:off x="6781800" y="2317958"/>
            <a:ext cx="4667251" cy="479985"/>
            <a:chOff x="6781800" y="2177556"/>
            <a:chExt cx="4667251" cy="47998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A8ABEC-A913-4A15-9D3A-C9AEE8618A12}"/>
                </a:ext>
              </a:extLst>
            </p:cNvPr>
            <p:cNvSpPr/>
            <p:nvPr/>
          </p:nvSpPr>
          <p:spPr>
            <a:xfrm>
              <a:off x="7010400" y="2283141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fully transparent</a:t>
              </a:r>
            </a:p>
          </p:txBody>
        </p:sp>
        <p:pic>
          <p:nvPicPr>
            <p:cNvPr id="58" name="Graphic 57" descr="Add">
              <a:extLst>
                <a:ext uri="{FF2B5EF4-FFF2-40B4-BE49-F238E27FC236}">
                  <a16:creationId xmlns:a16="http://schemas.microsoft.com/office/drawing/2014/main" id="{D077DF5A-3867-4C04-B6A0-B9879E49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81800" y="217755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95EC97-BA78-40C9-B3E1-371BE5696E22}"/>
              </a:ext>
            </a:extLst>
          </p:cNvPr>
          <p:cNvGrpSpPr/>
          <p:nvPr/>
        </p:nvGrpSpPr>
        <p:grpSpPr>
          <a:xfrm>
            <a:off x="6781800" y="3015624"/>
            <a:ext cx="4661031" cy="492000"/>
            <a:chOff x="6788020" y="2778000"/>
            <a:chExt cx="4661031" cy="492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79B55E-DC58-4A95-AA31-1A621D87BB51}"/>
                </a:ext>
              </a:extLst>
            </p:cNvPr>
            <p:cNvSpPr/>
            <p:nvPr/>
          </p:nvSpPr>
          <p:spPr>
            <a:xfrm>
              <a:off x="7010400" y="2895600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/>
                <a:t>fully trustless</a:t>
              </a:r>
            </a:p>
          </p:txBody>
        </p:sp>
        <p:pic>
          <p:nvPicPr>
            <p:cNvPr id="59" name="Graphic 58" descr="Add">
              <a:extLst>
                <a:ext uri="{FF2B5EF4-FFF2-40B4-BE49-F238E27FC236}">
                  <a16:creationId xmlns:a16="http://schemas.microsoft.com/office/drawing/2014/main" id="{8FC0D5F3-6D43-4F90-9DE7-EAB98B11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88020" y="2778000"/>
              <a:ext cx="457200" cy="4572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765F682-E0F4-40CB-A678-6E26904A6244}"/>
              </a:ext>
            </a:extLst>
          </p:cNvPr>
          <p:cNvGrpSpPr/>
          <p:nvPr/>
        </p:nvGrpSpPr>
        <p:grpSpPr>
          <a:xfrm>
            <a:off x="6820782" y="5118409"/>
            <a:ext cx="4627336" cy="374400"/>
            <a:chOff x="6821715" y="4963433"/>
            <a:chExt cx="4627336" cy="3744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BE8151-A99A-4B72-B469-727A4D6DE8F8}"/>
                </a:ext>
              </a:extLst>
            </p:cNvPr>
            <p:cNvSpPr/>
            <p:nvPr/>
          </p:nvSpPr>
          <p:spPr>
            <a:xfrm>
              <a:off x="7010400" y="496343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limited execution environment</a:t>
              </a:r>
            </a:p>
          </p:txBody>
        </p:sp>
        <p:sp>
          <p:nvSpPr>
            <p:cNvPr id="67" name="Graphic 62" descr="Add">
              <a:extLst>
                <a:ext uri="{FF2B5EF4-FFF2-40B4-BE49-F238E27FC236}">
                  <a16:creationId xmlns:a16="http://schemas.microsoft.com/office/drawing/2014/main" id="{5BA47E38-2A7B-4439-9E61-96F311DA9D5C}"/>
                </a:ext>
              </a:extLst>
            </p:cNvPr>
            <p:cNvSpPr/>
            <p:nvPr/>
          </p:nvSpPr>
          <p:spPr>
            <a:xfrm>
              <a:off x="6821715" y="5061069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6BDB43-6F1B-43B8-9A2D-52FAFF931A5B}"/>
              </a:ext>
            </a:extLst>
          </p:cNvPr>
          <p:cNvGrpSpPr/>
          <p:nvPr/>
        </p:nvGrpSpPr>
        <p:grpSpPr>
          <a:xfrm>
            <a:off x="6821715" y="4401269"/>
            <a:ext cx="4629151" cy="374400"/>
            <a:chOff x="6819900" y="4350973"/>
            <a:chExt cx="4629151" cy="3744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A9326D-CCF2-4FEF-9BD1-505CB0B1B188}"/>
                </a:ext>
              </a:extLst>
            </p:cNvPr>
            <p:cNvSpPr/>
            <p:nvPr/>
          </p:nvSpPr>
          <p:spPr>
            <a:xfrm>
              <a:off x="7010400" y="4350973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immature technology</a:t>
              </a:r>
            </a:p>
          </p:txBody>
        </p:sp>
        <p:sp>
          <p:nvSpPr>
            <p:cNvPr id="68" name="Graphic 62" descr="Add">
              <a:extLst>
                <a:ext uri="{FF2B5EF4-FFF2-40B4-BE49-F238E27FC236}">
                  <a16:creationId xmlns:a16="http://schemas.microsoft.com/office/drawing/2014/main" id="{A04CDF75-5A53-417D-8DC4-1185A02AEDE5}"/>
                </a:ext>
              </a:extLst>
            </p:cNvPr>
            <p:cNvSpPr/>
            <p:nvPr/>
          </p:nvSpPr>
          <p:spPr>
            <a:xfrm>
              <a:off x="6819900" y="4451496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80676A-21F4-43E4-8BCF-553820240A0E}"/>
              </a:ext>
            </a:extLst>
          </p:cNvPr>
          <p:cNvGrpSpPr/>
          <p:nvPr/>
        </p:nvGrpSpPr>
        <p:grpSpPr>
          <a:xfrm>
            <a:off x="6820782" y="5795627"/>
            <a:ext cx="4622049" cy="374400"/>
            <a:chOff x="6827002" y="5575892"/>
            <a:chExt cx="4622049" cy="3744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E6E43C-4408-4014-BC15-B4F9E71A3CD6}"/>
                </a:ext>
              </a:extLst>
            </p:cNvPr>
            <p:cNvSpPr/>
            <p:nvPr/>
          </p:nvSpPr>
          <p:spPr>
            <a:xfrm>
              <a:off x="7010400" y="5575892"/>
              <a:ext cx="4438651" cy="374400"/>
            </a:xfrm>
            <a:custGeom>
              <a:avLst/>
              <a:gdLst>
                <a:gd name="connsiteX0" fmla="*/ 0 w 4438651"/>
                <a:gd name="connsiteY0" fmla="*/ 62401 h 374400"/>
                <a:gd name="connsiteX1" fmla="*/ 62401 w 4438651"/>
                <a:gd name="connsiteY1" fmla="*/ 0 h 374400"/>
                <a:gd name="connsiteX2" fmla="*/ 4376250 w 4438651"/>
                <a:gd name="connsiteY2" fmla="*/ 0 h 374400"/>
                <a:gd name="connsiteX3" fmla="*/ 4438651 w 4438651"/>
                <a:gd name="connsiteY3" fmla="*/ 62401 h 374400"/>
                <a:gd name="connsiteX4" fmla="*/ 4438651 w 4438651"/>
                <a:gd name="connsiteY4" fmla="*/ 311999 h 374400"/>
                <a:gd name="connsiteX5" fmla="*/ 4376250 w 4438651"/>
                <a:gd name="connsiteY5" fmla="*/ 374400 h 374400"/>
                <a:gd name="connsiteX6" fmla="*/ 62401 w 4438651"/>
                <a:gd name="connsiteY6" fmla="*/ 374400 h 374400"/>
                <a:gd name="connsiteX7" fmla="*/ 0 w 4438651"/>
                <a:gd name="connsiteY7" fmla="*/ 311999 h 374400"/>
                <a:gd name="connsiteX8" fmla="*/ 0 w 4438651"/>
                <a:gd name="connsiteY8" fmla="*/ 62401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8651" h="374400">
                  <a:moveTo>
                    <a:pt x="0" y="62401"/>
                  </a:moveTo>
                  <a:cubicBezTo>
                    <a:pt x="0" y="27938"/>
                    <a:pt x="27938" y="0"/>
                    <a:pt x="62401" y="0"/>
                  </a:cubicBezTo>
                  <a:lnTo>
                    <a:pt x="4376250" y="0"/>
                  </a:lnTo>
                  <a:cubicBezTo>
                    <a:pt x="4410713" y="0"/>
                    <a:pt x="4438651" y="27938"/>
                    <a:pt x="4438651" y="62401"/>
                  </a:cubicBezTo>
                  <a:lnTo>
                    <a:pt x="4438651" y="311999"/>
                  </a:lnTo>
                  <a:cubicBezTo>
                    <a:pt x="4438651" y="346462"/>
                    <a:pt x="4410713" y="374400"/>
                    <a:pt x="4376250" y="374400"/>
                  </a:cubicBezTo>
                  <a:lnTo>
                    <a:pt x="62401" y="374400"/>
                  </a:lnTo>
                  <a:cubicBezTo>
                    <a:pt x="27938" y="374400"/>
                    <a:pt x="0" y="346462"/>
                    <a:pt x="0" y="311999"/>
                  </a:cubicBezTo>
                  <a:lnTo>
                    <a:pt x="0" y="6240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79237" rIns="79237" bIns="79237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poor execution performance</a:t>
              </a:r>
            </a:p>
          </p:txBody>
        </p:sp>
        <p:sp>
          <p:nvSpPr>
            <p:cNvPr id="69" name="Graphic 62" descr="Add">
              <a:extLst>
                <a:ext uri="{FF2B5EF4-FFF2-40B4-BE49-F238E27FC236}">
                  <a16:creationId xmlns:a16="http://schemas.microsoft.com/office/drawing/2014/main" id="{6A34726C-0591-4FE9-839B-D6003BBCED9C}"/>
                </a:ext>
              </a:extLst>
            </p:cNvPr>
            <p:cNvSpPr/>
            <p:nvPr/>
          </p:nvSpPr>
          <p:spPr>
            <a:xfrm>
              <a:off x="6827002" y="5670642"/>
              <a:ext cx="381000" cy="57150"/>
            </a:xfrm>
            <a:prstGeom prst="rect">
              <a:avLst/>
            </a:prstGeom>
            <a:solidFill>
              <a:srgbClr val="6AB5F1"/>
            </a:solidFill>
            <a:ln w="19050" cap="flat">
              <a:solidFill>
                <a:srgbClr val="C4DC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C729B4A-67E1-40FE-8C3A-C0FB32A7C2B7}"/>
              </a:ext>
            </a:extLst>
          </p:cNvPr>
          <p:cNvSpPr/>
          <p:nvPr/>
        </p:nvSpPr>
        <p:spPr>
          <a:xfrm>
            <a:off x="332902" y="5337833"/>
            <a:ext cx="2031601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0 w 2056495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365760" bIns="16002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divide secret input </a:t>
            </a:r>
            <a:br>
              <a:rPr lang="en-US" sz="1200" dirty="0"/>
            </a:br>
            <a:r>
              <a:rPr lang="en-US" sz="1200" dirty="0"/>
              <a:t>and randomly distribute shares</a:t>
            </a:r>
            <a:endParaRPr lang="en-US" sz="1200" i="1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118AB2B-956A-4F79-8969-A68F94F79B2D}"/>
              </a:ext>
            </a:extLst>
          </p:cNvPr>
          <p:cNvSpPr/>
          <p:nvPr/>
        </p:nvSpPr>
        <p:spPr>
          <a:xfrm>
            <a:off x="2162405" y="5337833"/>
            <a:ext cx="2020990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6495" h="822598">
                <a:moveTo>
                  <a:pt x="0" y="0"/>
                </a:moveTo>
                <a:lnTo>
                  <a:pt x="1645196" y="0"/>
                </a:lnTo>
                <a:lnTo>
                  <a:pt x="2056495" y="411299"/>
                </a:lnTo>
                <a:lnTo>
                  <a:pt x="1645196" y="822598"/>
                </a:lnTo>
                <a:lnTo>
                  <a:pt x="0" y="822598"/>
                </a:lnTo>
                <a:lnTo>
                  <a:pt x="411299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16002" rIns="0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execute computation locally on share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AE99589-45B4-4AD7-AF07-8248D88C3534}"/>
              </a:ext>
            </a:extLst>
          </p:cNvPr>
          <p:cNvSpPr/>
          <p:nvPr/>
        </p:nvSpPr>
        <p:spPr>
          <a:xfrm>
            <a:off x="3981296" y="5337833"/>
            <a:ext cx="2011573" cy="822598"/>
          </a:xfrm>
          <a:custGeom>
            <a:avLst/>
            <a:gdLst>
              <a:gd name="connsiteX0" fmla="*/ 0 w 2056495"/>
              <a:gd name="connsiteY0" fmla="*/ 0 h 822598"/>
              <a:gd name="connsiteX1" fmla="*/ 1645196 w 2056495"/>
              <a:gd name="connsiteY1" fmla="*/ 0 h 822598"/>
              <a:gd name="connsiteX2" fmla="*/ 2056495 w 2056495"/>
              <a:gd name="connsiteY2" fmla="*/ 411299 h 822598"/>
              <a:gd name="connsiteX3" fmla="*/ 1645196 w 2056495"/>
              <a:gd name="connsiteY3" fmla="*/ 822598 h 822598"/>
              <a:gd name="connsiteX4" fmla="*/ 0 w 2056495"/>
              <a:gd name="connsiteY4" fmla="*/ 822598 h 822598"/>
              <a:gd name="connsiteX5" fmla="*/ 411299 w 2056495"/>
              <a:gd name="connsiteY5" fmla="*/ 411299 h 822598"/>
              <a:gd name="connsiteX6" fmla="*/ 0 w 2056495"/>
              <a:gd name="connsiteY6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4112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29699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04619 w 1645196"/>
              <a:gd name="connsiteY4" fmla="*/ 411299 h 822598"/>
              <a:gd name="connsiteX5" fmla="*/ 0 w 1645196"/>
              <a:gd name="connsiteY5" fmla="*/ 0 h 822598"/>
              <a:gd name="connsiteX0" fmla="*/ 0 w 1645196"/>
              <a:gd name="connsiteY0" fmla="*/ 0 h 822598"/>
              <a:gd name="connsiteX1" fmla="*/ 1645196 w 1645196"/>
              <a:gd name="connsiteY1" fmla="*/ 0 h 822598"/>
              <a:gd name="connsiteX2" fmla="*/ 1645196 w 1645196"/>
              <a:gd name="connsiteY2" fmla="*/ 822598 h 822598"/>
              <a:gd name="connsiteX3" fmla="*/ 0 w 1645196"/>
              <a:gd name="connsiteY3" fmla="*/ 822598 h 822598"/>
              <a:gd name="connsiteX4" fmla="*/ 312373 w 1645196"/>
              <a:gd name="connsiteY4" fmla="*/ 411299 h 822598"/>
              <a:gd name="connsiteX5" fmla="*/ 0 w 1645196"/>
              <a:gd name="connsiteY5" fmla="*/ 0 h 8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196" h="822598">
                <a:moveTo>
                  <a:pt x="0" y="0"/>
                </a:moveTo>
                <a:lnTo>
                  <a:pt x="1645196" y="0"/>
                </a:lnTo>
                <a:lnTo>
                  <a:pt x="1645196" y="822598"/>
                </a:lnTo>
                <a:lnTo>
                  <a:pt x="0" y="822598"/>
                </a:lnTo>
                <a:lnTo>
                  <a:pt x="312373" y="4112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6002" rIns="274320" bIns="16002" numCol="1" spcCol="1270" anchor="ctr" anchorCtr="0">
            <a:noAutofit/>
          </a:bodyPr>
          <a:lstStyle/>
          <a:p>
            <a:pPr lvl="0" algn="r" defTabSz="533400">
              <a:lnSpc>
                <a:spcPct val="90000"/>
              </a:lnSpc>
              <a:spcAft>
                <a:spcPct val="35000"/>
              </a:spcAft>
            </a:pPr>
            <a:r>
              <a:rPr lang="en-US" sz="1200" dirty="0"/>
              <a:t>reassemble shares </a:t>
            </a:r>
            <a:br>
              <a:rPr lang="en-US" sz="1200" dirty="0"/>
            </a:br>
            <a:r>
              <a:rPr lang="en-US" sz="1200" dirty="0"/>
              <a:t>to receive result</a:t>
            </a:r>
          </a:p>
        </p:txBody>
      </p:sp>
    </p:spTree>
    <p:extLst>
      <p:ext uri="{BB962C8B-B14F-4D97-AF65-F5344CB8AC3E}">
        <p14:creationId xmlns:p14="http://schemas.microsoft.com/office/powerpoint/2010/main" val="215245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91" grpId="0" animBg="1"/>
      <p:bldP spid="92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8093-F71A-41A2-B4E3-D7C8097E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Framework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493386-AAEB-4B62-8B60-CCF9EBF92965}"/>
              </a:ext>
            </a:extLst>
          </p:cNvPr>
          <p:cNvSpPr/>
          <p:nvPr/>
        </p:nvSpPr>
        <p:spPr>
          <a:xfrm>
            <a:off x="334434" y="981076"/>
            <a:ext cx="11523133" cy="1687710"/>
          </a:xfrm>
          <a:custGeom>
            <a:avLst/>
            <a:gdLst>
              <a:gd name="connsiteX0" fmla="*/ 0 w 11523133"/>
              <a:gd name="connsiteY0" fmla="*/ 168771 h 1687710"/>
              <a:gd name="connsiteX1" fmla="*/ 168771 w 11523133"/>
              <a:gd name="connsiteY1" fmla="*/ 0 h 1687710"/>
              <a:gd name="connsiteX2" fmla="*/ 11354362 w 11523133"/>
              <a:gd name="connsiteY2" fmla="*/ 0 h 1687710"/>
              <a:gd name="connsiteX3" fmla="*/ 11523133 w 11523133"/>
              <a:gd name="connsiteY3" fmla="*/ 168771 h 1687710"/>
              <a:gd name="connsiteX4" fmla="*/ 11523133 w 11523133"/>
              <a:gd name="connsiteY4" fmla="*/ 1518939 h 1687710"/>
              <a:gd name="connsiteX5" fmla="*/ 11354362 w 11523133"/>
              <a:gd name="connsiteY5" fmla="*/ 1687710 h 1687710"/>
              <a:gd name="connsiteX6" fmla="*/ 168771 w 11523133"/>
              <a:gd name="connsiteY6" fmla="*/ 1687710 h 1687710"/>
              <a:gd name="connsiteX7" fmla="*/ 0 w 11523133"/>
              <a:gd name="connsiteY7" fmla="*/ 1518939 h 1687710"/>
              <a:gd name="connsiteX8" fmla="*/ 0 w 11523133"/>
              <a:gd name="connsiteY8" fmla="*/ 168771 h 16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3" h="1687710">
                <a:moveTo>
                  <a:pt x="0" y="168771"/>
                </a:moveTo>
                <a:cubicBezTo>
                  <a:pt x="0" y="75561"/>
                  <a:pt x="75561" y="0"/>
                  <a:pt x="168771" y="0"/>
                </a:cubicBezTo>
                <a:lnTo>
                  <a:pt x="11354362" y="0"/>
                </a:lnTo>
                <a:cubicBezTo>
                  <a:pt x="11447572" y="0"/>
                  <a:pt x="11523133" y="75561"/>
                  <a:pt x="11523133" y="168771"/>
                </a:cubicBezTo>
                <a:lnTo>
                  <a:pt x="11523133" y="1518939"/>
                </a:lnTo>
                <a:cubicBezTo>
                  <a:pt x="11523133" y="1612149"/>
                  <a:pt x="11447572" y="1687710"/>
                  <a:pt x="11354362" y="1687710"/>
                </a:cubicBezTo>
                <a:lnTo>
                  <a:pt x="168771" y="1687710"/>
                </a:lnTo>
                <a:cubicBezTo>
                  <a:pt x="75561" y="1687710"/>
                  <a:pt x="0" y="1612149"/>
                  <a:pt x="0" y="1518939"/>
                </a:cubicBezTo>
                <a:lnTo>
                  <a:pt x="0" y="16877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0" tIns="87630" rIns="87631" bIns="8763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i="1" kern="1200" dirty="0"/>
              <a:t>Security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Integrity: </a:t>
            </a:r>
            <a:r>
              <a:rPr lang="en-US" kern="1200" baseline="0" dirty="0">
                <a:solidFill>
                  <a:schemeClr val="bg1">
                    <a:lumMod val="85000"/>
                  </a:schemeClr>
                </a:solidFill>
              </a:rPr>
              <a:t>can correct execution of computations be guaranteed?</a:t>
            </a:r>
            <a:endParaRPr lang="en-US" kern="1200" dirty="0">
              <a:solidFill>
                <a:schemeClr val="bg1">
                  <a:lumMod val="85000"/>
                </a:schemeClr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Transparency: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process traceable for outside observers?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Confidentiality: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user data kept secret?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Privacy: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are the identities of the users protected?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C0AE11-2BA0-49BD-BCD2-B9A0753E545D}"/>
              </a:ext>
            </a:extLst>
          </p:cNvPr>
          <p:cNvSpPr/>
          <p:nvPr/>
        </p:nvSpPr>
        <p:spPr>
          <a:xfrm>
            <a:off x="503205" y="1149847"/>
            <a:ext cx="1477995" cy="13501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AD0C75-5FDD-48DA-B6B3-DF70C917975B}"/>
              </a:ext>
            </a:extLst>
          </p:cNvPr>
          <p:cNvSpPr/>
          <p:nvPr/>
        </p:nvSpPr>
        <p:spPr>
          <a:xfrm>
            <a:off x="334434" y="2837558"/>
            <a:ext cx="11523133" cy="1687710"/>
          </a:xfrm>
          <a:custGeom>
            <a:avLst/>
            <a:gdLst>
              <a:gd name="connsiteX0" fmla="*/ 0 w 11523133"/>
              <a:gd name="connsiteY0" fmla="*/ 168771 h 1687710"/>
              <a:gd name="connsiteX1" fmla="*/ 168771 w 11523133"/>
              <a:gd name="connsiteY1" fmla="*/ 0 h 1687710"/>
              <a:gd name="connsiteX2" fmla="*/ 11354362 w 11523133"/>
              <a:gd name="connsiteY2" fmla="*/ 0 h 1687710"/>
              <a:gd name="connsiteX3" fmla="*/ 11523133 w 11523133"/>
              <a:gd name="connsiteY3" fmla="*/ 168771 h 1687710"/>
              <a:gd name="connsiteX4" fmla="*/ 11523133 w 11523133"/>
              <a:gd name="connsiteY4" fmla="*/ 1518939 h 1687710"/>
              <a:gd name="connsiteX5" fmla="*/ 11354362 w 11523133"/>
              <a:gd name="connsiteY5" fmla="*/ 1687710 h 1687710"/>
              <a:gd name="connsiteX6" fmla="*/ 168771 w 11523133"/>
              <a:gd name="connsiteY6" fmla="*/ 1687710 h 1687710"/>
              <a:gd name="connsiteX7" fmla="*/ 0 w 11523133"/>
              <a:gd name="connsiteY7" fmla="*/ 1518939 h 1687710"/>
              <a:gd name="connsiteX8" fmla="*/ 0 w 11523133"/>
              <a:gd name="connsiteY8" fmla="*/ 168771 h 16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3" h="1687710">
                <a:moveTo>
                  <a:pt x="0" y="168771"/>
                </a:moveTo>
                <a:cubicBezTo>
                  <a:pt x="0" y="75561"/>
                  <a:pt x="75561" y="0"/>
                  <a:pt x="168771" y="0"/>
                </a:cubicBezTo>
                <a:lnTo>
                  <a:pt x="11354362" y="0"/>
                </a:lnTo>
                <a:cubicBezTo>
                  <a:pt x="11447572" y="0"/>
                  <a:pt x="11523133" y="75561"/>
                  <a:pt x="11523133" y="168771"/>
                </a:cubicBezTo>
                <a:lnTo>
                  <a:pt x="11523133" y="1518939"/>
                </a:lnTo>
                <a:cubicBezTo>
                  <a:pt x="11523133" y="1612149"/>
                  <a:pt x="11447572" y="1687710"/>
                  <a:pt x="11354362" y="1687710"/>
                </a:cubicBezTo>
                <a:lnTo>
                  <a:pt x="168771" y="1687710"/>
                </a:lnTo>
                <a:cubicBezTo>
                  <a:pt x="75561" y="1687710"/>
                  <a:pt x="0" y="1612149"/>
                  <a:pt x="0" y="1518939"/>
                </a:cubicBezTo>
                <a:lnTo>
                  <a:pt x="0" y="16877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0" tIns="87630" rIns="87631" bIns="8763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i="1" kern="1200" dirty="0"/>
              <a:t>Performance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Transaction Speed: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fast can a single computation be executed?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Memory Consumption: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limited space of blockchains a constraining factor?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697BDC-2128-40EE-A30A-049F0C796008}"/>
              </a:ext>
            </a:extLst>
          </p:cNvPr>
          <p:cNvSpPr/>
          <p:nvPr/>
        </p:nvSpPr>
        <p:spPr>
          <a:xfrm>
            <a:off x="503205" y="3006329"/>
            <a:ext cx="1477995" cy="13501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E468FC-4211-4733-8BCC-9E5EB53413B3}"/>
              </a:ext>
            </a:extLst>
          </p:cNvPr>
          <p:cNvSpPr/>
          <p:nvPr/>
        </p:nvSpPr>
        <p:spPr>
          <a:xfrm>
            <a:off x="334434" y="4694040"/>
            <a:ext cx="11523133" cy="1687710"/>
          </a:xfrm>
          <a:custGeom>
            <a:avLst/>
            <a:gdLst>
              <a:gd name="connsiteX0" fmla="*/ 0 w 11523133"/>
              <a:gd name="connsiteY0" fmla="*/ 168771 h 1687710"/>
              <a:gd name="connsiteX1" fmla="*/ 168771 w 11523133"/>
              <a:gd name="connsiteY1" fmla="*/ 0 h 1687710"/>
              <a:gd name="connsiteX2" fmla="*/ 11354362 w 11523133"/>
              <a:gd name="connsiteY2" fmla="*/ 0 h 1687710"/>
              <a:gd name="connsiteX3" fmla="*/ 11523133 w 11523133"/>
              <a:gd name="connsiteY3" fmla="*/ 168771 h 1687710"/>
              <a:gd name="connsiteX4" fmla="*/ 11523133 w 11523133"/>
              <a:gd name="connsiteY4" fmla="*/ 1518939 h 1687710"/>
              <a:gd name="connsiteX5" fmla="*/ 11354362 w 11523133"/>
              <a:gd name="connsiteY5" fmla="*/ 1687710 h 1687710"/>
              <a:gd name="connsiteX6" fmla="*/ 168771 w 11523133"/>
              <a:gd name="connsiteY6" fmla="*/ 1687710 h 1687710"/>
              <a:gd name="connsiteX7" fmla="*/ 0 w 11523133"/>
              <a:gd name="connsiteY7" fmla="*/ 1518939 h 1687710"/>
              <a:gd name="connsiteX8" fmla="*/ 0 w 11523133"/>
              <a:gd name="connsiteY8" fmla="*/ 168771 h 16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3" h="1687710">
                <a:moveTo>
                  <a:pt x="0" y="168771"/>
                </a:moveTo>
                <a:cubicBezTo>
                  <a:pt x="0" y="75561"/>
                  <a:pt x="75561" y="0"/>
                  <a:pt x="168771" y="0"/>
                </a:cubicBezTo>
                <a:lnTo>
                  <a:pt x="11354362" y="0"/>
                </a:lnTo>
                <a:cubicBezTo>
                  <a:pt x="11447572" y="0"/>
                  <a:pt x="11523133" y="75561"/>
                  <a:pt x="11523133" y="168771"/>
                </a:cubicBezTo>
                <a:lnTo>
                  <a:pt x="11523133" y="1518939"/>
                </a:lnTo>
                <a:cubicBezTo>
                  <a:pt x="11523133" y="1612149"/>
                  <a:pt x="11447572" y="1687710"/>
                  <a:pt x="11354362" y="1687710"/>
                </a:cubicBezTo>
                <a:lnTo>
                  <a:pt x="168771" y="1687710"/>
                </a:lnTo>
                <a:cubicBezTo>
                  <a:pt x="75561" y="1687710"/>
                  <a:pt x="0" y="1612149"/>
                  <a:pt x="0" y="1518939"/>
                </a:cubicBezTo>
                <a:lnTo>
                  <a:pt x="0" y="16877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0" tIns="87630" rIns="87631" bIns="8763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i="1" kern="1200" dirty="0"/>
              <a:t>Practicality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Maturity: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the technology in a practice-ready state?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Usability: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accessible is the system for users and developers?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baseline="0" dirty="0"/>
              <a:t>Extensibility: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easy is it to add new functionality?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08838D-871C-4297-9196-7406B272C370}"/>
              </a:ext>
            </a:extLst>
          </p:cNvPr>
          <p:cNvSpPr/>
          <p:nvPr/>
        </p:nvSpPr>
        <p:spPr>
          <a:xfrm>
            <a:off x="503205" y="4862811"/>
            <a:ext cx="1477995" cy="13501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80A7-14D3-4029-8043-637A9B27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pic>
        <p:nvPicPr>
          <p:cNvPr id="18" name="Graphic 17" descr="Lock">
            <a:extLst>
              <a:ext uri="{FF2B5EF4-FFF2-40B4-BE49-F238E27FC236}">
                <a16:creationId xmlns:a16="http://schemas.microsoft.com/office/drawing/2014/main" id="{5683CAB1-CC8D-410D-AFF1-C09E46E3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604" y="1238333"/>
            <a:ext cx="1173196" cy="1173196"/>
          </a:xfrm>
          <a:prstGeom prst="rect">
            <a:avLst/>
          </a:prstGeom>
        </p:spPr>
      </p:pic>
      <p:pic>
        <p:nvPicPr>
          <p:cNvPr id="19" name="Graphic 18" descr="Stopwatch">
            <a:extLst>
              <a:ext uri="{FF2B5EF4-FFF2-40B4-BE49-F238E27FC236}">
                <a16:creationId xmlns:a16="http://schemas.microsoft.com/office/drawing/2014/main" id="{48FC6B83-9E19-497D-A74F-66B2A2D4D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6490" y="3094815"/>
            <a:ext cx="1173196" cy="1173196"/>
          </a:xfrm>
          <a:prstGeom prst="rect">
            <a:avLst/>
          </a:prstGeom>
        </p:spPr>
      </p:pic>
      <p:pic>
        <p:nvPicPr>
          <p:cNvPr id="20" name="Graphic 19" descr="User">
            <a:extLst>
              <a:ext uri="{FF2B5EF4-FFF2-40B4-BE49-F238E27FC236}">
                <a16:creationId xmlns:a16="http://schemas.microsoft.com/office/drawing/2014/main" id="{BA434942-048D-4C5D-909D-B897E012D3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6490" y="4951297"/>
            <a:ext cx="1173196" cy="1173196"/>
          </a:xfrm>
          <a:prstGeom prst="rect">
            <a:avLst/>
          </a:prstGeom>
        </p:spPr>
      </p:pic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3677A33-DC3C-41F2-B0EC-8D14C7E5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D0ABDD2-7F88-41E6-9A49-2F9391E9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36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86D2A18-86A0-4943-BE8C-45C08FA0BD9B}"/>
              </a:ext>
            </a:extLst>
          </p:cNvPr>
          <p:cNvSpPr/>
          <p:nvPr/>
        </p:nvSpPr>
        <p:spPr bwMode="auto">
          <a:xfrm>
            <a:off x="332903" y="971550"/>
            <a:ext cx="11524664" cy="5276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0C7A67-5D93-4C0A-BEC3-A4A42EA21F27}"/>
              </a:ext>
            </a:extLst>
          </p:cNvPr>
          <p:cNvSpPr/>
          <p:nvPr/>
        </p:nvSpPr>
        <p:spPr bwMode="auto">
          <a:xfrm>
            <a:off x="4107876" y="2497485"/>
            <a:ext cx="5721924" cy="338896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1BD3B-9C0F-4B41-9EAE-6094ACB5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2953852-C937-4B53-87D2-914CB2566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63317"/>
              </p:ext>
            </p:extLst>
          </p:nvPr>
        </p:nvGraphicFramePr>
        <p:xfrm>
          <a:off x="4191000" y="2590800"/>
          <a:ext cx="5562603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067">
                  <a:extLst>
                    <a:ext uri="{9D8B030D-6E8A-4147-A177-3AD203B41FA5}">
                      <a16:colId xmlns:a16="http://schemas.microsoft.com/office/drawing/2014/main" val="3424177433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3262039444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452519096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1407740313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397355601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1730581417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3842275570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546185614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420151728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43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B7DD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7206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B7DD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B7DD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B7DD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449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E2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23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57E32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B7DD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45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B7DD2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solidFill>
                      <a:srgbClr val="FFA5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10117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B49B-EF32-4CD3-92C9-F43EAB4B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0A7E3-DF4E-4E41-AE02-8F70E7620A6F}"/>
              </a:ext>
            </a:extLst>
          </p:cNvPr>
          <p:cNvSpPr txBox="1"/>
          <p:nvPr/>
        </p:nvSpPr>
        <p:spPr>
          <a:xfrm>
            <a:off x="685800" y="2798768"/>
            <a:ext cx="3314818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Incentive-Compatible Off-Chaining</a:t>
            </a:r>
            <a:endParaRPr lang="en-US" sz="1600" kern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55DF3A-4B7F-4839-BF69-4282ACEEC505}"/>
              </a:ext>
            </a:extLst>
          </p:cNvPr>
          <p:cNvSpPr txBox="1"/>
          <p:nvPr/>
        </p:nvSpPr>
        <p:spPr>
          <a:xfrm>
            <a:off x="856136" y="3449343"/>
            <a:ext cx="3140988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Trusted Execution Environments</a:t>
            </a:r>
            <a:endParaRPr lang="en-US" sz="1600" kern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26231C-1D85-4709-B006-CFECC46BF1BB}"/>
              </a:ext>
            </a:extLst>
          </p:cNvPr>
          <p:cNvSpPr txBox="1"/>
          <p:nvPr/>
        </p:nvSpPr>
        <p:spPr>
          <a:xfrm>
            <a:off x="1421994" y="4099918"/>
            <a:ext cx="2563522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Preprocessing </a:t>
            </a:r>
            <a:r>
              <a:rPr lang="en-US" sz="1600" kern="1200" baseline="0" dirty="0" err="1"/>
              <a:t>zkSNARKs</a:t>
            </a:r>
            <a:endParaRPr lang="en-US" sz="1600" kern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E4E37-AD28-4AD6-9A04-20D0A0C0E14A}"/>
              </a:ext>
            </a:extLst>
          </p:cNvPr>
          <p:cNvSpPr txBox="1"/>
          <p:nvPr/>
        </p:nvSpPr>
        <p:spPr>
          <a:xfrm>
            <a:off x="1628960" y="4750493"/>
            <a:ext cx="2352311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Transparent </a:t>
            </a:r>
            <a:r>
              <a:rPr lang="en-US" sz="1600" kern="1200" baseline="0" dirty="0" err="1"/>
              <a:t>zkSNARKs</a:t>
            </a:r>
            <a:endParaRPr lang="en-US" sz="1600" kern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AB32F9-1677-4599-80B1-8733EA9DB036}"/>
              </a:ext>
            </a:extLst>
          </p:cNvPr>
          <p:cNvSpPr txBox="1"/>
          <p:nvPr/>
        </p:nvSpPr>
        <p:spPr>
          <a:xfrm>
            <a:off x="1604585" y="5401068"/>
            <a:ext cx="2385588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algn="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Multi-Party Computation</a:t>
            </a:r>
            <a:endParaRPr lang="en-US" sz="1600" kern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18E979-CDC7-49D1-A732-266811ECC1C3}"/>
              </a:ext>
            </a:extLst>
          </p:cNvPr>
          <p:cNvSpPr txBox="1"/>
          <p:nvPr/>
        </p:nvSpPr>
        <p:spPr>
          <a:xfrm rot="18899188">
            <a:off x="4315502" y="1942278"/>
            <a:ext cx="915635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Integrity</a:t>
            </a:r>
            <a:endParaRPr lang="en-US" sz="1600" kern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CE116-AEE1-467A-8659-4C195ED2FC99}"/>
              </a:ext>
            </a:extLst>
          </p:cNvPr>
          <p:cNvSpPr txBox="1"/>
          <p:nvPr/>
        </p:nvSpPr>
        <p:spPr>
          <a:xfrm rot="18899188">
            <a:off x="5395794" y="1760173"/>
            <a:ext cx="1430584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Transparency</a:t>
            </a:r>
            <a:endParaRPr lang="en-US" sz="16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C3F784-9FC0-48B6-837D-D1471F3A2BB8}"/>
              </a:ext>
            </a:extLst>
          </p:cNvPr>
          <p:cNvSpPr txBox="1"/>
          <p:nvPr/>
        </p:nvSpPr>
        <p:spPr>
          <a:xfrm rot="18899188">
            <a:off x="4773877" y="1746137"/>
            <a:ext cx="1470274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Confidentiality</a:t>
            </a:r>
            <a:endParaRPr lang="en-US" sz="1600" kern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D8D29E-C2EA-42D3-ADFF-F2D0B36184F6}"/>
              </a:ext>
            </a:extLst>
          </p:cNvPr>
          <p:cNvSpPr txBox="1"/>
          <p:nvPr/>
        </p:nvSpPr>
        <p:spPr>
          <a:xfrm rot="18899188">
            <a:off x="6707218" y="1963252"/>
            <a:ext cx="856325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Privacy</a:t>
            </a:r>
            <a:endParaRPr lang="en-US" sz="1600" kern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EA792C-0838-4903-A1B7-8C098C413901}"/>
              </a:ext>
            </a:extLst>
          </p:cNvPr>
          <p:cNvSpPr txBox="1"/>
          <p:nvPr/>
        </p:nvSpPr>
        <p:spPr>
          <a:xfrm rot="18899188">
            <a:off x="5945836" y="1595210"/>
            <a:ext cx="1897058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Transaction Speed</a:t>
            </a:r>
            <a:endParaRPr lang="en-US" sz="1600" kern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302C2A-A3F0-40F2-9CDC-246CEDBC7BF2}"/>
              </a:ext>
            </a:extLst>
          </p:cNvPr>
          <p:cNvSpPr txBox="1"/>
          <p:nvPr/>
        </p:nvSpPr>
        <p:spPr>
          <a:xfrm rot="18899188">
            <a:off x="7142872" y="1491040"/>
            <a:ext cx="2191626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Memory Consumption</a:t>
            </a:r>
            <a:endParaRPr lang="en-US" sz="1600" kern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822CA9-2272-4CA7-ABF3-CE0B9996905D}"/>
              </a:ext>
            </a:extLst>
          </p:cNvPr>
          <p:cNvSpPr txBox="1"/>
          <p:nvPr/>
        </p:nvSpPr>
        <p:spPr>
          <a:xfrm rot="18899188">
            <a:off x="8005447" y="1942278"/>
            <a:ext cx="915635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Maturity</a:t>
            </a:r>
            <a:endParaRPr lang="en-US" sz="1600" kern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6CF22C-A327-4008-87A4-56C25EB96226}"/>
              </a:ext>
            </a:extLst>
          </p:cNvPr>
          <p:cNvSpPr txBox="1"/>
          <p:nvPr/>
        </p:nvSpPr>
        <p:spPr>
          <a:xfrm rot="18899188">
            <a:off x="8534289" y="1927539"/>
            <a:ext cx="957313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Usability</a:t>
            </a:r>
            <a:endParaRPr lang="en-US" sz="1600" kern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D858E5-A873-49D0-AE99-59A56B2EFD98}"/>
              </a:ext>
            </a:extLst>
          </p:cNvPr>
          <p:cNvSpPr txBox="1"/>
          <p:nvPr/>
        </p:nvSpPr>
        <p:spPr>
          <a:xfrm rot="18899188">
            <a:off x="9195740" y="1818698"/>
            <a:ext cx="1265090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Extensibility</a:t>
            </a:r>
            <a:endParaRPr lang="en-US" sz="1600" kern="1200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9B3A4617-42C9-4636-A323-4BF894AA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69D97409-A718-45FE-9021-D0F31005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53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0273C32-DF06-4D30-B41A-9FD0AD6F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D51CCADE-438F-4255-A7D2-F1711F8E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7651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17F9-DF56-4CB9-B96F-65FC6A44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Revisited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9176F52-1DA0-4A11-B1CC-1DE3928F6B18}"/>
              </a:ext>
            </a:extLst>
          </p:cNvPr>
          <p:cNvSpPr/>
          <p:nvPr/>
        </p:nvSpPr>
        <p:spPr>
          <a:xfrm>
            <a:off x="2664112" y="955317"/>
            <a:ext cx="3429029" cy="701747"/>
          </a:xfrm>
          <a:custGeom>
            <a:avLst/>
            <a:gdLst>
              <a:gd name="connsiteX0" fmla="*/ 0 w 3429029"/>
              <a:gd name="connsiteY0" fmla="*/ 70175 h 701747"/>
              <a:gd name="connsiteX1" fmla="*/ 70175 w 3429029"/>
              <a:gd name="connsiteY1" fmla="*/ 0 h 701747"/>
              <a:gd name="connsiteX2" fmla="*/ 3358854 w 3429029"/>
              <a:gd name="connsiteY2" fmla="*/ 0 h 701747"/>
              <a:gd name="connsiteX3" fmla="*/ 3429029 w 3429029"/>
              <a:gd name="connsiteY3" fmla="*/ 70175 h 701747"/>
              <a:gd name="connsiteX4" fmla="*/ 3429029 w 3429029"/>
              <a:gd name="connsiteY4" fmla="*/ 631572 h 701747"/>
              <a:gd name="connsiteX5" fmla="*/ 3358854 w 3429029"/>
              <a:gd name="connsiteY5" fmla="*/ 701747 h 701747"/>
              <a:gd name="connsiteX6" fmla="*/ 70175 w 3429029"/>
              <a:gd name="connsiteY6" fmla="*/ 701747 h 701747"/>
              <a:gd name="connsiteX7" fmla="*/ 0 w 3429029"/>
              <a:gd name="connsiteY7" fmla="*/ 631572 h 701747"/>
              <a:gd name="connsiteX8" fmla="*/ 0 w 3429029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29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3358854" y="0"/>
                </a:lnTo>
                <a:cubicBezTo>
                  <a:pt x="3397611" y="0"/>
                  <a:pt x="3429029" y="31418"/>
                  <a:pt x="3429029" y="70175"/>
                </a:cubicBezTo>
                <a:lnTo>
                  <a:pt x="3429029" y="631572"/>
                </a:lnTo>
                <a:cubicBezTo>
                  <a:pt x="3429029" y="670329"/>
                  <a:pt x="3397611" y="701747"/>
                  <a:pt x="3358854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3" tIns="138663" rIns="138663" bIns="13866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Theory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30B6650-369A-4242-81AA-34AFF4378BD5}"/>
              </a:ext>
            </a:extLst>
          </p:cNvPr>
          <p:cNvSpPr/>
          <p:nvPr/>
        </p:nvSpPr>
        <p:spPr>
          <a:xfrm>
            <a:off x="2667459" y="180227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Use Case Requirements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7F970DE-8BE0-4C3D-9E82-6F9C0631834D}"/>
              </a:ext>
            </a:extLst>
          </p:cNvPr>
          <p:cNvSpPr/>
          <p:nvPr/>
        </p:nvSpPr>
        <p:spPr>
          <a:xfrm>
            <a:off x="2667459" y="264923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Literature Analysis – Blockchain in the Energy Industry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116F70B-44BC-4692-B51B-CBC597BED344}"/>
              </a:ext>
            </a:extLst>
          </p:cNvPr>
          <p:cNvSpPr/>
          <p:nvPr/>
        </p:nvSpPr>
        <p:spPr>
          <a:xfrm>
            <a:off x="4431069" y="180227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Technology Comparison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2DE96C0-40FE-4696-B44D-39A895E5C4DA}"/>
              </a:ext>
            </a:extLst>
          </p:cNvPr>
          <p:cNvSpPr/>
          <p:nvPr/>
        </p:nvSpPr>
        <p:spPr>
          <a:xfrm>
            <a:off x="4431069" y="264923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 eaLnBrk="1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Literature Analysis – Verifiable Computing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BC2ADA2-7162-4023-945B-70D88F0A9FF0}"/>
              </a:ext>
            </a:extLst>
          </p:cNvPr>
          <p:cNvSpPr/>
          <p:nvPr/>
        </p:nvSpPr>
        <p:spPr>
          <a:xfrm>
            <a:off x="6303118" y="955317"/>
            <a:ext cx="5214325" cy="701747"/>
          </a:xfrm>
          <a:custGeom>
            <a:avLst/>
            <a:gdLst>
              <a:gd name="connsiteX0" fmla="*/ 0 w 5214325"/>
              <a:gd name="connsiteY0" fmla="*/ 70175 h 701747"/>
              <a:gd name="connsiteX1" fmla="*/ 70175 w 5214325"/>
              <a:gd name="connsiteY1" fmla="*/ 0 h 701747"/>
              <a:gd name="connsiteX2" fmla="*/ 5144150 w 5214325"/>
              <a:gd name="connsiteY2" fmla="*/ 0 h 701747"/>
              <a:gd name="connsiteX3" fmla="*/ 5214325 w 5214325"/>
              <a:gd name="connsiteY3" fmla="*/ 70175 h 701747"/>
              <a:gd name="connsiteX4" fmla="*/ 5214325 w 5214325"/>
              <a:gd name="connsiteY4" fmla="*/ 631572 h 701747"/>
              <a:gd name="connsiteX5" fmla="*/ 5144150 w 5214325"/>
              <a:gd name="connsiteY5" fmla="*/ 701747 h 701747"/>
              <a:gd name="connsiteX6" fmla="*/ 70175 w 5214325"/>
              <a:gd name="connsiteY6" fmla="*/ 701747 h 701747"/>
              <a:gd name="connsiteX7" fmla="*/ 0 w 5214325"/>
              <a:gd name="connsiteY7" fmla="*/ 631572 h 701747"/>
              <a:gd name="connsiteX8" fmla="*/ 0 w 5214325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4325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5144150" y="0"/>
                </a:lnTo>
                <a:cubicBezTo>
                  <a:pt x="5182907" y="0"/>
                  <a:pt x="5214325" y="31418"/>
                  <a:pt x="5214325" y="70175"/>
                </a:cubicBezTo>
                <a:lnTo>
                  <a:pt x="5214325" y="631572"/>
                </a:lnTo>
                <a:cubicBezTo>
                  <a:pt x="5214325" y="670329"/>
                  <a:pt x="5182907" y="701747"/>
                  <a:pt x="5144150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3" tIns="138663" rIns="138663" bIns="13866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Implementation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06FCA71-BE93-4256-81B0-4B62B22374A0}"/>
              </a:ext>
            </a:extLst>
          </p:cNvPr>
          <p:cNvSpPr/>
          <p:nvPr/>
        </p:nvSpPr>
        <p:spPr>
          <a:xfrm>
            <a:off x="6303169" y="1802278"/>
            <a:ext cx="3858249" cy="701747"/>
          </a:xfrm>
          <a:custGeom>
            <a:avLst/>
            <a:gdLst>
              <a:gd name="connsiteX0" fmla="*/ 0 w 3858249"/>
              <a:gd name="connsiteY0" fmla="*/ 70175 h 701747"/>
              <a:gd name="connsiteX1" fmla="*/ 70175 w 3858249"/>
              <a:gd name="connsiteY1" fmla="*/ 0 h 701747"/>
              <a:gd name="connsiteX2" fmla="*/ 3788074 w 3858249"/>
              <a:gd name="connsiteY2" fmla="*/ 0 h 701747"/>
              <a:gd name="connsiteX3" fmla="*/ 3858249 w 3858249"/>
              <a:gd name="connsiteY3" fmla="*/ 70175 h 701747"/>
              <a:gd name="connsiteX4" fmla="*/ 3858249 w 3858249"/>
              <a:gd name="connsiteY4" fmla="*/ 631572 h 701747"/>
              <a:gd name="connsiteX5" fmla="*/ 3788074 w 3858249"/>
              <a:gd name="connsiteY5" fmla="*/ 701747 h 701747"/>
              <a:gd name="connsiteX6" fmla="*/ 70175 w 3858249"/>
              <a:gd name="connsiteY6" fmla="*/ 701747 h 701747"/>
              <a:gd name="connsiteX7" fmla="*/ 0 w 3858249"/>
              <a:gd name="connsiteY7" fmla="*/ 631572 h 701747"/>
              <a:gd name="connsiteX8" fmla="*/ 0 w 3858249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8249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3788074" y="0"/>
                </a:lnTo>
                <a:cubicBezTo>
                  <a:pt x="3826831" y="0"/>
                  <a:pt x="3858249" y="31418"/>
                  <a:pt x="3858249" y="70175"/>
                </a:cubicBezTo>
                <a:lnTo>
                  <a:pt x="3858249" y="631572"/>
                </a:lnTo>
                <a:cubicBezTo>
                  <a:pt x="3858249" y="670329"/>
                  <a:pt x="3826831" y="701747"/>
                  <a:pt x="3788074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Software Framework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0B96415-32D6-47B0-868C-5166ACC3FC02}"/>
              </a:ext>
            </a:extLst>
          </p:cNvPr>
          <p:cNvSpPr/>
          <p:nvPr/>
        </p:nvSpPr>
        <p:spPr>
          <a:xfrm>
            <a:off x="6303169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Use Case Model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21F3469-E3E5-47C7-91FA-5AA3CD0076B7}"/>
              </a:ext>
            </a:extLst>
          </p:cNvPr>
          <p:cNvSpPr/>
          <p:nvPr/>
        </p:nvSpPr>
        <p:spPr>
          <a:xfrm>
            <a:off x="7606751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Development Environment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3632C01-2AFC-4C1E-BD5F-C14A23345E18}"/>
              </a:ext>
            </a:extLst>
          </p:cNvPr>
          <p:cNvSpPr/>
          <p:nvPr/>
        </p:nvSpPr>
        <p:spPr>
          <a:xfrm>
            <a:off x="8910332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Algorithmic Implementation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2C5C695-A14D-4947-BDA2-22F3778576E0}"/>
              </a:ext>
            </a:extLst>
          </p:cNvPr>
          <p:cNvSpPr/>
          <p:nvPr/>
        </p:nvSpPr>
        <p:spPr>
          <a:xfrm>
            <a:off x="10266305" y="180227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Performance Evaluation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43666FF-CF97-43C0-8079-185B48491028}"/>
              </a:ext>
            </a:extLst>
          </p:cNvPr>
          <p:cNvSpPr/>
          <p:nvPr/>
        </p:nvSpPr>
        <p:spPr>
          <a:xfrm>
            <a:off x="10266305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Framework </a:t>
            </a:r>
            <a:br>
              <a:rPr lang="en-US" sz="1200" kern="1200" dirty="0"/>
            </a:br>
            <a:r>
              <a:rPr lang="en-US" sz="1200" kern="1200" dirty="0"/>
              <a:t>Test Run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BC426AC-7E5B-4360-B597-619AAA7C3570}"/>
              </a:ext>
            </a:extLst>
          </p:cNvPr>
          <p:cNvSpPr/>
          <p:nvPr/>
        </p:nvSpPr>
        <p:spPr>
          <a:xfrm>
            <a:off x="662156" y="953537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Goals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C51D7D6-B012-44FA-9EBB-949854BC518C}"/>
              </a:ext>
            </a:extLst>
          </p:cNvPr>
          <p:cNvSpPr/>
          <p:nvPr/>
        </p:nvSpPr>
        <p:spPr>
          <a:xfrm>
            <a:off x="662156" y="1763031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Artifacts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1399F6B-3202-457C-A701-401AA820FDF9}"/>
              </a:ext>
            </a:extLst>
          </p:cNvPr>
          <p:cNvSpPr/>
          <p:nvPr/>
        </p:nvSpPr>
        <p:spPr>
          <a:xfrm>
            <a:off x="662156" y="2572525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Tasks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5CEB-BA7D-4BEC-B68E-61BEE0C3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0BD19-6919-43FC-B952-25494EE6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EF63FB-BFFA-4475-A197-6197B505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A0AA17F-C211-4745-ACE4-C40B2577A820}"/>
              </a:ext>
            </a:extLst>
          </p:cNvPr>
          <p:cNvGrpSpPr/>
          <p:nvPr/>
        </p:nvGrpSpPr>
        <p:grpSpPr>
          <a:xfrm>
            <a:off x="468128" y="3706154"/>
            <a:ext cx="11055567" cy="769441"/>
            <a:chOff x="468128" y="3706154"/>
            <a:chExt cx="11055567" cy="76944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2E0EA5-A666-4280-B9A6-90BEF2915A63}"/>
                </a:ext>
              </a:extLst>
            </p:cNvPr>
            <p:cNvSpPr/>
            <p:nvPr/>
          </p:nvSpPr>
          <p:spPr>
            <a:xfrm>
              <a:off x="661373" y="3810000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What are the requirements and challenges of </a:t>
              </a:r>
              <a:br>
                <a:rPr lang="en-US" kern="1200" dirty="0"/>
              </a:br>
              <a:r>
                <a:rPr lang="en-US" kern="1200" dirty="0"/>
                <a:t>common </a:t>
              </a:r>
              <a:r>
                <a:rPr lang="en-US" kern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blockchain</a:t>
              </a:r>
              <a:r>
                <a:rPr lang="en-US" kern="1200" dirty="0"/>
                <a:t> applications in the energy industry?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47FAC7-6293-44EA-AF30-EC3C084DE172}"/>
                </a:ext>
              </a:extLst>
            </p:cNvPr>
            <p:cNvSpPr/>
            <p:nvPr/>
          </p:nvSpPr>
          <p:spPr>
            <a:xfrm>
              <a:off x="468128" y="3706154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CF8E6DE-51E8-4F88-970A-1033BAC25F2E}"/>
              </a:ext>
            </a:extLst>
          </p:cNvPr>
          <p:cNvGrpSpPr/>
          <p:nvPr/>
        </p:nvGrpSpPr>
        <p:grpSpPr>
          <a:xfrm>
            <a:off x="468128" y="4390218"/>
            <a:ext cx="11055567" cy="769441"/>
            <a:chOff x="468128" y="4390218"/>
            <a:chExt cx="11055567" cy="76944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1B51EB-9EAB-4DB8-A107-3F3CA2540787}"/>
                </a:ext>
              </a:extLst>
            </p:cNvPr>
            <p:cNvSpPr/>
            <p:nvPr/>
          </p:nvSpPr>
          <p:spPr>
            <a:xfrm>
              <a:off x="661373" y="4509521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marR="0" lvl="0" indent="0" defTabSz="1022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can the use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</a:t>
              </a:r>
              <a:b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security and reliability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energy-related blockchain applications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B5B7FC-767E-47FC-B863-40DC304CE385}"/>
                </a:ext>
              </a:extLst>
            </p:cNvPr>
            <p:cNvSpPr/>
            <p:nvPr/>
          </p:nvSpPr>
          <p:spPr>
            <a:xfrm>
              <a:off x="468128" y="4390218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05F28D4-3682-4F11-B696-B9EA291CA633}"/>
              </a:ext>
            </a:extLst>
          </p:cNvPr>
          <p:cNvGrpSpPr/>
          <p:nvPr/>
        </p:nvGrpSpPr>
        <p:grpSpPr>
          <a:xfrm>
            <a:off x="468128" y="5105195"/>
            <a:ext cx="11055567" cy="769441"/>
            <a:chOff x="468128" y="5105195"/>
            <a:chExt cx="11055567" cy="76944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1F2EE7-52B6-48DD-A842-5FFA13E57C64}"/>
                </a:ext>
              </a:extLst>
            </p:cNvPr>
            <p:cNvSpPr/>
            <p:nvPr/>
          </p:nvSpPr>
          <p:spPr>
            <a:xfrm>
              <a:off x="661373" y="5209042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do different blockchain-based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techniques</a:t>
              </a:r>
              <a:r>
                <a:rPr lang="en-US" kern="1200" dirty="0"/>
                <a:t> compare </a:t>
              </a:r>
              <a:br>
                <a:rPr lang="en-US" kern="1200" dirty="0"/>
              </a:br>
              <a:r>
                <a:rPr lang="en-US" kern="1200" dirty="0"/>
                <a:t>in terms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performance, security and usability</a:t>
              </a:r>
              <a:r>
                <a:rPr lang="en-US" kern="1200" dirty="0"/>
                <a:t>?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EBEB66A-2EC2-45E5-A346-D69A7E64963F}"/>
                </a:ext>
              </a:extLst>
            </p:cNvPr>
            <p:cNvSpPr/>
            <p:nvPr/>
          </p:nvSpPr>
          <p:spPr>
            <a:xfrm>
              <a:off x="468128" y="5105195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344693-6971-4460-AD89-CA6332DE7F68}"/>
              </a:ext>
            </a:extLst>
          </p:cNvPr>
          <p:cNvGrpSpPr/>
          <p:nvPr/>
        </p:nvGrpSpPr>
        <p:grpSpPr>
          <a:xfrm>
            <a:off x="468128" y="5799635"/>
            <a:ext cx="11057122" cy="769441"/>
            <a:chOff x="468128" y="5799635"/>
            <a:chExt cx="11057122" cy="76944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D0DEF0-CDBF-4A00-AD1C-E7E8749FA305}"/>
                </a:ext>
              </a:extLst>
            </p:cNvPr>
            <p:cNvSpPr/>
            <p:nvPr/>
          </p:nvSpPr>
          <p:spPr>
            <a:xfrm>
              <a:off x="662928" y="5908563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0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Which measures are required to prototypically implement </a:t>
              </a:r>
              <a:br>
                <a:rPr lang="en-US" kern="1200" dirty="0"/>
              </a:br>
              <a:r>
                <a:rPr lang="en-US" kern="1200" dirty="0"/>
                <a:t>a functioning infrastructure for solving blockchain-aided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computations</a:t>
              </a:r>
              <a:r>
                <a:rPr lang="en-US" kern="1200" dirty="0"/>
                <a:t>?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04CFD43-9D7F-41D2-933E-300BD906789B}"/>
                </a:ext>
              </a:extLst>
            </p:cNvPr>
            <p:cNvSpPr/>
            <p:nvPr/>
          </p:nvSpPr>
          <p:spPr>
            <a:xfrm>
              <a:off x="468128" y="5799635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RQ#4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3E7D0B7-1F99-445C-B516-E0DC33FCE42A}"/>
              </a:ext>
            </a:extLst>
          </p:cNvPr>
          <p:cNvSpPr/>
          <p:nvPr/>
        </p:nvSpPr>
        <p:spPr>
          <a:xfrm>
            <a:off x="3490643" y="1502449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6610B5-03C4-4DB2-BABB-067DEC0EAA22}"/>
              </a:ext>
            </a:extLst>
          </p:cNvPr>
          <p:cNvSpPr/>
          <p:nvPr/>
        </p:nvSpPr>
        <p:spPr>
          <a:xfrm>
            <a:off x="3891068" y="1497374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/2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660037-68AF-465B-97ED-DAFEF6988C93}"/>
              </a:ext>
            </a:extLst>
          </p:cNvPr>
          <p:cNvSpPr/>
          <p:nvPr/>
        </p:nvSpPr>
        <p:spPr>
          <a:xfrm>
            <a:off x="5486642" y="1502449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8FC737-A1E6-4F76-82A7-946A6F358BDF}"/>
              </a:ext>
            </a:extLst>
          </p:cNvPr>
          <p:cNvSpPr/>
          <p:nvPr/>
        </p:nvSpPr>
        <p:spPr>
          <a:xfrm>
            <a:off x="10920536" y="698952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#4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804883-6F6B-4002-8D30-49F10DFB4D57}"/>
              </a:ext>
            </a:extLst>
          </p:cNvPr>
          <p:cNvGrpSpPr/>
          <p:nvPr/>
        </p:nvGrpSpPr>
        <p:grpSpPr>
          <a:xfrm>
            <a:off x="3306528" y="1965168"/>
            <a:ext cx="380586" cy="377362"/>
            <a:chOff x="2916578" y="74181"/>
            <a:chExt cx="894594" cy="8870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572F307-45E2-4005-B663-74FAFC541A1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0" name="Graphic 3" descr="Checkmark">
              <a:extLst>
                <a:ext uri="{FF2B5EF4-FFF2-40B4-BE49-F238E27FC236}">
                  <a16:creationId xmlns:a16="http://schemas.microsoft.com/office/drawing/2014/main" id="{68E3C887-B310-4B84-9CC0-3548756A7C3A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698AA48-1722-47FE-9463-F6A424A82239}"/>
              </a:ext>
            </a:extLst>
          </p:cNvPr>
          <p:cNvGrpSpPr/>
          <p:nvPr/>
        </p:nvGrpSpPr>
        <p:grpSpPr>
          <a:xfrm>
            <a:off x="3306528" y="2816517"/>
            <a:ext cx="380586" cy="377362"/>
            <a:chOff x="2916578" y="74181"/>
            <a:chExt cx="894594" cy="88701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612E17C-602D-4085-8BFA-2B8398BE5503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3" name="Graphic 3" descr="Checkmark">
              <a:extLst>
                <a:ext uri="{FF2B5EF4-FFF2-40B4-BE49-F238E27FC236}">
                  <a16:creationId xmlns:a16="http://schemas.microsoft.com/office/drawing/2014/main" id="{BA241385-E23B-4E9C-AD65-44131FBB4DE8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2F7E0A-D828-4878-9367-5ACBE9D9EE8A}"/>
              </a:ext>
            </a:extLst>
          </p:cNvPr>
          <p:cNvGrpSpPr/>
          <p:nvPr/>
        </p:nvGrpSpPr>
        <p:grpSpPr>
          <a:xfrm>
            <a:off x="5068965" y="1965168"/>
            <a:ext cx="380586" cy="377362"/>
            <a:chOff x="2916578" y="74181"/>
            <a:chExt cx="894594" cy="88701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AC26BC-1456-479F-AF9A-C491E877272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6" name="Graphic 3" descr="Checkmark">
              <a:extLst>
                <a:ext uri="{FF2B5EF4-FFF2-40B4-BE49-F238E27FC236}">
                  <a16:creationId xmlns:a16="http://schemas.microsoft.com/office/drawing/2014/main" id="{D8E18247-60E3-4210-9BBD-05DE29FE28E5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2A7EB3-30BD-4BE0-8F01-857FA45B2860}"/>
              </a:ext>
            </a:extLst>
          </p:cNvPr>
          <p:cNvGrpSpPr/>
          <p:nvPr/>
        </p:nvGrpSpPr>
        <p:grpSpPr>
          <a:xfrm>
            <a:off x="5070138" y="2811430"/>
            <a:ext cx="380586" cy="377362"/>
            <a:chOff x="2916578" y="74181"/>
            <a:chExt cx="894594" cy="88701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582A477-80EF-49DB-99A2-8933A5758D3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0" name="Graphic 3" descr="Checkmark">
              <a:extLst>
                <a:ext uri="{FF2B5EF4-FFF2-40B4-BE49-F238E27FC236}">
                  <a16:creationId xmlns:a16="http://schemas.microsoft.com/office/drawing/2014/main" id="{0A0FA1FF-51F2-4818-9C6F-2C9B632ACEEC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801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C0290-ECC6-42D3-98F2-A67B325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E9DB-4167-4D04-BB83-9A9DAEF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663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0D61-F8F2-4AA2-8BF0-F76DD1E8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Choice of Use Case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7346-DEF6-494C-BEF6-02AF8C03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5541-F51B-4D02-8901-0DC03425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56D6-7E56-4F32-9B56-6BE9CE3D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F66366-48A7-4C85-A5C0-8722B4037223}"/>
              </a:ext>
            </a:extLst>
          </p:cNvPr>
          <p:cNvGrpSpPr/>
          <p:nvPr/>
        </p:nvGrpSpPr>
        <p:grpSpPr>
          <a:xfrm>
            <a:off x="333667" y="981328"/>
            <a:ext cx="11524666" cy="5478625"/>
            <a:chOff x="6197599" y="980070"/>
            <a:chExt cx="5659970" cy="5478625"/>
          </a:xfrm>
        </p:grpSpPr>
        <p:sp>
          <p:nvSpPr>
            <p:cNvPr id="39" name="Content Placeholder 3">
              <a:extLst>
                <a:ext uri="{FF2B5EF4-FFF2-40B4-BE49-F238E27FC236}">
                  <a16:creationId xmlns:a16="http://schemas.microsoft.com/office/drawing/2014/main" id="{0345D4CB-96D1-4911-88F5-406B74092EE1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9D3635-A6F8-4E56-AF3D-D23BFA9FDBFE}"/>
                </a:ext>
              </a:extLst>
            </p:cNvPr>
            <p:cNvSpPr/>
            <p:nvPr/>
          </p:nvSpPr>
          <p:spPr bwMode="auto">
            <a:xfrm>
              <a:off x="6197599" y="5319922"/>
              <a:ext cx="5659967" cy="11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Blockchain Use Cases in the Energy Industry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Andoni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M.,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Robu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V., Flynn, D., Abram, S.,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Geach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D.,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Jenkins, D., McCallum, P., &amp; Peacock, A. (2019).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Blockchain technology in the energy sector: A systematic review of challenges and opportunities. In Renewable and Sustainable Energy Reviews (Vol. 100, pp. 143–174). https://doi.org/10.1016/j.rser.2018.10.014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CFF941-04BA-4E11-A667-BE51E5314B5F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de-DE" dirty="0">
                  <a:solidFill>
                    <a:schemeClr val="bg1">
                      <a:lumMod val="50000"/>
                    </a:schemeClr>
                  </a:solidFill>
                </a:rPr>
                <a:t>Why did we choose an </a:t>
              </a:r>
              <a:r>
                <a:rPr lang="de-DE" dirty="0">
                  <a:solidFill>
                    <a:schemeClr val="accent4">
                      <a:lumMod val="75000"/>
                      <a:lumOff val="25000"/>
                    </a:schemeClr>
                  </a:solidFill>
                </a:rPr>
                <a:t>optimization problem </a:t>
              </a:r>
              <a:r>
                <a:rPr lang="de-DE" dirty="0">
                  <a:solidFill>
                    <a:schemeClr val="bg1">
                      <a:lumMod val="50000"/>
                    </a:schemeClr>
                  </a:solidFill>
                </a:rPr>
                <a:t>for our implementation?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FB6C9B2-1329-44FB-98C8-93AF0107A6B4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4638" y="1712865"/>
              <a:ext cx="2665888" cy="341819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B99300-B90D-4E20-A7DE-6FFF8F77D48F}"/>
              </a:ext>
            </a:extLst>
          </p:cNvPr>
          <p:cNvGrpSpPr/>
          <p:nvPr/>
        </p:nvGrpSpPr>
        <p:grpSpPr>
          <a:xfrm>
            <a:off x="609600" y="3950491"/>
            <a:ext cx="3657600" cy="936427"/>
            <a:chOff x="609600" y="3950491"/>
            <a:chExt cx="3657600" cy="936427"/>
          </a:xfrm>
          <a:solidFill>
            <a:srgbClr val="82659E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87060E-6DB0-4119-9C33-077C1ADE8A59}"/>
                </a:ext>
              </a:extLst>
            </p:cNvPr>
            <p:cNvSpPr/>
            <p:nvPr/>
          </p:nvSpPr>
          <p:spPr bwMode="auto">
            <a:xfrm>
              <a:off x="609600" y="3950491"/>
              <a:ext cx="2438400" cy="936427"/>
            </a:xfrm>
            <a:prstGeom prst="round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100" u="sng" dirty="0">
                  <a:solidFill>
                    <a:schemeClr val="bg1"/>
                  </a:solidFill>
                </a:rPr>
                <a:t>Alexander </a:t>
              </a:r>
              <a:r>
                <a:rPr lang="en-US" sz="1100" u="sng" dirty="0" err="1">
                  <a:solidFill>
                    <a:schemeClr val="bg1"/>
                  </a:solidFill>
                </a:rPr>
                <a:t>Bogensperger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i="1" dirty="0">
                  <a:solidFill>
                    <a:schemeClr val="bg1"/>
                  </a:solidFill>
                </a:rPr>
                <a:t>Updating renewable energy certificate markets via integration of smart meter data, improved time resolution and spatial optimization</a:t>
              </a:r>
              <a:endParaRPr 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1A28AA5D-03DE-4E7D-81A2-B116776EE5DF}"/>
                </a:ext>
              </a:extLst>
            </p:cNvPr>
            <p:cNvCxnSpPr>
              <a:cxnSpLocks/>
              <a:stCxn id="18" idx="3"/>
            </p:cNvCxnSpPr>
            <p:nvPr/>
          </p:nvCxnSpPr>
          <p:spPr bwMode="auto">
            <a:xfrm flipV="1">
              <a:off x="3048000" y="4176487"/>
              <a:ext cx="1219200" cy="242218"/>
            </a:xfrm>
            <a:prstGeom prst="bentConnector3">
              <a:avLst>
                <a:gd name="adj1" fmla="val 50000"/>
              </a:avLst>
            </a:prstGeom>
            <a:grpFill/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3D5DDB5-E890-4D15-9F94-E61CF40AC5BF}"/>
              </a:ext>
            </a:extLst>
          </p:cNvPr>
          <p:cNvGrpSpPr/>
          <p:nvPr/>
        </p:nvGrpSpPr>
        <p:grpSpPr>
          <a:xfrm>
            <a:off x="609600" y="1714187"/>
            <a:ext cx="3657600" cy="1911560"/>
            <a:chOff x="609600" y="3627000"/>
            <a:chExt cx="3657600" cy="1911560"/>
          </a:xfrm>
          <a:solidFill>
            <a:srgbClr val="9BB456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E6F473B-D40C-4C72-BD71-3CF222EEAAE8}"/>
                </a:ext>
              </a:extLst>
            </p:cNvPr>
            <p:cNvSpPr/>
            <p:nvPr/>
          </p:nvSpPr>
          <p:spPr bwMode="auto">
            <a:xfrm>
              <a:off x="609600" y="3627000"/>
              <a:ext cx="2438400" cy="1583412"/>
            </a:xfrm>
            <a:prstGeom prst="roundRect">
              <a:avLst/>
            </a:prstGeom>
            <a:solidFill>
              <a:srgbClr val="009CC4"/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100" u="sng" dirty="0" err="1">
                  <a:solidFill>
                    <a:schemeClr val="bg1"/>
                  </a:solidFill>
                </a:rPr>
                <a:t>Alskaif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i="1" dirty="0">
                  <a:solidFill>
                    <a:schemeClr val="bg1"/>
                  </a:solidFill>
                </a:rPr>
                <a:t>Decentralized Optimal Power Flow in Distribution Networks Using Blockchain</a:t>
              </a:r>
            </a:p>
            <a:p>
              <a:pPr marL="171450" marR="0" indent="-171450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100" u="sng" dirty="0">
                  <a:solidFill>
                    <a:schemeClr val="bg1"/>
                  </a:solidFill>
                  <a:cs typeface="Arial" pitchFamily="34" charset="0"/>
                </a:rPr>
                <a:t>Eric </a:t>
              </a:r>
              <a:r>
                <a:rPr lang="en-US" sz="1100" u="sng" dirty="0" err="1">
                  <a:solidFill>
                    <a:schemeClr val="bg1"/>
                  </a:solidFill>
                  <a:cs typeface="Arial" pitchFamily="34" charset="0"/>
                </a:rPr>
                <a:t>Munsing</a:t>
              </a:r>
              <a:r>
                <a:rPr lang="en-US" sz="1100" i="1" u="sng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br>
                <a:rPr lang="en-US" sz="1100" i="1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en-US" sz="1100" i="1" dirty="0">
                  <a:solidFill>
                    <a:schemeClr val="bg1"/>
                  </a:solidFill>
                  <a:cs typeface="Arial" pitchFamily="34" charset="0"/>
                </a:rPr>
                <a:t>Blockchains for decentralized optimization of energy resources in microgrid networks</a:t>
              </a:r>
            </a:p>
          </p:txBody>
        </p: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7E1711B0-5AC5-4C40-945E-296EA649A687}"/>
                </a:ext>
              </a:extLst>
            </p:cNvPr>
            <p:cNvCxnSpPr>
              <a:cxnSpLocks/>
              <a:stCxn id="56" idx="3"/>
            </p:cNvCxnSpPr>
            <p:nvPr/>
          </p:nvCxnSpPr>
          <p:spPr bwMode="auto">
            <a:xfrm>
              <a:off x="3048000" y="4418706"/>
              <a:ext cx="1219200" cy="1119854"/>
            </a:xfrm>
            <a:prstGeom prst="bentConnector3">
              <a:avLst>
                <a:gd name="adj1" fmla="val 34375"/>
              </a:avLst>
            </a:prstGeom>
            <a:grpFill/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8F5998-091E-4CEC-A30A-671012F7E6E4}"/>
              </a:ext>
            </a:extLst>
          </p:cNvPr>
          <p:cNvGrpSpPr/>
          <p:nvPr/>
        </p:nvGrpSpPr>
        <p:grpSpPr>
          <a:xfrm>
            <a:off x="5486400" y="3720641"/>
            <a:ext cx="6057562" cy="1396127"/>
            <a:chOff x="-3009562" y="3720642"/>
            <a:chExt cx="6057562" cy="1396127"/>
          </a:xfrm>
          <a:solidFill>
            <a:srgbClr val="9BB456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F2D7665-EA54-4B36-BF2C-FE32896C80EF}"/>
                </a:ext>
              </a:extLst>
            </p:cNvPr>
            <p:cNvSpPr/>
            <p:nvPr/>
          </p:nvSpPr>
          <p:spPr bwMode="auto">
            <a:xfrm>
              <a:off x="609600" y="3720642"/>
              <a:ext cx="2438400" cy="1396127"/>
            </a:xfrm>
            <a:prstGeom prst="round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100" u="sng" dirty="0"/>
                <a:t>T. </a:t>
              </a:r>
              <a:r>
                <a:rPr lang="en-US" sz="1100" u="sng" dirty="0" err="1"/>
                <a:t>Baroche</a:t>
              </a:r>
              <a:r>
                <a:rPr lang="en-US" sz="1100" u="sng" dirty="0"/>
                <a:t> </a:t>
              </a:r>
              <a:b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100" i="1" dirty="0"/>
                <a:t>Prosumer Markets: A Unified Formulation</a:t>
              </a:r>
            </a:p>
            <a:p>
              <a:pPr marL="171450" marR="0" indent="-171450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100" u="sng" dirty="0" err="1"/>
                <a:t>Xiaolong</a:t>
              </a:r>
              <a:r>
                <a:rPr lang="en-US" sz="1100" u="sng" dirty="0"/>
                <a:t> </a:t>
              </a:r>
              <a:r>
                <a:rPr lang="en-US" sz="1100" u="sng" dirty="0" err="1"/>
                <a:t>Jin</a:t>
              </a:r>
              <a:br>
                <a:rPr lang="en-US" sz="1100" dirty="0"/>
              </a:br>
              <a:r>
                <a:rPr lang="en-US" sz="1100" i="1" dirty="0"/>
                <a:t>Local flexibility markets: Literature review on concepts, models and clearing methods</a:t>
              </a:r>
              <a:endPara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5FA83F91-12BF-45C7-913C-3E2F98BE9C3E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-3009562" y="3867967"/>
              <a:ext cx="3619162" cy="550743"/>
            </a:xfrm>
            <a:prstGeom prst="bentConnector3">
              <a:avLst>
                <a:gd name="adj1" fmla="val 10039"/>
              </a:avLst>
            </a:prstGeom>
            <a:grpFill/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F87262-B42A-4025-88E5-44C5DE166E15}"/>
              </a:ext>
            </a:extLst>
          </p:cNvPr>
          <p:cNvGrpSpPr/>
          <p:nvPr/>
        </p:nvGrpSpPr>
        <p:grpSpPr>
          <a:xfrm>
            <a:off x="4267209" y="2131321"/>
            <a:ext cx="7272088" cy="925311"/>
            <a:chOff x="-4224088" y="4044135"/>
            <a:chExt cx="7272088" cy="92531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F0FBA92-E49D-4411-BDBD-EEE6B9107D5C}"/>
                </a:ext>
              </a:extLst>
            </p:cNvPr>
            <p:cNvSpPr/>
            <p:nvPr/>
          </p:nvSpPr>
          <p:spPr bwMode="auto">
            <a:xfrm>
              <a:off x="609600" y="4044135"/>
              <a:ext cx="2438400" cy="749141"/>
            </a:xfrm>
            <a:prstGeom prst="roundRect">
              <a:avLst/>
            </a:prstGeom>
            <a:solidFill>
              <a:srgbClr val="FF9C43"/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</a:pPr>
              <a:r>
                <a:rPr lang="en-US" sz="1100" u="sng" dirty="0"/>
                <a:t>Raymond H. Byrne</a:t>
              </a:r>
              <a:br>
                <a:rPr lang="en-US" sz="1100" dirty="0"/>
              </a:br>
              <a:r>
                <a:rPr lang="en-US" sz="1100" i="1" dirty="0"/>
                <a:t>Energy Management and Optimization Methods for Grid Energy Storage Systems</a:t>
              </a:r>
              <a:endPara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52304847-2001-4160-B9FB-08EB743FF4F2}"/>
                </a:ext>
              </a:extLst>
            </p:cNvPr>
            <p:cNvCxnSpPr>
              <a:cxnSpLocks/>
              <a:stCxn id="69" idx="1"/>
            </p:cNvCxnSpPr>
            <p:nvPr/>
          </p:nvCxnSpPr>
          <p:spPr bwMode="auto">
            <a:xfrm rot="10800000" flipV="1">
              <a:off x="-4224088" y="4418706"/>
              <a:ext cx="4833689" cy="550740"/>
            </a:xfrm>
            <a:prstGeom prst="bentConnector3">
              <a:avLst>
                <a:gd name="adj1" fmla="val 10589"/>
              </a:avLst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9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CB2D-D831-4C40-ADE3-B09D7D1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Foundations of Mathematical Optimization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42-4225-4AE5-A447-DEABC16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97E8-173C-4314-8606-A28579B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D906-1DAB-4103-BF1F-58BFFEF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A19A3A7-CC50-40C3-9083-B6AF2FDBD443}"/>
              </a:ext>
            </a:extLst>
          </p:cNvPr>
          <p:cNvSpPr txBox="1">
            <a:spLocks/>
          </p:cNvSpPr>
          <p:nvPr/>
        </p:nvSpPr>
        <p:spPr>
          <a:xfrm>
            <a:off x="6199133" y="1513862"/>
            <a:ext cx="5658437" cy="2728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5B1AF-6D76-4D9A-9F57-3AB168B39B90}"/>
              </a:ext>
            </a:extLst>
          </p:cNvPr>
          <p:cNvSpPr/>
          <p:nvPr/>
        </p:nvSpPr>
        <p:spPr bwMode="auto">
          <a:xfrm>
            <a:off x="6197605" y="4242815"/>
            <a:ext cx="5659965" cy="87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Illustration of Simplex Algorithm’s Geometric Principles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 pitchFamily="34" charset="0"/>
              </a:rPr>
              <a:t>https://upload.wikimedia.org/wikipedia/commons/thumb/e/ef/Simplex-description-en.svg/767px-Simplex-description-en.svg.png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FFA2-2355-4101-B721-25107DDE161D}"/>
              </a:ext>
            </a:extLst>
          </p:cNvPr>
          <p:cNvSpPr/>
          <p:nvPr/>
        </p:nvSpPr>
        <p:spPr bwMode="auto">
          <a:xfrm>
            <a:off x="6197603" y="976853"/>
            <a:ext cx="5659967" cy="537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Simplex Algorithm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38D711-EF66-4E41-A741-E943CD0C46FB}"/>
              </a:ext>
            </a:extLst>
          </p:cNvPr>
          <p:cNvSpPr/>
          <p:nvPr/>
        </p:nvSpPr>
        <p:spPr bwMode="auto">
          <a:xfrm>
            <a:off x="6197605" y="5116512"/>
            <a:ext cx="5659965" cy="1265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based on geometry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invented by George Dantzig in 1947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still in use today due to good average-case performance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B4FF09-45B3-4D05-B2E8-16F7C510C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3" t="-7390" r="-1916" b="-2610"/>
          <a:stretch/>
        </p:blipFill>
        <p:spPr bwMode="auto">
          <a:xfrm>
            <a:off x="7463372" y="1604761"/>
            <a:ext cx="3128428" cy="2549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BAE1CD5-E506-40D9-9394-D60253683997}"/>
              </a:ext>
            </a:extLst>
          </p:cNvPr>
          <p:cNvSpPr txBox="1">
            <a:spLocks/>
          </p:cNvSpPr>
          <p:nvPr/>
        </p:nvSpPr>
        <p:spPr>
          <a:xfrm>
            <a:off x="334432" y="1513863"/>
            <a:ext cx="5658437" cy="2728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85DE7-F6D3-4C83-9055-BB3E8B9BEC5A}"/>
              </a:ext>
            </a:extLst>
          </p:cNvPr>
          <p:cNvSpPr/>
          <p:nvPr/>
        </p:nvSpPr>
        <p:spPr bwMode="auto">
          <a:xfrm>
            <a:off x="332904" y="4242816"/>
            <a:ext cx="5659965" cy="87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Canonical Form of Linear Program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https://en.wikipedia.org/wiki/Linear_programming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AADEA-5CBE-4082-9637-642AAED3451A}"/>
              </a:ext>
            </a:extLst>
          </p:cNvPr>
          <p:cNvSpPr/>
          <p:nvPr/>
        </p:nvSpPr>
        <p:spPr bwMode="auto">
          <a:xfrm>
            <a:off x="332902" y="976854"/>
            <a:ext cx="5659967" cy="537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Programming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E7B16-C9F2-4EBA-873E-F3AC9C697402}"/>
              </a:ext>
            </a:extLst>
          </p:cNvPr>
          <p:cNvSpPr/>
          <p:nvPr/>
        </p:nvSpPr>
        <p:spPr bwMode="auto">
          <a:xfrm>
            <a:off x="332904" y="5116513"/>
            <a:ext cx="5659965" cy="1265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most common form of optimization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origins in operations research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can be solved quite efficiently on conventional hardware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7B6DF2-E19F-4EB1-B320-FCD921E21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407" y="2134854"/>
            <a:ext cx="3540956" cy="15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4997E6B-7E0E-46A6-864D-9A463D41D8FA}"/>
              </a:ext>
            </a:extLst>
          </p:cNvPr>
          <p:cNvSpPr/>
          <p:nvPr/>
        </p:nvSpPr>
        <p:spPr bwMode="auto">
          <a:xfrm>
            <a:off x="332902" y="1513861"/>
            <a:ext cx="7409337" cy="4867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54D76C-D619-44A3-A6B8-71F2A2E6A0ED}"/>
              </a:ext>
            </a:extLst>
          </p:cNvPr>
          <p:cNvSpPr txBox="1">
            <a:spLocks/>
          </p:cNvSpPr>
          <p:nvPr/>
        </p:nvSpPr>
        <p:spPr>
          <a:xfrm>
            <a:off x="8077200" y="981076"/>
            <a:ext cx="3780369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F05CDB-3565-4FE7-AFEB-A58729D649B7}"/>
              </a:ext>
            </a:extLst>
          </p:cNvPr>
          <p:cNvSpPr/>
          <p:nvPr/>
        </p:nvSpPr>
        <p:spPr bwMode="auto">
          <a:xfrm>
            <a:off x="332902" y="976854"/>
            <a:ext cx="7409337" cy="537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Why did we choose a </a:t>
            </a:r>
            <a:r>
              <a:rPr lang="de-D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preprocessing zkSNARK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for our implementation?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F0D61-F8F2-4AA2-8BF0-F76DD1E8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Choice of Technology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7346-DEF6-494C-BEF6-02AF8C03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5541-F51B-4D02-8901-0DC03425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56D6-7E56-4F32-9B56-6BE9CE3D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04A8B-201C-495A-A533-23C8956BD9CE}"/>
              </a:ext>
            </a:extLst>
          </p:cNvPr>
          <p:cNvGrpSpPr/>
          <p:nvPr/>
        </p:nvGrpSpPr>
        <p:grpSpPr>
          <a:xfrm>
            <a:off x="8305800" y="1689372"/>
            <a:ext cx="640555" cy="4501877"/>
            <a:chOff x="2571750" y="1603647"/>
            <a:chExt cx="640555" cy="45018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D9BBAF-4CCE-4F9D-997D-09836D173BA7}"/>
                </a:ext>
              </a:extLst>
            </p:cNvPr>
            <p:cNvSpPr/>
            <p:nvPr/>
          </p:nvSpPr>
          <p:spPr bwMode="auto">
            <a:xfrm>
              <a:off x="2571750" y="1603647"/>
              <a:ext cx="640555" cy="4501877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u="sng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8" name="Table 7">
              <a:extLst>
                <a:ext uri="{FF2B5EF4-FFF2-40B4-BE49-F238E27FC236}">
                  <a16:creationId xmlns:a16="http://schemas.microsoft.com/office/drawing/2014/main" id="{1442D7AD-E6DA-4ADD-A51C-7800884CAB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15570209"/>
                </p:ext>
              </p:extLst>
            </p:nvPr>
          </p:nvGraphicFramePr>
          <p:xfrm>
            <a:off x="2660067" y="1699600"/>
            <a:ext cx="464977" cy="4333833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464977">
                    <a:extLst>
                      <a:ext uri="{9D8B030D-6E8A-4147-A177-3AD203B41FA5}">
                        <a16:colId xmlns:a16="http://schemas.microsoft.com/office/drawing/2014/main" val="3424177433"/>
                      </a:ext>
                    </a:extLst>
                  </a:gridCol>
                </a:tblGrid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B7DD2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230644995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marL="0" algn="l" defTabSz="914400" rtl="0" eaLnBrk="1" latinLnBrk="0" hangingPunct="1"/>
                        <a:endPara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68791" marR="68791" marT="34395" marB="34395">
                      <a:solidFill>
                        <a:srgbClr val="57E32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291849961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FFE23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388974194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FFE23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60794588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FFE23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42498145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B7DD2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503082470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FFE23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80965820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B7DD2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63142314"/>
                    </a:ext>
                  </a:extLst>
                </a:tr>
                <a:tr h="481537">
                  <a:tc>
                    <a:txBody>
                      <a:bodyPr/>
                      <a:lstStyle/>
                      <a:p>
                        <a:pPr algn="l"/>
                        <a:endParaRPr lang="en-US" sz="1200" dirty="0"/>
                      </a:p>
                    </a:txBody>
                    <a:tcPr marL="68791" marR="68791" marT="34395" marB="34395">
                      <a:solidFill>
                        <a:srgbClr val="FFA53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74037018"/>
                    </a:ext>
                  </a:extLst>
                </a:tr>
              </a:tbl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D02B56-0820-46E3-A9E7-39484452D2DD}"/>
              </a:ext>
            </a:extLst>
          </p:cNvPr>
          <p:cNvSpPr txBox="1"/>
          <p:nvPr/>
        </p:nvSpPr>
        <p:spPr>
          <a:xfrm>
            <a:off x="9085974" y="1850239"/>
            <a:ext cx="915635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/>
              <a:t>Integrity</a:t>
            </a:r>
            <a:endParaRPr lang="en-US" sz="1600" kern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9461A-1D65-405E-BD0B-F986A64AC7D2}"/>
              </a:ext>
            </a:extLst>
          </p:cNvPr>
          <p:cNvSpPr txBox="1"/>
          <p:nvPr/>
        </p:nvSpPr>
        <p:spPr>
          <a:xfrm>
            <a:off x="9085974" y="2827761"/>
            <a:ext cx="1430584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Transparency</a:t>
            </a:r>
            <a:endParaRPr lang="en-US" sz="16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1AA1F-4208-47BB-8788-DD41B1BF1ED1}"/>
              </a:ext>
            </a:extLst>
          </p:cNvPr>
          <p:cNvSpPr txBox="1"/>
          <p:nvPr/>
        </p:nvSpPr>
        <p:spPr>
          <a:xfrm>
            <a:off x="9085974" y="2339000"/>
            <a:ext cx="1470274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Confidentiality</a:t>
            </a:r>
            <a:endParaRPr lang="en-US" sz="1600" kern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7BE11-348B-4DB7-8C12-8ED638C64ED3}"/>
              </a:ext>
            </a:extLst>
          </p:cNvPr>
          <p:cNvSpPr txBox="1"/>
          <p:nvPr/>
        </p:nvSpPr>
        <p:spPr>
          <a:xfrm>
            <a:off x="9085974" y="3316522"/>
            <a:ext cx="856325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Privacy</a:t>
            </a:r>
            <a:endParaRPr lang="en-US" sz="1600" kern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5A542-F8F0-4A72-9B4B-1ED6E1BD779A}"/>
              </a:ext>
            </a:extLst>
          </p:cNvPr>
          <p:cNvSpPr txBox="1"/>
          <p:nvPr/>
        </p:nvSpPr>
        <p:spPr>
          <a:xfrm>
            <a:off x="9085974" y="4294044"/>
            <a:ext cx="1897058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Transaction Speed</a:t>
            </a:r>
            <a:endParaRPr lang="en-US" sz="1600" kern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2881F-3C5E-4C05-B971-CE2E7E8E4991}"/>
              </a:ext>
            </a:extLst>
          </p:cNvPr>
          <p:cNvSpPr txBox="1"/>
          <p:nvPr/>
        </p:nvSpPr>
        <p:spPr>
          <a:xfrm>
            <a:off x="9085974" y="3805283"/>
            <a:ext cx="2191626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Memory Consumption</a:t>
            </a:r>
            <a:endParaRPr lang="en-US" sz="1600" kern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22011-67E0-4963-AD52-DC2ABD433811}"/>
              </a:ext>
            </a:extLst>
          </p:cNvPr>
          <p:cNvSpPr txBox="1"/>
          <p:nvPr/>
        </p:nvSpPr>
        <p:spPr>
          <a:xfrm>
            <a:off x="9085974" y="4782805"/>
            <a:ext cx="915635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Maturity</a:t>
            </a:r>
            <a:endParaRPr lang="en-US" sz="1600" kern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3FCB1-71B3-4B00-9C4D-718795B6F1C7}"/>
              </a:ext>
            </a:extLst>
          </p:cNvPr>
          <p:cNvSpPr txBox="1"/>
          <p:nvPr/>
        </p:nvSpPr>
        <p:spPr>
          <a:xfrm>
            <a:off x="9085974" y="5271566"/>
            <a:ext cx="957313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Usability</a:t>
            </a:r>
            <a:endParaRPr lang="en-US" sz="16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930D9-6A95-48CD-A3C4-D8EEF1630EE5}"/>
              </a:ext>
            </a:extLst>
          </p:cNvPr>
          <p:cNvSpPr txBox="1"/>
          <p:nvPr/>
        </p:nvSpPr>
        <p:spPr>
          <a:xfrm>
            <a:off x="9085974" y="5760328"/>
            <a:ext cx="1265090" cy="3139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0" indent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baseline="0" dirty="0"/>
              <a:t>Extensibility</a:t>
            </a:r>
            <a:endParaRPr lang="en-US" sz="1600" kern="12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8776AE-BD39-4D87-B682-94A48D68C3AD}"/>
              </a:ext>
            </a:extLst>
          </p:cNvPr>
          <p:cNvGrpSpPr/>
          <p:nvPr/>
        </p:nvGrpSpPr>
        <p:grpSpPr>
          <a:xfrm>
            <a:off x="1065770" y="1725540"/>
            <a:ext cx="7114807" cy="594143"/>
            <a:chOff x="1065770" y="1725540"/>
            <a:chExt cx="7114807" cy="594143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DDD3508B-60B5-4704-8332-427C7528E8F1}"/>
                </a:ext>
              </a:extLst>
            </p:cNvPr>
            <p:cNvSpPr/>
            <p:nvPr/>
          </p:nvSpPr>
          <p:spPr bwMode="auto">
            <a:xfrm>
              <a:off x="7867109" y="1800874"/>
              <a:ext cx="313468" cy="435361"/>
            </a:xfrm>
            <a:prstGeom prst="leftBrace">
              <a:avLst>
                <a:gd name="adj1" fmla="val 20147"/>
                <a:gd name="adj2" fmla="val 50000"/>
              </a:avLst>
            </a:prstGeom>
            <a:ln w="19050" cap="rnd" cmpd="sng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998E66-5A10-45AD-A718-9229B21BAFFD}"/>
                </a:ext>
              </a:extLst>
            </p:cNvPr>
            <p:cNvSpPr/>
            <p:nvPr/>
          </p:nvSpPr>
          <p:spPr bwMode="auto">
            <a:xfrm>
              <a:off x="1065770" y="1725540"/>
              <a:ext cx="5943600" cy="594143"/>
            </a:xfrm>
            <a:prstGeom prst="roundRect">
              <a:avLst/>
            </a:prstGeom>
            <a:solidFill>
              <a:srgbClr val="98C6EA"/>
            </a:solidFill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trusted setup not a problem for energy applications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1BD3D6-7F20-4174-8093-2DD2FAF464EA}"/>
                </a:ext>
              </a:extLst>
            </p:cNvPr>
            <p:cNvCxnSpPr>
              <a:cxnSpLocks/>
              <a:stCxn id="35" idx="3"/>
              <a:endCxn id="34" idx="1"/>
            </p:cNvCxnSpPr>
            <p:nvPr/>
          </p:nvCxnSpPr>
          <p:spPr bwMode="auto">
            <a:xfrm flipV="1">
              <a:off x="7009370" y="2018555"/>
              <a:ext cx="857739" cy="4057"/>
            </a:xfrm>
            <a:prstGeom prst="line">
              <a:avLst/>
            </a:prstGeom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139921-7473-426A-9900-3712362CEEB5}"/>
              </a:ext>
            </a:extLst>
          </p:cNvPr>
          <p:cNvGrpSpPr/>
          <p:nvPr/>
        </p:nvGrpSpPr>
        <p:grpSpPr>
          <a:xfrm>
            <a:off x="1049615" y="2338999"/>
            <a:ext cx="7130962" cy="1309075"/>
            <a:chOff x="1049615" y="1162491"/>
            <a:chExt cx="7130962" cy="1309075"/>
          </a:xfrm>
        </p:grpSpPr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98255BF9-77E6-43D3-83BD-2B9808D85445}"/>
                </a:ext>
              </a:extLst>
            </p:cNvPr>
            <p:cNvSpPr/>
            <p:nvPr/>
          </p:nvSpPr>
          <p:spPr bwMode="auto">
            <a:xfrm>
              <a:off x="7867109" y="1162491"/>
              <a:ext cx="313468" cy="1309075"/>
            </a:xfrm>
            <a:prstGeom prst="leftBrace">
              <a:avLst>
                <a:gd name="adj1" fmla="val 20147"/>
                <a:gd name="adj2" fmla="val 50000"/>
              </a:avLst>
            </a:prstGeom>
            <a:ln w="19050" cap="rnd" cmpd="sng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E540A9F-108E-4A78-BDA0-65F01B72F815}"/>
                </a:ext>
              </a:extLst>
            </p:cNvPr>
            <p:cNvSpPr/>
            <p:nvPr/>
          </p:nvSpPr>
          <p:spPr bwMode="auto">
            <a:xfrm>
              <a:off x="1049615" y="1519957"/>
              <a:ext cx="5943600" cy="594143"/>
            </a:xfrm>
            <a:prstGeom prst="roundRect">
              <a:avLst/>
            </a:prstGeom>
            <a:solidFill>
              <a:srgbClr val="98C6EA"/>
            </a:solidFill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good security guarantees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A8A5B20-34DB-4F08-A115-9231675C7DAF}"/>
                </a:ext>
              </a:extLst>
            </p:cNvPr>
            <p:cNvCxnSpPr>
              <a:cxnSpLocks/>
              <a:stCxn id="53" idx="3"/>
              <a:endCxn id="52" idx="1"/>
            </p:cNvCxnSpPr>
            <p:nvPr/>
          </p:nvCxnSpPr>
          <p:spPr bwMode="auto">
            <a:xfrm>
              <a:off x="6993215" y="1817029"/>
              <a:ext cx="873894" cy="0"/>
            </a:xfrm>
            <a:prstGeom prst="line">
              <a:avLst/>
            </a:prstGeom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F4E8569-5B8C-4AEA-B3BD-E9CA74689EE7}"/>
              </a:ext>
            </a:extLst>
          </p:cNvPr>
          <p:cNvGrpSpPr/>
          <p:nvPr/>
        </p:nvGrpSpPr>
        <p:grpSpPr>
          <a:xfrm>
            <a:off x="1064700" y="3781956"/>
            <a:ext cx="7114807" cy="845186"/>
            <a:chOff x="1065770" y="1595962"/>
            <a:chExt cx="7114807" cy="845186"/>
          </a:xfrm>
        </p:grpSpPr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497F90A0-EA9A-4172-A4E9-FFD08216ED8F}"/>
                </a:ext>
              </a:extLst>
            </p:cNvPr>
            <p:cNvSpPr/>
            <p:nvPr/>
          </p:nvSpPr>
          <p:spPr bwMode="auto">
            <a:xfrm>
              <a:off x="7867109" y="1595962"/>
              <a:ext cx="313468" cy="845186"/>
            </a:xfrm>
            <a:prstGeom prst="leftBrace">
              <a:avLst>
                <a:gd name="adj1" fmla="val 20147"/>
                <a:gd name="adj2" fmla="val 50000"/>
              </a:avLst>
            </a:prstGeom>
            <a:ln w="19050" cap="rnd" cmpd="sng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6EE0C35-3F23-4226-BC64-9E9E82262AC2}"/>
                </a:ext>
              </a:extLst>
            </p:cNvPr>
            <p:cNvSpPr/>
            <p:nvPr/>
          </p:nvSpPr>
          <p:spPr bwMode="auto">
            <a:xfrm>
              <a:off x="1065770" y="1725540"/>
              <a:ext cx="5943600" cy="594143"/>
            </a:xfrm>
            <a:prstGeom prst="roundRect">
              <a:avLst/>
            </a:prstGeom>
            <a:solidFill>
              <a:srgbClr val="98C6EA"/>
            </a:solidFill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decent performance (in theory)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336A97F-3863-4FCC-AFD2-DADD41B0202A}"/>
                </a:ext>
              </a:extLst>
            </p:cNvPr>
            <p:cNvCxnSpPr>
              <a:cxnSpLocks/>
              <a:stCxn id="66" idx="3"/>
              <a:endCxn id="65" idx="1"/>
            </p:cNvCxnSpPr>
            <p:nvPr/>
          </p:nvCxnSpPr>
          <p:spPr bwMode="auto">
            <a:xfrm flipV="1">
              <a:off x="7009370" y="2018555"/>
              <a:ext cx="857739" cy="4057"/>
            </a:xfrm>
            <a:prstGeom prst="line">
              <a:avLst/>
            </a:prstGeom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3EF58-1913-42F2-A188-0400FC894201}"/>
              </a:ext>
            </a:extLst>
          </p:cNvPr>
          <p:cNvGrpSpPr/>
          <p:nvPr/>
        </p:nvGrpSpPr>
        <p:grpSpPr>
          <a:xfrm>
            <a:off x="1064700" y="4725478"/>
            <a:ext cx="7114807" cy="1348782"/>
            <a:chOff x="1065770" y="1344164"/>
            <a:chExt cx="7114807" cy="1348782"/>
          </a:xfrm>
        </p:grpSpPr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987B475F-B015-42E7-AF8C-0F4DEF00BC17}"/>
                </a:ext>
              </a:extLst>
            </p:cNvPr>
            <p:cNvSpPr/>
            <p:nvPr/>
          </p:nvSpPr>
          <p:spPr bwMode="auto">
            <a:xfrm>
              <a:off x="7867109" y="1344164"/>
              <a:ext cx="313468" cy="1348782"/>
            </a:xfrm>
            <a:prstGeom prst="leftBrace">
              <a:avLst>
                <a:gd name="adj1" fmla="val 20147"/>
                <a:gd name="adj2" fmla="val 50000"/>
              </a:avLst>
            </a:prstGeom>
            <a:ln w="19050" cap="rnd" cmpd="sng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3E9BF8CC-3E0E-4DEA-A9E0-62964818F28E}"/>
                </a:ext>
              </a:extLst>
            </p:cNvPr>
            <p:cNvSpPr/>
            <p:nvPr/>
          </p:nvSpPr>
          <p:spPr bwMode="auto">
            <a:xfrm>
              <a:off x="1065770" y="1725540"/>
              <a:ext cx="5943600" cy="594143"/>
            </a:xfrm>
            <a:prstGeom prst="roundRect">
              <a:avLst/>
            </a:prstGeom>
            <a:solidFill>
              <a:srgbClr val="98C6EA"/>
            </a:solidFill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very active development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01A6C32-F315-41A8-BE23-3C9985215259}"/>
                </a:ext>
              </a:extLst>
            </p:cNvPr>
            <p:cNvCxnSpPr>
              <a:cxnSpLocks/>
              <a:stCxn id="75" idx="3"/>
              <a:endCxn id="74" idx="1"/>
            </p:cNvCxnSpPr>
            <p:nvPr/>
          </p:nvCxnSpPr>
          <p:spPr bwMode="auto">
            <a:xfrm flipV="1">
              <a:off x="7009370" y="2018555"/>
              <a:ext cx="857739" cy="4057"/>
            </a:xfrm>
            <a:prstGeom prst="line">
              <a:avLst/>
            </a:prstGeom>
            <a:ln>
              <a:solidFill>
                <a:srgbClr val="0073CF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01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CB2D-D831-4C40-ADE3-B09D7D1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ZoKrates</a:t>
            </a:r>
            <a:r>
              <a:rPr lang="en-US" dirty="0"/>
              <a:t> Platform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66FC87-3044-4FBD-B8AB-308E8CA230A9}"/>
              </a:ext>
            </a:extLst>
          </p:cNvPr>
          <p:cNvSpPr/>
          <p:nvPr/>
        </p:nvSpPr>
        <p:spPr>
          <a:xfrm>
            <a:off x="334434" y="981076"/>
            <a:ext cx="2250611" cy="5400675"/>
          </a:xfrm>
          <a:custGeom>
            <a:avLst/>
            <a:gdLst>
              <a:gd name="connsiteX0" fmla="*/ 0 w 2250611"/>
              <a:gd name="connsiteY0" fmla="*/ 225061 h 5400675"/>
              <a:gd name="connsiteX1" fmla="*/ 225061 w 2250611"/>
              <a:gd name="connsiteY1" fmla="*/ 0 h 5400675"/>
              <a:gd name="connsiteX2" fmla="*/ 2025550 w 2250611"/>
              <a:gd name="connsiteY2" fmla="*/ 0 h 5400675"/>
              <a:gd name="connsiteX3" fmla="*/ 2250611 w 2250611"/>
              <a:gd name="connsiteY3" fmla="*/ 225061 h 5400675"/>
              <a:gd name="connsiteX4" fmla="*/ 2250611 w 2250611"/>
              <a:gd name="connsiteY4" fmla="*/ 5175614 h 5400675"/>
              <a:gd name="connsiteX5" fmla="*/ 2025550 w 2250611"/>
              <a:gd name="connsiteY5" fmla="*/ 5400675 h 5400675"/>
              <a:gd name="connsiteX6" fmla="*/ 225061 w 2250611"/>
              <a:gd name="connsiteY6" fmla="*/ 5400675 h 5400675"/>
              <a:gd name="connsiteX7" fmla="*/ 0 w 2250611"/>
              <a:gd name="connsiteY7" fmla="*/ 5175614 h 5400675"/>
              <a:gd name="connsiteX8" fmla="*/ 0 w 2250611"/>
              <a:gd name="connsiteY8" fmla="*/ 225061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611" h="5400675">
                <a:moveTo>
                  <a:pt x="0" y="225061"/>
                </a:moveTo>
                <a:cubicBezTo>
                  <a:pt x="0" y="100763"/>
                  <a:pt x="100763" y="0"/>
                  <a:pt x="225061" y="0"/>
                </a:cubicBezTo>
                <a:lnTo>
                  <a:pt x="2025550" y="0"/>
                </a:lnTo>
                <a:cubicBezTo>
                  <a:pt x="2149848" y="0"/>
                  <a:pt x="2250611" y="100763"/>
                  <a:pt x="2250611" y="225061"/>
                </a:cubicBezTo>
                <a:lnTo>
                  <a:pt x="2250611" y="5175614"/>
                </a:lnTo>
                <a:cubicBezTo>
                  <a:pt x="2250611" y="5299912"/>
                  <a:pt x="2149848" y="5400675"/>
                  <a:pt x="2025550" y="5400675"/>
                </a:cubicBezTo>
                <a:lnTo>
                  <a:pt x="225061" y="5400675"/>
                </a:lnTo>
                <a:cubicBezTo>
                  <a:pt x="100763" y="5400675"/>
                  <a:pt x="0" y="5299912"/>
                  <a:pt x="0" y="5175614"/>
                </a:cubicBezTo>
                <a:lnTo>
                  <a:pt x="0" y="225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0" rIns="91440" bIns="0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baseline="0" dirty="0"/>
              <a:t>compiles </a:t>
            </a:r>
            <a:br>
              <a:rPr lang="en-US" sz="1900" kern="1200" baseline="0" dirty="0"/>
            </a:br>
            <a:r>
              <a:rPr lang="en-US" sz="1900" kern="1200" baseline="0" dirty="0"/>
              <a:t>DSL code </a:t>
            </a:r>
            <a:br>
              <a:rPr lang="en-US" sz="1900" kern="1200" baseline="0" dirty="0"/>
            </a:br>
            <a:r>
              <a:rPr lang="en-US" sz="1900" kern="1200" baseline="0" dirty="0"/>
              <a:t>into </a:t>
            </a:r>
            <a:br>
              <a:rPr lang="en-US" sz="1900" kern="1200" baseline="0" dirty="0"/>
            </a:br>
            <a:r>
              <a:rPr lang="en-US" sz="1900" kern="1200" baseline="0" dirty="0"/>
              <a:t>arithmetic circuit</a:t>
            </a:r>
            <a:endParaRPr lang="en-US" sz="19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645F72-4298-4019-9582-C9FB3129ECBD}"/>
              </a:ext>
            </a:extLst>
          </p:cNvPr>
          <p:cNvSpPr/>
          <p:nvPr/>
        </p:nvSpPr>
        <p:spPr>
          <a:xfrm>
            <a:off x="2652564" y="981076"/>
            <a:ext cx="2250611" cy="5400675"/>
          </a:xfrm>
          <a:custGeom>
            <a:avLst/>
            <a:gdLst>
              <a:gd name="connsiteX0" fmla="*/ 0 w 2250611"/>
              <a:gd name="connsiteY0" fmla="*/ 225061 h 5400675"/>
              <a:gd name="connsiteX1" fmla="*/ 225061 w 2250611"/>
              <a:gd name="connsiteY1" fmla="*/ 0 h 5400675"/>
              <a:gd name="connsiteX2" fmla="*/ 2025550 w 2250611"/>
              <a:gd name="connsiteY2" fmla="*/ 0 h 5400675"/>
              <a:gd name="connsiteX3" fmla="*/ 2250611 w 2250611"/>
              <a:gd name="connsiteY3" fmla="*/ 225061 h 5400675"/>
              <a:gd name="connsiteX4" fmla="*/ 2250611 w 2250611"/>
              <a:gd name="connsiteY4" fmla="*/ 5175614 h 5400675"/>
              <a:gd name="connsiteX5" fmla="*/ 2025550 w 2250611"/>
              <a:gd name="connsiteY5" fmla="*/ 5400675 h 5400675"/>
              <a:gd name="connsiteX6" fmla="*/ 225061 w 2250611"/>
              <a:gd name="connsiteY6" fmla="*/ 5400675 h 5400675"/>
              <a:gd name="connsiteX7" fmla="*/ 0 w 2250611"/>
              <a:gd name="connsiteY7" fmla="*/ 5175614 h 5400675"/>
              <a:gd name="connsiteX8" fmla="*/ 0 w 2250611"/>
              <a:gd name="connsiteY8" fmla="*/ 225061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611" h="5400675">
                <a:moveTo>
                  <a:pt x="0" y="225061"/>
                </a:moveTo>
                <a:cubicBezTo>
                  <a:pt x="0" y="100763"/>
                  <a:pt x="100763" y="0"/>
                  <a:pt x="225061" y="0"/>
                </a:cubicBezTo>
                <a:lnTo>
                  <a:pt x="2025550" y="0"/>
                </a:lnTo>
                <a:cubicBezTo>
                  <a:pt x="2149848" y="0"/>
                  <a:pt x="2250611" y="100763"/>
                  <a:pt x="2250611" y="225061"/>
                </a:cubicBezTo>
                <a:lnTo>
                  <a:pt x="2250611" y="5175614"/>
                </a:lnTo>
                <a:cubicBezTo>
                  <a:pt x="2250611" y="5299912"/>
                  <a:pt x="2149848" y="5400675"/>
                  <a:pt x="2025550" y="5400675"/>
                </a:cubicBezTo>
                <a:lnTo>
                  <a:pt x="225061" y="5400675"/>
                </a:lnTo>
                <a:cubicBezTo>
                  <a:pt x="100763" y="5400675"/>
                  <a:pt x="0" y="5299912"/>
                  <a:pt x="0" y="5175614"/>
                </a:cubicBezTo>
                <a:lnTo>
                  <a:pt x="0" y="225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0" rIns="91440" bIns="0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baseline="0" dirty="0"/>
              <a:t>calculates result </a:t>
            </a:r>
            <a:br>
              <a:rPr lang="en-US" sz="1900" kern="1200" baseline="0" dirty="0"/>
            </a:br>
            <a:r>
              <a:rPr lang="en-US" sz="1900" kern="1200" baseline="0" dirty="0"/>
              <a:t>by executing </a:t>
            </a:r>
            <a:br>
              <a:rPr lang="en-US" sz="1900" kern="1200" baseline="0" dirty="0"/>
            </a:br>
            <a:r>
              <a:rPr lang="en-US" sz="1900" kern="1200" baseline="0" dirty="0"/>
              <a:t>the program</a:t>
            </a:r>
            <a:endParaRPr lang="en-US" sz="19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985E68-A3DC-4917-9743-C2E6B39EF353}"/>
              </a:ext>
            </a:extLst>
          </p:cNvPr>
          <p:cNvSpPr/>
          <p:nvPr/>
        </p:nvSpPr>
        <p:spPr>
          <a:xfrm>
            <a:off x="4970694" y="981076"/>
            <a:ext cx="2250611" cy="5400675"/>
          </a:xfrm>
          <a:custGeom>
            <a:avLst/>
            <a:gdLst>
              <a:gd name="connsiteX0" fmla="*/ 0 w 2250611"/>
              <a:gd name="connsiteY0" fmla="*/ 225061 h 5400675"/>
              <a:gd name="connsiteX1" fmla="*/ 225061 w 2250611"/>
              <a:gd name="connsiteY1" fmla="*/ 0 h 5400675"/>
              <a:gd name="connsiteX2" fmla="*/ 2025550 w 2250611"/>
              <a:gd name="connsiteY2" fmla="*/ 0 h 5400675"/>
              <a:gd name="connsiteX3" fmla="*/ 2250611 w 2250611"/>
              <a:gd name="connsiteY3" fmla="*/ 225061 h 5400675"/>
              <a:gd name="connsiteX4" fmla="*/ 2250611 w 2250611"/>
              <a:gd name="connsiteY4" fmla="*/ 5175614 h 5400675"/>
              <a:gd name="connsiteX5" fmla="*/ 2025550 w 2250611"/>
              <a:gd name="connsiteY5" fmla="*/ 5400675 h 5400675"/>
              <a:gd name="connsiteX6" fmla="*/ 225061 w 2250611"/>
              <a:gd name="connsiteY6" fmla="*/ 5400675 h 5400675"/>
              <a:gd name="connsiteX7" fmla="*/ 0 w 2250611"/>
              <a:gd name="connsiteY7" fmla="*/ 5175614 h 5400675"/>
              <a:gd name="connsiteX8" fmla="*/ 0 w 2250611"/>
              <a:gd name="connsiteY8" fmla="*/ 225061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611" h="5400675">
                <a:moveTo>
                  <a:pt x="0" y="225061"/>
                </a:moveTo>
                <a:cubicBezTo>
                  <a:pt x="0" y="100763"/>
                  <a:pt x="100763" y="0"/>
                  <a:pt x="225061" y="0"/>
                </a:cubicBezTo>
                <a:lnTo>
                  <a:pt x="2025550" y="0"/>
                </a:lnTo>
                <a:cubicBezTo>
                  <a:pt x="2149848" y="0"/>
                  <a:pt x="2250611" y="100763"/>
                  <a:pt x="2250611" y="225061"/>
                </a:cubicBezTo>
                <a:lnTo>
                  <a:pt x="2250611" y="5175614"/>
                </a:lnTo>
                <a:cubicBezTo>
                  <a:pt x="2250611" y="5299912"/>
                  <a:pt x="2149848" y="5400675"/>
                  <a:pt x="2025550" y="5400675"/>
                </a:cubicBezTo>
                <a:lnTo>
                  <a:pt x="225061" y="5400675"/>
                </a:lnTo>
                <a:cubicBezTo>
                  <a:pt x="100763" y="5400675"/>
                  <a:pt x="0" y="5299912"/>
                  <a:pt x="0" y="5175614"/>
                </a:cubicBezTo>
                <a:lnTo>
                  <a:pt x="0" y="225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0" rIns="91440" bIns="0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baseline="0" dirty="0"/>
              <a:t>performs </a:t>
            </a:r>
            <a:br>
              <a:rPr lang="en-US" sz="1900" kern="1200" baseline="0" dirty="0"/>
            </a:br>
            <a:r>
              <a:rPr lang="en-US" sz="1900" kern="1200" baseline="0" dirty="0"/>
              <a:t>trusted setup </a:t>
            </a:r>
            <a:br>
              <a:rPr lang="en-US" sz="1900" kern="1200" baseline="0" dirty="0"/>
            </a:br>
            <a:r>
              <a:rPr lang="en-US" sz="1900" kern="1200" baseline="0" dirty="0"/>
              <a:t>to share CRS</a:t>
            </a:r>
            <a:endParaRPr lang="en-US" sz="19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536D87-407D-42BE-9DBF-275C9A7171E3}"/>
              </a:ext>
            </a:extLst>
          </p:cNvPr>
          <p:cNvSpPr/>
          <p:nvPr/>
        </p:nvSpPr>
        <p:spPr>
          <a:xfrm>
            <a:off x="7288824" y="981076"/>
            <a:ext cx="2250611" cy="5400675"/>
          </a:xfrm>
          <a:custGeom>
            <a:avLst/>
            <a:gdLst>
              <a:gd name="connsiteX0" fmla="*/ 0 w 2250611"/>
              <a:gd name="connsiteY0" fmla="*/ 225061 h 5400675"/>
              <a:gd name="connsiteX1" fmla="*/ 225061 w 2250611"/>
              <a:gd name="connsiteY1" fmla="*/ 0 h 5400675"/>
              <a:gd name="connsiteX2" fmla="*/ 2025550 w 2250611"/>
              <a:gd name="connsiteY2" fmla="*/ 0 h 5400675"/>
              <a:gd name="connsiteX3" fmla="*/ 2250611 w 2250611"/>
              <a:gd name="connsiteY3" fmla="*/ 225061 h 5400675"/>
              <a:gd name="connsiteX4" fmla="*/ 2250611 w 2250611"/>
              <a:gd name="connsiteY4" fmla="*/ 5175614 h 5400675"/>
              <a:gd name="connsiteX5" fmla="*/ 2025550 w 2250611"/>
              <a:gd name="connsiteY5" fmla="*/ 5400675 h 5400675"/>
              <a:gd name="connsiteX6" fmla="*/ 225061 w 2250611"/>
              <a:gd name="connsiteY6" fmla="*/ 5400675 h 5400675"/>
              <a:gd name="connsiteX7" fmla="*/ 0 w 2250611"/>
              <a:gd name="connsiteY7" fmla="*/ 5175614 h 5400675"/>
              <a:gd name="connsiteX8" fmla="*/ 0 w 2250611"/>
              <a:gd name="connsiteY8" fmla="*/ 225061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611" h="5400675">
                <a:moveTo>
                  <a:pt x="0" y="225061"/>
                </a:moveTo>
                <a:cubicBezTo>
                  <a:pt x="0" y="100763"/>
                  <a:pt x="100763" y="0"/>
                  <a:pt x="225061" y="0"/>
                </a:cubicBezTo>
                <a:lnTo>
                  <a:pt x="2025550" y="0"/>
                </a:lnTo>
                <a:cubicBezTo>
                  <a:pt x="2149848" y="0"/>
                  <a:pt x="2250611" y="100763"/>
                  <a:pt x="2250611" y="225061"/>
                </a:cubicBezTo>
                <a:lnTo>
                  <a:pt x="2250611" y="5175614"/>
                </a:lnTo>
                <a:cubicBezTo>
                  <a:pt x="2250611" y="5299912"/>
                  <a:pt x="2149848" y="5400675"/>
                  <a:pt x="2025550" y="5400675"/>
                </a:cubicBezTo>
                <a:lnTo>
                  <a:pt x="225061" y="5400675"/>
                </a:lnTo>
                <a:cubicBezTo>
                  <a:pt x="100763" y="5400675"/>
                  <a:pt x="0" y="5299912"/>
                  <a:pt x="0" y="5175614"/>
                </a:cubicBezTo>
                <a:lnTo>
                  <a:pt x="0" y="225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0" rIns="91440" bIns="0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baseline="0" dirty="0"/>
              <a:t>derives </a:t>
            </a:r>
            <a:br>
              <a:rPr lang="en-US" sz="1900" kern="1200" baseline="0" dirty="0"/>
            </a:br>
            <a:r>
              <a:rPr lang="en-US" sz="1900" kern="1200" baseline="0" dirty="0"/>
              <a:t>zero-knowledge proof </a:t>
            </a:r>
            <a:br>
              <a:rPr lang="en-US" sz="1900" kern="1200" baseline="0" dirty="0"/>
            </a:br>
            <a:r>
              <a:rPr lang="en-US" sz="1900" kern="1200" baseline="0" dirty="0"/>
              <a:t>from witness</a:t>
            </a:r>
            <a:endParaRPr lang="en-US" sz="19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797631-5CC6-42B5-B19B-9ADC4604913D}"/>
              </a:ext>
            </a:extLst>
          </p:cNvPr>
          <p:cNvSpPr/>
          <p:nvPr/>
        </p:nvSpPr>
        <p:spPr>
          <a:xfrm>
            <a:off x="9606955" y="981076"/>
            <a:ext cx="2250611" cy="5400675"/>
          </a:xfrm>
          <a:custGeom>
            <a:avLst/>
            <a:gdLst>
              <a:gd name="connsiteX0" fmla="*/ 0 w 2250611"/>
              <a:gd name="connsiteY0" fmla="*/ 225061 h 5400675"/>
              <a:gd name="connsiteX1" fmla="*/ 225061 w 2250611"/>
              <a:gd name="connsiteY1" fmla="*/ 0 h 5400675"/>
              <a:gd name="connsiteX2" fmla="*/ 2025550 w 2250611"/>
              <a:gd name="connsiteY2" fmla="*/ 0 h 5400675"/>
              <a:gd name="connsiteX3" fmla="*/ 2250611 w 2250611"/>
              <a:gd name="connsiteY3" fmla="*/ 225061 h 5400675"/>
              <a:gd name="connsiteX4" fmla="*/ 2250611 w 2250611"/>
              <a:gd name="connsiteY4" fmla="*/ 5175614 h 5400675"/>
              <a:gd name="connsiteX5" fmla="*/ 2025550 w 2250611"/>
              <a:gd name="connsiteY5" fmla="*/ 5400675 h 5400675"/>
              <a:gd name="connsiteX6" fmla="*/ 225061 w 2250611"/>
              <a:gd name="connsiteY6" fmla="*/ 5400675 h 5400675"/>
              <a:gd name="connsiteX7" fmla="*/ 0 w 2250611"/>
              <a:gd name="connsiteY7" fmla="*/ 5175614 h 5400675"/>
              <a:gd name="connsiteX8" fmla="*/ 0 w 2250611"/>
              <a:gd name="connsiteY8" fmla="*/ 225061 h 54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611" h="5400675">
                <a:moveTo>
                  <a:pt x="0" y="225061"/>
                </a:moveTo>
                <a:cubicBezTo>
                  <a:pt x="0" y="100763"/>
                  <a:pt x="100763" y="0"/>
                  <a:pt x="225061" y="0"/>
                </a:cubicBezTo>
                <a:lnTo>
                  <a:pt x="2025550" y="0"/>
                </a:lnTo>
                <a:cubicBezTo>
                  <a:pt x="2149848" y="0"/>
                  <a:pt x="2250611" y="100763"/>
                  <a:pt x="2250611" y="225061"/>
                </a:cubicBezTo>
                <a:lnTo>
                  <a:pt x="2250611" y="5175614"/>
                </a:lnTo>
                <a:cubicBezTo>
                  <a:pt x="2250611" y="5299912"/>
                  <a:pt x="2149848" y="5400675"/>
                  <a:pt x="2025550" y="5400675"/>
                </a:cubicBezTo>
                <a:lnTo>
                  <a:pt x="225061" y="5400675"/>
                </a:lnTo>
                <a:cubicBezTo>
                  <a:pt x="100763" y="5400675"/>
                  <a:pt x="0" y="5299912"/>
                  <a:pt x="0" y="5175614"/>
                </a:cubicBezTo>
                <a:lnTo>
                  <a:pt x="0" y="225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743200" rIns="91440" bIns="0" numCol="1" spcCol="1270" anchor="t" anchorCtr="0">
            <a:noAutofit/>
          </a:bodyPr>
          <a:lstStyle/>
          <a:p>
            <a:pPr marL="0" lvl="1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kern="1200" baseline="0" dirty="0"/>
              <a:t>generates verification </a:t>
            </a:r>
            <a:br>
              <a:rPr lang="en-US" sz="1900" kern="1200" baseline="0" dirty="0"/>
            </a:br>
            <a:r>
              <a:rPr lang="en-US" sz="1900" kern="1200" baseline="0" dirty="0"/>
              <a:t>smart contract</a:t>
            </a:r>
            <a:endParaRPr lang="en-US" sz="1900" kern="1200" dirty="0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63FFDC16-AC84-4F0E-BCF2-2EA9D6C2E4E8}"/>
              </a:ext>
            </a:extLst>
          </p:cNvPr>
          <p:cNvSpPr/>
          <p:nvPr/>
        </p:nvSpPr>
        <p:spPr>
          <a:xfrm>
            <a:off x="795359" y="5301616"/>
            <a:ext cx="10601282" cy="810101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42-4225-4AE5-A447-DEABC16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97E8-173C-4314-8606-A28579B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Bernd Steinkopf | Analysis and Implementation of Verifiable Computation Techniques for Energy Blockchain Applications | 14.12.2020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D906-1DAB-4103-BF1F-58BFFEF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3C5C7F-D1AA-4FC6-98F4-B53416915812}"/>
              </a:ext>
            </a:extLst>
          </p:cNvPr>
          <p:cNvGrpSpPr/>
          <p:nvPr/>
        </p:nvGrpSpPr>
        <p:grpSpPr>
          <a:xfrm>
            <a:off x="614945" y="1219196"/>
            <a:ext cx="1689588" cy="2085487"/>
            <a:chOff x="614945" y="1219196"/>
            <a:chExt cx="1689588" cy="20854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2250F4B-4B76-4F7C-9C9A-59417667FCFC}"/>
                </a:ext>
              </a:extLst>
            </p:cNvPr>
            <p:cNvGrpSpPr/>
            <p:nvPr/>
          </p:nvGrpSpPr>
          <p:grpSpPr>
            <a:xfrm>
              <a:off x="614945" y="1219196"/>
              <a:ext cx="1689588" cy="2085487"/>
              <a:chOff x="614945" y="1219196"/>
              <a:chExt cx="1689588" cy="208548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4D099B4-D0C0-494F-8950-EFCC6DEB7A80}"/>
                  </a:ext>
                </a:extLst>
              </p:cNvPr>
              <p:cNvSpPr/>
              <p:nvPr/>
            </p:nvSpPr>
            <p:spPr>
              <a:xfrm>
                <a:off x="834958" y="1219196"/>
                <a:ext cx="1249563" cy="1249563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957E23-00D0-4432-9995-20A188B2B516}"/>
                  </a:ext>
                </a:extLst>
              </p:cNvPr>
              <p:cNvSpPr/>
              <p:nvPr/>
            </p:nvSpPr>
            <p:spPr bwMode="auto">
              <a:xfrm>
                <a:off x="614945" y="2547553"/>
                <a:ext cx="1689588" cy="757130"/>
              </a:xfrm>
              <a:prstGeom prst="rect">
                <a:avLst/>
              </a:prstGeom>
              <a:solidFill>
                <a:srgbClr val="BCC9E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0668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Compiler</a:t>
                </a:r>
              </a:p>
            </p:txBody>
          </p:sp>
        </p:grpSp>
        <p:pic>
          <p:nvPicPr>
            <p:cNvPr id="22" name="Graphic 21" descr="Programmer">
              <a:extLst>
                <a:ext uri="{FF2B5EF4-FFF2-40B4-BE49-F238E27FC236}">
                  <a16:creationId xmlns:a16="http://schemas.microsoft.com/office/drawing/2014/main" id="{D0226632-A369-443C-8C5E-FB6276A3C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2539" y="1386777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EB95E4-FBEC-438D-A6D2-63222BA002FC}"/>
              </a:ext>
            </a:extLst>
          </p:cNvPr>
          <p:cNvGrpSpPr/>
          <p:nvPr/>
        </p:nvGrpSpPr>
        <p:grpSpPr>
          <a:xfrm>
            <a:off x="2933075" y="1219196"/>
            <a:ext cx="1689588" cy="2085487"/>
            <a:chOff x="614945" y="1219196"/>
            <a:chExt cx="1689588" cy="208548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8F590A-D10A-410C-9C05-0E3E67534789}"/>
                </a:ext>
              </a:extLst>
            </p:cNvPr>
            <p:cNvGrpSpPr/>
            <p:nvPr/>
          </p:nvGrpSpPr>
          <p:grpSpPr>
            <a:xfrm>
              <a:off x="614945" y="1219196"/>
              <a:ext cx="1689588" cy="2085487"/>
              <a:chOff x="614945" y="1219196"/>
              <a:chExt cx="1689588" cy="208548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38D80A-E419-4253-9C1D-D4FB044D11D4}"/>
                  </a:ext>
                </a:extLst>
              </p:cNvPr>
              <p:cNvSpPr/>
              <p:nvPr/>
            </p:nvSpPr>
            <p:spPr>
              <a:xfrm>
                <a:off x="834958" y="1219196"/>
                <a:ext cx="1249563" cy="1249563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E5392F-D25A-4449-86FE-0ECE6A6232C3}"/>
                  </a:ext>
                </a:extLst>
              </p:cNvPr>
              <p:cNvSpPr/>
              <p:nvPr/>
            </p:nvSpPr>
            <p:spPr bwMode="auto">
              <a:xfrm>
                <a:off x="614945" y="2547553"/>
                <a:ext cx="1689588" cy="757130"/>
              </a:xfrm>
              <a:prstGeom prst="rect">
                <a:avLst/>
              </a:prstGeom>
              <a:solidFill>
                <a:srgbClr val="BCC9E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u="sng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Witness Calculator</a:t>
                </a:r>
              </a:p>
            </p:txBody>
          </p:sp>
        </p:grpSp>
        <p:pic>
          <p:nvPicPr>
            <p:cNvPr id="30" name="Graphic 29" descr="Mathematics">
              <a:extLst>
                <a:ext uri="{FF2B5EF4-FFF2-40B4-BE49-F238E27FC236}">
                  <a16:creationId xmlns:a16="http://schemas.microsoft.com/office/drawing/2014/main" id="{C5C646C7-43E4-4DE1-ABC5-B6903E43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21970" y="1409700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0C901E-0572-4941-8839-038EBEC7BFF2}"/>
              </a:ext>
            </a:extLst>
          </p:cNvPr>
          <p:cNvGrpSpPr/>
          <p:nvPr/>
        </p:nvGrpSpPr>
        <p:grpSpPr>
          <a:xfrm>
            <a:off x="5251205" y="1215496"/>
            <a:ext cx="1689588" cy="2085487"/>
            <a:chOff x="614945" y="1219196"/>
            <a:chExt cx="1689588" cy="20854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686EE0-CBE6-4C37-843F-B66E03816253}"/>
                </a:ext>
              </a:extLst>
            </p:cNvPr>
            <p:cNvGrpSpPr/>
            <p:nvPr/>
          </p:nvGrpSpPr>
          <p:grpSpPr>
            <a:xfrm>
              <a:off x="614945" y="1219196"/>
              <a:ext cx="1689588" cy="2085487"/>
              <a:chOff x="614945" y="1219196"/>
              <a:chExt cx="1689588" cy="208548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5E76753-2953-4FAA-93F0-C5546737C943}"/>
                  </a:ext>
                </a:extLst>
              </p:cNvPr>
              <p:cNvSpPr/>
              <p:nvPr/>
            </p:nvSpPr>
            <p:spPr>
              <a:xfrm>
                <a:off x="834958" y="1219196"/>
                <a:ext cx="1249563" cy="1249563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BC8A022-6143-49EB-8D6B-C676B0F2CB59}"/>
                  </a:ext>
                </a:extLst>
              </p:cNvPr>
              <p:cNvSpPr/>
              <p:nvPr/>
            </p:nvSpPr>
            <p:spPr bwMode="auto">
              <a:xfrm>
                <a:off x="614945" y="2547553"/>
                <a:ext cx="1689588" cy="757130"/>
              </a:xfrm>
              <a:prstGeom prst="rect">
                <a:avLst/>
              </a:prstGeom>
              <a:solidFill>
                <a:srgbClr val="BCC9E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0668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Setup Tool</a:t>
                </a:r>
              </a:p>
            </p:txBody>
          </p:sp>
        </p:grpSp>
        <p:pic>
          <p:nvPicPr>
            <p:cNvPr id="35" name="Graphic 34" descr="Key">
              <a:extLst>
                <a:ext uri="{FF2B5EF4-FFF2-40B4-BE49-F238E27FC236}">
                  <a16:creationId xmlns:a16="http://schemas.microsoft.com/office/drawing/2014/main" id="{C00997ED-F471-475B-8073-1A0F1C235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002539" y="1386777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36F2D9-DA9B-46C1-9931-DBEDE45788F0}"/>
              </a:ext>
            </a:extLst>
          </p:cNvPr>
          <p:cNvGrpSpPr/>
          <p:nvPr/>
        </p:nvGrpSpPr>
        <p:grpSpPr>
          <a:xfrm>
            <a:off x="7569335" y="1219196"/>
            <a:ext cx="1689588" cy="2085487"/>
            <a:chOff x="614945" y="1219196"/>
            <a:chExt cx="1689588" cy="208548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EE844EA-E98E-44EC-A53E-BC2F5E5EEE75}"/>
                </a:ext>
              </a:extLst>
            </p:cNvPr>
            <p:cNvGrpSpPr/>
            <p:nvPr/>
          </p:nvGrpSpPr>
          <p:grpSpPr>
            <a:xfrm>
              <a:off x="614945" y="1219196"/>
              <a:ext cx="1689588" cy="2085487"/>
              <a:chOff x="614945" y="1219196"/>
              <a:chExt cx="1689588" cy="208548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B965C4F-31D6-48CB-9AAE-F1E44E65DB80}"/>
                  </a:ext>
                </a:extLst>
              </p:cNvPr>
              <p:cNvSpPr/>
              <p:nvPr/>
            </p:nvSpPr>
            <p:spPr>
              <a:xfrm>
                <a:off x="834958" y="1219196"/>
                <a:ext cx="1249563" cy="1249563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0D0E9B-C48D-4174-9045-1C5B1FC5299C}"/>
                  </a:ext>
                </a:extLst>
              </p:cNvPr>
              <p:cNvSpPr/>
              <p:nvPr/>
            </p:nvSpPr>
            <p:spPr bwMode="auto">
              <a:xfrm>
                <a:off x="614945" y="2547553"/>
                <a:ext cx="1689588" cy="757130"/>
              </a:xfrm>
              <a:prstGeom prst="rect">
                <a:avLst/>
              </a:prstGeom>
              <a:solidFill>
                <a:srgbClr val="BCC9E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0668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Prover</a:t>
                </a:r>
              </a:p>
            </p:txBody>
          </p:sp>
        </p:grpSp>
        <p:pic>
          <p:nvPicPr>
            <p:cNvPr id="40" name="Graphic 39" descr="Diploma roll">
              <a:extLst>
                <a:ext uri="{FF2B5EF4-FFF2-40B4-BE49-F238E27FC236}">
                  <a16:creationId xmlns:a16="http://schemas.microsoft.com/office/drawing/2014/main" id="{BE7DD32D-25D0-4B15-AB68-99A1A10A1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02539" y="1386777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7ECDC7-936F-4BFF-B54D-476B76F884B8}"/>
              </a:ext>
            </a:extLst>
          </p:cNvPr>
          <p:cNvGrpSpPr/>
          <p:nvPr/>
        </p:nvGrpSpPr>
        <p:grpSpPr>
          <a:xfrm>
            <a:off x="9887467" y="1215496"/>
            <a:ext cx="1689588" cy="2085487"/>
            <a:chOff x="614945" y="1219196"/>
            <a:chExt cx="1689588" cy="208548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7C0BB9-D93C-4173-BE00-2665879DF5FB}"/>
                </a:ext>
              </a:extLst>
            </p:cNvPr>
            <p:cNvGrpSpPr/>
            <p:nvPr/>
          </p:nvGrpSpPr>
          <p:grpSpPr>
            <a:xfrm>
              <a:off x="614945" y="1219196"/>
              <a:ext cx="1689588" cy="2085487"/>
              <a:chOff x="614945" y="1219196"/>
              <a:chExt cx="1689588" cy="208548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B6D5C7A-37E1-4D71-8299-679CA8D1D0E2}"/>
                  </a:ext>
                </a:extLst>
              </p:cNvPr>
              <p:cNvSpPr/>
              <p:nvPr/>
            </p:nvSpPr>
            <p:spPr>
              <a:xfrm>
                <a:off x="834958" y="1219196"/>
                <a:ext cx="1249563" cy="1249563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C211586-0E83-4AFC-A91F-17C91A405701}"/>
                  </a:ext>
                </a:extLst>
              </p:cNvPr>
              <p:cNvSpPr/>
              <p:nvPr/>
            </p:nvSpPr>
            <p:spPr bwMode="auto">
              <a:xfrm>
                <a:off x="614945" y="2547553"/>
                <a:ext cx="1689588" cy="757130"/>
              </a:xfrm>
              <a:prstGeom prst="rect">
                <a:avLst/>
              </a:prstGeom>
              <a:solidFill>
                <a:srgbClr val="BCC9E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0668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Contract Generator</a:t>
                </a:r>
              </a:p>
            </p:txBody>
          </p:sp>
        </p:grpSp>
        <p:pic>
          <p:nvPicPr>
            <p:cNvPr id="61" name="Graphic 60" descr="Contract">
              <a:extLst>
                <a:ext uri="{FF2B5EF4-FFF2-40B4-BE49-F238E27FC236}">
                  <a16:creationId xmlns:a16="http://schemas.microsoft.com/office/drawing/2014/main" id="{4C16511E-731B-49AE-B904-E871DDC0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002539" y="13867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15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CB2D-D831-4C40-ADE3-B09D7D1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Performance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42-4225-4AE5-A447-DEABC16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97E8-173C-4314-8606-A28579B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D906-1DAB-4103-BF1F-58BFFEF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F9C95C-3A0F-4023-9015-9FB706EA0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548731"/>
              </p:ext>
            </p:extLst>
          </p:nvPr>
        </p:nvGraphicFramePr>
        <p:xfrm>
          <a:off x="76200" y="1161855"/>
          <a:ext cx="4126894" cy="458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33D908-FE1F-45BB-8F36-C50C85449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346463"/>
              </p:ext>
            </p:extLst>
          </p:nvPr>
        </p:nvGraphicFramePr>
        <p:xfrm>
          <a:off x="4119065" y="1161855"/>
          <a:ext cx="4126894" cy="458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8685ACC-1B2F-4B23-ACFA-F973A22B2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10473"/>
              </p:ext>
            </p:extLst>
          </p:nvPr>
        </p:nvGraphicFramePr>
        <p:xfrm>
          <a:off x="8161930" y="1161854"/>
          <a:ext cx="4126894" cy="55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111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CB2D-D831-4C40-ADE3-B09D7D1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Sensitivity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42-4225-4AE5-A447-DEABC16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97E8-173C-4314-8606-A28579B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D906-1DAB-4103-BF1F-58BFFEF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A5ADDD-0F5B-4841-88BE-20947FD38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501191"/>
              </p:ext>
            </p:extLst>
          </p:nvPr>
        </p:nvGraphicFramePr>
        <p:xfrm>
          <a:off x="329595" y="4117946"/>
          <a:ext cx="3822150" cy="201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51943AD-0AA2-474F-A5BF-737F1442F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271607"/>
              </p:ext>
            </p:extLst>
          </p:nvPr>
        </p:nvGraphicFramePr>
        <p:xfrm>
          <a:off x="4084210" y="4117946"/>
          <a:ext cx="3822150" cy="201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0687EC-BF06-460B-AFAF-9F3D66BB0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598221"/>
              </p:ext>
            </p:extLst>
          </p:nvPr>
        </p:nvGraphicFramePr>
        <p:xfrm>
          <a:off x="7809322" y="4117946"/>
          <a:ext cx="3822150" cy="201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A1B641D-A8BF-48AB-A96B-DA062B906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92472"/>
              </p:ext>
            </p:extLst>
          </p:nvPr>
        </p:nvGraphicFramePr>
        <p:xfrm>
          <a:off x="320264" y="1485900"/>
          <a:ext cx="3760490" cy="201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A82BA78-8080-4C91-A79D-C9A22C2A8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799076"/>
              </p:ext>
            </p:extLst>
          </p:nvPr>
        </p:nvGraphicFramePr>
        <p:xfrm>
          <a:off x="4048832" y="1482754"/>
          <a:ext cx="3760490" cy="201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1ABC7CE-7653-424C-9878-F31143946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194406"/>
              </p:ext>
            </p:extLst>
          </p:nvPr>
        </p:nvGraphicFramePr>
        <p:xfrm>
          <a:off x="7777400" y="1489046"/>
          <a:ext cx="3760490" cy="201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F7FD280-5B74-4DC0-9835-6D715AE60B91}"/>
              </a:ext>
            </a:extLst>
          </p:cNvPr>
          <p:cNvSpPr txBox="1"/>
          <p:nvPr/>
        </p:nvSpPr>
        <p:spPr>
          <a:xfrm>
            <a:off x="320264" y="1144200"/>
            <a:ext cx="371447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with respect to number of </a:t>
            </a:r>
            <a:r>
              <a:rPr lang="en-US" sz="16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variables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6283A-44A5-4D01-8CA3-450EDDDCC642}"/>
              </a:ext>
            </a:extLst>
          </p:cNvPr>
          <p:cNvSpPr txBox="1"/>
          <p:nvPr/>
        </p:nvSpPr>
        <p:spPr>
          <a:xfrm>
            <a:off x="315599" y="3723741"/>
            <a:ext cx="381707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with respect to number of </a:t>
            </a:r>
            <a:r>
              <a:rPr lang="en-US" sz="16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conditions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1732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17F9-DF56-4CB9-B96F-65FC6A44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Revisited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9176F52-1DA0-4A11-B1CC-1DE3928F6B18}"/>
              </a:ext>
            </a:extLst>
          </p:cNvPr>
          <p:cNvSpPr/>
          <p:nvPr/>
        </p:nvSpPr>
        <p:spPr>
          <a:xfrm>
            <a:off x="2664112" y="955317"/>
            <a:ext cx="3429029" cy="701747"/>
          </a:xfrm>
          <a:custGeom>
            <a:avLst/>
            <a:gdLst>
              <a:gd name="connsiteX0" fmla="*/ 0 w 3429029"/>
              <a:gd name="connsiteY0" fmla="*/ 70175 h 701747"/>
              <a:gd name="connsiteX1" fmla="*/ 70175 w 3429029"/>
              <a:gd name="connsiteY1" fmla="*/ 0 h 701747"/>
              <a:gd name="connsiteX2" fmla="*/ 3358854 w 3429029"/>
              <a:gd name="connsiteY2" fmla="*/ 0 h 701747"/>
              <a:gd name="connsiteX3" fmla="*/ 3429029 w 3429029"/>
              <a:gd name="connsiteY3" fmla="*/ 70175 h 701747"/>
              <a:gd name="connsiteX4" fmla="*/ 3429029 w 3429029"/>
              <a:gd name="connsiteY4" fmla="*/ 631572 h 701747"/>
              <a:gd name="connsiteX5" fmla="*/ 3358854 w 3429029"/>
              <a:gd name="connsiteY5" fmla="*/ 701747 h 701747"/>
              <a:gd name="connsiteX6" fmla="*/ 70175 w 3429029"/>
              <a:gd name="connsiteY6" fmla="*/ 701747 h 701747"/>
              <a:gd name="connsiteX7" fmla="*/ 0 w 3429029"/>
              <a:gd name="connsiteY7" fmla="*/ 631572 h 701747"/>
              <a:gd name="connsiteX8" fmla="*/ 0 w 3429029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29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3358854" y="0"/>
                </a:lnTo>
                <a:cubicBezTo>
                  <a:pt x="3397611" y="0"/>
                  <a:pt x="3429029" y="31418"/>
                  <a:pt x="3429029" y="70175"/>
                </a:cubicBezTo>
                <a:lnTo>
                  <a:pt x="3429029" y="631572"/>
                </a:lnTo>
                <a:cubicBezTo>
                  <a:pt x="3429029" y="670329"/>
                  <a:pt x="3397611" y="701747"/>
                  <a:pt x="3358854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3" tIns="138663" rIns="138663" bIns="13866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Theory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30B6650-369A-4242-81AA-34AFF4378BD5}"/>
              </a:ext>
            </a:extLst>
          </p:cNvPr>
          <p:cNvSpPr/>
          <p:nvPr/>
        </p:nvSpPr>
        <p:spPr>
          <a:xfrm>
            <a:off x="2667459" y="180227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Use Case Requirements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7F970DE-8BE0-4C3D-9E82-6F9C0631834D}"/>
              </a:ext>
            </a:extLst>
          </p:cNvPr>
          <p:cNvSpPr/>
          <p:nvPr/>
        </p:nvSpPr>
        <p:spPr>
          <a:xfrm>
            <a:off x="2667459" y="264923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Literature Analysis – Blockchain in the Energy Industry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116F70B-44BC-4692-B51B-CBC597BED344}"/>
              </a:ext>
            </a:extLst>
          </p:cNvPr>
          <p:cNvSpPr/>
          <p:nvPr/>
        </p:nvSpPr>
        <p:spPr>
          <a:xfrm>
            <a:off x="4431069" y="180227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Technology Comparison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2DE96C0-40FE-4696-B44D-39A895E5C4DA}"/>
              </a:ext>
            </a:extLst>
          </p:cNvPr>
          <p:cNvSpPr/>
          <p:nvPr/>
        </p:nvSpPr>
        <p:spPr>
          <a:xfrm>
            <a:off x="4431069" y="2649238"/>
            <a:ext cx="1658724" cy="701747"/>
          </a:xfrm>
          <a:custGeom>
            <a:avLst/>
            <a:gdLst>
              <a:gd name="connsiteX0" fmla="*/ 0 w 1658724"/>
              <a:gd name="connsiteY0" fmla="*/ 70175 h 701747"/>
              <a:gd name="connsiteX1" fmla="*/ 70175 w 1658724"/>
              <a:gd name="connsiteY1" fmla="*/ 0 h 701747"/>
              <a:gd name="connsiteX2" fmla="*/ 1588549 w 1658724"/>
              <a:gd name="connsiteY2" fmla="*/ 0 h 701747"/>
              <a:gd name="connsiteX3" fmla="*/ 1658724 w 1658724"/>
              <a:gd name="connsiteY3" fmla="*/ 70175 h 701747"/>
              <a:gd name="connsiteX4" fmla="*/ 1658724 w 1658724"/>
              <a:gd name="connsiteY4" fmla="*/ 631572 h 701747"/>
              <a:gd name="connsiteX5" fmla="*/ 1588549 w 1658724"/>
              <a:gd name="connsiteY5" fmla="*/ 701747 h 701747"/>
              <a:gd name="connsiteX6" fmla="*/ 70175 w 1658724"/>
              <a:gd name="connsiteY6" fmla="*/ 701747 h 701747"/>
              <a:gd name="connsiteX7" fmla="*/ 0 w 1658724"/>
              <a:gd name="connsiteY7" fmla="*/ 631572 h 701747"/>
              <a:gd name="connsiteX8" fmla="*/ 0 w 1658724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24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588549" y="0"/>
                </a:lnTo>
                <a:cubicBezTo>
                  <a:pt x="1627306" y="0"/>
                  <a:pt x="1658724" y="31418"/>
                  <a:pt x="1658724" y="70175"/>
                </a:cubicBezTo>
                <a:lnTo>
                  <a:pt x="1658724" y="631572"/>
                </a:lnTo>
                <a:cubicBezTo>
                  <a:pt x="1658724" y="670329"/>
                  <a:pt x="1627306" y="701747"/>
                  <a:pt x="1588549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 eaLnBrk="1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Literature Analysis – Verifiable Computing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BC2ADA2-7162-4023-945B-70D88F0A9FF0}"/>
              </a:ext>
            </a:extLst>
          </p:cNvPr>
          <p:cNvSpPr/>
          <p:nvPr/>
        </p:nvSpPr>
        <p:spPr>
          <a:xfrm>
            <a:off x="6303118" y="955317"/>
            <a:ext cx="5214325" cy="701747"/>
          </a:xfrm>
          <a:custGeom>
            <a:avLst/>
            <a:gdLst>
              <a:gd name="connsiteX0" fmla="*/ 0 w 5214325"/>
              <a:gd name="connsiteY0" fmla="*/ 70175 h 701747"/>
              <a:gd name="connsiteX1" fmla="*/ 70175 w 5214325"/>
              <a:gd name="connsiteY1" fmla="*/ 0 h 701747"/>
              <a:gd name="connsiteX2" fmla="*/ 5144150 w 5214325"/>
              <a:gd name="connsiteY2" fmla="*/ 0 h 701747"/>
              <a:gd name="connsiteX3" fmla="*/ 5214325 w 5214325"/>
              <a:gd name="connsiteY3" fmla="*/ 70175 h 701747"/>
              <a:gd name="connsiteX4" fmla="*/ 5214325 w 5214325"/>
              <a:gd name="connsiteY4" fmla="*/ 631572 h 701747"/>
              <a:gd name="connsiteX5" fmla="*/ 5144150 w 5214325"/>
              <a:gd name="connsiteY5" fmla="*/ 701747 h 701747"/>
              <a:gd name="connsiteX6" fmla="*/ 70175 w 5214325"/>
              <a:gd name="connsiteY6" fmla="*/ 701747 h 701747"/>
              <a:gd name="connsiteX7" fmla="*/ 0 w 5214325"/>
              <a:gd name="connsiteY7" fmla="*/ 631572 h 701747"/>
              <a:gd name="connsiteX8" fmla="*/ 0 w 5214325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4325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5144150" y="0"/>
                </a:lnTo>
                <a:cubicBezTo>
                  <a:pt x="5182907" y="0"/>
                  <a:pt x="5214325" y="31418"/>
                  <a:pt x="5214325" y="70175"/>
                </a:cubicBezTo>
                <a:lnTo>
                  <a:pt x="5214325" y="631572"/>
                </a:lnTo>
                <a:cubicBezTo>
                  <a:pt x="5214325" y="670329"/>
                  <a:pt x="5182907" y="701747"/>
                  <a:pt x="5144150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63" tIns="138663" rIns="138663" bIns="138663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/>
              <a:t>Implementation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06FCA71-BE93-4256-81B0-4B62B22374A0}"/>
              </a:ext>
            </a:extLst>
          </p:cNvPr>
          <p:cNvSpPr/>
          <p:nvPr/>
        </p:nvSpPr>
        <p:spPr>
          <a:xfrm>
            <a:off x="6303169" y="1802278"/>
            <a:ext cx="3858249" cy="701747"/>
          </a:xfrm>
          <a:custGeom>
            <a:avLst/>
            <a:gdLst>
              <a:gd name="connsiteX0" fmla="*/ 0 w 3858249"/>
              <a:gd name="connsiteY0" fmla="*/ 70175 h 701747"/>
              <a:gd name="connsiteX1" fmla="*/ 70175 w 3858249"/>
              <a:gd name="connsiteY1" fmla="*/ 0 h 701747"/>
              <a:gd name="connsiteX2" fmla="*/ 3788074 w 3858249"/>
              <a:gd name="connsiteY2" fmla="*/ 0 h 701747"/>
              <a:gd name="connsiteX3" fmla="*/ 3858249 w 3858249"/>
              <a:gd name="connsiteY3" fmla="*/ 70175 h 701747"/>
              <a:gd name="connsiteX4" fmla="*/ 3858249 w 3858249"/>
              <a:gd name="connsiteY4" fmla="*/ 631572 h 701747"/>
              <a:gd name="connsiteX5" fmla="*/ 3788074 w 3858249"/>
              <a:gd name="connsiteY5" fmla="*/ 701747 h 701747"/>
              <a:gd name="connsiteX6" fmla="*/ 70175 w 3858249"/>
              <a:gd name="connsiteY6" fmla="*/ 701747 h 701747"/>
              <a:gd name="connsiteX7" fmla="*/ 0 w 3858249"/>
              <a:gd name="connsiteY7" fmla="*/ 631572 h 701747"/>
              <a:gd name="connsiteX8" fmla="*/ 0 w 3858249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8249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3788074" y="0"/>
                </a:lnTo>
                <a:cubicBezTo>
                  <a:pt x="3826831" y="0"/>
                  <a:pt x="3858249" y="31418"/>
                  <a:pt x="3858249" y="70175"/>
                </a:cubicBezTo>
                <a:lnTo>
                  <a:pt x="3858249" y="631572"/>
                </a:lnTo>
                <a:cubicBezTo>
                  <a:pt x="3858249" y="670329"/>
                  <a:pt x="3826831" y="701747"/>
                  <a:pt x="3788074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Software Framework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0B96415-32D6-47B0-868C-5166ACC3FC02}"/>
              </a:ext>
            </a:extLst>
          </p:cNvPr>
          <p:cNvSpPr/>
          <p:nvPr/>
        </p:nvSpPr>
        <p:spPr>
          <a:xfrm>
            <a:off x="6303169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Use Case Model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21F3469-E3E5-47C7-91FA-5AA3CD0076B7}"/>
              </a:ext>
            </a:extLst>
          </p:cNvPr>
          <p:cNvSpPr/>
          <p:nvPr/>
        </p:nvSpPr>
        <p:spPr>
          <a:xfrm>
            <a:off x="7606751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Development Environment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3632C01-2AFC-4C1E-BD5F-C14A23345E18}"/>
              </a:ext>
            </a:extLst>
          </p:cNvPr>
          <p:cNvSpPr/>
          <p:nvPr/>
        </p:nvSpPr>
        <p:spPr>
          <a:xfrm>
            <a:off x="8910332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Algorithmic Implementation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2C5C695-A14D-4947-BDA2-22F3778576E0}"/>
              </a:ext>
            </a:extLst>
          </p:cNvPr>
          <p:cNvSpPr/>
          <p:nvPr/>
        </p:nvSpPr>
        <p:spPr>
          <a:xfrm>
            <a:off x="10266305" y="180227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703" tIns="77703" rIns="77703" bIns="777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Performance Evaluation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43666FF-CF97-43C0-8079-185B48491028}"/>
              </a:ext>
            </a:extLst>
          </p:cNvPr>
          <p:cNvSpPr/>
          <p:nvPr/>
        </p:nvSpPr>
        <p:spPr>
          <a:xfrm>
            <a:off x="10266305" y="2649238"/>
            <a:ext cx="1251086" cy="701747"/>
          </a:xfrm>
          <a:custGeom>
            <a:avLst/>
            <a:gdLst>
              <a:gd name="connsiteX0" fmla="*/ 0 w 1251086"/>
              <a:gd name="connsiteY0" fmla="*/ 70175 h 701747"/>
              <a:gd name="connsiteX1" fmla="*/ 70175 w 1251086"/>
              <a:gd name="connsiteY1" fmla="*/ 0 h 701747"/>
              <a:gd name="connsiteX2" fmla="*/ 1180911 w 1251086"/>
              <a:gd name="connsiteY2" fmla="*/ 0 h 701747"/>
              <a:gd name="connsiteX3" fmla="*/ 1251086 w 1251086"/>
              <a:gd name="connsiteY3" fmla="*/ 70175 h 701747"/>
              <a:gd name="connsiteX4" fmla="*/ 1251086 w 1251086"/>
              <a:gd name="connsiteY4" fmla="*/ 631572 h 701747"/>
              <a:gd name="connsiteX5" fmla="*/ 1180911 w 1251086"/>
              <a:gd name="connsiteY5" fmla="*/ 701747 h 701747"/>
              <a:gd name="connsiteX6" fmla="*/ 70175 w 1251086"/>
              <a:gd name="connsiteY6" fmla="*/ 701747 h 701747"/>
              <a:gd name="connsiteX7" fmla="*/ 0 w 1251086"/>
              <a:gd name="connsiteY7" fmla="*/ 631572 h 701747"/>
              <a:gd name="connsiteX8" fmla="*/ 0 w 1251086"/>
              <a:gd name="connsiteY8" fmla="*/ 70175 h 7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086" h="701747">
                <a:moveTo>
                  <a:pt x="0" y="70175"/>
                </a:moveTo>
                <a:cubicBezTo>
                  <a:pt x="0" y="31418"/>
                  <a:pt x="31418" y="0"/>
                  <a:pt x="70175" y="0"/>
                </a:cubicBezTo>
                <a:lnTo>
                  <a:pt x="1180911" y="0"/>
                </a:lnTo>
                <a:cubicBezTo>
                  <a:pt x="1219668" y="0"/>
                  <a:pt x="1251086" y="31418"/>
                  <a:pt x="1251086" y="70175"/>
                </a:cubicBezTo>
                <a:lnTo>
                  <a:pt x="1251086" y="631572"/>
                </a:lnTo>
                <a:cubicBezTo>
                  <a:pt x="1251086" y="670329"/>
                  <a:pt x="1219668" y="701747"/>
                  <a:pt x="1180911" y="701747"/>
                </a:cubicBezTo>
                <a:lnTo>
                  <a:pt x="70175" y="701747"/>
                </a:lnTo>
                <a:cubicBezTo>
                  <a:pt x="31418" y="701747"/>
                  <a:pt x="0" y="670329"/>
                  <a:pt x="0" y="631572"/>
                </a:cubicBezTo>
                <a:lnTo>
                  <a:pt x="0" y="7017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73" tIns="66273" rIns="66273" bIns="6627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Framework </a:t>
            </a:r>
            <a:br>
              <a:rPr lang="en-US" sz="1200" kern="1200" dirty="0"/>
            </a:br>
            <a:r>
              <a:rPr lang="en-US" sz="1200" kern="1200" dirty="0"/>
              <a:t>Test Run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BC426AC-7E5B-4360-B597-619AAA7C3570}"/>
              </a:ext>
            </a:extLst>
          </p:cNvPr>
          <p:cNvSpPr/>
          <p:nvPr/>
        </p:nvSpPr>
        <p:spPr>
          <a:xfrm>
            <a:off x="662156" y="953537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700" kern="1200" dirty="0"/>
              <a:t>Goals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C51D7D6-B012-44FA-9EBB-949854BC518C}"/>
              </a:ext>
            </a:extLst>
          </p:cNvPr>
          <p:cNvSpPr/>
          <p:nvPr/>
        </p:nvSpPr>
        <p:spPr>
          <a:xfrm>
            <a:off x="662156" y="1763031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Artifacts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1399F6B-3202-457C-A701-401AA820FDF9}"/>
              </a:ext>
            </a:extLst>
          </p:cNvPr>
          <p:cNvSpPr/>
          <p:nvPr/>
        </p:nvSpPr>
        <p:spPr>
          <a:xfrm>
            <a:off x="662156" y="2572525"/>
            <a:ext cx="1788579" cy="780240"/>
          </a:xfrm>
          <a:custGeom>
            <a:avLst/>
            <a:gdLst>
              <a:gd name="connsiteX0" fmla="*/ 0 w 1604796"/>
              <a:gd name="connsiteY0" fmla="*/ 0 h 780240"/>
              <a:gd name="connsiteX1" fmla="*/ 1604796 w 1604796"/>
              <a:gd name="connsiteY1" fmla="*/ 0 h 780240"/>
              <a:gd name="connsiteX2" fmla="*/ 1604796 w 1604796"/>
              <a:gd name="connsiteY2" fmla="*/ 780240 h 780240"/>
              <a:gd name="connsiteX3" fmla="*/ 0 w 1604796"/>
              <a:gd name="connsiteY3" fmla="*/ 780240 h 780240"/>
              <a:gd name="connsiteX4" fmla="*/ 0 w 1604796"/>
              <a:gd name="connsiteY4" fmla="*/ 0 h 7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796" h="780240">
                <a:moveTo>
                  <a:pt x="0" y="0"/>
                </a:moveTo>
                <a:lnTo>
                  <a:pt x="1604796" y="0"/>
                </a:lnTo>
                <a:lnTo>
                  <a:pt x="1604796" y="780240"/>
                </a:lnTo>
                <a:lnTo>
                  <a:pt x="0" y="7802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Tasks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5CEB-BA7D-4BEC-B68E-61BEE0C3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0BD19-6919-43FC-B952-25494EE6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EF63FB-BFFA-4475-A197-6197B505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A0AA17F-C211-4745-ACE4-C40B2577A820}"/>
              </a:ext>
            </a:extLst>
          </p:cNvPr>
          <p:cNvGrpSpPr/>
          <p:nvPr/>
        </p:nvGrpSpPr>
        <p:grpSpPr>
          <a:xfrm>
            <a:off x="468128" y="3706154"/>
            <a:ext cx="11055567" cy="769441"/>
            <a:chOff x="468128" y="3706154"/>
            <a:chExt cx="11055567" cy="76944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2E0EA5-A666-4280-B9A6-90BEF2915A63}"/>
                </a:ext>
              </a:extLst>
            </p:cNvPr>
            <p:cNvSpPr/>
            <p:nvPr/>
          </p:nvSpPr>
          <p:spPr>
            <a:xfrm>
              <a:off x="661373" y="3810000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What are the requirements and challenges of </a:t>
              </a:r>
              <a:br>
                <a:rPr lang="en-US" kern="1200" dirty="0"/>
              </a:br>
              <a:r>
                <a:rPr lang="en-US" kern="1200" dirty="0"/>
                <a:t>common </a:t>
              </a:r>
              <a:r>
                <a:rPr lang="en-US" kern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blockchain</a:t>
              </a:r>
              <a:r>
                <a:rPr lang="en-US" kern="1200" dirty="0"/>
                <a:t> applications in the energy industry?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47FAC7-6293-44EA-AF30-EC3C084DE172}"/>
                </a:ext>
              </a:extLst>
            </p:cNvPr>
            <p:cNvSpPr/>
            <p:nvPr/>
          </p:nvSpPr>
          <p:spPr>
            <a:xfrm>
              <a:off x="468128" y="3706154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CF8E6DE-51E8-4F88-970A-1033BAC25F2E}"/>
              </a:ext>
            </a:extLst>
          </p:cNvPr>
          <p:cNvGrpSpPr/>
          <p:nvPr/>
        </p:nvGrpSpPr>
        <p:grpSpPr>
          <a:xfrm>
            <a:off x="468128" y="4390218"/>
            <a:ext cx="11055567" cy="769441"/>
            <a:chOff x="468128" y="4390218"/>
            <a:chExt cx="11055567" cy="76944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1B51EB-9EAB-4DB8-A107-3F3CA2540787}"/>
                </a:ext>
              </a:extLst>
            </p:cNvPr>
            <p:cNvSpPr/>
            <p:nvPr/>
          </p:nvSpPr>
          <p:spPr>
            <a:xfrm>
              <a:off x="661373" y="4509521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marR="0" lvl="0" indent="0" defTabSz="1022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can the use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</a:t>
              </a:r>
              <a:b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security and reliability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energy-related blockchain applications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B5B7FC-767E-47FC-B863-40DC304CE385}"/>
                </a:ext>
              </a:extLst>
            </p:cNvPr>
            <p:cNvSpPr/>
            <p:nvPr/>
          </p:nvSpPr>
          <p:spPr>
            <a:xfrm>
              <a:off x="468128" y="4390218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05F28D4-3682-4F11-B696-B9EA291CA633}"/>
              </a:ext>
            </a:extLst>
          </p:cNvPr>
          <p:cNvGrpSpPr/>
          <p:nvPr/>
        </p:nvGrpSpPr>
        <p:grpSpPr>
          <a:xfrm>
            <a:off x="468128" y="5105195"/>
            <a:ext cx="11055567" cy="769441"/>
            <a:chOff x="468128" y="5105195"/>
            <a:chExt cx="11055567" cy="76944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1F2EE7-52B6-48DD-A842-5FFA13E57C64}"/>
                </a:ext>
              </a:extLst>
            </p:cNvPr>
            <p:cNvSpPr/>
            <p:nvPr/>
          </p:nvSpPr>
          <p:spPr>
            <a:xfrm>
              <a:off x="661373" y="5209042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1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do different blockchain-based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techniques</a:t>
              </a:r>
              <a:r>
                <a:rPr lang="en-US" kern="1200" dirty="0"/>
                <a:t> compare </a:t>
              </a:r>
              <a:br>
                <a:rPr lang="en-US" kern="1200" dirty="0"/>
              </a:br>
              <a:r>
                <a:rPr lang="en-US" kern="1200" dirty="0"/>
                <a:t>in terms of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performance, security and usability</a:t>
              </a:r>
              <a:r>
                <a:rPr lang="en-US" kern="1200" dirty="0"/>
                <a:t>?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EBEB66A-2EC2-45E5-A346-D69A7E64963F}"/>
                </a:ext>
              </a:extLst>
            </p:cNvPr>
            <p:cNvSpPr/>
            <p:nvPr/>
          </p:nvSpPr>
          <p:spPr>
            <a:xfrm>
              <a:off x="468128" y="5105195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344693-6971-4460-AD89-CA6332DE7F68}"/>
              </a:ext>
            </a:extLst>
          </p:cNvPr>
          <p:cNvGrpSpPr/>
          <p:nvPr/>
        </p:nvGrpSpPr>
        <p:grpSpPr>
          <a:xfrm>
            <a:off x="468128" y="5799635"/>
            <a:ext cx="11057122" cy="769441"/>
            <a:chOff x="468128" y="5799635"/>
            <a:chExt cx="11057122" cy="76944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D0DEF0-CDBF-4A00-AD1C-E7E8749FA305}"/>
                </a:ext>
              </a:extLst>
            </p:cNvPr>
            <p:cNvSpPr/>
            <p:nvPr/>
          </p:nvSpPr>
          <p:spPr>
            <a:xfrm>
              <a:off x="662928" y="5908563"/>
              <a:ext cx="10862322" cy="56174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0" tIns="87631" rIns="163576" bIns="87630" numCol="1" spcCol="1270" anchor="ctr" anchorCtr="0">
              <a:noAutofit/>
            </a:bodyPr>
            <a:lstStyle/>
            <a:p>
              <a:pPr marL="0" lvl="0" indent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Which measures are required to prototypically implement </a:t>
              </a:r>
              <a:br>
                <a:rPr lang="en-US" kern="1200" dirty="0"/>
              </a:br>
              <a:r>
                <a:rPr lang="en-US" kern="1200" dirty="0"/>
                <a:t>a functioning infrastructure for solving blockchain-aided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computations</a:t>
              </a:r>
              <a:r>
                <a:rPr lang="en-US" kern="1200" dirty="0"/>
                <a:t>?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04CFD43-9D7F-41D2-933E-300BD906789B}"/>
                </a:ext>
              </a:extLst>
            </p:cNvPr>
            <p:cNvSpPr/>
            <p:nvPr/>
          </p:nvSpPr>
          <p:spPr>
            <a:xfrm>
              <a:off x="468128" y="5799635"/>
              <a:ext cx="19928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RQ#4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3E7D0B7-1F99-445C-B516-E0DC33FCE42A}"/>
              </a:ext>
            </a:extLst>
          </p:cNvPr>
          <p:cNvSpPr/>
          <p:nvPr/>
        </p:nvSpPr>
        <p:spPr>
          <a:xfrm>
            <a:off x="3490643" y="1502449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6610B5-03C4-4DB2-BABB-067DEC0EAA22}"/>
              </a:ext>
            </a:extLst>
          </p:cNvPr>
          <p:cNvSpPr/>
          <p:nvPr/>
        </p:nvSpPr>
        <p:spPr>
          <a:xfrm>
            <a:off x="3891068" y="1497374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/2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660037-68AF-465B-97ED-DAFEF6988C93}"/>
              </a:ext>
            </a:extLst>
          </p:cNvPr>
          <p:cNvSpPr/>
          <p:nvPr/>
        </p:nvSpPr>
        <p:spPr>
          <a:xfrm>
            <a:off x="5486642" y="1502449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8FC737-A1E6-4F76-82A7-946A6F358BDF}"/>
              </a:ext>
            </a:extLst>
          </p:cNvPr>
          <p:cNvSpPr/>
          <p:nvPr/>
        </p:nvSpPr>
        <p:spPr>
          <a:xfrm>
            <a:off x="10920536" y="698952"/>
            <a:ext cx="813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#4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804883-6F6B-4002-8D30-49F10DFB4D57}"/>
              </a:ext>
            </a:extLst>
          </p:cNvPr>
          <p:cNvGrpSpPr/>
          <p:nvPr/>
        </p:nvGrpSpPr>
        <p:grpSpPr>
          <a:xfrm>
            <a:off x="3306528" y="1965168"/>
            <a:ext cx="380586" cy="377362"/>
            <a:chOff x="2916578" y="74181"/>
            <a:chExt cx="894594" cy="8870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572F307-45E2-4005-B663-74FAFC541A1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0" name="Graphic 3" descr="Checkmark">
              <a:extLst>
                <a:ext uri="{FF2B5EF4-FFF2-40B4-BE49-F238E27FC236}">
                  <a16:creationId xmlns:a16="http://schemas.microsoft.com/office/drawing/2014/main" id="{68E3C887-B310-4B84-9CC0-3548756A7C3A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698AA48-1722-47FE-9463-F6A424A82239}"/>
              </a:ext>
            </a:extLst>
          </p:cNvPr>
          <p:cNvGrpSpPr/>
          <p:nvPr/>
        </p:nvGrpSpPr>
        <p:grpSpPr>
          <a:xfrm>
            <a:off x="3306528" y="2816517"/>
            <a:ext cx="380586" cy="377362"/>
            <a:chOff x="2916578" y="74181"/>
            <a:chExt cx="894594" cy="88701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612E17C-602D-4085-8BFA-2B8398BE5503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3" name="Graphic 3" descr="Checkmark">
              <a:extLst>
                <a:ext uri="{FF2B5EF4-FFF2-40B4-BE49-F238E27FC236}">
                  <a16:creationId xmlns:a16="http://schemas.microsoft.com/office/drawing/2014/main" id="{BA241385-E23B-4E9C-AD65-44131FBB4DE8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2F7E0A-D828-4878-9367-5ACBE9D9EE8A}"/>
              </a:ext>
            </a:extLst>
          </p:cNvPr>
          <p:cNvGrpSpPr/>
          <p:nvPr/>
        </p:nvGrpSpPr>
        <p:grpSpPr>
          <a:xfrm>
            <a:off x="5068965" y="1965168"/>
            <a:ext cx="380586" cy="377362"/>
            <a:chOff x="2916578" y="74181"/>
            <a:chExt cx="894594" cy="88701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AC26BC-1456-479F-AF9A-C491E877272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6" name="Graphic 3" descr="Checkmark">
              <a:extLst>
                <a:ext uri="{FF2B5EF4-FFF2-40B4-BE49-F238E27FC236}">
                  <a16:creationId xmlns:a16="http://schemas.microsoft.com/office/drawing/2014/main" id="{D8E18247-60E3-4210-9BBD-05DE29FE28E5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2A7EB3-30BD-4BE0-8F01-857FA45B2860}"/>
              </a:ext>
            </a:extLst>
          </p:cNvPr>
          <p:cNvGrpSpPr/>
          <p:nvPr/>
        </p:nvGrpSpPr>
        <p:grpSpPr>
          <a:xfrm>
            <a:off x="5070138" y="2811430"/>
            <a:ext cx="380586" cy="377362"/>
            <a:chOff x="2916578" y="74181"/>
            <a:chExt cx="894594" cy="88701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582A477-80EF-49DB-99A2-8933A5758D3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0" name="Graphic 3" descr="Checkmark">
              <a:extLst>
                <a:ext uri="{FF2B5EF4-FFF2-40B4-BE49-F238E27FC236}">
                  <a16:creationId xmlns:a16="http://schemas.microsoft.com/office/drawing/2014/main" id="{0A0FA1FF-51F2-4818-9C6F-2C9B632ACEEC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EEC74F-5EF7-4B34-830F-06F0FDC30B6A}"/>
              </a:ext>
            </a:extLst>
          </p:cNvPr>
          <p:cNvGrpSpPr/>
          <p:nvPr/>
        </p:nvGrpSpPr>
        <p:grpSpPr>
          <a:xfrm>
            <a:off x="8042000" y="1965168"/>
            <a:ext cx="380586" cy="377362"/>
            <a:chOff x="2916578" y="74181"/>
            <a:chExt cx="894594" cy="88701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BE61655-CF5B-4A5E-8C90-DEFF052C0852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4" name="Graphic 3" descr="Checkmark">
              <a:extLst>
                <a:ext uri="{FF2B5EF4-FFF2-40B4-BE49-F238E27FC236}">
                  <a16:creationId xmlns:a16="http://schemas.microsoft.com/office/drawing/2014/main" id="{88D47849-4E32-4E08-BF11-12F7A043784F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6E7A6E-F618-4D05-9A32-4DC6F97D82A5}"/>
              </a:ext>
            </a:extLst>
          </p:cNvPr>
          <p:cNvGrpSpPr/>
          <p:nvPr/>
        </p:nvGrpSpPr>
        <p:grpSpPr>
          <a:xfrm>
            <a:off x="6738419" y="2811430"/>
            <a:ext cx="380586" cy="377362"/>
            <a:chOff x="2916578" y="74181"/>
            <a:chExt cx="894594" cy="88701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0DD7853-05AD-4133-8B2E-DBF35AE8CDED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7" name="Graphic 3" descr="Checkmark">
              <a:extLst>
                <a:ext uri="{FF2B5EF4-FFF2-40B4-BE49-F238E27FC236}">
                  <a16:creationId xmlns:a16="http://schemas.microsoft.com/office/drawing/2014/main" id="{7D399864-382D-491A-8519-D1A0CA58655C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D19B35-1B04-4107-B1EA-1BEBC3081E41}"/>
              </a:ext>
            </a:extLst>
          </p:cNvPr>
          <p:cNvGrpSpPr/>
          <p:nvPr/>
        </p:nvGrpSpPr>
        <p:grpSpPr>
          <a:xfrm>
            <a:off x="8041999" y="2811430"/>
            <a:ext cx="380586" cy="377362"/>
            <a:chOff x="2916578" y="74181"/>
            <a:chExt cx="894594" cy="88701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34AC0-2383-40BC-BD69-61FE0A4E46F1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6" name="Graphic 3" descr="Checkmark">
              <a:extLst>
                <a:ext uri="{FF2B5EF4-FFF2-40B4-BE49-F238E27FC236}">
                  <a16:creationId xmlns:a16="http://schemas.microsoft.com/office/drawing/2014/main" id="{AB2F1C14-E51C-4BD5-BEBA-AE60BFE98DB9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0F52CFD-0027-4689-A688-79C176370C68}"/>
              </a:ext>
            </a:extLst>
          </p:cNvPr>
          <p:cNvGrpSpPr/>
          <p:nvPr/>
        </p:nvGrpSpPr>
        <p:grpSpPr>
          <a:xfrm>
            <a:off x="9334248" y="2816155"/>
            <a:ext cx="380586" cy="377362"/>
            <a:chOff x="2916578" y="74181"/>
            <a:chExt cx="894594" cy="88701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BF846FA-06BE-483E-8F49-6125A6AFC817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6" name="Graphic 3" descr="Checkmark">
              <a:extLst>
                <a:ext uri="{FF2B5EF4-FFF2-40B4-BE49-F238E27FC236}">
                  <a16:creationId xmlns:a16="http://schemas.microsoft.com/office/drawing/2014/main" id="{5C43CF68-2517-4C8F-8080-045FE115F8EC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F212E95-F25F-4663-AA60-82FF2F20581B}"/>
              </a:ext>
            </a:extLst>
          </p:cNvPr>
          <p:cNvGrpSpPr/>
          <p:nvPr/>
        </p:nvGrpSpPr>
        <p:grpSpPr>
          <a:xfrm>
            <a:off x="10701554" y="2813663"/>
            <a:ext cx="380586" cy="377362"/>
            <a:chOff x="2916578" y="74181"/>
            <a:chExt cx="894594" cy="887016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2AA221F-7711-4565-9A4C-02A8C8292AAA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9" name="Graphic 3" descr="Checkmark">
              <a:extLst>
                <a:ext uri="{FF2B5EF4-FFF2-40B4-BE49-F238E27FC236}">
                  <a16:creationId xmlns:a16="http://schemas.microsoft.com/office/drawing/2014/main" id="{2AB8436A-BF3A-40E9-8912-4EC252C3D68E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DCDC574-5DD8-42DD-846E-D80555C5FCBE}"/>
              </a:ext>
            </a:extLst>
          </p:cNvPr>
          <p:cNvGrpSpPr/>
          <p:nvPr/>
        </p:nvGrpSpPr>
        <p:grpSpPr>
          <a:xfrm>
            <a:off x="10701555" y="1965168"/>
            <a:ext cx="380586" cy="377362"/>
            <a:chOff x="2916578" y="74181"/>
            <a:chExt cx="894594" cy="887016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48B5B49-04DB-46F0-8481-00AC196BB050}"/>
                </a:ext>
              </a:extLst>
            </p:cNvPr>
            <p:cNvSpPr/>
            <p:nvPr/>
          </p:nvSpPr>
          <p:spPr bwMode="auto">
            <a:xfrm>
              <a:off x="2916578" y="74181"/>
              <a:ext cx="894594" cy="887016"/>
            </a:xfrm>
            <a:prstGeom prst="ellipse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2" name="Graphic 3" descr="Checkmark">
              <a:extLst>
                <a:ext uri="{FF2B5EF4-FFF2-40B4-BE49-F238E27FC236}">
                  <a16:creationId xmlns:a16="http://schemas.microsoft.com/office/drawing/2014/main" id="{EA38A073-D424-44A7-93AA-EB4C97A5F209}"/>
                </a:ext>
              </a:extLst>
            </p:cNvPr>
            <p:cNvSpPr/>
            <p:nvPr/>
          </p:nvSpPr>
          <p:spPr>
            <a:xfrm>
              <a:off x="2990403" y="279700"/>
              <a:ext cx="746942" cy="524636"/>
            </a:xfrm>
            <a:custGeom>
              <a:avLst/>
              <a:gdLst>
                <a:gd name="connsiteX0" fmla="*/ 565369 w 619692"/>
                <a:gd name="connsiteY0" fmla="*/ 0 h 435259"/>
                <a:gd name="connsiteX1" fmla="*/ 221989 w 619692"/>
                <a:gd name="connsiteY1" fmla="*/ 324601 h 435259"/>
                <a:gd name="connsiteX2" fmla="*/ 57006 w 619692"/>
                <a:gd name="connsiteY2" fmla="*/ 155594 h 435259"/>
                <a:gd name="connsiteX3" fmla="*/ 0 w 619692"/>
                <a:gd name="connsiteY3" fmla="*/ 209917 h 435259"/>
                <a:gd name="connsiteX4" fmla="*/ 219307 w 619692"/>
                <a:gd name="connsiteY4" fmla="*/ 435260 h 435259"/>
                <a:gd name="connsiteX5" fmla="*/ 276984 w 619692"/>
                <a:gd name="connsiteY5" fmla="*/ 381607 h 435259"/>
                <a:gd name="connsiteX6" fmla="*/ 619692 w 619692"/>
                <a:gd name="connsiteY6" fmla="*/ 56336 h 43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2" h="435259">
                  <a:moveTo>
                    <a:pt x="565369" y="0"/>
                  </a:moveTo>
                  <a:lnTo>
                    <a:pt x="221989" y="324601"/>
                  </a:lnTo>
                  <a:lnTo>
                    <a:pt x="57006" y="155594"/>
                  </a:lnTo>
                  <a:lnTo>
                    <a:pt x="0" y="209917"/>
                  </a:lnTo>
                  <a:lnTo>
                    <a:pt x="219307" y="435260"/>
                  </a:lnTo>
                  <a:lnTo>
                    <a:pt x="276984" y="381607"/>
                  </a:lnTo>
                  <a:lnTo>
                    <a:pt x="619692" y="56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648" cap="flat">
              <a:solidFill>
                <a:srgbClr val="00B05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755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393ED-835C-4FD5-A9EB-93FBA0BB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FCA72-3C50-42AC-ABF4-0DE8703B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67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E4803-9D5B-4650-868D-2A013320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2BFE6-7429-4FD3-9261-26DB157A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7183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F8340C-9DB5-470F-8986-C6F6931F9589}"/>
              </a:ext>
            </a:extLst>
          </p:cNvPr>
          <p:cNvSpPr/>
          <p:nvPr/>
        </p:nvSpPr>
        <p:spPr bwMode="auto">
          <a:xfrm>
            <a:off x="6389639" y="2438400"/>
            <a:ext cx="5183372" cy="2971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C90153-1596-4C83-9571-E0224FAAECE2}"/>
              </a:ext>
            </a:extLst>
          </p:cNvPr>
          <p:cNvSpPr/>
          <p:nvPr/>
        </p:nvSpPr>
        <p:spPr bwMode="auto">
          <a:xfrm>
            <a:off x="618990" y="2438400"/>
            <a:ext cx="5183372" cy="2971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4CB2D-D831-4C40-ADE3-B09D7D1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3D3B32-7EDD-4B69-944D-D362AD64D639}"/>
              </a:ext>
            </a:extLst>
          </p:cNvPr>
          <p:cNvSpPr/>
          <p:nvPr/>
        </p:nvSpPr>
        <p:spPr>
          <a:xfrm>
            <a:off x="715575" y="2519365"/>
            <a:ext cx="4975548" cy="582986"/>
          </a:xfrm>
          <a:custGeom>
            <a:avLst/>
            <a:gdLst>
              <a:gd name="connsiteX0" fmla="*/ 0 w 5485866"/>
              <a:gd name="connsiteY0" fmla="*/ 64278 h 642780"/>
              <a:gd name="connsiteX1" fmla="*/ 64278 w 5485866"/>
              <a:gd name="connsiteY1" fmla="*/ 0 h 642780"/>
              <a:gd name="connsiteX2" fmla="*/ 5421588 w 5485866"/>
              <a:gd name="connsiteY2" fmla="*/ 0 h 642780"/>
              <a:gd name="connsiteX3" fmla="*/ 5485866 w 5485866"/>
              <a:gd name="connsiteY3" fmla="*/ 64278 h 642780"/>
              <a:gd name="connsiteX4" fmla="*/ 5485866 w 5485866"/>
              <a:gd name="connsiteY4" fmla="*/ 578502 h 642780"/>
              <a:gd name="connsiteX5" fmla="*/ 5421588 w 5485866"/>
              <a:gd name="connsiteY5" fmla="*/ 642780 h 642780"/>
              <a:gd name="connsiteX6" fmla="*/ 64278 w 5485866"/>
              <a:gd name="connsiteY6" fmla="*/ 642780 h 642780"/>
              <a:gd name="connsiteX7" fmla="*/ 0 w 5485866"/>
              <a:gd name="connsiteY7" fmla="*/ 578502 h 642780"/>
              <a:gd name="connsiteX8" fmla="*/ 0 w 5485866"/>
              <a:gd name="connsiteY8" fmla="*/ 64278 h 64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5866" h="642780">
                <a:moveTo>
                  <a:pt x="0" y="64278"/>
                </a:moveTo>
                <a:cubicBezTo>
                  <a:pt x="0" y="28778"/>
                  <a:pt x="28778" y="0"/>
                  <a:pt x="64278" y="0"/>
                </a:cubicBezTo>
                <a:lnTo>
                  <a:pt x="5421588" y="0"/>
                </a:lnTo>
                <a:cubicBezTo>
                  <a:pt x="5457088" y="0"/>
                  <a:pt x="5485866" y="28778"/>
                  <a:pt x="5485866" y="64278"/>
                </a:cubicBezTo>
                <a:lnTo>
                  <a:pt x="5485866" y="578502"/>
                </a:lnTo>
                <a:cubicBezTo>
                  <a:pt x="5485866" y="614002"/>
                  <a:pt x="5457088" y="642780"/>
                  <a:pt x="5421588" y="642780"/>
                </a:cubicBezTo>
                <a:lnTo>
                  <a:pt x="64278" y="642780"/>
                </a:lnTo>
                <a:cubicBezTo>
                  <a:pt x="28778" y="642780"/>
                  <a:pt x="0" y="614002"/>
                  <a:pt x="0" y="578502"/>
                </a:cubicBezTo>
                <a:lnTo>
                  <a:pt x="0" y="64278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91216" tIns="67086" rIns="91216" bIns="67086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C2C95B-3C6F-43D3-B162-ED61F74B7563}"/>
              </a:ext>
            </a:extLst>
          </p:cNvPr>
          <p:cNvGrpSpPr/>
          <p:nvPr/>
        </p:nvGrpSpPr>
        <p:grpSpPr>
          <a:xfrm>
            <a:off x="715575" y="3277846"/>
            <a:ext cx="4975550" cy="582986"/>
            <a:chOff x="335840" y="3019349"/>
            <a:chExt cx="5485867" cy="642780"/>
          </a:xfrm>
        </p:grpSpPr>
        <p:sp>
          <p:nvSpPr>
            <p:cNvPr id="10" name="Minus Sign 9">
              <a:extLst>
                <a:ext uri="{FF2B5EF4-FFF2-40B4-BE49-F238E27FC236}">
                  <a16:creationId xmlns:a16="http://schemas.microsoft.com/office/drawing/2014/main" id="{DD82DC5E-3971-4EF5-BA0A-2865EEE314BF}"/>
                </a:ext>
              </a:extLst>
            </p:cNvPr>
            <p:cNvSpPr/>
            <p:nvPr/>
          </p:nvSpPr>
          <p:spPr>
            <a:xfrm>
              <a:off x="335840" y="3107116"/>
              <a:ext cx="505436" cy="467246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1D860E-2994-4785-BD7C-C1C9253C709B}"/>
                </a:ext>
              </a:extLst>
            </p:cNvPr>
            <p:cNvSpPr/>
            <p:nvPr/>
          </p:nvSpPr>
          <p:spPr>
            <a:xfrm>
              <a:off x="895739" y="3019349"/>
              <a:ext cx="4925968" cy="642780"/>
            </a:xfrm>
            <a:custGeom>
              <a:avLst/>
              <a:gdLst>
                <a:gd name="connsiteX0" fmla="*/ 0 w 4804519"/>
                <a:gd name="connsiteY0" fmla="*/ 107151 h 642780"/>
                <a:gd name="connsiteX1" fmla="*/ 107151 w 4804519"/>
                <a:gd name="connsiteY1" fmla="*/ 0 h 642780"/>
                <a:gd name="connsiteX2" fmla="*/ 4697368 w 4804519"/>
                <a:gd name="connsiteY2" fmla="*/ 0 h 642780"/>
                <a:gd name="connsiteX3" fmla="*/ 4804519 w 4804519"/>
                <a:gd name="connsiteY3" fmla="*/ 107151 h 642780"/>
                <a:gd name="connsiteX4" fmla="*/ 4804519 w 4804519"/>
                <a:gd name="connsiteY4" fmla="*/ 535629 h 642780"/>
                <a:gd name="connsiteX5" fmla="*/ 4697368 w 4804519"/>
                <a:gd name="connsiteY5" fmla="*/ 642780 h 642780"/>
                <a:gd name="connsiteX6" fmla="*/ 107151 w 4804519"/>
                <a:gd name="connsiteY6" fmla="*/ 642780 h 642780"/>
                <a:gd name="connsiteX7" fmla="*/ 0 w 4804519"/>
                <a:gd name="connsiteY7" fmla="*/ 535629 h 642780"/>
                <a:gd name="connsiteX8" fmla="*/ 0 w 4804519"/>
                <a:gd name="connsiteY8" fmla="*/ 107151 h 64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519" h="642780">
                  <a:moveTo>
                    <a:pt x="0" y="107151"/>
                  </a:moveTo>
                  <a:cubicBezTo>
                    <a:pt x="0" y="47973"/>
                    <a:pt x="47973" y="0"/>
                    <a:pt x="107151" y="0"/>
                  </a:cubicBezTo>
                  <a:lnTo>
                    <a:pt x="4697368" y="0"/>
                  </a:lnTo>
                  <a:cubicBezTo>
                    <a:pt x="4756546" y="0"/>
                    <a:pt x="4804519" y="47973"/>
                    <a:pt x="4804519" y="107151"/>
                  </a:cubicBezTo>
                  <a:lnTo>
                    <a:pt x="4804519" y="535629"/>
                  </a:lnTo>
                  <a:cubicBezTo>
                    <a:pt x="4804519" y="594807"/>
                    <a:pt x="4756546" y="642780"/>
                    <a:pt x="4697368" y="642780"/>
                  </a:cubicBezTo>
                  <a:lnTo>
                    <a:pt x="107151" y="642780"/>
                  </a:lnTo>
                  <a:cubicBezTo>
                    <a:pt x="47973" y="642780"/>
                    <a:pt x="0" y="594807"/>
                    <a:pt x="0" y="535629"/>
                  </a:cubicBezTo>
                  <a:lnTo>
                    <a:pt x="0" y="1071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952" tIns="130952" rIns="130952" bIns="130952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compilation does not scale well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228FF7-FA83-465D-93B2-0B473BC56C0C}"/>
              </a:ext>
            </a:extLst>
          </p:cNvPr>
          <p:cNvGrpSpPr/>
          <p:nvPr/>
        </p:nvGrpSpPr>
        <p:grpSpPr>
          <a:xfrm>
            <a:off x="715575" y="3997760"/>
            <a:ext cx="4975550" cy="582986"/>
            <a:chOff x="335840" y="3739263"/>
            <a:chExt cx="5485867" cy="642780"/>
          </a:xfrm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B20310E0-E800-4138-9880-D230816F1966}"/>
                </a:ext>
              </a:extLst>
            </p:cNvPr>
            <p:cNvSpPr/>
            <p:nvPr/>
          </p:nvSpPr>
          <p:spPr>
            <a:xfrm>
              <a:off x="335840" y="3827030"/>
              <a:ext cx="505436" cy="467246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C90212-7A97-4D06-BD8C-5351895F489C}"/>
                </a:ext>
              </a:extLst>
            </p:cNvPr>
            <p:cNvSpPr/>
            <p:nvPr/>
          </p:nvSpPr>
          <p:spPr>
            <a:xfrm>
              <a:off x="895739" y="3739263"/>
              <a:ext cx="4925968" cy="642780"/>
            </a:xfrm>
            <a:custGeom>
              <a:avLst/>
              <a:gdLst>
                <a:gd name="connsiteX0" fmla="*/ 0 w 4804519"/>
                <a:gd name="connsiteY0" fmla="*/ 107151 h 642780"/>
                <a:gd name="connsiteX1" fmla="*/ 107151 w 4804519"/>
                <a:gd name="connsiteY1" fmla="*/ 0 h 642780"/>
                <a:gd name="connsiteX2" fmla="*/ 4697368 w 4804519"/>
                <a:gd name="connsiteY2" fmla="*/ 0 h 642780"/>
                <a:gd name="connsiteX3" fmla="*/ 4804519 w 4804519"/>
                <a:gd name="connsiteY3" fmla="*/ 107151 h 642780"/>
                <a:gd name="connsiteX4" fmla="*/ 4804519 w 4804519"/>
                <a:gd name="connsiteY4" fmla="*/ 535629 h 642780"/>
                <a:gd name="connsiteX5" fmla="*/ 4697368 w 4804519"/>
                <a:gd name="connsiteY5" fmla="*/ 642780 h 642780"/>
                <a:gd name="connsiteX6" fmla="*/ 107151 w 4804519"/>
                <a:gd name="connsiteY6" fmla="*/ 642780 h 642780"/>
                <a:gd name="connsiteX7" fmla="*/ 0 w 4804519"/>
                <a:gd name="connsiteY7" fmla="*/ 535629 h 642780"/>
                <a:gd name="connsiteX8" fmla="*/ 0 w 4804519"/>
                <a:gd name="connsiteY8" fmla="*/ 107151 h 64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519" h="642780">
                  <a:moveTo>
                    <a:pt x="0" y="107151"/>
                  </a:moveTo>
                  <a:cubicBezTo>
                    <a:pt x="0" y="47973"/>
                    <a:pt x="47973" y="0"/>
                    <a:pt x="107151" y="0"/>
                  </a:cubicBezTo>
                  <a:lnTo>
                    <a:pt x="4697368" y="0"/>
                  </a:lnTo>
                  <a:cubicBezTo>
                    <a:pt x="4756546" y="0"/>
                    <a:pt x="4804519" y="47973"/>
                    <a:pt x="4804519" y="107151"/>
                  </a:cubicBezTo>
                  <a:lnTo>
                    <a:pt x="4804519" y="535629"/>
                  </a:lnTo>
                  <a:cubicBezTo>
                    <a:pt x="4804519" y="594807"/>
                    <a:pt x="4756546" y="642780"/>
                    <a:pt x="4697368" y="642780"/>
                  </a:cubicBezTo>
                  <a:lnTo>
                    <a:pt x="107151" y="642780"/>
                  </a:lnTo>
                  <a:cubicBezTo>
                    <a:pt x="47973" y="642780"/>
                    <a:pt x="0" y="594807"/>
                    <a:pt x="0" y="535629"/>
                  </a:cubicBezTo>
                  <a:lnTo>
                    <a:pt x="0" y="1071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952" tIns="130952" rIns="130952" bIns="130952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unsuitable for many conventional algorithms</a:t>
              </a:r>
              <a:endParaRPr lang="en-US" sz="1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826B60-ED3B-48B0-8A79-264860C4BB57}"/>
              </a:ext>
            </a:extLst>
          </p:cNvPr>
          <p:cNvGrpSpPr/>
          <p:nvPr/>
        </p:nvGrpSpPr>
        <p:grpSpPr>
          <a:xfrm>
            <a:off x="715575" y="4717674"/>
            <a:ext cx="4975550" cy="582986"/>
            <a:chOff x="335840" y="4459177"/>
            <a:chExt cx="5485867" cy="642780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B21A38F-4282-4985-9122-83B498A66E0A}"/>
                </a:ext>
              </a:extLst>
            </p:cNvPr>
            <p:cNvSpPr/>
            <p:nvPr/>
          </p:nvSpPr>
          <p:spPr>
            <a:xfrm>
              <a:off x="335840" y="4546944"/>
              <a:ext cx="505436" cy="46724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302E80-91F0-45FB-A558-65399E267F07}"/>
                </a:ext>
              </a:extLst>
            </p:cNvPr>
            <p:cNvSpPr/>
            <p:nvPr/>
          </p:nvSpPr>
          <p:spPr>
            <a:xfrm>
              <a:off x="895739" y="4459177"/>
              <a:ext cx="4925968" cy="642780"/>
            </a:xfrm>
            <a:custGeom>
              <a:avLst/>
              <a:gdLst>
                <a:gd name="connsiteX0" fmla="*/ 0 w 4804519"/>
                <a:gd name="connsiteY0" fmla="*/ 107151 h 642780"/>
                <a:gd name="connsiteX1" fmla="*/ 107151 w 4804519"/>
                <a:gd name="connsiteY1" fmla="*/ 0 h 642780"/>
                <a:gd name="connsiteX2" fmla="*/ 4697368 w 4804519"/>
                <a:gd name="connsiteY2" fmla="*/ 0 h 642780"/>
                <a:gd name="connsiteX3" fmla="*/ 4804519 w 4804519"/>
                <a:gd name="connsiteY3" fmla="*/ 107151 h 642780"/>
                <a:gd name="connsiteX4" fmla="*/ 4804519 w 4804519"/>
                <a:gd name="connsiteY4" fmla="*/ 535629 h 642780"/>
                <a:gd name="connsiteX5" fmla="*/ 4697368 w 4804519"/>
                <a:gd name="connsiteY5" fmla="*/ 642780 h 642780"/>
                <a:gd name="connsiteX6" fmla="*/ 107151 w 4804519"/>
                <a:gd name="connsiteY6" fmla="*/ 642780 h 642780"/>
                <a:gd name="connsiteX7" fmla="*/ 0 w 4804519"/>
                <a:gd name="connsiteY7" fmla="*/ 535629 h 642780"/>
                <a:gd name="connsiteX8" fmla="*/ 0 w 4804519"/>
                <a:gd name="connsiteY8" fmla="*/ 107151 h 64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519" h="642780">
                  <a:moveTo>
                    <a:pt x="0" y="107151"/>
                  </a:moveTo>
                  <a:cubicBezTo>
                    <a:pt x="0" y="47973"/>
                    <a:pt x="47973" y="0"/>
                    <a:pt x="107151" y="0"/>
                  </a:cubicBezTo>
                  <a:lnTo>
                    <a:pt x="4697368" y="0"/>
                  </a:lnTo>
                  <a:cubicBezTo>
                    <a:pt x="4756546" y="0"/>
                    <a:pt x="4804519" y="47973"/>
                    <a:pt x="4804519" y="107151"/>
                  </a:cubicBezTo>
                  <a:lnTo>
                    <a:pt x="4804519" y="535629"/>
                  </a:lnTo>
                  <a:cubicBezTo>
                    <a:pt x="4804519" y="594807"/>
                    <a:pt x="4756546" y="642780"/>
                    <a:pt x="4697368" y="642780"/>
                  </a:cubicBezTo>
                  <a:lnTo>
                    <a:pt x="107151" y="642780"/>
                  </a:lnTo>
                  <a:cubicBezTo>
                    <a:pt x="47973" y="642780"/>
                    <a:pt x="0" y="594807"/>
                    <a:pt x="0" y="535629"/>
                  </a:cubicBezTo>
                  <a:lnTo>
                    <a:pt x="0" y="1071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952" tIns="130952" rIns="130952" bIns="130952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possible solution: new primitives with better performance (e.g. </a:t>
              </a:r>
              <a:r>
                <a:rPr lang="en-US" sz="14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MiMC</a:t>
              </a: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instead of SHA-2)</a:t>
              </a: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C05502-800E-4685-B390-EC10C0EC2158}"/>
              </a:ext>
            </a:extLst>
          </p:cNvPr>
          <p:cNvSpPr/>
          <p:nvPr/>
        </p:nvSpPr>
        <p:spPr>
          <a:xfrm>
            <a:off x="6500877" y="2519365"/>
            <a:ext cx="4975548" cy="582986"/>
          </a:xfrm>
          <a:custGeom>
            <a:avLst/>
            <a:gdLst>
              <a:gd name="connsiteX0" fmla="*/ 0 w 5485866"/>
              <a:gd name="connsiteY0" fmla="*/ 64278 h 642780"/>
              <a:gd name="connsiteX1" fmla="*/ 64278 w 5485866"/>
              <a:gd name="connsiteY1" fmla="*/ 0 h 642780"/>
              <a:gd name="connsiteX2" fmla="*/ 5421588 w 5485866"/>
              <a:gd name="connsiteY2" fmla="*/ 0 h 642780"/>
              <a:gd name="connsiteX3" fmla="*/ 5485866 w 5485866"/>
              <a:gd name="connsiteY3" fmla="*/ 64278 h 642780"/>
              <a:gd name="connsiteX4" fmla="*/ 5485866 w 5485866"/>
              <a:gd name="connsiteY4" fmla="*/ 578502 h 642780"/>
              <a:gd name="connsiteX5" fmla="*/ 5421588 w 5485866"/>
              <a:gd name="connsiteY5" fmla="*/ 642780 h 642780"/>
              <a:gd name="connsiteX6" fmla="*/ 64278 w 5485866"/>
              <a:gd name="connsiteY6" fmla="*/ 642780 h 642780"/>
              <a:gd name="connsiteX7" fmla="*/ 0 w 5485866"/>
              <a:gd name="connsiteY7" fmla="*/ 578502 h 642780"/>
              <a:gd name="connsiteX8" fmla="*/ 0 w 5485866"/>
              <a:gd name="connsiteY8" fmla="*/ 64278 h 64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5866" h="642780">
                <a:moveTo>
                  <a:pt x="0" y="64278"/>
                </a:moveTo>
                <a:cubicBezTo>
                  <a:pt x="0" y="28778"/>
                  <a:pt x="28778" y="0"/>
                  <a:pt x="64278" y="0"/>
                </a:cubicBezTo>
                <a:lnTo>
                  <a:pt x="5421588" y="0"/>
                </a:lnTo>
                <a:cubicBezTo>
                  <a:pt x="5457088" y="0"/>
                  <a:pt x="5485866" y="28778"/>
                  <a:pt x="5485866" y="64278"/>
                </a:cubicBezTo>
                <a:lnTo>
                  <a:pt x="5485866" y="578502"/>
                </a:lnTo>
                <a:cubicBezTo>
                  <a:pt x="5485866" y="614002"/>
                  <a:pt x="5457088" y="642780"/>
                  <a:pt x="5421588" y="642780"/>
                </a:cubicBezTo>
                <a:lnTo>
                  <a:pt x="64278" y="642780"/>
                </a:lnTo>
                <a:cubicBezTo>
                  <a:pt x="28778" y="642780"/>
                  <a:pt x="0" y="614002"/>
                  <a:pt x="0" y="578502"/>
                </a:cubicBezTo>
                <a:lnTo>
                  <a:pt x="0" y="64278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91216" tIns="67086" rIns="91216" bIns="67086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3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D65490-1BCD-4C58-B43C-DC6FBDEABAA7}"/>
              </a:ext>
            </a:extLst>
          </p:cNvPr>
          <p:cNvGrpSpPr/>
          <p:nvPr/>
        </p:nvGrpSpPr>
        <p:grpSpPr>
          <a:xfrm>
            <a:off x="6500877" y="3277846"/>
            <a:ext cx="4975550" cy="582986"/>
            <a:chOff x="6370293" y="3019349"/>
            <a:chExt cx="5485868" cy="642780"/>
          </a:xfrm>
        </p:grpSpPr>
        <p:sp>
          <p:nvSpPr>
            <p:cNvPr id="17" name="Minus Sign 16">
              <a:extLst>
                <a:ext uri="{FF2B5EF4-FFF2-40B4-BE49-F238E27FC236}">
                  <a16:creationId xmlns:a16="http://schemas.microsoft.com/office/drawing/2014/main" id="{01455C1C-FBBA-4A17-902F-72EF95F6C137}"/>
                </a:ext>
              </a:extLst>
            </p:cNvPr>
            <p:cNvSpPr/>
            <p:nvPr/>
          </p:nvSpPr>
          <p:spPr>
            <a:xfrm>
              <a:off x="6370293" y="3107116"/>
              <a:ext cx="505436" cy="467246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98B11D-CF17-43F5-8232-2954DC97C5E8}"/>
                </a:ext>
              </a:extLst>
            </p:cNvPr>
            <p:cNvSpPr/>
            <p:nvPr/>
          </p:nvSpPr>
          <p:spPr>
            <a:xfrm>
              <a:off x="6930193" y="3019349"/>
              <a:ext cx="4925968" cy="642780"/>
            </a:xfrm>
            <a:custGeom>
              <a:avLst/>
              <a:gdLst>
                <a:gd name="connsiteX0" fmla="*/ 0 w 4804519"/>
                <a:gd name="connsiteY0" fmla="*/ 107151 h 642780"/>
                <a:gd name="connsiteX1" fmla="*/ 107151 w 4804519"/>
                <a:gd name="connsiteY1" fmla="*/ 0 h 642780"/>
                <a:gd name="connsiteX2" fmla="*/ 4697368 w 4804519"/>
                <a:gd name="connsiteY2" fmla="*/ 0 h 642780"/>
                <a:gd name="connsiteX3" fmla="*/ 4804519 w 4804519"/>
                <a:gd name="connsiteY3" fmla="*/ 107151 h 642780"/>
                <a:gd name="connsiteX4" fmla="*/ 4804519 w 4804519"/>
                <a:gd name="connsiteY4" fmla="*/ 535629 h 642780"/>
                <a:gd name="connsiteX5" fmla="*/ 4697368 w 4804519"/>
                <a:gd name="connsiteY5" fmla="*/ 642780 h 642780"/>
                <a:gd name="connsiteX6" fmla="*/ 107151 w 4804519"/>
                <a:gd name="connsiteY6" fmla="*/ 642780 h 642780"/>
                <a:gd name="connsiteX7" fmla="*/ 0 w 4804519"/>
                <a:gd name="connsiteY7" fmla="*/ 535629 h 642780"/>
                <a:gd name="connsiteX8" fmla="*/ 0 w 4804519"/>
                <a:gd name="connsiteY8" fmla="*/ 107151 h 64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519" h="642780">
                  <a:moveTo>
                    <a:pt x="0" y="107151"/>
                  </a:moveTo>
                  <a:cubicBezTo>
                    <a:pt x="0" y="47973"/>
                    <a:pt x="47973" y="0"/>
                    <a:pt x="107151" y="0"/>
                  </a:cubicBezTo>
                  <a:lnTo>
                    <a:pt x="4697368" y="0"/>
                  </a:lnTo>
                  <a:cubicBezTo>
                    <a:pt x="4756546" y="0"/>
                    <a:pt x="4804519" y="47973"/>
                    <a:pt x="4804519" y="107151"/>
                  </a:cubicBezTo>
                  <a:lnTo>
                    <a:pt x="4804519" y="535629"/>
                  </a:lnTo>
                  <a:cubicBezTo>
                    <a:pt x="4804519" y="594807"/>
                    <a:pt x="4756546" y="642780"/>
                    <a:pt x="4697368" y="642780"/>
                  </a:cubicBezTo>
                  <a:lnTo>
                    <a:pt x="107151" y="642780"/>
                  </a:lnTo>
                  <a:cubicBezTo>
                    <a:pt x="47973" y="642780"/>
                    <a:pt x="0" y="594807"/>
                    <a:pt x="0" y="535629"/>
                  </a:cubicBezTo>
                  <a:lnTo>
                    <a:pt x="0" y="1071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952" tIns="130952" rIns="130952" bIns="130952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trusted setup remains major vulnerability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98CFED-46B2-45C2-AEAF-E095397B5CA2}"/>
              </a:ext>
            </a:extLst>
          </p:cNvPr>
          <p:cNvGrpSpPr/>
          <p:nvPr/>
        </p:nvGrpSpPr>
        <p:grpSpPr>
          <a:xfrm>
            <a:off x="6500877" y="3997760"/>
            <a:ext cx="4975550" cy="582986"/>
            <a:chOff x="6370293" y="3739263"/>
            <a:chExt cx="5485868" cy="642780"/>
          </a:xfrm>
        </p:grpSpPr>
        <p:sp>
          <p:nvSpPr>
            <p:cNvPr id="19" name="Minus Sign 18">
              <a:extLst>
                <a:ext uri="{FF2B5EF4-FFF2-40B4-BE49-F238E27FC236}">
                  <a16:creationId xmlns:a16="http://schemas.microsoft.com/office/drawing/2014/main" id="{F1ECE5CC-7CBD-452F-9FB0-9204DD5C6F16}"/>
                </a:ext>
              </a:extLst>
            </p:cNvPr>
            <p:cNvSpPr/>
            <p:nvPr/>
          </p:nvSpPr>
          <p:spPr>
            <a:xfrm>
              <a:off x="6370293" y="3827030"/>
              <a:ext cx="505436" cy="467246"/>
            </a:xfrm>
            <a:prstGeom prst="mathMinu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94F3CC-BE69-4DE3-A3B0-B5BE7585A1F6}"/>
                </a:ext>
              </a:extLst>
            </p:cNvPr>
            <p:cNvSpPr/>
            <p:nvPr/>
          </p:nvSpPr>
          <p:spPr>
            <a:xfrm>
              <a:off x="6930193" y="3739263"/>
              <a:ext cx="4925968" cy="642780"/>
            </a:xfrm>
            <a:custGeom>
              <a:avLst/>
              <a:gdLst>
                <a:gd name="connsiteX0" fmla="*/ 0 w 4804519"/>
                <a:gd name="connsiteY0" fmla="*/ 107151 h 642780"/>
                <a:gd name="connsiteX1" fmla="*/ 107151 w 4804519"/>
                <a:gd name="connsiteY1" fmla="*/ 0 h 642780"/>
                <a:gd name="connsiteX2" fmla="*/ 4697368 w 4804519"/>
                <a:gd name="connsiteY2" fmla="*/ 0 h 642780"/>
                <a:gd name="connsiteX3" fmla="*/ 4804519 w 4804519"/>
                <a:gd name="connsiteY3" fmla="*/ 107151 h 642780"/>
                <a:gd name="connsiteX4" fmla="*/ 4804519 w 4804519"/>
                <a:gd name="connsiteY4" fmla="*/ 535629 h 642780"/>
                <a:gd name="connsiteX5" fmla="*/ 4697368 w 4804519"/>
                <a:gd name="connsiteY5" fmla="*/ 642780 h 642780"/>
                <a:gd name="connsiteX6" fmla="*/ 107151 w 4804519"/>
                <a:gd name="connsiteY6" fmla="*/ 642780 h 642780"/>
                <a:gd name="connsiteX7" fmla="*/ 0 w 4804519"/>
                <a:gd name="connsiteY7" fmla="*/ 535629 h 642780"/>
                <a:gd name="connsiteX8" fmla="*/ 0 w 4804519"/>
                <a:gd name="connsiteY8" fmla="*/ 107151 h 64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519" h="642780">
                  <a:moveTo>
                    <a:pt x="0" y="107151"/>
                  </a:moveTo>
                  <a:cubicBezTo>
                    <a:pt x="0" y="47973"/>
                    <a:pt x="47973" y="0"/>
                    <a:pt x="107151" y="0"/>
                  </a:cubicBezTo>
                  <a:lnTo>
                    <a:pt x="4697368" y="0"/>
                  </a:lnTo>
                  <a:cubicBezTo>
                    <a:pt x="4756546" y="0"/>
                    <a:pt x="4804519" y="47973"/>
                    <a:pt x="4804519" y="107151"/>
                  </a:cubicBezTo>
                  <a:lnTo>
                    <a:pt x="4804519" y="535629"/>
                  </a:lnTo>
                  <a:cubicBezTo>
                    <a:pt x="4804519" y="594807"/>
                    <a:pt x="4756546" y="642780"/>
                    <a:pt x="4697368" y="642780"/>
                  </a:cubicBezTo>
                  <a:lnTo>
                    <a:pt x="107151" y="642780"/>
                  </a:lnTo>
                  <a:cubicBezTo>
                    <a:pt x="47973" y="642780"/>
                    <a:pt x="0" y="594807"/>
                    <a:pt x="0" y="535629"/>
                  </a:cubicBezTo>
                  <a:lnTo>
                    <a:pt x="0" y="1071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952" tIns="130952" rIns="130952" bIns="130952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attack vectors might be discovered in the future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B0F91D-8D76-4803-BC84-A942B5CF4FA6}"/>
              </a:ext>
            </a:extLst>
          </p:cNvPr>
          <p:cNvGrpSpPr/>
          <p:nvPr/>
        </p:nvGrpSpPr>
        <p:grpSpPr>
          <a:xfrm>
            <a:off x="6500877" y="4717674"/>
            <a:ext cx="4975550" cy="582986"/>
            <a:chOff x="6370293" y="4459177"/>
            <a:chExt cx="5485868" cy="64278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3559F17-D7DB-466B-BB45-B494950A67D5}"/>
                </a:ext>
              </a:extLst>
            </p:cNvPr>
            <p:cNvSpPr/>
            <p:nvPr/>
          </p:nvSpPr>
          <p:spPr>
            <a:xfrm>
              <a:off x="6370293" y="4546944"/>
              <a:ext cx="505436" cy="46724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99E6EB8-80C2-465A-81BC-952A67F26942}"/>
                </a:ext>
              </a:extLst>
            </p:cNvPr>
            <p:cNvSpPr/>
            <p:nvPr/>
          </p:nvSpPr>
          <p:spPr>
            <a:xfrm>
              <a:off x="6930193" y="4459177"/>
              <a:ext cx="4925968" cy="642780"/>
            </a:xfrm>
            <a:custGeom>
              <a:avLst/>
              <a:gdLst>
                <a:gd name="connsiteX0" fmla="*/ 0 w 4804519"/>
                <a:gd name="connsiteY0" fmla="*/ 107151 h 642780"/>
                <a:gd name="connsiteX1" fmla="*/ 107151 w 4804519"/>
                <a:gd name="connsiteY1" fmla="*/ 0 h 642780"/>
                <a:gd name="connsiteX2" fmla="*/ 4697368 w 4804519"/>
                <a:gd name="connsiteY2" fmla="*/ 0 h 642780"/>
                <a:gd name="connsiteX3" fmla="*/ 4804519 w 4804519"/>
                <a:gd name="connsiteY3" fmla="*/ 107151 h 642780"/>
                <a:gd name="connsiteX4" fmla="*/ 4804519 w 4804519"/>
                <a:gd name="connsiteY4" fmla="*/ 535629 h 642780"/>
                <a:gd name="connsiteX5" fmla="*/ 4697368 w 4804519"/>
                <a:gd name="connsiteY5" fmla="*/ 642780 h 642780"/>
                <a:gd name="connsiteX6" fmla="*/ 107151 w 4804519"/>
                <a:gd name="connsiteY6" fmla="*/ 642780 h 642780"/>
                <a:gd name="connsiteX7" fmla="*/ 0 w 4804519"/>
                <a:gd name="connsiteY7" fmla="*/ 535629 h 642780"/>
                <a:gd name="connsiteX8" fmla="*/ 0 w 4804519"/>
                <a:gd name="connsiteY8" fmla="*/ 107151 h 64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4519" h="642780">
                  <a:moveTo>
                    <a:pt x="0" y="107151"/>
                  </a:moveTo>
                  <a:cubicBezTo>
                    <a:pt x="0" y="47973"/>
                    <a:pt x="47973" y="0"/>
                    <a:pt x="107151" y="0"/>
                  </a:cubicBezTo>
                  <a:lnTo>
                    <a:pt x="4697368" y="0"/>
                  </a:lnTo>
                  <a:cubicBezTo>
                    <a:pt x="4756546" y="0"/>
                    <a:pt x="4804519" y="47973"/>
                    <a:pt x="4804519" y="107151"/>
                  </a:cubicBezTo>
                  <a:lnTo>
                    <a:pt x="4804519" y="535629"/>
                  </a:lnTo>
                  <a:cubicBezTo>
                    <a:pt x="4804519" y="594807"/>
                    <a:pt x="4756546" y="642780"/>
                    <a:pt x="4697368" y="642780"/>
                  </a:cubicBezTo>
                  <a:lnTo>
                    <a:pt x="107151" y="642780"/>
                  </a:lnTo>
                  <a:cubicBezTo>
                    <a:pt x="47973" y="642780"/>
                    <a:pt x="0" y="594807"/>
                    <a:pt x="0" y="535629"/>
                  </a:cubicBezTo>
                  <a:lnTo>
                    <a:pt x="0" y="10715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30952" tIns="130952" rIns="130952" bIns="130952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possible solution: move to setup-less technology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42-4225-4AE5-A447-DEABC16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97E8-173C-4314-8606-A28579B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D906-1DAB-4103-BF1F-58BFFEF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2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CB2D-D831-4C40-ADE3-B09D7D1C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42-4225-4AE5-A447-DEABC160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97E8-173C-4314-8606-A28579B8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D906-1DAB-4103-BF1F-58BFFEF2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36F7AE-B1D9-483B-8D94-28A5A9E1BC27}"/>
              </a:ext>
            </a:extLst>
          </p:cNvPr>
          <p:cNvGrpSpPr/>
          <p:nvPr/>
        </p:nvGrpSpPr>
        <p:grpSpPr>
          <a:xfrm>
            <a:off x="334434" y="1091843"/>
            <a:ext cx="11523133" cy="1643580"/>
            <a:chOff x="334434" y="1091843"/>
            <a:chExt cx="11523133" cy="16435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31F897-301D-4EAD-90C8-8301ED33AEC6}"/>
                </a:ext>
              </a:extLst>
            </p:cNvPr>
            <p:cNvGrpSpPr/>
            <p:nvPr/>
          </p:nvGrpSpPr>
          <p:grpSpPr>
            <a:xfrm>
              <a:off x="334434" y="1091843"/>
              <a:ext cx="11523133" cy="1643580"/>
              <a:chOff x="334434" y="1091843"/>
              <a:chExt cx="11523133" cy="164358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7552624-E2FD-4074-90EB-BBD21D2D643B}"/>
                  </a:ext>
                </a:extLst>
              </p:cNvPr>
              <p:cNvSpPr/>
              <p:nvPr/>
            </p:nvSpPr>
            <p:spPr>
              <a:xfrm>
                <a:off x="334434" y="1431323"/>
                <a:ext cx="11523133" cy="1304100"/>
              </a:xfrm>
              <a:custGeom>
                <a:avLst/>
                <a:gdLst>
                  <a:gd name="connsiteX0" fmla="*/ 0 w 11523133"/>
                  <a:gd name="connsiteY0" fmla="*/ 0 h 1304100"/>
                  <a:gd name="connsiteX1" fmla="*/ 11523133 w 11523133"/>
                  <a:gd name="connsiteY1" fmla="*/ 0 h 1304100"/>
                  <a:gd name="connsiteX2" fmla="*/ 11523133 w 11523133"/>
                  <a:gd name="connsiteY2" fmla="*/ 1304100 h 1304100"/>
                  <a:gd name="connsiteX3" fmla="*/ 0 w 11523133"/>
                  <a:gd name="connsiteY3" fmla="*/ 1304100 h 1304100"/>
                  <a:gd name="connsiteX4" fmla="*/ 0 w 11523133"/>
                  <a:gd name="connsiteY4" fmla="*/ 0 h 130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133" h="1304100">
                    <a:moveTo>
                      <a:pt x="0" y="0"/>
                    </a:moveTo>
                    <a:lnTo>
                      <a:pt x="11523133" y="0"/>
                    </a:lnTo>
                    <a:lnTo>
                      <a:pt x="11523133" y="1304100"/>
                    </a:lnTo>
                    <a:lnTo>
                      <a:pt x="0" y="1304100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7280" tIns="548640" rIns="0" bIns="228600" numCol="1" spcCol="1270" anchor="b" anchorCtr="0">
                <a:noAutofit/>
              </a:bodyPr>
              <a:lstStyle/>
              <a:p>
                <a:pPr marL="0" lvl="1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kern="1200" baseline="0" dirty="0"/>
                  <a:t>eliminate the need for a trusted setup</a:t>
                </a:r>
                <a:endParaRPr lang="en-US" kern="1200" dirty="0"/>
              </a:p>
              <a:p>
                <a:pPr marL="0" lvl="1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kern="1200" baseline="0" dirty="0"/>
                  <a:t>are not yet in a usable state</a:t>
                </a:r>
                <a:endParaRPr lang="en-US" kern="1200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4EFDFB9-DB7D-47C6-BB48-5E4E0AAA639C}"/>
                  </a:ext>
                </a:extLst>
              </p:cNvPr>
              <p:cNvSpPr/>
              <p:nvPr/>
            </p:nvSpPr>
            <p:spPr>
              <a:xfrm>
                <a:off x="910590" y="1091843"/>
                <a:ext cx="8066193" cy="678960"/>
              </a:xfrm>
              <a:custGeom>
                <a:avLst/>
                <a:gdLst>
                  <a:gd name="connsiteX0" fmla="*/ 0 w 8066193"/>
                  <a:gd name="connsiteY0" fmla="*/ 113162 h 678960"/>
                  <a:gd name="connsiteX1" fmla="*/ 113162 w 8066193"/>
                  <a:gd name="connsiteY1" fmla="*/ 0 h 678960"/>
                  <a:gd name="connsiteX2" fmla="*/ 7953031 w 8066193"/>
                  <a:gd name="connsiteY2" fmla="*/ 0 h 678960"/>
                  <a:gd name="connsiteX3" fmla="*/ 8066193 w 8066193"/>
                  <a:gd name="connsiteY3" fmla="*/ 113162 h 678960"/>
                  <a:gd name="connsiteX4" fmla="*/ 8066193 w 8066193"/>
                  <a:gd name="connsiteY4" fmla="*/ 565798 h 678960"/>
                  <a:gd name="connsiteX5" fmla="*/ 7953031 w 8066193"/>
                  <a:gd name="connsiteY5" fmla="*/ 678960 h 678960"/>
                  <a:gd name="connsiteX6" fmla="*/ 113162 w 8066193"/>
                  <a:gd name="connsiteY6" fmla="*/ 678960 h 678960"/>
                  <a:gd name="connsiteX7" fmla="*/ 0 w 8066193"/>
                  <a:gd name="connsiteY7" fmla="*/ 565798 h 678960"/>
                  <a:gd name="connsiteX8" fmla="*/ 0 w 8066193"/>
                  <a:gd name="connsiteY8" fmla="*/ 113162 h 67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66193" h="678960">
                    <a:moveTo>
                      <a:pt x="0" y="113162"/>
                    </a:moveTo>
                    <a:cubicBezTo>
                      <a:pt x="0" y="50664"/>
                      <a:pt x="50664" y="0"/>
                      <a:pt x="113162" y="0"/>
                    </a:cubicBezTo>
                    <a:lnTo>
                      <a:pt x="7953031" y="0"/>
                    </a:lnTo>
                    <a:cubicBezTo>
                      <a:pt x="8015529" y="0"/>
                      <a:pt x="8066193" y="50664"/>
                      <a:pt x="8066193" y="113162"/>
                    </a:cubicBezTo>
                    <a:lnTo>
                      <a:pt x="8066193" y="565798"/>
                    </a:lnTo>
                    <a:cubicBezTo>
                      <a:pt x="8066193" y="628296"/>
                      <a:pt x="8015529" y="678960"/>
                      <a:pt x="7953031" y="678960"/>
                    </a:cubicBezTo>
                    <a:lnTo>
                      <a:pt x="113162" y="678960"/>
                    </a:lnTo>
                    <a:cubicBezTo>
                      <a:pt x="50664" y="678960"/>
                      <a:pt x="0" y="628296"/>
                      <a:pt x="0" y="565798"/>
                    </a:cubicBezTo>
                    <a:lnTo>
                      <a:pt x="0" y="113162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338027" tIns="33144" rIns="338027" bIns="33144" numCol="1" spcCol="1270" anchor="ctr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transparent </a:t>
                </a:r>
                <a:r>
                  <a:rPr lang="en-US" sz="2200" kern="1200" baseline="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zkSNARKs</a:t>
                </a:r>
                <a:endParaRPr lang="en-US" sz="2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Plus Sign 16">
              <a:extLst>
                <a:ext uri="{FF2B5EF4-FFF2-40B4-BE49-F238E27FC236}">
                  <a16:creationId xmlns:a16="http://schemas.microsoft.com/office/drawing/2014/main" id="{C9EB9E18-830C-4789-B087-71AAF5647A8B}"/>
                </a:ext>
              </a:extLst>
            </p:cNvPr>
            <p:cNvSpPr/>
            <p:nvPr/>
          </p:nvSpPr>
          <p:spPr bwMode="auto">
            <a:xfrm>
              <a:off x="1066800" y="1943057"/>
              <a:ext cx="304800" cy="288926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Minus Sign 19">
              <a:extLst>
                <a:ext uri="{FF2B5EF4-FFF2-40B4-BE49-F238E27FC236}">
                  <a16:creationId xmlns:a16="http://schemas.microsoft.com/office/drawing/2014/main" id="{1F631F6F-86DD-4521-ACE9-7BD15FAC0766}"/>
                </a:ext>
              </a:extLst>
            </p:cNvPr>
            <p:cNvSpPr/>
            <p:nvPr/>
          </p:nvSpPr>
          <p:spPr bwMode="auto">
            <a:xfrm>
              <a:off x="1066800" y="2245297"/>
              <a:ext cx="304800" cy="288926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58E1D9-EC9E-4C9F-A1E4-6F9B7190E273}"/>
              </a:ext>
            </a:extLst>
          </p:cNvPr>
          <p:cNvGrpSpPr/>
          <p:nvPr/>
        </p:nvGrpSpPr>
        <p:grpSpPr>
          <a:xfrm>
            <a:off x="334434" y="2859623"/>
            <a:ext cx="11523133" cy="1643580"/>
            <a:chOff x="334434" y="2859623"/>
            <a:chExt cx="11523133" cy="1643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B1008B-2768-4AF3-838D-318315A4C13C}"/>
                </a:ext>
              </a:extLst>
            </p:cNvPr>
            <p:cNvGrpSpPr/>
            <p:nvPr/>
          </p:nvGrpSpPr>
          <p:grpSpPr>
            <a:xfrm>
              <a:off x="334434" y="2859623"/>
              <a:ext cx="11523133" cy="1643580"/>
              <a:chOff x="334434" y="2859623"/>
              <a:chExt cx="11523133" cy="164358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0BEF6F1-8303-4915-B1C5-FEB7DEC72D6B}"/>
                  </a:ext>
                </a:extLst>
              </p:cNvPr>
              <p:cNvSpPr/>
              <p:nvPr/>
            </p:nvSpPr>
            <p:spPr>
              <a:xfrm>
                <a:off x="334434" y="3199103"/>
                <a:ext cx="11523133" cy="1304100"/>
              </a:xfrm>
              <a:custGeom>
                <a:avLst/>
                <a:gdLst>
                  <a:gd name="connsiteX0" fmla="*/ 0 w 11523133"/>
                  <a:gd name="connsiteY0" fmla="*/ 0 h 1304100"/>
                  <a:gd name="connsiteX1" fmla="*/ 11523133 w 11523133"/>
                  <a:gd name="connsiteY1" fmla="*/ 0 h 1304100"/>
                  <a:gd name="connsiteX2" fmla="*/ 11523133 w 11523133"/>
                  <a:gd name="connsiteY2" fmla="*/ 1304100 h 1304100"/>
                  <a:gd name="connsiteX3" fmla="*/ 0 w 11523133"/>
                  <a:gd name="connsiteY3" fmla="*/ 1304100 h 1304100"/>
                  <a:gd name="connsiteX4" fmla="*/ 0 w 11523133"/>
                  <a:gd name="connsiteY4" fmla="*/ 0 h 130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133" h="1304100">
                    <a:moveTo>
                      <a:pt x="0" y="0"/>
                    </a:moveTo>
                    <a:lnTo>
                      <a:pt x="11523133" y="0"/>
                    </a:lnTo>
                    <a:lnTo>
                      <a:pt x="11523133" y="1304100"/>
                    </a:lnTo>
                    <a:lnTo>
                      <a:pt x="0" y="1304100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7280" tIns="548640" rIns="0" bIns="228600" numCol="1" spcCol="1270" anchor="b" anchorCtr="0">
                <a:noAutofit/>
              </a:bodyPr>
              <a:lstStyle/>
              <a:p>
                <a:pPr marL="0" lvl="1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kern="1200" baseline="0" dirty="0"/>
                  <a:t>stronger security guarantees that have been shown to work in practice</a:t>
                </a:r>
                <a:endParaRPr lang="en-US" kern="1200" dirty="0"/>
              </a:p>
              <a:p>
                <a:pPr marL="0" lvl="1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kern="1200" baseline="0" dirty="0"/>
                  <a:t>no active development community</a:t>
                </a:r>
                <a:endParaRPr lang="en-US" kern="1200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6CB20DF-C02A-4F80-9B9B-FC8E81A434CF}"/>
                  </a:ext>
                </a:extLst>
              </p:cNvPr>
              <p:cNvSpPr/>
              <p:nvPr/>
            </p:nvSpPr>
            <p:spPr>
              <a:xfrm>
                <a:off x="910590" y="2859623"/>
                <a:ext cx="8066193" cy="678960"/>
              </a:xfrm>
              <a:custGeom>
                <a:avLst/>
                <a:gdLst>
                  <a:gd name="connsiteX0" fmla="*/ 0 w 8066193"/>
                  <a:gd name="connsiteY0" fmla="*/ 113162 h 678960"/>
                  <a:gd name="connsiteX1" fmla="*/ 113162 w 8066193"/>
                  <a:gd name="connsiteY1" fmla="*/ 0 h 678960"/>
                  <a:gd name="connsiteX2" fmla="*/ 7953031 w 8066193"/>
                  <a:gd name="connsiteY2" fmla="*/ 0 h 678960"/>
                  <a:gd name="connsiteX3" fmla="*/ 8066193 w 8066193"/>
                  <a:gd name="connsiteY3" fmla="*/ 113162 h 678960"/>
                  <a:gd name="connsiteX4" fmla="*/ 8066193 w 8066193"/>
                  <a:gd name="connsiteY4" fmla="*/ 565798 h 678960"/>
                  <a:gd name="connsiteX5" fmla="*/ 7953031 w 8066193"/>
                  <a:gd name="connsiteY5" fmla="*/ 678960 h 678960"/>
                  <a:gd name="connsiteX6" fmla="*/ 113162 w 8066193"/>
                  <a:gd name="connsiteY6" fmla="*/ 678960 h 678960"/>
                  <a:gd name="connsiteX7" fmla="*/ 0 w 8066193"/>
                  <a:gd name="connsiteY7" fmla="*/ 565798 h 678960"/>
                  <a:gd name="connsiteX8" fmla="*/ 0 w 8066193"/>
                  <a:gd name="connsiteY8" fmla="*/ 113162 h 67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66193" h="678960">
                    <a:moveTo>
                      <a:pt x="0" y="113162"/>
                    </a:moveTo>
                    <a:cubicBezTo>
                      <a:pt x="0" y="50664"/>
                      <a:pt x="50664" y="0"/>
                      <a:pt x="113162" y="0"/>
                    </a:cubicBezTo>
                    <a:lnTo>
                      <a:pt x="7953031" y="0"/>
                    </a:lnTo>
                    <a:cubicBezTo>
                      <a:pt x="8015529" y="0"/>
                      <a:pt x="8066193" y="50664"/>
                      <a:pt x="8066193" y="113162"/>
                    </a:cubicBezTo>
                    <a:lnTo>
                      <a:pt x="8066193" y="565798"/>
                    </a:lnTo>
                    <a:cubicBezTo>
                      <a:pt x="8066193" y="628296"/>
                      <a:pt x="8015529" y="678960"/>
                      <a:pt x="7953031" y="678960"/>
                    </a:cubicBezTo>
                    <a:lnTo>
                      <a:pt x="113162" y="678960"/>
                    </a:lnTo>
                    <a:cubicBezTo>
                      <a:pt x="50664" y="678960"/>
                      <a:pt x="0" y="628296"/>
                      <a:pt x="0" y="565798"/>
                    </a:cubicBezTo>
                    <a:lnTo>
                      <a:pt x="0" y="113162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338027" tIns="33144" rIns="338027" bIns="33144" numCol="1" spcCol="1270" anchor="ctr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linear secret-sharing</a:t>
                </a:r>
                <a:endParaRPr lang="en-US" sz="2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Plus Sign 17">
              <a:extLst>
                <a:ext uri="{FF2B5EF4-FFF2-40B4-BE49-F238E27FC236}">
                  <a16:creationId xmlns:a16="http://schemas.microsoft.com/office/drawing/2014/main" id="{8EE35968-F604-4BF8-BA24-5E318666FB9A}"/>
                </a:ext>
              </a:extLst>
            </p:cNvPr>
            <p:cNvSpPr/>
            <p:nvPr/>
          </p:nvSpPr>
          <p:spPr bwMode="auto">
            <a:xfrm>
              <a:off x="1066800" y="3706690"/>
              <a:ext cx="304800" cy="288926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Minus Sign 20">
              <a:extLst>
                <a:ext uri="{FF2B5EF4-FFF2-40B4-BE49-F238E27FC236}">
                  <a16:creationId xmlns:a16="http://schemas.microsoft.com/office/drawing/2014/main" id="{49AB1D57-07E0-4A7E-A5E2-2E51B8B85A1F}"/>
                </a:ext>
              </a:extLst>
            </p:cNvPr>
            <p:cNvSpPr/>
            <p:nvPr/>
          </p:nvSpPr>
          <p:spPr bwMode="auto">
            <a:xfrm>
              <a:off x="1066800" y="4008930"/>
              <a:ext cx="304800" cy="288926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8A1A42-3E5A-45D6-811B-934749463BFF}"/>
              </a:ext>
            </a:extLst>
          </p:cNvPr>
          <p:cNvGrpSpPr/>
          <p:nvPr/>
        </p:nvGrpSpPr>
        <p:grpSpPr>
          <a:xfrm>
            <a:off x="334434" y="4627403"/>
            <a:ext cx="11523133" cy="1643580"/>
            <a:chOff x="334434" y="4627403"/>
            <a:chExt cx="11523133" cy="16435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60BDAE0-C04A-4E07-A7CA-9F5ACCC5832A}"/>
                </a:ext>
              </a:extLst>
            </p:cNvPr>
            <p:cNvGrpSpPr/>
            <p:nvPr/>
          </p:nvGrpSpPr>
          <p:grpSpPr>
            <a:xfrm>
              <a:off x="334434" y="4627403"/>
              <a:ext cx="11523133" cy="1643580"/>
              <a:chOff x="334434" y="4627403"/>
              <a:chExt cx="11523133" cy="164358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30D4B95-F747-47FD-B166-3A973D24AC04}"/>
                  </a:ext>
                </a:extLst>
              </p:cNvPr>
              <p:cNvSpPr/>
              <p:nvPr/>
            </p:nvSpPr>
            <p:spPr>
              <a:xfrm>
                <a:off x="334434" y="4966883"/>
                <a:ext cx="11523133" cy="1304100"/>
              </a:xfrm>
              <a:custGeom>
                <a:avLst/>
                <a:gdLst>
                  <a:gd name="connsiteX0" fmla="*/ 0 w 11523133"/>
                  <a:gd name="connsiteY0" fmla="*/ 0 h 1304100"/>
                  <a:gd name="connsiteX1" fmla="*/ 11523133 w 11523133"/>
                  <a:gd name="connsiteY1" fmla="*/ 0 h 1304100"/>
                  <a:gd name="connsiteX2" fmla="*/ 11523133 w 11523133"/>
                  <a:gd name="connsiteY2" fmla="*/ 1304100 h 1304100"/>
                  <a:gd name="connsiteX3" fmla="*/ 0 w 11523133"/>
                  <a:gd name="connsiteY3" fmla="*/ 1304100 h 1304100"/>
                  <a:gd name="connsiteX4" fmla="*/ 0 w 11523133"/>
                  <a:gd name="connsiteY4" fmla="*/ 0 h 130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133" h="1304100">
                    <a:moveTo>
                      <a:pt x="0" y="0"/>
                    </a:moveTo>
                    <a:lnTo>
                      <a:pt x="11523133" y="0"/>
                    </a:lnTo>
                    <a:lnTo>
                      <a:pt x="11523133" y="1304100"/>
                    </a:lnTo>
                    <a:lnTo>
                      <a:pt x="0" y="1304100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7280" tIns="548640" rIns="0" bIns="228600" numCol="1" spcCol="1270" anchor="b" anchorCtr="0">
                <a:noAutofit/>
              </a:bodyPr>
              <a:lstStyle/>
              <a:p>
                <a:pPr marL="0" lvl="1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kern="1200" baseline="0" dirty="0"/>
                  <a:t>strong push recently due to applications in machine learning</a:t>
                </a:r>
                <a:endParaRPr lang="en-US" kern="1200" dirty="0"/>
              </a:p>
              <a:p>
                <a:pPr marL="0" lvl="1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kern="1200" baseline="0" dirty="0"/>
                  <a:t>might still take a long time to mature</a:t>
                </a:r>
                <a:endParaRPr lang="en-US" kern="1200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3605459-2609-4BDE-9F6D-A06F0CFA8780}"/>
                  </a:ext>
                </a:extLst>
              </p:cNvPr>
              <p:cNvSpPr/>
              <p:nvPr/>
            </p:nvSpPr>
            <p:spPr>
              <a:xfrm>
                <a:off x="910590" y="4627403"/>
                <a:ext cx="8066193" cy="678960"/>
              </a:xfrm>
              <a:custGeom>
                <a:avLst/>
                <a:gdLst>
                  <a:gd name="connsiteX0" fmla="*/ 0 w 8066193"/>
                  <a:gd name="connsiteY0" fmla="*/ 113162 h 678960"/>
                  <a:gd name="connsiteX1" fmla="*/ 113162 w 8066193"/>
                  <a:gd name="connsiteY1" fmla="*/ 0 h 678960"/>
                  <a:gd name="connsiteX2" fmla="*/ 7953031 w 8066193"/>
                  <a:gd name="connsiteY2" fmla="*/ 0 h 678960"/>
                  <a:gd name="connsiteX3" fmla="*/ 8066193 w 8066193"/>
                  <a:gd name="connsiteY3" fmla="*/ 113162 h 678960"/>
                  <a:gd name="connsiteX4" fmla="*/ 8066193 w 8066193"/>
                  <a:gd name="connsiteY4" fmla="*/ 565798 h 678960"/>
                  <a:gd name="connsiteX5" fmla="*/ 7953031 w 8066193"/>
                  <a:gd name="connsiteY5" fmla="*/ 678960 h 678960"/>
                  <a:gd name="connsiteX6" fmla="*/ 113162 w 8066193"/>
                  <a:gd name="connsiteY6" fmla="*/ 678960 h 678960"/>
                  <a:gd name="connsiteX7" fmla="*/ 0 w 8066193"/>
                  <a:gd name="connsiteY7" fmla="*/ 565798 h 678960"/>
                  <a:gd name="connsiteX8" fmla="*/ 0 w 8066193"/>
                  <a:gd name="connsiteY8" fmla="*/ 113162 h 67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66193" h="678960">
                    <a:moveTo>
                      <a:pt x="0" y="113162"/>
                    </a:moveTo>
                    <a:cubicBezTo>
                      <a:pt x="0" y="50664"/>
                      <a:pt x="50664" y="0"/>
                      <a:pt x="113162" y="0"/>
                    </a:cubicBezTo>
                    <a:lnTo>
                      <a:pt x="7953031" y="0"/>
                    </a:lnTo>
                    <a:cubicBezTo>
                      <a:pt x="8015529" y="0"/>
                      <a:pt x="8066193" y="50664"/>
                      <a:pt x="8066193" y="113162"/>
                    </a:cubicBezTo>
                    <a:lnTo>
                      <a:pt x="8066193" y="565798"/>
                    </a:lnTo>
                    <a:cubicBezTo>
                      <a:pt x="8066193" y="628296"/>
                      <a:pt x="8015529" y="678960"/>
                      <a:pt x="7953031" y="678960"/>
                    </a:cubicBezTo>
                    <a:lnTo>
                      <a:pt x="113162" y="678960"/>
                    </a:lnTo>
                    <a:cubicBezTo>
                      <a:pt x="50664" y="678960"/>
                      <a:pt x="0" y="628296"/>
                      <a:pt x="0" y="565798"/>
                    </a:cubicBezTo>
                    <a:lnTo>
                      <a:pt x="0" y="113162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338027" tIns="33144" rIns="338027" bIns="33144" numCol="1" spcCol="1270" anchor="ctr" anchorCtr="0">
                <a:noAutofit/>
              </a:bodyPr>
              <a:lstStyle/>
              <a:p>
                <a:pPr marL="0" lvl="0" indent="0" algn="l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200" kern="1200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fully homomorphic encryption</a:t>
                </a:r>
                <a:endParaRPr lang="en-US" sz="2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F906DFA1-4053-44C6-94CB-210804E265BF}"/>
                </a:ext>
              </a:extLst>
            </p:cNvPr>
            <p:cNvSpPr/>
            <p:nvPr/>
          </p:nvSpPr>
          <p:spPr bwMode="auto">
            <a:xfrm>
              <a:off x="1066800" y="5479025"/>
              <a:ext cx="304800" cy="288926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id="{3ADE5F83-7D79-4E1D-88A9-EE74AFC30228}"/>
                </a:ext>
              </a:extLst>
            </p:cNvPr>
            <p:cNvSpPr/>
            <p:nvPr/>
          </p:nvSpPr>
          <p:spPr bwMode="auto">
            <a:xfrm>
              <a:off x="1066800" y="5781265"/>
              <a:ext cx="304800" cy="288926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310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A856BF9-3B90-48AD-B796-F7B23A797A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A856BF9-3B90-48AD-B796-F7B23A797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Bernd Steinkopf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1"/>
              <a:t>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2201070" y="5452014"/>
            <a:ext cx="1293429" cy="133350"/>
          </a:xfrm>
        </p:spPr>
        <p:txBody>
          <a:bodyPr/>
          <a:lstStyle/>
          <a:p>
            <a:r>
              <a:rPr lang="en-US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9FC3-D102-4AF8-9F84-24169AFC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Contracts in the Real World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AF8F3-0247-4A5E-842F-7034701C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73C3F-FC06-49B1-9493-9DCE4C3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7E23D-EC74-4667-A5B0-C7638381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C9E22-1B76-46A8-871B-C48D8E59C6F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80899A-95DD-4BED-A23E-3245EE8D783E}"/>
              </a:ext>
            </a:extLst>
          </p:cNvPr>
          <p:cNvGrpSpPr/>
          <p:nvPr/>
        </p:nvGrpSpPr>
        <p:grpSpPr>
          <a:xfrm>
            <a:off x="6197599" y="980070"/>
            <a:ext cx="5659970" cy="5478625"/>
            <a:chOff x="6197599" y="980070"/>
            <a:chExt cx="5659970" cy="5478625"/>
          </a:xfrm>
        </p:grpSpPr>
        <p:sp>
          <p:nvSpPr>
            <p:cNvPr id="30" name="Content Placeholder 3">
              <a:extLst>
                <a:ext uri="{FF2B5EF4-FFF2-40B4-BE49-F238E27FC236}">
                  <a16:creationId xmlns:a16="http://schemas.microsoft.com/office/drawing/2014/main" id="{2C5102E3-405F-44FB-83DF-C9A6A7F715C7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BF549D-1823-40C4-B544-DB84A5C18730}"/>
                </a:ext>
              </a:extLst>
            </p:cNvPr>
            <p:cNvSpPr/>
            <p:nvPr/>
          </p:nvSpPr>
          <p:spPr bwMode="auto">
            <a:xfrm>
              <a:off x="6197599" y="5319922"/>
              <a:ext cx="5659967" cy="11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Blockchain Use Cases in the Energy Industry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Andoni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M.,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Robu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V., Flynn, D., Abram, S.,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Geach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D.,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Jenkins, D., McCallum, P., &amp; Peacock, A. (2019).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Blockchain technology in the energy sector: A systematic review of challenges and opportunities. In Renewable and Sustainable Energy Reviews (Vol. 100, pp. 143–174). https://doi.org/10.1016/j.rser.2018.10.014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31ADF3-2C86-4E34-8E91-2824D922A181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… especially in the Energy Industry.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F0F62B-01D6-4A6E-8246-B5BC48445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7048" y="1848041"/>
              <a:ext cx="5121068" cy="322478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1FB74C-428E-4757-AC22-F6FD4F2A0DD1}"/>
              </a:ext>
            </a:extLst>
          </p:cNvPr>
          <p:cNvGrpSpPr/>
          <p:nvPr/>
        </p:nvGrpSpPr>
        <p:grpSpPr>
          <a:xfrm>
            <a:off x="334429" y="980070"/>
            <a:ext cx="5659970" cy="5478625"/>
            <a:chOff x="6197599" y="980070"/>
            <a:chExt cx="5659970" cy="5478625"/>
          </a:xfrm>
        </p:grpSpPr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8AD981A6-B5C1-41F1-8412-0E8D01E18BEE}"/>
                </a:ext>
              </a:extLst>
            </p:cNvPr>
            <p:cNvSpPr txBox="1">
              <a:spLocks/>
            </p:cNvSpPr>
            <p:nvPr/>
          </p:nvSpPr>
          <p:spPr>
            <a:xfrm>
              <a:off x="6197602" y="981076"/>
              <a:ext cx="5659967" cy="5400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1588" indent="-1588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  <a:ea typeface="+mn-ea"/>
                  <a:cs typeface="Arial Unicode MS" pitchFamily="34" charset="-128"/>
                </a:defRPr>
              </a:lvl1pPr>
              <a:lvl2pPr marL="358775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2pPr>
              <a:lvl3pPr marL="625475" indent="-176213" algn="l" defTabSz="803275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baseline="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3pPr>
              <a:lvl4pPr marL="982663" indent="-1746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4pPr>
              <a:lvl5pPr marL="1257300" indent="-1825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Arial Unicode MS" pitchFamily="34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2"/>
                  </a:solidFill>
                  <a:latin typeface="+mn-lt"/>
                </a:defRPr>
              </a:lvl9pPr>
            </a:lstStyle>
            <a:p>
              <a:endParaRPr lang="en-US" kern="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8D70BD-3C19-4C59-80BB-28D98E6C353E}"/>
                </a:ext>
              </a:extLst>
            </p:cNvPr>
            <p:cNvSpPr/>
            <p:nvPr/>
          </p:nvSpPr>
          <p:spPr bwMode="auto">
            <a:xfrm>
              <a:off x="6197599" y="5319922"/>
              <a:ext cx="5659967" cy="1138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Number of Blockchain Studies by Industry (2017)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Casino, F.,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Dasaklis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T. K., &amp;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Patsakis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, C. (2019).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 systematic literature review of blockchain-based applications: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Current status, classification and open issues.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Telematics and Informatics, 36(November 2018), 55–81. https://doi.org/10.1016/j.tele.2018.11.006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0D7C17F-666F-45B2-B55D-26E50E7BFBBE}"/>
                </a:ext>
              </a:extLst>
            </p:cNvPr>
            <p:cNvSpPr/>
            <p:nvPr/>
          </p:nvSpPr>
          <p:spPr bwMode="auto">
            <a:xfrm>
              <a:off x="6197600" y="980070"/>
              <a:ext cx="5659967" cy="5439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Rise of Smart Contracts,…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9B40DDA-D743-4CFA-B028-34D7B9673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7048" y="2213681"/>
              <a:ext cx="5121068" cy="2493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9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3B33-2777-446C-A6E5-8FFD6A2C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Issues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C847833-4C57-45ED-83DC-F9236F79FB23}"/>
              </a:ext>
            </a:extLst>
          </p:cNvPr>
          <p:cNvSpPr/>
          <p:nvPr/>
        </p:nvSpPr>
        <p:spPr>
          <a:xfrm>
            <a:off x="340396" y="2514601"/>
            <a:ext cx="3195868" cy="2333623"/>
          </a:xfrm>
          <a:custGeom>
            <a:avLst/>
            <a:gdLst>
              <a:gd name="connsiteX0" fmla="*/ 0 w 3195868"/>
              <a:gd name="connsiteY0" fmla="*/ 388945 h 2333623"/>
              <a:gd name="connsiteX1" fmla="*/ 388945 w 3195868"/>
              <a:gd name="connsiteY1" fmla="*/ 0 h 2333623"/>
              <a:gd name="connsiteX2" fmla="*/ 2806923 w 3195868"/>
              <a:gd name="connsiteY2" fmla="*/ 0 h 2333623"/>
              <a:gd name="connsiteX3" fmla="*/ 3195868 w 3195868"/>
              <a:gd name="connsiteY3" fmla="*/ 388945 h 2333623"/>
              <a:gd name="connsiteX4" fmla="*/ 3195868 w 3195868"/>
              <a:gd name="connsiteY4" fmla="*/ 1944678 h 2333623"/>
              <a:gd name="connsiteX5" fmla="*/ 2806923 w 3195868"/>
              <a:gd name="connsiteY5" fmla="*/ 2333623 h 2333623"/>
              <a:gd name="connsiteX6" fmla="*/ 388945 w 3195868"/>
              <a:gd name="connsiteY6" fmla="*/ 2333623 h 2333623"/>
              <a:gd name="connsiteX7" fmla="*/ 0 w 3195868"/>
              <a:gd name="connsiteY7" fmla="*/ 1944678 h 2333623"/>
              <a:gd name="connsiteX8" fmla="*/ 0 w 3195868"/>
              <a:gd name="connsiteY8" fmla="*/ 388945 h 233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868" h="2333623">
                <a:moveTo>
                  <a:pt x="0" y="388945"/>
                </a:moveTo>
                <a:cubicBezTo>
                  <a:pt x="0" y="174137"/>
                  <a:pt x="174137" y="0"/>
                  <a:pt x="388945" y="0"/>
                </a:cubicBezTo>
                <a:lnTo>
                  <a:pt x="2806923" y="0"/>
                </a:lnTo>
                <a:cubicBezTo>
                  <a:pt x="3021731" y="0"/>
                  <a:pt x="3195868" y="174137"/>
                  <a:pt x="3195868" y="388945"/>
                </a:cubicBezTo>
                <a:lnTo>
                  <a:pt x="3195868" y="1944678"/>
                </a:lnTo>
                <a:cubicBezTo>
                  <a:pt x="3195868" y="2159486"/>
                  <a:pt x="3021731" y="2333623"/>
                  <a:pt x="2806923" y="2333623"/>
                </a:cubicBezTo>
                <a:lnTo>
                  <a:pt x="388945" y="2333623"/>
                </a:lnTo>
                <a:cubicBezTo>
                  <a:pt x="174137" y="2333623"/>
                  <a:pt x="0" y="2159486"/>
                  <a:pt x="0" y="1944678"/>
                </a:cubicBezTo>
                <a:lnTo>
                  <a:pt x="0" y="38894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18" tIns="113918" rIns="113918" bIns="11391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What is preventing a more widespread adoption?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12E07A-7906-4DBC-805D-EAC057B7B8D3}"/>
              </a:ext>
            </a:extLst>
          </p:cNvPr>
          <p:cNvGrpSpPr/>
          <p:nvPr/>
        </p:nvGrpSpPr>
        <p:grpSpPr>
          <a:xfrm>
            <a:off x="3513249" y="2228613"/>
            <a:ext cx="4352457" cy="1452883"/>
            <a:chOff x="3513249" y="2228613"/>
            <a:chExt cx="4352457" cy="145288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D517F5-0B54-4E7F-A1D5-8D3F52388F23}"/>
                </a:ext>
              </a:extLst>
            </p:cNvPr>
            <p:cNvSpPr/>
            <p:nvPr/>
          </p:nvSpPr>
          <p:spPr>
            <a:xfrm rot="19194603">
              <a:off x="3513249" y="3278285"/>
              <a:ext cx="100383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003833" y="0"/>
                  </a:lnTo>
                </a:path>
              </a:pathLst>
            </a:custGeom>
            <a:no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F04D62-BCC4-452A-B999-A0078A8D7532}"/>
                </a:ext>
              </a:extLst>
            </p:cNvPr>
            <p:cNvSpPr/>
            <p:nvPr/>
          </p:nvSpPr>
          <p:spPr>
            <a:xfrm>
              <a:off x="4478694" y="2228613"/>
              <a:ext cx="3387012" cy="1452883"/>
            </a:xfrm>
            <a:custGeom>
              <a:avLst/>
              <a:gdLst>
                <a:gd name="connsiteX0" fmla="*/ 0 w 2647086"/>
                <a:gd name="connsiteY0" fmla="*/ 0 h 1452883"/>
                <a:gd name="connsiteX1" fmla="*/ 2647086 w 2647086"/>
                <a:gd name="connsiteY1" fmla="*/ 0 h 1452883"/>
                <a:gd name="connsiteX2" fmla="*/ 2647086 w 2647086"/>
                <a:gd name="connsiteY2" fmla="*/ 1452883 h 1452883"/>
                <a:gd name="connsiteX3" fmla="*/ 0 w 2647086"/>
                <a:gd name="connsiteY3" fmla="*/ 1452883 h 1452883"/>
                <a:gd name="connsiteX4" fmla="*/ 0 w 2647086"/>
                <a:gd name="connsiteY4" fmla="*/ 0 h 14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086" h="1452883">
                  <a:moveTo>
                    <a:pt x="0" y="0"/>
                  </a:moveTo>
                  <a:lnTo>
                    <a:pt x="2647086" y="0"/>
                  </a:lnTo>
                  <a:lnTo>
                    <a:pt x="2647086" y="1452883"/>
                  </a:lnTo>
                  <a:lnTo>
                    <a:pt x="0" y="145288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baseline="0" dirty="0"/>
                <a:t>Smart contracts are </a:t>
              </a:r>
              <a:r>
                <a:rPr lang="en-US" sz="1800" kern="1200" baseline="0" dirty="0">
                  <a:solidFill>
                    <a:srgbClr val="C00000"/>
                  </a:solidFill>
                </a:rPr>
                <a:t>slow</a:t>
              </a:r>
              <a:endParaRPr lang="en-US" sz="1800" kern="1200" dirty="0">
                <a:solidFill>
                  <a:srgbClr val="C00000"/>
                </a:solidFill>
              </a:endParaRP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baseline="0" dirty="0"/>
                <a:t>Many energy industry use cases rely on expensive computational work</a:t>
              </a:r>
              <a:endParaRPr lang="en-US" sz="14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662FA8-830F-4A15-946A-DF4455CD54B4}"/>
              </a:ext>
            </a:extLst>
          </p:cNvPr>
          <p:cNvGrpSpPr/>
          <p:nvPr/>
        </p:nvGrpSpPr>
        <p:grpSpPr>
          <a:xfrm>
            <a:off x="3513271" y="3681497"/>
            <a:ext cx="4277791" cy="1452715"/>
            <a:chOff x="3513271" y="3681497"/>
            <a:chExt cx="4277791" cy="145271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2C43A4-6943-4947-84D7-77EA80327900}"/>
                </a:ext>
              </a:extLst>
            </p:cNvPr>
            <p:cNvSpPr/>
            <p:nvPr/>
          </p:nvSpPr>
          <p:spPr>
            <a:xfrm rot="2405171">
              <a:off x="3513271" y="4084588"/>
              <a:ext cx="100402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004028" y="0"/>
                  </a:lnTo>
                </a:path>
              </a:pathLst>
            </a:custGeom>
            <a:no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7CEC4A-783A-492A-BBE9-2888A02EF933}"/>
                </a:ext>
              </a:extLst>
            </p:cNvPr>
            <p:cNvSpPr/>
            <p:nvPr/>
          </p:nvSpPr>
          <p:spPr>
            <a:xfrm>
              <a:off x="4575476" y="3681497"/>
              <a:ext cx="3215586" cy="1452715"/>
            </a:xfrm>
            <a:custGeom>
              <a:avLst/>
              <a:gdLst>
                <a:gd name="connsiteX0" fmla="*/ 0 w 2646750"/>
                <a:gd name="connsiteY0" fmla="*/ 0 h 1452715"/>
                <a:gd name="connsiteX1" fmla="*/ 2646750 w 2646750"/>
                <a:gd name="connsiteY1" fmla="*/ 0 h 1452715"/>
                <a:gd name="connsiteX2" fmla="*/ 2646750 w 2646750"/>
                <a:gd name="connsiteY2" fmla="*/ 1452715 h 1452715"/>
                <a:gd name="connsiteX3" fmla="*/ 0 w 2646750"/>
                <a:gd name="connsiteY3" fmla="*/ 1452715 h 1452715"/>
                <a:gd name="connsiteX4" fmla="*/ 0 w 2646750"/>
                <a:gd name="connsiteY4" fmla="*/ 0 h 1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750" h="1452715">
                  <a:moveTo>
                    <a:pt x="0" y="0"/>
                  </a:moveTo>
                  <a:lnTo>
                    <a:pt x="2646750" y="0"/>
                  </a:lnTo>
                  <a:lnTo>
                    <a:pt x="2646750" y="1452715"/>
                  </a:lnTo>
                  <a:lnTo>
                    <a:pt x="0" y="14527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baseline="0" dirty="0"/>
                <a:t>Smart contracts are </a:t>
              </a:r>
              <a:r>
                <a:rPr lang="en-US" sz="1800" kern="1200" baseline="0" dirty="0">
                  <a:solidFill>
                    <a:srgbClr val="C00000"/>
                  </a:solidFill>
                </a:rPr>
                <a:t>public</a:t>
              </a:r>
              <a:endParaRPr lang="en-US" sz="1800" kern="1200" dirty="0">
                <a:solidFill>
                  <a:srgbClr val="C00000"/>
                </a:solidFill>
              </a:endParaRP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baseline="0" dirty="0"/>
                <a:t>Energy-industrial use cases deal with highly sensitive user data </a:t>
              </a:r>
              <a:br>
                <a:rPr lang="en-US" sz="1400" kern="1200" baseline="0" dirty="0"/>
              </a:br>
              <a:r>
                <a:rPr lang="en-US" sz="1400" kern="1200" baseline="0" dirty="0"/>
                <a:t>(e.g. location, payments, etc.)</a:t>
              </a:r>
              <a:endParaRPr lang="en-US" sz="1400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ABFDFD-D9B1-4FB9-9DCF-DD22E5A4D146}"/>
              </a:ext>
            </a:extLst>
          </p:cNvPr>
          <p:cNvGrpSpPr/>
          <p:nvPr/>
        </p:nvGrpSpPr>
        <p:grpSpPr>
          <a:xfrm>
            <a:off x="7674700" y="2514601"/>
            <a:ext cx="4176903" cy="2333623"/>
            <a:chOff x="7674700" y="2514601"/>
            <a:chExt cx="4176903" cy="233362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725E1E-C190-43C1-9443-C4A12E836374}"/>
                </a:ext>
              </a:extLst>
            </p:cNvPr>
            <p:cNvSpPr/>
            <p:nvPr/>
          </p:nvSpPr>
          <p:spPr>
            <a:xfrm rot="13205397">
              <a:off x="7674917" y="3278285"/>
              <a:ext cx="100383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003833" y="0"/>
                  </a:lnTo>
                </a:path>
              </a:pathLst>
            </a:custGeom>
            <a:no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614510-38AA-4A51-AA58-EA23A2D3E8D0}"/>
                </a:ext>
              </a:extLst>
            </p:cNvPr>
            <p:cNvSpPr/>
            <p:nvPr/>
          </p:nvSpPr>
          <p:spPr>
            <a:xfrm rot="8394829">
              <a:off x="7674700" y="4084588"/>
              <a:ext cx="100402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004028" y="0"/>
                  </a:lnTo>
                </a:path>
              </a:pathLst>
            </a:custGeom>
            <a:noFill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58CF79-FA49-4615-ABAE-B44DF3E510EB}"/>
                </a:ext>
              </a:extLst>
            </p:cNvPr>
            <p:cNvSpPr/>
            <p:nvPr/>
          </p:nvSpPr>
          <p:spPr>
            <a:xfrm>
              <a:off x="8655735" y="2514601"/>
              <a:ext cx="3195868" cy="2333623"/>
            </a:xfrm>
            <a:custGeom>
              <a:avLst/>
              <a:gdLst>
                <a:gd name="connsiteX0" fmla="*/ 0 w 3195868"/>
                <a:gd name="connsiteY0" fmla="*/ 388945 h 2333623"/>
                <a:gd name="connsiteX1" fmla="*/ 388945 w 3195868"/>
                <a:gd name="connsiteY1" fmla="*/ 0 h 2333623"/>
                <a:gd name="connsiteX2" fmla="*/ 2806923 w 3195868"/>
                <a:gd name="connsiteY2" fmla="*/ 0 h 2333623"/>
                <a:gd name="connsiteX3" fmla="*/ 3195868 w 3195868"/>
                <a:gd name="connsiteY3" fmla="*/ 388945 h 2333623"/>
                <a:gd name="connsiteX4" fmla="*/ 3195868 w 3195868"/>
                <a:gd name="connsiteY4" fmla="*/ 1944678 h 2333623"/>
                <a:gd name="connsiteX5" fmla="*/ 2806923 w 3195868"/>
                <a:gd name="connsiteY5" fmla="*/ 2333623 h 2333623"/>
                <a:gd name="connsiteX6" fmla="*/ 388945 w 3195868"/>
                <a:gd name="connsiteY6" fmla="*/ 2333623 h 2333623"/>
                <a:gd name="connsiteX7" fmla="*/ 0 w 3195868"/>
                <a:gd name="connsiteY7" fmla="*/ 1944678 h 2333623"/>
                <a:gd name="connsiteX8" fmla="*/ 0 w 3195868"/>
                <a:gd name="connsiteY8" fmla="*/ 388945 h 233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5868" h="2333623">
                  <a:moveTo>
                    <a:pt x="0" y="388945"/>
                  </a:moveTo>
                  <a:cubicBezTo>
                    <a:pt x="0" y="174137"/>
                    <a:pt x="174137" y="0"/>
                    <a:pt x="388945" y="0"/>
                  </a:cubicBezTo>
                  <a:lnTo>
                    <a:pt x="2806923" y="0"/>
                  </a:lnTo>
                  <a:cubicBezTo>
                    <a:pt x="3021731" y="0"/>
                    <a:pt x="3195868" y="174137"/>
                    <a:pt x="3195868" y="388945"/>
                  </a:cubicBezTo>
                  <a:lnTo>
                    <a:pt x="3195868" y="1944678"/>
                  </a:lnTo>
                  <a:cubicBezTo>
                    <a:pt x="3195868" y="2159486"/>
                    <a:pt x="3021731" y="2333623"/>
                    <a:pt x="2806923" y="2333623"/>
                  </a:cubicBezTo>
                  <a:lnTo>
                    <a:pt x="388945" y="2333623"/>
                  </a:lnTo>
                  <a:cubicBezTo>
                    <a:pt x="174137" y="2333623"/>
                    <a:pt x="0" y="2159486"/>
                    <a:pt x="0" y="1944678"/>
                  </a:cubicBezTo>
                  <a:lnTo>
                    <a:pt x="0" y="38894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918" tIns="113918" rIns="113918" bIns="11391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We aim to fix this with privacy-preserving verifiable computation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AE7F6-2331-43ED-B133-215B0269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88C33-87C6-472A-BB63-BF39FCFF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7C97-2229-41B9-BF0E-B2E604AA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8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E8612-E930-4FDC-BF57-43520DB8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F8907-AEDB-43DB-A9AB-9F305173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402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26FA-0C37-4680-84D9-E51832F2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Thesis Focus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F362B3-927A-47B2-865B-B25835082AE1}"/>
              </a:ext>
            </a:extLst>
          </p:cNvPr>
          <p:cNvGrpSpPr/>
          <p:nvPr/>
        </p:nvGrpSpPr>
        <p:grpSpPr>
          <a:xfrm>
            <a:off x="832498" y="2940994"/>
            <a:ext cx="10515601" cy="2738286"/>
            <a:chOff x="832498" y="2940994"/>
            <a:chExt cx="10515601" cy="273828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1DA014-5035-4B12-96FE-F4079C4C0F62}"/>
                </a:ext>
              </a:extLst>
            </p:cNvPr>
            <p:cNvSpPr/>
            <p:nvPr/>
          </p:nvSpPr>
          <p:spPr>
            <a:xfrm>
              <a:off x="832498" y="4023281"/>
              <a:ext cx="10515601" cy="1655999"/>
            </a:xfrm>
            <a:custGeom>
              <a:avLst/>
              <a:gdLst>
                <a:gd name="connsiteX0" fmla="*/ 0 w 10515601"/>
                <a:gd name="connsiteY0" fmla="*/ 0 h 1689794"/>
                <a:gd name="connsiteX1" fmla="*/ 10515601 w 10515601"/>
                <a:gd name="connsiteY1" fmla="*/ 0 h 1689794"/>
                <a:gd name="connsiteX2" fmla="*/ 10515601 w 10515601"/>
                <a:gd name="connsiteY2" fmla="*/ 1689794 h 1689794"/>
                <a:gd name="connsiteX3" fmla="*/ 0 w 10515601"/>
                <a:gd name="connsiteY3" fmla="*/ 1689794 h 1689794"/>
                <a:gd name="connsiteX4" fmla="*/ 0 w 10515601"/>
                <a:gd name="connsiteY4" fmla="*/ 0 h 168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1" h="1689794">
                  <a:moveTo>
                    <a:pt x="0" y="0"/>
                  </a:moveTo>
                  <a:lnTo>
                    <a:pt x="10515601" y="0"/>
                  </a:lnTo>
                  <a:lnTo>
                    <a:pt x="10515601" y="1689794"/>
                  </a:lnTo>
                  <a:lnTo>
                    <a:pt x="0" y="16897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933769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i="1" kern="1200" dirty="0"/>
                <a:t>Analysis and Implementation of Verifiable Computation Techniques </a:t>
              </a:r>
              <a:br>
                <a:rPr lang="en-US" sz="2200" i="1" kern="1200" dirty="0"/>
              </a:br>
              <a:r>
                <a:rPr lang="en-US" sz="2200" i="1" kern="1200" dirty="0"/>
                <a:t>for Energy Blockchain Applications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1C567ACA-4F98-4A87-BDF9-C5CF17895128}"/>
                </a:ext>
              </a:extLst>
            </p:cNvPr>
            <p:cNvSpPr/>
            <p:nvPr/>
          </p:nvSpPr>
          <p:spPr bwMode="auto">
            <a:xfrm>
              <a:off x="5594998" y="2940994"/>
              <a:ext cx="990600" cy="1143000"/>
            </a:xfrm>
            <a:prstGeom prst="downArrow">
              <a:avLst/>
            </a:prstGeom>
            <a:solidFill>
              <a:srgbClr val="0070C9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14C935-666C-4E98-9CF4-DF98E3752EC6}"/>
                </a:ext>
              </a:extLst>
            </p:cNvPr>
            <p:cNvSpPr/>
            <p:nvPr/>
          </p:nvSpPr>
          <p:spPr>
            <a:xfrm>
              <a:off x="889000" y="4901975"/>
              <a:ext cx="2572398" cy="705869"/>
            </a:xfrm>
            <a:custGeom>
              <a:avLst/>
              <a:gdLst>
                <a:gd name="connsiteX0" fmla="*/ 0 w 2628900"/>
                <a:gd name="connsiteY0" fmla="*/ 0 h 777305"/>
                <a:gd name="connsiteX1" fmla="*/ 2628900 w 2628900"/>
                <a:gd name="connsiteY1" fmla="*/ 0 h 777305"/>
                <a:gd name="connsiteX2" fmla="*/ 2628900 w 2628900"/>
                <a:gd name="connsiteY2" fmla="*/ 777305 h 777305"/>
                <a:gd name="connsiteX3" fmla="*/ 0 w 2628900"/>
                <a:gd name="connsiteY3" fmla="*/ 777305 h 777305"/>
                <a:gd name="connsiteX4" fmla="*/ 0 w 2628900"/>
                <a:gd name="connsiteY4" fmla="*/ 0 h 77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900" h="777305">
                  <a:moveTo>
                    <a:pt x="0" y="0"/>
                  </a:moveTo>
                  <a:lnTo>
                    <a:pt x="2628900" y="0"/>
                  </a:lnTo>
                  <a:lnTo>
                    <a:pt x="2628900" y="777305"/>
                  </a:lnTo>
                  <a:lnTo>
                    <a:pt x="0" y="77730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throughout writing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0425AC-4A6D-4D17-9889-18FFB72F9108}"/>
              </a:ext>
            </a:extLst>
          </p:cNvPr>
          <p:cNvSpPr/>
          <p:nvPr/>
        </p:nvSpPr>
        <p:spPr>
          <a:xfrm>
            <a:off x="3461398" y="4901975"/>
            <a:ext cx="2628900" cy="705869"/>
          </a:xfrm>
          <a:custGeom>
            <a:avLst/>
            <a:gdLst>
              <a:gd name="connsiteX0" fmla="*/ 0 w 2628900"/>
              <a:gd name="connsiteY0" fmla="*/ 0 h 777305"/>
              <a:gd name="connsiteX1" fmla="*/ 2628900 w 2628900"/>
              <a:gd name="connsiteY1" fmla="*/ 0 h 777305"/>
              <a:gd name="connsiteX2" fmla="*/ 2628900 w 2628900"/>
              <a:gd name="connsiteY2" fmla="*/ 777305 h 777305"/>
              <a:gd name="connsiteX3" fmla="*/ 0 w 2628900"/>
              <a:gd name="connsiteY3" fmla="*/ 777305 h 777305"/>
              <a:gd name="connsiteX4" fmla="*/ 0 w 2628900"/>
              <a:gd name="connsiteY4" fmla="*/ 0 h 77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305">
                <a:moveTo>
                  <a:pt x="0" y="0"/>
                </a:moveTo>
                <a:lnTo>
                  <a:pt x="2628900" y="0"/>
                </a:lnTo>
                <a:lnTo>
                  <a:pt x="2628900" y="777305"/>
                </a:lnTo>
                <a:lnTo>
                  <a:pt x="0" y="77730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research-driven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85938D-A175-49C9-8650-D03C04F2C65F}"/>
              </a:ext>
            </a:extLst>
          </p:cNvPr>
          <p:cNvSpPr/>
          <p:nvPr/>
        </p:nvSpPr>
        <p:spPr>
          <a:xfrm>
            <a:off x="6090298" y="4901975"/>
            <a:ext cx="2628900" cy="705869"/>
          </a:xfrm>
          <a:custGeom>
            <a:avLst/>
            <a:gdLst>
              <a:gd name="connsiteX0" fmla="*/ 0 w 2628900"/>
              <a:gd name="connsiteY0" fmla="*/ 0 h 777305"/>
              <a:gd name="connsiteX1" fmla="*/ 2628900 w 2628900"/>
              <a:gd name="connsiteY1" fmla="*/ 0 h 777305"/>
              <a:gd name="connsiteX2" fmla="*/ 2628900 w 2628900"/>
              <a:gd name="connsiteY2" fmla="*/ 777305 h 777305"/>
              <a:gd name="connsiteX3" fmla="*/ 0 w 2628900"/>
              <a:gd name="connsiteY3" fmla="*/ 777305 h 777305"/>
              <a:gd name="connsiteX4" fmla="*/ 0 w 2628900"/>
              <a:gd name="connsiteY4" fmla="*/ 0 h 77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305">
                <a:moveTo>
                  <a:pt x="0" y="0"/>
                </a:moveTo>
                <a:lnTo>
                  <a:pt x="2628900" y="0"/>
                </a:lnTo>
                <a:lnTo>
                  <a:pt x="2628900" y="777305"/>
                </a:lnTo>
                <a:lnTo>
                  <a:pt x="0" y="77730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all computations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E99DFE-0FEA-4DC6-BEFF-9C3EC7E2483A}"/>
              </a:ext>
            </a:extLst>
          </p:cNvPr>
          <p:cNvSpPr/>
          <p:nvPr/>
        </p:nvSpPr>
        <p:spPr>
          <a:xfrm>
            <a:off x="8719198" y="4901975"/>
            <a:ext cx="2582215" cy="705869"/>
          </a:xfrm>
          <a:custGeom>
            <a:avLst/>
            <a:gdLst>
              <a:gd name="connsiteX0" fmla="*/ 0 w 2628900"/>
              <a:gd name="connsiteY0" fmla="*/ 0 h 777305"/>
              <a:gd name="connsiteX1" fmla="*/ 2628900 w 2628900"/>
              <a:gd name="connsiteY1" fmla="*/ 0 h 777305"/>
              <a:gd name="connsiteX2" fmla="*/ 2628900 w 2628900"/>
              <a:gd name="connsiteY2" fmla="*/ 777305 h 777305"/>
              <a:gd name="connsiteX3" fmla="*/ 0 w 2628900"/>
              <a:gd name="connsiteY3" fmla="*/ 777305 h 777305"/>
              <a:gd name="connsiteX4" fmla="*/ 0 w 2628900"/>
              <a:gd name="connsiteY4" fmla="*/ 0 h 77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305">
                <a:moveTo>
                  <a:pt x="0" y="0"/>
                </a:moveTo>
                <a:lnTo>
                  <a:pt x="2628900" y="0"/>
                </a:lnTo>
                <a:lnTo>
                  <a:pt x="2628900" y="777305"/>
                </a:lnTo>
                <a:lnTo>
                  <a:pt x="0" y="77730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privacy first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E789FB-3D0B-4192-9490-2FADFA6CAF04}"/>
              </a:ext>
            </a:extLst>
          </p:cNvPr>
          <p:cNvSpPr/>
          <p:nvPr/>
        </p:nvSpPr>
        <p:spPr>
          <a:xfrm>
            <a:off x="832498" y="1449723"/>
            <a:ext cx="10515601" cy="16822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5" rIns="156464" bIns="100584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i="1" kern="1200" dirty="0"/>
              <a:t>Blockchain-based Decentralized Optimization </a:t>
            </a:r>
            <a:br>
              <a:rPr lang="en-US" sz="2200" i="1" kern="1200" dirty="0"/>
            </a:br>
            <a:r>
              <a:rPr lang="en-US" sz="2200" i="1" kern="1200" dirty="0"/>
              <a:t>for Energy Industry Applications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54D226-9373-4B9E-8896-DA88B05FE80A}"/>
              </a:ext>
            </a:extLst>
          </p:cNvPr>
          <p:cNvSpPr/>
          <p:nvPr/>
        </p:nvSpPr>
        <p:spPr>
          <a:xfrm>
            <a:off x="889000" y="2361939"/>
            <a:ext cx="2572398" cy="705657"/>
          </a:xfrm>
          <a:custGeom>
            <a:avLst/>
            <a:gdLst>
              <a:gd name="connsiteX0" fmla="*/ 0 w 2628900"/>
              <a:gd name="connsiteY0" fmla="*/ 0 h 777072"/>
              <a:gd name="connsiteX1" fmla="*/ 2628900 w 2628900"/>
              <a:gd name="connsiteY1" fmla="*/ 0 h 777072"/>
              <a:gd name="connsiteX2" fmla="*/ 2628900 w 2628900"/>
              <a:gd name="connsiteY2" fmla="*/ 777072 h 777072"/>
              <a:gd name="connsiteX3" fmla="*/ 0 w 2628900"/>
              <a:gd name="connsiteY3" fmla="*/ 777072 h 777072"/>
              <a:gd name="connsiteX4" fmla="*/ 0 w 2628900"/>
              <a:gd name="connsiteY4" fmla="*/ 0 h 7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072">
                <a:moveTo>
                  <a:pt x="0" y="0"/>
                </a:moveTo>
                <a:lnTo>
                  <a:pt x="2628900" y="0"/>
                </a:lnTo>
                <a:lnTo>
                  <a:pt x="2628900" y="777072"/>
                </a:lnTo>
                <a:lnTo>
                  <a:pt x="0" y="777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first draft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8F104DF-38A3-4F84-80C0-44BC0542A362}"/>
              </a:ext>
            </a:extLst>
          </p:cNvPr>
          <p:cNvSpPr/>
          <p:nvPr/>
        </p:nvSpPr>
        <p:spPr>
          <a:xfrm>
            <a:off x="3461398" y="2361939"/>
            <a:ext cx="2628900" cy="705657"/>
          </a:xfrm>
          <a:custGeom>
            <a:avLst/>
            <a:gdLst>
              <a:gd name="connsiteX0" fmla="*/ 0 w 2628900"/>
              <a:gd name="connsiteY0" fmla="*/ 0 h 777072"/>
              <a:gd name="connsiteX1" fmla="*/ 2628900 w 2628900"/>
              <a:gd name="connsiteY1" fmla="*/ 0 h 777072"/>
              <a:gd name="connsiteX2" fmla="*/ 2628900 w 2628900"/>
              <a:gd name="connsiteY2" fmla="*/ 777072 h 777072"/>
              <a:gd name="connsiteX3" fmla="*/ 0 w 2628900"/>
              <a:gd name="connsiteY3" fmla="*/ 777072 h 777072"/>
              <a:gd name="connsiteX4" fmla="*/ 0 w 2628900"/>
              <a:gd name="connsiteY4" fmla="*/ 0 h 7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072">
                <a:moveTo>
                  <a:pt x="0" y="0"/>
                </a:moveTo>
                <a:lnTo>
                  <a:pt x="2628900" y="0"/>
                </a:lnTo>
                <a:lnTo>
                  <a:pt x="2628900" y="777072"/>
                </a:lnTo>
                <a:lnTo>
                  <a:pt x="0" y="777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project-driven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F52E77-01E1-4DC0-BDA4-6F6C5ACA3175}"/>
              </a:ext>
            </a:extLst>
          </p:cNvPr>
          <p:cNvSpPr/>
          <p:nvPr/>
        </p:nvSpPr>
        <p:spPr>
          <a:xfrm>
            <a:off x="6090298" y="2361939"/>
            <a:ext cx="2628900" cy="705657"/>
          </a:xfrm>
          <a:custGeom>
            <a:avLst/>
            <a:gdLst>
              <a:gd name="connsiteX0" fmla="*/ 0 w 2628900"/>
              <a:gd name="connsiteY0" fmla="*/ 0 h 777072"/>
              <a:gd name="connsiteX1" fmla="*/ 2628900 w 2628900"/>
              <a:gd name="connsiteY1" fmla="*/ 0 h 777072"/>
              <a:gd name="connsiteX2" fmla="*/ 2628900 w 2628900"/>
              <a:gd name="connsiteY2" fmla="*/ 777072 h 777072"/>
              <a:gd name="connsiteX3" fmla="*/ 0 w 2628900"/>
              <a:gd name="connsiteY3" fmla="*/ 777072 h 777072"/>
              <a:gd name="connsiteX4" fmla="*/ 0 w 2628900"/>
              <a:gd name="connsiteY4" fmla="*/ 0 h 7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072">
                <a:moveTo>
                  <a:pt x="0" y="0"/>
                </a:moveTo>
                <a:lnTo>
                  <a:pt x="2628900" y="0"/>
                </a:lnTo>
                <a:lnTo>
                  <a:pt x="2628900" y="777072"/>
                </a:lnTo>
                <a:lnTo>
                  <a:pt x="0" y="777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optimizations only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A0F089-FF3F-4A20-9290-778ECADAE755}"/>
              </a:ext>
            </a:extLst>
          </p:cNvPr>
          <p:cNvSpPr/>
          <p:nvPr/>
        </p:nvSpPr>
        <p:spPr>
          <a:xfrm>
            <a:off x="8719198" y="2361939"/>
            <a:ext cx="2582215" cy="705657"/>
          </a:xfrm>
          <a:custGeom>
            <a:avLst/>
            <a:gdLst>
              <a:gd name="connsiteX0" fmla="*/ 0 w 2628900"/>
              <a:gd name="connsiteY0" fmla="*/ 0 h 777072"/>
              <a:gd name="connsiteX1" fmla="*/ 2628900 w 2628900"/>
              <a:gd name="connsiteY1" fmla="*/ 0 h 777072"/>
              <a:gd name="connsiteX2" fmla="*/ 2628900 w 2628900"/>
              <a:gd name="connsiteY2" fmla="*/ 777072 h 777072"/>
              <a:gd name="connsiteX3" fmla="*/ 0 w 2628900"/>
              <a:gd name="connsiteY3" fmla="*/ 777072 h 777072"/>
              <a:gd name="connsiteX4" fmla="*/ 0 w 2628900"/>
              <a:gd name="connsiteY4" fmla="*/ 0 h 7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777072">
                <a:moveTo>
                  <a:pt x="0" y="0"/>
                </a:moveTo>
                <a:lnTo>
                  <a:pt x="2628900" y="0"/>
                </a:lnTo>
                <a:lnTo>
                  <a:pt x="2628900" y="777072"/>
                </a:lnTo>
                <a:lnTo>
                  <a:pt x="0" y="77707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privacy as afterthought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DCE1-772E-4C09-9E6E-5C800DE5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DC94F-2422-4887-82E9-BD363BDA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76C51-2D85-42A9-BA2C-17D4317C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0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7740E-4501-4D34-8953-EF1520C2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2A9C1B-8C59-49C8-BB8A-808080DB3075}"/>
              </a:ext>
            </a:extLst>
          </p:cNvPr>
          <p:cNvGrpSpPr/>
          <p:nvPr/>
        </p:nvGrpSpPr>
        <p:grpSpPr>
          <a:xfrm>
            <a:off x="1520757" y="2404672"/>
            <a:ext cx="8213458" cy="1102559"/>
            <a:chOff x="1520757" y="2404672"/>
            <a:chExt cx="8213458" cy="110255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9B6EF3-1161-4481-BD96-BE85BD17843C}"/>
                </a:ext>
              </a:extLst>
            </p:cNvPr>
            <p:cNvSpPr/>
            <p:nvPr/>
          </p:nvSpPr>
          <p:spPr>
            <a:xfrm>
              <a:off x="2072036" y="2404672"/>
              <a:ext cx="7662179" cy="1102559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How can the use of blockchain technology increase the security and reliability of energy economic processes?</a:t>
              </a:r>
            </a:p>
          </p:txBody>
        </p:sp>
        <p:sp>
          <p:nvSpPr>
            <p:cNvPr id="10" name="Oval 9" descr="Lock">
              <a:extLst>
                <a:ext uri="{FF2B5EF4-FFF2-40B4-BE49-F238E27FC236}">
                  <a16:creationId xmlns:a16="http://schemas.microsoft.com/office/drawing/2014/main" id="{969E2AB5-F893-4FA0-8A9D-ADF20B1CBCF0}"/>
                </a:ext>
              </a:extLst>
            </p:cNvPr>
            <p:cNvSpPr/>
            <p:nvPr/>
          </p:nvSpPr>
          <p:spPr>
            <a:xfrm>
              <a:off x="1520757" y="2404673"/>
              <a:ext cx="1102557" cy="1102557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4623EA-FF0C-40F7-98C3-0328747E19CF}"/>
              </a:ext>
            </a:extLst>
          </p:cNvPr>
          <p:cNvGrpSpPr/>
          <p:nvPr/>
        </p:nvGrpSpPr>
        <p:grpSpPr>
          <a:xfrm>
            <a:off x="1520757" y="3836352"/>
            <a:ext cx="8213458" cy="1102559"/>
            <a:chOff x="1520757" y="3836352"/>
            <a:chExt cx="8213458" cy="110255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0A4DDE-52AD-4097-8DAE-76779CA2D171}"/>
                </a:ext>
              </a:extLst>
            </p:cNvPr>
            <p:cNvSpPr/>
            <p:nvPr/>
          </p:nvSpPr>
          <p:spPr>
            <a:xfrm>
              <a:off x="2072036" y="3836352"/>
              <a:ext cx="7662179" cy="1102559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How do different blockchain-based optimization techniques compare in terms of performance, reliability and protection of private data?</a:t>
              </a:r>
            </a:p>
          </p:txBody>
        </p:sp>
        <p:sp>
          <p:nvSpPr>
            <p:cNvPr id="12" name="Oval 11" descr="Gauge">
              <a:extLst>
                <a:ext uri="{FF2B5EF4-FFF2-40B4-BE49-F238E27FC236}">
                  <a16:creationId xmlns:a16="http://schemas.microsoft.com/office/drawing/2014/main" id="{3E024CF3-A770-41EC-BEB6-CD4AE64BDD77}"/>
                </a:ext>
              </a:extLst>
            </p:cNvPr>
            <p:cNvSpPr/>
            <p:nvPr/>
          </p:nvSpPr>
          <p:spPr>
            <a:xfrm>
              <a:off x="1520757" y="3836353"/>
              <a:ext cx="1102557" cy="1102557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4510A3-DF9F-4F9C-B86C-0DAD3E9D788A}"/>
              </a:ext>
            </a:extLst>
          </p:cNvPr>
          <p:cNvGrpSpPr/>
          <p:nvPr/>
        </p:nvGrpSpPr>
        <p:grpSpPr>
          <a:xfrm>
            <a:off x="1520757" y="5268032"/>
            <a:ext cx="8213458" cy="1102558"/>
            <a:chOff x="1520757" y="5268032"/>
            <a:chExt cx="8213458" cy="110255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C850D4-F9C7-4217-8D9D-2D9BF73EA046}"/>
                </a:ext>
              </a:extLst>
            </p:cNvPr>
            <p:cNvSpPr/>
            <p:nvPr/>
          </p:nvSpPr>
          <p:spPr>
            <a:xfrm>
              <a:off x="2072036" y="5268032"/>
              <a:ext cx="7662179" cy="1102558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Which measures are required to prototypically implement a functioning infrastructure for solving blockchain-aided optimizations?</a:t>
              </a:r>
            </a:p>
          </p:txBody>
        </p:sp>
        <p:sp>
          <p:nvSpPr>
            <p:cNvPr id="14" name="Oval 13" descr="Web design">
              <a:extLst>
                <a:ext uri="{FF2B5EF4-FFF2-40B4-BE49-F238E27FC236}">
                  <a16:creationId xmlns:a16="http://schemas.microsoft.com/office/drawing/2014/main" id="{CD3FB424-5DF8-4922-93AC-01402453D7F5}"/>
                </a:ext>
              </a:extLst>
            </p:cNvPr>
            <p:cNvSpPr/>
            <p:nvPr/>
          </p:nvSpPr>
          <p:spPr>
            <a:xfrm>
              <a:off x="1520757" y="5268033"/>
              <a:ext cx="1102557" cy="1102557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F294C6-E3EE-465C-8FAA-B860330DB7FF}"/>
              </a:ext>
            </a:extLst>
          </p:cNvPr>
          <p:cNvGrpSpPr/>
          <p:nvPr/>
        </p:nvGrpSpPr>
        <p:grpSpPr>
          <a:xfrm>
            <a:off x="1520757" y="972992"/>
            <a:ext cx="8213458" cy="1102559"/>
            <a:chOff x="1520757" y="972992"/>
            <a:chExt cx="8213458" cy="110255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FDEC9E-5D1C-4978-86F9-D2DD578A04C7}"/>
                </a:ext>
              </a:extLst>
            </p:cNvPr>
            <p:cNvSpPr/>
            <p:nvPr/>
          </p:nvSpPr>
          <p:spPr>
            <a:xfrm>
              <a:off x="2072036" y="972992"/>
              <a:ext cx="7662179" cy="1102559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What are the requirements and challenges of common optimization problems in the Energy Industry?</a:t>
              </a:r>
            </a:p>
          </p:txBody>
        </p:sp>
        <p:sp>
          <p:nvSpPr>
            <p:cNvPr id="8" name="Oval 7" descr="Lightning bolt">
              <a:extLst>
                <a:ext uri="{FF2B5EF4-FFF2-40B4-BE49-F238E27FC236}">
                  <a16:creationId xmlns:a16="http://schemas.microsoft.com/office/drawing/2014/main" id="{97D0D765-2662-46DA-A932-AE7CE5A9C8B7}"/>
                </a:ext>
              </a:extLst>
            </p:cNvPr>
            <p:cNvSpPr/>
            <p:nvPr/>
          </p:nvSpPr>
          <p:spPr>
            <a:xfrm>
              <a:off x="1520757" y="972993"/>
              <a:ext cx="1102557" cy="1102557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3F7E8C-5CEA-4CEA-8E6A-13A9E51E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Bernd Steinkopf | Analysis and Implementation of Verifiable Computation Techniques for Energy Blockchain Applications | 14.12.2020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3670A1-BFC7-42E0-A8AA-21971BF475F3}"/>
              </a:ext>
            </a:extLst>
          </p:cNvPr>
          <p:cNvGrpSpPr/>
          <p:nvPr/>
        </p:nvGrpSpPr>
        <p:grpSpPr>
          <a:xfrm>
            <a:off x="1519202" y="972991"/>
            <a:ext cx="8213458" cy="1102559"/>
            <a:chOff x="1520757" y="972992"/>
            <a:chExt cx="8213458" cy="110255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5340FE-9D81-47CE-9E8B-95B7DEBA8146}"/>
                </a:ext>
              </a:extLst>
            </p:cNvPr>
            <p:cNvSpPr/>
            <p:nvPr/>
          </p:nvSpPr>
          <p:spPr>
            <a:xfrm>
              <a:off x="2072036" y="972992"/>
              <a:ext cx="7662179" cy="1102559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What are the requirements and challenges of common </a:t>
              </a:r>
              <a:r>
                <a:rPr lang="en-US" sz="2300" kern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blockchain</a:t>
              </a:r>
              <a:r>
                <a:rPr lang="en-US" sz="2300" kern="1200" dirty="0"/>
                <a:t> </a:t>
              </a:r>
              <a:r>
                <a:rPr lang="en-US" sz="2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applications</a:t>
              </a:r>
              <a:r>
                <a:rPr lang="en-US" sz="2300" kern="1200" dirty="0"/>
                <a:t> in the energy industry?</a:t>
              </a:r>
            </a:p>
          </p:txBody>
        </p:sp>
        <p:sp>
          <p:nvSpPr>
            <p:cNvPr id="26" name="Oval 25" descr="Lightning bolt">
              <a:extLst>
                <a:ext uri="{FF2B5EF4-FFF2-40B4-BE49-F238E27FC236}">
                  <a16:creationId xmlns:a16="http://schemas.microsoft.com/office/drawing/2014/main" id="{54586798-D00B-4E88-BCA9-ED0EAEB7930E}"/>
                </a:ext>
              </a:extLst>
            </p:cNvPr>
            <p:cNvSpPr/>
            <p:nvPr/>
          </p:nvSpPr>
          <p:spPr>
            <a:xfrm>
              <a:off x="1520757" y="972993"/>
              <a:ext cx="1102557" cy="1102557"/>
            </a:xfrm>
            <a:prstGeom prst="ellipse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5F3A5A-B959-4611-B974-6559A16AF0CF}"/>
              </a:ext>
            </a:extLst>
          </p:cNvPr>
          <p:cNvGrpSpPr/>
          <p:nvPr/>
        </p:nvGrpSpPr>
        <p:grpSpPr>
          <a:xfrm>
            <a:off x="1520757" y="2404671"/>
            <a:ext cx="8213458" cy="1102559"/>
            <a:chOff x="1520757" y="2404672"/>
            <a:chExt cx="8213458" cy="110255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48AA5CB-5A3D-4B44-8B0E-BA523E17B7C2}"/>
                </a:ext>
              </a:extLst>
            </p:cNvPr>
            <p:cNvSpPr/>
            <p:nvPr/>
          </p:nvSpPr>
          <p:spPr>
            <a:xfrm>
              <a:off x="2072036" y="2404672"/>
              <a:ext cx="7662179" cy="1102559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1" numCol="1" spcCol="1270" anchor="ctr" anchorCtr="0">
              <a:noAutofit/>
            </a:bodyPr>
            <a:lstStyle/>
            <a:p>
              <a:pPr marL="0" marR="0" lvl="0" indent="0" algn="ctr" defTabSz="1022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can the use of </a:t>
              </a:r>
              <a:r>
                <a:rPr lang="en-US" sz="2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the security and reliability of </a:t>
              </a:r>
              <a:r>
                <a:rPr lang="en-US" sz="2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energy-related blockchain applications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9" name="Oval 28" descr="Lock">
              <a:extLst>
                <a:ext uri="{FF2B5EF4-FFF2-40B4-BE49-F238E27FC236}">
                  <a16:creationId xmlns:a16="http://schemas.microsoft.com/office/drawing/2014/main" id="{407BAC24-DCA0-4589-A58F-B450B17372B6}"/>
                </a:ext>
              </a:extLst>
            </p:cNvPr>
            <p:cNvSpPr/>
            <p:nvPr/>
          </p:nvSpPr>
          <p:spPr>
            <a:xfrm>
              <a:off x="1520757" y="2404673"/>
              <a:ext cx="1102557" cy="1102557"/>
            </a:xfrm>
            <a:prstGeom prst="ellipse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C5E71A-5810-45C3-9904-DDA84B88C714}"/>
              </a:ext>
            </a:extLst>
          </p:cNvPr>
          <p:cNvGrpSpPr/>
          <p:nvPr/>
        </p:nvGrpSpPr>
        <p:grpSpPr>
          <a:xfrm>
            <a:off x="1520757" y="3836351"/>
            <a:ext cx="8213458" cy="1102559"/>
            <a:chOff x="1520757" y="3836352"/>
            <a:chExt cx="8213458" cy="110255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65088B-D508-44F9-A892-4CF7883EA518}"/>
                </a:ext>
              </a:extLst>
            </p:cNvPr>
            <p:cNvSpPr/>
            <p:nvPr/>
          </p:nvSpPr>
          <p:spPr>
            <a:xfrm>
              <a:off x="2072036" y="3836352"/>
              <a:ext cx="7662179" cy="1102559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1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How do different blockchain-based </a:t>
              </a:r>
              <a:r>
                <a:rPr lang="en-US" sz="2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computing techniques</a:t>
              </a:r>
              <a:r>
                <a:rPr lang="en-US" sz="2300" kern="1200" dirty="0"/>
                <a:t> compare in terms of </a:t>
              </a:r>
              <a:r>
                <a:rPr lang="en-US" sz="2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performance, security and usability</a:t>
              </a:r>
              <a:r>
                <a:rPr lang="en-US" sz="2300" kern="1200" dirty="0"/>
                <a:t>?</a:t>
              </a:r>
            </a:p>
          </p:txBody>
        </p:sp>
        <p:sp>
          <p:nvSpPr>
            <p:cNvPr id="32" name="Oval 31" descr="Gauge">
              <a:extLst>
                <a:ext uri="{FF2B5EF4-FFF2-40B4-BE49-F238E27FC236}">
                  <a16:creationId xmlns:a16="http://schemas.microsoft.com/office/drawing/2014/main" id="{65D2631A-9E77-4264-B553-A7CC419945CE}"/>
                </a:ext>
              </a:extLst>
            </p:cNvPr>
            <p:cNvSpPr/>
            <p:nvPr/>
          </p:nvSpPr>
          <p:spPr>
            <a:xfrm>
              <a:off x="1520757" y="3836353"/>
              <a:ext cx="1102557" cy="1102557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B71076-9DB4-4915-929E-88C1CC1EA698}"/>
              </a:ext>
            </a:extLst>
          </p:cNvPr>
          <p:cNvGrpSpPr/>
          <p:nvPr/>
        </p:nvGrpSpPr>
        <p:grpSpPr>
          <a:xfrm>
            <a:off x="1520757" y="5269589"/>
            <a:ext cx="8213458" cy="1102558"/>
            <a:chOff x="1520757" y="5268032"/>
            <a:chExt cx="8213458" cy="110255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0837C10-19E0-444A-A38F-40486BEA93E4}"/>
                </a:ext>
              </a:extLst>
            </p:cNvPr>
            <p:cNvSpPr/>
            <p:nvPr/>
          </p:nvSpPr>
          <p:spPr>
            <a:xfrm>
              <a:off x="2072036" y="5268032"/>
              <a:ext cx="7662179" cy="1102558"/>
            </a:xfrm>
            <a:custGeom>
              <a:avLst/>
              <a:gdLst>
                <a:gd name="connsiteX0" fmla="*/ 0 w 7662179"/>
                <a:gd name="connsiteY0" fmla="*/ 0 h 1102557"/>
                <a:gd name="connsiteX1" fmla="*/ 7110901 w 7662179"/>
                <a:gd name="connsiteY1" fmla="*/ 0 h 1102557"/>
                <a:gd name="connsiteX2" fmla="*/ 7662179 w 7662179"/>
                <a:gd name="connsiteY2" fmla="*/ 551279 h 1102557"/>
                <a:gd name="connsiteX3" fmla="*/ 7110901 w 7662179"/>
                <a:gd name="connsiteY3" fmla="*/ 1102557 h 1102557"/>
                <a:gd name="connsiteX4" fmla="*/ 0 w 7662179"/>
                <a:gd name="connsiteY4" fmla="*/ 1102557 h 1102557"/>
                <a:gd name="connsiteX5" fmla="*/ 0 w 7662179"/>
                <a:gd name="connsiteY5" fmla="*/ 0 h 11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2179" h="1102557">
                  <a:moveTo>
                    <a:pt x="7662179" y="1102556"/>
                  </a:moveTo>
                  <a:lnTo>
                    <a:pt x="551278" y="1102556"/>
                  </a:lnTo>
                  <a:lnTo>
                    <a:pt x="0" y="551278"/>
                  </a:lnTo>
                  <a:lnTo>
                    <a:pt x="551278" y="1"/>
                  </a:lnTo>
                  <a:lnTo>
                    <a:pt x="7662179" y="1"/>
                  </a:lnTo>
                  <a:lnTo>
                    <a:pt x="7662179" y="110255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836" tIns="87631" rIns="163576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Which measures are required to prototypically implement a functioning infrastructure for solving blockchain-aided </a:t>
              </a:r>
              <a:r>
                <a:rPr lang="en-US" sz="2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verifiable computations</a:t>
              </a:r>
              <a:r>
                <a:rPr lang="en-US" sz="2300" kern="1200" dirty="0"/>
                <a:t>?</a:t>
              </a:r>
            </a:p>
          </p:txBody>
        </p:sp>
        <p:sp>
          <p:nvSpPr>
            <p:cNvPr id="35" name="Oval 34" descr="Web design">
              <a:extLst>
                <a:ext uri="{FF2B5EF4-FFF2-40B4-BE49-F238E27FC236}">
                  <a16:creationId xmlns:a16="http://schemas.microsoft.com/office/drawing/2014/main" id="{FDB91E4A-6244-4223-B6BC-18CCE64D0CE9}"/>
                </a:ext>
              </a:extLst>
            </p:cNvPr>
            <p:cNvSpPr/>
            <p:nvPr/>
          </p:nvSpPr>
          <p:spPr>
            <a:xfrm>
              <a:off x="1520757" y="5268033"/>
              <a:ext cx="1102557" cy="1102557"/>
            </a:xfrm>
            <a:prstGeom prst="ellipse">
              <a:avLst/>
            </a:pr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BF0866F0-F5A9-4222-9772-66859D73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DCFD886-AFAD-4174-A880-C4C705AE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772A5CAF-8611-47CE-B916-328B7255A0F3}"/>
              </a:ext>
            </a:extLst>
          </p:cNvPr>
          <p:cNvSpPr/>
          <p:nvPr/>
        </p:nvSpPr>
        <p:spPr>
          <a:xfrm>
            <a:off x="-4609866" y="722992"/>
            <a:ext cx="5886730" cy="5886730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0FD4D5-163C-4336-BA8F-437F303A33EB}"/>
              </a:ext>
            </a:extLst>
          </p:cNvPr>
          <p:cNvSpPr/>
          <p:nvPr/>
        </p:nvSpPr>
        <p:spPr>
          <a:xfrm>
            <a:off x="685129" y="1710599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Motivation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769CE7-14A4-4B77-9966-529688FFB2D0}"/>
              </a:ext>
            </a:extLst>
          </p:cNvPr>
          <p:cNvSpPr/>
          <p:nvPr/>
        </p:nvSpPr>
        <p:spPr>
          <a:xfrm>
            <a:off x="397453" y="1653063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4D02B2-8F18-4DB7-9DC2-F4D71CCD0FE9}"/>
              </a:ext>
            </a:extLst>
          </p:cNvPr>
          <p:cNvSpPr/>
          <p:nvPr/>
        </p:nvSpPr>
        <p:spPr>
          <a:xfrm>
            <a:off x="1063742" y="2400933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Research Questions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27D23E-05F5-472C-BC47-E8327B19C6CE}"/>
              </a:ext>
            </a:extLst>
          </p:cNvPr>
          <p:cNvSpPr/>
          <p:nvPr/>
        </p:nvSpPr>
        <p:spPr>
          <a:xfrm>
            <a:off x="776066" y="23433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B3A1E-8BE1-4FCA-8494-D05A5A0364F3}"/>
              </a:ext>
            </a:extLst>
          </p:cNvPr>
          <p:cNvSpPr/>
          <p:nvPr/>
        </p:nvSpPr>
        <p:spPr>
          <a:xfrm>
            <a:off x="1236872" y="3091267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Methodology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4D9578-8121-445D-9449-B4891AF28DC2}"/>
              </a:ext>
            </a:extLst>
          </p:cNvPr>
          <p:cNvSpPr/>
          <p:nvPr/>
        </p:nvSpPr>
        <p:spPr>
          <a:xfrm>
            <a:off x="949196" y="3033732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BEE6C9-7303-4D80-9AE6-E7BC30CC46DF}"/>
              </a:ext>
            </a:extLst>
          </p:cNvPr>
          <p:cNvSpPr/>
          <p:nvPr/>
        </p:nvSpPr>
        <p:spPr>
          <a:xfrm>
            <a:off x="1236872" y="3781164"/>
            <a:ext cx="10560644" cy="460281"/>
          </a:xfrm>
          <a:custGeom>
            <a:avLst/>
            <a:gdLst>
              <a:gd name="connsiteX0" fmla="*/ 0 w 10560644"/>
              <a:gd name="connsiteY0" fmla="*/ 0 h 460281"/>
              <a:gd name="connsiteX1" fmla="*/ 10560644 w 10560644"/>
              <a:gd name="connsiteY1" fmla="*/ 0 h 460281"/>
              <a:gd name="connsiteX2" fmla="*/ 10560644 w 10560644"/>
              <a:gd name="connsiteY2" fmla="*/ 460281 h 460281"/>
              <a:gd name="connsiteX3" fmla="*/ 0 w 10560644"/>
              <a:gd name="connsiteY3" fmla="*/ 460281 h 460281"/>
              <a:gd name="connsiteX4" fmla="*/ 0 w 1056064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0644" h="460281">
                <a:moveTo>
                  <a:pt x="0" y="0"/>
                </a:moveTo>
                <a:lnTo>
                  <a:pt x="10560644" y="0"/>
                </a:lnTo>
                <a:lnTo>
                  <a:pt x="1056064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Results, Part 1 – Literature Analysis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21C1DA-00E9-4954-85DA-12FFB3A50D7A}"/>
              </a:ext>
            </a:extLst>
          </p:cNvPr>
          <p:cNvSpPr/>
          <p:nvPr/>
        </p:nvSpPr>
        <p:spPr>
          <a:xfrm>
            <a:off x="949196" y="3723629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F855DD-6FCD-4DD3-85F1-CFC9F8B4F46B}"/>
              </a:ext>
            </a:extLst>
          </p:cNvPr>
          <p:cNvSpPr/>
          <p:nvPr/>
        </p:nvSpPr>
        <p:spPr>
          <a:xfrm>
            <a:off x="1063742" y="4471499"/>
            <a:ext cx="10733774" cy="460281"/>
          </a:xfrm>
          <a:custGeom>
            <a:avLst/>
            <a:gdLst>
              <a:gd name="connsiteX0" fmla="*/ 0 w 10733774"/>
              <a:gd name="connsiteY0" fmla="*/ 0 h 460281"/>
              <a:gd name="connsiteX1" fmla="*/ 10733774 w 10733774"/>
              <a:gd name="connsiteY1" fmla="*/ 0 h 460281"/>
              <a:gd name="connsiteX2" fmla="*/ 10733774 w 10733774"/>
              <a:gd name="connsiteY2" fmla="*/ 460281 h 460281"/>
              <a:gd name="connsiteX3" fmla="*/ 0 w 10733774"/>
              <a:gd name="connsiteY3" fmla="*/ 460281 h 460281"/>
              <a:gd name="connsiteX4" fmla="*/ 0 w 10733774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3774" h="460281">
                <a:moveTo>
                  <a:pt x="0" y="0"/>
                </a:moveTo>
                <a:lnTo>
                  <a:pt x="10733774" y="0"/>
                </a:lnTo>
                <a:lnTo>
                  <a:pt x="10733774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Results, Part 2 – Prototype Implementation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6F30A4-5021-4BBA-87E9-180B243ADD7D}"/>
              </a:ext>
            </a:extLst>
          </p:cNvPr>
          <p:cNvSpPr/>
          <p:nvPr/>
        </p:nvSpPr>
        <p:spPr>
          <a:xfrm>
            <a:off x="776066" y="4413964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93C4E-4D0E-4914-B741-C5F3A0FAFB50}"/>
              </a:ext>
            </a:extLst>
          </p:cNvPr>
          <p:cNvSpPr/>
          <p:nvPr/>
        </p:nvSpPr>
        <p:spPr>
          <a:xfrm>
            <a:off x="685129" y="5161833"/>
            <a:ext cx="11112387" cy="460281"/>
          </a:xfrm>
          <a:custGeom>
            <a:avLst/>
            <a:gdLst>
              <a:gd name="connsiteX0" fmla="*/ 0 w 11112387"/>
              <a:gd name="connsiteY0" fmla="*/ 0 h 460281"/>
              <a:gd name="connsiteX1" fmla="*/ 11112387 w 11112387"/>
              <a:gd name="connsiteY1" fmla="*/ 0 h 460281"/>
              <a:gd name="connsiteX2" fmla="*/ 11112387 w 11112387"/>
              <a:gd name="connsiteY2" fmla="*/ 460281 h 460281"/>
              <a:gd name="connsiteX3" fmla="*/ 0 w 11112387"/>
              <a:gd name="connsiteY3" fmla="*/ 460281 h 460281"/>
              <a:gd name="connsiteX4" fmla="*/ 0 w 11112387"/>
              <a:gd name="connsiteY4" fmla="*/ 0 h 4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387" h="460281">
                <a:moveTo>
                  <a:pt x="0" y="0"/>
                </a:moveTo>
                <a:lnTo>
                  <a:pt x="11112387" y="0"/>
                </a:lnTo>
                <a:lnTo>
                  <a:pt x="11112387" y="460281"/>
                </a:lnTo>
                <a:lnTo>
                  <a:pt x="0" y="460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348" tIns="63500" rIns="63500" bIns="6350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Conclusion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EECDC4-0049-46F3-A8BA-8E6F2B38335B}"/>
              </a:ext>
            </a:extLst>
          </p:cNvPr>
          <p:cNvSpPr/>
          <p:nvPr/>
        </p:nvSpPr>
        <p:spPr>
          <a:xfrm>
            <a:off x="397453" y="5104298"/>
            <a:ext cx="575351" cy="575351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A24F0-C6E2-45BE-AEBD-DE4F1404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42C-D6C3-4B89-9783-5DC2A21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Bernd Steinkopf | Analysis and Implementation of Verifiable Computation Techniques for Energy Blockchain Applications | 14.12.2020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7BFD8-4566-41ED-9A83-6558E0D2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D8FD0-BB20-4BDF-8542-DE529F90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4415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ng_final.pptx" id="{E44F45C6-EA1D-4831-9B3F-32669E18AE24}" vid="{056B333C-AB5B-4271-9655-D774D4F6832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3047</Words>
  <Application>Microsoft Office PowerPoint</Application>
  <PresentationFormat>Widescreen</PresentationFormat>
  <Paragraphs>541</Paragraphs>
  <Slides>32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Unicode MS</vt:lpstr>
      <vt:lpstr>Helvetica Neue</vt:lpstr>
      <vt:lpstr>TUM Neue Helvetica 75 Bold</vt:lpstr>
      <vt:lpstr>Wingdings</vt:lpstr>
      <vt:lpstr>Slides sebis 2013 2</vt:lpstr>
      <vt:lpstr>think-cell Folie</vt:lpstr>
      <vt:lpstr>Analysis and Implementation  of Verifiable Computation Techniques  for Energy Blockchain Applications</vt:lpstr>
      <vt:lpstr>Contents</vt:lpstr>
      <vt:lpstr>Contents</vt:lpstr>
      <vt:lpstr>Smart Contracts in the Real World</vt:lpstr>
      <vt:lpstr>Remaining Issues</vt:lpstr>
      <vt:lpstr>Contents</vt:lpstr>
      <vt:lpstr>Change of Thesis Focus</vt:lpstr>
      <vt:lpstr>Research Questions</vt:lpstr>
      <vt:lpstr>Contents</vt:lpstr>
      <vt:lpstr>Methodology</vt:lpstr>
      <vt:lpstr>Contents</vt:lpstr>
      <vt:lpstr>Taxonomy of Verifiable Computing Techniques</vt:lpstr>
      <vt:lpstr>Trusted Oracles</vt:lpstr>
      <vt:lpstr>Trusted Oracles</vt:lpstr>
      <vt:lpstr>Zero-Knowledge Proofs</vt:lpstr>
      <vt:lpstr>Zero-Knowledge Proofs</vt:lpstr>
      <vt:lpstr>Multi-Party Computation</vt:lpstr>
      <vt:lpstr>Evaluation Framework</vt:lpstr>
      <vt:lpstr>Results</vt:lpstr>
      <vt:lpstr>Methodology - Revisited</vt:lpstr>
      <vt:lpstr>Contents</vt:lpstr>
      <vt:lpstr>Choice of Use Case</vt:lpstr>
      <vt:lpstr>Detour: Foundations of Mathematical Optimization</vt:lpstr>
      <vt:lpstr>Choice of Technology</vt:lpstr>
      <vt:lpstr>The ZoKrates Platform</vt:lpstr>
      <vt:lpstr>Results – Performance Measurements</vt:lpstr>
      <vt:lpstr>Results – Sensitivity Analysis</vt:lpstr>
      <vt:lpstr>Methodology - Revisited</vt:lpstr>
      <vt:lpstr>Contents</vt:lpstr>
      <vt:lpstr>Limitations</vt:lpstr>
      <vt:lpstr>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Implementation  of Verifiable Computation Techniques  for Energy Blockchain Applications</dc:title>
  <dc:creator>Bernd Steinkopf</dc:creator>
  <cp:lastModifiedBy>Bernd Steinkopf</cp:lastModifiedBy>
  <cp:revision>252</cp:revision>
  <dcterms:created xsi:type="dcterms:W3CDTF">2020-12-12T10:39:31Z</dcterms:created>
  <dcterms:modified xsi:type="dcterms:W3CDTF">2020-12-14T09:17:46Z</dcterms:modified>
</cp:coreProperties>
</file>