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93" r:id="rId4"/>
  </p:sldMasterIdLst>
  <p:notesMasterIdLst>
    <p:notesMasterId r:id="rId21"/>
  </p:notesMasterIdLst>
  <p:handoutMasterIdLst>
    <p:handoutMasterId r:id="rId22"/>
  </p:handoutMasterIdLst>
  <p:sldIdLst>
    <p:sldId id="721" r:id="rId5"/>
    <p:sldId id="784" r:id="rId6"/>
    <p:sldId id="786" r:id="rId7"/>
    <p:sldId id="789" r:id="rId8"/>
    <p:sldId id="801" r:id="rId9"/>
    <p:sldId id="788" r:id="rId10"/>
    <p:sldId id="791" r:id="rId11"/>
    <p:sldId id="792" r:id="rId12"/>
    <p:sldId id="793" r:id="rId13"/>
    <p:sldId id="800" r:id="rId14"/>
    <p:sldId id="795" r:id="rId15"/>
    <p:sldId id="794" r:id="rId16"/>
    <p:sldId id="796" r:id="rId17"/>
    <p:sldId id="799" r:id="rId18"/>
    <p:sldId id="797" r:id="rId19"/>
    <p:sldId id="798" r:id="rId20"/>
  </p:sldIdLst>
  <p:sldSz cx="12192000" cy="6858000"/>
  <p:notesSz cx="6858000" cy="22002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5BD"/>
    <a:srgbClr val="FF8000"/>
    <a:srgbClr val="B381D9"/>
    <a:srgbClr val="41BEFF"/>
    <a:srgbClr val="E6E039"/>
    <a:srgbClr val="F8F03D"/>
    <a:srgbClr val="FFCECF"/>
    <a:srgbClr val="FFB46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7" autoAdjust="0"/>
    <p:restoredTop sz="86352" autoAdjust="0"/>
  </p:normalViewPr>
  <p:slideViewPr>
    <p:cSldViewPr>
      <p:cViewPr varScale="1">
        <p:scale>
          <a:sx n="58" d="100"/>
          <a:sy n="58" d="100"/>
        </p:scale>
        <p:origin x="1296" y="40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-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76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80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88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689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87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97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207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97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68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58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86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96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86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90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71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Privacy preservation in data markets for IoT devices: A systematic review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Privacy preservation in data markets for IoT devices: A systematic review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1372" y="2960716"/>
            <a:ext cx="11432843" cy="1141439"/>
          </a:xfrm>
        </p:spPr>
        <p:txBody>
          <a:bodyPr/>
          <a:lstStyle/>
          <a:p>
            <a:r>
              <a:rPr lang="en-US" dirty="0"/>
              <a:t>Privacy preservation in data markets </a:t>
            </a:r>
            <a:br>
              <a:rPr lang="en-US" dirty="0"/>
            </a:br>
            <a:r>
              <a:rPr lang="en-US" dirty="0"/>
              <a:t>for IoT devices: A systematic review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31372" y="4102155"/>
            <a:ext cx="11432841" cy="338554"/>
          </a:xfrm>
        </p:spPr>
        <p:txBody>
          <a:bodyPr/>
          <a:lstStyle/>
          <a:p>
            <a:r>
              <a:rPr lang="en-GB" dirty="0"/>
              <a:t>Bachelor’s Thesis – </a:t>
            </a:r>
            <a:r>
              <a:rPr lang="en-GB" dirty="0" err="1"/>
              <a:t>KickOff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2357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1D3CB7E-5DB8-4E18-8FAC-A939EFDA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1052736"/>
            <a:ext cx="11523135" cy="5329015"/>
          </a:xfrm>
        </p:spPr>
        <p:txBody>
          <a:bodyPr>
            <a:normAutofit/>
          </a:bodyPr>
          <a:lstStyle/>
          <a:p>
            <a:r>
              <a:rPr lang="en-US" dirty="0"/>
              <a:t>[1] 	</a:t>
            </a:r>
            <a:r>
              <a:rPr lang="de-DE" dirty="0"/>
              <a:t>IDC. European Data Market Europe ' s Data </a:t>
            </a:r>
            <a:r>
              <a:rPr lang="de-DE" dirty="0" err="1"/>
              <a:t>Marketplaces</a:t>
            </a:r>
            <a:r>
              <a:rPr lang="de-DE" dirty="0"/>
              <a:t> -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en-US" dirty="0"/>
              <a:t>Status and Future Perspectives. 	(June 2016), 2016.</a:t>
            </a:r>
          </a:p>
          <a:p>
            <a:r>
              <a:rPr lang="en-US" dirty="0"/>
              <a:t>[2] 	Herman Tavani. Philosophical theories of privacy: implications for an adequate</a:t>
            </a:r>
          </a:p>
          <a:p>
            <a:r>
              <a:rPr lang="de-DE" dirty="0"/>
              <a:t>		online </a:t>
            </a:r>
            <a:r>
              <a:rPr lang="de-DE" dirty="0" err="1"/>
              <a:t>privacy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. 2007.</a:t>
            </a:r>
          </a:p>
          <a:p>
            <a:r>
              <a:rPr lang="de-DE" dirty="0"/>
              <a:t>[3] 	</a:t>
            </a:r>
            <a:r>
              <a:rPr lang="en-US" dirty="0"/>
              <a:t>Pascal Philipp. Investigating the Current State of Research in Large-Scale</a:t>
            </a:r>
          </a:p>
          <a:p>
            <a:r>
              <a:rPr lang="en-US" dirty="0"/>
              <a:t>		Agile Software Development: A Systematic Mapping Study, 2019.</a:t>
            </a:r>
          </a:p>
          <a:p>
            <a:r>
              <a:rPr lang="en-US" dirty="0"/>
              <a:t>[4] 	B. A. </a:t>
            </a:r>
            <a:r>
              <a:rPr lang="en-US" dirty="0" err="1"/>
              <a:t>Kitchenham</a:t>
            </a:r>
            <a:r>
              <a:rPr lang="en-US" dirty="0"/>
              <a:t> and D. </a:t>
            </a:r>
            <a:r>
              <a:rPr lang="en-US" dirty="0" err="1"/>
              <a:t>Budgen</a:t>
            </a:r>
            <a:r>
              <a:rPr lang="en-US" dirty="0"/>
              <a:t>, Evidence-based software engineering and systematic reviews. 	Chapman and Hall/CRC, 2016.</a:t>
            </a:r>
          </a:p>
          <a:p>
            <a:r>
              <a:rPr lang="en-US" dirty="0"/>
              <a:t>[5] </a:t>
            </a:r>
            <a:r>
              <a:rPr lang="de-DE" dirty="0"/>
              <a:t>	M. </a:t>
            </a:r>
            <a:r>
              <a:rPr lang="de-DE" dirty="0" err="1"/>
              <a:t>Fruhwirth</a:t>
            </a:r>
            <a:r>
              <a:rPr lang="de-DE" dirty="0"/>
              <a:t>, M. Rachinger, and E. </a:t>
            </a:r>
            <a:r>
              <a:rPr lang="de-DE" dirty="0" err="1"/>
              <a:t>Prlja</a:t>
            </a:r>
            <a:r>
              <a:rPr lang="de-DE" dirty="0"/>
              <a:t>, “</a:t>
            </a:r>
            <a:r>
              <a:rPr lang="de-DE" dirty="0" err="1"/>
              <a:t>Discovering</a:t>
            </a:r>
            <a:r>
              <a:rPr lang="de-DE" dirty="0"/>
              <a:t> Business Models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Marketplaces</a:t>
            </a:r>
            <a:r>
              <a:rPr lang="de-DE" dirty="0"/>
              <a:t>,” </a:t>
            </a:r>
            <a:r>
              <a:rPr lang="de-DE" dirty="0" err="1"/>
              <a:t>Proc</a:t>
            </a:r>
            <a:r>
              <a:rPr lang="de-DE" dirty="0"/>
              <a:t>. 	53rd Hawaii Int. </a:t>
            </a:r>
            <a:r>
              <a:rPr lang="de-DE" dirty="0" err="1"/>
              <a:t>Conf</a:t>
            </a:r>
            <a:r>
              <a:rPr lang="de-DE" dirty="0"/>
              <a:t>. Syst. </a:t>
            </a:r>
            <a:r>
              <a:rPr lang="de-DE" dirty="0" err="1"/>
              <a:t>Sci</a:t>
            </a:r>
            <a:r>
              <a:rPr lang="de-DE" dirty="0"/>
              <a:t>., pp. 5738–5747, 2020, </a:t>
            </a:r>
            <a:r>
              <a:rPr lang="de-DE" dirty="0" err="1"/>
              <a:t>doi</a:t>
            </a:r>
            <a:r>
              <a:rPr lang="de-DE" dirty="0"/>
              <a:t>: 10.24251/hicss.2020.704.</a:t>
            </a:r>
          </a:p>
          <a:p>
            <a:r>
              <a:rPr lang="de-DE" dirty="0"/>
              <a:t>[6] </a:t>
            </a:r>
            <a:r>
              <a:rPr lang="en-US" dirty="0"/>
              <a:t>	D. Solove, “A taxonomy of privacy,” </a:t>
            </a:r>
            <a:r>
              <a:rPr lang="en-US" i="1" dirty="0"/>
              <a:t>Law Rev.</a:t>
            </a:r>
            <a:r>
              <a:rPr lang="en-US" dirty="0"/>
              <a:t>, no. 477, pp. 477–560, 2006.</a:t>
            </a:r>
            <a:endParaRPr lang="de-DE" dirty="0"/>
          </a:p>
          <a:p>
            <a:r>
              <a:rPr lang="de-DE" dirty="0"/>
              <a:t>[7] </a:t>
            </a:r>
            <a:r>
              <a:rPr lang="en-US" dirty="0"/>
              <a:t>	C. </a:t>
            </a:r>
            <a:r>
              <a:rPr lang="en-US" dirty="0" err="1"/>
              <a:t>Perera</a:t>
            </a:r>
            <a:r>
              <a:rPr lang="en-US" dirty="0"/>
              <a:t>, R. Ranjan, and L. Wang, “End-to-end privacy for open big data markets,” IEEE Cloud 	</a:t>
            </a:r>
            <a:r>
              <a:rPr lang="en-US" dirty="0" err="1"/>
              <a:t>Comput</a:t>
            </a:r>
            <a:r>
              <a:rPr lang="en-US" dirty="0"/>
              <a:t>., vol. 2, no. 4, pp. 44–53, 2015, </a:t>
            </a:r>
            <a:r>
              <a:rPr lang="en-US" dirty="0" err="1"/>
              <a:t>doi</a:t>
            </a:r>
            <a:r>
              <a:rPr lang="en-US" dirty="0"/>
              <a:t>: 10.1109/MCC.2015.78.</a:t>
            </a:r>
            <a:endParaRPr lang="de-DE" dirty="0"/>
          </a:p>
          <a:p>
            <a:endParaRPr lang="en-US" dirty="0"/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504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Appendix: More on data marketplaces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D456B-62C8-4674-911A-88041A41FC7B}"/>
              </a:ext>
            </a:extLst>
          </p:cNvPr>
          <p:cNvSpPr txBox="1"/>
          <p:nvPr/>
        </p:nvSpPr>
        <p:spPr>
          <a:xfrm>
            <a:off x="340283" y="1196752"/>
            <a:ext cx="4675597" cy="480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4 main categories [1]:</a:t>
            </a:r>
          </a:p>
          <a:p>
            <a:endParaRPr lang="en-US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itchFamily="34" charset="0"/>
              </a:rPr>
              <a:t>Information providers focused on </a:t>
            </a:r>
            <a:r>
              <a:rPr lang="en-US" u="sng" dirty="0">
                <a:latin typeface="Arial" pitchFamily="34" charset="0"/>
              </a:rPr>
              <a:t>selling their own data</a:t>
            </a:r>
            <a:r>
              <a:rPr lang="en-US" dirty="0">
                <a:latin typeface="Arial" pitchFamily="34" charset="0"/>
              </a:rPr>
              <a:t> to 3d parties, but also providing </a:t>
            </a:r>
            <a:r>
              <a:rPr lang="en-US" u="sng" dirty="0">
                <a:latin typeface="Arial" pitchFamily="34" charset="0"/>
              </a:rPr>
              <a:t>value added services</a:t>
            </a:r>
            <a:r>
              <a:rPr lang="en-US" dirty="0">
                <a:latin typeface="Arial" pitchFamily="34" charset="0"/>
              </a:rPr>
              <a:t> on top of that content (like Experian)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itchFamily="34" charset="0"/>
              </a:rPr>
              <a:t>Big data players or business enterprise software companies </a:t>
            </a:r>
            <a:r>
              <a:rPr lang="en-US" u="sng" dirty="0">
                <a:latin typeface="Arial" pitchFamily="34" charset="0"/>
              </a:rPr>
              <a:t>who have bought specialized data companies</a:t>
            </a:r>
            <a:r>
              <a:rPr lang="en-US" dirty="0">
                <a:latin typeface="Arial" pitchFamily="34" charset="0"/>
              </a:rPr>
              <a:t> and incorporated them in their service offerings;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itchFamily="34" charset="0"/>
              </a:rPr>
              <a:t>Global IT/OTT players </a:t>
            </a:r>
            <a:r>
              <a:rPr lang="en-US" u="sng" dirty="0">
                <a:latin typeface="Arial" pitchFamily="34" charset="0"/>
              </a:rPr>
              <a:t>providing cloud computing tools and services</a:t>
            </a:r>
            <a:r>
              <a:rPr lang="en-US" dirty="0">
                <a:latin typeface="Arial" pitchFamily="34" charset="0"/>
              </a:rPr>
              <a:t> which can be combined with datasets;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itchFamily="34" charset="0"/>
              </a:rPr>
              <a:t>Data portals providing access to open data sets and public sector information with a </a:t>
            </a:r>
            <a:r>
              <a:rPr lang="en-US" u="sng" dirty="0">
                <a:latin typeface="Arial" pitchFamily="34" charset="0"/>
              </a:rPr>
              <a:t>non-profit business</a:t>
            </a:r>
            <a:endParaRPr lang="de-DE" u="sng" dirty="0">
              <a:latin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25B4E0-6500-47E0-B8C2-696D1F75EE4A}"/>
              </a:ext>
            </a:extLst>
          </p:cNvPr>
          <p:cNvSpPr txBox="1"/>
          <p:nvPr/>
        </p:nvSpPr>
        <p:spPr>
          <a:xfrm>
            <a:off x="7045385" y="1247750"/>
            <a:ext cx="4675597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More on the current situation / </a:t>
            </a:r>
          </a:p>
          <a:p>
            <a:r>
              <a:rPr lang="en-US" b="1" u="sng" dirty="0">
                <a:latin typeface="Arial" pitchFamily="34" charset="0"/>
              </a:rPr>
              <a:t>research [5]:</a:t>
            </a:r>
          </a:p>
          <a:p>
            <a:endParaRPr lang="en-US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itchFamily="34" charset="0"/>
              </a:rPr>
              <a:t>Data marketplaces are still evolving, and a dominant business model of data marketplaces is yet to emerge.</a:t>
            </a:r>
          </a:p>
          <a:p>
            <a:endParaRPr lang="en-US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itchFamily="34" charset="0"/>
              </a:rPr>
              <a:t>A further perspective that differentiates data markets and research direction:  </a:t>
            </a:r>
          </a:p>
          <a:p>
            <a:pPr lvl="1"/>
            <a:endParaRPr lang="en-US" dirty="0">
              <a:latin typeface="Arial" pitchFamily="34" charset="0"/>
            </a:endParaRPr>
          </a:p>
          <a:p>
            <a:pPr lvl="1"/>
            <a:r>
              <a:rPr lang="en-US" dirty="0">
                <a:latin typeface="Arial" pitchFamily="34" charset="0"/>
              </a:rPr>
              <a:t>Whether data marketplaces stored their data in a centralized or decentralized manner (e.g., using a blockchain) 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Arial" pitchFamily="34" charset="0"/>
              </a:rPr>
              <a:t>anonymity and encryption as key aspects. </a:t>
            </a:r>
          </a:p>
        </p:txBody>
      </p:sp>
    </p:spTree>
    <p:extLst>
      <p:ext uri="{BB962C8B-B14F-4D97-AF65-F5344CB8AC3E}">
        <p14:creationId xmlns:p14="http://schemas.microsoft.com/office/powerpoint/2010/main" val="32631867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Appendix: More on privacy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C831869-8136-4629-B620-3CB51D84DE30}"/>
              </a:ext>
            </a:extLst>
          </p:cNvPr>
          <p:cNvSpPr txBox="1"/>
          <p:nvPr/>
        </p:nvSpPr>
        <p:spPr>
          <a:xfrm>
            <a:off x="340283" y="1196752"/>
            <a:ext cx="4675597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Privacy definitions: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T</a:t>
            </a:r>
            <a:r>
              <a:rPr lang="en-US" dirty="0"/>
              <a:t>he perception of privacy is personal</a:t>
            </a:r>
          </a:p>
          <a:p>
            <a:r>
              <a:rPr lang="en-US" dirty="0"/>
              <a:t>and it appeals to people's fears and anxieties [6] </a:t>
            </a:r>
            <a:r>
              <a:rPr lang="en-US" dirty="0">
                <a:sym typeface="Wingdings" panose="05000000000000000000" pitchFamily="2" charset="2"/>
              </a:rPr>
              <a:t> Reason for definition problems.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de-DE" u="sng" dirty="0" err="1"/>
              <a:t>Another</a:t>
            </a:r>
            <a:r>
              <a:rPr lang="de-DE" u="sng" dirty="0"/>
              <a:t> </a:t>
            </a:r>
            <a:r>
              <a:rPr lang="de-DE" u="sng" dirty="0" err="1"/>
              <a:t>problem</a:t>
            </a:r>
            <a:r>
              <a:rPr lang="de-DE" dirty="0"/>
              <a:t>: The </a:t>
            </a:r>
            <a:r>
              <a:rPr lang="en-US" dirty="0"/>
              <a:t>dynamic and always-evolutionary nature of Information</a:t>
            </a:r>
          </a:p>
          <a:p>
            <a:r>
              <a:rPr lang="en-US" dirty="0"/>
              <a:t>Technology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it creates new gaps and privacy-violation scenarios which would</a:t>
            </a:r>
          </a:p>
          <a:p>
            <a:r>
              <a:rPr lang="en-US" dirty="0"/>
              <a:t>have been unthinkable in previous times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410A07-0A75-456A-9617-E49491B40605}"/>
              </a:ext>
            </a:extLst>
          </p:cNvPr>
          <p:cNvSpPr txBox="1"/>
          <p:nvPr/>
        </p:nvSpPr>
        <p:spPr>
          <a:xfrm>
            <a:off x="7045385" y="1196752"/>
            <a:ext cx="4675597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(Other) Perspectives for definition:</a:t>
            </a:r>
          </a:p>
          <a:p>
            <a:endParaRPr lang="en-US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Arial" pitchFamily="34" charset="0"/>
              </a:rPr>
              <a:t>Set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activities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that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violate</a:t>
            </a:r>
            <a:r>
              <a:rPr lang="de-DE" dirty="0">
                <a:latin typeface="Arial" pitchFamily="34" charset="0"/>
              </a:rPr>
              <a:t> a </a:t>
            </a:r>
            <a:r>
              <a:rPr lang="de-DE" dirty="0" err="1">
                <a:latin typeface="Arial" pitchFamily="34" charset="0"/>
              </a:rPr>
              <a:t>person‘s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Set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Principles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that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protect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privacy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Antoher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interesting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definition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, a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set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goals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[7]: </a:t>
            </a:r>
          </a:p>
          <a:p>
            <a:endParaRPr lang="de-DE" dirty="0">
              <a:latin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i="1" dirty="0" err="1">
                <a:latin typeface="Arial" pitchFamily="34" charset="0"/>
                <a:sym typeface="Wingdings" panose="05000000000000000000" pitchFamily="2" charset="2"/>
              </a:rPr>
              <a:t>Unlinkability</a:t>
            </a:r>
            <a:endParaRPr lang="de-DE" i="1" dirty="0">
              <a:latin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i="1" dirty="0">
                <a:latin typeface="Arial" pitchFamily="34" charset="0"/>
                <a:sym typeface="Wingdings" panose="05000000000000000000" pitchFamily="2" charset="2"/>
              </a:rPr>
              <a:t>Transparency </a:t>
            </a:r>
            <a:r>
              <a:rPr lang="de-DE" i="1" dirty="0" err="1">
                <a:latin typeface="Arial" pitchFamily="34" charset="0"/>
                <a:sym typeface="Wingdings" panose="05000000000000000000" pitchFamily="2" charset="2"/>
              </a:rPr>
              <a:t>for</a:t>
            </a:r>
            <a:r>
              <a:rPr lang="de-DE" i="1" dirty="0">
                <a:latin typeface="Arial" pitchFamily="34" charset="0"/>
                <a:sym typeface="Wingdings" panose="05000000000000000000" pitchFamily="2" charset="2"/>
              </a:rPr>
              <a:t> all </a:t>
            </a:r>
            <a:r>
              <a:rPr lang="de-DE" i="1" dirty="0" err="1">
                <a:latin typeface="Arial" pitchFamily="34" charset="0"/>
                <a:sym typeface="Wingdings" panose="05000000000000000000" pitchFamily="2" charset="2"/>
              </a:rPr>
              <a:t>stakeholders</a:t>
            </a:r>
            <a:r>
              <a:rPr lang="de-DE" i="1" dirty="0">
                <a:latin typeface="Arial" pitchFamily="34" charset="0"/>
                <a:sym typeface="Wingdings" panose="05000000000000000000" pitchFamily="2" charset="2"/>
              </a:rPr>
              <a:t>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i="1" dirty="0" err="1">
                <a:latin typeface="Arial" pitchFamily="34" charset="0"/>
                <a:sym typeface="Wingdings" panose="05000000000000000000" pitchFamily="2" charset="2"/>
              </a:rPr>
              <a:t>Intervenability</a:t>
            </a:r>
            <a:r>
              <a:rPr lang="de-DE" i="1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i="1" dirty="0" err="1">
                <a:latin typeface="Arial" pitchFamily="34" charset="0"/>
                <a:sym typeface="Wingdings" panose="05000000000000000000" pitchFamily="2" charset="2"/>
              </a:rPr>
              <a:t>for</a:t>
            </a:r>
            <a:r>
              <a:rPr lang="de-DE" i="1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i="1" dirty="0" err="1">
                <a:latin typeface="Arial" pitchFamily="34" charset="0"/>
                <a:sym typeface="Wingdings" panose="05000000000000000000" pitchFamily="2" charset="2"/>
              </a:rPr>
              <a:t>data</a:t>
            </a:r>
            <a:r>
              <a:rPr lang="de-DE" i="1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i="1" dirty="0" err="1">
                <a:latin typeface="Arial" pitchFamily="34" charset="0"/>
                <a:sym typeface="Wingdings" panose="05000000000000000000" pitchFamily="2" charset="2"/>
              </a:rPr>
              <a:t>owners</a:t>
            </a:r>
            <a:r>
              <a:rPr lang="de-DE" i="1" dirty="0">
                <a:latin typeface="Arial" pitchFamily="34" charset="0"/>
                <a:sym typeface="Wingdings" panose="05000000000000000000" pitchFamily="2" charset="2"/>
              </a:rPr>
              <a:t>. </a:t>
            </a:r>
            <a:endParaRPr lang="en-US" i="1" dirty="0">
              <a:sym typeface="Wingdings" panose="05000000000000000000" pitchFamily="2" charset="2"/>
            </a:endParaRP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622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Appendix: More on IoT devices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2785723-0709-456D-BB05-CF78EB12A95E}"/>
              </a:ext>
            </a:extLst>
          </p:cNvPr>
          <p:cNvSpPr/>
          <p:nvPr/>
        </p:nvSpPr>
        <p:spPr>
          <a:xfrm>
            <a:off x="479376" y="1196752"/>
            <a:ext cx="10297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Definition </a:t>
            </a:r>
            <a:r>
              <a:rPr lang="de-DE" b="1" u="sng" dirty="0" err="1"/>
              <a:t>of</a:t>
            </a:r>
            <a:r>
              <a:rPr lang="de-DE" b="1" u="sng" dirty="0"/>
              <a:t> </a:t>
            </a:r>
            <a:r>
              <a:rPr lang="de-DE" b="1" u="sng" dirty="0" err="1"/>
              <a:t>IoT</a:t>
            </a:r>
            <a:r>
              <a:rPr lang="de-DE" b="1" u="sng" dirty="0"/>
              <a:t> </a:t>
            </a:r>
            <a:r>
              <a:rPr lang="de-DE" b="1" u="sng" dirty="0" err="1"/>
              <a:t>devices</a:t>
            </a:r>
            <a:r>
              <a:rPr lang="de-DE" b="1" u="sng" dirty="0"/>
              <a:t>: </a:t>
            </a:r>
          </a:p>
          <a:p>
            <a:r>
              <a:rPr lang="en-US" dirty="0"/>
              <a:t>System of interrelated computing devices provided with unique identifiers (UIDs) and the ability to transfer data over a network without requiring human-to-human or human-to-computer interaction. </a:t>
            </a:r>
            <a:endParaRPr lang="de-DE" dirty="0"/>
          </a:p>
          <a:p>
            <a:endParaRPr lang="de-DE" b="1" u="sng" dirty="0"/>
          </a:p>
          <a:p>
            <a:endParaRPr lang="de-DE" b="1" u="sng" dirty="0"/>
          </a:p>
          <a:p>
            <a:r>
              <a:rPr lang="de-DE" b="1" u="sng" dirty="0" err="1"/>
              <a:t>How</a:t>
            </a:r>
            <a:r>
              <a:rPr lang="de-DE" b="1" u="sng" dirty="0"/>
              <a:t> </a:t>
            </a:r>
            <a:r>
              <a:rPr lang="de-DE" b="1" u="sng" dirty="0" err="1"/>
              <a:t>much</a:t>
            </a:r>
            <a:r>
              <a:rPr lang="de-DE" b="1" u="sng" dirty="0"/>
              <a:t> </a:t>
            </a:r>
            <a:r>
              <a:rPr lang="de-DE" b="1" u="sng" dirty="0" err="1"/>
              <a:t>data</a:t>
            </a:r>
            <a:r>
              <a:rPr lang="de-DE" b="1" u="sng" dirty="0"/>
              <a:t> </a:t>
            </a:r>
            <a:r>
              <a:rPr lang="de-DE" b="1" u="sng" dirty="0" err="1"/>
              <a:t>is</a:t>
            </a:r>
            <a:r>
              <a:rPr lang="de-DE" b="1" u="sng" dirty="0"/>
              <a:t> </a:t>
            </a:r>
            <a:r>
              <a:rPr lang="de-DE" b="1" u="sng" dirty="0" err="1"/>
              <a:t>created</a:t>
            </a:r>
            <a:r>
              <a:rPr lang="de-DE" b="1" u="sng" dirty="0"/>
              <a:t> </a:t>
            </a:r>
            <a:r>
              <a:rPr lang="de-DE" b="1" u="sng" dirty="0" err="1"/>
              <a:t>by</a:t>
            </a:r>
            <a:r>
              <a:rPr lang="de-DE" b="1" u="sng" dirty="0"/>
              <a:t> </a:t>
            </a:r>
            <a:r>
              <a:rPr lang="de-DE" b="1" u="sng" dirty="0" err="1"/>
              <a:t>IoT</a:t>
            </a:r>
            <a:r>
              <a:rPr lang="de-DE" b="1" u="sng" dirty="0"/>
              <a:t> </a:t>
            </a:r>
            <a:r>
              <a:rPr lang="de-DE" b="1" u="sng" dirty="0" err="1"/>
              <a:t>devices</a:t>
            </a:r>
            <a:r>
              <a:rPr lang="de-DE" b="1" u="sng" dirty="0"/>
              <a:t>?</a:t>
            </a:r>
          </a:p>
          <a:p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reports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Cisco,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28.5 </a:t>
            </a:r>
            <a:r>
              <a:rPr lang="de-DE" dirty="0" err="1"/>
              <a:t>billion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2021, and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will </a:t>
            </a:r>
            <a:r>
              <a:rPr lang="de-DE" dirty="0" err="1"/>
              <a:t>reach</a:t>
            </a:r>
            <a:r>
              <a:rPr lang="de-DE" dirty="0"/>
              <a:t> 847 ZB per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2021 [8].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1607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Appendix: More on related work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D12391FB-77A8-4ADC-BE91-822FAA696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00965"/>
              </p:ext>
            </p:extLst>
          </p:nvPr>
        </p:nvGraphicFramePr>
        <p:xfrm>
          <a:off x="332903" y="1203960"/>
          <a:ext cx="11524664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761">
                  <a:extLst>
                    <a:ext uri="{9D8B030D-6E8A-4147-A177-3AD203B41FA5}">
                      <a16:colId xmlns:a16="http://schemas.microsoft.com/office/drawing/2014/main" val="2327597369"/>
                    </a:ext>
                  </a:extLst>
                </a:gridCol>
                <a:gridCol w="8785903">
                  <a:extLst>
                    <a:ext uri="{9D8B030D-6E8A-4147-A177-3AD203B41FA5}">
                      <a16:colId xmlns:a16="http://schemas.microsoft.com/office/drawing/2014/main" val="2086154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Perspective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8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Behavioral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Sarah </a:t>
                      </a:r>
                      <a:r>
                        <a:rPr lang="it-IT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Spiekermann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Alessandro Acquisti, Rainer </a:t>
                      </a:r>
                      <a:r>
                        <a:rPr lang="it-IT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Bohme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it-IT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Kai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Lung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Hui. The challenges of personal data markets and privacy. Electronic</a:t>
                      </a:r>
                    </a:p>
                    <a:p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Markets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25(2):161-167, 2015.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72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Methodical</a:t>
                      </a:r>
                      <a:r>
                        <a:rPr lang="de-DE" dirty="0"/>
                        <a:t> / </a:t>
                      </a:r>
                      <a:r>
                        <a:rPr lang="de-DE" dirty="0" err="1"/>
                        <a:t>Mathematical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Chaoyue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Niu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Zhenzhe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Zheng, Fan Wu,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Xiaofeng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Gao, and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Guihai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Chen.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Achieving Data Truthfulness and Privacy Preservation in Data Markets.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IEEE Transactions on Knowledge and Data Engineering, 31(1):105{119,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74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Logical / 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 Horvath and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Levente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Buttyan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Problem Domain Analysis of IoT-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Driven Secure Data Markets, volume 821. 2018.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1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Economical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Wolfgang Kerber. Digital markets, data and privacy: Competition law,</a:t>
                      </a:r>
                    </a:p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consumr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law and data protection. MAGKS Joint Discussion Paper Series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Economics, 14-2016, 2016.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0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Mathematical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H. Oh, S. Park, G. M. Lee, H. </a:t>
                      </a:r>
                      <a:r>
                        <a:rPr lang="de-DE" dirty="0" err="1">
                          <a:effectLst/>
                        </a:rPr>
                        <a:t>Heo</a:t>
                      </a:r>
                      <a:r>
                        <a:rPr lang="de-DE" dirty="0">
                          <a:effectLst/>
                        </a:rPr>
                        <a:t>, and J. K. Choi, “Personal Data Trading </a:t>
                      </a:r>
                      <a:r>
                        <a:rPr lang="de-DE" dirty="0" err="1">
                          <a:effectLst/>
                        </a:rPr>
                        <a:t>Scheme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r>
                        <a:rPr lang="de-DE" dirty="0" err="1">
                          <a:effectLst/>
                        </a:rPr>
                        <a:t>for</a:t>
                      </a:r>
                      <a:r>
                        <a:rPr lang="de-DE" dirty="0">
                          <a:effectLst/>
                        </a:rPr>
                        <a:t> Data Brokers in </a:t>
                      </a:r>
                      <a:r>
                        <a:rPr lang="de-DE" dirty="0" err="1">
                          <a:effectLst/>
                        </a:rPr>
                        <a:t>IoT</a:t>
                      </a:r>
                      <a:r>
                        <a:rPr lang="de-DE" dirty="0">
                          <a:effectLst/>
                        </a:rPr>
                        <a:t> Data </a:t>
                      </a:r>
                      <a:r>
                        <a:rPr lang="de-DE" dirty="0" err="1">
                          <a:effectLst/>
                        </a:rPr>
                        <a:t>Marketplaces</a:t>
                      </a:r>
                      <a:r>
                        <a:rPr lang="de-DE" dirty="0">
                          <a:effectLst/>
                        </a:rPr>
                        <a:t>,” </a:t>
                      </a:r>
                      <a:r>
                        <a:rPr lang="de-DE" i="1" dirty="0">
                          <a:effectLst/>
                        </a:rPr>
                        <a:t>IEEE Access</a:t>
                      </a:r>
                      <a:r>
                        <a:rPr lang="de-DE" dirty="0">
                          <a:effectLst/>
                        </a:rPr>
                        <a:t>, vol. 7, pp. 40120–40132, 2019, </a:t>
                      </a:r>
                      <a:r>
                        <a:rPr lang="de-DE" dirty="0" err="1">
                          <a:effectLst/>
                        </a:rPr>
                        <a:t>doi</a:t>
                      </a:r>
                      <a:r>
                        <a:rPr lang="de-DE" dirty="0">
                          <a:effectLst/>
                        </a:rPr>
                        <a:t>: 10.1109/ACCESS.2019.2904248.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14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939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Appendix: More on Methodology (1)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F3CFC0-9AEF-4B22-94B5-301679573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572" y="866960"/>
            <a:ext cx="5015676" cy="5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86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Appendix: More on Methodology (2)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211C8BCC-1C59-42BE-9BEB-9A515F12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70" y="1211346"/>
            <a:ext cx="5040000" cy="53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5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052736"/>
            <a:ext cx="11523135" cy="532901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Research background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Research questions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Methodology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Current research stage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8862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Research background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09FE525-E6C7-45F8-81E4-A3127E377BD5}"/>
              </a:ext>
            </a:extLst>
          </p:cNvPr>
          <p:cNvSpPr/>
          <p:nvPr/>
        </p:nvSpPr>
        <p:spPr bwMode="auto">
          <a:xfrm>
            <a:off x="1847528" y="1196752"/>
            <a:ext cx="4968552" cy="4968552"/>
          </a:xfrm>
          <a:prstGeom prst="ellips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Data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marketplaces</a:t>
            </a:r>
            <a:endParaRPr lang="de-D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5C09C7-DB6E-4251-99A5-F71CA06D0C6B}"/>
              </a:ext>
            </a:extLst>
          </p:cNvPr>
          <p:cNvSpPr txBox="1"/>
          <p:nvPr/>
        </p:nvSpPr>
        <p:spPr>
          <a:xfrm>
            <a:off x="7752184" y="1844824"/>
            <a:ext cx="3551708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Third-party, cloud-based software platform providing internet access</a:t>
            </a:r>
          </a:p>
          <a:p>
            <a:r>
              <a:rPr lang="en-US" dirty="0"/>
              <a:t>to a disparate set of external data sources for use in IT systems. They act as market enablers and must insure [1]:</a:t>
            </a:r>
          </a:p>
          <a:p>
            <a:endParaRPr lang="de-DE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Arial" pitchFamily="34" charset="0"/>
              </a:rPr>
              <a:t>Interoperability</a:t>
            </a:r>
            <a:endParaRPr lang="de-DE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Arial" pitchFamily="34" charset="0"/>
              </a:rPr>
              <a:t>Security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itchFamily="34" charset="0"/>
              </a:rPr>
              <a:t>Legal </a:t>
            </a:r>
            <a:r>
              <a:rPr lang="de-DE" dirty="0" err="1">
                <a:latin typeface="Arial" pitchFamily="34" charset="0"/>
              </a:rPr>
              <a:t>compliance</a:t>
            </a:r>
            <a:endParaRPr lang="de-DE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u="sng" dirty="0">
                <a:latin typeface="Arial" pitchFamily="34" charset="0"/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20176882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Research background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09FE525-E6C7-45F8-81E4-A3127E377BD5}"/>
              </a:ext>
            </a:extLst>
          </p:cNvPr>
          <p:cNvSpPr/>
          <p:nvPr/>
        </p:nvSpPr>
        <p:spPr bwMode="auto">
          <a:xfrm>
            <a:off x="1847528" y="1196752"/>
            <a:ext cx="4968552" cy="4968552"/>
          </a:xfrm>
          <a:prstGeom prst="ellips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Data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marketplaces</a:t>
            </a:r>
            <a:endParaRPr lang="de-D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5C09C7-DB6E-4251-99A5-F71CA06D0C6B}"/>
              </a:ext>
            </a:extLst>
          </p:cNvPr>
          <p:cNvSpPr txBox="1"/>
          <p:nvPr/>
        </p:nvSpPr>
        <p:spPr>
          <a:xfrm>
            <a:off x="7764033" y="2136338"/>
            <a:ext cx="376121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There is not yet a consensus on the concept of privacy in extant literature.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de-DE" dirty="0" err="1">
                <a:latin typeface="Arial" pitchFamily="34" charset="0"/>
              </a:rPr>
              <a:t>It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can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be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described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from</a:t>
            </a:r>
            <a:r>
              <a:rPr lang="de-DE" dirty="0">
                <a:latin typeface="Arial" pitchFamily="34" charset="0"/>
              </a:rPr>
              <a:t> different </a:t>
            </a:r>
            <a:r>
              <a:rPr lang="de-DE" dirty="0" err="1">
                <a:latin typeface="Arial" pitchFamily="34" charset="0"/>
              </a:rPr>
              <a:t>perspectives</a:t>
            </a:r>
            <a:r>
              <a:rPr lang="de-DE" dirty="0">
                <a:latin typeface="Arial" pitchFamily="34" charset="0"/>
              </a:rPr>
              <a:t> (</a:t>
            </a:r>
            <a:r>
              <a:rPr lang="de-DE" dirty="0" err="1">
                <a:latin typeface="Arial" pitchFamily="34" charset="0"/>
              </a:rPr>
              <a:t>as</a:t>
            </a:r>
            <a:r>
              <a:rPr lang="de-DE" dirty="0">
                <a:latin typeface="Arial" pitchFamily="34" charset="0"/>
              </a:rPr>
              <a:t> a </a:t>
            </a:r>
            <a:r>
              <a:rPr lang="de-DE" dirty="0" err="1">
                <a:latin typeface="Arial" pitchFamily="34" charset="0"/>
              </a:rPr>
              <a:t>set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activities</a:t>
            </a:r>
            <a:r>
              <a:rPr lang="de-DE" dirty="0">
                <a:latin typeface="Arial" pitchFamily="34" charset="0"/>
              </a:rPr>
              <a:t>, </a:t>
            </a:r>
            <a:r>
              <a:rPr lang="de-DE" dirty="0" err="1">
                <a:latin typeface="Arial" pitchFamily="34" charset="0"/>
              </a:rPr>
              <a:t>as</a:t>
            </a:r>
            <a:r>
              <a:rPr lang="de-DE" dirty="0">
                <a:latin typeface="Arial" pitchFamily="34" charset="0"/>
              </a:rPr>
              <a:t> a </a:t>
            </a:r>
            <a:r>
              <a:rPr lang="de-DE" dirty="0" err="1">
                <a:latin typeface="Arial" pitchFamily="34" charset="0"/>
              </a:rPr>
              <a:t>function</a:t>
            </a:r>
            <a:r>
              <a:rPr lang="de-DE" dirty="0">
                <a:latin typeface="Arial" pitchFamily="34" charset="0"/>
              </a:rPr>
              <a:t>, etc.)</a:t>
            </a:r>
          </a:p>
          <a:p>
            <a:endParaRPr lang="de-DE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err="1">
                <a:latin typeface="Arial" pitchFamily="34" charset="0"/>
              </a:rPr>
              <a:t>For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us</a:t>
            </a:r>
            <a:r>
              <a:rPr lang="de-DE" b="1" dirty="0">
                <a:latin typeface="Arial" pitchFamily="34" charset="0"/>
              </a:rPr>
              <a:t>: Set </a:t>
            </a:r>
            <a:r>
              <a:rPr lang="de-DE" b="1" dirty="0" err="1">
                <a:latin typeface="Arial" pitchFamily="34" charset="0"/>
              </a:rPr>
              <a:t>of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rules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that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apply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for</a:t>
            </a:r>
            <a:r>
              <a:rPr lang="de-DE" b="1" dirty="0">
                <a:latin typeface="Arial" pitchFamily="34" charset="0"/>
              </a:rPr>
              <a:t> online </a:t>
            </a:r>
            <a:r>
              <a:rPr lang="de-DE" b="1" dirty="0" err="1">
                <a:latin typeface="Arial" pitchFamily="34" charset="0"/>
              </a:rPr>
              <a:t>scenarios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dirty="0">
                <a:latin typeface="Arial" pitchFamily="34" charset="0"/>
              </a:rPr>
              <a:t>[2].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40064FA-60C9-48B9-81C7-15791398E307}"/>
              </a:ext>
            </a:extLst>
          </p:cNvPr>
          <p:cNvSpPr/>
          <p:nvPr/>
        </p:nvSpPr>
        <p:spPr bwMode="auto">
          <a:xfrm>
            <a:off x="2652113" y="3340842"/>
            <a:ext cx="2435775" cy="24357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25945048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Research background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09FE525-E6C7-45F8-81E4-A3127E377BD5}"/>
              </a:ext>
            </a:extLst>
          </p:cNvPr>
          <p:cNvSpPr/>
          <p:nvPr/>
        </p:nvSpPr>
        <p:spPr bwMode="auto">
          <a:xfrm>
            <a:off x="1847528" y="1196752"/>
            <a:ext cx="4968552" cy="4968552"/>
          </a:xfrm>
          <a:prstGeom prst="ellips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Data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marketplaces</a:t>
            </a:r>
            <a:endParaRPr lang="de-D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5C09C7-DB6E-4251-99A5-F71CA06D0C6B}"/>
              </a:ext>
            </a:extLst>
          </p:cNvPr>
          <p:cNvSpPr txBox="1"/>
          <p:nvPr/>
        </p:nvSpPr>
        <p:spPr>
          <a:xfrm>
            <a:off x="7764033" y="2136338"/>
            <a:ext cx="355170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40064FA-60C9-48B9-81C7-15791398E307}"/>
              </a:ext>
            </a:extLst>
          </p:cNvPr>
          <p:cNvSpPr/>
          <p:nvPr/>
        </p:nvSpPr>
        <p:spPr bwMode="auto">
          <a:xfrm>
            <a:off x="2652113" y="3340842"/>
            <a:ext cx="2435775" cy="24357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Privacy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8A23806-3047-4870-86AD-1835F4C64171}"/>
              </a:ext>
            </a:extLst>
          </p:cNvPr>
          <p:cNvSpPr/>
          <p:nvPr/>
        </p:nvSpPr>
        <p:spPr bwMode="auto">
          <a:xfrm>
            <a:off x="3071664" y="4337888"/>
            <a:ext cx="1368152" cy="1368152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IoT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devices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F72375-E8D2-44C8-9C33-150AD34C4F1C}"/>
              </a:ext>
            </a:extLst>
          </p:cNvPr>
          <p:cNvSpPr txBox="1"/>
          <p:nvPr/>
        </p:nvSpPr>
        <p:spPr>
          <a:xfrm>
            <a:off x="7464152" y="2306563"/>
            <a:ext cx="345485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>
                <a:latin typeface="Arial" pitchFamily="34" charset="0"/>
              </a:rPr>
              <a:t>Interconnected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IoT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devices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generate</a:t>
            </a:r>
            <a:r>
              <a:rPr lang="de-DE" dirty="0">
                <a:latin typeface="Arial" pitchFamily="34" charset="0"/>
              </a:rPr>
              <a:t> a </a:t>
            </a:r>
            <a:r>
              <a:rPr lang="de-DE" dirty="0" err="1">
                <a:latin typeface="Arial" pitchFamily="34" charset="0"/>
              </a:rPr>
              <a:t>huge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amount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</a:t>
            </a:r>
            <a:r>
              <a:rPr lang="de-DE" dirty="0">
                <a:latin typeface="Arial" pitchFamily="34" charset="0"/>
              </a:rPr>
              <a:t> </a:t>
            </a:r>
          </a:p>
          <a:p>
            <a:endParaRPr lang="de-DE" dirty="0">
              <a:latin typeface="Arial" pitchFamily="34" charset="0"/>
            </a:endParaRPr>
          </a:p>
          <a:p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Corresponding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data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marketplaces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have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emerged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in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order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to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exploit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the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analytic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potential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these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devices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create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. 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739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Research background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23F8A6D-D1EE-49E4-BBEF-03AFC4CA1C0D}"/>
              </a:ext>
            </a:extLst>
          </p:cNvPr>
          <p:cNvGrpSpPr/>
          <p:nvPr/>
        </p:nvGrpSpPr>
        <p:grpSpPr>
          <a:xfrm>
            <a:off x="1415480" y="1809232"/>
            <a:ext cx="3240484" cy="3239536"/>
            <a:chOff x="3152056" y="2357264"/>
            <a:chExt cx="3240484" cy="323953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4E19889-93BB-41AA-B249-88354C7A29A9}"/>
                </a:ext>
              </a:extLst>
            </p:cNvPr>
            <p:cNvSpPr/>
            <p:nvPr/>
          </p:nvSpPr>
          <p:spPr bwMode="auto">
            <a:xfrm>
              <a:off x="4727678" y="3752397"/>
              <a:ext cx="295301" cy="329486"/>
            </a:xfrm>
            <a:custGeom>
              <a:avLst/>
              <a:gdLst>
                <a:gd name="connsiteX0" fmla="*/ 295301 w 295301"/>
                <a:gd name="connsiteY0" fmla="*/ 0 h 329486"/>
                <a:gd name="connsiteX1" fmla="*/ 291878 w 295301"/>
                <a:gd name="connsiteY1" fmla="*/ 67789 h 329486"/>
                <a:gd name="connsiteX2" fmla="*/ 277692 w 295301"/>
                <a:gd name="connsiteY2" fmla="*/ 160741 h 329486"/>
                <a:gd name="connsiteX3" fmla="*/ 225310 w 295301"/>
                <a:gd name="connsiteY3" fmla="*/ 329486 h 329486"/>
                <a:gd name="connsiteX4" fmla="*/ 205278 w 295301"/>
                <a:gd name="connsiteY4" fmla="*/ 317317 h 329486"/>
                <a:gd name="connsiteX5" fmla="*/ 35730 w 295301"/>
                <a:gd name="connsiteY5" fmla="*/ 170490 h 329486"/>
                <a:gd name="connsiteX6" fmla="*/ 0 w 295301"/>
                <a:gd name="connsiteY6" fmla="*/ 126121 h 329486"/>
                <a:gd name="connsiteX7" fmla="*/ 148275 w 295301"/>
                <a:gd name="connsiteY7" fmla="*/ 45640 h 32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301" h="329486">
                  <a:moveTo>
                    <a:pt x="295301" y="0"/>
                  </a:moveTo>
                  <a:lnTo>
                    <a:pt x="291878" y="67789"/>
                  </a:lnTo>
                  <a:cubicBezTo>
                    <a:pt x="288682" y="99260"/>
                    <a:pt x="283927" y="130270"/>
                    <a:pt x="277692" y="160741"/>
                  </a:cubicBezTo>
                  <a:lnTo>
                    <a:pt x="225310" y="329486"/>
                  </a:lnTo>
                  <a:lnTo>
                    <a:pt x="205278" y="317317"/>
                  </a:lnTo>
                  <a:cubicBezTo>
                    <a:pt x="143023" y="275258"/>
                    <a:pt x="86098" y="225907"/>
                    <a:pt x="35730" y="170490"/>
                  </a:cubicBezTo>
                  <a:lnTo>
                    <a:pt x="0" y="126121"/>
                  </a:lnTo>
                  <a:lnTo>
                    <a:pt x="148275" y="4564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7A69EB0-0DD9-4D60-AB90-947C5AD0A558}"/>
                </a:ext>
              </a:extLst>
            </p:cNvPr>
            <p:cNvGrpSpPr/>
            <p:nvPr/>
          </p:nvGrpSpPr>
          <p:grpSpPr>
            <a:xfrm>
              <a:off x="3152056" y="2357264"/>
              <a:ext cx="3240484" cy="3239536"/>
              <a:chOff x="2999656" y="2204864"/>
              <a:chExt cx="3240484" cy="3239536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3E32E901-E895-4C19-BE4F-BC1F847C56D8}"/>
                  </a:ext>
                </a:extLst>
              </p:cNvPr>
              <p:cNvSpPr/>
              <p:nvPr/>
            </p:nvSpPr>
            <p:spPr bwMode="auto">
              <a:xfrm>
                <a:off x="2999656" y="2635902"/>
                <a:ext cx="1872332" cy="18723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Data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markets</a:t>
                </a: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DDEC711-C814-4E12-9A3F-61D1395F79D8}"/>
                  </a:ext>
                </a:extLst>
              </p:cNvPr>
              <p:cNvSpPr/>
              <p:nvPr/>
            </p:nvSpPr>
            <p:spPr bwMode="auto">
              <a:xfrm>
                <a:off x="4367808" y="2204864"/>
                <a:ext cx="1872332" cy="18723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Privacy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A7F3381-8443-44F9-AF3F-3455C06958FE}"/>
                  </a:ext>
                </a:extLst>
              </p:cNvPr>
              <p:cNvSpPr/>
              <p:nvPr/>
            </p:nvSpPr>
            <p:spPr bwMode="auto">
              <a:xfrm>
                <a:off x="4151784" y="3572068"/>
                <a:ext cx="1872332" cy="18723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IoT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Devices</a:t>
                </a:r>
              </a:p>
            </p:txBody>
          </p:sp>
        </p:grp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A641984B-B2EF-4EFB-8ECC-45AC29E3B82C}"/>
              </a:ext>
            </a:extLst>
          </p:cNvPr>
          <p:cNvSpPr txBox="1"/>
          <p:nvPr/>
        </p:nvSpPr>
        <p:spPr>
          <a:xfrm>
            <a:off x="5625952" y="2276872"/>
            <a:ext cx="5327947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>
                <a:latin typeface="Arial" pitchFamily="34" charset="0"/>
              </a:rPr>
              <a:t>We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have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found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various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studies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that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presented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analysis</a:t>
            </a:r>
            <a:r>
              <a:rPr lang="de-DE" dirty="0">
                <a:latin typeface="Arial" pitchFamily="34" charset="0"/>
              </a:rPr>
              <a:t>, </a:t>
            </a:r>
            <a:r>
              <a:rPr lang="de-DE" dirty="0" err="1">
                <a:latin typeface="Arial" pitchFamily="34" charset="0"/>
              </a:rPr>
              <a:t>challenges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well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solutions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described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from</a:t>
            </a:r>
            <a:r>
              <a:rPr lang="de-DE" dirty="0">
                <a:latin typeface="Arial" pitchFamily="34" charset="0"/>
              </a:rPr>
              <a:t> different </a:t>
            </a:r>
            <a:r>
              <a:rPr lang="de-DE" dirty="0" err="1">
                <a:latin typeface="Arial" pitchFamily="34" charset="0"/>
              </a:rPr>
              <a:t>perspectives</a:t>
            </a:r>
            <a:r>
              <a:rPr lang="de-DE" dirty="0">
                <a:latin typeface="Arial" pitchFamily="34" charset="0"/>
              </a:rPr>
              <a:t> (legal, </a:t>
            </a:r>
            <a:r>
              <a:rPr lang="de-DE" dirty="0" err="1">
                <a:latin typeface="Arial" pitchFamily="34" charset="0"/>
              </a:rPr>
              <a:t>econmical</a:t>
            </a:r>
            <a:r>
              <a:rPr lang="de-DE" dirty="0">
                <a:latin typeface="Arial" pitchFamily="34" charset="0"/>
              </a:rPr>
              <a:t>, </a:t>
            </a:r>
            <a:r>
              <a:rPr lang="de-DE" dirty="0" err="1">
                <a:latin typeface="Arial" pitchFamily="34" charset="0"/>
              </a:rPr>
              <a:t>technical</a:t>
            </a:r>
            <a:r>
              <a:rPr lang="de-DE" dirty="0">
                <a:latin typeface="Arial" pitchFamily="34" charset="0"/>
              </a:rPr>
              <a:t>, etc.). </a:t>
            </a:r>
          </a:p>
          <a:p>
            <a:endParaRPr lang="de-DE" dirty="0">
              <a:latin typeface="Arial" pitchFamily="34" charset="0"/>
            </a:endParaRPr>
          </a:p>
          <a:p>
            <a:r>
              <a:rPr lang="de-DE" dirty="0" err="1">
                <a:latin typeface="Arial" pitchFamily="34" charset="0"/>
              </a:rPr>
              <a:t>We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did</a:t>
            </a:r>
            <a:r>
              <a:rPr lang="de-DE" dirty="0">
                <a:latin typeface="Arial" pitchFamily="34" charset="0"/>
              </a:rPr>
              <a:t> not find a </a:t>
            </a:r>
            <a:r>
              <a:rPr lang="de-DE" dirty="0" err="1">
                <a:latin typeface="Arial" pitchFamily="34" charset="0"/>
              </a:rPr>
              <a:t>comprehensive</a:t>
            </a:r>
            <a:r>
              <a:rPr lang="de-DE" dirty="0">
                <a:latin typeface="Arial" pitchFamily="34" charset="0"/>
              </a:rPr>
              <a:t> review on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state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art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this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intersection</a:t>
            </a:r>
            <a:r>
              <a:rPr lang="de-DE" dirty="0">
                <a:latin typeface="Arial" pitchFamily="34" charset="0"/>
              </a:rPr>
              <a:t>. </a:t>
            </a:r>
          </a:p>
          <a:p>
            <a:endParaRPr lang="de-DE" dirty="0">
              <a:latin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Our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focus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lays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on a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technical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perspective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   (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see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research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itchFamily="34" charset="0"/>
                <a:sym typeface="Wingdings" panose="05000000000000000000" pitchFamily="2" charset="2"/>
              </a:rPr>
              <a:t>questions</a:t>
            </a:r>
            <a:r>
              <a:rPr lang="de-DE" dirty="0">
                <a:latin typeface="Arial" pitchFamily="34" charset="0"/>
                <a:sym typeface="Wingdings" panose="05000000000000000000" pitchFamily="2" charset="2"/>
              </a:rPr>
              <a:t>)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921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11017"/>
            <a:ext cx="10586099" cy="720725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57A2B0F-1564-4C3D-9391-1C7BB7E4DA48}"/>
              </a:ext>
            </a:extLst>
          </p:cNvPr>
          <p:cNvGrpSpPr/>
          <p:nvPr/>
        </p:nvGrpSpPr>
        <p:grpSpPr>
          <a:xfrm>
            <a:off x="332903" y="1218786"/>
            <a:ext cx="11524663" cy="3970318"/>
            <a:chOff x="332903" y="1196752"/>
            <a:chExt cx="11524663" cy="3970318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641984B-B2EF-4EFB-8ECC-45AC29E3B82C}"/>
                </a:ext>
              </a:extLst>
            </p:cNvPr>
            <p:cNvSpPr txBox="1"/>
            <p:nvPr/>
          </p:nvSpPr>
          <p:spPr>
            <a:xfrm>
              <a:off x="332903" y="1196752"/>
              <a:ext cx="11524663" cy="3970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Arial" pitchFamily="34" charset="0"/>
                </a:rPr>
                <a:t>We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defined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four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research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questions</a:t>
              </a:r>
              <a:r>
                <a:rPr lang="de-DE" dirty="0">
                  <a:latin typeface="Arial" pitchFamily="34" charset="0"/>
                </a:rPr>
                <a:t>:</a:t>
              </a:r>
            </a:p>
            <a:p>
              <a:endParaRPr lang="de-DE" u="sng" dirty="0">
                <a:latin typeface="Arial" pitchFamily="34" charset="0"/>
              </a:endParaRPr>
            </a:p>
            <a:p>
              <a:endParaRPr lang="de-DE" u="sng" dirty="0">
                <a:latin typeface="Arial" pitchFamily="34" charset="0"/>
              </a:endParaRPr>
            </a:p>
            <a:p>
              <a:endParaRPr lang="de-DE" dirty="0">
                <a:latin typeface="Arial" pitchFamily="34" charset="0"/>
              </a:endParaRPr>
            </a:p>
            <a:p>
              <a:r>
                <a:rPr lang="en-US" dirty="0"/>
                <a:t>	What are the </a:t>
              </a:r>
              <a:r>
                <a:rPr lang="en-US" b="1" u="sng" dirty="0"/>
                <a:t>research topics</a:t>
              </a:r>
              <a:r>
                <a:rPr lang="en-US" b="1" dirty="0"/>
                <a:t> </a:t>
              </a:r>
              <a:r>
                <a:rPr lang="en-US" dirty="0"/>
                <a:t>that have been addressed in the intersection of privacy preservation and 	data markets for IoT devices?</a:t>
              </a:r>
            </a:p>
            <a:p>
              <a:endParaRPr lang="en-US" dirty="0"/>
            </a:p>
            <a:p>
              <a:r>
                <a:rPr lang="en-US" dirty="0"/>
                <a:t>	Which </a:t>
              </a:r>
              <a:r>
                <a:rPr lang="en-US" b="1" u="sng" dirty="0"/>
                <a:t>privacy preservation techniques</a:t>
              </a:r>
              <a:r>
                <a:rPr lang="en-US" dirty="0"/>
                <a:t> have been used to enable data markets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IoT</a:t>
              </a:r>
              <a:r>
                <a:rPr lang="de-DE" dirty="0"/>
                <a:t> </a:t>
              </a:r>
              <a:r>
                <a:rPr lang="de-DE" dirty="0" err="1"/>
                <a:t>devices</a:t>
              </a:r>
              <a:r>
                <a:rPr lang="de-DE" dirty="0"/>
                <a:t>?</a:t>
              </a:r>
            </a:p>
            <a:p>
              <a:r>
                <a:rPr lang="en-US" dirty="0"/>
                <a:t>	</a:t>
              </a:r>
            </a:p>
            <a:p>
              <a:r>
                <a:rPr lang="en-US" dirty="0"/>
                <a:t>	What are the current </a:t>
              </a:r>
              <a:r>
                <a:rPr lang="en-US" b="1" u="sng" dirty="0"/>
                <a:t>research gaps and problems</a:t>
              </a:r>
              <a:r>
                <a:rPr lang="en-US" dirty="0"/>
                <a:t> with applying privacy preservation in data markets 	for IoT devices?</a:t>
              </a:r>
            </a:p>
            <a:p>
              <a:endParaRPr lang="en-US" dirty="0"/>
            </a:p>
            <a:p>
              <a:r>
                <a:rPr lang="en-US" dirty="0"/>
                <a:t>	What are the </a:t>
              </a:r>
              <a:r>
                <a:rPr lang="en-US" b="1" u="sng" dirty="0"/>
                <a:t>future research directions</a:t>
              </a:r>
              <a:r>
                <a:rPr lang="en-US" dirty="0"/>
                <a:t> of the application of privacy preserving </a:t>
              </a:r>
              <a:r>
                <a:rPr lang="de-DE" dirty="0" err="1"/>
                <a:t>techniques</a:t>
              </a:r>
              <a:r>
                <a:rPr lang="de-DE" dirty="0"/>
                <a:t> on </a:t>
              </a:r>
              <a:r>
                <a:rPr lang="de-DE" dirty="0" err="1"/>
                <a:t>data</a:t>
              </a:r>
              <a:r>
                <a:rPr lang="de-DE" dirty="0"/>
                <a:t> 	</a:t>
              </a:r>
              <a:r>
                <a:rPr lang="de-DE" dirty="0" err="1"/>
                <a:t>markets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IoT</a:t>
              </a:r>
              <a:r>
                <a:rPr lang="de-DE" dirty="0"/>
                <a:t> </a:t>
              </a:r>
              <a:r>
                <a:rPr lang="de-DE" dirty="0" err="1"/>
                <a:t>devices</a:t>
              </a:r>
              <a:r>
                <a:rPr lang="de-DE" dirty="0"/>
                <a:t>?</a:t>
              </a:r>
              <a:endParaRPr lang="de-DE" dirty="0">
                <a:latin typeface="Arial" pitchFamily="34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998313A-6A39-40D9-A22F-5C3477D34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7408" y="2348880"/>
              <a:ext cx="316632" cy="422176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8293E67-C615-4E8D-ADA8-212AEB4D5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7408" y="3071244"/>
              <a:ext cx="316632" cy="422176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9280C83-12D1-4D1D-AA5E-41136A867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7408" y="3793608"/>
              <a:ext cx="316632" cy="42217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FD5BD65-A10A-42BE-901E-0E275EE37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7408" y="4515972"/>
              <a:ext cx="316632" cy="42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3457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865628-1B95-41E6-B4FF-82D50C754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53" y="1192006"/>
            <a:ext cx="7920000" cy="5029275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2C95EDF3-300D-4FA9-AA98-147B59490EF4}"/>
              </a:ext>
            </a:extLst>
          </p:cNvPr>
          <p:cNvSpPr txBox="1"/>
          <p:nvPr/>
        </p:nvSpPr>
        <p:spPr>
          <a:xfrm>
            <a:off x="9715500" y="6118179"/>
            <a:ext cx="214206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>
                <a:latin typeface="Arial" pitchFamily="34" charset="0"/>
              </a:rPr>
              <a:t> </a:t>
            </a:r>
            <a:r>
              <a:rPr lang="de-DE" sz="1200" i="1" dirty="0" err="1">
                <a:latin typeface="Arial" pitchFamily="34" charset="0"/>
              </a:rPr>
              <a:t>Mainly</a:t>
            </a:r>
            <a:r>
              <a:rPr lang="de-DE" sz="1200" i="1" dirty="0">
                <a:latin typeface="Arial" pitchFamily="34" charset="0"/>
              </a:rPr>
              <a:t> </a:t>
            </a:r>
            <a:r>
              <a:rPr lang="de-DE" sz="1200" i="1" dirty="0" err="1">
                <a:latin typeface="Arial" pitchFamily="34" charset="0"/>
              </a:rPr>
              <a:t>based</a:t>
            </a:r>
            <a:r>
              <a:rPr lang="de-DE" sz="1200" i="1" dirty="0">
                <a:latin typeface="Arial" pitchFamily="34" charset="0"/>
              </a:rPr>
              <a:t> on [3] and [4]</a:t>
            </a:r>
          </a:p>
        </p:txBody>
      </p:sp>
    </p:spTree>
    <p:extLst>
      <p:ext uri="{BB962C8B-B14F-4D97-AF65-F5344CB8AC3E}">
        <p14:creationId xmlns:p14="http://schemas.microsoft.com/office/powerpoint/2010/main" val="8641403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33051"/>
            <a:ext cx="10586099" cy="720725"/>
          </a:xfrm>
        </p:spPr>
        <p:txBody>
          <a:bodyPr/>
          <a:lstStyle/>
          <a:p>
            <a:r>
              <a:rPr lang="en-US" dirty="0"/>
              <a:t>Current research stage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Privacy preservation in data markets for IoT devices: A systematic review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865628-1B95-41E6-B4FF-82D50C754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53" y="1192006"/>
            <a:ext cx="7920000" cy="5029275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843160C-6FE6-4814-891E-E7F5F343BB9C}"/>
              </a:ext>
            </a:extLst>
          </p:cNvPr>
          <p:cNvSpPr/>
          <p:nvPr/>
        </p:nvSpPr>
        <p:spPr bwMode="auto">
          <a:xfrm>
            <a:off x="518467" y="842671"/>
            <a:ext cx="11482188" cy="5538658"/>
          </a:xfrm>
          <a:custGeom>
            <a:avLst/>
            <a:gdLst>
              <a:gd name="connsiteX0" fmla="*/ 2265164 w 11482188"/>
              <a:gd name="connsiteY0" fmla="*/ 2802353 h 5538658"/>
              <a:gd name="connsiteX1" fmla="*/ 2265164 w 11482188"/>
              <a:gd name="connsiteY1" fmla="*/ 3306410 h 5538658"/>
              <a:gd name="connsiteX2" fmla="*/ 7881788 w 11482188"/>
              <a:gd name="connsiteY2" fmla="*/ 3306410 h 5538658"/>
              <a:gd name="connsiteX3" fmla="*/ 7881788 w 11482188"/>
              <a:gd name="connsiteY3" fmla="*/ 2802353 h 5538658"/>
              <a:gd name="connsiteX4" fmla="*/ 32916 w 11482188"/>
              <a:gd name="connsiteY4" fmla="*/ 0 h 5538658"/>
              <a:gd name="connsiteX5" fmla="*/ 11482188 w 11482188"/>
              <a:gd name="connsiteY5" fmla="*/ 0 h 5538658"/>
              <a:gd name="connsiteX6" fmla="*/ 11482188 w 11482188"/>
              <a:gd name="connsiteY6" fmla="*/ 2802353 h 5538658"/>
              <a:gd name="connsiteX7" fmla="*/ 10101765 w 11482188"/>
              <a:gd name="connsiteY7" fmla="*/ 2802353 h 5538658"/>
              <a:gd name="connsiteX8" fmla="*/ 10101765 w 11482188"/>
              <a:gd name="connsiteY8" fmla="*/ 3306410 h 5538658"/>
              <a:gd name="connsiteX9" fmla="*/ 11449272 w 11482188"/>
              <a:gd name="connsiteY9" fmla="*/ 3306410 h 5538658"/>
              <a:gd name="connsiteX10" fmla="*/ 11449272 w 11482188"/>
              <a:gd name="connsiteY10" fmla="*/ 5538658 h 5538658"/>
              <a:gd name="connsiteX11" fmla="*/ 0 w 11482188"/>
              <a:gd name="connsiteY11" fmla="*/ 5538658 h 5538658"/>
              <a:gd name="connsiteX12" fmla="*/ 0 w 11482188"/>
              <a:gd name="connsiteY12" fmla="*/ 3306410 h 5538658"/>
              <a:gd name="connsiteX13" fmla="*/ 45187 w 11482188"/>
              <a:gd name="connsiteY13" fmla="*/ 3306410 h 5538658"/>
              <a:gd name="connsiteX14" fmla="*/ 45187 w 11482188"/>
              <a:gd name="connsiteY14" fmla="*/ 2802353 h 5538658"/>
              <a:gd name="connsiteX15" fmla="*/ 32916 w 11482188"/>
              <a:gd name="connsiteY15" fmla="*/ 2802353 h 553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82188" h="5538658">
                <a:moveTo>
                  <a:pt x="2265164" y="2802353"/>
                </a:moveTo>
                <a:lnTo>
                  <a:pt x="2265164" y="3306410"/>
                </a:lnTo>
                <a:lnTo>
                  <a:pt x="7881788" y="3306410"/>
                </a:lnTo>
                <a:lnTo>
                  <a:pt x="7881788" y="2802353"/>
                </a:lnTo>
                <a:close/>
                <a:moveTo>
                  <a:pt x="32916" y="0"/>
                </a:moveTo>
                <a:lnTo>
                  <a:pt x="11482188" y="0"/>
                </a:lnTo>
                <a:lnTo>
                  <a:pt x="11482188" y="2802353"/>
                </a:lnTo>
                <a:lnTo>
                  <a:pt x="10101765" y="2802353"/>
                </a:lnTo>
                <a:lnTo>
                  <a:pt x="10101765" y="3306410"/>
                </a:lnTo>
                <a:lnTo>
                  <a:pt x="11449272" y="3306410"/>
                </a:lnTo>
                <a:lnTo>
                  <a:pt x="11449272" y="5538658"/>
                </a:lnTo>
                <a:lnTo>
                  <a:pt x="0" y="5538658"/>
                </a:lnTo>
                <a:lnTo>
                  <a:pt x="0" y="3306410"/>
                </a:lnTo>
                <a:lnTo>
                  <a:pt x="45187" y="3306410"/>
                </a:lnTo>
                <a:lnTo>
                  <a:pt x="45187" y="2802353"/>
                </a:lnTo>
                <a:lnTo>
                  <a:pt x="32916" y="2802353"/>
                </a:lnTo>
                <a:close/>
              </a:path>
            </a:pathLst>
          </a:custGeom>
          <a:solidFill>
            <a:srgbClr val="FFFFFF">
              <a:alpha val="65098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69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8AA5899FDE264F96753B3AE227E335" ma:contentTypeVersion="12" ma:contentTypeDescription="Ein neues Dokument erstellen." ma:contentTypeScope="" ma:versionID="6316c6958a8dde5bf7b7f89d031c0708">
  <xsd:schema xmlns:xsd="http://www.w3.org/2001/XMLSchema" xmlns:xs="http://www.w3.org/2001/XMLSchema" xmlns:p="http://schemas.microsoft.com/office/2006/metadata/properties" xmlns:ns3="730842be-8da2-4431-a316-3779bf0b2856" xmlns:ns4="9f7b04e1-6435-4ab4-8e84-b2097c2252b5" targetNamespace="http://schemas.microsoft.com/office/2006/metadata/properties" ma:root="true" ma:fieldsID="4942f7e9e2441b25d832f7edbb4898bd" ns3:_="" ns4:_="">
    <xsd:import namespace="730842be-8da2-4431-a316-3779bf0b2856"/>
    <xsd:import namespace="9f7b04e1-6435-4ab4-8e84-b2097c2252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842be-8da2-4431-a316-3779bf0b28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b04e1-6435-4ab4-8e84-b2097c225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BA4217-7C0D-492B-902D-3489F34452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60387-2921-43E0-80AD-B6B2C3476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842be-8da2-4431-a316-3779bf0b2856"/>
    <ds:schemaRef ds:uri="9f7b04e1-6435-4ab4-8e84-b2097c225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8599AE-5705-4831-BDD1-C610035D0FCD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9f7b04e1-6435-4ab4-8e84-b2097c2252b5"/>
    <ds:schemaRef ds:uri="http://schemas.microsoft.com/office/2006/documentManagement/types"/>
    <ds:schemaRef ds:uri="730842be-8da2-4431-a316-3779bf0b285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1055</Words>
  <Application>Microsoft Office PowerPoint</Application>
  <PresentationFormat>Breitbild</PresentationFormat>
  <Paragraphs>202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Courier New</vt:lpstr>
      <vt:lpstr>Helvetica Neue</vt:lpstr>
      <vt:lpstr>TUM Neue Helvetica 75 Bold</vt:lpstr>
      <vt:lpstr>Wingdings</vt:lpstr>
      <vt:lpstr>2_Slides sebis 2013 2</vt:lpstr>
      <vt:lpstr>Privacy preservation in data markets  for IoT devices: A systematic review</vt:lpstr>
      <vt:lpstr>Outline</vt:lpstr>
      <vt:lpstr>Research background</vt:lpstr>
      <vt:lpstr>Research background</vt:lpstr>
      <vt:lpstr>Research background</vt:lpstr>
      <vt:lpstr>Research background</vt:lpstr>
      <vt:lpstr>Research questions</vt:lpstr>
      <vt:lpstr>Methodology</vt:lpstr>
      <vt:lpstr>Current research stage</vt:lpstr>
      <vt:lpstr>References</vt:lpstr>
      <vt:lpstr>Appendix: More on data marketplaces </vt:lpstr>
      <vt:lpstr>Appendix: More on privacy </vt:lpstr>
      <vt:lpstr>Appendix: More on IoT devices </vt:lpstr>
      <vt:lpstr>Appendix: More on related work </vt:lpstr>
      <vt:lpstr>Appendix: More on Methodology (1)</vt:lpstr>
      <vt:lpstr>Appendix: More on Methodology (2)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preservation in data markets for IoT devices</dc:title>
  <dc:creator/>
  <dc:description>Copyright sebis</dc:description>
  <cp:lastModifiedBy/>
  <cp:revision>888</cp:revision>
  <dcterms:created xsi:type="dcterms:W3CDTF">2017-09-19T07:22:38Z</dcterms:created>
  <dcterms:modified xsi:type="dcterms:W3CDTF">2020-05-24T19:59:13Z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0x0101007C8AA5899FDE264F96753B3AE227E335</vt:lpwstr>
  </property>
</Properties>
</file>