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Lst>
  <p:notesMasterIdLst>
    <p:notesMasterId r:id="rId54"/>
  </p:notesMasterIdLst>
  <p:sldIdLst>
    <p:sldId id="256" r:id="rId5"/>
    <p:sldId id="257" r:id="rId6"/>
    <p:sldId id="258" r:id="rId7"/>
    <p:sldId id="259" r:id="rId8"/>
    <p:sldId id="288" r:id="rId9"/>
    <p:sldId id="261" r:id="rId10"/>
    <p:sldId id="289" r:id="rId11"/>
    <p:sldId id="290" r:id="rId12"/>
    <p:sldId id="291" r:id="rId13"/>
    <p:sldId id="298" r:id="rId14"/>
    <p:sldId id="265" r:id="rId15"/>
    <p:sldId id="266" r:id="rId16"/>
    <p:sldId id="267" r:id="rId17"/>
    <p:sldId id="293" r:id="rId18"/>
    <p:sldId id="321" r:id="rId19"/>
    <p:sldId id="322" r:id="rId20"/>
    <p:sldId id="295" r:id="rId21"/>
    <p:sldId id="296" r:id="rId22"/>
    <p:sldId id="297" r:id="rId23"/>
    <p:sldId id="273" r:id="rId24"/>
    <p:sldId id="274" r:id="rId25"/>
    <p:sldId id="275" r:id="rId26"/>
    <p:sldId id="276" r:id="rId27"/>
    <p:sldId id="277" r:id="rId28"/>
    <p:sldId id="278" r:id="rId29"/>
    <p:sldId id="310" r:id="rId30"/>
    <p:sldId id="311" r:id="rId31"/>
    <p:sldId id="264" r:id="rId32"/>
    <p:sldId id="292" r:id="rId33"/>
    <p:sldId id="313" r:id="rId34"/>
    <p:sldId id="314" r:id="rId35"/>
    <p:sldId id="301" r:id="rId36"/>
    <p:sldId id="307" r:id="rId37"/>
    <p:sldId id="308" r:id="rId38"/>
    <p:sldId id="315" r:id="rId39"/>
    <p:sldId id="300" r:id="rId40"/>
    <p:sldId id="302" r:id="rId41"/>
    <p:sldId id="303" r:id="rId42"/>
    <p:sldId id="304" r:id="rId43"/>
    <p:sldId id="305" r:id="rId44"/>
    <p:sldId id="306" r:id="rId45"/>
    <p:sldId id="316" r:id="rId46"/>
    <p:sldId id="317" r:id="rId47"/>
    <p:sldId id="318" r:id="rId48"/>
    <p:sldId id="319" r:id="rId49"/>
    <p:sldId id="320" r:id="rId50"/>
    <p:sldId id="294" r:id="rId51"/>
    <p:sldId id="312" r:id="rId52"/>
    <p:sldId id="309" r:id="rId53"/>
  </p:sldIdLst>
  <p:sldSz cx="12192000" cy="6858000"/>
  <p:notesSz cx="6858000" cy="12192000"/>
  <p:defaultTextStyle>
    <a:defPPr>
      <a:defRPr lang="de-DE"/>
    </a:defPPr>
    <a:lvl1pPr algn="l">
      <a:spcBef>
        <a:spcPts val="0"/>
      </a:spcBef>
      <a:spcAft>
        <a:spcPts val="0"/>
      </a:spcAft>
      <a:defRPr>
        <a:solidFill>
          <a:schemeClr val="tx1"/>
        </a:solidFill>
        <a:latin typeface="Helvetica Neue"/>
        <a:ea typeface="+mn-ea"/>
        <a:cs typeface="Arial"/>
      </a:defRPr>
    </a:lvl1pPr>
    <a:lvl2pPr marL="457200" algn="l">
      <a:spcBef>
        <a:spcPts val="0"/>
      </a:spcBef>
      <a:spcAft>
        <a:spcPts val="0"/>
      </a:spcAft>
      <a:defRPr>
        <a:solidFill>
          <a:schemeClr val="tx1"/>
        </a:solidFill>
        <a:latin typeface="Helvetica Neue"/>
        <a:ea typeface="+mn-ea"/>
        <a:cs typeface="Arial"/>
      </a:defRPr>
    </a:lvl2pPr>
    <a:lvl3pPr marL="914400" algn="l">
      <a:spcBef>
        <a:spcPts val="0"/>
      </a:spcBef>
      <a:spcAft>
        <a:spcPts val="0"/>
      </a:spcAft>
      <a:defRPr>
        <a:solidFill>
          <a:schemeClr val="tx1"/>
        </a:solidFill>
        <a:latin typeface="Helvetica Neue"/>
        <a:ea typeface="+mn-ea"/>
        <a:cs typeface="Arial"/>
      </a:defRPr>
    </a:lvl3pPr>
    <a:lvl4pPr marL="1371600" algn="l">
      <a:spcBef>
        <a:spcPts val="0"/>
      </a:spcBef>
      <a:spcAft>
        <a:spcPts val="0"/>
      </a:spcAft>
      <a:defRPr>
        <a:solidFill>
          <a:schemeClr val="tx1"/>
        </a:solidFill>
        <a:latin typeface="Helvetica Neue"/>
        <a:ea typeface="+mn-ea"/>
        <a:cs typeface="Arial"/>
      </a:defRPr>
    </a:lvl4pPr>
    <a:lvl5pPr marL="1828800" algn="l">
      <a:spcBef>
        <a:spcPts val="0"/>
      </a:spcBef>
      <a:spcAft>
        <a:spcPts val="0"/>
      </a:spcAft>
      <a:defRPr>
        <a:solidFill>
          <a:schemeClr val="tx1"/>
        </a:solidFill>
        <a:latin typeface="Helvetica Neue"/>
        <a:ea typeface="+mn-ea"/>
        <a:cs typeface="Arial"/>
      </a:defRPr>
    </a:lvl5pPr>
    <a:lvl6pPr marL="2286000" algn="l" defTabSz="914400">
      <a:defRPr>
        <a:solidFill>
          <a:schemeClr val="tx1"/>
        </a:solidFill>
        <a:latin typeface="Helvetica Neue"/>
        <a:ea typeface="+mn-ea"/>
        <a:cs typeface="Arial"/>
      </a:defRPr>
    </a:lvl6pPr>
    <a:lvl7pPr marL="2743200" algn="l" defTabSz="914400">
      <a:defRPr>
        <a:solidFill>
          <a:schemeClr val="tx1"/>
        </a:solidFill>
        <a:latin typeface="Helvetica Neue"/>
        <a:ea typeface="+mn-ea"/>
        <a:cs typeface="Arial"/>
      </a:defRPr>
    </a:lvl7pPr>
    <a:lvl8pPr marL="3200400" algn="l" defTabSz="914400">
      <a:defRPr>
        <a:solidFill>
          <a:schemeClr val="tx1"/>
        </a:solidFill>
        <a:latin typeface="Helvetica Neue"/>
        <a:ea typeface="+mn-ea"/>
        <a:cs typeface="Arial"/>
      </a:defRPr>
    </a:lvl8pPr>
    <a:lvl9pPr marL="3657600" algn="l" defTabSz="914400">
      <a:defRPr>
        <a:solidFill>
          <a:schemeClr val="tx1"/>
        </a:solidFill>
        <a:latin typeface="Helvetica Neue"/>
        <a:ea typeface="+mn-ea"/>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782F7C-4F50-4A5C-A2FD-7976A9AF988C}" v="845" dt="2020-10-19T10:14:09.48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0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A8CF45EB-B21A-44EA-8FE6-C2AA61190C4B}" type="datetimeFigureOut">
              <a:rPr lang="de-DE" smtClean="0"/>
              <a:t>19.10.2020</a:t>
            </a:fld>
            <a:endParaRPr lang="de-DE"/>
          </a:p>
        </p:txBody>
      </p:sp>
      <p:sp>
        <p:nvSpPr>
          <p:cNvPr id="4" name="Folienbildplatzhalt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DDE27D73-B2E1-45C5-A554-74212A8E422C}" type="slidenum">
              <a:rPr lang="de-DE" smtClean="0"/>
              <a:t>‹Nr.›</a:t>
            </a:fld>
            <a:endParaRPr lang="de-DE"/>
          </a:p>
        </p:txBody>
      </p:sp>
    </p:spTree>
    <p:extLst>
      <p:ext uri="{BB962C8B-B14F-4D97-AF65-F5344CB8AC3E}">
        <p14:creationId xmlns:p14="http://schemas.microsoft.com/office/powerpoint/2010/main" val="1238748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hyperlink" Target="http://wwwmatthes.in.tum.de/" TargetMode="Externa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pic>
        <p:nvPicPr>
          <p:cNvPr id="4" name="Grafik 10"/>
          <p:cNvPicPr>
            <a:picLocks noChangeAspect="1"/>
          </p:cNvPicPr>
          <p:nvPr userDrawn="1"/>
        </p:nvPicPr>
        <p:blipFill>
          <a:blip r:embed="rId2"/>
          <a:stretch/>
        </p:blipFill>
        <p:spPr bwMode="auto">
          <a:xfrm>
            <a:off x="-7616" y="2"/>
            <a:ext cx="12192000" cy="6857999"/>
          </a:xfrm>
          <a:prstGeom prst="rect">
            <a:avLst/>
          </a:prstGeom>
        </p:spPr>
      </p:pic>
      <p:sp>
        <p:nvSpPr>
          <p:cNvPr id="5" name="Rechteck 9"/>
          <p:cNvSpPr/>
          <p:nvPr userDrawn="1"/>
        </p:nvSpPr>
        <p:spPr bwMode="auto">
          <a:xfrm>
            <a:off x="0" y="0"/>
            <a:ext cx="12192000" cy="4196080"/>
          </a:xfrm>
          <a:prstGeom prst="rect">
            <a:avLst/>
          </a:prstGeom>
          <a:gradFill>
            <a:gsLst>
              <a:gs pos="23000">
                <a:schemeClr val="bg1">
                  <a:alpha val="85000"/>
                </a:schemeClr>
              </a:gs>
              <a:gs pos="93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3999"/>
              </a:lnSpc>
              <a:defRPr/>
            </a:pPr>
            <a:endParaRPr lang="en-US"/>
          </a:p>
        </p:txBody>
      </p:sp>
      <p:sp>
        <p:nvSpPr>
          <p:cNvPr id="6" name="Titel 1"/>
          <p:cNvSpPr>
            <a:spLocks noGrp="1"/>
          </p:cNvSpPr>
          <p:nvPr>
            <p:ph type="title" hasCustomPrompt="1"/>
          </p:nvPr>
        </p:nvSpPr>
        <p:spPr bwMode="auto">
          <a:xfrm>
            <a:off x="431371" y="3538641"/>
            <a:ext cx="11432843" cy="679774"/>
          </a:xfrm>
          <a:prstGeom prst="rect">
            <a:avLst/>
          </a:prstGeom>
          <a:solidFill>
            <a:schemeClr val="bg1"/>
          </a:solidFill>
          <a:ln>
            <a:noFill/>
          </a:ln>
        </p:spPr>
        <p:txBody>
          <a:bodyPr wrap="square" tIns="144000" bIns="72000" anchor="b" anchorCtr="0">
            <a:spAutoFit/>
          </a:bodyPr>
          <a:lstStyle>
            <a:lvl1pPr marL="180000" algn="l">
              <a:defRPr sz="3000" b="0" i="0">
                <a:solidFill>
                  <a:schemeClr val="tx2"/>
                </a:solidFill>
                <a:latin typeface="+mj-lt"/>
                <a:cs typeface="Arial"/>
              </a:defRPr>
            </a:lvl1pPr>
          </a:lstStyle>
          <a:p>
            <a:pPr>
              <a:defRPr/>
            </a:pPr>
            <a:r>
              <a:rPr lang="en-US"/>
              <a:t>Edit Title</a:t>
            </a:r>
            <a:endParaRPr/>
          </a:p>
        </p:txBody>
      </p:sp>
      <p:sp>
        <p:nvSpPr>
          <p:cNvPr id="7" name="Textplatzhalter 4"/>
          <p:cNvSpPr>
            <a:spLocks noGrp="1"/>
          </p:cNvSpPr>
          <p:nvPr>
            <p:ph type="body" sz="quarter" idx="10" hasCustomPrompt="1"/>
          </p:nvPr>
        </p:nvSpPr>
        <p:spPr bwMode="auto">
          <a:xfrm>
            <a:off x="431372" y="4211796"/>
            <a:ext cx="11432841" cy="338554"/>
          </a:xfrm>
          <a:prstGeom prst="rect">
            <a:avLst/>
          </a:prstGeom>
          <a:solidFill>
            <a:srgbClr val="FFFFFF"/>
          </a:solidFill>
          <a:ln>
            <a:noFill/>
          </a:ln>
        </p:spPr>
        <p:txBody>
          <a:bodyPr wrap="square">
            <a:spAutoFit/>
          </a:bodyPr>
          <a:lstStyle>
            <a:lvl1pPr marL="180000" indent="0">
              <a:buFontTx/>
              <a:buNone/>
              <a:defRPr sz="1600" b="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en-US"/>
              <a:t>Presenter, Date, Location</a:t>
            </a:r>
            <a:endParaRPr/>
          </a:p>
        </p:txBody>
      </p:sp>
      <p:pic>
        <p:nvPicPr>
          <p:cNvPr id="8" name="Grafik 8"/>
          <p:cNvPicPr>
            <a:picLocks noChangeAspect="1"/>
          </p:cNvPicPr>
          <p:nvPr userDrawn="1"/>
        </p:nvPicPr>
        <p:blipFill>
          <a:blip r:embed="rId3">
            <a:clrChange>
              <a:clrFrom>
                <a:srgbClr val="FFFFFF"/>
              </a:clrFrom>
              <a:clrTo>
                <a:srgbClr val="FFFFFF">
                  <a:alpha val="0"/>
                </a:srgbClr>
              </a:clrTo>
            </a:clrChange>
          </a:blip>
          <a:stretch/>
        </p:blipFill>
        <p:spPr bwMode="auto">
          <a:xfrm>
            <a:off x="431371" y="398812"/>
            <a:ext cx="997527" cy="320040"/>
          </a:xfrm>
          <a:prstGeom prst="rect">
            <a:avLst/>
          </a:prstGeom>
        </p:spPr>
      </p:pic>
      <p:pic>
        <p:nvPicPr>
          <p:cNvPr id="9" name="Grafik 11"/>
          <p:cNvPicPr>
            <a:picLocks noChangeAspect="1"/>
          </p:cNvPicPr>
          <p:nvPr userDrawn="1"/>
        </p:nvPicPr>
        <p:blipFill>
          <a:blip r:embed="rId4"/>
          <a:stretch/>
        </p:blipFill>
        <p:spPr bwMode="auto">
          <a:xfrm>
            <a:off x="11255861" y="398812"/>
            <a:ext cx="606858" cy="320055"/>
          </a:xfrm>
          <a:prstGeom prst="rect">
            <a:avLst/>
          </a:prstGeom>
        </p:spPr>
      </p:pic>
      <p:sp>
        <p:nvSpPr>
          <p:cNvPr id="10" name="Textfeld 24"/>
          <p:cNvSpPr>
            <a:spLocks noAdjustHandles="1"/>
          </p:cNvSpPr>
          <p:nvPr userDrawn="1"/>
        </p:nvSpPr>
        <p:spPr bwMode="auto">
          <a:xfrm>
            <a:off x="425454" y="4643381"/>
            <a:ext cx="11438759" cy="1225290"/>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defRPr/>
            </a:pPr>
            <a:r>
              <a:rPr lang="en-US" sz="1400" b="0" i="0">
                <a:solidFill>
                  <a:schemeClr val="tx1">
                    <a:lumMod val="65000"/>
                    <a:lumOff val="35000"/>
                  </a:schemeClr>
                </a:solidFill>
                <a:latin typeface="Arial"/>
                <a:ea typeface="+mn-ea"/>
                <a:cs typeface="Arial"/>
              </a:rPr>
              <a:t>Chair of Software Engineering for Business Information Systems (sebis) </a:t>
            </a:r>
            <a:endParaRPr/>
          </a:p>
          <a:p>
            <a:pPr marL="0" indent="0">
              <a:defRPr/>
            </a:pPr>
            <a:r>
              <a:rPr lang="en-US" sz="1400" b="0" i="0">
                <a:solidFill>
                  <a:schemeClr val="tx1">
                    <a:lumMod val="65000"/>
                    <a:lumOff val="35000"/>
                  </a:schemeClr>
                </a:solidFill>
                <a:latin typeface="Arial"/>
                <a:ea typeface="+mn-ea"/>
                <a:cs typeface="Arial"/>
              </a:rPr>
              <a:t>Faculty of Informatics</a:t>
            </a:r>
            <a:endParaRPr/>
          </a:p>
          <a:p>
            <a:pPr marL="0" indent="0">
              <a:defRPr/>
            </a:pPr>
            <a:r>
              <a:rPr lang="en-US" sz="1400" b="0" i="0">
                <a:solidFill>
                  <a:schemeClr val="bg1">
                    <a:lumMod val="50000"/>
                  </a:schemeClr>
                </a:solidFill>
                <a:latin typeface="Arial"/>
                <a:ea typeface="+mn-ea"/>
                <a:cs typeface="Arial"/>
              </a:rPr>
              <a:t>Technische Universität München</a:t>
            </a:r>
          </a:p>
          <a:p>
            <a:pPr marL="0" indent="0" algn="l">
              <a:spcBef>
                <a:spcPts val="0"/>
              </a:spcBef>
              <a:spcAft>
                <a:spcPts val="0"/>
              </a:spcAft>
              <a:defRPr/>
            </a:pPr>
            <a:r>
              <a:rPr lang="en-US" sz="1400" b="0" i="0" u="sng">
                <a:solidFill>
                  <a:schemeClr val="bg1">
                    <a:lumMod val="50000"/>
                  </a:schemeClr>
                </a:solidFill>
                <a:latin typeface="Arial"/>
                <a:ea typeface="+mn-ea"/>
                <a:cs typeface="Arial"/>
              </a:rPr>
              <a:t>wwwmatthes.in.tum.de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334437" y="44452"/>
            <a:ext cx="10586099" cy="720724"/>
          </a:xfrm>
        </p:spPr>
        <p:txBody>
          <a:bodyPr/>
          <a:lstStyle>
            <a:lvl1pPr>
              <a:defRPr lang="de-DE" sz="2400" b="0">
                <a:solidFill>
                  <a:srgbClr val="0065BD"/>
                </a:solidFill>
                <a:latin typeface="+mj-lt"/>
                <a:ea typeface="+mj-ea"/>
                <a:cs typeface="Arial Unicode MS"/>
              </a:defRPr>
            </a:lvl1pPr>
          </a:lstStyle>
          <a:p>
            <a:pPr>
              <a:defRPr/>
            </a:pPr>
            <a:r>
              <a:rPr lang="en-US"/>
              <a:t>&lt;Title&gt;</a:t>
            </a:r>
            <a:endParaRPr lang="de-DE"/>
          </a:p>
        </p:txBody>
      </p:sp>
      <p:sp>
        <p:nvSpPr>
          <p:cNvPr id="5" name="Inhaltsplatzhalter 2"/>
          <p:cNvSpPr>
            <a:spLocks noGrp="1"/>
          </p:cNvSpPr>
          <p:nvPr>
            <p:ph idx="1" hasCustomPrompt="1"/>
          </p:nvPr>
        </p:nvSpPr>
        <p:spPr bwMode="auto"/>
        <p:txBody>
          <a:bodyPr>
            <a:normAutofit/>
          </a:bodyPr>
          <a:lstStyle>
            <a:lvl3pPr>
              <a:defRPr/>
            </a:lvl3pPr>
          </a:lstStyle>
          <a:p>
            <a:pPr lvl="0">
              <a:defRPr/>
            </a:pPr>
            <a:r>
              <a:rPr lang="en-US"/>
              <a:t>&lt;Text&gt;</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Rectangle 4"/>
          <p:cNvSpPr>
            <a:spLocks noGrp="1" noChangeArrowheads="1"/>
          </p:cNvSpPr>
          <p:nvPr>
            <p:ph type="dt" sz="half" idx="10"/>
          </p:nvPr>
        </p:nvSpPr>
        <p:spPr bwMode="auto">
          <a:ln/>
        </p:spPr>
        <p:txBody>
          <a:bodyPr/>
          <a:lstStyle>
            <a:lvl1pPr>
              <a:defRPr/>
            </a:lvl1pPr>
          </a:lstStyle>
          <a:p>
            <a:pPr>
              <a:defRPr/>
            </a:pPr>
            <a:r>
              <a:rPr lang="de-DE"/>
              <a:t>© sebis</a:t>
            </a:r>
          </a:p>
        </p:txBody>
      </p:sp>
      <p:sp>
        <p:nvSpPr>
          <p:cNvPr id="7" name="Rectangle 5"/>
          <p:cNvSpPr>
            <a:spLocks noGrp="1" noChangeArrowheads="1"/>
          </p:cNvSpPr>
          <p:nvPr>
            <p:ph type="ftr" sz="quarter" idx="11"/>
          </p:nvPr>
        </p:nvSpPr>
        <p:spPr bwMode="auto">
          <a:ln/>
        </p:spPr>
        <p:txBody>
          <a:bodyPr/>
          <a:lstStyle>
            <a:lvl1pPr>
              <a:defRPr/>
            </a:lvl1pPr>
          </a:lstStyle>
          <a:p>
            <a:pPr>
              <a:defRPr/>
            </a:pPr>
            <a:r>
              <a:rPr lang="de-DE"/>
              <a:t>19.10.2020 – Ilias Soto-Alaoui – Bachelor’s Thesis Final Presentation</a:t>
            </a:r>
          </a:p>
        </p:txBody>
      </p:sp>
      <p:sp>
        <p:nvSpPr>
          <p:cNvPr id="8" name="Rectangle 6"/>
          <p:cNvSpPr>
            <a:spLocks noGrp="1" noChangeArrowheads="1"/>
          </p:cNvSpPr>
          <p:nvPr>
            <p:ph type="sldNum" sz="quarter" idx="12"/>
          </p:nvPr>
        </p:nvSpPr>
        <p:spPr bwMode="auto">
          <a:ln/>
        </p:spPr>
        <p:txBody>
          <a:bodyPr/>
          <a:lstStyle>
            <a:lvl1pPr>
              <a:defRPr/>
            </a:lvl1pPr>
          </a:lstStyle>
          <a:p>
            <a:pPr>
              <a:defRPr/>
            </a:pPr>
            <a:fld id="{05BC9FAB-BDC1-47C0-A8BB-6E12A8205D33}"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el, Untertitel und Inhalt">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334437" y="81213"/>
            <a:ext cx="10586099" cy="360535"/>
          </a:xfrm>
        </p:spPr>
        <p:txBody>
          <a:bodyPr/>
          <a:lstStyle>
            <a:lvl1pPr>
              <a:defRPr lang="de-DE" sz="2400" b="0">
                <a:solidFill>
                  <a:srgbClr val="0065BD"/>
                </a:solidFill>
                <a:latin typeface="+mj-lt"/>
                <a:ea typeface="+mj-ea"/>
                <a:cs typeface="Arial Unicode MS"/>
              </a:defRPr>
            </a:lvl1pPr>
          </a:lstStyle>
          <a:p>
            <a:pPr>
              <a:defRPr/>
            </a:pPr>
            <a:r>
              <a:rPr lang="en-US"/>
              <a:t>&lt;Title&gt;</a:t>
            </a:r>
            <a:endParaRPr lang="de-DE"/>
          </a:p>
        </p:txBody>
      </p:sp>
      <p:sp>
        <p:nvSpPr>
          <p:cNvPr id="5" name="Inhaltsplatzhalter 2"/>
          <p:cNvSpPr>
            <a:spLocks noGrp="1"/>
          </p:cNvSpPr>
          <p:nvPr>
            <p:ph idx="1" hasCustomPrompt="1"/>
          </p:nvPr>
        </p:nvSpPr>
        <p:spPr bwMode="auto"/>
        <p:txBody>
          <a:bodyPr>
            <a:normAutofit/>
          </a:bodyPr>
          <a:lstStyle>
            <a:lvl3pPr>
              <a:defRPr/>
            </a:lvl3pPr>
          </a:lstStyle>
          <a:p>
            <a:pPr lvl="0">
              <a:defRPr/>
            </a:pPr>
            <a:r>
              <a:rPr lang="en-US"/>
              <a:t>&lt;Text&gt;</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Rectangle 4"/>
          <p:cNvSpPr>
            <a:spLocks noGrp="1" noChangeArrowheads="1"/>
          </p:cNvSpPr>
          <p:nvPr>
            <p:ph type="dt" sz="half" idx="10"/>
          </p:nvPr>
        </p:nvSpPr>
        <p:spPr bwMode="auto">
          <a:ln/>
        </p:spPr>
        <p:txBody>
          <a:bodyPr/>
          <a:lstStyle>
            <a:lvl1pPr>
              <a:defRPr/>
            </a:lvl1pPr>
          </a:lstStyle>
          <a:p>
            <a:pPr>
              <a:defRPr/>
            </a:pPr>
            <a:r>
              <a:rPr lang="de-DE"/>
              <a:t>© sebis</a:t>
            </a:r>
          </a:p>
        </p:txBody>
      </p:sp>
      <p:sp>
        <p:nvSpPr>
          <p:cNvPr id="7" name="Rectangle 5"/>
          <p:cNvSpPr>
            <a:spLocks noGrp="1" noChangeArrowheads="1"/>
          </p:cNvSpPr>
          <p:nvPr>
            <p:ph type="ftr" sz="quarter" idx="11"/>
          </p:nvPr>
        </p:nvSpPr>
        <p:spPr bwMode="auto">
          <a:ln/>
        </p:spPr>
        <p:txBody>
          <a:bodyPr/>
          <a:lstStyle>
            <a:lvl1pPr>
              <a:defRPr/>
            </a:lvl1pPr>
          </a:lstStyle>
          <a:p>
            <a:pPr>
              <a:defRPr/>
            </a:pPr>
            <a:r>
              <a:rPr lang="de-DE"/>
              <a:t>19.10.2020 – Ilias Soto-Alaoui – Bachelor’s Thesis Final Presentation</a:t>
            </a:r>
          </a:p>
        </p:txBody>
      </p:sp>
      <p:sp>
        <p:nvSpPr>
          <p:cNvPr id="8" name="Rectangle 6"/>
          <p:cNvSpPr>
            <a:spLocks noGrp="1" noChangeArrowheads="1"/>
          </p:cNvSpPr>
          <p:nvPr>
            <p:ph type="sldNum" sz="quarter" idx="12"/>
          </p:nvPr>
        </p:nvSpPr>
        <p:spPr bwMode="auto">
          <a:ln/>
        </p:spPr>
        <p:txBody>
          <a:bodyPr/>
          <a:lstStyle>
            <a:lvl1pPr>
              <a:defRPr/>
            </a:lvl1pPr>
          </a:lstStyle>
          <a:p>
            <a:pPr>
              <a:defRPr/>
            </a:pPr>
            <a:fld id="{05BC9FAB-BDC1-47C0-A8BB-6E12A8205D33}" type="slidenum">
              <a:rPr lang="de-DE"/>
              <a:t>‹Nr.›</a:t>
            </a:fld>
            <a:endParaRPr lang="de-DE"/>
          </a:p>
        </p:txBody>
      </p:sp>
      <p:sp>
        <p:nvSpPr>
          <p:cNvPr id="9" name="Textplatzhalter 11"/>
          <p:cNvSpPr>
            <a:spLocks noGrp="1"/>
          </p:cNvSpPr>
          <p:nvPr>
            <p:ph type="body" sz="quarter" idx="13" hasCustomPrompt="1"/>
          </p:nvPr>
        </p:nvSpPr>
        <p:spPr bwMode="auto">
          <a:xfrm>
            <a:off x="334434" y="441426"/>
            <a:ext cx="10586102" cy="395287"/>
          </a:xfrm>
        </p:spPr>
        <p:txBody>
          <a:bodyPr/>
          <a:lstStyle>
            <a:lvl1pPr>
              <a:defRPr sz="2000">
                <a:solidFill>
                  <a:schemeClr val="bg1">
                    <a:lumMod val="50000"/>
                  </a:schemeClr>
                </a:solidFill>
              </a:defRPr>
            </a:lvl1pPr>
          </a:lstStyle>
          <a:p>
            <a:pPr lvl="0">
              <a:defRPr/>
            </a:pPr>
            <a:r>
              <a:rPr lang="en-US"/>
              <a:t>&lt;Subtitle&gt;</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334434" y="44451"/>
            <a:ext cx="10586102" cy="720724"/>
          </a:xfrm>
        </p:spPr>
        <p:txBody>
          <a:bodyPr/>
          <a:lstStyle>
            <a:lvl1pPr>
              <a:defRPr>
                <a:solidFill>
                  <a:srgbClr val="0065BD"/>
                </a:solidFill>
              </a:defRPr>
            </a:lvl1pPr>
          </a:lstStyle>
          <a:p>
            <a:pPr>
              <a:defRPr/>
            </a:pPr>
            <a:r>
              <a:rPr lang="en-US"/>
              <a:t>&lt;Title&gt;</a:t>
            </a:r>
            <a:endParaRPr lang="de-DE"/>
          </a:p>
        </p:txBody>
      </p:sp>
      <p:sp>
        <p:nvSpPr>
          <p:cNvPr id="5" name="Inhaltsplatzhalter 2"/>
          <p:cNvSpPr>
            <a:spLocks noGrp="1"/>
          </p:cNvSpPr>
          <p:nvPr>
            <p:ph sz="half" idx="1" hasCustomPrompt="1"/>
          </p:nvPr>
        </p:nvSpPr>
        <p:spPr bwMode="auto">
          <a:xfrm>
            <a:off x="334437" y="981076"/>
            <a:ext cx="5659967" cy="5400675"/>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defRPr/>
            </a:pPr>
            <a:r>
              <a:rPr lang="en-US"/>
              <a:t>&lt;Text&gt;</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Inhaltsplatzhalter 3"/>
          <p:cNvSpPr>
            <a:spLocks noGrp="1"/>
          </p:cNvSpPr>
          <p:nvPr>
            <p:ph sz="half" idx="2" hasCustomPrompt="1"/>
          </p:nvPr>
        </p:nvSpPr>
        <p:spPr bwMode="auto">
          <a:xfrm>
            <a:off x="6197602" y="981076"/>
            <a:ext cx="5659967" cy="5400675"/>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defRPr/>
            </a:pPr>
            <a:r>
              <a:rPr lang="en-US"/>
              <a:t>&lt;Text&gt;</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Rectangle 4"/>
          <p:cNvSpPr>
            <a:spLocks noGrp="1" noChangeArrowheads="1"/>
          </p:cNvSpPr>
          <p:nvPr>
            <p:ph type="dt" sz="half" idx="10"/>
          </p:nvPr>
        </p:nvSpPr>
        <p:spPr bwMode="auto">
          <a:ln/>
        </p:spPr>
        <p:txBody>
          <a:bodyPr/>
          <a:lstStyle>
            <a:lvl1pPr>
              <a:defRPr/>
            </a:lvl1pPr>
          </a:lstStyle>
          <a:p>
            <a:pPr>
              <a:defRPr/>
            </a:pPr>
            <a:r>
              <a:rPr lang="de-DE"/>
              <a:t>© sebis</a:t>
            </a:r>
          </a:p>
        </p:txBody>
      </p:sp>
      <p:sp>
        <p:nvSpPr>
          <p:cNvPr id="8" name="Rectangle 5"/>
          <p:cNvSpPr>
            <a:spLocks noGrp="1" noChangeArrowheads="1"/>
          </p:cNvSpPr>
          <p:nvPr>
            <p:ph type="ftr" sz="quarter" idx="11"/>
          </p:nvPr>
        </p:nvSpPr>
        <p:spPr bwMode="auto">
          <a:ln/>
        </p:spPr>
        <p:txBody>
          <a:bodyPr/>
          <a:lstStyle>
            <a:lvl1pPr>
              <a:defRPr/>
            </a:lvl1pPr>
          </a:lstStyle>
          <a:p>
            <a:pPr>
              <a:defRPr/>
            </a:pPr>
            <a:r>
              <a:rPr lang="de-DE"/>
              <a:t>19.10.2020 – Ilias Soto-Alaoui – Bachelor’s Thesis Final Presentation</a:t>
            </a:r>
          </a:p>
        </p:txBody>
      </p:sp>
      <p:sp>
        <p:nvSpPr>
          <p:cNvPr id="9" name="Rectangle 6"/>
          <p:cNvSpPr>
            <a:spLocks noGrp="1" noChangeArrowheads="1"/>
          </p:cNvSpPr>
          <p:nvPr>
            <p:ph type="sldNum" sz="quarter" idx="12"/>
          </p:nvPr>
        </p:nvSpPr>
        <p:spPr bwMode="auto">
          <a:ln/>
        </p:spPr>
        <p:txBody>
          <a:bodyPr/>
          <a:lstStyle>
            <a:lvl1pPr>
              <a:defRPr/>
            </a:lvl1pPr>
          </a:lstStyle>
          <a:p>
            <a:pPr>
              <a:defRPr/>
            </a:pPr>
            <a:fld id="{B96C9E22-1B76-46A8-871B-C48D8E59C6FA}"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4" name="Textplatzhalter 2"/>
          <p:cNvSpPr>
            <a:spLocks noGrp="1"/>
          </p:cNvSpPr>
          <p:nvPr>
            <p:ph type="body" idx="1" hasCustomPrompt="1"/>
          </p:nvPr>
        </p:nvSpPr>
        <p:spPr bwMode="auto">
          <a:xfrm>
            <a:off x="334437" y="981073"/>
            <a:ext cx="5662083" cy="661976"/>
          </a:xfrm>
          <a:prstGeom prst="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&lt;Title&gt;</a:t>
            </a:r>
            <a:endParaRPr/>
          </a:p>
        </p:txBody>
      </p:sp>
      <p:sp>
        <p:nvSpPr>
          <p:cNvPr id="5" name="Inhaltsplatzhalter 3"/>
          <p:cNvSpPr>
            <a:spLocks noGrp="1"/>
          </p:cNvSpPr>
          <p:nvPr>
            <p:ph sz="half" idx="2" hasCustomPrompt="1"/>
          </p:nvPr>
        </p:nvSpPr>
        <p:spPr bwMode="auto">
          <a:xfrm>
            <a:off x="334437" y="1643050"/>
            <a:ext cx="5662083" cy="4773625"/>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&lt;Format of Master Text&gt;</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platzhalter 4"/>
          <p:cNvSpPr>
            <a:spLocks noGrp="1"/>
          </p:cNvSpPr>
          <p:nvPr>
            <p:ph type="body" sz="quarter" idx="3" hasCustomPrompt="1"/>
          </p:nvPr>
        </p:nvSpPr>
        <p:spPr bwMode="auto">
          <a:xfrm>
            <a:off x="6193366" y="981079"/>
            <a:ext cx="5664200" cy="661975"/>
          </a:xfrm>
          <a:prstGeom prst="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&lt;Title&gt;</a:t>
            </a:r>
            <a:endParaRPr/>
          </a:p>
        </p:txBody>
      </p:sp>
      <p:sp>
        <p:nvSpPr>
          <p:cNvPr id="7" name="Inhaltsplatzhalter 5"/>
          <p:cNvSpPr>
            <a:spLocks noGrp="1"/>
          </p:cNvSpPr>
          <p:nvPr>
            <p:ph sz="quarter" idx="4" hasCustomPrompt="1"/>
          </p:nvPr>
        </p:nvSpPr>
        <p:spPr bwMode="auto">
          <a:xfrm>
            <a:off x="6193366" y="1643050"/>
            <a:ext cx="5664200" cy="4773625"/>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&lt;Format of Master Text&gt;</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8" name="Titel 1"/>
          <p:cNvSpPr>
            <a:spLocks noGrp="1"/>
          </p:cNvSpPr>
          <p:nvPr>
            <p:ph type="title" hasCustomPrompt="1"/>
          </p:nvPr>
        </p:nvSpPr>
        <p:spPr bwMode="auto">
          <a:xfrm>
            <a:off x="334437" y="44452"/>
            <a:ext cx="10586099" cy="720724"/>
          </a:xfrm>
        </p:spPr>
        <p:txBody>
          <a:bodyPr/>
          <a:lstStyle/>
          <a:p>
            <a:pPr>
              <a:defRPr/>
            </a:pPr>
            <a:r>
              <a:rPr lang="en-US"/>
              <a:t>&lt;Title&gt;</a:t>
            </a:r>
            <a:endParaRPr/>
          </a:p>
        </p:txBody>
      </p:sp>
      <p:sp>
        <p:nvSpPr>
          <p:cNvPr id="9" name="Rectangle 4"/>
          <p:cNvSpPr>
            <a:spLocks noGrp="1" noChangeArrowheads="1"/>
          </p:cNvSpPr>
          <p:nvPr>
            <p:ph type="dt" sz="half" idx="10"/>
          </p:nvPr>
        </p:nvSpPr>
        <p:spPr bwMode="auto">
          <a:ln/>
        </p:spPr>
        <p:txBody>
          <a:bodyPr/>
          <a:lstStyle>
            <a:lvl1pPr>
              <a:defRPr/>
            </a:lvl1pPr>
          </a:lstStyle>
          <a:p>
            <a:pPr>
              <a:defRPr/>
            </a:pPr>
            <a:r>
              <a:rPr lang="de-DE"/>
              <a:t>© sebis</a:t>
            </a:r>
            <a:endParaRPr lang="en-US"/>
          </a:p>
        </p:txBody>
      </p:sp>
      <p:sp>
        <p:nvSpPr>
          <p:cNvPr id="10" name="Rectangle 5"/>
          <p:cNvSpPr>
            <a:spLocks noGrp="1" noChangeArrowheads="1"/>
          </p:cNvSpPr>
          <p:nvPr>
            <p:ph type="ftr" sz="quarter" idx="11"/>
          </p:nvPr>
        </p:nvSpPr>
        <p:spPr bwMode="auto">
          <a:ln/>
        </p:spPr>
        <p:txBody>
          <a:bodyPr/>
          <a:lstStyle>
            <a:lvl1pPr>
              <a:defRPr/>
            </a:lvl1pPr>
          </a:lstStyle>
          <a:p>
            <a:pPr>
              <a:defRPr/>
            </a:pPr>
            <a:r>
              <a:rPr lang="de-DE"/>
              <a:t>19.10.2020 – Ilias Soto-Alaoui – Bachelor’s Thesis Final Presentation</a:t>
            </a:r>
            <a:endParaRPr lang="en-US"/>
          </a:p>
        </p:txBody>
      </p:sp>
      <p:sp>
        <p:nvSpPr>
          <p:cNvPr id="11" name="Rectangle 6"/>
          <p:cNvSpPr>
            <a:spLocks noGrp="1" noChangeArrowheads="1"/>
          </p:cNvSpPr>
          <p:nvPr>
            <p:ph type="sldNum" sz="quarter" idx="12"/>
          </p:nvPr>
        </p:nvSpPr>
        <p:spPr bwMode="auto">
          <a:ln/>
        </p:spPr>
        <p:txBody>
          <a:bodyPr/>
          <a:lstStyle>
            <a:lvl1pPr>
              <a:defRPr/>
            </a:lvl1pPr>
          </a:lstStyle>
          <a:p>
            <a:pPr>
              <a:defRPr/>
            </a:pPr>
            <a:fld id="{34A2CCB4-7108-4850-98BC-50E3A501EADB}" type="slidenum">
              <a:rPr lang="en-US"/>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334434" y="44451"/>
            <a:ext cx="10586102" cy="720724"/>
          </a:xfrm>
        </p:spPr>
        <p:txBody>
          <a:bodyPr/>
          <a:lstStyle/>
          <a:p>
            <a:pPr>
              <a:defRPr/>
            </a:pPr>
            <a:r>
              <a:rPr lang="en-US"/>
              <a:t>&lt;Title&gt;</a:t>
            </a:r>
            <a:endParaRPr lang="de-DE"/>
          </a:p>
        </p:txBody>
      </p:sp>
      <p:sp>
        <p:nvSpPr>
          <p:cNvPr id="5" name="Rectangle 4"/>
          <p:cNvSpPr>
            <a:spLocks noGrp="1" noChangeArrowheads="1"/>
          </p:cNvSpPr>
          <p:nvPr>
            <p:ph type="dt" sz="half" idx="10"/>
          </p:nvPr>
        </p:nvSpPr>
        <p:spPr bwMode="auto">
          <a:ln/>
        </p:spPr>
        <p:txBody>
          <a:bodyPr/>
          <a:lstStyle>
            <a:lvl1pPr>
              <a:defRPr/>
            </a:lvl1pPr>
          </a:lstStyle>
          <a:p>
            <a:pPr>
              <a:defRPr/>
            </a:pPr>
            <a:r>
              <a:rPr lang="de-DE"/>
              <a:t>© sebis</a:t>
            </a:r>
          </a:p>
        </p:txBody>
      </p:sp>
      <p:sp>
        <p:nvSpPr>
          <p:cNvPr id="6" name="Rectangle 5"/>
          <p:cNvSpPr>
            <a:spLocks noGrp="1" noChangeArrowheads="1"/>
          </p:cNvSpPr>
          <p:nvPr>
            <p:ph type="ftr" sz="quarter" idx="11"/>
          </p:nvPr>
        </p:nvSpPr>
        <p:spPr bwMode="auto">
          <a:ln/>
        </p:spPr>
        <p:txBody>
          <a:bodyPr/>
          <a:lstStyle>
            <a:lvl1pPr>
              <a:defRPr/>
            </a:lvl1pPr>
          </a:lstStyle>
          <a:p>
            <a:pPr>
              <a:defRPr/>
            </a:pPr>
            <a:r>
              <a:rPr lang="de-DE"/>
              <a:t>19.10.2020 – Ilias Soto-Alaoui – Bachelor’s Thesis Final Presentation</a:t>
            </a:r>
          </a:p>
        </p:txBody>
      </p:sp>
      <p:sp>
        <p:nvSpPr>
          <p:cNvPr id="7" name="Rectangle 6"/>
          <p:cNvSpPr>
            <a:spLocks noGrp="1" noChangeArrowheads="1"/>
          </p:cNvSpPr>
          <p:nvPr>
            <p:ph type="sldNum" sz="quarter" idx="12"/>
          </p:nvPr>
        </p:nvSpPr>
        <p:spPr bwMode="auto">
          <a:ln/>
        </p:spPr>
        <p:txBody>
          <a:bodyPr/>
          <a:lstStyle>
            <a:lvl1pPr>
              <a:defRPr/>
            </a:lvl1pPr>
          </a:lstStyle>
          <a:p>
            <a:pPr>
              <a:defRPr/>
            </a:pPr>
            <a:fld id="{53F79391-FD8B-4951-B07A-A389C4C7CA7B}"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 preserve="1" userDrawn="1">
  <p:cSld name="Gliederung">
    <p:spTree>
      <p:nvGrpSpPr>
        <p:cNvPr id="1" name=""/>
        <p:cNvGrpSpPr/>
        <p:nvPr/>
      </p:nvGrpSpPr>
      <p:grpSpPr bwMode="auto">
        <a:xfrm>
          <a:off x="0" y="0"/>
          <a:ext cx="0" cy="0"/>
          <a:chOff x="0" y="0"/>
          <a:chExt cx="0" cy="0"/>
        </a:xfrm>
      </p:grpSpPr>
      <p:sp>
        <p:nvSpPr>
          <p:cNvPr id="4" name="Inhaltsplatzhalter 2"/>
          <p:cNvSpPr>
            <a:spLocks noGrp="1"/>
          </p:cNvSpPr>
          <p:nvPr>
            <p:ph idx="1" hasCustomPrompt="1"/>
          </p:nvPr>
        </p:nvSpPr>
        <p:spPr bwMode="auto">
          <a:xfrm>
            <a:off x="334435" y="981076"/>
            <a:ext cx="11523135" cy="5400675"/>
          </a:xfrm>
        </p:spPr>
        <p:txBody>
          <a:bodyPr>
            <a:normAutofit/>
          </a:bodyPr>
          <a:lstStyle>
            <a:lvl1pPr>
              <a:defRPr>
                <a:latin typeface="+mn-lt"/>
              </a:defRPr>
            </a:lvl1pPr>
            <a:lvl2pPr>
              <a:buClr>
                <a:schemeClr val="tx2"/>
              </a:buClr>
              <a:defRPr lang="de-DE" sz="1800">
                <a:solidFill>
                  <a:schemeClr val="tx1"/>
                </a:solidFill>
                <a:latin typeface="+mn-lt"/>
                <a:cs typeface="Arial Unicode MS"/>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defRPr/>
            </a:pPr>
            <a:r>
              <a:rPr lang="en-US"/>
              <a:t>&lt;Text&gt;</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Titel 1"/>
          <p:cNvSpPr>
            <a:spLocks noGrp="1"/>
          </p:cNvSpPr>
          <p:nvPr>
            <p:ph type="title" hasCustomPrompt="1"/>
          </p:nvPr>
        </p:nvSpPr>
        <p:spPr bwMode="auto">
          <a:xfrm>
            <a:off x="334437" y="44452"/>
            <a:ext cx="10586099" cy="720724"/>
          </a:xfrm>
        </p:spPr>
        <p:txBody>
          <a:bodyPr/>
          <a:lstStyle>
            <a:lvl1pPr>
              <a:defRPr>
                <a:latin typeface="+mj-lt"/>
              </a:defRPr>
            </a:lvl1pPr>
          </a:lstStyle>
          <a:p>
            <a:pPr>
              <a:defRPr/>
            </a:pPr>
            <a:r>
              <a:rPr lang="en-US"/>
              <a:t>&lt;Title&gt;</a:t>
            </a:r>
            <a:endParaRPr lang="de-DE"/>
          </a:p>
        </p:txBody>
      </p:sp>
      <p:sp>
        <p:nvSpPr>
          <p:cNvPr id="6" name="Rectangle 4"/>
          <p:cNvSpPr>
            <a:spLocks noGrp="1" noChangeArrowheads="1"/>
          </p:cNvSpPr>
          <p:nvPr>
            <p:ph type="dt" sz="half" idx="10"/>
          </p:nvPr>
        </p:nvSpPr>
        <p:spPr bwMode="auto">
          <a:ln/>
        </p:spPr>
        <p:txBody>
          <a:bodyPr/>
          <a:lstStyle>
            <a:lvl1pPr>
              <a:defRPr>
                <a:latin typeface="+mn-lt"/>
              </a:defRPr>
            </a:lvl1pPr>
          </a:lstStyle>
          <a:p>
            <a:pPr>
              <a:defRPr/>
            </a:pPr>
            <a:r>
              <a:rPr lang="de-DE"/>
              <a:t>© sebis</a:t>
            </a:r>
          </a:p>
        </p:txBody>
      </p:sp>
      <p:sp>
        <p:nvSpPr>
          <p:cNvPr id="7" name="Rectangle 5"/>
          <p:cNvSpPr>
            <a:spLocks noGrp="1" noChangeArrowheads="1"/>
          </p:cNvSpPr>
          <p:nvPr>
            <p:ph type="ftr" sz="quarter" idx="11"/>
          </p:nvPr>
        </p:nvSpPr>
        <p:spPr bwMode="auto">
          <a:ln/>
        </p:spPr>
        <p:txBody>
          <a:bodyPr/>
          <a:lstStyle>
            <a:lvl1pPr>
              <a:defRPr>
                <a:latin typeface="+mn-lt"/>
              </a:defRPr>
            </a:lvl1pPr>
          </a:lstStyle>
          <a:p>
            <a:pPr>
              <a:defRPr/>
            </a:pPr>
            <a:r>
              <a:rPr lang="de-DE"/>
              <a:t>19.10.2020 – Ilias Soto-Alaoui – Bachelor’s Thesis Final Presentation</a:t>
            </a:r>
          </a:p>
        </p:txBody>
      </p:sp>
      <p:sp>
        <p:nvSpPr>
          <p:cNvPr id="8" name="Rectangle 6"/>
          <p:cNvSpPr>
            <a:spLocks noGrp="1" noChangeArrowheads="1"/>
          </p:cNvSpPr>
          <p:nvPr>
            <p:ph type="sldNum" sz="quarter" idx="12"/>
          </p:nvPr>
        </p:nvSpPr>
        <p:spPr bwMode="auto">
          <a:ln/>
        </p:spPr>
        <p:txBody>
          <a:bodyPr/>
          <a:lstStyle>
            <a:lvl1pPr>
              <a:defRPr>
                <a:latin typeface="+mn-lt"/>
              </a:defRPr>
            </a:lvl1pPr>
          </a:lstStyle>
          <a:p>
            <a:pPr>
              <a:defRPr/>
            </a:pPr>
            <a:fld id="{E201E5CB-5EE0-4EA4-87FF-7D8A79A61969}"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userDrawn="1">
  <p:cSld name="Ende">
    <p:spTree>
      <p:nvGrpSpPr>
        <p:cNvPr id="1" name=""/>
        <p:cNvGrpSpPr/>
        <p:nvPr/>
      </p:nvGrpSpPr>
      <p:grpSpPr bwMode="auto">
        <a:xfrm>
          <a:off x="0" y="0"/>
          <a:ext cx="0" cy="0"/>
          <a:chOff x="0" y="0"/>
          <a:chExt cx="0" cy="0"/>
        </a:xfrm>
      </p:grpSpPr>
      <p:pic>
        <p:nvPicPr>
          <p:cNvPr id="4" name="Picture 3" descr="Gebaeude_Fahne"/>
          <p:cNvPicPr>
            <a:picLocks noChangeAspect="1" noChangeArrowheads="1"/>
          </p:cNvPicPr>
          <p:nvPr userDrawn="1"/>
        </p:nvPicPr>
        <p:blipFill>
          <a:blip r:embed="rId2"/>
          <a:stretch/>
        </p:blipFill>
        <p:spPr bwMode="auto">
          <a:xfrm>
            <a:off x="0" y="-27384"/>
            <a:ext cx="12192000" cy="6893697"/>
          </a:xfrm>
          <a:prstGeom prst="rect">
            <a:avLst/>
          </a:prstGeom>
        </p:spPr>
      </p:pic>
      <p:sp>
        <p:nvSpPr>
          <p:cNvPr id="5" name="Rechteck 14"/>
          <p:cNvSpPr/>
          <p:nvPr userDrawn="1"/>
        </p:nvSpPr>
        <p:spPr bwMode="auto">
          <a:xfrm>
            <a:off x="407368" y="1772816"/>
            <a:ext cx="3240361" cy="4742688"/>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latin typeface="+mn-lt"/>
            </a:endParaRPr>
          </a:p>
        </p:txBody>
      </p:sp>
      <p:pic>
        <p:nvPicPr>
          <p:cNvPr id="6" name="Grafik 17"/>
          <p:cNvPicPr>
            <a:picLocks noChangeAspect="1"/>
          </p:cNvPicPr>
          <p:nvPr userDrawn="1"/>
        </p:nvPicPr>
        <p:blipFill>
          <a:blip r:embed="rId3"/>
          <a:stretch/>
        </p:blipFill>
        <p:spPr bwMode="auto">
          <a:xfrm>
            <a:off x="2689331" y="2053741"/>
            <a:ext cx="682753" cy="359665"/>
          </a:xfrm>
          <a:prstGeom prst="rect">
            <a:avLst/>
          </a:prstGeom>
        </p:spPr>
      </p:pic>
      <p:pic>
        <p:nvPicPr>
          <p:cNvPr id="7" name="Bild 10" descr="sebis-Logo.gif"/>
          <p:cNvPicPr>
            <a:picLocks noChangeAspect="1"/>
          </p:cNvPicPr>
          <p:nvPr userDrawn="1"/>
        </p:nvPicPr>
        <p:blipFill>
          <a:blip r:embed="rId4"/>
          <a:stretch/>
        </p:blipFill>
        <p:spPr bwMode="auto">
          <a:xfrm>
            <a:off x="2737970" y="2544067"/>
            <a:ext cx="720000" cy="230880"/>
          </a:xfrm>
          <a:prstGeom prst="rect">
            <a:avLst/>
          </a:prstGeom>
        </p:spPr>
      </p:pic>
      <p:sp>
        <p:nvSpPr>
          <p:cNvPr id="8" name="Textfeld 23"/>
          <p:cNvSpPr>
            <a:spLocks noAdjustHandles="1"/>
          </p:cNvSpPr>
          <p:nvPr userDrawn="1"/>
        </p:nvSpPr>
        <p:spPr bwMode="auto">
          <a:xfrm>
            <a:off x="680368" y="4153451"/>
            <a:ext cx="2751118" cy="2192908"/>
          </a:xfrm>
          <a:prstGeom prst="rect">
            <a:avLst/>
          </a:prstGeom>
          <a:noFill/>
        </p:spPr>
        <p:txBody>
          <a:bodyPr wrap="square" rtlCol="0">
            <a:spAutoFit/>
          </a:bodyPr>
          <a:lstStyle/>
          <a:p>
            <a:pPr>
              <a:defRPr/>
            </a:pPr>
            <a:r>
              <a:rPr lang="en-US" sz="1050">
                <a:latin typeface="+mn-lt"/>
              </a:rPr>
              <a:t>Technische Universität München</a:t>
            </a:r>
            <a:endParaRPr/>
          </a:p>
          <a:p>
            <a:pPr>
              <a:defRPr/>
            </a:pPr>
            <a:r>
              <a:rPr lang="en-US" sz="1050">
                <a:latin typeface="+mn-lt"/>
              </a:rPr>
              <a:t>Faculty of Informatics</a:t>
            </a:r>
            <a:endParaRPr/>
          </a:p>
          <a:p>
            <a:pPr>
              <a:defRPr/>
            </a:pPr>
            <a:r>
              <a:rPr lang="en-US" sz="1050">
                <a:latin typeface="+mn-lt"/>
              </a:rPr>
              <a:t>Chair of Software Engineering for Business Information Systems</a:t>
            </a:r>
            <a:endParaRPr/>
          </a:p>
          <a:p>
            <a:pPr>
              <a:defRPr/>
            </a:pPr>
            <a:endParaRPr lang="en-US" sz="1050">
              <a:latin typeface="+mn-lt"/>
            </a:endParaRPr>
          </a:p>
          <a:p>
            <a:pPr>
              <a:defRPr/>
            </a:pPr>
            <a:r>
              <a:rPr lang="en-US" sz="1050">
                <a:latin typeface="+mn-lt"/>
              </a:rPr>
              <a:t>Boltzmannstraße 3</a:t>
            </a:r>
            <a:endParaRPr/>
          </a:p>
          <a:p>
            <a:pPr>
              <a:defRPr/>
            </a:pPr>
            <a:r>
              <a:rPr lang="en-US" sz="1050">
                <a:latin typeface="+mn-lt"/>
              </a:rPr>
              <a:t>85748 Garching bei München</a:t>
            </a:r>
            <a:endParaRPr/>
          </a:p>
          <a:p>
            <a:pPr>
              <a:defRPr/>
            </a:pPr>
            <a:endParaRPr lang="en-US" sz="1050">
              <a:latin typeface="+mn-lt"/>
            </a:endParaRPr>
          </a:p>
          <a:p>
            <a:pPr>
              <a:defRPr/>
            </a:pPr>
            <a:r>
              <a:rPr lang="en-US" sz="1050">
                <a:latin typeface="+mn-lt"/>
              </a:rPr>
              <a:t>Tel	+49.89.289.</a:t>
            </a:r>
            <a:endParaRPr/>
          </a:p>
          <a:p>
            <a:pPr>
              <a:defRPr/>
            </a:pPr>
            <a:r>
              <a:rPr lang="en-US" sz="1050">
                <a:latin typeface="+mn-lt"/>
              </a:rPr>
              <a:t>Fax	+49.89.289.17136</a:t>
            </a:r>
            <a:endParaRPr/>
          </a:p>
          <a:p>
            <a:pPr>
              <a:defRPr/>
            </a:pPr>
            <a:endParaRPr lang="en-US" sz="1050">
              <a:latin typeface="+mn-lt"/>
            </a:endParaRPr>
          </a:p>
          <a:p>
            <a:pPr>
              <a:defRPr/>
            </a:pPr>
            <a:endParaRPr lang="en-US" sz="1050">
              <a:latin typeface="+mn-lt"/>
            </a:endParaRPr>
          </a:p>
          <a:p>
            <a:pPr>
              <a:defRPr/>
            </a:pPr>
            <a:r>
              <a:rPr lang="en-US" sz="1050" u="sng">
                <a:latin typeface="+mn-lt"/>
                <a:hlinkClick r:id="rId5" tooltip="http://wwwmatthes.in.tum.de/"/>
              </a:rPr>
              <a:t>wwwmatthes.in.tum.de</a:t>
            </a:r>
            <a:endParaRPr lang="en-US" sz="1050">
              <a:latin typeface="+mn-lt"/>
            </a:endParaRPr>
          </a:p>
        </p:txBody>
      </p:sp>
      <p:sp>
        <p:nvSpPr>
          <p:cNvPr id="9" name="Textplatzhalter 18"/>
          <p:cNvSpPr>
            <a:spLocks noGrp="1"/>
          </p:cNvSpPr>
          <p:nvPr>
            <p:ph type="body" sz="quarter" idx="13" hasCustomPrompt="1"/>
          </p:nvPr>
        </p:nvSpPr>
        <p:spPr bwMode="auto">
          <a:xfrm>
            <a:off x="800390" y="3515827"/>
            <a:ext cx="2485288"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en-US"/>
              <a:t>&lt;Name&gt;</a:t>
            </a:r>
            <a:endParaRPr/>
          </a:p>
        </p:txBody>
      </p:sp>
      <p:sp>
        <p:nvSpPr>
          <p:cNvPr id="10" name="Textplatzhalter 20"/>
          <p:cNvSpPr>
            <a:spLocks noGrp="1"/>
          </p:cNvSpPr>
          <p:nvPr>
            <p:ph type="body" sz="quarter" idx="14" hasCustomPrompt="1"/>
          </p:nvPr>
        </p:nvSpPr>
        <p:spPr bwMode="auto">
          <a:xfrm>
            <a:off x="800396" y="3306632"/>
            <a:ext cx="2484681" cy="182967"/>
          </a:xfrm>
          <a:prstGeom prst="rect">
            <a:avLst/>
          </a:prstGeom>
        </p:spPr>
        <p:txBody>
          <a:bodyPr lIns="0" tIns="0" rIns="0" bIns="0" anchor="b"/>
          <a:lstStyle>
            <a:lvl1pPr marL="0" indent="0">
              <a:buNone/>
              <a:defRPr sz="1050">
                <a:latin typeface="+mn-lt"/>
              </a:defRPr>
            </a:lvl1pPr>
          </a:lstStyle>
          <a:p>
            <a:pPr lvl="0">
              <a:defRPr/>
            </a:pPr>
            <a:r>
              <a:rPr lang="en-US"/>
              <a:t>&lt;Academic degree&gt;</a:t>
            </a:r>
            <a:endParaRPr/>
          </a:p>
        </p:txBody>
      </p:sp>
      <p:sp>
        <p:nvSpPr>
          <p:cNvPr id="11" name="Textplatzhalter 22"/>
          <p:cNvSpPr>
            <a:spLocks noGrp="1"/>
          </p:cNvSpPr>
          <p:nvPr>
            <p:ph type="body" sz="quarter" idx="15" hasCustomPrompt="1"/>
          </p:nvPr>
        </p:nvSpPr>
        <p:spPr bwMode="auto">
          <a:xfrm>
            <a:off x="2164430" y="5483875"/>
            <a:ext cx="1293429" cy="133350"/>
          </a:xfrm>
          <a:prstGeom prst="rect">
            <a:avLst/>
          </a:prstGeom>
        </p:spPr>
        <p:txBody>
          <a:bodyPr lIns="0" tIns="0" rIns="0" bIns="0">
            <a:noAutofit/>
          </a:bodyPr>
          <a:lstStyle>
            <a:lvl1pPr marL="0" indent="0">
              <a:buNone/>
              <a:defRPr sz="1050">
                <a:latin typeface="+mn-lt"/>
              </a:defRPr>
            </a:lvl1pPr>
          </a:lstStyle>
          <a:p>
            <a:pPr lvl="0">
              <a:defRPr/>
            </a:pPr>
            <a:r>
              <a:rPr lang="en-US"/>
              <a:t>&lt;Phone&gt;</a:t>
            </a:r>
            <a:endParaRPr/>
          </a:p>
        </p:txBody>
      </p:sp>
      <p:sp>
        <p:nvSpPr>
          <p:cNvPr id="12" name="Textplatzhalter 24"/>
          <p:cNvSpPr>
            <a:spLocks noGrp="1"/>
          </p:cNvSpPr>
          <p:nvPr>
            <p:ph type="body" sz="quarter" idx="16" hasCustomPrompt="1"/>
          </p:nvPr>
        </p:nvSpPr>
        <p:spPr bwMode="auto">
          <a:xfrm>
            <a:off x="799076" y="5961713"/>
            <a:ext cx="2452083" cy="131762"/>
          </a:xfrm>
          <a:prstGeom prst="rect">
            <a:avLst/>
          </a:prstGeom>
        </p:spPr>
        <p:txBody>
          <a:bodyPr lIns="0" tIns="0" rIns="0" bIns="0">
            <a:noAutofit/>
          </a:bodyPr>
          <a:lstStyle>
            <a:lvl1pPr marL="0" indent="0">
              <a:buFontTx/>
              <a:buNone/>
              <a:defRPr sz="1050">
                <a:latin typeface="+mn-lt"/>
              </a:defRPr>
            </a:lvl1pPr>
          </a:lstStyle>
          <a:p>
            <a:pPr lvl="0">
              <a:defRPr/>
            </a:pPr>
            <a:r>
              <a:rPr lang="en-US"/>
              <a:t>&lt;E-Mail&gt;</a:t>
            </a:r>
            <a:endParaRPr/>
          </a:p>
        </p:txBody>
      </p:sp>
      <p:sp>
        <p:nvSpPr>
          <p:cNvPr id="13" name="Inhaltsplatzhalter 31"/>
          <p:cNvSpPr>
            <a:spLocks noGrp="1"/>
          </p:cNvSpPr>
          <p:nvPr>
            <p:ph sz="quarter" idx="18" hasCustomPrompt="1"/>
          </p:nvPr>
        </p:nvSpPr>
        <p:spPr bwMode="auto">
          <a:xfrm>
            <a:off x="801052" y="3734625"/>
            <a:ext cx="2502053" cy="211455"/>
          </a:xfrm>
          <a:prstGeom prst="rect">
            <a:avLst/>
          </a:prstGeom>
        </p:spPr>
        <p:txBody>
          <a:bodyPr lIns="0" tIns="0" rIns="0" bIns="0"/>
          <a:lstStyle>
            <a:lvl1pPr>
              <a:defRPr sz="1050"/>
            </a:lvl1pPr>
          </a:lstStyle>
          <a:p>
            <a:pPr lvl="0">
              <a:defRPr/>
            </a:pPr>
            <a:r>
              <a:rPr lang="en-US"/>
              <a:t>&lt;Position&gt;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026" name="oleObj" r:id="rId12" imgW="7772400" imgH="10058400" progId="TCLayout.ActiveDocument.1">
                  <p:embed/>
                </p:oleObj>
              </mc:Choice>
              <mc:Fallback>
                <p:oleObj name="oleObj" r:id="rId12" imgW="7772400" imgH="10058400" progId="TCLayout.ActiveDocument.1">
                  <p:embed/>
                  <p:pic>
                    <p:nvPicPr>
                      <p:cNvPr id="2" name="Objekt 1"/>
                      <p:cNvPicPr/>
                      <p:nvPr/>
                    </p:nvPicPr>
                    <p:blipFill>
                      <a:blip r:embed="rId13"/>
                      <a:stretch/>
                    </p:blipFill>
                    <p:spPr bwMode="auto">
                      <a:xfrm>
                        <a:off x="1587" y="1587"/>
                        <a:ext cx="1587" cy="1587"/>
                      </a:xfrm>
                      <a:prstGeom prst="rect">
                        <a:avLst/>
                      </a:prstGeom>
                    </p:spPr>
                  </p:pic>
                </p:oleObj>
              </mc:Fallback>
            </mc:AlternateContent>
          </a:graphicData>
        </a:graphic>
      </p:graphicFrame>
      <p:sp>
        <p:nvSpPr>
          <p:cNvPr id="5" name="Rectangle 2"/>
          <p:cNvSpPr>
            <a:spLocks noGrp="1" noChangeArrowheads="1"/>
          </p:cNvSpPr>
          <p:nvPr>
            <p:ph type="title"/>
          </p:nvPr>
        </p:nvSpPr>
        <p:spPr bwMode="auto">
          <a:xfrm>
            <a:off x="334434" y="44451"/>
            <a:ext cx="10586102" cy="720724"/>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defRPr/>
            </a:pPr>
            <a:r>
              <a:rPr lang="en-US"/>
              <a:t>&lt;Title&gt;</a:t>
            </a:r>
            <a:endParaRPr/>
          </a:p>
        </p:txBody>
      </p:sp>
      <p:sp>
        <p:nvSpPr>
          <p:cNvPr id="6" name="Rectangle 3"/>
          <p:cNvSpPr>
            <a:spLocks noGrp="1" noChangeArrowheads="1"/>
          </p:cNvSpPr>
          <p:nvPr>
            <p:ph type="body" idx="1"/>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defRPr/>
            </a:pPr>
            <a:r>
              <a:rPr lang="en-US"/>
              <a:t>&lt;Text&gt;</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Rectangle 4"/>
          <p:cNvSpPr>
            <a:spLocks noGrp="1" noChangeArrowheads="1"/>
          </p:cNvSpPr>
          <p:nvPr>
            <p:ph type="dt" sz="half" idx="2"/>
          </p:nvPr>
        </p:nvSpPr>
        <p:spPr bwMode="auto">
          <a:xfrm>
            <a:off x="9383184" y="6570616"/>
            <a:ext cx="2142067" cy="288924"/>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lvl1pPr marL="0" marR="0" indent="0" algn="r" defTabSz="914400">
              <a:lnSpc>
                <a:spcPct val="100000"/>
              </a:lnSpc>
              <a:spcBef>
                <a:spcPts val="0"/>
              </a:spcBef>
              <a:spcAft>
                <a:spcPts val="0"/>
              </a:spcAft>
              <a:buClrTx/>
              <a:buSzTx/>
              <a:buFontTx/>
              <a:buNone/>
              <a:defRPr sz="800">
                <a:solidFill>
                  <a:schemeClr val="bg1">
                    <a:lumMod val="50000"/>
                  </a:schemeClr>
                </a:solidFill>
                <a:latin typeface="+mn-lt"/>
                <a:cs typeface="+mn-cs"/>
              </a:defRPr>
            </a:lvl1pPr>
          </a:lstStyle>
          <a:p>
            <a:pPr>
              <a:defRPr/>
            </a:pPr>
            <a:r>
              <a:rPr lang="de-DE"/>
              <a:t>© sebis</a:t>
            </a:r>
            <a:endParaRPr lang="en-US"/>
          </a:p>
        </p:txBody>
      </p:sp>
      <p:sp>
        <p:nvSpPr>
          <p:cNvPr id="8" name="Rectangle 5"/>
          <p:cNvSpPr>
            <a:spLocks noGrp="1" noChangeArrowheads="1"/>
          </p:cNvSpPr>
          <p:nvPr>
            <p:ph type="ftr" sz="quarter" idx="3"/>
          </p:nvPr>
        </p:nvSpPr>
        <p:spPr bwMode="auto">
          <a:xfrm>
            <a:off x="332903" y="6569076"/>
            <a:ext cx="5761567" cy="2889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800">
                <a:solidFill>
                  <a:schemeClr val="bg1">
                    <a:lumMod val="50000"/>
                  </a:schemeClr>
                </a:solidFill>
                <a:latin typeface="+mn-lt"/>
                <a:cs typeface="+mn-cs"/>
              </a:defRPr>
            </a:lvl1pPr>
          </a:lstStyle>
          <a:p>
            <a:pPr>
              <a:defRPr/>
            </a:pPr>
            <a:r>
              <a:rPr lang="de-DE"/>
              <a:t>19.10.2020 – Ilias Soto-Alaoui – Bachelor’s Thesis Final Presentation</a:t>
            </a:r>
            <a:endParaRPr lang="en-US"/>
          </a:p>
        </p:txBody>
      </p:sp>
      <p:sp>
        <p:nvSpPr>
          <p:cNvPr id="9" name="Rectangle 6"/>
          <p:cNvSpPr>
            <a:spLocks noGrp="1" noChangeArrowheads="1"/>
          </p:cNvSpPr>
          <p:nvPr>
            <p:ph type="sldNum" sz="quarter" idx="4"/>
          </p:nvPr>
        </p:nvSpPr>
        <p:spPr bwMode="auto">
          <a:xfrm>
            <a:off x="11525251" y="6570616"/>
            <a:ext cx="332316" cy="288924"/>
          </a:xfrm>
          <a:prstGeom prst="rect">
            <a:avLst/>
          </a:prstGeom>
          <a:noFill/>
          <a:ln w="9525">
            <a:noFill/>
            <a:miter lim="800000"/>
            <a:headEnd/>
            <a:tailEnd/>
          </a:ln>
        </p:spPr>
        <p:txBody>
          <a:bodyPr vert="horz" wrap="none" lIns="91440" tIns="45720" rIns="0" bIns="45720" numCol="1" anchor="ctr" anchorCtr="0" compatLnSpc="1">
            <a:prstTxWarp prst="textNoShape">
              <a:avLst/>
            </a:prstTxWarp>
          </a:bodyPr>
          <a:lstStyle>
            <a:lvl1pPr algn="r">
              <a:defRPr sz="800">
                <a:solidFill>
                  <a:schemeClr val="bg1">
                    <a:lumMod val="50000"/>
                  </a:schemeClr>
                </a:solidFill>
                <a:latin typeface="+mn-lt"/>
                <a:cs typeface="+mn-cs"/>
              </a:defRPr>
            </a:lvl1pPr>
          </a:lstStyle>
          <a:p>
            <a:pPr>
              <a:defRPr/>
            </a:pPr>
            <a:fld id="{5E4FF76D-8657-43F1-929B-F6D2FAB2741A}" type="slidenum">
              <a:rPr lang="en-US"/>
              <a:t>‹Nr.›</a:t>
            </a:fld>
            <a:endParaRPr lang="en-US"/>
          </a:p>
        </p:txBody>
      </p:sp>
      <p:pic>
        <p:nvPicPr>
          <p:cNvPr id="10" name="Grafik 7"/>
          <p:cNvPicPr>
            <a:picLocks noChangeAspect="1"/>
          </p:cNvPicPr>
          <p:nvPr/>
        </p:nvPicPr>
        <p:blipFill>
          <a:blip r:embed="rId14"/>
          <a:stretch/>
        </p:blipFill>
        <p:spPr bwMode="auto">
          <a:xfrm>
            <a:off x="11255861" y="398812"/>
            <a:ext cx="606858" cy="3200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p:titleStyle>
    <p:bodyStyle>
      <a:lvl1pPr marL="1587" indent="-1587" algn="l">
        <a:spcBef>
          <a:spcPts val="0"/>
        </a:spcBef>
        <a:spcAft>
          <a:spcPts val="0"/>
        </a:spcAft>
        <a:defRPr>
          <a:solidFill>
            <a:schemeClr val="tx1"/>
          </a:solidFill>
          <a:latin typeface="+mn-lt"/>
          <a:ea typeface="+mn-ea"/>
          <a:cs typeface="Arial Unicode MS"/>
        </a:defRPr>
      </a:lvl1pPr>
      <a:lvl2pPr marL="358775" indent="-260350" algn="l">
        <a:spcBef>
          <a:spcPts val="0"/>
        </a:spcBef>
        <a:spcAft>
          <a:spcPts val="0"/>
        </a:spcAft>
        <a:buClr>
          <a:schemeClr val="tx2"/>
        </a:buClr>
        <a:buFont typeface="Wingdings"/>
        <a:buChar char="§"/>
        <a:defRPr>
          <a:solidFill>
            <a:schemeClr val="tx1"/>
          </a:solidFill>
          <a:latin typeface="+mn-lt"/>
          <a:cs typeface="Arial Unicode MS"/>
        </a:defRPr>
      </a:lvl2pPr>
      <a:lvl3pPr marL="625475" indent="-176213" algn="l" defTabSz="803275">
        <a:spcBef>
          <a:spcPts val="0"/>
        </a:spcBef>
        <a:spcAft>
          <a:spcPts val="0"/>
        </a:spcAft>
        <a:buClr>
          <a:schemeClr val="tx2"/>
        </a:buClr>
        <a:buFont typeface="Wingdings"/>
        <a:buChar char="§"/>
        <a:defRPr>
          <a:solidFill>
            <a:schemeClr val="tx1"/>
          </a:solidFill>
          <a:latin typeface="+mn-lt"/>
          <a:cs typeface="Arial Unicode MS"/>
        </a:defRPr>
      </a:lvl3pPr>
      <a:lvl4pPr marL="982663" indent="-174625" algn="l">
        <a:spcBef>
          <a:spcPts val="0"/>
        </a:spcBef>
        <a:spcAft>
          <a:spcPts val="0"/>
        </a:spcAft>
        <a:buClr>
          <a:schemeClr val="tx2"/>
        </a:buClr>
        <a:buFont typeface="Wingdings"/>
        <a:buChar char="§"/>
        <a:defRPr sz="1600">
          <a:solidFill>
            <a:schemeClr val="tx1"/>
          </a:solidFill>
          <a:latin typeface="+mn-lt"/>
          <a:cs typeface="Arial Unicode MS"/>
        </a:defRPr>
      </a:lvl4pPr>
      <a:lvl5pPr marL="1257300" indent="-182563" algn="l">
        <a:spcBef>
          <a:spcPts val="0"/>
        </a:spcBef>
        <a:spcAft>
          <a:spcPts val="0"/>
        </a:spcAft>
        <a:buClr>
          <a:schemeClr val="tx2"/>
        </a:buClr>
        <a:buFont typeface="Wingdings"/>
        <a:buChar char="§"/>
        <a:defRPr sz="1600">
          <a:solidFill>
            <a:schemeClr val="tx1"/>
          </a:solidFill>
          <a:latin typeface="+mn-lt"/>
          <a:cs typeface="Arial Unicode MS"/>
        </a:defRPr>
      </a:lvl5pPr>
      <a:lvl6pPr marL="2438400" indent="-228600" algn="l">
        <a:spcBef>
          <a:spcPts val="0"/>
        </a:spcBef>
        <a:spcAft>
          <a:spcPts val="0"/>
        </a:spcAft>
        <a:buChar char="»"/>
        <a:defRPr sz="1400">
          <a:solidFill>
            <a:schemeClr val="tx2"/>
          </a:solidFill>
          <a:latin typeface="+mn-lt"/>
        </a:defRPr>
      </a:lvl6pPr>
      <a:lvl7pPr marL="2895600" indent="-228600" algn="l">
        <a:spcBef>
          <a:spcPts val="0"/>
        </a:spcBef>
        <a:spcAft>
          <a:spcPts val="0"/>
        </a:spcAft>
        <a:buChar char="»"/>
        <a:defRPr sz="1400">
          <a:solidFill>
            <a:schemeClr val="tx2"/>
          </a:solidFill>
          <a:latin typeface="+mn-lt"/>
        </a:defRPr>
      </a:lvl7pPr>
      <a:lvl8pPr marL="3352800" indent="-228600" algn="l">
        <a:spcBef>
          <a:spcPts val="0"/>
        </a:spcBef>
        <a:spcAft>
          <a:spcPts val="0"/>
        </a:spcAft>
        <a:buChar char="»"/>
        <a:defRPr sz="1400">
          <a:solidFill>
            <a:schemeClr val="tx2"/>
          </a:solidFill>
          <a:latin typeface="+mn-lt"/>
        </a:defRPr>
      </a:lvl8pPr>
      <a:lvl9pPr marL="3810000" indent="-228600" algn="l">
        <a:spcBef>
          <a:spcPts val="0"/>
        </a:spcBef>
        <a:spcAft>
          <a:spcPts val="0"/>
        </a:spcAft>
        <a:buChar char="»"/>
        <a:defRPr sz="1400">
          <a:solidFill>
            <a:schemeClr val="tx2"/>
          </a:solidFill>
          <a:latin typeface="+mn-lt"/>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6.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7.png"/><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9.png"/><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0.png"/><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1.png"/><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2.png"/><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5.png"/><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6.png"/><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28.pn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29.png"/><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1.vml"/><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2.vml"/><Relationship Id="rId4" Type="http://schemas.openxmlformats.org/officeDocument/2006/relationships/image" Target="../media/image1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image" Target="../media/image1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image" Target="../media/image10.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5.vml"/><Relationship Id="rId4" Type="http://schemas.openxmlformats.org/officeDocument/2006/relationships/image" Target="../media/image10.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30.png"/><Relationship Id="rId4" Type="http://schemas.openxmlformats.org/officeDocument/2006/relationships/image" Target="../media/image10.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31.png"/><Relationship Id="rId4" Type="http://schemas.openxmlformats.org/officeDocument/2006/relationships/image" Target="../media/image10.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32.png"/><Relationship Id="rId4" Type="http://schemas.openxmlformats.org/officeDocument/2006/relationships/image" Target="../media/image10.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33.png"/><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1.png"/><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34.png"/><Relationship Id="rId4" Type="http://schemas.openxmlformats.org/officeDocument/2006/relationships/image" Target="../media/image10.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35.png"/><Relationship Id="rId4" Type="http://schemas.openxmlformats.org/officeDocument/2006/relationships/image" Target="../media/image10.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2.vml"/><Relationship Id="rId4" Type="http://schemas.openxmlformats.org/officeDocument/2006/relationships/image" Target="../media/image10.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3.vml"/><Relationship Id="rId4" Type="http://schemas.openxmlformats.org/officeDocument/2006/relationships/image" Target="../media/image10.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36.png"/><Relationship Id="rId4" Type="http://schemas.openxmlformats.org/officeDocument/2006/relationships/image" Target="../media/image10.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37.png"/><Relationship Id="rId4" Type="http://schemas.openxmlformats.org/officeDocument/2006/relationships/image" Target="../media/image10.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37.jpg"/><Relationship Id="rId4" Type="http://schemas.openxmlformats.org/officeDocument/2006/relationships/image" Target="../media/image10.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47.vml"/><Relationship Id="rId4" Type="http://schemas.openxmlformats.org/officeDocument/2006/relationships/image" Target="../media/image18.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48.vml"/><Relationship Id="rId4" Type="http://schemas.openxmlformats.org/officeDocument/2006/relationships/image" Target="../media/image18.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49.v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3.pn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4.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5.pn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050"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itel 6"/>
          <p:cNvSpPr>
            <a:spLocks noGrp="1"/>
          </p:cNvSpPr>
          <p:nvPr>
            <p:ph type="title"/>
          </p:nvPr>
        </p:nvSpPr>
        <p:spPr bwMode="auto">
          <a:xfrm>
            <a:off x="431372" y="2543095"/>
            <a:ext cx="11432843" cy="1141439"/>
          </a:xfrm>
        </p:spPr>
        <p:txBody>
          <a:bodyPr/>
          <a:lstStyle/>
          <a:p>
            <a:pPr>
              <a:defRPr/>
            </a:pPr>
            <a:r>
              <a:rPr lang="de-DE" b="1" dirty="0"/>
              <a:t>Privacy </a:t>
            </a:r>
            <a:r>
              <a:rPr lang="de-DE" b="1" dirty="0" err="1"/>
              <a:t>Preservation</a:t>
            </a:r>
            <a:r>
              <a:rPr lang="de-DE" b="1" dirty="0"/>
              <a:t> in Data </a:t>
            </a:r>
            <a:r>
              <a:rPr lang="de-DE" b="1" dirty="0" err="1"/>
              <a:t>Markets</a:t>
            </a:r>
            <a:r>
              <a:rPr lang="de-DE" b="1" dirty="0"/>
              <a:t> </a:t>
            </a:r>
            <a:r>
              <a:rPr lang="de-DE" b="1" dirty="0" err="1"/>
              <a:t>for</a:t>
            </a:r>
            <a:r>
              <a:rPr lang="de-DE" b="1" dirty="0"/>
              <a:t> IoT Devices: </a:t>
            </a:r>
            <a:br>
              <a:rPr lang="de-DE" b="1" dirty="0"/>
            </a:br>
            <a:r>
              <a:rPr lang="de-DE" b="1" dirty="0"/>
              <a:t>A </a:t>
            </a:r>
            <a:r>
              <a:rPr lang="de-DE" b="1" dirty="0" err="1"/>
              <a:t>Systematic</a:t>
            </a:r>
            <a:r>
              <a:rPr lang="de-DE" b="1" dirty="0"/>
              <a:t> </a:t>
            </a:r>
            <a:r>
              <a:rPr lang="de-DE" b="1" dirty="0" err="1"/>
              <a:t>Literature</a:t>
            </a:r>
            <a:r>
              <a:rPr lang="de-DE" b="1" dirty="0"/>
              <a:t> Review</a:t>
            </a:r>
            <a:endParaRPr lang="de-DE" sz="2800" dirty="0"/>
          </a:p>
        </p:txBody>
      </p:sp>
      <p:sp>
        <p:nvSpPr>
          <p:cNvPr id="6" name="Textplatzhalter 7"/>
          <p:cNvSpPr>
            <a:spLocks noGrp="1"/>
          </p:cNvSpPr>
          <p:nvPr>
            <p:ph type="body" sz="quarter" idx="10"/>
          </p:nvPr>
        </p:nvSpPr>
        <p:spPr bwMode="auto">
          <a:xfrm>
            <a:off x="431372" y="3717032"/>
            <a:ext cx="11432841" cy="584775"/>
          </a:xfrm>
        </p:spPr>
        <p:txBody>
          <a:bodyPr/>
          <a:lstStyle/>
          <a:p>
            <a:pPr>
              <a:defRPr/>
            </a:pPr>
            <a:r>
              <a:rPr lang="de-DE" dirty="0" err="1"/>
              <a:t>Bachelor‘s</a:t>
            </a:r>
            <a:r>
              <a:rPr lang="de-DE" dirty="0"/>
              <a:t> Thesis: Final </a:t>
            </a:r>
            <a:r>
              <a:rPr lang="de-DE" dirty="0" err="1"/>
              <a:t>presentation</a:t>
            </a:r>
            <a:endParaRPr lang="de-DE" dirty="0"/>
          </a:p>
          <a:p>
            <a:pPr>
              <a:defRPr/>
            </a:pPr>
            <a:r>
              <a:rPr lang="de-DE" dirty="0"/>
              <a:t>Ilias Soto-Alaoui, </a:t>
            </a:r>
            <a:r>
              <a:rPr lang="de-DE" dirty="0" err="1"/>
              <a:t>October</a:t>
            </a:r>
            <a:r>
              <a:rPr lang="de-DE" dirty="0"/>
              <a:t> 19</a:t>
            </a:r>
            <a:r>
              <a:rPr lang="de-DE" baseline="30000" dirty="0"/>
              <a:t>th</a:t>
            </a:r>
            <a:r>
              <a:rPr lang="de-DE" dirty="0"/>
              <a:t> 2020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1266"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Slide Number Placeholder 2"/>
          <p:cNvSpPr>
            <a:spLocks noGrp="1"/>
          </p:cNvSpPr>
          <p:nvPr>
            <p:ph type="sldNum" sz="quarter" idx="12"/>
          </p:nvPr>
        </p:nvSpPr>
        <p:spPr bwMode="auto"/>
        <p:txBody>
          <a:bodyPr/>
          <a:lstStyle/>
          <a:p>
            <a:pPr>
              <a:defRPr/>
            </a:pPr>
            <a:fld id="{53F79391-FD8B-4951-B07A-A389C4C7CA7B}" type="slidenum">
              <a:rPr lang="de-DE"/>
              <a:t>10</a:t>
            </a:fld>
            <a:endParaRPr lang="de-DE"/>
          </a:p>
        </p:txBody>
      </p:sp>
      <p:sp>
        <p:nvSpPr>
          <p:cNvPr id="12"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13"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de-DE" dirty="0" err="1"/>
              <a:t>Selection</a:t>
            </a:r>
            <a:r>
              <a:rPr lang="de-DE" dirty="0"/>
              <a:t> </a:t>
            </a:r>
            <a:r>
              <a:rPr lang="de-DE" dirty="0" err="1"/>
              <a:t>of</a:t>
            </a:r>
            <a:r>
              <a:rPr lang="de-DE" dirty="0"/>
              <a:t> </a:t>
            </a:r>
            <a:r>
              <a:rPr lang="de-DE" dirty="0" err="1"/>
              <a:t>studies</a:t>
            </a:r>
            <a:endParaRPr dirty="0"/>
          </a:p>
        </p:txBody>
      </p:sp>
      <p:pic>
        <p:nvPicPr>
          <p:cNvPr id="6" name="Grafik 5">
            <a:extLst>
              <a:ext uri="{FF2B5EF4-FFF2-40B4-BE49-F238E27FC236}">
                <a16:creationId xmlns:a16="http://schemas.microsoft.com/office/drawing/2014/main" id="{6092441F-AC83-4CB5-8A33-9451D15903C2}"/>
              </a:ext>
            </a:extLst>
          </p:cNvPr>
          <p:cNvPicPr>
            <a:picLocks noChangeAspect="1"/>
          </p:cNvPicPr>
          <p:nvPr/>
        </p:nvPicPr>
        <p:blipFill>
          <a:blip r:embed="rId5"/>
          <a:stretch>
            <a:fillRect/>
          </a:stretch>
        </p:blipFill>
        <p:spPr>
          <a:xfrm>
            <a:off x="7289308" y="1067060"/>
            <a:ext cx="3631228" cy="5502016"/>
          </a:xfrm>
          <a:prstGeom prst="rect">
            <a:avLst/>
          </a:prstGeom>
        </p:spPr>
      </p:pic>
      <p:graphicFrame>
        <p:nvGraphicFramePr>
          <p:cNvPr id="174" name="Tabelle 174">
            <a:extLst>
              <a:ext uri="{FF2B5EF4-FFF2-40B4-BE49-F238E27FC236}">
                <a16:creationId xmlns:a16="http://schemas.microsoft.com/office/drawing/2014/main" id="{459109FB-44AE-4E42-A4D6-D842CC3FA482}"/>
              </a:ext>
            </a:extLst>
          </p:cNvPr>
          <p:cNvGraphicFramePr>
            <a:graphicFrameLocks noGrp="1"/>
          </p:cNvGraphicFramePr>
          <p:nvPr>
            <p:extLst>
              <p:ext uri="{D42A27DB-BD31-4B8C-83A1-F6EECF244321}">
                <p14:modId xmlns:p14="http://schemas.microsoft.com/office/powerpoint/2010/main" val="656277666"/>
              </p:ext>
            </p:extLst>
          </p:nvPr>
        </p:nvGraphicFramePr>
        <p:xfrm>
          <a:off x="332903" y="1916832"/>
          <a:ext cx="5979120" cy="3500679"/>
        </p:xfrm>
        <a:graphic>
          <a:graphicData uri="http://schemas.openxmlformats.org/drawingml/2006/table">
            <a:tbl>
              <a:tblPr firstRow="1" bandRow="1">
                <a:tableStyleId>{5940675A-B579-460E-94D1-54222C63F5DA}</a:tableStyleId>
              </a:tblPr>
              <a:tblGrid>
                <a:gridCol w="362497">
                  <a:extLst>
                    <a:ext uri="{9D8B030D-6E8A-4147-A177-3AD203B41FA5}">
                      <a16:colId xmlns:a16="http://schemas.microsoft.com/office/drawing/2014/main" val="3264007291"/>
                    </a:ext>
                  </a:extLst>
                </a:gridCol>
                <a:gridCol w="1152128">
                  <a:extLst>
                    <a:ext uri="{9D8B030D-6E8A-4147-A177-3AD203B41FA5}">
                      <a16:colId xmlns:a16="http://schemas.microsoft.com/office/drawing/2014/main" val="74070375"/>
                    </a:ext>
                  </a:extLst>
                </a:gridCol>
                <a:gridCol w="2448272">
                  <a:extLst>
                    <a:ext uri="{9D8B030D-6E8A-4147-A177-3AD203B41FA5}">
                      <a16:colId xmlns:a16="http://schemas.microsoft.com/office/drawing/2014/main" val="2621303307"/>
                    </a:ext>
                  </a:extLst>
                </a:gridCol>
                <a:gridCol w="2016223">
                  <a:extLst>
                    <a:ext uri="{9D8B030D-6E8A-4147-A177-3AD203B41FA5}">
                      <a16:colId xmlns:a16="http://schemas.microsoft.com/office/drawing/2014/main" val="3024911970"/>
                    </a:ext>
                  </a:extLst>
                </a:gridCol>
              </a:tblGrid>
              <a:tr h="523777">
                <a:tc>
                  <a:txBody>
                    <a:bodyPr/>
                    <a:lstStyle/>
                    <a:p>
                      <a:r>
                        <a:rPr lang="de-DE" sz="1400" b="1" dirty="0">
                          <a:solidFill>
                            <a:schemeClr val="bg1"/>
                          </a:solidFill>
                        </a:rPr>
                        <a:t>ID</a:t>
                      </a:r>
                    </a:p>
                  </a:txBody>
                  <a:tcPr>
                    <a:solidFill>
                      <a:schemeClr val="tx1">
                        <a:lumMod val="65000"/>
                        <a:lumOff val="35000"/>
                      </a:schemeClr>
                    </a:solidFill>
                  </a:tcPr>
                </a:tc>
                <a:tc>
                  <a:txBody>
                    <a:bodyPr/>
                    <a:lstStyle/>
                    <a:p>
                      <a:r>
                        <a:rPr lang="de-DE" sz="1400" b="1" dirty="0" err="1">
                          <a:solidFill>
                            <a:schemeClr val="bg1"/>
                          </a:solidFill>
                        </a:rPr>
                        <a:t>Facet</a:t>
                      </a:r>
                      <a:endParaRPr lang="de-DE" sz="1400" b="1" dirty="0">
                        <a:solidFill>
                          <a:schemeClr val="bg1"/>
                        </a:solidFill>
                      </a:endParaRPr>
                    </a:p>
                  </a:txBody>
                  <a:tcPr>
                    <a:solidFill>
                      <a:schemeClr val="tx1">
                        <a:lumMod val="65000"/>
                        <a:lumOff val="35000"/>
                      </a:schemeClr>
                    </a:solidFill>
                  </a:tcPr>
                </a:tc>
                <a:tc>
                  <a:txBody>
                    <a:bodyPr/>
                    <a:lstStyle/>
                    <a:p>
                      <a:r>
                        <a:rPr lang="de-DE" sz="1400" b="1" dirty="0" err="1">
                          <a:solidFill>
                            <a:schemeClr val="bg1"/>
                          </a:solidFill>
                        </a:rPr>
                        <a:t>Inlcusion</a:t>
                      </a:r>
                      <a:r>
                        <a:rPr lang="de-DE" sz="1400" b="1" dirty="0">
                          <a:solidFill>
                            <a:schemeClr val="bg1"/>
                          </a:solidFill>
                        </a:rPr>
                        <a:t> </a:t>
                      </a:r>
                      <a:r>
                        <a:rPr lang="de-DE" sz="1400" b="1" dirty="0" err="1">
                          <a:solidFill>
                            <a:schemeClr val="bg1"/>
                          </a:solidFill>
                        </a:rPr>
                        <a:t>criteria</a:t>
                      </a:r>
                      <a:endParaRPr lang="de-DE" sz="1400" b="1" dirty="0">
                        <a:solidFill>
                          <a:schemeClr val="bg1"/>
                        </a:solidFill>
                      </a:endParaRPr>
                    </a:p>
                  </a:txBody>
                  <a:tcPr>
                    <a:solidFill>
                      <a:schemeClr val="tx1">
                        <a:lumMod val="65000"/>
                        <a:lumOff val="35000"/>
                      </a:schemeClr>
                    </a:solidFill>
                  </a:tcPr>
                </a:tc>
                <a:tc>
                  <a:txBody>
                    <a:bodyPr/>
                    <a:lstStyle/>
                    <a:p>
                      <a:r>
                        <a:rPr lang="de-DE" sz="1400" b="1" dirty="0" err="1">
                          <a:solidFill>
                            <a:schemeClr val="bg1"/>
                          </a:solidFill>
                        </a:rPr>
                        <a:t>Exclusion</a:t>
                      </a:r>
                      <a:r>
                        <a:rPr lang="de-DE" sz="1400" b="1" dirty="0">
                          <a:solidFill>
                            <a:schemeClr val="bg1"/>
                          </a:solidFill>
                        </a:rPr>
                        <a:t> </a:t>
                      </a:r>
                      <a:r>
                        <a:rPr lang="de-DE" sz="1400" b="1" dirty="0" err="1">
                          <a:solidFill>
                            <a:schemeClr val="bg1"/>
                          </a:solidFill>
                        </a:rPr>
                        <a:t>criteria</a:t>
                      </a:r>
                      <a:endParaRPr lang="de-DE" sz="1400" b="1" dirty="0">
                        <a:solidFill>
                          <a:schemeClr val="bg1"/>
                        </a:solidFill>
                      </a:endParaRPr>
                    </a:p>
                  </a:txBody>
                  <a:tcPr>
                    <a:solidFill>
                      <a:schemeClr val="tx1">
                        <a:lumMod val="65000"/>
                        <a:lumOff val="35000"/>
                      </a:schemeClr>
                    </a:solidFill>
                  </a:tcPr>
                </a:tc>
                <a:extLst>
                  <a:ext uri="{0D108BD9-81ED-4DB2-BD59-A6C34878D82A}">
                    <a16:rowId xmlns:a16="http://schemas.microsoft.com/office/drawing/2014/main" val="519561856"/>
                  </a:ext>
                </a:extLst>
              </a:tr>
              <a:tr h="523777">
                <a:tc>
                  <a:txBody>
                    <a:bodyPr/>
                    <a:lstStyle/>
                    <a:p>
                      <a:r>
                        <a:rPr lang="de-DE" sz="1200" b="1" dirty="0"/>
                        <a:t>F1</a:t>
                      </a:r>
                    </a:p>
                  </a:txBody>
                  <a:tcPr/>
                </a:tc>
                <a:tc>
                  <a:txBody>
                    <a:bodyPr/>
                    <a:lstStyle/>
                    <a:p>
                      <a:r>
                        <a:rPr lang="de-DE" sz="900" u="sng" strike="noStrike" baseline="0" dirty="0" err="1"/>
                        <a:t>Coarse</a:t>
                      </a:r>
                      <a:r>
                        <a:rPr lang="de-DE" sz="900" u="sng" strike="noStrike" baseline="0" dirty="0"/>
                        <a:t> </a:t>
                      </a:r>
                      <a:r>
                        <a:rPr lang="de-DE" sz="900" u="sng" strike="noStrike" baseline="0" dirty="0" err="1"/>
                        <a:t>focus</a:t>
                      </a:r>
                      <a:endParaRPr lang="de-DE" sz="700" u="sng" dirty="0"/>
                    </a:p>
                  </a:txBody>
                  <a:tcPr/>
                </a:tc>
                <a:tc>
                  <a:txBody>
                    <a:bodyPr/>
                    <a:lstStyle/>
                    <a:p>
                      <a:r>
                        <a:rPr lang="en-US" sz="900" i="1" u="none" strike="noStrike" baseline="0" dirty="0"/>
                        <a:t>The privacy and data market topic</a:t>
                      </a:r>
                    </a:p>
                    <a:p>
                      <a:r>
                        <a:rPr lang="en-US" sz="900" i="1" u="none" strike="noStrike" baseline="0" dirty="0"/>
                        <a:t>must be within the field of computer</a:t>
                      </a:r>
                    </a:p>
                    <a:p>
                      <a:r>
                        <a:rPr lang="de-DE" sz="900" i="1" u="none" strike="noStrike" baseline="0" dirty="0" err="1"/>
                        <a:t>science</a:t>
                      </a:r>
                      <a:r>
                        <a:rPr lang="de-DE" sz="900" i="1" u="none" strike="noStrike" baseline="0" dirty="0"/>
                        <a:t> and </a:t>
                      </a:r>
                      <a:r>
                        <a:rPr lang="de-DE" sz="900" i="1" u="none" strike="noStrike" baseline="0" dirty="0" err="1"/>
                        <a:t>technology</a:t>
                      </a:r>
                      <a:endParaRPr lang="de-DE" sz="700" i="1" dirty="0"/>
                    </a:p>
                  </a:txBody>
                  <a:tcPr/>
                </a:tc>
                <a:tc>
                  <a:txBody>
                    <a:bodyPr/>
                    <a:lstStyle/>
                    <a:p>
                      <a:r>
                        <a:rPr lang="de-DE" sz="900" i="1" u="none" strike="noStrike" baseline="0" dirty="0"/>
                        <a:t>Any </a:t>
                      </a:r>
                      <a:r>
                        <a:rPr lang="de-DE" sz="900" i="1" u="none" strike="noStrike" baseline="0" dirty="0" err="1"/>
                        <a:t>other</a:t>
                      </a:r>
                      <a:r>
                        <a:rPr lang="de-DE" sz="900" i="1" u="none" strike="noStrike" baseline="0" dirty="0"/>
                        <a:t> </a:t>
                      </a:r>
                      <a:r>
                        <a:rPr lang="de-DE" sz="900" i="1" u="none" strike="noStrike" baseline="0" dirty="0" err="1"/>
                        <a:t>privacy</a:t>
                      </a:r>
                      <a:r>
                        <a:rPr lang="de-DE" sz="900" i="1" u="none" strike="noStrike" baseline="0" dirty="0"/>
                        <a:t> and</a:t>
                      </a:r>
                    </a:p>
                    <a:p>
                      <a:r>
                        <a:rPr lang="de-DE" sz="900" i="1" u="none" strike="noStrike" baseline="0" dirty="0" err="1"/>
                        <a:t>data</a:t>
                      </a:r>
                      <a:r>
                        <a:rPr lang="de-DE" sz="900" i="1" u="none" strike="noStrike" baseline="0" dirty="0"/>
                        <a:t> </a:t>
                      </a:r>
                      <a:r>
                        <a:rPr lang="de-DE" sz="900" i="1" u="none" strike="noStrike" baseline="0" dirty="0" err="1"/>
                        <a:t>market</a:t>
                      </a:r>
                      <a:r>
                        <a:rPr lang="de-DE" sz="900" i="1" u="none" strike="noStrike" baseline="0" dirty="0"/>
                        <a:t> sub-</a:t>
                      </a:r>
                      <a:r>
                        <a:rPr lang="de-DE" sz="900" i="1" u="none" strike="noStrike" baseline="0" dirty="0" err="1"/>
                        <a:t>field</a:t>
                      </a:r>
                      <a:endParaRPr lang="de-DE" sz="700" i="1" dirty="0"/>
                    </a:p>
                  </a:txBody>
                  <a:tcPr/>
                </a:tc>
                <a:extLst>
                  <a:ext uri="{0D108BD9-81ED-4DB2-BD59-A6C34878D82A}">
                    <a16:rowId xmlns:a16="http://schemas.microsoft.com/office/drawing/2014/main" val="117461019"/>
                  </a:ext>
                </a:extLst>
              </a:tr>
              <a:tr h="523777">
                <a:tc>
                  <a:txBody>
                    <a:bodyPr/>
                    <a:lstStyle/>
                    <a:p>
                      <a:r>
                        <a:rPr lang="de-DE" sz="1200" b="1" dirty="0"/>
                        <a:t>F2</a:t>
                      </a:r>
                    </a:p>
                  </a:txBody>
                  <a:tcPr/>
                </a:tc>
                <a:tc>
                  <a:txBody>
                    <a:bodyPr/>
                    <a:lstStyle/>
                    <a:p>
                      <a:r>
                        <a:rPr lang="de-DE" sz="900" u="sng" strike="noStrike" baseline="0" dirty="0"/>
                        <a:t>Narrow </a:t>
                      </a:r>
                      <a:r>
                        <a:rPr lang="de-DE" sz="900" u="sng" strike="noStrike" baseline="0" dirty="0" err="1"/>
                        <a:t>focus</a:t>
                      </a:r>
                      <a:endParaRPr lang="de-DE" sz="700" u="sng" dirty="0"/>
                    </a:p>
                  </a:txBody>
                  <a:tcPr/>
                </a:tc>
                <a:tc>
                  <a:txBody>
                    <a:bodyPr/>
                    <a:lstStyle/>
                    <a:p>
                      <a:r>
                        <a:rPr lang="en-US" sz="900" i="1" u="none" strike="noStrike" baseline="0" dirty="0"/>
                        <a:t>The paper must explicitly focus on the enablement of </a:t>
                      </a:r>
                      <a:r>
                        <a:rPr lang="de-DE" sz="900" i="1" u="none" strike="noStrike" baseline="0" dirty="0" err="1"/>
                        <a:t>privacy</a:t>
                      </a:r>
                      <a:r>
                        <a:rPr lang="de-DE" sz="900" i="1" u="none" strike="noStrike" baseline="0" dirty="0"/>
                        <a:t> (</a:t>
                      </a:r>
                      <a:r>
                        <a:rPr lang="de-DE" sz="900" i="1" u="none" strike="noStrike" baseline="0" dirty="0" err="1"/>
                        <a:t>as</a:t>
                      </a:r>
                      <a:r>
                        <a:rPr lang="de-DE" sz="900" i="1" u="none" strike="noStrike" baseline="0" dirty="0"/>
                        <a:t> </a:t>
                      </a:r>
                      <a:r>
                        <a:rPr lang="de-DE" sz="900" i="1" u="none" strike="noStrike" baseline="0" dirty="0" err="1"/>
                        <a:t>stated</a:t>
                      </a:r>
                      <a:r>
                        <a:rPr lang="de-DE" sz="900" i="1" u="none" strike="noStrike" baseline="0" dirty="0"/>
                        <a:t> </a:t>
                      </a:r>
                      <a:r>
                        <a:rPr lang="de-DE" sz="900" i="1" u="none" strike="noStrike" baseline="0" dirty="0" err="1"/>
                        <a:t>by</a:t>
                      </a:r>
                      <a:r>
                        <a:rPr lang="de-DE" sz="900" i="1" u="none" strike="noStrike" baseline="0" dirty="0"/>
                        <a:t> </a:t>
                      </a:r>
                      <a:r>
                        <a:rPr lang="de-DE" sz="900" i="1" u="none" strike="noStrike" baseline="0" dirty="0" err="1"/>
                        <a:t>our</a:t>
                      </a:r>
                      <a:r>
                        <a:rPr lang="de-DE" sz="900" i="1" u="none" strike="noStrike" baseline="0" dirty="0"/>
                        <a:t> </a:t>
                      </a:r>
                      <a:r>
                        <a:rPr lang="de-DE" sz="900" i="1" u="none" strike="noStrike" baseline="0" dirty="0" err="1"/>
                        <a:t>selected</a:t>
                      </a:r>
                      <a:r>
                        <a:rPr lang="de-DE" sz="900" i="1" u="none" strike="noStrike" baseline="0" dirty="0"/>
                        <a:t> </a:t>
                      </a:r>
                      <a:r>
                        <a:rPr lang="de-DE" sz="900" i="1" u="none" strike="noStrike" baseline="0" dirty="0" err="1"/>
                        <a:t>definitions</a:t>
                      </a:r>
                      <a:r>
                        <a:rPr lang="de-DE" sz="900" i="1" u="none" strike="noStrike" baseline="0" dirty="0"/>
                        <a:t>) </a:t>
                      </a:r>
                      <a:r>
                        <a:rPr lang="de-DE" sz="900" i="1" u="none" strike="noStrike" baseline="0" dirty="0" err="1"/>
                        <a:t>within</a:t>
                      </a:r>
                      <a:r>
                        <a:rPr lang="de-DE" sz="900" i="1" u="none" strike="noStrike" baseline="0" dirty="0"/>
                        <a:t> </a:t>
                      </a:r>
                      <a:r>
                        <a:rPr lang="de-DE" sz="900" i="1" u="none" strike="noStrike" baseline="0" dirty="0" err="1"/>
                        <a:t>data</a:t>
                      </a:r>
                      <a:r>
                        <a:rPr lang="de-DE" sz="900" i="1" u="none" strike="noStrike" baseline="0" dirty="0"/>
                        <a:t> </a:t>
                      </a:r>
                      <a:r>
                        <a:rPr lang="de-DE" sz="900" i="1" u="none" strike="noStrike" baseline="0" dirty="0" err="1"/>
                        <a:t>marketplaces</a:t>
                      </a:r>
                      <a:endParaRPr lang="de-DE" sz="900" i="1" u="none" strike="noStrike" baseline="0" dirty="0"/>
                    </a:p>
                  </a:txBody>
                  <a:tcPr/>
                </a:tc>
                <a:tc>
                  <a:txBody>
                    <a:bodyPr/>
                    <a:lstStyle/>
                    <a:p>
                      <a:r>
                        <a:rPr lang="en-US" sz="900" i="1" u="none" strike="noStrike" baseline="0" dirty="0"/>
                        <a:t>The paper does not explicitly</a:t>
                      </a:r>
                    </a:p>
                    <a:p>
                      <a:r>
                        <a:rPr lang="de-DE" sz="900" i="1" u="none" strike="noStrike" baseline="0" dirty="0" err="1"/>
                        <a:t>address</a:t>
                      </a:r>
                      <a:r>
                        <a:rPr lang="de-DE" sz="900" i="1" u="none" strike="noStrike" baseline="0" dirty="0"/>
                        <a:t> </a:t>
                      </a:r>
                      <a:r>
                        <a:rPr lang="de-DE" sz="900" i="1" u="none" strike="noStrike" baseline="0" dirty="0" err="1"/>
                        <a:t>this</a:t>
                      </a:r>
                      <a:r>
                        <a:rPr lang="de-DE" sz="900" i="1" u="none" strike="noStrike" baseline="0" dirty="0"/>
                        <a:t> </a:t>
                      </a:r>
                      <a:r>
                        <a:rPr lang="de-DE" sz="900" i="1" u="none" strike="noStrike" baseline="0" dirty="0" err="1"/>
                        <a:t>research</a:t>
                      </a:r>
                      <a:endParaRPr lang="de-DE" sz="900" i="1" u="none" strike="noStrike" baseline="0" dirty="0"/>
                    </a:p>
                    <a:p>
                      <a:r>
                        <a:rPr lang="de-DE" sz="900" i="1" u="none" strike="noStrike" baseline="0" dirty="0" err="1"/>
                        <a:t>direction</a:t>
                      </a:r>
                      <a:endParaRPr lang="de-DE" sz="700" i="1" dirty="0"/>
                    </a:p>
                  </a:txBody>
                  <a:tcPr/>
                </a:tc>
                <a:extLst>
                  <a:ext uri="{0D108BD9-81ED-4DB2-BD59-A6C34878D82A}">
                    <a16:rowId xmlns:a16="http://schemas.microsoft.com/office/drawing/2014/main" val="1611887621"/>
                  </a:ext>
                </a:extLst>
              </a:tr>
              <a:tr h="523777">
                <a:tc>
                  <a:txBody>
                    <a:bodyPr/>
                    <a:lstStyle/>
                    <a:p>
                      <a:r>
                        <a:rPr lang="de-DE" sz="1200" b="1" dirty="0"/>
                        <a:t>F3</a:t>
                      </a:r>
                    </a:p>
                  </a:txBody>
                  <a:tcPr/>
                </a:tc>
                <a:tc>
                  <a:txBody>
                    <a:bodyPr/>
                    <a:lstStyle/>
                    <a:p>
                      <a:r>
                        <a:rPr lang="de-DE" sz="900" u="sng" strike="noStrike" baseline="0" dirty="0" err="1"/>
                        <a:t>Publication</a:t>
                      </a:r>
                      <a:r>
                        <a:rPr lang="de-DE" sz="900" u="sng" strike="noStrike" baseline="0" dirty="0"/>
                        <a:t> </a:t>
                      </a:r>
                      <a:r>
                        <a:rPr lang="de-DE" sz="900" u="sng" strike="noStrike" baseline="0" dirty="0" err="1"/>
                        <a:t>channel</a:t>
                      </a:r>
                      <a:r>
                        <a:rPr lang="de-DE" sz="900" u="sng" strike="noStrike" baseline="0" dirty="0"/>
                        <a:t> type</a:t>
                      </a:r>
                      <a:endParaRPr lang="de-DE" sz="700" u="sng" dirty="0"/>
                    </a:p>
                  </a:txBody>
                  <a:tcPr/>
                </a:tc>
                <a:tc>
                  <a:txBody>
                    <a:bodyPr/>
                    <a:lstStyle/>
                    <a:p>
                      <a:r>
                        <a:rPr lang="de-DE" sz="900" i="1" u="none" strike="noStrike" baseline="0" dirty="0"/>
                        <a:t>Conference </a:t>
                      </a:r>
                      <a:r>
                        <a:rPr lang="de-DE" sz="900" i="1" u="none" strike="noStrike" baseline="0" dirty="0" err="1"/>
                        <a:t>publication</a:t>
                      </a:r>
                      <a:r>
                        <a:rPr lang="de-DE" sz="900" i="1" u="none" strike="noStrike" baseline="0" dirty="0"/>
                        <a:t> OR </a:t>
                      </a:r>
                      <a:r>
                        <a:rPr lang="de-DE" sz="900" i="1" u="none" strike="noStrike" baseline="0" dirty="0" err="1"/>
                        <a:t>journal</a:t>
                      </a:r>
                      <a:endParaRPr lang="de-DE" sz="900" i="1" u="none" strike="noStrike" baseline="0" dirty="0"/>
                    </a:p>
                    <a:p>
                      <a:r>
                        <a:rPr lang="en-US" sz="900" i="1" u="none" strike="noStrike" baseline="0" dirty="0"/>
                        <a:t>publication (full text) OR workshop</a:t>
                      </a:r>
                    </a:p>
                    <a:p>
                      <a:r>
                        <a:rPr lang="de-DE" sz="900" i="1" u="none" strike="noStrike" baseline="0" dirty="0" err="1"/>
                        <a:t>publication</a:t>
                      </a:r>
                      <a:endParaRPr lang="de-DE" sz="700" i="1" dirty="0"/>
                    </a:p>
                  </a:txBody>
                  <a:tcPr/>
                </a:tc>
                <a:tc>
                  <a:txBody>
                    <a:bodyPr/>
                    <a:lstStyle/>
                    <a:p>
                      <a:r>
                        <a:rPr lang="en-US" sz="900" i="1" u="none" strike="noStrike" baseline="0" dirty="0"/>
                        <a:t>The paper is any other</a:t>
                      </a:r>
                    </a:p>
                    <a:p>
                      <a:r>
                        <a:rPr lang="de-DE" sz="900" i="1" u="none" strike="noStrike" baseline="0" dirty="0"/>
                        <a:t>type </a:t>
                      </a:r>
                      <a:r>
                        <a:rPr lang="de-DE" sz="900" i="1" u="none" strike="noStrike" baseline="0" dirty="0" err="1"/>
                        <a:t>of</a:t>
                      </a:r>
                      <a:r>
                        <a:rPr lang="de-DE" sz="900" i="1" u="none" strike="noStrike" baseline="0" dirty="0"/>
                        <a:t> </a:t>
                      </a:r>
                      <a:r>
                        <a:rPr lang="de-DE" sz="900" i="1" u="none" strike="noStrike" baseline="0" dirty="0" err="1"/>
                        <a:t>publication</a:t>
                      </a:r>
                      <a:endParaRPr lang="de-DE" sz="700" i="1" dirty="0"/>
                    </a:p>
                  </a:txBody>
                  <a:tcPr/>
                </a:tc>
                <a:extLst>
                  <a:ext uri="{0D108BD9-81ED-4DB2-BD59-A6C34878D82A}">
                    <a16:rowId xmlns:a16="http://schemas.microsoft.com/office/drawing/2014/main" val="1628600449"/>
                  </a:ext>
                </a:extLst>
              </a:tr>
              <a:tr h="266832">
                <a:tc>
                  <a:txBody>
                    <a:bodyPr/>
                    <a:lstStyle/>
                    <a:p>
                      <a:r>
                        <a:rPr lang="de-DE" sz="1200" b="1" dirty="0"/>
                        <a:t>F4</a:t>
                      </a:r>
                    </a:p>
                  </a:txBody>
                  <a:tcPr/>
                </a:tc>
                <a:tc>
                  <a:txBody>
                    <a:bodyPr/>
                    <a:lstStyle/>
                    <a:p>
                      <a:r>
                        <a:rPr lang="de-DE" sz="900" u="sng" strike="noStrike" baseline="0" dirty="0"/>
                        <a:t>Language</a:t>
                      </a:r>
                      <a:endParaRPr lang="de-DE" sz="700" u="sng" dirty="0"/>
                    </a:p>
                  </a:txBody>
                  <a:tcPr/>
                </a:tc>
                <a:tc>
                  <a:txBody>
                    <a:bodyPr/>
                    <a:lstStyle/>
                    <a:p>
                      <a:r>
                        <a:rPr lang="de-DE" sz="900" i="1" u="none" strike="noStrike" baseline="0" dirty="0"/>
                        <a:t>English</a:t>
                      </a:r>
                      <a:endParaRPr lang="de-DE" sz="700" i="1" dirty="0"/>
                    </a:p>
                  </a:txBody>
                  <a:tcPr/>
                </a:tc>
                <a:tc>
                  <a:txBody>
                    <a:bodyPr/>
                    <a:lstStyle/>
                    <a:p>
                      <a:r>
                        <a:rPr lang="de-DE" sz="900" i="1" u="none" strike="noStrike" baseline="0" dirty="0"/>
                        <a:t>Non-</a:t>
                      </a:r>
                      <a:r>
                        <a:rPr lang="de-DE" sz="900" i="1" u="none" strike="noStrike" baseline="0" dirty="0" err="1"/>
                        <a:t>english</a:t>
                      </a:r>
                      <a:endParaRPr lang="de-DE" sz="700" i="1" dirty="0"/>
                    </a:p>
                  </a:txBody>
                  <a:tcPr/>
                </a:tc>
                <a:extLst>
                  <a:ext uri="{0D108BD9-81ED-4DB2-BD59-A6C34878D82A}">
                    <a16:rowId xmlns:a16="http://schemas.microsoft.com/office/drawing/2014/main" val="3616473713"/>
                  </a:ext>
                </a:extLst>
              </a:tr>
              <a:tr h="352552">
                <a:tc>
                  <a:txBody>
                    <a:bodyPr/>
                    <a:lstStyle/>
                    <a:p>
                      <a:r>
                        <a:rPr lang="de-DE" sz="1200" b="1" dirty="0"/>
                        <a:t>F5</a:t>
                      </a:r>
                    </a:p>
                  </a:txBody>
                  <a:tcPr/>
                </a:tc>
                <a:tc>
                  <a:txBody>
                    <a:bodyPr/>
                    <a:lstStyle/>
                    <a:p>
                      <a:r>
                        <a:rPr lang="de-DE" sz="900" u="sng" strike="noStrike" baseline="0" dirty="0" err="1"/>
                        <a:t>Duplicates</a:t>
                      </a:r>
                      <a:endParaRPr lang="de-DE" sz="700" u="sng" dirty="0"/>
                    </a:p>
                  </a:txBody>
                  <a:tcPr/>
                </a:tc>
                <a:tc>
                  <a:txBody>
                    <a:bodyPr/>
                    <a:lstStyle/>
                    <a:p>
                      <a:r>
                        <a:rPr lang="en-US" sz="900" i="1" u="none" strike="noStrike" baseline="0" dirty="0"/>
                        <a:t>Publications are unknown to the filtering</a:t>
                      </a:r>
                    </a:p>
                    <a:p>
                      <a:r>
                        <a:rPr lang="de-DE" sz="900" i="1" u="none" strike="noStrike" baseline="0" dirty="0" err="1"/>
                        <a:t>Process</a:t>
                      </a:r>
                      <a:endParaRPr lang="de-DE" sz="700" i="1" dirty="0"/>
                    </a:p>
                  </a:txBody>
                  <a:tcPr/>
                </a:tc>
                <a:tc>
                  <a:txBody>
                    <a:bodyPr/>
                    <a:lstStyle/>
                    <a:p>
                      <a:r>
                        <a:rPr lang="de-DE" sz="900" i="1" u="none" strike="noStrike" baseline="0" dirty="0" err="1"/>
                        <a:t>Publication</a:t>
                      </a:r>
                      <a:r>
                        <a:rPr lang="de-DE" sz="900" i="1" u="none" strike="noStrike" baseline="0" dirty="0"/>
                        <a:t> </a:t>
                      </a:r>
                      <a:r>
                        <a:rPr lang="de-DE" sz="900" i="1" u="none" strike="noStrike" baseline="0" dirty="0" err="1"/>
                        <a:t>has</a:t>
                      </a:r>
                      <a:r>
                        <a:rPr lang="de-DE" sz="900" i="1" u="none" strike="noStrike" baseline="0" dirty="0"/>
                        <a:t> </a:t>
                      </a:r>
                      <a:r>
                        <a:rPr lang="de-DE" sz="900" i="1" u="none" strike="noStrike" baseline="0" dirty="0" err="1"/>
                        <a:t>been</a:t>
                      </a:r>
                      <a:r>
                        <a:rPr lang="de-DE" sz="900" i="1" u="none" strike="noStrike" baseline="0" dirty="0"/>
                        <a:t> </a:t>
                      </a:r>
                      <a:r>
                        <a:rPr lang="de-DE" sz="900" i="1" u="none" strike="noStrike" baseline="0" dirty="0" err="1"/>
                        <a:t>already</a:t>
                      </a:r>
                      <a:endParaRPr lang="de-DE" sz="900" i="1" u="none" strike="noStrike" baseline="0" dirty="0"/>
                    </a:p>
                    <a:p>
                      <a:r>
                        <a:rPr lang="de-DE" sz="900" i="1" u="none" strike="noStrike" baseline="0" dirty="0" err="1"/>
                        <a:t>processed</a:t>
                      </a:r>
                      <a:endParaRPr lang="de-DE" sz="700" i="1" dirty="0"/>
                    </a:p>
                  </a:txBody>
                  <a:tcPr/>
                </a:tc>
                <a:extLst>
                  <a:ext uri="{0D108BD9-81ED-4DB2-BD59-A6C34878D82A}">
                    <a16:rowId xmlns:a16="http://schemas.microsoft.com/office/drawing/2014/main" val="1619226019"/>
                  </a:ext>
                </a:extLst>
              </a:tr>
              <a:tr h="346832">
                <a:tc>
                  <a:txBody>
                    <a:bodyPr/>
                    <a:lstStyle/>
                    <a:p>
                      <a:r>
                        <a:rPr lang="de-DE" sz="1200" b="1" dirty="0"/>
                        <a:t>F6</a:t>
                      </a:r>
                    </a:p>
                  </a:txBody>
                  <a:tcPr/>
                </a:tc>
                <a:tc>
                  <a:txBody>
                    <a:bodyPr/>
                    <a:lstStyle/>
                    <a:p>
                      <a:r>
                        <a:rPr lang="de-DE" sz="900" u="sng" strike="noStrike" baseline="0" dirty="0"/>
                        <a:t>Peer-review</a:t>
                      </a:r>
                      <a:endParaRPr lang="de-DE" sz="700" u="sng" dirty="0"/>
                    </a:p>
                  </a:txBody>
                  <a:tcPr/>
                </a:tc>
                <a:tc>
                  <a:txBody>
                    <a:bodyPr/>
                    <a:lstStyle/>
                    <a:p>
                      <a:r>
                        <a:rPr lang="en-US" sz="900" i="1" u="none" strike="noStrike" baseline="0" dirty="0"/>
                        <a:t>The publication has been </a:t>
                      </a:r>
                      <a:r>
                        <a:rPr lang="en-US" sz="900" i="1" u="none" strike="noStrike" baseline="0" dirty="0" err="1"/>
                        <a:t>peerreviewed</a:t>
                      </a:r>
                      <a:endParaRPr lang="de-DE" sz="700" i="1" dirty="0"/>
                    </a:p>
                  </a:txBody>
                  <a:tcPr/>
                </a:tc>
                <a:tc>
                  <a:txBody>
                    <a:bodyPr/>
                    <a:lstStyle/>
                    <a:p>
                      <a:r>
                        <a:rPr lang="en-US" sz="900" i="1" u="none" strike="noStrike" baseline="0" dirty="0"/>
                        <a:t>The publication is a grey</a:t>
                      </a:r>
                    </a:p>
                    <a:p>
                      <a:r>
                        <a:rPr lang="de-DE" sz="900" i="1" u="none" strike="noStrike" baseline="0" dirty="0" err="1"/>
                        <a:t>publication</a:t>
                      </a:r>
                      <a:endParaRPr lang="de-DE" sz="700" i="1" dirty="0"/>
                    </a:p>
                  </a:txBody>
                  <a:tcPr/>
                </a:tc>
                <a:extLst>
                  <a:ext uri="{0D108BD9-81ED-4DB2-BD59-A6C34878D82A}">
                    <a16:rowId xmlns:a16="http://schemas.microsoft.com/office/drawing/2014/main" val="1458784985"/>
                  </a:ext>
                </a:extLst>
              </a:tr>
              <a:tr h="283428">
                <a:tc>
                  <a:txBody>
                    <a:bodyPr/>
                    <a:lstStyle/>
                    <a:p>
                      <a:r>
                        <a:rPr lang="de-DE" sz="1200" b="1" dirty="0"/>
                        <a:t>F7</a:t>
                      </a:r>
                    </a:p>
                  </a:txBody>
                  <a:tcPr/>
                </a:tc>
                <a:tc>
                  <a:txBody>
                    <a:bodyPr/>
                    <a:lstStyle/>
                    <a:p>
                      <a:r>
                        <a:rPr lang="de-DE" sz="900" u="sng" strike="noStrike" baseline="0" dirty="0" err="1"/>
                        <a:t>Full</a:t>
                      </a:r>
                      <a:r>
                        <a:rPr lang="de-DE" sz="900" u="sng" strike="noStrike" baseline="0" dirty="0"/>
                        <a:t>-text </a:t>
                      </a:r>
                      <a:r>
                        <a:rPr lang="de-DE" sz="900" u="sng" strike="noStrike" baseline="0" dirty="0" err="1"/>
                        <a:t>access</a:t>
                      </a:r>
                      <a:endParaRPr lang="de-DE" sz="700" u="sng" dirty="0"/>
                    </a:p>
                  </a:txBody>
                  <a:tcPr/>
                </a:tc>
                <a:tc>
                  <a:txBody>
                    <a:bodyPr/>
                    <a:lstStyle/>
                    <a:p>
                      <a:r>
                        <a:rPr lang="de-DE" sz="900" i="1" u="none" strike="noStrike" baseline="0" dirty="0"/>
                        <a:t>TUM-Access </a:t>
                      </a:r>
                      <a:r>
                        <a:rPr lang="de-DE" sz="900" i="1" u="none" strike="noStrike" baseline="0" dirty="0" err="1"/>
                        <a:t>granted</a:t>
                      </a:r>
                      <a:endParaRPr lang="de-DE" sz="700" i="1" dirty="0"/>
                    </a:p>
                  </a:txBody>
                  <a:tcPr/>
                </a:tc>
                <a:tc>
                  <a:txBody>
                    <a:bodyPr/>
                    <a:lstStyle/>
                    <a:p>
                      <a:r>
                        <a:rPr lang="de-DE" sz="900" i="1" u="none" strike="noStrike" baseline="0" dirty="0"/>
                        <a:t>TUM-Access not </a:t>
                      </a:r>
                      <a:r>
                        <a:rPr lang="de-DE" sz="900" i="1" u="none" strike="noStrike" baseline="0" dirty="0" err="1"/>
                        <a:t>granted</a:t>
                      </a:r>
                      <a:endParaRPr lang="de-DE" sz="700" i="1" dirty="0"/>
                    </a:p>
                  </a:txBody>
                  <a:tcPr/>
                </a:tc>
                <a:extLst>
                  <a:ext uri="{0D108BD9-81ED-4DB2-BD59-A6C34878D82A}">
                    <a16:rowId xmlns:a16="http://schemas.microsoft.com/office/drawing/2014/main" val="4205757070"/>
                  </a:ext>
                </a:extLst>
              </a:tr>
            </a:tbl>
          </a:graphicData>
        </a:graphic>
      </p:graphicFrame>
    </p:spTree>
    <p:extLst>
      <p:ext uri="{BB962C8B-B14F-4D97-AF65-F5344CB8AC3E}">
        <p14:creationId xmlns:p14="http://schemas.microsoft.com/office/powerpoint/2010/main" val="2300157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2290"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itle 1"/>
          <p:cNvSpPr>
            <a:spLocks noGrp="1"/>
          </p:cNvSpPr>
          <p:nvPr>
            <p:ph type="title"/>
          </p:nvPr>
        </p:nvSpPr>
        <p:spPr bwMode="auto"/>
        <p:txBody>
          <a:bodyPr/>
          <a:lstStyle/>
          <a:p>
            <a:pPr>
              <a:defRPr/>
            </a:pPr>
            <a:fld id="{ECAA5B6C-9047-4C54-A4A6-9E7B83EB0D92}" type="datetime'Agenda'">
              <a:rPr lang="en-US"/>
              <a:t>Agenda</a:t>
            </a:fld>
            <a:endParaRPr lang="en-US"/>
          </a:p>
        </p:txBody>
      </p:sp>
      <p:sp>
        <p:nvSpPr>
          <p:cNvPr id="6" name="Slide Number Placeholder 2"/>
          <p:cNvSpPr>
            <a:spLocks noGrp="1"/>
          </p:cNvSpPr>
          <p:nvPr>
            <p:ph type="sldNum" sz="quarter" idx="12"/>
          </p:nvPr>
        </p:nvSpPr>
        <p:spPr bwMode="auto"/>
        <p:txBody>
          <a:bodyPr/>
          <a:lstStyle/>
          <a:p>
            <a:pPr>
              <a:defRPr/>
            </a:pPr>
            <a:fld id="{53F79391-FD8B-4951-B07A-A389C4C7CA7B}" type="slidenum">
              <a:rPr lang="en-US"/>
              <a:t>11</a:t>
            </a:fld>
            <a:endParaRPr lang="en-US"/>
          </a:p>
        </p:txBody>
      </p:sp>
      <p:cxnSp>
        <p:nvCxnSpPr>
          <p:cNvPr id="7" name="Straight Connector 14"/>
          <p:cNvCxnSpPr>
            <a:cxnSpLocks/>
            <a:stCxn id="8" idx="4"/>
          </p:cNvCxnSpPr>
          <p:nvPr/>
        </p:nvCxnSpPr>
        <p:spPr bwMode="auto">
          <a:xfrm>
            <a:off x="2999858" y="2455906"/>
            <a:ext cx="0" cy="3328985"/>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Oval 15"/>
          <p:cNvSpPr>
            <a:spLocks noChangeAspect="1"/>
          </p:cNvSpPr>
          <p:nvPr/>
        </p:nvSpPr>
        <p:spPr bwMode="auto">
          <a:xfrm>
            <a:off x="2460437" y="1377062"/>
            <a:ext cx="1078844" cy="1078844"/>
          </a:xfrm>
          <a:prstGeom prst="ellipse">
            <a:avLst/>
          </a:prstGeom>
          <a:solidFill>
            <a:srgbClr val="BDBB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1</a:t>
            </a:r>
            <a:endParaRPr/>
          </a:p>
        </p:txBody>
      </p:sp>
      <p:sp>
        <p:nvSpPr>
          <p:cNvPr id="9" name="Rectangle 18"/>
          <p:cNvSpPr/>
          <p:nvPr/>
        </p:nvSpPr>
        <p:spPr bwMode="auto">
          <a:xfrm>
            <a:off x="4007768" y="1747207"/>
            <a:ext cx="4400564" cy="400110"/>
          </a:xfrm>
          <a:prstGeom prst="rect">
            <a:avLst/>
          </a:prstGeom>
        </p:spPr>
        <p:txBody>
          <a:bodyPr wrap="none">
            <a:spAutoFit/>
          </a:bodyPr>
          <a:lstStyle/>
          <a:p>
            <a:pPr>
              <a:defRPr/>
            </a:pPr>
            <a:r>
              <a:rPr lang="en-US" sz="2000" b="1">
                <a:latin typeface="Source Sans Pro"/>
                <a:ea typeface="Source Sans Pro"/>
              </a:rPr>
              <a:t>Introduction and problem statement </a:t>
            </a:r>
            <a:endParaRPr/>
          </a:p>
        </p:txBody>
      </p:sp>
      <p:sp>
        <p:nvSpPr>
          <p:cNvPr id="10" name="Oval 20"/>
          <p:cNvSpPr>
            <a:spLocks noChangeAspect="1"/>
          </p:cNvSpPr>
          <p:nvPr/>
        </p:nvSpPr>
        <p:spPr bwMode="auto">
          <a:xfrm>
            <a:off x="2460437" y="2673768"/>
            <a:ext cx="1078844" cy="1078844"/>
          </a:xfrm>
          <a:prstGeom prst="ellipse">
            <a:avLst/>
          </a:prstGeom>
          <a:solidFill>
            <a:srgbClr val="BDBB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2</a:t>
            </a:r>
            <a:endParaRPr/>
          </a:p>
        </p:txBody>
      </p:sp>
      <p:sp>
        <p:nvSpPr>
          <p:cNvPr id="11" name="Rectangle 23"/>
          <p:cNvSpPr/>
          <p:nvPr/>
        </p:nvSpPr>
        <p:spPr bwMode="auto">
          <a:xfrm>
            <a:off x="4007768" y="3043913"/>
            <a:ext cx="2842445" cy="400110"/>
          </a:xfrm>
          <a:prstGeom prst="rect">
            <a:avLst/>
          </a:prstGeom>
        </p:spPr>
        <p:txBody>
          <a:bodyPr wrap="none">
            <a:spAutoFit/>
          </a:bodyPr>
          <a:lstStyle/>
          <a:p>
            <a:pPr>
              <a:defRPr/>
            </a:pPr>
            <a:r>
              <a:rPr lang="en-US" sz="2000" b="1">
                <a:latin typeface="Source Sans Pro"/>
                <a:ea typeface="Source Sans Pro"/>
              </a:rPr>
              <a:t>Research methodology </a:t>
            </a:r>
            <a:endParaRPr/>
          </a:p>
        </p:txBody>
      </p:sp>
      <p:sp>
        <p:nvSpPr>
          <p:cNvPr id="12" name="Oval 37"/>
          <p:cNvSpPr>
            <a:spLocks noChangeAspect="1"/>
          </p:cNvSpPr>
          <p:nvPr/>
        </p:nvSpPr>
        <p:spPr bwMode="auto">
          <a:xfrm>
            <a:off x="2460437" y="5193342"/>
            <a:ext cx="1078844" cy="1078844"/>
          </a:xfrm>
          <a:prstGeom prst="ellipse">
            <a:avLst/>
          </a:prstGeom>
          <a:solidFill>
            <a:srgbClr val="BDBB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4</a:t>
            </a:r>
            <a:endParaRPr/>
          </a:p>
        </p:txBody>
      </p:sp>
      <p:sp>
        <p:nvSpPr>
          <p:cNvPr id="13" name="Oval 38"/>
          <p:cNvSpPr>
            <a:spLocks noChangeAspect="1"/>
          </p:cNvSpPr>
          <p:nvPr/>
        </p:nvSpPr>
        <p:spPr bwMode="auto">
          <a:xfrm>
            <a:off x="2460437" y="3935474"/>
            <a:ext cx="1078844" cy="1078844"/>
          </a:xfrm>
          <a:prstGeom prst="ellipse">
            <a:avLst/>
          </a:prstGeom>
          <a:solidFill>
            <a:srgbClr val="003359"/>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3</a:t>
            </a:r>
            <a:endParaRPr/>
          </a:p>
        </p:txBody>
      </p:sp>
      <p:sp>
        <p:nvSpPr>
          <p:cNvPr id="14" name="Rectangle 41"/>
          <p:cNvSpPr/>
          <p:nvPr/>
        </p:nvSpPr>
        <p:spPr bwMode="auto">
          <a:xfrm>
            <a:off x="4007768" y="4305619"/>
            <a:ext cx="1019831" cy="400110"/>
          </a:xfrm>
          <a:prstGeom prst="rect">
            <a:avLst/>
          </a:prstGeom>
        </p:spPr>
        <p:txBody>
          <a:bodyPr wrap="none">
            <a:spAutoFit/>
          </a:bodyPr>
          <a:lstStyle/>
          <a:p>
            <a:pPr>
              <a:defRPr/>
            </a:pPr>
            <a:r>
              <a:rPr lang="en-US" sz="2000" b="1">
                <a:latin typeface="Source Sans Pro"/>
                <a:ea typeface="Source Sans Pro"/>
                <a:cs typeface="Source Sans Pro"/>
              </a:rPr>
              <a:t>Results</a:t>
            </a:r>
            <a:endParaRPr/>
          </a:p>
        </p:txBody>
      </p:sp>
      <p:sp>
        <p:nvSpPr>
          <p:cNvPr id="15" name="Rectangle 44"/>
          <p:cNvSpPr/>
          <p:nvPr/>
        </p:nvSpPr>
        <p:spPr bwMode="auto">
          <a:xfrm>
            <a:off x="4007768" y="5563487"/>
            <a:ext cx="3070071" cy="400110"/>
          </a:xfrm>
          <a:prstGeom prst="rect">
            <a:avLst/>
          </a:prstGeom>
        </p:spPr>
        <p:txBody>
          <a:bodyPr wrap="none">
            <a:spAutoFit/>
          </a:bodyPr>
          <a:lstStyle/>
          <a:p>
            <a:pPr>
              <a:defRPr/>
            </a:pPr>
            <a:r>
              <a:rPr lang="de-DE" sz="2000" b="1">
                <a:latin typeface="Source Sans Pro"/>
                <a:ea typeface="Source Sans Pro"/>
              </a:rPr>
              <a:t>Key findings and outlook</a:t>
            </a:r>
            <a:r>
              <a:rPr lang="de-DE" sz="2000"/>
              <a:t> </a:t>
            </a:r>
            <a:endParaRPr/>
          </a:p>
        </p:txBody>
      </p:sp>
      <p:sp>
        <p:nvSpPr>
          <p:cNvPr id="16"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3314"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Slide Number Placeholder 2"/>
          <p:cNvSpPr>
            <a:spLocks noGrp="1"/>
          </p:cNvSpPr>
          <p:nvPr>
            <p:ph type="sldNum" sz="quarter" idx="12"/>
          </p:nvPr>
        </p:nvSpPr>
        <p:spPr bwMode="auto"/>
        <p:txBody>
          <a:bodyPr/>
          <a:lstStyle/>
          <a:p>
            <a:pPr>
              <a:defRPr/>
            </a:pPr>
            <a:fld id="{53F79391-FD8B-4951-B07A-A389C4C7CA7B}" type="slidenum">
              <a:rPr lang="en-US"/>
              <a:t>12</a:t>
            </a:fld>
            <a:endParaRPr lang="en-US"/>
          </a:p>
        </p:txBody>
      </p:sp>
      <p:sp>
        <p:nvSpPr>
          <p:cNvPr id="6"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7" name="Title 1"/>
          <p:cNvSpPr>
            <a:spLocks/>
          </p:cNvSpPr>
          <p:nvPr/>
        </p:nvSpPr>
        <p:spPr bwMode="auto">
          <a:xfrm>
            <a:off x="334434" y="404019"/>
            <a:ext cx="10586102" cy="36068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de-DE" dirty="0"/>
              <a:t>Meta-</a:t>
            </a:r>
            <a:r>
              <a:rPr lang="de-DE" dirty="0" err="1"/>
              <a:t>data</a:t>
            </a:r>
            <a:r>
              <a:rPr lang="de-DE" dirty="0"/>
              <a:t> </a:t>
            </a:r>
            <a:r>
              <a:rPr lang="de-DE" dirty="0" err="1"/>
              <a:t>mapping</a:t>
            </a:r>
            <a:r>
              <a:rPr lang="de-DE" dirty="0"/>
              <a:t>: </a:t>
            </a:r>
            <a:r>
              <a:rPr lang="de-DE" dirty="0" err="1"/>
              <a:t>Some</a:t>
            </a:r>
            <a:r>
              <a:rPr lang="de-DE" dirty="0"/>
              <a:t> </a:t>
            </a:r>
            <a:r>
              <a:rPr lang="de-DE" dirty="0" err="1"/>
              <a:t>resulting</a:t>
            </a:r>
            <a:r>
              <a:rPr lang="de-DE" dirty="0"/>
              <a:t> </a:t>
            </a:r>
            <a:r>
              <a:rPr lang="de-DE" dirty="0" err="1"/>
              <a:t>graphs</a:t>
            </a:r>
            <a:endParaRPr lang="de-DE" dirty="0"/>
          </a:p>
        </p:txBody>
      </p:sp>
      <p:pic>
        <p:nvPicPr>
          <p:cNvPr id="3" name="Grafik 2">
            <a:extLst>
              <a:ext uri="{FF2B5EF4-FFF2-40B4-BE49-F238E27FC236}">
                <a16:creationId xmlns:a16="http://schemas.microsoft.com/office/drawing/2014/main" id="{3D1A6724-4C19-474F-89BE-3EBE7FAFC68A}"/>
              </a:ext>
            </a:extLst>
          </p:cNvPr>
          <p:cNvPicPr>
            <a:picLocks noChangeAspect="1"/>
          </p:cNvPicPr>
          <p:nvPr/>
        </p:nvPicPr>
        <p:blipFill>
          <a:blip r:embed="rId5"/>
          <a:stretch>
            <a:fillRect/>
          </a:stretch>
        </p:blipFill>
        <p:spPr>
          <a:xfrm>
            <a:off x="1628895" y="1052736"/>
            <a:ext cx="7997180" cy="4806816"/>
          </a:xfrm>
          <a:prstGeom prst="rect">
            <a:avLst/>
          </a:prstGeom>
        </p:spPr>
      </p:pic>
      <p:sp>
        <p:nvSpPr>
          <p:cNvPr id="12" name="Textfeld 11">
            <a:extLst>
              <a:ext uri="{FF2B5EF4-FFF2-40B4-BE49-F238E27FC236}">
                <a16:creationId xmlns:a16="http://schemas.microsoft.com/office/drawing/2014/main" id="{50F51514-3380-4D27-85A4-BFD377A3919E}"/>
              </a:ext>
            </a:extLst>
          </p:cNvPr>
          <p:cNvSpPr txBox="1"/>
          <p:nvPr/>
        </p:nvSpPr>
        <p:spPr bwMode="auto">
          <a:xfrm>
            <a:off x="332902" y="5906536"/>
            <a:ext cx="1087566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i="1" u="sng" dirty="0" err="1"/>
              <a:t>Growing</a:t>
            </a:r>
            <a:r>
              <a:rPr lang="de-DE" sz="1600" i="1" u="sng" dirty="0"/>
              <a:t> </a:t>
            </a:r>
            <a:r>
              <a:rPr lang="de-DE" sz="1600" i="1" u="sng" dirty="0" err="1"/>
              <a:t>interest</a:t>
            </a:r>
            <a:r>
              <a:rPr lang="de-DE" sz="1600" i="1" u="sng" dirty="0"/>
              <a:t> in </a:t>
            </a:r>
            <a:r>
              <a:rPr lang="de-DE" sz="1600" i="1" u="sng" dirty="0" err="1"/>
              <a:t>the</a:t>
            </a:r>
            <a:r>
              <a:rPr lang="de-DE" sz="1600" i="1" u="sng" dirty="0"/>
              <a:t> </a:t>
            </a:r>
            <a:r>
              <a:rPr lang="de-DE" sz="1600" i="1" u="sng" dirty="0" err="1"/>
              <a:t>field</a:t>
            </a:r>
            <a:r>
              <a:rPr lang="de-DE" sz="1600" i="1" u="sng" dirty="0"/>
              <a:t> </a:t>
            </a:r>
            <a:r>
              <a:rPr lang="de-DE" sz="1600" i="1" u="sng" dirty="0" err="1"/>
              <a:t>over</a:t>
            </a:r>
            <a:r>
              <a:rPr lang="de-DE" sz="1600" i="1" u="sng" dirty="0"/>
              <a:t> </a:t>
            </a:r>
            <a:r>
              <a:rPr lang="de-DE" sz="1600" i="1" u="sng" dirty="0" err="1"/>
              <a:t>the</a:t>
            </a:r>
            <a:r>
              <a:rPr lang="de-DE" sz="1600" i="1" u="sng" dirty="0"/>
              <a:t> last </a:t>
            </a:r>
            <a:r>
              <a:rPr lang="de-DE" sz="1600" i="1" u="sng" dirty="0" err="1"/>
              <a:t>years</a:t>
            </a:r>
            <a:r>
              <a:rPr lang="de-DE" sz="1600" i="1" dirty="0"/>
              <a:t>: 66% </a:t>
            </a:r>
            <a:r>
              <a:rPr lang="de-DE" sz="1600" i="1" dirty="0" err="1"/>
              <a:t>of</a:t>
            </a:r>
            <a:r>
              <a:rPr lang="de-DE" sz="1600" i="1" dirty="0"/>
              <a:t> </a:t>
            </a:r>
            <a:r>
              <a:rPr lang="de-DE" sz="1600" i="1" dirty="0" err="1"/>
              <a:t>the</a:t>
            </a:r>
            <a:r>
              <a:rPr lang="de-DE" sz="1600" i="1" dirty="0"/>
              <a:t> </a:t>
            </a:r>
            <a:r>
              <a:rPr lang="de-DE" sz="1600" i="1" dirty="0" err="1"/>
              <a:t>studies</a:t>
            </a:r>
            <a:r>
              <a:rPr lang="de-DE" sz="1600" i="1" dirty="0"/>
              <a:t> </a:t>
            </a:r>
            <a:r>
              <a:rPr lang="de-DE" sz="1600" i="1" dirty="0" err="1"/>
              <a:t>were</a:t>
            </a:r>
            <a:r>
              <a:rPr lang="de-DE" sz="1600" i="1" dirty="0"/>
              <a:t> </a:t>
            </a:r>
            <a:r>
              <a:rPr lang="de-DE" sz="1600" i="1" dirty="0" err="1"/>
              <a:t>published</a:t>
            </a:r>
            <a:r>
              <a:rPr lang="de-DE" sz="1600" i="1" dirty="0"/>
              <a:t> </a:t>
            </a:r>
            <a:r>
              <a:rPr lang="de-DE" sz="1600" i="1" dirty="0" err="1"/>
              <a:t>either</a:t>
            </a:r>
            <a:r>
              <a:rPr lang="de-DE" sz="1600" i="1" dirty="0"/>
              <a:t> in 2018, 2019 </a:t>
            </a:r>
            <a:r>
              <a:rPr lang="de-DE" sz="1600" i="1" dirty="0" err="1"/>
              <a:t>or</a:t>
            </a:r>
            <a:r>
              <a:rPr lang="de-DE" sz="1600" i="1" dirty="0"/>
              <a:t> </a:t>
            </a:r>
            <a:r>
              <a:rPr lang="de-DE" sz="1600" i="1" dirty="0" err="1"/>
              <a:t>the</a:t>
            </a:r>
            <a:r>
              <a:rPr lang="de-DE" sz="1600" i="1" dirty="0"/>
              <a:t> </a:t>
            </a:r>
            <a:r>
              <a:rPr lang="de-DE" sz="1600" i="1" dirty="0" err="1"/>
              <a:t>first</a:t>
            </a:r>
            <a:r>
              <a:rPr lang="de-DE" sz="1600" i="1" dirty="0"/>
              <a:t> </a:t>
            </a:r>
            <a:r>
              <a:rPr lang="de-DE" sz="1600" i="1" dirty="0" err="1"/>
              <a:t>four</a:t>
            </a:r>
            <a:r>
              <a:rPr lang="de-DE" sz="1600" i="1" dirty="0"/>
              <a:t> </a:t>
            </a:r>
            <a:r>
              <a:rPr lang="de-DE" sz="1600" i="1" dirty="0" err="1"/>
              <a:t>months</a:t>
            </a:r>
            <a:r>
              <a:rPr lang="de-DE" sz="1600" i="1" dirty="0"/>
              <a:t> </a:t>
            </a:r>
            <a:r>
              <a:rPr lang="de-DE" sz="1600" i="1" dirty="0" err="1"/>
              <a:t>of</a:t>
            </a:r>
            <a:r>
              <a:rPr lang="de-DE" sz="1600" i="1" dirty="0"/>
              <a:t> 2020</a:t>
            </a:r>
          </a:p>
        </p:txBody>
      </p:sp>
      <p:cxnSp>
        <p:nvCxnSpPr>
          <p:cNvPr id="15" name="Gerader Verbinder 14">
            <a:extLst>
              <a:ext uri="{FF2B5EF4-FFF2-40B4-BE49-F238E27FC236}">
                <a16:creationId xmlns:a16="http://schemas.microsoft.com/office/drawing/2014/main" id="{5C1DE744-7F21-46F6-8C38-51289DBFC253}"/>
              </a:ext>
            </a:extLst>
          </p:cNvPr>
          <p:cNvCxnSpPr/>
          <p:nvPr/>
        </p:nvCxnSpPr>
        <p:spPr bwMode="auto">
          <a:xfrm flipV="1">
            <a:off x="8832304" y="3284984"/>
            <a:ext cx="432048" cy="432048"/>
          </a:xfrm>
          <a:prstGeom prst="line">
            <a:avLst/>
          </a:prstGeom>
          <a:ln w="28575">
            <a:solidFill>
              <a:schemeClr val="tx1">
                <a:lumMod val="95000"/>
                <a:lumOff val="5000"/>
                <a:alpha val="50000"/>
              </a:schemeClr>
            </a:solidFill>
            <a:prstDash val="dash"/>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4338"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Slide Number Placeholder 2"/>
          <p:cNvSpPr>
            <a:spLocks noGrp="1"/>
          </p:cNvSpPr>
          <p:nvPr>
            <p:ph type="sldNum" sz="quarter" idx="12"/>
          </p:nvPr>
        </p:nvSpPr>
        <p:spPr bwMode="auto"/>
        <p:txBody>
          <a:bodyPr/>
          <a:lstStyle/>
          <a:p>
            <a:pPr>
              <a:defRPr/>
            </a:pPr>
            <a:fld id="{53F79391-FD8B-4951-B07A-A389C4C7CA7B}" type="slidenum">
              <a:rPr lang="de-DE"/>
              <a:t>13</a:t>
            </a:fld>
            <a:endParaRPr lang="de-DE"/>
          </a:p>
        </p:txBody>
      </p:sp>
      <p:sp>
        <p:nvSpPr>
          <p:cNvPr id="6"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9" name="Title 1">
            <a:extLst>
              <a:ext uri="{FF2B5EF4-FFF2-40B4-BE49-F238E27FC236}">
                <a16:creationId xmlns:a16="http://schemas.microsoft.com/office/drawing/2014/main" id="{CF9461C0-EFAE-48A8-B415-2D24A0FD1E39}"/>
              </a:ext>
            </a:extLst>
          </p:cNvPr>
          <p:cNvSpPr>
            <a:spLocks/>
          </p:cNvSpPr>
          <p:nvPr/>
        </p:nvSpPr>
        <p:spPr bwMode="auto">
          <a:xfrm>
            <a:off x="334434" y="404019"/>
            <a:ext cx="10586102" cy="36068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de-DE" dirty="0"/>
              <a:t>Meta-</a:t>
            </a:r>
            <a:r>
              <a:rPr lang="de-DE" dirty="0" err="1"/>
              <a:t>data</a:t>
            </a:r>
            <a:r>
              <a:rPr lang="de-DE" dirty="0"/>
              <a:t> </a:t>
            </a:r>
            <a:r>
              <a:rPr lang="de-DE" dirty="0" err="1"/>
              <a:t>mapping</a:t>
            </a:r>
            <a:r>
              <a:rPr lang="de-DE" dirty="0"/>
              <a:t>: </a:t>
            </a:r>
            <a:r>
              <a:rPr lang="de-DE" dirty="0" err="1"/>
              <a:t>Some</a:t>
            </a:r>
            <a:r>
              <a:rPr lang="de-DE" dirty="0"/>
              <a:t> </a:t>
            </a:r>
            <a:r>
              <a:rPr lang="de-DE" dirty="0" err="1"/>
              <a:t>resulting</a:t>
            </a:r>
            <a:r>
              <a:rPr lang="de-DE" dirty="0"/>
              <a:t> </a:t>
            </a:r>
            <a:r>
              <a:rPr lang="de-DE" dirty="0" err="1"/>
              <a:t>graphs</a:t>
            </a:r>
            <a:endParaRPr lang="de-DE" dirty="0"/>
          </a:p>
        </p:txBody>
      </p:sp>
      <p:pic>
        <p:nvPicPr>
          <p:cNvPr id="4" name="Grafik 3" descr="Ein Bild, das Karte enthält.&#10;&#10;Automatisch generierte Beschreibung">
            <a:extLst>
              <a:ext uri="{FF2B5EF4-FFF2-40B4-BE49-F238E27FC236}">
                <a16:creationId xmlns:a16="http://schemas.microsoft.com/office/drawing/2014/main" id="{28A693C1-F5F7-4A74-9209-9122D0211E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8178" y="963753"/>
            <a:ext cx="9152584" cy="4930494"/>
          </a:xfrm>
          <a:prstGeom prst="rect">
            <a:avLst/>
          </a:prstGeom>
        </p:spPr>
      </p:pic>
      <p:sp>
        <p:nvSpPr>
          <p:cNvPr id="10" name="Textfeld 9">
            <a:extLst>
              <a:ext uri="{FF2B5EF4-FFF2-40B4-BE49-F238E27FC236}">
                <a16:creationId xmlns:a16="http://schemas.microsoft.com/office/drawing/2014/main" id="{AFDB3BE6-ECBE-47A1-A92F-218060EC6FDF}"/>
              </a:ext>
            </a:extLst>
          </p:cNvPr>
          <p:cNvSpPr txBox="1"/>
          <p:nvPr/>
        </p:nvSpPr>
        <p:spPr bwMode="auto">
          <a:xfrm>
            <a:off x="332902" y="5906536"/>
            <a:ext cx="1087566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i="1" u="sng" dirty="0" err="1"/>
              <a:t>Geographical</a:t>
            </a:r>
            <a:r>
              <a:rPr lang="de-DE" sz="1600" i="1" u="sng" dirty="0"/>
              <a:t> </a:t>
            </a:r>
            <a:r>
              <a:rPr lang="de-DE" sz="1600" i="1" u="sng" dirty="0" err="1"/>
              <a:t>distribution</a:t>
            </a:r>
            <a:r>
              <a:rPr lang="de-DE" sz="1600" i="1" u="sng" dirty="0"/>
              <a:t> </a:t>
            </a:r>
            <a:r>
              <a:rPr lang="de-DE" sz="1600" i="1" u="sng" dirty="0" err="1"/>
              <a:t>of</a:t>
            </a:r>
            <a:r>
              <a:rPr lang="de-DE" sz="1600" i="1" u="sng" dirty="0"/>
              <a:t> </a:t>
            </a:r>
            <a:r>
              <a:rPr lang="de-DE" sz="1600" i="1" u="sng" dirty="0" err="1"/>
              <a:t>studies</a:t>
            </a:r>
            <a:r>
              <a:rPr lang="de-DE" sz="1600" i="1" dirty="0"/>
              <a:t>: China </a:t>
            </a:r>
            <a:r>
              <a:rPr lang="de-DE" sz="1600" i="1" dirty="0" err="1"/>
              <a:t>or</a:t>
            </a:r>
            <a:r>
              <a:rPr lang="de-DE" sz="1600" i="1" dirty="0"/>
              <a:t> USA </a:t>
            </a:r>
            <a:r>
              <a:rPr lang="de-DE" sz="1600" i="1" dirty="0" err="1"/>
              <a:t>encompassed</a:t>
            </a:r>
            <a:r>
              <a:rPr lang="de-DE" sz="1600" i="1" dirty="0"/>
              <a:t> 78% </a:t>
            </a:r>
            <a:r>
              <a:rPr lang="de-DE" sz="1600" i="1" dirty="0" err="1"/>
              <a:t>of</a:t>
            </a:r>
            <a:r>
              <a:rPr lang="de-DE" sz="1600" i="1" dirty="0"/>
              <a:t> </a:t>
            </a:r>
            <a:r>
              <a:rPr lang="de-DE" sz="1600" i="1" dirty="0" err="1"/>
              <a:t>the</a:t>
            </a:r>
            <a:r>
              <a:rPr lang="de-DE" sz="1600" i="1" dirty="0"/>
              <a:t> </a:t>
            </a:r>
            <a:r>
              <a:rPr lang="de-DE" sz="1600" i="1" dirty="0" err="1"/>
              <a:t>listed</a:t>
            </a:r>
            <a:r>
              <a:rPr lang="de-DE" sz="1600" i="1" dirty="0"/>
              <a:t> </a:t>
            </a:r>
            <a:r>
              <a:rPr lang="de-DE" sz="1600" i="1" dirty="0" err="1"/>
              <a:t>contributing</a:t>
            </a:r>
            <a:r>
              <a:rPr lang="de-DE" sz="1600" i="1" dirty="0"/>
              <a:t> countries </a:t>
            </a:r>
            <a:r>
              <a:rPr lang="de-DE" sz="1600" i="1" dirty="0" err="1"/>
              <a:t>within</a:t>
            </a:r>
            <a:r>
              <a:rPr lang="de-DE" sz="1600" i="1" dirty="0"/>
              <a:t> </a:t>
            </a:r>
            <a:r>
              <a:rPr lang="de-DE" sz="1600" i="1" dirty="0" err="1"/>
              <a:t>the</a:t>
            </a:r>
            <a:r>
              <a:rPr lang="de-DE" sz="1600" i="1" dirty="0"/>
              <a:t> </a:t>
            </a:r>
            <a:r>
              <a:rPr lang="de-DE" sz="1600" i="1" dirty="0" err="1"/>
              <a:t>selected</a:t>
            </a:r>
            <a:r>
              <a:rPr lang="de-DE" sz="1600" i="1" dirty="0"/>
              <a:t> </a:t>
            </a:r>
            <a:r>
              <a:rPr lang="de-DE" sz="1600" i="1" dirty="0" err="1"/>
              <a:t>studies</a:t>
            </a:r>
            <a:endParaRPr lang="de-DE" sz="16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5362"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Slide Number Placeholder 2"/>
          <p:cNvSpPr>
            <a:spLocks noGrp="1"/>
          </p:cNvSpPr>
          <p:nvPr>
            <p:ph type="sldNum" sz="quarter" idx="12"/>
          </p:nvPr>
        </p:nvSpPr>
        <p:spPr bwMode="auto"/>
        <p:txBody>
          <a:bodyPr/>
          <a:lstStyle/>
          <a:p>
            <a:pPr>
              <a:defRPr/>
            </a:pPr>
            <a:fld id="{53F79391-FD8B-4951-B07A-A389C4C7CA7B}" type="slidenum">
              <a:rPr lang="de-DE"/>
              <a:t>14</a:t>
            </a:fld>
            <a:endParaRPr lang="de-DE"/>
          </a:p>
        </p:txBody>
      </p:sp>
      <p:sp>
        <p:nvSpPr>
          <p:cNvPr id="6"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9" name="Title 1">
            <a:extLst>
              <a:ext uri="{FF2B5EF4-FFF2-40B4-BE49-F238E27FC236}">
                <a16:creationId xmlns:a16="http://schemas.microsoft.com/office/drawing/2014/main" id="{CF9461C0-EFAE-48A8-B415-2D24A0FD1E39}"/>
              </a:ext>
            </a:extLst>
          </p:cNvPr>
          <p:cNvSpPr>
            <a:spLocks/>
          </p:cNvSpPr>
          <p:nvPr/>
        </p:nvSpPr>
        <p:spPr bwMode="auto">
          <a:xfrm>
            <a:off x="334434" y="404019"/>
            <a:ext cx="10586102" cy="36068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de-DE" dirty="0"/>
              <a:t>Meta-</a:t>
            </a:r>
            <a:r>
              <a:rPr lang="de-DE" dirty="0" err="1"/>
              <a:t>data</a:t>
            </a:r>
            <a:r>
              <a:rPr lang="de-DE" dirty="0"/>
              <a:t> </a:t>
            </a:r>
            <a:r>
              <a:rPr lang="de-DE" dirty="0" err="1"/>
              <a:t>mapping</a:t>
            </a:r>
            <a:r>
              <a:rPr lang="de-DE" dirty="0"/>
              <a:t>: </a:t>
            </a:r>
            <a:r>
              <a:rPr lang="de-DE" dirty="0" err="1"/>
              <a:t>Some</a:t>
            </a:r>
            <a:r>
              <a:rPr lang="de-DE" dirty="0"/>
              <a:t> </a:t>
            </a:r>
            <a:r>
              <a:rPr lang="de-DE" dirty="0" err="1"/>
              <a:t>resulting</a:t>
            </a:r>
            <a:r>
              <a:rPr lang="de-DE" dirty="0"/>
              <a:t> </a:t>
            </a:r>
            <a:r>
              <a:rPr lang="de-DE" dirty="0" err="1"/>
              <a:t>graphs</a:t>
            </a:r>
            <a:endParaRPr lang="de-DE" dirty="0"/>
          </a:p>
        </p:txBody>
      </p:sp>
      <p:sp>
        <p:nvSpPr>
          <p:cNvPr id="10" name="Textfeld 9">
            <a:extLst>
              <a:ext uri="{FF2B5EF4-FFF2-40B4-BE49-F238E27FC236}">
                <a16:creationId xmlns:a16="http://schemas.microsoft.com/office/drawing/2014/main" id="{AFDB3BE6-ECBE-47A1-A92F-218060EC6FDF}"/>
              </a:ext>
            </a:extLst>
          </p:cNvPr>
          <p:cNvSpPr txBox="1"/>
          <p:nvPr/>
        </p:nvSpPr>
        <p:spPr bwMode="auto">
          <a:xfrm>
            <a:off x="332902" y="5906536"/>
            <a:ext cx="1087566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i="1" u="sng" dirty="0"/>
              <a:t>Research </a:t>
            </a:r>
            <a:r>
              <a:rPr lang="de-DE" sz="1600" i="1" u="sng" dirty="0" err="1"/>
              <a:t>approach</a:t>
            </a:r>
            <a:r>
              <a:rPr lang="de-DE" sz="1600" i="1" u="sng" dirty="0"/>
              <a:t> type and </a:t>
            </a:r>
            <a:r>
              <a:rPr lang="de-DE" sz="1600" i="1" u="sng" dirty="0" err="1"/>
              <a:t>research</a:t>
            </a:r>
            <a:r>
              <a:rPr lang="de-DE" sz="1600" i="1" u="sng" dirty="0"/>
              <a:t> </a:t>
            </a:r>
            <a:r>
              <a:rPr lang="de-DE" sz="1600" i="1" u="sng" dirty="0" err="1"/>
              <a:t>contribution</a:t>
            </a:r>
            <a:r>
              <a:rPr lang="de-DE" sz="1600" i="1" u="sng" dirty="0"/>
              <a:t> type</a:t>
            </a:r>
            <a:r>
              <a:rPr lang="de-DE" sz="1600" i="1" dirty="0"/>
              <a:t>: Most </a:t>
            </a:r>
            <a:r>
              <a:rPr lang="de-DE" sz="1600" i="1" dirty="0" err="1"/>
              <a:t>of</a:t>
            </a:r>
            <a:r>
              <a:rPr lang="de-DE" sz="1600" i="1" dirty="0"/>
              <a:t> </a:t>
            </a:r>
            <a:r>
              <a:rPr lang="de-DE" sz="1600" i="1" dirty="0" err="1"/>
              <a:t>the</a:t>
            </a:r>
            <a:r>
              <a:rPr lang="de-DE" sz="1600" i="1" dirty="0"/>
              <a:t> </a:t>
            </a:r>
            <a:r>
              <a:rPr lang="de-DE" sz="1600" i="1" dirty="0" err="1"/>
              <a:t>studies</a:t>
            </a:r>
            <a:r>
              <a:rPr lang="de-DE" sz="1600" i="1" dirty="0"/>
              <a:t> </a:t>
            </a:r>
            <a:r>
              <a:rPr lang="de-DE" sz="1600" i="1" dirty="0" err="1"/>
              <a:t>we</a:t>
            </a:r>
            <a:r>
              <a:rPr lang="de-DE" sz="1600" i="1" dirty="0"/>
              <a:t> </a:t>
            </a:r>
            <a:r>
              <a:rPr lang="de-DE" sz="1600" i="1" dirty="0" err="1"/>
              <a:t>selected</a:t>
            </a:r>
            <a:r>
              <a:rPr lang="de-DE" sz="1600" i="1" dirty="0"/>
              <a:t> </a:t>
            </a:r>
            <a:r>
              <a:rPr lang="de-DE" sz="1600" i="1" dirty="0" err="1"/>
              <a:t>proposed</a:t>
            </a:r>
            <a:r>
              <a:rPr lang="de-DE" sz="1600" i="1" dirty="0"/>
              <a:t> a </a:t>
            </a:r>
            <a:r>
              <a:rPr lang="de-DE" sz="1600" i="1" dirty="0" err="1"/>
              <a:t>solution</a:t>
            </a:r>
            <a:r>
              <a:rPr lang="de-DE" sz="1600" i="1" dirty="0"/>
              <a:t> design </a:t>
            </a:r>
            <a:r>
              <a:rPr lang="de-DE" sz="1600" i="1" dirty="0" err="1"/>
              <a:t>for</a:t>
            </a:r>
            <a:r>
              <a:rPr lang="de-DE" sz="1600" i="1" dirty="0"/>
              <a:t> a </a:t>
            </a:r>
            <a:r>
              <a:rPr lang="de-DE" sz="1600" i="1" dirty="0" err="1"/>
              <a:t>privacy-preserving</a:t>
            </a:r>
            <a:r>
              <a:rPr lang="de-DE" sz="1600" i="1" dirty="0"/>
              <a:t> IoT </a:t>
            </a:r>
            <a:r>
              <a:rPr lang="de-DE" sz="1600" i="1" dirty="0" err="1"/>
              <a:t>data</a:t>
            </a:r>
            <a:r>
              <a:rPr lang="de-DE" sz="1600" i="1" dirty="0"/>
              <a:t> </a:t>
            </a:r>
            <a:r>
              <a:rPr lang="de-DE" sz="1600" i="1" dirty="0" err="1"/>
              <a:t>marketplace</a:t>
            </a:r>
            <a:endParaRPr lang="de-DE" sz="1600" i="1" dirty="0"/>
          </a:p>
        </p:txBody>
      </p:sp>
      <p:pic>
        <p:nvPicPr>
          <p:cNvPr id="7" name="Grafik 6">
            <a:extLst>
              <a:ext uri="{FF2B5EF4-FFF2-40B4-BE49-F238E27FC236}">
                <a16:creationId xmlns:a16="http://schemas.microsoft.com/office/drawing/2014/main" id="{AF80D101-3FC8-4F19-A192-27011E8A81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022" y="964970"/>
            <a:ext cx="7609956" cy="4928060"/>
          </a:xfrm>
          <a:prstGeom prst="rect">
            <a:avLst/>
          </a:prstGeom>
        </p:spPr>
      </p:pic>
    </p:spTree>
    <p:extLst>
      <p:ext uri="{BB962C8B-B14F-4D97-AF65-F5344CB8AC3E}">
        <p14:creationId xmlns:p14="http://schemas.microsoft.com/office/powerpoint/2010/main" val="320256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6386"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Slide Number Placeholder 2"/>
          <p:cNvSpPr>
            <a:spLocks noGrp="1"/>
          </p:cNvSpPr>
          <p:nvPr>
            <p:ph type="sldNum" sz="quarter" idx="12"/>
          </p:nvPr>
        </p:nvSpPr>
        <p:spPr bwMode="auto"/>
        <p:txBody>
          <a:bodyPr/>
          <a:lstStyle/>
          <a:p>
            <a:pPr>
              <a:defRPr/>
            </a:pPr>
            <a:fld id="{53F79391-FD8B-4951-B07A-A389C4C7CA7B}" type="slidenum">
              <a:rPr lang="de-DE"/>
              <a:t>15</a:t>
            </a:fld>
            <a:endParaRPr lang="de-DE"/>
          </a:p>
        </p:txBody>
      </p:sp>
      <p:sp>
        <p:nvSpPr>
          <p:cNvPr id="6"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9" name="Title 1">
            <a:extLst>
              <a:ext uri="{FF2B5EF4-FFF2-40B4-BE49-F238E27FC236}">
                <a16:creationId xmlns:a16="http://schemas.microsoft.com/office/drawing/2014/main" id="{CF9461C0-EFAE-48A8-B415-2D24A0FD1E39}"/>
              </a:ext>
            </a:extLst>
          </p:cNvPr>
          <p:cNvSpPr>
            <a:spLocks/>
          </p:cNvSpPr>
          <p:nvPr/>
        </p:nvSpPr>
        <p:spPr bwMode="auto">
          <a:xfrm>
            <a:off x="334434" y="404019"/>
            <a:ext cx="10586102" cy="36068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de-DE" dirty="0" err="1"/>
              <a:t>Results</a:t>
            </a:r>
            <a:r>
              <a:rPr lang="de-DE" dirty="0"/>
              <a:t> </a:t>
            </a:r>
            <a:r>
              <a:rPr lang="de-DE" dirty="0" err="1"/>
              <a:t>from</a:t>
            </a:r>
            <a:r>
              <a:rPr lang="de-DE" dirty="0"/>
              <a:t> </a:t>
            </a:r>
            <a:r>
              <a:rPr lang="de-DE" dirty="0" err="1"/>
              <a:t>the</a:t>
            </a:r>
            <a:r>
              <a:rPr lang="de-DE" dirty="0"/>
              <a:t> </a:t>
            </a:r>
            <a:r>
              <a:rPr lang="de-DE" dirty="0" err="1"/>
              <a:t>Literature</a:t>
            </a:r>
            <a:r>
              <a:rPr lang="de-DE" dirty="0"/>
              <a:t> Review</a:t>
            </a:r>
          </a:p>
        </p:txBody>
      </p:sp>
      <p:sp>
        <p:nvSpPr>
          <p:cNvPr id="10" name="Textfeld 9">
            <a:extLst>
              <a:ext uri="{FF2B5EF4-FFF2-40B4-BE49-F238E27FC236}">
                <a16:creationId xmlns:a16="http://schemas.microsoft.com/office/drawing/2014/main" id="{AFDB3BE6-ECBE-47A1-A92F-218060EC6FDF}"/>
              </a:ext>
            </a:extLst>
          </p:cNvPr>
          <p:cNvSpPr txBox="1"/>
          <p:nvPr/>
        </p:nvSpPr>
        <p:spPr bwMode="auto">
          <a:xfrm>
            <a:off x="332903" y="1124744"/>
            <a:ext cx="1087566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i="1" u="sng" dirty="0"/>
              <a:t>RQ1</a:t>
            </a:r>
            <a:r>
              <a:rPr lang="en-US" sz="1600" b="1" i="1" dirty="0"/>
              <a:t>: 	What are the current research gaps and problems in the implementation </a:t>
            </a:r>
          </a:p>
          <a:p>
            <a:r>
              <a:rPr lang="en-US" sz="1600" b="1" i="1" dirty="0"/>
              <a:t>	of privacy-preserving data markets for IoT devices?</a:t>
            </a:r>
          </a:p>
        </p:txBody>
      </p:sp>
      <p:sp>
        <p:nvSpPr>
          <p:cNvPr id="8" name="Oval 4">
            <a:extLst>
              <a:ext uri="{FF2B5EF4-FFF2-40B4-BE49-F238E27FC236}">
                <a16:creationId xmlns:a16="http://schemas.microsoft.com/office/drawing/2014/main" id="{6562A99D-8DF8-42EA-9EDC-23F37B331AB3}"/>
              </a:ext>
            </a:extLst>
          </p:cNvPr>
          <p:cNvSpPr>
            <a:spLocks noChangeAspect="1"/>
          </p:cNvSpPr>
          <p:nvPr/>
        </p:nvSpPr>
        <p:spPr bwMode="auto">
          <a:xfrm>
            <a:off x="347110" y="980728"/>
            <a:ext cx="776166" cy="776166"/>
          </a:xfrm>
          <a:prstGeom prst="ellipse">
            <a:avLst/>
          </a:prstGeom>
          <a:solidFill>
            <a:srgbClr val="003359"/>
          </a:solidFill>
          <a:ln>
            <a:noFill/>
          </a:ln>
          <a:effectLst>
            <a:outerShdw blurRad="50800" dist="38100" dir="2700000" algn="tl" rotWithShape="0">
              <a:prstClr val="black">
                <a:alpha val="40000"/>
              </a:prstClr>
            </a:outerShdw>
          </a:effectLst>
        </p:spPr>
        <p:style>
          <a:lnRef idx="0">
            <a:srgbClr val="000000"/>
          </a:lnRef>
          <a:fillRef idx="0">
            <a:srgbClr val="000000"/>
          </a:fillRef>
          <a:effectRef idx="0">
            <a:srgbClr val="000000"/>
          </a:effectRef>
          <a:fontRef idx="minor">
            <a:schemeClr val="lt1"/>
          </a:fontRef>
        </p:style>
        <p:txBody>
          <a:bodyPr rtlCol="0" anchor="ctr"/>
          <a:lstStyle/>
          <a:p>
            <a:pPr algn="ctr">
              <a:defRPr/>
            </a:pPr>
            <a:r>
              <a:rPr lang="en-US" sz="1100"/>
              <a:t>RQ1</a:t>
            </a:r>
            <a:endParaRPr/>
          </a:p>
        </p:txBody>
      </p:sp>
      <p:sp>
        <p:nvSpPr>
          <p:cNvPr id="11" name="Textfeld 10">
            <a:extLst>
              <a:ext uri="{FF2B5EF4-FFF2-40B4-BE49-F238E27FC236}">
                <a16:creationId xmlns:a16="http://schemas.microsoft.com/office/drawing/2014/main" id="{40F43E54-C2A7-4545-BA96-B532478C9037}"/>
              </a:ext>
            </a:extLst>
          </p:cNvPr>
          <p:cNvSpPr txBox="1"/>
          <p:nvPr/>
        </p:nvSpPr>
        <p:spPr bwMode="auto">
          <a:xfrm>
            <a:off x="332903" y="2055205"/>
            <a:ext cx="5331049" cy="3046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numCol="1" rtlCol="0">
            <a:spAutoFit/>
          </a:bodyPr>
          <a:lstStyle/>
          <a:p>
            <a:pPr marL="285750" indent="-285750">
              <a:buFont typeface="Arial" panose="020B0604020202020204" pitchFamily="34" charset="0"/>
              <a:buChar char="•"/>
            </a:pPr>
            <a:r>
              <a:rPr lang="de-DE" sz="1600" b="1" dirty="0"/>
              <a:t>Third-party </a:t>
            </a:r>
            <a:r>
              <a:rPr lang="de-DE" sz="1600" b="1" dirty="0" err="1"/>
              <a:t>trust</a:t>
            </a:r>
            <a:r>
              <a:rPr lang="de-DE" sz="1600" dirty="0"/>
              <a:t>: </a:t>
            </a:r>
            <a:r>
              <a:rPr lang="en-US" sz="1600" i="1" dirty="0">
                <a:solidFill>
                  <a:schemeClr val="tx1"/>
                </a:solidFill>
              </a:rPr>
              <a:t>It is difficult to achieve fairness, security and reliability in data marketplaces without a trusted third-party [2][3]. </a:t>
            </a:r>
          </a:p>
          <a:p>
            <a:endParaRPr lang="de-DE" sz="1600" dirty="0"/>
          </a:p>
          <a:p>
            <a:pPr marL="285750" indent="-285750">
              <a:buFont typeface="Arial" panose="020B0604020202020204" pitchFamily="34" charset="0"/>
              <a:buChar char="•"/>
            </a:pPr>
            <a:r>
              <a:rPr lang="de-DE" sz="1600" b="1" dirty="0" err="1"/>
              <a:t>Truthfulness</a:t>
            </a:r>
            <a:r>
              <a:rPr lang="de-DE" sz="1600" b="1" dirty="0"/>
              <a:t> vs. Privacy </a:t>
            </a:r>
            <a:r>
              <a:rPr lang="de-DE" sz="1600" b="1" dirty="0" err="1"/>
              <a:t>preservation</a:t>
            </a:r>
            <a:r>
              <a:rPr lang="de-DE" sz="1600" dirty="0"/>
              <a:t>: </a:t>
            </a:r>
            <a:r>
              <a:rPr lang="en-US" sz="1600" i="1" dirty="0">
                <a:solidFill>
                  <a:schemeClr val="tx1"/>
                </a:solidFill>
              </a:rPr>
              <a:t>It is difficult to guarantee the truthfulness of both data collection and processing if the data is constrained with privacy requirements [4]. </a:t>
            </a:r>
          </a:p>
          <a:p>
            <a:endParaRPr lang="de-DE" sz="1600" b="1" dirty="0"/>
          </a:p>
          <a:p>
            <a:pPr marL="285750" indent="-285750">
              <a:buFont typeface="Arial" panose="020B0604020202020204" pitchFamily="34" charset="0"/>
              <a:buChar char="•"/>
            </a:pPr>
            <a:r>
              <a:rPr lang="de-DE" sz="1600" b="1" dirty="0" err="1"/>
              <a:t>Accountability</a:t>
            </a:r>
            <a:r>
              <a:rPr lang="de-DE" sz="1600" b="1" dirty="0"/>
              <a:t> vs. Privacy </a:t>
            </a:r>
            <a:r>
              <a:rPr lang="de-DE" sz="1600" b="1" dirty="0" err="1"/>
              <a:t>preservation</a:t>
            </a:r>
            <a:r>
              <a:rPr lang="de-DE" sz="1600" dirty="0"/>
              <a:t>: </a:t>
            </a:r>
            <a:r>
              <a:rPr lang="en-US" sz="1600" i="1" dirty="0">
                <a:solidFill>
                  <a:schemeClr val="tx1"/>
                </a:solidFill>
              </a:rPr>
              <a:t>In this case, it is not the content of the data that is questioned, but its origin</a:t>
            </a:r>
          </a:p>
        </p:txBody>
      </p:sp>
      <p:sp>
        <p:nvSpPr>
          <p:cNvPr id="3" name="Textfeld 2">
            <a:extLst>
              <a:ext uri="{FF2B5EF4-FFF2-40B4-BE49-F238E27FC236}">
                <a16:creationId xmlns:a16="http://schemas.microsoft.com/office/drawing/2014/main" id="{F9BBA578-065B-4E23-AFBD-785D22C59B73}"/>
              </a:ext>
            </a:extLst>
          </p:cNvPr>
          <p:cNvSpPr txBox="1"/>
          <p:nvPr/>
        </p:nvSpPr>
        <p:spPr bwMode="auto">
          <a:xfrm>
            <a:off x="7009018" y="2055205"/>
            <a:ext cx="4680520" cy="400109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de-DE" sz="1600" b="1" dirty="0"/>
              <a:t>Legal </a:t>
            </a:r>
            <a:r>
              <a:rPr lang="de-DE" sz="1600" b="1" dirty="0" err="1"/>
              <a:t>challenges</a:t>
            </a:r>
            <a:endParaRPr lang="de-DE" sz="1600" b="1"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b="1" dirty="0"/>
              <a:t>Security </a:t>
            </a:r>
            <a:r>
              <a:rPr lang="de-DE" sz="1600" b="1" dirty="0" err="1"/>
              <a:t>challenges</a:t>
            </a:r>
            <a:r>
              <a:rPr lang="de-DE" sz="1600" dirty="0"/>
              <a:t>: </a:t>
            </a:r>
            <a:r>
              <a:rPr lang="en-US" sz="1600" i="1" dirty="0">
                <a:solidFill>
                  <a:schemeClr val="tx1"/>
                </a:solidFill>
              </a:rPr>
              <a:t>When discussing security, we define it as a measure to provide confidentiality</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b="1" dirty="0"/>
              <a:t>Costs</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b="1" dirty="0"/>
              <a:t>Pricing </a:t>
            </a:r>
            <a:r>
              <a:rPr lang="de-DE" sz="1600" b="1" dirty="0" err="1"/>
              <a:t>mechanisms</a:t>
            </a:r>
            <a:endParaRPr lang="de-DE" sz="1600" b="1"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b="1" dirty="0"/>
              <a:t>IoT-</a:t>
            </a:r>
            <a:r>
              <a:rPr lang="de-DE" sz="1600" b="1" dirty="0" err="1"/>
              <a:t>specific</a:t>
            </a:r>
            <a:r>
              <a:rPr lang="de-DE" sz="1600" b="1" dirty="0"/>
              <a:t> </a:t>
            </a:r>
            <a:r>
              <a:rPr lang="de-DE" sz="1600" b="1" dirty="0" err="1"/>
              <a:t>challenges</a:t>
            </a:r>
            <a:endParaRPr lang="de-DE" sz="1600" b="1" dirty="0"/>
          </a:p>
          <a:p>
            <a:pPr lvl="2"/>
            <a:r>
              <a:rPr lang="de-DE" sz="1000" i="1" u="sng" dirty="0">
                <a:solidFill>
                  <a:schemeClr val="tx1"/>
                </a:solidFill>
              </a:rPr>
              <a:t>3 </a:t>
            </a:r>
            <a:r>
              <a:rPr lang="de-DE" sz="1000" i="1" u="sng" dirty="0" err="1">
                <a:solidFill>
                  <a:schemeClr val="tx1"/>
                </a:solidFill>
              </a:rPr>
              <a:t>main</a:t>
            </a:r>
            <a:r>
              <a:rPr lang="de-DE" sz="1000" i="1" u="sng" dirty="0">
                <a:solidFill>
                  <a:schemeClr val="tx1"/>
                </a:solidFill>
              </a:rPr>
              <a:t> </a:t>
            </a:r>
            <a:r>
              <a:rPr lang="de-DE" sz="1000" i="1" u="sng" dirty="0" err="1">
                <a:solidFill>
                  <a:schemeClr val="tx1"/>
                </a:solidFill>
              </a:rPr>
              <a:t>challenges</a:t>
            </a:r>
            <a:r>
              <a:rPr lang="de-DE" sz="1000" i="1" dirty="0">
                <a:solidFill>
                  <a:schemeClr val="tx1"/>
                </a:solidFill>
              </a:rPr>
              <a:t>:</a:t>
            </a:r>
          </a:p>
          <a:p>
            <a:pPr lvl="2"/>
            <a:r>
              <a:rPr lang="de-DE" sz="1000" b="1" i="1" dirty="0" err="1">
                <a:solidFill>
                  <a:schemeClr val="tx1"/>
                </a:solidFill>
              </a:rPr>
              <a:t>Hetereogenity</a:t>
            </a:r>
            <a:r>
              <a:rPr lang="de-DE" sz="1000" b="1" i="1" dirty="0">
                <a:solidFill>
                  <a:schemeClr val="tx1"/>
                </a:solidFill>
              </a:rPr>
              <a:t> </a:t>
            </a:r>
            <a:r>
              <a:rPr lang="de-DE" sz="1000" b="1" i="1" dirty="0" err="1">
                <a:solidFill>
                  <a:schemeClr val="tx1"/>
                </a:solidFill>
              </a:rPr>
              <a:t>of</a:t>
            </a:r>
            <a:r>
              <a:rPr lang="de-DE" sz="1000" b="1" i="1" dirty="0">
                <a:solidFill>
                  <a:schemeClr val="tx1"/>
                </a:solidFill>
              </a:rPr>
              <a:t> </a:t>
            </a:r>
            <a:r>
              <a:rPr lang="de-DE" sz="1000" b="1" i="1" dirty="0" err="1">
                <a:solidFill>
                  <a:schemeClr val="tx1"/>
                </a:solidFill>
              </a:rPr>
              <a:t>devices</a:t>
            </a:r>
            <a:r>
              <a:rPr lang="de-DE" sz="1000" b="1" i="1" dirty="0">
                <a:solidFill>
                  <a:schemeClr val="tx1"/>
                </a:solidFill>
              </a:rPr>
              <a:t> </a:t>
            </a:r>
            <a:r>
              <a:rPr lang="de-DE" sz="1000" i="1" dirty="0">
                <a:solidFill>
                  <a:schemeClr val="tx1"/>
                </a:solidFill>
                <a:sym typeface="Wingdings" panose="05000000000000000000" pitchFamily="2" charset="2"/>
              </a:rPr>
              <a:t> Design </a:t>
            </a:r>
            <a:r>
              <a:rPr lang="de-DE" sz="1000" i="1" dirty="0" err="1">
                <a:solidFill>
                  <a:schemeClr val="tx1"/>
                </a:solidFill>
                <a:sym typeface="Wingdings" panose="05000000000000000000" pitchFamily="2" charset="2"/>
              </a:rPr>
              <a:t>complexity</a:t>
            </a:r>
            <a:r>
              <a:rPr lang="de-DE" sz="1000" i="1" dirty="0">
                <a:solidFill>
                  <a:schemeClr val="tx1"/>
                </a:solidFill>
                <a:sym typeface="Wingdings" panose="05000000000000000000" pitchFamily="2" charset="2"/>
              </a:rPr>
              <a:t>.</a:t>
            </a:r>
            <a:endParaRPr lang="de-DE" sz="1000" i="1" dirty="0">
              <a:solidFill>
                <a:schemeClr val="tx1"/>
              </a:solidFill>
            </a:endParaRPr>
          </a:p>
          <a:p>
            <a:pPr lvl="2"/>
            <a:r>
              <a:rPr lang="en-US" sz="1000" b="1" i="1" dirty="0">
                <a:solidFill>
                  <a:schemeClr val="tx1"/>
                </a:solidFill>
              </a:rPr>
              <a:t>Performance and storage capabilities</a:t>
            </a:r>
            <a:r>
              <a:rPr lang="en-US" sz="1000" i="1" dirty="0">
                <a:solidFill>
                  <a:schemeClr val="tx1"/>
                </a:solidFill>
              </a:rPr>
              <a:t> </a:t>
            </a:r>
            <a:r>
              <a:rPr lang="en-US" sz="1000" i="1" dirty="0">
                <a:solidFill>
                  <a:schemeClr val="tx1"/>
                </a:solidFill>
                <a:sym typeface="Wingdings" panose="05000000000000000000" pitchFamily="2" charset="2"/>
              </a:rPr>
              <a:t></a:t>
            </a:r>
            <a:r>
              <a:rPr lang="en-US" sz="1000" i="1" dirty="0">
                <a:solidFill>
                  <a:schemeClr val="tx1"/>
                </a:solidFill>
              </a:rPr>
              <a:t> Many networkable devices are low in energy and lightweight.. </a:t>
            </a:r>
          </a:p>
          <a:p>
            <a:pPr lvl="2"/>
            <a:r>
              <a:rPr lang="en-US" sz="1000" b="1" i="1" dirty="0">
                <a:solidFill>
                  <a:schemeClr val="tx1"/>
                </a:solidFill>
              </a:rPr>
              <a:t>Lower data quality</a:t>
            </a:r>
            <a:r>
              <a:rPr lang="en-US" sz="1000" i="1" dirty="0">
                <a:solidFill>
                  <a:schemeClr val="tx1"/>
                </a:solidFill>
              </a:rPr>
              <a:t> </a:t>
            </a:r>
            <a:r>
              <a:rPr lang="en-US" sz="1000" i="1" dirty="0">
                <a:solidFill>
                  <a:schemeClr val="tx1"/>
                </a:solidFill>
                <a:sym typeface="Wingdings" panose="05000000000000000000" pitchFamily="2" charset="2"/>
              </a:rPr>
              <a:t></a:t>
            </a:r>
            <a:r>
              <a:rPr lang="en-US" sz="1000" i="1" dirty="0">
                <a:solidFill>
                  <a:schemeClr val="tx1"/>
                </a:solidFill>
              </a:rPr>
              <a:t> due to the unreliability of IoT sensors and the fragility of data transmission links.</a:t>
            </a:r>
          </a:p>
          <a:p>
            <a:endParaRPr lang="de-DE" sz="1600" dirty="0"/>
          </a:p>
        </p:txBody>
      </p:sp>
    </p:spTree>
    <p:extLst>
      <p:ext uri="{BB962C8B-B14F-4D97-AF65-F5344CB8AC3E}">
        <p14:creationId xmlns:p14="http://schemas.microsoft.com/office/powerpoint/2010/main" val="3592997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7410"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Slide Number Placeholder 2"/>
          <p:cNvSpPr>
            <a:spLocks noGrp="1"/>
          </p:cNvSpPr>
          <p:nvPr>
            <p:ph type="sldNum" sz="quarter" idx="12"/>
          </p:nvPr>
        </p:nvSpPr>
        <p:spPr bwMode="auto"/>
        <p:txBody>
          <a:bodyPr/>
          <a:lstStyle/>
          <a:p>
            <a:pPr>
              <a:defRPr/>
            </a:pPr>
            <a:fld id="{53F79391-FD8B-4951-B07A-A389C4C7CA7B}" type="slidenum">
              <a:rPr lang="de-DE"/>
              <a:t>16</a:t>
            </a:fld>
            <a:endParaRPr lang="de-DE"/>
          </a:p>
        </p:txBody>
      </p:sp>
      <p:sp>
        <p:nvSpPr>
          <p:cNvPr id="6"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9" name="Title 1">
            <a:extLst>
              <a:ext uri="{FF2B5EF4-FFF2-40B4-BE49-F238E27FC236}">
                <a16:creationId xmlns:a16="http://schemas.microsoft.com/office/drawing/2014/main" id="{CF9461C0-EFAE-48A8-B415-2D24A0FD1E39}"/>
              </a:ext>
            </a:extLst>
          </p:cNvPr>
          <p:cNvSpPr>
            <a:spLocks/>
          </p:cNvSpPr>
          <p:nvPr/>
        </p:nvSpPr>
        <p:spPr bwMode="auto">
          <a:xfrm>
            <a:off x="334434" y="404019"/>
            <a:ext cx="10586102" cy="36068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de-DE" dirty="0" err="1"/>
              <a:t>Results</a:t>
            </a:r>
            <a:r>
              <a:rPr lang="de-DE" dirty="0"/>
              <a:t> </a:t>
            </a:r>
            <a:r>
              <a:rPr lang="de-DE" dirty="0" err="1"/>
              <a:t>from</a:t>
            </a:r>
            <a:r>
              <a:rPr lang="de-DE" dirty="0"/>
              <a:t> </a:t>
            </a:r>
            <a:r>
              <a:rPr lang="de-DE" dirty="0" err="1"/>
              <a:t>the</a:t>
            </a:r>
            <a:r>
              <a:rPr lang="de-DE" dirty="0"/>
              <a:t> </a:t>
            </a:r>
            <a:r>
              <a:rPr lang="de-DE" dirty="0" err="1"/>
              <a:t>Literature</a:t>
            </a:r>
            <a:r>
              <a:rPr lang="de-DE" dirty="0"/>
              <a:t> Review</a:t>
            </a:r>
          </a:p>
        </p:txBody>
      </p:sp>
      <p:sp>
        <p:nvSpPr>
          <p:cNvPr id="10" name="Textfeld 9">
            <a:extLst>
              <a:ext uri="{FF2B5EF4-FFF2-40B4-BE49-F238E27FC236}">
                <a16:creationId xmlns:a16="http://schemas.microsoft.com/office/drawing/2014/main" id="{AFDB3BE6-ECBE-47A1-A92F-218060EC6FDF}"/>
              </a:ext>
            </a:extLst>
          </p:cNvPr>
          <p:cNvSpPr txBox="1"/>
          <p:nvPr/>
        </p:nvSpPr>
        <p:spPr bwMode="auto">
          <a:xfrm>
            <a:off x="332903" y="1124744"/>
            <a:ext cx="1087566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i="1" u="sng" dirty="0"/>
              <a:t>RQ1</a:t>
            </a:r>
            <a:r>
              <a:rPr lang="en-US" sz="1600" b="1" i="1" dirty="0"/>
              <a:t>: 	What are the current research gaps and problems in the implementation </a:t>
            </a:r>
          </a:p>
          <a:p>
            <a:r>
              <a:rPr lang="en-US" sz="1600" b="1" i="1" dirty="0"/>
              <a:t>	of privacy-preserving data markets for IoT devices?</a:t>
            </a:r>
          </a:p>
        </p:txBody>
      </p:sp>
      <p:sp>
        <p:nvSpPr>
          <p:cNvPr id="8" name="Oval 4">
            <a:extLst>
              <a:ext uri="{FF2B5EF4-FFF2-40B4-BE49-F238E27FC236}">
                <a16:creationId xmlns:a16="http://schemas.microsoft.com/office/drawing/2014/main" id="{6562A99D-8DF8-42EA-9EDC-23F37B331AB3}"/>
              </a:ext>
            </a:extLst>
          </p:cNvPr>
          <p:cNvSpPr>
            <a:spLocks noChangeAspect="1"/>
          </p:cNvSpPr>
          <p:nvPr/>
        </p:nvSpPr>
        <p:spPr bwMode="auto">
          <a:xfrm>
            <a:off x="347110" y="980728"/>
            <a:ext cx="776166" cy="776166"/>
          </a:xfrm>
          <a:prstGeom prst="ellipse">
            <a:avLst/>
          </a:prstGeom>
          <a:solidFill>
            <a:srgbClr val="003359"/>
          </a:solidFill>
          <a:ln>
            <a:noFill/>
          </a:ln>
          <a:effectLst>
            <a:outerShdw blurRad="50800" dist="38100" dir="2700000" algn="tl" rotWithShape="0">
              <a:prstClr val="black">
                <a:alpha val="40000"/>
              </a:prstClr>
            </a:outerShdw>
          </a:effectLst>
        </p:spPr>
        <p:style>
          <a:lnRef idx="0">
            <a:srgbClr val="000000"/>
          </a:lnRef>
          <a:fillRef idx="0">
            <a:srgbClr val="000000"/>
          </a:fillRef>
          <a:effectRef idx="0">
            <a:srgbClr val="000000"/>
          </a:effectRef>
          <a:fontRef idx="minor">
            <a:schemeClr val="lt1"/>
          </a:fontRef>
        </p:style>
        <p:txBody>
          <a:bodyPr rtlCol="0" anchor="ctr"/>
          <a:lstStyle/>
          <a:p>
            <a:pPr algn="ctr">
              <a:defRPr/>
            </a:pPr>
            <a:r>
              <a:rPr lang="en-US" sz="1100"/>
              <a:t>RQ1</a:t>
            </a:r>
            <a:endParaRPr/>
          </a:p>
        </p:txBody>
      </p:sp>
      <p:sp>
        <p:nvSpPr>
          <p:cNvPr id="11" name="Textfeld 10">
            <a:extLst>
              <a:ext uri="{FF2B5EF4-FFF2-40B4-BE49-F238E27FC236}">
                <a16:creationId xmlns:a16="http://schemas.microsoft.com/office/drawing/2014/main" id="{40F43E54-C2A7-4545-BA96-B532478C9037}"/>
              </a:ext>
            </a:extLst>
          </p:cNvPr>
          <p:cNvSpPr txBox="1"/>
          <p:nvPr/>
        </p:nvSpPr>
        <p:spPr bwMode="auto">
          <a:xfrm>
            <a:off x="332903" y="2055205"/>
            <a:ext cx="5331049" cy="3046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numCol="1" rtlCol="0">
            <a:spAutoFit/>
          </a:bodyPr>
          <a:lstStyle/>
          <a:p>
            <a:pPr marL="285750" indent="-285750">
              <a:buFont typeface="Arial" panose="020B0604020202020204" pitchFamily="34" charset="0"/>
              <a:buChar char="•"/>
            </a:pPr>
            <a:r>
              <a:rPr lang="de-DE" sz="1600" b="1" dirty="0">
                <a:solidFill>
                  <a:schemeClr val="accent5">
                    <a:lumMod val="75000"/>
                  </a:schemeClr>
                </a:solidFill>
              </a:rPr>
              <a:t>Third-party </a:t>
            </a:r>
            <a:r>
              <a:rPr lang="de-DE" sz="1600" b="1" dirty="0" err="1">
                <a:solidFill>
                  <a:schemeClr val="accent5">
                    <a:lumMod val="75000"/>
                  </a:schemeClr>
                </a:solidFill>
              </a:rPr>
              <a:t>trust</a:t>
            </a:r>
            <a:r>
              <a:rPr lang="de-DE" sz="1600" dirty="0">
                <a:solidFill>
                  <a:schemeClr val="accent5">
                    <a:lumMod val="75000"/>
                  </a:schemeClr>
                </a:solidFill>
              </a:rPr>
              <a:t>: </a:t>
            </a:r>
            <a:r>
              <a:rPr lang="en-US" sz="1600" i="1" dirty="0">
                <a:solidFill>
                  <a:schemeClr val="accent5">
                    <a:lumMod val="75000"/>
                  </a:schemeClr>
                </a:solidFill>
              </a:rPr>
              <a:t>It is difficult to achieve fairness, security and reliability in data marketplaces without a trusted third-party [2][3]. </a:t>
            </a:r>
          </a:p>
          <a:p>
            <a:endParaRPr lang="de-DE" sz="1600" dirty="0"/>
          </a:p>
          <a:p>
            <a:pPr marL="285750" indent="-285750">
              <a:buFont typeface="Arial" panose="020B0604020202020204" pitchFamily="34" charset="0"/>
              <a:buChar char="•"/>
            </a:pPr>
            <a:r>
              <a:rPr lang="de-DE" sz="1600" b="1" dirty="0" err="1">
                <a:solidFill>
                  <a:schemeClr val="accent5">
                    <a:lumMod val="75000"/>
                  </a:schemeClr>
                </a:solidFill>
              </a:rPr>
              <a:t>Truthfulness</a:t>
            </a:r>
            <a:r>
              <a:rPr lang="de-DE" sz="1600" b="1" dirty="0">
                <a:solidFill>
                  <a:schemeClr val="accent5">
                    <a:lumMod val="75000"/>
                  </a:schemeClr>
                </a:solidFill>
              </a:rPr>
              <a:t> vs. Privacy </a:t>
            </a:r>
            <a:r>
              <a:rPr lang="de-DE" sz="1600" b="1" dirty="0" err="1">
                <a:solidFill>
                  <a:schemeClr val="accent5">
                    <a:lumMod val="75000"/>
                  </a:schemeClr>
                </a:solidFill>
              </a:rPr>
              <a:t>preservation</a:t>
            </a:r>
            <a:r>
              <a:rPr lang="de-DE" sz="1600" dirty="0">
                <a:solidFill>
                  <a:schemeClr val="accent5">
                    <a:lumMod val="75000"/>
                  </a:schemeClr>
                </a:solidFill>
              </a:rPr>
              <a:t>: </a:t>
            </a:r>
            <a:r>
              <a:rPr lang="en-US" sz="1600" i="1" dirty="0">
                <a:solidFill>
                  <a:schemeClr val="accent5">
                    <a:lumMod val="75000"/>
                  </a:schemeClr>
                </a:solidFill>
              </a:rPr>
              <a:t>It is difficult to guarantee the truthfulness of both data collection and processing if the data is constrained with privacy requirements [4]. </a:t>
            </a:r>
          </a:p>
          <a:p>
            <a:endParaRPr lang="de-DE" sz="1600" b="1" dirty="0"/>
          </a:p>
          <a:p>
            <a:pPr marL="285750" indent="-285750">
              <a:buFont typeface="Arial" panose="020B0604020202020204" pitchFamily="34" charset="0"/>
              <a:buChar char="•"/>
            </a:pPr>
            <a:r>
              <a:rPr lang="de-DE" sz="1600" b="1" dirty="0" err="1"/>
              <a:t>Accountability</a:t>
            </a:r>
            <a:r>
              <a:rPr lang="de-DE" sz="1600" b="1" dirty="0"/>
              <a:t> vs. Privacy </a:t>
            </a:r>
            <a:r>
              <a:rPr lang="de-DE" sz="1600" b="1" dirty="0" err="1"/>
              <a:t>preservation</a:t>
            </a:r>
            <a:r>
              <a:rPr lang="de-DE" sz="1600" dirty="0"/>
              <a:t>: </a:t>
            </a:r>
            <a:r>
              <a:rPr lang="en-US" sz="1600" i="1" dirty="0">
                <a:solidFill>
                  <a:schemeClr val="tx1"/>
                </a:solidFill>
              </a:rPr>
              <a:t>In this case, it is not the content of the data that is questioned, but its origin</a:t>
            </a:r>
          </a:p>
        </p:txBody>
      </p:sp>
      <p:sp>
        <p:nvSpPr>
          <p:cNvPr id="3" name="Textfeld 2">
            <a:extLst>
              <a:ext uri="{FF2B5EF4-FFF2-40B4-BE49-F238E27FC236}">
                <a16:creationId xmlns:a16="http://schemas.microsoft.com/office/drawing/2014/main" id="{F9BBA578-065B-4E23-AFBD-785D22C59B73}"/>
              </a:ext>
            </a:extLst>
          </p:cNvPr>
          <p:cNvSpPr txBox="1"/>
          <p:nvPr/>
        </p:nvSpPr>
        <p:spPr bwMode="auto">
          <a:xfrm>
            <a:off x="7009018" y="2055205"/>
            <a:ext cx="4680520" cy="443198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de-DE" sz="1600" b="1" dirty="0"/>
              <a:t>Legal </a:t>
            </a:r>
            <a:r>
              <a:rPr lang="de-DE" sz="1600" b="1" dirty="0" err="1"/>
              <a:t>challenges</a:t>
            </a:r>
            <a:endParaRPr lang="de-DE" sz="1600" b="1"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b="1" dirty="0"/>
              <a:t>Security </a:t>
            </a:r>
            <a:r>
              <a:rPr lang="de-DE" sz="1600" b="1" dirty="0" err="1"/>
              <a:t>challenges</a:t>
            </a:r>
            <a:r>
              <a:rPr lang="de-DE" sz="1600" dirty="0"/>
              <a:t>: </a:t>
            </a:r>
            <a:r>
              <a:rPr lang="en-US" sz="1600" i="1" dirty="0">
                <a:solidFill>
                  <a:schemeClr val="tx1"/>
                </a:solidFill>
              </a:rPr>
              <a:t>When discussing security, we define it as a measure to provide confidentiality</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b="1" dirty="0"/>
              <a:t>Costs</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b="1" dirty="0"/>
              <a:t>Pricing </a:t>
            </a:r>
            <a:r>
              <a:rPr lang="de-DE" sz="1600" b="1" dirty="0" err="1"/>
              <a:t>mechanisms</a:t>
            </a:r>
            <a:endParaRPr lang="de-DE" sz="1600" b="1"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b="1" dirty="0">
                <a:solidFill>
                  <a:schemeClr val="accent5">
                    <a:lumMod val="75000"/>
                  </a:schemeClr>
                </a:solidFill>
              </a:rPr>
              <a:t>IoT-</a:t>
            </a:r>
            <a:r>
              <a:rPr lang="de-DE" sz="1600" b="1" dirty="0" err="1">
                <a:solidFill>
                  <a:schemeClr val="accent5">
                    <a:lumMod val="75000"/>
                  </a:schemeClr>
                </a:solidFill>
              </a:rPr>
              <a:t>specific</a:t>
            </a:r>
            <a:r>
              <a:rPr lang="de-DE" sz="1600" b="1" dirty="0">
                <a:solidFill>
                  <a:schemeClr val="accent5">
                    <a:lumMod val="75000"/>
                  </a:schemeClr>
                </a:solidFill>
              </a:rPr>
              <a:t> </a:t>
            </a:r>
            <a:r>
              <a:rPr lang="de-DE" sz="1600" b="1" dirty="0" err="1">
                <a:solidFill>
                  <a:schemeClr val="accent5">
                    <a:lumMod val="75000"/>
                  </a:schemeClr>
                </a:solidFill>
              </a:rPr>
              <a:t>challenges</a:t>
            </a:r>
            <a:endParaRPr lang="de-DE" sz="1600" b="1" dirty="0">
              <a:solidFill>
                <a:schemeClr val="accent5">
                  <a:lumMod val="75000"/>
                </a:schemeClr>
              </a:solidFill>
            </a:endParaRPr>
          </a:p>
          <a:p>
            <a:pPr lvl="2"/>
            <a:r>
              <a:rPr lang="de-DE" sz="1000" i="1" u="sng" dirty="0">
                <a:solidFill>
                  <a:schemeClr val="accent5">
                    <a:lumMod val="75000"/>
                  </a:schemeClr>
                </a:solidFill>
              </a:rPr>
              <a:t>3 </a:t>
            </a:r>
            <a:r>
              <a:rPr lang="de-DE" sz="1000" i="1" u="sng" dirty="0" err="1">
                <a:solidFill>
                  <a:schemeClr val="accent5">
                    <a:lumMod val="75000"/>
                  </a:schemeClr>
                </a:solidFill>
              </a:rPr>
              <a:t>main</a:t>
            </a:r>
            <a:r>
              <a:rPr lang="de-DE" sz="1000" i="1" u="sng" dirty="0">
                <a:solidFill>
                  <a:schemeClr val="accent5">
                    <a:lumMod val="75000"/>
                  </a:schemeClr>
                </a:solidFill>
              </a:rPr>
              <a:t> </a:t>
            </a:r>
            <a:r>
              <a:rPr lang="de-DE" sz="1000" i="1" u="sng" dirty="0" err="1">
                <a:solidFill>
                  <a:schemeClr val="accent5">
                    <a:lumMod val="75000"/>
                  </a:schemeClr>
                </a:solidFill>
              </a:rPr>
              <a:t>challenges</a:t>
            </a:r>
            <a:r>
              <a:rPr lang="de-DE" sz="1000" i="1" dirty="0">
                <a:solidFill>
                  <a:schemeClr val="accent5">
                    <a:lumMod val="75000"/>
                  </a:schemeClr>
                </a:solidFill>
              </a:rPr>
              <a:t>:</a:t>
            </a:r>
          </a:p>
          <a:p>
            <a:pPr lvl="2"/>
            <a:endParaRPr lang="de-DE" sz="1000" i="1" dirty="0">
              <a:solidFill>
                <a:schemeClr val="accent5">
                  <a:lumMod val="75000"/>
                </a:schemeClr>
              </a:solidFill>
            </a:endParaRPr>
          </a:p>
          <a:p>
            <a:pPr lvl="2"/>
            <a:r>
              <a:rPr lang="de-DE" sz="1000" b="1" i="1" dirty="0" err="1">
                <a:solidFill>
                  <a:schemeClr val="accent5">
                    <a:lumMod val="75000"/>
                  </a:schemeClr>
                </a:solidFill>
              </a:rPr>
              <a:t>Hetereogenity</a:t>
            </a:r>
            <a:r>
              <a:rPr lang="de-DE" sz="1000" b="1" i="1" dirty="0">
                <a:solidFill>
                  <a:schemeClr val="accent5">
                    <a:lumMod val="75000"/>
                  </a:schemeClr>
                </a:solidFill>
              </a:rPr>
              <a:t> </a:t>
            </a:r>
            <a:r>
              <a:rPr lang="de-DE" sz="1000" b="1" i="1" dirty="0" err="1">
                <a:solidFill>
                  <a:schemeClr val="accent5">
                    <a:lumMod val="75000"/>
                  </a:schemeClr>
                </a:solidFill>
              </a:rPr>
              <a:t>of</a:t>
            </a:r>
            <a:r>
              <a:rPr lang="de-DE" sz="1000" b="1" i="1" dirty="0">
                <a:solidFill>
                  <a:schemeClr val="accent5">
                    <a:lumMod val="75000"/>
                  </a:schemeClr>
                </a:solidFill>
              </a:rPr>
              <a:t> </a:t>
            </a:r>
            <a:r>
              <a:rPr lang="de-DE" sz="1000" b="1" i="1" dirty="0" err="1">
                <a:solidFill>
                  <a:schemeClr val="accent5">
                    <a:lumMod val="75000"/>
                  </a:schemeClr>
                </a:solidFill>
              </a:rPr>
              <a:t>devices</a:t>
            </a:r>
            <a:r>
              <a:rPr lang="de-DE" sz="1000" b="1" i="1" dirty="0">
                <a:solidFill>
                  <a:schemeClr val="accent5">
                    <a:lumMod val="75000"/>
                  </a:schemeClr>
                </a:solidFill>
              </a:rPr>
              <a:t> </a:t>
            </a:r>
            <a:r>
              <a:rPr lang="de-DE" sz="1000" i="1" dirty="0">
                <a:solidFill>
                  <a:schemeClr val="accent5">
                    <a:lumMod val="75000"/>
                  </a:schemeClr>
                </a:solidFill>
                <a:sym typeface="Wingdings" panose="05000000000000000000" pitchFamily="2" charset="2"/>
              </a:rPr>
              <a:t> Design </a:t>
            </a:r>
            <a:r>
              <a:rPr lang="de-DE" sz="1000" i="1" dirty="0" err="1">
                <a:solidFill>
                  <a:schemeClr val="accent5">
                    <a:lumMod val="75000"/>
                  </a:schemeClr>
                </a:solidFill>
                <a:sym typeface="Wingdings" panose="05000000000000000000" pitchFamily="2" charset="2"/>
              </a:rPr>
              <a:t>complexity</a:t>
            </a:r>
            <a:r>
              <a:rPr lang="de-DE" sz="1000" i="1" dirty="0">
                <a:solidFill>
                  <a:schemeClr val="accent5">
                    <a:lumMod val="75000"/>
                  </a:schemeClr>
                </a:solidFill>
                <a:sym typeface="Wingdings" panose="05000000000000000000" pitchFamily="2" charset="2"/>
              </a:rPr>
              <a:t>.</a:t>
            </a:r>
          </a:p>
          <a:p>
            <a:pPr lvl="2"/>
            <a:endParaRPr lang="de-DE" sz="1000" i="1" dirty="0">
              <a:solidFill>
                <a:schemeClr val="accent5">
                  <a:lumMod val="75000"/>
                </a:schemeClr>
              </a:solidFill>
            </a:endParaRPr>
          </a:p>
          <a:p>
            <a:pPr lvl="2"/>
            <a:r>
              <a:rPr lang="en-US" sz="1000" b="1" i="1" dirty="0">
                <a:solidFill>
                  <a:schemeClr val="accent5">
                    <a:lumMod val="75000"/>
                  </a:schemeClr>
                </a:solidFill>
              </a:rPr>
              <a:t>Performance and storage capabilities</a:t>
            </a:r>
            <a:r>
              <a:rPr lang="en-US" sz="1000" i="1" dirty="0">
                <a:solidFill>
                  <a:schemeClr val="accent5">
                    <a:lumMod val="75000"/>
                  </a:schemeClr>
                </a:solidFill>
              </a:rPr>
              <a:t> </a:t>
            </a:r>
            <a:r>
              <a:rPr lang="en-US" sz="1000" i="1" dirty="0">
                <a:solidFill>
                  <a:schemeClr val="accent5">
                    <a:lumMod val="75000"/>
                  </a:schemeClr>
                </a:solidFill>
                <a:sym typeface="Wingdings" panose="05000000000000000000" pitchFamily="2" charset="2"/>
              </a:rPr>
              <a:t></a:t>
            </a:r>
            <a:r>
              <a:rPr lang="en-US" sz="1000" i="1" dirty="0">
                <a:solidFill>
                  <a:schemeClr val="accent5">
                    <a:lumMod val="75000"/>
                  </a:schemeClr>
                </a:solidFill>
              </a:rPr>
              <a:t> Many networkable devices are low in energy and lightweight.. </a:t>
            </a:r>
          </a:p>
          <a:p>
            <a:pPr lvl="2"/>
            <a:endParaRPr lang="en-US" sz="1000" i="1" dirty="0">
              <a:solidFill>
                <a:schemeClr val="accent5">
                  <a:lumMod val="75000"/>
                </a:schemeClr>
              </a:solidFill>
            </a:endParaRPr>
          </a:p>
          <a:p>
            <a:pPr lvl="2"/>
            <a:r>
              <a:rPr lang="en-US" sz="1000" b="1" i="1" dirty="0">
                <a:solidFill>
                  <a:schemeClr val="accent5">
                    <a:lumMod val="75000"/>
                  </a:schemeClr>
                </a:solidFill>
              </a:rPr>
              <a:t>Lower data quality</a:t>
            </a:r>
            <a:r>
              <a:rPr lang="en-US" sz="1000" i="1" dirty="0">
                <a:solidFill>
                  <a:schemeClr val="accent5">
                    <a:lumMod val="75000"/>
                  </a:schemeClr>
                </a:solidFill>
              </a:rPr>
              <a:t> </a:t>
            </a:r>
            <a:r>
              <a:rPr lang="en-US" sz="1000" i="1" dirty="0">
                <a:solidFill>
                  <a:schemeClr val="accent5">
                    <a:lumMod val="75000"/>
                  </a:schemeClr>
                </a:solidFill>
                <a:sym typeface="Wingdings" panose="05000000000000000000" pitchFamily="2" charset="2"/>
              </a:rPr>
              <a:t></a:t>
            </a:r>
            <a:r>
              <a:rPr lang="en-US" sz="1000" i="1" dirty="0">
                <a:solidFill>
                  <a:schemeClr val="accent5">
                    <a:lumMod val="75000"/>
                  </a:schemeClr>
                </a:solidFill>
              </a:rPr>
              <a:t> due to the unreliability of IoT sensors and the fragility of data transmission links.</a:t>
            </a:r>
          </a:p>
          <a:p>
            <a:endParaRPr lang="de-DE" sz="1600" dirty="0"/>
          </a:p>
        </p:txBody>
      </p:sp>
    </p:spTree>
    <p:extLst>
      <p:ext uri="{BB962C8B-B14F-4D97-AF65-F5344CB8AC3E}">
        <p14:creationId xmlns:p14="http://schemas.microsoft.com/office/powerpoint/2010/main" val="1772716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8434"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Slide Number Placeholder 2"/>
          <p:cNvSpPr>
            <a:spLocks noGrp="1"/>
          </p:cNvSpPr>
          <p:nvPr>
            <p:ph type="sldNum" sz="quarter" idx="12"/>
          </p:nvPr>
        </p:nvSpPr>
        <p:spPr bwMode="auto"/>
        <p:txBody>
          <a:bodyPr/>
          <a:lstStyle/>
          <a:p>
            <a:pPr>
              <a:defRPr/>
            </a:pPr>
            <a:fld id="{53F79391-FD8B-4951-B07A-A389C4C7CA7B}" type="slidenum">
              <a:rPr lang="de-DE"/>
              <a:t>17</a:t>
            </a:fld>
            <a:endParaRPr lang="de-DE"/>
          </a:p>
        </p:txBody>
      </p:sp>
      <p:sp>
        <p:nvSpPr>
          <p:cNvPr id="6"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9" name="Title 1">
            <a:extLst>
              <a:ext uri="{FF2B5EF4-FFF2-40B4-BE49-F238E27FC236}">
                <a16:creationId xmlns:a16="http://schemas.microsoft.com/office/drawing/2014/main" id="{CF9461C0-EFAE-48A8-B415-2D24A0FD1E39}"/>
              </a:ext>
            </a:extLst>
          </p:cNvPr>
          <p:cNvSpPr>
            <a:spLocks/>
          </p:cNvSpPr>
          <p:nvPr/>
        </p:nvSpPr>
        <p:spPr bwMode="auto">
          <a:xfrm>
            <a:off x="334434" y="404019"/>
            <a:ext cx="10586102" cy="36068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de-DE" dirty="0" err="1"/>
              <a:t>Results</a:t>
            </a:r>
            <a:r>
              <a:rPr lang="de-DE" dirty="0"/>
              <a:t> </a:t>
            </a:r>
            <a:r>
              <a:rPr lang="de-DE" dirty="0" err="1"/>
              <a:t>from</a:t>
            </a:r>
            <a:r>
              <a:rPr lang="de-DE" dirty="0"/>
              <a:t> </a:t>
            </a:r>
            <a:r>
              <a:rPr lang="de-DE" dirty="0" err="1"/>
              <a:t>the</a:t>
            </a:r>
            <a:r>
              <a:rPr lang="de-DE" dirty="0"/>
              <a:t> </a:t>
            </a:r>
            <a:r>
              <a:rPr lang="de-DE" dirty="0" err="1"/>
              <a:t>Literature</a:t>
            </a:r>
            <a:r>
              <a:rPr lang="de-DE" dirty="0"/>
              <a:t> Review</a:t>
            </a:r>
          </a:p>
        </p:txBody>
      </p:sp>
      <p:sp>
        <p:nvSpPr>
          <p:cNvPr id="7" name="Textfeld 6">
            <a:extLst>
              <a:ext uri="{FF2B5EF4-FFF2-40B4-BE49-F238E27FC236}">
                <a16:creationId xmlns:a16="http://schemas.microsoft.com/office/drawing/2014/main" id="{30D9E2C3-F3D3-4248-9AFB-38235364DD95}"/>
              </a:ext>
            </a:extLst>
          </p:cNvPr>
          <p:cNvSpPr txBox="1"/>
          <p:nvPr/>
        </p:nvSpPr>
        <p:spPr bwMode="auto">
          <a:xfrm>
            <a:off x="332903" y="1124744"/>
            <a:ext cx="1087566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i="1" u="sng" dirty="0"/>
              <a:t>RQ2</a:t>
            </a:r>
            <a:r>
              <a:rPr lang="en-US" sz="1600" b="1" i="1" dirty="0"/>
              <a:t>: 	What are the research topics that have been addressed in the intersection of</a:t>
            </a:r>
          </a:p>
          <a:p>
            <a:r>
              <a:rPr lang="en-US" sz="1600" b="1" i="1" dirty="0"/>
              <a:t>	privacy preservation and data markets for IoT devices?</a:t>
            </a:r>
          </a:p>
        </p:txBody>
      </p:sp>
      <p:sp>
        <p:nvSpPr>
          <p:cNvPr id="8" name="Oval 4">
            <a:extLst>
              <a:ext uri="{FF2B5EF4-FFF2-40B4-BE49-F238E27FC236}">
                <a16:creationId xmlns:a16="http://schemas.microsoft.com/office/drawing/2014/main" id="{7A2AFE06-FFE9-4BB3-BE7A-5116DC7D1AA3}"/>
              </a:ext>
            </a:extLst>
          </p:cNvPr>
          <p:cNvSpPr>
            <a:spLocks noChangeAspect="1"/>
          </p:cNvSpPr>
          <p:nvPr/>
        </p:nvSpPr>
        <p:spPr bwMode="auto">
          <a:xfrm>
            <a:off x="347110" y="980728"/>
            <a:ext cx="776166" cy="776166"/>
          </a:xfrm>
          <a:prstGeom prst="ellipse">
            <a:avLst/>
          </a:prstGeom>
          <a:solidFill>
            <a:srgbClr val="003359"/>
          </a:solidFill>
          <a:ln>
            <a:noFill/>
          </a:ln>
          <a:effectLst>
            <a:outerShdw blurRad="50800" dist="38100" dir="2700000" algn="tl" rotWithShape="0">
              <a:prstClr val="black">
                <a:alpha val="40000"/>
              </a:prstClr>
            </a:outerShdw>
          </a:effectLst>
        </p:spPr>
        <p:style>
          <a:lnRef idx="0">
            <a:srgbClr val="000000"/>
          </a:lnRef>
          <a:fillRef idx="0">
            <a:srgbClr val="000000"/>
          </a:fillRef>
          <a:effectRef idx="0">
            <a:srgbClr val="000000"/>
          </a:effectRef>
          <a:fontRef idx="minor">
            <a:schemeClr val="lt1"/>
          </a:fontRef>
        </p:style>
        <p:txBody>
          <a:bodyPr rtlCol="0" anchor="ctr"/>
          <a:lstStyle/>
          <a:p>
            <a:pPr algn="ctr">
              <a:defRPr/>
            </a:pPr>
            <a:r>
              <a:rPr lang="en-US" sz="1100" dirty="0"/>
              <a:t>RQ2</a:t>
            </a:r>
            <a:endParaRPr dirty="0"/>
          </a:p>
        </p:txBody>
      </p:sp>
      <p:pic>
        <p:nvPicPr>
          <p:cNvPr id="3" name="Grafik 2">
            <a:extLst>
              <a:ext uri="{FF2B5EF4-FFF2-40B4-BE49-F238E27FC236}">
                <a16:creationId xmlns:a16="http://schemas.microsoft.com/office/drawing/2014/main" id="{2453B1E6-4044-4FC6-B193-3F53F88A542E}"/>
              </a:ext>
            </a:extLst>
          </p:cNvPr>
          <p:cNvPicPr>
            <a:picLocks noChangeAspect="1"/>
          </p:cNvPicPr>
          <p:nvPr/>
        </p:nvPicPr>
        <p:blipFill>
          <a:blip r:embed="rId5"/>
          <a:stretch>
            <a:fillRect/>
          </a:stretch>
        </p:blipFill>
        <p:spPr>
          <a:xfrm>
            <a:off x="3346316" y="1919907"/>
            <a:ext cx="5496307" cy="3824636"/>
          </a:xfrm>
          <a:prstGeom prst="rect">
            <a:avLst/>
          </a:prstGeom>
        </p:spPr>
      </p:pic>
      <p:sp>
        <p:nvSpPr>
          <p:cNvPr id="30" name="Textfeld 29">
            <a:extLst>
              <a:ext uri="{FF2B5EF4-FFF2-40B4-BE49-F238E27FC236}">
                <a16:creationId xmlns:a16="http://schemas.microsoft.com/office/drawing/2014/main" id="{37E52D95-9D8E-4146-8E57-269C9897107A}"/>
              </a:ext>
            </a:extLst>
          </p:cNvPr>
          <p:cNvSpPr txBox="1"/>
          <p:nvPr/>
        </p:nvSpPr>
        <p:spPr bwMode="auto">
          <a:xfrm>
            <a:off x="332902" y="5906536"/>
            <a:ext cx="1087566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i="1" dirty="0" err="1"/>
              <a:t>We</a:t>
            </a:r>
            <a:r>
              <a:rPr lang="de-DE" sz="1600" i="1" dirty="0"/>
              <a:t> </a:t>
            </a:r>
            <a:r>
              <a:rPr lang="de-DE" sz="1600" i="1" dirty="0" err="1"/>
              <a:t>identified</a:t>
            </a:r>
            <a:r>
              <a:rPr lang="de-DE" sz="1600" i="1" dirty="0"/>
              <a:t> </a:t>
            </a:r>
            <a:r>
              <a:rPr lang="de-DE" sz="1600" i="1" dirty="0" err="1"/>
              <a:t>five</a:t>
            </a:r>
            <a:r>
              <a:rPr lang="de-DE" sz="1600" i="1" dirty="0"/>
              <a:t> </a:t>
            </a:r>
            <a:r>
              <a:rPr lang="de-DE" sz="1600" i="1" dirty="0" err="1"/>
              <a:t>perspectives</a:t>
            </a:r>
            <a:r>
              <a:rPr lang="de-DE" sz="1600" i="1" dirty="0"/>
              <a:t> </a:t>
            </a:r>
            <a:r>
              <a:rPr lang="de-DE" sz="1600" i="1" dirty="0" err="1"/>
              <a:t>for</a:t>
            </a:r>
            <a:r>
              <a:rPr lang="de-DE" sz="1600" i="1" dirty="0"/>
              <a:t> </a:t>
            </a:r>
            <a:r>
              <a:rPr lang="de-DE" sz="1600" i="1" dirty="0" err="1"/>
              <a:t>current</a:t>
            </a:r>
            <a:r>
              <a:rPr lang="de-DE" sz="1600" i="1" dirty="0"/>
              <a:t> </a:t>
            </a:r>
            <a:r>
              <a:rPr lang="de-DE" sz="1600" i="1" dirty="0" err="1"/>
              <a:t>research</a:t>
            </a:r>
            <a:r>
              <a:rPr lang="de-DE" sz="1600" i="1" dirty="0"/>
              <a:t> </a:t>
            </a:r>
            <a:r>
              <a:rPr lang="de-DE" sz="1600" i="1" dirty="0" err="1"/>
              <a:t>topics</a:t>
            </a:r>
            <a:r>
              <a:rPr lang="de-DE" sz="1600" i="1" dirty="0"/>
              <a:t> in </a:t>
            </a:r>
            <a:r>
              <a:rPr lang="de-DE" sz="1600" i="1" dirty="0" err="1"/>
              <a:t>the</a:t>
            </a:r>
            <a:r>
              <a:rPr lang="de-DE" sz="1600" i="1" dirty="0"/>
              <a:t> </a:t>
            </a:r>
            <a:r>
              <a:rPr lang="de-DE" sz="1600" i="1" dirty="0" err="1"/>
              <a:t>field</a:t>
            </a:r>
            <a:r>
              <a:rPr lang="de-DE" sz="1600" i="1" dirty="0"/>
              <a:t> </a:t>
            </a:r>
            <a:r>
              <a:rPr lang="de-DE" sz="1600" i="1" dirty="0" err="1"/>
              <a:t>of</a:t>
            </a:r>
            <a:r>
              <a:rPr lang="de-DE" sz="1600" i="1" dirty="0"/>
              <a:t> IoT </a:t>
            </a:r>
            <a:r>
              <a:rPr lang="de-DE" sz="1600" i="1" dirty="0" err="1"/>
              <a:t>data</a:t>
            </a:r>
            <a:r>
              <a:rPr lang="de-DE" sz="1600" i="1" dirty="0"/>
              <a:t> </a:t>
            </a:r>
            <a:r>
              <a:rPr lang="de-DE" sz="1600" i="1" dirty="0" err="1"/>
              <a:t>market</a:t>
            </a:r>
            <a:r>
              <a:rPr lang="de-DE" sz="1600" i="1" dirty="0"/>
              <a:t> design and </a:t>
            </a:r>
            <a:r>
              <a:rPr lang="de-DE" sz="1600" i="1" dirty="0" err="1"/>
              <a:t>implementation</a:t>
            </a:r>
            <a:endParaRPr lang="de-DE" sz="1600" i="1" dirty="0"/>
          </a:p>
        </p:txBody>
      </p:sp>
    </p:spTree>
    <p:extLst>
      <p:ext uri="{BB962C8B-B14F-4D97-AF65-F5344CB8AC3E}">
        <p14:creationId xmlns:p14="http://schemas.microsoft.com/office/powerpoint/2010/main" val="3028779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9458"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Slide Number Placeholder 2"/>
          <p:cNvSpPr>
            <a:spLocks noGrp="1"/>
          </p:cNvSpPr>
          <p:nvPr>
            <p:ph type="sldNum" sz="quarter" idx="12"/>
          </p:nvPr>
        </p:nvSpPr>
        <p:spPr bwMode="auto"/>
        <p:txBody>
          <a:bodyPr/>
          <a:lstStyle/>
          <a:p>
            <a:pPr>
              <a:defRPr/>
            </a:pPr>
            <a:fld id="{53F79391-FD8B-4951-B07A-A389C4C7CA7B}" type="slidenum">
              <a:rPr lang="de-DE"/>
              <a:t>18</a:t>
            </a:fld>
            <a:endParaRPr lang="de-DE"/>
          </a:p>
        </p:txBody>
      </p:sp>
      <p:sp>
        <p:nvSpPr>
          <p:cNvPr id="6"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9" name="Title 1">
            <a:extLst>
              <a:ext uri="{FF2B5EF4-FFF2-40B4-BE49-F238E27FC236}">
                <a16:creationId xmlns:a16="http://schemas.microsoft.com/office/drawing/2014/main" id="{CF9461C0-EFAE-48A8-B415-2D24A0FD1E39}"/>
              </a:ext>
            </a:extLst>
          </p:cNvPr>
          <p:cNvSpPr>
            <a:spLocks/>
          </p:cNvSpPr>
          <p:nvPr/>
        </p:nvSpPr>
        <p:spPr bwMode="auto">
          <a:xfrm>
            <a:off x="334434" y="404019"/>
            <a:ext cx="10586102" cy="36068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de-DE" dirty="0" err="1"/>
              <a:t>Results</a:t>
            </a:r>
            <a:r>
              <a:rPr lang="de-DE" dirty="0"/>
              <a:t> </a:t>
            </a:r>
            <a:r>
              <a:rPr lang="de-DE" dirty="0" err="1"/>
              <a:t>from</a:t>
            </a:r>
            <a:r>
              <a:rPr lang="de-DE" dirty="0"/>
              <a:t> </a:t>
            </a:r>
            <a:r>
              <a:rPr lang="de-DE" dirty="0" err="1"/>
              <a:t>the</a:t>
            </a:r>
            <a:r>
              <a:rPr lang="de-DE" dirty="0"/>
              <a:t> </a:t>
            </a:r>
            <a:r>
              <a:rPr lang="de-DE" dirty="0" err="1"/>
              <a:t>Literature</a:t>
            </a:r>
            <a:r>
              <a:rPr lang="de-DE" dirty="0"/>
              <a:t> Review</a:t>
            </a:r>
          </a:p>
        </p:txBody>
      </p:sp>
      <p:sp>
        <p:nvSpPr>
          <p:cNvPr id="7" name="Textfeld 6">
            <a:extLst>
              <a:ext uri="{FF2B5EF4-FFF2-40B4-BE49-F238E27FC236}">
                <a16:creationId xmlns:a16="http://schemas.microsoft.com/office/drawing/2014/main" id="{6A10B326-66DF-466B-A6F4-4191ECF6D6FA}"/>
              </a:ext>
            </a:extLst>
          </p:cNvPr>
          <p:cNvSpPr txBox="1"/>
          <p:nvPr/>
        </p:nvSpPr>
        <p:spPr bwMode="auto">
          <a:xfrm>
            <a:off x="332903" y="1124744"/>
            <a:ext cx="1087566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i="1" u="sng" dirty="0"/>
              <a:t>RQ1</a:t>
            </a:r>
            <a:r>
              <a:rPr lang="en-US" sz="1600" b="1" i="1" dirty="0"/>
              <a:t>: 	Which privacy preservation techniques have been used to enable data markets for</a:t>
            </a:r>
          </a:p>
          <a:p>
            <a:r>
              <a:rPr lang="en-US" sz="1600" b="1" i="1" dirty="0"/>
              <a:t>	IoT devices and what are their current deployment impediments?</a:t>
            </a:r>
          </a:p>
        </p:txBody>
      </p:sp>
      <p:sp>
        <p:nvSpPr>
          <p:cNvPr id="8" name="Oval 4">
            <a:extLst>
              <a:ext uri="{FF2B5EF4-FFF2-40B4-BE49-F238E27FC236}">
                <a16:creationId xmlns:a16="http://schemas.microsoft.com/office/drawing/2014/main" id="{5A324696-30D2-43BB-AF52-D6822C68EDE0}"/>
              </a:ext>
            </a:extLst>
          </p:cNvPr>
          <p:cNvSpPr>
            <a:spLocks noChangeAspect="1"/>
          </p:cNvSpPr>
          <p:nvPr/>
        </p:nvSpPr>
        <p:spPr bwMode="auto">
          <a:xfrm>
            <a:off x="347110" y="980728"/>
            <a:ext cx="776166" cy="776166"/>
          </a:xfrm>
          <a:prstGeom prst="ellipse">
            <a:avLst/>
          </a:prstGeom>
          <a:solidFill>
            <a:srgbClr val="003359"/>
          </a:solidFill>
          <a:ln>
            <a:noFill/>
          </a:ln>
          <a:effectLst>
            <a:outerShdw blurRad="50800" dist="38100" dir="2700000" algn="tl" rotWithShape="0">
              <a:prstClr val="black">
                <a:alpha val="40000"/>
              </a:prstClr>
            </a:outerShdw>
          </a:effectLst>
        </p:spPr>
        <p:style>
          <a:lnRef idx="0">
            <a:srgbClr val="000000"/>
          </a:lnRef>
          <a:fillRef idx="0">
            <a:srgbClr val="000000"/>
          </a:fillRef>
          <a:effectRef idx="0">
            <a:srgbClr val="000000"/>
          </a:effectRef>
          <a:fontRef idx="minor">
            <a:schemeClr val="lt1"/>
          </a:fontRef>
        </p:style>
        <p:txBody>
          <a:bodyPr rtlCol="0" anchor="ctr"/>
          <a:lstStyle/>
          <a:p>
            <a:pPr algn="ctr">
              <a:defRPr/>
            </a:pPr>
            <a:r>
              <a:rPr lang="en-US" sz="1100" dirty="0"/>
              <a:t>RQ3</a:t>
            </a:r>
            <a:endParaRPr dirty="0"/>
          </a:p>
        </p:txBody>
      </p:sp>
      <p:pic>
        <p:nvPicPr>
          <p:cNvPr id="4" name="Grafik 3">
            <a:extLst>
              <a:ext uri="{FF2B5EF4-FFF2-40B4-BE49-F238E27FC236}">
                <a16:creationId xmlns:a16="http://schemas.microsoft.com/office/drawing/2014/main" id="{876A9735-8CF0-4C86-9FCF-2E32A2C93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131" y="1709519"/>
            <a:ext cx="6398677" cy="4799007"/>
          </a:xfrm>
          <a:prstGeom prst="rect">
            <a:avLst/>
          </a:prstGeom>
        </p:spPr>
      </p:pic>
    </p:spTree>
    <p:extLst>
      <p:ext uri="{BB962C8B-B14F-4D97-AF65-F5344CB8AC3E}">
        <p14:creationId xmlns:p14="http://schemas.microsoft.com/office/powerpoint/2010/main" val="18297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0482"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Slide Number Placeholder 2"/>
          <p:cNvSpPr>
            <a:spLocks noGrp="1"/>
          </p:cNvSpPr>
          <p:nvPr>
            <p:ph type="sldNum" sz="quarter" idx="12"/>
          </p:nvPr>
        </p:nvSpPr>
        <p:spPr bwMode="auto"/>
        <p:txBody>
          <a:bodyPr/>
          <a:lstStyle/>
          <a:p>
            <a:pPr>
              <a:defRPr/>
            </a:pPr>
            <a:fld id="{53F79391-FD8B-4951-B07A-A389C4C7CA7B}" type="slidenum">
              <a:rPr lang="de-DE"/>
              <a:t>19</a:t>
            </a:fld>
            <a:endParaRPr lang="de-DE"/>
          </a:p>
        </p:txBody>
      </p:sp>
      <p:sp>
        <p:nvSpPr>
          <p:cNvPr id="6"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9" name="Title 1">
            <a:extLst>
              <a:ext uri="{FF2B5EF4-FFF2-40B4-BE49-F238E27FC236}">
                <a16:creationId xmlns:a16="http://schemas.microsoft.com/office/drawing/2014/main" id="{CF9461C0-EFAE-48A8-B415-2D24A0FD1E39}"/>
              </a:ext>
            </a:extLst>
          </p:cNvPr>
          <p:cNvSpPr>
            <a:spLocks/>
          </p:cNvSpPr>
          <p:nvPr/>
        </p:nvSpPr>
        <p:spPr bwMode="auto">
          <a:xfrm>
            <a:off x="334434" y="404019"/>
            <a:ext cx="10586102" cy="36068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de-DE" dirty="0" err="1"/>
              <a:t>Results</a:t>
            </a:r>
            <a:r>
              <a:rPr lang="de-DE" dirty="0"/>
              <a:t> </a:t>
            </a:r>
            <a:r>
              <a:rPr lang="de-DE" dirty="0" err="1"/>
              <a:t>from</a:t>
            </a:r>
            <a:r>
              <a:rPr lang="de-DE" dirty="0"/>
              <a:t> </a:t>
            </a:r>
            <a:r>
              <a:rPr lang="de-DE" dirty="0" err="1"/>
              <a:t>the</a:t>
            </a:r>
            <a:r>
              <a:rPr lang="de-DE" dirty="0"/>
              <a:t> </a:t>
            </a:r>
            <a:r>
              <a:rPr lang="de-DE" dirty="0" err="1"/>
              <a:t>Literature</a:t>
            </a:r>
            <a:r>
              <a:rPr lang="de-DE" dirty="0"/>
              <a:t> Review</a:t>
            </a:r>
          </a:p>
        </p:txBody>
      </p:sp>
      <p:sp>
        <p:nvSpPr>
          <p:cNvPr id="7" name="Textfeld 6">
            <a:extLst>
              <a:ext uri="{FF2B5EF4-FFF2-40B4-BE49-F238E27FC236}">
                <a16:creationId xmlns:a16="http://schemas.microsoft.com/office/drawing/2014/main" id="{BDAB3491-5BEB-4898-8682-60C3703FB243}"/>
              </a:ext>
            </a:extLst>
          </p:cNvPr>
          <p:cNvSpPr txBox="1"/>
          <p:nvPr/>
        </p:nvSpPr>
        <p:spPr bwMode="auto">
          <a:xfrm>
            <a:off x="332903" y="1124744"/>
            <a:ext cx="1087566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i="1" u="sng" dirty="0"/>
              <a:t>RQ1</a:t>
            </a:r>
            <a:r>
              <a:rPr lang="en-US" sz="1600" b="1" i="1" dirty="0"/>
              <a:t>: 	What are the future research directions of the application of privacy-preserving</a:t>
            </a:r>
          </a:p>
          <a:p>
            <a:r>
              <a:rPr lang="en-US" sz="1600" b="1" i="1" dirty="0"/>
              <a:t>	techniques on data markets for IoT devices?</a:t>
            </a:r>
          </a:p>
        </p:txBody>
      </p:sp>
      <p:sp>
        <p:nvSpPr>
          <p:cNvPr id="11" name="Oval 4">
            <a:extLst>
              <a:ext uri="{FF2B5EF4-FFF2-40B4-BE49-F238E27FC236}">
                <a16:creationId xmlns:a16="http://schemas.microsoft.com/office/drawing/2014/main" id="{48A3AB7E-2AE7-4056-BC5E-40DC314A0AFB}"/>
              </a:ext>
            </a:extLst>
          </p:cNvPr>
          <p:cNvSpPr>
            <a:spLocks noChangeAspect="1"/>
          </p:cNvSpPr>
          <p:nvPr/>
        </p:nvSpPr>
        <p:spPr bwMode="auto">
          <a:xfrm>
            <a:off x="347110" y="980728"/>
            <a:ext cx="776166" cy="776166"/>
          </a:xfrm>
          <a:prstGeom prst="ellipse">
            <a:avLst/>
          </a:prstGeom>
          <a:solidFill>
            <a:srgbClr val="003359"/>
          </a:solidFill>
          <a:ln>
            <a:noFill/>
          </a:ln>
          <a:effectLst>
            <a:outerShdw blurRad="50800" dist="38100" dir="2700000" algn="tl" rotWithShape="0">
              <a:prstClr val="black">
                <a:alpha val="40000"/>
              </a:prstClr>
            </a:outerShdw>
          </a:effectLst>
        </p:spPr>
        <p:style>
          <a:lnRef idx="0">
            <a:srgbClr val="000000"/>
          </a:lnRef>
          <a:fillRef idx="0">
            <a:srgbClr val="000000"/>
          </a:fillRef>
          <a:effectRef idx="0">
            <a:srgbClr val="000000"/>
          </a:effectRef>
          <a:fontRef idx="minor">
            <a:schemeClr val="lt1"/>
          </a:fontRef>
        </p:style>
        <p:txBody>
          <a:bodyPr rtlCol="0" anchor="ctr"/>
          <a:lstStyle/>
          <a:p>
            <a:pPr algn="ctr">
              <a:defRPr/>
            </a:pPr>
            <a:r>
              <a:rPr lang="en-US" sz="1100" dirty="0"/>
              <a:t>RQ4</a:t>
            </a:r>
            <a:endParaRPr dirty="0"/>
          </a:p>
        </p:txBody>
      </p:sp>
      <p:pic>
        <p:nvPicPr>
          <p:cNvPr id="8" name="Grafik 7">
            <a:extLst>
              <a:ext uri="{FF2B5EF4-FFF2-40B4-BE49-F238E27FC236}">
                <a16:creationId xmlns:a16="http://schemas.microsoft.com/office/drawing/2014/main" id="{2326EBBD-2D92-4924-9B4E-1F15C7FE48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903" y="2124287"/>
            <a:ext cx="616228" cy="616228"/>
          </a:xfrm>
          <a:prstGeom prst="rect">
            <a:avLst/>
          </a:prstGeom>
        </p:spPr>
      </p:pic>
      <p:pic>
        <p:nvPicPr>
          <p:cNvPr id="14" name="Grafik 13">
            <a:extLst>
              <a:ext uri="{FF2B5EF4-FFF2-40B4-BE49-F238E27FC236}">
                <a16:creationId xmlns:a16="http://schemas.microsoft.com/office/drawing/2014/main" id="{C43ABA1A-D5EE-40E3-8490-5C6CC252FC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903" y="3035664"/>
            <a:ext cx="616228" cy="616228"/>
          </a:xfrm>
          <a:prstGeom prst="rect">
            <a:avLst/>
          </a:prstGeom>
        </p:spPr>
      </p:pic>
      <p:pic>
        <p:nvPicPr>
          <p:cNvPr id="15" name="Grafik 14">
            <a:extLst>
              <a:ext uri="{FF2B5EF4-FFF2-40B4-BE49-F238E27FC236}">
                <a16:creationId xmlns:a16="http://schemas.microsoft.com/office/drawing/2014/main" id="{A2FEDA2C-B10C-4DE4-891A-21A1BFEF71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903" y="3947041"/>
            <a:ext cx="616228" cy="616228"/>
          </a:xfrm>
          <a:prstGeom prst="rect">
            <a:avLst/>
          </a:prstGeom>
        </p:spPr>
      </p:pic>
      <p:pic>
        <p:nvPicPr>
          <p:cNvPr id="16" name="Grafik 15">
            <a:extLst>
              <a:ext uri="{FF2B5EF4-FFF2-40B4-BE49-F238E27FC236}">
                <a16:creationId xmlns:a16="http://schemas.microsoft.com/office/drawing/2014/main" id="{2D2CDC12-92D1-47B8-8D86-83D4DEDAD1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903" y="4858417"/>
            <a:ext cx="616228" cy="616228"/>
          </a:xfrm>
          <a:prstGeom prst="rect">
            <a:avLst/>
          </a:prstGeom>
        </p:spPr>
      </p:pic>
      <p:pic>
        <p:nvPicPr>
          <p:cNvPr id="17" name="Grafik 16">
            <a:extLst>
              <a:ext uri="{FF2B5EF4-FFF2-40B4-BE49-F238E27FC236}">
                <a16:creationId xmlns:a16="http://schemas.microsoft.com/office/drawing/2014/main" id="{CB701708-BCAE-4C76-ABBF-A3631B94D3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903" y="5713746"/>
            <a:ext cx="616228" cy="616228"/>
          </a:xfrm>
          <a:prstGeom prst="rect">
            <a:avLst/>
          </a:prstGeom>
        </p:spPr>
      </p:pic>
      <p:sp>
        <p:nvSpPr>
          <p:cNvPr id="18" name="Textfeld 17">
            <a:extLst>
              <a:ext uri="{FF2B5EF4-FFF2-40B4-BE49-F238E27FC236}">
                <a16:creationId xmlns:a16="http://schemas.microsoft.com/office/drawing/2014/main" id="{AA313FFA-9A76-49B4-9FEB-7CBCFAB1FA35}"/>
              </a:ext>
            </a:extLst>
          </p:cNvPr>
          <p:cNvSpPr txBox="1"/>
          <p:nvPr/>
        </p:nvSpPr>
        <p:spPr bwMode="auto">
          <a:xfrm>
            <a:off x="1123275" y="2124287"/>
            <a:ext cx="10401975"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Solving the computational and scalability challenge inherent to IoT devices would tackle many of the problems created by current solutions</a:t>
            </a:r>
            <a:endParaRPr lang="de-DE" dirty="0"/>
          </a:p>
        </p:txBody>
      </p:sp>
      <p:sp>
        <p:nvSpPr>
          <p:cNvPr id="19" name="Textfeld 18">
            <a:extLst>
              <a:ext uri="{FF2B5EF4-FFF2-40B4-BE49-F238E27FC236}">
                <a16:creationId xmlns:a16="http://schemas.microsoft.com/office/drawing/2014/main" id="{BF94BD6C-35D6-4891-87FF-3C738FCF6279}"/>
              </a:ext>
            </a:extLst>
          </p:cNvPr>
          <p:cNvSpPr txBox="1"/>
          <p:nvPr/>
        </p:nvSpPr>
        <p:spPr bwMode="auto">
          <a:xfrm>
            <a:off x="1123276" y="3035664"/>
            <a:ext cx="10085292"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Further exploring how other IoT features could enable further techniques that are not possible in other frameworks. For example, using the physical proximity of IoT devices for data </a:t>
            </a:r>
            <a:r>
              <a:rPr lang="en-US"/>
              <a:t>correctness verification. </a:t>
            </a:r>
            <a:endParaRPr lang="de-DE" dirty="0"/>
          </a:p>
        </p:txBody>
      </p:sp>
      <p:sp>
        <p:nvSpPr>
          <p:cNvPr id="20" name="Textfeld 19">
            <a:extLst>
              <a:ext uri="{FF2B5EF4-FFF2-40B4-BE49-F238E27FC236}">
                <a16:creationId xmlns:a16="http://schemas.microsoft.com/office/drawing/2014/main" id="{628BC1E8-88F5-417D-89CC-640974E98125}"/>
              </a:ext>
            </a:extLst>
          </p:cNvPr>
          <p:cNvSpPr txBox="1"/>
          <p:nvPr/>
        </p:nvSpPr>
        <p:spPr bwMode="auto">
          <a:xfrm>
            <a:off x="1123276" y="3947041"/>
            <a:ext cx="1008529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dirty="0" err="1"/>
              <a:t>Defining</a:t>
            </a:r>
            <a:r>
              <a:rPr lang="de-DE" dirty="0"/>
              <a:t> global </a:t>
            </a:r>
            <a:r>
              <a:rPr lang="de-DE" dirty="0" err="1"/>
              <a:t>standards</a:t>
            </a:r>
            <a:r>
              <a:rPr lang="de-DE" dirty="0"/>
              <a:t> </a:t>
            </a:r>
            <a:r>
              <a:rPr lang="de-DE" dirty="0" err="1"/>
              <a:t>for</a:t>
            </a:r>
            <a:r>
              <a:rPr lang="de-DE" dirty="0"/>
              <a:t> </a:t>
            </a:r>
            <a:r>
              <a:rPr lang="de-DE" dirty="0" err="1"/>
              <a:t>machine-readible</a:t>
            </a:r>
            <a:r>
              <a:rPr lang="de-DE" dirty="0"/>
              <a:t> </a:t>
            </a:r>
            <a:r>
              <a:rPr lang="de-DE" dirty="0" err="1"/>
              <a:t>privacy</a:t>
            </a:r>
            <a:r>
              <a:rPr lang="de-DE" dirty="0"/>
              <a:t> </a:t>
            </a:r>
            <a:r>
              <a:rPr lang="de-DE" dirty="0" err="1"/>
              <a:t>parameters</a:t>
            </a:r>
            <a:endParaRPr lang="de-DE" dirty="0"/>
          </a:p>
        </p:txBody>
      </p:sp>
      <p:sp>
        <p:nvSpPr>
          <p:cNvPr id="21" name="Textfeld 20">
            <a:extLst>
              <a:ext uri="{FF2B5EF4-FFF2-40B4-BE49-F238E27FC236}">
                <a16:creationId xmlns:a16="http://schemas.microsoft.com/office/drawing/2014/main" id="{D2E8C5F8-4F18-4A27-8B5F-FF7E89C2FA3C}"/>
              </a:ext>
            </a:extLst>
          </p:cNvPr>
          <p:cNvSpPr txBox="1"/>
          <p:nvPr/>
        </p:nvSpPr>
        <p:spPr bwMode="auto">
          <a:xfrm>
            <a:off x="1123276" y="4839558"/>
            <a:ext cx="1008529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Further researching adequate legal measures for IoT data </a:t>
            </a:r>
            <a:r>
              <a:rPr lang="de-DE" dirty="0" err="1"/>
              <a:t>markets</a:t>
            </a:r>
            <a:r>
              <a:rPr lang="de-DE" dirty="0"/>
              <a:t> </a:t>
            </a:r>
            <a:r>
              <a:rPr lang="de-DE" dirty="0" err="1"/>
              <a:t>regarding</a:t>
            </a:r>
            <a:r>
              <a:rPr lang="de-DE" dirty="0"/>
              <a:t> </a:t>
            </a:r>
            <a:r>
              <a:rPr lang="de-DE" dirty="0" err="1"/>
              <a:t>privacy</a:t>
            </a:r>
            <a:r>
              <a:rPr lang="de-DE" dirty="0"/>
              <a:t> </a:t>
            </a:r>
            <a:r>
              <a:rPr lang="de-DE" dirty="0" err="1"/>
              <a:t>preservation</a:t>
            </a:r>
            <a:endParaRPr lang="de-DE" dirty="0"/>
          </a:p>
        </p:txBody>
      </p:sp>
      <p:sp>
        <p:nvSpPr>
          <p:cNvPr id="22" name="Textfeld 21">
            <a:extLst>
              <a:ext uri="{FF2B5EF4-FFF2-40B4-BE49-F238E27FC236}">
                <a16:creationId xmlns:a16="http://schemas.microsoft.com/office/drawing/2014/main" id="{D7802C0A-4A73-4243-8F79-4F02B9081A2F}"/>
              </a:ext>
            </a:extLst>
          </p:cNvPr>
          <p:cNvSpPr txBox="1"/>
          <p:nvPr/>
        </p:nvSpPr>
        <p:spPr bwMode="auto">
          <a:xfrm>
            <a:off x="1123276" y="5677825"/>
            <a:ext cx="1008529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dirty="0"/>
              <a:t>The </a:t>
            </a:r>
            <a:r>
              <a:rPr lang="de-DE" dirty="0" err="1"/>
              <a:t>development</a:t>
            </a:r>
            <a:r>
              <a:rPr lang="de-DE" dirty="0"/>
              <a:t> </a:t>
            </a:r>
            <a:r>
              <a:rPr lang="de-DE" dirty="0" err="1"/>
              <a:t>of</a:t>
            </a:r>
            <a:r>
              <a:rPr lang="de-DE" dirty="0"/>
              <a:t> </a:t>
            </a:r>
            <a:r>
              <a:rPr lang="de-DE" dirty="0" err="1"/>
              <a:t>effective</a:t>
            </a:r>
            <a:r>
              <a:rPr lang="de-DE" dirty="0"/>
              <a:t> pricing </a:t>
            </a:r>
            <a:r>
              <a:rPr lang="de-DE" dirty="0" err="1"/>
              <a:t>mechanisms</a:t>
            </a:r>
            <a:endParaRPr lang="de-DE" dirty="0"/>
          </a:p>
        </p:txBody>
      </p:sp>
    </p:spTree>
    <p:extLst>
      <p:ext uri="{BB962C8B-B14F-4D97-AF65-F5344CB8AC3E}">
        <p14:creationId xmlns:p14="http://schemas.microsoft.com/office/powerpoint/2010/main" val="157189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3074"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itle 1"/>
          <p:cNvSpPr>
            <a:spLocks noGrp="1"/>
          </p:cNvSpPr>
          <p:nvPr>
            <p:ph type="title"/>
          </p:nvPr>
        </p:nvSpPr>
        <p:spPr bwMode="auto"/>
        <p:txBody>
          <a:bodyPr/>
          <a:lstStyle/>
          <a:p>
            <a:pPr>
              <a:defRPr/>
            </a:pPr>
            <a:fld id="{ECAA5B6C-9047-4C54-A4A6-9E7B83EB0D92}" type="datetime'Agenda'">
              <a:rPr lang="en-US"/>
              <a:t>Agenda</a:t>
            </a:fld>
            <a:endParaRPr lang="en-US"/>
          </a:p>
        </p:txBody>
      </p:sp>
      <p:sp>
        <p:nvSpPr>
          <p:cNvPr id="6" name="Slide Number Placeholder 2"/>
          <p:cNvSpPr>
            <a:spLocks noGrp="1"/>
          </p:cNvSpPr>
          <p:nvPr>
            <p:ph type="sldNum" sz="quarter" idx="12"/>
          </p:nvPr>
        </p:nvSpPr>
        <p:spPr bwMode="auto"/>
        <p:txBody>
          <a:bodyPr/>
          <a:lstStyle/>
          <a:p>
            <a:pPr>
              <a:defRPr/>
            </a:pPr>
            <a:fld id="{53F79391-FD8B-4951-B07A-A389C4C7CA7B}" type="slidenum">
              <a:rPr lang="en-US"/>
              <a:t>2</a:t>
            </a:fld>
            <a:endParaRPr lang="en-US"/>
          </a:p>
        </p:txBody>
      </p:sp>
      <p:cxnSp>
        <p:nvCxnSpPr>
          <p:cNvPr id="7" name="Straight Connector 14"/>
          <p:cNvCxnSpPr>
            <a:cxnSpLocks/>
            <a:stCxn id="8" idx="4"/>
          </p:cNvCxnSpPr>
          <p:nvPr/>
        </p:nvCxnSpPr>
        <p:spPr bwMode="auto">
          <a:xfrm>
            <a:off x="2999858" y="2455906"/>
            <a:ext cx="0" cy="3328985"/>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Oval 15"/>
          <p:cNvSpPr>
            <a:spLocks noChangeAspect="1"/>
          </p:cNvSpPr>
          <p:nvPr/>
        </p:nvSpPr>
        <p:spPr bwMode="auto">
          <a:xfrm>
            <a:off x="2460437" y="1377062"/>
            <a:ext cx="1078844" cy="1078844"/>
          </a:xfrm>
          <a:prstGeom prst="ellipse">
            <a:avLst/>
          </a:prstGeom>
          <a:solidFill>
            <a:srgbClr val="003359"/>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1</a:t>
            </a:r>
            <a:endParaRPr/>
          </a:p>
        </p:txBody>
      </p:sp>
      <p:sp>
        <p:nvSpPr>
          <p:cNvPr id="9" name="Rectangle 18"/>
          <p:cNvSpPr/>
          <p:nvPr/>
        </p:nvSpPr>
        <p:spPr bwMode="auto">
          <a:xfrm>
            <a:off x="4007768" y="1747207"/>
            <a:ext cx="4400564" cy="400110"/>
          </a:xfrm>
          <a:prstGeom prst="rect">
            <a:avLst/>
          </a:prstGeom>
        </p:spPr>
        <p:txBody>
          <a:bodyPr wrap="none">
            <a:spAutoFit/>
          </a:bodyPr>
          <a:lstStyle/>
          <a:p>
            <a:pPr>
              <a:defRPr/>
            </a:pPr>
            <a:r>
              <a:rPr lang="en-US" sz="2000" b="1">
                <a:latin typeface="Source Sans Pro"/>
                <a:ea typeface="Source Sans Pro"/>
              </a:rPr>
              <a:t>Introduction and problem statement </a:t>
            </a:r>
            <a:endParaRPr/>
          </a:p>
        </p:txBody>
      </p:sp>
      <p:sp>
        <p:nvSpPr>
          <p:cNvPr id="10" name="Oval 20"/>
          <p:cNvSpPr>
            <a:spLocks noChangeAspect="1"/>
          </p:cNvSpPr>
          <p:nvPr/>
        </p:nvSpPr>
        <p:spPr bwMode="auto">
          <a:xfrm>
            <a:off x="2460437" y="2673768"/>
            <a:ext cx="1078844" cy="1078844"/>
          </a:xfrm>
          <a:prstGeom prst="ellipse">
            <a:avLst/>
          </a:prstGeom>
          <a:solidFill>
            <a:srgbClr val="003359"/>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2</a:t>
            </a:r>
            <a:endParaRPr/>
          </a:p>
        </p:txBody>
      </p:sp>
      <p:sp>
        <p:nvSpPr>
          <p:cNvPr id="11" name="Rectangle 23"/>
          <p:cNvSpPr/>
          <p:nvPr/>
        </p:nvSpPr>
        <p:spPr bwMode="auto">
          <a:xfrm>
            <a:off x="4007768" y="3043913"/>
            <a:ext cx="2842445" cy="400110"/>
          </a:xfrm>
          <a:prstGeom prst="rect">
            <a:avLst/>
          </a:prstGeom>
        </p:spPr>
        <p:txBody>
          <a:bodyPr wrap="none">
            <a:spAutoFit/>
          </a:bodyPr>
          <a:lstStyle/>
          <a:p>
            <a:pPr>
              <a:defRPr/>
            </a:pPr>
            <a:r>
              <a:rPr lang="en-US" sz="2000" b="1">
                <a:latin typeface="Source Sans Pro"/>
                <a:ea typeface="Source Sans Pro"/>
              </a:rPr>
              <a:t>Research methodology </a:t>
            </a:r>
            <a:endParaRPr/>
          </a:p>
        </p:txBody>
      </p:sp>
      <p:sp>
        <p:nvSpPr>
          <p:cNvPr id="12" name="Oval 37"/>
          <p:cNvSpPr>
            <a:spLocks noChangeAspect="1"/>
          </p:cNvSpPr>
          <p:nvPr/>
        </p:nvSpPr>
        <p:spPr bwMode="auto">
          <a:xfrm>
            <a:off x="2460437" y="5193342"/>
            <a:ext cx="1078844" cy="1078844"/>
          </a:xfrm>
          <a:prstGeom prst="ellipse">
            <a:avLst/>
          </a:prstGeom>
          <a:solidFill>
            <a:srgbClr val="003359"/>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4</a:t>
            </a:r>
            <a:endParaRPr/>
          </a:p>
        </p:txBody>
      </p:sp>
      <p:sp>
        <p:nvSpPr>
          <p:cNvPr id="13" name="Oval 38"/>
          <p:cNvSpPr>
            <a:spLocks noChangeAspect="1"/>
          </p:cNvSpPr>
          <p:nvPr/>
        </p:nvSpPr>
        <p:spPr bwMode="auto">
          <a:xfrm>
            <a:off x="2460437" y="3935474"/>
            <a:ext cx="1078844" cy="1078844"/>
          </a:xfrm>
          <a:prstGeom prst="ellipse">
            <a:avLst/>
          </a:prstGeom>
          <a:solidFill>
            <a:srgbClr val="003359"/>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3</a:t>
            </a:r>
            <a:endParaRPr/>
          </a:p>
        </p:txBody>
      </p:sp>
      <p:sp>
        <p:nvSpPr>
          <p:cNvPr id="14" name="Rectangle 41"/>
          <p:cNvSpPr/>
          <p:nvPr/>
        </p:nvSpPr>
        <p:spPr bwMode="auto">
          <a:xfrm>
            <a:off x="4007768" y="4305619"/>
            <a:ext cx="1019831" cy="400110"/>
          </a:xfrm>
          <a:prstGeom prst="rect">
            <a:avLst/>
          </a:prstGeom>
        </p:spPr>
        <p:txBody>
          <a:bodyPr wrap="none">
            <a:spAutoFit/>
          </a:bodyPr>
          <a:lstStyle/>
          <a:p>
            <a:pPr>
              <a:defRPr/>
            </a:pPr>
            <a:r>
              <a:rPr lang="en-US" sz="2000" b="1">
                <a:latin typeface="Source Sans Pro"/>
                <a:ea typeface="Source Sans Pro"/>
                <a:cs typeface="Source Sans Pro"/>
              </a:rPr>
              <a:t>Results</a:t>
            </a:r>
            <a:endParaRPr/>
          </a:p>
        </p:txBody>
      </p:sp>
      <p:sp>
        <p:nvSpPr>
          <p:cNvPr id="15" name="Rectangle 44"/>
          <p:cNvSpPr/>
          <p:nvPr/>
        </p:nvSpPr>
        <p:spPr bwMode="auto">
          <a:xfrm>
            <a:off x="4007768" y="5563487"/>
            <a:ext cx="3070071" cy="400110"/>
          </a:xfrm>
          <a:prstGeom prst="rect">
            <a:avLst/>
          </a:prstGeom>
        </p:spPr>
        <p:txBody>
          <a:bodyPr wrap="none">
            <a:spAutoFit/>
          </a:bodyPr>
          <a:lstStyle/>
          <a:p>
            <a:pPr>
              <a:defRPr/>
            </a:pPr>
            <a:r>
              <a:rPr lang="de-DE" sz="2000" b="1" dirty="0">
                <a:latin typeface="Source Sans Pro"/>
                <a:ea typeface="Source Sans Pro"/>
              </a:rPr>
              <a:t>Key </a:t>
            </a:r>
            <a:r>
              <a:rPr lang="de-DE" sz="2000" b="1" dirty="0" err="1">
                <a:latin typeface="Source Sans Pro"/>
                <a:ea typeface="Source Sans Pro"/>
              </a:rPr>
              <a:t>findings</a:t>
            </a:r>
            <a:r>
              <a:rPr lang="de-DE" sz="2000" b="1" dirty="0">
                <a:latin typeface="Source Sans Pro"/>
                <a:ea typeface="Source Sans Pro"/>
              </a:rPr>
              <a:t> and </a:t>
            </a:r>
            <a:r>
              <a:rPr lang="de-DE" sz="2000" b="1" dirty="0" err="1">
                <a:latin typeface="Source Sans Pro"/>
                <a:ea typeface="Source Sans Pro"/>
              </a:rPr>
              <a:t>outlook</a:t>
            </a:r>
            <a:r>
              <a:rPr lang="de-DE" sz="2000" dirty="0"/>
              <a:t> </a:t>
            </a:r>
            <a:endParaRPr dirty="0"/>
          </a:p>
        </p:txBody>
      </p:sp>
      <p:sp>
        <p:nvSpPr>
          <p:cNvPr id="16" name="Fußzeilenplatzhalter 4"/>
          <p:cNvSpPr>
            <a:spLocks noGrp="1"/>
          </p:cNvSpPr>
          <p:nvPr>
            <p:ph type="ftr" sz="quarter" idx="11"/>
          </p:nvPr>
        </p:nvSpPr>
        <p:spPr bwMode="auto">
          <a:xfrm>
            <a:off x="332903" y="6569076"/>
            <a:ext cx="5761567" cy="288924"/>
          </a:xfrm>
        </p:spPr>
        <p:txBody>
          <a:bodyPr/>
          <a:lstStyle/>
          <a:p>
            <a:pPr>
              <a:defRPr/>
            </a:pPr>
            <a:r>
              <a:rPr lang="en-US" dirty="0">
                <a:latin typeface="Arial"/>
                <a:cs typeface="Arial"/>
              </a:rPr>
              <a:t>19.10.2020 – Ilias Soto-Alaoui – Bachelor’s Thesis Final Presentation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1506"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itle 1"/>
          <p:cNvSpPr>
            <a:spLocks noGrp="1"/>
          </p:cNvSpPr>
          <p:nvPr>
            <p:ph type="title"/>
          </p:nvPr>
        </p:nvSpPr>
        <p:spPr bwMode="auto"/>
        <p:txBody>
          <a:bodyPr/>
          <a:lstStyle/>
          <a:p>
            <a:pPr>
              <a:defRPr/>
            </a:pPr>
            <a:fld id="{ECAA5B6C-9047-4C54-A4A6-9E7B83EB0D92}" type="datetime'Agenda'">
              <a:rPr lang="en-US"/>
              <a:t>Agenda</a:t>
            </a:fld>
            <a:endParaRPr lang="en-US"/>
          </a:p>
        </p:txBody>
      </p:sp>
      <p:sp>
        <p:nvSpPr>
          <p:cNvPr id="6" name="Slide Number Placeholder 2"/>
          <p:cNvSpPr>
            <a:spLocks noGrp="1"/>
          </p:cNvSpPr>
          <p:nvPr>
            <p:ph type="sldNum" sz="quarter" idx="12"/>
          </p:nvPr>
        </p:nvSpPr>
        <p:spPr bwMode="auto"/>
        <p:txBody>
          <a:bodyPr/>
          <a:lstStyle/>
          <a:p>
            <a:pPr>
              <a:defRPr/>
            </a:pPr>
            <a:fld id="{53F79391-FD8B-4951-B07A-A389C4C7CA7B}" type="slidenum">
              <a:rPr lang="en-US"/>
              <a:t>20</a:t>
            </a:fld>
            <a:endParaRPr lang="en-US"/>
          </a:p>
        </p:txBody>
      </p:sp>
      <p:cxnSp>
        <p:nvCxnSpPr>
          <p:cNvPr id="7" name="Straight Connector 14"/>
          <p:cNvCxnSpPr>
            <a:cxnSpLocks/>
            <a:stCxn id="8" idx="4"/>
          </p:cNvCxnSpPr>
          <p:nvPr/>
        </p:nvCxnSpPr>
        <p:spPr bwMode="auto">
          <a:xfrm>
            <a:off x="2999858" y="2455906"/>
            <a:ext cx="0" cy="3328985"/>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Oval 15"/>
          <p:cNvSpPr>
            <a:spLocks noChangeAspect="1"/>
          </p:cNvSpPr>
          <p:nvPr/>
        </p:nvSpPr>
        <p:spPr bwMode="auto">
          <a:xfrm>
            <a:off x="2460437" y="1377062"/>
            <a:ext cx="1078844" cy="1078844"/>
          </a:xfrm>
          <a:prstGeom prst="ellipse">
            <a:avLst/>
          </a:prstGeom>
          <a:solidFill>
            <a:srgbClr val="BDBB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1</a:t>
            </a:r>
            <a:endParaRPr/>
          </a:p>
        </p:txBody>
      </p:sp>
      <p:sp>
        <p:nvSpPr>
          <p:cNvPr id="9" name="Rectangle 18"/>
          <p:cNvSpPr/>
          <p:nvPr/>
        </p:nvSpPr>
        <p:spPr bwMode="auto">
          <a:xfrm>
            <a:off x="4007768" y="1747207"/>
            <a:ext cx="4400564" cy="400110"/>
          </a:xfrm>
          <a:prstGeom prst="rect">
            <a:avLst/>
          </a:prstGeom>
        </p:spPr>
        <p:txBody>
          <a:bodyPr wrap="none">
            <a:spAutoFit/>
          </a:bodyPr>
          <a:lstStyle/>
          <a:p>
            <a:pPr>
              <a:defRPr/>
            </a:pPr>
            <a:r>
              <a:rPr lang="en-US" sz="2000" b="1">
                <a:latin typeface="Source Sans Pro"/>
                <a:ea typeface="Source Sans Pro"/>
              </a:rPr>
              <a:t>Introduction and problem statement </a:t>
            </a:r>
            <a:endParaRPr/>
          </a:p>
        </p:txBody>
      </p:sp>
      <p:sp>
        <p:nvSpPr>
          <p:cNvPr id="10" name="Oval 20"/>
          <p:cNvSpPr>
            <a:spLocks noChangeAspect="1"/>
          </p:cNvSpPr>
          <p:nvPr/>
        </p:nvSpPr>
        <p:spPr bwMode="auto">
          <a:xfrm>
            <a:off x="2460437" y="2673768"/>
            <a:ext cx="1078844" cy="1078844"/>
          </a:xfrm>
          <a:prstGeom prst="ellipse">
            <a:avLst/>
          </a:prstGeom>
          <a:solidFill>
            <a:srgbClr val="BDBB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2</a:t>
            </a:r>
            <a:endParaRPr/>
          </a:p>
        </p:txBody>
      </p:sp>
      <p:sp>
        <p:nvSpPr>
          <p:cNvPr id="11" name="Rectangle 23"/>
          <p:cNvSpPr/>
          <p:nvPr/>
        </p:nvSpPr>
        <p:spPr bwMode="auto">
          <a:xfrm>
            <a:off x="4007768" y="3043913"/>
            <a:ext cx="2842445" cy="400110"/>
          </a:xfrm>
          <a:prstGeom prst="rect">
            <a:avLst/>
          </a:prstGeom>
        </p:spPr>
        <p:txBody>
          <a:bodyPr wrap="none">
            <a:spAutoFit/>
          </a:bodyPr>
          <a:lstStyle/>
          <a:p>
            <a:pPr>
              <a:defRPr/>
            </a:pPr>
            <a:r>
              <a:rPr lang="en-US" sz="2000" b="1">
                <a:latin typeface="Source Sans Pro"/>
                <a:ea typeface="Source Sans Pro"/>
              </a:rPr>
              <a:t>Research methodology </a:t>
            </a:r>
            <a:endParaRPr/>
          </a:p>
        </p:txBody>
      </p:sp>
      <p:sp>
        <p:nvSpPr>
          <p:cNvPr id="12" name="Oval 37"/>
          <p:cNvSpPr>
            <a:spLocks noChangeAspect="1"/>
          </p:cNvSpPr>
          <p:nvPr/>
        </p:nvSpPr>
        <p:spPr bwMode="auto">
          <a:xfrm>
            <a:off x="2460437" y="5193342"/>
            <a:ext cx="1078844" cy="1078844"/>
          </a:xfrm>
          <a:prstGeom prst="ellipse">
            <a:avLst/>
          </a:prstGeom>
          <a:solidFill>
            <a:srgbClr val="003359"/>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4</a:t>
            </a:r>
            <a:endParaRPr/>
          </a:p>
        </p:txBody>
      </p:sp>
      <p:sp>
        <p:nvSpPr>
          <p:cNvPr id="13" name="Oval 38"/>
          <p:cNvSpPr>
            <a:spLocks noChangeAspect="1"/>
          </p:cNvSpPr>
          <p:nvPr/>
        </p:nvSpPr>
        <p:spPr bwMode="auto">
          <a:xfrm>
            <a:off x="2460437" y="3935474"/>
            <a:ext cx="1078844" cy="1078844"/>
          </a:xfrm>
          <a:prstGeom prst="ellipse">
            <a:avLst/>
          </a:prstGeom>
          <a:solidFill>
            <a:srgbClr val="BDBB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3</a:t>
            </a:r>
            <a:endParaRPr/>
          </a:p>
        </p:txBody>
      </p:sp>
      <p:sp>
        <p:nvSpPr>
          <p:cNvPr id="14" name="Rectangle 41"/>
          <p:cNvSpPr/>
          <p:nvPr/>
        </p:nvSpPr>
        <p:spPr bwMode="auto">
          <a:xfrm>
            <a:off x="4007768" y="4305619"/>
            <a:ext cx="1019831" cy="400110"/>
          </a:xfrm>
          <a:prstGeom prst="rect">
            <a:avLst/>
          </a:prstGeom>
        </p:spPr>
        <p:txBody>
          <a:bodyPr wrap="none">
            <a:spAutoFit/>
          </a:bodyPr>
          <a:lstStyle/>
          <a:p>
            <a:pPr>
              <a:defRPr/>
            </a:pPr>
            <a:r>
              <a:rPr lang="en-US" sz="2000" b="1">
                <a:latin typeface="Source Sans Pro"/>
                <a:ea typeface="Source Sans Pro"/>
                <a:cs typeface="Source Sans Pro"/>
              </a:rPr>
              <a:t>Results</a:t>
            </a:r>
            <a:endParaRPr/>
          </a:p>
        </p:txBody>
      </p:sp>
      <p:sp>
        <p:nvSpPr>
          <p:cNvPr id="15" name="Rectangle 44"/>
          <p:cNvSpPr/>
          <p:nvPr/>
        </p:nvSpPr>
        <p:spPr bwMode="auto">
          <a:xfrm>
            <a:off x="4007768" y="5563487"/>
            <a:ext cx="3070071" cy="400110"/>
          </a:xfrm>
          <a:prstGeom prst="rect">
            <a:avLst/>
          </a:prstGeom>
        </p:spPr>
        <p:txBody>
          <a:bodyPr wrap="none">
            <a:spAutoFit/>
          </a:bodyPr>
          <a:lstStyle/>
          <a:p>
            <a:pPr>
              <a:defRPr/>
            </a:pPr>
            <a:r>
              <a:rPr lang="de-DE" sz="2000" b="1">
                <a:latin typeface="Source Sans Pro"/>
                <a:ea typeface="Source Sans Pro"/>
              </a:rPr>
              <a:t>Key findings and outlook</a:t>
            </a:r>
            <a:r>
              <a:rPr lang="de-DE" sz="2000"/>
              <a:t> </a:t>
            </a:r>
            <a:endParaRPr/>
          </a:p>
        </p:txBody>
      </p:sp>
      <p:sp>
        <p:nvSpPr>
          <p:cNvPr id="16"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2530"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Oval 6"/>
          <p:cNvSpPr/>
          <p:nvPr/>
        </p:nvSpPr>
        <p:spPr bwMode="auto">
          <a:xfrm>
            <a:off x="623872" y="1602964"/>
            <a:ext cx="4320000" cy="4320000"/>
          </a:xfrm>
          <a:prstGeom prst="ellipse">
            <a:avLst/>
          </a:prstGeom>
          <a:noFill/>
          <a:ln w="28575">
            <a:solidFill>
              <a:srgbClr val="003359"/>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a:lnSpc>
                <a:spcPct val="100000"/>
              </a:lnSpc>
              <a:spcBef>
                <a:spcPts val="0"/>
              </a:spcBef>
              <a:spcAft>
                <a:spcPts val="0"/>
              </a:spcAft>
              <a:buClrTx/>
              <a:buSzTx/>
              <a:buFontTx/>
              <a:buNone/>
              <a:defRPr/>
            </a:pPr>
            <a:endParaRPr lang="en-US">
              <a:solidFill>
                <a:schemeClr val="tx1"/>
              </a:solidFill>
              <a:cs typeface="Arial"/>
            </a:endParaRPr>
          </a:p>
        </p:txBody>
      </p:sp>
      <p:pic>
        <p:nvPicPr>
          <p:cNvPr id="12" name="Graphic 5"/>
          <p:cNvPicPr>
            <a:picLocks noChangeAspect="1"/>
          </p:cNvPicPr>
          <p:nvPr/>
        </p:nvPicPr>
        <p:blipFill>
          <a:blip r:embed="rId5"/>
          <a:stretch/>
        </p:blipFill>
        <p:spPr bwMode="auto">
          <a:xfrm>
            <a:off x="983432" y="2495910"/>
            <a:ext cx="2592288" cy="2592288"/>
          </a:xfrm>
          <a:prstGeom prst="rect">
            <a:avLst/>
          </a:prstGeom>
        </p:spPr>
      </p:pic>
      <p:grpSp>
        <p:nvGrpSpPr>
          <p:cNvPr id="4" name="Gruppieren 3">
            <a:extLst>
              <a:ext uri="{FF2B5EF4-FFF2-40B4-BE49-F238E27FC236}">
                <a16:creationId xmlns:a16="http://schemas.microsoft.com/office/drawing/2014/main" id="{C4C33946-B55C-48F0-AAB4-918E2BF61E66}"/>
              </a:ext>
            </a:extLst>
          </p:cNvPr>
          <p:cNvGrpSpPr/>
          <p:nvPr/>
        </p:nvGrpSpPr>
        <p:grpSpPr>
          <a:xfrm>
            <a:off x="3176089" y="1096647"/>
            <a:ext cx="7816455" cy="5332633"/>
            <a:chOff x="3176089" y="1096647"/>
            <a:chExt cx="7816455" cy="5332633"/>
          </a:xfrm>
        </p:grpSpPr>
        <p:grpSp>
          <p:nvGrpSpPr>
            <p:cNvPr id="3" name="Gruppieren 2">
              <a:extLst>
                <a:ext uri="{FF2B5EF4-FFF2-40B4-BE49-F238E27FC236}">
                  <a16:creationId xmlns:a16="http://schemas.microsoft.com/office/drawing/2014/main" id="{233E013B-180B-41F0-8742-A1692BCD8F3C}"/>
                </a:ext>
              </a:extLst>
            </p:cNvPr>
            <p:cNvGrpSpPr/>
            <p:nvPr/>
          </p:nvGrpSpPr>
          <p:grpSpPr>
            <a:xfrm>
              <a:off x="3719735" y="1096647"/>
              <a:ext cx="7272809" cy="5332633"/>
              <a:chOff x="3719735" y="1096647"/>
              <a:chExt cx="7272809" cy="5332633"/>
            </a:xfrm>
          </p:grpSpPr>
          <p:sp>
            <p:nvSpPr>
              <p:cNvPr id="6" name="Rounded Rectangle 1"/>
              <p:cNvSpPr/>
              <p:nvPr/>
            </p:nvSpPr>
            <p:spPr bwMode="auto">
              <a:xfrm>
                <a:off x="3719735" y="1096647"/>
                <a:ext cx="6696744" cy="720080"/>
              </a:xfrm>
              <a:prstGeom prst="roundRect">
                <a:avLst>
                  <a:gd name="adj" fmla="val 50000"/>
                </a:avLst>
              </a:prstGeom>
              <a:solidFill>
                <a:schemeClr val="bg1"/>
              </a:solidFill>
              <a:ln w="38100">
                <a:solidFill>
                  <a:schemeClr val="tx1">
                    <a:lumMod val="95000"/>
                    <a:lumOff val="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t>There is an increasing attention of scientists in the research </a:t>
                </a:r>
                <a:r>
                  <a:rPr lang="de-DE" sz="1200" b="1" dirty="0" err="1"/>
                  <a:t>field</a:t>
                </a:r>
                <a:endParaRPr lang="en-US" sz="1200" dirty="0"/>
              </a:p>
            </p:txBody>
          </p:sp>
          <p:sp>
            <p:nvSpPr>
              <p:cNvPr id="7" name="Rounded Rectangle 34"/>
              <p:cNvSpPr/>
              <p:nvPr/>
            </p:nvSpPr>
            <p:spPr bwMode="auto">
              <a:xfrm>
                <a:off x="4007768" y="2019157"/>
                <a:ext cx="6696744" cy="720080"/>
              </a:xfrm>
              <a:prstGeom prst="roundRect">
                <a:avLst>
                  <a:gd name="adj" fmla="val 50000"/>
                </a:avLst>
              </a:prstGeom>
              <a:solidFill>
                <a:schemeClr val="bg1"/>
              </a:solidFill>
              <a:ln w="38100">
                <a:solidFill>
                  <a:schemeClr val="tx1">
                    <a:lumMod val="95000"/>
                    <a:lumOff val="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t>The privacy requirement for IoT data markets is a requirement that creates several conflicts within data market design</a:t>
                </a:r>
                <a:endParaRPr lang="en-US" sz="1200" dirty="0"/>
              </a:p>
            </p:txBody>
          </p:sp>
          <p:sp>
            <p:nvSpPr>
              <p:cNvPr id="8" name="Rounded Rectangle 35"/>
              <p:cNvSpPr/>
              <p:nvPr/>
            </p:nvSpPr>
            <p:spPr bwMode="auto">
              <a:xfrm>
                <a:off x="4295800" y="2941669"/>
                <a:ext cx="6696744" cy="720080"/>
              </a:xfrm>
              <a:prstGeom prst="roundRect">
                <a:avLst>
                  <a:gd name="adj" fmla="val 50000"/>
                </a:avLst>
              </a:prstGeom>
              <a:solidFill>
                <a:schemeClr val="bg1"/>
              </a:solidFill>
              <a:ln w="38100">
                <a:solidFill>
                  <a:schemeClr val="tx1">
                    <a:lumMod val="95000"/>
                    <a:lumOff val="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t>Encryption techniques to provide confidentiality must be adjusted to the available capabilities of the devices and to the required privacy level</a:t>
                </a:r>
                <a:endParaRPr lang="en-US" sz="1200" dirty="0"/>
              </a:p>
            </p:txBody>
          </p:sp>
          <p:sp>
            <p:nvSpPr>
              <p:cNvPr id="9" name="Rounded Rectangle 44"/>
              <p:cNvSpPr/>
              <p:nvPr/>
            </p:nvSpPr>
            <p:spPr bwMode="auto">
              <a:xfrm>
                <a:off x="4295800" y="3864180"/>
                <a:ext cx="6696744" cy="720080"/>
              </a:xfrm>
              <a:prstGeom prst="roundRect">
                <a:avLst>
                  <a:gd name="adj" fmla="val 50000"/>
                </a:avLst>
              </a:prstGeom>
              <a:solidFill>
                <a:schemeClr val="bg1"/>
              </a:solidFill>
              <a:ln w="38100">
                <a:solidFill>
                  <a:schemeClr val="tx1">
                    <a:lumMod val="95000"/>
                    <a:lumOff val="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t>Within data processing stages, homomorphic encryption, k-anonymity and </a:t>
                </a:r>
              </a:p>
              <a:p>
                <a:pPr algn="ctr"/>
                <a:r>
                  <a:rPr lang="en-US" sz="1200" b="1" dirty="0"/>
                  <a:t>Differential privacy are the most frequently used techniques</a:t>
                </a:r>
                <a:endParaRPr lang="en-US" sz="1200" dirty="0"/>
              </a:p>
            </p:txBody>
          </p:sp>
          <p:sp>
            <p:nvSpPr>
              <p:cNvPr id="10" name="Rounded Rectangle 50"/>
              <p:cNvSpPr/>
              <p:nvPr/>
            </p:nvSpPr>
            <p:spPr bwMode="auto">
              <a:xfrm>
                <a:off x="4007768" y="4786691"/>
                <a:ext cx="6696744" cy="720080"/>
              </a:xfrm>
              <a:prstGeom prst="roundRect">
                <a:avLst>
                  <a:gd name="adj" fmla="val 50000"/>
                </a:avLst>
              </a:prstGeom>
              <a:solidFill>
                <a:schemeClr val="bg1"/>
              </a:solidFill>
              <a:ln w="38100">
                <a:solidFill>
                  <a:schemeClr val="tx1">
                    <a:lumMod val="95000"/>
                    <a:lumOff val="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t>Blockchain and digital signatures are the two most frequently mentioned </a:t>
                </a:r>
              </a:p>
              <a:p>
                <a:pPr algn="ctr"/>
                <a:r>
                  <a:rPr lang="en-US" sz="1200" b="1" dirty="0"/>
                  <a:t>technologies for supporting accountability and data correctness</a:t>
                </a:r>
                <a:endParaRPr lang="en-US" sz="1200" dirty="0"/>
              </a:p>
            </p:txBody>
          </p:sp>
          <p:sp>
            <p:nvSpPr>
              <p:cNvPr id="11" name="Rounded Rectangle 51"/>
              <p:cNvSpPr/>
              <p:nvPr/>
            </p:nvSpPr>
            <p:spPr bwMode="auto">
              <a:xfrm>
                <a:off x="3719735" y="5709200"/>
                <a:ext cx="6696744" cy="720080"/>
              </a:xfrm>
              <a:prstGeom prst="roundRect">
                <a:avLst>
                  <a:gd name="adj" fmla="val 50000"/>
                </a:avLst>
              </a:prstGeom>
              <a:solidFill>
                <a:schemeClr val="bg1"/>
              </a:solidFill>
              <a:ln w="38100">
                <a:solidFill>
                  <a:schemeClr val="tx1">
                    <a:lumMod val="95000"/>
                    <a:lumOff val="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t>An efficient way to enable privacy preferences is through the definition of policies</a:t>
                </a:r>
                <a:endParaRPr lang="en-US" sz="1200" dirty="0"/>
              </a:p>
            </p:txBody>
          </p:sp>
        </p:grpSp>
        <p:sp>
          <p:nvSpPr>
            <p:cNvPr id="13" name="Rounded Rectangle 57"/>
            <p:cNvSpPr/>
            <p:nvPr/>
          </p:nvSpPr>
          <p:spPr bwMode="auto">
            <a:xfrm>
              <a:off x="3176089" y="1096647"/>
              <a:ext cx="759035" cy="720080"/>
            </a:xfrm>
            <a:prstGeom prst="roundRect">
              <a:avLst>
                <a:gd name="adj" fmla="val 50000"/>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1600">
                  <a:solidFill>
                    <a:schemeClr val="bg1"/>
                  </a:solidFill>
                  <a:cs typeface="Arial"/>
                </a:rPr>
                <a:t>1</a:t>
              </a:r>
              <a:endParaRPr sz="1600"/>
            </a:p>
          </p:txBody>
        </p:sp>
        <p:sp>
          <p:nvSpPr>
            <p:cNvPr id="14" name="Rounded Rectangle 58"/>
            <p:cNvSpPr/>
            <p:nvPr/>
          </p:nvSpPr>
          <p:spPr bwMode="auto">
            <a:xfrm>
              <a:off x="3176725" y="5709200"/>
              <a:ext cx="759035" cy="720080"/>
            </a:xfrm>
            <a:prstGeom prst="roundRect">
              <a:avLst>
                <a:gd name="adj" fmla="val 50000"/>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1600">
                  <a:solidFill>
                    <a:schemeClr val="bg1"/>
                  </a:solidFill>
                  <a:cs typeface="Arial"/>
                </a:rPr>
                <a:t>6</a:t>
              </a:r>
              <a:endParaRPr sz="1600"/>
            </a:p>
          </p:txBody>
        </p:sp>
        <p:sp>
          <p:nvSpPr>
            <p:cNvPr id="15" name="Rounded Rectangle 59"/>
            <p:cNvSpPr/>
            <p:nvPr/>
          </p:nvSpPr>
          <p:spPr bwMode="auto">
            <a:xfrm>
              <a:off x="3575720" y="2017690"/>
              <a:ext cx="759035" cy="720080"/>
            </a:xfrm>
            <a:prstGeom prst="roundRect">
              <a:avLst>
                <a:gd name="adj" fmla="val 50000"/>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1600">
                  <a:solidFill>
                    <a:schemeClr val="bg1"/>
                  </a:solidFill>
                  <a:cs typeface="Arial"/>
                </a:rPr>
                <a:t>2</a:t>
              </a:r>
              <a:endParaRPr sz="1600"/>
            </a:p>
          </p:txBody>
        </p:sp>
        <p:sp>
          <p:nvSpPr>
            <p:cNvPr id="16" name="Rounded Rectangle 60"/>
            <p:cNvSpPr/>
            <p:nvPr/>
          </p:nvSpPr>
          <p:spPr bwMode="auto">
            <a:xfrm>
              <a:off x="3575720" y="4781236"/>
              <a:ext cx="759035" cy="720080"/>
            </a:xfrm>
            <a:prstGeom prst="roundRect">
              <a:avLst>
                <a:gd name="adj" fmla="val 50000"/>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1600">
                  <a:solidFill>
                    <a:schemeClr val="bg1"/>
                  </a:solidFill>
                  <a:cs typeface="Arial"/>
                </a:rPr>
                <a:t>5</a:t>
              </a:r>
              <a:endParaRPr sz="1600"/>
            </a:p>
          </p:txBody>
        </p:sp>
        <p:sp>
          <p:nvSpPr>
            <p:cNvPr id="17" name="Rounded Rectangle 61"/>
            <p:cNvSpPr/>
            <p:nvPr/>
          </p:nvSpPr>
          <p:spPr bwMode="auto">
            <a:xfrm>
              <a:off x="3837011" y="3853271"/>
              <a:ext cx="759035" cy="720080"/>
            </a:xfrm>
            <a:prstGeom prst="roundRect">
              <a:avLst>
                <a:gd name="adj" fmla="val 50000"/>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1600">
                  <a:solidFill>
                    <a:schemeClr val="bg1"/>
                  </a:solidFill>
                  <a:cs typeface="Arial"/>
                </a:rPr>
                <a:t>4</a:t>
              </a:r>
              <a:endParaRPr sz="1600"/>
            </a:p>
          </p:txBody>
        </p:sp>
        <p:sp>
          <p:nvSpPr>
            <p:cNvPr id="18" name="Rounded Rectangle 62"/>
            <p:cNvSpPr/>
            <p:nvPr/>
          </p:nvSpPr>
          <p:spPr bwMode="auto">
            <a:xfrm>
              <a:off x="3837010" y="2936214"/>
              <a:ext cx="759035" cy="720080"/>
            </a:xfrm>
            <a:prstGeom prst="roundRect">
              <a:avLst>
                <a:gd name="adj" fmla="val 50000"/>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1600">
                  <a:solidFill>
                    <a:schemeClr val="bg1"/>
                  </a:solidFill>
                  <a:cs typeface="Arial"/>
                </a:rPr>
                <a:t>3</a:t>
              </a:r>
              <a:endParaRPr sz="1600"/>
            </a:p>
          </p:txBody>
        </p:sp>
      </p:grpSp>
      <p:sp>
        <p:nvSpPr>
          <p:cNvPr id="19" name="Slide Number Placeholder 2"/>
          <p:cNvSpPr>
            <a:spLocks noGrp="1"/>
          </p:cNvSpPr>
          <p:nvPr>
            <p:ph type="sldNum" sz="quarter" idx="12"/>
          </p:nvPr>
        </p:nvSpPr>
        <p:spPr bwMode="auto"/>
        <p:txBody>
          <a:bodyPr/>
          <a:lstStyle/>
          <a:p>
            <a:pPr>
              <a:defRPr/>
            </a:pPr>
            <a:fld id="{53F79391-FD8B-4951-B07A-A389C4C7CA7B}" type="slidenum">
              <a:rPr lang="de-DE"/>
              <a:t>21</a:t>
            </a:fld>
            <a:endParaRPr lang="de-DE"/>
          </a:p>
        </p:txBody>
      </p:sp>
      <p:sp>
        <p:nvSpPr>
          <p:cNvPr id="20"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21" name="Title 1"/>
          <p:cNvSpPr>
            <a:spLocks/>
          </p:cNvSpPr>
          <p:nvPr/>
        </p:nvSpPr>
        <p:spPr bwMode="auto">
          <a:xfrm>
            <a:off x="334434" y="404019"/>
            <a:ext cx="10586102" cy="720724"/>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Six key findings represent the most salient characteristics of the field</a:t>
            </a:r>
            <a:endParaRPr dirty="0"/>
          </a:p>
          <a:p>
            <a:pPr>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3554"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Oval 6"/>
          <p:cNvSpPr/>
          <p:nvPr/>
        </p:nvSpPr>
        <p:spPr bwMode="auto">
          <a:xfrm>
            <a:off x="623872" y="1602964"/>
            <a:ext cx="4320000" cy="4320000"/>
          </a:xfrm>
          <a:prstGeom prst="ellipse">
            <a:avLst/>
          </a:prstGeom>
          <a:noFill/>
          <a:ln w="28575">
            <a:solidFill>
              <a:srgbClr val="003359"/>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a:lnSpc>
                <a:spcPct val="100000"/>
              </a:lnSpc>
              <a:spcBef>
                <a:spcPts val="0"/>
              </a:spcBef>
              <a:spcAft>
                <a:spcPts val="0"/>
              </a:spcAft>
              <a:buClrTx/>
              <a:buSzTx/>
              <a:buFontTx/>
              <a:buNone/>
              <a:defRPr/>
            </a:pPr>
            <a:endParaRPr lang="en-US">
              <a:solidFill>
                <a:schemeClr val="tx1"/>
              </a:solidFill>
              <a:cs typeface="Arial"/>
            </a:endParaRPr>
          </a:p>
        </p:txBody>
      </p:sp>
      <p:grpSp>
        <p:nvGrpSpPr>
          <p:cNvPr id="4" name="Gruppieren 3">
            <a:extLst>
              <a:ext uri="{FF2B5EF4-FFF2-40B4-BE49-F238E27FC236}">
                <a16:creationId xmlns:a16="http://schemas.microsoft.com/office/drawing/2014/main" id="{A36A579E-864F-4E0E-9B2A-F446CF58495B}"/>
              </a:ext>
            </a:extLst>
          </p:cNvPr>
          <p:cNvGrpSpPr/>
          <p:nvPr/>
        </p:nvGrpSpPr>
        <p:grpSpPr>
          <a:xfrm>
            <a:off x="3837011" y="4066163"/>
            <a:ext cx="7155533" cy="730989"/>
            <a:chOff x="3837011" y="3853271"/>
            <a:chExt cx="7155533" cy="730989"/>
          </a:xfrm>
        </p:grpSpPr>
        <p:sp>
          <p:nvSpPr>
            <p:cNvPr id="8" name="Rounded Rectangle 44"/>
            <p:cNvSpPr/>
            <p:nvPr/>
          </p:nvSpPr>
          <p:spPr bwMode="auto">
            <a:xfrm>
              <a:off x="4295800" y="3864180"/>
              <a:ext cx="6696744" cy="720080"/>
            </a:xfrm>
            <a:prstGeom prst="roundRect">
              <a:avLst>
                <a:gd name="adj" fmla="val 50000"/>
              </a:avLst>
            </a:prstGeom>
            <a:solidFill>
              <a:schemeClr val="bg1"/>
            </a:solidFill>
            <a:ln w="38100">
              <a:solidFill>
                <a:schemeClr val="tx1">
                  <a:lumMod val="95000"/>
                  <a:lumOff val="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t>Further </a:t>
              </a:r>
              <a:r>
                <a:rPr lang="de-DE" sz="1400" dirty="0" err="1"/>
                <a:t>measuring</a:t>
              </a:r>
              <a:r>
                <a:rPr lang="de-DE" sz="1400" dirty="0"/>
                <a:t> </a:t>
              </a:r>
              <a:r>
                <a:rPr lang="de-DE" sz="1400" dirty="0" err="1"/>
                <a:t>the</a:t>
              </a:r>
              <a:r>
                <a:rPr lang="de-DE" sz="1400" dirty="0"/>
                <a:t> </a:t>
              </a:r>
              <a:r>
                <a:rPr lang="de-DE" sz="1400" dirty="0" err="1"/>
                <a:t>privacy-preserving</a:t>
              </a:r>
              <a:r>
                <a:rPr lang="de-DE" sz="1400" dirty="0"/>
                <a:t> </a:t>
              </a:r>
              <a:r>
                <a:rPr lang="de-DE" sz="1400" dirty="0" err="1"/>
                <a:t>techniques</a:t>
              </a:r>
              <a:r>
                <a:rPr lang="de-DE" sz="1400" dirty="0"/>
                <a:t>‘ </a:t>
              </a:r>
              <a:r>
                <a:rPr lang="en-US" sz="1400" dirty="0"/>
                <a:t>constraints with </a:t>
              </a:r>
            </a:p>
            <a:p>
              <a:pPr algn="ctr"/>
              <a:r>
                <a:rPr lang="en-US" sz="1400" dirty="0"/>
                <a:t>adequate and detailed metrics and map them to the mentioned solutions</a:t>
              </a:r>
              <a:endParaRPr sz="1400" dirty="0">
                <a:solidFill>
                  <a:schemeClr val="tx1"/>
                </a:solidFill>
              </a:endParaRPr>
            </a:p>
          </p:txBody>
        </p:sp>
        <p:sp>
          <p:nvSpPr>
            <p:cNvPr id="12" name="Rounded Rectangle 61"/>
            <p:cNvSpPr/>
            <p:nvPr/>
          </p:nvSpPr>
          <p:spPr bwMode="auto">
            <a:xfrm>
              <a:off x="3837011" y="3853271"/>
              <a:ext cx="759035" cy="720080"/>
            </a:xfrm>
            <a:prstGeom prst="roundRect">
              <a:avLst>
                <a:gd name="adj" fmla="val 50000"/>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dirty="0">
                  <a:solidFill>
                    <a:schemeClr val="bg1"/>
                  </a:solidFill>
                  <a:cs typeface="Arial"/>
                </a:rPr>
                <a:t>2</a:t>
              </a:r>
            </a:p>
          </p:txBody>
        </p:sp>
      </p:grpSp>
      <p:grpSp>
        <p:nvGrpSpPr>
          <p:cNvPr id="3" name="Gruppieren 2">
            <a:extLst>
              <a:ext uri="{FF2B5EF4-FFF2-40B4-BE49-F238E27FC236}">
                <a16:creationId xmlns:a16="http://schemas.microsoft.com/office/drawing/2014/main" id="{1CBD3E0E-2510-4B1F-802F-C6E0519943A5}"/>
              </a:ext>
            </a:extLst>
          </p:cNvPr>
          <p:cNvGrpSpPr/>
          <p:nvPr/>
        </p:nvGrpSpPr>
        <p:grpSpPr>
          <a:xfrm>
            <a:off x="3843014" y="2487441"/>
            <a:ext cx="7155534" cy="725535"/>
            <a:chOff x="3837010" y="2936214"/>
            <a:chExt cx="7155534" cy="725535"/>
          </a:xfrm>
        </p:grpSpPr>
        <p:sp>
          <p:nvSpPr>
            <p:cNvPr id="7" name="Rounded Rectangle 35"/>
            <p:cNvSpPr/>
            <p:nvPr/>
          </p:nvSpPr>
          <p:spPr bwMode="auto">
            <a:xfrm>
              <a:off x="4295800" y="2941669"/>
              <a:ext cx="6696744" cy="720080"/>
            </a:xfrm>
            <a:prstGeom prst="roundRect">
              <a:avLst>
                <a:gd name="adj" fmla="val 50000"/>
              </a:avLst>
            </a:prstGeom>
            <a:solidFill>
              <a:schemeClr val="bg1"/>
            </a:solidFill>
            <a:ln w="38100">
              <a:solidFill>
                <a:schemeClr val="tx1">
                  <a:lumMod val="95000"/>
                  <a:lumOff val="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How can the five main research perspectives be unified in order for them to </a:t>
              </a:r>
            </a:p>
            <a:p>
              <a:pPr algn="ctr"/>
              <a:r>
                <a:rPr lang="en-US" sz="1400" dirty="0"/>
                <a:t>act as a single thread and not being researched independently?</a:t>
              </a:r>
              <a:endParaRPr sz="1400" dirty="0">
                <a:solidFill>
                  <a:schemeClr val="tx1"/>
                </a:solidFill>
              </a:endParaRPr>
            </a:p>
          </p:txBody>
        </p:sp>
        <p:sp>
          <p:nvSpPr>
            <p:cNvPr id="13" name="Rounded Rectangle 62"/>
            <p:cNvSpPr/>
            <p:nvPr/>
          </p:nvSpPr>
          <p:spPr bwMode="auto">
            <a:xfrm>
              <a:off x="3837010" y="2936214"/>
              <a:ext cx="759035" cy="720080"/>
            </a:xfrm>
            <a:prstGeom prst="roundRect">
              <a:avLst>
                <a:gd name="adj" fmla="val 50000"/>
              </a:avLst>
            </a:prstGeom>
            <a:solidFill>
              <a:schemeClr val="tx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dirty="0">
                  <a:solidFill>
                    <a:schemeClr val="bg1"/>
                  </a:solidFill>
                  <a:cs typeface="Arial"/>
                </a:rPr>
                <a:t>1</a:t>
              </a:r>
              <a:endParaRPr dirty="0"/>
            </a:p>
          </p:txBody>
        </p:sp>
      </p:grpSp>
      <p:sp>
        <p:nvSpPr>
          <p:cNvPr id="14" name="Slide Number Placeholder 2"/>
          <p:cNvSpPr>
            <a:spLocks noGrp="1"/>
          </p:cNvSpPr>
          <p:nvPr>
            <p:ph type="sldNum" sz="quarter" idx="12"/>
          </p:nvPr>
        </p:nvSpPr>
        <p:spPr bwMode="auto"/>
        <p:txBody>
          <a:bodyPr/>
          <a:lstStyle/>
          <a:p>
            <a:pPr>
              <a:defRPr/>
            </a:pPr>
            <a:fld id="{53F79391-FD8B-4951-B07A-A389C4C7CA7B}" type="slidenum">
              <a:rPr lang="de-DE"/>
              <a:t>22</a:t>
            </a:fld>
            <a:endParaRPr lang="de-DE"/>
          </a:p>
        </p:txBody>
      </p:sp>
      <p:sp>
        <p:nvSpPr>
          <p:cNvPr id="15"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16" name="Title 1"/>
          <p:cNvSpPr>
            <a:spLocks/>
          </p:cNvSpPr>
          <p:nvPr/>
        </p:nvSpPr>
        <p:spPr bwMode="auto">
          <a:xfrm>
            <a:off x="334434" y="404019"/>
            <a:ext cx="10586102" cy="720724"/>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a:t>Future work</a:t>
            </a:r>
            <a:endParaRPr/>
          </a:p>
          <a:p>
            <a:pPr>
              <a:defRPr/>
            </a:pPr>
            <a:endParaRPr lang="en-US"/>
          </a:p>
        </p:txBody>
      </p:sp>
      <p:pic>
        <p:nvPicPr>
          <p:cNvPr id="17" name="Graphic 4"/>
          <p:cNvPicPr>
            <a:picLocks noChangeAspect="1"/>
          </p:cNvPicPr>
          <p:nvPr/>
        </p:nvPicPr>
        <p:blipFill>
          <a:blip r:embed="rId5"/>
          <a:stretch/>
        </p:blipFill>
        <p:spPr bwMode="auto">
          <a:xfrm>
            <a:off x="1199456" y="2776835"/>
            <a:ext cx="1972258" cy="197225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4578"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itle 1"/>
          <p:cNvSpPr>
            <a:spLocks noGrp="1"/>
          </p:cNvSpPr>
          <p:nvPr>
            <p:ph type="title"/>
          </p:nvPr>
        </p:nvSpPr>
        <p:spPr bwMode="auto"/>
        <p:txBody>
          <a:bodyPr/>
          <a:lstStyle/>
          <a:p>
            <a:pPr>
              <a:defRPr/>
            </a:pPr>
            <a:r>
              <a:rPr lang="en-US"/>
              <a:t>References</a:t>
            </a:r>
          </a:p>
        </p:txBody>
      </p:sp>
      <p:sp>
        <p:nvSpPr>
          <p:cNvPr id="6" name="Slide Number Placeholder 2"/>
          <p:cNvSpPr>
            <a:spLocks noGrp="1"/>
          </p:cNvSpPr>
          <p:nvPr>
            <p:ph type="sldNum" sz="quarter" idx="12"/>
          </p:nvPr>
        </p:nvSpPr>
        <p:spPr bwMode="auto"/>
        <p:txBody>
          <a:bodyPr/>
          <a:lstStyle/>
          <a:p>
            <a:pPr>
              <a:defRPr/>
            </a:pPr>
            <a:fld id="{53F79391-FD8B-4951-B07A-A389C4C7CA7B}" type="slidenum">
              <a:rPr lang="en-US"/>
              <a:t>23</a:t>
            </a:fld>
            <a:endParaRPr lang="en-US"/>
          </a:p>
        </p:txBody>
      </p:sp>
      <p:sp>
        <p:nvSpPr>
          <p:cNvPr id="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8" name="TextBox 5"/>
          <p:cNvSpPr>
            <a:spLocks/>
          </p:cNvSpPr>
          <p:nvPr/>
        </p:nvSpPr>
        <p:spPr bwMode="auto">
          <a:xfrm>
            <a:off x="341801" y="1196752"/>
            <a:ext cx="10875664" cy="36009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defRPr/>
            </a:pPr>
            <a:r>
              <a:rPr lang="en-US" sz="1200" dirty="0"/>
              <a:t>[1]	B. A. </a:t>
            </a:r>
            <a:r>
              <a:rPr lang="en-US" sz="1200" dirty="0" err="1"/>
              <a:t>Kitchenham</a:t>
            </a:r>
            <a:r>
              <a:rPr lang="en-US" sz="1200" dirty="0"/>
              <a:t> and D. </a:t>
            </a:r>
            <a:r>
              <a:rPr lang="en-US" sz="1200" dirty="0" err="1"/>
              <a:t>Budgen</a:t>
            </a:r>
            <a:r>
              <a:rPr lang="en-US" sz="1200" dirty="0"/>
              <a:t>, </a:t>
            </a:r>
            <a:r>
              <a:rPr lang="en-US" sz="1200" i="1" dirty="0"/>
              <a:t>Evidence-based software engineering and systematic reviews</a:t>
            </a:r>
            <a:r>
              <a:rPr lang="en-US" sz="1200" dirty="0"/>
              <a:t>. Chapman and Hall/CRC, 2016.</a:t>
            </a:r>
          </a:p>
          <a:p>
            <a:pPr>
              <a:defRPr/>
            </a:pPr>
            <a:endParaRPr lang="en-US" sz="1200" dirty="0"/>
          </a:p>
          <a:p>
            <a:pPr>
              <a:defRPr/>
            </a:pPr>
            <a:r>
              <a:rPr lang="de-DE" sz="1200" dirty="0"/>
              <a:t>[2]	Z. Guan, X. Shao, and Z. Wan, “Secure, Fair and </a:t>
            </a:r>
            <a:r>
              <a:rPr lang="de-DE" sz="1200" dirty="0" err="1"/>
              <a:t>Efficient</a:t>
            </a:r>
            <a:r>
              <a:rPr lang="de-DE" sz="1200" dirty="0"/>
              <a:t> Data Trading </a:t>
            </a:r>
            <a:r>
              <a:rPr lang="de-DE" sz="1200" dirty="0" err="1"/>
              <a:t>without</a:t>
            </a:r>
            <a:r>
              <a:rPr lang="de-DE" sz="1200" dirty="0"/>
              <a:t> Third Party </a:t>
            </a:r>
            <a:r>
              <a:rPr lang="de-DE" sz="1200" dirty="0" err="1"/>
              <a:t>Using</a:t>
            </a:r>
            <a:r>
              <a:rPr lang="de-DE" sz="1200" dirty="0"/>
              <a:t> Blockchain,” </a:t>
            </a:r>
            <a:r>
              <a:rPr lang="de-DE" sz="1200" i="1" dirty="0"/>
              <a:t>2018 IEEE Int. </a:t>
            </a:r>
            <a:r>
              <a:rPr lang="de-DE" sz="1200" i="1" dirty="0" err="1"/>
              <a:t>Conf</a:t>
            </a:r>
            <a:r>
              <a:rPr lang="de-DE" sz="1200" i="1" dirty="0"/>
              <a:t>. Internet 	Things IEEE Green </a:t>
            </a:r>
            <a:r>
              <a:rPr lang="de-DE" sz="1200" i="1" dirty="0" err="1"/>
              <a:t>Comput</a:t>
            </a:r>
            <a:r>
              <a:rPr lang="de-DE" sz="1200" i="1" dirty="0"/>
              <a:t>. Commun. IEEE </a:t>
            </a:r>
            <a:r>
              <a:rPr lang="de-DE" sz="1200" i="1" dirty="0" err="1"/>
              <a:t>Cyber</a:t>
            </a:r>
            <a:r>
              <a:rPr lang="de-DE" sz="1200" i="1" dirty="0"/>
              <a:t>, Phys. </a:t>
            </a:r>
            <a:r>
              <a:rPr lang="de-DE" sz="1200" i="1" dirty="0" err="1"/>
              <a:t>Soc</a:t>
            </a:r>
            <a:r>
              <a:rPr lang="de-DE" sz="1200" i="1" dirty="0"/>
              <a:t>. </a:t>
            </a:r>
            <a:r>
              <a:rPr lang="de-DE" sz="1200" i="1" dirty="0" err="1"/>
              <a:t>Comput</a:t>
            </a:r>
            <a:r>
              <a:rPr lang="de-DE" sz="1200" i="1" dirty="0"/>
              <a:t>. IEEE Smart Data</a:t>
            </a:r>
            <a:r>
              <a:rPr lang="de-DE" sz="1200" dirty="0"/>
              <a:t>, pp. 1349–1354, 2018, </a:t>
            </a:r>
            <a:r>
              <a:rPr lang="de-DE" sz="1200" dirty="0" err="1"/>
              <a:t>doi</a:t>
            </a:r>
            <a:r>
              <a:rPr lang="de-DE" sz="1200" dirty="0"/>
              <a:t>: 10.1109/</a:t>
            </a:r>
            <a:r>
              <a:rPr lang="de-DE" sz="1200" dirty="0" err="1"/>
              <a:t>Cybermatics</a:t>
            </a:r>
            <a:r>
              <a:rPr lang="de-DE" sz="1200" dirty="0"/>
              <a:t>.</a:t>
            </a:r>
          </a:p>
          <a:p>
            <a:pPr>
              <a:defRPr/>
            </a:pPr>
            <a:endParaRPr lang="de-DE" sz="1200" dirty="0"/>
          </a:p>
          <a:p>
            <a:pPr>
              <a:defRPr/>
            </a:pPr>
            <a:r>
              <a:rPr lang="de-DE" sz="1200" dirty="0"/>
              <a:t>[3]	Y. N. Li, X. Feng, J. Xie, H. Feng, Z. Guan, and Q. Wu, “A </a:t>
            </a:r>
            <a:r>
              <a:rPr lang="de-DE" sz="1200" dirty="0" err="1"/>
              <a:t>decentralized</a:t>
            </a:r>
            <a:r>
              <a:rPr lang="de-DE" sz="1200" dirty="0"/>
              <a:t> and </a:t>
            </a:r>
            <a:r>
              <a:rPr lang="de-DE" sz="1200" dirty="0" err="1"/>
              <a:t>secure</a:t>
            </a:r>
            <a:r>
              <a:rPr lang="de-DE" sz="1200" dirty="0"/>
              <a:t> </a:t>
            </a:r>
            <a:r>
              <a:rPr lang="de-DE" sz="1200" dirty="0" err="1"/>
              <a:t>blockchain</a:t>
            </a:r>
            <a:r>
              <a:rPr lang="de-DE" sz="1200" dirty="0"/>
              <a:t> </a:t>
            </a:r>
            <a:r>
              <a:rPr lang="de-DE" sz="1200" dirty="0" err="1"/>
              <a:t>platform</a:t>
            </a:r>
            <a:r>
              <a:rPr lang="de-DE" sz="1200" dirty="0"/>
              <a:t> </a:t>
            </a:r>
            <a:r>
              <a:rPr lang="de-DE" sz="1200" dirty="0" err="1"/>
              <a:t>for</a:t>
            </a:r>
            <a:r>
              <a:rPr lang="de-DE" sz="1200" dirty="0"/>
              <a:t> open fair </a:t>
            </a:r>
            <a:r>
              <a:rPr lang="de-DE" sz="1200" dirty="0" err="1"/>
              <a:t>data</a:t>
            </a:r>
            <a:r>
              <a:rPr lang="de-DE" sz="1200" dirty="0"/>
              <a:t> </a:t>
            </a:r>
            <a:r>
              <a:rPr lang="de-DE" sz="1200" dirty="0" err="1"/>
              <a:t>trading</a:t>
            </a:r>
            <a:r>
              <a:rPr lang="de-DE" sz="1200" dirty="0"/>
              <a:t>,” </a:t>
            </a:r>
            <a:r>
              <a:rPr lang="de-DE" sz="1200" i="1" dirty="0" err="1"/>
              <a:t>Concurr</a:t>
            </a:r>
            <a:r>
              <a:rPr lang="de-DE" sz="1200" i="1" dirty="0"/>
              <a:t>. 	</a:t>
            </a:r>
            <a:r>
              <a:rPr lang="de-DE" sz="1200" i="1" dirty="0" err="1"/>
              <a:t>Comput</a:t>
            </a:r>
            <a:r>
              <a:rPr lang="de-DE" sz="1200" i="1" dirty="0"/>
              <a:t>.</a:t>
            </a:r>
            <a:r>
              <a:rPr lang="de-DE" sz="1200" dirty="0"/>
              <a:t>, vol. 32, </a:t>
            </a:r>
            <a:r>
              <a:rPr lang="de-DE" sz="1200" dirty="0" err="1"/>
              <a:t>no</a:t>
            </a:r>
            <a:r>
              <a:rPr lang="de-DE" sz="1200" dirty="0"/>
              <a:t>. 7, pp. 1–11, 2019, </a:t>
            </a:r>
            <a:r>
              <a:rPr lang="de-DE" sz="1200" dirty="0" err="1"/>
              <a:t>doi</a:t>
            </a:r>
            <a:r>
              <a:rPr lang="de-DE" sz="1200" dirty="0"/>
              <a:t>: 10.1002/cpe.5578.</a:t>
            </a:r>
          </a:p>
          <a:p>
            <a:pPr>
              <a:defRPr/>
            </a:pPr>
            <a:endParaRPr lang="de-DE" sz="1200" dirty="0"/>
          </a:p>
          <a:p>
            <a:pPr>
              <a:defRPr/>
            </a:pPr>
            <a:r>
              <a:rPr lang="en-US" sz="1200" dirty="0"/>
              <a:t>[4]	Z. Zheng, W. Mao, F. Wu, and G. Chen, “Challenges and opportunities in IoT data markets,” </a:t>
            </a:r>
            <a:r>
              <a:rPr lang="en-US" sz="1200" i="1" dirty="0"/>
              <a:t>Soc. 2019 - Proc. 2019 4th Int. Work. Soc. Sens.</a:t>
            </a:r>
            <a:r>
              <a:rPr lang="en-US" sz="1200" dirty="0"/>
              <a:t>, 	pp. 1–2, 2019, </a:t>
            </a:r>
            <a:r>
              <a:rPr lang="en-US" sz="1200" dirty="0" err="1"/>
              <a:t>doi</a:t>
            </a:r>
            <a:r>
              <a:rPr lang="en-US" sz="1200" dirty="0"/>
              <a:t>: 10.1145/3313294.3313378.</a:t>
            </a:r>
          </a:p>
          <a:p>
            <a:pPr>
              <a:defRPr/>
            </a:pPr>
            <a:endParaRPr lang="en-US" sz="1200" dirty="0"/>
          </a:p>
          <a:p>
            <a:pPr>
              <a:defRPr/>
            </a:pPr>
            <a:r>
              <a:rPr lang="en-US" sz="1200" dirty="0"/>
              <a:t>[5]	Mozilla Foundation, “Confidentiality, Integrity, and Availability,” 2019. [Online]. Available: https://developer.mozilla.org/en-	US/docs/Archive/Security/Confidentiality,_Integrity,_</a:t>
            </a:r>
            <a:r>
              <a:rPr lang="en-US" sz="1200" dirty="0" err="1"/>
              <a:t>and_Availability</a:t>
            </a:r>
            <a:r>
              <a:rPr lang="en-US" sz="1200" dirty="0"/>
              <a:t>. [Accessed: 01-Oct-2020].</a:t>
            </a:r>
          </a:p>
          <a:p>
            <a:pPr>
              <a:defRPr/>
            </a:pPr>
            <a:endParaRPr lang="en-US" sz="1200" dirty="0"/>
          </a:p>
          <a:p>
            <a:pPr>
              <a:defRPr/>
            </a:pPr>
            <a:r>
              <a:rPr lang="de-DE" sz="1200" dirty="0"/>
              <a:t>[6]	S. De </a:t>
            </a:r>
            <a:r>
              <a:rPr lang="de-DE" sz="1200" dirty="0" err="1"/>
              <a:t>Capitani</a:t>
            </a:r>
            <a:r>
              <a:rPr lang="de-DE" sz="1200" dirty="0"/>
              <a:t> Di </a:t>
            </a:r>
            <a:r>
              <a:rPr lang="de-DE" sz="1200" dirty="0" err="1"/>
              <a:t>Vimercati</a:t>
            </a:r>
            <a:r>
              <a:rPr lang="de-DE" sz="1200" dirty="0"/>
              <a:t>, S. </a:t>
            </a:r>
            <a:r>
              <a:rPr lang="de-DE" sz="1200" dirty="0" err="1"/>
              <a:t>Foresti</a:t>
            </a:r>
            <a:r>
              <a:rPr lang="de-DE" sz="1200" dirty="0"/>
              <a:t>, G. </a:t>
            </a:r>
            <a:r>
              <a:rPr lang="de-DE" sz="1200" dirty="0" err="1"/>
              <a:t>Livraga</a:t>
            </a:r>
            <a:r>
              <a:rPr lang="de-DE" sz="1200" dirty="0"/>
              <a:t>, and P. </a:t>
            </a:r>
            <a:r>
              <a:rPr lang="de-DE" sz="1200" dirty="0" err="1"/>
              <a:t>Samarati</a:t>
            </a:r>
            <a:r>
              <a:rPr lang="de-DE" sz="1200" dirty="0"/>
              <a:t>, “Data </a:t>
            </a:r>
            <a:r>
              <a:rPr lang="de-DE" sz="1200" dirty="0" err="1"/>
              <a:t>privacy</a:t>
            </a:r>
            <a:r>
              <a:rPr lang="de-DE" sz="1200" dirty="0"/>
              <a:t>: </a:t>
            </a:r>
            <a:r>
              <a:rPr lang="de-DE" sz="1200" dirty="0" err="1"/>
              <a:t>Definitions</a:t>
            </a:r>
            <a:r>
              <a:rPr lang="de-DE" sz="1200" dirty="0"/>
              <a:t> and </a:t>
            </a:r>
            <a:r>
              <a:rPr lang="de-DE" sz="1200" dirty="0" err="1"/>
              <a:t>techniques</a:t>
            </a:r>
            <a:r>
              <a:rPr lang="de-DE" sz="1200" dirty="0"/>
              <a:t>,” </a:t>
            </a:r>
            <a:r>
              <a:rPr lang="de-DE" sz="1200" i="1" dirty="0"/>
              <a:t>Int. J. </a:t>
            </a:r>
            <a:r>
              <a:rPr lang="de-DE" sz="1200" i="1" dirty="0" err="1"/>
              <a:t>Uncertainty</a:t>
            </a:r>
            <a:r>
              <a:rPr lang="de-DE" sz="1200" i="1" dirty="0"/>
              <a:t>, </a:t>
            </a:r>
            <a:r>
              <a:rPr lang="de-DE" sz="1200" i="1" dirty="0" err="1"/>
              <a:t>Fuzziness</a:t>
            </a:r>
            <a:r>
              <a:rPr lang="de-DE" sz="1200" i="1" dirty="0"/>
              <a:t> 	</a:t>
            </a:r>
            <a:r>
              <a:rPr lang="de-DE" sz="1200" i="1" dirty="0" err="1"/>
              <a:t>Knowlege-Based</a:t>
            </a:r>
            <a:r>
              <a:rPr lang="de-DE" sz="1200" i="1" dirty="0"/>
              <a:t> Syst.</a:t>
            </a:r>
            <a:r>
              <a:rPr lang="de-DE" sz="1200" dirty="0"/>
              <a:t>, vol. 20, </a:t>
            </a:r>
            <a:r>
              <a:rPr lang="de-DE" sz="1200" dirty="0" err="1"/>
              <a:t>no</a:t>
            </a:r>
            <a:r>
              <a:rPr lang="de-DE" sz="1200" dirty="0"/>
              <a:t>. 6, pp. 793–817, 2012, </a:t>
            </a:r>
            <a:r>
              <a:rPr lang="de-DE" sz="1200" dirty="0" err="1"/>
              <a:t>doi</a:t>
            </a:r>
            <a:r>
              <a:rPr lang="de-DE" sz="1200" dirty="0"/>
              <a:t>: 10.1142/S0218488512400247.</a:t>
            </a:r>
          </a:p>
          <a:p>
            <a:pPr>
              <a:defRPr/>
            </a:pPr>
            <a:endParaRPr lang="de-DE" sz="1200" dirty="0"/>
          </a:p>
          <a:p>
            <a:pPr>
              <a:defRPr/>
            </a:pPr>
            <a:r>
              <a:rPr lang="de-DE" sz="1200" dirty="0"/>
              <a:t>[7]	S. Spiekermann and A. Novotny, “A </a:t>
            </a:r>
            <a:r>
              <a:rPr lang="de-DE" sz="1200" dirty="0" err="1"/>
              <a:t>vision</a:t>
            </a:r>
            <a:r>
              <a:rPr lang="de-DE" sz="1200" dirty="0"/>
              <a:t> </a:t>
            </a:r>
            <a:r>
              <a:rPr lang="de-DE" sz="1200" dirty="0" err="1"/>
              <a:t>for</a:t>
            </a:r>
            <a:r>
              <a:rPr lang="de-DE" sz="1200" dirty="0"/>
              <a:t> global </a:t>
            </a:r>
            <a:r>
              <a:rPr lang="de-DE" sz="1200" dirty="0" err="1"/>
              <a:t>privacy</a:t>
            </a:r>
            <a:r>
              <a:rPr lang="de-DE" sz="1200" dirty="0"/>
              <a:t> </a:t>
            </a:r>
            <a:r>
              <a:rPr lang="de-DE" sz="1200" dirty="0" err="1"/>
              <a:t>bridges</a:t>
            </a:r>
            <a:r>
              <a:rPr lang="de-DE" sz="1200" dirty="0"/>
              <a:t>: Technical and legal </a:t>
            </a:r>
            <a:r>
              <a:rPr lang="de-DE" sz="1200" dirty="0" err="1"/>
              <a:t>measures</a:t>
            </a:r>
            <a:r>
              <a:rPr lang="de-DE" sz="1200" dirty="0"/>
              <a:t> </a:t>
            </a:r>
            <a:r>
              <a:rPr lang="de-DE" sz="1200" dirty="0" err="1"/>
              <a:t>for</a:t>
            </a:r>
            <a:r>
              <a:rPr lang="de-DE" sz="1200" dirty="0"/>
              <a:t> international </a:t>
            </a:r>
            <a:r>
              <a:rPr lang="de-DE" sz="1200" dirty="0" err="1"/>
              <a:t>data</a:t>
            </a:r>
            <a:r>
              <a:rPr lang="de-DE" sz="1200" dirty="0"/>
              <a:t> </a:t>
            </a:r>
            <a:r>
              <a:rPr lang="de-DE" sz="1200" dirty="0" err="1"/>
              <a:t>markets</a:t>
            </a:r>
            <a:r>
              <a:rPr lang="de-DE" sz="1200" dirty="0"/>
              <a:t>,” </a:t>
            </a:r>
            <a:r>
              <a:rPr lang="de-DE" sz="1200" i="1" dirty="0" err="1"/>
              <a:t>Comput</a:t>
            </a:r>
            <a:r>
              <a:rPr lang="de-DE" sz="1200" i="1" dirty="0"/>
              <a:t>. Law 	</a:t>
            </a:r>
            <a:r>
              <a:rPr lang="de-DE" sz="1200" i="1" dirty="0" err="1"/>
              <a:t>Secur</a:t>
            </a:r>
            <a:r>
              <a:rPr lang="de-DE" sz="1200" i="1" dirty="0"/>
              <a:t>. Rev.</a:t>
            </a:r>
            <a:r>
              <a:rPr lang="de-DE" sz="1200" dirty="0"/>
              <a:t>, vol. 31, </a:t>
            </a:r>
            <a:r>
              <a:rPr lang="de-DE" sz="1200" dirty="0" err="1"/>
              <a:t>no</a:t>
            </a:r>
            <a:r>
              <a:rPr lang="de-DE" sz="1200" dirty="0"/>
              <a:t>. 2, pp. 181–200, 2015, </a:t>
            </a:r>
            <a:r>
              <a:rPr lang="de-DE" sz="1200" dirty="0" err="1"/>
              <a:t>doi</a:t>
            </a:r>
            <a:r>
              <a:rPr lang="de-DE" sz="1200" dirty="0"/>
              <a:t>: 10.1016/j.clsr.2015.01.009.</a:t>
            </a: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platzhalter 5"/>
          <p:cNvSpPr>
            <a:spLocks noGrp="1"/>
          </p:cNvSpPr>
          <p:nvPr>
            <p:ph type="body" sz="quarter" idx="13"/>
          </p:nvPr>
        </p:nvSpPr>
        <p:spPr bwMode="auto"/>
        <p:txBody>
          <a:bodyPr/>
          <a:lstStyle/>
          <a:p>
            <a:pPr>
              <a:defRPr/>
            </a:pPr>
            <a:endParaRPr dirty="0"/>
          </a:p>
          <a:p>
            <a:pPr>
              <a:defRPr/>
            </a:pPr>
            <a:r>
              <a:rPr lang="de-DE" dirty="0"/>
              <a:t>Ilias Soto-Alaoui</a:t>
            </a:r>
            <a:endParaRPr dirty="0"/>
          </a:p>
        </p:txBody>
      </p:sp>
      <p:sp>
        <p:nvSpPr>
          <p:cNvPr id="5" name="Textplatzhalter 8"/>
          <p:cNvSpPr>
            <a:spLocks noGrp="1"/>
          </p:cNvSpPr>
          <p:nvPr>
            <p:ph type="body" sz="quarter" idx="16"/>
          </p:nvPr>
        </p:nvSpPr>
        <p:spPr bwMode="auto"/>
        <p:txBody>
          <a:bodyPr/>
          <a:lstStyle/>
          <a:p>
            <a:pPr>
              <a:defRPr/>
            </a:pPr>
            <a:r>
              <a:rPr lang="de-DE" dirty="0"/>
              <a:t>Ilias.soto@tum.de</a:t>
            </a:r>
          </a:p>
        </p:txBody>
      </p:sp>
      <p:sp>
        <p:nvSpPr>
          <p:cNvPr id="6" name="Titel 1"/>
          <p:cNvSpPr>
            <a:spLocks noGrp="1"/>
          </p:cNvSpPr>
          <p:nvPr>
            <p:ph type="title" idx="4294967295"/>
          </p:nvPr>
        </p:nvSpPr>
        <p:spPr bwMode="auto">
          <a:xfrm>
            <a:off x="0" y="44450"/>
            <a:ext cx="10585450" cy="720724"/>
          </a:xfrm>
        </p:spPr>
        <p:txBody>
          <a:bodyPr/>
          <a:lstStyle/>
          <a:p>
            <a:pPr>
              <a:defRPr/>
            </a:pPr>
            <a:r>
              <a:rPr lang="de-DE"/>
              <a:t> </a:t>
            </a:r>
            <a:endParaRPr/>
          </a:p>
        </p:txBody>
      </p:sp>
      <p:sp>
        <p:nvSpPr>
          <p:cNvPr id="7" name="Foliennummernplatzhalter 3"/>
          <p:cNvSpPr>
            <a:spLocks noGrp="1"/>
          </p:cNvSpPr>
          <p:nvPr>
            <p:ph type="sldNum" sz="quarter" idx="4294967295"/>
          </p:nvPr>
        </p:nvSpPr>
        <p:spPr bwMode="auto">
          <a:xfrm>
            <a:off x="11860213" y="6570663"/>
            <a:ext cx="331787" cy="288924"/>
          </a:xfrm>
        </p:spPr>
        <p:txBody>
          <a:bodyPr/>
          <a:lstStyle/>
          <a:p>
            <a:pPr>
              <a:defRPr/>
            </a:pPr>
            <a:fld id="{05BC9FAB-BDC1-47C0-A8BB-6E12A8205D33}" type="slidenum">
              <a:rPr lang="de-DE"/>
              <a:t>24</a:t>
            </a:fld>
            <a:endParaRPr lang="de-D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5602"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itle 1"/>
          <p:cNvSpPr>
            <a:spLocks noGrp="1"/>
          </p:cNvSpPr>
          <p:nvPr>
            <p:ph type="title"/>
          </p:nvPr>
        </p:nvSpPr>
        <p:spPr bwMode="auto">
          <a:xfrm>
            <a:off x="802949" y="3068637"/>
            <a:ext cx="10586102" cy="720724"/>
          </a:xfrm>
        </p:spPr>
        <p:txBody>
          <a:bodyPr/>
          <a:lstStyle/>
          <a:p>
            <a:pPr algn="ctr">
              <a:defRPr/>
            </a:pPr>
            <a:r>
              <a:rPr lang="en-US"/>
              <a:t>Backup</a:t>
            </a:r>
            <a:endParaRPr/>
          </a:p>
        </p:txBody>
      </p:sp>
      <p:sp>
        <p:nvSpPr>
          <p:cNvPr id="6" name="Slide Number Placeholder 2"/>
          <p:cNvSpPr>
            <a:spLocks noGrp="1"/>
          </p:cNvSpPr>
          <p:nvPr>
            <p:ph type="sldNum" sz="quarter" idx="12"/>
          </p:nvPr>
        </p:nvSpPr>
        <p:spPr bwMode="auto"/>
        <p:txBody>
          <a:bodyPr/>
          <a:lstStyle/>
          <a:p>
            <a:pPr>
              <a:defRPr/>
            </a:pPr>
            <a:fld id="{53F79391-FD8B-4951-B07A-A389C4C7CA7B}" type="slidenum">
              <a:rPr lang="de-DE"/>
              <a:t>25</a:t>
            </a:fld>
            <a:endParaRPr lang="de-DE"/>
          </a:p>
        </p:txBody>
      </p:sp>
      <p:sp>
        <p:nvSpPr>
          <p:cNvPr id="3" name="Fußzeilenplatzhalter 2">
            <a:extLst>
              <a:ext uri="{FF2B5EF4-FFF2-40B4-BE49-F238E27FC236}">
                <a16:creationId xmlns:a16="http://schemas.microsoft.com/office/drawing/2014/main" id="{B3339D7C-E517-4885-A1AC-8333F7D30328}"/>
              </a:ext>
            </a:extLst>
          </p:cNvPr>
          <p:cNvSpPr>
            <a:spLocks noGrp="1"/>
          </p:cNvSpPr>
          <p:nvPr>
            <p:ph type="ftr" sz="quarter" idx="11"/>
          </p:nvPr>
        </p:nvSpPr>
        <p:spPr/>
        <p:txBody>
          <a:bodyPr/>
          <a:lstStyle/>
          <a:p>
            <a:pPr>
              <a:defRPr/>
            </a:pPr>
            <a:r>
              <a:rPr lang="de-DE"/>
              <a:t>19.10.2020 – Ilias Soto-Alaoui – Bachelor’s Thesis Final Presentation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6626"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IoT data markets – 4 dataflow types (phases)</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26</a:t>
            </a:fld>
            <a:endParaRPr lang="de-DE"/>
          </a:p>
        </p:txBody>
      </p:sp>
      <p:sp>
        <p:nvSpPr>
          <p:cNvPr id="6" name="Textfeld 5">
            <a:extLst>
              <a:ext uri="{FF2B5EF4-FFF2-40B4-BE49-F238E27FC236}">
                <a16:creationId xmlns:a16="http://schemas.microsoft.com/office/drawing/2014/main" id="{E47A349E-209D-4694-8668-DD12457B05EA}"/>
              </a:ext>
            </a:extLst>
          </p:cNvPr>
          <p:cNvSpPr txBox="1"/>
          <p:nvPr/>
        </p:nvSpPr>
        <p:spPr bwMode="auto">
          <a:xfrm>
            <a:off x="332902" y="1556792"/>
            <a:ext cx="10011570" cy="34163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t>The </a:t>
            </a:r>
            <a:r>
              <a:rPr lang="en-US" b="1" dirty="0"/>
              <a:t>interaction phase</a:t>
            </a:r>
            <a:r>
              <a:rPr lang="en-US" dirty="0"/>
              <a:t>, where the data subject actively or passively interacts with the smart things in his environment, thereby triggering a service.</a:t>
            </a:r>
          </a:p>
          <a:p>
            <a:endParaRPr lang="en-US" dirty="0"/>
          </a:p>
          <a:p>
            <a:pPr marL="285750" indent="-285750">
              <a:buFont typeface="Arial" panose="020B0604020202020204" pitchFamily="34" charset="0"/>
              <a:buChar char="•"/>
            </a:pPr>
            <a:r>
              <a:rPr lang="en-US" dirty="0"/>
              <a:t>A </a:t>
            </a:r>
            <a:r>
              <a:rPr lang="en-US" b="1" dirty="0"/>
              <a:t>collection phase</a:t>
            </a:r>
            <a:r>
              <a:rPr lang="en-US" dirty="0"/>
              <a:t>, where smart things then engage in the collection of information and relay it to the corresponding back-end via the available interconnection networks possibly with the help of intermediate gateways.</a:t>
            </a:r>
          </a:p>
          <a:p>
            <a:endParaRPr lang="en-US" dirty="0"/>
          </a:p>
          <a:p>
            <a:pPr marL="285750" indent="-285750">
              <a:buFont typeface="Arial" panose="020B0604020202020204" pitchFamily="34" charset="0"/>
              <a:buChar char="•"/>
            </a:pPr>
            <a:r>
              <a:rPr lang="en-US" dirty="0"/>
              <a:t>The </a:t>
            </a:r>
            <a:r>
              <a:rPr lang="en-US" b="1" dirty="0"/>
              <a:t>processing phase</a:t>
            </a:r>
            <a:r>
              <a:rPr lang="en-US" dirty="0"/>
              <a:t>, where backends analyze the information in order to provide the </a:t>
            </a:r>
            <a:r>
              <a:rPr lang="de-DE" dirty="0" err="1"/>
              <a:t>triggered</a:t>
            </a:r>
            <a:r>
              <a:rPr lang="de-DE" dirty="0"/>
              <a:t> </a:t>
            </a:r>
            <a:r>
              <a:rPr lang="de-DE" dirty="0" err="1"/>
              <a:t>service</a:t>
            </a:r>
            <a:r>
              <a:rPr lang="de-DE" dirty="0"/>
              <a:t>.</a:t>
            </a:r>
          </a:p>
          <a:p>
            <a:endParaRPr lang="de-DE" dirty="0"/>
          </a:p>
          <a:p>
            <a:pPr marL="285750" indent="-285750">
              <a:buFont typeface="Arial" panose="020B0604020202020204" pitchFamily="34" charset="0"/>
              <a:buChar char="•"/>
            </a:pPr>
            <a:r>
              <a:rPr lang="en-US" dirty="0"/>
              <a:t>The </a:t>
            </a:r>
            <a:r>
              <a:rPr lang="en-US" b="1" dirty="0"/>
              <a:t>presentation phase</a:t>
            </a:r>
            <a:r>
              <a:rPr lang="en-US" dirty="0"/>
              <a:t>, where the service is provided to the data subject by the surrounding smart things according to the instructions by the backend.</a:t>
            </a:r>
            <a:endParaRPr lang="de-DE" dirty="0"/>
          </a:p>
        </p:txBody>
      </p:sp>
      <p:sp>
        <p:nvSpPr>
          <p:cNvPr id="10" name="Textfeld 9">
            <a:extLst>
              <a:ext uri="{FF2B5EF4-FFF2-40B4-BE49-F238E27FC236}">
                <a16:creationId xmlns:a16="http://schemas.microsoft.com/office/drawing/2014/main" id="{920B513E-F3C9-44E8-A29A-C14F074B9AB9}"/>
              </a:ext>
            </a:extLst>
          </p:cNvPr>
          <p:cNvSpPr txBox="1"/>
          <p:nvPr/>
        </p:nvSpPr>
        <p:spPr bwMode="auto">
          <a:xfrm>
            <a:off x="332902" y="5906536"/>
            <a:ext cx="10875665"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000" i="1" dirty="0"/>
              <a:t>*</a:t>
            </a:r>
            <a:r>
              <a:rPr lang="de-DE" sz="1000" i="1" dirty="0" err="1"/>
              <a:t>Based</a:t>
            </a:r>
            <a:r>
              <a:rPr lang="de-DE" sz="1000" i="1" dirty="0"/>
              <a:t> on [9]</a:t>
            </a:r>
          </a:p>
        </p:txBody>
      </p:sp>
    </p:spTree>
    <p:extLst>
      <p:ext uri="{BB962C8B-B14F-4D97-AF65-F5344CB8AC3E}">
        <p14:creationId xmlns:p14="http://schemas.microsoft.com/office/powerpoint/2010/main" val="580379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7650"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Privacy definition – 3 main goals</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27</a:t>
            </a:fld>
            <a:endParaRPr lang="de-DE"/>
          </a:p>
        </p:txBody>
      </p:sp>
      <p:sp>
        <p:nvSpPr>
          <p:cNvPr id="6" name="Textfeld 5">
            <a:extLst>
              <a:ext uri="{FF2B5EF4-FFF2-40B4-BE49-F238E27FC236}">
                <a16:creationId xmlns:a16="http://schemas.microsoft.com/office/drawing/2014/main" id="{E47A349E-209D-4694-8668-DD12457B05EA}"/>
              </a:ext>
            </a:extLst>
          </p:cNvPr>
          <p:cNvSpPr txBox="1"/>
          <p:nvPr/>
        </p:nvSpPr>
        <p:spPr bwMode="auto">
          <a:xfrm>
            <a:off x="332902" y="1556792"/>
            <a:ext cx="10731650" cy="34163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t>The first goal is </a:t>
            </a:r>
            <a:r>
              <a:rPr lang="en-US" b="1" i="1" dirty="0"/>
              <a:t>transparency</a:t>
            </a:r>
            <a:r>
              <a:rPr lang="en-US" dirty="0"/>
              <a:t>. Transparency means that all stakeholders must be informed about the data lifecycle and what happens to each data item over time. This goal must be valid for data owners, data buyers and additional entities within the trading process in order to avoid information asymmetries. In practical terms, this means that the data market platforms must inform both sellers and buyers on the data </a:t>
            </a:r>
            <a:r>
              <a:rPr lang="de-DE" dirty="0" err="1"/>
              <a:t>lifecycle</a:t>
            </a:r>
            <a:r>
              <a:rPr lang="de-DE" dirty="0"/>
              <a:t> </a:t>
            </a:r>
            <a:r>
              <a:rPr lang="de-DE" dirty="0" err="1"/>
              <a:t>for</a:t>
            </a:r>
            <a:r>
              <a:rPr lang="de-DE" dirty="0"/>
              <a:t> </a:t>
            </a:r>
            <a:r>
              <a:rPr lang="de-DE" dirty="0" err="1"/>
              <a:t>each</a:t>
            </a:r>
            <a:r>
              <a:rPr lang="de-DE" dirty="0"/>
              <a:t> </a:t>
            </a:r>
            <a:r>
              <a:rPr lang="de-DE" dirty="0" err="1"/>
              <a:t>transaction</a:t>
            </a:r>
            <a:r>
              <a:rPr lang="de-DE" dirty="0"/>
              <a:t>.</a:t>
            </a:r>
          </a:p>
          <a:p>
            <a:endParaRPr lang="de-DE" dirty="0"/>
          </a:p>
          <a:p>
            <a:pPr marL="285750" indent="-285750">
              <a:buFont typeface="Arial" panose="020B0604020202020204" pitchFamily="34" charset="0"/>
              <a:buChar char="•"/>
            </a:pPr>
            <a:r>
              <a:rPr lang="en-US" b="1" i="1" dirty="0"/>
              <a:t>Intervenability</a:t>
            </a:r>
            <a:r>
              <a:rPr lang="en-US" dirty="0"/>
              <a:t>, the second goal, means that data owners should be able to intervene at any time during the data lifecycle so that they can withdraw or change their consent at any time. </a:t>
            </a:r>
          </a:p>
          <a:p>
            <a:endParaRPr lang="en-US" dirty="0"/>
          </a:p>
          <a:p>
            <a:pPr marL="285750" indent="-285750">
              <a:buFont typeface="Arial" panose="020B0604020202020204" pitchFamily="34" charset="0"/>
              <a:buChar char="•"/>
            </a:pPr>
            <a:r>
              <a:rPr lang="en-US" dirty="0"/>
              <a:t>The third goal is </a:t>
            </a:r>
            <a:r>
              <a:rPr lang="en-US" b="1" i="1" dirty="0" err="1"/>
              <a:t>unlinkability</a:t>
            </a:r>
            <a:r>
              <a:rPr lang="en-US" dirty="0"/>
              <a:t>, which states that data from multiple sources should not be combined in such a way that together they would violate the other two goals. One important aspect is preventing re-identifiability.</a:t>
            </a:r>
            <a:endParaRPr lang="de-DE" dirty="0"/>
          </a:p>
        </p:txBody>
      </p:sp>
      <p:sp>
        <p:nvSpPr>
          <p:cNvPr id="10" name="Textfeld 9">
            <a:extLst>
              <a:ext uri="{FF2B5EF4-FFF2-40B4-BE49-F238E27FC236}">
                <a16:creationId xmlns:a16="http://schemas.microsoft.com/office/drawing/2014/main" id="{920B513E-F3C9-44E8-A29A-C14F074B9AB9}"/>
              </a:ext>
            </a:extLst>
          </p:cNvPr>
          <p:cNvSpPr txBox="1"/>
          <p:nvPr/>
        </p:nvSpPr>
        <p:spPr bwMode="auto">
          <a:xfrm>
            <a:off x="332902" y="5906536"/>
            <a:ext cx="10875665"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000" i="1" dirty="0"/>
              <a:t>*</a:t>
            </a:r>
            <a:r>
              <a:rPr lang="de-DE" sz="1000" i="1" dirty="0" err="1"/>
              <a:t>Based</a:t>
            </a:r>
            <a:r>
              <a:rPr lang="de-DE" sz="1000" i="1" dirty="0"/>
              <a:t> on [10]</a:t>
            </a:r>
          </a:p>
        </p:txBody>
      </p:sp>
    </p:spTree>
    <p:extLst>
      <p:ext uri="{BB962C8B-B14F-4D97-AF65-F5344CB8AC3E}">
        <p14:creationId xmlns:p14="http://schemas.microsoft.com/office/powerpoint/2010/main" val="695269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8674"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64191"/>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Study selection process details</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28</a:t>
            </a:fld>
            <a:endParaRPr lang="de-DE"/>
          </a:p>
        </p:txBody>
      </p:sp>
      <p:sp>
        <p:nvSpPr>
          <p:cNvPr id="70" name="Rectangle 6">
            <a:extLst>
              <a:ext uri="{FF2B5EF4-FFF2-40B4-BE49-F238E27FC236}">
                <a16:creationId xmlns:a16="http://schemas.microsoft.com/office/drawing/2014/main" id="{A7390976-AC0C-4C49-A090-5AE4E950BBA1}"/>
              </a:ext>
            </a:extLst>
          </p:cNvPr>
          <p:cNvSpPr/>
          <p:nvPr/>
        </p:nvSpPr>
        <p:spPr bwMode="auto">
          <a:xfrm>
            <a:off x="4079776" y="1556792"/>
            <a:ext cx="7445475" cy="3693319"/>
          </a:xfrm>
          <a:prstGeom prst="rect">
            <a:avLst/>
          </a:prstGeom>
          <a:noFill/>
          <a:ln>
            <a:noFill/>
          </a:ln>
        </p:spPr>
        <p:txBody>
          <a:bodyPr wrap="square">
            <a:spAutoFit/>
          </a:bodyPr>
          <a:lstStyle/>
          <a:p>
            <a:pPr marL="285750" indent="-285750">
              <a:buFont typeface="Arial"/>
              <a:buChar char="•"/>
              <a:defRPr/>
            </a:pPr>
            <a:endParaRPr lang="de-DE" dirty="0"/>
          </a:p>
          <a:p>
            <a:pPr>
              <a:defRPr/>
            </a:pPr>
            <a:r>
              <a:rPr lang="de-DE" dirty="0"/>
              <a:t>The </a:t>
            </a:r>
            <a:r>
              <a:rPr lang="de-DE" dirty="0" err="1"/>
              <a:t>selected</a:t>
            </a:r>
            <a:r>
              <a:rPr lang="de-DE" dirty="0"/>
              <a:t> </a:t>
            </a:r>
            <a:r>
              <a:rPr lang="de-DE" dirty="0" err="1"/>
              <a:t>studies</a:t>
            </a:r>
            <a:r>
              <a:rPr lang="de-DE" dirty="0"/>
              <a:t> </a:t>
            </a:r>
            <a:r>
              <a:rPr lang="de-DE" dirty="0" err="1"/>
              <a:t>were</a:t>
            </a:r>
            <a:r>
              <a:rPr lang="de-DE" dirty="0"/>
              <a:t> </a:t>
            </a:r>
            <a:r>
              <a:rPr lang="de-DE" dirty="0" err="1"/>
              <a:t>defined</a:t>
            </a:r>
            <a:r>
              <a:rPr lang="de-DE" dirty="0"/>
              <a:t> in </a:t>
            </a:r>
            <a:r>
              <a:rPr lang="de-DE" dirty="0" err="1"/>
              <a:t>three</a:t>
            </a:r>
            <a:r>
              <a:rPr lang="de-DE" dirty="0"/>
              <a:t> </a:t>
            </a:r>
            <a:r>
              <a:rPr lang="de-DE" dirty="0" err="1"/>
              <a:t>stages</a:t>
            </a:r>
            <a:r>
              <a:rPr lang="de-DE" dirty="0"/>
              <a:t>: </a:t>
            </a:r>
          </a:p>
          <a:p>
            <a:pPr>
              <a:defRPr/>
            </a:pPr>
            <a:endParaRPr lang="de-DE" dirty="0"/>
          </a:p>
          <a:p>
            <a:pPr marL="742950" lvl="1" indent="-285750">
              <a:buFont typeface="Arial"/>
              <a:buChar char="•"/>
              <a:defRPr/>
            </a:pPr>
            <a:r>
              <a:rPr lang="de-DE" dirty="0"/>
              <a:t>A </a:t>
            </a:r>
            <a:r>
              <a:rPr lang="de-DE" dirty="0" err="1"/>
              <a:t>preliminary</a:t>
            </a:r>
            <a:r>
              <a:rPr lang="de-DE" dirty="0"/>
              <a:t> </a:t>
            </a:r>
            <a:r>
              <a:rPr lang="de-DE" dirty="0" err="1"/>
              <a:t>research</a:t>
            </a:r>
            <a:r>
              <a:rPr lang="de-DE" dirty="0"/>
              <a:t> </a:t>
            </a:r>
            <a:r>
              <a:rPr lang="de-DE" dirty="0" err="1"/>
              <a:t>gave</a:t>
            </a:r>
            <a:r>
              <a:rPr lang="de-DE" dirty="0"/>
              <a:t> </a:t>
            </a:r>
            <a:r>
              <a:rPr lang="de-DE" dirty="0" err="1"/>
              <a:t>us</a:t>
            </a:r>
            <a:r>
              <a:rPr lang="de-DE" dirty="0"/>
              <a:t> </a:t>
            </a:r>
            <a:r>
              <a:rPr lang="de-DE" dirty="0" err="1"/>
              <a:t>our</a:t>
            </a:r>
            <a:r>
              <a:rPr lang="de-DE" dirty="0"/>
              <a:t> </a:t>
            </a:r>
            <a:r>
              <a:rPr lang="de-DE" b="1" i="1" dirty="0" err="1"/>
              <a:t>base</a:t>
            </a:r>
            <a:r>
              <a:rPr lang="de-DE" b="1" i="1" dirty="0"/>
              <a:t> </a:t>
            </a:r>
            <a:r>
              <a:rPr lang="de-DE" b="1" i="1" dirty="0" err="1"/>
              <a:t>literature</a:t>
            </a:r>
            <a:endParaRPr lang="de-DE" b="1" i="1" dirty="0"/>
          </a:p>
          <a:p>
            <a:pPr lvl="1">
              <a:defRPr/>
            </a:pPr>
            <a:endParaRPr lang="de-DE" b="1" i="1" dirty="0"/>
          </a:p>
          <a:p>
            <a:pPr marL="742950" lvl="1" indent="-285750">
              <a:buFont typeface="Arial"/>
              <a:buChar char="•"/>
              <a:defRPr/>
            </a:pPr>
            <a:r>
              <a:rPr lang="de-DE" dirty="0"/>
              <a:t>The </a:t>
            </a:r>
            <a:r>
              <a:rPr lang="de-DE" dirty="0" err="1"/>
              <a:t>automated</a:t>
            </a:r>
            <a:r>
              <a:rPr lang="de-DE" dirty="0"/>
              <a:t> </a:t>
            </a:r>
            <a:r>
              <a:rPr lang="de-DE" dirty="0" err="1"/>
              <a:t>search</a:t>
            </a:r>
            <a:r>
              <a:rPr lang="de-DE" dirty="0"/>
              <a:t> in 7 Electronic Data Sources (EDS) </a:t>
            </a:r>
            <a:r>
              <a:rPr lang="de-DE" dirty="0" err="1"/>
              <a:t>gave</a:t>
            </a:r>
            <a:r>
              <a:rPr lang="de-DE" dirty="0"/>
              <a:t> </a:t>
            </a:r>
            <a:r>
              <a:rPr lang="de-DE" dirty="0" err="1"/>
              <a:t>us</a:t>
            </a:r>
            <a:r>
              <a:rPr lang="de-DE" dirty="0"/>
              <a:t> </a:t>
            </a:r>
            <a:r>
              <a:rPr lang="de-DE" dirty="0" err="1"/>
              <a:t>the</a:t>
            </a:r>
            <a:r>
              <a:rPr lang="de-DE" dirty="0"/>
              <a:t> </a:t>
            </a:r>
            <a:r>
              <a:rPr lang="de-DE" b="1" i="1" dirty="0" err="1"/>
              <a:t>main</a:t>
            </a:r>
            <a:r>
              <a:rPr lang="de-DE" b="1" i="1" dirty="0"/>
              <a:t> </a:t>
            </a:r>
            <a:r>
              <a:rPr lang="de-DE" b="1" i="1" dirty="0" err="1"/>
              <a:t>literature</a:t>
            </a:r>
            <a:endParaRPr lang="de-DE" b="1" i="1" dirty="0"/>
          </a:p>
          <a:p>
            <a:pPr lvl="1">
              <a:defRPr/>
            </a:pPr>
            <a:endParaRPr lang="de-DE" b="1" i="1" dirty="0"/>
          </a:p>
          <a:p>
            <a:pPr marL="742950" lvl="1" indent="-285750">
              <a:buFont typeface="Arial"/>
              <a:buChar char="•"/>
              <a:defRPr/>
            </a:pPr>
            <a:r>
              <a:rPr lang="de-DE" dirty="0"/>
              <a:t>Further relevant </a:t>
            </a:r>
            <a:r>
              <a:rPr lang="de-DE" dirty="0" err="1"/>
              <a:t>references</a:t>
            </a:r>
            <a:r>
              <a:rPr lang="de-DE" dirty="0"/>
              <a:t> in </a:t>
            </a:r>
            <a:r>
              <a:rPr lang="de-DE" dirty="0" err="1"/>
              <a:t>the</a:t>
            </a:r>
            <a:r>
              <a:rPr lang="de-DE" dirty="0"/>
              <a:t> </a:t>
            </a:r>
            <a:r>
              <a:rPr lang="de-DE" dirty="0" err="1"/>
              <a:t>two</a:t>
            </a:r>
            <a:r>
              <a:rPr lang="de-DE" dirty="0"/>
              <a:t> </a:t>
            </a:r>
            <a:r>
              <a:rPr lang="de-DE" dirty="0" err="1"/>
              <a:t>previous</a:t>
            </a:r>
            <a:r>
              <a:rPr lang="de-DE" dirty="0"/>
              <a:t> </a:t>
            </a:r>
            <a:r>
              <a:rPr lang="de-DE" dirty="0" err="1"/>
              <a:t>sets</a:t>
            </a:r>
            <a:r>
              <a:rPr lang="de-DE" dirty="0"/>
              <a:t> </a:t>
            </a:r>
            <a:r>
              <a:rPr lang="de-DE" dirty="0" err="1"/>
              <a:t>encompassed</a:t>
            </a:r>
            <a:r>
              <a:rPr lang="de-DE" dirty="0"/>
              <a:t> </a:t>
            </a:r>
            <a:r>
              <a:rPr lang="de-DE" dirty="0" err="1"/>
              <a:t>the</a:t>
            </a:r>
            <a:r>
              <a:rPr lang="de-DE" dirty="0"/>
              <a:t> </a:t>
            </a:r>
            <a:r>
              <a:rPr lang="de-DE" b="1" i="1" dirty="0"/>
              <a:t>additional </a:t>
            </a:r>
            <a:r>
              <a:rPr lang="de-DE" b="1" i="1" dirty="0" err="1"/>
              <a:t>litrature</a:t>
            </a:r>
            <a:endParaRPr lang="de-DE" b="1" i="1" dirty="0"/>
          </a:p>
          <a:p>
            <a:pPr marL="742950" lvl="1" indent="-285750">
              <a:buFont typeface="Arial"/>
              <a:buChar char="•"/>
              <a:defRPr/>
            </a:pPr>
            <a:endParaRPr lang="de-DE" b="1" i="1" dirty="0"/>
          </a:p>
          <a:p>
            <a:pPr lvl="1">
              <a:defRPr/>
            </a:pPr>
            <a:endParaRPr b="1" i="1" dirty="0"/>
          </a:p>
          <a:p>
            <a:pPr>
              <a:defRPr/>
            </a:pPr>
            <a:endParaRPr lang="en-US" b="1" dirty="0"/>
          </a:p>
        </p:txBody>
      </p:sp>
      <p:grpSp>
        <p:nvGrpSpPr>
          <p:cNvPr id="120" name="Gruppieren 119">
            <a:extLst>
              <a:ext uri="{FF2B5EF4-FFF2-40B4-BE49-F238E27FC236}">
                <a16:creationId xmlns:a16="http://schemas.microsoft.com/office/drawing/2014/main" id="{4AF73DD2-30DC-4B4C-A3B6-60E689E987CA}"/>
              </a:ext>
            </a:extLst>
          </p:cNvPr>
          <p:cNvGrpSpPr/>
          <p:nvPr/>
        </p:nvGrpSpPr>
        <p:grpSpPr>
          <a:xfrm>
            <a:off x="1059938" y="1611005"/>
            <a:ext cx="769584" cy="4575588"/>
            <a:chOff x="1059938" y="1611005"/>
            <a:chExt cx="769584" cy="4575588"/>
          </a:xfrm>
        </p:grpSpPr>
        <p:grpSp>
          <p:nvGrpSpPr>
            <p:cNvPr id="91" name="Gruppieren 90">
              <a:extLst>
                <a:ext uri="{FF2B5EF4-FFF2-40B4-BE49-F238E27FC236}">
                  <a16:creationId xmlns:a16="http://schemas.microsoft.com/office/drawing/2014/main" id="{186D91CC-7E77-47CA-97E7-A6F2E75DE89D}"/>
                </a:ext>
              </a:extLst>
            </p:cNvPr>
            <p:cNvGrpSpPr/>
            <p:nvPr/>
          </p:nvGrpSpPr>
          <p:grpSpPr>
            <a:xfrm>
              <a:off x="1059938" y="2685715"/>
              <a:ext cx="648073" cy="820354"/>
              <a:chOff x="1127448" y="3154671"/>
              <a:chExt cx="1152130" cy="1458407"/>
            </a:xfrm>
          </p:grpSpPr>
          <p:grpSp>
            <p:nvGrpSpPr>
              <p:cNvPr id="77" name="Gruppieren 76">
                <a:extLst>
                  <a:ext uri="{FF2B5EF4-FFF2-40B4-BE49-F238E27FC236}">
                    <a16:creationId xmlns:a16="http://schemas.microsoft.com/office/drawing/2014/main" id="{ED49E092-2AAF-4070-A2EA-7B7004F0B866}"/>
                  </a:ext>
                </a:extLst>
              </p:cNvPr>
              <p:cNvGrpSpPr/>
              <p:nvPr/>
            </p:nvGrpSpPr>
            <p:grpSpPr>
              <a:xfrm>
                <a:off x="1127448" y="3154671"/>
                <a:ext cx="1080120" cy="1320152"/>
                <a:chOff x="1127448" y="3140968"/>
                <a:chExt cx="1080120" cy="1320152"/>
              </a:xfrm>
            </p:grpSpPr>
            <p:sp>
              <p:nvSpPr>
                <p:cNvPr id="71" name="Rechteck: gefaltete Ecke 70">
                  <a:extLst>
                    <a:ext uri="{FF2B5EF4-FFF2-40B4-BE49-F238E27FC236}">
                      <a16:creationId xmlns:a16="http://schemas.microsoft.com/office/drawing/2014/main" id="{D01571FB-CB02-4E5C-959D-095E06A18241}"/>
                    </a:ext>
                  </a:extLst>
                </p:cNvPr>
                <p:cNvSpPr/>
                <p:nvPr/>
              </p:nvSpPr>
              <p:spPr bwMode="auto">
                <a:xfrm>
                  <a:off x="1127448" y="3140968"/>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73" name="Rechteck: gefaltete Ecke 72">
                  <a:extLst>
                    <a:ext uri="{FF2B5EF4-FFF2-40B4-BE49-F238E27FC236}">
                      <a16:creationId xmlns:a16="http://schemas.microsoft.com/office/drawing/2014/main" id="{D9DD03A4-1447-46A0-890F-083843DD9993}"/>
                    </a:ext>
                  </a:extLst>
                </p:cNvPr>
                <p:cNvSpPr/>
                <p:nvPr/>
              </p:nvSpPr>
              <p:spPr bwMode="auto">
                <a:xfrm>
                  <a:off x="1199456" y="3248402"/>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74" name="Rechteck: gefaltete Ecke 73">
                  <a:extLst>
                    <a:ext uri="{FF2B5EF4-FFF2-40B4-BE49-F238E27FC236}">
                      <a16:creationId xmlns:a16="http://schemas.microsoft.com/office/drawing/2014/main" id="{7A2B7F6B-EF1B-474A-A7BE-020E2487F329}"/>
                    </a:ext>
                  </a:extLst>
                </p:cNvPr>
                <p:cNvSpPr/>
                <p:nvPr/>
              </p:nvSpPr>
              <p:spPr bwMode="auto">
                <a:xfrm>
                  <a:off x="1271464" y="3355836"/>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75" name="Rechteck: gefaltete Ecke 74">
                  <a:extLst>
                    <a:ext uri="{FF2B5EF4-FFF2-40B4-BE49-F238E27FC236}">
                      <a16:creationId xmlns:a16="http://schemas.microsoft.com/office/drawing/2014/main" id="{57F1D3D8-58EE-46F5-9E4D-49AF95930DB6}"/>
                    </a:ext>
                  </a:extLst>
                </p:cNvPr>
                <p:cNvSpPr/>
                <p:nvPr/>
              </p:nvSpPr>
              <p:spPr bwMode="auto">
                <a:xfrm>
                  <a:off x="1343472" y="3473887"/>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76" name="Rechteck: gefaltete Ecke 75">
                  <a:extLst>
                    <a:ext uri="{FF2B5EF4-FFF2-40B4-BE49-F238E27FC236}">
                      <a16:creationId xmlns:a16="http://schemas.microsoft.com/office/drawing/2014/main" id="{AB557F67-336C-4E33-84E6-28E1F7334B6A}"/>
                    </a:ext>
                  </a:extLst>
                </p:cNvPr>
                <p:cNvSpPr/>
                <p:nvPr/>
              </p:nvSpPr>
              <p:spPr bwMode="auto">
                <a:xfrm>
                  <a:off x="1415480" y="3597024"/>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grpSp>
          <p:sp>
            <p:nvSpPr>
              <p:cNvPr id="90" name="Rechteck: gefaltete Ecke 89">
                <a:extLst>
                  <a:ext uri="{FF2B5EF4-FFF2-40B4-BE49-F238E27FC236}">
                    <a16:creationId xmlns:a16="http://schemas.microsoft.com/office/drawing/2014/main" id="{25704F0F-A55A-43A4-AF99-8CA98F67EFA9}"/>
                  </a:ext>
                </a:extLst>
              </p:cNvPr>
              <p:cNvSpPr/>
              <p:nvPr/>
            </p:nvSpPr>
            <p:spPr bwMode="auto">
              <a:xfrm>
                <a:off x="1487488" y="3748980"/>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grpSp>
        <p:grpSp>
          <p:nvGrpSpPr>
            <p:cNvPr id="93" name="Gruppieren 92">
              <a:extLst>
                <a:ext uri="{FF2B5EF4-FFF2-40B4-BE49-F238E27FC236}">
                  <a16:creationId xmlns:a16="http://schemas.microsoft.com/office/drawing/2014/main" id="{CBAC60B7-2E61-4DFA-8F13-794CEF593AFA}"/>
                </a:ext>
              </a:extLst>
            </p:cNvPr>
            <p:cNvGrpSpPr/>
            <p:nvPr/>
          </p:nvGrpSpPr>
          <p:grpSpPr>
            <a:xfrm>
              <a:off x="1059938" y="1611005"/>
              <a:ext cx="486054" cy="546485"/>
              <a:chOff x="1127448" y="3140968"/>
              <a:chExt cx="864096" cy="971530"/>
            </a:xfrm>
          </p:grpSpPr>
          <p:sp>
            <p:nvSpPr>
              <p:cNvPr id="95" name="Rechteck: gefaltete Ecke 94">
                <a:extLst>
                  <a:ext uri="{FF2B5EF4-FFF2-40B4-BE49-F238E27FC236}">
                    <a16:creationId xmlns:a16="http://schemas.microsoft.com/office/drawing/2014/main" id="{6135A17B-CC63-4725-8219-CA19EB61B519}"/>
                  </a:ext>
                </a:extLst>
              </p:cNvPr>
              <p:cNvSpPr/>
              <p:nvPr/>
            </p:nvSpPr>
            <p:spPr bwMode="auto">
              <a:xfrm>
                <a:off x="1127448" y="3140968"/>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96" name="Rechteck: gefaltete Ecke 95">
                <a:extLst>
                  <a:ext uri="{FF2B5EF4-FFF2-40B4-BE49-F238E27FC236}">
                    <a16:creationId xmlns:a16="http://schemas.microsoft.com/office/drawing/2014/main" id="{8E1324FA-FD59-4B78-B378-AD98A0556F97}"/>
                  </a:ext>
                </a:extLst>
              </p:cNvPr>
              <p:cNvSpPr/>
              <p:nvPr/>
            </p:nvSpPr>
            <p:spPr bwMode="auto">
              <a:xfrm>
                <a:off x="1199456" y="3248402"/>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grpSp>
        <p:grpSp>
          <p:nvGrpSpPr>
            <p:cNvPr id="101" name="Gruppieren 100">
              <a:extLst>
                <a:ext uri="{FF2B5EF4-FFF2-40B4-BE49-F238E27FC236}">
                  <a16:creationId xmlns:a16="http://schemas.microsoft.com/office/drawing/2014/main" id="{C690B777-0670-4D39-B447-ADA6FA8BD423}"/>
                </a:ext>
              </a:extLst>
            </p:cNvPr>
            <p:cNvGrpSpPr/>
            <p:nvPr/>
          </p:nvGrpSpPr>
          <p:grpSpPr>
            <a:xfrm>
              <a:off x="1059938" y="4034294"/>
              <a:ext cx="526559" cy="606917"/>
              <a:chOff x="1127448" y="3140968"/>
              <a:chExt cx="936104" cy="1078964"/>
            </a:xfrm>
          </p:grpSpPr>
          <p:sp>
            <p:nvSpPr>
              <p:cNvPr id="103" name="Rechteck: gefaltete Ecke 102">
                <a:extLst>
                  <a:ext uri="{FF2B5EF4-FFF2-40B4-BE49-F238E27FC236}">
                    <a16:creationId xmlns:a16="http://schemas.microsoft.com/office/drawing/2014/main" id="{3CD2302D-DCAA-49F6-AF0E-B82A4D38ACF1}"/>
                  </a:ext>
                </a:extLst>
              </p:cNvPr>
              <p:cNvSpPr/>
              <p:nvPr/>
            </p:nvSpPr>
            <p:spPr bwMode="auto">
              <a:xfrm>
                <a:off x="1127448" y="3140968"/>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104" name="Rechteck: gefaltete Ecke 103">
                <a:extLst>
                  <a:ext uri="{FF2B5EF4-FFF2-40B4-BE49-F238E27FC236}">
                    <a16:creationId xmlns:a16="http://schemas.microsoft.com/office/drawing/2014/main" id="{36EA285C-E7E2-4EE3-A8E4-D99D5641488D}"/>
                  </a:ext>
                </a:extLst>
              </p:cNvPr>
              <p:cNvSpPr/>
              <p:nvPr/>
            </p:nvSpPr>
            <p:spPr bwMode="auto">
              <a:xfrm>
                <a:off x="1199456" y="3248402"/>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105" name="Rechteck: gefaltete Ecke 104">
                <a:extLst>
                  <a:ext uri="{FF2B5EF4-FFF2-40B4-BE49-F238E27FC236}">
                    <a16:creationId xmlns:a16="http://schemas.microsoft.com/office/drawing/2014/main" id="{B9E3A80E-BB36-4288-97C4-F0F1494A2F95}"/>
                  </a:ext>
                </a:extLst>
              </p:cNvPr>
              <p:cNvSpPr/>
              <p:nvPr/>
            </p:nvSpPr>
            <p:spPr bwMode="auto">
              <a:xfrm>
                <a:off x="1271464" y="3355836"/>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grpSp>
        <p:grpSp>
          <p:nvGrpSpPr>
            <p:cNvPr id="119" name="Gruppieren 118">
              <a:extLst>
                <a:ext uri="{FF2B5EF4-FFF2-40B4-BE49-F238E27FC236}">
                  <a16:creationId xmlns:a16="http://schemas.microsoft.com/office/drawing/2014/main" id="{613991A1-04AC-4A12-A450-EE6625630E3F}"/>
                </a:ext>
              </a:extLst>
            </p:cNvPr>
            <p:cNvGrpSpPr/>
            <p:nvPr/>
          </p:nvGrpSpPr>
          <p:grpSpPr>
            <a:xfrm>
              <a:off x="1059938" y="5169437"/>
              <a:ext cx="769584" cy="1017156"/>
              <a:chOff x="1136449" y="5277349"/>
              <a:chExt cx="769584" cy="1017156"/>
            </a:xfrm>
          </p:grpSpPr>
          <p:grpSp>
            <p:nvGrpSpPr>
              <p:cNvPr id="108" name="Gruppieren 107">
                <a:extLst>
                  <a:ext uri="{FF2B5EF4-FFF2-40B4-BE49-F238E27FC236}">
                    <a16:creationId xmlns:a16="http://schemas.microsoft.com/office/drawing/2014/main" id="{B5EDDB6D-D1F1-4861-B399-722540371A0F}"/>
                  </a:ext>
                </a:extLst>
              </p:cNvPr>
              <p:cNvGrpSpPr/>
              <p:nvPr/>
            </p:nvGrpSpPr>
            <p:grpSpPr>
              <a:xfrm>
                <a:off x="1136449" y="5277349"/>
                <a:ext cx="648073" cy="820354"/>
                <a:chOff x="1127448" y="3154671"/>
                <a:chExt cx="1152130" cy="1458407"/>
              </a:xfrm>
            </p:grpSpPr>
            <p:grpSp>
              <p:nvGrpSpPr>
                <p:cNvPr id="109" name="Gruppieren 108">
                  <a:extLst>
                    <a:ext uri="{FF2B5EF4-FFF2-40B4-BE49-F238E27FC236}">
                      <a16:creationId xmlns:a16="http://schemas.microsoft.com/office/drawing/2014/main" id="{84623DE3-8F55-4F7C-AD34-C7FED6FAEE6C}"/>
                    </a:ext>
                  </a:extLst>
                </p:cNvPr>
                <p:cNvGrpSpPr/>
                <p:nvPr/>
              </p:nvGrpSpPr>
              <p:grpSpPr>
                <a:xfrm>
                  <a:off x="1127448" y="3154671"/>
                  <a:ext cx="1080120" cy="1320152"/>
                  <a:chOff x="1127448" y="3140968"/>
                  <a:chExt cx="1080120" cy="1320152"/>
                </a:xfrm>
              </p:grpSpPr>
              <p:sp>
                <p:nvSpPr>
                  <p:cNvPr id="111" name="Rechteck: gefaltete Ecke 110">
                    <a:extLst>
                      <a:ext uri="{FF2B5EF4-FFF2-40B4-BE49-F238E27FC236}">
                        <a16:creationId xmlns:a16="http://schemas.microsoft.com/office/drawing/2014/main" id="{D7DF88F4-9848-4E93-B755-A0C4C01F3077}"/>
                      </a:ext>
                    </a:extLst>
                  </p:cNvPr>
                  <p:cNvSpPr/>
                  <p:nvPr/>
                </p:nvSpPr>
                <p:spPr bwMode="auto">
                  <a:xfrm>
                    <a:off x="1127448" y="3140968"/>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112" name="Rechteck: gefaltete Ecke 111">
                    <a:extLst>
                      <a:ext uri="{FF2B5EF4-FFF2-40B4-BE49-F238E27FC236}">
                        <a16:creationId xmlns:a16="http://schemas.microsoft.com/office/drawing/2014/main" id="{8AFDBF4B-29FD-4FD2-92F9-A7DA71C2877A}"/>
                      </a:ext>
                    </a:extLst>
                  </p:cNvPr>
                  <p:cNvSpPr/>
                  <p:nvPr/>
                </p:nvSpPr>
                <p:spPr bwMode="auto">
                  <a:xfrm>
                    <a:off x="1199456" y="3248402"/>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113" name="Rechteck: gefaltete Ecke 112">
                    <a:extLst>
                      <a:ext uri="{FF2B5EF4-FFF2-40B4-BE49-F238E27FC236}">
                        <a16:creationId xmlns:a16="http://schemas.microsoft.com/office/drawing/2014/main" id="{B1E5E1F8-802B-4F99-9E67-54095C26906E}"/>
                      </a:ext>
                    </a:extLst>
                  </p:cNvPr>
                  <p:cNvSpPr/>
                  <p:nvPr/>
                </p:nvSpPr>
                <p:spPr bwMode="auto">
                  <a:xfrm>
                    <a:off x="1271464" y="3355836"/>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114" name="Rechteck: gefaltete Ecke 113">
                    <a:extLst>
                      <a:ext uri="{FF2B5EF4-FFF2-40B4-BE49-F238E27FC236}">
                        <a16:creationId xmlns:a16="http://schemas.microsoft.com/office/drawing/2014/main" id="{E703F6B3-4393-4D32-9C26-EF71D2D9A281}"/>
                      </a:ext>
                    </a:extLst>
                  </p:cNvPr>
                  <p:cNvSpPr/>
                  <p:nvPr/>
                </p:nvSpPr>
                <p:spPr bwMode="auto">
                  <a:xfrm>
                    <a:off x="1343472" y="3473887"/>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115" name="Rechteck: gefaltete Ecke 114">
                    <a:extLst>
                      <a:ext uri="{FF2B5EF4-FFF2-40B4-BE49-F238E27FC236}">
                        <a16:creationId xmlns:a16="http://schemas.microsoft.com/office/drawing/2014/main" id="{0682BBA2-311F-469C-B7DD-6D21961B501C}"/>
                      </a:ext>
                    </a:extLst>
                  </p:cNvPr>
                  <p:cNvSpPr/>
                  <p:nvPr/>
                </p:nvSpPr>
                <p:spPr bwMode="auto">
                  <a:xfrm>
                    <a:off x="1415480" y="3597024"/>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grpSp>
            <p:sp>
              <p:nvSpPr>
                <p:cNvPr id="110" name="Rechteck: gefaltete Ecke 109">
                  <a:extLst>
                    <a:ext uri="{FF2B5EF4-FFF2-40B4-BE49-F238E27FC236}">
                      <a16:creationId xmlns:a16="http://schemas.microsoft.com/office/drawing/2014/main" id="{59319AF4-7FA2-4C11-AF9D-06C5103FD187}"/>
                    </a:ext>
                  </a:extLst>
                </p:cNvPr>
                <p:cNvSpPr/>
                <p:nvPr/>
              </p:nvSpPr>
              <p:spPr bwMode="auto">
                <a:xfrm>
                  <a:off x="1487488" y="3748980"/>
                  <a:ext cx="792088" cy="864096"/>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grpSp>
          <p:sp>
            <p:nvSpPr>
              <p:cNvPr id="116" name="Rechteck: gefaltete Ecke 115">
                <a:extLst>
                  <a:ext uri="{FF2B5EF4-FFF2-40B4-BE49-F238E27FC236}">
                    <a16:creationId xmlns:a16="http://schemas.microsoft.com/office/drawing/2014/main" id="{32F1856D-58A6-4BBB-A57D-3657B72A3C97}"/>
                  </a:ext>
                </a:extLst>
              </p:cNvPr>
              <p:cNvSpPr/>
              <p:nvPr/>
            </p:nvSpPr>
            <p:spPr bwMode="auto">
              <a:xfrm>
                <a:off x="1379476" y="5680185"/>
                <a:ext cx="445549" cy="486054"/>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117" name="Rechteck: gefaltete Ecke 116">
                <a:extLst>
                  <a:ext uri="{FF2B5EF4-FFF2-40B4-BE49-F238E27FC236}">
                    <a16:creationId xmlns:a16="http://schemas.microsoft.com/office/drawing/2014/main" id="{16BABF0D-C36D-489A-BDEE-D32BD6F68D1F}"/>
                  </a:ext>
                </a:extLst>
              </p:cNvPr>
              <p:cNvSpPr/>
              <p:nvPr/>
            </p:nvSpPr>
            <p:spPr bwMode="auto">
              <a:xfrm>
                <a:off x="1419980" y="5747011"/>
                <a:ext cx="445549" cy="486054"/>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118" name="Rechteck: gefaltete Ecke 117">
                <a:extLst>
                  <a:ext uri="{FF2B5EF4-FFF2-40B4-BE49-F238E27FC236}">
                    <a16:creationId xmlns:a16="http://schemas.microsoft.com/office/drawing/2014/main" id="{8BADE0C1-4C9F-4142-B8D2-86B6F6FD68EB}"/>
                  </a:ext>
                </a:extLst>
              </p:cNvPr>
              <p:cNvSpPr/>
              <p:nvPr/>
            </p:nvSpPr>
            <p:spPr bwMode="auto">
              <a:xfrm>
                <a:off x="1460484" y="5808451"/>
                <a:ext cx="445549" cy="486054"/>
              </a:xfrm>
              <a:prstGeom prst="foldedCorner">
                <a:avLst/>
              </a:prstGeom>
              <a:solidFill>
                <a:schemeClr val="bg1"/>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grpSp>
      </p:grpSp>
      <p:sp>
        <p:nvSpPr>
          <p:cNvPr id="123" name="Textfeld 122">
            <a:extLst>
              <a:ext uri="{FF2B5EF4-FFF2-40B4-BE49-F238E27FC236}">
                <a16:creationId xmlns:a16="http://schemas.microsoft.com/office/drawing/2014/main" id="{5ADD7214-2986-4846-BB76-E479B1EA16FC}"/>
              </a:ext>
            </a:extLst>
          </p:cNvPr>
          <p:cNvSpPr txBox="1"/>
          <p:nvPr/>
        </p:nvSpPr>
        <p:spPr bwMode="auto">
          <a:xfrm>
            <a:off x="1129693" y="2257054"/>
            <a:ext cx="30603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b="1" dirty="0"/>
              <a:t>+</a:t>
            </a:r>
          </a:p>
        </p:txBody>
      </p:sp>
      <p:sp>
        <p:nvSpPr>
          <p:cNvPr id="124" name="Textfeld 123">
            <a:extLst>
              <a:ext uri="{FF2B5EF4-FFF2-40B4-BE49-F238E27FC236}">
                <a16:creationId xmlns:a16="http://schemas.microsoft.com/office/drawing/2014/main" id="{BE0E3C40-6479-4705-8B8D-041786DE6A87}"/>
              </a:ext>
            </a:extLst>
          </p:cNvPr>
          <p:cNvSpPr txBox="1"/>
          <p:nvPr/>
        </p:nvSpPr>
        <p:spPr bwMode="auto">
          <a:xfrm>
            <a:off x="1098187" y="3592020"/>
            <a:ext cx="30603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b="1" dirty="0"/>
              <a:t>+</a:t>
            </a:r>
          </a:p>
        </p:txBody>
      </p:sp>
      <p:sp>
        <p:nvSpPr>
          <p:cNvPr id="125" name="Textfeld 124">
            <a:extLst>
              <a:ext uri="{FF2B5EF4-FFF2-40B4-BE49-F238E27FC236}">
                <a16:creationId xmlns:a16="http://schemas.microsoft.com/office/drawing/2014/main" id="{30E1C345-D5AF-4B02-A7A8-9FA9BC7BC533}"/>
              </a:ext>
            </a:extLst>
          </p:cNvPr>
          <p:cNvSpPr txBox="1"/>
          <p:nvPr/>
        </p:nvSpPr>
        <p:spPr bwMode="auto">
          <a:xfrm>
            <a:off x="1109441" y="4763823"/>
            <a:ext cx="30603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b="1" dirty="0"/>
              <a:t>=</a:t>
            </a:r>
          </a:p>
        </p:txBody>
      </p:sp>
      <p:sp>
        <p:nvSpPr>
          <p:cNvPr id="126" name="Textfeld 125">
            <a:extLst>
              <a:ext uri="{FF2B5EF4-FFF2-40B4-BE49-F238E27FC236}">
                <a16:creationId xmlns:a16="http://schemas.microsoft.com/office/drawing/2014/main" id="{3DD58132-D863-40AE-A002-B397BC790C82}"/>
              </a:ext>
            </a:extLst>
          </p:cNvPr>
          <p:cNvSpPr txBox="1"/>
          <p:nvPr/>
        </p:nvSpPr>
        <p:spPr bwMode="auto">
          <a:xfrm>
            <a:off x="1919536" y="1764893"/>
            <a:ext cx="1800200"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400" i="1" dirty="0"/>
              <a:t>Base </a:t>
            </a:r>
            <a:r>
              <a:rPr lang="de-DE" sz="1400" i="1" dirty="0" err="1"/>
              <a:t>literature</a:t>
            </a:r>
            <a:endParaRPr lang="de-DE" i="1" dirty="0"/>
          </a:p>
        </p:txBody>
      </p:sp>
      <p:sp>
        <p:nvSpPr>
          <p:cNvPr id="127" name="Textfeld 126">
            <a:extLst>
              <a:ext uri="{FF2B5EF4-FFF2-40B4-BE49-F238E27FC236}">
                <a16:creationId xmlns:a16="http://schemas.microsoft.com/office/drawing/2014/main" id="{7B773AA7-A71B-4937-AB42-3F8C826E1E37}"/>
              </a:ext>
            </a:extLst>
          </p:cNvPr>
          <p:cNvSpPr txBox="1"/>
          <p:nvPr/>
        </p:nvSpPr>
        <p:spPr bwMode="auto">
          <a:xfrm>
            <a:off x="1919536" y="3031385"/>
            <a:ext cx="1800200"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400" i="1" dirty="0"/>
              <a:t>Main </a:t>
            </a:r>
            <a:r>
              <a:rPr lang="de-DE" sz="1400" i="1" dirty="0" err="1"/>
              <a:t>literature</a:t>
            </a:r>
            <a:r>
              <a:rPr lang="de-DE" sz="1400" i="1" dirty="0"/>
              <a:t> </a:t>
            </a:r>
            <a:r>
              <a:rPr lang="de-DE" sz="1400" i="1" dirty="0" err="1"/>
              <a:t>from</a:t>
            </a:r>
            <a:r>
              <a:rPr lang="de-DE" sz="1400" i="1" dirty="0"/>
              <a:t> </a:t>
            </a:r>
            <a:r>
              <a:rPr lang="de-DE" sz="1400" i="1" dirty="0" err="1"/>
              <a:t>automated</a:t>
            </a:r>
            <a:r>
              <a:rPr lang="de-DE" sz="1400" i="1" dirty="0"/>
              <a:t> </a:t>
            </a:r>
            <a:r>
              <a:rPr lang="de-DE" sz="1400" i="1" dirty="0" err="1"/>
              <a:t>search</a:t>
            </a:r>
            <a:endParaRPr lang="de-DE" i="1" dirty="0"/>
          </a:p>
        </p:txBody>
      </p:sp>
      <p:sp>
        <p:nvSpPr>
          <p:cNvPr id="128" name="Textfeld 127">
            <a:extLst>
              <a:ext uri="{FF2B5EF4-FFF2-40B4-BE49-F238E27FC236}">
                <a16:creationId xmlns:a16="http://schemas.microsoft.com/office/drawing/2014/main" id="{16FA0F5C-3DD2-495B-8583-810D7A92B29D}"/>
              </a:ext>
            </a:extLst>
          </p:cNvPr>
          <p:cNvSpPr txBox="1"/>
          <p:nvPr/>
        </p:nvSpPr>
        <p:spPr bwMode="auto">
          <a:xfrm>
            <a:off x="1919536" y="4212571"/>
            <a:ext cx="1800200"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400" i="1" dirty="0"/>
              <a:t>Additional </a:t>
            </a:r>
            <a:r>
              <a:rPr lang="de-DE" sz="1400" i="1" dirty="0" err="1"/>
              <a:t>literature</a:t>
            </a:r>
            <a:endParaRPr lang="de-DE" i="1" dirty="0"/>
          </a:p>
        </p:txBody>
      </p:sp>
      <p:sp>
        <p:nvSpPr>
          <p:cNvPr id="129" name="Textfeld 128">
            <a:extLst>
              <a:ext uri="{FF2B5EF4-FFF2-40B4-BE49-F238E27FC236}">
                <a16:creationId xmlns:a16="http://schemas.microsoft.com/office/drawing/2014/main" id="{330292A4-4FE2-499B-8F81-1C0A07B88DEA}"/>
              </a:ext>
            </a:extLst>
          </p:cNvPr>
          <p:cNvSpPr txBox="1"/>
          <p:nvPr/>
        </p:nvSpPr>
        <p:spPr bwMode="auto">
          <a:xfrm>
            <a:off x="1919536" y="5531965"/>
            <a:ext cx="1800200"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400" i="1" dirty="0"/>
              <a:t>Selected </a:t>
            </a:r>
            <a:r>
              <a:rPr lang="de-DE" sz="1400" i="1" dirty="0" err="1"/>
              <a:t>studies</a:t>
            </a:r>
            <a:endParaRPr lang="de-DE"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9698"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Study selection process details</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29</a:t>
            </a:fld>
            <a:endParaRPr lang="de-DE"/>
          </a:p>
        </p:txBody>
      </p:sp>
      <p:pic>
        <p:nvPicPr>
          <p:cNvPr id="4" name="Grafik 3">
            <a:extLst>
              <a:ext uri="{FF2B5EF4-FFF2-40B4-BE49-F238E27FC236}">
                <a16:creationId xmlns:a16="http://schemas.microsoft.com/office/drawing/2014/main" id="{3ECE8509-E491-4862-B33E-0837A7B9233D}"/>
              </a:ext>
            </a:extLst>
          </p:cNvPr>
          <p:cNvPicPr>
            <a:picLocks noChangeAspect="1"/>
          </p:cNvPicPr>
          <p:nvPr/>
        </p:nvPicPr>
        <p:blipFill>
          <a:blip r:embed="rId5"/>
          <a:stretch>
            <a:fillRect/>
          </a:stretch>
        </p:blipFill>
        <p:spPr>
          <a:xfrm>
            <a:off x="6511269" y="1264582"/>
            <a:ext cx="3689187" cy="5089362"/>
          </a:xfrm>
          <a:prstGeom prst="rect">
            <a:avLst/>
          </a:prstGeom>
        </p:spPr>
      </p:pic>
      <p:sp>
        <p:nvSpPr>
          <p:cNvPr id="57" name="Rectangle 6">
            <a:extLst>
              <a:ext uri="{FF2B5EF4-FFF2-40B4-BE49-F238E27FC236}">
                <a16:creationId xmlns:a16="http://schemas.microsoft.com/office/drawing/2014/main" id="{204560F3-E85C-4736-8313-5F6D12A0A0DF}"/>
              </a:ext>
            </a:extLst>
          </p:cNvPr>
          <p:cNvSpPr/>
          <p:nvPr/>
        </p:nvSpPr>
        <p:spPr bwMode="auto">
          <a:xfrm>
            <a:off x="345002" y="2136338"/>
            <a:ext cx="5761567" cy="2585323"/>
          </a:xfrm>
          <a:prstGeom prst="rect">
            <a:avLst/>
          </a:prstGeom>
          <a:noFill/>
          <a:ln>
            <a:noFill/>
          </a:ln>
        </p:spPr>
        <p:txBody>
          <a:bodyPr wrap="square">
            <a:spAutoFit/>
          </a:bodyPr>
          <a:lstStyle/>
          <a:p>
            <a:pPr marL="285750" indent="-285750">
              <a:buFont typeface="Arial"/>
              <a:buChar char="•"/>
              <a:defRPr/>
            </a:pPr>
            <a:endParaRPr lang="de-DE" dirty="0"/>
          </a:p>
          <a:p>
            <a:pPr marL="285750" indent="-285750">
              <a:buFont typeface="Arial" panose="020B0604020202020204" pitchFamily="34" charset="0"/>
              <a:buChar char="•"/>
              <a:defRPr/>
            </a:pPr>
            <a:r>
              <a:rPr lang="de-DE" dirty="0" err="1"/>
              <a:t>We</a:t>
            </a:r>
            <a:r>
              <a:rPr lang="de-DE" dirty="0"/>
              <a:t> </a:t>
            </a:r>
            <a:r>
              <a:rPr lang="de-DE" dirty="0" err="1"/>
              <a:t>defined</a:t>
            </a:r>
            <a:r>
              <a:rPr lang="de-DE" dirty="0"/>
              <a:t> </a:t>
            </a:r>
            <a:r>
              <a:rPr lang="de-DE" dirty="0" err="1"/>
              <a:t>seven</a:t>
            </a:r>
            <a:r>
              <a:rPr lang="de-DE" dirty="0"/>
              <a:t> </a:t>
            </a:r>
            <a:r>
              <a:rPr lang="de-DE" dirty="0" err="1"/>
              <a:t>selection</a:t>
            </a:r>
            <a:r>
              <a:rPr lang="de-DE" dirty="0"/>
              <a:t> </a:t>
            </a:r>
            <a:r>
              <a:rPr lang="de-DE" dirty="0" err="1"/>
              <a:t>criteria</a:t>
            </a:r>
            <a:r>
              <a:rPr lang="de-DE" dirty="0"/>
              <a:t> </a:t>
            </a:r>
            <a:r>
              <a:rPr lang="de-DE" dirty="0" err="1"/>
              <a:t>for</a:t>
            </a:r>
            <a:r>
              <a:rPr lang="de-DE" dirty="0"/>
              <a:t> </a:t>
            </a:r>
            <a:r>
              <a:rPr lang="de-DE" dirty="0" err="1"/>
              <a:t>the</a:t>
            </a:r>
            <a:r>
              <a:rPr lang="de-DE" dirty="0"/>
              <a:t> </a:t>
            </a:r>
            <a:r>
              <a:rPr lang="de-DE" dirty="0" err="1"/>
              <a:t>inlcusion</a:t>
            </a:r>
            <a:r>
              <a:rPr lang="de-DE" dirty="0"/>
              <a:t> </a:t>
            </a:r>
            <a:r>
              <a:rPr lang="de-DE" dirty="0" err="1"/>
              <a:t>of</a:t>
            </a:r>
            <a:r>
              <a:rPr lang="de-DE" dirty="0"/>
              <a:t> </a:t>
            </a:r>
            <a:r>
              <a:rPr lang="de-DE" dirty="0" err="1"/>
              <a:t>the</a:t>
            </a:r>
            <a:r>
              <a:rPr lang="de-DE" dirty="0"/>
              <a:t> </a:t>
            </a:r>
            <a:r>
              <a:rPr lang="de-DE" dirty="0" err="1"/>
              <a:t>studies</a:t>
            </a:r>
            <a:endParaRPr lang="de-DE" dirty="0"/>
          </a:p>
          <a:p>
            <a:pPr marL="285750" indent="-285750">
              <a:buFont typeface="Arial" panose="020B0604020202020204" pitchFamily="34" charset="0"/>
              <a:buChar char="•"/>
              <a:defRPr/>
            </a:pPr>
            <a:endParaRPr lang="de-DE" dirty="0"/>
          </a:p>
          <a:p>
            <a:pPr marL="285750" indent="-285750">
              <a:buFont typeface="Arial" panose="020B0604020202020204" pitchFamily="34" charset="0"/>
              <a:buChar char="•"/>
              <a:defRPr/>
            </a:pPr>
            <a:r>
              <a:rPr lang="de-DE" dirty="0"/>
              <a:t>The </a:t>
            </a:r>
            <a:r>
              <a:rPr lang="de-DE" dirty="0" err="1"/>
              <a:t>selection</a:t>
            </a:r>
            <a:r>
              <a:rPr lang="de-DE" dirty="0"/>
              <a:t> was </a:t>
            </a:r>
            <a:r>
              <a:rPr lang="de-DE" dirty="0" err="1"/>
              <a:t>performed</a:t>
            </a:r>
            <a:r>
              <a:rPr lang="de-DE" dirty="0"/>
              <a:t> </a:t>
            </a:r>
            <a:r>
              <a:rPr lang="de-DE" dirty="0" err="1"/>
              <a:t>by</a:t>
            </a:r>
            <a:r>
              <a:rPr lang="de-DE" dirty="0"/>
              <a:t> </a:t>
            </a:r>
            <a:r>
              <a:rPr lang="de-DE" dirty="0" err="1"/>
              <a:t>both</a:t>
            </a:r>
            <a:r>
              <a:rPr lang="de-DE" dirty="0"/>
              <a:t> </a:t>
            </a:r>
            <a:r>
              <a:rPr lang="de-DE" dirty="0" err="1"/>
              <a:t>the</a:t>
            </a:r>
            <a:r>
              <a:rPr lang="de-DE" dirty="0"/>
              <a:t> </a:t>
            </a:r>
            <a:r>
              <a:rPr lang="de-DE" dirty="0" err="1"/>
              <a:t>student</a:t>
            </a:r>
            <a:r>
              <a:rPr lang="de-DE" dirty="0"/>
              <a:t> and </a:t>
            </a:r>
            <a:r>
              <a:rPr lang="de-DE" dirty="0" err="1"/>
              <a:t>the</a:t>
            </a:r>
            <a:r>
              <a:rPr lang="de-DE" dirty="0"/>
              <a:t> </a:t>
            </a:r>
            <a:r>
              <a:rPr lang="de-DE" dirty="0" err="1"/>
              <a:t>advisor</a:t>
            </a:r>
            <a:endParaRPr lang="de-DE" dirty="0"/>
          </a:p>
          <a:p>
            <a:pPr marL="285750" indent="-285750">
              <a:buFont typeface="Arial" panose="020B0604020202020204" pitchFamily="34" charset="0"/>
              <a:buChar char="•"/>
              <a:defRPr/>
            </a:pPr>
            <a:endParaRPr lang="de-DE" dirty="0"/>
          </a:p>
          <a:p>
            <a:pPr marL="285750" indent="-285750">
              <a:buFont typeface="Arial" panose="020B0604020202020204" pitchFamily="34" charset="0"/>
              <a:buChar char="•"/>
              <a:defRPr/>
            </a:pPr>
            <a:r>
              <a:rPr lang="de-DE" dirty="0"/>
              <a:t>After </a:t>
            </a:r>
            <a:r>
              <a:rPr lang="de-DE" dirty="0" err="1"/>
              <a:t>each</a:t>
            </a:r>
            <a:r>
              <a:rPr lang="de-DE" dirty="0"/>
              <a:t> </a:t>
            </a:r>
            <a:r>
              <a:rPr lang="de-DE" dirty="0" err="1"/>
              <a:t>filter</a:t>
            </a:r>
            <a:r>
              <a:rPr lang="de-DE" dirty="0"/>
              <a:t>, </a:t>
            </a:r>
            <a:r>
              <a:rPr lang="de-DE" dirty="0" err="1"/>
              <a:t>arising</a:t>
            </a:r>
            <a:r>
              <a:rPr lang="de-DE" dirty="0"/>
              <a:t> </a:t>
            </a:r>
            <a:r>
              <a:rPr lang="de-DE" dirty="0" err="1"/>
              <a:t>conflicts</a:t>
            </a:r>
            <a:r>
              <a:rPr lang="de-DE" dirty="0"/>
              <a:t> </a:t>
            </a:r>
            <a:r>
              <a:rPr lang="de-DE" dirty="0" err="1"/>
              <a:t>were</a:t>
            </a:r>
            <a:r>
              <a:rPr lang="de-DE" dirty="0"/>
              <a:t> </a:t>
            </a:r>
            <a:r>
              <a:rPr lang="de-DE" dirty="0" err="1"/>
              <a:t>resoluted</a:t>
            </a:r>
            <a:endParaRPr lang="de-DE" dirty="0"/>
          </a:p>
          <a:p>
            <a:pPr>
              <a:defRPr/>
            </a:pPr>
            <a:endParaRPr lang="en-US" dirty="0"/>
          </a:p>
        </p:txBody>
      </p:sp>
    </p:spTree>
    <p:extLst>
      <p:ext uri="{BB962C8B-B14F-4D97-AF65-F5344CB8AC3E}">
        <p14:creationId xmlns:p14="http://schemas.microsoft.com/office/powerpoint/2010/main" val="267819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4098"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itle 1"/>
          <p:cNvSpPr>
            <a:spLocks noGrp="1"/>
          </p:cNvSpPr>
          <p:nvPr>
            <p:ph type="title"/>
          </p:nvPr>
        </p:nvSpPr>
        <p:spPr bwMode="auto"/>
        <p:txBody>
          <a:bodyPr/>
          <a:lstStyle/>
          <a:p>
            <a:pPr>
              <a:defRPr/>
            </a:pPr>
            <a:fld id="{ECAA5B6C-9047-4C54-A4A6-9E7B83EB0D92}" type="datetime'Agenda'">
              <a:rPr lang="en-US"/>
              <a:t>Agenda</a:t>
            </a:fld>
            <a:endParaRPr lang="en-US"/>
          </a:p>
        </p:txBody>
      </p:sp>
      <p:sp>
        <p:nvSpPr>
          <p:cNvPr id="6" name="Slide Number Placeholder 2"/>
          <p:cNvSpPr>
            <a:spLocks noGrp="1"/>
          </p:cNvSpPr>
          <p:nvPr>
            <p:ph type="sldNum" sz="quarter" idx="12"/>
          </p:nvPr>
        </p:nvSpPr>
        <p:spPr bwMode="auto"/>
        <p:txBody>
          <a:bodyPr/>
          <a:lstStyle/>
          <a:p>
            <a:pPr>
              <a:defRPr/>
            </a:pPr>
            <a:fld id="{53F79391-FD8B-4951-B07A-A389C4C7CA7B}" type="slidenum">
              <a:rPr lang="en-US"/>
              <a:t>3</a:t>
            </a:fld>
            <a:endParaRPr lang="en-US"/>
          </a:p>
        </p:txBody>
      </p:sp>
      <p:cxnSp>
        <p:nvCxnSpPr>
          <p:cNvPr id="7" name="Straight Connector 14"/>
          <p:cNvCxnSpPr>
            <a:cxnSpLocks/>
            <a:stCxn id="8" idx="4"/>
          </p:cNvCxnSpPr>
          <p:nvPr/>
        </p:nvCxnSpPr>
        <p:spPr bwMode="auto">
          <a:xfrm>
            <a:off x="2999858" y="2455906"/>
            <a:ext cx="0" cy="3328985"/>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Oval 15"/>
          <p:cNvSpPr>
            <a:spLocks noChangeAspect="1"/>
          </p:cNvSpPr>
          <p:nvPr/>
        </p:nvSpPr>
        <p:spPr bwMode="auto">
          <a:xfrm>
            <a:off x="2460437" y="1377062"/>
            <a:ext cx="1078844" cy="1078844"/>
          </a:xfrm>
          <a:prstGeom prst="ellipse">
            <a:avLst/>
          </a:prstGeom>
          <a:solidFill>
            <a:srgbClr val="003359"/>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1</a:t>
            </a:r>
            <a:endParaRPr/>
          </a:p>
        </p:txBody>
      </p:sp>
      <p:sp>
        <p:nvSpPr>
          <p:cNvPr id="9" name="Rectangle 18"/>
          <p:cNvSpPr/>
          <p:nvPr/>
        </p:nvSpPr>
        <p:spPr bwMode="auto">
          <a:xfrm>
            <a:off x="4007768" y="1747207"/>
            <a:ext cx="4400564" cy="400110"/>
          </a:xfrm>
          <a:prstGeom prst="rect">
            <a:avLst/>
          </a:prstGeom>
        </p:spPr>
        <p:txBody>
          <a:bodyPr wrap="none">
            <a:spAutoFit/>
          </a:bodyPr>
          <a:lstStyle/>
          <a:p>
            <a:pPr>
              <a:defRPr/>
            </a:pPr>
            <a:r>
              <a:rPr lang="en-US" sz="2000" b="1">
                <a:latin typeface="Source Sans Pro"/>
                <a:ea typeface="Source Sans Pro"/>
              </a:rPr>
              <a:t>Introduction and problem statement </a:t>
            </a:r>
            <a:endParaRPr/>
          </a:p>
        </p:txBody>
      </p:sp>
      <p:sp>
        <p:nvSpPr>
          <p:cNvPr id="10" name="Oval 20"/>
          <p:cNvSpPr>
            <a:spLocks noChangeAspect="1"/>
          </p:cNvSpPr>
          <p:nvPr/>
        </p:nvSpPr>
        <p:spPr bwMode="auto">
          <a:xfrm>
            <a:off x="2460437" y="2673768"/>
            <a:ext cx="1078844" cy="1078844"/>
          </a:xfrm>
          <a:prstGeom prst="ellipse">
            <a:avLst/>
          </a:prstGeom>
          <a:solidFill>
            <a:srgbClr val="BDBB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2</a:t>
            </a:r>
            <a:endParaRPr/>
          </a:p>
        </p:txBody>
      </p:sp>
      <p:sp>
        <p:nvSpPr>
          <p:cNvPr id="11" name="Rectangle 23"/>
          <p:cNvSpPr/>
          <p:nvPr/>
        </p:nvSpPr>
        <p:spPr bwMode="auto">
          <a:xfrm>
            <a:off x="4007768" y="3043913"/>
            <a:ext cx="2842445" cy="400110"/>
          </a:xfrm>
          <a:prstGeom prst="rect">
            <a:avLst/>
          </a:prstGeom>
        </p:spPr>
        <p:txBody>
          <a:bodyPr wrap="none">
            <a:spAutoFit/>
          </a:bodyPr>
          <a:lstStyle/>
          <a:p>
            <a:pPr>
              <a:defRPr/>
            </a:pPr>
            <a:r>
              <a:rPr lang="en-US" sz="2000" b="1">
                <a:latin typeface="Source Sans Pro"/>
                <a:ea typeface="Source Sans Pro"/>
              </a:rPr>
              <a:t>Research methodology </a:t>
            </a:r>
            <a:endParaRPr/>
          </a:p>
        </p:txBody>
      </p:sp>
      <p:sp>
        <p:nvSpPr>
          <p:cNvPr id="12" name="Oval 37"/>
          <p:cNvSpPr>
            <a:spLocks noChangeAspect="1"/>
          </p:cNvSpPr>
          <p:nvPr/>
        </p:nvSpPr>
        <p:spPr bwMode="auto">
          <a:xfrm>
            <a:off x="2460437" y="5193342"/>
            <a:ext cx="1078844" cy="1078844"/>
          </a:xfrm>
          <a:prstGeom prst="ellipse">
            <a:avLst/>
          </a:prstGeom>
          <a:solidFill>
            <a:srgbClr val="BDBB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4</a:t>
            </a:r>
            <a:endParaRPr/>
          </a:p>
        </p:txBody>
      </p:sp>
      <p:sp>
        <p:nvSpPr>
          <p:cNvPr id="13" name="Oval 38"/>
          <p:cNvSpPr>
            <a:spLocks noChangeAspect="1"/>
          </p:cNvSpPr>
          <p:nvPr/>
        </p:nvSpPr>
        <p:spPr bwMode="auto">
          <a:xfrm>
            <a:off x="2460437" y="3935474"/>
            <a:ext cx="1078844" cy="1078844"/>
          </a:xfrm>
          <a:prstGeom prst="ellipse">
            <a:avLst/>
          </a:prstGeom>
          <a:solidFill>
            <a:srgbClr val="BDBB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3</a:t>
            </a:r>
            <a:endParaRPr/>
          </a:p>
        </p:txBody>
      </p:sp>
      <p:sp>
        <p:nvSpPr>
          <p:cNvPr id="14" name="Rectangle 41"/>
          <p:cNvSpPr/>
          <p:nvPr/>
        </p:nvSpPr>
        <p:spPr bwMode="auto">
          <a:xfrm>
            <a:off x="4007768" y="4305619"/>
            <a:ext cx="1019831" cy="400110"/>
          </a:xfrm>
          <a:prstGeom prst="rect">
            <a:avLst/>
          </a:prstGeom>
        </p:spPr>
        <p:txBody>
          <a:bodyPr wrap="none">
            <a:spAutoFit/>
          </a:bodyPr>
          <a:lstStyle/>
          <a:p>
            <a:pPr>
              <a:defRPr/>
            </a:pPr>
            <a:r>
              <a:rPr lang="en-US" sz="2000" b="1">
                <a:latin typeface="Source Sans Pro"/>
                <a:ea typeface="Source Sans Pro"/>
                <a:cs typeface="Source Sans Pro"/>
              </a:rPr>
              <a:t>Results</a:t>
            </a:r>
            <a:endParaRPr/>
          </a:p>
        </p:txBody>
      </p:sp>
      <p:sp>
        <p:nvSpPr>
          <p:cNvPr id="15" name="Rectangle 44"/>
          <p:cNvSpPr/>
          <p:nvPr/>
        </p:nvSpPr>
        <p:spPr bwMode="auto">
          <a:xfrm>
            <a:off x="4007768" y="5563487"/>
            <a:ext cx="3070071" cy="400110"/>
          </a:xfrm>
          <a:prstGeom prst="rect">
            <a:avLst/>
          </a:prstGeom>
        </p:spPr>
        <p:txBody>
          <a:bodyPr wrap="none">
            <a:spAutoFit/>
          </a:bodyPr>
          <a:lstStyle/>
          <a:p>
            <a:pPr>
              <a:defRPr/>
            </a:pPr>
            <a:r>
              <a:rPr lang="de-DE" sz="2000" b="1">
                <a:latin typeface="Source Sans Pro"/>
                <a:ea typeface="Source Sans Pro"/>
              </a:rPr>
              <a:t>Key findings and outlook</a:t>
            </a:r>
            <a:r>
              <a:rPr lang="de-DE" sz="2000"/>
              <a:t> </a:t>
            </a:r>
            <a:endParaRPr/>
          </a:p>
        </p:txBody>
      </p:sp>
      <p:sp>
        <p:nvSpPr>
          <p:cNvPr id="16"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30722"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Measuring completeness of automated search</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30</a:t>
            </a:fld>
            <a:endParaRPr lang="de-DE"/>
          </a:p>
        </p:txBody>
      </p:sp>
      <mc:AlternateContent xmlns:mc="http://schemas.openxmlformats.org/markup-compatibility/2006" xmlns:a14="http://schemas.microsoft.com/office/drawing/2010/main">
        <mc:Choice Requires="a14">
          <p:sp>
            <p:nvSpPr>
              <p:cNvPr id="57" name="Rectangle 6">
                <a:extLst>
                  <a:ext uri="{FF2B5EF4-FFF2-40B4-BE49-F238E27FC236}">
                    <a16:creationId xmlns:a16="http://schemas.microsoft.com/office/drawing/2014/main" id="{204560F3-E85C-4736-8313-5F6D12A0A0DF}"/>
                  </a:ext>
                </a:extLst>
              </p:cNvPr>
              <p:cNvSpPr/>
              <p:nvPr/>
            </p:nvSpPr>
            <p:spPr bwMode="auto">
              <a:xfrm>
                <a:off x="332903" y="1124744"/>
                <a:ext cx="11007582" cy="5310749"/>
              </a:xfrm>
              <a:prstGeom prst="rect">
                <a:avLst/>
              </a:prstGeom>
              <a:noFill/>
              <a:ln>
                <a:noFill/>
              </a:ln>
            </p:spPr>
            <p:txBody>
              <a:bodyPr wrap="square">
                <a:spAutoFit/>
              </a:bodyPr>
              <a:lstStyle/>
              <a:p>
                <a:pPr marL="285750" indent="-285750">
                  <a:buFont typeface="Arial"/>
                  <a:buChar char="•"/>
                  <a:defRPr/>
                </a:pPr>
                <a:endParaRPr lang="de-DE" dirty="0"/>
              </a:p>
              <a:p>
                <a:r>
                  <a:rPr lang="de-DE" i="1" u="sng" dirty="0"/>
                  <a:t>Central </a:t>
                </a:r>
                <a:r>
                  <a:rPr lang="de-DE" i="1" u="sng" dirty="0" err="1"/>
                  <a:t>question</a:t>
                </a:r>
                <a:r>
                  <a:rPr lang="de-DE" i="1" dirty="0"/>
                  <a:t>: </a:t>
                </a:r>
                <a:r>
                  <a:rPr lang="de-DE" i="1" dirty="0" err="1"/>
                  <a:t>How</a:t>
                </a:r>
                <a:r>
                  <a:rPr lang="de-DE" i="1" dirty="0"/>
                  <a:t> </a:t>
                </a:r>
                <a:r>
                  <a:rPr lang="en-US" i="1" dirty="0"/>
                  <a:t>complete should the set of studies be and how will we know whether we have achieved this target?</a:t>
                </a:r>
              </a:p>
              <a:p>
                <a:endParaRPr lang="en-US" i="1" dirty="0"/>
              </a:p>
              <a:p>
                <a:endParaRPr lang="en-US" dirty="0"/>
              </a:p>
              <a:p>
                <a:r>
                  <a:rPr lang="en-US" dirty="0"/>
                  <a:t>We use a metric called </a:t>
                </a:r>
                <a:r>
                  <a:rPr lang="en-US" b="1" dirty="0"/>
                  <a:t>Sensitivity </a:t>
                </a:r>
                <a:r>
                  <a:rPr lang="en-US" dirty="0"/>
                  <a:t>(also called recall): the proportion of all relevant studies that are found by </a:t>
                </a:r>
                <a:r>
                  <a:rPr lang="de-DE" dirty="0"/>
                  <a:t>an </a:t>
                </a:r>
                <a:r>
                  <a:rPr lang="de-DE" dirty="0" err="1"/>
                  <a:t>automated</a:t>
                </a:r>
                <a:r>
                  <a:rPr lang="de-DE" dirty="0"/>
                  <a:t> </a:t>
                </a:r>
                <a:r>
                  <a:rPr lang="de-DE" dirty="0" err="1"/>
                  <a:t>search</a:t>
                </a:r>
                <a:r>
                  <a:rPr lang="de-DE" dirty="0"/>
                  <a:t>.</a:t>
                </a:r>
              </a:p>
              <a:p>
                <a:endParaRPr lang="de-DE" dirty="0"/>
              </a:p>
              <a:p>
                <a:r>
                  <a:rPr lang="en-US" i="1" dirty="0">
                    <a:latin typeface="Cambria Math" panose="02040503050406030204" pitchFamily="18" charset="0"/>
                    <a:ea typeface="Cambria Math" panose="02040503050406030204" pitchFamily="18" charset="0"/>
                  </a:rPr>
                  <a:t>Theoretical </a:t>
                </a:r>
                <a:r>
                  <a:rPr lang="en-US" i="1" dirty="0" err="1">
                    <a:latin typeface="Cambria Math" panose="02040503050406030204" pitchFamily="18" charset="0"/>
                    <a:ea typeface="Cambria Math" panose="02040503050406030204" pitchFamily="18" charset="0"/>
                  </a:rPr>
                  <a:t>Sensitivty</a:t>
                </a:r>
                <a:r>
                  <a:rPr lang="en-US" i="1" dirty="0">
                    <a:latin typeface="Cambria Math" panose="02040503050406030204" pitchFamily="18" charset="0"/>
                    <a:ea typeface="Cambria Math" panose="02040503050406030204" pitchFamily="18" charset="0"/>
                  </a:rPr>
                  <a:t> = </a:t>
                </a:r>
                <a14:m>
                  <m:oMath xmlns:m="http://schemas.openxmlformats.org/officeDocument/2006/math">
                    <m:f>
                      <m:fPr>
                        <m:ctrlPr>
                          <a:rPr lang="en-US" i="1" smtClean="0">
                            <a:latin typeface="Cambria Math" panose="02040503050406030204" pitchFamily="18" charset="0"/>
                          </a:rPr>
                        </m:ctrlPr>
                      </m:fPr>
                      <m:num>
                        <m:r>
                          <a:rPr lang="de-DE" b="0" i="1" smtClean="0">
                            <a:latin typeface="Cambria Math" panose="02040503050406030204" pitchFamily="18" charset="0"/>
                          </a:rPr>
                          <m:t>𝑅</m:t>
                        </m:r>
                        <m:r>
                          <a:rPr lang="de-DE" b="0" i="1" baseline="-25000" smtClean="0">
                            <a:latin typeface="Cambria Math" panose="02040503050406030204" pitchFamily="18" charset="0"/>
                          </a:rPr>
                          <m:t>𝑓𝑜𝑢𝑛𝑑</m:t>
                        </m:r>
                      </m:num>
                      <m:den>
                        <m:r>
                          <a:rPr lang="de-DE" b="0" i="1" smtClean="0">
                            <a:latin typeface="Cambria Math" panose="02040503050406030204" pitchFamily="18" charset="0"/>
                          </a:rPr>
                          <m:t>𝑅</m:t>
                        </m:r>
                        <m:r>
                          <a:rPr lang="de-DE" i="1" baseline="-25000">
                            <a:latin typeface="Cambria Math" panose="02040503050406030204" pitchFamily="18" charset="0"/>
                          </a:rPr>
                          <m:t>𝑡𝑜𝑡𝑎</m:t>
                        </m:r>
                        <m:r>
                          <a:rPr lang="de-DE" b="0" i="1" baseline="-25000" smtClean="0">
                            <a:latin typeface="Cambria Math" panose="02040503050406030204" pitchFamily="18" charset="0"/>
                          </a:rPr>
                          <m:t>𝑙</m:t>
                        </m:r>
                      </m:den>
                    </m:f>
                  </m:oMath>
                </a14:m>
                <a:r>
                  <a:rPr lang="en-US" dirty="0"/>
                  <a:t> 	   	where 	</a:t>
                </a:r>
                <a:r>
                  <a:rPr lang="en-US" i="1" dirty="0">
                    <a:latin typeface="Cambria Math" panose="02040503050406030204" pitchFamily="18" charset="0"/>
                    <a:ea typeface="Cambria Math" panose="02040503050406030204" pitchFamily="18" charset="0"/>
                  </a:rPr>
                  <a:t>R</a:t>
                </a:r>
                <a:r>
                  <a:rPr lang="en-US" i="1" baseline="-25000" dirty="0">
                    <a:latin typeface="Cambria Math" panose="02040503050406030204" pitchFamily="18" charset="0"/>
                    <a:ea typeface="Cambria Math" panose="02040503050406030204" pitchFamily="18" charset="0"/>
                  </a:rPr>
                  <a:t>found</a:t>
                </a:r>
                <a:r>
                  <a:rPr lang="en-US" dirty="0"/>
                  <a:t> is the total number of relevant studies found</a:t>
                </a:r>
              </a:p>
              <a:p>
                <a:r>
                  <a:rPr lang="en-US" dirty="0"/>
                  <a:t>				</a:t>
                </a:r>
                <a:r>
                  <a:rPr lang="en-US" i="1" dirty="0">
                    <a:latin typeface="Cambria Math" panose="02040503050406030204" pitchFamily="18" charset="0"/>
                    <a:ea typeface="Cambria Math" panose="02040503050406030204" pitchFamily="18" charset="0"/>
                  </a:rPr>
                  <a:t>R</a:t>
                </a:r>
                <a:r>
                  <a:rPr lang="en-US" i="1" baseline="-25000" dirty="0">
                    <a:latin typeface="Cambria Math" panose="02040503050406030204" pitchFamily="18" charset="0"/>
                    <a:ea typeface="Cambria Math" panose="02040503050406030204" pitchFamily="18" charset="0"/>
                  </a:rPr>
                  <a:t>found</a:t>
                </a:r>
                <a:r>
                  <a:rPr lang="en-US" dirty="0"/>
                  <a:t> is the total of relevant studies</a:t>
                </a:r>
              </a:p>
              <a:p>
                <a:endParaRPr lang="en-US" dirty="0"/>
              </a:p>
              <a:p>
                <a:endParaRPr lang="en-US" dirty="0"/>
              </a:p>
              <a:p>
                <a:endParaRPr lang="en-US" dirty="0"/>
              </a:p>
              <a:p>
                <a:r>
                  <a:rPr lang="en-US" u="sng" dirty="0"/>
                  <a:t>In our case</a:t>
                </a:r>
                <a:r>
                  <a:rPr lang="en-US" dirty="0"/>
                  <a:t>: Since we don’t know the “real” number of all relevant studies, we use our base literature (a total of 8 studies):</a:t>
                </a:r>
              </a:p>
              <a:p>
                <a:endParaRPr lang="en-US" dirty="0"/>
              </a:p>
              <a:p>
                <a:r>
                  <a:rPr lang="en-US" dirty="0"/>
                  <a:t> </a:t>
                </a:r>
                <a:r>
                  <a:rPr lang="en-US" i="1" dirty="0" err="1">
                    <a:latin typeface="Cambria Math" panose="02040503050406030204" pitchFamily="18" charset="0"/>
                    <a:ea typeface="Cambria Math" panose="02040503050406030204" pitchFamily="18" charset="0"/>
                  </a:rPr>
                  <a:t>Sensitivty</a:t>
                </a:r>
                <a:r>
                  <a:rPr lang="en-US" i="1" dirty="0">
                    <a:latin typeface="Cambria Math" panose="02040503050406030204" pitchFamily="18" charset="0"/>
                    <a:ea typeface="Cambria Math" panose="02040503050406030204" pitchFamily="18" charset="0"/>
                  </a:rPr>
                  <a:t> = </a:t>
                </a:r>
                <a14:m>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6</m:t>
                        </m:r>
                      </m:num>
                      <m:den>
                        <m:r>
                          <a:rPr lang="de-DE" b="0" i="1" smtClean="0">
                            <a:latin typeface="Cambria Math" panose="02040503050406030204" pitchFamily="18" charset="0"/>
                            <a:ea typeface="Cambria Math" panose="02040503050406030204" pitchFamily="18" charset="0"/>
                          </a:rPr>
                          <m:t>8</m:t>
                        </m:r>
                      </m:den>
                    </m:f>
                  </m:oMath>
                </a14:m>
                <a:r>
                  <a:rPr lang="en-US" i="1" dirty="0">
                    <a:latin typeface="Cambria Math" panose="02040503050406030204" pitchFamily="18" charset="0"/>
                    <a:ea typeface="Cambria Math" panose="02040503050406030204" pitchFamily="18" charset="0"/>
                  </a:rPr>
                  <a:t> = 75%   </a:t>
                </a:r>
                <a:r>
                  <a:rPr lang="en-US" i="1" dirty="0">
                    <a:latin typeface="Cambria Math" panose="02040503050406030204" pitchFamily="18" charset="0"/>
                    <a:ea typeface="Cambria Math" panose="02040503050406030204" pitchFamily="18" charset="0"/>
                    <a:sym typeface="Wingdings" panose="05000000000000000000" pitchFamily="2" charset="2"/>
                  </a:rPr>
                  <a:t> </a:t>
                </a:r>
                <a:r>
                  <a:rPr lang="en-US" dirty="0">
                    <a:latin typeface="+mj-lt"/>
                    <a:ea typeface="Cambria Math" panose="02040503050406030204" pitchFamily="18" charset="0"/>
                    <a:sym typeface="Wingdings" panose="05000000000000000000" pitchFamily="2" charset="2"/>
                  </a:rPr>
                  <a:t>Over 70% as recommended by [11].</a:t>
                </a:r>
                <a:endParaRPr lang="en-US" dirty="0">
                  <a:latin typeface="+mj-lt"/>
                  <a:ea typeface="Cambria Math" panose="02040503050406030204" pitchFamily="18" charset="0"/>
                </a:endParaRPr>
              </a:p>
              <a:p>
                <a:endParaRPr lang="en-US" dirty="0"/>
              </a:p>
            </p:txBody>
          </p:sp>
        </mc:Choice>
        <mc:Fallback xmlns="">
          <p:sp>
            <p:nvSpPr>
              <p:cNvPr id="57" name="Rectangle 6">
                <a:extLst>
                  <a:ext uri="{FF2B5EF4-FFF2-40B4-BE49-F238E27FC236}">
                    <a16:creationId xmlns:a16="http://schemas.microsoft.com/office/drawing/2014/main" id="{204560F3-E85C-4736-8313-5F6D12A0A0DF}"/>
                  </a:ext>
                </a:extLst>
              </p:cNvPr>
              <p:cNvSpPr>
                <a:spLocks noRot="1" noChangeAspect="1" noMove="1" noResize="1" noEditPoints="1" noAdjustHandles="1" noChangeArrowheads="1" noChangeShapeType="1" noTextEdit="1"/>
              </p:cNvSpPr>
              <p:nvPr/>
            </p:nvSpPr>
            <p:spPr bwMode="auto">
              <a:xfrm>
                <a:off x="332903" y="1124744"/>
                <a:ext cx="11007582" cy="5310749"/>
              </a:xfrm>
              <a:prstGeom prst="rect">
                <a:avLst/>
              </a:prstGeom>
              <a:blipFill>
                <a:blip r:embed="rId5"/>
                <a:stretch>
                  <a:fillRect l="-499"/>
                </a:stretch>
              </a:blipFill>
              <a:ln>
                <a:noFill/>
              </a:ln>
            </p:spPr>
            <p:txBody>
              <a:bodyPr/>
              <a:lstStyle/>
              <a:p>
                <a:r>
                  <a:rPr lang="de-DE">
                    <a:noFill/>
                  </a:rPr>
                  <a:t> </a:t>
                </a:r>
              </a:p>
            </p:txBody>
          </p:sp>
        </mc:Fallback>
      </mc:AlternateContent>
    </p:spTree>
    <p:extLst>
      <p:ext uri="{BB962C8B-B14F-4D97-AF65-F5344CB8AC3E}">
        <p14:creationId xmlns:p14="http://schemas.microsoft.com/office/powerpoint/2010/main" val="3048514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31746"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Sketch Engine Details</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31</a:t>
            </a:fld>
            <a:endParaRPr lang="de-DE"/>
          </a:p>
        </p:txBody>
      </p:sp>
      <p:sp>
        <p:nvSpPr>
          <p:cNvPr id="7" name="Rectangle 6">
            <a:extLst>
              <a:ext uri="{FF2B5EF4-FFF2-40B4-BE49-F238E27FC236}">
                <a16:creationId xmlns:a16="http://schemas.microsoft.com/office/drawing/2014/main" id="{AF34FC80-BE14-4D3A-9F25-4FF052E15C39}"/>
              </a:ext>
            </a:extLst>
          </p:cNvPr>
          <p:cNvSpPr/>
          <p:nvPr/>
        </p:nvSpPr>
        <p:spPr bwMode="auto">
          <a:xfrm>
            <a:off x="332903" y="1124744"/>
            <a:ext cx="11007582" cy="4801314"/>
          </a:xfrm>
          <a:prstGeom prst="rect">
            <a:avLst/>
          </a:prstGeom>
          <a:noFill/>
          <a:ln>
            <a:noFill/>
          </a:ln>
        </p:spPr>
        <p:txBody>
          <a:bodyPr wrap="square">
            <a:spAutoFit/>
          </a:bodyPr>
          <a:lstStyle/>
          <a:p>
            <a:r>
              <a:rPr lang="en-US" dirty="0"/>
              <a:t>We used an online tool called </a:t>
            </a:r>
            <a:r>
              <a:rPr lang="en-US" i="1" dirty="0"/>
              <a:t>Sketch Engine </a:t>
            </a:r>
            <a:r>
              <a:rPr lang="en-US" dirty="0"/>
              <a:t>to create a corpus of our base literature and analyze its recurring terms in order to create our search string. Within this tool, we used the following functionalities:</a:t>
            </a:r>
          </a:p>
          <a:p>
            <a:endParaRPr lang="en-US" dirty="0"/>
          </a:p>
          <a:p>
            <a:pPr marL="285750" indent="-285750">
              <a:buFont typeface="Arial" panose="020B0604020202020204" pitchFamily="34" charset="0"/>
              <a:buChar char="•"/>
            </a:pPr>
            <a:r>
              <a:rPr lang="en-US" dirty="0"/>
              <a:t>The </a:t>
            </a:r>
            <a:r>
              <a:rPr lang="en-US" b="1" dirty="0"/>
              <a:t>Keywords</a:t>
            </a:r>
            <a:r>
              <a:rPr lang="en-US" dirty="0"/>
              <a:t> functionality is used to extract single word and multi-word units which are typical of the corpus. It defines what makes the existing corpus different from other corpora.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b="1" dirty="0"/>
              <a:t>Wordlist</a:t>
            </a:r>
            <a:r>
              <a:rPr lang="en-US" dirty="0"/>
              <a:t> function generates frequency lists for all words in the corpus (brute force approach) .Users can specifically look for word types (verbs, nouns, 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b="1" dirty="0"/>
              <a:t>Thesaurus</a:t>
            </a:r>
            <a:r>
              <a:rPr lang="en-US" dirty="0"/>
              <a:t> functionality automatically generated list of synonyms or words belonging to the same category (semantic field). The list was produced based on the context in which the words appear in our </a:t>
            </a:r>
            <a:r>
              <a:rPr lang="en-US" dirty="0" err="1"/>
              <a:t>corporus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b="1" dirty="0"/>
              <a:t>Word Sketch </a:t>
            </a:r>
            <a:r>
              <a:rPr lang="en-US" dirty="0"/>
              <a:t>functionality processes the word’s collocates and other words in its surroundings. It can be used as a one-page summary of the word’s grammatical and collocational </a:t>
            </a:r>
            <a:r>
              <a:rPr lang="en-US" dirty="0" err="1"/>
              <a:t>behaviour</a:t>
            </a:r>
            <a:r>
              <a:rPr lang="en-US" dirty="0"/>
              <a:t>. The results are organized into categories, called grammatical relations, such as words that serve as an object of the verb, words that serve as a subject of the verb, words that modify the word etc.</a:t>
            </a:r>
          </a:p>
        </p:txBody>
      </p:sp>
    </p:spTree>
    <p:extLst>
      <p:ext uri="{BB962C8B-B14F-4D97-AF65-F5344CB8AC3E}">
        <p14:creationId xmlns:p14="http://schemas.microsoft.com/office/powerpoint/2010/main" val="2374175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32770"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Selected EDS</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32</a:t>
            </a:fld>
            <a:endParaRPr lang="de-DE"/>
          </a:p>
        </p:txBody>
      </p:sp>
      <p:sp>
        <p:nvSpPr>
          <p:cNvPr id="12" name="Textfeld 11">
            <a:extLst>
              <a:ext uri="{FF2B5EF4-FFF2-40B4-BE49-F238E27FC236}">
                <a16:creationId xmlns:a16="http://schemas.microsoft.com/office/drawing/2014/main" id="{7AC55E4F-31C9-4B6A-ABD9-1611BC0693BD}"/>
              </a:ext>
            </a:extLst>
          </p:cNvPr>
          <p:cNvSpPr txBox="1"/>
          <p:nvPr/>
        </p:nvSpPr>
        <p:spPr bwMode="auto">
          <a:xfrm>
            <a:off x="332902" y="5906536"/>
            <a:ext cx="1087566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i="1" dirty="0" err="1"/>
              <a:t>We</a:t>
            </a:r>
            <a:r>
              <a:rPr lang="de-DE" sz="1600" i="1" dirty="0"/>
              <a:t> </a:t>
            </a:r>
            <a:r>
              <a:rPr lang="de-DE" sz="1600" i="1" dirty="0" err="1"/>
              <a:t>identified</a:t>
            </a:r>
            <a:r>
              <a:rPr lang="de-DE" sz="1600" i="1" dirty="0"/>
              <a:t> </a:t>
            </a:r>
            <a:r>
              <a:rPr lang="de-DE" sz="1600" i="1" dirty="0" err="1"/>
              <a:t>five</a:t>
            </a:r>
            <a:r>
              <a:rPr lang="de-DE" sz="1600" i="1" dirty="0"/>
              <a:t> </a:t>
            </a:r>
            <a:r>
              <a:rPr lang="de-DE" sz="1600" i="1" dirty="0" err="1"/>
              <a:t>perspectives</a:t>
            </a:r>
            <a:r>
              <a:rPr lang="de-DE" sz="1600" i="1" dirty="0"/>
              <a:t> </a:t>
            </a:r>
            <a:r>
              <a:rPr lang="de-DE" sz="1600" i="1" dirty="0" err="1"/>
              <a:t>for</a:t>
            </a:r>
            <a:r>
              <a:rPr lang="de-DE" sz="1600" i="1" dirty="0"/>
              <a:t> </a:t>
            </a:r>
            <a:r>
              <a:rPr lang="de-DE" sz="1600" i="1" dirty="0" err="1"/>
              <a:t>current</a:t>
            </a:r>
            <a:r>
              <a:rPr lang="de-DE" sz="1600" i="1" dirty="0"/>
              <a:t> </a:t>
            </a:r>
            <a:r>
              <a:rPr lang="de-DE" sz="1600" i="1" dirty="0" err="1"/>
              <a:t>research</a:t>
            </a:r>
            <a:r>
              <a:rPr lang="de-DE" sz="1600" i="1" dirty="0"/>
              <a:t> </a:t>
            </a:r>
            <a:r>
              <a:rPr lang="de-DE" sz="1600" i="1" dirty="0" err="1"/>
              <a:t>topics</a:t>
            </a:r>
            <a:r>
              <a:rPr lang="de-DE" sz="1600" i="1" dirty="0"/>
              <a:t> in </a:t>
            </a:r>
            <a:r>
              <a:rPr lang="de-DE" sz="1600" i="1" dirty="0" err="1"/>
              <a:t>the</a:t>
            </a:r>
            <a:r>
              <a:rPr lang="de-DE" sz="1600" i="1" dirty="0"/>
              <a:t> </a:t>
            </a:r>
            <a:r>
              <a:rPr lang="de-DE" sz="1600" i="1" dirty="0" err="1"/>
              <a:t>field</a:t>
            </a:r>
            <a:r>
              <a:rPr lang="de-DE" sz="1600" i="1" dirty="0"/>
              <a:t> </a:t>
            </a:r>
            <a:r>
              <a:rPr lang="de-DE" sz="1600" i="1" dirty="0" err="1"/>
              <a:t>of</a:t>
            </a:r>
            <a:r>
              <a:rPr lang="de-DE" sz="1600" i="1" dirty="0"/>
              <a:t> IoT </a:t>
            </a:r>
            <a:r>
              <a:rPr lang="de-DE" sz="1600" i="1" dirty="0" err="1"/>
              <a:t>data</a:t>
            </a:r>
            <a:r>
              <a:rPr lang="de-DE" sz="1600" i="1" dirty="0"/>
              <a:t> </a:t>
            </a:r>
            <a:r>
              <a:rPr lang="de-DE" sz="1600" i="1" dirty="0" err="1"/>
              <a:t>market</a:t>
            </a:r>
            <a:r>
              <a:rPr lang="de-DE" sz="1600" i="1" dirty="0"/>
              <a:t> design and </a:t>
            </a:r>
            <a:r>
              <a:rPr lang="de-DE" sz="1600" i="1" dirty="0" err="1"/>
              <a:t>implementation</a:t>
            </a:r>
            <a:endParaRPr lang="de-DE" sz="1600" i="1" dirty="0"/>
          </a:p>
        </p:txBody>
      </p:sp>
      <p:graphicFrame>
        <p:nvGraphicFramePr>
          <p:cNvPr id="8" name="Tabelle 174">
            <a:extLst>
              <a:ext uri="{FF2B5EF4-FFF2-40B4-BE49-F238E27FC236}">
                <a16:creationId xmlns:a16="http://schemas.microsoft.com/office/drawing/2014/main" id="{E787E484-2374-4B14-8EB8-9BF7F221891A}"/>
              </a:ext>
            </a:extLst>
          </p:cNvPr>
          <p:cNvGraphicFramePr>
            <a:graphicFrameLocks noGrp="1"/>
          </p:cNvGraphicFramePr>
          <p:nvPr>
            <p:extLst>
              <p:ext uri="{D42A27DB-BD31-4B8C-83A1-F6EECF244321}">
                <p14:modId xmlns:p14="http://schemas.microsoft.com/office/powerpoint/2010/main" val="1897649219"/>
              </p:ext>
            </p:extLst>
          </p:nvPr>
        </p:nvGraphicFramePr>
        <p:xfrm>
          <a:off x="2674090" y="1623240"/>
          <a:ext cx="6840760" cy="3611520"/>
        </p:xfrm>
        <a:graphic>
          <a:graphicData uri="http://schemas.openxmlformats.org/drawingml/2006/table">
            <a:tbl>
              <a:tblPr firstRow="1" bandRow="1">
                <a:tableStyleId>{5940675A-B579-460E-94D1-54222C63F5DA}</a:tableStyleId>
              </a:tblPr>
              <a:tblGrid>
                <a:gridCol w="1570801">
                  <a:extLst>
                    <a:ext uri="{9D8B030D-6E8A-4147-A177-3AD203B41FA5}">
                      <a16:colId xmlns:a16="http://schemas.microsoft.com/office/drawing/2014/main" val="3264007291"/>
                    </a:ext>
                  </a:extLst>
                </a:gridCol>
                <a:gridCol w="1400407">
                  <a:extLst>
                    <a:ext uri="{9D8B030D-6E8A-4147-A177-3AD203B41FA5}">
                      <a16:colId xmlns:a16="http://schemas.microsoft.com/office/drawing/2014/main" val="2621303307"/>
                    </a:ext>
                  </a:extLst>
                </a:gridCol>
                <a:gridCol w="1934776">
                  <a:extLst>
                    <a:ext uri="{9D8B030D-6E8A-4147-A177-3AD203B41FA5}">
                      <a16:colId xmlns:a16="http://schemas.microsoft.com/office/drawing/2014/main" val="3024911970"/>
                    </a:ext>
                  </a:extLst>
                </a:gridCol>
                <a:gridCol w="1934776">
                  <a:extLst>
                    <a:ext uri="{9D8B030D-6E8A-4147-A177-3AD203B41FA5}">
                      <a16:colId xmlns:a16="http://schemas.microsoft.com/office/drawing/2014/main" val="77240632"/>
                    </a:ext>
                  </a:extLst>
                </a:gridCol>
              </a:tblGrid>
              <a:tr h="723639">
                <a:tc>
                  <a:txBody>
                    <a:bodyPr/>
                    <a:lstStyle/>
                    <a:p>
                      <a:pPr algn="ctr"/>
                      <a:r>
                        <a:rPr lang="de-DE" sz="1400" b="1" dirty="0">
                          <a:solidFill>
                            <a:schemeClr val="bg1"/>
                          </a:solidFill>
                        </a:rPr>
                        <a:t>EDS</a:t>
                      </a:r>
                    </a:p>
                  </a:txBody>
                  <a:tcPr anchor="ctr">
                    <a:solidFill>
                      <a:schemeClr val="tx1">
                        <a:lumMod val="65000"/>
                        <a:lumOff val="35000"/>
                      </a:schemeClr>
                    </a:solidFill>
                  </a:tcPr>
                </a:tc>
                <a:tc>
                  <a:txBody>
                    <a:bodyPr/>
                    <a:lstStyle/>
                    <a:p>
                      <a:pPr algn="ctr"/>
                      <a:r>
                        <a:rPr lang="de-DE" sz="1400" b="1" dirty="0" err="1">
                          <a:solidFill>
                            <a:schemeClr val="bg1"/>
                          </a:solidFill>
                        </a:rPr>
                        <a:t>Complete</a:t>
                      </a:r>
                      <a:r>
                        <a:rPr lang="de-DE" sz="1400" b="1" dirty="0">
                          <a:solidFill>
                            <a:schemeClr val="bg1"/>
                          </a:solidFill>
                        </a:rPr>
                        <a:t> </a:t>
                      </a:r>
                      <a:r>
                        <a:rPr lang="de-DE" sz="1400" b="1" dirty="0" err="1">
                          <a:solidFill>
                            <a:schemeClr val="bg1"/>
                          </a:solidFill>
                        </a:rPr>
                        <a:t>search</a:t>
                      </a:r>
                      <a:r>
                        <a:rPr lang="de-DE" sz="1400" b="1" dirty="0">
                          <a:solidFill>
                            <a:schemeClr val="bg1"/>
                          </a:solidFill>
                        </a:rPr>
                        <a:t> </a:t>
                      </a:r>
                      <a:r>
                        <a:rPr lang="de-DE" sz="1400" b="1" dirty="0" err="1">
                          <a:solidFill>
                            <a:schemeClr val="bg1"/>
                          </a:solidFill>
                        </a:rPr>
                        <a:t>string</a:t>
                      </a:r>
                      <a:r>
                        <a:rPr lang="de-DE" sz="1400" b="1" dirty="0">
                          <a:solidFill>
                            <a:schemeClr val="bg1"/>
                          </a:solidFill>
                        </a:rPr>
                        <a:t> </a:t>
                      </a:r>
                      <a:r>
                        <a:rPr lang="de-DE" sz="1400" b="1" dirty="0" err="1">
                          <a:solidFill>
                            <a:schemeClr val="bg1"/>
                          </a:solidFill>
                        </a:rPr>
                        <a:t>used</a:t>
                      </a:r>
                      <a:endParaRPr lang="de-DE" sz="1400" b="1" dirty="0">
                        <a:solidFill>
                          <a:schemeClr val="bg1"/>
                        </a:solidFill>
                      </a:endParaRPr>
                    </a:p>
                  </a:txBody>
                  <a:tcPr anchor="ctr">
                    <a:solidFill>
                      <a:schemeClr val="tx1">
                        <a:lumMod val="65000"/>
                        <a:lumOff val="35000"/>
                      </a:schemeClr>
                    </a:solidFill>
                  </a:tcPr>
                </a:tc>
                <a:tc>
                  <a:txBody>
                    <a:bodyPr/>
                    <a:lstStyle/>
                    <a:p>
                      <a:pPr algn="ctr"/>
                      <a:r>
                        <a:rPr lang="de-DE" sz="1400" b="1" dirty="0">
                          <a:solidFill>
                            <a:schemeClr val="bg1"/>
                          </a:solidFill>
                        </a:rPr>
                        <a:t>Query date</a:t>
                      </a:r>
                    </a:p>
                  </a:txBody>
                  <a:tcPr anchor="ctr">
                    <a:solidFill>
                      <a:schemeClr val="tx1">
                        <a:lumMod val="65000"/>
                        <a:lumOff val="35000"/>
                      </a:schemeClr>
                    </a:solidFill>
                  </a:tcPr>
                </a:tc>
                <a:tc>
                  <a:txBody>
                    <a:bodyPr/>
                    <a:lstStyle/>
                    <a:p>
                      <a:pPr algn="ctr"/>
                      <a:r>
                        <a:rPr lang="de-DE" sz="1400" b="1" dirty="0">
                          <a:solidFill>
                            <a:schemeClr val="bg1"/>
                          </a:solidFill>
                        </a:rPr>
                        <a:t># </a:t>
                      </a:r>
                      <a:r>
                        <a:rPr lang="de-DE" sz="1400" b="1" dirty="0" err="1">
                          <a:solidFill>
                            <a:schemeClr val="bg1"/>
                          </a:solidFill>
                        </a:rPr>
                        <a:t>of</a:t>
                      </a:r>
                      <a:r>
                        <a:rPr lang="de-DE" sz="1400" b="1" dirty="0">
                          <a:solidFill>
                            <a:schemeClr val="bg1"/>
                          </a:solidFill>
                        </a:rPr>
                        <a:t> </a:t>
                      </a:r>
                      <a:r>
                        <a:rPr lang="de-DE" sz="1400" b="1" dirty="0" err="1">
                          <a:solidFill>
                            <a:schemeClr val="bg1"/>
                          </a:solidFill>
                        </a:rPr>
                        <a:t>results</a:t>
                      </a:r>
                      <a:endParaRPr lang="de-DE" sz="1400" b="1" dirty="0">
                        <a:solidFill>
                          <a:schemeClr val="bg1"/>
                        </a:solidFill>
                      </a:endParaRPr>
                    </a:p>
                  </a:txBody>
                  <a:tcPr anchor="ctr">
                    <a:solidFill>
                      <a:schemeClr val="tx1">
                        <a:lumMod val="65000"/>
                        <a:lumOff val="35000"/>
                      </a:schemeClr>
                    </a:solidFill>
                  </a:tcPr>
                </a:tc>
                <a:extLst>
                  <a:ext uri="{0D108BD9-81ED-4DB2-BD59-A6C34878D82A}">
                    <a16:rowId xmlns:a16="http://schemas.microsoft.com/office/drawing/2014/main" val="519561856"/>
                  </a:ext>
                </a:extLst>
              </a:tr>
              <a:tr h="360000">
                <a:tc>
                  <a:txBody>
                    <a:bodyPr/>
                    <a:lstStyle/>
                    <a:p>
                      <a:r>
                        <a:rPr lang="de-DE" sz="1200" b="1" i="0" u="none" dirty="0"/>
                        <a:t>IEEE</a:t>
                      </a:r>
                    </a:p>
                  </a:txBody>
                  <a:tcPr/>
                </a:tc>
                <a:tc>
                  <a:txBody>
                    <a:bodyPr/>
                    <a:lstStyle/>
                    <a:p>
                      <a:pPr algn="ctr"/>
                      <a:r>
                        <a:rPr lang="de-DE" sz="1200" i="1" u="none" strike="noStrike" baseline="0" dirty="0"/>
                        <a:t>YES</a:t>
                      </a:r>
                      <a:endParaRPr lang="de-DE" sz="1050" i="1" dirty="0"/>
                    </a:p>
                  </a:txBody>
                  <a:tcPr anchor="ctr"/>
                </a:tc>
                <a:tc>
                  <a:txBody>
                    <a:bodyPr/>
                    <a:lstStyle/>
                    <a:p>
                      <a:pPr algn="ctr"/>
                      <a:r>
                        <a:rPr lang="de-DE" sz="1200" i="1" u="none" strike="noStrike" baseline="0" dirty="0"/>
                        <a:t>29.04.2020</a:t>
                      </a:r>
                      <a:endParaRPr lang="de-DE" sz="1050" i="1" dirty="0"/>
                    </a:p>
                  </a:txBody>
                  <a:tcPr anchor="ctr"/>
                </a:tc>
                <a:tc>
                  <a:txBody>
                    <a:bodyPr/>
                    <a:lstStyle/>
                    <a:p>
                      <a:pPr algn="ctr"/>
                      <a:r>
                        <a:rPr lang="de-DE" sz="1400" i="1" dirty="0"/>
                        <a:t>49</a:t>
                      </a:r>
                    </a:p>
                  </a:txBody>
                  <a:tcPr anchor="ctr"/>
                </a:tc>
                <a:extLst>
                  <a:ext uri="{0D108BD9-81ED-4DB2-BD59-A6C34878D82A}">
                    <a16:rowId xmlns:a16="http://schemas.microsoft.com/office/drawing/2014/main" val="117461019"/>
                  </a:ext>
                </a:extLst>
              </a:tr>
              <a:tr h="360000">
                <a:tc>
                  <a:txBody>
                    <a:bodyPr/>
                    <a:lstStyle/>
                    <a:p>
                      <a:r>
                        <a:rPr lang="de-DE" sz="1200" b="1" i="0" u="none" dirty="0"/>
                        <a:t>ACM</a:t>
                      </a:r>
                    </a:p>
                  </a:txBody>
                  <a:tcPr/>
                </a:tc>
                <a:tc>
                  <a:txBody>
                    <a:bodyPr/>
                    <a:lstStyle/>
                    <a:p>
                      <a:pPr algn="ctr"/>
                      <a:r>
                        <a:rPr lang="de-DE" sz="1200" i="1" u="none" strike="noStrike" baseline="0" dirty="0"/>
                        <a:t>YES</a:t>
                      </a:r>
                      <a:endParaRPr lang="de-DE" sz="1050" i="1" dirty="0"/>
                    </a:p>
                  </a:txBody>
                  <a:tcPr anchor="ctr"/>
                </a:tc>
                <a:tc>
                  <a:txBody>
                    <a:bodyPr/>
                    <a:lstStyle/>
                    <a:p>
                      <a:pPr algn="ctr"/>
                      <a:r>
                        <a:rPr lang="de-DE" sz="1200" i="1" u="none" strike="noStrike" baseline="0" dirty="0"/>
                        <a:t>30.04.2020</a:t>
                      </a:r>
                      <a:endParaRPr lang="de-DE" sz="1050" i="1" dirty="0"/>
                    </a:p>
                  </a:txBody>
                  <a:tcPr anchor="ctr"/>
                </a:tc>
                <a:tc>
                  <a:txBody>
                    <a:bodyPr/>
                    <a:lstStyle/>
                    <a:p>
                      <a:pPr algn="ctr"/>
                      <a:r>
                        <a:rPr lang="de-DE" sz="1400" i="1" dirty="0"/>
                        <a:t>311</a:t>
                      </a:r>
                    </a:p>
                  </a:txBody>
                  <a:tcPr anchor="ctr"/>
                </a:tc>
                <a:extLst>
                  <a:ext uri="{0D108BD9-81ED-4DB2-BD59-A6C34878D82A}">
                    <a16:rowId xmlns:a16="http://schemas.microsoft.com/office/drawing/2014/main" val="1611887621"/>
                  </a:ext>
                </a:extLst>
              </a:tr>
              <a:tr h="360000">
                <a:tc>
                  <a:txBody>
                    <a:bodyPr/>
                    <a:lstStyle/>
                    <a:p>
                      <a:r>
                        <a:rPr lang="de-DE" sz="1200" b="1" i="0" u="none" dirty="0"/>
                        <a:t>Web </a:t>
                      </a:r>
                      <a:r>
                        <a:rPr lang="de-DE" sz="1200" b="1" i="0" u="none" dirty="0" err="1"/>
                        <a:t>Of</a:t>
                      </a:r>
                      <a:r>
                        <a:rPr lang="de-DE" sz="1200" b="1" i="0" u="none" dirty="0"/>
                        <a:t> Science</a:t>
                      </a:r>
                    </a:p>
                  </a:txBody>
                  <a:tcPr/>
                </a:tc>
                <a:tc>
                  <a:txBody>
                    <a:bodyPr/>
                    <a:lstStyle/>
                    <a:p>
                      <a:pPr algn="ctr"/>
                      <a:r>
                        <a:rPr lang="de-DE" sz="1200" i="1" u="none" strike="noStrike" baseline="0" dirty="0"/>
                        <a:t>YES</a:t>
                      </a:r>
                      <a:endParaRPr lang="de-DE" sz="1050" i="1" dirty="0"/>
                    </a:p>
                  </a:txBody>
                  <a:tcPr anchor="ctr"/>
                </a:tc>
                <a:tc>
                  <a:txBody>
                    <a:bodyPr/>
                    <a:lstStyle/>
                    <a:p>
                      <a:pPr algn="ctr"/>
                      <a:r>
                        <a:rPr lang="de-DE" sz="1200" i="1" u="none" strike="noStrike" baseline="0" dirty="0"/>
                        <a:t>01.05.2020</a:t>
                      </a:r>
                      <a:endParaRPr lang="de-DE" sz="1050" i="1" dirty="0"/>
                    </a:p>
                  </a:txBody>
                  <a:tcPr anchor="ctr"/>
                </a:tc>
                <a:tc>
                  <a:txBody>
                    <a:bodyPr/>
                    <a:lstStyle/>
                    <a:p>
                      <a:pPr algn="ctr"/>
                      <a:r>
                        <a:rPr lang="de-DE" sz="1400" i="1" dirty="0"/>
                        <a:t>40</a:t>
                      </a:r>
                    </a:p>
                  </a:txBody>
                  <a:tcPr anchor="ctr"/>
                </a:tc>
                <a:extLst>
                  <a:ext uri="{0D108BD9-81ED-4DB2-BD59-A6C34878D82A}">
                    <a16:rowId xmlns:a16="http://schemas.microsoft.com/office/drawing/2014/main" val="1628600449"/>
                  </a:ext>
                </a:extLst>
              </a:tr>
              <a:tr h="360000">
                <a:tc>
                  <a:txBody>
                    <a:bodyPr/>
                    <a:lstStyle/>
                    <a:p>
                      <a:r>
                        <a:rPr lang="de-DE" sz="1200" b="1" i="0" u="none" dirty="0"/>
                        <a:t>Science </a:t>
                      </a:r>
                      <a:r>
                        <a:rPr lang="de-DE" sz="1200" b="1" i="0" u="none" dirty="0" err="1"/>
                        <a:t>Direct</a:t>
                      </a:r>
                      <a:endParaRPr lang="de-DE" sz="1200" b="1" i="0" u="none" dirty="0"/>
                    </a:p>
                  </a:txBody>
                  <a:tcPr/>
                </a:tc>
                <a:tc>
                  <a:txBody>
                    <a:bodyPr/>
                    <a:lstStyle/>
                    <a:p>
                      <a:pPr algn="ctr"/>
                      <a:r>
                        <a:rPr lang="de-DE" sz="1200" i="1" u="none" strike="noStrike" baseline="0" dirty="0"/>
                        <a:t>NO</a:t>
                      </a:r>
                      <a:endParaRPr lang="de-DE" sz="1050" i="1" dirty="0"/>
                    </a:p>
                  </a:txBody>
                  <a:tcPr anchor="ctr"/>
                </a:tc>
                <a:tc>
                  <a:txBody>
                    <a:bodyPr/>
                    <a:lstStyle/>
                    <a:p>
                      <a:pPr algn="ctr"/>
                      <a:r>
                        <a:rPr lang="de-DE" sz="1200" i="1" u="none" strike="noStrike" baseline="0" dirty="0"/>
                        <a:t>01.05.2020</a:t>
                      </a:r>
                      <a:endParaRPr lang="de-DE" sz="1050" i="1" dirty="0"/>
                    </a:p>
                  </a:txBody>
                  <a:tcPr anchor="ctr"/>
                </a:tc>
                <a:tc>
                  <a:txBody>
                    <a:bodyPr/>
                    <a:lstStyle/>
                    <a:p>
                      <a:pPr algn="ctr"/>
                      <a:r>
                        <a:rPr lang="de-DE" sz="1400" i="1" dirty="0"/>
                        <a:t>143</a:t>
                      </a:r>
                    </a:p>
                  </a:txBody>
                  <a:tcPr anchor="ctr"/>
                </a:tc>
                <a:extLst>
                  <a:ext uri="{0D108BD9-81ED-4DB2-BD59-A6C34878D82A}">
                    <a16:rowId xmlns:a16="http://schemas.microsoft.com/office/drawing/2014/main" val="3616473713"/>
                  </a:ext>
                </a:extLst>
              </a:tr>
              <a:tr h="360000">
                <a:tc>
                  <a:txBody>
                    <a:bodyPr/>
                    <a:lstStyle/>
                    <a:p>
                      <a:r>
                        <a:rPr lang="de-DE" sz="1200" b="1" i="0" u="none" dirty="0"/>
                        <a:t>Springer Link</a:t>
                      </a:r>
                    </a:p>
                  </a:txBody>
                  <a:tcPr/>
                </a:tc>
                <a:tc>
                  <a:txBody>
                    <a:bodyPr/>
                    <a:lstStyle/>
                    <a:p>
                      <a:pPr algn="ctr"/>
                      <a:r>
                        <a:rPr lang="de-DE" sz="1200" i="1" u="none" strike="noStrike" baseline="0" dirty="0"/>
                        <a:t>YES</a:t>
                      </a:r>
                      <a:endParaRPr lang="de-DE" sz="1050" i="1" dirty="0"/>
                    </a:p>
                  </a:txBody>
                  <a:tcPr anchor="ctr"/>
                </a:tc>
                <a:tc>
                  <a:txBody>
                    <a:bodyPr/>
                    <a:lstStyle/>
                    <a:p>
                      <a:pPr algn="ctr"/>
                      <a:r>
                        <a:rPr lang="de-DE" sz="1200" i="1" u="none" strike="noStrike" baseline="0" dirty="0"/>
                        <a:t>01.05.2020</a:t>
                      </a:r>
                      <a:endParaRPr lang="de-DE" sz="1050" i="1" dirty="0"/>
                    </a:p>
                  </a:txBody>
                  <a:tcPr anchor="ctr"/>
                </a:tc>
                <a:tc>
                  <a:txBody>
                    <a:bodyPr/>
                    <a:lstStyle/>
                    <a:p>
                      <a:pPr algn="ctr"/>
                      <a:r>
                        <a:rPr lang="de-DE" sz="1400" i="1" dirty="0"/>
                        <a:t>69</a:t>
                      </a:r>
                    </a:p>
                  </a:txBody>
                  <a:tcPr anchor="ctr"/>
                </a:tc>
                <a:extLst>
                  <a:ext uri="{0D108BD9-81ED-4DB2-BD59-A6C34878D82A}">
                    <a16:rowId xmlns:a16="http://schemas.microsoft.com/office/drawing/2014/main" val="1619226019"/>
                  </a:ext>
                </a:extLst>
              </a:tr>
              <a:tr h="360000">
                <a:tc>
                  <a:txBody>
                    <a:bodyPr/>
                    <a:lstStyle/>
                    <a:p>
                      <a:r>
                        <a:rPr lang="de-DE" sz="1200" b="1" i="0" u="none" dirty="0"/>
                        <a:t>Wiley </a:t>
                      </a:r>
                      <a:r>
                        <a:rPr lang="de-DE" sz="1200" b="1" i="0" u="none" dirty="0" err="1"/>
                        <a:t>Interscience</a:t>
                      </a:r>
                      <a:endParaRPr lang="de-DE" sz="1200" b="1" i="0" u="none" dirty="0"/>
                    </a:p>
                  </a:txBody>
                  <a:tcPr/>
                </a:tc>
                <a:tc>
                  <a:txBody>
                    <a:bodyPr/>
                    <a:lstStyle/>
                    <a:p>
                      <a:pPr algn="ctr"/>
                      <a:r>
                        <a:rPr lang="en-US" sz="1200" i="1" u="none" strike="noStrike" baseline="0" dirty="0"/>
                        <a:t>YES</a:t>
                      </a:r>
                      <a:endParaRPr lang="de-DE" sz="1050" i="1" dirty="0"/>
                    </a:p>
                  </a:txBody>
                  <a:tcPr anchor="ctr"/>
                </a:tc>
                <a:tc>
                  <a:txBody>
                    <a:bodyPr/>
                    <a:lstStyle/>
                    <a:p>
                      <a:pPr algn="ctr"/>
                      <a:r>
                        <a:rPr lang="de-DE" sz="1200" i="1" u="none" strike="noStrike" baseline="0" dirty="0"/>
                        <a:t>02.05.2020</a:t>
                      </a:r>
                      <a:endParaRPr lang="de-DE" sz="1050" i="1" dirty="0"/>
                    </a:p>
                  </a:txBody>
                  <a:tcPr anchor="ctr"/>
                </a:tc>
                <a:tc>
                  <a:txBody>
                    <a:bodyPr/>
                    <a:lstStyle/>
                    <a:p>
                      <a:pPr algn="ctr"/>
                      <a:r>
                        <a:rPr lang="de-DE" sz="1400" i="1" dirty="0"/>
                        <a:t>225</a:t>
                      </a:r>
                    </a:p>
                  </a:txBody>
                  <a:tcPr anchor="ctr"/>
                </a:tc>
                <a:extLst>
                  <a:ext uri="{0D108BD9-81ED-4DB2-BD59-A6C34878D82A}">
                    <a16:rowId xmlns:a16="http://schemas.microsoft.com/office/drawing/2014/main" val="1458784985"/>
                  </a:ext>
                </a:extLst>
              </a:tr>
              <a:tr h="360000">
                <a:tc>
                  <a:txBody>
                    <a:bodyPr/>
                    <a:lstStyle/>
                    <a:p>
                      <a:r>
                        <a:rPr lang="de-DE" sz="1200" b="1" i="0" u="none" dirty="0"/>
                        <a:t>SCOPUS</a:t>
                      </a:r>
                    </a:p>
                  </a:txBody>
                  <a:tcPr/>
                </a:tc>
                <a:tc>
                  <a:txBody>
                    <a:bodyPr/>
                    <a:lstStyle/>
                    <a:p>
                      <a:pPr algn="ctr"/>
                      <a:r>
                        <a:rPr lang="de-DE" sz="1200" i="1" u="none" strike="noStrike" baseline="0" dirty="0"/>
                        <a:t>YES</a:t>
                      </a:r>
                      <a:endParaRPr lang="de-DE" sz="1050" i="1" dirty="0"/>
                    </a:p>
                  </a:txBody>
                  <a:tcPr anchor="ctr"/>
                </a:tc>
                <a:tc>
                  <a:txBody>
                    <a:bodyPr/>
                    <a:lstStyle/>
                    <a:p>
                      <a:pPr algn="ctr"/>
                      <a:r>
                        <a:rPr lang="de-DE" sz="1200" i="1" u="none" strike="noStrike" baseline="0" dirty="0"/>
                        <a:t>02.05.2020</a:t>
                      </a:r>
                      <a:endParaRPr lang="de-DE" sz="1050" i="1" dirty="0"/>
                    </a:p>
                  </a:txBody>
                  <a:tcPr anchor="ctr"/>
                </a:tc>
                <a:tc>
                  <a:txBody>
                    <a:bodyPr/>
                    <a:lstStyle/>
                    <a:p>
                      <a:pPr algn="ctr"/>
                      <a:r>
                        <a:rPr lang="de-DE" sz="1400" i="1" dirty="0"/>
                        <a:t>318</a:t>
                      </a:r>
                    </a:p>
                  </a:txBody>
                  <a:tcPr anchor="ctr"/>
                </a:tc>
                <a:extLst>
                  <a:ext uri="{0D108BD9-81ED-4DB2-BD59-A6C34878D82A}">
                    <a16:rowId xmlns:a16="http://schemas.microsoft.com/office/drawing/2014/main" val="4205757070"/>
                  </a:ext>
                </a:extLst>
              </a:tr>
              <a:tr h="360000">
                <a:tc>
                  <a:txBody>
                    <a:bodyPr/>
                    <a:lstStyle/>
                    <a:p>
                      <a:r>
                        <a:rPr lang="de-DE" sz="1200" b="1" u="sng" dirty="0"/>
                        <a:t>TOTAL</a:t>
                      </a:r>
                    </a:p>
                  </a:txBody>
                  <a:tcPr/>
                </a:tc>
                <a:tc>
                  <a:txBody>
                    <a:bodyPr/>
                    <a:lstStyle/>
                    <a:p>
                      <a:pPr algn="ctr"/>
                      <a:endParaRPr lang="de-DE" sz="1050" i="1" dirty="0"/>
                    </a:p>
                  </a:txBody>
                  <a:tcPr anchor="ctr"/>
                </a:tc>
                <a:tc>
                  <a:txBody>
                    <a:bodyPr/>
                    <a:lstStyle/>
                    <a:p>
                      <a:pPr algn="ctr"/>
                      <a:endParaRPr lang="de-DE" sz="1050" i="1" dirty="0"/>
                    </a:p>
                  </a:txBody>
                  <a:tcPr anchor="ctr"/>
                </a:tc>
                <a:tc>
                  <a:txBody>
                    <a:bodyPr/>
                    <a:lstStyle/>
                    <a:p>
                      <a:pPr algn="ctr"/>
                      <a:r>
                        <a:rPr lang="de-DE" sz="1400" b="1" i="1" dirty="0"/>
                        <a:t>1155</a:t>
                      </a:r>
                    </a:p>
                  </a:txBody>
                  <a:tcPr anchor="ctr"/>
                </a:tc>
                <a:extLst>
                  <a:ext uri="{0D108BD9-81ED-4DB2-BD59-A6C34878D82A}">
                    <a16:rowId xmlns:a16="http://schemas.microsoft.com/office/drawing/2014/main" val="3652111685"/>
                  </a:ext>
                </a:extLst>
              </a:tr>
            </a:tbl>
          </a:graphicData>
        </a:graphic>
      </p:graphicFrame>
    </p:spTree>
    <p:extLst>
      <p:ext uri="{BB962C8B-B14F-4D97-AF65-F5344CB8AC3E}">
        <p14:creationId xmlns:p14="http://schemas.microsoft.com/office/powerpoint/2010/main" val="125803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33794"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Classification of research approaches</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33</a:t>
            </a:fld>
            <a:endParaRPr lang="de-DE"/>
          </a:p>
        </p:txBody>
      </p:sp>
      <p:sp>
        <p:nvSpPr>
          <p:cNvPr id="12" name="Textfeld 11">
            <a:extLst>
              <a:ext uri="{FF2B5EF4-FFF2-40B4-BE49-F238E27FC236}">
                <a16:creationId xmlns:a16="http://schemas.microsoft.com/office/drawing/2014/main" id="{7AC55E4F-31C9-4B6A-ABD9-1611BC0693BD}"/>
              </a:ext>
            </a:extLst>
          </p:cNvPr>
          <p:cNvSpPr txBox="1"/>
          <p:nvPr/>
        </p:nvSpPr>
        <p:spPr bwMode="auto">
          <a:xfrm>
            <a:off x="332902" y="5906536"/>
            <a:ext cx="10875665"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000" i="1" dirty="0"/>
              <a:t>*Classification </a:t>
            </a:r>
            <a:r>
              <a:rPr lang="de-DE" sz="1000" i="1" dirty="0" err="1"/>
              <a:t>Based</a:t>
            </a:r>
            <a:r>
              <a:rPr lang="de-DE" sz="1000" i="1" dirty="0"/>
              <a:t> on [8]</a:t>
            </a:r>
          </a:p>
        </p:txBody>
      </p:sp>
      <p:graphicFrame>
        <p:nvGraphicFramePr>
          <p:cNvPr id="8" name="Tabelle 174">
            <a:extLst>
              <a:ext uri="{FF2B5EF4-FFF2-40B4-BE49-F238E27FC236}">
                <a16:creationId xmlns:a16="http://schemas.microsoft.com/office/drawing/2014/main" id="{E787E484-2374-4B14-8EB8-9BF7F221891A}"/>
              </a:ext>
            </a:extLst>
          </p:cNvPr>
          <p:cNvGraphicFramePr>
            <a:graphicFrameLocks noGrp="1"/>
          </p:cNvGraphicFramePr>
          <p:nvPr>
            <p:extLst>
              <p:ext uri="{D42A27DB-BD31-4B8C-83A1-F6EECF244321}">
                <p14:modId xmlns:p14="http://schemas.microsoft.com/office/powerpoint/2010/main" val="4103424676"/>
              </p:ext>
            </p:extLst>
          </p:nvPr>
        </p:nvGraphicFramePr>
        <p:xfrm>
          <a:off x="1557966" y="1683924"/>
          <a:ext cx="9073008" cy="3375399"/>
        </p:xfrm>
        <a:graphic>
          <a:graphicData uri="http://schemas.openxmlformats.org/drawingml/2006/table">
            <a:tbl>
              <a:tblPr firstRow="1" bandRow="1">
                <a:tableStyleId>{5940675A-B579-460E-94D1-54222C63F5DA}</a:tableStyleId>
              </a:tblPr>
              <a:tblGrid>
                <a:gridCol w="2304256">
                  <a:extLst>
                    <a:ext uri="{9D8B030D-6E8A-4147-A177-3AD203B41FA5}">
                      <a16:colId xmlns:a16="http://schemas.microsoft.com/office/drawing/2014/main" val="3264007291"/>
                    </a:ext>
                  </a:extLst>
                </a:gridCol>
                <a:gridCol w="6768752">
                  <a:extLst>
                    <a:ext uri="{9D8B030D-6E8A-4147-A177-3AD203B41FA5}">
                      <a16:colId xmlns:a16="http://schemas.microsoft.com/office/drawing/2014/main" val="2621303307"/>
                    </a:ext>
                  </a:extLst>
                </a:gridCol>
              </a:tblGrid>
              <a:tr h="723639">
                <a:tc>
                  <a:txBody>
                    <a:bodyPr/>
                    <a:lstStyle/>
                    <a:p>
                      <a:pPr algn="ctr"/>
                      <a:r>
                        <a:rPr lang="de-DE" sz="1400" b="1" dirty="0">
                          <a:solidFill>
                            <a:schemeClr val="bg1"/>
                          </a:solidFill>
                        </a:rPr>
                        <a:t>Research </a:t>
                      </a:r>
                      <a:r>
                        <a:rPr lang="de-DE" sz="1400" b="1" dirty="0" err="1">
                          <a:solidFill>
                            <a:schemeClr val="bg1"/>
                          </a:solidFill>
                        </a:rPr>
                        <a:t>approach</a:t>
                      </a:r>
                      <a:endParaRPr lang="de-DE" sz="1400" b="1" dirty="0">
                        <a:solidFill>
                          <a:schemeClr val="bg1"/>
                        </a:solidFill>
                      </a:endParaRPr>
                    </a:p>
                  </a:txBody>
                  <a:tcPr anchor="ctr">
                    <a:solidFill>
                      <a:schemeClr val="tx1">
                        <a:lumMod val="65000"/>
                        <a:lumOff val="35000"/>
                      </a:schemeClr>
                    </a:solidFill>
                  </a:tcPr>
                </a:tc>
                <a:tc>
                  <a:txBody>
                    <a:bodyPr/>
                    <a:lstStyle/>
                    <a:p>
                      <a:pPr algn="ctr"/>
                      <a:r>
                        <a:rPr lang="de-DE" sz="1400" b="1" dirty="0">
                          <a:solidFill>
                            <a:schemeClr val="bg1"/>
                          </a:solidFill>
                        </a:rPr>
                        <a:t>Description</a:t>
                      </a:r>
                    </a:p>
                  </a:txBody>
                  <a:tcPr anchor="ctr">
                    <a:solidFill>
                      <a:schemeClr val="tx1">
                        <a:lumMod val="65000"/>
                        <a:lumOff val="35000"/>
                      </a:schemeClr>
                    </a:solidFill>
                  </a:tcPr>
                </a:tc>
                <a:extLst>
                  <a:ext uri="{0D108BD9-81ED-4DB2-BD59-A6C34878D82A}">
                    <a16:rowId xmlns:a16="http://schemas.microsoft.com/office/drawing/2014/main" val="519561856"/>
                  </a:ext>
                </a:extLst>
              </a:tr>
              <a:tr h="360000">
                <a:tc>
                  <a:txBody>
                    <a:bodyPr/>
                    <a:lstStyle/>
                    <a:p>
                      <a:r>
                        <a:rPr lang="de-DE" sz="1200" b="1" i="0" u="none" dirty="0"/>
                        <a:t>Survey</a:t>
                      </a:r>
                    </a:p>
                  </a:txBody>
                  <a:tcPr/>
                </a:tc>
                <a:tc>
                  <a:txBody>
                    <a:bodyPr/>
                    <a:lstStyle/>
                    <a:p>
                      <a:r>
                        <a:rPr lang="en-US" sz="1200" b="0" i="1" u="none" strike="noStrike" baseline="0" dirty="0">
                          <a:solidFill>
                            <a:schemeClr val="tx1"/>
                          </a:solidFill>
                          <a:latin typeface="+mn-lt"/>
                          <a:ea typeface="+mn-ea"/>
                          <a:cs typeface="+mn-cs"/>
                        </a:rPr>
                        <a:t>If the study collects quantitative and/or qualitative data with the</a:t>
                      </a:r>
                    </a:p>
                    <a:p>
                      <a:r>
                        <a:rPr lang="en-US" sz="1200" b="0" i="1" u="none" strike="noStrike" baseline="0" dirty="0">
                          <a:solidFill>
                            <a:schemeClr val="tx1"/>
                          </a:solidFill>
                          <a:latin typeface="+mn-lt"/>
                          <a:ea typeface="+mn-ea"/>
                          <a:cs typeface="+mn-cs"/>
                        </a:rPr>
                        <a:t>help of a questionnaire or interviews.</a:t>
                      </a:r>
                      <a:endParaRPr lang="de-DE" sz="800" i="1" dirty="0"/>
                    </a:p>
                  </a:txBody>
                  <a:tcPr anchor="ctr"/>
                </a:tc>
                <a:extLst>
                  <a:ext uri="{0D108BD9-81ED-4DB2-BD59-A6C34878D82A}">
                    <a16:rowId xmlns:a16="http://schemas.microsoft.com/office/drawing/2014/main" val="117461019"/>
                  </a:ext>
                </a:extLst>
              </a:tr>
              <a:tr h="360000">
                <a:tc>
                  <a:txBody>
                    <a:bodyPr/>
                    <a:lstStyle/>
                    <a:p>
                      <a:r>
                        <a:rPr lang="de-DE" sz="1200" b="1" i="0" u="none" dirty="0"/>
                        <a:t>Design and </a:t>
                      </a:r>
                      <a:r>
                        <a:rPr lang="de-DE" sz="1200" b="1" i="0" u="none" dirty="0" err="1"/>
                        <a:t>creation</a:t>
                      </a:r>
                      <a:endParaRPr lang="de-DE" sz="1200" b="1" i="0" u="none" dirty="0"/>
                    </a:p>
                  </a:txBody>
                  <a:tcPr/>
                </a:tc>
                <a:tc>
                  <a:txBody>
                    <a:bodyPr/>
                    <a:lstStyle/>
                    <a:p>
                      <a:r>
                        <a:rPr lang="en-US" sz="1200" b="0" i="1" u="none" strike="noStrike" baseline="0" dirty="0">
                          <a:solidFill>
                            <a:schemeClr val="tx1"/>
                          </a:solidFill>
                          <a:latin typeface="+mn-lt"/>
                          <a:ea typeface="+mn-ea"/>
                          <a:cs typeface="+mn-cs"/>
                        </a:rPr>
                        <a:t>The development of a new IT product or artifact, or new model/</a:t>
                      </a:r>
                    </a:p>
                    <a:p>
                      <a:r>
                        <a:rPr lang="de-DE" sz="1200" b="0" i="1" u="none" strike="noStrike" baseline="0" dirty="0" err="1">
                          <a:solidFill>
                            <a:schemeClr val="tx1"/>
                          </a:solidFill>
                          <a:latin typeface="+mn-lt"/>
                          <a:ea typeface="+mn-ea"/>
                          <a:cs typeface="+mn-cs"/>
                        </a:rPr>
                        <a:t>method</a:t>
                      </a:r>
                      <a:r>
                        <a:rPr lang="de-DE" sz="1200" b="0" i="1" u="none" strike="noStrike" baseline="0" dirty="0">
                          <a:solidFill>
                            <a:schemeClr val="tx1"/>
                          </a:solidFill>
                          <a:latin typeface="+mn-lt"/>
                          <a:ea typeface="+mn-ea"/>
                          <a:cs typeface="+mn-cs"/>
                        </a:rPr>
                        <a:t>.</a:t>
                      </a:r>
                      <a:endParaRPr lang="de-DE" sz="800" i="1" dirty="0"/>
                    </a:p>
                  </a:txBody>
                  <a:tcPr anchor="ctr"/>
                </a:tc>
                <a:extLst>
                  <a:ext uri="{0D108BD9-81ED-4DB2-BD59-A6C34878D82A}">
                    <a16:rowId xmlns:a16="http://schemas.microsoft.com/office/drawing/2014/main" val="1611887621"/>
                  </a:ext>
                </a:extLst>
              </a:tr>
              <a:tr h="360000">
                <a:tc>
                  <a:txBody>
                    <a:bodyPr/>
                    <a:lstStyle/>
                    <a:p>
                      <a:r>
                        <a:rPr lang="de-DE" sz="1200" b="1" i="0" u="none" dirty="0"/>
                        <a:t>Case </a:t>
                      </a:r>
                      <a:r>
                        <a:rPr lang="de-DE" sz="1200" b="1" i="0" u="none" dirty="0" err="1"/>
                        <a:t>study</a:t>
                      </a:r>
                      <a:endParaRPr lang="de-DE" sz="1200" b="1" i="0" u="none" dirty="0"/>
                    </a:p>
                  </a:txBody>
                  <a:tcPr/>
                </a:tc>
                <a:tc>
                  <a:txBody>
                    <a:bodyPr/>
                    <a:lstStyle/>
                    <a:p>
                      <a:r>
                        <a:rPr lang="en-US" sz="1200" b="0" i="1" u="none" strike="noStrike" baseline="0" dirty="0">
                          <a:solidFill>
                            <a:schemeClr val="tx1"/>
                          </a:solidFill>
                          <a:latin typeface="+mn-lt"/>
                          <a:ea typeface="+mn-ea"/>
                          <a:cs typeface="+mn-cs"/>
                        </a:rPr>
                        <a:t>If one of the following conditions is fulfilled: 1) The study states</a:t>
                      </a:r>
                    </a:p>
                    <a:p>
                      <a:r>
                        <a:rPr lang="en-US" sz="1200" b="0" i="1" u="none" strike="noStrike" baseline="0" dirty="0">
                          <a:solidFill>
                            <a:schemeClr val="tx1"/>
                          </a:solidFill>
                          <a:latin typeface="+mn-lt"/>
                          <a:ea typeface="+mn-ea"/>
                          <a:cs typeface="+mn-cs"/>
                        </a:rPr>
                        <a:t>one or more research questions and some of them or all are</a:t>
                      </a:r>
                    </a:p>
                    <a:p>
                      <a:r>
                        <a:rPr lang="en-US" sz="1200" b="0" i="1" u="none" strike="noStrike" baseline="0" dirty="0">
                          <a:solidFill>
                            <a:schemeClr val="tx1"/>
                          </a:solidFill>
                          <a:latin typeface="+mn-lt"/>
                          <a:ea typeface="+mn-ea"/>
                          <a:cs typeface="+mn-cs"/>
                        </a:rPr>
                        <a:t>answered with a case study. 2) The study evaluates a theoretical</a:t>
                      </a:r>
                    </a:p>
                    <a:p>
                      <a:r>
                        <a:rPr lang="en-US" sz="1200" b="0" i="1" u="none" strike="noStrike" baseline="0" dirty="0">
                          <a:solidFill>
                            <a:schemeClr val="tx1"/>
                          </a:solidFill>
                          <a:latin typeface="+mn-lt"/>
                          <a:ea typeface="+mn-ea"/>
                          <a:cs typeface="+mn-cs"/>
                        </a:rPr>
                        <a:t>concept empirically by implementing it in a case study.</a:t>
                      </a:r>
                      <a:endParaRPr lang="de-DE" sz="800" i="1" dirty="0"/>
                    </a:p>
                  </a:txBody>
                  <a:tcPr anchor="ctr"/>
                </a:tc>
                <a:extLst>
                  <a:ext uri="{0D108BD9-81ED-4DB2-BD59-A6C34878D82A}">
                    <a16:rowId xmlns:a16="http://schemas.microsoft.com/office/drawing/2014/main" val="1628600449"/>
                  </a:ext>
                </a:extLst>
              </a:tr>
              <a:tr h="360000">
                <a:tc>
                  <a:txBody>
                    <a:bodyPr/>
                    <a:lstStyle/>
                    <a:p>
                      <a:r>
                        <a:rPr lang="de-DE" sz="1200" b="1" i="0" u="none" dirty="0" err="1"/>
                        <a:t>Theoretical</a:t>
                      </a:r>
                      <a:endParaRPr lang="de-DE" sz="1200" b="1" i="0" u="none" dirty="0"/>
                    </a:p>
                  </a:txBody>
                  <a:tcPr/>
                </a:tc>
                <a:tc>
                  <a:txBody>
                    <a:bodyPr/>
                    <a:lstStyle/>
                    <a:p>
                      <a:r>
                        <a:rPr lang="en-US" sz="1200" b="0" i="1" u="none" strike="noStrike" baseline="0" dirty="0">
                          <a:solidFill>
                            <a:schemeClr val="tx1"/>
                          </a:solidFill>
                          <a:latin typeface="+mn-lt"/>
                          <a:ea typeface="+mn-ea"/>
                          <a:cs typeface="+mn-cs"/>
                        </a:rPr>
                        <a:t>If the study is of a theoretical nature but not explicitly describes</a:t>
                      </a:r>
                    </a:p>
                    <a:p>
                      <a:r>
                        <a:rPr lang="en-US" sz="1200" b="0" i="1" u="none" strike="noStrike" baseline="0" dirty="0">
                          <a:solidFill>
                            <a:schemeClr val="tx1"/>
                          </a:solidFill>
                          <a:latin typeface="+mn-lt"/>
                          <a:ea typeface="+mn-ea"/>
                          <a:cs typeface="+mn-cs"/>
                        </a:rPr>
                        <a:t>that a grounded theory approach was used.</a:t>
                      </a:r>
                      <a:endParaRPr lang="de-DE" sz="800" i="1" dirty="0"/>
                    </a:p>
                  </a:txBody>
                  <a:tcPr anchor="ctr"/>
                </a:tc>
                <a:extLst>
                  <a:ext uri="{0D108BD9-81ED-4DB2-BD59-A6C34878D82A}">
                    <a16:rowId xmlns:a16="http://schemas.microsoft.com/office/drawing/2014/main" val="3616473713"/>
                  </a:ext>
                </a:extLst>
              </a:tr>
              <a:tr h="360000">
                <a:tc>
                  <a:txBody>
                    <a:bodyPr/>
                    <a:lstStyle/>
                    <a:p>
                      <a:r>
                        <a:rPr lang="de-DE" sz="1200" b="1" i="0" u="none" dirty="0"/>
                        <a:t>Not </a:t>
                      </a:r>
                      <a:r>
                        <a:rPr lang="de-DE" sz="1200" b="1" i="0" u="none" dirty="0" err="1"/>
                        <a:t>applicable</a:t>
                      </a:r>
                      <a:endParaRPr lang="de-DE" sz="1200" b="1" i="0" u="none" dirty="0"/>
                    </a:p>
                  </a:txBody>
                  <a:tcPr/>
                </a:tc>
                <a:tc>
                  <a:txBody>
                    <a:bodyPr/>
                    <a:lstStyle/>
                    <a:p>
                      <a:r>
                        <a:rPr lang="en-US" sz="1200" b="0" i="1" u="none" strike="noStrike" baseline="0" dirty="0">
                          <a:solidFill>
                            <a:schemeClr val="tx1"/>
                          </a:solidFill>
                          <a:latin typeface="+mn-lt"/>
                          <a:ea typeface="+mn-ea"/>
                          <a:cs typeface="+mn-cs"/>
                        </a:rPr>
                        <a:t>Either if study does not define the applied research method or</a:t>
                      </a:r>
                    </a:p>
                    <a:p>
                      <a:r>
                        <a:rPr lang="en-US" sz="1200" b="0" i="1" u="none" strike="noStrike" baseline="0" dirty="0">
                          <a:solidFill>
                            <a:schemeClr val="tx1"/>
                          </a:solidFill>
                          <a:latin typeface="+mn-lt"/>
                          <a:ea typeface="+mn-ea"/>
                          <a:cs typeface="+mn-cs"/>
                        </a:rPr>
                        <a:t>and it cannot be inferred or interpreted from study.</a:t>
                      </a:r>
                      <a:endParaRPr lang="de-DE" sz="800" i="1" dirty="0"/>
                    </a:p>
                  </a:txBody>
                  <a:tcPr anchor="ctr"/>
                </a:tc>
                <a:extLst>
                  <a:ext uri="{0D108BD9-81ED-4DB2-BD59-A6C34878D82A}">
                    <a16:rowId xmlns:a16="http://schemas.microsoft.com/office/drawing/2014/main" val="1619226019"/>
                  </a:ext>
                </a:extLst>
              </a:tr>
            </a:tbl>
          </a:graphicData>
        </a:graphic>
      </p:graphicFrame>
    </p:spTree>
    <p:extLst>
      <p:ext uri="{BB962C8B-B14F-4D97-AF65-F5344CB8AC3E}">
        <p14:creationId xmlns:p14="http://schemas.microsoft.com/office/powerpoint/2010/main" val="1598380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34818"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Classification of research contributions</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34</a:t>
            </a:fld>
            <a:endParaRPr lang="de-DE"/>
          </a:p>
        </p:txBody>
      </p:sp>
      <p:graphicFrame>
        <p:nvGraphicFramePr>
          <p:cNvPr id="8" name="Tabelle 174">
            <a:extLst>
              <a:ext uri="{FF2B5EF4-FFF2-40B4-BE49-F238E27FC236}">
                <a16:creationId xmlns:a16="http://schemas.microsoft.com/office/drawing/2014/main" id="{E787E484-2374-4B14-8EB8-9BF7F221891A}"/>
              </a:ext>
            </a:extLst>
          </p:cNvPr>
          <p:cNvGraphicFramePr>
            <a:graphicFrameLocks noGrp="1"/>
          </p:cNvGraphicFramePr>
          <p:nvPr>
            <p:extLst>
              <p:ext uri="{D42A27DB-BD31-4B8C-83A1-F6EECF244321}">
                <p14:modId xmlns:p14="http://schemas.microsoft.com/office/powerpoint/2010/main" val="488559544"/>
              </p:ext>
            </p:extLst>
          </p:nvPr>
        </p:nvGraphicFramePr>
        <p:xfrm>
          <a:off x="1557966" y="2021380"/>
          <a:ext cx="9073008" cy="2815239"/>
        </p:xfrm>
        <a:graphic>
          <a:graphicData uri="http://schemas.openxmlformats.org/drawingml/2006/table">
            <a:tbl>
              <a:tblPr firstRow="1" bandRow="1">
                <a:tableStyleId>{5940675A-B579-460E-94D1-54222C63F5DA}</a:tableStyleId>
              </a:tblPr>
              <a:tblGrid>
                <a:gridCol w="2304256">
                  <a:extLst>
                    <a:ext uri="{9D8B030D-6E8A-4147-A177-3AD203B41FA5}">
                      <a16:colId xmlns:a16="http://schemas.microsoft.com/office/drawing/2014/main" val="3264007291"/>
                    </a:ext>
                  </a:extLst>
                </a:gridCol>
                <a:gridCol w="6768752">
                  <a:extLst>
                    <a:ext uri="{9D8B030D-6E8A-4147-A177-3AD203B41FA5}">
                      <a16:colId xmlns:a16="http://schemas.microsoft.com/office/drawing/2014/main" val="2621303307"/>
                    </a:ext>
                  </a:extLst>
                </a:gridCol>
              </a:tblGrid>
              <a:tr h="723639">
                <a:tc>
                  <a:txBody>
                    <a:bodyPr/>
                    <a:lstStyle/>
                    <a:p>
                      <a:pPr algn="ctr"/>
                      <a:r>
                        <a:rPr lang="de-DE" sz="1400" b="1" dirty="0">
                          <a:solidFill>
                            <a:schemeClr val="bg1"/>
                          </a:solidFill>
                        </a:rPr>
                        <a:t>Research </a:t>
                      </a:r>
                      <a:r>
                        <a:rPr lang="de-DE" sz="1400" b="1" dirty="0" err="1">
                          <a:solidFill>
                            <a:schemeClr val="bg1"/>
                          </a:solidFill>
                        </a:rPr>
                        <a:t>contribution</a:t>
                      </a:r>
                      <a:endParaRPr lang="de-DE" sz="1400" b="1" dirty="0">
                        <a:solidFill>
                          <a:schemeClr val="bg1"/>
                        </a:solidFill>
                      </a:endParaRPr>
                    </a:p>
                  </a:txBody>
                  <a:tcPr anchor="ctr">
                    <a:solidFill>
                      <a:schemeClr val="tx1">
                        <a:lumMod val="65000"/>
                        <a:lumOff val="35000"/>
                      </a:schemeClr>
                    </a:solidFill>
                  </a:tcPr>
                </a:tc>
                <a:tc>
                  <a:txBody>
                    <a:bodyPr/>
                    <a:lstStyle/>
                    <a:p>
                      <a:pPr algn="ctr"/>
                      <a:r>
                        <a:rPr lang="de-DE" sz="1400" b="1" dirty="0">
                          <a:solidFill>
                            <a:schemeClr val="bg1"/>
                          </a:solidFill>
                        </a:rPr>
                        <a:t>Description</a:t>
                      </a:r>
                    </a:p>
                  </a:txBody>
                  <a:tcPr anchor="ctr">
                    <a:solidFill>
                      <a:schemeClr val="tx1">
                        <a:lumMod val="65000"/>
                        <a:lumOff val="35000"/>
                      </a:schemeClr>
                    </a:solidFill>
                  </a:tcPr>
                </a:tc>
                <a:extLst>
                  <a:ext uri="{0D108BD9-81ED-4DB2-BD59-A6C34878D82A}">
                    <a16:rowId xmlns:a16="http://schemas.microsoft.com/office/drawing/2014/main" val="519561856"/>
                  </a:ext>
                </a:extLst>
              </a:tr>
              <a:tr h="360000">
                <a:tc>
                  <a:txBody>
                    <a:bodyPr/>
                    <a:lstStyle/>
                    <a:p>
                      <a:r>
                        <a:rPr lang="de-DE" sz="1200" b="1" i="0" u="none" dirty="0"/>
                        <a:t>Model</a:t>
                      </a:r>
                    </a:p>
                  </a:txBody>
                  <a:tcPr/>
                </a:tc>
                <a:tc>
                  <a:txBody>
                    <a:bodyPr/>
                    <a:lstStyle/>
                    <a:p>
                      <a:r>
                        <a:rPr lang="en-US" sz="1200" b="0" i="1" u="none" strike="noStrike" baseline="0" dirty="0">
                          <a:solidFill>
                            <a:schemeClr val="tx1"/>
                          </a:solidFill>
                          <a:latin typeface="+mn-lt"/>
                          <a:ea typeface="+mn-ea"/>
                          <a:cs typeface="+mn-cs"/>
                        </a:rPr>
                        <a:t>Presentation of an observed reality with the help of concepts or</a:t>
                      </a:r>
                    </a:p>
                    <a:p>
                      <a:r>
                        <a:rPr lang="en-US" sz="1200" b="0" i="1" u="none" strike="noStrike" baseline="0" dirty="0">
                          <a:solidFill>
                            <a:schemeClr val="tx1"/>
                          </a:solidFill>
                          <a:latin typeface="+mn-lt"/>
                          <a:ea typeface="+mn-ea"/>
                          <a:cs typeface="+mn-cs"/>
                        </a:rPr>
                        <a:t>related concepts resulting from a conceptualization process.</a:t>
                      </a:r>
                      <a:endParaRPr lang="de-DE" sz="1200" i="1" dirty="0"/>
                    </a:p>
                  </a:txBody>
                  <a:tcPr anchor="ctr"/>
                </a:tc>
                <a:extLst>
                  <a:ext uri="{0D108BD9-81ED-4DB2-BD59-A6C34878D82A}">
                    <a16:rowId xmlns:a16="http://schemas.microsoft.com/office/drawing/2014/main" val="117461019"/>
                  </a:ext>
                </a:extLst>
              </a:tr>
              <a:tr h="360000">
                <a:tc>
                  <a:txBody>
                    <a:bodyPr/>
                    <a:lstStyle/>
                    <a:p>
                      <a:r>
                        <a:rPr lang="de-DE" sz="1200" b="1" i="0" u="none" dirty="0"/>
                        <a:t>Theory</a:t>
                      </a:r>
                    </a:p>
                  </a:txBody>
                  <a:tcPr/>
                </a:tc>
                <a:tc>
                  <a:txBody>
                    <a:bodyPr/>
                    <a:lstStyle/>
                    <a:p>
                      <a:r>
                        <a:rPr lang="en-US" sz="1200" b="0" i="1" u="none" strike="noStrike" baseline="0" dirty="0">
                          <a:solidFill>
                            <a:schemeClr val="tx1"/>
                          </a:solidFill>
                          <a:latin typeface="+mn-lt"/>
                          <a:ea typeface="+mn-ea"/>
                          <a:cs typeface="+mn-cs"/>
                        </a:rPr>
                        <a:t>Establishing relationships between cause and effect from determined </a:t>
                      </a:r>
                      <a:r>
                        <a:rPr lang="de-DE" sz="1200" b="0" i="1" u="none" strike="noStrike" baseline="0" dirty="0" err="1">
                          <a:solidFill>
                            <a:schemeClr val="tx1"/>
                          </a:solidFill>
                          <a:latin typeface="+mn-lt"/>
                          <a:ea typeface="+mn-ea"/>
                          <a:cs typeface="+mn-cs"/>
                        </a:rPr>
                        <a:t>results</a:t>
                      </a:r>
                      <a:r>
                        <a:rPr lang="de-DE" sz="1200" b="0" i="1" u="none" strike="noStrike" baseline="0" dirty="0">
                          <a:solidFill>
                            <a:schemeClr val="tx1"/>
                          </a:solidFill>
                          <a:latin typeface="+mn-lt"/>
                          <a:ea typeface="+mn-ea"/>
                          <a:cs typeface="+mn-cs"/>
                        </a:rPr>
                        <a:t>.</a:t>
                      </a:r>
                      <a:endParaRPr lang="de-DE" sz="1200" i="1" dirty="0"/>
                    </a:p>
                  </a:txBody>
                  <a:tcPr anchor="ctr"/>
                </a:tc>
                <a:extLst>
                  <a:ext uri="{0D108BD9-81ED-4DB2-BD59-A6C34878D82A}">
                    <a16:rowId xmlns:a16="http://schemas.microsoft.com/office/drawing/2014/main" val="1611887621"/>
                  </a:ext>
                </a:extLst>
              </a:tr>
              <a:tr h="360000">
                <a:tc>
                  <a:txBody>
                    <a:bodyPr/>
                    <a:lstStyle/>
                    <a:p>
                      <a:r>
                        <a:rPr lang="de-DE" sz="1200" b="1" i="0" u="none" dirty="0"/>
                        <a:t>Framework </a:t>
                      </a:r>
                      <a:r>
                        <a:rPr lang="de-DE" sz="1200" b="1" i="0" u="none" dirty="0" err="1"/>
                        <a:t>or</a:t>
                      </a:r>
                      <a:r>
                        <a:rPr lang="de-DE" sz="1200" b="1" i="0" u="none" dirty="0"/>
                        <a:t> </a:t>
                      </a:r>
                      <a:r>
                        <a:rPr lang="de-DE" sz="1200" b="1" i="0" u="none" dirty="0" err="1"/>
                        <a:t>methods</a:t>
                      </a:r>
                      <a:endParaRPr lang="de-DE" sz="1200" b="1" i="0" u="none" dirty="0"/>
                    </a:p>
                  </a:txBody>
                  <a:tcPr/>
                </a:tc>
                <a:tc>
                  <a:txBody>
                    <a:bodyPr/>
                    <a:lstStyle/>
                    <a:p>
                      <a:r>
                        <a:rPr lang="en-US" sz="1200" b="0" i="1" u="none" strike="noStrike" baseline="0" dirty="0">
                          <a:solidFill>
                            <a:schemeClr val="tx1"/>
                          </a:solidFill>
                          <a:latin typeface="+mn-lt"/>
                          <a:ea typeface="+mn-ea"/>
                          <a:cs typeface="+mn-cs"/>
                        </a:rPr>
                        <a:t>All Models that relate to the design of software or to the management </a:t>
                      </a:r>
                      <a:r>
                        <a:rPr lang="de-DE" sz="1200" b="0" i="1" u="none" strike="noStrike" baseline="0" dirty="0" err="1">
                          <a:solidFill>
                            <a:schemeClr val="tx1"/>
                          </a:solidFill>
                          <a:latin typeface="+mn-lt"/>
                          <a:ea typeface="+mn-ea"/>
                          <a:cs typeface="+mn-cs"/>
                        </a:rPr>
                        <a:t>of</a:t>
                      </a:r>
                      <a:r>
                        <a:rPr lang="de-DE" sz="1200" b="0" i="1" u="none" strike="noStrike" baseline="0" dirty="0">
                          <a:solidFill>
                            <a:schemeClr val="tx1"/>
                          </a:solidFill>
                          <a:latin typeface="+mn-lt"/>
                          <a:ea typeface="+mn-ea"/>
                          <a:cs typeface="+mn-cs"/>
                        </a:rPr>
                        <a:t> </a:t>
                      </a:r>
                      <a:r>
                        <a:rPr lang="de-DE" sz="1200" b="0" i="1" u="none" strike="noStrike" baseline="0" dirty="0" err="1">
                          <a:solidFill>
                            <a:schemeClr val="tx1"/>
                          </a:solidFill>
                          <a:latin typeface="+mn-lt"/>
                          <a:ea typeface="+mn-ea"/>
                          <a:cs typeface="+mn-cs"/>
                        </a:rPr>
                        <a:t>development</a:t>
                      </a:r>
                      <a:r>
                        <a:rPr lang="de-DE" sz="1200" b="0" i="1" u="none" strike="noStrike" baseline="0" dirty="0">
                          <a:solidFill>
                            <a:schemeClr val="tx1"/>
                          </a:solidFill>
                          <a:latin typeface="+mn-lt"/>
                          <a:ea typeface="+mn-ea"/>
                          <a:cs typeface="+mn-cs"/>
                        </a:rPr>
                        <a:t> </a:t>
                      </a:r>
                      <a:r>
                        <a:rPr lang="de-DE" sz="1200" b="0" i="1" u="none" strike="noStrike" baseline="0" dirty="0" err="1">
                          <a:solidFill>
                            <a:schemeClr val="tx1"/>
                          </a:solidFill>
                          <a:latin typeface="+mn-lt"/>
                          <a:ea typeface="+mn-ea"/>
                          <a:cs typeface="+mn-cs"/>
                        </a:rPr>
                        <a:t>processes</a:t>
                      </a:r>
                      <a:r>
                        <a:rPr lang="de-DE" sz="1200" b="0" i="1" u="none" strike="noStrike" baseline="0" dirty="0">
                          <a:solidFill>
                            <a:schemeClr val="tx1"/>
                          </a:solidFill>
                          <a:latin typeface="+mn-lt"/>
                          <a:ea typeface="+mn-ea"/>
                          <a:cs typeface="+mn-cs"/>
                        </a:rPr>
                        <a:t>.</a:t>
                      </a:r>
                      <a:endParaRPr lang="de-DE" sz="1200" i="1" dirty="0"/>
                    </a:p>
                  </a:txBody>
                  <a:tcPr anchor="ctr"/>
                </a:tc>
                <a:extLst>
                  <a:ext uri="{0D108BD9-81ED-4DB2-BD59-A6C34878D82A}">
                    <a16:rowId xmlns:a16="http://schemas.microsoft.com/office/drawing/2014/main" val="1628600449"/>
                  </a:ext>
                </a:extLst>
              </a:tr>
              <a:tr h="360000">
                <a:tc>
                  <a:txBody>
                    <a:bodyPr/>
                    <a:lstStyle/>
                    <a:p>
                      <a:r>
                        <a:rPr lang="de-DE" sz="1200" b="1" i="0" u="none" dirty="0" err="1"/>
                        <a:t>Lessons</a:t>
                      </a:r>
                      <a:r>
                        <a:rPr lang="de-DE" sz="1200" b="1" i="0" u="none" dirty="0"/>
                        <a:t> </a:t>
                      </a:r>
                      <a:r>
                        <a:rPr lang="de-DE" sz="1200" b="1" i="0" u="none" dirty="0" err="1"/>
                        <a:t>learned</a:t>
                      </a:r>
                      <a:endParaRPr lang="de-DE" sz="1200" b="1" i="0" u="none" dirty="0"/>
                    </a:p>
                  </a:txBody>
                  <a:tcPr/>
                </a:tc>
                <a:tc>
                  <a:txBody>
                    <a:bodyPr/>
                    <a:lstStyle/>
                    <a:p>
                      <a:r>
                        <a:rPr lang="en-US" sz="1200" b="0" i="1" u="none" strike="noStrike" baseline="0" dirty="0">
                          <a:solidFill>
                            <a:schemeClr val="tx1"/>
                          </a:solidFill>
                          <a:latin typeface="+mn-lt"/>
                          <a:ea typeface="+mn-ea"/>
                          <a:cs typeface="+mn-cs"/>
                        </a:rPr>
                        <a:t>List of outcomes, which is analyzed directly from the research</a:t>
                      </a:r>
                    </a:p>
                    <a:p>
                      <a:r>
                        <a:rPr lang="de-DE" sz="1200" b="0" i="1" u="none" strike="noStrike" baseline="0" dirty="0" err="1">
                          <a:solidFill>
                            <a:schemeClr val="tx1"/>
                          </a:solidFill>
                          <a:latin typeface="+mn-lt"/>
                          <a:ea typeface="+mn-ea"/>
                          <a:cs typeface="+mn-cs"/>
                        </a:rPr>
                        <a:t>results</a:t>
                      </a:r>
                      <a:r>
                        <a:rPr lang="de-DE" sz="1200" b="0" i="1" u="none" strike="noStrike" baseline="0" dirty="0">
                          <a:solidFill>
                            <a:schemeClr val="tx1"/>
                          </a:solidFill>
                          <a:latin typeface="+mn-lt"/>
                          <a:ea typeface="+mn-ea"/>
                          <a:cs typeface="+mn-cs"/>
                        </a:rPr>
                        <a:t> </a:t>
                      </a:r>
                      <a:r>
                        <a:rPr lang="de-DE" sz="1200" b="0" i="1" u="none" strike="noStrike" baseline="0" dirty="0" err="1">
                          <a:solidFill>
                            <a:schemeClr val="tx1"/>
                          </a:solidFill>
                          <a:latin typeface="+mn-lt"/>
                          <a:ea typeface="+mn-ea"/>
                          <a:cs typeface="+mn-cs"/>
                        </a:rPr>
                        <a:t>obtained</a:t>
                      </a:r>
                      <a:r>
                        <a:rPr lang="de-DE" sz="1200" b="0" i="1" u="none" strike="noStrike" baseline="0" dirty="0">
                          <a:solidFill>
                            <a:schemeClr val="tx1"/>
                          </a:solidFill>
                          <a:latin typeface="+mn-lt"/>
                          <a:ea typeface="+mn-ea"/>
                          <a:cs typeface="+mn-cs"/>
                        </a:rPr>
                        <a:t>.</a:t>
                      </a:r>
                      <a:endParaRPr lang="de-DE" sz="1200" i="1" dirty="0"/>
                    </a:p>
                  </a:txBody>
                  <a:tcPr anchor="ctr"/>
                </a:tc>
                <a:extLst>
                  <a:ext uri="{0D108BD9-81ED-4DB2-BD59-A6C34878D82A}">
                    <a16:rowId xmlns:a16="http://schemas.microsoft.com/office/drawing/2014/main" val="3616473713"/>
                  </a:ext>
                </a:extLst>
              </a:tr>
              <a:tr h="360000">
                <a:tc>
                  <a:txBody>
                    <a:bodyPr/>
                    <a:lstStyle/>
                    <a:p>
                      <a:r>
                        <a:rPr lang="de-DE" sz="1200" b="1" i="0" u="none" dirty="0"/>
                        <a:t>Guidelines</a:t>
                      </a:r>
                    </a:p>
                  </a:txBody>
                  <a:tcPr/>
                </a:tc>
                <a:tc>
                  <a:txBody>
                    <a:bodyPr/>
                    <a:lstStyle/>
                    <a:p>
                      <a:r>
                        <a:rPr lang="en-US" sz="1200" b="0" i="1" u="none" strike="noStrike" baseline="0" dirty="0">
                          <a:solidFill>
                            <a:schemeClr val="tx1"/>
                          </a:solidFill>
                          <a:latin typeface="+mn-lt"/>
                          <a:ea typeface="+mn-ea"/>
                          <a:cs typeface="+mn-cs"/>
                        </a:rPr>
                        <a:t>A list of advice represents a summary of the research results</a:t>
                      </a:r>
                    </a:p>
                    <a:p>
                      <a:r>
                        <a:rPr lang="de-DE" sz="1200" b="0" i="1" u="none" strike="noStrike" baseline="0" dirty="0" err="1">
                          <a:solidFill>
                            <a:schemeClr val="tx1"/>
                          </a:solidFill>
                          <a:latin typeface="+mn-lt"/>
                          <a:ea typeface="+mn-ea"/>
                          <a:cs typeface="+mn-cs"/>
                        </a:rPr>
                        <a:t>obtained</a:t>
                      </a:r>
                      <a:r>
                        <a:rPr lang="de-DE" sz="1200" b="0" i="1" u="none" strike="noStrike" baseline="0" dirty="0">
                          <a:solidFill>
                            <a:schemeClr val="tx1"/>
                          </a:solidFill>
                          <a:latin typeface="+mn-lt"/>
                          <a:ea typeface="+mn-ea"/>
                          <a:cs typeface="+mn-cs"/>
                        </a:rPr>
                        <a:t>.</a:t>
                      </a:r>
                      <a:endParaRPr lang="de-DE" sz="1200" i="1" dirty="0"/>
                    </a:p>
                  </a:txBody>
                  <a:tcPr anchor="ctr"/>
                </a:tc>
                <a:extLst>
                  <a:ext uri="{0D108BD9-81ED-4DB2-BD59-A6C34878D82A}">
                    <a16:rowId xmlns:a16="http://schemas.microsoft.com/office/drawing/2014/main" val="1619226019"/>
                  </a:ext>
                </a:extLst>
              </a:tr>
            </a:tbl>
          </a:graphicData>
        </a:graphic>
      </p:graphicFrame>
      <p:sp>
        <p:nvSpPr>
          <p:cNvPr id="9" name="Textfeld 8">
            <a:extLst>
              <a:ext uri="{FF2B5EF4-FFF2-40B4-BE49-F238E27FC236}">
                <a16:creationId xmlns:a16="http://schemas.microsoft.com/office/drawing/2014/main" id="{31FCCB59-96A7-48F3-B094-12A4BCEFF65F}"/>
              </a:ext>
            </a:extLst>
          </p:cNvPr>
          <p:cNvSpPr txBox="1"/>
          <p:nvPr/>
        </p:nvSpPr>
        <p:spPr bwMode="auto">
          <a:xfrm>
            <a:off x="332902" y="5906536"/>
            <a:ext cx="10875665"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000" i="1" dirty="0"/>
              <a:t>*Classification </a:t>
            </a:r>
            <a:r>
              <a:rPr lang="de-DE" sz="1000" i="1" dirty="0" err="1"/>
              <a:t>Based</a:t>
            </a:r>
            <a:r>
              <a:rPr lang="de-DE" sz="1000" i="1" dirty="0"/>
              <a:t> on [8]</a:t>
            </a:r>
          </a:p>
        </p:txBody>
      </p:sp>
    </p:spTree>
    <p:extLst>
      <p:ext uri="{BB962C8B-B14F-4D97-AF65-F5344CB8AC3E}">
        <p14:creationId xmlns:p14="http://schemas.microsoft.com/office/powerpoint/2010/main" val="3295602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35842"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Data extraction strategy </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35</a:t>
            </a:fld>
            <a:endParaRPr lang="de-DE"/>
          </a:p>
        </p:txBody>
      </p:sp>
      <p:sp>
        <p:nvSpPr>
          <p:cNvPr id="10" name="Rectangle 6">
            <a:extLst>
              <a:ext uri="{FF2B5EF4-FFF2-40B4-BE49-F238E27FC236}">
                <a16:creationId xmlns:a16="http://schemas.microsoft.com/office/drawing/2014/main" id="{08B2BE89-6B8E-4342-ABD5-A1335D74E01F}"/>
              </a:ext>
            </a:extLst>
          </p:cNvPr>
          <p:cNvSpPr/>
          <p:nvPr/>
        </p:nvSpPr>
        <p:spPr bwMode="auto">
          <a:xfrm>
            <a:off x="305659" y="2197313"/>
            <a:ext cx="4538961" cy="3139321"/>
          </a:xfrm>
          <a:prstGeom prst="rect">
            <a:avLst/>
          </a:prstGeom>
          <a:noFill/>
          <a:ln>
            <a:noFill/>
          </a:ln>
        </p:spPr>
        <p:txBody>
          <a:bodyPr wrap="square">
            <a:spAutoFit/>
          </a:bodyPr>
          <a:lstStyle/>
          <a:p>
            <a:pPr marL="285750" indent="-285750">
              <a:buFont typeface="Arial" panose="020B0604020202020204" pitchFamily="34" charset="0"/>
              <a:buChar char="•"/>
            </a:pPr>
            <a:r>
              <a:rPr lang="en-US" dirty="0"/>
              <a:t>Our extraction strategy consisted of using data extraction cards for each study</a:t>
            </a:r>
          </a:p>
          <a:p>
            <a:endParaRPr lang="en-US" dirty="0"/>
          </a:p>
          <a:p>
            <a:pPr marL="285750" indent="-285750">
              <a:buFont typeface="Arial" panose="020B0604020202020204" pitchFamily="34" charset="0"/>
              <a:buChar char="•"/>
            </a:pPr>
            <a:r>
              <a:rPr lang="en-US" dirty="0"/>
              <a:t>The extraction cards were divided in two parts: study meta-data and content relevant for SLR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approach enhanced the process of comparing different studies within the data synthesis phase</a:t>
            </a:r>
          </a:p>
        </p:txBody>
      </p:sp>
      <p:grpSp>
        <p:nvGrpSpPr>
          <p:cNvPr id="44" name="Gruppieren 43">
            <a:extLst>
              <a:ext uri="{FF2B5EF4-FFF2-40B4-BE49-F238E27FC236}">
                <a16:creationId xmlns:a16="http://schemas.microsoft.com/office/drawing/2014/main" id="{B785D417-4526-48B1-BADD-206326535099}"/>
              </a:ext>
            </a:extLst>
          </p:cNvPr>
          <p:cNvGrpSpPr/>
          <p:nvPr/>
        </p:nvGrpSpPr>
        <p:grpSpPr>
          <a:xfrm>
            <a:off x="5447000" y="1124744"/>
            <a:ext cx="5761568" cy="5028013"/>
            <a:chOff x="5447000" y="1124744"/>
            <a:chExt cx="5761568" cy="5028013"/>
          </a:xfrm>
        </p:grpSpPr>
        <p:grpSp>
          <p:nvGrpSpPr>
            <p:cNvPr id="43" name="Gruppieren 42">
              <a:extLst>
                <a:ext uri="{FF2B5EF4-FFF2-40B4-BE49-F238E27FC236}">
                  <a16:creationId xmlns:a16="http://schemas.microsoft.com/office/drawing/2014/main" id="{B3021286-C02E-4931-BCBB-46C3B27481B2}"/>
                </a:ext>
              </a:extLst>
            </p:cNvPr>
            <p:cNvGrpSpPr/>
            <p:nvPr/>
          </p:nvGrpSpPr>
          <p:grpSpPr>
            <a:xfrm>
              <a:off x="5447000" y="1124744"/>
              <a:ext cx="5761568" cy="5028013"/>
              <a:chOff x="5447000" y="1124744"/>
              <a:chExt cx="5761568" cy="5028013"/>
            </a:xfrm>
          </p:grpSpPr>
          <p:grpSp>
            <p:nvGrpSpPr>
              <p:cNvPr id="34" name="Gruppieren 33">
                <a:extLst>
                  <a:ext uri="{FF2B5EF4-FFF2-40B4-BE49-F238E27FC236}">
                    <a16:creationId xmlns:a16="http://schemas.microsoft.com/office/drawing/2014/main" id="{B8BEF38A-99D3-46E8-B2E6-FFA7A75E2AFA}"/>
                  </a:ext>
                </a:extLst>
              </p:cNvPr>
              <p:cNvGrpSpPr/>
              <p:nvPr/>
            </p:nvGrpSpPr>
            <p:grpSpPr>
              <a:xfrm>
                <a:off x="5447000" y="1124744"/>
                <a:ext cx="5761568" cy="5028013"/>
                <a:chOff x="5447000" y="1124744"/>
                <a:chExt cx="5761568" cy="5028013"/>
              </a:xfrm>
            </p:grpSpPr>
            <p:grpSp>
              <p:nvGrpSpPr>
                <p:cNvPr id="31" name="Gruppieren 30">
                  <a:extLst>
                    <a:ext uri="{FF2B5EF4-FFF2-40B4-BE49-F238E27FC236}">
                      <a16:creationId xmlns:a16="http://schemas.microsoft.com/office/drawing/2014/main" id="{0824A343-0E3E-4FDC-A4C5-2CE9D299C567}"/>
                    </a:ext>
                  </a:extLst>
                </p:cNvPr>
                <p:cNvGrpSpPr/>
                <p:nvPr/>
              </p:nvGrpSpPr>
              <p:grpSpPr>
                <a:xfrm>
                  <a:off x="5447000" y="1124744"/>
                  <a:ext cx="5761568" cy="5028013"/>
                  <a:chOff x="5447000" y="1124744"/>
                  <a:chExt cx="5761568" cy="5028013"/>
                </a:xfrm>
              </p:grpSpPr>
              <p:grpSp>
                <p:nvGrpSpPr>
                  <p:cNvPr id="30" name="Gruppieren 29">
                    <a:extLst>
                      <a:ext uri="{FF2B5EF4-FFF2-40B4-BE49-F238E27FC236}">
                        <a16:creationId xmlns:a16="http://schemas.microsoft.com/office/drawing/2014/main" id="{2DCEA1B9-8428-4A7E-BF61-B3EAC20243DF}"/>
                      </a:ext>
                    </a:extLst>
                  </p:cNvPr>
                  <p:cNvGrpSpPr/>
                  <p:nvPr/>
                </p:nvGrpSpPr>
                <p:grpSpPr>
                  <a:xfrm>
                    <a:off x="5447000" y="1124744"/>
                    <a:ext cx="5761567" cy="5028013"/>
                    <a:chOff x="5578918" y="1913577"/>
                    <a:chExt cx="5761567" cy="5028013"/>
                  </a:xfrm>
                </p:grpSpPr>
                <p:sp>
                  <p:nvSpPr>
                    <p:cNvPr id="4" name="Flussdiagramm: Dokument 3">
                      <a:extLst>
                        <a:ext uri="{FF2B5EF4-FFF2-40B4-BE49-F238E27FC236}">
                          <a16:creationId xmlns:a16="http://schemas.microsoft.com/office/drawing/2014/main" id="{25591970-F63A-4ABC-8A1B-D9E84C08045B}"/>
                        </a:ext>
                      </a:extLst>
                    </p:cNvPr>
                    <p:cNvSpPr/>
                    <p:nvPr/>
                  </p:nvSpPr>
                  <p:spPr bwMode="auto">
                    <a:xfrm>
                      <a:off x="5578918" y="1913577"/>
                      <a:ext cx="5761567" cy="5028013"/>
                    </a:xfrm>
                    <a:prstGeom prst="flowChartDocument">
                      <a:avLst/>
                    </a:prstGeom>
                    <a:noFill/>
                    <a:ln w="38100">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dirty="0"/>
                    </a:p>
                  </p:txBody>
                </p:sp>
                <p:cxnSp>
                  <p:nvCxnSpPr>
                    <p:cNvPr id="27" name="Gerader Verbinder 26">
                      <a:extLst>
                        <a:ext uri="{FF2B5EF4-FFF2-40B4-BE49-F238E27FC236}">
                          <a16:creationId xmlns:a16="http://schemas.microsoft.com/office/drawing/2014/main" id="{15675B84-893F-40DE-8FB1-1E700806D72B}"/>
                        </a:ext>
                      </a:extLst>
                    </p:cNvPr>
                    <p:cNvCxnSpPr>
                      <a:cxnSpLocks/>
                    </p:cNvCxnSpPr>
                    <p:nvPr/>
                  </p:nvCxnSpPr>
                  <p:spPr bwMode="auto">
                    <a:xfrm>
                      <a:off x="5578918" y="2417633"/>
                      <a:ext cx="5761567" cy="0"/>
                    </a:xfrm>
                    <a:prstGeom prst="line">
                      <a:avLst/>
                    </a:prstGeom>
                    <a:ln w="28575">
                      <a:solidFill>
                        <a:schemeClr val="tx1"/>
                      </a:solidFill>
                      <a:headEnd type="none" w="med" len="med"/>
                      <a:tailEnd type="none"/>
                    </a:ln>
                  </p:spPr>
                  <p:style>
                    <a:lnRef idx="2">
                      <a:schemeClr val="dk1"/>
                    </a:lnRef>
                    <a:fillRef idx="0">
                      <a:schemeClr val="dk1"/>
                    </a:fillRef>
                    <a:effectRef idx="1">
                      <a:schemeClr val="dk1"/>
                    </a:effectRef>
                    <a:fontRef idx="minor">
                      <a:schemeClr val="tx1"/>
                    </a:fontRef>
                  </p:style>
                </p:cxnSp>
              </p:grpSp>
              <p:cxnSp>
                <p:nvCxnSpPr>
                  <p:cNvPr id="33" name="Gerader Verbinder 32">
                    <a:extLst>
                      <a:ext uri="{FF2B5EF4-FFF2-40B4-BE49-F238E27FC236}">
                        <a16:creationId xmlns:a16="http://schemas.microsoft.com/office/drawing/2014/main" id="{BE669871-C8A1-41E6-B7B7-D111DA0FDDBA}"/>
                      </a:ext>
                    </a:extLst>
                  </p:cNvPr>
                  <p:cNvCxnSpPr>
                    <a:cxnSpLocks/>
                  </p:cNvCxnSpPr>
                  <p:nvPr/>
                </p:nvCxnSpPr>
                <p:spPr bwMode="auto">
                  <a:xfrm>
                    <a:off x="5447001" y="3212976"/>
                    <a:ext cx="5761567" cy="0"/>
                  </a:xfrm>
                  <a:prstGeom prst="line">
                    <a:avLst/>
                  </a:prstGeom>
                  <a:ln w="28575">
                    <a:solidFill>
                      <a:schemeClr val="tx1"/>
                    </a:solidFill>
                    <a:headEnd type="none" w="med" len="med"/>
                    <a:tailEnd type="none"/>
                  </a:ln>
                </p:spPr>
                <p:style>
                  <a:lnRef idx="2">
                    <a:schemeClr val="dk1"/>
                  </a:lnRef>
                  <a:fillRef idx="0">
                    <a:schemeClr val="dk1"/>
                  </a:fillRef>
                  <a:effectRef idx="1">
                    <a:schemeClr val="dk1"/>
                  </a:effectRef>
                  <a:fontRef idx="minor">
                    <a:schemeClr val="tx1"/>
                  </a:fontRef>
                </p:style>
              </p:cxnSp>
            </p:grpSp>
            <p:sp>
              <p:nvSpPr>
                <p:cNvPr id="32" name="Textfeld 31">
                  <a:extLst>
                    <a:ext uri="{FF2B5EF4-FFF2-40B4-BE49-F238E27FC236}">
                      <a16:creationId xmlns:a16="http://schemas.microsoft.com/office/drawing/2014/main" id="{BE47D839-4CFB-43E3-8186-8BFED17BF7F2}"/>
                    </a:ext>
                  </a:extLst>
                </p:cNvPr>
                <p:cNvSpPr txBox="1"/>
                <p:nvPr/>
              </p:nvSpPr>
              <p:spPr bwMode="auto">
                <a:xfrm>
                  <a:off x="5627485" y="1196752"/>
                  <a:ext cx="5293051" cy="369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dirty="0"/>
                    <a:t>Data </a:t>
                  </a:r>
                  <a:r>
                    <a:rPr lang="de-DE" dirty="0" err="1"/>
                    <a:t>extraction</a:t>
                  </a:r>
                  <a:r>
                    <a:rPr lang="de-DE" dirty="0"/>
                    <a:t> </a:t>
                  </a:r>
                  <a:r>
                    <a:rPr lang="de-DE" dirty="0" err="1"/>
                    <a:t>card</a:t>
                  </a:r>
                  <a:r>
                    <a:rPr lang="de-DE" dirty="0"/>
                    <a:t> </a:t>
                  </a:r>
                  <a:r>
                    <a:rPr lang="de-DE" dirty="0" err="1"/>
                    <a:t>for</a:t>
                  </a:r>
                  <a:r>
                    <a:rPr lang="de-DE" dirty="0"/>
                    <a:t> PXXX</a:t>
                  </a:r>
                </a:p>
              </p:txBody>
            </p:sp>
          </p:grpSp>
          <p:sp>
            <p:nvSpPr>
              <p:cNvPr id="35" name="Textfeld 34">
                <a:extLst>
                  <a:ext uri="{FF2B5EF4-FFF2-40B4-BE49-F238E27FC236}">
                    <a16:creationId xmlns:a16="http://schemas.microsoft.com/office/drawing/2014/main" id="{30A9A100-A2A7-4C2B-8EA6-16AAE1ED48FB}"/>
                  </a:ext>
                </a:extLst>
              </p:cNvPr>
              <p:cNvSpPr txBox="1"/>
              <p:nvPr/>
            </p:nvSpPr>
            <p:spPr bwMode="auto">
              <a:xfrm>
                <a:off x="5447000" y="1620798"/>
                <a:ext cx="5761567" cy="93871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100" b="1" u="sng" dirty="0"/>
                  <a:t>Meta-</a:t>
                </a:r>
                <a:r>
                  <a:rPr lang="de-DE" sz="1100" b="1" u="sng" dirty="0" err="1"/>
                  <a:t>data</a:t>
                </a:r>
                <a:r>
                  <a:rPr lang="de-DE" sz="1100" dirty="0"/>
                  <a:t>: </a:t>
                </a:r>
              </a:p>
              <a:p>
                <a:endParaRPr lang="de-DE" sz="1100" dirty="0"/>
              </a:p>
              <a:p>
                <a:r>
                  <a:rPr lang="de-DE" sz="1100" dirty="0" err="1"/>
                  <a:t>Publication</a:t>
                </a:r>
                <a:r>
                  <a:rPr lang="de-DE" sz="1100" dirty="0"/>
                  <a:t> date:		</a:t>
                </a:r>
                <a:r>
                  <a:rPr lang="de-DE" sz="1100" dirty="0" err="1"/>
                  <a:t>Cite</a:t>
                </a:r>
                <a:r>
                  <a:rPr lang="de-DE" sz="1100" dirty="0"/>
                  <a:t> </a:t>
                </a:r>
                <a:r>
                  <a:rPr lang="de-DE" sz="1100" dirty="0" err="1"/>
                  <a:t>count</a:t>
                </a:r>
                <a:r>
                  <a:rPr lang="de-DE" sz="1100" dirty="0"/>
                  <a:t>:  </a:t>
                </a:r>
              </a:p>
              <a:p>
                <a:r>
                  <a:rPr lang="de-DE" sz="1100" dirty="0" err="1"/>
                  <a:t>Authors</a:t>
                </a:r>
                <a:r>
                  <a:rPr lang="de-DE" sz="1100" dirty="0"/>
                  <a:t>: 			Research </a:t>
                </a:r>
                <a:r>
                  <a:rPr lang="de-DE" sz="1100" dirty="0" err="1"/>
                  <a:t>institutions</a:t>
                </a:r>
                <a:r>
                  <a:rPr lang="de-DE" sz="1100" dirty="0"/>
                  <a:t>: 	</a:t>
                </a:r>
              </a:p>
              <a:p>
                <a:r>
                  <a:rPr lang="de-DE" sz="1100" dirty="0"/>
                  <a:t>Source:			Research </a:t>
                </a:r>
                <a:r>
                  <a:rPr lang="de-DE" sz="1100" dirty="0" err="1"/>
                  <a:t>approach</a:t>
                </a:r>
                <a:r>
                  <a:rPr lang="de-DE" sz="1100" dirty="0"/>
                  <a:t>: </a:t>
                </a:r>
              </a:p>
            </p:txBody>
          </p:sp>
          <p:sp>
            <p:nvSpPr>
              <p:cNvPr id="38" name="Textfeld 37">
                <a:extLst>
                  <a:ext uri="{FF2B5EF4-FFF2-40B4-BE49-F238E27FC236}">
                    <a16:creationId xmlns:a16="http://schemas.microsoft.com/office/drawing/2014/main" id="{6C5E9C7C-1775-49BA-9990-6B17C8AF9F64}"/>
                  </a:ext>
                </a:extLst>
              </p:cNvPr>
              <p:cNvSpPr txBox="1"/>
              <p:nvPr/>
            </p:nvSpPr>
            <p:spPr bwMode="auto">
              <a:xfrm>
                <a:off x="5627485" y="2606504"/>
                <a:ext cx="46166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vert" wrap="square" rtlCol="0">
                <a:spAutoFit/>
              </a:bodyPr>
              <a:lstStyle/>
              <a:p>
                <a:r>
                  <a:rPr lang="de-DE" dirty="0"/>
                  <a:t>…</a:t>
                </a:r>
              </a:p>
            </p:txBody>
          </p:sp>
          <p:sp>
            <p:nvSpPr>
              <p:cNvPr id="39" name="Textfeld 38">
                <a:extLst>
                  <a:ext uri="{FF2B5EF4-FFF2-40B4-BE49-F238E27FC236}">
                    <a16:creationId xmlns:a16="http://schemas.microsoft.com/office/drawing/2014/main" id="{AD3E3662-C551-4522-A050-AEBA6AAD1E94}"/>
                  </a:ext>
                </a:extLst>
              </p:cNvPr>
              <p:cNvSpPr txBox="1"/>
              <p:nvPr/>
            </p:nvSpPr>
            <p:spPr bwMode="auto">
              <a:xfrm>
                <a:off x="8418026" y="2614232"/>
                <a:ext cx="46166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vert" wrap="square" rtlCol="0">
                <a:spAutoFit/>
              </a:bodyPr>
              <a:lstStyle/>
              <a:p>
                <a:r>
                  <a:rPr lang="de-DE" dirty="0"/>
                  <a:t>…</a:t>
                </a:r>
              </a:p>
            </p:txBody>
          </p:sp>
          <p:sp>
            <p:nvSpPr>
              <p:cNvPr id="40" name="Textfeld 39">
                <a:extLst>
                  <a:ext uri="{FF2B5EF4-FFF2-40B4-BE49-F238E27FC236}">
                    <a16:creationId xmlns:a16="http://schemas.microsoft.com/office/drawing/2014/main" id="{477B174F-6C00-4585-AF09-361A8100CFAF}"/>
                  </a:ext>
                </a:extLst>
              </p:cNvPr>
              <p:cNvSpPr txBox="1"/>
              <p:nvPr/>
            </p:nvSpPr>
            <p:spPr bwMode="auto">
              <a:xfrm>
                <a:off x="5447000" y="3339410"/>
                <a:ext cx="5761567" cy="20711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100" b="1" u="sng" dirty="0"/>
                  <a:t>Content </a:t>
                </a:r>
                <a:r>
                  <a:rPr lang="de-DE" sz="1100" b="1" u="sng" dirty="0" err="1"/>
                  <a:t>for</a:t>
                </a:r>
                <a:r>
                  <a:rPr lang="de-DE" sz="1100" b="1" u="sng" dirty="0"/>
                  <a:t> SLR</a:t>
                </a:r>
                <a:r>
                  <a:rPr lang="de-DE" sz="1100" dirty="0"/>
                  <a:t>: </a:t>
                </a:r>
              </a:p>
              <a:p>
                <a:endParaRPr lang="de-DE" sz="1100" dirty="0"/>
              </a:p>
              <a:p>
                <a:pPr>
                  <a:lnSpc>
                    <a:spcPct val="200000"/>
                  </a:lnSpc>
                </a:pPr>
                <a:r>
                  <a:rPr lang="de-DE" sz="1100" dirty="0"/>
                  <a:t>Tags / Keywords:		  </a:t>
                </a:r>
              </a:p>
              <a:p>
                <a:pPr>
                  <a:lnSpc>
                    <a:spcPct val="200000"/>
                  </a:lnSpc>
                </a:pPr>
                <a:r>
                  <a:rPr lang="de-DE" sz="1100" dirty="0"/>
                  <a:t>Small </a:t>
                </a:r>
                <a:r>
                  <a:rPr lang="de-DE" sz="1100" dirty="0" err="1"/>
                  <a:t>summary</a:t>
                </a:r>
                <a:r>
                  <a:rPr lang="de-DE" sz="1100" dirty="0"/>
                  <a:t>:  	</a:t>
                </a:r>
              </a:p>
              <a:p>
                <a:pPr>
                  <a:lnSpc>
                    <a:spcPct val="200000"/>
                  </a:lnSpc>
                </a:pPr>
                <a:r>
                  <a:rPr lang="de-DE" sz="1100" dirty="0"/>
                  <a:t>Problem </a:t>
                </a:r>
                <a:r>
                  <a:rPr lang="de-DE" sz="1100" dirty="0" err="1"/>
                  <a:t>statement</a:t>
                </a:r>
                <a:r>
                  <a:rPr lang="de-DE" sz="1100" dirty="0"/>
                  <a:t>:</a:t>
                </a:r>
              </a:p>
              <a:p>
                <a:pPr>
                  <a:lnSpc>
                    <a:spcPct val="200000"/>
                  </a:lnSpc>
                </a:pPr>
                <a:r>
                  <a:rPr lang="de-DE" sz="1100" dirty="0"/>
                  <a:t>Privacy-</a:t>
                </a:r>
                <a:r>
                  <a:rPr lang="de-DE" sz="1100" dirty="0" err="1"/>
                  <a:t>preservation</a:t>
                </a:r>
                <a:r>
                  <a:rPr lang="de-DE" sz="1100" dirty="0"/>
                  <a:t> </a:t>
                </a:r>
                <a:r>
                  <a:rPr lang="de-DE" sz="1100" dirty="0" err="1"/>
                  <a:t>techniques</a:t>
                </a:r>
                <a:r>
                  <a:rPr lang="de-DE" sz="1100" dirty="0"/>
                  <a:t>: </a:t>
                </a:r>
              </a:p>
              <a:p>
                <a:pPr>
                  <a:lnSpc>
                    <a:spcPct val="200000"/>
                  </a:lnSpc>
                </a:pPr>
                <a:r>
                  <a:rPr lang="de-DE" sz="1100" dirty="0" err="1"/>
                  <a:t>Challenges</a:t>
                </a:r>
                <a:r>
                  <a:rPr lang="de-DE" sz="1100" dirty="0"/>
                  <a:t>: 			 </a:t>
                </a:r>
              </a:p>
            </p:txBody>
          </p:sp>
        </p:grpSp>
        <p:sp>
          <p:nvSpPr>
            <p:cNvPr id="42" name="Textfeld 41">
              <a:extLst>
                <a:ext uri="{FF2B5EF4-FFF2-40B4-BE49-F238E27FC236}">
                  <a16:creationId xmlns:a16="http://schemas.microsoft.com/office/drawing/2014/main" id="{B3B04CBD-9612-40EB-B72A-AF06BA060FE7}"/>
                </a:ext>
              </a:extLst>
            </p:cNvPr>
            <p:cNvSpPr txBox="1"/>
            <p:nvPr/>
          </p:nvSpPr>
          <p:spPr bwMode="auto">
            <a:xfrm>
              <a:off x="6816080" y="5513920"/>
              <a:ext cx="46166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vert" wrap="square" rtlCol="0">
              <a:spAutoFit/>
            </a:bodyPr>
            <a:lstStyle/>
            <a:p>
              <a:r>
                <a:rPr lang="de-DE" dirty="0"/>
                <a:t>…</a:t>
              </a:r>
            </a:p>
          </p:txBody>
        </p:sp>
      </p:grpSp>
    </p:spTree>
    <p:extLst>
      <p:ext uri="{BB962C8B-B14F-4D97-AF65-F5344CB8AC3E}">
        <p14:creationId xmlns:p14="http://schemas.microsoft.com/office/powerpoint/2010/main" val="2784439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36866"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Meta-data mapping – further results </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36</a:t>
            </a:fld>
            <a:endParaRPr lang="de-DE"/>
          </a:p>
        </p:txBody>
      </p:sp>
      <p:pic>
        <p:nvPicPr>
          <p:cNvPr id="7" name="Grafik 6">
            <a:extLst>
              <a:ext uri="{FF2B5EF4-FFF2-40B4-BE49-F238E27FC236}">
                <a16:creationId xmlns:a16="http://schemas.microsoft.com/office/drawing/2014/main" id="{C581B795-0BD5-4AEC-A1F8-E4D536B358C4}"/>
              </a:ext>
            </a:extLst>
          </p:cNvPr>
          <p:cNvPicPr>
            <a:picLocks noChangeAspect="1"/>
          </p:cNvPicPr>
          <p:nvPr/>
        </p:nvPicPr>
        <p:blipFill>
          <a:blip r:embed="rId5"/>
          <a:stretch>
            <a:fillRect/>
          </a:stretch>
        </p:blipFill>
        <p:spPr>
          <a:xfrm>
            <a:off x="3593942" y="1079396"/>
            <a:ext cx="5001055" cy="4699208"/>
          </a:xfrm>
          <a:prstGeom prst="rect">
            <a:avLst/>
          </a:prstGeom>
        </p:spPr>
      </p:pic>
    </p:spTree>
    <p:extLst>
      <p:ext uri="{BB962C8B-B14F-4D97-AF65-F5344CB8AC3E}">
        <p14:creationId xmlns:p14="http://schemas.microsoft.com/office/powerpoint/2010/main" val="3479868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37890"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Meta-data mapping – further results </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37</a:t>
            </a:fld>
            <a:endParaRPr lang="de-DE"/>
          </a:p>
        </p:txBody>
      </p:sp>
      <p:sp>
        <p:nvSpPr>
          <p:cNvPr id="12" name="Textfeld 11">
            <a:extLst>
              <a:ext uri="{FF2B5EF4-FFF2-40B4-BE49-F238E27FC236}">
                <a16:creationId xmlns:a16="http://schemas.microsoft.com/office/drawing/2014/main" id="{7AC55E4F-31C9-4B6A-ABD9-1611BC0693BD}"/>
              </a:ext>
            </a:extLst>
          </p:cNvPr>
          <p:cNvSpPr txBox="1"/>
          <p:nvPr/>
        </p:nvSpPr>
        <p:spPr bwMode="auto">
          <a:xfrm>
            <a:off x="332902" y="5906536"/>
            <a:ext cx="1087566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i="1" dirty="0"/>
              <a:t>78% </a:t>
            </a:r>
            <a:r>
              <a:rPr lang="de-DE" sz="1600" i="1" dirty="0" err="1"/>
              <a:t>of</a:t>
            </a:r>
            <a:r>
              <a:rPr lang="de-DE" sz="1600" i="1" dirty="0"/>
              <a:t> all </a:t>
            </a:r>
            <a:r>
              <a:rPr lang="de-DE" sz="1600" i="1" dirty="0" err="1"/>
              <a:t>contributing</a:t>
            </a:r>
            <a:r>
              <a:rPr lang="de-DE" sz="1600" i="1" dirty="0"/>
              <a:t> countries </a:t>
            </a:r>
            <a:r>
              <a:rPr lang="de-DE" sz="1600" i="1" dirty="0" err="1"/>
              <a:t>were</a:t>
            </a:r>
            <a:r>
              <a:rPr lang="de-DE" sz="1600" i="1" dirty="0"/>
              <a:t> </a:t>
            </a:r>
            <a:r>
              <a:rPr lang="de-DE" sz="1600" i="1" dirty="0" err="1"/>
              <a:t>either</a:t>
            </a:r>
            <a:r>
              <a:rPr lang="de-DE" sz="1600" i="1" dirty="0"/>
              <a:t> </a:t>
            </a:r>
            <a:r>
              <a:rPr lang="de-DE" sz="1600" i="1" dirty="0" err="1"/>
              <a:t>the</a:t>
            </a:r>
            <a:r>
              <a:rPr lang="de-DE" sz="1600" i="1" dirty="0"/>
              <a:t> USA </a:t>
            </a:r>
            <a:r>
              <a:rPr lang="de-DE" sz="1600" i="1" dirty="0" err="1"/>
              <a:t>or</a:t>
            </a:r>
            <a:r>
              <a:rPr lang="de-DE" sz="1600" i="1" dirty="0"/>
              <a:t> China</a:t>
            </a:r>
          </a:p>
        </p:txBody>
      </p:sp>
      <p:pic>
        <p:nvPicPr>
          <p:cNvPr id="4" name="Grafik 3">
            <a:extLst>
              <a:ext uri="{FF2B5EF4-FFF2-40B4-BE49-F238E27FC236}">
                <a16:creationId xmlns:a16="http://schemas.microsoft.com/office/drawing/2014/main" id="{2DAD19A8-FC4D-49A1-A48D-6221D3CD3831}"/>
              </a:ext>
            </a:extLst>
          </p:cNvPr>
          <p:cNvPicPr>
            <a:picLocks noChangeAspect="1"/>
          </p:cNvPicPr>
          <p:nvPr/>
        </p:nvPicPr>
        <p:blipFill>
          <a:blip r:embed="rId5"/>
          <a:stretch>
            <a:fillRect/>
          </a:stretch>
        </p:blipFill>
        <p:spPr>
          <a:xfrm>
            <a:off x="2279626" y="1449476"/>
            <a:ext cx="7629687" cy="3959047"/>
          </a:xfrm>
          <a:prstGeom prst="rect">
            <a:avLst/>
          </a:prstGeom>
        </p:spPr>
      </p:pic>
    </p:spTree>
    <p:extLst>
      <p:ext uri="{BB962C8B-B14F-4D97-AF65-F5344CB8AC3E}">
        <p14:creationId xmlns:p14="http://schemas.microsoft.com/office/powerpoint/2010/main" val="2216355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38914"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Meta-data mapping – further results </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38</a:t>
            </a:fld>
            <a:endParaRPr lang="de-DE"/>
          </a:p>
        </p:txBody>
      </p:sp>
      <p:pic>
        <p:nvPicPr>
          <p:cNvPr id="5" name="Grafik 4">
            <a:extLst>
              <a:ext uri="{FF2B5EF4-FFF2-40B4-BE49-F238E27FC236}">
                <a16:creationId xmlns:a16="http://schemas.microsoft.com/office/drawing/2014/main" id="{69C64DA4-11B4-4ED7-8FCC-A64988CDF9D2}"/>
              </a:ext>
            </a:extLst>
          </p:cNvPr>
          <p:cNvPicPr>
            <a:picLocks noChangeAspect="1"/>
          </p:cNvPicPr>
          <p:nvPr/>
        </p:nvPicPr>
        <p:blipFill>
          <a:blip r:embed="rId5"/>
          <a:stretch>
            <a:fillRect/>
          </a:stretch>
        </p:blipFill>
        <p:spPr>
          <a:xfrm>
            <a:off x="2536054" y="1330734"/>
            <a:ext cx="7116831" cy="4277670"/>
          </a:xfrm>
          <a:prstGeom prst="rect">
            <a:avLst/>
          </a:prstGeom>
        </p:spPr>
      </p:pic>
    </p:spTree>
    <p:extLst>
      <p:ext uri="{BB962C8B-B14F-4D97-AF65-F5344CB8AC3E}">
        <p14:creationId xmlns:p14="http://schemas.microsoft.com/office/powerpoint/2010/main" val="1306788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39938"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Meta-data mapping – further results </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39</a:t>
            </a:fld>
            <a:endParaRPr lang="de-DE"/>
          </a:p>
        </p:txBody>
      </p:sp>
      <p:pic>
        <p:nvPicPr>
          <p:cNvPr id="4" name="Grafik 3">
            <a:extLst>
              <a:ext uri="{FF2B5EF4-FFF2-40B4-BE49-F238E27FC236}">
                <a16:creationId xmlns:a16="http://schemas.microsoft.com/office/drawing/2014/main" id="{96BF03CA-5E5A-4BBE-BC26-3B5477B1AE19}"/>
              </a:ext>
            </a:extLst>
          </p:cNvPr>
          <p:cNvPicPr>
            <a:picLocks noChangeAspect="1"/>
          </p:cNvPicPr>
          <p:nvPr/>
        </p:nvPicPr>
        <p:blipFill>
          <a:blip r:embed="rId5"/>
          <a:stretch>
            <a:fillRect/>
          </a:stretch>
        </p:blipFill>
        <p:spPr>
          <a:xfrm>
            <a:off x="2932098" y="1780975"/>
            <a:ext cx="6324743" cy="3801575"/>
          </a:xfrm>
          <a:prstGeom prst="rect">
            <a:avLst/>
          </a:prstGeom>
        </p:spPr>
      </p:pic>
      <p:sp>
        <p:nvSpPr>
          <p:cNvPr id="10" name="Textfeld 9">
            <a:extLst>
              <a:ext uri="{FF2B5EF4-FFF2-40B4-BE49-F238E27FC236}">
                <a16:creationId xmlns:a16="http://schemas.microsoft.com/office/drawing/2014/main" id="{61D2FFE5-8B05-415E-BB0B-625EA9CE8567}"/>
              </a:ext>
            </a:extLst>
          </p:cNvPr>
          <p:cNvSpPr txBox="1"/>
          <p:nvPr/>
        </p:nvSpPr>
        <p:spPr bwMode="auto">
          <a:xfrm>
            <a:off x="332902" y="5906536"/>
            <a:ext cx="1087566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i="1" dirty="0"/>
              <a:t>Most </a:t>
            </a:r>
            <a:r>
              <a:rPr lang="de-DE" sz="1600" i="1" dirty="0" err="1"/>
              <a:t>of</a:t>
            </a:r>
            <a:r>
              <a:rPr lang="de-DE" sz="1600" i="1" dirty="0"/>
              <a:t> </a:t>
            </a:r>
            <a:r>
              <a:rPr lang="de-DE" sz="1600" i="1" dirty="0" err="1"/>
              <a:t>the</a:t>
            </a:r>
            <a:r>
              <a:rPr lang="de-DE" sz="1600" i="1" dirty="0"/>
              <a:t> </a:t>
            </a:r>
            <a:r>
              <a:rPr lang="de-DE" sz="1600" i="1" dirty="0" err="1"/>
              <a:t>colleborating</a:t>
            </a:r>
            <a:r>
              <a:rPr lang="de-DE" sz="1600" i="1" dirty="0"/>
              <a:t> </a:t>
            </a:r>
            <a:r>
              <a:rPr lang="de-DE" sz="1600" i="1" dirty="0" err="1"/>
              <a:t>research</a:t>
            </a:r>
            <a:r>
              <a:rPr lang="de-DE" sz="1600" i="1" dirty="0"/>
              <a:t> </a:t>
            </a:r>
            <a:r>
              <a:rPr lang="de-DE" sz="1600" i="1" dirty="0" err="1"/>
              <a:t>institutions</a:t>
            </a:r>
            <a:r>
              <a:rPr lang="de-DE" sz="1600" i="1" dirty="0"/>
              <a:t> </a:t>
            </a:r>
            <a:r>
              <a:rPr lang="de-DE" sz="1600" i="1" dirty="0" err="1"/>
              <a:t>were</a:t>
            </a:r>
            <a:r>
              <a:rPr lang="de-DE" sz="1600" i="1" dirty="0"/>
              <a:t> </a:t>
            </a:r>
            <a:r>
              <a:rPr lang="de-DE" sz="1600" i="1" dirty="0" err="1"/>
              <a:t>universities</a:t>
            </a:r>
            <a:endParaRPr lang="de-DE" sz="1600" i="1" dirty="0"/>
          </a:p>
        </p:txBody>
      </p:sp>
    </p:spTree>
    <p:extLst>
      <p:ext uri="{BB962C8B-B14F-4D97-AF65-F5344CB8AC3E}">
        <p14:creationId xmlns:p14="http://schemas.microsoft.com/office/powerpoint/2010/main" val="3895668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5122"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Slide Number Placeholder 2"/>
          <p:cNvSpPr>
            <a:spLocks noGrp="1"/>
          </p:cNvSpPr>
          <p:nvPr>
            <p:ph type="sldNum" sz="quarter" idx="12"/>
          </p:nvPr>
        </p:nvSpPr>
        <p:spPr bwMode="auto"/>
        <p:txBody>
          <a:bodyPr/>
          <a:lstStyle/>
          <a:p>
            <a:pPr>
              <a:defRPr/>
            </a:pPr>
            <a:fld id="{53F79391-FD8B-4951-B07A-A389C4C7CA7B}" type="slidenum">
              <a:rPr lang="de-DE"/>
              <a:t>4</a:t>
            </a:fld>
            <a:endParaRPr lang="de-DE"/>
          </a:p>
        </p:txBody>
      </p:sp>
      <p:sp>
        <p:nvSpPr>
          <p:cNvPr id="6" name="Rectangle 6"/>
          <p:cNvSpPr/>
          <p:nvPr/>
        </p:nvSpPr>
        <p:spPr bwMode="auto">
          <a:xfrm>
            <a:off x="351987" y="1314743"/>
            <a:ext cx="5098915" cy="3693319"/>
          </a:xfrm>
          <a:prstGeom prst="rect">
            <a:avLst/>
          </a:prstGeom>
          <a:noFill/>
          <a:ln>
            <a:noFill/>
          </a:ln>
        </p:spPr>
        <p:txBody>
          <a:bodyPr wrap="square">
            <a:spAutoFit/>
          </a:bodyPr>
          <a:lstStyle/>
          <a:p>
            <a:pPr marL="285750" indent="-285750">
              <a:buFont typeface="Arial"/>
              <a:buChar char="•"/>
              <a:defRPr/>
            </a:pPr>
            <a:endParaRPr lang="de-DE" dirty="0"/>
          </a:p>
          <a:p>
            <a:pPr marL="285750" indent="-285750">
              <a:buFont typeface="Arial"/>
              <a:buChar char="•"/>
              <a:defRPr/>
            </a:pPr>
            <a:r>
              <a:rPr lang="de-DE" dirty="0"/>
              <a:t>The </a:t>
            </a:r>
            <a:r>
              <a:rPr lang="de-DE" dirty="0" err="1"/>
              <a:t>increasing</a:t>
            </a:r>
            <a:r>
              <a:rPr lang="de-DE" dirty="0"/>
              <a:t> </a:t>
            </a:r>
            <a:r>
              <a:rPr lang="de-DE" dirty="0" err="1"/>
              <a:t>presence</a:t>
            </a:r>
            <a:r>
              <a:rPr lang="de-DE" dirty="0"/>
              <a:t> </a:t>
            </a:r>
            <a:r>
              <a:rPr lang="de-DE" dirty="0" err="1"/>
              <a:t>of</a:t>
            </a:r>
            <a:r>
              <a:rPr lang="de-DE" dirty="0"/>
              <a:t> IoT </a:t>
            </a:r>
            <a:r>
              <a:rPr lang="de-DE" dirty="0" err="1"/>
              <a:t>devices</a:t>
            </a:r>
            <a:r>
              <a:rPr lang="de-DE" dirty="0"/>
              <a:t> </a:t>
            </a:r>
            <a:r>
              <a:rPr lang="de-DE" dirty="0" err="1"/>
              <a:t>creates</a:t>
            </a:r>
            <a:r>
              <a:rPr lang="de-DE" dirty="0"/>
              <a:t> </a:t>
            </a:r>
            <a:r>
              <a:rPr lang="de-DE" dirty="0" err="1"/>
              <a:t>opportunities</a:t>
            </a:r>
            <a:r>
              <a:rPr lang="de-DE" dirty="0"/>
              <a:t> </a:t>
            </a:r>
            <a:r>
              <a:rPr lang="de-DE" dirty="0" err="1"/>
              <a:t>for</a:t>
            </a:r>
            <a:r>
              <a:rPr lang="de-DE" dirty="0"/>
              <a:t> </a:t>
            </a:r>
            <a:r>
              <a:rPr lang="de-DE" dirty="0" err="1"/>
              <a:t>data</a:t>
            </a:r>
            <a:r>
              <a:rPr lang="de-DE" dirty="0"/>
              <a:t> </a:t>
            </a:r>
            <a:r>
              <a:rPr lang="de-DE" dirty="0" err="1"/>
              <a:t>owners</a:t>
            </a:r>
            <a:r>
              <a:rPr lang="de-DE" dirty="0"/>
              <a:t> and </a:t>
            </a:r>
            <a:r>
              <a:rPr lang="de-DE" dirty="0" err="1"/>
              <a:t>consumers</a:t>
            </a:r>
            <a:r>
              <a:rPr lang="de-DE" dirty="0"/>
              <a:t> </a:t>
            </a:r>
            <a:r>
              <a:rPr lang="de-DE" dirty="0" err="1"/>
              <a:t>who</a:t>
            </a:r>
            <a:r>
              <a:rPr lang="de-DE" dirty="0"/>
              <a:t> </a:t>
            </a:r>
            <a:r>
              <a:rPr lang="de-DE" dirty="0" err="1"/>
              <a:t>may</a:t>
            </a:r>
            <a:r>
              <a:rPr lang="de-DE" dirty="0"/>
              <a:t> </a:t>
            </a:r>
            <a:r>
              <a:rPr lang="de-DE" dirty="0" err="1"/>
              <a:t>profit</a:t>
            </a:r>
            <a:r>
              <a:rPr lang="de-DE" dirty="0"/>
              <a:t> </a:t>
            </a:r>
            <a:r>
              <a:rPr lang="de-DE" dirty="0" err="1"/>
              <a:t>from</a:t>
            </a:r>
            <a:r>
              <a:rPr lang="de-DE" dirty="0"/>
              <a:t> </a:t>
            </a:r>
            <a:r>
              <a:rPr lang="de-DE" dirty="0" err="1"/>
              <a:t>this</a:t>
            </a:r>
            <a:r>
              <a:rPr lang="de-DE" dirty="0"/>
              <a:t> </a:t>
            </a:r>
            <a:r>
              <a:rPr lang="de-DE" dirty="0" err="1"/>
              <a:t>data</a:t>
            </a:r>
            <a:r>
              <a:rPr lang="de-DE" dirty="0"/>
              <a:t>.</a:t>
            </a:r>
            <a:endParaRPr dirty="0"/>
          </a:p>
          <a:p>
            <a:pPr>
              <a:defRPr/>
            </a:pPr>
            <a:endParaRPr lang="en-US" b="1" dirty="0"/>
          </a:p>
          <a:p>
            <a:pPr marL="285750" indent="-285750">
              <a:buFont typeface="Arial"/>
              <a:buChar char="•"/>
              <a:defRPr/>
            </a:pPr>
            <a:r>
              <a:rPr lang="en-US" dirty="0"/>
              <a:t>There are several types of IoT data markets. We focus on the ones where sellers and buyers are independent parties, and the data can be of any kind.</a:t>
            </a:r>
          </a:p>
          <a:p>
            <a:pPr>
              <a:defRPr/>
            </a:pPr>
            <a:endParaRPr lang="de-DE" dirty="0"/>
          </a:p>
          <a:p>
            <a:pPr marL="285750" indent="-285750">
              <a:buFont typeface="Arial"/>
              <a:buChar char="•"/>
              <a:defRPr/>
            </a:pPr>
            <a:r>
              <a:rPr lang="de-DE" dirty="0" err="1">
                <a:latin typeface="Arial"/>
              </a:rPr>
              <a:t>They</a:t>
            </a:r>
            <a:r>
              <a:rPr lang="de-DE" dirty="0">
                <a:latin typeface="Arial"/>
              </a:rPr>
              <a:t> also </a:t>
            </a:r>
            <a:r>
              <a:rPr lang="de-DE" dirty="0" err="1">
                <a:latin typeface="Arial"/>
              </a:rPr>
              <a:t>come</a:t>
            </a:r>
            <a:r>
              <a:rPr lang="de-DE" dirty="0">
                <a:latin typeface="Arial"/>
              </a:rPr>
              <a:t> </a:t>
            </a:r>
            <a:r>
              <a:rPr lang="de-DE" dirty="0" err="1">
                <a:latin typeface="Arial"/>
              </a:rPr>
              <a:t>with</a:t>
            </a:r>
            <a:r>
              <a:rPr lang="de-DE" dirty="0">
                <a:latin typeface="Arial"/>
              </a:rPr>
              <a:t> a </a:t>
            </a:r>
            <a:r>
              <a:rPr lang="de-DE" dirty="0" err="1">
                <a:latin typeface="Arial"/>
              </a:rPr>
              <a:t>series</a:t>
            </a:r>
            <a:r>
              <a:rPr lang="de-DE" dirty="0">
                <a:latin typeface="Arial"/>
              </a:rPr>
              <a:t> </a:t>
            </a:r>
            <a:r>
              <a:rPr lang="de-DE" dirty="0" err="1">
                <a:latin typeface="Arial"/>
              </a:rPr>
              <a:t>of</a:t>
            </a:r>
            <a:r>
              <a:rPr lang="de-DE" dirty="0">
                <a:latin typeface="Arial"/>
              </a:rPr>
              <a:t> </a:t>
            </a:r>
            <a:r>
              <a:rPr lang="de-DE" dirty="0" err="1">
                <a:latin typeface="Arial"/>
              </a:rPr>
              <a:t>requirements</a:t>
            </a:r>
            <a:r>
              <a:rPr lang="de-DE" dirty="0">
                <a:latin typeface="Arial"/>
              </a:rPr>
              <a:t> such </a:t>
            </a:r>
            <a:r>
              <a:rPr lang="de-DE" dirty="0" err="1">
                <a:latin typeface="Arial"/>
              </a:rPr>
              <a:t>as</a:t>
            </a:r>
            <a:r>
              <a:rPr lang="de-DE" dirty="0">
                <a:latin typeface="Arial"/>
              </a:rPr>
              <a:t> </a:t>
            </a:r>
            <a:r>
              <a:rPr lang="de-DE" dirty="0" err="1">
                <a:latin typeface="Arial"/>
              </a:rPr>
              <a:t>data</a:t>
            </a:r>
            <a:r>
              <a:rPr lang="de-DE" dirty="0">
                <a:latin typeface="Arial"/>
              </a:rPr>
              <a:t> </a:t>
            </a:r>
            <a:r>
              <a:rPr lang="de-DE" dirty="0" err="1">
                <a:latin typeface="Arial"/>
              </a:rPr>
              <a:t>correctness</a:t>
            </a:r>
            <a:r>
              <a:rPr lang="de-DE" dirty="0">
                <a:latin typeface="Arial"/>
              </a:rPr>
              <a:t>, </a:t>
            </a:r>
            <a:r>
              <a:rPr lang="de-DE" dirty="0" err="1">
                <a:latin typeface="Arial"/>
              </a:rPr>
              <a:t>accountability</a:t>
            </a:r>
            <a:r>
              <a:rPr lang="de-DE" dirty="0">
                <a:latin typeface="Arial"/>
              </a:rPr>
              <a:t>, </a:t>
            </a:r>
            <a:r>
              <a:rPr lang="de-DE" dirty="0" err="1">
                <a:latin typeface="Arial"/>
              </a:rPr>
              <a:t>economic</a:t>
            </a:r>
            <a:r>
              <a:rPr lang="de-DE" dirty="0">
                <a:latin typeface="Arial"/>
              </a:rPr>
              <a:t> </a:t>
            </a:r>
            <a:r>
              <a:rPr lang="de-DE" dirty="0" err="1">
                <a:latin typeface="Arial"/>
              </a:rPr>
              <a:t>viability</a:t>
            </a:r>
            <a:r>
              <a:rPr lang="de-DE" dirty="0">
                <a:latin typeface="Arial"/>
              </a:rPr>
              <a:t> and </a:t>
            </a:r>
            <a:r>
              <a:rPr lang="de-DE" u="sng" dirty="0" err="1">
                <a:latin typeface="Arial"/>
              </a:rPr>
              <a:t>privacy</a:t>
            </a:r>
            <a:r>
              <a:rPr lang="de-DE" dirty="0">
                <a:latin typeface="Arial"/>
              </a:rPr>
              <a:t>.</a:t>
            </a:r>
            <a:endParaRPr dirty="0"/>
          </a:p>
        </p:txBody>
      </p:sp>
      <p:sp>
        <p:nvSpPr>
          <p:cNvPr id="8"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9" name="Title 1"/>
          <p:cNvSpPr>
            <a:spLocks/>
          </p:cNvSpPr>
          <p:nvPr/>
        </p:nvSpPr>
        <p:spPr bwMode="auto">
          <a:xfrm>
            <a:off x="334434" y="404019"/>
            <a:ext cx="10586102" cy="389368"/>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Privacy is one of the requirements in modern data marketplaces</a:t>
            </a:r>
          </a:p>
        </p:txBody>
      </p:sp>
      <p:pic>
        <p:nvPicPr>
          <p:cNvPr id="3" name="Grafik 2">
            <a:extLst>
              <a:ext uri="{FF2B5EF4-FFF2-40B4-BE49-F238E27FC236}">
                <a16:creationId xmlns:a16="http://schemas.microsoft.com/office/drawing/2014/main" id="{4E617A33-B1A5-43D8-9275-7D998BEBF334}"/>
              </a:ext>
            </a:extLst>
          </p:cNvPr>
          <p:cNvPicPr>
            <a:picLocks noChangeAspect="1"/>
          </p:cNvPicPr>
          <p:nvPr/>
        </p:nvPicPr>
        <p:blipFill>
          <a:blip r:embed="rId5"/>
          <a:stretch>
            <a:fillRect/>
          </a:stretch>
        </p:blipFill>
        <p:spPr>
          <a:xfrm>
            <a:off x="5848193" y="2109000"/>
            <a:ext cx="5991820" cy="311682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40962"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Meta-data mapping – further results </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40</a:t>
            </a:fld>
            <a:endParaRPr lang="de-DE"/>
          </a:p>
        </p:txBody>
      </p:sp>
      <p:pic>
        <p:nvPicPr>
          <p:cNvPr id="5" name="Grafik 4">
            <a:extLst>
              <a:ext uri="{FF2B5EF4-FFF2-40B4-BE49-F238E27FC236}">
                <a16:creationId xmlns:a16="http://schemas.microsoft.com/office/drawing/2014/main" id="{136EBAFB-1B46-4FC0-8FC6-B4057E81F892}"/>
              </a:ext>
            </a:extLst>
          </p:cNvPr>
          <p:cNvPicPr>
            <a:picLocks noChangeAspect="1"/>
          </p:cNvPicPr>
          <p:nvPr/>
        </p:nvPicPr>
        <p:blipFill>
          <a:blip r:embed="rId5"/>
          <a:stretch>
            <a:fillRect/>
          </a:stretch>
        </p:blipFill>
        <p:spPr>
          <a:xfrm>
            <a:off x="2607688" y="1437980"/>
            <a:ext cx="6973563" cy="4144570"/>
          </a:xfrm>
          <a:prstGeom prst="rect">
            <a:avLst/>
          </a:prstGeom>
        </p:spPr>
      </p:pic>
      <p:sp>
        <p:nvSpPr>
          <p:cNvPr id="10" name="Textfeld 9">
            <a:extLst>
              <a:ext uri="{FF2B5EF4-FFF2-40B4-BE49-F238E27FC236}">
                <a16:creationId xmlns:a16="http://schemas.microsoft.com/office/drawing/2014/main" id="{146083EE-8BC7-4E27-A8B7-90E4F1984A41}"/>
              </a:ext>
            </a:extLst>
          </p:cNvPr>
          <p:cNvSpPr txBox="1"/>
          <p:nvPr/>
        </p:nvSpPr>
        <p:spPr bwMode="auto">
          <a:xfrm>
            <a:off x="332902" y="5906536"/>
            <a:ext cx="1087566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i="1" dirty="0"/>
              <a:t>Most </a:t>
            </a:r>
            <a:r>
              <a:rPr lang="de-DE" sz="1600" i="1" dirty="0" err="1"/>
              <a:t>of</a:t>
            </a:r>
            <a:r>
              <a:rPr lang="de-DE" sz="1600" i="1" dirty="0"/>
              <a:t> </a:t>
            </a:r>
            <a:r>
              <a:rPr lang="de-DE" sz="1600" i="1" dirty="0" err="1"/>
              <a:t>our</a:t>
            </a:r>
            <a:r>
              <a:rPr lang="de-DE" sz="1600" i="1" dirty="0"/>
              <a:t> </a:t>
            </a:r>
            <a:r>
              <a:rPr lang="de-DE" sz="1600" i="1" dirty="0" err="1"/>
              <a:t>studies</a:t>
            </a:r>
            <a:r>
              <a:rPr lang="de-DE" sz="1600" i="1" dirty="0"/>
              <a:t> </a:t>
            </a:r>
            <a:r>
              <a:rPr lang="de-DE" sz="1600" i="1" dirty="0" err="1"/>
              <a:t>were</a:t>
            </a:r>
            <a:r>
              <a:rPr lang="de-DE" sz="1600" i="1" dirty="0"/>
              <a:t> </a:t>
            </a:r>
            <a:r>
              <a:rPr lang="de-DE" sz="1600" i="1" dirty="0" err="1"/>
              <a:t>found</a:t>
            </a:r>
            <a:r>
              <a:rPr lang="de-DE" sz="1600" i="1" dirty="0"/>
              <a:t> </a:t>
            </a:r>
            <a:r>
              <a:rPr lang="de-DE" sz="1600" i="1" dirty="0" err="1"/>
              <a:t>either</a:t>
            </a:r>
            <a:r>
              <a:rPr lang="de-DE" sz="1600" i="1" dirty="0"/>
              <a:t> in </a:t>
            </a:r>
            <a:r>
              <a:rPr lang="de-DE" sz="1600" i="1" dirty="0" err="1"/>
              <a:t>journals</a:t>
            </a:r>
            <a:r>
              <a:rPr lang="de-DE" sz="1600" i="1" dirty="0"/>
              <a:t> </a:t>
            </a:r>
            <a:r>
              <a:rPr lang="de-DE" sz="1600" i="1" dirty="0" err="1"/>
              <a:t>or</a:t>
            </a:r>
            <a:r>
              <a:rPr lang="de-DE" sz="1600" i="1" dirty="0"/>
              <a:t> </a:t>
            </a:r>
            <a:r>
              <a:rPr lang="de-DE" sz="1600" i="1" dirty="0" err="1"/>
              <a:t>workshop</a:t>
            </a:r>
            <a:r>
              <a:rPr lang="de-DE" sz="1600" i="1" dirty="0"/>
              <a:t> </a:t>
            </a:r>
            <a:r>
              <a:rPr lang="de-DE" sz="1600" i="1" dirty="0" err="1"/>
              <a:t>proceedings</a:t>
            </a:r>
            <a:endParaRPr lang="de-DE" sz="1600" i="1" dirty="0"/>
          </a:p>
        </p:txBody>
      </p:sp>
    </p:spTree>
    <p:extLst>
      <p:ext uri="{BB962C8B-B14F-4D97-AF65-F5344CB8AC3E}">
        <p14:creationId xmlns:p14="http://schemas.microsoft.com/office/powerpoint/2010/main" val="943412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41986"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Meta-data mapping – further results </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41</a:t>
            </a:fld>
            <a:endParaRPr lang="de-DE"/>
          </a:p>
        </p:txBody>
      </p:sp>
      <p:sp>
        <p:nvSpPr>
          <p:cNvPr id="12" name="Textfeld 11">
            <a:extLst>
              <a:ext uri="{FF2B5EF4-FFF2-40B4-BE49-F238E27FC236}">
                <a16:creationId xmlns:a16="http://schemas.microsoft.com/office/drawing/2014/main" id="{7AC55E4F-31C9-4B6A-ABD9-1611BC0693BD}"/>
              </a:ext>
            </a:extLst>
          </p:cNvPr>
          <p:cNvSpPr txBox="1"/>
          <p:nvPr/>
        </p:nvSpPr>
        <p:spPr bwMode="auto">
          <a:xfrm>
            <a:off x="332902" y="5906536"/>
            <a:ext cx="1087566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i="1" dirty="0"/>
              <a:t>Most </a:t>
            </a:r>
            <a:r>
              <a:rPr lang="de-DE" sz="1600" i="1" dirty="0" err="1"/>
              <a:t>of</a:t>
            </a:r>
            <a:r>
              <a:rPr lang="de-DE" sz="1600" i="1" dirty="0"/>
              <a:t> </a:t>
            </a:r>
            <a:r>
              <a:rPr lang="de-DE" sz="1600" i="1" dirty="0" err="1"/>
              <a:t>the</a:t>
            </a:r>
            <a:r>
              <a:rPr lang="de-DE" sz="1600" i="1" dirty="0"/>
              <a:t> </a:t>
            </a:r>
            <a:r>
              <a:rPr lang="de-DE" sz="1600" i="1" dirty="0" err="1"/>
              <a:t>selected</a:t>
            </a:r>
            <a:r>
              <a:rPr lang="de-DE" sz="1600" i="1" dirty="0"/>
              <a:t> </a:t>
            </a:r>
            <a:r>
              <a:rPr lang="de-DE" sz="1600" i="1" dirty="0" err="1"/>
              <a:t>studies</a:t>
            </a:r>
            <a:r>
              <a:rPr lang="de-DE" sz="1600" i="1" dirty="0"/>
              <a:t> </a:t>
            </a:r>
            <a:r>
              <a:rPr lang="de-DE" sz="1600" i="1" dirty="0" err="1"/>
              <a:t>were</a:t>
            </a:r>
            <a:r>
              <a:rPr lang="de-DE" sz="1600" i="1" dirty="0"/>
              <a:t> </a:t>
            </a:r>
            <a:r>
              <a:rPr lang="de-DE" sz="1600" i="1" dirty="0" err="1"/>
              <a:t>industry</a:t>
            </a:r>
            <a:r>
              <a:rPr lang="de-DE" sz="1600" i="1" dirty="0"/>
              <a:t> </a:t>
            </a:r>
            <a:r>
              <a:rPr lang="de-DE" sz="1600" i="1" dirty="0" err="1"/>
              <a:t>agnostic</a:t>
            </a:r>
            <a:endParaRPr lang="de-DE" sz="1600" i="1" dirty="0"/>
          </a:p>
        </p:txBody>
      </p:sp>
      <p:pic>
        <p:nvPicPr>
          <p:cNvPr id="4" name="Grafik 3">
            <a:extLst>
              <a:ext uri="{FF2B5EF4-FFF2-40B4-BE49-F238E27FC236}">
                <a16:creationId xmlns:a16="http://schemas.microsoft.com/office/drawing/2014/main" id="{B63E2175-FEAE-47D9-A00F-BA0768A1F162}"/>
              </a:ext>
            </a:extLst>
          </p:cNvPr>
          <p:cNvPicPr>
            <a:picLocks noChangeAspect="1"/>
          </p:cNvPicPr>
          <p:nvPr/>
        </p:nvPicPr>
        <p:blipFill>
          <a:blip r:embed="rId5"/>
          <a:stretch>
            <a:fillRect/>
          </a:stretch>
        </p:blipFill>
        <p:spPr>
          <a:xfrm>
            <a:off x="2680070" y="1440042"/>
            <a:ext cx="6828799" cy="4104545"/>
          </a:xfrm>
          <a:prstGeom prst="rect">
            <a:avLst/>
          </a:prstGeom>
        </p:spPr>
      </p:pic>
    </p:spTree>
    <p:extLst>
      <p:ext uri="{BB962C8B-B14F-4D97-AF65-F5344CB8AC3E}">
        <p14:creationId xmlns:p14="http://schemas.microsoft.com/office/powerpoint/2010/main" val="112016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43010"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Data security – possible attacks</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42</a:t>
            </a:fld>
            <a:endParaRPr lang="de-DE"/>
          </a:p>
        </p:txBody>
      </p:sp>
      <p:sp>
        <p:nvSpPr>
          <p:cNvPr id="8" name="Textfeld 7">
            <a:extLst>
              <a:ext uri="{FF2B5EF4-FFF2-40B4-BE49-F238E27FC236}">
                <a16:creationId xmlns:a16="http://schemas.microsoft.com/office/drawing/2014/main" id="{4E404D53-A9EC-4E36-94D2-82042684BBE3}"/>
              </a:ext>
            </a:extLst>
          </p:cNvPr>
          <p:cNvSpPr txBox="1"/>
          <p:nvPr/>
        </p:nvSpPr>
        <p:spPr bwMode="auto">
          <a:xfrm>
            <a:off x="407368" y="1073885"/>
            <a:ext cx="3888432" cy="480131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de-DE" sz="1700" dirty="0"/>
              <a:t>The SLR </a:t>
            </a:r>
            <a:r>
              <a:rPr lang="de-DE" sz="1700" dirty="0" err="1"/>
              <a:t>differentiates</a:t>
            </a:r>
            <a:r>
              <a:rPr lang="de-DE" sz="1700" dirty="0"/>
              <a:t> </a:t>
            </a:r>
            <a:r>
              <a:rPr lang="de-DE" sz="1700" dirty="0" err="1"/>
              <a:t>between</a:t>
            </a:r>
            <a:r>
              <a:rPr lang="de-DE" sz="1700" dirty="0"/>
              <a:t> „</a:t>
            </a:r>
            <a:r>
              <a:rPr lang="de-DE" sz="1700" b="1" dirty="0"/>
              <a:t>semi-honest</a:t>
            </a:r>
            <a:r>
              <a:rPr lang="de-DE" sz="1700" dirty="0"/>
              <a:t>“ and „</a:t>
            </a:r>
            <a:r>
              <a:rPr lang="de-DE" sz="1700" b="1" dirty="0" err="1"/>
              <a:t>malicious</a:t>
            </a:r>
            <a:r>
              <a:rPr lang="de-DE" sz="1700" dirty="0"/>
              <a:t>“ </a:t>
            </a:r>
            <a:r>
              <a:rPr lang="de-DE" sz="1700" dirty="0" err="1"/>
              <a:t>attackers</a:t>
            </a:r>
            <a:r>
              <a:rPr lang="de-DE" sz="1700" dirty="0"/>
              <a:t>. </a:t>
            </a:r>
          </a:p>
          <a:p>
            <a:pPr marL="285750" indent="-285750">
              <a:buFont typeface="Arial" panose="020B0604020202020204" pitchFamily="34" charset="0"/>
              <a:buChar char="•"/>
            </a:pPr>
            <a:r>
              <a:rPr lang="de-DE" sz="1700" dirty="0" err="1"/>
              <a:t>Besides</a:t>
            </a:r>
            <a:r>
              <a:rPr lang="de-DE" sz="1700" dirty="0"/>
              <a:t> </a:t>
            </a:r>
            <a:r>
              <a:rPr lang="de-DE" sz="1700" dirty="0" err="1"/>
              <a:t>the</a:t>
            </a:r>
            <a:r>
              <a:rPr lang="de-DE" sz="1700" dirty="0"/>
              <a:t> </a:t>
            </a:r>
            <a:r>
              <a:rPr lang="de-DE" sz="1700" dirty="0" err="1"/>
              <a:t>general</a:t>
            </a:r>
            <a:r>
              <a:rPr lang="de-DE" sz="1700" dirty="0"/>
              <a:t> </a:t>
            </a:r>
            <a:r>
              <a:rPr lang="de-DE" sz="1700" dirty="0" err="1"/>
              <a:t>classification</a:t>
            </a:r>
            <a:r>
              <a:rPr lang="de-DE" sz="1700" dirty="0"/>
              <a:t>, </a:t>
            </a:r>
            <a:r>
              <a:rPr lang="de-DE" sz="1700" dirty="0" err="1"/>
              <a:t>we</a:t>
            </a:r>
            <a:r>
              <a:rPr lang="de-DE" sz="1700" dirty="0"/>
              <a:t> </a:t>
            </a:r>
            <a:r>
              <a:rPr lang="de-DE" sz="1700" dirty="0" err="1"/>
              <a:t>identify</a:t>
            </a:r>
            <a:r>
              <a:rPr lang="de-DE" sz="1700" dirty="0"/>
              <a:t> </a:t>
            </a:r>
            <a:r>
              <a:rPr lang="de-DE" sz="1700" dirty="0" err="1"/>
              <a:t>the</a:t>
            </a:r>
            <a:r>
              <a:rPr lang="de-DE" sz="1700" dirty="0"/>
              <a:t> </a:t>
            </a:r>
            <a:r>
              <a:rPr lang="de-DE" sz="1700" dirty="0" err="1"/>
              <a:t>following</a:t>
            </a:r>
            <a:r>
              <a:rPr lang="de-DE" sz="1700" dirty="0"/>
              <a:t> </a:t>
            </a:r>
            <a:r>
              <a:rPr lang="de-DE" sz="1700" dirty="0" err="1"/>
              <a:t>attacks</a:t>
            </a:r>
            <a:r>
              <a:rPr lang="de-DE" sz="1700" dirty="0"/>
              <a:t> </a:t>
            </a:r>
            <a:r>
              <a:rPr lang="de-DE" sz="1700" dirty="0" err="1"/>
              <a:t>specific</a:t>
            </a:r>
            <a:r>
              <a:rPr lang="de-DE" sz="1700" dirty="0"/>
              <a:t> </a:t>
            </a:r>
            <a:r>
              <a:rPr lang="de-DE" sz="1700" dirty="0" err="1"/>
              <a:t>for</a:t>
            </a:r>
            <a:r>
              <a:rPr lang="de-DE" sz="1700" dirty="0"/>
              <a:t> IoT </a:t>
            </a:r>
            <a:r>
              <a:rPr lang="de-DE" sz="1700" dirty="0" err="1"/>
              <a:t>scenarios</a:t>
            </a:r>
            <a:r>
              <a:rPr lang="de-DE" sz="1700" dirty="0"/>
              <a:t>: </a:t>
            </a:r>
          </a:p>
          <a:p>
            <a:endParaRPr lang="de-DE" sz="1700" dirty="0"/>
          </a:p>
          <a:p>
            <a:pPr marL="742950" lvl="1" indent="-285750">
              <a:buFont typeface="Arial" panose="020B0604020202020204" pitchFamily="34" charset="0"/>
              <a:buChar char="•"/>
            </a:pPr>
            <a:r>
              <a:rPr lang="de-DE" sz="1700" b="1" dirty="0"/>
              <a:t>Re-</a:t>
            </a:r>
            <a:r>
              <a:rPr lang="de-DE" sz="1700" b="1" dirty="0" err="1"/>
              <a:t>identification</a:t>
            </a:r>
            <a:r>
              <a:rPr lang="de-DE" sz="1700" dirty="0"/>
              <a:t> (</a:t>
            </a:r>
            <a:r>
              <a:rPr lang="de-DE" sz="1700" dirty="0" err="1"/>
              <a:t>mostly</a:t>
            </a:r>
            <a:r>
              <a:rPr lang="de-DE" sz="1700" dirty="0"/>
              <a:t> </a:t>
            </a:r>
            <a:r>
              <a:rPr lang="de-DE" sz="1700" dirty="0" err="1"/>
              <a:t>using</a:t>
            </a:r>
            <a:r>
              <a:rPr lang="de-DE" sz="1700" dirty="0"/>
              <a:t> a </a:t>
            </a:r>
            <a:r>
              <a:rPr lang="de-DE" sz="1700" dirty="0" err="1"/>
              <a:t>combination</a:t>
            </a:r>
            <a:r>
              <a:rPr lang="de-DE" sz="1700" dirty="0"/>
              <a:t> </a:t>
            </a:r>
            <a:r>
              <a:rPr lang="de-DE" sz="1700" dirty="0" err="1"/>
              <a:t>of</a:t>
            </a:r>
            <a:r>
              <a:rPr lang="de-DE" sz="1700" dirty="0"/>
              <a:t> </a:t>
            </a:r>
            <a:r>
              <a:rPr lang="de-DE" sz="1700" dirty="0" err="1"/>
              <a:t>datasets</a:t>
            </a:r>
            <a:r>
              <a:rPr lang="de-DE" sz="1700" dirty="0"/>
              <a:t>)</a:t>
            </a:r>
          </a:p>
          <a:p>
            <a:pPr marL="742950" lvl="1" indent="-285750">
              <a:buFont typeface="Arial" panose="020B0604020202020204" pitchFamily="34" charset="0"/>
              <a:buChar char="•"/>
            </a:pPr>
            <a:r>
              <a:rPr lang="de-DE" sz="1700" b="1" dirty="0" err="1"/>
              <a:t>Localization</a:t>
            </a:r>
            <a:r>
              <a:rPr lang="de-DE" sz="1700" b="1" dirty="0"/>
              <a:t> and </a:t>
            </a:r>
            <a:r>
              <a:rPr lang="de-DE" sz="1700" b="1" dirty="0" err="1"/>
              <a:t>tracking</a:t>
            </a:r>
            <a:r>
              <a:rPr lang="de-DE" sz="1700" b="1" dirty="0"/>
              <a:t> </a:t>
            </a:r>
            <a:r>
              <a:rPr lang="de-DE" sz="1700" dirty="0"/>
              <a:t>(</a:t>
            </a:r>
            <a:r>
              <a:rPr lang="de-DE" sz="1700" dirty="0" err="1"/>
              <a:t>for</a:t>
            </a:r>
            <a:r>
              <a:rPr lang="de-DE" sz="1700" dirty="0"/>
              <a:t> Location-</a:t>
            </a:r>
            <a:r>
              <a:rPr lang="de-DE" sz="1700" dirty="0" err="1"/>
              <a:t>Based</a:t>
            </a:r>
            <a:r>
              <a:rPr lang="de-DE" sz="1700" dirty="0"/>
              <a:t>-Services)</a:t>
            </a:r>
          </a:p>
          <a:p>
            <a:pPr marL="742950" lvl="1" indent="-285750">
              <a:buFont typeface="Arial" panose="020B0604020202020204" pitchFamily="34" charset="0"/>
              <a:buChar char="•"/>
            </a:pPr>
            <a:r>
              <a:rPr lang="de-DE" sz="1700" b="1" dirty="0" err="1"/>
              <a:t>Profiling</a:t>
            </a:r>
            <a:r>
              <a:rPr lang="de-DE" sz="1700" dirty="0"/>
              <a:t> (</a:t>
            </a:r>
            <a:r>
              <a:rPr lang="de-DE" sz="1700" dirty="0" err="1"/>
              <a:t>of</a:t>
            </a:r>
            <a:r>
              <a:rPr lang="de-DE" sz="1700" dirty="0"/>
              <a:t> </a:t>
            </a:r>
            <a:r>
              <a:rPr lang="de-DE" sz="1700" dirty="0" err="1"/>
              <a:t>interests</a:t>
            </a:r>
            <a:r>
              <a:rPr lang="de-DE" sz="1700" dirty="0"/>
              <a:t> </a:t>
            </a:r>
            <a:r>
              <a:rPr lang="de-DE" sz="1700" dirty="0" err="1"/>
              <a:t>or</a:t>
            </a:r>
            <a:r>
              <a:rPr lang="de-DE" sz="1700" dirty="0"/>
              <a:t> </a:t>
            </a:r>
            <a:r>
              <a:rPr lang="de-DE" sz="1700" dirty="0" err="1"/>
              <a:t>behaviour</a:t>
            </a:r>
            <a:r>
              <a:rPr lang="de-DE" sz="1700" dirty="0"/>
              <a:t>)</a:t>
            </a:r>
          </a:p>
          <a:p>
            <a:pPr marL="742950" lvl="1" indent="-285750">
              <a:buFont typeface="Arial" panose="020B0604020202020204" pitchFamily="34" charset="0"/>
              <a:buChar char="•"/>
            </a:pPr>
            <a:r>
              <a:rPr lang="de-DE" sz="1700" b="1" dirty="0" err="1"/>
              <a:t>Linkage</a:t>
            </a:r>
            <a:r>
              <a:rPr lang="de-DE" sz="1700" dirty="0"/>
              <a:t>, </a:t>
            </a:r>
            <a:r>
              <a:rPr lang="de-DE" sz="1700" dirty="0" err="1"/>
              <a:t>which</a:t>
            </a:r>
            <a:r>
              <a:rPr lang="de-DE" sz="1700" dirty="0"/>
              <a:t> </a:t>
            </a:r>
            <a:r>
              <a:rPr lang="de-DE" sz="1700" dirty="0" err="1"/>
              <a:t>means</a:t>
            </a:r>
            <a:r>
              <a:rPr lang="de-DE" sz="1700" dirty="0"/>
              <a:t> </a:t>
            </a:r>
            <a:r>
              <a:rPr lang="de-DE" sz="1700" dirty="0" err="1"/>
              <a:t>usingseveral</a:t>
            </a:r>
            <a:r>
              <a:rPr lang="de-DE" sz="1700" dirty="0"/>
              <a:t> </a:t>
            </a:r>
            <a:r>
              <a:rPr lang="de-DE" sz="1700" dirty="0" err="1"/>
              <a:t>datasets</a:t>
            </a:r>
            <a:r>
              <a:rPr lang="de-DE" sz="1700" dirty="0"/>
              <a:t> in </a:t>
            </a:r>
            <a:r>
              <a:rPr lang="de-DE" sz="1700" dirty="0" err="1"/>
              <a:t>order</a:t>
            </a:r>
            <a:r>
              <a:rPr lang="de-DE" sz="1700" dirty="0"/>
              <a:t> </a:t>
            </a:r>
            <a:r>
              <a:rPr lang="de-DE" sz="1700" dirty="0" err="1"/>
              <a:t>to</a:t>
            </a:r>
            <a:r>
              <a:rPr lang="de-DE" sz="1700" dirty="0"/>
              <a:t> </a:t>
            </a:r>
            <a:r>
              <a:rPr lang="de-DE" sz="1700" dirty="0" err="1"/>
              <a:t>gain</a:t>
            </a:r>
            <a:r>
              <a:rPr lang="de-DE" sz="1700" dirty="0"/>
              <a:t> </a:t>
            </a:r>
            <a:r>
              <a:rPr lang="de-DE" sz="1700" dirty="0" err="1"/>
              <a:t>new</a:t>
            </a:r>
            <a:r>
              <a:rPr lang="de-DE" sz="1700" dirty="0"/>
              <a:t> </a:t>
            </a:r>
            <a:r>
              <a:rPr lang="de-DE" sz="1700" dirty="0" err="1"/>
              <a:t>inormation</a:t>
            </a:r>
            <a:r>
              <a:rPr lang="de-DE" sz="1700" dirty="0"/>
              <a:t> </a:t>
            </a:r>
            <a:r>
              <a:rPr lang="de-DE" sz="1700" dirty="0" err="1"/>
              <a:t>about</a:t>
            </a:r>
            <a:r>
              <a:rPr lang="de-DE" sz="1700" dirty="0"/>
              <a:t> a </a:t>
            </a:r>
            <a:r>
              <a:rPr lang="de-DE" sz="1700" dirty="0" err="1"/>
              <a:t>person</a:t>
            </a:r>
            <a:r>
              <a:rPr lang="de-DE" sz="1700" dirty="0"/>
              <a:t> / </a:t>
            </a:r>
            <a:r>
              <a:rPr lang="de-DE" sz="1700" dirty="0" err="1"/>
              <a:t>entity</a:t>
            </a:r>
            <a:endParaRPr lang="de-DE" sz="1700" dirty="0"/>
          </a:p>
        </p:txBody>
      </p:sp>
      <p:graphicFrame>
        <p:nvGraphicFramePr>
          <p:cNvPr id="11" name="Tabelle 174">
            <a:extLst>
              <a:ext uri="{FF2B5EF4-FFF2-40B4-BE49-F238E27FC236}">
                <a16:creationId xmlns:a16="http://schemas.microsoft.com/office/drawing/2014/main" id="{F105F149-1F03-404F-98B5-9C6898251395}"/>
              </a:ext>
            </a:extLst>
          </p:cNvPr>
          <p:cNvGraphicFramePr>
            <a:graphicFrameLocks noGrp="1"/>
          </p:cNvGraphicFramePr>
          <p:nvPr>
            <p:extLst>
              <p:ext uri="{D42A27DB-BD31-4B8C-83A1-F6EECF244321}">
                <p14:modId xmlns:p14="http://schemas.microsoft.com/office/powerpoint/2010/main" val="532442136"/>
              </p:ext>
            </p:extLst>
          </p:nvPr>
        </p:nvGraphicFramePr>
        <p:xfrm>
          <a:off x="4541402" y="1466980"/>
          <a:ext cx="7316165" cy="3924039"/>
        </p:xfrm>
        <a:graphic>
          <a:graphicData uri="http://schemas.openxmlformats.org/drawingml/2006/table">
            <a:tbl>
              <a:tblPr firstRow="1" bandRow="1">
                <a:tableStyleId>{5940675A-B579-460E-94D1-54222C63F5DA}</a:tableStyleId>
              </a:tblPr>
              <a:tblGrid>
                <a:gridCol w="1037377">
                  <a:extLst>
                    <a:ext uri="{9D8B030D-6E8A-4147-A177-3AD203B41FA5}">
                      <a16:colId xmlns:a16="http://schemas.microsoft.com/office/drawing/2014/main" val="3264007291"/>
                    </a:ext>
                  </a:extLst>
                </a:gridCol>
                <a:gridCol w="6278788">
                  <a:extLst>
                    <a:ext uri="{9D8B030D-6E8A-4147-A177-3AD203B41FA5}">
                      <a16:colId xmlns:a16="http://schemas.microsoft.com/office/drawing/2014/main" val="2621303307"/>
                    </a:ext>
                  </a:extLst>
                </a:gridCol>
              </a:tblGrid>
              <a:tr h="723639">
                <a:tc>
                  <a:txBody>
                    <a:bodyPr/>
                    <a:lstStyle/>
                    <a:p>
                      <a:pPr algn="ctr"/>
                      <a:r>
                        <a:rPr lang="de-DE" sz="1400" b="1" dirty="0" err="1">
                          <a:solidFill>
                            <a:schemeClr val="bg1"/>
                          </a:solidFill>
                        </a:rPr>
                        <a:t>Attack</a:t>
                      </a:r>
                      <a:r>
                        <a:rPr lang="de-DE" sz="1400" b="1" dirty="0">
                          <a:solidFill>
                            <a:schemeClr val="bg1"/>
                          </a:solidFill>
                        </a:rPr>
                        <a:t> </a:t>
                      </a:r>
                      <a:r>
                        <a:rPr lang="de-DE" sz="1400" b="1" dirty="0" err="1">
                          <a:solidFill>
                            <a:schemeClr val="bg1"/>
                          </a:solidFill>
                        </a:rPr>
                        <a:t>types</a:t>
                      </a:r>
                      <a:endParaRPr lang="de-DE" sz="1400" b="1" dirty="0">
                        <a:solidFill>
                          <a:schemeClr val="bg1"/>
                        </a:solidFill>
                      </a:endParaRPr>
                    </a:p>
                  </a:txBody>
                  <a:tcPr anchor="ctr">
                    <a:solidFill>
                      <a:schemeClr val="tx1">
                        <a:lumMod val="65000"/>
                        <a:lumOff val="35000"/>
                      </a:schemeClr>
                    </a:solidFill>
                  </a:tcPr>
                </a:tc>
                <a:tc>
                  <a:txBody>
                    <a:bodyPr/>
                    <a:lstStyle/>
                    <a:p>
                      <a:pPr algn="ctr"/>
                      <a:r>
                        <a:rPr lang="de-DE" sz="1400" b="1" dirty="0">
                          <a:solidFill>
                            <a:schemeClr val="bg1"/>
                          </a:solidFill>
                        </a:rPr>
                        <a:t>Description</a:t>
                      </a:r>
                    </a:p>
                  </a:txBody>
                  <a:tcPr anchor="ctr">
                    <a:solidFill>
                      <a:schemeClr val="tx1">
                        <a:lumMod val="65000"/>
                        <a:lumOff val="35000"/>
                      </a:schemeClr>
                    </a:solidFill>
                  </a:tcPr>
                </a:tc>
                <a:extLst>
                  <a:ext uri="{0D108BD9-81ED-4DB2-BD59-A6C34878D82A}">
                    <a16:rowId xmlns:a16="http://schemas.microsoft.com/office/drawing/2014/main" val="519561856"/>
                  </a:ext>
                </a:extLst>
              </a:tr>
              <a:tr h="360000">
                <a:tc>
                  <a:txBody>
                    <a:bodyPr/>
                    <a:lstStyle/>
                    <a:p>
                      <a:r>
                        <a:rPr lang="de-DE" sz="1200" b="1" i="0" u="none" dirty="0"/>
                        <a:t>Data </a:t>
                      </a:r>
                      <a:r>
                        <a:rPr lang="de-DE" sz="1200" b="1" i="0" u="none" dirty="0" err="1"/>
                        <a:t>forwarding</a:t>
                      </a:r>
                      <a:endParaRPr lang="de-DE" sz="1200" b="1" i="0" u="none" dirty="0"/>
                    </a:p>
                  </a:txBody>
                  <a:tcPr/>
                </a:tc>
                <a:tc>
                  <a:txBody>
                    <a:bodyPr/>
                    <a:lstStyle/>
                    <a:p>
                      <a:r>
                        <a:rPr lang="en-US" sz="1200" i="1" dirty="0"/>
                        <a:t>The seller’s raw data is forwarded to an authorized party. This attack is particularly challenging within data markets since the acquired data is very feasible since information can be duplicated with costs almost to zero and quickly lose its value. </a:t>
                      </a:r>
                      <a:endParaRPr lang="de-DE" sz="800" i="1" dirty="0"/>
                    </a:p>
                  </a:txBody>
                  <a:tcPr anchor="ctr"/>
                </a:tc>
                <a:extLst>
                  <a:ext uri="{0D108BD9-81ED-4DB2-BD59-A6C34878D82A}">
                    <a16:rowId xmlns:a16="http://schemas.microsoft.com/office/drawing/2014/main" val="117461019"/>
                  </a:ext>
                </a:extLst>
              </a:tr>
              <a:tr h="360000">
                <a:tc>
                  <a:txBody>
                    <a:bodyPr/>
                    <a:lstStyle/>
                    <a:p>
                      <a:r>
                        <a:rPr lang="de-DE" sz="1200" b="1" i="0" u="none" dirty="0" err="1"/>
                        <a:t>DoS</a:t>
                      </a:r>
                      <a:r>
                        <a:rPr lang="de-DE" sz="1200" b="1" i="0" u="none" dirty="0"/>
                        <a:t> </a:t>
                      </a:r>
                      <a:r>
                        <a:rPr lang="de-DE" sz="1200" b="1" i="0" u="none" dirty="0" err="1"/>
                        <a:t>attack</a:t>
                      </a:r>
                      <a:endParaRPr lang="de-DE" sz="1200" b="1" i="0" u="none" dirty="0"/>
                    </a:p>
                  </a:txBody>
                  <a:tcPr/>
                </a:tc>
                <a:tc>
                  <a:txBody>
                    <a:bodyPr/>
                    <a:lstStyle/>
                    <a:p>
                      <a:r>
                        <a:rPr lang="en-US" sz="1200" i="1" dirty="0"/>
                        <a:t>An attacker invokes a marketplace functionality (e.g. a smart contract) repeatedly to exhaust the network communication resources in the </a:t>
                      </a:r>
                      <a:r>
                        <a:rPr lang="de-DE" sz="1200" i="1" dirty="0" err="1"/>
                        <a:t>platform</a:t>
                      </a:r>
                      <a:r>
                        <a:rPr lang="de-DE" sz="1200" i="1" dirty="0"/>
                        <a:t>.</a:t>
                      </a:r>
                    </a:p>
                  </a:txBody>
                  <a:tcPr anchor="ctr"/>
                </a:tc>
                <a:extLst>
                  <a:ext uri="{0D108BD9-81ED-4DB2-BD59-A6C34878D82A}">
                    <a16:rowId xmlns:a16="http://schemas.microsoft.com/office/drawing/2014/main" val="1611887621"/>
                  </a:ext>
                </a:extLst>
              </a:tr>
              <a:tr h="360000">
                <a:tc>
                  <a:txBody>
                    <a:bodyPr/>
                    <a:lstStyle/>
                    <a:p>
                      <a:r>
                        <a:rPr lang="de-DE" sz="1200" b="1" i="0" u="none" dirty="0" err="1"/>
                        <a:t>Collision</a:t>
                      </a:r>
                      <a:endParaRPr lang="de-DE" sz="1200" b="1" i="0" u="none" dirty="0"/>
                    </a:p>
                  </a:txBody>
                  <a:tcPr/>
                </a:tc>
                <a:tc>
                  <a:txBody>
                    <a:bodyPr/>
                    <a:lstStyle/>
                    <a:p>
                      <a:r>
                        <a:rPr lang="en-US" sz="1200" i="1" dirty="0"/>
                        <a:t>When a malicious actor may be the same person or there is a collision between one or more actors in different roles (e.g. a data broker and a data seller colliding to get a higher selling price).</a:t>
                      </a:r>
                    </a:p>
                  </a:txBody>
                  <a:tcPr anchor="ctr"/>
                </a:tc>
                <a:extLst>
                  <a:ext uri="{0D108BD9-81ED-4DB2-BD59-A6C34878D82A}">
                    <a16:rowId xmlns:a16="http://schemas.microsoft.com/office/drawing/2014/main" val="1628600449"/>
                  </a:ext>
                </a:extLst>
              </a:tr>
              <a:tr h="360000">
                <a:tc>
                  <a:txBody>
                    <a:bodyPr/>
                    <a:lstStyle/>
                    <a:p>
                      <a:r>
                        <a:rPr lang="de-DE" sz="1200" b="1" i="0" u="none" dirty="0"/>
                        <a:t>Information </a:t>
                      </a:r>
                      <a:r>
                        <a:rPr lang="de-DE" sz="1200" b="1" i="0" u="none" dirty="0" err="1"/>
                        <a:t>Leakage</a:t>
                      </a:r>
                      <a:r>
                        <a:rPr lang="de-DE" sz="1200" b="1" i="0" u="none" dirty="0"/>
                        <a:t> </a:t>
                      </a:r>
                      <a:r>
                        <a:rPr lang="de-DE" sz="1200" b="1" i="0" u="none" dirty="0" err="1"/>
                        <a:t>during</a:t>
                      </a:r>
                      <a:r>
                        <a:rPr lang="de-DE" sz="1200" b="1" i="0" u="none" dirty="0"/>
                        <a:t> </a:t>
                      </a:r>
                      <a:r>
                        <a:rPr lang="de-DE" sz="1200" b="1" i="0" u="none" dirty="0" err="1"/>
                        <a:t>running</a:t>
                      </a:r>
                      <a:endParaRPr lang="de-DE" sz="1200" b="1" i="0" u="none" dirty="0"/>
                    </a:p>
                  </a:txBody>
                  <a:tcPr/>
                </a:tc>
                <a:tc>
                  <a:txBody>
                    <a:bodyPr/>
                    <a:lstStyle/>
                    <a:p>
                      <a:r>
                        <a:rPr lang="en-US" sz="1200" i="1" dirty="0"/>
                        <a:t>Occurs only during the execution of data analysis within the data market</a:t>
                      </a:r>
                      <a:endParaRPr lang="de-DE" sz="800" i="1" dirty="0"/>
                    </a:p>
                  </a:txBody>
                  <a:tcPr anchor="ctr"/>
                </a:tc>
                <a:extLst>
                  <a:ext uri="{0D108BD9-81ED-4DB2-BD59-A6C34878D82A}">
                    <a16:rowId xmlns:a16="http://schemas.microsoft.com/office/drawing/2014/main" val="3616473713"/>
                  </a:ext>
                </a:extLst>
              </a:tr>
              <a:tr h="360000">
                <a:tc>
                  <a:txBody>
                    <a:bodyPr/>
                    <a:lstStyle/>
                    <a:p>
                      <a:r>
                        <a:rPr lang="de-DE" sz="1200" b="1" i="0" u="none" dirty="0"/>
                        <a:t>Side-</a:t>
                      </a:r>
                      <a:r>
                        <a:rPr lang="de-DE" sz="1200" b="1" i="0" u="none" dirty="0" err="1"/>
                        <a:t>channel</a:t>
                      </a:r>
                      <a:r>
                        <a:rPr lang="de-DE" sz="1200" b="1" i="0" u="none" dirty="0"/>
                        <a:t> </a:t>
                      </a:r>
                      <a:r>
                        <a:rPr lang="de-DE" sz="1200" b="1" i="0" u="none" dirty="0" err="1"/>
                        <a:t>attack</a:t>
                      </a:r>
                      <a:endParaRPr lang="de-DE" sz="1200" b="1" i="0" u="none" dirty="0"/>
                    </a:p>
                  </a:txBody>
                  <a:tcPr/>
                </a:tc>
                <a:tc>
                  <a:txBody>
                    <a:bodyPr/>
                    <a:lstStyle/>
                    <a:p>
                      <a:r>
                        <a:rPr lang="en-US" sz="1200" i="1" dirty="0"/>
                        <a:t>When an adversary is trying to take advantage of the physical specificities (the implementation) of actual cryptographic /computational systems.</a:t>
                      </a:r>
                      <a:endParaRPr lang="de-DE" sz="1200" i="1" dirty="0"/>
                    </a:p>
                    <a:p>
                      <a:r>
                        <a:rPr lang="en-US" sz="1200" b="0" i="1" u="none" strike="noStrike" baseline="0" dirty="0">
                          <a:solidFill>
                            <a:schemeClr val="tx1"/>
                          </a:solidFill>
                          <a:latin typeface="+mn-lt"/>
                          <a:ea typeface="+mn-ea"/>
                          <a:cs typeface="+mn-cs"/>
                        </a:rPr>
                        <a:t>.</a:t>
                      </a:r>
                      <a:endParaRPr lang="de-DE" sz="800" i="1" dirty="0"/>
                    </a:p>
                  </a:txBody>
                  <a:tcPr anchor="ctr"/>
                </a:tc>
                <a:extLst>
                  <a:ext uri="{0D108BD9-81ED-4DB2-BD59-A6C34878D82A}">
                    <a16:rowId xmlns:a16="http://schemas.microsoft.com/office/drawing/2014/main" val="1619226019"/>
                  </a:ext>
                </a:extLst>
              </a:tr>
            </a:tbl>
          </a:graphicData>
        </a:graphic>
      </p:graphicFrame>
    </p:spTree>
    <p:extLst>
      <p:ext uri="{BB962C8B-B14F-4D97-AF65-F5344CB8AC3E}">
        <p14:creationId xmlns:p14="http://schemas.microsoft.com/office/powerpoint/2010/main" val="3268718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44034"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Multiparty computation</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43</a:t>
            </a:fld>
            <a:endParaRPr lang="de-DE"/>
          </a:p>
        </p:txBody>
      </p:sp>
      <p:sp>
        <p:nvSpPr>
          <p:cNvPr id="8" name="Textfeld 7">
            <a:extLst>
              <a:ext uri="{FF2B5EF4-FFF2-40B4-BE49-F238E27FC236}">
                <a16:creationId xmlns:a16="http://schemas.microsoft.com/office/drawing/2014/main" id="{4E404D53-A9EC-4E36-94D2-82042684BBE3}"/>
              </a:ext>
            </a:extLst>
          </p:cNvPr>
          <p:cNvSpPr txBox="1"/>
          <p:nvPr/>
        </p:nvSpPr>
        <p:spPr bwMode="auto">
          <a:xfrm>
            <a:off x="332903" y="1196752"/>
            <a:ext cx="10513168" cy="461664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t>In </a:t>
            </a:r>
            <a:r>
              <a:rPr lang="en-US" b="1" dirty="0"/>
              <a:t>multiparty computation (MPC), </a:t>
            </a:r>
            <a:r>
              <a:rPr lang="en-US" dirty="0"/>
              <a:t>multiple entities can </a:t>
            </a:r>
            <a:r>
              <a:rPr lang="en-US" u="sng" dirty="0"/>
              <a:t>jointly compute a function without revealing individual inputs to each other</a:t>
            </a:r>
            <a:r>
              <a:rPr lang="en-US" dirty="0"/>
              <a:t>, i.e. protocols between multiple distrusting stakeholders to either jointly compute a result or to exchange information obliviously. </a:t>
            </a:r>
          </a:p>
          <a:p>
            <a:endParaRPr lang="en-US" dirty="0"/>
          </a:p>
          <a:p>
            <a:pPr marL="285750" indent="-285750">
              <a:buFont typeface="Arial" panose="020B0604020202020204" pitchFamily="34" charset="0"/>
              <a:buChar char="•"/>
            </a:pPr>
            <a:r>
              <a:rPr lang="en-US" dirty="0"/>
              <a:t>The main purpose of these protocols is to defend the mechanisms that make sure that </a:t>
            </a:r>
            <a:r>
              <a:rPr lang="en-US" u="sng" dirty="0"/>
              <a:t>parties don’t learn more information than their own </a:t>
            </a:r>
            <a:r>
              <a:rPr lang="en-US" dirty="0"/>
              <a:t>when processing data.</a:t>
            </a:r>
          </a:p>
          <a:p>
            <a:endParaRPr lang="en-US" dirty="0"/>
          </a:p>
          <a:p>
            <a:pPr marL="285750" indent="-285750">
              <a:buFont typeface="Arial" panose="020B0604020202020204" pitchFamily="34" charset="0"/>
              <a:buChar char="•"/>
            </a:pPr>
            <a:r>
              <a:rPr lang="en-US" dirty="0"/>
              <a:t>Within our SLR, we found 4 studies that implement MPC as part of their solution.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u="sng" dirty="0"/>
              <a:t>Challenges</a:t>
            </a:r>
            <a:r>
              <a:rPr lang="en-US" dirty="0"/>
              <a:t>: high latency and risk of collision of participants</a:t>
            </a:r>
          </a:p>
          <a:p>
            <a:endParaRPr lang="en-US" dirty="0"/>
          </a:p>
          <a:p>
            <a:pPr marL="285750" indent="-285750">
              <a:buFont typeface="Arial" panose="020B0604020202020204" pitchFamily="34" charset="0"/>
              <a:buChar char="•"/>
            </a:pPr>
            <a:r>
              <a:rPr lang="en-US" dirty="0"/>
              <a:t>One special and common case of MPC is the </a:t>
            </a:r>
            <a:r>
              <a:rPr lang="en-US" b="1" dirty="0"/>
              <a:t>two-party computation</a:t>
            </a:r>
            <a:r>
              <a:rPr lang="en-US" dirty="0"/>
              <a:t>. Two central concepts of this case are oblivious transfer and the principle of garbled circuits: </a:t>
            </a:r>
          </a:p>
          <a:p>
            <a:pPr marL="742950" lvl="1" indent="-285750">
              <a:buFont typeface="Arial" panose="020B0604020202020204" pitchFamily="34" charset="0"/>
              <a:buChar char="•"/>
            </a:pPr>
            <a:r>
              <a:rPr lang="en-US" sz="1200" b="1" i="1" dirty="0"/>
              <a:t>Oblivious Transfer (OT) </a:t>
            </a:r>
            <a:r>
              <a:rPr lang="en-US" sz="1200" i="1" dirty="0"/>
              <a:t>is a cryptographic primitive which in its simplest flavor (1-out-of-2 OT) a sender has two input messages M0 and M1 and a receiver has a choice bit c. At the end of the protocol, the receiver is supposed to learn the message Mc and nothing else, while the sender is supposed to learn nothing. In other words, a sender doesn’t know which piece of information it has sent to the receiver.</a:t>
            </a:r>
          </a:p>
          <a:p>
            <a:pPr marL="742950" lvl="1" indent="-285750">
              <a:buFont typeface="Arial" panose="020B0604020202020204" pitchFamily="34" charset="0"/>
              <a:buChar char="•"/>
            </a:pPr>
            <a:r>
              <a:rPr lang="en-US" sz="1200" b="1" i="1" dirty="0"/>
              <a:t>Garbled circuits </a:t>
            </a:r>
            <a:r>
              <a:rPr lang="en-US" sz="1200" i="1" dirty="0"/>
              <a:t>are protocols that enable two-party secure computation </a:t>
            </a:r>
            <a:r>
              <a:rPr lang="en-US" sz="1200" i="1" u="sng" dirty="0"/>
              <a:t>where the function must be described as a Boolean circuit </a:t>
            </a:r>
            <a:r>
              <a:rPr lang="en-US" sz="1200" i="1" dirty="0"/>
              <a:t>providing basic logic gates such as AND, XOR and OR. Garbled circuits make use of oblivious transfer protocols to function.</a:t>
            </a:r>
          </a:p>
        </p:txBody>
      </p:sp>
    </p:spTree>
    <p:extLst>
      <p:ext uri="{BB962C8B-B14F-4D97-AF65-F5344CB8AC3E}">
        <p14:creationId xmlns:p14="http://schemas.microsoft.com/office/powerpoint/2010/main" val="167734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45058"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Anonymization – k-anonymity</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44</a:t>
            </a:fld>
            <a:endParaRPr lang="de-DE"/>
          </a:p>
        </p:txBody>
      </p:sp>
      <p:sp>
        <p:nvSpPr>
          <p:cNvPr id="8" name="Textfeld 7">
            <a:extLst>
              <a:ext uri="{FF2B5EF4-FFF2-40B4-BE49-F238E27FC236}">
                <a16:creationId xmlns:a16="http://schemas.microsoft.com/office/drawing/2014/main" id="{4E404D53-A9EC-4E36-94D2-82042684BBE3}"/>
              </a:ext>
            </a:extLst>
          </p:cNvPr>
          <p:cNvSpPr txBox="1"/>
          <p:nvPr/>
        </p:nvSpPr>
        <p:spPr bwMode="auto">
          <a:xfrm>
            <a:off x="332903" y="1196752"/>
            <a:ext cx="8571409" cy="478592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t>Anonymization techniques are mainly used to mitigate re-identification attacks.</a:t>
            </a:r>
          </a:p>
          <a:p>
            <a:r>
              <a:rPr lang="en-US" dirty="0"/>
              <a:t> </a:t>
            </a:r>
          </a:p>
          <a:p>
            <a:pPr marL="285750" indent="-285750">
              <a:buFont typeface="Arial" panose="020B0604020202020204" pitchFamily="34" charset="0"/>
              <a:buChar char="•"/>
            </a:pPr>
            <a:r>
              <a:rPr lang="en-US" dirty="0"/>
              <a:t>Anonymization protects the data from any entity that is not the data owner (including the buyer)</a:t>
            </a:r>
          </a:p>
          <a:p>
            <a:endParaRPr lang="en-US" dirty="0"/>
          </a:p>
          <a:p>
            <a:pPr marL="285750" indent="-285750">
              <a:buFont typeface="Arial" panose="020B0604020202020204" pitchFamily="34" charset="0"/>
              <a:buChar char="•"/>
            </a:pPr>
            <a:r>
              <a:rPr lang="en-US" dirty="0"/>
              <a:t>Syntactic techniques guarantee data protection while preserving data truthfulness: </a:t>
            </a:r>
          </a:p>
          <a:p>
            <a:endParaRPr lang="en-US" dirty="0"/>
          </a:p>
          <a:p>
            <a:pPr marL="742950" lvl="1" indent="-285750">
              <a:buFont typeface="Arial" panose="020B0604020202020204" pitchFamily="34" charset="0"/>
              <a:buChar char="•"/>
            </a:pPr>
            <a:r>
              <a:rPr lang="en-US" sz="1600" b="1" i="1" dirty="0"/>
              <a:t>K-anonymity</a:t>
            </a:r>
            <a:r>
              <a:rPr lang="en-US" sz="1600" dirty="0"/>
              <a:t>: if the information for each individual contained in the release cannot be distinguished from at least </a:t>
            </a:r>
            <a:r>
              <a:rPr lang="en-US" sz="1600" i="1" dirty="0"/>
              <a:t>k-1</a:t>
            </a:r>
            <a:r>
              <a:rPr lang="en-US" sz="1600" dirty="0"/>
              <a:t> individuals within the same dataset.</a:t>
            </a:r>
          </a:p>
          <a:p>
            <a:pPr marL="1200150" lvl="2" indent="-285750">
              <a:buFont typeface="Arial" panose="020B0604020202020204" pitchFamily="34" charset="0"/>
              <a:buChar char="•"/>
            </a:pPr>
            <a:r>
              <a:rPr lang="en-US" sz="1200" dirty="0"/>
              <a:t>K-anonymity is normally realized through generalization.</a:t>
            </a:r>
          </a:p>
          <a:p>
            <a:pPr marL="1200150" lvl="2" indent="-285750">
              <a:buFont typeface="Arial" panose="020B0604020202020204" pitchFamily="34" charset="0"/>
              <a:buChar char="•"/>
            </a:pPr>
            <a:r>
              <a:rPr lang="en-US" sz="1200" dirty="0"/>
              <a:t>Challenge: issues if sensitive attributes lack diversity. </a:t>
            </a:r>
          </a:p>
          <a:p>
            <a:pPr lvl="2"/>
            <a:endParaRPr lang="en-US" sz="1600" dirty="0"/>
          </a:p>
          <a:p>
            <a:pPr marL="742950" lvl="1" indent="-285750">
              <a:buFont typeface="Arial" panose="020B0604020202020204" pitchFamily="34" charset="0"/>
              <a:buChar char="•"/>
            </a:pPr>
            <a:r>
              <a:rPr lang="en-US" sz="1600" b="1" i="1" dirty="0"/>
              <a:t>L-diversity</a:t>
            </a:r>
            <a:r>
              <a:rPr lang="en-US" sz="1600" dirty="0"/>
              <a:t>: Each equivalence class must have l well represented values.</a:t>
            </a:r>
          </a:p>
          <a:p>
            <a:pPr marL="1200150" lvl="2" indent="-285750">
              <a:buFont typeface="Arial" panose="020B0604020202020204" pitchFamily="34" charset="0"/>
              <a:buChar char="•"/>
            </a:pPr>
            <a:r>
              <a:rPr lang="en-US" sz="1100" dirty="0"/>
              <a:t>Challenge: issues if the adversary knows the frequency for each value. </a:t>
            </a:r>
          </a:p>
          <a:p>
            <a:pPr lvl="2"/>
            <a:endParaRPr lang="en-US" sz="1600" dirty="0"/>
          </a:p>
          <a:p>
            <a:pPr marL="742950" lvl="1" indent="-285750">
              <a:buFont typeface="Arial" panose="020B0604020202020204" pitchFamily="34" charset="0"/>
              <a:buChar char="•"/>
            </a:pPr>
            <a:r>
              <a:rPr lang="en-US" sz="1600" b="1" i="1" dirty="0"/>
              <a:t>T-closeness</a:t>
            </a:r>
            <a:r>
              <a:rPr lang="en-US" sz="1600" dirty="0"/>
              <a:t>: Distribution of each set must be close to the distribution of the entire dataset. </a:t>
            </a:r>
          </a:p>
          <a:p>
            <a:pPr marL="1200150" lvl="2" indent="-285750">
              <a:buFont typeface="Arial" panose="020B0604020202020204" pitchFamily="34" charset="0"/>
              <a:buChar char="•"/>
            </a:pPr>
            <a:r>
              <a:rPr lang="en-US" sz="1200" dirty="0"/>
              <a:t>Challenge: worse data quality because of noise induction.</a:t>
            </a:r>
          </a:p>
        </p:txBody>
      </p:sp>
      <p:pic>
        <p:nvPicPr>
          <p:cNvPr id="19" name="Grafik 18">
            <a:extLst>
              <a:ext uri="{FF2B5EF4-FFF2-40B4-BE49-F238E27FC236}">
                <a16:creationId xmlns:a16="http://schemas.microsoft.com/office/drawing/2014/main" id="{055D6A7F-86C1-45FA-BEDD-08E01B005ADB}"/>
              </a:ext>
            </a:extLst>
          </p:cNvPr>
          <p:cNvPicPr>
            <a:picLocks noChangeAspect="1"/>
          </p:cNvPicPr>
          <p:nvPr/>
        </p:nvPicPr>
        <p:blipFill>
          <a:blip r:embed="rId5"/>
          <a:stretch>
            <a:fillRect/>
          </a:stretch>
        </p:blipFill>
        <p:spPr>
          <a:xfrm>
            <a:off x="9192344" y="1772816"/>
            <a:ext cx="2232248" cy="3766089"/>
          </a:xfrm>
          <a:prstGeom prst="rect">
            <a:avLst/>
          </a:prstGeom>
        </p:spPr>
      </p:pic>
      <p:sp>
        <p:nvSpPr>
          <p:cNvPr id="40" name="Textfeld 39">
            <a:extLst>
              <a:ext uri="{FF2B5EF4-FFF2-40B4-BE49-F238E27FC236}">
                <a16:creationId xmlns:a16="http://schemas.microsoft.com/office/drawing/2014/main" id="{57BFD8B1-0A7D-4D2D-BF80-AC5E2BAC4269}"/>
              </a:ext>
            </a:extLst>
          </p:cNvPr>
          <p:cNvSpPr txBox="1"/>
          <p:nvPr/>
        </p:nvSpPr>
        <p:spPr bwMode="auto">
          <a:xfrm>
            <a:off x="9192344" y="5538905"/>
            <a:ext cx="2232248"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050" i="1" dirty="0" err="1"/>
              <a:t>Example</a:t>
            </a:r>
            <a:r>
              <a:rPr lang="de-DE" sz="1050" i="1" dirty="0"/>
              <a:t>: 3 </a:t>
            </a:r>
            <a:r>
              <a:rPr lang="de-DE" sz="1050" i="1" dirty="0" err="1"/>
              <a:t>generalization</a:t>
            </a:r>
            <a:r>
              <a:rPr lang="de-DE" sz="1050" i="1" dirty="0"/>
              <a:t> </a:t>
            </a:r>
            <a:r>
              <a:rPr lang="de-DE" sz="1050" i="1" dirty="0" err="1"/>
              <a:t>steps</a:t>
            </a:r>
            <a:endParaRPr lang="de-DE" sz="1050" i="1" dirty="0"/>
          </a:p>
        </p:txBody>
      </p:sp>
    </p:spTree>
    <p:extLst>
      <p:ext uri="{BB962C8B-B14F-4D97-AF65-F5344CB8AC3E}">
        <p14:creationId xmlns:p14="http://schemas.microsoft.com/office/powerpoint/2010/main" val="2240627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46082"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Anonymization – Differential privacy</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45</a:t>
            </a:fld>
            <a:endParaRPr lang="de-DE"/>
          </a:p>
        </p:txBody>
      </p:sp>
      <p:sp>
        <p:nvSpPr>
          <p:cNvPr id="8" name="Textfeld 7">
            <a:extLst>
              <a:ext uri="{FF2B5EF4-FFF2-40B4-BE49-F238E27FC236}">
                <a16:creationId xmlns:a16="http://schemas.microsoft.com/office/drawing/2014/main" id="{4E404D53-A9EC-4E36-94D2-82042684BBE3}"/>
              </a:ext>
            </a:extLst>
          </p:cNvPr>
          <p:cNvSpPr txBox="1"/>
          <p:nvPr/>
        </p:nvSpPr>
        <p:spPr bwMode="auto">
          <a:xfrm>
            <a:off x="332903" y="1196752"/>
            <a:ext cx="6843217" cy="523220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t>Semantic techniques such as differential privacy typically </a:t>
            </a:r>
            <a:r>
              <a:rPr lang="en-US" u="sng" dirty="0"/>
              <a:t>add noise</a:t>
            </a:r>
            <a:r>
              <a:rPr lang="en-US" dirty="0"/>
              <a:t> to the released data. Noise addition perturbs the original content of the dataset, thus achieving privacy at the price of truthfulness. </a:t>
            </a:r>
          </a:p>
          <a:p>
            <a:endParaRPr lang="en-US" dirty="0"/>
          </a:p>
          <a:p>
            <a:pPr marL="285750" indent="-285750">
              <a:buFont typeface="Arial" panose="020B0604020202020204" pitchFamily="34" charset="0"/>
              <a:buChar char="•"/>
            </a:pPr>
            <a:r>
              <a:rPr lang="en-US" u="sng" dirty="0"/>
              <a:t>13 studies </a:t>
            </a:r>
            <a:r>
              <a:rPr lang="en-US" dirty="0"/>
              <a:t>used differential privacy as part of the proposed solution. </a:t>
            </a:r>
          </a:p>
          <a:p>
            <a:endParaRPr lang="en-US" dirty="0"/>
          </a:p>
          <a:p>
            <a:pPr marL="285750" indent="-285750">
              <a:buFont typeface="Arial" panose="020B0604020202020204" pitchFamily="34" charset="0"/>
              <a:buChar char="•"/>
            </a:pPr>
            <a:r>
              <a:rPr lang="en-US" dirty="0"/>
              <a:t>The idea behind differential privacy is that if the effect of making an arbitrary single substitution in the database is small enough, the query result cannot be used to infer much about any single individual.</a:t>
            </a:r>
          </a:p>
          <a:p>
            <a:pPr marL="742950" lvl="1" indent="-285750">
              <a:buFont typeface="Arial" panose="020B0604020202020204" pitchFamily="34" charset="0"/>
              <a:buChar char="•"/>
            </a:pPr>
            <a:r>
              <a:rPr lang="en-US" sz="1400" dirty="0"/>
              <a:t>An algorithm is differentially private if an observer seeing its output cannot tell if a particular individual's information was used in the computation.</a:t>
            </a:r>
          </a:p>
          <a:p>
            <a:endParaRPr lang="en-US" dirty="0"/>
          </a:p>
          <a:p>
            <a:pPr marL="285750" indent="-285750">
              <a:buFont typeface="Arial" panose="020B0604020202020204" pitchFamily="34" charset="0"/>
              <a:buChar char="•"/>
            </a:pPr>
            <a:r>
              <a:rPr lang="en-US" dirty="0"/>
              <a:t>The goal is to give each individual roughly the same privacy that would result from having their data removed. That is, the statistical functions run on the database should not overly depend on the data of any one individual. </a:t>
            </a: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E66F0EFE-12FE-402D-9616-3BAADDB9E1D5}"/>
                  </a:ext>
                </a:extLst>
              </p:cNvPr>
              <p:cNvSpPr txBox="1"/>
              <p:nvPr/>
            </p:nvSpPr>
            <p:spPr bwMode="auto">
              <a:xfrm>
                <a:off x="7343844" y="1896662"/>
                <a:ext cx="4417079" cy="28623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dirty="0">
                    <a:latin typeface="Cambria Math" panose="02040503050406030204" pitchFamily="18" charset="0"/>
                    <a:ea typeface="Cambria Math" panose="02040503050406030204" pitchFamily="18" charset="0"/>
                  </a:rPr>
                  <a:t>ε</a:t>
                </a:r>
                <a:r>
                  <a:rPr lang="de-DE" dirty="0">
                    <a:latin typeface="Cambria Math" panose="02040503050406030204" pitchFamily="18" charset="0"/>
                    <a:ea typeface="Cambria Math" panose="02040503050406030204" pitchFamily="18" charset="0"/>
                  </a:rPr>
                  <a:t>-differential </a:t>
                </a:r>
                <a:r>
                  <a:rPr lang="de-DE" dirty="0" err="1">
                    <a:latin typeface="Cambria Math" panose="02040503050406030204" pitchFamily="18" charset="0"/>
                    <a:ea typeface="Cambria Math" panose="02040503050406030204" pitchFamily="18" charset="0"/>
                  </a:rPr>
                  <a:t>privacy</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is</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achieved</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if</a:t>
                </a:r>
                <a:r>
                  <a:rPr lang="de-DE" dirty="0">
                    <a:latin typeface="Cambria Math" panose="02040503050406030204" pitchFamily="18" charset="0"/>
                    <a:ea typeface="Cambria Math" panose="02040503050406030204" pitchFamily="18" charset="0"/>
                  </a:rPr>
                  <a:t>: </a:t>
                </a:r>
              </a:p>
              <a:p>
                <a:endParaRPr lang="de-DE" dirty="0">
                  <a:latin typeface="Cambria Math" panose="02040503050406030204" pitchFamily="18" charset="0"/>
                  <a:ea typeface="Cambria Math" panose="02040503050406030204" pitchFamily="18" charset="0"/>
                </a:endParaRPr>
              </a:p>
              <a:p>
                <a:r>
                  <a:rPr lang="de-DE" b="1" i="1" dirty="0">
                    <a:latin typeface="Cambria Math" panose="02040503050406030204" pitchFamily="18" charset="0"/>
                    <a:ea typeface="Cambria Math" panose="02040503050406030204" pitchFamily="18" charset="0"/>
                  </a:rPr>
                  <a:t>P(K(T)) </a:t>
                </a:r>
                <a14:m>
                  <m:oMath xmlns:m="http://schemas.openxmlformats.org/officeDocument/2006/math">
                    <m:r>
                      <a:rPr lang="de-DE" b="1" i="1" smtClean="0">
                        <a:latin typeface="Cambria Math" panose="02040503050406030204" pitchFamily="18" charset="0"/>
                        <a:ea typeface="Cambria Math" panose="02040503050406030204" pitchFamily="18" charset="0"/>
                      </a:rPr>
                      <m:t>∈</m:t>
                    </m:r>
                  </m:oMath>
                </a14:m>
                <a:r>
                  <a:rPr lang="de-DE" b="1" i="1" dirty="0">
                    <a:latin typeface="Cambria Math" panose="02040503050406030204" pitchFamily="18" charset="0"/>
                    <a:ea typeface="Cambria Math" panose="02040503050406030204" pitchFamily="18" charset="0"/>
                  </a:rPr>
                  <a:t> S      ≤     </a:t>
                </a:r>
                <a:r>
                  <a:rPr lang="de-DE" b="1" i="1" dirty="0" err="1">
                    <a:latin typeface="Cambria Math" panose="02040503050406030204" pitchFamily="18" charset="0"/>
                    <a:ea typeface="Cambria Math" panose="02040503050406030204" pitchFamily="18" charset="0"/>
                  </a:rPr>
                  <a:t>exp</a:t>
                </a:r>
                <a:r>
                  <a:rPr lang="de-DE" b="1" i="1" dirty="0">
                    <a:latin typeface="Cambria Math" panose="02040503050406030204" pitchFamily="18" charset="0"/>
                    <a:ea typeface="Cambria Math" panose="02040503050406030204" pitchFamily="18" charset="0"/>
                  </a:rPr>
                  <a:t> (</a:t>
                </a:r>
                <a:r>
                  <a:rPr lang="el-GR" b="1" i="1" dirty="0">
                    <a:latin typeface="Cambria Math" panose="02040503050406030204" pitchFamily="18" charset="0"/>
                    <a:ea typeface="Cambria Math" panose="02040503050406030204" pitchFamily="18" charset="0"/>
                  </a:rPr>
                  <a:t>ε</a:t>
                </a:r>
                <a:r>
                  <a:rPr lang="de-DE" b="1" i="1" dirty="0">
                    <a:latin typeface="Cambria Math" panose="02040503050406030204" pitchFamily="18" charset="0"/>
                    <a:ea typeface="Cambria Math" panose="02040503050406030204" pitchFamily="18" charset="0"/>
                  </a:rPr>
                  <a:t>) × P(K(T‘))</a:t>
                </a:r>
                <a14:m>
                  <m:oMath xmlns:m="http://schemas.openxmlformats.org/officeDocument/2006/math">
                    <m:r>
                      <a:rPr lang="de-DE" b="1" i="1" smtClean="0">
                        <a:latin typeface="Cambria Math" panose="02040503050406030204" pitchFamily="18" charset="0"/>
                        <a:ea typeface="Cambria Math" panose="02040503050406030204" pitchFamily="18" charset="0"/>
                      </a:rPr>
                      <m:t> </m:t>
                    </m:r>
                    <m:r>
                      <a:rPr lang="de-DE" b="1" i="1">
                        <a:latin typeface="Cambria Math" panose="02040503050406030204" pitchFamily="18" charset="0"/>
                        <a:ea typeface="Cambria Math" panose="02040503050406030204" pitchFamily="18" charset="0"/>
                      </a:rPr>
                      <m:t>∈</m:t>
                    </m:r>
                  </m:oMath>
                </a14:m>
                <a:r>
                  <a:rPr lang="de-DE" b="1" i="1" dirty="0">
                    <a:latin typeface="Cambria Math" panose="02040503050406030204" pitchFamily="18" charset="0"/>
                    <a:ea typeface="Cambria Math" panose="02040503050406030204" pitchFamily="18" charset="0"/>
                  </a:rPr>
                  <a:t> S</a:t>
                </a:r>
              </a:p>
              <a:p>
                <a:endParaRPr lang="de-DE" dirty="0">
                  <a:latin typeface="Cambria Math" panose="02040503050406030204" pitchFamily="18" charset="0"/>
                  <a:ea typeface="Cambria Math" panose="02040503050406030204" pitchFamily="18" charset="0"/>
                </a:endParaRPr>
              </a:p>
              <a:p>
                <a:r>
                  <a:rPr lang="de-DE" dirty="0" err="1">
                    <a:latin typeface="Cambria Math" panose="02040503050406030204" pitchFamily="18" charset="0"/>
                    <a:ea typeface="Cambria Math" panose="02040503050406030204" pitchFamily="18" charset="0"/>
                  </a:rPr>
                  <a:t>where</a:t>
                </a:r>
                <a:endParaRPr lang="de-DE" dirty="0">
                  <a:latin typeface="Cambria Math" panose="02040503050406030204" pitchFamily="18" charset="0"/>
                  <a:ea typeface="Cambria Math" panose="02040503050406030204" pitchFamily="18" charset="0"/>
                </a:endParaRPr>
              </a:p>
              <a:p>
                <a:endParaRPr lang="de-DE" dirty="0">
                  <a:latin typeface="Cambria Math" panose="02040503050406030204" pitchFamily="18" charset="0"/>
                  <a:ea typeface="Cambria Math" panose="02040503050406030204" pitchFamily="18" charset="0"/>
                </a:endParaRPr>
              </a:p>
              <a:p>
                <a:r>
                  <a:rPr lang="de-DE" b="1" i="1" dirty="0">
                    <a:latin typeface="Cambria Math" panose="02040503050406030204" pitchFamily="18" charset="0"/>
                    <a:ea typeface="Cambria Math" panose="02040503050406030204" pitchFamily="18" charset="0"/>
                  </a:rPr>
                  <a:t>K</a:t>
                </a:r>
                <a:r>
                  <a:rPr lang="de-DE" dirty="0">
                    <a:latin typeface="Cambria Math" panose="02040503050406030204" pitchFamily="18" charset="0"/>
                    <a:ea typeface="Cambria Math" panose="02040503050406030204" pitchFamily="18" charset="0"/>
                  </a:rPr>
                  <a:t>  </a:t>
                </a:r>
                <a:r>
                  <a:rPr lang="de-DE" sz="1400" dirty="0" err="1">
                    <a:latin typeface="Cambria Math" panose="02040503050406030204" pitchFamily="18" charset="0"/>
                    <a:ea typeface="Cambria Math" panose="02040503050406030204" pitchFamily="18" charset="0"/>
                  </a:rPr>
                  <a:t>is</a:t>
                </a:r>
                <a:r>
                  <a:rPr lang="de-DE" sz="1400" dirty="0">
                    <a:latin typeface="Cambria Math" panose="02040503050406030204" pitchFamily="18" charset="0"/>
                    <a:ea typeface="Cambria Math" panose="02040503050406030204" pitchFamily="18" charset="0"/>
                  </a:rPr>
                  <a:t> </a:t>
                </a:r>
                <a:r>
                  <a:rPr lang="de-DE" sz="1400" dirty="0" err="1">
                    <a:latin typeface="Cambria Math" panose="02040503050406030204" pitchFamily="18" charset="0"/>
                    <a:ea typeface="Cambria Math" panose="02040503050406030204" pitchFamily="18" charset="0"/>
                  </a:rPr>
                  <a:t>the</a:t>
                </a:r>
                <a:r>
                  <a:rPr lang="de-DE" sz="1400" dirty="0">
                    <a:latin typeface="Cambria Math" panose="02040503050406030204" pitchFamily="18" charset="0"/>
                    <a:ea typeface="Cambria Math" panose="02040503050406030204" pitchFamily="18" charset="0"/>
                  </a:rPr>
                  <a:t> release </a:t>
                </a:r>
                <a:r>
                  <a:rPr lang="de-DE" sz="1400" dirty="0" err="1">
                    <a:latin typeface="Cambria Math" panose="02040503050406030204" pitchFamily="18" charset="0"/>
                    <a:ea typeface="Cambria Math" panose="02040503050406030204" pitchFamily="18" charset="0"/>
                  </a:rPr>
                  <a:t>function</a:t>
                </a:r>
                <a:endParaRPr lang="de-DE" sz="1400" dirty="0">
                  <a:latin typeface="Cambria Math" panose="02040503050406030204" pitchFamily="18" charset="0"/>
                  <a:ea typeface="Cambria Math" panose="02040503050406030204" pitchFamily="18" charset="0"/>
                </a:endParaRPr>
              </a:p>
              <a:p>
                <a:r>
                  <a:rPr lang="de-DE" b="1" i="1" dirty="0">
                    <a:latin typeface="Cambria Math" panose="02040503050406030204" pitchFamily="18" charset="0"/>
                    <a:ea typeface="Cambria Math" panose="02040503050406030204" pitchFamily="18" charset="0"/>
                  </a:rPr>
                  <a:t>S</a:t>
                </a:r>
                <a:r>
                  <a:rPr lang="de-DE" dirty="0">
                    <a:latin typeface="Cambria Math" panose="02040503050406030204" pitchFamily="18" charset="0"/>
                    <a:ea typeface="Cambria Math" panose="02040503050406030204" pitchFamily="18" charset="0"/>
                  </a:rPr>
                  <a:t>  </a:t>
                </a:r>
                <a:r>
                  <a:rPr lang="de-DE" sz="1400" dirty="0" err="1">
                    <a:latin typeface="Cambria Math" panose="02040503050406030204" pitchFamily="18" charset="0"/>
                    <a:ea typeface="Cambria Math" panose="02040503050406030204" pitchFamily="18" charset="0"/>
                  </a:rPr>
                  <a:t>is</a:t>
                </a:r>
                <a:r>
                  <a:rPr lang="de-DE" sz="1400" dirty="0">
                    <a:latin typeface="Cambria Math" panose="02040503050406030204" pitchFamily="18" charset="0"/>
                    <a:ea typeface="Cambria Math" panose="02040503050406030204" pitchFamily="18" charset="0"/>
                  </a:rPr>
                  <a:t> a </a:t>
                </a:r>
                <a:r>
                  <a:rPr lang="de-DE" sz="1400" dirty="0" err="1">
                    <a:latin typeface="Cambria Math" panose="02040503050406030204" pitchFamily="18" charset="0"/>
                    <a:ea typeface="Cambria Math" panose="02040503050406030204" pitchFamily="18" charset="0"/>
                  </a:rPr>
                  <a:t>subset</a:t>
                </a:r>
                <a:r>
                  <a:rPr lang="de-DE" sz="1400" dirty="0">
                    <a:latin typeface="Cambria Math" panose="02040503050406030204" pitchFamily="18" charset="0"/>
                    <a:ea typeface="Cambria Math" panose="02040503050406030204" pitchFamily="18" charset="0"/>
                  </a:rPr>
                  <a:t> </a:t>
                </a:r>
                <a:r>
                  <a:rPr lang="de-DE" sz="1400" dirty="0" err="1">
                    <a:latin typeface="Cambria Math" panose="02040503050406030204" pitchFamily="18" charset="0"/>
                    <a:ea typeface="Cambria Math" panose="02040503050406030204" pitchFamily="18" charset="0"/>
                  </a:rPr>
                  <a:t>of</a:t>
                </a:r>
                <a:r>
                  <a:rPr lang="de-DE" sz="1400" dirty="0">
                    <a:latin typeface="Cambria Math" panose="02040503050406030204" pitchFamily="18" charset="0"/>
                    <a:ea typeface="Cambria Math" panose="02040503050406030204" pitchFamily="18" charset="0"/>
                  </a:rPr>
                  <a:t> possible </a:t>
                </a:r>
                <a:r>
                  <a:rPr lang="de-DE" sz="1400" dirty="0" err="1">
                    <a:latin typeface="Cambria Math" panose="02040503050406030204" pitchFamily="18" charset="0"/>
                    <a:ea typeface="Cambria Math" panose="02040503050406030204" pitchFamily="18" charset="0"/>
                  </a:rPr>
                  <a:t>outputs</a:t>
                </a:r>
                <a:r>
                  <a:rPr lang="de-DE" sz="1400" dirty="0">
                    <a:latin typeface="Cambria Math" panose="02040503050406030204" pitchFamily="18" charset="0"/>
                    <a:ea typeface="Cambria Math" panose="02040503050406030204" pitchFamily="18" charset="0"/>
                  </a:rPr>
                  <a:t> </a:t>
                </a:r>
                <a:r>
                  <a:rPr lang="de-DE" sz="1400" dirty="0" err="1">
                    <a:latin typeface="Cambria Math" panose="02040503050406030204" pitchFamily="18" charset="0"/>
                    <a:ea typeface="Cambria Math" panose="02040503050406030204" pitchFamily="18" charset="0"/>
                  </a:rPr>
                  <a:t>of</a:t>
                </a:r>
                <a:r>
                  <a:rPr lang="de-DE" sz="1400" dirty="0">
                    <a:latin typeface="Cambria Math" panose="02040503050406030204" pitchFamily="18" charset="0"/>
                    <a:ea typeface="Cambria Math" panose="02040503050406030204" pitchFamily="18" charset="0"/>
                  </a:rPr>
                  <a:t> </a:t>
                </a:r>
                <a:r>
                  <a:rPr lang="de-DE" b="1" i="1" dirty="0">
                    <a:latin typeface="Cambria Math" panose="02040503050406030204" pitchFamily="18" charset="0"/>
                    <a:ea typeface="Cambria Math" panose="02040503050406030204" pitchFamily="18" charset="0"/>
                  </a:rPr>
                  <a:t>K</a:t>
                </a:r>
              </a:p>
              <a:p>
                <a:r>
                  <a:rPr lang="de-DE" b="1" i="1" dirty="0">
                    <a:latin typeface="Cambria Math" panose="02040503050406030204" pitchFamily="18" charset="0"/>
                    <a:ea typeface="Cambria Math" panose="02040503050406030204" pitchFamily="18" charset="0"/>
                  </a:rPr>
                  <a:t>T</a:t>
                </a:r>
                <a:r>
                  <a:rPr lang="de-DE" dirty="0">
                    <a:latin typeface="Cambria Math" panose="02040503050406030204" pitchFamily="18" charset="0"/>
                    <a:ea typeface="Cambria Math" panose="02040503050406030204" pitchFamily="18" charset="0"/>
                  </a:rPr>
                  <a:t>  </a:t>
                </a:r>
                <a:r>
                  <a:rPr lang="de-DE" sz="1400" dirty="0">
                    <a:latin typeface="Cambria Math" panose="02040503050406030204" pitchFamily="18" charset="0"/>
                    <a:ea typeface="Cambria Math" panose="02040503050406030204" pitchFamily="18" charset="0"/>
                  </a:rPr>
                  <a:t>and</a:t>
                </a:r>
                <a:r>
                  <a:rPr lang="de-DE" dirty="0">
                    <a:latin typeface="Cambria Math" panose="02040503050406030204" pitchFamily="18" charset="0"/>
                    <a:ea typeface="Cambria Math" panose="02040503050406030204" pitchFamily="18" charset="0"/>
                  </a:rPr>
                  <a:t> </a:t>
                </a:r>
                <a:r>
                  <a:rPr lang="de-DE" b="1" i="1" dirty="0">
                    <a:latin typeface="Cambria Math" panose="02040503050406030204" pitchFamily="18" charset="0"/>
                    <a:ea typeface="Cambria Math" panose="02040503050406030204" pitchFamily="18" charset="0"/>
                  </a:rPr>
                  <a:t>T‘ </a:t>
                </a:r>
                <a:r>
                  <a:rPr lang="de-DE" sz="1400" dirty="0" err="1">
                    <a:latin typeface="Cambria Math" panose="02040503050406030204" pitchFamily="18" charset="0"/>
                    <a:ea typeface="Cambria Math" panose="02040503050406030204" pitchFamily="18" charset="0"/>
                  </a:rPr>
                  <a:t>are</a:t>
                </a:r>
                <a:r>
                  <a:rPr lang="de-DE" sz="1400" dirty="0">
                    <a:latin typeface="Cambria Math" panose="02040503050406030204" pitchFamily="18" charset="0"/>
                    <a:ea typeface="Cambria Math" panose="02040503050406030204" pitchFamily="18" charset="0"/>
                  </a:rPr>
                  <a:t> </a:t>
                </a:r>
                <a:r>
                  <a:rPr lang="de-DE" sz="1400" dirty="0" err="1">
                    <a:latin typeface="Cambria Math" panose="02040503050406030204" pitchFamily="18" charset="0"/>
                    <a:ea typeface="Cambria Math" panose="02040503050406030204" pitchFamily="18" charset="0"/>
                  </a:rPr>
                  <a:t>two</a:t>
                </a:r>
                <a:r>
                  <a:rPr lang="de-DE" sz="1400" dirty="0">
                    <a:latin typeface="Cambria Math" panose="02040503050406030204" pitchFamily="18" charset="0"/>
                    <a:ea typeface="Cambria Math" panose="02040503050406030204" pitchFamily="18" charset="0"/>
                  </a:rPr>
                  <a:t> </a:t>
                </a:r>
                <a:r>
                  <a:rPr lang="de-DE" sz="1400" dirty="0" err="1">
                    <a:latin typeface="Cambria Math" panose="02040503050406030204" pitchFamily="18" charset="0"/>
                    <a:ea typeface="Cambria Math" panose="02040503050406030204" pitchFamily="18" charset="0"/>
                  </a:rPr>
                  <a:t>datasets</a:t>
                </a:r>
                <a:r>
                  <a:rPr lang="de-DE" sz="1400" dirty="0">
                    <a:latin typeface="Cambria Math" panose="02040503050406030204" pitchFamily="18" charset="0"/>
                    <a:ea typeface="Cambria Math" panose="02040503050406030204" pitchFamily="18" charset="0"/>
                  </a:rPr>
                  <a:t> </a:t>
                </a:r>
                <a:r>
                  <a:rPr lang="de-DE" sz="1400" dirty="0" err="1">
                    <a:latin typeface="Cambria Math" panose="02040503050406030204" pitchFamily="18" charset="0"/>
                    <a:ea typeface="Cambria Math" panose="02040503050406030204" pitchFamily="18" charset="0"/>
                  </a:rPr>
                  <a:t>differeing</a:t>
                </a:r>
                <a:r>
                  <a:rPr lang="de-DE" sz="1400" dirty="0">
                    <a:latin typeface="Cambria Math" panose="02040503050406030204" pitchFamily="18" charset="0"/>
                    <a:ea typeface="Cambria Math" panose="02040503050406030204" pitchFamily="18" charset="0"/>
                  </a:rPr>
                  <a:t> in </a:t>
                </a:r>
                <a:r>
                  <a:rPr lang="de-DE" sz="1400" dirty="0" err="1">
                    <a:latin typeface="Cambria Math" panose="02040503050406030204" pitchFamily="18" charset="0"/>
                    <a:ea typeface="Cambria Math" panose="02040503050406030204" pitchFamily="18" charset="0"/>
                  </a:rPr>
                  <a:t>only</a:t>
                </a:r>
                <a:r>
                  <a:rPr lang="de-DE" sz="1400" dirty="0">
                    <a:latin typeface="Cambria Math" panose="02040503050406030204" pitchFamily="18" charset="0"/>
                    <a:ea typeface="Cambria Math" panose="02040503050406030204" pitchFamily="18" charset="0"/>
                  </a:rPr>
                  <a:t> </a:t>
                </a:r>
                <a:r>
                  <a:rPr lang="de-DE" sz="1400" dirty="0" err="1">
                    <a:latin typeface="Cambria Math" panose="02040503050406030204" pitchFamily="18" charset="0"/>
                    <a:ea typeface="Cambria Math" panose="02040503050406030204" pitchFamily="18" charset="0"/>
                  </a:rPr>
                  <a:t>one</a:t>
                </a:r>
                <a:r>
                  <a:rPr lang="de-DE" sz="1400" dirty="0">
                    <a:latin typeface="Cambria Math" panose="02040503050406030204" pitchFamily="18" charset="0"/>
                    <a:ea typeface="Cambria Math" panose="02040503050406030204" pitchFamily="18" charset="0"/>
                  </a:rPr>
                  <a:t> </a:t>
                </a:r>
                <a:r>
                  <a:rPr lang="de-DE" sz="1400" dirty="0" err="1">
                    <a:latin typeface="Cambria Math" panose="02040503050406030204" pitchFamily="18" charset="0"/>
                    <a:ea typeface="Cambria Math" panose="02040503050406030204" pitchFamily="18" charset="0"/>
                  </a:rPr>
                  <a:t>tuple</a:t>
                </a:r>
                <a:endParaRPr lang="de-DE" sz="1400" dirty="0">
                  <a:latin typeface="Cambria Math" panose="02040503050406030204" pitchFamily="18" charset="0"/>
                  <a:ea typeface="Cambria Math" panose="02040503050406030204" pitchFamily="18" charset="0"/>
                </a:endParaRPr>
              </a:p>
              <a:p>
                <a:r>
                  <a:rPr lang="el-GR" b="1" i="1" dirty="0"/>
                  <a:t>ε</a:t>
                </a:r>
                <a:r>
                  <a:rPr lang="el-GR" dirty="0"/>
                  <a:t> </a:t>
                </a:r>
                <a:r>
                  <a:rPr lang="de-DE" sz="1400" dirty="0" err="1">
                    <a:latin typeface="Cambria Math" panose="02040503050406030204" pitchFamily="18" charset="0"/>
                    <a:ea typeface="Cambria Math" panose="02040503050406030204" pitchFamily="18" charset="0"/>
                  </a:rPr>
                  <a:t>is</a:t>
                </a:r>
                <a:r>
                  <a:rPr lang="de-DE" sz="1400" dirty="0">
                    <a:latin typeface="Cambria Math" panose="02040503050406030204" pitchFamily="18" charset="0"/>
                    <a:ea typeface="Cambria Math" panose="02040503050406030204" pitchFamily="18" charset="0"/>
                  </a:rPr>
                  <a:t> </a:t>
                </a:r>
                <a:r>
                  <a:rPr lang="de-DE" sz="1400" dirty="0" err="1">
                    <a:latin typeface="Cambria Math" panose="02040503050406030204" pitchFamily="18" charset="0"/>
                    <a:ea typeface="Cambria Math" panose="02040503050406030204" pitchFamily="18" charset="0"/>
                  </a:rPr>
                  <a:t>the</a:t>
                </a:r>
                <a:r>
                  <a:rPr lang="de-DE" sz="1400" dirty="0">
                    <a:latin typeface="Cambria Math" panose="02040503050406030204" pitchFamily="18" charset="0"/>
                    <a:ea typeface="Cambria Math" panose="02040503050406030204" pitchFamily="18" charset="0"/>
                  </a:rPr>
                  <a:t> </a:t>
                </a:r>
                <a:r>
                  <a:rPr lang="de-DE" sz="1400" dirty="0" err="1">
                    <a:latin typeface="Cambria Math" panose="02040503050406030204" pitchFamily="18" charset="0"/>
                    <a:ea typeface="Cambria Math" panose="02040503050406030204" pitchFamily="18" charset="0"/>
                  </a:rPr>
                  <a:t>public</a:t>
                </a:r>
                <a:r>
                  <a:rPr lang="de-DE" sz="1400" dirty="0">
                    <a:latin typeface="Cambria Math" panose="02040503050406030204" pitchFamily="18" charset="0"/>
                    <a:ea typeface="Cambria Math" panose="02040503050406030204" pitchFamily="18" charset="0"/>
                  </a:rPr>
                  <a:t> </a:t>
                </a:r>
                <a:r>
                  <a:rPr lang="de-DE" sz="1400" dirty="0" err="1">
                    <a:latin typeface="Cambria Math" panose="02040503050406030204" pitchFamily="18" charset="0"/>
                    <a:ea typeface="Cambria Math" panose="02040503050406030204" pitchFamily="18" charset="0"/>
                  </a:rPr>
                  <a:t>privacy</a:t>
                </a:r>
                <a:r>
                  <a:rPr lang="de-DE" sz="1400" dirty="0">
                    <a:latin typeface="Cambria Math" panose="02040503050406030204" pitchFamily="18" charset="0"/>
                    <a:ea typeface="Cambria Math" panose="02040503050406030204" pitchFamily="18" charset="0"/>
                  </a:rPr>
                  <a:t> </a:t>
                </a:r>
                <a:r>
                  <a:rPr lang="de-DE" sz="1400" dirty="0" err="1">
                    <a:latin typeface="Cambria Math" panose="02040503050406030204" pitchFamily="18" charset="0"/>
                    <a:ea typeface="Cambria Math" panose="02040503050406030204" pitchFamily="18" charset="0"/>
                  </a:rPr>
                  <a:t>parameter</a:t>
                </a:r>
                <a:r>
                  <a:rPr lang="de-DE" sz="1400" dirty="0">
                    <a:latin typeface="Cambria Math" panose="02040503050406030204" pitchFamily="18" charset="0"/>
                    <a:ea typeface="Cambria Math" panose="02040503050406030204" pitchFamily="18" charset="0"/>
                  </a:rPr>
                  <a:t> </a:t>
                </a:r>
                <a:endParaRPr lang="de-DE" dirty="0">
                  <a:latin typeface="Cambria Math" panose="02040503050406030204" pitchFamily="18" charset="0"/>
                  <a:ea typeface="Cambria Math" panose="02040503050406030204" pitchFamily="18" charset="0"/>
                </a:endParaRPr>
              </a:p>
            </p:txBody>
          </p:sp>
        </mc:Choice>
        <mc:Fallback xmlns="">
          <p:sp>
            <p:nvSpPr>
              <p:cNvPr id="4" name="Textfeld 3">
                <a:extLst>
                  <a:ext uri="{FF2B5EF4-FFF2-40B4-BE49-F238E27FC236}">
                    <a16:creationId xmlns:a16="http://schemas.microsoft.com/office/drawing/2014/main" id="{E66F0EFE-12FE-402D-9616-3BAADDB9E1D5}"/>
                  </a:ext>
                </a:extLst>
              </p:cNvPr>
              <p:cNvSpPr txBox="1">
                <a:spLocks noRot="1" noChangeAspect="1" noMove="1" noResize="1" noEditPoints="1" noAdjustHandles="1" noChangeArrowheads="1" noChangeShapeType="1" noTextEdit="1"/>
              </p:cNvSpPr>
              <p:nvPr/>
            </p:nvSpPr>
            <p:spPr bwMode="auto">
              <a:xfrm>
                <a:off x="7343844" y="1896662"/>
                <a:ext cx="4417079" cy="2862322"/>
              </a:xfrm>
              <a:prstGeom prst="rect">
                <a:avLst/>
              </a:prstGeom>
              <a:blipFill>
                <a:blip r:embed="rId5"/>
                <a:stretch>
                  <a:fillRect l="-1243" t="-1277" b="-2340"/>
                </a:stretch>
              </a:blipFill>
              <a:ln>
                <a:noFill/>
              </a:ln>
            </p:spPr>
            <p:txBody>
              <a:bodyPr/>
              <a:lstStyle/>
              <a:p>
                <a:r>
                  <a:rPr lang="de-DE">
                    <a:noFill/>
                  </a:rPr>
                  <a:t> </a:t>
                </a:r>
              </a:p>
            </p:txBody>
          </p:sp>
        </mc:Fallback>
      </mc:AlternateContent>
    </p:spTree>
    <p:extLst>
      <p:ext uri="{BB962C8B-B14F-4D97-AF65-F5344CB8AC3E}">
        <p14:creationId xmlns:p14="http://schemas.microsoft.com/office/powerpoint/2010/main" val="1422048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47106"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32693"/>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Trusted Execution Environments</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46</a:t>
            </a:fld>
            <a:endParaRPr lang="de-DE"/>
          </a:p>
        </p:txBody>
      </p:sp>
      <p:sp>
        <p:nvSpPr>
          <p:cNvPr id="5" name="Textfeld 4">
            <a:extLst>
              <a:ext uri="{FF2B5EF4-FFF2-40B4-BE49-F238E27FC236}">
                <a16:creationId xmlns:a16="http://schemas.microsoft.com/office/drawing/2014/main" id="{32885C71-C0C1-41EB-9A62-25E45E5F0FD8}"/>
              </a:ext>
            </a:extLst>
          </p:cNvPr>
          <p:cNvSpPr txBox="1"/>
          <p:nvPr/>
        </p:nvSpPr>
        <p:spPr bwMode="auto">
          <a:xfrm>
            <a:off x="332903" y="1268760"/>
            <a:ext cx="6556237" cy="507831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t>Trusted execution environments (TEEs) are </a:t>
            </a:r>
            <a:r>
              <a:rPr lang="en-US" u="sng" dirty="0"/>
              <a:t>secure areas of a main processor</a:t>
            </a:r>
            <a:r>
              <a:rPr lang="en-US" dirty="0"/>
              <a:t> that guarantee code and data loaded inside to be protected with respect to confidentiality </a:t>
            </a:r>
            <a:r>
              <a:rPr lang="de-DE" dirty="0"/>
              <a:t>and </a:t>
            </a:r>
            <a:r>
              <a:rPr lang="de-DE" dirty="0" err="1"/>
              <a:t>integrity</a:t>
            </a:r>
            <a:r>
              <a:rPr lang="de-DE" dirty="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en-US" dirty="0"/>
              <a:t>Four of the selected papers use TEEs in order to enhance these characteristics. All of these papers use Software Guard Extensions (SGX), which are security-related instruction codes built into modern Intel CPUs where TEEs </a:t>
            </a:r>
            <a:r>
              <a:rPr lang="de-DE" dirty="0" err="1"/>
              <a:t>can</a:t>
            </a:r>
            <a:r>
              <a:rPr lang="de-DE" dirty="0"/>
              <a:t> </a:t>
            </a:r>
            <a:r>
              <a:rPr lang="de-DE" dirty="0" err="1"/>
              <a:t>be</a:t>
            </a:r>
            <a:r>
              <a:rPr lang="de-DE" dirty="0"/>
              <a:t> </a:t>
            </a:r>
            <a:r>
              <a:rPr lang="de-DE" dirty="0" err="1"/>
              <a:t>built</a:t>
            </a:r>
            <a:r>
              <a:rPr lang="de-DE" dirty="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en-US" dirty="0"/>
              <a:t>SGX are able to prove the correct execution of programs (attested execution) by issuing remote attestation, digital signatures and the private hardware key over the program and an execution output.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regions of memory used for the execution of the code </a:t>
            </a:r>
            <a:r>
              <a:rPr lang="de-DE" dirty="0" err="1"/>
              <a:t>are</a:t>
            </a:r>
            <a:r>
              <a:rPr lang="de-DE" dirty="0"/>
              <a:t> </a:t>
            </a:r>
            <a:r>
              <a:rPr lang="de-DE" dirty="0" err="1"/>
              <a:t>called</a:t>
            </a:r>
            <a:r>
              <a:rPr lang="de-DE" dirty="0"/>
              <a:t> </a:t>
            </a:r>
            <a:r>
              <a:rPr lang="de-DE" dirty="0" err="1"/>
              <a:t>enclaves</a:t>
            </a:r>
            <a:r>
              <a:rPr lang="de-DE" dirty="0"/>
              <a:t>.</a:t>
            </a:r>
          </a:p>
        </p:txBody>
      </p:sp>
      <p:pic>
        <p:nvPicPr>
          <p:cNvPr id="7" name="Grafik 6" descr="Ein Bild, das Text enthält.&#10;&#10;Automatisch generierte Beschreibung">
            <a:extLst>
              <a:ext uri="{FF2B5EF4-FFF2-40B4-BE49-F238E27FC236}">
                <a16:creationId xmlns:a16="http://schemas.microsoft.com/office/drawing/2014/main" id="{07E66D56-AA7C-4AEC-9358-0537BEF2B3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9183" y="2299310"/>
            <a:ext cx="4346848" cy="2463214"/>
          </a:xfrm>
          <a:prstGeom prst="rect">
            <a:avLst/>
          </a:prstGeom>
        </p:spPr>
      </p:pic>
    </p:spTree>
    <p:extLst>
      <p:ext uri="{BB962C8B-B14F-4D97-AF65-F5344CB8AC3E}">
        <p14:creationId xmlns:p14="http://schemas.microsoft.com/office/powerpoint/2010/main" val="2921815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48130"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Slide Number Placeholder 2"/>
          <p:cNvSpPr>
            <a:spLocks noGrp="1"/>
          </p:cNvSpPr>
          <p:nvPr>
            <p:ph type="sldNum" sz="quarter" idx="12"/>
          </p:nvPr>
        </p:nvSpPr>
        <p:spPr bwMode="auto"/>
        <p:txBody>
          <a:bodyPr/>
          <a:lstStyle/>
          <a:p>
            <a:pPr>
              <a:defRPr/>
            </a:pPr>
            <a:fld id="{53F79391-FD8B-4951-B07A-A389C4C7CA7B}" type="slidenum">
              <a:rPr lang="de-DE"/>
              <a:t>47</a:t>
            </a:fld>
            <a:endParaRPr lang="de-DE"/>
          </a:p>
        </p:txBody>
      </p:sp>
      <p:sp>
        <p:nvSpPr>
          <p:cNvPr id="6"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9" name="Title 1">
            <a:extLst>
              <a:ext uri="{FF2B5EF4-FFF2-40B4-BE49-F238E27FC236}">
                <a16:creationId xmlns:a16="http://schemas.microsoft.com/office/drawing/2014/main" id="{CF9461C0-EFAE-48A8-B415-2D24A0FD1E39}"/>
              </a:ext>
            </a:extLst>
          </p:cNvPr>
          <p:cNvSpPr>
            <a:spLocks/>
          </p:cNvSpPr>
          <p:nvPr/>
        </p:nvSpPr>
        <p:spPr bwMode="auto">
          <a:xfrm>
            <a:off x="334434" y="404019"/>
            <a:ext cx="10586102" cy="36068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de-DE" dirty="0" err="1"/>
              <a:t>Results</a:t>
            </a:r>
            <a:r>
              <a:rPr lang="de-DE" dirty="0"/>
              <a:t> </a:t>
            </a:r>
            <a:r>
              <a:rPr lang="de-DE" dirty="0" err="1"/>
              <a:t>from</a:t>
            </a:r>
            <a:r>
              <a:rPr lang="de-DE" dirty="0"/>
              <a:t> </a:t>
            </a:r>
            <a:r>
              <a:rPr lang="de-DE" dirty="0" err="1"/>
              <a:t>the</a:t>
            </a:r>
            <a:r>
              <a:rPr lang="de-DE" dirty="0"/>
              <a:t> </a:t>
            </a:r>
            <a:r>
              <a:rPr lang="de-DE" dirty="0" err="1"/>
              <a:t>Literature</a:t>
            </a:r>
            <a:r>
              <a:rPr lang="de-DE" dirty="0"/>
              <a:t> Review</a:t>
            </a:r>
          </a:p>
        </p:txBody>
      </p:sp>
      <p:sp>
        <p:nvSpPr>
          <p:cNvPr id="10" name="Textfeld 9">
            <a:extLst>
              <a:ext uri="{FF2B5EF4-FFF2-40B4-BE49-F238E27FC236}">
                <a16:creationId xmlns:a16="http://schemas.microsoft.com/office/drawing/2014/main" id="{AFDB3BE6-ECBE-47A1-A92F-218060EC6FDF}"/>
              </a:ext>
            </a:extLst>
          </p:cNvPr>
          <p:cNvSpPr txBox="1"/>
          <p:nvPr/>
        </p:nvSpPr>
        <p:spPr bwMode="auto">
          <a:xfrm>
            <a:off x="332903" y="1124744"/>
            <a:ext cx="1087566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i="1" u="sng" dirty="0"/>
              <a:t>RQ1</a:t>
            </a:r>
            <a:r>
              <a:rPr lang="en-US" sz="1600" b="1" i="1" dirty="0"/>
              <a:t>: 	What are the current research gaps and problems in the implementation </a:t>
            </a:r>
          </a:p>
          <a:p>
            <a:r>
              <a:rPr lang="en-US" sz="1600" b="1" i="1" dirty="0"/>
              <a:t>	of privacy-preserving data markets for IoT devices?</a:t>
            </a:r>
          </a:p>
        </p:txBody>
      </p:sp>
      <p:sp>
        <p:nvSpPr>
          <p:cNvPr id="8" name="Oval 4">
            <a:extLst>
              <a:ext uri="{FF2B5EF4-FFF2-40B4-BE49-F238E27FC236}">
                <a16:creationId xmlns:a16="http://schemas.microsoft.com/office/drawing/2014/main" id="{6562A99D-8DF8-42EA-9EDC-23F37B331AB3}"/>
              </a:ext>
            </a:extLst>
          </p:cNvPr>
          <p:cNvSpPr>
            <a:spLocks noChangeAspect="1"/>
          </p:cNvSpPr>
          <p:nvPr/>
        </p:nvSpPr>
        <p:spPr bwMode="auto">
          <a:xfrm>
            <a:off x="347110" y="980728"/>
            <a:ext cx="776166" cy="776166"/>
          </a:xfrm>
          <a:prstGeom prst="ellipse">
            <a:avLst/>
          </a:prstGeom>
          <a:solidFill>
            <a:srgbClr val="003359"/>
          </a:solidFill>
          <a:ln>
            <a:noFill/>
          </a:ln>
          <a:effectLst>
            <a:outerShdw blurRad="50800" dist="38100" dir="2700000" algn="tl" rotWithShape="0">
              <a:prstClr val="black">
                <a:alpha val="40000"/>
              </a:prstClr>
            </a:outerShdw>
          </a:effectLst>
        </p:spPr>
        <p:style>
          <a:lnRef idx="0">
            <a:srgbClr val="000000"/>
          </a:lnRef>
          <a:fillRef idx="0">
            <a:srgbClr val="000000"/>
          </a:fillRef>
          <a:effectRef idx="0">
            <a:srgbClr val="000000"/>
          </a:effectRef>
          <a:fontRef idx="minor">
            <a:schemeClr val="lt1"/>
          </a:fontRef>
        </p:style>
        <p:txBody>
          <a:bodyPr rtlCol="0" anchor="ctr"/>
          <a:lstStyle/>
          <a:p>
            <a:pPr algn="ctr">
              <a:defRPr/>
            </a:pPr>
            <a:r>
              <a:rPr lang="en-US" sz="1100"/>
              <a:t>RQ1</a:t>
            </a:r>
            <a:endParaRPr/>
          </a:p>
        </p:txBody>
      </p:sp>
      <p:graphicFrame>
        <p:nvGraphicFramePr>
          <p:cNvPr id="51" name="Tabelle 174">
            <a:extLst>
              <a:ext uri="{FF2B5EF4-FFF2-40B4-BE49-F238E27FC236}">
                <a16:creationId xmlns:a16="http://schemas.microsoft.com/office/drawing/2014/main" id="{4F0D8D69-D6F7-4453-BBDE-6C477B9E43CF}"/>
              </a:ext>
            </a:extLst>
          </p:cNvPr>
          <p:cNvGraphicFramePr>
            <a:graphicFrameLocks noGrp="1"/>
          </p:cNvGraphicFramePr>
          <p:nvPr>
            <p:extLst>
              <p:ext uri="{D42A27DB-BD31-4B8C-83A1-F6EECF244321}">
                <p14:modId xmlns:p14="http://schemas.microsoft.com/office/powerpoint/2010/main" val="1124232401"/>
              </p:ext>
            </p:extLst>
          </p:nvPr>
        </p:nvGraphicFramePr>
        <p:xfrm>
          <a:off x="347110" y="1900910"/>
          <a:ext cx="11510457" cy="4520300"/>
        </p:xfrm>
        <a:graphic>
          <a:graphicData uri="http://schemas.openxmlformats.org/drawingml/2006/table">
            <a:tbl>
              <a:tblPr firstRow="1" bandRow="1">
                <a:tableStyleId>{5940675A-B579-460E-94D1-54222C63F5DA}</a:tableStyleId>
              </a:tblPr>
              <a:tblGrid>
                <a:gridCol w="1788450">
                  <a:extLst>
                    <a:ext uri="{9D8B030D-6E8A-4147-A177-3AD203B41FA5}">
                      <a16:colId xmlns:a16="http://schemas.microsoft.com/office/drawing/2014/main" val="3264007291"/>
                    </a:ext>
                  </a:extLst>
                </a:gridCol>
                <a:gridCol w="9722007">
                  <a:extLst>
                    <a:ext uri="{9D8B030D-6E8A-4147-A177-3AD203B41FA5}">
                      <a16:colId xmlns:a16="http://schemas.microsoft.com/office/drawing/2014/main" val="74070375"/>
                    </a:ext>
                  </a:extLst>
                </a:gridCol>
              </a:tblGrid>
              <a:tr h="523777">
                <a:tc>
                  <a:txBody>
                    <a:bodyPr/>
                    <a:lstStyle/>
                    <a:p>
                      <a:r>
                        <a:rPr lang="de-DE" sz="1400" b="1" dirty="0" err="1">
                          <a:solidFill>
                            <a:schemeClr val="bg1"/>
                          </a:solidFill>
                        </a:rPr>
                        <a:t>Challege</a:t>
                      </a:r>
                      <a:endParaRPr lang="de-DE" sz="1400" b="1" dirty="0">
                        <a:solidFill>
                          <a:schemeClr val="bg1"/>
                        </a:solidFill>
                      </a:endParaRPr>
                    </a:p>
                  </a:txBody>
                  <a:tcPr>
                    <a:solidFill>
                      <a:schemeClr val="tx1">
                        <a:lumMod val="65000"/>
                        <a:lumOff val="35000"/>
                      </a:schemeClr>
                    </a:solidFill>
                  </a:tcPr>
                </a:tc>
                <a:tc>
                  <a:txBody>
                    <a:bodyPr/>
                    <a:lstStyle/>
                    <a:p>
                      <a:r>
                        <a:rPr lang="de-DE" sz="1400" b="1" dirty="0">
                          <a:solidFill>
                            <a:schemeClr val="bg1"/>
                          </a:solidFill>
                        </a:rPr>
                        <a:t>Description</a:t>
                      </a:r>
                    </a:p>
                  </a:txBody>
                  <a:tcPr>
                    <a:solidFill>
                      <a:schemeClr val="tx1">
                        <a:lumMod val="65000"/>
                        <a:lumOff val="35000"/>
                      </a:schemeClr>
                    </a:solidFill>
                  </a:tcPr>
                </a:tc>
                <a:extLst>
                  <a:ext uri="{0D108BD9-81ED-4DB2-BD59-A6C34878D82A}">
                    <a16:rowId xmlns:a16="http://schemas.microsoft.com/office/drawing/2014/main" val="519561856"/>
                  </a:ext>
                </a:extLst>
              </a:tr>
              <a:tr h="523777">
                <a:tc>
                  <a:txBody>
                    <a:bodyPr/>
                    <a:lstStyle/>
                    <a:p>
                      <a:r>
                        <a:rPr lang="de-DE" sz="1200" b="1" dirty="0"/>
                        <a:t>Third-party </a:t>
                      </a:r>
                      <a:r>
                        <a:rPr lang="de-DE" sz="1200" b="1" dirty="0" err="1"/>
                        <a:t>trust</a:t>
                      </a:r>
                      <a:endParaRPr lang="de-DE" sz="1200" b="1" dirty="0"/>
                    </a:p>
                  </a:txBody>
                  <a:tcPr/>
                </a:tc>
                <a:tc>
                  <a:txBody>
                    <a:bodyPr/>
                    <a:lstStyle/>
                    <a:p>
                      <a:r>
                        <a:rPr lang="en-US" sz="800" b="0" i="1" u="none" strike="noStrike" baseline="0" dirty="0">
                          <a:solidFill>
                            <a:schemeClr val="tx1"/>
                          </a:solidFill>
                          <a:latin typeface="+mn-lt"/>
                          <a:ea typeface="+mn-ea"/>
                          <a:cs typeface="+mn-cs"/>
                        </a:rPr>
                        <a:t>It is difficult to achieve fairness in data marketplaces without a trusted third-party [2]. Besides fairness, many other requirements expected in existing data markets (such as security and reliability) cannot be guaranteed without a mediating </a:t>
                      </a:r>
                      <a:r>
                        <a:rPr lang="de-DE" sz="800" b="0" i="1" u="none" strike="noStrike" baseline="0" dirty="0" err="1">
                          <a:solidFill>
                            <a:schemeClr val="tx1"/>
                          </a:solidFill>
                          <a:latin typeface="+mn-lt"/>
                          <a:ea typeface="+mn-ea"/>
                          <a:cs typeface="+mn-cs"/>
                        </a:rPr>
                        <a:t>third</a:t>
                      </a:r>
                      <a:r>
                        <a:rPr lang="de-DE" sz="800" b="0" i="1" u="none" strike="noStrike" baseline="0" dirty="0">
                          <a:solidFill>
                            <a:schemeClr val="tx1"/>
                          </a:solidFill>
                          <a:latin typeface="+mn-lt"/>
                          <a:ea typeface="+mn-ea"/>
                          <a:cs typeface="+mn-cs"/>
                        </a:rPr>
                        <a:t>-party [3]. </a:t>
                      </a:r>
                      <a:r>
                        <a:rPr lang="en-US" sz="800" b="0" i="1" u="none" strike="noStrike" baseline="0" dirty="0">
                          <a:solidFill>
                            <a:schemeClr val="tx1"/>
                          </a:solidFill>
                          <a:latin typeface="+mn-lt"/>
                          <a:ea typeface="+mn-ea"/>
                          <a:cs typeface="+mn-cs"/>
                        </a:rPr>
                        <a:t>Besides requiring trust, a mediating third-party has other issues, such as costs. </a:t>
                      </a:r>
                      <a:endParaRPr lang="de-DE" sz="800" i="1" u="sng" dirty="0"/>
                    </a:p>
                  </a:txBody>
                  <a:tcPr/>
                </a:tc>
                <a:extLst>
                  <a:ext uri="{0D108BD9-81ED-4DB2-BD59-A6C34878D82A}">
                    <a16:rowId xmlns:a16="http://schemas.microsoft.com/office/drawing/2014/main" val="117461019"/>
                  </a:ext>
                </a:extLst>
              </a:tr>
              <a:tr h="523777">
                <a:tc>
                  <a:txBody>
                    <a:bodyPr/>
                    <a:lstStyle/>
                    <a:p>
                      <a:r>
                        <a:rPr lang="de-DE" sz="1200" b="1" dirty="0" err="1"/>
                        <a:t>Truthfulness</a:t>
                      </a:r>
                      <a:r>
                        <a:rPr lang="de-DE" sz="1200" b="1" dirty="0"/>
                        <a:t> vs. Privacy </a:t>
                      </a:r>
                      <a:r>
                        <a:rPr lang="de-DE" sz="1200" b="1" dirty="0" err="1"/>
                        <a:t>preservation</a:t>
                      </a:r>
                      <a:endParaRPr lang="de-DE" sz="1200" b="1" dirty="0"/>
                    </a:p>
                  </a:txBody>
                  <a:tcPr/>
                </a:tc>
                <a:tc>
                  <a:txBody>
                    <a:bodyPr/>
                    <a:lstStyle/>
                    <a:p>
                      <a:r>
                        <a:rPr lang="en-US" sz="800" b="0" i="1" u="none" strike="noStrike" baseline="0" dirty="0">
                          <a:solidFill>
                            <a:schemeClr val="tx1"/>
                          </a:solidFill>
                          <a:latin typeface="+mn-lt"/>
                          <a:ea typeface="+mn-ea"/>
                          <a:cs typeface="+mn-cs"/>
                        </a:rPr>
                        <a:t>It is difficult to guarantee the truthfulness of both data collection and processing if the data is constrained with privacy requirements [4]. If the first challenge presented in this section dealt with trusting a third party with one’s own data, this challenge deals with trusting the data owner or the data processor with their </a:t>
                      </a:r>
                      <a:r>
                        <a:rPr lang="de-DE" sz="800" b="0" i="1" u="none" strike="noStrike" baseline="0" dirty="0">
                          <a:solidFill>
                            <a:schemeClr val="tx1"/>
                          </a:solidFill>
                          <a:latin typeface="+mn-lt"/>
                          <a:ea typeface="+mn-ea"/>
                          <a:cs typeface="+mn-cs"/>
                        </a:rPr>
                        <a:t>own </a:t>
                      </a:r>
                      <a:r>
                        <a:rPr lang="de-DE" sz="800" b="0" i="1" u="none" strike="noStrike" baseline="0" dirty="0" err="1">
                          <a:solidFill>
                            <a:schemeClr val="tx1"/>
                          </a:solidFill>
                          <a:latin typeface="+mn-lt"/>
                          <a:ea typeface="+mn-ea"/>
                          <a:cs typeface="+mn-cs"/>
                        </a:rPr>
                        <a:t>data</a:t>
                      </a:r>
                      <a:r>
                        <a:rPr lang="de-DE" sz="800" b="0" i="1" u="none" strike="noStrike" baseline="0" dirty="0">
                          <a:solidFill>
                            <a:schemeClr val="tx1"/>
                          </a:solidFill>
                          <a:latin typeface="+mn-lt"/>
                          <a:ea typeface="+mn-ea"/>
                          <a:cs typeface="+mn-cs"/>
                        </a:rPr>
                        <a:t>.</a:t>
                      </a:r>
                      <a:endParaRPr lang="de-DE" sz="800" i="1" u="sng" dirty="0"/>
                    </a:p>
                  </a:txBody>
                  <a:tcPr/>
                </a:tc>
                <a:extLst>
                  <a:ext uri="{0D108BD9-81ED-4DB2-BD59-A6C34878D82A}">
                    <a16:rowId xmlns:a16="http://schemas.microsoft.com/office/drawing/2014/main" val="1611887621"/>
                  </a:ext>
                </a:extLst>
              </a:tr>
              <a:tr h="523777">
                <a:tc>
                  <a:txBody>
                    <a:bodyPr/>
                    <a:lstStyle/>
                    <a:p>
                      <a:r>
                        <a:rPr lang="de-DE" sz="1200" b="1" dirty="0" err="1"/>
                        <a:t>Accountability</a:t>
                      </a:r>
                      <a:r>
                        <a:rPr lang="de-DE" sz="1200" b="1" dirty="0"/>
                        <a:t> </a:t>
                      </a:r>
                      <a:r>
                        <a:rPr lang="de-DE" sz="1200" b="1" dirty="0" err="1"/>
                        <a:t>vs</a:t>
                      </a:r>
                      <a:r>
                        <a:rPr lang="de-DE" sz="1200" b="1" dirty="0"/>
                        <a:t> </a:t>
                      </a:r>
                      <a:r>
                        <a:rPr lang="de-DE" sz="1200" b="1" dirty="0" err="1"/>
                        <a:t>privacy</a:t>
                      </a:r>
                      <a:r>
                        <a:rPr lang="de-DE" sz="1200" b="1" dirty="0"/>
                        <a:t> </a:t>
                      </a:r>
                      <a:r>
                        <a:rPr lang="de-DE" sz="1200" b="1" dirty="0" err="1"/>
                        <a:t>preservation</a:t>
                      </a:r>
                      <a:endParaRPr lang="de-DE" sz="1200" b="1" dirty="0"/>
                    </a:p>
                  </a:txBody>
                  <a:tcPr/>
                </a:tc>
                <a:tc>
                  <a:txBody>
                    <a:bodyPr/>
                    <a:lstStyle/>
                    <a:p>
                      <a:r>
                        <a:rPr lang="en-US" sz="800" b="0" i="1" u="none" strike="noStrike" baseline="0" dirty="0">
                          <a:solidFill>
                            <a:schemeClr val="tx1"/>
                          </a:solidFill>
                          <a:latin typeface="+mn-lt"/>
                          <a:ea typeface="+mn-ea"/>
                          <a:cs typeface="+mn-cs"/>
                        </a:rPr>
                        <a:t>Privacy preservation contradicts accountability (data traceability and provenance) as much as it contradicts truthfulness. In this case, it is not the content of the data that is questioned, but its origin. Should one party provide dishonest data, efficient mechanisms must be implemented in data marketplaces in order to hold that party accountable and be able to take countermeasures against that party (e.g. banning that party from further participating in the data trading platform). This requirement violates the privacy need for impeding </a:t>
                      </a:r>
                      <a:r>
                        <a:rPr lang="de-DE" sz="800" b="0" i="1" u="none" strike="noStrike" baseline="0" dirty="0" err="1">
                          <a:solidFill>
                            <a:schemeClr val="tx1"/>
                          </a:solidFill>
                          <a:latin typeface="+mn-lt"/>
                          <a:ea typeface="+mn-ea"/>
                          <a:cs typeface="+mn-cs"/>
                        </a:rPr>
                        <a:t>reidentification</a:t>
                      </a:r>
                      <a:r>
                        <a:rPr lang="de-DE" sz="800" b="0" i="1" u="none" strike="noStrike" baseline="0" dirty="0">
                          <a:solidFill>
                            <a:schemeClr val="tx1"/>
                          </a:solidFill>
                          <a:latin typeface="+mn-lt"/>
                          <a:ea typeface="+mn-ea"/>
                          <a:cs typeface="+mn-cs"/>
                        </a:rPr>
                        <a:t>.</a:t>
                      </a:r>
                      <a:endParaRPr lang="de-DE" sz="800" i="1" u="sng" dirty="0"/>
                    </a:p>
                  </a:txBody>
                  <a:tcPr/>
                </a:tc>
                <a:extLst>
                  <a:ext uri="{0D108BD9-81ED-4DB2-BD59-A6C34878D82A}">
                    <a16:rowId xmlns:a16="http://schemas.microsoft.com/office/drawing/2014/main" val="1628600449"/>
                  </a:ext>
                </a:extLst>
              </a:tr>
              <a:tr h="266832">
                <a:tc>
                  <a:txBody>
                    <a:bodyPr/>
                    <a:lstStyle/>
                    <a:p>
                      <a:r>
                        <a:rPr lang="de-DE" sz="1200" b="1" dirty="0"/>
                        <a:t>Legal </a:t>
                      </a:r>
                      <a:r>
                        <a:rPr lang="de-DE" sz="1200" b="1" dirty="0" err="1"/>
                        <a:t>challenges</a:t>
                      </a:r>
                      <a:endParaRPr lang="de-DE" sz="1200" b="1" dirty="0"/>
                    </a:p>
                  </a:txBody>
                  <a:tcPr/>
                </a:tc>
                <a:tc>
                  <a:txBody>
                    <a:bodyPr/>
                    <a:lstStyle/>
                    <a:p>
                      <a:r>
                        <a:rPr lang="en-US" sz="800" b="0" i="1" u="sng" strike="noStrike" baseline="0" dirty="0">
                          <a:solidFill>
                            <a:schemeClr val="tx1"/>
                          </a:solidFill>
                          <a:latin typeface="+mn-lt"/>
                          <a:ea typeface="+mn-ea"/>
                          <a:cs typeface="+mn-cs"/>
                        </a:rPr>
                        <a:t>4 main challenges</a:t>
                      </a:r>
                      <a:r>
                        <a:rPr lang="en-US" sz="800" b="0" i="1" u="none" strike="noStrike" baseline="0" dirty="0">
                          <a:solidFill>
                            <a:schemeClr val="tx1"/>
                          </a:solidFill>
                          <a:latin typeface="+mn-lt"/>
                          <a:ea typeface="+mn-ea"/>
                          <a:cs typeface="+mn-cs"/>
                        </a:rPr>
                        <a:t>:</a:t>
                      </a:r>
                    </a:p>
                    <a:p>
                      <a:r>
                        <a:rPr lang="en-US" sz="800" b="0" i="1" u="none" strike="noStrike" baseline="0" dirty="0">
                          <a:solidFill>
                            <a:schemeClr val="tx1"/>
                          </a:solidFill>
                          <a:latin typeface="+mn-lt"/>
                          <a:ea typeface="+mn-ea"/>
                          <a:cs typeface="+mn-cs"/>
                        </a:rPr>
                        <a:t>Firstly, most pieces of legislation center around fuzzy notations of “personal identifiable information” (PII). These notations are quickly deprecated as new IoT technologies unlock and combine new datasets that can enable identification and make the distinction of PII and non-PII almost impossible. Secondly, the timeliness of legislation is a big issue since laws in most countries are passed at a much slower pace than technology advancements are researched. Thirdly, many of the privacy breaches go unnoticed: an impressive “shadow market” for private data. This market’s shadow existence “undermines its long-term viability, making all its players operate at the edge of what is ethically sustainable” [7]. Lastly, the economic aspect of privacy is still favorable of those that disregard privacy legislation.</a:t>
                      </a:r>
                      <a:endParaRPr lang="de-DE" sz="800" i="1" u="sng" dirty="0"/>
                    </a:p>
                  </a:txBody>
                  <a:tcPr/>
                </a:tc>
                <a:extLst>
                  <a:ext uri="{0D108BD9-81ED-4DB2-BD59-A6C34878D82A}">
                    <a16:rowId xmlns:a16="http://schemas.microsoft.com/office/drawing/2014/main" val="3616473713"/>
                  </a:ext>
                </a:extLst>
              </a:tr>
              <a:tr h="352552">
                <a:tc>
                  <a:txBody>
                    <a:bodyPr/>
                    <a:lstStyle/>
                    <a:p>
                      <a:r>
                        <a:rPr lang="de-DE" sz="1200" b="1" dirty="0"/>
                        <a:t>Security </a:t>
                      </a:r>
                      <a:r>
                        <a:rPr lang="de-DE" sz="1200" b="1" dirty="0" err="1"/>
                        <a:t>challenges</a:t>
                      </a:r>
                      <a:endParaRPr lang="de-DE" sz="1200" b="1" dirty="0"/>
                    </a:p>
                  </a:txBody>
                  <a:tcPr/>
                </a:tc>
                <a:tc>
                  <a:txBody>
                    <a:bodyPr/>
                    <a:lstStyle/>
                    <a:p>
                      <a:r>
                        <a:rPr lang="en-US" sz="800" b="0" i="1" u="none" strike="noStrike" baseline="0" dirty="0">
                          <a:solidFill>
                            <a:schemeClr val="tx1"/>
                          </a:solidFill>
                          <a:latin typeface="+mn-lt"/>
                          <a:ea typeface="+mn-ea"/>
                          <a:cs typeface="+mn-cs"/>
                        </a:rPr>
                        <a:t>When discussing security, we define it as a measure to provide confidentiality. Confidentiality refers to protecting information from being accessed by unauthorized parties or in other words, only authorized can gain access to sensitive data [5].</a:t>
                      </a:r>
                      <a:endParaRPr lang="de-DE" sz="800" i="1" u="sng" dirty="0"/>
                    </a:p>
                  </a:txBody>
                  <a:tcPr/>
                </a:tc>
                <a:extLst>
                  <a:ext uri="{0D108BD9-81ED-4DB2-BD59-A6C34878D82A}">
                    <a16:rowId xmlns:a16="http://schemas.microsoft.com/office/drawing/2014/main" val="1619226019"/>
                  </a:ext>
                </a:extLst>
              </a:tr>
              <a:tr h="346832">
                <a:tc>
                  <a:txBody>
                    <a:bodyPr/>
                    <a:lstStyle/>
                    <a:p>
                      <a:r>
                        <a:rPr lang="de-DE" sz="1200" b="1" dirty="0"/>
                        <a:t>Costs</a:t>
                      </a:r>
                    </a:p>
                  </a:txBody>
                  <a:tcPr/>
                </a:tc>
                <a:tc>
                  <a:txBody>
                    <a:bodyPr/>
                    <a:lstStyle/>
                    <a:p>
                      <a:r>
                        <a:rPr lang="en-US" sz="800" b="0" i="1" u="none" strike="noStrike" baseline="0" dirty="0">
                          <a:solidFill>
                            <a:schemeClr val="tx1"/>
                          </a:solidFill>
                          <a:latin typeface="+mn-lt"/>
                          <a:ea typeface="+mn-ea"/>
                          <a:cs typeface="+mn-cs"/>
                        </a:rPr>
                        <a:t>The achievement of all needed transactions between two parties requires a few “runs” to get in touch with and it may take several negotiations (especially in</a:t>
                      </a:r>
                    </a:p>
                    <a:p>
                      <a:r>
                        <a:rPr lang="en-US" sz="800" b="0" i="1" u="none" strike="noStrike" baseline="0" dirty="0">
                          <a:solidFill>
                            <a:schemeClr val="tx1"/>
                          </a:solidFill>
                          <a:latin typeface="+mn-lt"/>
                          <a:ea typeface="+mn-ea"/>
                          <a:cs typeface="+mn-cs"/>
                        </a:rPr>
                        <a:t>auction mechanisms) to reach a consensus.</a:t>
                      </a:r>
                      <a:r>
                        <a:rPr lang="de-DE" sz="800" b="0" i="1" u="none" strike="noStrike" baseline="0" dirty="0">
                          <a:solidFill>
                            <a:schemeClr val="tx1"/>
                          </a:solidFill>
                          <a:latin typeface="+mn-lt"/>
                          <a:ea typeface="+mn-ea"/>
                          <a:cs typeface="+mn-cs"/>
                        </a:rPr>
                        <a:t> </a:t>
                      </a:r>
                      <a:r>
                        <a:rPr lang="de-DE" sz="800" b="0" i="1" u="none" strike="noStrike" baseline="0" dirty="0" err="1">
                          <a:solidFill>
                            <a:schemeClr val="tx1"/>
                          </a:solidFill>
                          <a:latin typeface="+mn-lt"/>
                          <a:ea typeface="+mn-ea"/>
                          <a:cs typeface="+mn-cs"/>
                        </a:rPr>
                        <a:t>Furthermore</a:t>
                      </a:r>
                      <a:r>
                        <a:rPr lang="de-DE" sz="800" b="0" i="1" u="none" strike="noStrike" baseline="0" dirty="0">
                          <a:solidFill>
                            <a:schemeClr val="tx1"/>
                          </a:solidFill>
                          <a:latin typeface="+mn-lt"/>
                          <a:ea typeface="+mn-ea"/>
                          <a:cs typeface="+mn-cs"/>
                        </a:rPr>
                        <a:t>, </a:t>
                      </a:r>
                      <a:r>
                        <a:rPr lang="de-DE" sz="800" b="0" i="1" u="none" strike="noStrike" baseline="0" dirty="0" err="1">
                          <a:solidFill>
                            <a:schemeClr val="tx1"/>
                          </a:solidFill>
                          <a:latin typeface="+mn-lt"/>
                          <a:ea typeface="+mn-ea"/>
                          <a:cs typeface="+mn-cs"/>
                        </a:rPr>
                        <a:t>if</a:t>
                      </a:r>
                      <a:r>
                        <a:rPr lang="de-DE" sz="800" b="0" i="1" u="none" strike="noStrike" baseline="0" dirty="0">
                          <a:solidFill>
                            <a:schemeClr val="tx1"/>
                          </a:solidFill>
                          <a:latin typeface="+mn-lt"/>
                          <a:ea typeface="+mn-ea"/>
                          <a:cs typeface="+mn-cs"/>
                        </a:rPr>
                        <a:t> </a:t>
                      </a:r>
                      <a:r>
                        <a:rPr lang="de-DE" sz="800" b="0" i="1" u="none" strike="noStrike" baseline="0" dirty="0" err="1">
                          <a:solidFill>
                            <a:schemeClr val="tx1"/>
                          </a:solidFill>
                          <a:latin typeface="+mn-lt"/>
                          <a:ea typeface="+mn-ea"/>
                          <a:cs typeface="+mn-cs"/>
                        </a:rPr>
                        <a:t>data</a:t>
                      </a:r>
                      <a:r>
                        <a:rPr lang="de-DE" sz="800" b="0" i="1" u="none" strike="noStrike" baseline="0" dirty="0">
                          <a:solidFill>
                            <a:schemeClr val="tx1"/>
                          </a:solidFill>
                          <a:latin typeface="+mn-lt"/>
                          <a:ea typeface="+mn-ea"/>
                          <a:cs typeface="+mn-cs"/>
                        </a:rPr>
                        <a:t> </a:t>
                      </a:r>
                      <a:r>
                        <a:rPr lang="de-DE" sz="800" b="0" i="1" u="none" strike="noStrike" baseline="0" dirty="0" err="1">
                          <a:solidFill>
                            <a:schemeClr val="tx1"/>
                          </a:solidFill>
                          <a:latin typeface="+mn-lt"/>
                          <a:ea typeface="+mn-ea"/>
                          <a:cs typeface="+mn-cs"/>
                        </a:rPr>
                        <a:t>owners</a:t>
                      </a:r>
                      <a:r>
                        <a:rPr lang="de-DE" sz="800" b="0" i="1" u="none" strike="noStrike" baseline="0" dirty="0">
                          <a:solidFill>
                            <a:schemeClr val="tx1"/>
                          </a:solidFill>
                          <a:latin typeface="+mn-lt"/>
                          <a:ea typeface="+mn-ea"/>
                          <a:cs typeface="+mn-cs"/>
                        </a:rPr>
                        <a:t> </a:t>
                      </a:r>
                      <a:r>
                        <a:rPr lang="en-US" sz="800" b="0" i="1" u="none" strike="noStrike" baseline="0" dirty="0">
                          <a:solidFill>
                            <a:schemeClr val="tx1"/>
                          </a:solidFill>
                          <a:latin typeface="+mn-lt"/>
                          <a:ea typeface="+mn-ea"/>
                          <a:cs typeface="+mn-cs"/>
                        </a:rPr>
                        <a:t>suffer from low sales they may need to invest in additional resources in order to promote their sales [3]. Moreover, the costs of maintaining the trading platform must also be economically viable [6]. Another cost factor is the awareness of individuals.</a:t>
                      </a:r>
                      <a:endParaRPr lang="de-DE" sz="800" i="1" u="sng" dirty="0"/>
                    </a:p>
                  </a:txBody>
                  <a:tcPr/>
                </a:tc>
                <a:extLst>
                  <a:ext uri="{0D108BD9-81ED-4DB2-BD59-A6C34878D82A}">
                    <a16:rowId xmlns:a16="http://schemas.microsoft.com/office/drawing/2014/main" val="1458784985"/>
                  </a:ext>
                </a:extLst>
              </a:tr>
              <a:tr h="283428">
                <a:tc>
                  <a:txBody>
                    <a:bodyPr/>
                    <a:lstStyle/>
                    <a:p>
                      <a:r>
                        <a:rPr lang="de-DE" sz="1200" b="1" dirty="0"/>
                        <a:t>Pricing </a:t>
                      </a:r>
                      <a:r>
                        <a:rPr lang="de-DE" sz="1200" b="1" dirty="0" err="1"/>
                        <a:t>mechanisms</a:t>
                      </a:r>
                      <a:endParaRPr lang="de-DE" sz="1200" b="1" dirty="0"/>
                    </a:p>
                  </a:txBody>
                  <a:tcPr/>
                </a:tc>
                <a:tc>
                  <a:txBody>
                    <a:bodyPr/>
                    <a:lstStyle/>
                    <a:p>
                      <a:r>
                        <a:rPr lang="en-US" sz="800" b="0" i="1" u="none" strike="noStrike" baseline="0" dirty="0">
                          <a:solidFill>
                            <a:schemeClr val="tx1"/>
                          </a:solidFill>
                          <a:latin typeface="+mn-lt"/>
                          <a:ea typeface="+mn-ea"/>
                          <a:cs typeface="+mn-cs"/>
                        </a:rPr>
                        <a:t>The negotiation mechanisms must be taken into account when contemplating the technical implementation and there must be</a:t>
                      </a:r>
                    </a:p>
                    <a:p>
                      <a:r>
                        <a:rPr lang="en-US" sz="800" b="0" i="1" u="none" strike="noStrike" baseline="0" dirty="0">
                          <a:solidFill>
                            <a:schemeClr val="tx1"/>
                          </a:solidFill>
                          <a:latin typeface="+mn-lt"/>
                          <a:ea typeface="+mn-ea"/>
                          <a:cs typeface="+mn-cs"/>
                        </a:rPr>
                        <a:t>supporting incentives for all parties.</a:t>
                      </a:r>
                      <a:endParaRPr lang="de-DE" sz="800" i="1" u="sng" dirty="0"/>
                    </a:p>
                  </a:txBody>
                  <a:tcPr/>
                </a:tc>
                <a:extLst>
                  <a:ext uri="{0D108BD9-81ED-4DB2-BD59-A6C34878D82A}">
                    <a16:rowId xmlns:a16="http://schemas.microsoft.com/office/drawing/2014/main" val="4205757070"/>
                  </a:ext>
                </a:extLst>
              </a:tr>
              <a:tr h="283428">
                <a:tc>
                  <a:txBody>
                    <a:bodyPr/>
                    <a:lstStyle/>
                    <a:p>
                      <a:r>
                        <a:rPr lang="de-DE" sz="1200" b="1" dirty="0"/>
                        <a:t>IoT-</a:t>
                      </a:r>
                      <a:r>
                        <a:rPr lang="de-DE" sz="1200" b="1" dirty="0" err="1"/>
                        <a:t>specific</a:t>
                      </a:r>
                      <a:r>
                        <a:rPr lang="de-DE" sz="1200" b="1" dirty="0"/>
                        <a:t> </a:t>
                      </a:r>
                      <a:r>
                        <a:rPr lang="de-DE" sz="1200" b="1" dirty="0" err="1"/>
                        <a:t>challenges</a:t>
                      </a:r>
                      <a:r>
                        <a:rPr lang="de-DE" sz="1200" b="1" dirty="0"/>
                        <a:t> </a:t>
                      </a:r>
                    </a:p>
                  </a:txBody>
                  <a:tcPr/>
                </a:tc>
                <a:tc>
                  <a:txBody>
                    <a:bodyPr/>
                    <a:lstStyle/>
                    <a:p>
                      <a:r>
                        <a:rPr lang="de-DE" sz="800" b="0" i="1" u="sng" strike="noStrike" baseline="0" dirty="0">
                          <a:solidFill>
                            <a:schemeClr val="tx1"/>
                          </a:solidFill>
                          <a:latin typeface="+mn-lt"/>
                          <a:ea typeface="+mn-ea"/>
                          <a:cs typeface="+mn-cs"/>
                        </a:rPr>
                        <a:t>3 </a:t>
                      </a:r>
                      <a:r>
                        <a:rPr lang="de-DE" sz="800" b="0" i="1" u="sng" strike="noStrike" baseline="0" dirty="0" err="1">
                          <a:solidFill>
                            <a:schemeClr val="tx1"/>
                          </a:solidFill>
                          <a:latin typeface="+mn-lt"/>
                          <a:ea typeface="+mn-ea"/>
                          <a:cs typeface="+mn-cs"/>
                        </a:rPr>
                        <a:t>main</a:t>
                      </a:r>
                      <a:r>
                        <a:rPr lang="de-DE" sz="800" b="0" i="1" u="sng" strike="noStrike" baseline="0" dirty="0">
                          <a:solidFill>
                            <a:schemeClr val="tx1"/>
                          </a:solidFill>
                          <a:latin typeface="+mn-lt"/>
                          <a:ea typeface="+mn-ea"/>
                          <a:cs typeface="+mn-cs"/>
                        </a:rPr>
                        <a:t> </a:t>
                      </a:r>
                      <a:r>
                        <a:rPr lang="de-DE" sz="800" b="0" i="1" u="sng" strike="noStrike" baseline="0" dirty="0" err="1">
                          <a:solidFill>
                            <a:schemeClr val="tx1"/>
                          </a:solidFill>
                          <a:latin typeface="+mn-lt"/>
                          <a:ea typeface="+mn-ea"/>
                          <a:cs typeface="+mn-cs"/>
                        </a:rPr>
                        <a:t>challenges</a:t>
                      </a:r>
                      <a:r>
                        <a:rPr lang="de-DE" sz="800" b="0" i="1" u="none" strike="noStrike" baseline="0" dirty="0">
                          <a:solidFill>
                            <a:schemeClr val="tx1"/>
                          </a:solidFill>
                          <a:latin typeface="+mn-lt"/>
                          <a:ea typeface="+mn-ea"/>
                          <a:cs typeface="+mn-cs"/>
                        </a:rPr>
                        <a:t>:</a:t>
                      </a:r>
                    </a:p>
                    <a:p>
                      <a:r>
                        <a:rPr lang="de-DE" sz="800" b="0" i="1" u="none" strike="noStrike" baseline="0" dirty="0" err="1">
                          <a:solidFill>
                            <a:schemeClr val="tx1"/>
                          </a:solidFill>
                          <a:latin typeface="+mn-lt"/>
                          <a:ea typeface="+mn-ea"/>
                          <a:cs typeface="+mn-cs"/>
                        </a:rPr>
                        <a:t>Hetereogenity</a:t>
                      </a:r>
                      <a:r>
                        <a:rPr lang="de-DE" sz="800" b="0" i="1" u="none" strike="noStrike" baseline="0" dirty="0">
                          <a:solidFill>
                            <a:schemeClr val="tx1"/>
                          </a:solidFill>
                          <a:latin typeface="+mn-lt"/>
                          <a:ea typeface="+mn-ea"/>
                          <a:cs typeface="+mn-cs"/>
                        </a:rPr>
                        <a:t> </a:t>
                      </a:r>
                      <a:r>
                        <a:rPr lang="de-DE" sz="800" b="0" i="1" u="none" strike="noStrike" baseline="0" dirty="0" err="1">
                          <a:solidFill>
                            <a:schemeClr val="tx1"/>
                          </a:solidFill>
                          <a:latin typeface="+mn-lt"/>
                          <a:ea typeface="+mn-ea"/>
                          <a:cs typeface="+mn-cs"/>
                        </a:rPr>
                        <a:t>of</a:t>
                      </a:r>
                      <a:r>
                        <a:rPr lang="de-DE" sz="800" b="0" i="1" u="none" strike="noStrike" baseline="0" dirty="0">
                          <a:solidFill>
                            <a:schemeClr val="tx1"/>
                          </a:solidFill>
                          <a:latin typeface="+mn-lt"/>
                          <a:ea typeface="+mn-ea"/>
                          <a:cs typeface="+mn-cs"/>
                        </a:rPr>
                        <a:t> </a:t>
                      </a:r>
                      <a:r>
                        <a:rPr lang="de-DE" sz="800" b="0" i="1" u="none" strike="noStrike" baseline="0" dirty="0" err="1">
                          <a:solidFill>
                            <a:schemeClr val="tx1"/>
                          </a:solidFill>
                          <a:latin typeface="+mn-lt"/>
                          <a:ea typeface="+mn-ea"/>
                          <a:cs typeface="+mn-cs"/>
                        </a:rPr>
                        <a:t>devices</a:t>
                      </a:r>
                      <a:r>
                        <a:rPr lang="de-DE" sz="800" b="0" i="1" u="none" strike="noStrike" baseline="0" dirty="0">
                          <a:solidFill>
                            <a:schemeClr val="tx1"/>
                          </a:solidFill>
                          <a:latin typeface="+mn-lt"/>
                          <a:ea typeface="+mn-ea"/>
                          <a:cs typeface="+mn-cs"/>
                        </a:rPr>
                        <a:t> </a:t>
                      </a:r>
                      <a:r>
                        <a:rPr lang="de-DE" sz="800" b="0" i="1" u="none" strike="noStrike" baseline="0" dirty="0">
                          <a:solidFill>
                            <a:schemeClr val="tx1"/>
                          </a:solidFill>
                          <a:latin typeface="+mn-lt"/>
                          <a:ea typeface="+mn-ea"/>
                          <a:cs typeface="+mn-cs"/>
                          <a:sym typeface="Wingdings" panose="05000000000000000000" pitchFamily="2" charset="2"/>
                        </a:rPr>
                        <a:t> Design </a:t>
                      </a:r>
                      <a:r>
                        <a:rPr lang="de-DE" sz="800" b="0" i="1" u="none" strike="noStrike" baseline="0" dirty="0" err="1">
                          <a:solidFill>
                            <a:schemeClr val="tx1"/>
                          </a:solidFill>
                          <a:latin typeface="+mn-lt"/>
                          <a:ea typeface="+mn-ea"/>
                          <a:cs typeface="+mn-cs"/>
                          <a:sym typeface="Wingdings" panose="05000000000000000000" pitchFamily="2" charset="2"/>
                        </a:rPr>
                        <a:t>complexity</a:t>
                      </a:r>
                      <a:r>
                        <a:rPr lang="de-DE" sz="800" b="0" i="1" u="none" strike="noStrike" baseline="0" dirty="0">
                          <a:solidFill>
                            <a:schemeClr val="tx1"/>
                          </a:solidFill>
                          <a:latin typeface="+mn-lt"/>
                          <a:ea typeface="+mn-ea"/>
                          <a:cs typeface="+mn-cs"/>
                          <a:sym typeface="Wingdings" panose="05000000000000000000" pitchFamily="2" charset="2"/>
                        </a:rPr>
                        <a:t>.</a:t>
                      </a:r>
                      <a:endParaRPr lang="de-DE" sz="800" b="0" i="1" u="none" strike="noStrike" baseline="0" dirty="0">
                        <a:solidFill>
                          <a:schemeClr val="tx1"/>
                        </a:solidFill>
                        <a:latin typeface="+mn-lt"/>
                        <a:ea typeface="+mn-ea"/>
                        <a:cs typeface="+mn-cs"/>
                      </a:endParaRPr>
                    </a:p>
                    <a:p>
                      <a:r>
                        <a:rPr lang="en-US" sz="800" b="0" i="1" u="none" strike="noStrike" baseline="0" dirty="0">
                          <a:solidFill>
                            <a:schemeClr val="tx1"/>
                          </a:solidFill>
                          <a:latin typeface="+mn-lt"/>
                          <a:ea typeface="+mn-ea"/>
                          <a:cs typeface="+mn-cs"/>
                        </a:rPr>
                        <a:t>Performance and storage capabilities </a:t>
                      </a:r>
                      <a:r>
                        <a:rPr lang="en-US" sz="800" b="0" i="1" u="none" strike="noStrike" baseline="0" dirty="0">
                          <a:solidFill>
                            <a:schemeClr val="tx1"/>
                          </a:solidFill>
                          <a:latin typeface="+mn-lt"/>
                          <a:ea typeface="+mn-ea"/>
                          <a:cs typeface="+mn-cs"/>
                          <a:sym typeface="Wingdings" panose="05000000000000000000" pitchFamily="2" charset="2"/>
                        </a:rPr>
                        <a:t></a:t>
                      </a:r>
                      <a:r>
                        <a:rPr lang="en-US" sz="800" b="0" i="1" u="none" strike="noStrike" baseline="0" dirty="0">
                          <a:solidFill>
                            <a:schemeClr val="tx1"/>
                          </a:solidFill>
                          <a:latin typeface="+mn-lt"/>
                          <a:ea typeface="+mn-ea"/>
                          <a:cs typeface="+mn-cs"/>
                        </a:rPr>
                        <a:t> Many networkable devices are low in energy and lightweight.. </a:t>
                      </a:r>
                    </a:p>
                    <a:p>
                      <a:r>
                        <a:rPr lang="en-US" sz="800" b="0" i="1" u="none" strike="noStrike" baseline="0" dirty="0">
                          <a:solidFill>
                            <a:schemeClr val="tx1"/>
                          </a:solidFill>
                          <a:latin typeface="+mn-lt"/>
                          <a:ea typeface="+mn-ea"/>
                          <a:cs typeface="+mn-cs"/>
                        </a:rPr>
                        <a:t>Lower data quality </a:t>
                      </a:r>
                      <a:r>
                        <a:rPr lang="en-US" sz="800" b="0" i="1" u="none" strike="noStrike" baseline="0" dirty="0">
                          <a:solidFill>
                            <a:schemeClr val="tx1"/>
                          </a:solidFill>
                          <a:latin typeface="+mn-lt"/>
                          <a:ea typeface="+mn-ea"/>
                          <a:cs typeface="+mn-cs"/>
                          <a:sym typeface="Wingdings" panose="05000000000000000000" pitchFamily="2" charset="2"/>
                        </a:rPr>
                        <a:t></a:t>
                      </a:r>
                      <a:r>
                        <a:rPr lang="en-US" sz="800" b="0" i="1" u="none" strike="noStrike" baseline="0" dirty="0">
                          <a:solidFill>
                            <a:schemeClr val="tx1"/>
                          </a:solidFill>
                          <a:latin typeface="+mn-lt"/>
                          <a:ea typeface="+mn-ea"/>
                          <a:cs typeface="+mn-cs"/>
                        </a:rPr>
                        <a:t> due to the unreliability of IoT sensors and the fragility of data transmission links.</a:t>
                      </a:r>
                    </a:p>
                  </a:txBody>
                  <a:tcPr/>
                </a:tc>
                <a:extLst>
                  <a:ext uri="{0D108BD9-81ED-4DB2-BD59-A6C34878D82A}">
                    <a16:rowId xmlns:a16="http://schemas.microsoft.com/office/drawing/2014/main" val="2443066429"/>
                  </a:ext>
                </a:extLst>
              </a:tr>
            </a:tbl>
          </a:graphicData>
        </a:graphic>
      </p:graphicFrame>
    </p:spTree>
    <p:extLst>
      <p:ext uri="{BB962C8B-B14F-4D97-AF65-F5344CB8AC3E}">
        <p14:creationId xmlns:p14="http://schemas.microsoft.com/office/powerpoint/2010/main" val="1210885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49154"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Slide Number Placeholder 2"/>
          <p:cNvSpPr>
            <a:spLocks noGrp="1"/>
          </p:cNvSpPr>
          <p:nvPr>
            <p:ph type="sldNum" sz="quarter" idx="12"/>
          </p:nvPr>
        </p:nvSpPr>
        <p:spPr bwMode="auto"/>
        <p:txBody>
          <a:bodyPr/>
          <a:lstStyle/>
          <a:p>
            <a:pPr>
              <a:defRPr/>
            </a:pPr>
            <a:fld id="{53F79391-FD8B-4951-B07A-A389C4C7CA7B}" type="slidenum">
              <a:rPr lang="de-DE"/>
              <a:t>48</a:t>
            </a:fld>
            <a:endParaRPr lang="de-DE"/>
          </a:p>
        </p:txBody>
      </p:sp>
      <p:sp>
        <p:nvSpPr>
          <p:cNvPr id="6"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9" name="Title 1">
            <a:extLst>
              <a:ext uri="{FF2B5EF4-FFF2-40B4-BE49-F238E27FC236}">
                <a16:creationId xmlns:a16="http://schemas.microsoft.com/office/drawing/2014/main" id="{CF9461C0-EFAE-48A8-B415-2D24A0FD1E39}"/>
              </a:ext>
            </a:extLst>
          </p:cNvPr>
          <p:cNvSpPr>
            <a:spLocks/>
          </p:cNvSpPr>
          <p:nvPr/>
        </p:nvSpPr>
        <p:spPr bwMode="auto">
          <a:xfrm>
            <a:off x="334434" y="404019"/>
            <a:ext cx="10586102" cy="36068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de-DE" dirty="0" err="1"/>
              <a:t>Results</a:t>
            </a:r>
            <a:r>
              <a:rPr lang="de-DE" dirty="0"/>
              <a:t> </a:t>
            </a:r>
            <a:r>
              <a:rPr lang="de-DE" dirty="0" err="1"/>
              <a:t>from</a:t>
            </a:r>
            <a:r>
              <a:rPr lang="de-DE" dirty="0"/>
              <a:t> </a:t>
            </a:r>
            <a:r>
              <a:rPr lang="de-DE" dirty="0" err="1"/>
              <a:t>the</a:t>
            </a:r>
            <a:r>
              <a:rPr lang="de-DE" dirty="0"/>
              <a:t> </a:t>
            </a:r>
            <a:r>
              <a:rPr lang="de-DE" dirty="0" err="1"/>
              <a:t>Literature</a:t>
            </a:r>
            <a:r>
              <a:rPr lang="de-DE" dirty="0"/>
              <a:t> Review</a:t>
            </a:r>
          </a:p>
        </p:txBody>
      </p:sp>
      <p:sp>
        <p:nvSpPr>
          <p:cNvPr id="10" name="Textfeld 9">
            <a:extLst>
              <a:ext uri="{FF2B5EF4-FFF2-40B4-BE49-F238E27FC236}">
                <a16:creationId xmlns:a16="http://schemas.microsoft.com/office/drawing/2014/main" id="{AFDB3BE6-ECBE-47A1-A92F-218060EC6FDF}"/>
              </a:ext>
            </a:extLst>
          </p:cNvPr>
          <p:cNvSpPr txBox="1"/>
          <p:nvPr/>
        </p:nvSpPr>
        <p:spPr bwMode="auto">
          <a:xfrm>
            <a:off x="332903" y="1124744"/>
            <a:ext cx="1087566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i="1" u="sng" dirty="0"/>
              <a:t>RQ1</a:t>
            </a:r>
            <a:r>
              <a:rPr lang="en-US" sz="1600" b="1" i="1" dirty="0"/>
              <a:t>: 	What are the current research gaps and problems in the implementation </a:t>
            </a:r>
          </a:p>
          <a:p>
            <a:r>
              <a:rPr lang="en-US" sz="1600" b="1" i="1" dirty="0"/>
              <a:t>	of privacy-preserving data markets for IoT devices?</a:t>
            </a:r>
          </a:p>
        </p:txBody>
      </p:sp>
      <p:sp>
        <p:nvSpPr>
          <p:cNvPr id="8" name="Oval 4">
            <a:extLst>
              <a:ext uri="{FF2B5EF4-FFF2-40B4-BE49-F238E27FC236}">
                <a16:creationId xmlns:a16="http://schemas.microsoft.com/office/drawing/2014/main" id="{6562A99D-8DF8-42EA-9EDC-23F37B331AB3}"/>
              </a:ext>
            </a:extLst>
          </p:cNvPr>
          <p:cNvSpPr>
            <a:spLocks noChangeAspect="1"/>
          </p:cNvSpPr>
          <p:nvPr/>
        </p:nvSpPr>
        <p:spPr bwMode="auto">
          <a:xfrm>
            <a:off x="347110" y="980728"/>
            <a:ext cx="776166" cy="776166"/>
          </a:xfrm>
          <a:prstGeom prst="ellipse">
            <a:avLst/>
          </a:prstGeom>
          <a:solidFill>
            <a:srgbClr val="003359"/>
          </a:solidFill>
          <a:ln>
            <a:noFill/>
          </a:ln>
          <a:effectLst>
            <a:outerShdw blurRad="50800" dist="38100" dir="2700000" algn="tl" rotWithShape="0">
              <a:prstClr val="black">
                <a:alpha val="40000"/>
              </a:prstClr>
            </a:outerShdw>
          </a:effectLst>
        </p:spPr>
        <p:style>
          <a:lnRef idx="0">
            <a:srgbClr val="000000"/>
          </a:lnRef>
          <a:fillRef idx="0">
            <a:srgbClr val="000000"/>
          </a:fillRef>
          <a:effectRef idx="0">
            <a:srgbClr val="000000"/>
          </a:effectRef>
          <a:fontRef idx="minor">
            <a:schemeClr val="lt1"/>
          </a:fontRef>
        </p:style>
        <p:txBody>
          <a:bodyPr rtlCol="0" anchor="ctr"/>
          <a:lstStyle/>
          <a:p>
            <a:pPr algn="ctr">
              <a:defRPr/>
            </a:pPr>
            <a:r>
              <a:rPr lang="en-US" sz="1100"/>
              <a:t>RQ1</a:t>
            </a:r>
            <a:endParaRPr/>
          </a:p>
        </p:txBody>
      </p:sp>
      <p:graphicFrame>
        <p:nvGraphicFramePr>
          <p:cNvPr id="51" name="Tabelle 174">
            <a:extLst>
              <a:ext uri="{FF2B5EF4-FFF2-40B4-BE49-F238E27FC236}">
                <a16:creationId xmlns:a16="http://schemas.microsoft.com/office/drawing/2014/main" id="{4F0D8D69-D6F7-4453-BBDE-6C477B9E43CF}"/>
              </a:ext>
            </a:extLst>
          </p:cNvPr>
          <p:cNvGraphicFramePr>
            <a:graphicFrameLocks noGrp="1"/>
          </p:cNvGraphicFramePr>
          <p:nvPr>
            <p:extLst>
              <p:ext uri="{D42A27DB-BD31-4B8C-83A1-F6EECF244321}">
                <p14:modId xmlns:p14="http://schemas.microsoft.com/office/powerpoint/2010/main" val="2954293796"/>
              </p:ext>
            </p:extLst>
          </p:nvPr>
        </p:nvGraphicFramePr>
        <p:xfrm>
          <a:off x="347110" y="1900910"/>
          <a:ext cx="11510457" cy="4520300"/>
        </p:xfrm>
        <a:graphic>
          <a:graphicData uri="http://schemas.openxmlformats.org/drawingml/2006/table">
            <a:tbl>
              <a:tblPr firstRow="1" bandRow="1">
                <a:tableStyleId>{5940675A-B579-460E-94D1-54222C63F5DA}</a:tableStyleId>
              </a:tblPr>
              <a:tblGrid>
                <a:gridCol w="1788450">
                  <a:extLst>
                    <a:ext uri="{9D8B030D-6E8A-4147-A177-3AD203B41FA5}">
                      <a16:colId xmlns:a16="http://schemas.microsoft.com/office/drawing/2014/main" val="3264007291"/>
                    </a:ext>
                  </a:extLst>
                </a:gridCol>
                <a:gridCol w="9722007">
                  <a:extLst>
                    <a:ext uri="{9D8B030D-6E8A-4147-A177-3AD203B41FA5}">
                      <a16:colId xmlns:a16="http://schemas.microsoft.com/office/drawing/2014/main" val="74070375"/>
                    </a:ext>
                  </a:extLst>
                </a:gridCol>
              </a:tblGrid>
              <a:tr h="523777">
                <a:tc>
                  <a:txBody>
                    <a:bodyPr/>
                    <a:lstStyle/>
                    <a:p>
                      <a:r>
                        <a:rPr lang="de-DE" sz="1400" b="1" dirty="0" err="1">
                          <a:solidFill>
                            <a:schemeClr val="bg1"/>
                          </a:solidFill>
                        </a:rPr>
                        <a:t>Challege</a:t>
                      </a:r>
                      <a:endParaRPr lang="de-DE" sz="1400" b="1" dirty="0">
                        <a:solidFill>
                          <a:schemeClr val="bg1"/>
                        </a:solidFill>
                      </a:endParaRPr>
                    </a:p>
                  </a:txBody>
                  <a:tcPr>
                    <a:solidFill>
                      <a:schemeClr val="tx1">
                        <a:lumMod val="65000"/>
                        <a:lumOff val="35000"/>
                      </a:schemeClr>
                    </a:solidFill>
                  </a:tcPr>
                </a:tc>
                <a:tc>
                  <a:txBody>
                    <a:bodyPr/>
                    <a:lstStyle/>
                    <a:p>
                      <a:r>
                        <a:rPr lang="de-DE" sz="1400" b="1" dirty="0">
                          <a:solidFill>
                            <a:schemeClr val="bg1"/>
                          </a:solidFill>
                        </a:rPr>
                        <a:t>Description</a:t>
                      </a:r>
                    </a:p>
                  </a:txBody>
                  <a:tcPr>
                    <a:solidFill>
                      <a:schemeClr val="tx1">
                        <a:lumMod val="65000"/>
                        <a:lumOff val="35000"/>
                      </a:schemeClr>
                    </a:solidFill>
                  </a:tcPr>
                </a:tc>
                <a:extLst>
                  <a:ext uri="{0D108BD9-81ED-4DB2-BD59-A6C34878D82A}">
                    <a16:rowId xmlns:a16="http://schemas.microsoft.com/office/drawing/2014/main" val="519561856"/>
                  </a:ext>
                </a:extLst>
              </a:tr>
              <a:tr h="523777">
                <a:tc>
                  <a:txBody>
                    <a:bodyPr/>
                    <a:lstStyle/>
                    <a:p>
                      <a:r>
                        <a:rPr lang="de-DE" sz="1200" b="1" dirty="0">
                          <a:solidFill>
                            <a:schemeClr val="accent4">
                              <a:lumMod val="75000"/>
                              <a:lumOff val="25000"/>
                            </a:schemeClr>
                          </a:solidFill>
                        </a:rPr>
                        <a:t>Third-party </a:t>
                      </a:r>
                      <a:r>
                        <a:rPr lang="de-DE" sz="1200" b="1" dirty="0" err="1">
                          <a:solidFill>
                            <a:schemeClr val="accent4">
                              <a:lumMod val="75000"/>
                              <a:lumOff val="25000"/>
                            </a:schemeClr>
                          </a:solidFill>
                        </a:rPr>
                        <a:t>trust</a:t>
                      </a:r>
                      <a:endParaRPr lang="de-DE" sz="1200" b="1" dirty="0">
                        <a:solidFill>
                          <a:schemeClr val="accent4">
                            <a:lumMod val="75000"/>
                            <a:lumOff val="25000"/>
                          </a:schemeClr>
                        </a:solidFill>
                      </a:endParaRPr>
                    </a:p>
                  </a:txBody>
                  <a:tcPr/>
                </a:tc>
                <a:tc>
                  <a:txBody>
                    <a:bodyPr/>
                    <a:lstStyle/>
                    <a:p>
                      <a:r>
                        <a:rPr lang="en-US" sz="800" b="0" i="1" u="none" strike="noStrike" baseline="0" dirty="0">
                          <a:solidFill>
                            <a:schemeClr val="accent4">
                              <a:lumMod val="75000"/>
                              <a:lumOff val="25000"/>
                            </a:schemeClr>
                          </a:solidFill>
                          <a:latin typeface="+mn-lt"/>
                          <a:ea typeface="+mn-ea"/>
                          <a:cs typeface="+mn-cs"/>
                        </a:rPr>
                        <a:t>It is difficult to achieve fairness in data marketplaces without a trusted third-party [2]. Besides fairness, many other requirements expected in existing data markets (such as security and reliability) cannot be guaranteed without a mediating </a:t>
                      </a:r>
                      <a:r>
                        <a:rPr lang="de-DE" sz="800" b="0" i="1" u="none" strike="noStrike" baseline="0" dirty="0" err="1">
                          <a:solidFill>
                            <a:schemeClr val="accent4">
                              <a:lumMod val="75000"/>
                              <a:lumOff val="25000"/>
                            </a:schemeClr>
                          </a:solidFill>
                          <a:latin typeface="+mn-lt"/>
                          <a:ea typeface="+mn-ea"/>
                          <a:cs typeface="+mn-cs"/>
                        </a:rPr>
                        <a:t>third</a:t>
                      </a:r>
                      <a:r>
                        <a:rPr lang="de-DE" sz="800" b="0" i="1" u="none" strike="noStrike" baseline="0" dirty="0">
                          <a:solidFill>
                            <a:schemeClr val="accent4">
                              <a:lumMod val="75000"/>
                              <a:lumOff val="25000"/>
                            </a:schemeClr>
                          </a:solidFill>
                          <a:latin typeface="+mn-lt"/>
                          <a:ea typeface="+mn-ea"/>
                          <a:cs typeface="+mn-cs"/>
                        </a:rPr>
                        <a:t>-party [3]. </a:t>
                      </a:r>
                      <a:r>
                        <a:rPr lang="en-US" sz="800" b="0" i="1" u="none" strike="noStrike" baseline="0" dirty="0">
                          <a:solidFill>
                            <a:schemeClr val="accent4">
                              <a:lumMod val="75000"/>
                              <a:lumOff val="25000"/>
                            </a:schemeClr>
                          </a:solidFill>
                          <a:latin typeface="+mn-lt"/>
                          <a:ea typeface="+mn-ea"/>
                          <a:cs typeface="+mn-cs"/>
                        </a:rPr>
                        <a:t>Besides requiring trust, a mediating third-party has other issues, such as costs. </a:t>
                      </a:r>
                      <a:endParaRPr lang="de-DE" sz="800" i="1" u="sng" dirty="0">
                        <a:solidFill>
                          <a:schemeClr val="accent4">
                            <a:lumMod val="75000"/>
                            <a:lumOff val="25000"/>
                          </a:schemeClr>
                        </a:solidFill>
                      </a:endParaRPr>
                    </a:p>
                  </a:txBody>
                  <a:tcPr/>
                </a:tc>
                <a:extLst>
                  <a:ext uri="{0D108BD9-81ED-4DB2-BD59-A6C34878D82A}">
                    <a16:rowId xmlns:a16="http://schemas.microsoft.com/office/drawing/2014/main" val="117461019"/>
                  </a:ext>
                </a:extLst>
              </a:tr>
              <a:tr h="523777">
                <a:tc>
                  <a:txBody>
                    <a:bodyPr/>
                    <a:lstStyle/>
                    <a:p>
                      <a:r>
                        <a:rPr lang="de-DE" sz="1200" b="1" dirty="0" err="1">
                          <a:solidFill>
                            <a:schemeClr val="accent4">
                              <a:lumMod val="75000"/>
                              <a:lumOff val="25000"/>
                            </a:schemeClr>
                          </a:solidFill>
                        </a:rPr>
                        <a:t>Truthfulness</a:t>
                      </a:r>
                      <a:r>
                        <a:rPr lang="de-DE" sz="1200" b="1" dirty="0">
                          <a:solidFill>
                            <a:schemeClr val="accent4">
                              <a:lumMod val="75000"/>
                              <a:lumOff val="25000"/>
                            </a:schemeClr>
                          </a:solidFill>
                        </a:rPr>
                        <a:t> vs. Privacy </a:t>
                      </a:r>
                      <a:r>
                        <a:rPr lang="de-DE" sz="1200" b="1" dirty="0" err="1">
                          <a:solidFill>
                            <a:schemeClr val="accent4">
                              <a:lumMod val="75000"/>
                              <a:lumOff val="25000"/>
                            </a:schemeClr>
                          </a:solidFill>
                        </a:rPr>
                        <a:t>preservation</a:t>
                      </a:r>
                      <a:endParaRPr lang="de-DE" sz="1200" b="1" dirty="0">
                        <a:solidFill>
                          <a:schemeClr val="accent4">
                            <a:lumMod val="75000"/>
                            <a:lumOff val="25000"/>
                          </a:schemeClr>
                        </a:solidFill>
                      </a:endParaRPr>
                    </a:p>
                  </a:txBody>
                  <a:tcPr/>
                </a:tc>
                <a:tc>
                  <a:txBody>
                    <a:bodyPr/>
                    <a:lstStyle/>
                    <a:p>
                      <a:r>
                        <a:rPr lang="en-US" sz="800" b="0" i="1" u="none" strike="noStrike" baseline="0" dirty="0">
                          <a:solidFill>
                            <a:schemeClr val="accent4">
                              <a:lumMod val="75000"/>
                              <a:lumOff val="25000"/>
                            </a:schemeClr>
                          </a:solidFill>
                          <a:latin typeface="+mn-lt"/>
                          <a:ea typeface="+mn-ea"/>
                          <a:cs typeface="+mn-cs"/>
                        </a:rPr>
                        <a:t>It is difficult to guarantee the truthfulness of both data collection and processing if the data is constrained with privacy requirements [4]. If the first challenge presented in this section dealt with trusting a third party with one’s own data, this challenge deals with trusting the data owner or the data processor with their </a:t>
                      </a:r>
                      <a:r>
                        <a:rPr lang="de-DE" sz="800" b="0" i="1" u="none" strike="noStrike" baseline="0" dirty="0">
                          <a:solidFill>
                            <a:schemeClr val="accent4">
                              <a:lumMod val="75000"/>
                              <a:lumOff val="25000"/>
                            </a:schemeClr>
                          </a:solidFill>
                          <a:latin typeface="+mn-lt"/>
                          <a:ea typeface="+mn-ea"/>
                          <a:cs typeface="+mn-cs"/>
                        </a:rPr>
                        <a:t>own </a:t>
                      </a:r>
                      <a:r>
                        <a:rPr lang="de-DE" sz="800" b="0" i="1" u="none" strike="noStrike" baseline="0" dirty="0" err="1">
                          <a:solidFill>
                            <a:schemeClr val="accent4">
                              <a:lumMod val="75000"/>
                              <a:lumOff val="25000"/>
                            </a:schemeClr>
                          </a:solidFill>
                          <a:latin typeface="+mn-lt"/>
                          <a:ea typeface="+mn-ea"/>
                          <a:cs typeface="+mn-cs"/>
                        </a:rPr>
                        <a:t>data</a:t>
                      </a:r>
                      <a:r>
                        <a:rPr lang="de-DE" sz="800" b="0" i="1" u="none" strike="noStrike" baseline="0" dirty="0">
                          <a:solidFill>
                            <a:schemeClr val="accent4">
                              <a:lumMod val="75000"/>
                              <a:lumOff val="25000"/>
                            </a:schemeClr>
                          </a:solidFill>
                          <a:latin typeface="+mn-lt"/>
                          <a:ea typeface="+mn-ea"/>
                          <a:cs typeface="+mn-cs"/>
                        </a:rPr>
                        <a:t>.</a:t>
                      </a:r>
                      <a:endParaRPr lang="de-DE" sz="800" i="1" u="sng" dirty="0">
                        <a:solidFill>
                          <a:schemeClr val="accent4">
                            <a:lumMod val="75000"/>
                            <a:lumOff val="25000"/>
                          </a:schemeClr>
                        </a:solidFill>
                      </a:endParaRPr>
                    </a:p>
                  </a:txBody>
                  <a:tcPr/>
                </a:tc>
                <a:extLst>
                  <a:ext uri="{0D108BD9-81ED-4DB2-BD59-A6C34878D82A}">
                    <a16:rowId xmlns:a16="http://schemas.microsoft.com/office/drawing/2014/main" val="1611887621"/>
                  </a:ext>
                </a:extLst>
              </a:tr>
              <a:tr h="523777">
                <a:tc>
                  <a:txBody>
                    <a:bodyPr/>
                    <a:lstStyle/>
                    <a:p>
                      <a:r>
                        <a:rPr lang="de-DE" sz="1200" b="1" dirty="0" err="1">
                          <a:solidFill>
                            <a:schemeClr val="accent4">
                              <a:lumMod val="75000"/>
                              <a:lumOff val="25000"/>
                            </a:schemeClr>
                          </a:solidFill>
                        </a:rPr>
                        <a:t>Accountability</a:t>
                      </a:r>
                      <a:r>
                        <a:rPr lang="de-DE" sz="1200" b="1" dirty="0">
                          <a:solidFill>
                            <a:schemeClr val="accent4">
                              <a:lumMod val="75000"/>
                              <a:lumOff val="25000"/>
                            </a:schemeClr>
                          </a:solidFill>
                        </a:rPr>
                        <a:t> </a:t>
                      </a:r>
                      <a:r>
                        <a:rPr lang="de-DE" sz="1200" b="1" dirty="0" err="1">
                          <a:solidFill>
                            <a:schemeClr val="accent4">
                              <a:lumMod val="75000"/>
                              <a:lumOff val="25000"/>
                            </a:schemeClr>
                          </a:solidFill>
                        </a:rPr>
                        <a:t>vs</a:t>
                      </a:r>
                      <a:r>
                        <a:rPr lang="de-DE" sz="1200" b="1" dirty="0">
                          <a:solidFill>
                            <a:schemeClr val="accent4">
                              <a:lumMod val="75000"/>
                              <a:lumOff val="25000"/>
                            </a:schemeClr>
                          </a:solidFill>
                        </a:rPr>
                        <a:t> </a:t>
                      </a:r>
                      <a:r>
                        <a:rPr lang="de-DE" sz="1200" b="1" dirty="0" err="1">
                          <a:solidFill>
                            <a:schemeClr val="accent4">
                              <a:lumMod val="75000"/>
                              <a:lumOff val="25000"/>
                            </a:schemeClr>
                          </a:solidFill>
                        </a:rPr>
                        <a:t>privacy</a:t>
                      </a:r>
                      <a:r>
                        <a:rPr lang="de-DE" sz="1200" b="1" dirty="0">
                          <a:solidFill>
                            <a:schemeClr val="accent4">
                              <a:lumMod val="75000"/>
                              <a:lumOff val="25000"/>
                            </a:schemeClr>
                          </a:solidFill>
                        </a:rPr>
                        <a:t> </a:t>
                      </a:r>
                      <a:r>
                        <a:rPr lang="de-DE" sz="1200" b="1" dirty="0" err="1">
                          <a:solidFill>
                            <a:schemeClr val="accent4">
                              <a:lumMod val="75000"/>
                              <a:lumOff val="25000"/>
                            </a:schemeClr>
                          </a:solidFill>
                        </a:rPr>
                        <a:t>preservation</a:t>
                      </a:r>
                      <a:endParaRPr lang="de-DE" sz="1200" b="1" dirty="0">
                        <a:solidFill>
                          <a:schemeClr val="accent4">
                            <a:lumMod val="75000"/>
                            <a:lumOff val="25000"/>
                          </a:schemeClr>
                        </a:solidFill>
                      </a:endParaRPr>
                    </a:p>
                  </a:txBody>
                  <a:tcPr/>
                </a:tc>
                <a:tc>
                  <a:txBody>
                    <a:bodyPr/>
                    <a:lstStyle/>
                    <a:p>
                      <a:r>
                        <a:rPr lang="en-US" sz="800" b="0" i="1" u="none" strike="noStrike" baseline="0" dirty="0">
                          <a:solidFill>
                            <a:schemeClr val="accent4">
                              <a:lumMod val="75000"/>
                              <a:lumOff val="25000"/>
                            </a:schemeClr>
                          </a:solidFill>
                          <a:latin typeface="+mn-lt"/>
                          <a:ea typeface="+mn-ea"/>
                          <a:cs typeface="+mn-cs"/>
                        </a:rPr>
                        <a:t>Privacy preservation contradicts accountability (data traceability and provenance) as much as it contradicts truthfulness. In this case, it is not the content of the data that is questioned, but its origin. Should one party provide dishonest data, efficient mechanisms must be implemented in data marketplaces in order to hold that party accountable and be able to take countermeasures against that party (e.g. banning that party from further participating in the data trading platform). This requirement violates the privacy need for impeding </a:t>
                      </a:r>
                      <a:r>
                        <a:rPr lang="de-DE" sz="800" b="0" i="1" u="none" strike="noStrike" baseline="0" dirty="0" err="1">
                          <a:solidFill>
                            <a:schemeClr val="accent4">
                              <a:lumMod val="75000"/>
                              <a:lumOff val="25000"/>
                            </a:schemeClr>
                          </a:solidFill>
                          <a:latin typeface="+mn-lt"/>
                          <a:ea typeface="+mn-ea"/>
                          <a:cs typeface="+mn-cs"/>
                        </a:rPr>
                        <a:t>reidentification</a:t>
                      </a:r>
                      <a:r>
                        <a:rPr lang="de-DE" sz="800" b="0" i="1" u="none" strike="noStrike" baseline="0" dirty="0">
                          <a:solidFill>
                            <a:schemeClr val="accent4">
                              <a:lumMod val="75000"/>
                              <a:lumOff val="25000"/>
                            </a:schemeClr>
                          </a:solidFill>
                          <a:latin typeface="+mn-lt"/>
                          <a:ea typeface="+mn-ea"/>
                          <a:cs typeface="+mn-cs"/>
                        </a:rPr>
                        <a:t>.</a:t>
                      </a:r>
                      <a:endParaRPr lang="de-DE" sz="800" i="1" u="sng" dirty="0">
                        <a:solidFill>
                          <a:schemeClr val="accent4">
                            <a:lumMod val="75000"/>
                            <a:lumOff val="25000"/>
                          </a:schemeClr>
                        </a:solidFill>
                      </a:endParaRPr>
                    </a:p>
                  </a:txBody>
                  <a:tcPr/>
                </a:tc>
                <a:extLst>
                  <a:ext uri="{0D108BD9-81ED-4DB2-BD59-A6C34878D82A}">
                    <a16:rowId xmlns:a16="http://schemas.microsoft.com/office/drawing/2014/main" val="1628600449"/>
                  </a:ext>
                </a:extLst>
              </a:tr>
              <a:tr h="266832">
                <a:tc>
                  <a:txBody>
                    <a:bodyPr/>
                    <a:lstStyle/>
                    <a:p>
                      <a:r>
                        <a:rPr lang="de-DE" sz="1200" b="1" dirty="0"/>
                        <a:t>Legal </a:t>
                      </a:r>
                      <a:r>
                        <a:rPr lang="de-DE" sz="1200" b="1" dirty="0" err="1"/>
                        <a:t>challenges</a:t>
                      </a:r>
                      <a:endParaRPr lang="de-DE" sz="1200" b="1" dirty="0"/>
                    </a:p>
                  </a:txBody>
                  <a:tcPr/>
                </a:tc>
                <a:tc>
                  <a:txBody>
                    <a:bodyPr/>
                    <a:lstStyle/>
                    <a:p>
                      <a:r>
                        <a:rPr lang="en-US" sz="800" b="0" i="1" u="sng" strike="noStrike" baseline="0" dirty="0">
                          <a:solidFill>
                            <a:schemeClr val="tx1"/>
                          </a:solidFill>
                          <a:latin typeface="+mn-lt"/>
                          <a:ea typeface="+mn-ea"/>
                          <a:cs typeface="+mn-cs"/>
                        </a:rPr>
                        <a:t>4 main challenges</a:t>
                      </a:r>
                      <a:r>
                        <a:rPr lang="en-US" sz="800" b="0" i="1" u="none" strike="noStrike" baseline="0" dirty="0">
                          <a:solidFill>
                            <a:schemeClr val="tx1"/>
                          </a:solidFill>
                          <a:latin typeface="+mn-lt"/>
                          <a:ea typeface="+mn-ea"/>
                          <a:cs typeface="+mn-cs"/>
                        </a:rPr>
                        <a:t>:</a:t>
                      </a:r>
                    </a:p>
                    <a:p>
                      <a:r>
                        <a:rPr lang="en-US" sz="800" b="0" i="1" u="none" strike="noStrike" baseline="0" dirty="0">
                          <a:solidFill>
                            <a:schemeClr val="tx1"/>
                          </a:solidFill>
                          <a:latin typeface="+mn-lt"/>
                          <a:ea typeface="+mn-ea"/>
                          <a:cs typeface="+mn-cs"/>
                        </a:rPr>
                        <a:t>Firstly, most pieces of legislation center around fuzzy notations of “personal identifiable information” (PII). These notations are quickly deprecated as new IoT technologies unlock and combine new datasets that can enable identification and make the distinction of PII and non-PII almost impossible. Secondly, the timeliness of legislation is a big issue since laws in most countries are passed at a much slower pace than technology advancements are researched. Thirdly, many of the privacy breaches go unnoticed: an impressive “shadow market” for private data. This market’s shadow existence “undermines its long-term viability, making all its players operate at the edge of what is ethically sustainable” [7]. Lastly, the economic aspect of privacy is still favorable of those that disregard privacy legislation.</a:t>
                      </a:r>
                      <a:endParaRPr lang="de-DE" sz="800" i="1" u="sng" dirty="0"/>
                    </a:p>
                  </a:txBody>
                  <a:tcPr/>
                </a:tc>
                <a:extLst>
                  <a:ext uri="{0D108BD9-81ED-4DB2-BD59-A6C34878D82A}">
                    <a16:rowId xmlns:a16="http://schemas.microsoft.com/office/drawing/2014/main" val="3616473713"/>
                  </a:ext>
                </a:extLst>
              </a:tr>
              <a:tr h="352552">
                <a:tc>
                  <a:txBody>
                    <a:bodyPr/>
                    <a:lstStyle/>
                    <a:p>
                      <a:r>
                        <a:rPr lang="de-DE" sz="1200" b="1" dirty="0"/>
                        <a:t>Security </a:t>
                      </a:r>
                      <a:r>
                        <a:rPr lang="de-DE" sz="1200" b="1" dirty="0" err="1"/>
                        <a:t>challenges</a:t>
                      </a:r>
                      <a:endParaRPr lang="de-DE" sz="1200" b="1" dirty="0"/>
                    </a:p>
                  </a:txBody>
                  <a:tcPr/>
                </a:tc>
                <a:tc>
                  <a:txBody>
                    <a:bodyPr/>
                    <a:lstStyle/>
                    <a:p>
                      <a:r>
                        <a:rPr lang="en-US" sz="800" b="0" i="1" u="none" strike="noStrike" baseline="0" dirty="0">
                          <a:solidFill>
                            <a:schemeClr val="tx1"/>
                          </a:solidFill>
                          <a:latin typeface="+mn-lt"/>
                          <a:ea typeface="+mn-ea"/>
                          <a:cs typeface="+mn-cs"/>
                        </a:rPr>
                        <a:t>When discussing security, we define it as a measure to provide confidentiality. Confidentiality refers to protecting information from being accessed by unauthorized parties or in other words, only authorized can gain access to sensitive data [5].</a:t>
                      </a:r>
                      <a:endParaRPr lang="de-DE" sz="800" i="1" u="sng" dirty="0"/>
                    </a:p>
                  </a:txBody>
                  <a:tcPr/>
                </a:tc>
                <a:extLst>
                  <a:ext uri="{0D108BD9-81ED-4DB2-BD59-A6C34878D82A}">
                    <a16:rowId xmlns:a16="http://schemas.microsoft.com/office/drawing/2014/main" val="1619226019"/>
                  </a:ext>
                </a:extLst>
              </a:tr>
              <a:tr h="346832">
                <a:tc>
                  <a:txBody>
                    <a:bodyPr/>
                    <a:lstStyle/>
                    <a:p>
                      <a:r>
                        <a:rPr lang="de-DE" sz="1200" b="1" dirty="0"/>
                        <a:t>Costs</a:t>
                      </a:r>
                    </a:p>
                  </a:txBody>
                  <a:tcPr/>
                </a:tc>
                <a:tc>
                  <a:txBody>
                    <a:bodyPr/>
                    <a:lstStyle/>
                    <a:p>
                      <a:r>
                        <a:rPr lang="en-US" sz="800" b="0" i="1" u="none" strike="noStrike" baseline="0" dirty="0">
                          <a:solidFill>
                            <a:schemeClr val="tx1"/>
                          </a:solidFill>
                          <a:latin typeface="+mn-lt"/>
                          <a:ea typeface="+mn-ea"/>
                          <a:cs typeface="+mn-cs"/>
                        </a:rPr>
                        <a:t>The achievement of all needed transactions between two parties requires a few “runs” to get in touch with and it may take several negotiations (especially in</a:t>
                      </a:r>
                    </a:p>
                    <a:p>
                      <a:r>
                        <a:rPr lang="en-US" sz="800" b="0" i="1" u="none" strike="noStrike" baseline="0" dirty="0">
                          <a:solidFill>
                            <a:schemeClr val="tx1"/>
                          </a:solidFill>
                          <a:latin typeface="+mn-lt"/>
                          <a:ea typeface="+mn-ea"/>
                          <a:cs typeface="+mn-cs"/>
                        </a:rPr>
                        <a:t>auction mechanisms) to reach a consensus.</a:t>
                      </a:r>
                      <a:r>
                        <a:rPr lang="de-DE" sz="800" b="0" i="1" u="none" strike="noStrike" baseline="0" dirty="0">
                          <a:solidFill>
                            <a:schemeClr val="tx1"/>
                          </a:solidFill>
                          <a:latin typeface="+mn-lt"/>
                          <a:ea typeface="+mn-ea"/>
                          <a:cs typeface="+mn-cs"/>
                        </a:rPr>
                        <a:t> </a:t>
                      </a:r>
                      <a:r>
                        <a:rPr lang="de-DE" sz="800" b="0" i="1" u="none" strike="noStrike" baseline="0" dirty="0" err="1">
                          <a:solidFill>
                            <a:schemeClr val="tx1"/>
                          </a:solidFill>
                          <a:latin typeface="+mn-lt"/>
                          <a:ea typeface="+mn-ea"/>
                          <a:cs typeface="+mn-cs"/>
                        </a:rPr>
                        <a:t>Furthermore</a:t>
                      </a:r>
                      <a:r>
                        <a:rPr lang="de-DE" sz="800" b="0" i="1" u="none" strike="noStrike" baseline="0" dirty="0">
                          <a:solidFill>
                            <a:schemeClr val="tx1"/>
                          </a:solidFill>
                          <a:latin typeface="+mn-lt"/>
                          <a:ea typeface="+mn-ea"/>
                          <a:cs typeface="+mn-cs"/>
                        </a:rPr>
                        <a:t>, </a:t>
                      </a:r>
                      <a:r>
                        <a:rPr lang="de-DE" sz="800" b="0" i="1" u="none" strike="noStrike" baseline="0" dirty="0" err="1">
                          <a:solidFill>
                            <a:schemeClr val="tx1"/>
                          </a:solidFill>
                          <a:latin typeface="+mn-lt"/>
                          <a:ea typeface="+mn-ea"/>
                          <a:cs typeface="+mn-cs"/>
                        </a:rPr>
                        <a:t>if</a:t>
                      </a:r>
                      <a:r>
                        <a:rPr lang="de-DE" sz="800" b="0" i="1" u="none" strike="noStrike" baseline="0" dirty="0">
                          <a:solidFill>
                            <a:schemeClr val="tx1"/>
                          </a:solidFill>
                          <a:latin typeface="+mn-lt"/>
                          <a:ea typeface="+mn-ea"/>
                          <a:cs typeface="+mn-cs"/>
                        </a:rPr>
                        <a:t> </a:t>
                      </a:r>
                      <a:r>
                        <a:rPr lang="de-DE" sz="800" b="0" i="1" u="none" strike="noStrike" baseline="0" dirty="0" err="1">
                          <a:solidFill>
                            <a:schemeClr val="tx1"/>
                          </a:solidFill>
                          <a:latin typeface="+mn-lt"/>
                          <a:ea typeface="+mn-ea"/>
                          <a:cs typeface="+mn-cs"/>
                        </a:rPr>
                        <a:t>data</a:t>
                      </a:r>
                      <a:r>
                        <a:rPr lang="de-DE" sz="800" b="0" i="1" u="none" strike="noStrike" baseline="0" dirty="0">
                          <a:solidFill>
                            <a:schemeClr val="tx1"/>
                          </a:solidFill>
                          <a:latin typeface="+mn-lt"/>
                          <a:ea typeface="+mn-ea"/>
                          <a:cs typeface="+mn-cs"/>
                        </a:rPr>
                        <a:t> </a:t>
                      </a:r>
                      <a:r>
                        <a:rPr lang="de-DE" sz="800" b="0" i="1" u="none" strike="noStrike" baseline="0" dirty="0" err="1">
                          <a:solidFill>
                            <a:schemeClr val="tx1"/>
                          </a:solidFill>
                          <a:latin typeface="+mn-lt"/>
                          <a:ea typeface="+mn-ea"/>
                          <a:cs typeface="+mn-cs"/>
                        </a:rPr>
                        <a:t>owners</a:t>
                      </a:r>
                      <a:r>
                        <a:rPr lang="de-DE" sz="800" b="0" i="1" u="none" strike="noStrike" baseline="0" dirty="0">
                          <a:solidFill>
                            <a:schemeClr val="tx1"/>
                          </a:solidFill>
                          <a:latin typeface="+mn-lt"/>
                          <a:ea typeface="+mn-ea"/>
                          <a:cs typeface="+mn-cs"/>
                        </a:rPr>
                        <a:t> </a:t>
                      </a:r>
                      <a:r>
                        <a:rPr lang="en-US" sz="800" b="0" i="1" u="none" strike="noStrike" baseline="0" dirty="0">
                          <a:solidFill>
                            <a:schemeClr val="tx1"/>
                          </a:solidFill>
                          <a:latin typeface="+mn-lt"/>
                          <a:ea typeface="+mn-ea"/>
                          <a:cs typeface="+mn-cs"/>
                        </a:rPr>
                        <a:t>suffer from low sales they may need to invest in additional resources in order to promote their sales [3]. Moreover, the costs of maintaining the trading platform must also be economically viable [6]. Another cost factor is the awareness of individuals.</a:t>
                      </a:r>
                      <a:endParaRPr lang="de-DE" sz="800" i="1" u="sng" dirty="0"/>
                    </a:p>
                  </a:txBody>
                  <a:tcPr/>
                </a:tc>
                <a:extLst>
                  <a:ext uri="{0D108BD9-81ED-4DB2-BD59-A6C34878D82A}">
                    <a16:rowId xmlns:a16="http://schemas.microsoft.com/office/drawing/2014/main" val="1458784985"/>
                  </a:ext>
                </a:extLst>
              </a:tr>
              <a:tr h="283428">
                <a:tc>
                  <a:txBody>
                    <a:bodyPr/>
                    <a:lstStyle/>
                    <a:p>
                      <a:r>
                        <a:rPr lang="de-DE" sz="1200" b="1" dirty="0"/>
                        <a:t>Pricing </a:t>
                      </a:r>
                      <a:r>
                        <a:rPr lang="de-DE" sz="1200" b="1" dirty="0" err="1"/>
                        <a:t>mechanisms</a:t>
                      </a:r>
                      <a:endParaRPr lang="de-DE" sz="1200" b="1" dirty="0"/>
                    </a:p>
                  </a:txBody>
                  <a:tcPr/>
                </a:tc>
                <a:tc>
                  <a:txBody>
                    <a:bodyPr/>
                    <a:lstStyle/>
                    <a:p>
                      <a:r>
                        <a:rPr lang="en-US" sz="800" b="0" i="1" u="none" strike="noStrike" baseline="0" dirty="0">
                          <a:solidFill>
                            <a:schemeClr val="tx1"/>
                          </a:solidFill>
                          <a:latin typeface="+mn-lt"/>
                          <a:ea typeface="+mn-ea"/>
                          <a:cs typeface="+mn-cs"/>
                        </a:rPr>
                        <a:t>The negotiation mechanisms must be taken into account when contemplating the technical implementation and there must be</a:t>
                      </a:r>
                    </a:p>
                    <a:p>
                      <a:r>
                        <a:rPr lang="en-US" sz="800" b="0" i="1" u="none" strike="noStrike" baseline="0" dirty="0">
                          <a:solidFill>
                            <a:schemeClr val="tx1"/>
                          </a:solidFill>
                          <a:latin typeface="+mn-lt"/>
                          <a:ea typeface="+mn-ea"/>
                          <a:cs typeface="+mn-cs"/>
                        </a:rPr>
                        <a:t>supporting incentives for all parties.</a:t>
                      </a:r>
                      <a:endParaRPr lang="de-DE" sz="800" i="1" u="sng" dirty="0"/>
                    </a:p>
                  </a:txBody>
                  <a:tcPr/>
                </a:tc>
                <a:extLst>
                  <a:ext uri="{0D108BD9-81ED-4DB2-BD59-A6C34878D82A}">
                    <a16:rowId xmlns:a16="http://schemas.microsoft.com/office/drawing/2014/main" val="4205757070"/>
                  </a:ext>
                </a:extLst>
              </a:tr>
              <a:tr h="283428">
                <a:tc>
                  <a:txBody>
                    <a:bodyPr/>
                    <a:lstStyle/>
                    <a:p>
                      <a:r>
                        <a:rPr lang="de-DE" sz="1200" b="1" dirty="0">
                          <a:solidFill>
                            <a:schemeClr val="accent4">
                              <a:lumMod val="75000"/>
                              <a:lumOff val="25000"/>
                            </a:schemeClr>
                          </a:solidFill>
                        </a:rPr>
                        <a:t>IoT-</a:t>
                      </a:r>
                      <a:r>
                        <a:rPr lang="de-DE" sz="1200" b="1" dirty="0" err="1">
                          <a:solidFill>
                            <a:schemeClr val="accent4">
                              <a:lumMod val="75000"/>
                              <a:lumOff val="25000"/>
                            </a:schemeClr>
                          </a:solidFill>
                        </a:rPr>
                        <a:t>specific</a:t>
                      </a:r>
                      <a:r>
                        <a:rPr lang="de-DE" sz="1200" b="1" dirty="0">
                          <a:solidFill>
                            <a:schemeClr val="accent4">
                              <a:lumMod val="75000"/>
                              <a:lumOff val="25000"/>
                            </a:schemeClr>
                          </a:solidFill>
                        </a:rPr>
                        <a:t> </a:t>
                      </a:r>
                      <a:r>
                        <a:rPr lang="de-DE" sz="1200" b="1" dirty="0" err="1">
                          <a:solidFill>
                            <a:schemeClr val="accent4">
                              <a:lumMod val="75000"/>
                              <a:lumOff val="25000"/>
                            </a:schemeClr>
                          </a:solidFill>
                        </a:rPr>
                        <a:t>challenges</a:t>
                      </a:r>
                      <a:r>
                        <a:rPr lang="de-DE" sz="1200" b="1" dirty="0">
                          <a:solidFill>
                            <a:schemeClr val="accent4">
                              <a:lumMod val="75000"/>
                              <a:lumOff val="25000"/>
                            </a:schemeClr>
                          </a:solidFill>
                        </a:rPr>
                        <a:t> </a:t>
                      </a:r>
                    </a:p>
                  </a:txBody>
                  <a:tcPr/>
                </a:tc>
                <a:tc>
                  <a:txBody>
                    <a:bodyPr/>
                    <a:lstStyle/>
                    <a:p>
                      <a:r>
                        <a:rPr lang="de-DE" sz="800" b="0" i="1" u="sng" strike="noStrike" baseline="0" dirty="0">
                          <a:solidFill>
                            <a:schemeClr val="accent4">
                              <a:lumMod val="75000"/>
                              <a:lumOff val="25000"/>
                            </a:schemeClr>
                          </a:solidFill>
                          <a:latin typeface="+mn-lt"/>
                          <a:ea typeface="+mn-ea"/>
                          <a:cs typeface="+mn-cs"/>
                        </a:rPr>
                        <a:t>3 </a:t>
                      </a:r>
                      <a:r>
                        <a:rPr lang="de-DE" sz="800" b="0" i="1" u="sng" strike="noStrike" baseline="0" dirty="0" err="1">
                          <a:solidFill>
                            <a:schemeClr val="accent4">
                              <a:lumMod val="75000"/>
                              <a:lumOff val="25000"/>
                            </a:schemeClr>
                          </a:solidFill>
                          <a:latin typeface="+mn-lt"/>
                          <a:ea typeface="+mn-ea"/>
                          <a:cs typeface="+mn-cs"/>
                        </a:rPr>
                        <a:t>main</a:t>
                      </a:r>
                      <a:r>
                        <a:rPr lang="de-DE" sz="800" b="0" i="1" u="sng" strike="noStrike" baseline="0" dirty="0">
                          <a:solidFill>
                            <a:schemeClr val="accent4">
                              <a:lumMod val="75000"/>
                              <a:lumOff val="25000"/>
                            </a:schemeClr>
                          </a:solidFill>
                          <a:latin typeface="+mn-lt"/>
                          <a:ea typeface="+mn-ea"/>
                          <a:cs typeface="+mn-cs"/>
                        </a:rPr>
                        <a:t> </a:t>
                      </a:r>
                      <a:r>
                        <a:rPr lang="de-DE" sz="800" b="0" i="1" u="sng" strike="noStrike" baseline="0" dirty="0" err="1">
                          <a:solidFill>
                            <a:schemeClr val="accent4">
                              <a:lumMod val="75000"/>
                              <a:lumOff val="25000"/>
                            </a:schemeClr>
                          </a:solidFill>
                          <a:latin typeface="+mn-lt"/>
                          <a:ea typeface="+mn-ea"/>
                          <a:cs typeface="+mn-cs"/>
                        </a:rPr>
                        <a:t>challenges</a:t>
                      </a:r>
                      <a:r>
                        <a:rPr lang="de-DE" sz="800" b="0" i="1" u="none" strike="noStrike" baseline="0" dirty="0">
                          <a:solidFill>
                            <a:schemeClr val="accent4">
                              <a:lumMod val="75000"/>
                              <a:lumOff val="25000"/>
                            </a:schemeClr>
                          </a:solidFill>
                          <a:latin typeface="+mn-lt"/>
                          <a:ea typeface="+mn-ea"/>
                          <a:cs typeface="+mn-cs"/>
                        </a:rPr>
                        <a:t>:</a:t>
                      </a:r>
                    </a:p>
                    <a:p>
                      <a:r>
                        <a:rPr lang="de-DE" sz="800" b="0" i="1" u="none" strike="noStrike" baseline="0" dirty="0" err="1">
                          <a:solidFill>
                            <a:schemeClr val="accent4">
                              <a:lumMod val="75000"/>
                              <a:lumOff val="25000"/>
                            </a:schemeClr>
                          </a:solidFill>
                          <a:latin typeface="+mn-lt"/>
                          <a:ea typeface="+mn-ea"/>
                          <a:cs typeface="+mn-cs"/>
                        </a:rPr>
                        <a:t>Hetereogenity</a:t>
                      </a:r>
                      <a:r>
                        <a:rPr lang="de-DE" sz="800" b="0" i="1" u="none" strike="noStrike" baseline="0" dirty="0">
                          <a:solidFill>
                            <a:schemeClr val="accent4">
                              <a:lumMod val="75000"/>
                              <a:lumOff val="25000"/>
                            </a:schemeClr>
                          </a:solidFill>
                          <a:latin typeface="+mn-lt"/>
                          <a:ea typeface="+mn-ea"/>
                          <a:cs typeface="+mn-cs"/>
                        </a:rPr>
                        <a:t> </a:t>
                      </a:r>
                      <a:r>
                        <a:rPr lang="de-DE" sz="800" b="0" i="1" u="none" strike="noStrike" baseline="0" dirty="0" err="1">
                          <a:solidFill>
                            <a:schemeClr val="accent4">
                              <a:lumMod val="75000"/>
                              <a:lumOff val="25000"/>
                            </a:schemeClr>
                          </a:solidFill>
                          <a:latin typeface="+mn-lt"/>
                          <a:ea typeface="+mn-ea"/>
                          <a:cs typeface="+mn-cs"/>
                        </a:rPr>
                        <a:t>of</a:t>
                      </a:r>
                      <a:r>
                        <a:rPr lang="de-DE" sz="800" b="0" i="1" u="none" strike="noStrike" baseline="0" dirty="0">
                          <a:solidFill>
                            <a:schemeClr val="accent4">
                              <a:lumMod val="75000"/>
                              <a:lumOff val="25000"/>
                            </a:schemeClr>
                          </a:solidFill>
                          <a:latin typeface="+mn-lt"/>
                          <a:ea typeface="+mn-ea"/>
                          <a:cs typeface="+mn-cs"/>
                        </a:rPr>
                        <a:t> </a:t>
                      </a:r>
                      <a:r>
                        <a:rPr lang="de-DE" sz="800" b="0" i="1" u="none" strike="noStrike" baseline="0" dirty="0" err="1">
                          <a:solidFill>
                            <a:schemeClr val="accent4">
                              <a:lumMod val="75000"/>
                              <a:lumOff val="25000"/>
                            </a:schemeClr>
                          </a:solidFill>
                          <a:latin typeface="+mn-lt"/>
                          <a:ea typeface="+mn-ea"/>
                          <a:cs typeface="+mn-cs"/>
                        </a:rPr>
                        <a:t>devices</a:t>
                      </a:r>
                      <a:r>
                        <a:rPr lang="de-DE" sz="800" b="0" i="1" u="none" strike="noStrike" baseline="0" dirty="0">
                          <a:solidFill>
                            <a:schemeClr val="accent4">
                              <a:lumMod val="75000"/>
                              <a:lumOff val="25000"/>
                            </a:schemeClr>
                          </a:solidFill>
                          <a:latin typeface="+mn-lt"/>
                          <a:ea typeface="+mn-ea"/>
                          <a:cs typeface="+mn-cs"/>
                        </a:rPr>
                        <a:t> </a:t>
                      </a:r>
                      <a:r>
                        <a:rPr lang="de-DE" sz="800" b="0" i="1" u="none" strike="noStrike" baseline="0" dirty="0">
                          <a:solidFill>
                            <a:schemeClr val="accent4">
                              <a:lumMod val="75000"/>
                              <a:lumOff val="25000"/>
                            </a:schemeClr>
                          </a:solidFill>
                          <a:latin typeface="+mn-lt"/>
                          <a:ea typeface="+mn-ea"/>
                          <a:cs typeface="+mn-cs"/>
                          <a:sym typeface="Wingdings" panose="05000000000000000000" pitchFamily="2" charset="2"/>
                        </a:rPr>
                        <a:t> Design </a:t>
                      </a:r>
                      <a:r>
                        <a:rPr lang="de-DE" sz="800" b="0" i="1" u="none" strike="noStrike" baseline="0" dirty="0" err="1">
                          <a:solidFill>
                            <a:schemeClr val="accent4">
                              <a:lumMod val="75000"/>
                              <a:lumOff val="25000"/>
                            </a:schemeClr>
                          </a:solidFill>
                          <a:latin typeface="+mn-lt"/>
                          <a:ea typeface="+mn-ea"/>
                          <a:cs typeface="+mn-cs"/>
                          <a:sym typeface="Wingdings" panose="05000000000000000000" pitchFamily="2" charset="2"/>
                        </a:rPr>
                        <a:t>complexity</a:t>
                      </a:r>
                      <a:r>
                        <a:rPr lang="de-DE" sz="800" b="0" i="1" u="none" strike="noStrike" baseline="0" dirty="0">
                          <a:solidFill>
                            <a:schemeClr val="accent4">
                              <a:lumMod val="75000"/>
                              <a:lumOff val="25000"/>
                            </a:schemeClr>
                          </a:solidFill>
                          <a:latin typeface="+mn-lt"/>
                          <a:ea typeface="+mn-ea"/>
                          <a:cs typeface="+mn-cs"/>
                          <a:sym typeface="Wingdings" panose="05000000000000000000" pitchFamily="2" charset="2"/>
                        </a:rPr>
                        <a:t>.</a:t>
                      </a:r>
                      <a:endParaRPr lang="de-DE" sz="800" b="0" i="1" u="none" strike="noStrike" baseline="0" dirty="0">
                        <a:solidFill>
                          <a:schemeClr val="accent4">
                            <a:lumMod val="75000"/>
                            <a:lumOff val="25000"/>
                          </a:schemeClr>
                        </a:solidFill>
                        <a:latin typeface="+mn-lt"/>
                        <a:ea typeface="+mn-ea"/>
                        <a:cs typeface="+mn-cs"/>
                      </a:endParaRPr>
                    </a:p>
                    <a:p>
                      <a:r>
                        <a:rPr lang="en-US" sz="800" b="0" i="1" u="none" strike="noStrike" baseline="0" dirty="0">
                          <a:solidFill>
                            <a:schemeClr val="accent4">
                              <a:lumMod val="75000"/>
                              <a:lumOff val="25000"/>
                            </a:schemeClr>
                          </a:solidFill>
                          <a:latin typeface="+mn-lt"/>
                          <a:ea typeface="+mn-ea"/>
                          <a:cs typeface="+mn-cs"/>
                        </a:rPr>
                        <a:t>Performance and storage capabilities </a:t>
                      </a:r>
                      <a:r>
                        <a:rPr lang="en-US" sz="800" b="0" i="1" u="none" strike="noStrike" baseline="0" dirty="0">
                          <a:solidFill>
                            <a:schemeClr val="accent4">
                              <a:lumMod val="75000"/>
                              <a:lumOff val="25000"/>
                            </a:schemeClr>
                          </a:solidFill>
                          <a:latin typeface="+mn-lt"/>
                          <a:ea typeface="+mn-ea"/>
                          <a:cs typeface="+mn-cs"/>
                          <a:sym typeface="Wingdings" panose="05000000000000000000" pitchFamily="2" charset="2"/>
                        </a:rPr>
                        <a:t></a:t>
                      </a:r>
                      <a:r>
                        <a:rPr lang="en-US" sz="800" b="0" i="1" u="none" strike="noStrike" baseline="0" dirty="0">
                          <a:solidFill>
                            <a:schemeClr val="accent4">
                              <a:lumMod val="75000"/>
                              <a:lumOff val="25000"/>
                            </a:schemeClr>
                          </a:solidFill>
                          <a:latin typeface="+mn-lt"/>
                          <a:ea typeface="+mn-ea"/>
                          <a:cs typeface="+mn-cs"/>
                        </a:rPr>
                        <a:t> Many networkable devices are low in energy and lightweight.. </a:t>
                      </a:r>
                    </a:p>
                    <a:p>
                      <a:r>
                        <a:rPr lang="en-US" sz="800" b="0" i="1" u="none" strike="noStrike" baseline="0" dirty="0">
                          <a:solidFill>
                            <a:schemeClr val="accent4">
                              <a:lumMod val="75000"/>
                              <a:lumOff val="25000"/>
                            </a:schemeClr>
                          </a:solidFill>
                          <a:latin typeface="+mn-lt"/>
                          <a:ea typeface="+mn-ea"/>
                          <a:cs typeface="+mn-cs"/>
                        </a:rPr>
                        <a:t>Lower data quality </a:t>
                      </a:r>
                      <a:r>
                        <a:rPr lang="en-US" sz="800" b="0" i="1" u="none" strike="noStrike" baseline="0" dirty="0">
                          <a:solidFill>
                            <a:schemeClr val="accent4">
                              <a:lumMod val="75000"/>
                              <a:lumOff val="25000"/>
                            </a:schemeClr>
                          </a:solidFill>
                          <a:latin typeface="+mn-lt"/>
                          <a:ea typeface="+mn-ea"/>
                          <a:cs typeface="+mn-cs"/>
                          <a:sym typeface="Wingdings" panose="05000000000000000000" pitchFamily="2" charset="2"/>
                        </a:rPr>
                        <a:t></a:t>
                      </a:r>
                      <a:r>
                        <a:rPr lang="en-US" sz="800" b="0" i="1" u="none" strike="noStrike" baseline="0" dirty="0">
                          <a:solidFill>
                            <a:schemeClr val="accent4">
                              <a:lumMod val="75000"/>
                              <a:lumOff val="25000"/>
                            </a:schemeClr>
                          </a:solidFill>
                          <a:latin typeface="+mn-lt"/>
                          <a:ea typeface="+mn-ea"/>
                          <a:cs typeface="+mn-cs"/>
                        </a:rPr>
                        <a:t> due to the unreliability of IoT sensors and the fragility of data transmission links.</a:t>
                      </a:r>
                    </a:p>
                  </a:txBody>
                  <a:tcPr/>
                </a:tc>
                <a:extLst>
                  <a:ext uri="{0D108BD9-81ED-4DB2-BD59-A6C34878D82A}">
                    <a16:rowId xmlns:a16="http://schemas.microsoft.com/office/drawing/2014/main" val="2443066429"/>
                  </a:ext>
                </a:extLst>
              </a:tr>
            </a:tbl>
          </a:graphicData>
        </a:graphic>
      </p:graphicFrame>
    </p:spTree>
    <p:extLst>
      <p:ext uri="{BB962C8B-B14F-4D97-AF65-F5344CB8AC3E}">
        <p14:creationId xmlns:p14="http://schemas.microsoft.com/office/powerpoint/2010/main" val="13967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50178"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itle 1"/>
          <p:cNvSpPr>
            <a:spLocks noGrp="1"/>
          </p:cNvSpPr>
          <p:nvPr>
            <p:ph type="title"/>
          </p:nvPr>
        </p:nvSpPr>
        <p:spPr bwMode="auto"/>
        <p:txBody>
          <a:bodyPr/>
          <a:lstStyle/>
          <a:p>
            <a:pPr>
              <a:defRPr/>
            </a:pPr>
            <a:r>
              <a:rPr lang="en-US" dirty="0"/>
              <a:t>Further References</a:t>
            </a:r>
          </a:p>
        </p:txBody>
      </p:sp>
      <p:sp>
        <p:nvSpPr>
          <p:cNvPr id="6" name="Slide Number Placeholder 2"/>
          <p:cNvSpPr>
            <a:spLocks noGrp="1"/>
          </p:cNvSpPr>
          <p:nvPr>
            <p:ph type="sldNum" sz="quarter" idx="12"/>
          </p:nvPr>
        </p:nvSpPr>
        <p:spPr bwMode="auto"/>
        <p:txBody>
          <a:bodyPr/>
          <a:lstStyle/>
          <a:p>
            <a:pPr>
              <a:defRPr/>
            </a:pPr>
            <a:fld id="{53F79391-FD8B-4951-B07A-A389C4C7CA7B}" type="slidenum">
              <a:rPr lang="en-US"/>
              <a:t>49</a:t>
            </a:fld>
            <a:endParaRPr lang="en-US"/>
          </a:p>
        </p:txBody>
      </p:sp>
      <p:sp>
        <p:nvSpPr>
          <p:cNvPr id="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8" name="TextBox 5"/>
          <p:cNvSpPr>
            <a:spLocks/>
          </p:cNvSpPr>
          <p:nvPr/>
        </p:nvSpPr>
        <p:spPr bwMode="auto">
          <a:xfrm>
            <a:off x="341801" y="1196752"/>
            <a:ext cx="10875664" cy="212365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defRPr/>
            </a:pPr>
            <a:r>
              <a:rPr lang="en-US" sz="1200" dirty="0"/>
              <a:t>[8]	P. Philipp, “Investigating the Current State of Research in Large-Scale Agile Software Development: A Systematic Mapping Study.”, Master’s 	Thesis at TUM, 2019.</a:t>
            </a:r>
          </a:p>
          <a:p>
            <a:pPr>
              <a:defRPr/>
            </a:pPr>
            <a:endParaRPr lang="en-US" sz="1200" dirty="0"/>
          </a:p>
          <a:p>
            <a:pPr>
              <a:defRPr/>
            </a:pPr>
            <a:r>
              <a:rPr lang="en-US" sz="1200" dirty="0"/>
              <a:t>[9]	J. H. </a:t>
            </a:r>
            <a:r>
              <a:rPr lang="en-US" sz="1200" dirty="0" err="1"/>
              <a:t>Ziegeldorf</a:t>
            </a:r>
            <a:r>
              <a:rPr lang="en-US" sz="1200" dirty="0"/>
              <a:t>, O. G. </a:t>
            </a:r>
            <a:r>
              <a:rPr lang="en-US" sz="1200" dirty="0" err="1"/>
              <a:t>Morchon</a:t>
            </a:r>
            <a:r>
              <a:rPr lang="en-US" sz="1200" dirty="0"/>
              <a:t>, and K. </a:t>
            </a:r>
            <a:r>
              <a:rPr lang="en-US" sz="1200" dirty="0" err="1"/>
              <a:t>Wehrle</a:t>
            </a:r>
            <a:r>
              <a:rPr lang="en-US" sz="1200" dirty="0"/>
              <a:t>, “Privacy in the internet of things: Threats and challenges,” </a:t>
            </a:r>
            <a:r>
              <a:rPr lang="en-US" sz="1200" i="1" dirty="0" err="1"/>
              <a:t>Secur</a:t>
            </a:r>
            <a:r>
              <a:rPr lang="en-US" sz="1200" i="1" dirty="0"/>
              <a:t>. </a:t>
            </a:r>
            <a:r>
              <a:rPr lang="en-US" sz="1200" i="1" dirty="0" err="1"/>
              <a:t>Commun</a:t>
            </a:r>
            <a:r>
              <a:rPr lang="en-US" sz="1200" i="1" dirty="0"/>
              <a:t>. Networks</a:t>
            </a:r>
            <a:r>
              <a:rPr lang="en-US" sz="1200" dirty="0"/>
              <a:t>, vol. 7, no. 	12, pp. 2728–2742, 2014, </a:t>
            </a:r>
            <a:r>
              <a:rPr lang="en-US" sz="1200" dirty="0" err="1"/>
              <a:t>doi</a:t>
            </a:r>
            <a:r>
              <a:rPr lang="en-US" sz="1200" dirty="0"/>
              <a:t>: 10.1002/sec.795.</a:t>
            </a:r>
          </a:p>
          <a:p>
            <a:pPr>
              <a:defRPr/>
            </a:pPr>
            <a:endParaRPr lang="en-US" sz="1200" dirty="0"/>
          </a:p>
          <a:p>
            <a:pPr>
              <a:defRPr/>
            </a:pPr>
            <a:r>
              <a:rPr lang="en-US" sz="1200" dirty="0"/>
              <a:t>[10]	C. </a:t>
            </a:r>
            <a:r>
              <a:rPr lang="en-US" sz="1200" dirty="0" err="1"/>
              <a:t>Perera</a:t>
            </a:r>
            <a:r>
              <a:rPr lang="en-US" sz="1200" dirty="0"/>
              <a:t>, R. Ranjan, and L. Wang, “End-to-end privacy for open big data markets,” </a:t>
            </a:r>
            <a:r>
              <a:rPr lang="en-US" sz="1200" i="1" dirty="0"/>
              <a:t>IEEE Cloud </a:t>
            </a:r>
            <a:r>
              <a:rPr lang="en-US" sz="1200" i="1" dirty="0" err="1"/>
              <a:t>Comput</a:t>
            </a:r>
            <a:r>
              <a:rPr lang="en-US" sz="1200" i="1" dirty="0"/>
              <a:t>.</a:t>
            </a:r>
            <a:r>
              <a:rPr lang="en-US" sz="1200" dirty="0"/>
              <a:t>, vol. 2, no. 4, pp. 44–53, 2015, </a:t>
            </a:r>
            <a:r>
              <a:rPr lang="en-US" sz="1200" dirty="0" err="1"/>
              <a:t>doi</a:t>
            </a:r>
            <a:r>
              <a:rPr lang="en-US" sz="1200" dirty="0"/>
              <a:t>: 	10.1109/MCC.2015.78.</a:t>
            </a:r>
          </a:p>
          <a:p>
            <a:pPr>
              <a:defRPr/>
            </a:pPr>
            <a:endParaRPr lang="en-US" sz="1200" dirty="0"/>
          </a:p>
          <a:p>
            <a:pPr>
              <a:defRPr/>
            </a:pPr>
            <a:r>
              <a:rPr lang="de-DE" sz="1200" dirty="0"/>
              <a:t>[11]	H. Zhang, M. A. Babar, and P. Tell, “</a:t>
            </a:r>
            <a:r>
              <a:rPr lang="de-DE" sz="1200" dirty="0" err="1"/>
              <a:t>Identifying</a:t>
            </a:r>
            <a:r>
              <a:rPr lang="de-DE" sz="1200" dirty="0"/>
              <a:t> relevant </a:t>
            </a:r>
            <a:r>
              <a:rPr lang="de-DE" sz="1200" dirty="0" err="1"/>
              <a:t>studies</a:t>
            </a:r>
            <a:r>
              <a:rPr lang="de-DE" sz="1200" dirty="0"/>
              <a:t> in </a:t>
            </a:r>
            <a:r>
              <a:rPr lang="de-DE" sz="1200" dirty="0" err="1"/>
              <a:t>software</a:t>
            </a:r>
            <a:r>
              <a:rPr lang="de-DE" sz="1200" dirty="0"/>
              <a:t> </a:t>
            </a:r>
            <a:r>
              <a:rPr lang="de-DE" sz="1200" dirty="0" err="1"/>
              <a:t>engineering</a:t>
            </a:r>
            <a:r>
              <a:rPr lang="de-DE" sz="1200" dirty="0"/>
              <a:t>,” </a:t>
            </a:r>
            <a:r>
              <a:rPr lang="de-DE" sz="1200" i="1" dirty="0"/>
              <a:t>Inf. </a:t>
            </a:r>
            <a:r>
              <a:rPr lang="de-DE" sz="1200" i="1" dirty="0" err="1"/>
              <a:t>Softw</a:t>
            </a:r>
            <a:r>
              <a:rPr lang="de-DE" sz="1200" i="1" dirty="0"/>
              <a:t>. </a:t>
            </a:r>
            <a:r>
              <a:rPr lang="de-DE" sz="1200" i="1" dirty="0" err="1"/>
              <a:t>Technol</a:t>
            </a:r>
            <a:r>
              <a:rPr lang="de-DE" sz="1200" i="1" dirty="0"/>
              <a:t>.</a:t>
            </a:r>
            <a:r>
              <a:rPr lang="de-DE" sz="1200" dirty="0"/>
              <a:t>, vol. 53, </a:t>
            </a:r>
            <a:r>
              <a:rPr lang="de-DE" sz="1200" dirty="0" err="1"/>
              <a:t>no</a:t>
            </a:r>
            <a:r>
              <a:rPr lang="de-DE" sz="1200" dirty="0"/>
              <a:t>. 6, pp. 625–637, 2011, 	</a:t>
            </a:r>
            <a:r>
              <a:rPr lang="de-DE" sz="1200" dirty="0" err="1"/>
              <a:t>doi</a:t>
            </a:r>
            <a:r>
              <a:rPr lang="de-DE" sz="1200" dirty="0"/>
              <a:t>: 10.1016/j.infsof.2010.12.010.</a:t>
            </a:r>
            <a:endParaRPr lang="en-US" sz="1200" dirty="0"/>
          </a:p>
        </p:txBody>
      </p:sp>
    </p:spTree>
    <p:extLst>
      <p:ext uri="{BB962C8B-B14F-4D97-AF65-F5344CB8AC3E}">
        <p14:creationId xmlns:p14="http://schemas.microsoft.com/office/powerpoint/2010/main" val="243933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6146"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Slide Number Placeholder 2"/>
          <p:cNvSpPr>
            <a:spLocks noGrp="1"/>
          </p:cNvSpPr>
          <p:nvPr>
            <p:ph type="sldNum" sz="quarter" idx="12"/>
          </p:nvPr>
        </p:nvSpPr>
        <p:spPr bwMode="auto"/>
        <p:txBody>
          <a:bodyPr/>
          <a:lstStyle/>
          <a:p>
            <a:pPr>
              <a:defRPr/>
            </a:pPr>
            <a:fld id="{53F79391-FD8B-4951-B07A-A389C4C7CA7B}" type="slidenum">
              <a:rPr lang="de-DE"/>
              <a:t>5</a:t>
            </a:fld>
            <a:endParaRPr lang="de-DE"/>
          </a:p>
        </p:txBody>
      </p:sp>
      <p:sp>
        <p:nvSpPr>
          <p:cNvPr id="6" name="Oval 4"/>
          <p:cNvSpPr>
            <a:spLocks noChangeAspect="1"/>
          </p:cNvSpPr>
          <p:nvPr/>
        </p:nvSpPr>
        <p:spPr bwMode="auto">
          <a:xfrm>
            <a:off x="347110" y="980728"/>
            <a:ext cx="776166" cy="776166"/>
          </a:xfrm>
          <a:prstGeom prst="ellipse">
            <a:avLst/>
          </a:prstGeom>
          <a:solidFill>
            <a:srgbClr val="003359"/>
          </a:solidFill>
          <a:ln>
            <a:noFill/>
          </a:ln>
          <a:effectLst>
            <a:outerShdw blurRad="50800" dist="38100" dir="2700000" algn="tl" rotWithShape="0">
              <a:prstClr val="black">
                <a:alpha val="40000"/>
              </a:prstClr>
            </a:outerShdw>
          </a:effectLst>
        </p:spPr>
        <p:style>
          <a:lnRef idx="0">
            <a:srgbClr val="000000"/>
          </a:lnRef>
          <a:fillRef idx="0">
            <a:srgbClr val="000000"/>
          </a:fillRef>
          <a:effectRef idx="0">
            <a:srgbClr val="000000"/>
          </a:effectRef>
          <a:fontRef idx="minor">
            <a:schemeClr val="lt1"/>
          </a:fontRef>
        </p:style>
        <p:txBody>
          <a:bodyPr rtlCol="0" anchor="ctr"/>
          <a:lstStyle/>
          <a:p>
            <a:pPr algn="ctr">
              <a:defRPr/>
            </a:pPr>
            <a:r>
              <a:rPr lang="en-US" sz="1100"/>
              <a:t>RQ1</a:t>
            </a:r>
            <a:endParaRPr/>
          </a:p>
        </p:txBody>
      </p:sp>
      <p:sp>
        <p:nvSpPr>
          <p:cNvPr id="7" name="Oval 16"/>
          <p:cNvSpPr>
            <a:spLocks noChangeAspect="1"/>
          </p:cNvSpPr>
          <p:nvPr/>
        </p:nvSpPr>
        <p:spPr bwMode="auto">
          <a:xfrm>
            <a:off x="347110" y="1844824"/>
            <a:ext cx="776166" cy="776166"/>
          </a:xfrm>
          <a:prstGeom prst="ellipse">
            <a:avLst/>
          </a:prstGeom>
          <a:solidFill>
            <a:srgbClr val="003359"/>
          </a:solidFill>
          <a:ln>
            <a:noFill/>
          </a:ln>
          <a:effectLst>
            <a:outerShdw blurRad="50800" dist="38100" dir="2700000" algn="tl" rotWithShape="0">
              <a:prstClr val="black">
                <a:alpha val="40000"/>
              </a:prstClr>
            </a:outerShdw>
          </a:effectLst>
        </p:spPr>
        <p:style>
          <a:lnRef idx="0">
            <a:srgbClr val="000000"/>
          </a:lnRef>
          <a:fillRef idx="0">
            <a:srgbClr val="000000"/>
          </a:fillRef>
          <a:effectRef idx="0">
            <a:srgbClr val="000000"/>
          </a:effectRef>
          <a:fontRef idx="minor">
            <a:schemeClr val="lt1"/>
          </a:fontRef>
        </p:style>
        <p:txBody>
          <a:bodyPr rtlCol="0" anchor="ctr"/>
          <a:lstStyle/>
          <a:p>
            <a:pPr algn="ctr">
              <a:defRPr/>
            </a:pPr>
            <a:r>
              <a:rPr lang="en-US" sz="1100"/>
              <a:t>RQ2</a:t>
            </a:r>
            <a:endParaRPr/>
          </a:p>
        </p:txBody>
      </p:sp>
      <p:sp>
        <p:nvSpPr>
          <p:cNvPr id="8" name="Oval 19"/>
          <p:cNvSpPr>
            <a:spLocks noChangeAspect="1"/>
          </p:cNvSpPr>
          <p:nvPr/>
        </p:nvSpPr>
        <p:spPr bwMode="auto">
          <a:xfrm>
            <a:off x="347110" y="2708920"/>
            <a:ext cx="776166" cy="776166"/>
          </a:xfrm>
          <a:prstGeom prst="ellipse">
            <a:avLst/>
          </a:prstGeom>
          <a:solidFill>
            <a:srgbClr val="003359"/>
          </a:solidFill>
          <a:ln>
            <a:noFill/>
          </a:ln>
          <a:effectLst>
            <a:outerShdw blurRad="50800" dist="38100" dir="2700000" algn="tl" rotWithShape="0">
              <a:prstClr val="black">
                <a:alpha val="40000"/>
              </a:prstClr>
            </a:outerShdw>
          </a:effectLst>
        </p:spPr>
        <p:style>
          <a:lnRef idx="0">
            <a:srgbClr val="000000"/>
          </a:lnRef>
          <a:fillRef idx="0">
            <a:srgbClr val="000000"/>
          </a:fillRef>
          <a:effectRef idx="0">
            <a:srgbClr val="000000"/>
          </a:effectRef>
          <a:fontRef idx="minor">
            <a:schemeClr val="lt1"/>
          </a:fontRef>
        </p:style>
        <p:txBody>
          <a:bodyPr rtlCol="0" anchor="ctr"/>
          <a:lstStyle/>
          <a:p>
            <a:pPr algn="ctr">
              <a:defRPr/>
            </a:pPr>
            <a:r>
              <a:rPr lang="en-US" sz="1100"/>
              <a:t>RQ3</a:t>
            </a:r>
            <a:endParaRPr/>
          </a:p>
        </p:txBody>
      </p:sp>
      <p:sp>
        <p:nvSpPr>
          <p:cNvPr id="9" name="Oval 22"/>
          <p:cNvSpPr>
            <a:spLocks noChangeAspect="1"/>
          </p:cNvSpPr>
          <p:nvPr/>
        </p:nvSpPr>
        <p:spPr bwMode="auto">
          <a:xfrm>
            <a:off x="347110" y="3573016"/>
            <a:ext cx="776166" cy="776166"/>
          </a:xfrm>
          <a:prstGeom prst="ellipse">
            <a:avLst/>
          </a:prstGeom>
          <a:solidFill>
            <a:srgbClr val="003359"/>
          </a:solidFill>
          <a:ln>
            <a:noFill/>
          </a:ln>
          <a:effectLst>
            <a:outerShdw blurRad="50800" dist="38100" dir="2700000" algn="tl" rotWithShape="0">
              <a:prstClr val="black">
                <a:alpha val="40000"/>
              </a:prstClr>
            </a:outerShdw>
          </a:effectLst>
        </p:spPr>
        <p:style>
          <a:lnRef idx="0">
            <a:srgbClr val="000000"/>
          </a:lnRef>
          <a:fillRef idx="0">
            <a:srgbClr val="000000"/>
          </a:fillRef>
          <a:effectRef idx="0">
            <a:srgbClr val="000000"/>
          </a:effectRef>
          <a:fontRef idx="minor">
            <a:schemeClr val="lt1"/>
          </a:fontRef>
        </p:style>
        <p:txBody>
          <a:bodyPr rtlCol="0" anchor="ctr"/>
          <a:lstStyle/>
          <a:p>
            <a:pPr algn="ctr">
              <a:defRPr/>
            </a:pPr>
            <a:r>
              <a:rPr lang="en-US" sz="1100" dirty="0"/>
              <a:t>RQ4</a:t>
            </a:r>
            <a:endParaRPr dirty="0"/>
          </a:p>
        </p:txBody>
      </p:sp>
      <p:sp>
        <p:nvSpPr>
          <p:cNvPr id="12"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13" name="Title 1"/>
          <p:cNvSpPr>
            <a:spLocks/>
          </p:cNvSpPr>
          <p:nvPr/>
        </p:nvSpPr>
        <p:spPr bwMode="auto">
          <a:xfrm>
            <a:off x="334434" y="404019"/>
            <a:ext cx="10586102" cy="720724"/>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de-DE" dirty="0"/>
              <a:t>Research </a:t>
            </a:r>
            <a:r>
              <a:rPr lang="de-DE" dirty="0" err="1"/>
              <a:t>questions</a:t>
            </a:r>
            <a:endParaRPr dirty="0"/>
          </a:p>
          <a:p>
            <a:pPr>
              <a:defRPr/>
            </a:pPr>
            <a:endParaRPr lang="en-US" dirty="0"/>
          </a:p>
        </p:txBody>
      </p:sp>
      <p:sp>
        <p:nvSpPr>
          <p:cNvPr id="14" name="Rectangle 37"/>
          <p:cNvSpPr/>
          <p:nvPr/>
        </p:nvSpPr>
        <p:spPr bwMode="auto">
          <a:xfrm>
            <a:off x="1697086" y="1177539"/>
            <a:ext cx="9217025" cy="646331"/>
          </a:xfrm>
          <a:prstGeom prst="rect">
            <a:avLst/>
          </a:prstGeom>
          <a:noFill/>
          <a:ln>
            <a:noFill/>
          </a:ln>
        </p:spPr>
        <p:txBody>
          <a:bodyPr wrap="square">
            <a:spAutoFit/>
          </a:bodyPr>
          <a:lstStyle/>
          <a:p>
            <a:r>
              <a:rPr lang="en-US" i="1" dirty="0">
                <a:latin typeface="+mj-lt"/>
              </a:rPr>
              <a:t>What are the current research </a:t>
            </a:r>
            <a:r>
              <a:rPr lang="en-US" b="1" i="1" dirty="0">
                <a:latin typeface="+mj-lt"/>
              </a:rPr>
              <a:t>gaps and problems</a:t>
            </a:r>
            <a:r>
              <a:rPr lang="en-US" i="1" dirty="0">
                <a:latin typeface="+mj-lt"/>
              </a:rPr>
              <a:t> in the implementation of</a:t>
            </a:r>
          </a:p>
          <a:p>
            <a:r>
              <a:rPr lang="de-DE" i="1" dirty="0" err="1">
                <a:latin typeface="+mj-lt"/>
              </a:rPr>
              <a:t>privacy-preserving</a:t>
            </a:r>
            <a:r>
              <a:rPr lang="de-DE" i="1" dirty="0">
                <a:latin typeface="+mj-lt"/>
              </a:rPr>
              <a:t> </a:t>
            </a:r>
            <a:r>
              <a:rPr lang="de-DE" i="1" dirty="0" err="1">
                <a:latin typeface="+mj-lt"/>
              </a:rPr>
              <a:t>data</a:t>
            </a:r>
            <a:r>
              <a:rPr lang="de-DE" i="1" dirty="0">
                <a:latin typeface="+mj-lt"/>
              </a:rPr>
              <a:t> </a:t>
            </a:r>
            <a:r>
              <a:rPr lang="de-DE" i="1" dirty="0" err="1">
                <a:latin typeface="+mj-lt"/>
              </a:rPr>
              <a:t>markets</a:t>
            </a:r>
            <a:r>
              <a:rPr lang="de-DE" i="1" dirty="0">
                <a:latin typeface="+mj-lt"/>
              </a:rPr>
              <a:t> </a:t>
            </a:r>
            <a:r>
              <a:rPr lang="de-DE" i="1" dirty="0" err="1">
                <a:latin typeface="+mj-lt"/>
              </a:rPr>
              <a:t>for</a:t>
            </a:r>
            <a:r>
              <a:rPr lang="de-DE" i="1" dirty="0">
                <a:latin typeface="+mj-lt"/>
              </a:rPr>
              <a:t> IoT </a:t>
            </a:r>
            <a:r>
              <a:rPr lang="de-DE" i="1" dirty="0" err="1">
                <a:latin typeface="+mj-lt"/>
              </a:rPr>
              <a:t>devices</a:t>
            </a:r>
            <a:r>
              <a:rPr lang="de-DE" i="1" dirty="0">
                <a:latin typeface="+mj-lt"/>
              </a:rPr>
              <a:t>?</a:t>
            </a:r>
            <a:endParaRPr i="1" dirty="0">
              <a:latin typeface="+mj-lt"/>
            </a:endParaRPr>
          </a:p>
        </p:txBody>
      </p:sp>
      <p:sp>
        <p:nvSpPr>
          <p:cNvPr id="15" name="Rectangle 38"/>
          <p:cNvSpPr/>
          <p:nvPr/>
        </p:nvSpPr>
        <p:spPr bwMode="auto">
          <a:xfrm>
            <a:off x="1705728" y="2075851"/>
            <a:ext cx="9217025" cy="646331"/>
          </a:xfrm>
          <a:prstGeom prst="rect">
            <a:avLst/>
          </a:prstGeom>
          <a:noFill/>
          <a:ln>
            <a:noFill/>
          </a:ln>
        </p:spPr>
        <p:txBody>
          <a:bodyPr wrap="square">
            <a:spAutoFit/>
          </a:bodyPr>
          <a:lstStyle/>
          <a:p>
            <a:r>
              <a:rPr lang="en-US" i="1" dirty="0">
                <a:latin typeface="+mj-lt"/>
              </a:rPr>
              <a:t>What are the </a:t>
            </a:r>
            <a:r>
              <a:rPr lang="en-US" b="1" i="1" dirty="0">
                <a:latin typeface="+mj-lt"/>
              </a:rPr>
              <a:t>research topics </a:t>
            </a:r>
            <a:r>
              <a:rPr lang="en-US" i="1" dirty="0">
                <a:latin typeface="+mj-lt"/>
              </a:rPr>
              <a:t>that have been addressed in the intersection of</a:t>
            </a:r>
          </a:p>
          <a:p>
            <a:r>
              <a:rPr lang="en-US" i="1" dirty="0">
                <a:latin typeface="+mj-lt"/>
              </a:rPr>
              <a:t>privacy preservation and data markets for IoT devices?</a:t>
            </a:r>
            <a:endParaRPr i="1" dirty="0">
              <a:latin typeface="+mj-lt"/>
            </a:endParaRPr>
          </a:p>
        </p:txBody>
      </p:sp>
      <p:sp>
        <p:nvSpPr>
          <p:cNvPr id="16" name="Rectangle 39"/>
          <p:cNvSpPr/>
          <p:nvPr/>
        </p:nvSpPr>
        <p:spPr bwMode="auto">
          <a:xfrm>
            <a:off x="1705728" y="2926685"/>
            <a:ext cx="9217025" cy="646331"/>
          </a:xfrm>
          <a:prstGeom prst="rect">
            <a:avLst/>
          </a:prstGeom>
          <a:noFill/>
          <a:ln>
            <a:noFill/>
          </a:ln>
        </p:spPr>
        <p:txBody>
          <a:bodyPr wrap="square">
            <a:spAutoFit/>
          </a:bodyPr>
          <a:lstStyle/>
          <a:p>
            <a:r>
              <a:rPr lang="en-US" i="1" dirty="0">
                <a:latin typeface="+mj-lt"/>
              </a:rPr>
              <a:t>Which </a:t>
            </a:r>
            <a:r>
              <a:rPr lang="en-US" b="1" i="1" dirty="0">
                <a:latin typeface="+mj-lt"/>
              </a:rPr>
              <a:t>privacy preservation techniques </a:t>
            </a:r>
            <a:r>
              <a:rPr lang="en-US" i="1" dirty="0">
                <a:latin typeface="+mj-lt"/>
              </a:rPr>
              <a:t>have been used to enable data markets for</a:t>
            </a:r>
          </a:p>
          <a:p>
            <a:r>
              <a:rPr lang="en-US" i="1" dirty="0">
                <a:latin typeface="+mj-lt"/>
              </a:rPr>
              <a:t>IoT devices and what are their current deployment impediments?</a:t>
            </a:r>
            <a:endParaRPr i="1" dirty="0">
              <a:latin typeface="+mj-lt"/>
            </a:endParaRPr>
          </a:p>
        </p:txBody>
      </p:sp>
      <p:sp>
        <p:nvSpPr>
          <p:cNvPr id="17" name="Rectangle 40"/>
          <p:cNvSpPr/>
          <p:nvPr/>
        </p:nvSpPr>
        <p:spPr bwMode="auto">
          <a:xfrm>
            <a:off x="1682560" y="3812653"/>
            <a:ext cx="9217024" cy="646331"/>
          </a:xfrm>
          <a:prstGeom prst="rect">
            <a:avLst/>
          </a:prstGeom>
          <a:noFill/>
          <a:ln>
            <a:noFill/>
          </a:ln>
        </p:spPr>
        <p:txBody>
          <a:bodyPr wrap="square">
            <a:spAutoFit/>
          </a:bodyPr>
          <a:lstStyle/>
          <a:p>
            <a:r>
              <a:rPr lang="en-US" i="1" dirty="0">
                <a:latin typeface="+mj-lt"/>
              </a:rPr>
              <a:t>What are the </a:t>
            </a:r>
            <a:r>
              <a:rPr lang="en-US" b="1" i="1" dirty="0">
                <a:latin typeface="+mj-lt"/>
              </a:rPr>
              <a:t>future research directions </a:t>
            </a:r>
            <a:r>
              <a:rPr lang="en-US" i="1" dirty="0">
                <a:latin typeface="+mj-lt"/>
              </a:rPr>
              <a:t>of the application of privacy-preserving</a:t>
            </a:r>
          </a:p>
          <a:p>
            <a:r>
              <a:rPr lang="de-DE" i="1" dirty="0" err="1">
                <a:latin typeface="+mj-lt"/>
              </a:rPr>
              <a:t>techniques</a:t>
            </a:r>
            <a:r>
              <a:rPr lang="de-DE" i="1" dirty="0">
                <a:latin typeface="+mj-lt"/>
              </a:rPr>
              <a:t> on </a:t>
            </a:r>
            <a:r>
              <a:rPr lang="de-DE" i="1" dirty="0" err="1">
                <a:latin typeface="+mj-lt"/>
              </a:rPr>
              <a:t>data</a:t>
            </a:r>
            <a:r>
              <a:rPr lang="de-DE" i="1" dirty="0">
                <a:latin typeface="+mj-lt"/>
              </a:rPr>
              <a:t> </a:t>
            </a:r>
            <a:r>
              <a:rPr lang="de-DE" i="1" dirty="0" err="1">
                <a:latin typeface="+mj-lt"/>
              </a:rPr>
              <a:t>markets</a:t>
            </a:r>
            <a:r>
              <a:rPr lang="de-DE" i="1" dirty="0">
                <a:latin typeface="+mj-lt"/>
              </a:rPr>
              <a:t> </a:t>
            </a:r>
            <a:r>
              <a:rPr lang="de-DE" i="1" dirty="0" err="1">
                <a:latin typeface="+mj-lt"/>
              </a:rPr>
              <a:t>for</a:t>
            </a:r>
            <a:r>
              <a:rPr lang="de-DE" i="1" dirty="0">
                <a:latin typeface="+mj-lt"/>
              </a:rPr>
              <a:t> IoT </a:t>
            </a:r>
            <a:r>
              <a:rPr lang="de-DE" i="1" dirty="0" err="1">
                <a:latin typeface="+mj-lt"/>
              </a:rPr>
              <a:t>devices</a:t>
            </a:r>
            <a:r>
              <a:rPr lang="de-DE" i="1" dirty="0">
                <a:latin typeface="+mj-lt"/>
              </a:rPr>
              <a:t>?</a:t>
            </a:r>
            <a:endParaRPr i="1" dirty="0">
              <a:latin typeface="+mj-lt"/>
            </a:endParaRPr>
          </a:p>
        </p:txBody>
      </p:sp>
      <p:cxnSp>
        <p:nvCxnSpPr>
          <p:cNvPr id="20" name="Straight Connector 43"/>
          <p:cNvCxnSpPr>
            <a:cxnSpLocks/>
          </p:cNvCxnSpPr>
          <p:nvPr/>
        </p:nvCxnSpPr>
        <p:spPr bwMode="auto">
          <a:xfrm flipV="1">
            <a:off x="1116752" y="1367480"/>
            <a:ext cx="573949" cy="1330"/>
          </a:xfrm>
          <a:prstGeom prst="line">
            <a:avLst/>
          </a:prstGeom>
          <a:ln>
            <a:solidFill>
              <a:srgbClr val="003359"/>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21" name="Straight Connector 45"/>
          <p:cNvCxnSpPr>
            <a:cxnSpLocks/>
          </p:cNvCxnSpPr>
          <p:nvPr/>
        </p:nvCxnSpPr>
        <p:spPr bwMode="auto">
          <a:xfrm flipV="1">
            <a:off x="1123275" y="2258342"/>
            <a:ext cx="573949" cy="1330"/>
          </a:xfrm>
          <a:prstGeom prst="line">
            <a:avLst/>
          </a:prstGeom>
          <a:ln>
            <a:solidFill>
              <a:srgbClr val="003359"/>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22" name="Straight Connector 46"/>
          <p:cNvCxnSpPr>
            <a:cxnSpLocks/>
          </p:cNvCxnSpPr>
          <p:nvPr/>
        </p:nvCxnSpPr>
        <p:spPr bwMode="auto">
          <a:xfrm flipV="1">
            <a:off x="1123276" y="3117422"/>
            <a:ext cx="573949" cy="1330"/>
          </a:xfrm>
          <a:prstGeom prst="line">
            <a:avLst/>
          </a:prstGeom>
          <a:ln>
            <a:solidFill>
              <a:srgbClr val="003359"/>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23" name="Straight Connector 47"/>
          <p:cNvCxnSpPr>
            <a:cxnSpLocks/>
          </p:cNvCxnSpPr>
          <p:nvPr/>
        </p:nvCxnSpPr>
        <p:spPr bwMode="auto">
          <a:xfrm flipV="1">
            <a:off x="1108611" y="3987864"/>
            <a:ext cx="573949" cy="1330"/>
          </a:xfrm>
          <a:prstGeom prst="line">
            <a:avLst/>
          </a:prstGeom>
          <a:ln>
            <a:solidFill>
              <a:srgbClr val="003359"/>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8" name="Rectangle 40">
            <a:extLst>
              <a:ext uri="{FF2B5EF4-FFF2-40B4-BE49-F238E27FC236}">
                <a16:creationId xmlns:a16="http://schemas.microsoft.com/office/drawing/2014/main" id="{2724AA92-A864-4654-B7BC-941E6BE5FDE3}"/>
              </a:ext>
            </a:extLst>
          </p:cNvPr>
          <p:cNvSpPr/>
          <p:nvPr/>
        </p:nvSpPr>
        <p:spPr bwMode="auto">
          <a:xfrm>
            <a:off x="332903" y="5038067"/>
            <a:ext cx="11192348" cy="1200329"/>
          </a:xfrm>
          <a:prstGeom prst="rect">
            <a:avLst/>
          </a:prstGeom>
          <a:noFill/>
          <a:ln>
            <a:noFill/>
          </a:ln>
        </p:spPr>
        <p:txBody>
          <a:bodyPr wrap="square">
            <a:spAutoFit/>
          </a:bodyPr>
          <a:lstStyle/>
          <a:p>
            <a:pPr marL="285750" indent="-285750">
              <a:buFont typeface="Arial" panose="020B0604020202020204" pitchFamily="34" charset="0"/>
              <a:buChar char="•"/>
              <a:defRPr/>
            </a:pPr>
            <a:r>
              <a:rPr lang="en-US" dirty="0">
                <a:latin typeface="+mj-lt"/>
              </a:rPr>
              <a:t>In order to answer these questions, we conducted a </a:t>
            </a:r>
            <a:r>
              <a:rPr lang="en-US" b="1" dirty="0">
                <a:latin typeface="+mj-lt"/>
              </a:rPr>
              <a:t>Systematic Literature Review (SLR), </a:t>
            </a:r>
            <a:r>
              <a:rPr lang="en-US" dirty="0">
                <a:latin typeface="+mj-lt"/>
              </a:rPr>
              <a:t>designed to reduce bias</a:t>
            </a:r>
          </a:p>
          <a:p>
            <a:pPr>
              <a:defRPr/>
            </a:pPr>
            <a:endParaRPr lang="en-US" dirty="0">
              <a:latin typeface="+mj-lt"/>
            </a:endParaRPr>
          </a:p>
          <a:p>
            <a:pPr marL="285750" indent="-285750">
              <a:buFont typeface="Arial" panose="020B0604020202020204" pitchFamily="34" charset="0"/>
              <a:buChar char="•"/>
              <a:defRPr/>
            </a:pPr>
            <a:r>
              <a:rPr lang="en-US" dirty="0">
                <a:latin typeface="+mj-lt"/>
              </a:rPr>
              <a:t>We also present a </a:t>
            </a:r>
            <a:r>
              <a:rPr lang="en-US" b="1" dirty="0">
                <a:latin typeface="+mj-lt"/>
              </a:rPr>
              <a:t>meta-data mapping evaluation </a:t>
            </a:r>
            <a:r>
              <a:rPr lang="en-US" dirty="0">
                <a:latin typeface="+mj-lt"/>
              </a:rPr>
              <a:t>in order to gain more context</a:t>
            </a:r>
            <a:endParaRPr dirty="0">
              <a:latin typeface="+mj-lt"/>
            </a:endParaRPr>
          </a:p>
        </p:txBody>
      </p:sp>
    </p:spTree>
    <p:extLst>
      <p:ext uri="{BB962C8B-B14F-4D97-AF65-F5344CB8AC3E}">
        <p14:creationId xmlns:p14="http://schemas.microsoft.com/office/powerpoint/2010/main" val="252752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7170"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itle 1"/>
          <p:cNvSpPr>
            <a:spLocks noGrp="1"/>
          </p:cNvSpPr>
          <p:nvPr>
            <p:ph type="title"/>
          </p:nvPr>
        </p:nvSpPr>
        <p:spPr bwMode="auto"/>
        <p:txBody>
          <a:bodyPr/>
          <a:lstStyle/>
          <a:p>
            <a:pPr>
              <a:defRPr/>
            </a:pPr>
            <a:fld id="{ECAA5B6C-9047-4C54-A4A6-9E7B83EB0D92}" type="datetime'Agenda'">
              <a:rPr lang="en-US"/>
              <a:t>Agenda</a:t>
            </a:fld>
            <a:endParaRPr lang="en-US"/>
          </a:p>
        </p:txBody>
      </p:sp>
      <p:sp>
        <p:nvSpPr>
          <p:cNvPr id="6" name="Slide Number Placeholder 2"/>
          <p:cNvSpPr>
            <a:spLocks noGrp="1"/>
          </p:cNvSpPr>
          <p:nvPr>
            <p:ph type="sldNum" sz="quarter" idx="12"/>
          </p:nvPr>
        </p:nvSpPr>
        <p:spPr bwMode="auto"/>
        <p:txBody>
          <a:bodyPr/>
          <a:lstStyle/>
          <a:p>
            <a:pPr>
              <a:defRPr/>
            </a:pPr>
            <a:fld id="{53F79391-FD8B-4951-B07A-A389C4C7CA7B}" type="slidenum">
              <a:rPr lang="en-US"/>
              <a:t>6</a:t>
            </a:fld>
            <a:endParaRPr lang="en-US"/>
          </a:p>
        </p:txBody>
      </p:sp>
      <p:cxnSp>
        <p:nvCxnSpPr>
          <p:cNvPr id="7" name="Straight Connector 14"/>
          <p:cNvCxnSpPr>
            <a:cxnSpLocks/>
            <a:stCxn id="8" idx="4"/>
          </p:cNvCxnSpPr>
          <p:nvPr/>
        </p:nvCxnSpPr>
        <p:spPr bwMode="auto">
          <a:xfrm>
            <a:off x="2999858" y="2455906"/>
            <a:ext cx="0" cy="3328985"/>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Oval 15"/>
          <p:cNvSpPr>
            <a:spLocks noChangeAspect="1"/>
          </p:cNvSpPr>
          <p:nvPr/>
        </p:nvSpPr>
        <p:spPr bwMode="auto">
          <a:xfrm>
            <a:off x="2460437" y="1377062"/>
            <a:ext cx="1078844" cy="1078844"/>
          </a:xfrm>
          <a:prstGeom prst="ellipse">
            <a:avLst/>
          </a:prstGeom>
          <a:solidFill>
            <a:srgbClr val="BDBB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1</a:t>
            </a:r>
            <a:endParaRPr/>
          </a:p>
        </p:txBody>
      </p:sp>
      <p:sp>
        <p:nvSpPr>
          <p:cNvPr id="9" name="Rectangle 18"/>
          <p:cNvSpPr/>
          <p:nvPr/>
        </p:nvSpPr>
        <p:spPr bwMode="auto">
          <a:xfrm>
            <a:off x="4007768" y="1747207"/>
            <a:ext cx="4400564" cy="400110"/>
          </a:xfrm>
          <a:prstGeom prst="rect">
            <a:avLst/>
          </a:prstGeom>
        </p:spPr>
        <p:txBody>
          <a:bodyPr wrap="none">
            <a:spAutoFit/>
          </a:bodyPr>
          <a:lstStyle/>
          <a:p>
            <a:pPr>
              <a:defRPr/>
            </a:pPr>
            <a:r>
              <a:rPr lang="en-US" sz="2000" b="1">
                <a:latin typeface="Source Sans Pro"/>
                <a:ea typeface="Source Sans Pro"/>
              </a:rPr>
              <a:t>Introduction and problem statement </a:t>
            </a:r>
            <a:endParaRPr/>
          </a:p>
        </p:txBody>
      </p:sp>
      <p:sp>
        <p:nvSpPr>
          <p:cNvPr id="10" name="Oval 20"/>
          <p:cNvSpPr>
            <a:spLocks noChangeAspect="1"/>
          </p:cNvSpPr>
          <p:nvPr/>
        </p:nvSpPr>
        <p:spPr bwMode="auto">
          <a:xfrm>
            <a:off x="2460437" y="2673768"/>
            <a:ext cx="1078844" cy="1078844"/>
          </a:xfrm>
          <a:prstGeom prst="ellipse">
            <a:avLst/>
          </a:prstGeom>
          <a:solidFill>
            <a:srgbClr val="003359"/>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2</a:t>
            </a:r>
            <a:endParaRPr/>
          </a:p>
        </p:txBody>
      </p:sp>
      <p:sp>
        <p:nvSpPr>
          <p:cNvPr id="11" name="Rectangle 23"/>
          <p:cNvSpPr/>
          <p:nvPr/>
        </p:nvSpPr>
        <p:spPr bwMode="auto">
          <a:xfrm>
            <a:off x="4007768" y="3043913"/>
            <a:ext cx="2842445" cy="400110"/>
          </a:xfrm>
          <a:prstGeom prst="rect">
            <a:avLst/>
          </a:prstGeom>
        </p:spPr>
        <p:txBody>
          <a:bodyPr wrap="none">
            <a:spAutoFit/>
          </a:bodyPr>
          <a:lstStyle/>
          <a:p>
            <a:pPr>
              <a:defRPr/>
            </a:pPr>
            <a:r>
              <a:rPr lang="en-US" sz="2000" b="1">
                <a:latin typeface="Source Sans Pro"/>
                <a:ea typeface="Source Sans Pro"/>
              </a:rPr>
              <a:t>Research methodology </a:t>
            </a:r>
            <a:endParaRPr/>
          </a:p>
        </p:txBody>
      </p:sp>
      <p:sp>
        <p:nvSpPr>
          <p:cNvPr id="12" name="Oval 37"/>
          <p:cNvSpPr>
            <a:spLocks noChangeAspect="1"/>
          </p:cNvSpPr>
          <p:nvPr/>
        </p:nvSpPr>
        <p:spPr bwMode="auto">
          <a:xfrm>
            <a:off x="2460437" y="5193342"/>
            <a:ext cx="1078844" cy="1078844"/>
          </a:xfrm>
          <a:prstGeom prst="ellipse">
            <a:avLst/>
          </a:prstGeom>
          <a:solidFill>
            <a:srgbClr val="BDBB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4</a:t>
            </a:r>
            <a:endParaRPr/>
          </a:p>
        </p:txBody>
      </p:sp>
      <p:sp>
        <p:nvSpPr>
          <p:cNvPr id="13" name="Oval 38"/>
          <p:cNvSpPr>
            <a:spLocks noChangeAspect="1"/>
          </p:cNvSpPr>
          <p:nvPr/>
        </p:nvSpPr>
        <p:spPr bwMode="auto">
          <a:xfrm>
            <a:off x="2460437" y="3935474"/>
            <a:ext cx="1078844" cy="1078844"/>
          </a:xfrm>
          <a:prstGeom prst="ellipse">
            <a:avLst/>
          </a:prstGeom>
          <a:solidFill>
            <a:srgbClr val="BDBBBD"/>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400">
                <a:latin typeface="Source Sans Pro"/>
                <a:ea typeface="Source Sans Pro"/>
                <a:cs typeface="Source Sans Pro"/>
              </a:rPr>
              <a:t>3</a:t>
            </a:r>
            <a:endParaRPr/>
          </a:p>
        </p:txBody>
      </p:sp>
      <p:sp>
        <p:nvSpPr>
          <p:cNvPr id="14" name="Rectangle 41"/>
          <p:cNvSpPr/>
          <p:nvPr/>
        </p:nvSpPr>
        <p:spPr bwMode="auto">
          <a:xfrm>
            <a:off x="4007768" y="4305619"/>
            <a:ext cx="1019831" cy="400110"/>
          </a:xfrm>
          <a:prstGeom prst="rect">
            <a:avLst/>
          </a:prstGeom>
        </p:spPr>
        <p:txBody>
          <a:bodyPr wrap="none">
            <a:spAutoFit/>
          </a:bodyPr>
          <a:lstStyle/>
          <a:p>
            <a:pPr>
              <a:defRPr/>
            </a:pPr>
            <a:r>
              <a:rPr lang="en-US" sz="2000" b="1">
                <a:latin typeface="Source Sans Pro"/>
                <a:ea typeface="Source Sans Pro"/>
                <a:cs typeface="Source Sans Pro"/>
              </a:rPr>
              <a:t>Results</a:t>
            </a:r>
            <a:endParaRPr/>
          </a:p>
        </p:txBody>
      </p:sp>
      <p:sp>
        <p:nvSpPr>
          <p:cNvPr id="15" name="Rectangle 44"/>
          <p:cNvSpPr/>
          <p:nvPr/>
        </p:nvSpPr>
        <p:spPr bwMode="auto">
          <a:xfrm>
            <a:off x="4007768" y="5563487"/>
            <a:ext cx="3070071" cy="400110"/>
          </a:xfrm>
          <a:prstGeom prst="rect">
            <a:avLst/>
          </a:prstGeom>
        </p:spPr>
        <p:txBody>
          <a:bodyPr wrap="none">
            <a:spAutoFit/>
          </a:bodyPr>
          <a:lstStyle/>
          <a:p>
            <a:pPr>
              <a:defRPr/>
            </a:pPr>
            <a:r>
              <a:rPr lang="de-DE" sz="2000" b="1">
                <a:latin typeface="Source Sans Pro"/>
                <a:ea typeface="Source Sans Pro"/>
              </a:rPr>
              <a:t>Key findings and outlook</a:t>
            </a:r>
            <a:r>
              <a:rPr lang="de-DE" sz="2000"/>
              <a:t> </a:t>
            </a:r>
            <a:endParaRPr/>
          </a:p>
        </p:txBody>
      </p:sp>
      <p:sp>
        <p:nvSpPr>
          <p:cNvPr id="16"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8194"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Slide Number Placeholder 2"/>
          <p:cNvSpPr>
            <a:spLocks noGrp="1"/>
          </p:cNvSpPr>
          <p:nvPr>
            <p:ph type="sldNum" sz="quarter" idx="12"/>
          </p:nvPr>
        </p:nvSpPr>
        <p:spPr bwMode="auto"/>
        <p:txBody>
          <a:bodyPr/>
          <a:lstStyle/>
          <a:p>
            <a:pPr>
              <a:defRPr/>
            </a:pPr>
            <a:fld id="{53F79391-FD8B-4951-B07A-A389C4C7CA7B}" type="slidenum">
              <a:rPr lang="de-DE"/>
              <a:t>7</a:t>
            </a:fld>
            <a:endParaRPr lang="de-DE"/>
          </a:p>
        </p:txBody>
      </p:sp>
      <p:sp>
        <p:nvSpPr>
          <p:cNvPr id="12"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13" name="Title 1"/>
          <p:cNvSpPr>
            <a:spLocks/>
          </p:cNvSpPr>
          <p:nvPr/>
        </p:nvSpPr>
        <p:spPr bwMode="auto">
          <a:xfrm>
            <a:off x="334434" y="404019"/>
            <a:ext cx="10586102" cy="720724"/>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de-DE" dirty="0" err="1"/>
              <a:t>Our</a:t>
            </a:r>
            <a:r>
              <a:rPr lang="de-DE" dirty="0"/>
              <a:t> </a:t>
            </a:r>
            <a:r>
              <a:rPr lang="de-DE" dirty="0" err="1"/>
              <a:t>methodology</a:t>
            </a:r>
            <a:r>
              <a:rPr lang="de-DE" dirty="0"/>
              <a:t> </a:t>
            </a:r>
            <a:r>
              <a:rPr lang="de-DE" dirty="0" err="1"/>
              <a:t>consisted</a:t>
            </a:r>
            <a:r>
              <a:rPr lang="de-DE" dirty="0"/>
              <a:t> </a:t>
            </a:r>
            <a:r>
              <a:rPr lang="de-DE" dirty="0" err="1"/>
              <a:t>of</a:t>
            </a:r>
            <a:r>
              <a:rPr lang="de-DE" dirty="0"/>
              <a:t> </a:t>
            </a:r>
            <a:r>
              <a:rPr lang="de-DE" dirty="0" err="1"/>
              <a:t>three</a:t>
            </a:r>
            <a:r>
              <a:rPr lang="de-DE" dirty="0"/>
              <a:t> </a:t>
            </a:r>
            <a:r>
              <a:rPr lang="de-DE" dirty="0" err="1"/>
              <a:t>main</a:t>
            </a:r>
            <a:r>
              <a:rPr lang="de-DE" dirty="0"/>
              <a:t> </a:t>
            </a:r>
            <a:r>
              <a:rPr lang="de-DE" dirty="0" err="1"/>
              <a:t>phases</a:t>
            </a:r>
            <a:r>
              <a:rPr lang="de-DE" dirty="0"/>
              <a:t>: </a:t>
            </a:r>
          </a:p>
          <a:p>
            <a:pPr>
              <a:defRPr/>
            </a:pPr>
            <a:r>
              <a:rPr lang="de-DE" dirty="0" err="1"/>
              <a:t>planning</a:t>
            </a:r>
            <a:r>
              <a:rPr lang="de-DE" dirty="0"/>
              <a:t>, </a:t>
            </a:r>
            <a:r>
              <a:rPr lang="de-DE" dirty="0" err="1"/>
              <a:t>conducting</a:t>
            </a:r>
            <a:r>
              <a:rPr lang="de-DE" dirty="0"/>
              <a:t>, </a:t>
            </a:r>
            <a:r>
              <a:rPr lang="de-DE" dirty="0" err="1"/>
              <a:t>documenting</a:t>
            </a:r>
            <a:endParaRPr dirty="0"/>
          </a:p>
        </p:txBody>
      </p:sp>
      <p:pic>
        <p:nvPicPr>
          <p:cNvPr id="3" name="Grafik 2">
            <a:extLst>
              <a:ext uri="{FF2B5EF4-FFF2-40B4-BE49-F238E27FC236}">
                <a16:creationId xmlns:a16="http://schemas.microsoft.com/office/drawing/2014/main" id="{4E76A099-6CC1-4E34-BC1B-A76445972DF4}"/>
              </a:ext>
            </a:extLst>
          </p:cNvPr>
          <p:cNvPicPr>
            <a:picLocks noChangeAspect="1"/>
          </p:cNvPicPr>
          <p:nvPr/>
        </p:nvPicPr>
        <p:blipFill>
          <a:blip r:embed="rId5"/>
          <a:stretch>
            <a:fillRect/>
          </a:stretch>
        </p:blipFill>
        <p:spPr>
          <a:xfrm>
            <a:off x="2101035" y="1307494"/>
            <a:ext cx="7986869" cy="5078830"/>
          </a:xfrm>
          <a:prstGeom prst="rect">
            <a:avLst/>
          </a:prstGeom>
        </p:spPr>
      </p:pic>
      <p:sp>
        <p:nvSpPr>
          <p:cNvPr id="4" name="Textfeld 3">
            <a:extLst>
              <a:ext uri="{FF2B5EF4-FFF2-40B4-BE49-F238E27FC236}">
                <a16:creationId xmlns:a16="http://schemas.microsoft.com/office/drawing/2014/main" id="{94F80534-62D8-4EFF-894D-23C8E1964820}"/>
              </a:ext>
            </a:extLst>
          </p:cNvPr>
          <p:cNvSpPr txBox="1"/>
          <p:nvPr/>
        </p:nvSpPr>
        <p:spPr bwMode="auto">
          <a:xfrm>
            <a:off x="332903" y="6165304"/>
            <a:ext cx="3055800"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700" i="1" dirty="0"/>
              <a:t>Method </a:t>
            </a:r>
            <a:r>
              <a:rPr lang="de-DE" sz="700" i="1" dirty="0" err="1"/>
              <a:t>based</a:t>
            </a:r>
            <a:r>
              <a:rPr lang="de-DE" sz="700" i="1" dirty="0"/>
              <a:t> on [1]</a:t>
            </a:r>
          </a:p>
        </p:txBody>
      </p:sp>
    </p:spTree>
    <p:extLst>
      <p:ext uri="{BB962C8B-B14F-4D97-AF65-F5344CB8AC3E}">
        <p14:creationId xmlns:p14="http://schemas.microsoft.com/office/powerpoint/2010/main" val="198327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9218"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Slide Number Placeholder 2"/>
          <p:cNvSpPr>
            <a:spLocks noGrp="1"/>
          </p:cNvSpPr>
          <p:nvPr>
            <p:ph type="sldNum" sz="quarter" idx="12"/>
          </p:nvPr>
        </p:nvSpPr>
        <p:spPr bwMode="auto"/>
        <p:txBody>
          <a:bodyPr/>
          <a:lstStyle/>
          <a:p>
            <a:pPr>
              <a:defRPr/>
            </a:pPr>
            <a:fld id="{53F79391-FD8B-4951-B07A-A389C4C7CA7B}" type="slidenum">
              <a:rPr lang="de-DE"/>
              <a:t>8</a:t>
            </a:fld>
            <a:endParaRPr lang="de-DE"/>
          </a:p>
        </p:txBody>
      </p:sp>
      <p:sp>
        <p:nvSpPr>
          <p:cNvPr id="12"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13" name="Title 1"/>
          <p:cNvSpPr>
            <a:spLocks/>
          </p:cNvSpPr>
          <p:nvPr/>
        </p:nvSpPr>
        <p:spPr bwMode="auto">
          <a:xfrm>
            <a:off x="334434" y="404019"/>
            <a:ext cx="10586102" cy="720724"/>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de-DE" dirty="0" err="1"/>
              <a:t>Our</a:t>
            </a:r>
            <a:r>
              <a:rPr lang="de-DE" dirty="0"/>
              <a:t> </a:t>
            </a:r>
            <a:r>
              <a:rPr lang="de-DE" dirty="0" err="1"/>
              <a:t>methodology</a:t>
            </a:r>
            <a:r>
              <a:rPr lang="de-DE" dirty="0"/>
              <a:t> </a:t>
            </a:r>
            <a:r>
              <a:rPr lang="de-DE" dirty="0" err="1"/>
              <a:t>consisted</a:t>
            </a:r>
            <a:r>
              <a:rPr lang="de-DE" dirty="0"/>
              <a:t> </a:t>
            </a:r>
            <a:r>
              <a:rPr lang="de-DE" dirty="0" err="1"/>
              <a:t>of</a:t>
            </a:r>
            <a:r>
              <a:rPr lang="de-DE" dirty="0"/>
              <a:t> </a:t>
            </a:r>
            <a:r>
              <a:rPr lang="de-DE" dirty="0" err="1"/>
              <a:t>three</a:t>
            </a:r>
            <a:r>
              <a:rPr lang="de-DE" dirty="0"/>
              <a:t> </a:t>
            </a:r>
            <a:r>
              <a:rPr lang="de-DE" dirty="0" err="1"/>
              <a:t>main</a:t>
            </a:r>
            <a:r>
              <a:rPr lang="de-DE" dirty="0"/>
              <a:t> </a:t>
            </a:r>
            <a:r>
              <a:rPr lang="de-DE" dirty="0" err="1"/>
              <a:t>phases</a:t>
            </a:r>
            <a:r>
              <a:rPr lang="de-DE" dirty="0"/>
              <a:t>: </a:t>
            </a:r>
          </a:p>
          <a:p>
            <a:pPr>
              <a:defRPr/>
            </a:pPr>
            <a:r>
              <a:rPr lang="de-DE" dirty="0" err="1"/>
              <a:t>planning</a:t>
            </a:r>
            <a:r>
              <a:rPr lang="de-DE" dirty="0"/>
              <a:t>, </a:t>
            </a:r>
            <a:r>
              <a:rPr lang="de-DE" dirty="0" err="1"/>
              <a:t>conducting</a:t>
            </a:r>
            <a:r>
              <a:rPr lang="de-DE" dirty="0"/>
              <a:t>, </a:t>
            </a:r>
            <a:r>
              <a:rPr lang="de-DE" dirty="0" err="1"/>
              <a:t>documenting</a:t>
            </a:r>
            <a:endParaRPr dirty="0"/>
          </a:p>
        </p:txBody>
      </p:sp>
      <p:pic>
        <p:nvPicPr>
          <p:cNvPr id="4" name="Grafik 3">
            <a:extLst>
              <a:ext uri="{FF2B5EF4-FFF2-40B4-BE49-F238E27FC236}">
                <a16:creationId xmlns:a16="http://schemas.microsoft.com/office/drawing/2014/main" id="{EFB637C1-A45E-4607-9560-769A0CD7096F}"/>
              </a:ext>
            </a:extLst>
          </p:cNvPr>
          <p:cNvPicPr>
            <a:picLocks noChangeAspect="1"/>
          </p:cNvPicPr>
          <p:nvPr/>
        </p:nvPicPr>
        <p:blipFill>
          <a:blip r:embed="rId5"/>
          <a:stretch>
            <a:fillRect/>
          </a:stretch>
        </p:blipFill>
        <p:spPr>
          <a:xfrm>
            <a:off x="2100430" y="1307109"/>
            <a:ext cx="7988080" cy="5079600"/>
          </a:xfrm>
          <a:prstGeom prst="rect">
            <a:avLst/>
          </a:prstGeom>
        </p:spPr>
      </p:pic>
      <p:sp>
        <p:nvSpPr>
          <p:cNvPr id="7" name="Textfeld 6">
            <a:extLst>
              <a:ext uri="{FF2B5EF4-FFF2-40B4-BE49-F238E27FC236}">
                <a16:creationId xmlns:a16="http://schemas.microsoft.com/office/drawing/2014/main" id="{1BD6BECC-7024-4D79-A5B7-321B3492EC31}"/>
              </a:ext>
            </a:extLst>
          </p:cNvPr>
          <p:cNvSpPr txBox="1"/>
          <p:nvPr/>
        </p:nvSpPr>
        <p:spPr bwMode="auto">
          <a:xfrm>
            <a:off x="332903" y="6165304"/>
            <a:ext cx="3055800"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700" i="1" dirty="0"/>
              <a:t>Method </a:t>
            </a:r>
            <a:r>
              <a:rPr lang="de-DE" sz="700" i="1" dirty="0" err="1"/>
              <a:t>based</a:t>
            </a:r>
            <a:r>
              <a:rPr lang="de-DE" sz="700" i="1" dirty="0"/>
              <a:t> on [1]</a:t>
            </a:r>
          </a:p>
        </p:txBody>
      </p:sp>
    </p:spTree>
    <p:extLst>
      <p:ext uri="{BB962C8B-B14F-4D97-AF65-F5344CB8AC3E}">
        <p14:creationId xmlns:p14="http://schemas.microsoft.com/office/powerpoint/2010/main" val="117478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0242" name="oleObj" r:id="rId3" imgW="7772400" imgH="10058400" progId="TCLayout.ActiveDocument.1">
                  <p:embed/>
                </p:oleObj>
              </mc:Choice>
              <mc:Fallback>
                <p:oleObj name="oleObj" r:id="rId3" imgW="7772400" imgH="10058400" progId="TCLayout.ActiveDocument.1">
                  <p:embed/>
                  <p:pic>
                    <p:nvPicPr>
                      <p:cNvPr id="2" name="Objekt 1"/>
                      <p:cNvPicPr/>
                      <p:nvPr/>
                    </p:nvPicPr>
                    <p:blipFill>
                      <a:blip r:embed="rId4"/>
                      <a:stretch/>
                    </p:blipFill>
                    <p:spPr bwMode="auto">
                      <a:xfrm>
                        <a:off x="1587" y="1587"/>
                        <a:ext cx="1587" cy="1587"/>
                      </a:xfrm>
                      <a:prstGeom prst="rect">
                        <a:avLst/>
                      </a:prstGeom>
                    </p:spPr>
                  </p:pic>
                </p:oleObj>
              </mc:Fallback>
            </mc:AlternateContent>
          </a:graphicData>
        </a:graphic>
      </p:graphicFrame>
      <p:sp>
        <p:nvSpPr>
          <p:cNvPr id="67" name="Fußzeilenplatzhalter 4"/>
          <p:cNvSpPr>
            <a:spLocks noGrp="1"/>
          </p:cNvSpPr>
          <p:nvPr>
            <p:ph type="ftr" sz="quarter" idx="11"/>
          </p:nvPr>
        </p:nvSpPr>
        <p:spPr bwMode="auto">
          <a:xfrm>
            <a:off x="332903" y="6569076"/>
            <a:ext cx="5761567" cy="288924"/>
          </a:xfrm>
        </p:spPr>
        <p:txBody>
          <a:bodyPr/>
          <a:lstStyle/>
          <a:p>
            <a:pPr>
              <a:defRPr/>
            </a:pPr>
            <a:r>
              <a:rPr lang="en-US">
                <a:latin typeface="Arial"/>
                <a:cs typeface="Arial"/>
              </a:rPr>
              <a:t>19.10.2020 – Ilias Soto-Alaoui – Bachelor’s Thesis Final Presentation</a:t>
            </a:r>
            <a:endParaRPr/>
          </a:p>
        </p:txBody>
      </p:sp>
      <p:sp>
        <p:nvSpPr>
          <p:cNvPr id="68" name="Title 1"/>
          <p:cNvSpPr>
            <a:spLocks/>
          </p:cNvSpPr>
          <p:nvPr/>
        </p:nvSpPr>
        <p:spPr bwMode="auto">
          <a:xfrm>
            <a:off x="334434" y="404019"/>
            <a:ext cx="10586102" cy="413314"/>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a:spcBef>
                <a:spcPts val="0"/>
              </a:spcBef>
              <a:spcAft>
                <a:spcPts val="0"/>
              </a:spcAft>
              <a:defRPr sz="2400" b="0" i="0">
                <a:solidFill>
                  <a:srgbClr val="0065BD"/>
                </a:solidFill>
                <a:latin typeface="+mn-lt"/>
                <a:ea typeface="+mj-ea"/>
                <a:cs typeface="Arial Unicode MS"/>
              </a:defRPr>
            </a:lvl1pPr>
            <a:lvl2pPr algn="l">
              <a:spcBef>
                <a:spcPts val="0"/>
              </a:spcBef>
              <a:spcAft>
                <a:spcPts val="0"/>
              </a:spcAft>
              <a:defRPr sz="2400" b="1">
                <a:solidFill>
                  <a:schemeClr val="tx1"/>
                </a:solidFill>
                <a:latin typeface="Arial"/>
                <a:cs typeface="Arial"/>
              </a:defRPr>
            </a:lvl2pPr>
            <a:lvl3pPr algn="l">
              <a:spcBef>
                <a:spcPts val="0"/>
              </a:spcBef>
              <a:spcAft>
                <a:spcPts val="0"/>
              </a:spcAft>
              <a:defRPr sz="2400" b="1">
                <a:solidFill>
                  <a:schemeClr val="tx1"/>
                </a:solidFill>
                <a:latin typeface="Arial"/>
                <a:cs typeface="Arial"/>
              </a:defRPr>
            </a:lvl3pPr>
            <a:lvl4pPr algn="l">
              <a:spcBef>
                <a:spcPts val="0"/>
              </a:spcBef>
              <a:spcAft>
                <a:spcPts val="0"/>
              </a:spcAft>
              <a:defRPr sz="2400" b="1">
                <a:solidFill>
                  <a:schemeClr val="tx1"/>
                </a:solidFill>
                <a:latin typeface="Arial"/>
                <a:cs typeface="Arial"/>
              </a:defRPr>
            </a:lvl4pPr>
            <a:lvl5pPr algn="l">
              <a:spcBef>
                <a:spcPts val="0"/>
              </a:spcBef>
              <a:spcAft>
                <a:spcPts val="0"/>
              </a:spcAft>
              <a:defRPr sz="2400" b="1">
                <a:solidFill>
                  <a:schemeClr val="tx1"/>
                </a:solidFill>
                <a:latin typeface="Arial"/>
                <a:cs typeface="Arial"/>
              </a:defRPr>
            </a:lvl5pPr>
            <a:lvl6pPr marL="457200" algn="l">
              <a:spcBef>
                <a:spcPts val="0"/>
              </a:spcBef>
              <a:spcAft>
                <a:spcPts val="0"/>
              </a:spcAft>
              <a:defRPr sz="2400">
                <a:solidFill>
                  <a:schemeClr val="tx1"/>
                </a:solidFill>
                <a:latin typeface="TUM Neue Helvetica 75 Bold"/>
              </a:defRPr>
            </a:lvl6pPr>
            <a:lvl7pPr marL="914400" algn="l">
              <a:spcBef>
                <a:spcPts val="0"/>
              </a:spcBef>
              <a:spcAft>
                <a:spcPts val="0"/>
              </a:spcAft>
              <a:defRPr sz="2400">
                <a:solidFill>
                  <a:schemeClr val="tx1"/>
                </a:solidFill>
                <a:latin typeface="TUM Neue Helvetica 75 Bold"/>
              </a:defRPr>
            </a:lvl7pPr>
            <a:lvl8pPr marL="1371600" algn="l">
              <a:spcBef>
                <a:spcPts val="0"/>
              </a:spcBef>
              <a:spcAft>
                <a:spcPts val="0"/>
              </a:spcAft>
              <a:defRPr sz="2400">
                <a:solidFill>
                  <a:schemeClr val="tx1"/>
                </a:solidFill>
                <a:latin typeface="TUM Neue Helvetica 75 Bold"/>
              </a:defRPr>
            </a:lvl8pPr>
            <a:lvl9pPr marL="1828800" algn="l">
              <a:spcBef>
                <a:spcPts val="0"/>
              </a:spcBef>
              <a:spcAft>
                <a:spcPts val="0"/>
              </a:spcAft>
              <a:defRPr sz="2400">
                <a:solidFill>
                  <a:schemeClr val="tx1"/>
                </a:solidFill>
                <a:latin typeface="TUM Neue Helvetica 75 Bold"/>
              </a:defRPr>
            </a:lvl9pPr>
          </a:lstStyle>
          <a:p>
            <a:pPr>
              <a:defRPr/>
            </a:pPr>
            <a:r>
              <a:rPr lang="en-US" dirty="0"/>
              <a:t>Search strategy and identification of research (2/2)</a:t>
            </a:r>
          </a:p>
        </p:txBody>
      </p:sp>
      <p:sp>
        <p:nvSpPr>
          <p:cNvPr id="3" name="Foliennummernplatzhalter 2">
            <a:extLst>
              <a:ext uri="{FF2B5EF4-FFF2-40B4-BE49-F238E27FC236}">
                <a16:creationId xmlns:a16="http://schemas.microsoft.com/office/drawing/2014/main" id="{4F6E5C1B-AA3A-47E4-8FE0-F5ACCF7EB70C}"/>
              </a:ext>
            </a:extLst>
          </p:cNvPr>
          <p:cNvSpPr>
            <a:spLocks noGrp="1"/>
          </p:cNvSpPr>
          <p:nvPr>
            <p:ph type="sldNum" sz="quarter" idx="12"/>
          </p:nvPr>
        </p:nvSpPr>
        <p:spPr/>
        <p:txBody>
          <a:bodyPr/>
          <a:lstStyle/>
          <a:p>
            <a:pPr>
              <a:defRPr/>
            </a:pPr>
            <a:fld id="{53F79391-FD8B-4951-B07A-A389C4C7CA7B}" type="slidenum">
              <a:rPr lang="de-DE" smtClean="0"/>
              <a:t>9</a:t>
            </a:fld>
            <a:endParaRPr lang="de-DE"/>
          </a:p>
        </p:txBody>
      </p:sp>
      <p:pic>
        <p:nvPicPr>
          <p:cNvPr id="5" name="Grafik 4" descr="Ein Bild, das drinnen, Computer, sitzend, computer enthält.&#10;&#10;Automatisch generierte Beschreibung">
            <a:extLst>
              <a:ext uri="{FF2B5EF4-FFF2-40B4-BE49-F238E27FC236}">
                <a16:creationId xmlns:a16="http://schemas.microsoft.com/office/drawing/2014/main" id="{FB0C9C36-CA1D-4A11-8DC5-2D7D81EAD5C2}"/>
              </a:ext>
            </a:extLst>
          </p:cNvPr>
          <p:cNvPicPr>
            <a:picLocks noChangeAspect="1"/>
          </p:cNvPicPr>
          <p:nvPr/>
        </p:nvPicPr>
        <p:blipFill rotWithShape="1">
          <a:blip r:embed="rId5">
            <a:extLst>
              <a:ext uri="{28A0092B-C50C-407E-A947-70E740481C1C}">
                <a14:useLocalDpi xmlns:a14="http://schemas.microsoft.com/office/drawing/2010/main" val="0"/>
              </a:ext>
            </a:extLst>
          </a:blip>
          <a:srcRect r="46573"/>
          <a:stretch/>
        </p:blipFill>
        <p:spPr>
          <a:xfrm>
            <a:off x="479377" y="1094844"/>
            <a:ext cx="3744416" cy="4771907"/>
          </a:xfrm>
          <a:prstGeom prst="rect">
            <a:avLst/>
          </a:prstGeom>
        </p:spPr>
      </p:pic>
      <p:sp>
        <p:nvSpPr>
          <p:cNvPr id="44" name="Textfeld 43">
            <a:extLst>
              <a:ext uri="{FF2B5EF4-FFF2-40B4-BE49-F238E27FC236}">
                <a16:creationId xmlns:a16="http://schemas.microsoft.com/office/drawing/2014/main" id="{B1C8058A-3A83-46F8-85FE-22BE7466A99D}"/>
              </a:ext>
            </a:extLst>
          </p:cNvPr>
          <p:cNvSpPr txBox="1"/>
          <p:nvPr/>
        </p:nvSpPr>
        <p:spPr bwMode="auto">
          <a:xfrm>
            <a:off x="999873" y="5763156"/>
            <a:ext cx="2160240"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400" i="1" dirty="0"/>
              <a:t>Sketch Engine </a:t>
            </a:r>
            <a:r>
              <a:rPr lang="de-DE" sz="1400" i="1" dirty="0" err="1"/>
              <a:t>tool</a:t>
            </a:r>
            <a:endParaRPr lang="de-DE" i="1" dirty="0"/>
          </a:p>
        </p:txBody>
      </p:sp>
      <p:grpSp>
        <p:nvGrpSpPr>
          <p:cNvPr id="7" name="Gruppieren 6">
            <a:extLst>
              <a:ext uri="{FF2B5EF4-FFF2-40B4-BE49-F238E27FC236}">
                <a16:creationId xmlns:a16="http://schemas.microsoft.com/office/drawing/2014/main" id="{9813FF38-A3CA-4294-AF7B-5BD52E3F6D05}"/>
              </a:ext>
            </a:extLst>
          </p:cNvPr>
          <p:cNvGrpSpPr/>
          <p:nvPr/>
        </p:nvGrpSpPr>
        <p:grpSpPr>
          <a:xfrm>
            <a:off x="4511824" y="2209627"/>
            <a:ext cx="7036778" cy="3451621"/>
            <a:chOff x="4511824" y="1772816"/>
            <a:chExt cx="7036778" cy="3451621"/>
          </a:xfrm>
        </p:grpSpPr>
        <p:sp>
          <p:nvSpPr>
            <p:cNvPr id="4" name="Textfeld 3">
              <a:extLst>
                <a:ext uri="{FF2B5EF4-FFF2-40B4-BE49-F238E27FC236}">
                  <a16:creationId xmlns:a16="http://schemas.microsoft.com/office/drawing/2014/main" id="{A0BB2D3C-79A7-48F4-B7BF-C7520B374A54}"/>
                </a:ext>
              </a:extLst>
            </p:cNvPr>
            <p:cNvSpPr txBox="1"/>
            <p:nvPr/>
          </p:nvSpPr>
          <p:spPr bwMode="auto">
            <a:xfrm>
              <a:off x="4511824" y="1772816"/>
              <a:ext cx="7013427" cy="2616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100" i="1" dirty="0"/>
                <a:t>P</a:t>
              </a:r>
              <a:r>
                <a:rPr lang="en-US" sz="1100" i="1" dirty="0" err="1"/>
                <a:t>rivacy</a:t>
              </a:r>
              <a:r>
                <a:rPr lang="en-US" sz="1100" i="1" dirty="0"/>
                <a:t> OR private OR encryption OR encrypted OR encrypt OR data protection</a:t>
              </a:r>
              <a:endParaRPr lang="de-DE" sz="1100" i="1" dirty="0"/>
            </a:p>
          </p:txBody>
        </p:sp>
        <p:sp>
          <p:nvSpPr>
            <p:cNvPr id="9" name="Textfeld 8">
              <a:extLst>
                <a:ext uri="{FF2B5EF4-FFF2-40B4-BE49-F238E27FC236}">
                  <a16:creationId xmlns:a16="http://schemas.microsoft.com/office/drawing/2014/main" id="{089154C7-8650-4988-ADE7-4F02295B14DB}"/>
                </a:ext>
              </a:extLst>
            </p:cNvPr>
            <p:cNvSpPr txBox="1"/>
            <p:nvPr/>
          </p:nvSpPr>
          <p:spPr bwMode="auto">
            <a:xfrm>
              <a:off x="4535175" y="2859990"/>
              <a:ext cx="7013427" cy="2616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100" i="1" dirty="0"/>
                <a:t>D</a:t>
              </a:r>
              <a:r>
                <a:rPr lang="en-US" sz="1100" i="1" dirty="0" err="1"/>
                <a:t>ata</a:t>
              </a:r>
              <a:r>
                <a:rPr lang="en-US" sz="1100" i="1" dirty="0"/>
                <a:t> market OR data marketplace OR data trading OR data broker OR data trader OR data </a:t>
              </a:r>
              <a:r>
                <a:rPr lang="de-DE" sz="1100" i="1" dirty="0" err="1"/>
                <a:t>auction</a:t>
              </a:r>
              <a:endParaRPr lang="de-DE" sz="1100" i="1" dirty="0"/>
            </a:p>
          </p:txBody>
        </p:sp>
        <p:sp>
          <p:nvSpPr>
            <p:cNvPr id="10" name="Textfeld 9">
              <a:extLst>
                <a:ext uri="{FF2B5EF4-FFF2-40B4-BE49-F238E27FC236}">
                  <a16:creationId xmlns:a16="http://schemas.microsoft.com/office/drawing/2014/main" id="{C65B716E-F93C-4785-A214-C25BA31E2AD7}"/>
                </a:ext>
              </a:extLst>
            </p:cNvPr>
            <p:cNvSpPr txBox="1"/>
            <p:nvPr/>
          </p:nvSpPr>
          <p:spPr bwMode="auto">
            <a:xfrm>
              <a:off x="4561807" y="3947164"/>
              <a:ext cx="6963444" cy="127727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100" i="1" dirty="0"/>
                <a:t>Internet of Things OR Internet of Everything OR IoT OR Sensor OR Connected Devices OR</a:t>
              </a:r>
            </a:p>
            <a:p>
              <a:r>
                <a:rPr lang="en-US" sz="1100" i="1" dirty="0"/>
                <a:t>Networked Devices OR Smart Devices OR Controller OR Edge Computing OR Cloud Infrastructure</a:t>
              </a:r>
            </a:p>
            <a:p>
              <a:r>
                <a:rPr lang="en-US" sz="1100" i="1" dirty="0"/>
                <a:t>OR Machine to Machine OR M2M OR Web-of-Things OR </a:t>
              </a:r>
              <a:r>
                <a:rPr lang="en-US" sz="1100" i="1" dirty="0" err="1"/>
                <a:t>WoT</a:t>
              </a:r>
              <a:r>
                <a:rPr lang="en-US" sz="1100" i="1" dirty="0"/>
                <a:t> OR Mobility OR Automotive OR</a:t>
              </a:r>
            </a:p>
            <a:p>
              <a:r>
                <a:rPr lang="en-US" sz="1100" i="1" dirty="0"/>
                <a:t>Vehicle OR Car OR Automobile OR Industry 4.0 OR Smart Grids OR V2V OR </a:t>
              </a:r>
              <a:r>
                <a:rPr lang="en-US" sz="1100" i="1" dirty="0" err="1"/>
                <a:t>IIoT</a:t>
              </a:r>
              <a:r>
                <a:rPr lang="en-US" sz="1100" i="1" dirty="0"/>
                <a:t> OR machine</a:t>
              </a:r>
            </a:p>
            <a:p>
              <a:r>
                <a:rPr lang="en-US" sz="1100" i="1" dirty="0"/>
                <a:t>learning OR mobile OR cyber-physical OR microservice OR microcontroller OR micro-service OR</a:t>
              </a:r>
            </a:p>
            <a:p>
              <a:r>
                <a:rPr lang="en-US" sz="1100" i="1" dirty="0"/>
                <a:t>micro-controller OR blockchain OR neural network OR smart learning OR automated driving OR</a:t>
              </a:r>
            </a:p>
            <a:p>
              <a:r>
                <a:rPr lang="en-US" sz="1100" i="1" dirty="0"/>
                <a:t>autonomous driving OR smart city OR smart factory</a:t>
              </a:r>
              <a:endParaRPr lang="de-DE" sz="1100" i="1" dirty="0"/>
            </a:p>
          </p:txBody>
        </p:sp>
        <p:sp>
          <p:nvSpPr>
            <p:cNvPr id="6" name="Textfeld 5">
              <a:extLst>
                <a:ext uri="{FF2B5EF4-FFF2-40B4-BE49-F238E27FC236}">
                  <a16:creationId xmlns:a16="http://schemas.microsoft.com/office/drawing/2014/main" id="{E49B1ADF-726D-4D2A-8179-6EFF9FAAFB92}"/>
                </a:ext>
              </a:extLst>
            </p:cNvPr>
            <p:cNvSpPr txBox="1"/>
            <p:nvPr/>
          </p:nvSpPr>
          <p:spPr bwMode="auto">
            <a:xfrm>
              <a:off x="6816081" y="2276872"/>
              <a:ext cx="72007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b="1" i="1" dirty="0"/>
                <a:t>AND</a:t>
              </a:r>
            </a:p>
          </p:txBody>
        </p:sp>
        <p:sp>
          <p:nvSpPr>
            <p:cNvPr id="12" name="Textfeld 11">
              <a:extLst>
                <a:ext uri="{FF2B5EF4-FFF2-40B4-BE49-F238E27FC236}">
                  <a16:creationId xmlns:a16="http://schemas.microsoft.com/office/drawing/2014/main" id="{0B544ACD-4AD5-4858-BD69-53B83BF365BA}"/>
                </a:ext>
              </a:extLst>
            </p:cNvPr>
            <p:cNvSpPr txBox="1"/>
            <p:nvPr/>
          </p:nvSpPr>
          <p:spPr bwMode="auto">
            <a:xfrm>
              <a:off x="6816081" y="3383090"/>
              <a:ext cx="720079" cy="38067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b="1" i="1" dirty="0"/>
                <a:t>AND</a:t>
              </a:r>
            </a:p>
          </p:txBody>
        </p:sp>
      </p:grpSp>
      <p:sp>
        <p:nvSpPr>
          <p:cNvPr id="8" name="Textfeld 7">
            <a:extLst>
              <a:ext uri="{FF2B5EF4-FFF2-40B4-BE49-F238E27FC236}">
                <a16:creationId xmlns:a16="http://schemas.microsoft.com/office/drawing/2014/main" id="{819E7774-BAAB-4B97-9302-C72C028F83FB}"/>
              </a:ext>
            </a:extLst>
          </p:cNvPr>
          <p:cNvSpPr txBox="1"/>
          <p:nvPr/>
        </p:nvSpPr>
        <p:spPr bwMode="auto">
          <a:xfrm>
            <a:off x="4561807" y="1355829"/>
            <a:ext cx="446449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u="sng" dirty="0"/>
              <a:t>Initial </a:t>
            </a:r>
            <a:r>
              <a:rPr lang="de-DE" u="sng" dirty="0" err="1"/>
              <a:t>search</a:t>
            </a:r>
            <a:r>
              <a:rPr lang="de-DE" u="sng" dirty="0"/>
              <a:t> </a:t>
            </a:r>
            <a:r>
              <a:rPr lang="de-DE" u="sng" dirty="0" err="1"/>
              <a:t>string</a:t>
            </a:r>
            <a:r>
              <a:rPr lang="de-DE" u="sng" dirty="0"/>
              <a:t>:</a:t>
            </a:r>
          </a:p>
        </p:txBody>
      </p:sp>
    </p:spTree>
    <p:extLst>
      <p:ext uri="{BB962C8B-B14F-4D97-AF65-F5344CB8AC3E}">
        <p14:creationId xmlns:p14="http://schemas.microsoft.com/office/powerpoint/2010/main" val="3183550099"/>
      </p:ext>
    </p:extLst>
  </p:cSld>
  <p:clrMapOvr>
    <a:masterClrMapping/>
  </p:clrMapOvr>
</p:sld>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Arial"/>
        <a:cs typeface="Arial"/>
      </a:majorFont>
      <a:minorFont>
        <a:latin typeface="Arial"/>
        <a:ea typeface="Arial"/>
        <a:cs typeface="Arial"/>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satMod val="150000"/>
              <a:alpha val="5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ln>
          <a:headEnd type="none" w="med" len="med"/>
          <a:tailEnd type="none" w="med" len="med"/>
        </a:ln>
      </a:spPr>
      <a:body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bwMode="auto">
        <a:prstGeom prst="rect">
          <a:avLst/>
        </a:prstGeom>
        <a:noFill/>
        <a:ln>
          <a:noFill/>
        </a:ln>
      </a:spPr>
      <a:body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C8AA5899FDE264F96753B3AE227E335" ma:contentTypeVersion="12" ma:contentTypeDescription="Ein neues Dokument erstellen." ma:contentTypeScope="" ma:versionID="6316c6958a8dde5bf7b7f89d031c0708">
  <xsd:schema xmlns:xsd="http://www.w3.org/2001/XMLSchema" xmlns:xs="http://www.w3.org/2001/XMLSchema" xmlns:p="http://schemas.microsoft.com/office/2006/metadata/properties" xmlns:ns3="730842be-8da2-4431-a316-3779bf0b2856" xmlns:ns4="9f7b04e1-6435-4ab4-8e84-b2097c2252b5" targetNamespace="http://schemas.microsoft.com/office/2006/metadata/properties" ma:root="true" ma:fieldsID="4942f7e9e2441b25d832f7edbb4898bd" ns3:_="" ns4:_="">
    <xsd:import namespace="730842be-8da2-4431-a316-3779bf0b2856"/>
    <xsd:import namespace="9f7b04e1-6435-4ab4-8e84-b2097c2252b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0842be-8da2-4431-a316-3779bf0b2856"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description="" ma:internalName="SharedWithDetails" ma:readOnly="true">
      <xsd:simpleType>
        <xsd:restriction base="dms:Note">
          <xsd:maxLength value="255"/>
        </xsd:restriction>
      </xsd:simpleType>
    </xsd:element>
    <xsd:element name="SharingHintHash" ma:index="10" nillable="true" ma:displayName="Freigabehinweis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7b04e1-6435-4ab4-8e84-b2097c2252b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27AB6D-87E3-43A9-BCF9-6E760146D269}">
  <ds:schemaRefs>
    <ds:schemaRef ds:uri="http://schemas.microsoft.com/sharepoint/v3/contenttype/forms"/>
  </ds:schemaRefs>
</ds:datastoreItem>
</file>

<file path=customXml/itemProps2.xml><?xml version="1.0" encoding="utf-8"?>
<ds:datastoreItem xmlns:ds="http://schemas.openxmlformats.org/officeDocument/2006/customXml" ds:itemID="{58530852-A02E-4086-A4D0-88586BDAFD7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32D884F-4EC7-4667-B03C-1B1405F82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0842be-8da2-4431-a316-3779bf0b2856"/>
    <ds:schemaRef ds:uri="9f7b04e1-6435-4ab4-8e84-b2097c225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161211 Matthes English Master Slide Deck (wide)</Template>
  <TotalTime>0</TotalTime>
  <Words>5894</Words>
  <Application>Microsoft Office PowerPoint</Application>
  <DocSecurity>0</DocSecurity>
  <PresentationFormat>Breitbild</PresentationFormat>
  <Paragraphs>654</Paragraphs>
  <Slides>49</Slides>
  <Notes>0</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49</vt:i4>
      </vt:variant>
    </vt:vector>
  </HeadingPairs>
  <TitlesOfParts>
    <vt:vector size="58" baseType="lpstr">
      <vt:lpstr>Arial</vt:lpstr>
      <vt:lpstr>Calibri</vt:lpstr>
      <vt:lpstr>Cambria Math</vt:lpstr>
      <vt:lpstr>Helvetica Neue</vt:lpstr>
      <vt:lpstr>Source Sans Pro</vt:lpstr>
      <vt:lpstr>TUM Neue Helvetica 75 Bold</vt:lpstr>
      <vt:lpstr>Wingdings</vt:lpstr>
      <vt:lpstr>Slides sebis 2013 2</vt:lpstr>
      <vt:lpstr>oleObj</vt:lpstr>
      <vt:lpstr>Privacy Preservation in Data Markets for IoT Devices:  A Systematic Literature Review</vt:lpstr>
      <vt:lpstr>Agenda</vt:lpstr>
      <vt:lpstr>Agenda</vt:lpstr>
      <vt:lpstr>PowerPoint-Präsentation</vt:lpstr>
      <vt:lpstr>PowerPoint-Präsentation</vt:lpstr>
      <vt:lpstr>Agenda</vt:lpstr>
      <vt:lpstr>PowerPoint-Präsentation</vt:lpstr>
      <vt:lpstr>PowerPoint-Präsentation</vt:lpstr>
      <vt:lpstr>PowerPoint-Präsentation</vt:lpstr>
      <vt:lpstr>PowerPoint-Präsentation</vt:lpstr>
      <vt:lpstr>Agenda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Agenda</vt:lpstr>
      <vt:lpstr>PowerPoint-Präsentation</vt:lpstr>
      <vt:lpstr>PowerPoint-Präsentation</vt:lpstr>
      <vt:lpstr>References</vt:lpstr>
      <vt:lpstr> </vt:lpstr>
      <vt:lpstr>Backup</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Further 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documentation of Business Domain assignments and cloud application information from an application development pipeline</dc:title>
  <dc:subject/>
  <dc:creator/>
  <cp:keywords/>
  <dc:description>Copyright sebis</dc:description>
  <cp:lastModifiedBy/>
  <cp:revision>461</cp:revision>
  <dcterms:created xsi:type="dcterms:W3CDTF">2017-05-16T11:30:04Z</dcterms:created>
  <dcterms:modified xsi:type="dcterms:W3CDTF">2020-10-19T10:15:28Z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0x0101007C8AA5899FDE264F96753B3AE227E335</vt:lpwstr>
  </property>
</Properties>
</file>