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1.xml" ContentType="application/vnd.openxmlformats-officedocument.presentationml.notesSlide+xml"/>
  <Override PartName="/ppt/tags/tag16.xml" ContentType="application/vnd.openxmlformats-officedocument.presentationml.tags+xml"/>
  <Override PartName="/ppt/notesSlides/notesSlide2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3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notesSlides/notesSlide4.xml" ContentType="application/vnd.openxmlformats-officedocument.presentationml.notesSlide+xml"/>
  <Override PartName="/ppt/tags/tag126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trictFirstAndLastChars="0" saveSubsetFonts="1">
  <p:sldMasterIdLst>
    <p:sldMasterId id="2147483725" r:id="rId1"/>
  </p:sldMasterIdLst>
  <p:notesMasterIdLst>
    <p:notesMasterId r:id="rId22"/>
  </p:notesMasterIdLst>
  <p:handoutMasterIdLst>
    <p:handoutMasterId r:id="rId23"/>
  </p:handoutMasterIdLst>
  <p:sldIdLst>
    <p:sldId id="647" r:id="rId2"/>
    <p:sldId id="672" r:id="rId3"/>
    <p:sldId id="2911" r:id="rId4"/>
    <p:sldId id="2805" r:id="rId5"/>
    <p:sldId id="2819" r:id="rId6"/>
    <p:sldId id="2909" r:id="rId7"/>
    <p:sldId id="2826" r:id="rId8"/>
    <p:sldId id="2913" r:id="rId9"/>
    <p:sldId id="2912" r:id="rId10"/>
    <p:sldId id="2864" r:id="rId11"/>
    <p:sldId id="2920" r:id="rId12"/>
    <p:sldId id="2921" r:id="rId13"/>
    <p:sldId id="2922" r:id="rId14"/>
    <p:sldId id="2925" r:id="rId15"/>
    <p:sldId id="2924" r:id="rId16"/>
    <p:sldId id="2904" r:id="rId17"/>
    <p:sldId id="2915" r:id="rId18"/>
    <p:sldId id="2914" r:id="rId19"/>
    <p:sldId id="2768" r:id="rId20"/>
    <p:sldId id="673" r:id="rId21"/>
  </p:sldIdLst>
  <p:sldSz cx="12192000" cy="6858000"/>
  <p:notesSz cx="7099300" cy="10234613"/>
  <p:custDataLst>
    <p:tags r:id="rId24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 Neue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orient="horz" pos="618" userDrawn="1">
          <p15:clr>
            <a:srgbClr val="A4A3A4"/>
          </p15:clr>
        </p15:guide>
        <p15:guide id="3" orient="horz" pos="4042" userDrawn="1">
          <p15:clr>
            <a:srgbClr val="A4A3A4"/>
          </p15:clr>
        </p15:guide>
        <p15:guide id="4" pos="7499" userDrawn="1">
          <p15:clr>
            <a:srgbClr val="A4A3A4"/>
          </p15:clr>
        </p15:guide>
        <p15:guide id="5" pos="211" userDrawn="1">
          <p15:clr>
            <a:srgbClr val="A4A3A4"/>
          </p15:clr>
        </p15:guide>
        <p15:guide id="6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24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or" initials="A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6E97"/>
    <a:srgbClr val="C4DCF2"/>
    <a:srgbClr val="41BEFF"/>
    <a:srgbClr val="91AC6B"/>
    <a:srgbClr val="FF8000"/>
    <a:srgbClr val="003359"/>
    <a:srgbClr val="000000"/>
    <a:srgbClr val="C0C0C0"/>
    <a:srgbClr val="0065BD"/>
    <a:srgbClr val="CB6C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Keine Formatvorlage, Tabellengitternetz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0" autoAdjust="0"/>
    <p:restoredTop sz="95662" autoAdjust="0"/>
  </p:normalViewPr>
  <p:slideViewPr>
    <p:cSldViewPr>
      <p:cViewPr varScale="1">
        <p:scale>
          <a:sx n="86" d="100"/>
          <a:sy n="86" d="100"/>
        </p:scale>
        <p:origin x="562" y="53"/>
      </p:cViewPr>
      <p:guideLst>
        <p:guide orient="horz" pos="2160"/>
        <p:guide orient="horz" pos="618"/>
        <p:guide orient="horz" pos="4042"/>
        <p:guide pos="7499"/>
        <p:guide pos="211"/>
        <p:guide pos="3840"/>
      </p:guideLst>
    </p:cSldViewPr>
  </p:slideViewPr>
  <p:outlineViewPr>
    <p:cViewPr>
      <p:scale>
        <a:sx n="33" d="100"/>
        <a:sy n="33" d="100"/>
      </p:scale>
      <p:origin x="0" y="3909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-2532" y="-108"/>
      </p:cViewPr>
      <p:guideLst>
        <p:guide orient="horz" pos="3224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D74217-3327-4E84-A1C3-E2A91A91B9CB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CEA59B0-3FAB-47C3-8969-F2E7D4C8C152}">
      <dgm:prSet phldrT="[Text]" custT="1"/>
      <dgm:spPr/>
      <dgm:t>
        <a:bodyPr/>
        <a:lstStyle/>
        <a:p>
          <a:pPr algn="l"/>
          <a:r>
            <a:rPr lang="en-US" sz="1800" dirty="0"/>
            <a:t>Privacy</a:t>
          </a:r>
        </a:p>
      </dgm:t>
    </dgm:pt>
    <dgm:pt modelId="{A6D95B4A-CC1B-4860-97C5-3BCC8221D0BE}" type="parTrans" cxnId="{C0C22D1B-BBD9-4A3C-AB7C-39D19FA2DEA5}">
      <dgm:prSet/>
      <dgm:spPr/>
      <dgm:t>
        <a:bodyPr/>
        <a:lstStyle/>
        <a:p>
          <a:endParaRPr lang="en-US"/>
        </a:p>
      </dgm:t>
    </dgm:pt>
    <dgm:pt modelId="{F2F3FAC6-EA24-4822-8E47-0522BD66169B}" type="sibTrans" cxnId="{C0C22D1B-BBD9-4A3C-AB7C-39D19FA2DEA5}">
      <dgm:prSet/>
      <dgm:spPr/>
      <dgm:t>
        <a:bodyPr/>
        <a:lstStyle/>
        <a:p>
          <a:endParaRPr lang="en-US"/>
        </a:p>
      </dgm:t>
    </dgm:pt>
    <dgm:pt modelId="{30EA4969-A444-4798-B71E-124C68C41005}">
      <dgm:prSet phldrT="[Text]" custT="1"/>
      <dgm:spPr/>
      <dgm:t>
        <a:bodyPr/>
        <a:lstStyle/>
        <a:p>
          <a:pPr algn="r"/>
          <a:r>
            <a:rPr lang="en-US" sz="1800" dirty="0"/>
            <a:t>Security</a:t>
          </a:r>
        </a:p>
      </dgm:t>
    </dgm:pt>
    <dgm:pt modelId="{1B2E65AD-DC4E-4704-B8EF-9D6F8E9E1B84}" type="parTrans" cxnId="{C48A2A05-90B1-4841-BF15-F144A68CEDCE}">
      <dgm:prSet/>
      <dgm:spPr/>
      <dgm:t>
        <a:bodyPr/>
        <a:lstStyle/>
        <a:p>
          <a:endParaRPr lang="en-US"/>
        </a:p>
      </dgm:t>
    </dgm:pt>
    <dgm:pt modelId="{1D0CFDEE-5D01-4FA8-B021-7D136A538B9E}" type="sibTrans" cxnId="{C48A2A05-90B1-4841-BF15-F144A68CEDCE}">
      <dgm:prSet/>
      <dgm:spPr/>
      <dgm:t>
        <a:bodyPr/>
        <a:lstStyle/>
        <a:p>
          <a:endParaRPr lang="en-US"/>
        </a:p>
      </dgm:t>
    </dgm:pt>
    <dgm:pt modelId="{CA10D7B7-8DD3-432B-BF4D-792C850E153D}" type="pres">
      <dgm:prSet presAssocID="{7CD74217-3327-4E84-A1C3-E2A91A91B9CB}" presName="Name0" presStyleCnt="0">
        <dgm:presLayoutVars>
          <dgm:dir/>
          <dgm:resizeHandles val="exact"/>
        </dgm:presLayoutVars>
      </dgm:prSet>
      <dgm:spPr/>
    </dgm:pt>
    <dgm:pt modelId="{AAA1418B-CA5D-4501-80BA-0AB55E8E2418}" type="pres">
      <dgm:prSet presAssocID="{DCEA59B0-3FAB-47C3-8969-F2E7D4C8C152}" presName="Name5" presStyleLbl="vennNode1" presStyleIdx="0" presStyleCnt="2">
        <dgm:presLayoutVars>
          <dgm:bulletEnabled val="1"/>
        </dgm:presLayoutVars>
      </dgm:prSet>
      <dgm:spPr/>
    </dgm:pt>
    <dgm:pt modelId="{99BC1369-4135-4FC6-B9B2-1E1595C24C8D}" type="pres">
      <dgm:prSet presAssocID="{F2F3FAC6-EA24-4822-8E47-0522BD66169B}" presName="space" presStyleCnt="0"/>
      <dgm:spPr/>
    </dgm:pt>
    <dgm:pt modelId="{A8965ECE-650D-4D2C-B60D-D341CE430FD7}" type="pres">
      <dgm:prSet presAssocID="{30EA4969-A444-4798-B71E-124C68C41005}" presName="Name5" presStyleLbl="vennNode1" presStyleIdx="1" presStyleCnt="2" custLinFactNeighborX="-43542" custLinFactNeighborY="-2087">
        <dgm:presLayoutVars>
          <dgm:bulletEnabled val="1"/>
        </dgm:presLayoutVars>
      </dgm:prSet>
      <dgm:spPr/>
    </dgm:pt>
  </dgm:ptLst>
  <dgm:cxnLst>
    <dgm:cxn modelId="{C48A2A05-90B1-4841-BF15-F144A68CEDCE}" srcId="{7CD74217-3327-4E84-A1C3-E2A91A91B9CB}" destId="{30EA4969-A444-4798-B71E-124C68C41005}" srcOrd="1" destOrd="0" parTransId="{1B2E65AD-DC4E-4704-B8EF-9D6F8E9E1B84}" sibTransId="{1D0CFDEE-5D01-4FA8-B021-7D136A538B9E}"/>
    <dgm:cxn modelId="{C0C22D1B-BBD9-4A3C-AB7C-39D19FA2DEA5}" srcId="{7CD74217-3327-4E84-A1C3-E2A91A91B9CB}" destId="{DCEA59B0-3FAB-47C3-8969-F2E7D4C8C152}" srcOrd="0" destOrd="0" parTransId="{A6D95B4A-CC1B-4860-97C5-3BCC8221D0BE}" sibTransId="{F2F3FAC6-EA24-4822-8E47-0522BD66169B}"/>
    <dgm:cxn modelId="{68664951-5D02-49B9-B2F2-C2ED7447C354}" type="presOf" srcId="{30EA4969-A444-4798-B71E-124C68C41005}" destId="{A8965ECE-650D-4D2C-B60D-D341CE430FD7}" srcOrd="0" destOrd="0" presId="urn:microsoft.com/office/officeart/2005/8/layout/venn3"/>
    <dgm:cxn modelId="{A0B0779E-D4DB-4034-9F7C-20F9E53C2238}" type="presOf" srcId="{7CD74217-3327-4E84-A1C3-E2A91A91B9CB}" destId="{CA10D7B7-8DD3-432B-BF4D-792C850E153D}" srcOrd="0" destOrd="0" presId="urn:microsoft.com/office/officeart/2005/8/layout/venn3"/>
    <dgm:cxn modelId="{15D318A3-6757-4440-9115-22FFF24A4852}" type="presOf" srcId="{DCEA59B0-3FAB-47C3-8969-F2E7D4C8C152}" destId="{AAA1418B-CA5D-4501-80BA-0AB55E8E2418}" srcOrd="0" destOrd="0" presId="urn:microsoft.com/office/officeart/2005/8/layout/venn3"/>
    <dgm:cxn modelId="{DCBF6AAE-0B07-415E-B050-26DEE7E855D5}" type="presParOf" srcId="{CA10D7B7-8DD3-432B-BF4D-792C850E153D}" destId="{AAA1418B-CA5D-4501-80BA-0AB55E8E2418}" srcOrd="0" destOrd="0" presId="urn:microsoft.com/office/officeart/2005/8/layout/venn3"/>
    <dgm:cxn modelId="{5DF056FC-46EF-412D-AD6E-E30E6956245F}" type="presParOf" srcId="{CA10D7B7-8DD3-432B-BF4D-792C850E153D}" destId="{99BC1369-4135-4FC6-B9B2-1E1595C24C8D}" srcOrd="1" destOrd="0" presId="urn:microsoft.com/office/officeart/2005/8/layout/venn3"/>
    <dgm:cxn modelId="{1C51648D-92B5-45AE-AD14-EDE8EEBA935B}" type="presParOf" srcId="{CA10D7B7-8DD3-432B-BF4D-792C850E153D}" destId="{A8965ECE-650D-4D2C-B60D-D341CE430FD7}" srcOrd="2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A1418B-CA5D-4501-80BA-0AB55E8E2418}">
      <dsp:nvSpPr>
        <dsp:cNvPr id="0" name=""/>
        <dsp:cNvSpPr/>
      </dsp:nvSpPr>
      <dsp:spPr>
        <a:xfrm>
          <a:off x="2644" y="509769"/>
          <a:ext cx="1877271" cy="18772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312" tIns="22860" rIns="103312" bIns="2286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Privacy</a:t>
          </a:r>
        </a:p>
      </dsp:txBody>
      <dsp:txXfrm>
        <a:off x="277564" y="784689"/>
        <a:ext cx="1327431" cy="1327431"/>
      </dsp:txXfrm>
    </dsp:sp>
    <dsp:sp modelId="{A8965ECE-650D-4D2C-B60D-D341CE430FD7}">
      <dsp:nvSpPr>
        <dsp:cNvPr id="0" name=""/>
        <dsp:cNvSpPr/>
      </dsp:nvSpPr>
      <dsp:spPr>
        <a:xfrm>
          <a:off x="1340980" y="470591"/>
          <a:ext cx="1877271" cy="1877271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03312" tIns="22860" rIns="103312" bIns="22860" numCol="1" spcCol="1270" anchor="ctr" anchorCtr="0">
          <a:noAutofit/>
        </a:bodyPr>
        <a:lstStyle/>
        <a:p>
          <a:pPr marL="0" lvl="0" indent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Security</a:t>
          </a:r>
        </a:p>
      </dsp:txBody>
      <dsp:txXfrm>
        <a:off x="1615900" y="745511"/>
        <a:ext cx="1327431" cy="132743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525568" y="189833"/>
            <a:ext cx="3496595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338830" y="189833"/>
            <a:ext cx="2208376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endParaRPr lang="de-DE" dirty="0">
              <a:latin typeface="Arial Unicode MS" pitchFamily="34" charset="-128"/>
            </a:endParaRP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TUM Neue Helvetica 55 Regular" charset="0"/>
                <a:cs typeface="+mn-cs"/>
              </a:defRPr>
            </a:lvl1pPr>
          </a:lstStyle>
          <a:p>
            <a:pPr>
              <a:defRPr/>
            </a:pPr>
            <a:fld id="{6F17E718-27D7-4FA6-ACF7-4EB047CCD802}" type="slidenum">
              <a:rPr lang="de-DE">
                <a:latin typeface="Arial Unicode MS" pitchFamily="34" charset="-128"/>
              </a:rPr>
              <a:pPr>
                <a:defRPr/>
              </a:pPr>
              <a:t>‹Nr.›</a:t>
            </a:fld>
            <a:endParaRPr lang="de-DE" dirty="0">
              <a:latin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19594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163" y="0"/>
            <a:ext cx="3077137" cy="512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41288" y="769938"/>
            <a:ext cx="6816725" cy="38354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685" y="4862015"/>
            <a:ext cx="5205932" cy="460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 err="1"/>
              <a:t>Mastertextformat</a:t>
            </a:r>
            <a:r>
              <a:rPr lang="en-US" noProof="0" dirty="0"/>
              <a:t> </a:t>
            </a:r>
            <a:r>
              <a:rPr lang="en-US" noProof="0" dirty="0" err="1"/>
              <a:t>bearbeiten</a:t>
            </a:r>
            <a:endParaRPr lang="en-US" noProof="0" dirty="0"/>
          </a:p>
          <a:p>
            <a:pPr lvl="1"/>
            <a:r>
              <a:rPr lang="en-US" noProof="0" dirty="0" err="1"/>
              <a:t>Zweite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2"/>
            <a:r>
              <a:rPr lang="en-US" noProof="0" dirty="0" err="1"/>
              <a:t>Dritte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3"/>
            <a:r>
              <a:rPr lang="en-US" noProof="0" dirty="0" err="1"/>
              <a:t>Vierte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  <a:p>
            <a:pPr lvl="4"/>
            <a:r>
              <a:rPr lang="en-US" noProof="0" dirty="0" err="1"/>
              <a:t>Fünfte</a:t>
            </a:r>
            <a:r>
              <a:rPr lang="en-US" noProof="0" dirty="0"/>
              <a:t> </a:t>
            </a:r>
            <a:r>
              <a:rPr lang="en-US" noProof="0" dirty="0" err="1"/>
              <a:t>Ebene</a:t>
            </a:r>
            <a:endParaRPr lang="en-US" noProof="0" dirty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163" y="9722392"/>
            <a:ext cx="3077137" cy="512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0" tIns="49521" rIns="99040" bIns="49521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300">
                <a:latin typeface="Arial Unicode MS" pitchFamily="34" charset="-128"/>
                <a:cs typeface="+mn-cs"/>
              </a:defRPr>
            </a:lvl1pPr>
          </a:lstStyle>
          <a:p>
            <a:pPr>
              <a:defRPr/>
            </a:pPr>
            <a:fld id="{D1CBFA17-2001-43FC-BD93-086B619BC2A9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4472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 Unicode MS" pitchFamily="34" charset="-128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38587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537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4658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0066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41288" y="769938"/>
            <a:ext cx="6816725" cy="38354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1CBFA17-2001-43FC-BD93-086B619BC2A9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9937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tags" Target="../tags/tag4.xml"/><Relationship Id="rId7" Type="http://schemas.openxmlformats.org/officeDocument/2006/relationships/image" Target="../media/image3.jpe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6.png"/><Relationship Id="rId2" Type="http://schemas.openxmlformats.org/officeDocument/2006/relationships/tags" Target="../tags/tag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Relationship Id="rId9" Type="http://schemas.openxmlformats.org/officeDocument/2006/relationships/hyperlink" Target="http://wwwmatthes.in.tum.de/" TargetMode="Externa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1BB0A4EC-E15A-4F16-911E-B292AFE4A53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884450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22" name="think-cell Folie" r:id="rId5" imgW="473" imgH="476" progId="TCLayout.ActiveDocument.1">
                  <p:embed/>
                </p:oleObj>
              </mc:Choice>
              <mc:Fallback>
                <p:oleObj name="think-cell Folie" r:id="rId5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E954984B-BCDC-4EC8-8076-480094D8A35E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3000" b="0" i="0" baseline="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itchFamily="34" charset="0"/>
              <a:sym typeface="Arial" panose="020B0604020202020204" pitchFamily="34" charset="0"/>
            </a:endParaRP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7616" y="2"/>
            <a:ext cx="12192000" cy="6857999"/>
          </a:xfrm>
          <a:prstGeom prst="rect">
            <a:avLst/>
          </a:prstGeom>
        </p:spPr>
      </p:pic>
      <p:sp>
        <p:nvSpPr>
          <p:cNvPr id="10" name="Rechteck 9"/>
          <p:cNvSpPr/>
          <p:nvPr userDrawn="1"/>
        </p:nvSpPr>
        <p:spPr>
          <a:xfrm>
            <a:off x="0" y="0"/>
            <a:ext cx="12192000" cy="4196080"/>
          </a:xfrm>
          <a:prstGeom prst="rect">
            <a:avLst/>
          </a:prstGeom>
          <a:gradFill flip="none" rotWithShape="1">
            <a:gsLst>
              <a:gs pos="23000">
                <a:schemeClr val="bg1">
                  <a:alpha val="85000"/>
                </a:schemeClr>
              </a:gs>
              <a:gs pos="93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4000"/>
              </a:lnSpc>
            </a:pPr>
            <a:endParaRPr lang="en-US" dirty="0"/>
          </a:p>
        </p:txBody>
      </p:sp>
      <p:sp>
        <p:nvSpPr>
          <p:cNvPr id="17" name="Titel 1"/>
          <p:cNvSpPr>
            <a:spLocks noGrp="1"/>
          </p:cNvSpPr>
          <p:nvPr>
            <p:ph type="title" hasCustomPrompt="1"/>
          </p:nvPr>
        </p:nvSpPr>
        <p:spPr>
          <a:xfrm>
            <a:off x="431371" y="3538641"/>
            <a:ext cx="11432843" cy="6797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tIns="144000" bIns="72000" anchor="b" anchorCtr="0">
            <a:spAutoFit/>
          </a:bodyPr>
          <a:lstStyle>
            <a:lvl1pPr marL="180000" algn="l">
              <a:defRPr sz="3000" b="0" i="0" baseline="0">
                <a:solidFill>
                  <a:schemeClr val="tx2"/>
                </a:solidFill>
                <a:latin typeface="+mj-lt"/>
                <a:cs typeface="Arial"/>
              </a:defRPr>
            </a:lvl1pPr>
          </a:lstStyle>
          <a:p>
            <a:r>
              <a:rPr lang="en-US" noProof="0" dirty="0"/>
              <a:t>Edit Title</a:t>
            </a:r>
          </a:p>
        </p:txBody>
      </p:sp>
      <p:sp>
        <p:nvSpPr>
          <p:cNvPr id="22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431372" y="4211796"/>
            <a:ext cx="11432841" cy="33855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lvl1pPr marL="180000" indent="0">
              <a:buFontTx/>
              <a:buNone/>
              <a:defRPr sz="1600" b="0" baseline="0">
                <a:solidFill>
                  <a:schemeClr val="tx1">
                    <a:lumMod val="60000"/>
                    <a:lumOff val="40000"/>
                  </a:schemeClr>
                </a:solidFill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Presenter, Date, Location</a:t>
            </a:r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371" y="398812"/>
            <a:ext cx="997527" cy="320040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  <p:sp>
        <p:nvSpPr>
          <p:cNvPr id="25" name="Textfeld 24"/>
          <p:cNvSpPr txBox="1"/>
          <p:nvPr userDrawn="1"/>
        </p:nvSpPr>
        <p:spPr>
          <a:xfrm>
            <a:off x="425454" y="4643381"/>
            <a:ext cx="11438759" cy="122529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wrap="square" lIns="252000" tIns="180000" rIns="180000" bIns="180000" rtlCol="0">
            <a:spAutoFit/>
          </a:bodyPr>
          <a:lstStyle/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Chair of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Software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Engineering for Business Information Systems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(sebis) </a:t>
            </a:r>
          </a:p>
          <a:p>
            <a:pPr marL="0" indent="0"/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Faculty of</a:t>
            </a:r>
            <a:r>
              <a:rPr lang="en-US" sz="1400" b="0" i="0" kern="1200" baseline="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 </a:t>
            </a:r>
            <a:r>
              <a:rPr lang="en-US" sz="1400" b="0" i="0" kern="1200" noProof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+mn-ea"/>
                <a:cs typeface="Arial"/>
              </a:rPr>
              <a:t>Informatics</a:t>
            </a:r>
          </a:p>
          <a:p>
            <a:pPr marL="0" indent="0"/>
            <a:r>
              <a:rPr lang="en-US" sz="1400" b="0" i="0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Technische</a:t>
            </a:r>
            <a:r>
              <a:rPr lang="en-US" sz="1400" b="0" i="0" kern="1200" baseline="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 Universität München</a:t>
            </a:r>
            <a:endParaRPr lang="en-US" sz="1400" b="0" i="0" kern="1200" noProof="1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  <a:p>
            <a:pPr marL="0" indent="0" algn="l" rtl="0" fontAlgn="base">
              <a:spcBef>
                <a:spcPct val="0"/>
              </a:spcBef>
              <a:spcAft>
                <a:spcPct val="0"/>
              </a:spcAft>
            </a:pPr>
            <a:r>
              <a:rPr lang="en-US" sz="1400" b="0" i="0" u="sng" kern="1200" noProof="1">
                <a:solidFill>
                  <a:schemeClr val="bg1">
                    <a:lumMod val="50000"/>
                  </a:schemeClr>
                </a:solidFill>
                <a:latin typeface="Arial" charset="0"/>
                <a:ea typeface="+mn-ea"/>
                <a:cs typeface="Arial"/>
              </a:rPr>
              <a:t>wwwmatthes.in.tum.de</a:t>
            </a:r>
            <a:endParaRPr lang="en-US" sz="1400" b="0" i="0" u="sng" kern="1200" dirty="0" err="1">
              <a:solidFill>
                <a:schemeClr val="bg1">
                  <a:lumMod val="50000"/>
                </a:schemeClr>
              </a:solidFill>
              <a:latin typeface="Arial" charset="0"/>
              <a:ea typeface="+mn-ea"/>
              <a:cs typeface="Arial"/>
            </a:endParaRPr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lieder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F4625DC2-94D1-4962-93A7-A736C3610BD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0690053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215" name="think-cell Folie" r:id="rId4" imgW="473" imgH="476" progId="TCLayout.ActiveDocument.1">
                  <p:embed/>
                </p:oleObj>
              </mc:Choice>
              <mc:Fallback>
                <p:oleObj name="think-cell Folie" r:id="rId4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5" y="981076"/>
            <a:ext cx="11523135" cy="5400675"/>
          </a:xfrm>
        </p:spPr>
        <p:txBody>
          <a:bodyPr>
            <a:normAutofit/>
          </a:bodyPr>
          <a:lstStyle>
            <a:lvl1pPr>
              <a:defRPr>
                <a:latin typeface="+mn-lt"/>
              </a:defRPr>
            </a:lvl1pPr>
            <a:lvl2pPr>
              <a:buClr>
                <a:schemeClr val="tx2"/>
              </a:buClr>
              <a:defRPr lang="de-DE" sz="1800" dirty="0" smtClean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3pPr>
            <a:lvl4pPr>
              <a:buClr>
                <a:schemeClr val="tx2"/>
              </a:buClr>
              <a:defRPr>
                <a:solidFill>
                  <a:schemeClr val="tx1"/>
                </a:solidFill>
                <a:latin typeface="+mn-lt"/>
              </a:defRPr>
            </a:lvl4pPr>
            <a:lvl5pPr>
              <a:buClr>
                <a:schemeClr val="tx2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noProof="0" dirty="0"/>
              <a:t>&lt;Title&gt;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sebis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Master Thesis Proposal | Kevin Baumer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E201E5CB-5EE0-4EA4-87FF-7D8A79A61969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0FF0EA78-1210-4311-ACBD-A93266125FF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9980975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238" name="think-cell Folie" r:id="rId4" imgW="473" imgH="476" progId="TCLayout.ActiveDocument.1">
                  <p:embed/>
                </p:oleObj>
              </mc:Choice>
              <mc:Fallback>
                <p:oleObj name="think-cell Folie" r:id="rId4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3" descr="Gebaeude_Fahne"/>
          <p:cNvPicPr>
            <a:picLocks noChangeAspect="1" noChangeArrowheads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-27384"/>
            <a:ext cx="12192000" cy="689369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hteck 14"/>
          <p:cNvSpPr/>
          <p:nvPr userDrawn="1"/>
        </p:nvSpPr>
        <p:spPr>
          <a:xfrm>
            <a:off x="767407" y="1743185"/>
            <a:ext cx="3240361" cy="4742688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127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noProof="0" dirty="0">
              <a:latin typeface="+mn-lt"/>
            </a:endParaRPr>
          </a:p>
        </p:txBody>
      </p:sp>
      <p:pic>
        <p:nvPicPr>
          <p:cNvPr id="18" name="Grafik 1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9370" y="2024110"/>
            <a:ext cx="682753" cy="359665"/>
          </a:xfrm>
          <a:prstGeom prst="rect">
            <a:avLst/>
          </a:prstGeom>
        </p:spPr>
      </p:pic>
      <p:pic>
        <p:nvPicPr>
          <p:cNvPr id="22" name="Bild 10" descr="sebis-Logo.gif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98009" y="2514436"/>
            <a:ext cx="720000" cy="230880"/>
          </a:xfrm>
          <a:prstGeom prst="rect">
            <a:avLst/>
          </a:prstGeom>
        </p:spPr>
      </p:pic>
      <p:sp>
        <p:nvSpPr>
          <p:cNvPr id="24" name="Textfeld 23"/>
          <p:cNvSpPr txBox="1"/>
          <p:nvPr userDrawn="1"/>
        </p:nvSpPr>
        <p:spPr>
          <a:xfrm>
            <a:off x="1040407" y="4123820"/>
            <a:ext cx="2751118" cy="219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noProof="1">
                <a:latin typeface="+mn-lt"/>
              </a:rPr>
              <a:t>Technische Universität München</a:t>
            </a:r>
          </a:p>
          <a:p>
            <a:r>
              <a:rPr lang="en-US" sz="1050" noProof="1">
                <a:latin typeface="+mn-lt"/>
              </a:rPr>
              <a:t>Faculty of Informatics</a:t>
            </a:r>
          </a:p>
          <a:p>
            <a:r>
              <a:rPr lang="en-US" sz="1050" noProof="1">
                <a:latin typeface="+mn-lt"/>
              </a:rPr>
              <a:t>Chair of Software Engineering for Business Information Systems</a:t>
            </a:r>
          </a:p>
          <a:p>
            <a:endParaRPr lang="en-US" sz="1050" noProof="1">
              <a:latin typeface="+mn-lt"/>
            </a:endParaRPr>
          </a:p>
          <a:p>
            <a:r>
              <a:rPr lang="en-US" sz="1050" noProof="1">
                <a:latin typeface="+mn-lt"/>
              </a:rPr>
              <a:t>Boltzmannstraße 3</a:t>
            </a:r>
          </a:p>
          <a:p>
            <a:r>
              <a:rPr lang="en-US" sz="1050" noProof="1">
                <a:latin typeface="+mn-lt"/>
              </a:rPr>
              <a:t>85748 Garching bei</a:t>
            </a:r>
            <a:r>
              <a:rPr lang="en-US" sz="1050" baseline="0" noProof="1">
                <a:latin typeface="+mn-lt"/>
              </a:rPr>
              <a:t> München</a:t>
            </a:r>
          </a:p>
          <a:p>
            <a:endParaRPr lang="en-US" sz="1050" baseline="0" noProof="1">
              <a:latin typeface="+mn-lt"/>
            </a:endParaRPr>
          </a:p>
          <a:p>
            <a:pPr>
              <a:tabLst>
                <a:tab pos="358775" algn="l"/>
              </a:tabLst>
            </a:pPr>
            <a:r>
              <a:rPr lang="en-US" sz="1050" baseline="0" noProof="1">
                <a:latin typeface="+mn-lt"/>
              </a:rPr>
              <a:t>Tel	+49.89.289.</a:t>
            </a:r>
          </a:p>
          <a:p>
            <a:pPr>
              <a:tabLst>
                <a:tab pos="358775" algn="l"/>
              </a:tabLst>
            </a:pPr>
            <a:r>
              <a:rPr lang="en-US" sz="1050" baseline="0" noProof="1">
                <a:latin typeface="+mn-lt"/>
              </a:rPr>
              <a:t>Fax	+49.89.289.17136</a:t>
            </a:r>
          </a:p>
          <a:p>
            <a:endParaRPr lang="en-US" sz="1050" baseline="0" noProof="1">
              <a:latin typeface="+mn-lt"/>
            </a:endParaRPr>
          </a:p>
          <a:p>
            <a:endParaRPr lang="en-US" sz="1050" baseline="0" noProof="1">
              <a:latin typeface="+mn-lt"/>
            </a:endParaRPr>
          </a:p>
          <a:p>
            <a:r>
              <a:rPr lang="en-US" sz="1050" baseline="0" noProof="1">
                <a:latin typeface="+mn-lt"/>
                <a:hlinkClick r:id="rId9"/>
              </a:rPr>
              <a:t>wwwmatthes.in.tum.de</a:t>
            </a:r>
            <a:endParaRPr lang="en-US" sz="1050" noProof="1">
              <a:latin typeface="+mn-lt"/>
            </a:endParaRPr>
          </a:p>
        </p:txBody>
      </p:sp>
      <p:sp>
        <p:nvSpPr>
          <p:cNvPr id="26" name="Textplatzhalter 18"/>
          <p:cNvSpPr>
            <a:spLocks noGrp="1"/>
          </p:cNvSpPr>
          <p:nvPr>
            <p:ph type="body" sz="quarter" idx="13" hasCustomPrompt="1"/>
          </p:nvPr>
        </p:nvSpPr>
        <p:spPr>
          <a:xfrm>
            <a:off x="1160429" y="3486197"/>
            <a:ext cx="2485288" cy="219497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marL="0" indent="0">
              <a:buFontTx/>
              <a:buNone/>
              <a:defRPr sz="1400" b="1">
                <a:latin typeface="+mn-lt"/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noProof="0" dirty="0"/>
              <a:t>&lt;Name&gt;</a:t>
            </a:r>
          </a:p>
        </p:txBody>
      </p:sp>
      <p:sp>
        <p:nvSpPr>
          <p:cNvPr id="27" name="Textplatzhalter 20"/>
          <p:cNvSpPr>
            <a:spLocks noGrp="1"/>
          </p:cNvSpPr>
          <p:nvPr>
            <p:ph type="body" sz="quarter" idx="14" hasCustomPrompt="1"/>
          </p:nvPr>
        </p:nvSpPr>
        <p:spPr>
          <a:xfrm>
            <a:off x="1160435" y="3277001"/>
            <a:ext cx="2484681" cy="182967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&lt;Academic degree&gt;</a:t>
            </a:r>
          </a:p>
        </p:txBody>
      </p:sp>
      <p:sp>
        <p:nvSpPr>
          <p:cNvPr id="28" name="Textplatzhalter 22"/>
          <p:cNvSpPr>
            <a:spLocks noGrp="1"/>
          </p:cNvSpPr>
          <p:nvPr>
            <p:ph type="body" sz="quarter" idx="15" hasCustomPrompt="1"/>
          </p:nvPr>
        </p:nvSpPr>
        <p:spPr>
          <a:xfrm>
            <a:off x="2524469" y="5454244"/>
            <a:ext cx="1293429" cy="133350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None/>
              <a:defRPr sz="1050" baseline="0">
                <a:latin typeface="+mn-lt"/>
              </a:defRPr>
            </a:lvl1pPr>
          </a:lstStyle>
          <a:p>
            <a:pPr lvl="0"/>
            <a:r>
              <a:rPr lang="en-US" noProof="0" dirty="0"/>
              <a:t>&lt;Phone&gt;</a:t>
            </a:r>
          </a:p>
        </p:txBody>
      </p:sp>
      <p:sp>
        <p:nvSpPr>
          <p:cNvPr id="29" name="Textplatzhalter 24"/>
          <p:cNvSpPr>
            <a:spLocks noGrp="1"/>
          </p:cNvSpPr>
          <p:nvPr>
            <p:ph type="body" sz="quarter" idx="16" hasCustomPrompt="1"/>
          </p:nvPr>
        </p:nvSpPr>
        <p:spPr>
          <a:xfrm>
            <a:off x="1159115" y="5932082"/>
            <a:ext cx="2452083" cy="131762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>
              <a:buFontTx/>
              <a:buNone/>
              <a:defRPr sz="1050">
                <a:latin typeface="+mn-lt"/>
              </a:defRPr>
            </a:lvl1pPr>
          </a:lstStyle>
          <a:p>
            <a:pPr lvl="0"/>
            <a:r>
              <a:rPr lang="en-US" noProof="0" dirty="0"/>
              <a:t>&lt;E-Mail&gt;</a:t>
            </a:r>
          </a:p>
        </p:txBody>
      </p:sp>
      <p:sp>
        <p:nvSpPr>
          <p:cNvPr id="30" name="Inhaltsplatzhalter 31"/>
          <p:cNvSpPr>
            <a:spLocks noGrp="1"/>
          </p:cNvSpPr>
          <p:nvPr>
            <p:ph sz="quarter" idx="18" hasCustomPrompt="1"/>
          </p:nvPr>
        </p:nvSpPr>
        <p:spPr>
          <a:xfrm>
            <a:off x="1161091" y="3704994"/>
            <a:ext cx="2502054" cy="211455"/>
          </a:xfrm>
          <a:prstGeom prst="rect">
            <a:avLst/>
          </a:prstGeom>
        </p:spPr>
        <p:txBody>
          <a:bodyPr lIns="0" tIns="0" rIns="0" bIns="0"/>
          <a:lstStyle>
            <a:lvl1pPr>
              <a:defRPr sz="1050"/>
            </a:lvl1pPr>
          </a:lstStyle>
          <a:p>
            <a:pPr lvl="0"/>
            <a:r>
              <a:rPr lang="en-US" noProof="0" dirty="0"/>
              <a:t>&lt;Position&gt;</a:t>
            </a:r>
          </a:p>
        </p:txBody>
      </p:sp>
    </p:spTree>
    <p:extLst>
      <p:ext uri="{BB962C8B-B14F-4D97-AF65-F5344CB8AC3E}">
        <p14:creationId xmlns:p14="http://schemas.microsoft.com/office/powerpoint/2010/main" val="89374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43163785-B880-4CBE-AC29-2E55082A0E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845780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48" name="think-cell Folie" r:id="rId4" imgW="473" imgH="476" progId="TCLayout.ActiveDocument.1">
                  <p:embed/>
                </p:oleObj>
              </mc:Choice>
              <mc:Fallback>
                <p:oleObj name="think-cell Folie" r:id="rId4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sebis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Master Thesis | Kevin Baumer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6879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BD6B6B9E-D62E-42C9-911B-58B55E787C7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613269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71" name="think-cell Folie" r:id="rId4" imgW="473" imgH="476" progId="TCLayout.ActiveDocument.1">
                  <p:embed/>
                </p:oleObj>
              </mc:Choice>
              <mc:Fallback>
                <p:oleObj name="think-cell Folie" r:id="rId4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334434" y="980728"/>
            <a:ext cx="11523133" cy="5400675"/>
          </a:xfrm>
        </p:spPr>
        <p:txBody>
          <a:bodyPr>
            <a:normAutofit/>
          </a:bodyPr>
          <a:lstStyle>
            <a:lvl3pPr>
              <a:defRPr/>
            </a:lvl3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sebis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Master Thesis Proposal | Kevin Baumer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3517934724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Unt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CCB3DE6C-A6DD-45A2-B91B-DECE68EAC37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3273370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095" name="think-cell Folie" r:id="rId4" imgW="473" imgH="476" progId="TCLayout.ActiveDocument.1">
                  <p:embed/>
                </p:oleObj>
              </mc:Choice>
              <mc:Fallback>
                <p:oleObj name="think-cell Folie" r:id="rId4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81213"/>
            <a:ext cx="10586099" cy="360535"/>
          </a:xfrm>
        </p:spPr>
        <p:txBody>
          <a:bodyPr/>
          <a:lstStyle>
            <a:lvl1pPr>
              <a:defRPr lang="de-DE" sz="2400" b="0" baseline="0" smtClean="0">
                <a:solidFill>
                  <a:srgbClr val="0065BD"/>
                </a:solidFill>
                <a:latin typeface="+mj-lt"/>
                <a:ea typeface="+mj-ea"/>
                <a:cs typeface="Arial Unicode MS" pitchFamily="34" charset="-128"/>
              </a:defRPr>
            </a:lvl1pPr>
          </a:lstStyle>
          <a:p>
            <a:r>
              <a:rPr lang="en-US" noProof="0" dirty="0"/>
              <a:t>&lt;Title&gt;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sebis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Master Thesis Proposal | Kevin Baumer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BC9FAB-BDC1-47C0-A8BB-6E12A8205D33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2" name="Textplatzhalt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334434" y="441426"/>
            <a:ext cx="10586102" cy="395287"/>
          </a:xfrm>
        </p:spPr>
        <p:txBody>
          <a:bodyPr/>
          <a:lstStyle>
            <a:lvl1pPr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noProof="0" dirty="0"/>
              <a:t>&lt;Subtitle&gt;</a:t>
            </a:r>
          </a:p>
        </p:txBody>
      </p:sp>
    </p:spTree>
    <p:extLst>
      <p:ext uri="{BB962C8B-B14F-4D97-AF65-F5344CB8AC3E}">
        <p14:creationId xmlns:p14="http://schemas.microsoft.com/office/powerpoint/2010/main" val="1825214989"/>
      </p:ext>
    </p:extLst>
  </p:cSld>
  <p:clrMapOvr>
    <a:masterClrMapping/>
  </p:clrMapOvr>
  <p:transition/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E442CD7C-FF4E-4005-B060-5D971028C5A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893778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119" name="think-cell Folie" r:id="rId4" imgW="473" imgH="476" progId="TCLayout.ActiveDocument.1">
                  <p:embed/>
                </p:oleObj>
              </mc:Choice>
              <mc:Fallback>
                <p:oleObj name="think-cell Folie" r:id="rId4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>
            <a:lvl1pPr>
              <a:defRPr>
                <a:solidFill>
                  <a:srgbClr val="0065BD"/>
                </a:solidFill>
              </a:defRPr>
            </a:lvl1pPr>
          </a:lstStyle>
          <a:p>
            <a:r>
              <a:rPr lang="en-US" noProof="0" dirty="0"/>
              <a:t>&lt;Title&gt;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334437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6197602" y="981076"/>
            <a:ext cx="5659967" cy="540067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sebis</a:t>
            </a: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Master Thesis Proposal | Kevin Baumer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6C9E22-1B76-46A8-871B-C48D8E59C6FA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50657320-7853-40E6-B25D-30FAFB7827E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0560383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143" name="think-cell Folie" r:id="rId4" imgW="473" imgH="476" progId="TCLayout.ActiveDocument.1">
                  <p:embed/>
                </p:oleObj>
              </mc:Choice>
              <mc:Fallback>
                <p:oleObj name="think-cell Folie" r:id="rId4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334437" y="981074"/>
            <a:ext cx="5662084" cy="661976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334437" y="1643050"/>
            <a:ext cx="5662084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93367" y="981079"/>
            <a:ext cx="5664200" cy="661975"/>
          </a:xfr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 hasCustomPrompt="1"/>
          </p:nvPr>
        </p:nvSpPr>
        <p:spPr>
          <a:xfrm>
            <a:off x="6193367" y="1643050"/>
            <a:ext cx="5664200" cy="4773625"/>
          </a:xfrm>
          <a:solidFill>
            <a:schemeClr val="bg1">
              <a:lumMod val="95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none"/>
        </p:style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 dirty="0"/>
              <a:t>&lt;Format of Master 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0" name="Titel 1"/>
          <p:cNvSpPr>
            <a:spLocks noGrp="1"/>
          </p:cNvSpPr>
          <p:nvPr>
            <p:ph type="title" hasCustomPrompt="1"/>
          </p:nvPr>
        </p:nvSpPr>
        <p:spPr>
          <a:xfrm>
            <a:off x="334437" y="44452"/>
            <a:ext cx="10586099" cy="720725"/>
          </a:xfrm>
        </p:spPr>
        <p:txBody>
          <a:bodyPr/>
          <a:lstStyle/>
          <a:p>
            <a:r>
              <a:rPr lang="en-US" noProof="0" dirty="0"/>
              <a:t>&lt;Title&gt;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noProof="0" dirty="0"/>
              <a:t>© </a:t>
            </a:r>
            <a:r>
              <a:rPr lang="en-US" noProof="0" dirty="0" err="1"/>
              <a:t>sebis</a:t>
            </a:r>
            <a:endParaRPr lang="en-US" noProof="0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Master Thesis Proposal | Kevin Baumer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A2CCB4-7108-4850-98BC-50E3A501EADB}" type="slidenum">
              <a:rPr lang="en-US" noProof="0" smtClean="0"/>
              <a:pPr>
                <a:defRPr/>
              </a:pPr>
              <a:t>‹Nr.›</a:t>
            </a:fld>
            <a:endParaRPr lang="en-US" noProof="0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F2DE6D53-49E1-4560-AC8A-2CC14CE7732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009583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167" name="think-cell Folie" r:id="rId4" imgW="473" imgH="476" progId="TCLayout.ActiveDocument.1">
                  <p:embed/>
                </p:oleObj>
              </mc:Choice>
              <mc:Fallback>
                <p:oleObj name="think-cell Folie" r:id="rId4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4" y="44451"/>
            <a:ext cx="10586102" cy="720725"/>
          </a:xfrm>
        </p:spPr>
        <p:txBody>
          <a:bodyPr/>
          <a:lstStyle/>
          <a:p>
            <a:r>
              <a:rPr lang="en-US" noProof="0" dirty="0"/>
              <a:t>&lt;Title&gt;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sebis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/>
              <a:t>Master Thesis Proposal | Kevin Baumer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79391-FD8B-4951-B07A-A389C4C7CA7B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mit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26A8AA7D-FFE2-4935-B4DD-F0F3C6E2B4F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731766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191" name="think-cell Folie" r:id="rId4" imgW="473" imgH="476" progId="TCLayout.ActiveDocument.1">
                  <p:embed/>
                </p:oleObj>
              </mc:Choice>
              <mc:Fallback>
                <p:oleObj name="think-cell Folie" r:id="rId4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334433" y="44451"/>
            <a:ext cx="11523133" cy="652462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 noProof="0" dirty="0"/>
              <a:t>&lt;Title&gt;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sebis</a:t>
            </a:r>
            <a:endParaRPr lang="en-US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Master Thesis Proposal | Kevin Baumer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226257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33C148EB-4C9C-4AB0-AC53-0BFF650799B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6863995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6" name="think-cell Folie" r:id="rId15" imgW="473" imgH="476" progId="TCLayout.ActiveDocument.1">
                  <p:embed/>
                </p:oleObj>
              </mc:Choice>
              <mc:Fallback>
                <p:oleObj name="think-cell Folie" r:id="rId15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34434" y="44451"/>
            <a:ext cx="1058610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0" rIns="9000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&lt;Title&gt;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34434" y="981076"/>
            <a:ext cx="11523133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&lt;Text&gt;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383184" y="6570616"/>
            <a:ext cx="21420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>
            <a:lvl1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sz="800" smtClean="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noProof="0" dirty="0"/>
              <a:t>© </a:t>
            </a:r>
            <a:r>
              <a:rPr lang="en-US" noProof="0" dirty="0" err="1"/>
              <a:t>sebis</a:t>
            </a:r>
            <a:endParaRPr lang="en-US" noProof="0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2903" y="6569076"/>
            <a:ext cx="5761567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dirty="0"/>
              <a:t>Master Thesis | Kevin Baumer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525251" y="6570616"/>
            <a:ext cx="332316" cy="288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0" bIns="4572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800">
                <a:solidFill>
                  <a:schemeClr val="bg1">
                    <a:lumMod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E4FF76D-8657-43F1-929B-F6D2FAB2741A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pic>
        <p:nvPicPr>
          <p:cNvPr id="8" name="Grafik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5861" y="398812"/>
            <a:ext cx="606858" cy="3200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5" r:id="rId2"/>
    <p:sldLayoutId id="2147483778" r:id="rId3"/>
    <p:sldLayoutId id="2147483781" r:id="rId4"/>
    <p:sldLayoutId id="2147483766" r:id="rId5"/>
    <p:sldLayoutId id="2147483767" r:id="rId6"/>
    <p:sldLayoutId id="2147483768" r:id="rId7"/>
    <p:sldLayoutId id="2147483780" r:id="rId8"/>
    <p:sldLayoutId id="2147483769" r:id="rId9"/>
    <p:sldLayoutId id="2147483771" r:id="rId10"/>
    <p:sldLayoutId id="2147483779" r:id="rId11"/>
  </p:sldLayoutIdLst>
  <p:transition/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0" i="0" baseline="0">
          <a:solidFill>
            <a:srgbClr val="0065BD"/>
          </a:solidFill>
          <a:latin typeface="+mn-lt"/>
          <a:ea typeface="+mj-ea"/>
          <a:cs typeface="Arial Unicode MS" pitchFamily="34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UM Neue Helvetica 75 Bold" charset="0"/>
        </a:defRPr>
      </a:lvl9pPr>
    </p:titleStyle>
    <p:bodyStyle>
      <a:lvl1pPr marL="1588" indent="-1588" algn="l" rtl="0" eaLnBrk="1" fontAlgn="base" hangingPunct="1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Arial Unicode MS" pitchFamily="34" charset="-128"/>
        </a:defRPr>
      </a:lvl1pPr>
      <a:lvl2pPr marL="358775" indent="-26035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2pPr>
      <a:lvl3pPr marL="625475" indent="-176213" algn="l" defTabSz="803275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baseline="0">
          <a:solidFill>
            <a:schemeClr val="tx1"/>
          </a:solidFill>
          <a:latin typeface="+mn-lt"/>
          <a:cs typeface="Arial Unicode MS" pitchFamily="34" charset="-128"/>
        </a:defRPr>
      </a:lvl3pPr>
      <a:lvl4pPr marL="982663" indent="-174625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4pPr>
      <a:lvl5pPr marL="1257300" indent="-182563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Font typeface="Wingdings" panose="05000000000000000000" pitchFamily="2" charset="2"/>
        <a:buChar char="§"/>
        <a:defRPr sz="1600">
          <a:solidFill>
            <a:schemeClr val="tx1"/>
          </a:solidFill>
          <a:latin typeface="+mn-lt"/>
          <a:cs typeface="Arial Unicode MS" pitchFamily="34" charset="-128"/>
        </a:defRPr>
      </a:lvl5pPr>
      <a:lvl6pPr marL="2438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6pPr>
      <a:lvl7pPr marL="2895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7pPr>
      <a:lvl8pPr marL="3352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8pPr>
      <a:lvl9pPr marL="3810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400">
          <a:solidFill>
            <a:schemeClr val="tx2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1.emf"/><Relationship Id="rId2" Type="http://schemas.openxmlformats.org/officeDocument/2006/relationships/tags" Target="../tags/tag14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1.bin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7" Type="http://schemas.openxmlformats.org/officeDocument/2006/relationships/image" Target="../media/image19.png"/><Relationship Id="rId2" Type="http://schemas.openxmlformats.org/officeDocument/2006/relationships/tags" Target="../tags/tag33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2.bin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6.xml"/><Relationship Id="rId2" Type="http://schemas.openxmlformats.org/officeDocument/2006/relationships/tags" Target="../tags/tag35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3.bin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4.bin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40.xml"/><Relationship Id="rId7" Type="http://schemas.openxmlformats.org/officeDocument/2006/relationships/image" Target="../media/image20.png"/><Relationship Id="rId2" Type="http://schemas.openxmlformats.org/officeDocument/2006/relationships/tags" Target="../tags/tag39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5.bin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6.bin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7.bin"/><Relationship Id="rId4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46.xml"/><Relationship Id="rId7" Type="http://schemas.openxmlformats.org/officeDocument/2006/relationships/image" Target="../media/image21.png"/><Relationship Id="rId2" Type="http://schemas.openxmlformats.org/officeDocument/2006/relationships/tags" Target="../tags/tag45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8.bin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9.bin"/><Relationship Id="rId4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13" Type="http://schemas.openxmlformats.org/officeDocument/2006/relationships/tags" Target="../tags/tag60.xml"/><Relationship Id="rId18" Type="http://schemas.openxmlformats.org/officeDocument/2006/relationships/tags" Target="../tags/tag65.xml"/><Relationship Id="rId26" Type="http://schemas.openxmlformats.org/officeDocument/2006/relationships/tags" Target="../tags/tag73.xml"/><Relationship Id="rId39" Type="http://schemas.openxmlformats.org/officeDocument/2006/relationships/tags" Target="../tags/tag86.xml"/><Relationship Id="rId21" Type="http://schemas.openxmlformats.org/officeDocument/2006/relationships/tags" Target="../tags/tag68.xml"/><Relationship Id="rId34" Type="http://schemas.openxmlformats.org/officeDocument/2006/relationships/tags" Target="../tags/tag81.xml"/><Relationship Id="rId42" Type="http://schemas.openxmlformats.org/officeDocument/2006/relationships/tags" Target="../tags/tag89.xml"/><Relationship Id="rId47" Type="http://schemas.openxmlformats.org/officeDocument/2006/relationships/tags" Target="../tags/tag94.xml"/><Relationship Id="rId50" Type="http://schemas.openxmlformats.org/officeDocument/2006/relationships/tags" Target="../tags/tag97.xml"/><Relationship Id="rId55" Type="http://schemas.openxmlformats.org/officeDocument/2006/relationships/tags" Target="../tags/tag102.xml"/><Relationship Id="rId63" Type="http://schemas.openxmlformats.org/officeDocument/2006/relationships/tags" Target="../tags/tag110.xml"/><Relationship Id="rId68" Type="http://schemas.openxmlformats.org/officeDocument/2006/relationships/tags" Target="../tags/tag115.xml"/><Relationship Id="rId76" Type="http://schemas.openxmlformats.org/officeDocument/2006/relationships/tags" Target="../tags/tag123.xml"/><Relationship Id="rId7" Type="http://schemas.openxmlformats.org/officeDocument/2006/relationships/tags" Target="../tags/tag54.xml"/><Relationship Id="rId71" Type="http://schemas.openxmlformats.org/officeDocument/2006/relationships/tags" Target="../tags/tag118.xml"/><Relationship Id="rId2" Type="http://schemas.openxmlformats.org/officeDocument/2006/relationships/tags" Target="../tags/tag49.xml"/><Relationship Id="rId16" Type="http://schemas.openxmlformats.org/officeDocument/2006/relationships/tags" Target="../tags/tag63.xml"/><Relationship Id="rId29" Type="http://schemas.openxmlformats.org/officeDocument/2006/relationships/tags" Target="../tags/tag76.xml"/><Relationship Id="rId11" Type="http://schemas.openxmlformats.org/officeDocument/2006/relationships/tags" Target="../tags/tag58.xml"/><Relationship Id="rId24" Type="http://schemas.openxmlformats.org/officeDocument/2006/relationships/tags" Target="../tags/tag71.xml"/><Relationship Id="rId32" Type="http://schemas.openxmlformats.org/officeDocument/2006/relationships/tags" Target="../tags/tag79.xml"/><Relationship Id="rId37" Type="http://schemas.openxmlformats.org/officeDocument/2006/relationships/tags" Target="../tags/tag84.xml"/><Relationship Id="rId40" Type="http://schemas.openxmlformats.org/officeDocument/2006/relationships/tags" Target="../tags/tag87.xml"/><Relationship Id="rId45" Type="http://schemas.openxmlformats.org/officeDocument/2006/relationships/tags" Target="../tags/tag92.xml"/><Relationship Id="rId53" Type="http://schemas.openxmlformats.org/officeDocument/2006/relationships/tags" Target="../tags/tag100.xml"/><Relationship Id="rId58" Type="http://schemas.openxmlformats.org/officeDocument/2006/relationships/tags" Target="../tags/tag105.xml"/><Relationship Id="rId66" Type="http://schemas.openxmlformats.org/officeDocument/2006/relationships/tags" Target="../tags/tag113.xml"/><Relationship Id="rId74" Type="http://schemas.openxmlformats.org/officeDocument/2006/relationships/tags" Target="../tags/tag121.xml"/><Relationship Id="rId79" Type="http://schemas.openxmlformats.org/officeDocument/2006/relationships/slideLayout" Target="../slideLayouts/slideLayout10.xml"/><Relationship Id="rId5" Type="http://schemas.openxmlformats.org/officeDocument/2006/relationships/tags" Target="../tags/tag52.xml"/><Relationship Id="rId61" Type="http://schemas.openxmlformats.org/officeDocument/2006/relationships/tags" Target="../tags/tag108.xml"/><Relationship Id="rId82" Type="http://schemas.openxmlformats.org/officeDocument/2006/relationships/image" Target="../media/image1.emf"/><Relationship Id="rId10" Type="http://schemas.openxmlformats.org/officeDocument/2006/relationships/tags" Target="../tags/tag57.xml"/><Relationship Id="rId19" Type="http://schemas.openxmlformats.org/officeDocument/2006/relationships/tags" Target="../tags/tag66.xml"/><Relationship Id="rId31" Type="http://schemas.openxmlformats.org/officeDocument/2006/relationships/tags" Target="../tags/tag78.xml"/><Relationship Id="rId44" Type="http://schemas.openxmlformats.org/officeDocument/2006/relationships/tags" Target="../tags/tag91.xml"/><Relationship Id="rId52" Type="http://schemas.openxmlformats.org/officeDocument/2006/relationships/tags" Target="../tags/tag99.xml"/><Relationship Id="rId60" Type="http://schemas.openxmlformats.org/officeDocument/2006/relationships/tags" Target="../tags/tag107.xml"/><Relationship Id="rId65" Type="http://schemas.openxmlformats.org/officeDocument/2006/relationships/tags" Target="../tags/tag112.xml"/><Relationship Id="rId73" Type="http://schemas.openxmlformats.org/officeDocument/2006/relationships/tags" Target="../tags/tag120.xml"/><Relationship Id="rId78" Type="http://schemas.openxmlformats.org/officeDocument/2006/relationships/tags" Target="../tags/tag125.xml"/><Relationship Id="rId81" Type="http://schemas.openxmlformats.org/officeDocument/2006/relationships/oleObject" Target="../embeddings/oleObject30.bin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Relationship Id="rId22" Type="http://schemas.openxmlformats.org/officeDocument/2006/relationships/tags" Target="../tags/tag69.xml"/><Relationship Id="rId27" Type="http://schemas.openxmlformats.org/officeDocument/2006/relationships/tags" Target="../tags/tag74.xml"/><Relationship Id="rId30" Type="http://schemas.openxmlformats.org/officeDocument/2006/relationships/tags" Target="../tags/tag77.xml"/><Relationship Id="rId35" Type="http://schemas.openxmlformats.org/officeDocument/2006/relationships/tags" Target="../tags/tag82.xml"/><Relationship Id="rId43" Type="http://schemas.openxmlformats.org/officeDocument/2006/relationships/tags" Target="../tags/tag90.xml"/><Relationship Id="rId48" Type="http://schemas.openxmlformats.org/officeDocument/2006/relationships/tags" Target="../tags/tag95.xml"/><Relationship Id="rId56" Type="http://schemas.openxmlformats.org/officeDocument/2006/relationships/tags" Target="../tags/tag103.xml"/><Relationship Id="rId64" Type="http://schemas.openxmlformats.org/officeDocument/2006/relationships/tags" Target="../tags/tag111.xml"/><Relationship Id="rId69" Type="http://schemas.openxmlformats.org/officeDocument/2006/relationships/tags" Target="../tags/tag116.xml"/><Relationship Id="rId77" Type="http://schemas.openxmlformats.org/officeDocument/2006/relationships/tags" Target="../tags/tag124.xml"/><Relationship Id="rId8" Type="http://schemas.openxmlformats.org/officeDocument/2006/relationships/tags" Target="../tags/tag55.xml"/><Relationship Id="rId51" Type="http://schemas.openxmlformats.org/officeDocument/2006/relationships/tags" Target="../tags/tag98.xml"/><Relationship Id="rId72" Type="http://schemas.openxmlformats.org/officeDocument/2006/relationships/tags" Target="../tags/tag119.xml"/><Relationship Id="rId80" Type="http://schemas.openxmlformats.org/officeDocument/2006/relationships/notesSlide" Target="../notesSlides/notesSlide4.xml"/><Relationship Id="rId3" Type="http://schemas.openxmlformats.org/officeDocument/2006/relationships/tags" Target="../tags/tag50.xml"/><Relationship Id="rId12" Type="http://schemas.openxmlformats.org/officeDocument/2006/relationships/tags" Target="../tags/tag59.xml"/><Relationship Id="rId17" Type="http://schemas.openxmlformats.org/officeDocument/2006/relationships/tags" Target="../tags/tag64.xml"/><Relationship Id="rId25" Type="http://schemas.openxmlformats.org/officeDocument/2006/relationships/tags" Target="../tags/tag72.xml"/><Relationship Id="rId33" Type="http://schemas.openxmlformats.org/officeDocument/2006/relationships/tags" Target="../tags/tag80.xml"/><Relationship Id="rId38" Type="http://schemas.openxmlformats.org/officeDocument/2006/relationships/tags" Target="../tags/tag85.xml"/><Relationship Id="rId46" Type="http://schemas.openxmlformats.org/officeDocument/2006/relationships/tags" Target="../tags/tag93.xml"/><Relationship Id="rId59" Type="http://schemas.openxmlformats.org/officeDocument/2006/relationships/tags" Target="../tags/tag106.xml"/><Relationship Id="rId67" Type="http://schemas.openxmlformats.org/officeDocument/2006/relationships/tags" Target="../tags/tag114.xml"/><Relationship Id="rId20" Type="http://schemas.openxmlformats.org/officeDocument/2006/relationships/tags" Target="../tags/tag67.xml"/><Relationship Id="rId41" Type="http://schemas.openxmlformats.org/officeDocument/2006/relationships/tags" Target="../tags/tag88.xml"/><Relationship Id="rId54" Type="http://schemas.openxmlformats.org/officeDocument/2006/relationships/tags" Target="../tags/tag101.xml"/><Relationship Id="rId62" Type="http://schemas.openxmlformats.org/officeDocument/2006/relationships/tags" Target="../tags/tag109.xml"/><Relationship Id="rId70" Type="http://schemas.openxmlformats.org/officeDocument/2006/relationships/tags" Target="../tags/tag117.xml"/><Relationship Id="rId75" Type="http://schemas.openxmlformats.org/officeDocument/2006/relationships/tags" Target="../tags/tag122.xml"/><Relationship Id="rId1" Type="http://schemas.openxmlformats.org/officeDocument/2006/relationships/vmlDrawing" Target="../drawings/vmlDrawing30.vml"/><Relationship Id="rId6" Type="http://schemas.openxmlformats.org/officeDocument/2006/relationships/tags" Target="../tags/tag53.xml"/><Relationship Id="rId15" Type="http://schemas.openxmlformats.org/officeDocument/2006/relationships/tags" Target="../tags/tag62.xml"/><Relationship Id="rId23" Type="http://schemas.openxmlformats.org/officeDocument/2006/relationships/tags" Target="../tags/tag70.xml"/><Relationship Id="rId28" Type="http://schemas.openxmlformats.org/officeDocument/2006/relationships/tags" Target="../tags/tag75.xml"/><Relationship Id="rId36" Type="http://schemas.openxmlformats.org/officeDocument/2006/relationships/tags" Target="../tags/tag83.xml"/><Relationship Id="rId49" Type="http://schemas.openxmlformats.org/officeDocument/2006/relationships/tags" Target="../tags/tag96.xml"/><Relationship Id="rId57" Type="http://schemas.openxmlformats.org/officeDocument/2006/relationships/tags" Target="../tags/tag10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26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1.bin"/><Relationship Id="rId4" Type="http://schemas.openxmlformats.org/officeDocument/2006/relationships/notesSlide" Target="../notesSlides/notesSlide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18.xml"/><Relationship Id="rId7" Type="http://schemas.openxmlformats.org/officeDocument/2006/relationships/hyperlink" Target="https://de-statista-com.eaccess.ub.tum.de/statistik/daten/studie/1047586/umfrage/anteil-der-smartwatch-nutzer-in-deutschland/" TargetMode="External"/><Relationship Id="rId12" Type="http://schemas.openxmlformats.org/officeDocument/2006/relationships/image" Target="../media/image12.png"/><Relationship Id="rId2" Type="http://schemas.openxmlformats.org/officeDocument/2006/relationships/tags" Target="../tags/tag1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11" Type="http://schemas.openxmlformats.org/officeDocument/2006/relationships/image" Target="../media/image11.png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.emf"/><Relationship Id="rId2" Type="http://schemas.openxmlformats.org/officeDocument/2006/relationships/tags" Target="../tags/tag19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15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tags" Target="../tags/tag22.xml"/><Relationship Id="rId7" Type="http://schemas.openxmlformats.org/officeDocument/2006/relationships/diagramData" Target="../diagrams/data1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11" Type="http://schemas.microsoft.com/office/2007/relationships/diagramDrawing" Target="../diagrams/drawing1.xml"/><Relationship Id="rId5" Type="http://schemas.openxmlformats.org/officeDocument/2006/relationships/oleObject" Target="../embeddings/oleObject16.bin"/><Relationship Id="rId10" Type="http://schemas.openxmlformats.org/officeDocument/2006/relationships/diagramColors" Target="../diagrams/colors1.xml"/><Relationship Id="rId4" Type="http://schemas.openxmlformats.org/officeDocument/2006/relationships/slideLayout" Target="../slideLayouts/slideLayout10.xml"/><Relationship Id="rId9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28.xml"/><Relationship Id="rId7" Type="http://schemas.openxmlformats.org/officeDocument/2006/relationships/image" Target="../media/image13.png"/><Relationship Id="rId2" Type="http://schemas.openxmlformats.org/officeDocument/2006/relationships/tags" Target="../tags/tag2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11" Type="http://schemas.openxmlformats.org/officeDocument/2006/relationships/image" Target="../media/image17.jpeg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16.jpeg"/><Relationship Id="rId4" Type="http://schemas.openxmlformats.org/officeDocument/2006/relationships/slideLayout" Target="../slideLayouts/slideLayout10.xml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7" Type="http://schemas.openxmlformats.org/officeDocument/2006/relationships/image" Target="../media/image18.png"/><Relationship Id="rId2" Type="http://schemas.openxmlformats.org/officeDocument/2006/relationships/tags" Target="../tags/tag29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0.bin"/><Relationship Id="rId4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kt 3" hidden="1">
            <a:extLst>
              <a:ext uri="{FF2B5EF4-FFF2-40B4-BE49-F238E27FC236}">
                <a16:creationId xmlns:a16="http://schemas.microsoft.com/office/drawing/2014/main" id="{D480FD1D-DF9C-4690-B787-4E100ACB7BA3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71481014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65" name="think-cell Folie" r:id="rId6" imgW="473" imgH="476" progId="TCLayout.ActiveDocument.1">
                  <p:embed/>
                </p:oleObj>
              </mc:Choice>
              <mc:Fallback>
                <p:oleObj name="think-cell Folie" r:id="rId6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89AA123E-ABCE-4C29-BDBB-7081B8FE5B30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sz="30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31371" y="2615311"/>
            <a:ext cx="11432843" cy="1603104"/>
          </a:xfrm>
        </p:spPr>
        <p:txBody>
          <a:bodyPr/>
          <a:lstStyle/>
          <a:p>
            <a:r>
              <a:rPr lang="en-US" dirty="0"/>
              <a:t>“Identification and Evaluation of Concepts for Privacy-enhancing Big Data Analytics Using De-Identification Methods on Wrist-Worn Wearable Data”</a:t>
            </a:r>
          </a:p>
        </p:txBody>
      </p:sp>
      <p:sp>
        <p:nvSpPr>
          <p:cNvPr id="16" name="Textplatzhalter 1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Kevin Baumer, 02.03.2020 – Kick-off Master Thesis</a:t>
            </a:r>
          </a:p>
        </p:txBody>
      </p:sp>
    </p:spTree>
    <p:extLst>
      <p:ext uri="{BB962C8B-B14F-4D97-AF65-F5344CB8AC3E}">
        <p14:creationId xmlns:p14="http://schemas.microsoft.com/office/powerpoint/2010/main" val="168052487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9DEAF102-E240-407C-AB76-80734223719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17126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974" name="think-cell Folie" r:id="rId5" imgW="473" imgH="476" progId="TCLayout.ActiveDocument.1">
                  <p:embed/>
                </p:oleObj>
              </mc:Choice>
              <mc:Fallback>
                <p:oleObj name="think-cell Folie" r:id="rId5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399A92D4-7786-4E7A-89F8-06C5FB53E57C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A7D8E7BB-725A-44AD-B12D-E215C49EDA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Data-flow diagram (DFD) of the “wrist-worn wearable” Use Case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89975C-3FF5-410A-A7CA-D3A1367A0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sebis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C41707E-ADEC-4D19-BD74-4D42E65B4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Master Thesis | Kevin Baumer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B2471E-D42D-44AE-907A-2D4EE52FA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B86E3B38-D10C-4616-9A20-A4336405C6A6}"/>
              </a:ext>
            </a:extLst>
          </p:cNvPr>
          <p:cNvSpPr/>
          <p:nvPr/>
        </p:nvSpPr>
        <p:spPr bwMode="auto">
          <a:xfrm>
            <a:off x="3359696" y="1526611"/>
            <a:ext cx="1656184" cy="67825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User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C7A1B5B6-9EEC-47D5-900B-6ECFC1FB2EFD}"/>
              </a:ext>
            </a:extLst>
          </p:cNvPr>
          <p:cNvSpPr/>
          <p:nvPr/>
        </p:nvSpPr>
        <p:spPr bwMode="auto">
          <a:xfrm>
            <a:off x="6240016" y="1526611"/>
            <a:ext cx="1656184" cy="67825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Wearable</a:t>
            </a:r>
          </a:p>
        </p:txBody>
      </p:sp>
      <p:sp>
        <p:nvSpPr>
          <p:cNvPr id="13" name="Ellipse 12">
            <a:extLst>
              <a:ext uri="{FF2B5EF4-FFF2-40B4-BE49-F238E27FC236}">
                <a16:creationId xmlns:a16="http://schemas.microsoft.com/office/drawing/2014/main" id="{EBD95F17-A326-4E84-8D72-140263EBFF9A}"/>
              </a:ext>
            </a:extLst>
          </p:cNvPr>
          <p:cNvSpPr/>
          <p:nvPr/>
        </p:nvSpPr>
        <p:spPr bwMode="auto">
          <a:xfrm>
            <a:off x="4808734" y="3185799"/>
            <a:ext cx="1656184" cy="958204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Platform &amp; Service</a:t>
            </a:r>
          </a:p>
        </p:txBody>
      </p:sp>
      <p:cxnSp>
        <p:nvCxnSpPr>
          <p:cNvPr id="16" name="Gerade Verbindung mit Pfeil 15">
            <a:extLst>
              <a:ext uri="{FF2B5EF4-FFF2-40B4-BE49-F238E27FC236}">
                <a16:creationId xmlns:a16="http://schemas.microsoft.com/office/drawing/2014/main" id="{14AA881F-17C2-4671-A345-A02A9B243EDF}"/>
              </a:ext>
            </a:extLst>
          </p:cNvPr>
          <p:cNvCxnSpPr/>
          <p:nvPr/>
        </p:nvCxnSpPr>
        <p:spPr bwMode="auto">
          <a:xfrm>
            <a:off x="5015880" y="1754415"/>
            <a:ext cx="1224136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" name="Gerade Verbindung mit Pfeil 16">
            <a:extLst>
              <a:ext uri="{FF2B5EF4-FFF2-40B4-BE49-F238E27FC236}">
                <a16:creationId xmlns:a16="http://schemas.microsoft.com/office/drawing/2014/main" id="{86835D26-CF45-4009-BC5B-3C7FEFFD3E12}"/>
              </a:ext>
            </a:extLst>
          </p:cNvPr>
          <p:cNvCxnSpPr/>
          <p:nvPr/>
        </p:nvCxnSpPr>
        <p:spPr bwMode="auto">
          <a:xfrm>
            <a:off x="5015880" y="1970439"/>
            <a:ext cx="1224136" cy="0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aphicFrame>
        <p:nvGraphicFramePr>
          <p:cNvPr id="22" name="Tabelle 22">
            <a:extLst>
              <a:ext uri="{FF2B5EF4-FFF2-40B4-BE49-F238E27FC236}">
                <a16:creationId xmlns:a16="http://schemas.microsoft.com/office/drawing/2014/main" id="{3C0AF027-1CEF-4FC0-9F22-875D963149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4405019"/>
              </p:ext>
            </p:extLst>
          </p:nvPr>
        </p:nvGraphicFramePr>
        <p:xfrm>
          <a:off x="4782100" y="5035568"/>
          <a:ext cx="1656184" cy="518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val="39760873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Provider </a:t>
                      </a:r>
                      <a:br>
                        <a:rPr lang="en-US" sz="1400" b="0" dirty="0">
                          <a:solidFill>
                            <a:schemeClr val="tx1"/>
                          </a:solidFill>
                        </a:rPr>
                      </a:br>
                      <a:r>
                        <a:rPr lang="en-US" sz="1400" b="0" dirty="0">
                          <a:solidFill>
                            <a:schemeClr val="tx1"/>
                          </a:solidFill>
                        </a:rPr>
                        <a:t>Database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015649"/>
                  </a:ext>
                </a:extLst>
              </a:tr>
            </a:tbl>
          </a:graphicData>
        </a:graphic>
      </p:graphicFrame>
      <p:sp>
        <p:nvSpPr>
          <p:cNvPr id="34" name="AutoShape 6">
            <a:extLst>
              <a:ext uri="{FF2B5EF4-FFF2-40B4-BE49-F238E27FC236}">
                <a16:creationId xmlns:a16="http://schemas.microsoft.com/office/drawing/2014/main" id="{2084AE7D-7BB6-4E2B-A5E0-4232867DB13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8" name="Gerade Verbindung mit Pfeil 37">
            <a:extLst>
              <a:ext uri="{FF2B5EF4-FFF2-40B4-BE49-F238E27FC236}">
                <a16:creationId xmlns:a16="http://schemas.microsoft.com/office/drawing/2014/main" id="{A721343A-7DFD-4B35-95DD-4190DC257884}"/>
              </a:ext>
            </a:extLst>
          </p:cNvPr>
          <p:cNvCxnSpPr>
            <a:cxnSpLocks/>
          </p:cNvCxnSpPr>
          <p:nvPr/>
        </p:nvCxnSpPr>
        <p:spPr bwMode="auto">
          <a:xfrm flipV="1">
            <a:off x="5502180" y="4234081"/>
            <a:ext cx="0" cy="72992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39" name="Gerade Verbindung mit Pfeil 38">
            <a:extLst>
              <a:ext uri="{FF2B5EF4-FFF2-40B4-BE49-F238E27FC236}">
                <a16:creationId xmlns:a16="http://schemas.microsoft.com/office/drawing/2014/main" id="{8BD97847-EB91-4660-B0A8-D8FD26A9DCDC}"/>
              </a:ext>
            </a:extLst>
          </p:cNvPr>
          <p:cNvCxnSpPr>
            <a:cxnSpLocks/>
          </p:cNvCxnSpPr>
          <p:nvPr/>
        </p:nvCxnSpPr>
        <p:spPr bwMode="auto">
          <a:xfrm flipV="1">
            <a:off x="5790212" y="4234081"/>
            <a:ext cx="0" cy="72992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2" name="Rechteck 31">
            <a:extLst>
              <a:ext uri="{FF2B5EF4-FFF2-40B4-BE49-F238E27FC236}">
                <a16:creationId xmlns:a16="http://schemas.microsoft.com/office/drawing/2014/main" id="{37BEBC1C-D12E-4ADE-AC41-EBF8EEFBB2A0}"/>
              </a:ext>
            </a:extLst>
          </p:cNvPr>
          <p:cNvSpPr/>
          <p:nvPr/>
        </p:nvSpPr>
        <p:spPr bwMode="auto">
          <a:xfrm>
            <a:off x="3143672" y="2786497"/>
            <a:ext cx="4968552" cy="2946754"/>
          </a:xfrm>
          <a:prstGeom prst="rect">
            <a:avLst/>
          </a:prstGeom>
          <a:noFill/>
          <a:ln w="28575">
            <a:solidFill>
              <a:srgbClr val="C00000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b="1" dirty="0">
                <a:solidFill>
                  <a:srgbClr val="C00000"/>
                </a:solidFill>
                <a:cs typeface="Arial" pitchFamily="34" charset="0"/>
              </a:rPr>
              <a:t>Trust Boundary</a:t>
            </a:r>
          </a:p>
        </p:txBody>
      </p:sp>
      <p:cxnSp>
        <p:nvCxnSpPr>
          <p:cNvPr id="51" name="Gerade Verbindung mit Pfeil 50">
            <a:extLst>
              <a:ext uri="{FF2B5EF4-FFF2-40B4-BE49-F238E27FC236}">
                <a16:creationId xmlns:a16="http://schemas.microsoft.com/office/drawing/2014/main" id="{1FB08733-01A2-4CAE-8ACA-6B94F5CC3F55}"/>
              </a:ext>
            </a:extLst>
          </p:cNvPr>
          <p:cNvCxnSpPr>
            <a:cxnSpLocks/>
          </p:cNvCxnSpPr>
          <p:nvPr/>
        </p:nvCxnSpPr>
        <p:spPr bwMode="auto">
          <a:xfrm>
            <a:off x="4557688" y="2367904"/>
            <a:ext cx="567185" cy="77323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52" name="Rechteck 51">
            <a:extLst>
              <a:ext uri="{FF2B5EF4-FFF2-40B4-BE49-F238E27FC236}">
                <a16:creationId xmlns:a16="http://schemas.microsoft.com/office/drawing/2014/main" id="{EB157D23-76F8-45F6-B79B-695D63162E55}"/>
              </a:ext>
            </a:extLst>
          </p:cNvPr>
          <p:cNvSpPr>
            <a:spLocks noChangeAspect="1"/>
          </p:cNvSpPr>
          <p:nvPr/>
        </p:nvSpPr>
        <p:spPr bwMode="auto">
          <a:xfrm>
            <a:off x="9592568" y="2130233"/>
            <a:ext cx="1198949" cy="491003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Entity</a:t>
            </a:r>
          </a:p>
        </p:txBody>
      </p:sp>
      <p:sp>
        <p:nvSpPr>
          <p:cNvPr id="55" name="Ellipse 54">
            <a:extLst>
              <a:ext uri="{FF2B5EF4-FFF2-40B4-BE49-F238E27FC236}">
                <a16:creationId xmlns:a16="http://schemas.microsoft.com/office/drawing/2014/main" id="{D7F4467E-7E40-4DEE-A4F7-F24627AB7922}"/>
              </a:ext>
            </a:extLst>
          </p:cNvPr>
          <p:cNvSpPr>
            <a:spLocks noChangeAspect="1"/>
          </p:cNvSpPr>
          <p:nvPr/>
        </p:nvSpPr>
        <p:spPr bwMode="auto">
          <a:xfrm>
            <a:off x="9592568" y="2876575"/>
            <a:ext cx="1198949" cy="693666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Process</a:t>
            </a:r>
          </a:p>
        </p:txBody>
      </p:sp>
      <p:graphicFrame>
        <p:nvGraphicFramePr>
          <p:cNvPr id="56" name="Tabelle 22">
            <a:extLst>
              <a:ext uri="{FF2B5EF4-FFF2-40B4-BE49-F238E27FC236}">
                <a16:creationId xmlns:a16="http://schemas.microsoft.com/office/drawing/2014/main" id="{6EAD18A7-8878-4F98-BCC2-284F3ADAF7F9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416587507"/>
              </p:ext>
            </p:extLst>
          </p:nvPr>
        </p:nvGraphicFramePr>
        <p:xfrm>
          <a:off x="9592568" y="3812679"/>
          <a:ext cx="1198949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98949">
                  <a:extLst>
                    <a:ext uri="{9D8B030D-6E8A-4147-A177-3AD203B41FA5}">
                      <a16:colId xmlns:a16="http://schemas.microsoft.com/office/drawing/2014/main" val="3976087395"/>
                    </a:ext>
                  </a:extLst>
                </a:gridCol>
              </a:tblGrid>
              <a:tr h="198592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Data store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8015649"/>
                  </a:ext>
                </a:extLst>
              </a:tr>
            </a:tbl>
          </a:graphicData>
        </a:graphic>
      </p:graphicFrame>
      <p:cxnSp>
        <p:nvCxnSpPr>
          <p:cNvPr id="57" name="Gerade Verbindung mit Pfeil 56">
            <a:extLst>
              <a:ext uri="{FF2B5EF4-FFF2-40B4-BE49-F238E27FC236}">
                <a16:creationId xmlns:a16="http://schemas.microsoft.com/office/drawing/2014/main" id="{40323774-5B41-4683-A91D-068F53B8D3BC}"/>
              </a:ext>
            </a:extLst>
          </p:cNvPr>
          <p:cNvCxnSpPr>
            <a:cxnSpLocks noChangeAspect="1"/>
          </p:cNvCxnSpPr>
          <p:nvPr/>
        </p:nvCxnSpPr>
        <p:spPr bwMode="auto">
          <a:xfrm>
            <a:off x="9748952" y="4366264"/>
            <a:ext cx="886179" cy="1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58" name="Gerade Verbindung mit Pfeil 57">
            <a:extLst>
              <a:ext uri="{FF2B5EF4-FFF2-40B4-BE49-F238E27FC236}">
                <a16:creationId xmlns:a16="http://schemas.microsoft.com/office/drawing/2014/main" id="{3157459E-6038-4A26-BE9B-459945FF4B56}"/>
              </a:ext>
            </a:extLst>
          </p:cNvPr>
          <p:cNvCxnSpPr>
            <a:cxnSpLocks noChangeAspect="1"/>
          </p:cNvCxnSpPr>
          <p:nvPr/>
        </p:nvCxnSpPr>
        <p:spPr bwMode="auto">
          <a:xfrm>
            <a:off x="9748951" y="4847287"/>
            <a:ext cx="886179" cy="1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ys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3" name="Textfeld 62">
            <a:extLst>
              <a:ext uri="{FF2B5EF4-FFF2-40B4-BE49-F238E27FC236}">
                <a16:creationId xmlns:a16="http://schemas.microsoft.com/office/drawing/2014/main" id="{CA42B000-FEE3-4E1D-849B-643D6FBECE7B}"/>
              </a:ext>
            </a:extLst>
          </p:cNvPr>
          <p:cNvSpPr txBox="1"/>
          <p:nvPr/>
        </p:nvSpPr>
        <p:spPr>
          <a:xfrm>
            <a:off x="9720730" y="4399776"/>
            <a:ext cx="914400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</a:rPr>
              <a:t>Data flow</a:t>
            </a:r>
          </a:p>
        </p:txBody>
      </p:sp>
      <p:sp>
        <p:nvSpPr>
          <p:cNvPr id="65" name="Textfeld 64">
            <a:extLst>
              <a:ext uri="{FF2B5EF4-FFF2-40B4-BE49-F238E27FC236}">
                <a16:creationId xmlns:a16="http://schemas.microsoft.com/office/drawing/2014/main" id="{B3DF9D71-A7C4-441E-AC9E-0C51944F5934}"/>
              </a:ext>
            </a:extLst>
          </p:cNvPr>
          <p:cNvSpPr txBox="1"/>
          <p:nvPr/>
        </p:nvSpPr>
        <p:spPr>
          <a:xfrm>
            <a:off x="9506447" y="4903832"/>
            <a:ext cx="1342966" cy="27699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latin typeface="Arial" pitchFamily="34" charset="0"/>
              </a:rPr>
              <a:t>Trust boundary</a:t>
            </a:r>
          </a:p>
        </p:txBody>
      </p:sp>
      <p:cxnSp>
        <p:nvCxnSpPr>
          <p:cNvPr id="42" name="Gerade Verbindung mit Pfeil 41">
            <a:extLst>
              <a:ext uri="{FF2B5EF4-FFF2-40B4-BE49-F238E27FC236}">
                <a16:creationId xmlns:a16="http://schemas.microsoft.com/office/drawing/2014/main" id="{9EC15424-8049-4669-AEBD-979D6DD86731}"/>
              </a:ext>
            </a:extLst>
          </p:cNvPr>
          <p:cNvCxnSpPr>
            <a:cxnSpLocks/>
          </p:cNvCxnSpPr>
          <p:nvPr/>
        </p:nvCxnSpPr>
        <p:spPr bwMode="auto">
          <a:xfrm>
            <a:off x="4768282" y="2367904"/>
            <a:ext cx="567185" cy="77323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BE6EA233-CB4A-43AB-8BDC-C151E952B10F}"/>
              </a:ext>
            </a:extLst>
          </p:cNvPr>
          <p:cNvCxnSpPr>
            <a:cxnSpLocks/>
          </p:cNvCxnSpPr>
          <p:nvPr/>
        </p:nvCxnSpPr>
        <p:spPr bwMode="auto">
          <a:xfrm flipH="1">
            <a:off x="5969490" y="2347438"/>
            <a:ext cx="567185" cy="77323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arrow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67126094-50B2-414C-A0B5-5C7F2337B672}"/>
              </a:ext>
            </a:extLst>
          </p:cNvPr>
          <p:cNvCxnSpPr>
            <a:cxnSpLocks/>
          </p:cNvCxnSpPr>
          <p:nvPr/>
        </p:nvCxnSpPr>
        <p:spPr bwMode="auto">
          <a:xfrm flipH="1">
            <a:off x="6207959" y="2345134"/>
            <a:ext cx="567185" cy="773238"/>
          </a:xfrm>
          <a:prstGeom prst="straightConnector1">
            <a:avLst/>
          </a:prstGeom>
          <a:ln w="19050" cap="flat" cmpd="sng" algn="ctr">
            <a:solidFill>
              <a:schemeClr val="dk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884248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BDE236B7-DA39-4E37-A3D2-887817AEC53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45" name="think-cell Folie" r:id="rId5" imgW="473" imgH="476" progId="TCLayout.ActiveDocument.1">
                  <p:embed/>
                </p:oleObj>
              </mc:Choice>
              <mc:Fallback>
                <p:oleObj name="think-cell Folie" r:id="rId5" imgW="473" imgH="47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BDE236B7-DA39-4E37-A3D2-887817AEC5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D8BDC97E-7698-4231-AC44-2134E1E57E77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FE26FD-F7B6-4CD8-9EE3-F0E1F634F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privacy threats mapped to the DFD (LINDDUN methodology)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E29106-44E5-49C3-91AB-93F0CAEDB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sebis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5988C4-9BF9-42EB-B6A5-F09433ECD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Master Thesis | Kevin Baumer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1A402B-F500-4190-B0CC-A9FE5A3EA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8" name="AutoShape 6">
            <a:extLst>
              <a:ext uri="{FF2B5EF4-FFF2-40B4-BE49-F238E27FC236}">
                <a16:creationId xmlns:a16="http://schemas.microsoft.com/office/drawing/2014/main" id="{693FBF63-DD57-4A3D-91CD-217FCFC9FB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11352" y="345079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41" name="Tabelle 26">
            <a:extLst>
              <a:ext uri="{FF2B5EF4-FFF2-40B4-BE49-F238E27FC236}">
                <a16:creationId xmlns:a16="http://schemas.microsoft.com/office/drawing/2014/main" id="{CF96F87B-BFDF-44E3-BBD8-11B451E35C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3433389"/>
              </p:ext>
            </p:extLst>
          </p:nvPr>
        </p:nvGraphicFramePr>
        <p:xfrm>
          <a:off x="623392" y="1512997"/>
          <a:ext cx="4176464" cy="359999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3351869162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794646009"/>
                    </a:ext>
                  </a:extLst>
                </a:gridCol>
              </a:tblGrid>
              <a:tr h="30630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Threat target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845490"/>
                  </a:ext>
                </a:extLst>
              </a:tr>
              <a:tr h="411711">
                <a:tc>
                  <a:txBody>
                    <a:bodyPr/>
                    <a:lstStyle/>
                    <a:p>
                      <a:r>
                        <a:rPr lang="en-US" sz="1200" dirty="0"/>
                        <a:t>Data Store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Provider Database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079044"/>
                  </a:ext>
                </a:extLst>
              </a:tr>
              <a:tr h="411711">
                <a:tc rowSpan="4">
                  <a:txBody>
                    <a:bodyPr/>
                    <a:lstStyle/>
                    <a:p>
                      <a:r>
                        <a:rPr lang="en-US" sz="1200" dirty="0"/>
                        <a:t>Data 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User data stream (user-wearable)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729683"/>
                  </a:ext>
                </a:extLst>
              </a:tr>
              <a:tr h="411711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Platform data stream (user-platform)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222420"/>
                  </a:ext>
                </a:extLst>
              </a:tr>
              <a:tr h="411711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Wearable data stream (wearable-platform)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625642"/>
                  </a:ext>
                </a:extLst>
              </a:tr>
              <a:tr h="411711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DB data stream (platform-DB)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163626"/>
                  </a:ext>
                </a:extLst>
              </a:tr>
              <a:tr h="411711">
                <a:tc>
                  <a:txBody>
                    <a:bodyPr/>
                    <a:lstStyle/>
                    <a:p>
                      <a:r>
                        <a:rPr lang="en-US" sz="1200" dirty="0"/>
                        <a:t>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Platform &amp; 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149753"/>
                  </a:ext>
                </a:extLst>
              </a:tr>
              <a:tr h="411711">
                <a:tc rowSpan="2">
                  <a:txBody>
                    <a:bodyPr/>
                    <a:lstStyle/>
                    <a:p>
                      <a:r>
                        <a:rPr lang="en-US" sz="1200" dirty="0"/>
                        <a:t>Entity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User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265051"/>
                  </a:ext>
                </a:extLst>
              </a:tr>
              <a:tr h="411711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Wearable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453602"/>
                  </a:ext>
                </a:extLst>
              </a:tr>
            </a:tbl>
          </a:graphicData>
        </a:graphic>
      </p:graphicFrame>
      <p:pic>
        <p:nvPicPr>
          <p:cNvPr id="9" name="Grafik 8">
            <a:extLst>
              <a:ext uri="{FF2B5EF4-FFF2-40B4-BE49-F238E27FC236}">
                <a16:creationId xmlns:a16="http://schemas.microsoft.com/office/drawing/2014/main" id="{5354816F-FA60-4B30-8374-08FDA0905B9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396" y="1832592"/>
            <a:ext cx="3232800" cy="273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160228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BDE236B7-DA39-4E37-A3D2-887817AEC53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0" name="think-cell Folie" r:id="rId5" imgW="473" imgH="476" progId="TCLayout.ActiveDocument.1">
                  <p:embed/>
                </p:oleObj>
              </mc:Choice>
              <mc:Fallback>
                <p:oleObj name="think-cell Folie" r:id="rId5" imgW="473" imgH="47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BDE236B7-DA39-4E37-A3D2-887817AEC5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D8BDC97E-7698-4231-AC44-2134E1E57E77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FE26FD-F7B6-4CD8-9EE3-F0E1F634F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privacy threats mapped to the DFD (LINDDUN methodology)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E29106-44E5-49C3-91AB-93F0CAEDB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sebis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5988C4-9BF9-42EB-B6A5-F09433ECD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Master Thesis | Kevin Baumer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1A402B-F500-4190-B0CC-A9FE5A3EA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18" name="AutoShape 6">
            <a:extLst>
              <a:ext uri="{FF2B5EF4-FFF2-40B4-BE49-F238E27FC236}">
                <a16:creationId xmlns:a16="http://schemas.microsoft.com/office/drawing/2014/main" id="{693FBF63-DD57-4A3D-91CD-217FCFC9FB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11352" y="345079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306A72F-2B4D-48F9-8E19-037ADA04276B}"/>
              </a:ext>
            </a:extLst>
          </p:cNvPr>
          <p:cNvSpPr txBox="1"/>
          <p:nvPr/>
        </p:nvSpPr>
        <p:spPr>
          <a:xfrm>
            <a:off x="8388228" y="2318230"/>
            <a:ext cx="3481483" cy="2569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latin typeface="Arial" pitchFamily="34" charset="0"/>
              </a:rPr>
              <a:t>L</a:t>
            </a:r>
            <a:r>
              <a:rPr lang="en-US" sz="1400" dirty="0">
                <a:latin typeface="Arial" pitchFamily="34" charset="0"/>
              </a:rPr>
              <a:t>inkability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latin typeface="Arial" pitchFamily="34" charset="0"/>
              </a:rPr>
              <a:t>I</a:t>
            </a:r>
            <a:r>
              <a:rPr lang="en-US" sz="1400" dirty="0">
                <a:latin typeface="Arial" pitchFamily="34" charset="0"/>
              </a:rPr>
              <a:t>dentifiability</a:t>
            </a:r>
          </a:p>
          <a:p>
            <a:pPr>
              <a:lnSpc>
                <a:spcPct val="150000"/>
              </a:lnSpc>
            </a:pPr>
            <a:r>
              <a:rPr lang="en-US" sz="1400" b="1" dirty="0"/>
              <a:t>N</a:t>
            </a:r>
            <a:r>
              <a:rPr lang="en-US" sz="1400" dirty="0"/>
              <a:t>on-repudiation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latin typeface="Arial" pitchFamily="34" charset="0"/>
              </a:rPr>
              <a:t>D</a:t>
            </a:r>
            <a:r>
              <a:rPr lang="en-US" sz="1400" dirty="0">
                <a:latin typeface="Arial" pitchFamily="34" charset="0"/>
              </a:rPr>
              <a:t>etectability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Information </a:t>
            </a:r>
            <a:r>
              <a:rPr lang="en-US" sz="1400" b="1" dirty="0"/>
              <a:t>D</a:t>
            </a:r>
            <a:r>
              <a:rPr lang="en-US" sz="1400" dirty="0"/>
              <a:t>isclosure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Content </a:t>
            </a:r>
            <a:r>
              <a:rPr lang="en-US" sz="1400" b="1" dirty="0"/>
              <a:t>U</a:t>
            </a:r>
            <a:r>
              <a:rPr lang="en-US" sz="1400" dirty="0"/>
              <a:t>nawareness 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Policy and consent </a:t>
            </a:r>
            <a:r>
              <a:rPr lang="en-US" sz="1400" b="1" dirty="0"/>
              <a:t>N</a:t>
            </a:r>
            <a:r>
              <a:rPr lang="en-US" sz="1400" dirty="0"/>
              <a:t>on-compliance</a:t>
            </a:r>
          </a:p>
          <a:p>
            <a:endParaRPr lang="en-US" sz="1400" dirty="0">
              <a:latin typeface="Arial" pitchFamily="34" charset="0"/>
            </a:endParaRPr>
          </a:p>
        </p:txBody>
      </p:sp>
      <p:graphicFrame>
        <p:nvGraphicFramePr>
          <p:cNvPr id="15" name="Tabelle 26">
            <a:extLst>
              <a:ext uri="{FF2B5EF4-FFF2-40B4-BE49-F238E27FC236}">
                <a16:creationId xmlns:a16="http://schemas.microsoft.com/office/drawing/2014/main" id="{26B22487-05CF-4895-B02A-9E865C510D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802212"/>
              </p:ext>
            </p:extLst>
          </p:nvPr>
        </p:nvGraphicFramePr>
        <p:xfrm>
          <a:off x="623392" y="1512997"/>
          <a:ext cx="4176464" cy="359999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3351869162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794646009"/>
                    </a:ext>
                  </a:extLst>
                </a:gridCol>
              </a:tblGrid>
              <a:tr h="30630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Threat target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845490"/>
                  </a:ext>
                </a:extLst>
              </a:tr>
              <a:tr h="411711">
                <a:tc>
                  <a:txBody>
                    <a:bodyPr/>
                    <a:lstStyle/>
                    <a:p>
                      <a:r>
                        <a:rPr lang="en-US" sz="1200" dirty="0"/>
                        <a:t>Data Store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Provider Database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81079044"/>
                  </a:ext>
                </a:extLst>
              </a:tr>
              <a:tr h="411711">
                <a:tc rowSpan="4">
                  <a:txBody>
                    <a:bodyPr/>
                    <a:lstStyle/>
                    <a:p>
                      <a:r>
                        <a:rPr lang="en-US" sz="1200" dirty="0"/>
                        <a:t>Data 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User data stream (user-wearable)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01729683"/>
                  </a:ext>
                </a:extLst>
              </a:tr>
              <a:tr h="411711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Platform data stream (user-platform)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4222420"/>
                  </a:ext>
                </a:extLst>
              </a:tr>
              <a:tr h="411711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Wearable data stream (wearable-platform)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625642"/>
                  </a:ext>
                </a:extLst>
              </a:tr>
              <a:tr h="411711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DB data stream (platform-DB)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8163626"/>
                  </a:ext>
                </a:extLst>
              </a:tr>
              <a:tr h="411711">
                <a:tc>
                  <a:txBody>
                    <a:bodyPr/>
                    <a:lstStyle/>
                    <a:p>
                      <a:r>
                        <a:rPr lang="en-US" sz="1200" dirty="0"/>
                        <a:t>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Platform &amp; Service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2149753"/>
                  </a:ext>
                </a:extLst>
              </a:tr>
              <a:tr h="411711">
                <a:tc rowSpan="2">
                  <a:txBody>
                    <a:bodyPr/>
                    <a:lstStyle/>
                    <a:p>
                      <a:r>
                        <a:rPr lang="en-US" sz="1200" dirty="0"/>
                        <a:t>Entity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User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84265051"/>
                  </a:ext>
                </a:extLst>
              </a:tr>
              <a:tr h="411711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Wearable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8453602"/>
                  </a:ext>
                </a:extLst>
              </a:tr>
            </a:tbl>
          </a:graphicData>
        </a:graphic>
      </p:graphicFrame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7D4128D6-6CBF-4A1D-BCE0-E888EE16E0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3230120"/>
              </p:ext>
            </p:extLst>
          </p:nvPr>
        </p:nvGraphicFramePr>
        <p:xfrm>
          <a:off x="4799856" y="1507608"/>
          <a:ext cx="3106950" cy="306302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443850">
                  <a:extLst>
                    <a:ext uri="{9D8B030D-6E8A-4147-A177-3AD203B41FA5}">
                      <a16:colId xmlns:a16="http://schemas.microsoft.com/office/drawing/2014/main" val="2127476443"/>
                    </a:ext>
                  </a:extLst>
                </a:gridCol>
                <a:gridCol w="443850">
                  <a:extLst>
                    <a:ext uri="{9D8B030D-6E8A-4147-A177-3AD203B41FA5}">
                      <a16:colId xmlns:a16="http://schemas.microsoft.com/office/drawing/2014/main" val="3539858502"/>
                    </a:ext>
                  </a:extLst>
                </a:gridCol>
                <a:gridCol w="443850">
                  <a:extLst>
                    <a:ext uri="{9D8B030D-6E8A-4147-A177-3AD203B41FA5}">
                      <a16:colId xmlns:a16="http://schemas.microsoft.com/office/drawing/2014/main" val="2423397508"/>
                    </a:ext>
                  </a:extLst>
                </a:gridCol>
                <a:gridCol w="443850">
                  <a:extLst>
                    <a:ext uri="{9D8B030D-6E8A-4147-A177-3AD203B41FA5}">
                      <a16:colId xmlns:a16="http://schemas.microsoft.com/office/drawing/2014/main" val="255917447"/>
                    </a:ext>
                  </a:extLst>
                </a:gridCol>
                <a:gridCol w="443850">
                  <a:extLst>
                    <a:ext uri="{9D8B030D-6E8A-4147-A177-3AD203B41FA5}">
                      <a16:colId xmlns:a16="http://schemas.microsoft.com/office/drawing/2014/main" val="166503604"/>
                    </a:ext>
                  </a:extLst>
                </a:gridCol>
                <a:gridCol w="443850">
                  <a:extLst>
                    <a:ext uri="{9D8B030D-6E8A-4147-A177-3AD203B41FA5}">
                      <a16:colId xmlns:a16="http://schemas.microsoft.com/office/drawing/2014/main" val="3935747306"/>
                    </a:ext>
                  </a:extLst>
                </a:gridCol>
                <a:gridCol w="443850">
                  <a:extLst>
                    <a:ext uri="{9D8B030D-6E8A-4147-A177-3AD203B41FA5}">
                      <a16:colId xmlns:a16="http://schemas.microsoft.com/office/drawing/2014/main" val="120490214"/>
                    </a:ext>
                  </a:extLst>
                </a:gridCol>
              </a:tblGrid>
              <a:tr h="306302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1881789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33816358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BDE236B7-DA39-4E37-A3D2-887817AEC53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94" name="think-cell Folie" r:id="rId5" imgW="473" imgH="476" progId="TCLayout.ActiveDocument.1">
                  <p:embed/>
                </p:oleObj>
              </mc:Choice>
              <mc:Fallback>
                <p:oleObj name="think-cell Folie" r:id="rId5" imgW="473" imgH="47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BDE236B7-DA39-4E37-A3D2-887817AEC5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D8BDC97E-7698-4231-AC44-2134E1E57E77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FE26FD-F7B6-4CD8-9EE3-F0E1F634F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privacy threats mapped to the DFD (LINDDUN methodology)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E29106-44E5-49C3-91AB-93F0CAEDB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sebis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5988C4-9BF9-42EB-B6A5-F09433ECD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Master Thesis | Kevin Baumer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1A402B-F500-4190-B0CC-A9FE5A3EA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18" name="AutoShape 6">
            <a:extLst>
              <a:ext uri="{FF2B5EF4-FFF2-40B4-BE49-F238E27FC236}">
                <a16:creationId xmlns:a16="http://schemas.microsoft.com/office/drawing/2014/main" id="{693FBF63-DD57-4A3D-91CD-217FCFC9FB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11352" y="345079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D306A72F-2B4D-48F9-8E19-037ADA04276B}"/>
              </a:ext>
            </a:extLst>
          </p:cNvPr>
          <p:cNvSpPr txBox="1"/>
          <p:nvPr/>
        </p:nvSpPr>
        <p:spPr>
          <a:xfrm>
            <a:off x="8388228" y="2318230"/>
            <a:ext cx="3481483" cy="256993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b="1" dirty="0">
                <a:latin typeface="Arial" pitchFamily="34" charset="0"/>
              </a:rPr>
              <a:t>L</a:t>
            </a:r>
            <a:r>
              <a:rPr lang="en-US" sz="1400" dirty="0">
                <a:latin typeface="Arial" pitchFamily="34" charset="0"/>
              </a:rPr>
              <a:t>inkability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latin typeface="Arial" pitchFamily="34" charset="0"/>
              </a:rPr>
              <a:t>I</a:t>
            </a:r>
            <a:r>
              <a:rPr lang="en-US" sz="1400" dirty="0">
                <a:latin typeface="Arial" pitchFamily="34" charset="0"/>
              </a:rPr>
              <a:t>dentifiability</a:t>
            </a:r>
          </a:p>
          <a:p>
            <a:pPr>
              <a:lnSpc>
                <a:spcPct val="150000"/>
              </a:lnSpc>
            </a:pPr>
            <a:r>
              <a:rPr lang="en-US" sz="1400" b="1" dirty="0"/>
              <a:t>N</a:t>
            </a:r>
            <a:r>
              <a:rPr lang="en-US" sz="1400" dirty="0"/>
              <a:t>on-repudiation</a:t>
            </a:r>
          </a:p>
          <a:p>
            <a:pPr>
              <a:lnSpc>
                <a:spcPct val="150000"/>
              </a:lnSpc>
            </a:pPr>
            <a:r>
              <a:rPr lang="en-US" sz="1400" b="1" dirty="0">
                <a:latin typeface="Arial" pitchFamily="34" charset="0"/>
              </a:rPr>
              <a:t>D</a:t>
            </a:r>
            <a:r>
              <a:rPr lang="en-US" sz="1400" dirty="0">
                <a:latin typeface="Arial" pitchFamily="34" charset="0"/>
              </a:rPr>
              <a:t>etectability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Information </a:t>
            </a:r>
            <a:r>
              <a:rPr lang="en-US" sz="1400" b="1" dirty="0"/>
              <a:t>D</a:t>
            </a:r>
            <a:r>
              <a:rPr lang="en-US" sz="1400" dirty="0"/>
              <a:t>isclosure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Content </a:t>
            </a:r>
            <a:r>
              <a:rPr lang="en-US" sz="1400" b="1" dirty="0"/>
              <a:t>U</a:t>
            </a:r>
            <a:r>
              <a:rPr lang="en-US" sz="1400" dirty="0"/>
              <a:t>nawareness </a:t>
            </a:r>
          </a:p>
          <a:p>
            <a:pPr>
              <a:lnSpc>
                <a:spcPct val="150000"/>
              </a:lnSpc>
            </a:pPr>
            <a:r>
              <a:rPr lang="en-US" sz="1400" dirty="0"/>
              <a:t>Policy and consent </a:t>
            </a:r>
            <a:r>
              <a:rPr lang="en-US" sz="1400" b="1" dirty="0"/>
              <a:t>N</a:t>
            </a:r>
            <a:r>
              <a:rPr lang="en-US" sz="1400" dirty="0"/>
              <a:t>on-compliance</a:t>
            </a:r>
          </a:p>
          <a:p>
            <a:endParaRPr lang="en-US" sz="1400" dirty="0">
              <a:latin typeface="Arial" pitchFamily="34" charset="0"/>
            </a:endParaRPr>
          </a:p>
        </p:txBody>
      </p:sp>
      <p:graphicFrame>
        <p:nvGraphicFramePr>
          <p:cNvPr id="14" name="Tabelle 26">
            <a:extLst>
              <a:ext uri="{FF2B5EF4-FFF2-40B4-BE49-F238E27FC236}">
                <a16:creationId xmlns:a16="http://schemas.microsoft.com/office/drawing/2014/main" id="{A7871813-7FBA-4493-9C64-88BD8157F5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3439778"/>
              </p:ext>
            </p:extLst>
          </p:nvPr>
        </p:nvGraphicFramePr>
        <p:xfrm>
          <a:off x="623392" y="1512997"/>
          <a:ext cx="7283414" cy="359999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3351869162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794646009"/>
                    </a:ext>
                  </a:extLst>
                </a:gridCol>
                <a:gridCol w="443850">
                  <a:extLst>
                    <a:ext uri="{9D8B030D-6E8A-4147-A177-3AD203B41FA5}">
                      <a16:colId xmlns:a16="http://schemas.microsoft.com/office/drawing/2014/main" val="2785975152"/>
                    </a:ext>
                  </a:extLst>
                </a:gridCol>
                <a:gridCol w="443850">
                  <a:extLst>
                    <a:ext uri="{9D8B030D-6E8A-4147-A177-3AD203B41FA5}">
                      <a16:colId xmlns:a16="http://schemas.microsoft.com/office/drawing/2014/main" val="3448972405"/>
                    </a:ext>
                  </a:extLst>
                </a:gridCol>
                <a:gridCol w="443850">
                  <a:extLst>
                    <a:ext uri="{9D8B030D-6E8A-4147-A177-3AD203B41FA5}">
                      <a16:colId xmlns:a16="http://schemas.microsoft.com/office/drawing/2014/main" val="1281126806"/>
                    </a:ext>
                  </a:extLst>
                </a:gridCol>
                <a:gridCol w="443850">
                  <a:extLst>
                    <a:ext uri="{9D8B030D-6E8A-4147-A177-3AD203B41FA5}">
                      <a16:colId xmlns:a16="http://schemas.microsoft.com/office/drawing/2014/main" val="339004478"/>
                    </a:ext>
                  </a:extLst>
                </a:gridCol>
                <a:gridCol w="443850">
                  <a:extLst>
                    <a:ext uri="{9D8B030D-6E8A-4147-A177-3AD203B41FA5}">
                      <a16:colId xmlns:a16="http://schemas.microsoft.com/office/drawing/2014/main" val="3880017941"/>
                    </a:ext>
                  </a:extLst>
                </a:gridCol>
                <a:gridCol w="443850">
                  <a:extLst>
                    <a:ext uri="{9D8B030D-6E8A-4147-A177-3AD203B41FA5}">
                      <a16:colId xmlns:a16="http://schemas.microsoft.com/office/drawing/2014/main" val="2149570290"/>
                    </a:ext>
                  </a:extLst>
                </a:gridCol>
                <a:gridCol w="443850">
                  <a:extLst>
                    <a:ext uri="{9D8B030D-6E8A-4147-A177-3AD203B41FA5}">
                      <a16:colId xmlns:a16="http://schemas.microsoft.com/office/drawing/2014/main" val="609089810"/>
                    </a:ext>
                  </a:extLst>
                </a:gridCol>
              </a:tblGrid>
              <a:tr h="30630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Threat 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9845490"/>
                  </a:ext>
                </a:extLst>
              </a:tr>
              <a:tr h="411711">
                <a:tc>
                  <a:txBody>
                    <a:bodyPr/>
                    <a:lstStyle/>
                    <a:p>
                      <a:r>
                        <a:rPr lang="en-US" sz="1200" dirty="0"/>
                        <a:t>Data Store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Provider Database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1079044"/>
                  </a:ext>
                </a:extLst>
              </a:tr>
              <a:tr h="411711">
                <a:tc rowSpan="4">
                  <a:txBody>
                    <a:bodyPr/>
                    <a:lstStyle/>
                    <a:p>
                      <a:r>
                        <a:rPr lang="en-US" sz="1200" dirty="0"/>
                        <a:t>Data 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User data stream (user-wearable)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1729683"/>
                  </a:ext>
                </a:extLst>
              </a:tr>
              <a:tr h="411711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Platform data stream (user-platform)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4222420"/>
                  </a:ext>
                </a:extLst>
              </a:tr>
              <a:tr h="411711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Wearable data stream (wearable-platform)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5625642"/>
                  </a:ext>
                </a:extLst>
              </a:tr>
              <a:tr h="411711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DB data stream (platform-DB)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8163626"/>
                  </a:ext>
                </a:extLst>
              </a:tr>
              <a:tr h="411711">
                <a:tc>
                  <a:txBody>
                    <a:bodyPr/>
                    <a:lstStyle/>
                    <a:p>
                      <a:r>
                        <a:rPr lang="en-US" sz="1200" dirty="0"/>
                        <a:t>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Platform &amp;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2149753"/>
                  </a:ext>
                </a:extLst>
              </a:tr>
              <a:tr h="411711">
                <a:tc rowSpan="2">
                  <a:txBody>
                    <a:bodyPr/>
                    <a:lstStyle/>
                    <a:p>
                      <a:r>
                        <a:rPr lang="en-US" sz="1200" dirty="0"/>
                        <a:t>Entity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4265051"/>
                  </a:ext>
                </a:extLst>
              </a:tr>
              <a:tr h="411711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Wearable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8453602"/>
                  </a:ext>
                </a:extLst>
              </a:tr>
            </a:tbl>
          </a:graphicData>
        </a:graphic>
      </p:graphicFrame>
      <p:sp>
        <p:nvSpPr>
          <p:cNvPr id="16" name="Flussdiagramm: Grenzstelle 15">
            <a:extLst>
              <a:ext uri="{FF2B5EF4-FFF2-40B4-BE49-F238E27FC236}">
                <a16:creationId xmlns:a16="http://schemas.microsoft.com/office/drawing/2014/main" id="{30B40B63-6622-44B0-BC3B-6987CC0E8ECE}"/>
              </a:ext>
            </a:extLst>
          </p:cNvPr>
          <p:cNvSpPr/>
          <p:nvPr/>
        </p:nvSpPr>
        <p:spPr bwMode="auto">
          <a:xfrm>
            <a:off x="4756423" y="1814344"/>
            <a:ext cx="547489" cy="432048"/>
          </a:xfrm>
          <a:prstGeom prst="flowChartTerminator">
            <a:avLst/>
          </a:prstGeom>
          <a:noFill/>
          <a:ln w="381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75012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AC38135E-EBFC-41F4-9370-FDB638C5399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65" name="think-cell Folie" r:id="rId5" imgW="473" imgH="476" progId="TCLayout.ActiveDocument.1">
                  <p:embed/>
                </p:oleObj>
              </mc:Choice>
              <mc:Fallback>
                <p:oleObj name="think-cell Folie" r:id="rId5" imgW="473" imgH="47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AC38135E-EBFC-41F4-9370-FDB638C539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C92433EA-D170-4FA2-9D4E-F4C242728705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AC22089-1132-41AF-9E7B-63720E0689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Threat tree (1): Linkability of data store (Provider database)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B2FA6FF-485F-4555-88C7-DF2ADAB00B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sebis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AE477A-69FE-4015-8AED-F958CCE76A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Master Thesis | Kevin Baumer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D633F4-EC56-4E7D-8D11-334B8F37B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2238AA0C-E27C-4E43-83CC-3B60CCE07CA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3672" y="956799"/>
            <a:ext cx="5798137" cy="5420654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F042B1EF-500C-429C-8978-B82DB7EC2990}"/>
              </a:ext>
            </a:extLst>
          </p:cNvPr>
          <p:cNvSpPr/>
          <p:nvPr/>
        </p:nvSpPr>
        <p:spPr bwMode="auto">
          <a:xfrm>
            <a:off x="4727848" y="2663788"/>
            <a:ext cx="4320480" cy="3789547"/>
          </a:xfrm>
          <a:prstGeom prst="rect">
            <a:avLst/>
          </a:prstGeom>
          <a:noFill/>
          <a:ln w="28575">
            <a:solidFill>
              <a:srgbClr val="00B05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rgbClr val="C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230297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BDE236B7-DA39-4E37-A3D2-887817AEC53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41" name="think-cell Folie" r:id="rId5" imgW="473" imgH="476" progId="TCLayout.ActiveDocument.1">
                  <p:embed/>
                </p:oleObj>
              </mc:Choice>
              <mc:Fallback>
                <p:oleObj name="think-cell Folie" r:id="rId5" imgW="473" imgH="476" progId="TCLayout.ActiveDocument.1">
                  <p:embed/>
                  <p:pic>
                    <p:nvPicPr>
                      <p:cNvPr id="8" name="Objekt 7" hidden="1">
                        <a:extLst>
                          <a:ext uri="{FF2B5EF4-FFF2-40B4-BE49-F238E27FC236}">
                            <a16:creationId xmlns:a16="http://schemas.microsoft.com/office/drawing/2014/main" id="{BDE236B7-DA39-4E37-A3D2-887817AEC5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D8BDC97E-7698-4231-AC44-2134E1E57E77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CCFE26FD-F7B6-4CD8-9EE3-F0E1F634F3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Potential privacy threats mapped to the DFD (LINDDUN methodology)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6E29106-44E5-49C3-91AB-93F0CAEDB8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sebis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95988C4-9BF9-42EB-B6A5-F09433ECD4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Master Thesis | Kevin Baumer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61A402B-F500-4190-B0CC-A9FE5A3EA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18" name="AutoShape 6">
            <a:extLst>
              <a:ext uri="{FF2B5EF4-FFF2-40B4-BE49-F238E27FC236}">
                <a16:creationId xmlns:a16="http://schemas.microsoft.com/office/drawing/2014/main" id="{693FBF63-DD57-4A3D-91CD-217FCFC9FBF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711352" y="3450797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aphicFrame>
        <p:nvGraphicFramePr>
          <p:cNvPr id="14" name="Tabelle 26">
            <a:extLst>
              <a:ext uri="{FF2B5EF4-FFF2-40B4-BE49-F238E27FC236}">
                <a16:creationId xmlns:a16="http://schemas.microsoft.com/office/drawing/2014/main" id="{A7871813-7FBA-4493-9C64-88BD8157F57D}"/>
              </a:ext>
            </a:extLst>
          </p:cNvPr>
          <p:cNvGraphicFramePr>
            <a:graphicFrameLocks noGrp="1"/>
          </p:cNvGraphicFramePr>
          <p:nvPr/>
        </p:nvGraphicFramePr>
        <p:xfrm>
          <a:off x="623392" y="1512997"/>
          <a:ext cx="7283414" cy="3599990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val="3351869162"/>
                    </a:ext>
                  </a:extLst>
                </a:gridCol>
                <a:gridCol w="3096344">
                  <a:extLst>
                    <a:ext uri="{9D8B030D-6E8A-4147-A177-3AD203B41FA5}">
                      <a16:colId xmlns:a16="http://schemas.microsoft.com/office/drawing/2014/main" val="2794646009"/>
                    </a:ext>
                  </a:extLst>
                </a:gridCol>
                <a:gridCol w="443850">
                  <a:extLst>
                    <a:ext uri="{9D8B030D-6E8A-4147-A177-3AD203B41FA5}">
                      <a16:colId xmlns:a16="http://schemas.microsoft.com/office/drawing/2014/main" val="2785975152"/>
                    </a:ext>
                  </a:extLst>
                </a:gridCol>
                <a:gridCol w="443850">
                  <a:extLst>
                    <a:ext uri="{9D8B030D-6E8A-4147-A177-3AD203B41FA5}">
                      <a16:colId xmlns:a16="http://schemas.microsoft.com/office/drawing/2014/main" val="3448972405"/>
                    </a:ext>
                  </a:extLst>
                </a:gridCol>
                <a:gridCol w="443850">
                  <a:extLst>
                    <a:ext uri="{9D8B030D-6E8A-4147-A177-3AD203B41FA5}">
                      <a16:colId xmlns:a16="http://schemas.microsoft.com/office/drawing/2014/main" val="1281126806"/>
                    </a:ext>
                  </a:extLst>
                </a:gridCol>
                <a:gridCol w="443850">
                  <a:extLst>
                    <a:ext uri="{9D8B030D-6E8A-4147-A177-3AD203B41FA5}">
                      <a16:colId xmlns:a16="http://schemas.microsoft.com/office/drawing/2014/main" val="339004478"/>
                    </a:ext>
                  </a:extLst>
                </a:gridCol>
                <a:gridCol w="443850">
                  <a:extLst>
                    <a:ext uri="{9D8B030D-6E8A-4147-A177-3AD203B41FA5}">
                      <a16:colId xmlns:a16="http://schemas.microsoft.com/office/drawing/2014/main" val="3880017941"/>
                    </a:ext>
                  </a:extLst>
                </a:gridCol>
                <a:gridCol w="443850">
                  <a:extLst>
                    <a:ext uri="{9D8B030D-6E8A-4147-A177-3AD203B41FA5}">
                      <a16:colId xmlns:a16="http://schemas.microsoft.com/office/drawing/2014/main" val="2149570290"/>
                    </a:ext>
                  </a:extLst>
                </a:gridCol>
                <a:gridCol w="443850">
                  <a:extLst>
                    <a:ext uri="{9D8B030D-6E8A-4147-A177-3AD203B41FA5}">
                      <a16:colId xmlns:a16="http://schemas.microsoft.com/office/drawing/2014/main" val="609089810"/>
                    </a:ext>
                  </a:extLst>
                </a:gridCol>
              </a:tblGrid>
              <a:tr h="306302"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Threat target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9845490"/>
                  </a:ext>
                </a:extLst>
              </a:tr>
              <a:tr h="411711">
                <a:tc>
                  <a:txBody>
                    <a:bodyPr/>
                    <a:lstStyle/>
                    <a:p>
                      <a:r>
                        <a:rPr lang="en-US" sz="1200" dirty="0"/>
                        <a:t>Data Store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Provider Database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81079044"/>
                  </a:ext>
                </a:extLst>
              </a:tr>
              <a:tr h="411711">
                <a:tc rowSpan="4">
                  <a:txBody>
                    <a:bodyPr/>
                    <a:lstStyle/>
                    <a:p>
                      <a:r>
                        <a:rPr lang="en-US" sz="1200" dirty="0"/>
                        <a:t>Data flow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User data stream (user-wearable)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01729683"/>
                  </a:ext>
                </a:extLst>
              </a:tr>
              <a:tr h="411711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Platform data stream (user-platform)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34222420"/>
                  </a:ext>
                </a:extLst>
              </a:tr>
              <a:tr h="411711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Wearable data stream (wearable-platform)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95625642"/>
                  </a:ext>
                </a:extLst>
              </a:tr>
              <a:tr h="411711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DB data stream (platform-DB)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38163626"/>
                  </a:ext>
                </a:extLst>
              </a:tr>
              <a:tr h="411711">
                <a:tc>
                  <a:txBody>
                    <a:bodyPr/>
                    <a:lstStyle/>
                    <a:p>
                      <a:r>
                        <a:rPr lang="en-US" sz="1200" dirty="0"/>
                        <a:t>Process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Platform &amp; Service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72149753"/>
                  </a:ext>
                </a:extLst>
              </a:tr>
              <a:tr h="411711">
                <a:tc rowSpan="2">
                  <a:txBody>
                    <a:bodyPr/>
                    <a:lstStyle/>
                    <a:p>
                      <a:r>
                        <a:rPr lang="en-US" sz="1200" dirty="0"/>
                        <a:t>Entity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User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84265051"/>
                  </a:ext>
                </a:extLst>
              </a:tr>
              <a:tr h="411711">
                <a:tc vMerge="1"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/>
                        <a:t>Wearable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X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88453602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FC98379D-66B3-40EF-A75F-0A12AC7D3666}"/>
              </a:ext>
            </a:extLst>
          </p:cNvPr>
          <p:cNvSpPr txBox="1"/>
          <p:nvPr/>
        </p:nvSpPr>
        <p:spPr>
          <a:xfrm>
            <a:off x="549854" y="5292260"/>
            <a:ext cx="11089232" cy="11695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u="sng" dirty="0"/>
              <a:t>L</a:t>
            </a:r>
            <a:r>
              <a:rPr lang="en-US" sz="1400" u="sng" dirty="0"/>
              <a:t>inkability</a:t>
            </a:r>
            <a:r>
              <a:rPr lang="en-US" sz="1400" dirty="0"/>
              <a:t> of two or more items of interest (IOIs, e.g. subjects, messages) allows an attacker to sufficiently distinguish whether these IOTs are related or not within the system</a:t>
            </a:r>
            <a:br>
              <a:rPr lang="en-US" sz="1400" dirty="0"/>
            </a:b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u="sng" dirty="0"/>
              <a:t>I</a:t>
            </a:r>
            <a:r>
              <a:rPr lang="en-US" sz="1400" u="sng" dirty="0"/>
              <a:t>dentifiability</a:t>
            </a:r>
            <a:r>
              <a:rPr lang="en-US" sz="1400" dirty="0"/>
              <a:t> of a subject means that the attacker can sufficiently identify the subject associated to an IOI, for instance the sender of a message   </a:t>
            </a:r>
            <a:r>
              <a:rPr lang="en-US" sz="1400" dirty="0">
                <a:sym typeface="Wingdings" panose="05000000000000000000" pitchFamily="2" charset="2"/>
              </a:rPr>
              <a:t> Identifiability is a special case of Linkability when a subject and its attributes are involved</a:t>
            </a:r>
            <a:endParaRPr 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2897802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96E5DBEB-2C94-4D8C-8FC9-52245A8CD1D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268131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22" name="think-cell Folie" r:id="rId5" imgW="473" imgH="476" progId="TCLayout.ActiveDocument.1">
                  <p:embed/>
                </p:oleObj>
              </mc:Choice>
              <mc:Fallback>
                <p:oleObj name="think-cell Folie" r:id="rId5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Rechteck 16" hidden="1">
            <a:extLst>
              <a:ext uri="{FF2B5EF4-FFF2-40B4-BE49-F238E27FC236}">
                <a16:creationId xmlns:a16="http://schemas.microsoft.com/office/drawing/2014/main" id="{F0BBA6A0-8D13-4C53-970C-CE4747777BBC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BE730415-D573-466C-95F9-7938F694E6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US" u="sng" dirty="0"/>
              <a:t>Basis:</a:t>
            </a:r>
            <a:r>
              <a:rPr lang="en-US" dirty="0"/>
              <a:t> Complete data export from Garmin, Apple Watch, Fitbit</a:t>
            </a:r>
          </a:p>
          <a:p>
            <a:pPr>
              <a:spcAft>
                <a:spcPts val="600"/>
              </a:spcAft>
            </a:pPr>
            <a:r>
              <a:rPr lang="en-US" u="sng" dirty="0"/>
              <a:t>Benefits:</a:t>
            </a:r>
            <a:r>
              <a:rPr lang="en-US" dirty="0"/>
              <a:t> Detailed insights into which wearable information is stored, how it is formatted</a:t>
            </a:r>
          </a:p>
          <a:p>
            <a:pPr>
              <a:spcAft>
                <a:spcPts val="600"/>
              </a:spcAft>
            </a:pPr>
            <a:r>
              <a:rPr lang="en-US" u="sng" dirty="0"/>
              <a:t>Result:</a:t>
            </a:r>
            <a:r>
              <a:rPr lang="en-US" dirty="0"/>
              <a:t> Derivation of a generic “wrist-worn wearable data model”</a:t>
            </a: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E3D833C3-00BE-49AB-8E93-8EBF3F661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/ Dataset of wrist-worn Wearable data (1)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2421937-86B3-4F9E-9F40-96940F00B9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sebis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51EC2A5-F827-49EC-8634-74C781F86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Master Thesis | Kevin Baumer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5A0543-047F-4A15-85C9-2C4D397E6C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20" name="Rechteck 19">
            <a:extLst>
              <a:ext uri="{FF2B5EF4-FFF2-40B4-BE49-F238E27FC236}">
                <a16:creationId xmlns:a16="http://schemas.microsoft.com/office/drawing/2014/main" id="{D109B259-D093-4E05-A9E4-7185150A4744}"/>
              </a:ext>
            </a:extLst>
          </p:cNvPr>
          <p:cNvSpPr/>
          <p:nvPr/>
        </p:nvSpPr>
        <p:spPr bwMode="auto">
          <a:xfrm>
            <a:off x="5087681" y="3740307"/>
            <a:ext cx="2016638" cy="49674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User Data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D7326788-CFBB-44E3-919D-6A1D8264A2D8}"/>
              </a:ext>
            </a:extLst>
          </p:cNvPr>
          <p:cNvSpPr/>
          <p:nvPr/>
        </p:nvSpPr>
        <p:spPr bwMode="auto">
          <a:xfrm>
            <a:off x="3329216" y="2784455"/>
            <a:ext cx="2016638" cy="49674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Social Profile Data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C01737C1-BAA4-4501-AF18-45BB9215733B}"/>
              </a:ext>
            </a:extLst>
          </p:cNvPr>
          <p:cNvSpPr/>
          <p:nvPr/>
        </p:nvSpPr>
        <p:spPr bwMode="auto">
          <a:xfrm>
            <a:off x="6846147" y="2784455"/>
            <a:ext cx="2016638" cy="49674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Gear Data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BDBD817B-5B0A-4FA2-A8DA-2338256B57B3}"/>
              </a:ext>
            </a:extLst>
          </p:cNvPr>
          <p:cNvSpPr/>
          <p:nvPr/>
        </p:nvSpPr>
        <p:spPr bwMode="auto">
          <a:xfrm>
            <a:off x="5086151" y="5730301"/>
            <a:ext cx="2016638" cy="49674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Activity Trackpoint Data</a:t>
            </a: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93948979-0477-40DD-980A-827D9ACBE7E6}"/>
              </a:ext>
            </a:extLst>
          </p:cNvPr>
          <p:cNvSpPr/>
          <p:nvPr/>
        </p:nvSpPr>
        <p:spPr bwMode="auto">
          <a:xfrm>
            <a:off x="429357" y="4803493"/>
            <a:ext cx="2016638" cy="49674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Heart Rate Data</a:t>
            </a: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BD56D7A4-ACF6-4336-A52E-A4789C332C27}"/>
              </a:ext>
            </a:extLst>
          </p:cNvPr>
          <p:cNvSpPr/>
          <p:nvPr/>
        </p:nvSpPr>
        <p:spPr bwMode="auto">
          <a:xfrm>
            <a:off x="2758519" y="4803493"/>
            <a:ext cx="2016638" cy="49674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Sleep Movement Data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D0819B6D-EC63-4D60-901F-DA5F4A8227AA}"/>
              </a:ext>
            </a:extLst>
          </p:cNvPr>
          <p:cNvSpPr/>
          <p:nvPr/>
        </p:nvSpPr>
        <p:spPr bwMode="auto">
          <a:xfrm>
            <a:off x="5087681" y="4797152"/>
            <a:ext cx="2016638" cy="49674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Activity Data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7E055720-D1CB-4D5C-BBA1-B2F57618A308}"/>
              </a:ext>
            </a:extLst>
          </p:cNvPr>
          <p:cNvSpPr/>
          <p:nvPr/>
        </p:nvSpPr>
        <p:spPr bwMode="auto">
          <a:xfrm>
            <a:off x="7416843" y="4797152"/>
            <a:ext cx="2016638" cy="49674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ECG Data</a:t>
            </a:r>
          </a:p>
        </p:txBody>
      </p:sp>
      <p:sp>
        <p:nvSpPr>
          <p:cNvPr id="35" name="Rechteck 34">
            <a:extLst>
              <a:ext uri="{FF2B5EF4-FFF2-40B4-BE49-F238E27FC236}">
                <a16:creationId xmlns:a16="http://schemas.microsoft.com/office/drawing/2014/main" id="{66BED850-EF4B-4D23-BD7F-B9284EAA4284}"/>
              </a:ext>
            </a:extLst>
          </p:cNvPr>
          <p:cNvSpPr/>
          <p:nvPr/>
        </p:nvSpPr>
        <p:spPr bwMode="auto">
          <a:xfrm>
            <a:off x="9746005" y="4797152"/>
            <a:ext cx="2016638" cy="49674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400" dirty="0">
                <a:solidFill>
                  <a:schemeClr val="tx1"/>
                </a:solidFill>
                <a:cs typeface="Arial" pitchFamily="34" charset="0"/>
              </a:rPr>
              <a:t>Step Data</a:t>
            </a:r>
          </a:p>
        </p:txBody>
      </p: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A7FAA41A-B453-4EF3-8625-672F4C186486}"/>
              </a:ext>
            </a:extLst>
          </p:cNvPr>
          <p:cNvCxnSpPr>
            <a:stCxn id="20" idx="0"/>
            <a:endCxn id="22" idx="2"/>
          </p:cNvCxnSpPr>
          <p:nvPr/>
        </p:nvCxnSpPr>
        <p:spPr bwMode="auto">
          <a:xfrm flipV="1">
            <a:off x="6096000" y="3281197"/>
            <a:ext cx="1758466" cy="45911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6" name="Gerader Verbinder 35">
            <a:extLst>
              <a:ext uri="{FF2B5EF4-FFF2-40B4-BE49-F238E27FC236}">
                <a16:creationId xmlns:a16="http://schemas.microsoft.com/office/drawing/2014/main" id="{22C5BF04-871D-4A0D-9390-09A9524805A9}"/>
              </a:ext>
            </a:extLst>
          </p:cNvPr>
          <p:cNvCxnSpPr>
            <a:cxnSpLocks/>
            <a:stCxn id="18" idx="2"/>
            <a:endCxn id="20" idx="0"/>
          </p:cNvCxnSpPr>
          <p:nvPr/>
        </p:nvCxnSpPr>
        <p:spPr bwMode="auto">
          <a:xfrm>
            <a:off x="4337535" y="3281197"/>
            <a:ext cx="1758465" cy="45911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Gerader Verbinder 36">
            <a:extLst>
              <a:ext uri="{FF2B5EF4-FFF2-40B4-BE49-F238E27FC236}">
                <a16:creationId xmlns:a16="http://schemas.microsoft.com/office/drawing/2014/main" id="{8A608879-38D1-4CEC-B815-942E81C73742}"/>
              </a:ext>
            </a:extLst>
          </p:cNvPr>
          <p:cNvCxnSpPr>
            <a:cxnSpLocks/>
            <a:stCxn id="20" idx="2"/>
            <a:endCxn id="31" idx="0"/>
          </p:cNvCxnSpPr>
          <p:nvPr/>
        </p:nvCxnSpPr>
        <p:spPr bwMode="auto">
          <a:xfrm>
            <a:off x="6096000" y="4237049"/>
            <a:ext cx="0" cy="56010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13F15C87-63D5-43BD-BC2C-027258ED0740}"/>
              </a:ext>
            </a:extLst>
          </p:cNvPr>
          <p:cNvCxnSpPr>
            <a:cxnSpLocks/>
            <a:stCxn id="31" idx="2"/>
            <a:endCxn id="32" idx="0"/>
          </p:cNvCxnSpPr>
          <p:nvPr/>
        </p:nvCxnSpPr>
        <p:spPr bwMode="auto">
          <a:xfrm flipH="1">
            <a:off x="6094470" y="5293894"/>
            <a:ext cx="1530" cy="436407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9DF37033-B45F-4DB6-A26E-E9D364906065}"/>
              </a:ext>
            </a:extLst>
          </p:cNvPr>
          <p:cNvCxnSpPr>
            <a:cxnSpLocks/>
            <a:stCxn id="20" idx="2"/>
            <a:endCxn id="33" idx="0"/>
          </p:cNvCxnSpPr>
          <p:nvPr/>
        </p:nvCxnSpPr>
        <p:spPr bwMode="auto">
          <a:xfrm>
            <a:off x="6096000" y="4237049"/>
            <a:ext cx="2329162" cy="560103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3" name="Gerader Verbinder 42">
            <a:extLst>
              <a:ext uri="{FF2B5EF4-FFF2-40B4-BE49-F238E27FC236}">
                <a16:creationId xmlns:a16="http://schemas.microsoft.com/office/drawing/2014/main" id="{FA8E722B-76BD-4533-9350-2336836F892F}"/>
              </a:ext>
            </a:extLst>
          </p:cNvPr>
          <p:cNvCxnSpPr>
            <a:cxnSpLocks/>
            <a:stCxn id="20" idx="2"/>
            <a:endCxn id="30" idx="0"/>
          </p:cNvCxnSpPr>
          <p:nvPr/>
        </p:nvCxnSpPr>
        <p:spPr bwMode="auto">
          <a:xfrm flipH="1">
            <a:off x="3766838" y="4237049"/>
            <a:ext cx="2329162" cy="56644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7" name="Gerader Verbinder 46">
            <a:extLst>
              <a:ext uri="{FF2B5EF4-FFF2-40B4-BE49-F238E27FC236}">
                <a16:creationId xmlns:a16="http://schemas.microsoft.com/office/drawing/2014/main" id="{DDE7765C-EEBA-4282-BB01-EA0EDCD58294}"/>
              </a:ext>
            </a:extLst>
          </p:cNvPr>
          <p:cNvCxnSpPr>
            <a:cxnSpLocks/>
            <a:stCxn id="20" idx="3"/>
            <a:endCxn id="35" idx="0"/>
          </p:cNvCxnSpPr>
          <p:nvPr/>
        </p:nvCxnSpPr>
        <p:spPr bwMode="auto">
          <a:xfrm>
            <a:off x="7104319" y="3988678"/>
            <a:ext cx="3650005" cy="808474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0CB134FF-21ED-4F2D-88C1-C369676DF73F}"/>
              </a:ext>
            </a:extLst>
          </p:cNvPr>
          <p:cNvCxnSpPr>
            <a:cxnSpLocks/>
            <a:stCxn id="29" idx="0"/>
            <a:endCxn id="20" idx="1"/>
          </p:cNvCxnSpPr>
          <p:nvPr/>
        </p:nvCxnSpPr>
        <p:spPr bwMode="auto">
          <a:xfrm flipV="1">
            <a:off x="1437676" y="3988678"/>
            <a:ext cx="3650005" cy="814815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8" name="Rechteck 57">
            <a:extLst>
              <a:ext uri="{FF2B5EF4-FFF2-40B4-BE49-F238E27FC236}">
                <a16:creationId xmlns:a16="http://schemas.microsoft.com/office/drawing/2014/main" id="{ACB663C6-D88B-4B4B-B6E7-BA498117DBC1}"/>
              </a:ext>
            </a:extLst>
          </p:cNvPr>
          <p:cNvSpPr/>
          <p:nvPr/>
        </p:nvSpPr>
        <p:spPr bwMode="auto">
          <a:xfrm>
            <a:off x="10497125" y="5641578"/>
            <a:ext cx="1418400" cy="304841"/>
          </a:xfrm>
          <a:prstGeom prst="rect">
            <a:avLst/>
          </a:prstGeom>
          <a:noFill/>
          <a:ln w="28575">
            <a:solidFill>
              <a:schemeClr val="accent4"/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200" dirty="0"/>
              <a:t>Master Data</a:t>
            </a:r>
          </a:p>
        </p:txBody>
      </p:sp>
      <p:sp>
        <p:nvSpPr>
          <p:cNvPr id="61" name="Rechteck 60">
            <a:extLst>
              <a:ext uri="{FF2B5EF4-FFF2-40B4-BE49-F238E27FC236}">
                <a16:creationId xmlns:a16="http://schemas.microsoft.com/office/drawing/2014/main" id="{9B67043D-EC5A-454C-BB06-EB511CC11DD5}"/>
              </a:ext>
            </a:extLst>
          </p:cNvPr>
          <p:cNvSpPr/>
          <p:nvPr/>
        </p:nvSpPr>
        <p:spPr bwMode="auto">
          <a:xfrm>
            <a:off x="10496639" y="6071355"/>
            <a:ext cx="1418886" cy="304842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200" dirty="0">
                <a:solidFill>
                  <a:schemeClr val="tx1"/>
                </a:solidFill>
                <a:cs typeface="Arial" pitchFamily="34" charset="0"/>
              </a:rPr>
              <a:t>Raw Sensor Data</a:t>
            </a:r>
          </a:p>
        </p:txBody>
      </p:sp>
    </p:spTree>
    <p:extLst>
      <p:ext uri="{BB962C8B-B14F-4D97-AF65-F5344CB8AC3E}">
        <p14:creationId xmlns:p14="http://schemas.microsoft.com/office/powerpoint/2010/main" val="3054791242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Objekt 9" hidden="1">
            <a:extLst>
              <a:ext uri="{FF2B5EF4-FFF2-40B4-BE49-F238E27FC236}">
                <a16:creationId xmlns:a16="http://schemas.microsoft.com/office/drawing/2014/main" id="{E8FB208B-AA6C-40CA-8BEE-1421DCF2860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050252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942" name="think-cell Folie" r:id="rId5" imgW="473" imgH="476" progId="TCLayout.ActiveDocument.1">
                  <p:embed/>
                </p:oleObj>
              </mc:Choice>
              <mc:Fallback>
                <p:oleObj name="think-cell Folie" r:id="rId5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>
            <a:extLst>
              <a:ext uri="{FF2B5EF4-FFF2-40B4-BE49-F238E27FC236}">
                <a16:creationId xmlns:a16="http://schemas.microsoft.com/office/drawing/2014/main" id="{CC6D36AD-C882-4AB0-909F-3A8FD13DA3C1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6F651D7-C03B-4408-B2AC-B55413DD70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Case / Dataset of wrist-worn Wearable data (2)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4838D27-B585-4999-B3C0-569504BAA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sebis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0CB23B2-914B-4CBA-9CDF-D15FECD0E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Master Thesis | Kevin Baumer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807C3D5-2505-43E8-9F39-E552D85759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5FF8C820-49F0-483E-A36C-E9EC0D3022D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1666" b="19179"/>
          <a:stretch/>
        </p:blipFill>
        <p:spPr>
          <a:xfrm>
            <a:off x="335360" y="2204864"/>
            <a:ext cx="5852739" cy="91929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880437A3-D882-4E44-B3F3-D4CC48A5F68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25706"/>
          <a:stretch/>
        </p:blipFill>
        <p:spPr>
          <a:xfrm>
            <a:off x="6120159" y="2204864"/>
            <a:ext cx="5828465" cy="936104"/>
          </a:xfrm>
          <a:prstGeom prst="rect">
            <a:avLst/>
          </a:prstGeom>
        </p:spPr>
      </p:pic>
      <p:sp>
        <p:nvSpPr>
          <p:cNvPr id="11" name="Inhaltsplatzhalter 1">
            <a:extLst>
              <a:ext uri="{FF2B5EF4-FFF2-40B4-BE49-F238E27FC236}">
                <a16:creationId xmlns:a16="http://schemas.microsoft.com/office/drawing/2014/main" id="{D91B20D0-7081-4AA3-9C38-4685408F2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1564" y="1328245"/>
            <a:ext cx="2377189" cy="503708"/>
          </a:xfrm>
        </p:spPr>
        <p:txBody>
          <a:bodyPr/>
          <a:lstStyle/>
          <a:p>
            <a:pPr algn="ctr"/>
            <a:r>
              <a:rPr lang="en-US" i="1" dirty="0"/>
              <a:t>User Data Table:</a:t>
            </a: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D85E5DF0-9A7A-446B-808D-3F8A634A20BC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0023"/>
          <a:stretch/>
        </p:blipFill>
        <p:spPr>
          <a:xfrm>
            <a:off x="4364196" y="4437112"/>
            <a:ext cx="3460548" cy="1279889"/>
          </a:xfrm>
          <a:prstGeom prst="rect">
            <a:avLst/>
          </a:prstGeom>
        </p:spPr>
      </p:pic>
      <p:sp>
        <p:nvSpPr>
          <p:cNvPr id="13" name="Inhaltsplatzhalter 1">
            <a:extLst>
              <a:ext uri="{FF2B5EF4-FFF2-40B4-BE49-F238E27FC236}">
                <a16:creationId xmlns:a16="http://schemas.microsoft.com/office/drawing/2014/main" id="{0851DE87-CB43-429D-B070-C233627E5AAC}"/>
              </a:ext>
            </a:extLst>
          </p:cNvPr>
          <p:cNvSpPr txBox="1">
            <a:spLocks/>
          </p:cNvSpPr>
          <p:nvPr/>
        </p:nvSpPr>
        <p:spPr bwMode="auto">
          <a:xfrm>
            <a:off x="4364196" y="3861048"/>
            <a:ext cx="3460548" cy="503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de-DE" sz="1800" baseline="0" dirty="0" smtClean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algn="ctr"/>
            <a:r>
              <a:rPr lang="en-US" i="1" kern="0" dirty="0"/>
              <a:t>Heart Rate Data Table:</a:t>
            </a:r>
          </a:p>
        </p:txBody>
      </p:sp>
    </p:spTree>
    <p:extLst>
      <p:ext uri="{BB962C8B-B14F-4D97-AF65-F5344CB8AC3E}">
        <p14:creationId xmlns:p14="http://schemas.microsoft.com/office/powerpoint/2010/main" val="199123092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63600F97-0E05-4C2E-8058-D9B28F2451C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885012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22" name="think-cell Folie" r:id="rId5" imgW="473" imgH="476" progId="TCLayout.ActiveDocument.1">
                  <p:embed/>
                </p:oleObj>
              </mc:Choice>
              <mc:Fallback>
                <p:oleObj name="think-cell Folie" r:id="rId5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F008509E-F312-40F3-9856-4735D7605F47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D847BFE-624E-4F43-937A-A5B942C04A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US" u="sng" dirty="0">
                <a:sym typeface="Wingdings" panose="05000000000000000000" pitchFamily="2" charset="2"/>
              </a:rPr>
              <a:t>Literature Review</a:t>
            </a:r>
          </a:p>
          <a:p>
            <a:pPr marL="0" indent="0"/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Direct / quasi identifiers, sensitive attributes</a:t>
            </a:r>
          </a:p>
          <a:p>
            <a:pPr marL="0" indent="0"/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Regulations (e.g. HIPAA, GDPR, others)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/>
              <a:t>wrist-worn wearable specific threats</a:t>
            </a:r>
          </a:p>
          <a:p>
            <a:pPr marL="0" indent="0"/>
            <a:endParaRPr lang="en-US" u="sng" dirty="0"/>
          </a:p>
          <a:p>
            <a:pPr marL="0" indent="0"/>
            <a:endParaRPr lang="en-US" u="sng" dirty="0"/>
          </a:p>
          <a:p>
            <a:pPr marL="0" indent="0"/>
            <a:r>
              <a:rPr lang="en-US" u="sng" dirty="0"/>
              <a:t>Prepare &amp; Conduct Interviews </a:t>
            </a:r>
            <a:r>
              <a:rPr lang="en-US" dirty="0"/>
              <a:t>(Data Privacy Experts) </a:t>
            </a:r>
          </a:p>
          <a:p>
            <a:pPr marL="0" indent="0"/>
            <a:r>
              <a:rPr lang="en-US" dirty="0">
                <a:sym typeface="Wingdings" panose="05000000000000000000" pitchFamily="2" charset="2"/>
              </a:rPr>
              <a:t> How can identifiable &amp; sensitive information be classified and evaluated?</a:t>
            </a:r>
          </a:p>
          <a:p>
            <a:pPr marL="0" indent="0"/>
            <a:r>
              <a:rPr lang="en-US" dirty="0">
                <a:sym typeface="Wingdings" panose="05000000000000000000" pitchFamily="2" charset="2"/>
              </a:rPr>
              <a:t> How to evaluate possible risks regarding sensitive data?</a:t>
            </a:r>
          </a:p>
          <a:p>
            <a:pPr marL="0" indent="0"/>
            <a:r>
              <a:rPr lang="en-US" dirty="0">
                <a:sym typeface="Wingdings" panose="05000000000000000000" pitchFamily="2" charset="2"/>
              </a:rPr>
              <a:t> When can mitigation strategies be rated as sufficient? 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  <a:p>
            <a:pPr marL="0" indent="0"/>
            <a:r>
              <a:rPr lang="en-US" u="sng" dirty="0"/>
              <a:t>Concept Development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/>
              <a:t>Evaluate privacy based on privacy models (k-anonymity, l-diversity)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dirty="0"/>
              <a:t>Identify ways to measure remaining Utility of data</a:t>
            </a:r>
          </a:p>
          <a:p>
            <a:pPr marL="357187" lvl="1" indent="0">
              <a:buNone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4B09E702-D5BF-4C48-86E8-3F243E60E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Steps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B20E28F-43E9-4123-AE15-F0FB9F06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sebis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939D620-4AD8-4E88-9696-9D24191853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Master Thesis | Kevin Baumer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8C1BC6A-90C0-4FE5-A81D-5B6D1110F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000567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CBB47DF8-2F02-4D7F-A916-1AF5B92C0F4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073589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636" name="think-cell Folie" r:id="rId81" imgW="473" imgH="476" progId="TCLayout.ActiveDocument.1">
                  <p:embed/>
                </p:oleObj>
              </mc:Choice>
              <mc:Fallback>
                <p:oleObj name="think-cell Folie" r:id="rId81" imgW="473" imgH="47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CBB47DF8-2F02-4D7F-A916-1AF5B92C0F4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>
            <a:extLst>
              <a:ext uri="{FF2B5EF4-FFF2-40B4-BE49-F238E27FC236}">
                <a16:creationId xmlns:a16="http://schemas.microsoft.com/office/drawing/2014/main" id="{2EB2C03A-CECE-439F-A4BB-24E5D8436DC6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sz="1400" dirty="0">
              <a:solidFill>
                <a:schemeClr val="tx1"/>
              </a:solidFill>
              <a:latin typeface="Arial" panose="020B0604020202020204" pitchFamily="34" charset="0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319EF4B9-B7B2-45C3-B2F8-0EEF714C2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3486DCD-E617-40B2-98A1-428EF8630C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sebis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3D45314-B003-4888-9F06-FF8BA29855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Master Thesis | Kevin Baumer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7B2412-F44F-44DF-BF49-A53290F5AC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73" name="Rectangle 3">
            <a:extLst>
              <a:ext uri="{FF2B5EF4-FFF2-40B4-BE49-F238E27FC236}">
                <a16:creationId xmlns:a16="http://schemas.microsoft.com/office/drawing/2014/main" id="{05D37F38-8A8D-4FDD-8ED7-C87503227BDF}"/>
              </a:ext>
            </a:extLst>
          </p:cNvPr>
          <p:cNvSpPr>
            <a:spLocks noGrp="1" noChangeArrowheads="1"/>
          </p:cNvSpPr>
          <p:nvPr>
            <p:custDataLst>
              <p:tags r:id="rId4"/>
            </p:custDataLst>
          </p:nvPr>
        </p:nvSpPr>
        <p:spPr bwMode="auto">
          <a:xfrm>
            <a:off x="2563813" y="1484313"/>
            <a:ext cx="677863" cy="2603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anchor="ctr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</a:pPr>
            <a:fld id="{95C94285-9749-4DC7-B0F7-03760C1BCDCB}" type="datetime'''''D''''''''''''''e''''''''''''''''''''''''''c'''''''''''">
              <a:rPr lang="en-US" altLang="en-US" sz="1400" b="1" smtClean="0">
                <a:sym typeface="+mn-lt"/>
              </a:rPr>
              <a:pPr marL="0" indent="0" algn="ctr">
                <a:spcBef>
                  <a:spcPct val="0"/>
                </a:spcBef>
              </a:pPr>
              <a:t>Dec</a:t>
            </a:fld>
            <a:endParaRPr lang="en-US" sz="1400" b="1" noProof="0" dirty="0">
              <a:sym typeface="+mn-lt"/>
            </a:endParaRPr>
          </a:p>
        </p:txBody>
      </p:sp>
      <p:sp>
        <p:nvSpPr>
          <p:cNvPr id="235" name="Rectangle 3">
            <a:extLst>
              <a:ext uri="{FF2B5EF4-FFF2-40B4-BE49-F238E27FC236}">
                <a16:creationId xmlns:a16="http://schemas.microsoft.com/office/drawing/2014/main" id="{EA8E8E2A-A202-447F-A9BB-0191BFC065DD}"/>
              </a:ext>
            </a:extLst>
          </p:cNvPr>
          <p:cNvSpPr>
            <a:spLocks noGrp="1" noChangeArrowheads="1"/>
          </p:cNvSpPr>
          <p:nvPr>
            <p:custDataLst>
              <p:tags r:id="rId5"/>
            </p:custDataLst>
          </p:nvPr>
        </p:nvSpPr>
        <p:spPr bwMode="auto">
          <a:xfrm>
            <a:off x="3241675" y="1484313"/>
            <a:ext cx="1236663" cy="2603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anchor="ctr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</a:pPr>
            <a:fld id="{770A1ED6-8E43-45DD-BBDB-C9A8CBC3D8C3}" type="datetime'''''''J''''''''''''''''''''''''''''''''''''a''''''n'">
              <a:rPr lang="en-US" altLang="en-US" sz="1400" b="1" smtClean="0"/>
              <a:pPr/>
              <a:t>Jan</a:t>
            </a:fld>
            <a:endParaRPr lang="en-US" sz="1400" b="1" noProof="0" dirty="0">
              <a:sym typeface="+mn-lt"/>
            </a:endParaRPr>
          </a:p>
        </p:txBody>
      </p:sp>
      <p:sp>
        <p:nvSpPr>
          <p:cNvPr id="236" name="Rectangle 3">
            <a:extLst>
              <a:ext uri="{FF2B5EF4-FFF2-40B4-BE49-F238E27FC236}">
                <a16:creationId xmlns:a16="http://schemas.microsoft.com/office/drawing/2014/main" id="{CDB1BD30-F75A-402E-9D8B-40FB2A2189A5}"/>
              </a:ext>
            </a:extLst>
          </p:cNvPr>
          <p:cNvSpPr>
            <a:spLocks noGrp="1" noChangeArrowheads="1"/>
          </p:cNvSpPr>
          <p:nvPr>
            <p:custDataLst>
              <p:tags r:id="rId6"/>
            </p:custDataLst>
          </p:nvPr>
        </p:nvSpPr>
        <p:spPr bwMode="auto">
          <a:xfrm>
            <a:off x="4478338" y="1484313"/>
            <a:ext cx="1155700" cy="2603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anchor="ctr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</a:pPr>
            <a:fld id="{18932F0F-35A2-49E9-9805-81674B15BC83}" type="datetime'''''F''''''''''''''''''''''''''e''''''''''''''''b'''''''''''''">
              <a:rPr lang="en-US" altLang="en-US" sz="1400" b="1" smtClean="0"/>
              <a:pPr/>
              <a:t>Feb</a:t>
            </a:fld>
            <a:endParaRPr lang="en-US" sz="1400" b="1" noProof="0" dirty="0">
              <a:sym typeface="+mn-lt"/>
            </a:endParaRPr>
          </a:p>
        </p:txBody>
      </p:sp>
      <p:sp>
        <p:nvSpPr>
          <p:cNvPr id="237" name="Rectangle 3">
            <a:extLst>
              <a:ext uri="{FF2B5EF4-FFF2-40B4-BE49-F238E27FC236}">
                <a16:creationId xmlns:a16="http://schemas.microsoft.com/office/drawing/2014/main" id="{198264E2-1FF2-453C-8234-86DAA5CC45A2}"/>
              </a:ext>
            </a:extLst>
          </p:cNvPr>
          <p:cNvSpPr>
            <a:spLocks noGrp="1" noChangeArrowheads="1"/>
          </p:cNvSpPr>
          <p:nvPr>
            <p:custDataLst>
              <p:tags r:id="rId7"/>
            </p:custDataLst>
          </p:nvPr>
        </p:nvSpPr>
        <p:spPr bwMode="auto">
          <a:xfrm>
            <a:off x="5634038" y="1484313"/>
            <a:ext cx="1236663" cy="2603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anchor="ctr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</a:pPr>
            <a:fld id="{8BFF7F9F-E14E-4385-B39B-5B1605C46158}" type="datetime'''''''''''M''''''''''''''a''''''''''r'''''''''">
              <a:rPr lang="en-US" altLang="en-US" sz="1400" b="1" smtClean="0"/>
              <a:pPr/>
              <a:t>Mar</a:t>
            </a:fld>
            <a:endParaRPr lang="en-US" sz="1400" b="1" noProof="0" dirty="0">
              <a:sym typeface="+mn-lt"/>
            </a:endParaRPr>
          </a:p>
        </p:txBody>
      </p:sp>
      <p:sp>
        <p:nvSpPr>
          <p:cNvPr id="238" name="Rectangle 3">
            <a:extLst>
              <a:ext uri="{FF2B5EF4-FFF2-40B4-BE49-F238E27FC236}">
                <a16:creationId xmlns:a16="http://schemas.microsoft.com/office/drawing/2014/main" id="{E607E3BC-AD41-4350-88F3-4D7CA835B89D}"/>
              </a:ext>
            </a:extLst>
          </p:cNvPr>
          <p:cNvSpPr>
            <a:spLocks noGrp="1" noChangeArrowheads="1"/>
          </p:cNvSpPr>
          <p:nvPr>
            <p:custDataLst>
              <p:tags r:id="rId8"/>
            </p:custDataLst>
          </p:nvPr>
        </p:nvSpPr>
        <p:spPr bwMode="auto">
          <a:xfrm>
            <a:off x="6870700" y="1484313"/>
            <a:ext cx="1195388" cy="2603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anchor="ctr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</a:pPr>
            <a:fld id="{9034287F-8185-4DBD-B8EC-29E383ABB83D}" type="datetime'''''''''''''''''''''''''A''''p''''''''''''''r'''''''">
              <a:rPr lang="en-US" altLang="en-US" sz="1400" b="1" smtClean="0"/>
              <a:pPr/>
              <a:t>Apr</a:t>
            </a:fld>
            <a:endParaRPr lang="en-US" sz="1400" b="1" noProof="0" dirty="0">
              <a:sym typeface="+mn-lt"/>
            </a:endParaRPr>
          </a:p>
        </p:txBody>
      </p:sp>
      <p:sp>
        <p:nvSpPr>
          <p:cNvPr id="239" name="Rectangle 3">
            <a:extLst>
              <a:ext uri="{FF2B5EF4-FFF2-40B4-BE49-F238E27FC236}">
                <a16:creationId xmlns:a16="http://schemas.microsoft.com/office/drawing/2014/main" id="{EA4CDAB3-6AEC-43BB-9C81-637470B5DF26}"/>
              </a:ext>
            </a:extLst>
          </p:cNvPr>
          <p:cNvSpPr>
            <a:spLocks noGrp="1" noChangeArrowheads="1"/>
          </p:cNvSpPr>
          <p:nvPr>
            <p:custDataLst>
              <p:tags r:id="rId9"/>
            </p:custDataLst>
          </p:nvPr>
        </p:nvSpPr>
        <p:spPr bwMode="auto">
          <a:xfrm>
            <a:off x="8066088" y="1484313"/>
            <a:ext cx="1236663" cy="2603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anchor="ctr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</a:pPr>
            <a:fld id="{28D4BFE3-F443-4C98-9506-04055E9A45B8}" type="datetime'''''M''''a''''y'''''''''''''''''''''''''''''''''">
              <a:rPr lang="en-US" altLang="en-US" sz="1400" b="1" smtClean="0"/>
              <a:pPr/>
              <a:t>May</a:t>
            </a:fld>
            <a:endParaRPr lang="en-US" sz="1400" b="1" noProof="0" dirty="0">
              <a:sym typeface="+mn-lt"/>
            </a:endParaRPr>
          </a:p>
        </p:txBody>
      </p:sp>
      <p:sp>
        <p:nvSpPr>
          <p:cNvPr id="91" name="Rectangle 3">
            <a:extLst>
              <a:ext uri="{FF2B5EF4-FFF2-40B4-BE49-F238E27FC236}">
                <a16:creationId xmlns:a16="http://schemas.microsoft.com/office/drawing/2014/main" id="{48CC4D2D-DEA6-4D88-A7BD-7F8EC7FEA579}"/>
              </a:ext>
            </a:extLst>
          </p:cNvPr>
          <p:cNvSpPr>
            <a:spLocks noGrp="1" noChangeArrowheads="1"/>
          </p:cNvSpPr>
          <p:nvPr>
            <p:custDataLst>
              <p:tags r:id="rId10"/>
            </p:custDataLst>
          </p:nvPr>
        </p:nvSpPr>
        <p:spPr bwMode="auto">
          <a:xfrm>
            <a:off x="9302750" y="1484313"/>
            <a:ext cx="1195388" cy="2603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anchor="ctr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</a:pPr>
            <a:fld id="{B759821A-B16F-4BD1-9C91-1E7115921E0C}" type="datetime'J''''''''''''''u''''''''''''''''''n'''''''''''">
              <a:rPr lang="en-US" altLang="en-US" sz="1400" b="1" smtClean="0"/>
              <a:pPr/>
              <a:t>Jun</a:t>
            </a:fld>
            <a:endParaRPr lang="en-US" sz="1400" b="1" noProof="0" dirty="0">
              <a:sym typeface="+mn-lt"/>
            </a:endParaRPr>
          </a:p>
        </p:txBody>
      </p:sp>
      <p:sp>
        <p:nvSpPr>
          <p:cNvPr id="92" name="Rectangle 3">
            <a:extLst>
              <a:ext uri="{FF2B5EF4-FFF2-40B4-BE49-F238E27FC236}">
                <a16:creationId xmlns:a16="http://schemas.microsoft.com/office/drawing/2014/main" id="{F22C7230-7FE3-47F2-9528-902ECDBCF088}"/>
              </a:ext>
            </a:extLst>
          </p:cNvPr>
          <p:cNvSpPr>
            <a:spLocks noGrp="1" noChangeArrowheads="1"/>
          </p:cNvSpPr>
          <p:nvPr>
            <p:custDataLst>
              <p:tags r:id="rId11"/>
            </p:custDataLst>
          </p:nvPr>
        </p:nvSpPr>
        <p:spPr bwMode="auto">
          <a:xfrm>
            <a:off x="10498138" y="1484313"/>
            <a:ext cx="1236663" cy="2603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anchor="ctr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</a:pPr>
            <a:fld id="{237D0396-0740-4806-A32B-6E28AE4995DC}" type="datetime'''''''''''''''''''''''J''''''''''''''''''''ul'''''''''''">
              <a:rPr lang="en-US" altLang="en-US" sz="1400" b="1" smtClean="0"/>
              <a:pPr/>
              <a:t>Jul</a:t>
            </a:fld>
            <a:endParaRPr lang="en-US" sz="1400" b="1" noProof="0" dirty="0">
              <a:sym typeface="+mn-lt"/>
            </a:endParaRPr>
          </a:p>
        </p:txBody>
      </p:sp>
      <p:sp>
        <p:nvSpPr>
          <p:cNvPr id="98" name="Rectangle 3">
            <a:extLst>
              <a:ext uri="{FF2B5EF4-FFF2-40B4-BE49-F238E27FC236}">
                <a16:creationId xmlns:a16="http://schemas.microsoft.com/office/drawing/2014/main" id="{8C5295CB-2E57-42BE-8DD9-E4F7672C4A8F}"/>
              </a:ext>
            </a:extLst>
          </p:cNvPr>
          <p:cNvSpPr>
            <a:spLocks noGrp="1" noChangeArrowheads="1"/>
          </p:cNvSpPr>
          <p:nvPr>
            <p:custDataLst>
              <p:tags r:id="rId12"/>
            </p:custDataLst>
          </p:nvPr>
        </p:nvSpPr>
        <p:spPr bwMode="auto">
          <a:xfrm>
            <a:off x="2563812" y="1744663"/>
            <a:ext cx="39688" cy="2603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anchor="ctr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</a:pPr>
            <a:endParaRPr lang="en-US" sz="1400" b="1" noProof="0" dirty="0">
              <a:sym typeface="+mn-lt"/>
            </a:endParaRPr>
          </a:p>
        </p:txBody>
      </p:sp>
      <p:sp>
        <p:nvSpPr>
          <p:cNvPr id="210" name="Rectangle 3">
            <a:extLst>
              <a:ext uri="{FF2B5EF4-FFF2-40B4-BE49-F238E27FC236}">
                <a16:creationId xmlns:a16="http://schemas.microsoft.com/office/drawing/2014/main" id="{9FBF348E-0A6C-4C5A-9326-231458ADC5F6}"/>
              </a:ext>
            </a:extLst>
          </p:cNvPr>
          <p:cNvSpPr>
            <a:spLocks noGrp="1" noChangeArrowheads="1"/>
          </p:cNvSpPr>
          <p:nvPr>
            <p:custDataLst>
              <p:tags r:id="rId13"/>
            </p:custDataLst>
          </p:nvPr>
        </p:nvSpPr>
        <p:spPr bwMode="auto">
          <a:xfrm>
            <a:off x="2603500" y="1744663"/>
            <a:ext cx="279400" cy="2603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anchor="ctr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</a:pPr>
            <a:fld id="{19F581FB-820A-4F53-B52A-279DBE8524C0}" type="datetime'''''''''''''''''''''''''''''5''''''1'''''''''''''''''''">
              <a:rPr lang="en-US" altLang="en-US" sz="1400" b="1" smtClean="0"/>
              <a:pPr/>
              <a:t>51</a:t>
            </a:fld>
            <a:endParaRPr lang="en-US" sz="1400" b="1" noProof="0" dirty="0">
              <a:sym typeface="+mn-lt"/>
            </a:endParaRPr>
          </a:p>
        </p:txBody>
      </p:sp>
      <p:sp>
        <p:nvSpPr>
          <p:cNvPr id="211" name="Rectangle 3">
            <a:extLst>
              <a:ext uri="{FF2B5EF4-FFF2-40B4-BE49-F238E27FC236}">
                <a16:creationId xmlns:a16="http://schemas.microsoft.com/office/drawing/2014/main" id="{9061C48D-2375-403C-ACD7-738BB9321205}"/>
              </a:ext>
            </a:extLst>
          </p:cNvPr>
          <p:cNvSpPr>
            <a:spLocks noGrp="1" noChangeArrowheads="1"/>
          </p:cNvSpPr>
          <p:nvPr>
            <p:custDataLst>
              <p:tags r:id="rId14"/>
            </p:custDataLst>
          </p:nvPr>
        </p:nvSpPr>
        <p:spPr bwMode="auto">
          <a:xfrm>
            <a:off x="2882900" y="1744663"/>
            <a:ext cx="279400" cy="2603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anchor="ctr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</a:pPr>
            <a:fld id="{39318F9E-4E2C-48E3-BC11-8DF893A0B382}" type="datetime'''''''5''''''''''''''''''''''''''''''2'''''''">
              <a:rPr lang="en-US" altLang="en-US" sz="1400" b="1" smtClean="0"/>
              <a:pPr/>
              <a:t>52</a:t>
            </a:fld>
            <a:endParaRPr lang="en-US" sz="1400" b="1" noProof="0" dirty="0">
              <a:sym typeface="+mn-lt"/>
            </a:endParaRPr>
          </a:p>
        </p:txBody>
      </p:sp>
      <p:sp>
        <p:nvSpPr>
          <p:cNvPr id="212" name="Rectangle 3">
            <a:extLst>
              <a:ext uri="{FF2B5EF4-FFF2-40B4-BE49-F238E27FC236}">
                <a16:creationId xmlns:a16="http://schemas.microsoft.com/office/drawing/2014/main" id="{9F3B4A1A-98D3-4706-9305-56C18790AE18}"/>
              </a:ext>
            </a:extLst>
          </p:cNvPr>
          <p:cNvSpPr>
            <a:spLocks noGrp="1" noChangeArrowheads="1"/>
          </p:cNvSpPr>
          <p:nvPr>
            <p:custDataLst>
              <p:tags r:id="rId15"/>
            </p:custDataLst>
          </p:nvPr>
        </p:nvSpPr>
        <p:spPr bwMode="auto">
          <a:xfrm>
            <a:off x="3162300" y="1744663"/>
            <a:ext cx="279400" cy="2603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anchor="ctr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</a:pPr>
            <a:fld id="{0C6985C2-B695-497B-A0A5-D980C9097E5D}" type="datetime'''''''''''''''''''''''''''''''''''''0''''''''''''1'''''''">
              <a:rPr lang="en-US" altLang="en-US" sz="1400" b="1" smtClean="0"/>
              <a:pPr/>
              <a:t>01</a:t>
            </a:fld>
            <a:endParaRPr lang="en-US" sz="1400" b="1" noProof="0" dirty="0">
              <a:sym typeface="+mn-lt"/>
            </a:endParaRPr>
          </a:p>
        </p:txBody>
      </p:sp>
      <p:sp>
        <p:nvSpPr>
          <p:cNvPr id="213" name="Rectangle 3">
            <a:extLst>
              <a:ext uri="{FF2B5EF4-FFF2-40B4-BE49-F238E27FC236}">
                <a16:creationId xmlns:a16="http://schemas.microsoft.com/office/drawing/2014/main" id="{5D198EC9-2532-4E12-B935-87B7E495489C}"/>
              </a:ext>
            </a:extLst>
          </p:cNvPr>
          <p:cNvSpPr>
            <a:spLocks noGrp="1" noChangeArrowheads="1"/>
          </p:cNvSpPr>
          <p:nvPr>
            <p:custDataLst>
              <p:tags r:id="rId16"/>
            </p:custDataLst>
          </p:nvPr>
        </p:nvSpPr>
        <p:spPr bwMode="auto">
          <a:xfrm>
            <a:off x="3441700" y="1744663"/>
            <a:ext cx="277813" cy="2603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anchor="ctr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</a:pPr>
            <a:fld id="{6C77B0DE-45F6-4A59-B68C-51017841AF29}" type="datetime'''''0''''''''''''''''''''''2'''''''''">
              <a:rPr lang="en-US" altLang="en-US" sz="1400" b="1" smtClean="0"/>
              <a:pPr/>
              <a:t>02</a:t>
            </a:fld>
            <a:endParaRPr lang="en-US" sz="1400" b="1" noProof="0" dirty="0">
              <a:sym typeface="+mn-lt"/>
            </a:endParaRPr>
          </a:p>
        </p:txBody>
      </p:sp>
      <p:sp>
        <p:nvSpPr>
          <p:cNvPr id="214" name="Rectangle 3">
            <a:extLst>
              <a:ext uri="{FF2B5EF4-FFF2-40B4-BE49-F238E27FC236}">
                <a16:creationId xmlns:a16="http://schemas.microsoft.com/office/drawing/2014/main" id="{F6689EA5-D908-4B09-84F2-300642BC67D5}"/>
              </a:ext>
            </a:extLst>
          </p:cNvPr>
          <p:cNvSpPr>
            <a:spLocks noGrp="1" noChangeArrowheads="1"/>
          </p:cNvSpPr>
          <p:nvPr>
            <p:custDataLst>
              <p:tags r:id="rId17"/>
            </p:custDataLst>
          </p:nvPr>
        </p:nvSpPr>
        <p:spPr bwMode="auto">
          <a:xfrm>
            <a:off x="3719513" y="1744663"/>
            <a:ext cx="279400" cy="2603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anchor="ctr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</a:pPr>
            <a:fld id="{C7284519-DA9F-4759-B1A9-1DA228FBA8C8}" type="datetime'''''''''''''''''''''0''''''''3'''''''''''''''''''''''''''''''">
              <a:rPr lang="en-US" altLang="en-US" sz="1400" b="1" smtClean="0"/>
              <a:pPr/>
              <a:t>03</a:t>
            </a:fld>
            <a:endParaRPr lang="en-US" sz="1400" b="1" noProof="0" dirty="0">
              <a:sym typeface="+mn-lt"/>
            </a:endParaRPr>
          </a:p>
        </p:txBody>
      </p:sp>
      <p:sp>
        <p:nvSpPr>
          <p:cNvPr id="215" name="Rectangle 3">
            <a:extLst>
              <a:ext uri="{FF2B5EF4-FFF2-40B4-BE49-F238E27FC236}">
                <a16:creationId xmlns:a16="http://schemas.microsoft.com/office/drawing/2014/main" id="{57E09835-FD04-4D6F-809C-DFEA89983324}"/>
              </a:ext>
            </a:extLst>
          </p:cNvPr>
          <p:cNvSpPr>
            <a:spLocks noGrp="1" noChangeArrowheads="1"/>
          </p:cNvSpPr>
          <p:nvPr>
            <p:custDataLst>
              <p:tags r:id="rId18"/>
            </p:custDataLst>
          </p:nvPr>
        </p:nvSpPr>
        <p:spPr bwMode="auto">
          <a:xfrm>
            <a:off x="3998913" y="1744663"/>
            <a:ext cx="279400" cy="2603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anchor="ctr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</a:pPr>
            <a:fld id="{A71A150F-411E-4178-9782-1F662A8AC8C6}" type="datetime'''''''''''''''''''''0''''4'''''''''''''''''''''''''''''''''">
              <a:rPr lang="en-US" altLang="en-US" sz="1400" b="1" smtClean="0"/>
              <a:pPr/>
              <a:t>04</a:t>
            </a:fld>
            <a:endParaRPr lang="en-US" sz="1400" b="1" noProof="0" dirty="0">
              <a:sym typeface="+mn-lt"/>
            </a:endParaRPr>
          </a:p>
        </p:txBody>
      </p:sp>
      <p:sp>
        <p:nvSpPr>
          <p:cNvPr id="216" name="Rectangle 3">
            <a:extLst>
              <a:ext uri="{FF2B5EF4-FFF2-40B4-BE49-F238E27FC236}">
                <a16:creationId xmlns:a16="http://schemas.microsoft.com/office/drawing/2014/main" id="{58B79DB7-5617-4204-9723-BDB4E0841BDC}"/>
              </a:ext>
            </a:extLst>
          </p:cNvPr>
          <p:cNvSpPr>
            <a:spLocks noGrp="1" noChangeArrowheads="1"/>
          </p:cNvSpPr>
          <p:nvPr>
            <p:custDataLst>
              <p:tags r:id="rId19"/>
            </p:custDataLst>
          </p:nvPr>
        </p:nvSpPr>
        <p:spPr bwMode="auto">
          <a:xfrm>
            <a:off x="4278313" y="1744663"/>
            <a:ext cx="279400" cy="2603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anchor="ctr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</a:pPr>
            <a:fld id="{78B9C127-40AD-44B0-B39B-D552E1F080E4}" type="datetime'''''''''''''''''''''''''0''''''''5'''''''''''''''''''''''''">
              <a:rPr lang="en-US" altLang="en-US" sz="1400" b="1" smtClean="0"/>
              <a:pPr/>
              <a:t>05</a:t>
            </a:fld>
            <a:endParaRPr lang="en-US" sz="1400" b="1" noProof="0" dirty="0">
              <a:sym typeface="+mn-lt"/>
            </a:endParaRPr>
          </a:p>
        </p:txBody>
      </p:sp>
      <p:sp>
        <p:nvSpPr>
          <p:cNvPr id="217" name="Rectangle 3">
            <a:extLst>
              <a:ext uri="{FF2B5EF4-FFF2-40B4-BE49-F238E27FC236}">
                <a16:creationId xmlns:a16="http://schemas.microsoft.com/office/drawing/2014/main" id="{DC38BC71-0E75-467D-BF7D-E2AA40C11301}"/>
              </a:ext>
            </a:extLst>
          </p:cNvPr>
          <p:cNvSpPr>
            <a:spLocks noGrp="1" noChangeArrowheads="1"/>
          </p:cNvSpPr>
          <p:nvPr>
            <p:custDataLst>
              <p:tags r:id="rId20"/>
            </p:custDataLst>
          </p:nvPr>
        </p:nvSpPr>
        <p:spPr bwMode="auto">
          <a:xfrm>
            <a:off x="4557713" y="1744663"/>
            <a:ext cx="279400" cy="2603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anchor="ctr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</a:pPr>
            <a:fld id="{48112EBE-878E-449A-B37C-C189B21BD7DF}" type="datetime'''''''''''''''''''''0''''''''6'''''''''''">
              <a:rPr lang="en-US" altLang="en-US" sz="1400" b="1" smtClean="0"/>
              <a:pPr/>
              <a:t>06</a:t>
            </a:fld>
            <a:endParaRPr lang="en-US" sz="1400" b="1" noProof="0" dirty="0">
              <a:sym typeface="+mn-lt"/>
            </a:endParaRPr>
          </a:p>
        </p:txBody>
      </p:sp>
      <p:sp>
        <p:nvSpPr>
          <p:cNvPr id="218" name="Rectangle 3">
            <a:extLst>
              <a:ext uri="{FF2B5EF4-FFF2-40B4-BE49-F238E27FC236}">
                <a16:creationId xmlns:a16="http://schemas.microsoft.com/office/drawing/2014/main" id="{0B4F778D-672B-497E-ADAD-86EB0CA359EF}"/>
              </a:ext>
            </a:extLst>
          </p:cNvPr>
          <p:cNvSpPr>
            <a:spLocks noGrp="1" noChangeArrowheads="1"/>
          </p:cNvSpPr>
          <p:nvPr>
            <p:custDataLst>
              <p:tags r:id="rId21"/>
            </p:custDataLst>
          </p:nvPr>
        </p:nvSpPr>
        <p:spPr bwMode="auto">
          <a:xfrm>
            <a:off x="4837113" y="1744663"/>
            <a:ext cx="279400" cy="2603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anchor="ctr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</a:pPr>
            <a:fld id="{7D8127DB-8469-4C4B-804B-F2EE6EED12C5}" type="datetime'''''''''''''0''''''''''''''''''''''''''''''''''7'''">
              <a:rPr lang="en-US" altLang="en-US" sz="1400" b="1" smtClean="0"/>
              <a:pPr/>
              <a:t>07</a:t>
            </a:fld>
            <a:endParaRPr lang="en-US" sz="1400" b="1" noProof="0" dirty="0">
              <a:sym typeface="+mn-lt"/>
            </a:endParaRPr>
          </a:p>
        </p:txBody>
      </p:sp>
      <p:sp>
        <p:nvSpPr>
          <p:cNvPr id="219" name="Rectangle 3">
            <a:extLst>
              <a:ext uri="{FF2B5EF4-FFF2-40B4-BE49-F238E27FC236}">
                <a16:creationId xmlns:a16="http://schemas.microsoft.com/office/drawing/2014/main" id="{5884694E-9FA9-44DA-9F3A-F51B96557ABD}"/>
              </a:ext>
            </a:extLst>
          </p:cNvPr>
          <p:cNvSpPr>
            <a:spLocks noGrp="1" noChangeArrowheads="1"/>
          </p:cNvSpPr>
          <p:nvPr>
            <p:custDataLst>
              <p:tags r:id="rId22"/>
            </p:custDataLst>
          </p:nvPr>
        </p:nvSpPr>
        <p:spPr bwMode="auto">
          <a:xfrm>
            <a:off x="5116513" y="1744663"/>
            <a:ext cx="277813" cy="2603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anchor="ctr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</a:pPr>
            <a:fld id="{49D16592-F056-4372-A5CD-721056D4D169}" type="datetime'''''''''''''0''''''''''''''''''''''''''8'''''''''''''''''''">
              <a:rPr lang="en-US" altLang="en-US" sz="1400" b="1" smtClean="0"/>
              <a:pPr/>
              <a:t>08</a:t>
            </a:fld>
            <a:endParaRPr lang="en-US" sz="1400" b="1" noProof="0" dirty="0">
              <a:sym typeface="+mn-lt"/>
            </a:endParaRPr>
          </a:p>
        </p:txBody>
      </p:sp>
      <p:sp>
        <p:nvSpPr>
          <p:cNvPr id="220" name="Rectangle 3">
            <a:extLst>
              <a:ext uri="{FF2B5EF4-FFF2-40B4-BE49-F238E27FC236}">
                <a16:creationId xmlns:a16="http://schemas.microsoft.com/office/drawing/2014/main" id="{A0832242-02F7-4B06-B7EE-C9A9A5DEED22}"/>
              </a:ext>
            </a:extLst>
          </p:cNvPr>
          <p:cNvSpPr>
            <a:spLocks noGrp="1" noChangeArrowheads="1"/>
          </p:cNvSpPr>
          <p:nvPr>
            <p:custDataLst>
              <p:tags r:id="rId23"/>
            </p:custDataLst>
          </p:nvPr>
        </p:nvSpPr>
        <p:spPr bwMode="auto">
          <a:xfrm>
            <a:off x="5394325" y="1744663"/>
            <a:ext cx="279400" cy="2603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anchor="ctr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</a:pPr>
            <a:fld id="{9EEC8E01-F516-48E8-BDED-F7FDD8135243}" type="datetime'''''''''''''0''''''''''9'''''''''''''''''''''''''''''''''''">
              <a:rPr lang="en-US" altLang="en-US" sz="1400" b="1" smtClean="0"/>
              <a:pPr/>
              <a:t>09</a:t>
            </a:fld>
            <a:endParaRPr lang="en-US" sz="1400" b="1" noProof="0" dirty="0">
              <a:sym typeface="+mn-lt"/>
            </a:endParaRPr>
          </a:p>
        </p:txBody>
      </p:sp>
      <p:sp>
        <p:nvSpPr>
          <p:cNvPr id="221" name="Rectangle 3">
            <a:extLst>
              <a:ext uri="{FF2B5EF4-FFF2-40B4-BE49-F238E27FC236}">
                <a16:creationId xmlns:a16="http://schemas.microsoft.com/office/drawing/2014/main" id="{4E44B837-A58D-4F9C-AAE2-CC8C5A777C5C}"/>
              </a:ext>
            </a:extLst>
          </p:cNvPr>
          <p:cNvSpPr>
            <a:spLocks noGrp="1" noChangeArrowheads="1"/>
          </p:cNvSpPr>
          <p:nvPr>
            <p:custDataLst>
              <p:tags r:id="rId24"/>
            </p:custDataLst>
          </p:nvPr>
        </p:nvSpPr>
        <p:spPr bwMode="auto">
          <a:xfrm>
            <a:off x="5673725" y="1744663"/>
            <a:ext cx="279400" cy="2603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anchor="ctr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</a:pPr>
            <a:fld id="{0F294955-EE5F-4693-BB1B-A586C36A6548}" type="datetime'''''''''''''''''''''''''''''''1''0'''''''''''''">
              <a:rPr lang="en-US" altLang="en-US" sz="1400" b="1" smtClean="0"/>
              <a:pPr/>
              <a:t>10</a:t>
            </a:fld>
            <a:endParaRPr lang="en-US" sz="1400" b="1" noProof="0" dirty="0">
              <a:sym typeface="+mn-lt"/>
            </a:endParaRPr>
          </a:p>
        </p:txBody>
      </p:sp>
      <p:sp>
        <p:nvSpPr>
          <p:cNvPr id="222" name="Rectangle 3">
            <a:extLst>
              <a:ext uri="{FF2B5EF4-FFF2-40B4-BE49-F238E27FC236}">
                <a16:creationId xmlns:a16="http://schemas.microsoft.com/office/drawing/2014/main" id="{52AEF03B-F20A-4C8B-9975-B379817E5546}"/>
              </a:ext>
            </a:extLst>
          </p:cNvPr>
          <p:cNvSpPr>
            <a:spLocks noGrp="1" noChangeArrowheads="1"/>
          </p:cNvSpPr>
          <p:nvPr>
            <p:custDataLst>
              <p:tags r:id="rId25"/>
            </p:custDataLst>
          </p:nvPr>
        </p:nvSpPr>
        <p:spPr bwMode="auto">
          <a:xfrm>
            <a:off x="5953125" y="1744663"/>
            <a:ext cx="279400" cy="2603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anchor="ctr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</a:pPr>
            <a:fld id="{199E3829-5382-46D8-89E6-2EF5E1658517}" type="datetime'''''''''''''''''''''''''11'''''''''''">
              <a:rPr lang="en-US" altLang="en-US" sz="1400" b="1" smtClean="0"/>
              <a:pPr/>
              <a:t>11</a:t>
            </a:fld>
            <a:endParaRPr lang="en-US" sz="1400" b="1" noProof="0" dirty="0">
              <a:sym typeface="+mn-lt"/>
            </a:endParaRPr>
          </a:p>
        </p:txBody>
      </p:sp>
      <p:sp>
        <p:nvSpPr>
          <p:cNvPr id="223" name="Rectangle 3">
            <a:extLst>
              <a:ext uri="{FF2B5EF4-FFF2-40B4-BE49-F238E27FC236}">
                <a16:creationId xmlns:a16="http://schemas.microsoft.com/office/drawing/2014/main" id="{6070EF67-A3D8-4C81-8335-9CAA05BA83E6}"/>
              </a:ext>
            </a:extLst>
          </p:cNvPr>
          <p:cNvSpPr>
            <a:spLocks noGrp="1" noChangeArrowheads="1"/>
          </p:cNvSpPr>
          <p:nvPr>
            <p:custDataLst>
              <p:tags r:id="rId26"/>
            </p:custDataLst>
          </p:nvPr>
        </p:nvSpPr>
        <p:spPr bwMode="auto">
          <a:xfrm>
            <a:off x="6232525" y="1744663"/>
            <a:ext cx="279400" cy="2603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anchor="ctr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</a:pPr>
            <a:fld id="{007A2CFE-901E-4AEA-9B18-2CEDCDA8827D}" type="datetime'''''''''''''''''''''''''''''''''''''''''12'''''''''''''''''''">
              <a:rPr lang="en-US" altLang="en-US" sz="1400" b="1" smtClean="0"/>
              <a:pPr/>
              <a:t>12</a:t>
            </a:fld>
            <a:endParaRPr lang="en-US" sz="1400" b="1" noProof="0" dirty="0">
              <a:sym typeface="+mn-lt"/>
            </a:endParaRPr>
          </a:p>
        </p:txBody>
      </p:sp>
      <p:sp>
        <p:nvSpPr>
          <p:cNvPr id="224" name="Rectangle 3">
            <a:extLst>
              <a:ext uri="{FF2B5EF4-FFF2-40B4-BE49-F238E27FC236}">
                <a16:creationId xmlns:a16="http://schemas.microsoft.com/office/drawing/2014/main" id="{94740ABC-FA51-4BD3-9631-5E3FB8F85094}"/>
              </a:ext>
            </a:extLst>
          </p:cNvPr>
          <p:cNvSpPr>
            <a:spLocks noGrp="1" noChangeArrowheads="1"/>
          </p:cNvSpPr>
          <p:nvPr>
            <p:custDataLst>
              <p:tags r:id="rId27"/>
            </p:custDataLst>
          </p:nvPr>
        </p:nvSpPr>
        <p:spPr bwMode="auto">
          <a:xfrm>
            <a:off x="6511925" y="1744663"/>
            <a:ext cx="277813" cy="2603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anchor="ctr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</a:pPr>
            <a:fld id="{5BDCB485-473C-4377-A52B-7FF078EC1326}" type="datetime'''''''''''''''''''''''''''''1''''''''3'''">
              <a:rPr lang="en-US" altLang="en-US" sz="1400" b="1" smtClean="0"/>
              <a:pPr/>
              <a:t>13</a:t>
            </a:fld>
            <a:endParaRPr lang="en-US" sz="1400" b="1" noProof="0" dirty="0">
              <a:sym typeface="+mn-lt"/>
            </a:endParaRPr>
          </a:p>
        </p:txBody>
      </p:sp>
      <p:sp>
        <p:nvSpPr>
          <p:cNvPr id="225" name="Rectangle 3">
            <a:extLst>
              <a:ext uri="{FF2B5EF4-FFF2-40B4-BE49-F238E27FC236}">
                <a16:creationId xmlns:a16="http://schemas.microsoft.com/office/drawing/2014/main" id="{CE5ACEFE-67F8-4E50-9030-401DAE3D8E61}"/>
              </a:ext>
            </a:extLst>
          </p:cNvPr>
          <p:cNvSpPr>
            <a:spLocks noGrp="1" noChangeArrowheads="1"/>
          </p:cNvSpPr>
          <p:nvPr>
            <p:custDataLst>
              <p:tags r:id="rId28"/>
            </p:custDataLst>
          </p:nvPr>
        </p:nvSpPr>
        <p:spPr bwMode="auto">
          <a:xfrm>
            <a:off x="6789738" y="1744663"/>
            <a:ext cx="279400" cy="2603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anchor="ctr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</a:pPr>
            <a:fld id="{3FE2993F-6A58-4D66-A625-9673E02C5489}" type="datetime'''''''''''''''''''''''''''''''''''''''''''1''''''''''''4'">
              <a:rPr lang="en-US" altLang="en-US" sz="1400" b="1" smtClean="0"/>
              <a:pPr/>
              <a:t>14</a:t>
            </a:fld>
            <a:endParaRPr lang="en-US" sz="1400" b="1" noProof="0" dirty="0">
              <a:sym typeface="+mn-lt"/>
            </a:endParaRPr>
          </a:p>
        </p:txBody>
      </p:sp>
      <p:sp>
        <p:nvSpPr>
          <p:cNvPr id="226" name="Rectangle 3">
            <a:extLst>
              <a:ext uri="{FF2B5EF4-FFF2-40B4-BE49-F238E27FC236}">
                <a16:creationId xmlns:a16="http://schemas.microsoft.com/office/drawing/2014/main" id="{396609DE-7BCC-43D8-8B6D-222A83E92EC7}"/>
              </a:ext>
            </a:extLst>
          </p:cNvPr>
          <p:cNvSpPr>
            <a:spLocks noGrp="1" noChangeArrowheads="1"/>
          </p:cNvSpPr>
          <p:nvPr>
            <p:custDataLst>
              <p:tags r:id="rId29"/>
            </p:custDataLst>
          </p:nvPr>
        </p:nvSpPr>
        <p:spPr bwMode="auto">
          <a:xfrm>
            <a:off x="7069138" y="1744663"/>
            <a:ext cx="279400" cy="2603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anchor="ctr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</a:pPr>
            <a:fld id="{A827B442-C36E-4AFB-9250-0C32BEB4EB06}" type="datetime'''''''''''''''1''''''''''''5'''''''''''''''''''">
              <a:rPr lang="en-US" altLang="en-US" sz="1400" b="1" smtClean="0"/>
              <a:pPr/>
              <a:t>15</a:t>
            </a:fld>
            <a:endParaRPr lang="en-US" sz="1400" b="1" noProof="0" dirty="0">
              <a:sym typeface="+mn-lt"/>
            </a:endParaRPr>
          </a:p>
        </p:txBody>
      </p:sp>
      <p:sp>
        <p:nvSpPr>
          <p:cNvPr id="227" name="Rectangle 3">
            <a:extLst>
              <a:ext uri="{FF2B5EF4-FFF2-40B4-BE49-F238E27FC236}">
                <a16:creationId xmlns:a16="http://schemas.microsoft.com/office/drawing/2014/main" id="{038874C3-1E48-4A45-B59D-9B74D21ADE00}"/>
              </a:ext>
            </a:extLst>
          </p:cNvPr>
          <p:cNvSpPr>
            <a:spLocks noGrp="1" noChangeArrowheads="1"/>
          </p:cNvSpPr>
          <p:nvPr>
            <p:custDataLst>
              <p:tags r:id="rId30"/>
            </p:custDataLst>
          </p:nvPr>
        </p:nvSpPr>
        <p:spPr bwMode="auto">
          <a:xfrm>
            <a:off x="7348538" y="1744663"/>
            <a:ext cx="279400" cy="2603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anchor="ctr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</a:pPr>
            <a:fld id="{9B2C58FC-470B-459C-9922-E6971279FBD8}" type="datetime'''''''''''''''''''''''''''''''''1''''''6'''''''''''''''">
              <a:rPr lang="en-US" altLang="en-US" sz="1400" b="1" smtClean="0"/>
              <a:pPr/>
              <a:t>16</a:t>
            </a:fld>
            <a:endParaRPr lang="en-US" sz="1400" b="1" noProof="0" dirty="0">
              <a:sym typeface="+mn-lt"/>
            </a:endParaRPr>
          </a:p>
        </p:txBody>
      </p:sp>
      <p:sp>
        <p:nvSpPr>
          <p:cNvPr id="228" name="Rectangle 3">
            <a:extLst>
              <a:ext uri="{FF2B5EF4-FFF2-40B4-BE49-F238E27FC236}">
                <a16:creationId xmlns:a16="http://schemas.microsoft.com/office/drawing/2014/main" id="{94A72D9A-2322-4080-8CFD-A56EE7A13F8E}"/>
              </a:ext>
            </a:extLst>
          </p:cNvPr>
          <p:cNvSpPr>
            <a:spLocks noGrp="1" noChangeArrowheads="1"/>
          </p:cNvSpPr>
          <p:nvPr>
            <p:custDataLst>
              <p:tags r:id="rId31"/>
            </p:custDataLst>
          </p:nvPr>
        </p:nvSpPr>
        <p:spPr bwMode="auto">
          <a:xfrm>
            <a:off x="7627938" y="1744663"/>
            <a:ext cx="279400" cy="2603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anchor="ctr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</a:pPr>
            <a:fld id="{E3AF98D6-821F-4100-8845-F64DDA7BAE36}" type="datetime'''''''''''''''''''''''''''''''''1''''''''''7'''''''''''''''''">
              <a:rPr lang="en-US" altLang="en-US" sz="1400" b="1" smtClean="0"/>
              <a:pPr/>
              <a:t>17</a:t>
            </a:fld>
            <a:endParaRPr lang="en-US" sz="1400" b="1" noProof="0" dirty="0">
              <a:sym typeface="+mn-lt"/>
            </a:endParaRPr>
          </a:p>
        </p:txBody>
      </p:sp>
      <p:sp>
        <p:nvSpPr>
          <p:cNvPr id="229" name="Rectangle 3">
            <a:extLst>
              <a:ext uri="{FF2B5EF4-FFF2-40B4-BE49-F238E27FC236}">
                <a16:creationId xmlns:a16="http://schemas.microsoft.com/office/drawing/2014/main" id="{8D3B6812-5A6B-4CE8-848E-B4C195B2490D}"/>
              </a:ext>
            </a:extLst>
          </p:cNvPr>
          <p:cNvSpPr>
            <a:spLocks noGrp="1" noChangeArrowheads="1"/>
          </p:cNvSpPr>
          <p:nvPr>
            <p:custDataLst>
              <p:tags r:id="rId32"/>
            </p:custDataLst>
          </p:nvPr>
        </p:nvSpPr>
        <p:spPr bwMode="auto">
          <a:xfrm>
            <a:off x="7907338" y="1744663"/>
            <a:ext cx="279400" cy="2603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anchor="ctr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</a:pPr>
            <a:fld id="{1E2B4657-1276-4A20-90C5-2D6350A2B4BB}" type="datetime'''1''''''''''''''''''8'''''''''''''''''''''''''''''''">
              <a:rPr lang="en-US" altLang="en-US" sz="1400" b="1" smtClean="0"/>
              <a:pPr/>
              <a:t>18</a:t>
            </a:fld>
            <a:endParaRPr lang="en-US" sz="1400" b="1" noProof="0" dirty="0">
              <a:sym typeface="+mn-lt"/>
            </a:endParaRPr>
          </a:p>
        </p:txBody>
      </p:sp>
      <p:sp>
        <p:nvSpPr>
          <p:cNvPr id="230" name="Rectangle 3">
            <a:extLst>
              <a:ext uri="{FF2B5EF4-FFF2-40B4-BE49-F238E27FC236}">
                <a16:creationId xmlns:a16="http://schemas.microsoft.com/office/drawing/2014/main" id="{D93FA14C-2CE6-4FAC-B0F4-02C277AE271E}"/>
              </a:ext>
            </a:extLst>
          </p:cNvPr>
          <p:cNvSpPr>
            <a:spLocks noGrp="1" noChangeArrowheads="1"/>
          </p:cNvSpPr>
          <p:nvPr>
            <p:custDataLst>
              <p:tags r:id="rId33"/>
            </p:custDataLst>
          </p:nvPr>
        </p:nvSpPr>
        <p:spPr bwMode="auto">
          <a:xfrm>
            <a:off x="8186738" y="1744663"/>
            <a:ext cx="277813" cy="2603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anchor="ctr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</a:pPr>
            <a:fld id="{6B06CFD1-4946-4DF7-AA8A-0243139BC32E}" type="datetime'''''19'''''''''''''''''">
              <a:rPr lang="en-US" altLang="en-US" sz="1400" b="1" smtClean="0"/>
              <a:pPr/>
              <a:t>19</a:t>
            </a:fld>
            <a:endParaRPr lang="en-US" sz="1400" b="1" noProof="0" dirty="0">
              <a:sym typeface="+mn-lt"/>
            </a:endParaRPr>
          </a:p>
        </p:txBody>
      </p:sp>
      <p:sp>
        <p:nvSpPr>
          <p:cNvPr id="231" name="Rectangle 3">
            <a:extLst>
              <a:ext uri="{FF2B5EF4-FFF2-40B4-BE49-F238E27FC236}">
                <a16:creationId xmlns:a16="http://schemas.microsoft.com/office/drawing/2014/main" id="{4031B4EC-3825-4CDE-859A-B3B170BD129F}"/>
              </a:ext>
            </a:extLst>
          </p:cNvPr>
          <p:cNvSpPr>
            <a:spLocks noGrp="1" noChangeArrowheads="1"/>
          </p:cNvSpPr>
          <p:nvPr>
            <p:custDataLst>
              <p:tags r:id="rId34"/>
            </p:custDataLst>
          </p:nvPr>
        </p:nvSpPr>
        <p:spPr bwMode="auto">
          <a:xfrm>
            <a:off x="8464550" y="1744663"/>
            <a:ext cx="279400" cy="2603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anchor="ctr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</a:pPr>
            <a:fld id="{E3A099CB-DFF8-4CD7-A674-218DC99D1CD0}" type="datetime'''''''''2''''0'''">
              <a:rPr lang="en-US" altLang="en-US" sz="1400" b="1" smtClean="0"/>
              <a:pPr/>
              <a:t>20</a:t>
            </a:fld>
            <a:endParaRPr lang="en-US" sz="1400" b="1" noProof="0" dirty="0">
              <a:sym typeface="+mn-lt"/>
            </a:endParaRPr>
          </a:p>
        </p:txBody>
      </p:sp>
      <p:sp>
        <p:nvSpPr>
          <p:cNvPr id="232" name="Rectangle 3">
            <a:extLst>
              <a:ext uri="{FF2B5EF4-FFF2-40B4-BE49-F238E27FC236}">
                <a16:creationId xmlns:a16="http://schemas.microsoft.com/office/drawing/2014/main" id="{E0D794A1-4B09-4432-8154-C29D31FFD1DB}"/>
              </a:ext>
            </a:extLst>
          </p:cNvPr>
          <p:cNvSpPr>
            <a:spLocks noGrp="1" noChangeArrowheads="1"/>
          </p:cNvSpPr>
          <p:nvPr>
            <p:custDataLst>
              <p:tags r:id="rId35"/>
            </p:custDataLst>
          </p:nvPr>
        </p:nvSpPr>
        <p:spPr bwMode="auto">
          <a:xfrm>
            <a:off x="8743950" y="1744663"/>
            <a:ext cx="279400" cy="2603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anchor="ctr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</a:pPr>
            <a:fld id="{7B191B47-4CA1-4802-9BB7-C49CC77D0B3B}" type="datetime'''''''''''''21'''''''''''''''''''''''''''''''''''''''">
              <a:rPr lang="en-US" altLang="en-US" sz="1400" b="1" smtClean="0"/>
              <a:pPr/>
              <a:t>21</a:t>
            </a:fld>
            <a:endParaRPr lang="en-US" sz="1400" b="1" noProof="0" dirty="0">
              <a:sym typeface="+mn-lt"/>
            </a:endParaRPr>
          </a:p>
        </p:txBody>
      </p:sp>
      <p:sp>
        <p:nvSpPr>
          <p:cNvPr id="233" name="Rectangle 3">
            <a:extLst>
              <a:ext uri="{FF2B5EF4-FFF2-40B4-BE49-F238E27FC236}">
                <a16:creationId xmlns:a16="http://schemas.microsoft.com/office/drawing/2014/main" id="{F84884FE-17FC-40D8-876B-AC5EB8503E86}"/>
              </a:ext>
            </a:extLst>
          </p:cNvPr>
          <p:cNvSpPr>
            <a:spLocks noGrp="1" noChangeArrowheads="1"/>
          </p:cNvSpPr>
          <p:nvPr>
            <p:custDataLst>
              <p:tags r:id="rId36"/>
            </p:custDataLst>
          </p:nvPr>
        </p:nvSpPr>
        <p:spPr bwMode="auto">
          <a:xfrm>
            <a:off x="9023350" y="1744663"/>
            <a:ext cx="279400" cy="2603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anchor="ctr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</a:pPr>
            <a:fld id="{04213288-91E1-437B-BEA0-FD19C41B044A}" type="datetime'''''''''2''''''''''''''''''''''''2'''''''''''''''''">
              <a:rPr lang="en-US" altLang="en-US" sz="1400" b="1" smtClean="0"/>
              <a:pPr/>
              <a:t>22</a:t>
            </a:fld>
            <a:endParaRPr lang="en-US" sz="1400" b="1" noProof="0" dirty="0">
              <a:sym typeface="+mn-lt"/>
            </a:endParaRPr>
          </a:p>
        </p:txBody>
      </p:sp>
      <p:sp>
        <p:nvSpPr>
          <p:cNvPr id="82" name="Rectangle 3">
            <a:extLst>
              <a:ext uri="{FF2B5EF4-FFF2-40B4-BE49-F238E27FC236}">
                <a16:creationId xmlns:a16="http://schemas.microsoft.com/office/drawing/2014/main" id="{B9FE4175-80C8-4BFA-A2BD-882ACDE12DF5}"/>
              </a:ext>
            </a:extLst>
          </p:cNvPr>
          <p:cNvSpPr>
            <a:spLocks noGrp="1" noChangeArrowheads="1"/>
          </p:cNvSpPr>
          <p:nvPr>
            <p:custDataLst>
              <p:tags r:id="rId37"/>
            </p:custDataLst>
          </p:nvPr>
        </p:nvSpPr>
        <p:spPr bwMode="auto">
          <a:xfrm>
            <a:off x="9302750" y="1744663"/>
            <a:ext cx="279400" cy="2603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anchor="ctr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</a:pPr>
            <a:fld id="{6CD3C5C8-C1E6-4A02-BF85-23F9A4E890FB}" type="datetime'''''''''''2''''''''''''3'''''''''''''''''''''''''''''''''''">
              <a:rPr lang="en-US" altLang="en-US" sz="1400" b="1" smtClean="0"/>
              <a:pPr/>
              <a:t>23</a:t>
            </a:fld>
            <a:endParaRPr lang="en-US" sz="1400" b="1" noProof="0" dirty="0">
              <a:sym typeface="+mn-lt"/>
            </a:endParaRPr>
          </a:p>
        </p:txBody>
      </p:sp>
      <p:sp>
        <p:nvSpPr>
          <p:cNvPr id="83" name="Rectangle 3">
            <a:extLst>
              <a:ext uri="{FF2B5EF4-FFF2-40B4-BE49-F238E27FC236}">
                <a16:creationId xmlns:a16="http://schemas.microsoft.com/office/drawing/2014/main" id="{C3A488EF-624A-4392-813F-2BBF63D22719}"/>
              </a:ext>
            </a:extLst>
          </p:cNvPr>
          <p:cNvSpPr>
            <a:spLocks noGrp="1" noChangeArrowheads="1"/>
          </p:cNvSpPr>
          <p:nvPr>
            <p:custDataLst>
              <p:tags r:id="rId38"/>
            </p:custDataLst>
          </p:nvPr>
        </p:nvSpPr>
        <p:spPr bwMode="auto">
          <a:xfrm>
            <a:off x="9582150" y="1744663"/>
            <a:ext cx="277813" cy="2603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anchor="ctr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</a:pPr>
            <a:fld id="{0458228F-483D-42F3-9169-F9B7444D0704}" type="datetime'''''''''''''''''''''''''''''''''''2''4'''''''''">
              <a:rPr lang="en-US" altLang="en-US" sz="1400" b="1" smtClean="0"/>
              <a:pPr/>
              <a:t>24</a:t>
            </a:fld>
            <a:endParaRPr lang="en-US" sz="1400" b="1" noProof="0" dirty="0">
              <a:sym typeface="+mn-lt"/>
            </a:endParaRPr>
          </a:p>
        </p:txBody>
      </p:sp>
      <p:sp>
        <p:nvSpPr>
          <p:cNvPr id="84" name="Rectangle 3">
            <a:extLst>
              <a:ext uri="{FF2B5EF4-FFF2-40B4-BE49-F238E27FC236}">
                <a16:creationId xmlns:a16="http://schemas.microsoft.com/office/drawing/2014/main" id="{1AD1FC29-0D15-4798-8993-5BA76A89FF61}"/>
              </a:ext>
            </a:extLst>
          </p:cNvPr>
          <p:cNvSpPr>
            <a:spLocks noGrp="1" noChangeArrowheads="1"/>
          </p:cNvSpPr>
          <p:nvPr>
            <p:custDataLst>
              <p:tags r:id="rId39"/>
            </p:custDataLst>
          </p:nvPr>
        </p:nvSpPr>
        <p:spPr bwMode="auto">
          <a:xfrm>
            <a:off x="9859963" y="1744663"/>
            <a:ext cx="279400" cy="2603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anchor="ctr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</a:pPr>
            <a:fld id="{EAF7D33D-D08F-4BC4-A4E4-E5103E54843B}" type="datetime'''''''''''''''''''''''''''''''''''''''''''''''25'''''''''''''">
              <a:rPr lang="en-US" altLang="en-US" sz="1400" b="1" smtClean="0"/>
              <a:pPr/>
              <a:t>25</a:t>
            </a:fld>
            <a:endParaRPr lang="en-US" sz="1400" b="1" noProof="0" dirty="0">
              <a:sym typeface="+mn-lt"/>
            </a:endParaRPr>
          </a:p>
        </p:txBody>
      </p:sp>
      <p:sp>
        <p:nvSpPr>
          <p:cNvPr id="85" name="Rectangle 3">
            <a:extLst>
              <a:ext uri="{FF2B5EF4-FFF2-40B4-BE49-F238E27FC236}">
                <a16:creationId xmlns:a16="http://schemas.microsoft.com/office/drawing/2014/main" id="{6D99977B-78BE-45CA-83CD-EB5E3DF68D1D}"/>
              </a:ext>
            </a:extLst>
          </p:cNvPr>
          <p:cNvSpPr>
            <a:spLocks noGrp="1" noChangeArrowheads="1"/>
          </p:cNvSpPr>
          <p:nvPr>
            <p:custDataLst>
              <p:tags r:id="rId40"/>
            </p:custDataLst>
          </p:nvPr>
        </p:nvSpPr>
        <p:spPr bwMode="auto">
          <a:xfrm>
            <a:off x="10139363" y="1744663"/>
            <a:ext cx="279400" cy="2603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anchor="ctr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</a:pPr>
            <a:fld id="{34F676D8-45C4-4BEA-B238-E3D712AC5C9C}" type="datetime'''''2''''''''''''''''''''''6'''''''''''''">
              <a:rPr lang="en-US" altLang="en-US" sz="1400" b="1" smtClean="0"/>
              <a:pPr/>
              <a:t>26</a:t>
            </a:fld>
            <a:endParaRPr lang="en-US" sz="1400" b="1" noProof="0" dirty="0">
              <a:sym typeface="+mn-lt"/>
            </a:endParaRPr>
          </a:p>
        </p:txBody>
      </p:sp>
      <p:sp>
        <p:nvSpPr>
          <p:cNvPr id="86" name="Rectangle 3">
            <a:extLst>
              <a:ext uri="{FF2B5EF4-FFF2-40B4-BE49-F238E27FC236}">
                <a16:creationId xmlns:a16="http://schemas.microsoft.com/office/drawing/2014/main" id="{FDD07551-09D7-4C45-9BCF-683260AD434E}"/>
              </a:ext>
            </a:extLst>
          </p:cNvPr>
          <p:cNvSpPr>
            <a:spLocks noGrp="1" noChangeArrowheads="1"/>
          </p:cNvSpPr>
          <p:nvPr>
            <p:custDataLst>
              <p:tags r:id="rId41"/>
            </p:custDataLst>
          </p:nvPr>
        </p:nvSpPr>
        <p:spPr bwMode="auto">
          <a:xfrm>
            <a:off x="10418763" y="1744663"/>
            <a:ext cx="279400" cy="2603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anchor="ctr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</a:pPr>
            <a:fld id="{7D62EB11-B402-40F9-95C2-328993612C0C}" type="datetime'''''''''2''''''''''''''''''''''''''7'">
              <a:rPr lang="en-US" altLang="en-US" sz="1400" b="1" smtClean="0"/>
              <a:pPr/>
              <a:t>27</a:t>
            </a:fld>
            <a:endParaRPr lang="en-US" sz="1400" b="1" noProof="0" dirty="0">
              <a:sym typeface="+mn-lt"/>
            </a:endParaRPr>
          </a:p>
        </p:txBody>
      </p:sp>
      <p:sp>
        <p:nvSpPr>
          <p:cNvPr id="87" name="Rectangle 3">
            <a:extLst>
              <a:ext uri="{FF2B5EF4-FFF2-40B4-BE49-F238E27FC236}">
                <a16:creationId xmlns:a16="http://schemas.microsoft.com/office/drawing/2014/main" id="{5D75860D-B06C-4B35-A563-9936BD092A56}"/>
              </a:ext>
            </a:extLst>
          </p:cNvPr>
          <p:cNvSpPr>
            <a:spLocks noGrp="1" noChangeArrowheads="1"/>
          </p:cNvSpPr>
          <p:nvPr>
            <p:custDataLst>
              <p:tags r:id="rId42"/>
            </p:custDataLst>
          </p:nvPr>
        </p:nvSpPr>
        <p:spPr bwMode="auto">
          <a:xfrm>
            <a:off x="10698163" y="1744663"/>
            <a:ext cx="279400" cy="2603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anchor="ctr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</a:pPr>
            <a:fld id="{80982BA3-36EE-428F-91A7-0D9EC902BEB6}" type="datetime'''''''''''''''''''''''''2''''8'''''''''">
              <a:rPr lang="en-US" altLang="en-US" sz="1400" b="1" smtClean="0"/>
              <a:pPr/>
              <a:t>28</a:t>
            </a:fld>
            <a:endParaRPr lang="en-US" sz="1400" b="1" noProof="0" dirty="0">
              <a:sym typeface="+mn-lt"/>
            </a:endParaRPr>
          </a:p>
        </p:txBody>
      </p:sp>
      <p:sp>
        <p:nvSpPr>
          <p:cNvPr id="88" name="Rectangle 3">
            <a:extLst>
              <a:ext uri="{FF2B5EF4-FFF2-40B4-BE49-F238E27FC236}">
                <a16:creationId xmlns:a16="http://schemas.microsoft.com/office/drawing/2014/main" id="{6D76147C-B06C-47AD-9527-05322D2875DA}"/>
              </a:ext>
            </a:extLst>
          </p:cNvPr>
          <p:cNvSpPr>
            <a:spLocks noGrp="1" noChangeArrowheads="1"/>
          </p:cNvSpPr>
          <p:nvPr>
            <p:custDataLst>
              <p:tags r:id="rId43"/>
            </p:custDataLst>
          </p:nvPr>
        </p:nvSpPr>
        <p:spPr bwMode="auto">
          <a:xfrm>
            <a:off x="10977563" y="1744663"/>
            <a:ext cx="279400" cy="2603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anchor="ctr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</a:pPr>
            <a:fld id="{F8D4E198-D223-4DDA-B36A-AA584459AC6D}" type="datetime'''''''''''''''''''2''9'''''''''''''''''''''''''''''">
              <a:rPr lang="en-US" altLang="en-US" sz="1400" b="1" smtClean="0"/>
              <a:pPr/>
              <a:t>29</a:t>
            </a:fld>
            <a:endParaRPr lang="en-US" sz="1400" b="1" noProof="0" dirty="0">
              <a:sym typeface="+mn-lt"/>
            </a:endParaRPr>
          </a:p>
        </p:txBody>
      </p:sp>
      <p:sp>
        <p:nvSpPr>
          <p:cNvPr id="89" name="Rectangle 3">
            <a:extLst>
              <a:ext uri="{FF2B5EF4-FFF2-40B4-BE49-F238E27FC236}">
                <a16:creationId xmlns:a16="http://schemas.microsoft.com/office/drawing/2014/main" id="{F610AAFE-ED02-45AE-9F78-191BEE44B506}"/>
              </a:ext>
            </a:extLst>
          </p:cNvPr>
          <p:cNvSpPr>
            <a:spLocks noGrp="1" noChangeArrowheads="1"/>
          </p:cNvSpPr>
          <p:nvPr>
            <p:custDataLst>
              <p:tags r:id="rId44"/>
            </p:custDataLst>
          </p:nvPr>
        </p:nvSpPr>
        <p:spPr bwMode="auto">
          <a:xfrm>
            <a:off x="11256963" y="1744663"/>
            <a:ext cx="277813" cy="2603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anchor="ctr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</a:pPr>
            <a:fld id="{06D67538-1FDF-456E-AB81-3445232838CB}" type="datetime'''''''''''''''''''''''''''''3''''0'''''''">
              <a:rPr lang="en-US" altLang="en-US" sz="1400" b="1" smtClean="0"/>
              <a:pPr/>
              <a:t>30</a:t>
            </a:fld>
            <a:endParaRPr lang="en-US" sz="1400" b="1" noProof="0" dirty="0">
              <a:sym typeface="+mn-lt"/>
            </a:endParaRPr>
          </a:p>
        </p:txBody>
      </p:sp>
      <p:sp>
        <p:nvSpPr>
          <p:cNvPr id="90" name="Rectangle 3">
            <a:extLst>
              <a:ext uri="{FF2B5EF4-FFF2-40B4-BE49-F238E27FC236}">
                <a16:creationId xmlns:a16="http://schemas.microsoft.com/office/drawing/2014/main" id="{9C3730B4-0695-4EEB-8DD7-AECBCD027E72}"/>
              </a:ext>
            </a:extLst>
          </p:cNvPr>
          <p:cNvSpPr>
            <a:spLocks noGrp="1" noChangeArrowheads="1"/>
          </p:cNvSpPr>
          <p:nvPr>
            <p:custDataLst>
              <p:tags r:id="rId45"/>
            </p:custDataLst>
          </p:nvPr>
        </p:nvSpPr>
        <p:spPr bwMode="auto">
          <a:xfrm>
            <a:off x="11534775" y="1744663"/>
            <a:ext cx="200025" cy="260350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23813" rIns="0" bIns="23813" numCol="1" spcCol="0" anchor="ctr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 algn="ctr">
              <a:spcBef>
                <a:spcPct val="0"/>
              </a:spcBef>
            </a:pPr>
            <a:fld id="{E853CEE6-EBAC-4472-9769-018CB256A5AC}" type="datetime'''''''''''''''''''''3''''''''1'''''">
              <a:rPr lang="en-US" altLang="en-US" sz="1400" b="1" smtClean="0"/>
              <a:pPr/>
              <a:t>31</a:t>
            </a:fld>
            <a:endParaRPr lang="en-US" sz="1400" b="1" noProof="0" dirty="0">
              <a:sym typeface="+mn-lt"/>
            </a:endParaRPr>
          </a:p>
        </p:txBody>
      </p:sp>
      <p:cxnSp>
        <p:nvCxnSpPr>
          <p:cNvPr id="297" name="Gerader Verbinder 296">
            <a:extLst>
              <a:ext uri="{FF2B5EF4-FFF2-40B4-BE49-F238E27FC236}">
                <a16:creationId xmlns:a16="http://schemas.microsoft.com/office/drawing/2014/main" id="{D57EC065-26FE-462D-B277-F687834D9B0E}"/>
              </a:ext>
            </a:extLst>
          </p:cNvPr>
          <p:cNvCxnSpPr/>
          <p:nvPr>
            <p:custDataLst>
              <p:tags r:id="rId46"/>
            </p:custDataLst>
          </p:nvPr>
        </p:nvCxnSpPr>
        <p:spPr bwMode="auto">
          <a:xfrm>
            <a:off x="4478338" y="2005013"/>
            <a:ext cx="0" cy="39449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5CC1C5BB-75CF-451C-9E0A-211BD1DC7404}"/>
              </a:ext>
            </a:extLst>
          </p:cNvPr>
          <p:cNvCxnSpPr/>
          <p:nvPr>
            <p:custDataLst>
              <p:tags r:id="rId47"/>
            </p:custDataLst>
          </p:nvPr>
        </p:nvCxnSpPr>
        <p:spPr bwMode="auto">
          <a:xfrm>
            <a:off x="10498138" y="2005013"/>
            <a:ext cx="0" cy="3944937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6" name="Gerader Verbinder 295">
            <a:extLst>
              <a:ext uri="{FF2B5EF4-FFF2-40B4-BE49-F238E27FC236}">
                <a16:creationId xmlns:a16="http://schemas.microsoft.com/office/drawing/2014/main" id="{B96D776A-1146-4A07-B8B2-CBD5178B5259}"/>
              </a:ext>
            </a:extLst>
          </p:cNvPr>
          <p:cNvCxnSpPr/>
          <p:nvPr>
            <p:custDataLst>
              <p:tags r:id="rId48"/>
            </p:custDataLst>
          </p:nvPr>
        </p:nvCxnSpPr>
        <p:spPr bwMode="auto">
          <a:xfrm>
            <a:off x="3241675" y="2005013"/>
            <a:ext cx="0" cy="39449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8" name="Gerader Verbinder 297">
            <a:extLst>
              <a:ext uri="{FF2B5EF4-FFF2-40B4-BE49-F238E27FC236}">
                <a16:creationId xmlns:a16="http://schemas.microsoft.com/office/drawing/2014/main" id="{CDB4ED32-47FF-44D3-A1B2-29496642A08B}"/>
              </a:ext>
            </a:extLst>
          </p:cNvPr>
          <p:cNvCxnSpPr/>
          <p:nvPr>
            <p:custDataLst>
              <p:tags r:id="rId49"/>
            </p:custDataLst>
          </p:nvPr>
        </p:nvCxnSpPr>
        <p:spPr bwMode="auto">
          <a:xfrm>
            <a:off x="5634038" y="2005013"/>
            <a:ext cx="0" cy="39449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9" name="Gerader Verbinder 298">
            <a:extLst>
              <a:ext uri="{FF2B5EF4-FFF2-40B4-BE49-F238E27FC236}">
                <a16:creationId xmlns:a16="http://schemas.microsoft.com/office/drawing/2014/main" id="{675AA7C0-3C99-4487-9165-090EBB9EB985}"/>
              </a:ext>
            </a:extLst>
          </p:cNvPr>
          <p:cNvCxnSpPr/>
          <p:nvPr>
            <p:custDataLst>
              <p:tags r:id="rId50"/>
            </p:custDataLst>
          </p:nvPr>
        </p:nvCxnSpPr>
        <p:spPr bwMode="auto">
          <a:xfrm>
            <a:off x="6870700" y="2005013"/>
            <a:ext cx="0" cy="39449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0" name="Gerader Verbinder 299">
            <a:extLst>
              <a:ext uri="{FF2B5EF4-FFF2-40B4-BE49-F238E27FC236}">
                <a16:creationId xmlns:a16="http://schemas.microsoft.com/office/drawing/2014/main" id="{F90C645C-69F5-4B12-A6F8-141C326F921C}"/>
              </a:ext>
            </a:extLst>
          </p:cNvPr>
          <p:cNvCxnSpPr/>
          <p:nvPr>
            <p:custDataLst>
              <p:tags r:id="rId51"/>
            </p:custDataLst>
          </p:nvPr>
        </p:nvCxnSpPr>
        <p:spPr bwMode="auto">
          <a:xfrm>
            <a:off x="8066088" y="2005013"/>
            <a:ext cx="0" cy="39449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1" name="Gerader Verbinder 300">
            <a:extLst>
              <a:ext uri="{FF2B5EF4-FFF2-40B4-BE49-F238E27FC236}">
                <a16:creationId xmlns:a16="http://schemas.microsoft.com/office/drawing/2014/main" id="{1AE9B2A3-B565-44BA-B2AA-B34CDF0CB180}"/>
              </a:ext>
            </a:extLst>
          </p:cNvPr>
          <p:cNvCxnSpPr/>
          <p:nvPr>
            <p:custDataLst>
              <p:tags r:id="rId52"/>
            </p:custDataLst>
          </p:nvPr>
        </p:nvCxnSpPr>
        <p:spPr bwMode="auto">
          <a:xfrm>
            <a:off x="9302750" y="2005013"/>
            <a:ext cx="0" cy="3944938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6" name="Gerader Verbinder 65">
            <a:extLst>
              <a:ext uri="{FF2B5EF4-FFF2-40B4-BE49-F238E27FC236}">
                <a16:creationId xmlns:a16="http://schemas.microsoft.com/office/drawing/2014/main" id="{2FF88318-DDA4-497D-9BD1-62B39496E15B}"/>
              </a:ext>
            </a:extLst>
          </p:cNvPr>
          <p:cNvCxnSpPr/>
          <p:nvPr>
            <p:custDataLst>
              <p:tags r:id="rId53"/>
            </p:custDataLst>
          </p:nvPr>
        </p:nvCxnSpPr>
        <p:spPr bwMode="auto">
          <a:xfrm>
            <a:off x="2563813" y="2005013"/>
            <a:ext cx="0" cy="394493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7" name="Gerader Verbinder 66">
            <a:extLst>
              <a:ext uri="{FF2B5EF4-FFF2-40B4-BE49-F238E27FC236}">
                <a16:creationId xmlns:a16="http://schemas.microsoft.com/office/drawing/2014/main" id="{5888CAAC-ADDA-4BD9-A822-B2E49506965B}"/>
              </a:ext>
            </a:extLst>
          </p:cNvPr>
          <p:cNvCxnSpPr/>
          <p:nvPr>
            <p:custDataLst>
              <p:tags r:id="rId54"/>
            </p:custDataLst>
          </p:nvPr>
        </p:nvCxnSpPr>
        <p:spPr bwMode="auto">
          <a:xfrm>
            <a:off x="11734800" y="2005013"/>
            <a:ext cx="0" cy="394493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8" name="Gerader Verbinder 67">
            <a:extLst>
              <a:ext uri="{FF2B5EF4-FFF2-40B4-BE49-F238E27FC236}">
                <a16:creationId xmlns:a16="http://schemas.microsoft.com/office/drawing/2014/main" id="{7B456F35-059C-4223-BDA5-CADFE4A2B6D0}"/>
              </a:ext>
            </a:extLst>
          </p:cNvPr>
          <p:cNvCxnSpPr/>
          <p:nvPr>
            <p:custDataLst>
              <p:tags r:id="rId55"/>
            </p:custDataLst>
          </p:nvPr>
        </p:nvCxnSpPr>
        <p:spPr bwMode="auto">
          <a:xfrm>
            <a:off x="557213" y="2005013"/>
            <a:ext cx="0" cy="3944938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0" name="Gerader Verbinder 49">
            <a:extLst>
              <a:ext uri="{FF2B5EF4-FFF2-40B4-BE49-F238E27FC236}">
                <a16:creationId xmlns:a16="http://schemas.microsoft.com/office/drawing/2014/main" id="{63B9833C-CEF4-4EA0-8517-FBB19751F9D1}"/>
              </a:ext>
            </a:extLst>
          </p:cNvPr>
          <p:cNvCxnSpPr/>
          <p:nvPr>
            <p:custDataLst>
              <p:tags r:id="rId56"/>
            </p:custDataLst>
          </p:nvPr>
        </p:nvCxnSpPr>
        <p:spPr bwMode="auto">
          <a:xfrm>
            <a:off x="557213" y="4822825"/>
            <a:ext cx="11177588" cy="0"/>
          </a:xfrm>
          <a:prstGeom prst="line">
            <a:avLst/>
          </a:prstGeom>
          <a:ln w="31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Gerader Verbinder 69">
            <a:extLst>
              <a:ext uri="{FF2B5EF4-FFF2-40B4-BE49-F238E27FC236}">
                <a16:creationId xmlns:a16="http://schemas.microsoft.com/office/drawing/2014/main" id="{3BB1F628-E8C9-4BA5-A15C-9616683B4977}"/>
              </a:ext>
            </a:extLst>
          </p:cNvPr>
          <p:cNvCxnSpPr/>
          <p:nvPr>
            <p:custDataLst>
              <p:tags r:id="rId57"/>
            </p:custDataLst>
          </p:nvPr>
        </p:nvCxnSpPr>
        <p:spPr bwMode="auto">
          <a:xfrm>
            <a:off x="557213" y="5949950"/>
            <a:ext cx="1117758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9" name="Gerader Verbinder 68">
            <a:extLst>
              <a:ext uri="{FF2B5EF4-FFF2-40B4-BE49-F238E27FC236}">
                <a16:creationId xmlns:a16="http://schemas.microsoft.com/office/drawing/2014/main" id="{C2BF03DE-E9A2-425E-A332-D21F5440752D}"/>
              </a:ext>
            </a:extLst>
          </p:cNvPr>
          <p:cNvCxnSpPr/>
          <p:nvPr>
            <p:custDataLst>
              <p:tags r:id="rId58"/>
            </p:custDataLst>
          </p:nvPr>
        </p:nvCxnSpPr>
        <p:spPr bwMode="auto">
          <a:xfrm>
            <a:off x="557213" y="2005013"/>
            <a:ext cx="11177588" cy="0"/>
          </a:xfrm>
          <a:prstGeom prst="line">
            <a:avLst/>
          </a:prstGeom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49" name="Rechteck 348">
            <a:extLst>
              <a:ext uri="{FF2B5EF4-FFF2-40B4-BE49-F238E27FC236}">
                <a16:creationId xmlns:a16="http://schemas.microsoft.com/office/drawing/2014/main" id="{BDE6B8BE-4D25-409B-BCE5-19C69C64504A}"/>
              </a:ext>
            </a:extLst>
          </p:cNvPr>
          <p:cNvSpPr/>
          <p:nvPr>
            <p:custDataLst>
              <p:tags r:id="rId59"/>
            </p:custDataLst>
          </p:nvPr>
        </p:nvSpPr>
        <p:spPr bwMode="gray">
          <a:xfrm>
            <a:off x="6192838" y="4459288"/>
            <a:ext cx="3109913" cy="79375"/>
          </a:xfrm>
          <a:prstGeom prst="rect">
            <a:avLst/>
          </a:prstGeom>
          <a:solidFill>
            <a:srgbClr val="4C6C9C"/>
          </a:solidFill>
          <a:ln w="19050" cap="flat" cmpd="sng" algn="ctr">
            <a:solidFill>
              <a:srgbClr val="4C6C9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37" name="Rechteck 336">
            <a:extLst>
              <a:ext uri="{FF2B5EF4-FFF2-40B4-BE49-F238E27FC236}">
                <a16:creationId xmlns:a16="http://schemas.microsoft.com/office/drawing/2014/main" id="{1873B808-516D-4699-BDB5-3D35EB26FEB5}"/>
              </a:ext>
            </a:extLst>
          </p:cNvPr>
          <p:cNvSpPr/>
          <p:nvPr>
            <p:custDataLst>
              <p:tags r:id="rId60"/>
            </p:custDataLst>
          </p:nvPr>
        </p:nvSpPr>
        <p:spPr bwMode="gray">
          <a:xfrm>
            <a:off x="5634038" y="5092700"/>
            <a:ext cx="4864100" cy="79375"/>
          </a:xfrm>
          <a:prstGeom prst="rect">
            <a:avLst/>
          </a:prstGeom>
          <a:solidFill>
            <a:srgbClr val="4C6C9C"/>
          </a:solidFill>
          <a:ln w="19050" cap="flat" cmpd="sng" algn="ctr">
            <a:solidFill>
              <a:srgbClr val="4C6C9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35" name="Rechteck 334">
            <a:extLst>
              <a:ext uri="{FF2B5EF4-FFF2-40B4-BE49-F238E27FC236}">
                <a16:creationId xmlns:a16="http://schemas.microsoft.com/office/drawing/2014/main" id="{BBFF2C45-5AD6-4E55-AE5F-305A7BB5E078}"/>
              </a:ext>
            </a:extLst>
          </p:cNvPr>
          <p:cNvSpPr/>
          <p:nvPr>
            <p:custDataLst>
              <p:tags r:id="rId61"/>
            </p:custDataLst>
          </p:nvPr>
        </p:nvSpPr>
        <p:spPr bwMode="gray">
          <a:xfrm>
            <a:off x="5992813" y="3752850"/>
            <a:ext cx="1833563" cy="79375"/>
          </a:xfrm>
          <a:prstGeom prst="rect">
            <a:avLst/>
          </a:prstGeom>
          <a:solidFill>
            <a:srgbClr val="4C6C9C"/>
          </a:solidFill>
          <a:ln w="19050" cap="flat" cmpd="sng" algn="ctr">
            <a:solidFill>
              <a:srgbClr val="4C6C9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53146EA-3DF2-4ADC-80B6-857CD383661B}"/>
              </a:ext>
            </a:extLst>
          </p:cNvPr>
          <p:cNvSpPr/>
          <p:nvPr>
            <p:custDataLst>
              <p:tags r:id="rId62"/>
            </p:custDataLst>
          </p:nvPr>
        </p:nvSpPr>
        <p:spPr bwMode="gray">
          <a:xfrm>
            <a:off x="3241675" y="2767013"/>
            <a:ext cx="598488" cy="79375"/>
          </a:xfrm>
          <a:prstGeom prst="rect">
            <a:avLst/>
          </a:prstGeom>
          <a:solidFill>
            <a:srgbClr val="4C6C9C"/>
          </a:solidFill>
          <a:ln w="19050" cap="flat" cmpd="sng" algn="ctr">
            <a:solidFill>
              <a:srgbClr val="4C6C9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7" name="Rechteck 46">
            <a:extLst>
              <a:ext uri="{FF2B5EF4-FFF2-40B4-BE49-F238E27FC236}">
                <a16:creationId xmlns:a16="http://schemas.microsoft.com/office/drawing/2014/main" id="{742AF5E1-EC04-4D4B-8591-8F6A5CADBC68}"/>
              </a:ext>
            </a:extLst>
          </p:cNvPr>
          <p:cNvSpPr/>
          <p:nvPr>
            <p:custDataLst>
              <p:tags r:id="rId63"/>
            </p:custDataLst>
          </p:nvPr>
        </p:nvSpPr>
        <p:spPr bwMode="gray">
          <a:xfrm>
            <a:off x="2603500" y="3260725"/>
            <a:ext cx="3629025" cy="79375"/>
          </a:xfrm>
          <a:prstGeom prst="rect">
            <a:avLst/>
          </a:prstGeom>
          <a:solidFill>
            <a:srgbClr val="4C6C9C"/>
          </a:solidFill>
          <a:ln w="19050" cap="flat" cmpd="sng" algn="ctr">
            <a:solidFill>
              <a:srgbClr val="4C6C9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34" name="Rechteck 333">
            <a:extLst>
              <a:ext uri="{FF2B5EF4-FFF2-40B4-BE49-F238E27FC236}">
                <a16:creationId xmlns:a16="http://schemas.microsoft.com/office/drawing/2014/main" id="{04668C06-3591-4341-83C7-03DBF4D92D0D}"/>
              </a:ext>
            </a:extLst>
          </p:cNvPr>
          <p:cNvSpPr/>
          <p:nvPr>
            <p:custDataLst>
              <p:tags r:id="rId64"/>
            </p:custDataLst>
          </p:nvPr>
        </p:nvSpPr>
        <p:spPr bwMode="gray">
          <a:xfrm>
            <a:off x="9302750" y="5586413"/>
            <a:ext cx="1793875" cy="79375"/>
          </a:xfrm>
          <a:prstGeom prst="rect">
            <a:avLst/>
          </a:prstGeom>
          <a:solidFill>
            <a:srgbClr val="4C6C9C"/>
          </a:solidFill>
          <a:ln w="19050" cap="flat" cmpd="sng" algn="ctr">
            <a:solidFill>
              <a:srgbClr val="4C6C9C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" name="Raute 1">
            <a:extLst>
              <a:ext uri="{FF2B5EF4-FFF2-40B4-BE49-F238E27FC236}">
                <a16:creationId xmlns:a16="http://schemas.microsoft.com/office/drawing/2014/main" id="{CEB3F616-8F4F-4F92-BE9D-4C7ACABF25ED}"/>
              </a:ext>
            </a:extLst>
          </p:cNvPr>
          <p:cNvSpPr/>
          <p:nvPr>
            <p:custDataLst>
              <p:tags r:id="rId65"/>
            </p:custDataLst>
          </p:nvPr>
        </p:nvSpPr>
        <p:spPr bwMode="gray">
          <a:xfrm>
            <a:off x="10999788" y="2255838"/>
            <a:ext cx="114300" cy="114300"/>
          </a:xfrm>
          <a:prstGeom prst="diamond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83" name="Raute 382">
            <a:extLst>
              <a:ext uri="{FF2B5EF4-FFF2-40B4-BE49-F238E27FC236}">
                <a16:creationId xmlns:a16="http://schemas.microsoft.com/office/drawing/2014/main" id="{B8064125-2E8E-4007-B127-73C2FA4FDF73}"/>
              </a:ext>
            </a:extLst>
          </p:cNvPr>
          <p:cNvSpPr/>
          <p:nvPr>
            <p:custDataLst>
              <p:tags r:id="rId66"/>
            </p:custDataLst>
          </p:nvPr>
        </p:nvSpPr>
        <p:spPr bwMode="gray">
          <a:xfrm>
            <a:off x="7769225" y="3735388"/>
            <a:ext cx="114300" cy="114300"/>
          </a:xfrm>
          <a:prstGeom prst="diamond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44" name="Raute 243">
            <a:extLst>
              <a:ext uri="{FF2B5EF4-FFF2-40B4-BE49-F238E27FC236}">
                <a16:creationId xmlns:a16="http://schemas.microsoft.com/office/drawing/2014/main" id="{8BBF0563-2C45-4E12-8E87-C8E6DAD75B17}"/>
              </a:ext>
            </a:extLst>
          </p:cNvPr>
          <p:cNvSpPr/>
          <p:nvPr>
            <p:custDataLst>
              <p:tags r:id="rId67"/>
            </p:custDataLst>
          </p:nvPr>
        </p:nvSpPr>
        <p:spPr bwMode="gray">
          <a:xfrm>
            <a:off x="3743325" y="2255838"/>
            <a:ext cx="114300" cy="114300"/>
          </a:xfrm>
          <a:prstGeom prst="diamond">
            <a:avLst/>
          </a:prstGeom>
          <a:solidFill>
            <a:schemeClr val="accent2"/>
          </a:solidFill>
          <a:ln w="9525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201" name="Rectangle 3">
            <a:extLst>
              <a:ext uri="{FF2B5EF4-FFF2-40B4-BE49-F238E27FC236}">
                <a16:creationId xmlns:a16="http://schemas.microsoft.com/office/drawing/2014/main" id="{2DDCB41C-2B2D-4263-A492-5517A643045C}"/>
              </a:ext>
            </a:extLst>
          </p:cNvPr>
          <p:cNvSpPr>
            <a:spLocks noGrp="1" noChangeArrowheads="1"/>
          </p:cNvSpPr>
          <p:nvPr>
            <p:custDataLst>
              <p:tags r:id="rId68"/>
            </p:custDataLst>
          </p:nvPr>
        </p:nvSpPr>
        <p:spPr bwMode="auto">
          <a:xfrm>
            <a:off x="628651" y="3694113"/>
            <a:ext cx="1609725" cy="42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</a:pPr>
            <a:r>
              <a:rPr lang="en-US" altLang="en-US" sz="1400" dirty="0"/>
              <a:t>Interviews </a:t>
            </a:r>
            <a:br>
              <a:rPr lang="en-US" altLang="en-US" sz="1400" dirty="0"/>
            </a:br>
            <a:r>
              <a:rPr lang="en-US" altLang="en-US" sz="1400" dirty="0"/>
              <a:t>(Prepare + Conduct)</a:t>
            </a:r>
            <a:endParaRPr lang="en-US" sz="1400" noProof="0" dirty="0">
              <a:sym typeface="+mn-lt"/>
            </a:endParaRPr>
          </a:p>
        </p:txBody>
      </p:sp>
      <p:sp>
        <p:nvSpPr>
          <p:cNvPr id="15" name="Rectangle 3">
            <a:extLst>
              <a:ext uri="{FF2B5EF4-FFF2-40B4-BE49-F238E27FC236}">
                <a16:creationId xmlns:a16="http://schemas.microsoft.com/office/drawing/2014/main" id="{C0B758EF-FAA5-443C-BD2D-1BDB304ECEDF}"/>
              </a:ext>
            </a:extLst>
          </p:cNvPr>
          <p:cNvSpPr>
            <a:spLocks noGrp="1" noChangeArrowheads="1"/>
          </p:cNvSpPr>
          <p:nvPr>
            <p:custDataLst>
              <p:tags r:id="rId69"/>
            </p:custDataLst>
          </p:nvPr>
        </p:nvSpPr>
        <p:spPr bwMode="auto">
          <a:xfrm>
            <a:off x="628649" y="5527675"/>
            <a:ext cx="11636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</a:pPr>
            <a:r>
              <a:rPr lang="en-US" altLang="en-US" sz="1400" dirty="0">
                <a:sym typeface="+mn-lt"/>
              </a:rPr>
              <a:t>Thesis-Review</a:t>
            </a:r>
            <a:endParaRPr lang="en-US" sz="1400" noProof="0" dirty="0">
              <a:sym typeface="+mn-lt"/>
            </a:endParaRPr>
          </a:p>
        </p:txBody>
      </p:sp>
      <p:sp useBgFill="1">
        <p:nvSpPr>
          <p:cNvPr id="93" name="Rectangle 3">
            <a:extLst>
              <a:ext uri="{FF2B5EF4-FFF2-40B4-BE49-F238E27FC236}">
                <a16:creationId xmlns:a16="http://schemas.microsoft.com/office/drawing/2014/main" id="{4A9F65EC-AA24-45B9-9B91-B88C8897D23C}"/>
              </a:ext>
            </a:extLst>
          </p:cNvPr>
          <p:cNvSpPr>
            <a:spLocks noGrp="1" noChangeArrowheads="1"/>
          </p:cNvSpPr>
          <p:nvPr>
            <p:custDataLst>
              <p:tags r:id="rId70"/>
            </p:custDataLst>
          </p:nvPr>
        </p:nvSpPr>
        <p:spPr bwMode="auto">
          <a:xfrm>
            <a:off x="10663238" y="2392363"/>
            <a:ext cx="787400" cy="21272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</a:pPr>
            <a:fld id="{3978781F-B626-4DBC-864A-7D0805BB2E67}" type="datetime'7/1''''5''''''''''''''''''/''''20''2''''''0'''''''''''''''''">
              <a:rPr lang="en-US" altLang="en-US" sz="1400" smtClean="0"/>
              <a:pPr/>
              <a:t>7/15/2020</a:t>
            </a:fld>
            <a:endParaRPr lang="en-US" sz="1400" noProof="0" dirty="0">
              <a:sym typeface="+mn-lt"/>
            </a:endParaRP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04BF5C4-FE70-43EF-9512-0B0F9E69CF87}"/>
              </a:ext>
            </a:extLst>
          </p:cNvPr>
          <p:cNvSpPr>
            <a:spLocks noGrp="1" noChangeArrowheads="1"/>
          </p:cNvSpPr>
          <p:nvPr>
            <p:custDataLst>
              <p:tags r:id="rId71"/>
            </p:custDataLst>
          </p:nvPr>
        </p:nvSpPr>
        <p:spPr bwMode="auto">
          <a:xfrm>
            <a:off x="628650" y="2214563"/>
            <a:ext cx="186372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</a:pPr>
            <a:r>
              <a:rPr lang="en-US" altLang="en-US" sz="1400" dirty="0">
                <a:sym typeface="+mn-lt"/>
              </a:rPr>
              <a:t>Start / Submission Date</a:t>
            </a:r>
            <a:endParaRPr lang="en-US" sz="1400" noProof="0" dirty="0">
              <a:sym typeface="+mn-lt"/>
            </a:endParaRPr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1AF77E0F-FA06-464E-A94D-8154A0BF1999}"/>
              </a:ext>
            </a:extLst>
          </p:cNvPr>
          <p:cNvSpPr>
            <a:spLocks noGrp="1" noChangeArrowheads="1"/>
          </p:cNvSpPr>
          <p:nvPr>
            <p:custDataLst>
              <p:tags r:id="rId72"/>
            </p:custDataLst>
          </p:nvPr>
        </p:nvSpPr>
        <p:spPr bwMode="auto">
          <a:xfrm>
            <a:off x="628650" y="2708275"/>
            <a:ext cx="1577975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</a:pPr>
            <a:r>
              <a:rPr lang="en-US" altLang="en-US" sz="1400" dirty="0">
                <a:sym typeface="+mn-lt"/>
              </a:rPr>
              <a:t>Use-Case Definition</a:t>
            </a:r>
            <a:endParaRPr lang="en-US" sz="1400" noProof="0" dirty="0">
              <a:sym typeface="+mn-lt"/>
            </a:endParaRPr>
          </a:p>
        </p:txBody>
      </p:sp>
      <p:sp useBgFill="1">
        <p:nvSpPr>
          <p:cNvPr id="241" name="Rectangle 3">
            <a:extLst>
              <a:ext uri="{FF2B5EF4-FFF2-40B4-BE49-F238E27FC236}">
                <a16:creationId xmlns:a16="http://schemas.microsoft.com/office/drawing/2014/main" id="{9CF044D9-EC17-47AF-8A8F-92350ED2B456}"/>
              </a:ext>
            </a:extLst>
          </p:cNvPr>
          <p:cNvSpPr>
            <a:spLocks noGrp="1" noChangeArrowheads="1"/>
          </p:cNvSpPr>
          <p:nvPr>
            <p:custDataLst>
              <p:tags r:id="rId73"/>
            </p:custDataLst>
          </p:nvPr>
        </p:nvSpPr>
        <p:spPr bwMode="auto">
          <a:xfrm>
            <a:off x="3613150" y="2392363"/>
            <a:ext cx="374650" cy="21272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</a:pPr>
            <a:r>
              <a:rPr lang="en-US" altLang="en-US" sz="1400" dirty="0">
                <a:sym typeface="+mn-lt"/>
              </a:rPr>
              <a:t>Start</a:t>
            </a:r>
            <a:endParaRPr lang="en-US" sz="1400" noProof="0" dirty="0">
              <a:sym typeface="+mn-lt"/>
            </a:endParaRPr>
          </a:p>
        </p:txBody>
      </p:sp>
      <p:sp>
        <p:nvSpPr>
          <p:cNvPr id="16" name="Rectangle 3">
            <a:extLst>
              <a:ext uri="{FF2B5EF4-FFF2-40B4-BE49-F238E27FC236}">
                <a16:creationId xmlns:a16="http://schemas.microsoft.com/office/drawing/2014/main" id="{B9C663E1-5127-470A-975A-9781052592A2}"/>
              </a:ext>
            </a:extLst>
          </p:cNvPr>
          <p:cNvSpPr>
            <a:spLocks noGrp="1" noChangeArrowheads="1"/>
          </p:cNvSpPr>
          <p:nvPr>
            <p:custDataLst>
              <p:tags r:id="rId74"/>
            </p:custDataLst>
          </p:nvPr>
        </p:nvSpPr>
        <p:spPr bwMode="auto">
          <a:xfrm>
            <a:off x="628650" y="1768475"/>
            <a:ext cx="639763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b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</a:pPr>
            <a:fld id="{B6B5AF23-3B11-435C-B8BA-C4D537CE24B7}" type="datetime'''''''''''''''Ac''ti''''''''v''''''''i''''t''''''''''''''''y'">
              <a:rPr lang="en-US" altLang="en-US" sz="1400" b="1" smtClean="0">
                <a:sym typeface="+mn-lt"/>
              </a:rPr>
              <a:pPr marL="0" indent="0">
                <a:spcBef>
                  <a:spcPct val="0"/>
                </a:spcBef>
              </a:pPr>
              <a:t>Activity</a:t>
            </a:fld>
            <a:endParaRPr lang="en-US" sz="1400" b="1" noProof="0" dirty="0">
              <a:sym typeface="+mn-lt"/>
            </a:endParaRPr>
          </a:p>
        </p:txBody>
      </p:sp>
      <p:sp>
        <p:nvSpPr>
          <p:cNvPr id="13" name="Rectangle 3">
            <a:extLst>
              <a:ext uri="{FF2B5EF4-FFF2-40B4-BE49-F238E27FC236}">
                <a16:creationId xmlns:a16="http://schemas.microsoft.com/office/drawing/2014/main" id="{4213D389-6B4E-4E54-83F1-30BF1335BF11}"/>
              </a:ext>
            </a:extLst>
          </p:cNvPr>
          <p:cNvSpPr>
            <a:spLocks noGrp="1" noChangeArrowheads="1"/>
          </p:cNvSpPr>
          <p:nvPr>
            <p:custDataLst>
              <p:tags r:id="rId75"/>
            </p:custDataLst>
          </p:nvPr>
        </p:nvSpPr>
        <p:spPr bwMode="auto">
          <a:xfrm>
            <a:off x="628650" y="4400550"/>
            <a:ext cx="175418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</a:pPr>
            <a:r>
              <a:rPr lang="en-US" altLang="en-US" sz="1400" dirty="0">
                <a:sym typeface="+mn-lt"/>
              </a:rPr>
              <a:t>Concept Development</a:t>
            </a:r>
            <a:endParaRPr lang="en-US" sz="1400" noProof="0" dirty="0">
              <a:sym typeface="+mn-lt"/>
            </a:endParaRPr>
          </a:p>
        </p:txBody>
      </p:sp>
      <p:sp useBgFill="1">
        <p:nvSpPr>
          <p:cNvPr id="384" name="Rectangle 3">
            <a:extLst>
              <a:ext uri="{FF2B5EF4-FFF2-40B4-BE49-F238E27FC236}">
                <a16:creationId xmlns:a16="http://schemas.microsoft.com/office/drawing/2014/main" id="{3A515D82-3440-46D8-9B6C-E3F4D1AF45C5}"/>
              </a:ext>
            </a:extLst>
          </p:cNvPr>
          <p:cNvSpPr>
            <a:spLocks noGrp="1" noChangeArrowheads="1"/>
          </p:cNvSpPr>
          <p:nvPr>
            <p:custDataLst>
              <p:tags r:id="rId76"/>
            </p:custDataLst>
          </p:nvPr>
        </p:nvSpPr>
        <p:spPr bwMode="auto">
          <a:xfrm>
            <a:off x="7496175" y="3871913"/>
            <a:ext cx="660400" cy="212725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</a:pPr>
            <a:r>
              <a:rPr lang="en-US" altLang="en-US" sz="1400" dirty="0">
                <a:sym typeface="+mn-lt"/>
              </a:rPr>
              <a:t>RQ 1 / 2</a:t>
            </a:r>
            <a:endParaRPr lang="en-US" sz="1400" noProof="0" dirty="0">
              <a:sym typeface="+mn-lt"/>
            </a:endParaRPr>
          </a:p>
        </p:txBody>
      </p:sp>
      <p:sp>
        <p:nvSpPr>
          <p:cNvPr id="332" name="Rectangle 3">
            <a:extLst>
              <a:ext uri="{FF2B5EF4-FFF2-40B4-BE49-F238E27FC236}">
                <a16:creationId xmlns:a16="http://schemas.microsoft.com/office/drawing/2014/main" id="{8277D6A5-524A-4DC3-ACD2-EABBDEE5ADA4}"/>
              </a:ext>
            </a:extLst>
          </p:cNvPr>
          <p:cNvSpPr>
            <a:spLocks noGrp="1" noChangeArrowheads="1"/>
          </p:cNvSpPr>
          <p:nvPr>
            <p:custDataLst>
              <p:tags r:id="rId77"/>
            </p:custDataLst>
          </p:nvPr>
        </p:nvSpPr>
        <p:spPr bwMode="auto">
          <a:xfrm>
            <a:off x="628649" y="5033963"/>
            <a:ext cx="1130300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</a:pPr>
            <a:r>
              <a:rPr lang="en-US" altLang="en-US" sz="1400" dirty="0"/>
              <a:t>Thesis-Writing</a:t>
            </a:r>
            <a:endParaRPr lang="en-US" sz="1400" noProof="0" dirty="0">
              <a:sym typeface="+mn-lt"/>
            </a:endParaRPr>
          </a:p>
        </p:txBody>
      </p:sp>
      <p:sp>
        <p:nvSpPr>
          <p:cNvPr id="203" name="Rectangle 3">
            <a:extLst>
              <a:ext uri="{FF2B5EF4-FFF2-40B4-BE49-F238E27FC236}">
                <a16:creationId xmlns:a16="http://schemas.microsoft.com/office/drawing/2014/main" id="{01C0D317-D99D-4679-8FD6-DDD9B73CCCBE}"/>
              </a:ext>
            </a:extLst>
          </p:cNvPr>
          <p:cNvSpPr>
            <a:spLocks noGrp="1" noChangeArrowheads="1"/>
          </p:cNvSpPr>
          <p:nvPr>
            <p:custDataLst>
              <p:tags r:id="rId78"/>
            </p:custDataLst>
          </p:nvPr>
        </p:nvSpPr>
        <p:spPr bwMode="auto">
          <a:xfrm>
            <a:off x="628650" y="3201988"/>
            <a:ext cx="1379538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anchor="t" anchorCtr="0" compatLnSpc="1">
            <a:prstTxWarp prst="textNoShape">
              <a:avLst/>
            </a:prstTxWarp>
            <a:no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>
              <a:spcBef>
                <a:spcPct val="0"/>
              </a:spcBef>
            </a:pPr>
            <a:r>
              <a:rPr lang="en-US" altLang="en-US" sz="1400" dirty="0"/>
              <a:t>Literature Review</a:t>
            </a:r>
            <a:endParaRPr lang="en-US" sz="1400" noProof="0" dirty="0">
              <a:sym typeface="+mn-lt"/>
            </a:endParaRPr>
          </a:p>
        </p:txBody>
      </p:sp>
      <p:cxnSp>
        <p:nvCxnSpPr>
          <p:cNvPr id="38" name="Gerader Verbinder 37">
            <a:extLst>
              <a:ext uri="{FF2B5EF4-FFF2-40B4-BE49-F238E27FC236}">
                <a16:creationId xmlns:a16="http://schemas.microsoft.com/office/drawing/2014/main" id="{857F3908-6359-4AEF-9531-34D9C566F553}"/>
              </a:ext>
            </a:extLst>
          </p:cNvPr>
          <p:cNvCxnSpPr/>
          <p:nvPr/>
        </p:nvCxnSpPr>
        <p:spPr bwMode="auto">
          <a:xfrm>
            <a:off x="5735960" y="2005013"/>
            <a:ext cx="0" cy="3944937"/>
          </a:xfrm>
          <a:prstGeom prst="line">
            <a:avLst/>
          </a:prstGeom>
          <a:ln>
            <a:solidFill>
              <a:srgbClr val="C00000">
                <a:alpha val="50000"/>
              </a:srgbClr>
            </a:solidFill>
            <a:prstDash val="dash"/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69084687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D84C9233-5414-4BDB-AAD7-32B81A78C119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539" name="think-cell Folie" r:id="rId5" imgW="473" imgH="476" progId="TCLayout.ActiveDocument.1">
                  <p:embed/>
                </p:oleObj>
              </mc:Choice>
              <mc:Fallback>
                <p:oleObj name="think-cell Folie" r:id="rId5" imgW="473" imgH="47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D84C9233-5414-4BDB-AAD7-32B81A78C1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1325" lvl="1" indent="-342900">
              <a:lnSpc>
                <a:spcPct val="200000"/>
              </a:lnSpc>
              <a:buFont typeface="+mj-lt"/>
              <a:buAutoNum type="arabicParenR"/>
            </a:pPr>
            <a:r>
              <a:rPr lang="en-US" dirty="0"/>
              <a:t>Motivation &amp; Problem</a:t>
            </a:r>
          </a:p>
          <a:p>
            <a:pPr marL="441325" lvl="1" indent="-342900">
              <a:lnSpc>
                <a:spcPct val="200000"/>
              </a:lnSpc>
              <a:buFont typeface="+mj-lt"/>
              <a:buAutoNum type="arabicParenR"/>
            </a:pPr>
            <a:r>
              <a:rPr lang="en-US" dirty="0"/>
              <a:t>Research Questions &amp; Approach</a:t>
            </a:r>
          </a:p>
          <a:p>
            <a:pPr marL="441325" lvl="1" indent="-342900">
              <a:lnSpc>
                <a:spcPct val="200000"/>
              </a:lnSpc>
              <a:buFont typeface="+mj-lt"/>
              <a:buAutoNum type="arabicParenR"/>
            </a:pPr>
            <a:r>
              <a:rPr lang="en-US" dirty="0"/>
              <a:t>Current Results</a:t>
            </a:r>
          </a:p>
          <a:p>
            <a:pPr marL="708025" lvl="2" indent="-342900">
              <a:lnSpc>
                <a:spcPct val="200000"/>
              </a:lnSpc>
              <a:buFont typeface="+mj-lt"/>
              <a:buAutoNum type="arabicParenR"/>
            </a:pPr>
            <a:r>
              <a:rPr lang="en-US" dirty="0"/>
              <a:t>Definitions</a:t>
            </a:r>
          </a:p>
          <a:p>
            <a:pPr marL="708025" lvl="2" indent="-342900">
              <a:lnSpc>
                <a:spcPct val="200000"/>
              </a:lnSpc>
              <a:buFont typeface="+mj-lt"/>
              <a:buAutoNum type="arabicParenR"/>
            </a:pPr>
            <a:r>
              <a:rPr lang="en-US" dirty="0"/>
              <a:t>Research on De-Identification methods</a:t>
            </a:r>
          </a:p>
          <a:p>
            <a:pPr marL="708025" lvl="2" indent="-342900">
              <a:lnSpc>
                <a:spcPct val="200000"/>
              </a:lnSpc>
              <a:buFont typeface="+mj-lt"/>
              <a:buAutoNum type="arabicParenR"/>
            </a:pPr>
            <a:r>
              <a:rPr lang="en-US" dirty="0"/>
              <a:t>Use Case</a:t>
            </a:r>
          </a:p>
          <a:p>
            <a:pPr marL="441325" lvl="1" indent="-342900">
              <a:lnSpc>
                <a:spcPct val="200000"/>
              </a:lnSpc>
              <a:buFont typeface="+mj-lt"/>
              <a:buAutoNum type="arabicParenR"/>
            </a:pPr>
            <a:r>
              <a:rPr lang="en-US" dirty="0"/>
              <a:t>Timeline &amp; Next Steps</a:t>
            </a:r>
          </a:p>
          <a:p>
            <a:pPr marL="98425" lvl="1" indent="0">
              <a:buNone/>
            </a:pPr>
            <a:br>
              <a:rPr lang="en-US" dirty="0"/>
            </a:br>
            <a:endParaRPr lang="en-US" dirty="0"/>
          </a:p>
          <a:p>
            <a:pPr lvl="1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© </a:t>
            </a:r>
            <a:r>
              <a:rPr lang="en-US" dirty="0" err="1"/>
              <a:t>sebis</a:t>
            </a:r>
            <a:endParaRPr lang="en-US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Master Thesis | Kevin Baumer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C9FAB-BDC1-47C0-A8BB-6E12A8205D3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881392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2A856BF9-3B90-48AD-B796-F7B23A797A0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213998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358" name="think-cell Folie" r:id="rId5" imgW="473" imgH="476" progId="TCLayout.ActiveDocument.1">
                  <p:embed/>
                </p:oleObj>
              </mc:Choice>
              <mc:Fallback>
                <p:oleObj name="think-cell Folie" r:id="rId5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platzhalter 16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Kevin Baumer</a:t>
            </a:r>
          </a:p>
        </p:txBody>
      </p:sp>
      <p:sp>
        <p:nvSpPr>
          <p:cNvPr id="18" name="Textplatzhalter 17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noProof="1"/>
              <a:t> 	</a:t>
            </a:r>
          </a:p>
        </p:txBody>
      </p:sp>
      <p:sp>
        <p:nvSpPr>
          <p:cNvPr id="19" name="Textplatzhalter 18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17132</a:t>
            </a:r>
          </a:p>
        </p:txBody>
      </p:sp>
      <p:sp>
        <p:nvSpPr>
          <p:cNvPr id="20" name="Textplatzhalter 19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/>
              <a:t>matthes@in.tum.de</a:t>
            </a:r>
          </a:p>
        </p:txBody>
      </p:sp>
      <p:sp>
        <p:nvSpPr>
          <p:cNvPr id="21" name="Inhaltsplatzhalter 20"/>
          <p:cNvSpPr>
            <a:spLocks noGrp="1"/>
          </p:cNvSpPr>
          <p:nvPr>
            <p:ph sz="quarter" idx="18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27620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C73EDEC6-7351-4E7E-A92B-4A308310858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1572917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94" name="think-cell Folie" r:id="rId5" imgW="473" imgH="476" progId="TCLayout.ActiveDocument.1">
                  <p:embed/>
                </p:oleObj>
              </mc:Choice>
              <mc:Fallback>
                <p:oleObj name="think-cell Folie" r:id="rId5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hteck 2" hidden="1">
            <a:extLst>
              <a:ext uri="{FF2B5EF4-FFF2-40B4-BE49-F238E27FC236}">
                <a16:creationId xmlns:a16="http://schemas.microsoft.com/office/drawing/2014/main" id="{94149C94-7743-4AED-9A5F-1A7A11966B76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F4D65D96-4E38-48F1-A9E3-FB9CD97E7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&amp; Problem Statement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7E15B4-51FA-4175-9EBA-8FD9F5EF84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sebis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957C43B-EE7F-415C-8590-A1AA82963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Master Thesis | Kevin Baumer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711A699-84EC-4A13-AF78-4BDEBC0D0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BC9FAB-BDC1-47C0-A8BB-6E12A8205D33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5D7240E-114D-45CE-9615-F08A7FD40617}"/>
              </a:ext>
            </a:extLst>
          </p:cNvPr>
          <p:cNvSpPr/>
          <p:nvPr/>
        </p:nvSpPr>
        <p:spPr bwMode="auto">
          <a:xfrm>
            <a:off x="1163569" y="1268760"/>
            <a:ext cx="4392000" cy="216024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spcAft>
                <a:spcPts val="0"/>
              </a:spcAft>
            </a:pPr>
            <a:r>
              <a:rPr lang="en-US" sz="1600" b="1" dirty="0">
                <a:solidFill>
                  <a:schemeClr val="tx1"/>
                </a:solidFill>
                <a:cs typeface="Arial" pitchFamily="34" charset="0"/>
              </a:rPr>
              <a:t>Big Data (Analytics)</a:t>
            </a:r>
          </a:p>
          <a:p>
            <a:pPr algn="ctr" eaLnBrk="0" hangingPunct="0">
              <a:spcAft>
                <a:spcPts val="600"/>
              </a:spcAft>
            </a:pPr>
            <a:endParaRPr lang="en-US" sz="1600" b="1" dirty="0">
              <a:solidFill>
                <a:schemeClr val="tx1"/>
              </a:solidFill>
              <a:cs typeface="Arial" pitchFamily="34" charset="0"/>
            </a:endParaRPr>
          </a:p>
          <a:p>
            <a:pPr marL="285750" indent="-28575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Basis for emerging technologies</a:t>
            </a:r>
          </a:p>
          <a:p>
            <a:pPr marL="285750" indent="-28575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Enormous growth in data</a:t>
            </a:r>
          </a:p>
          <a:p>
            <a:pPr eaLnBrk="0" hangingPunct="0">
              <a:spcAft>
                <a:spcPts val="600"/>
              </a:spcAft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  <a:sym typeface="Wingdings" panose="05000000000000000000" pitchFamily="2" charset="2"/>
              </a:rPr>
              <a:t> Analytics + Data-driven decision-making</a:t>
            </a:r>
            <a:endParaRPr lang="en-US" sz="16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0D9AEFB9-B0CB-4EE2-8CF9-AB4B469631CB}"/>
              </a:ext>
            </a:extLst>
          </p:cNvPr>
          <p:cNvSpPr/>
          <p:nvPr/>
        </p:nvSpPr>
        <p:spPr bwMode="auto">
          <a:xfrm>
            <a:off x="6636176" y="1268760"/>
            <a:ext cx="4392255" cy="216024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600" b="1" dirty="0">
                <a:solidFill>
                  <a:schemeClr val="tx1"/>
                </a:solidFill>
                <a:cs typeface="Arial" pitchFamily="34" charset="0"/>
              </a:rPr>
              <a:t>Privacy</a:t>
            </a:r>
          </a:p>
          <a:p>
            <a:pPr algn="ctr" eaLnBrk="0" hangingPunct="0">
              <a:spcAft>
                <a:spcPts val="600"/>
              </a:spcAft>
            </a:pPr>
            <a:endParaRPr lang="en-US" sz="1600" dirty="0">
              <a:solidFill>
                <a:schemeClr val="tx1"/>
              </a:solidFill>
              <a:cs typeface="Arial" pitchFamily="34" charset="0"/>
            </a:endParaRPr>
          </a:p>
          <a:p>
            <a:pPr marL="285750" indent="-28575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Increased privacy awareness</a:t>
            </a:r>
          </a:p>
          <a:p>
            <a:pPr marL="285750" indent="-28575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Privacy is valued (67 % </a:t>
            </a:r>
            <a:r>
              <a:rPr lang="en-US" sz="1600" dirty="0">
                <a:solidFill>
                  <a:schemeClr val="tx1"/>
                </a:solidFill>
                <a:cs typeface="Arial" pitchFamily="34" charset="0"/>
                <a:sym typeface="Wingdings" panose="05000000000000000000" pitchFamily="2" charset="2"/>
              </a:rPr>
              <a:t></a:t>
            </a: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 no control)</a:t>
            </a:r>
            <a:r>
              <a:rPr lang="en-US" sz="1600" baseline="30000" dirty="0">
                <a:solidFill>
                  <a:schemeClr val="tx1"/>
                </a:solidFill>
                <a:cs typeface="Arial" pitchFamily="34" charset="0"/>
              </a:rPr>
              <a:t>1</a:t>
            </a:r>
            <a:endParaRPr lang="en-US" sz="1600" dirty="0">
              <a:solidFill>
                <a:schemeClr val="tx1"/>
              </a:solidFill>
              <a:cs typeface="Arial" pitchFamily="34" charset="0"/>
            </a:endParaRPr>
          </a:p>
          <a:p>
            <a:pPr marL="285750" indent="-28575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Maturing privacy laws (GDPR, HIPAA, BDSG)</a:t>
            </a:r>
          </a:p>
          <a:p>
            <a:pPr algn="ctr" eaLnBrk="0" hangingPunct="0"/>
            <a:endParaRPr lang="en-US" sz="1600" dirty="0">
              <a:solidFill>
                <a:schemeClr val="tx1"/>
              </a:solidFill>
              <a:cs typeface="Arial" pitchFamily="34" charset="0"/>
            </a:endParaRPr>
          </a:p>
          <a:p>
            <a:pPr marL="285750" indent="-285750" algn="ctr" eaLnBrk="0" hangingPunct="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C5DE5308-C4F7-4816-969C-CFC34A2D193E}"/>
              </a:ext>
            </a:extLst>
          </p:cNvPr>
          <p:cNvSpPr/>
          <p:nvPr/>
        </p:nvSpPr>
        <p:spPr bwMode="auto">
          <a:xfrm>
            <a:off x="4007782" y="4085436"/>
            <a:ext cx="4176436" cy="229589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600" b="1" dirty="0">
                <a:solidFill>
                  <a:schemeClr val="tx1"/>
                </a:solidFill>
                <a:cs typeface="Arial" pitchFamily="34" charset="0"/>
              </a:rPr>
              <a:t>Wrist-worn Wearable Data</a:t>
            </a:r>
          </a:p>
          <a:p>
            <a:pPr eaLnBrk="0" hangingPunct="0"/>
            <a:endParaRPr lang="en-US" sz="1600" dirty="0">
              <a:solidFill>
                <a:schemeClr val="tx1"/>
              </a:solidFill>
              <a:cs typeface="Arial" pitchFamily="34" charset="0"/>
            </a:endParaRPr>
          </a:p>
          <a:p>
            <a:pPr marL="285750" indent="-28575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Sensitive Health data</a:t>
            </a:r>
          </a:p>
          <a:p>
            <a:pPr marL="285750" indent="-28575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Increasing popularity (36% in Germany)²</a:t>
            </a:r>
          </a:p>
          <a:p>
            <a:pPr marL="285750" indent="-28575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Lots of data points</a:t>
            </a:r>
          </a:p>
          <a:p>
            <a:pPr marL="285750" indent="-285750" eaLnBrk="0" hangingPunct="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E.g. heart rates, blood oxygen saturation, location data</a:t>
            </a:r>
          </a:p>
          <a:p>
            <a:pPr marL="285750" indent="-285750" algn="ctr" eaLnBrk="0" hangingPunct="0"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  <a:cs typeface="Arial" pitchFamily="34" charset="0"/>
            </a:endParaRP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4A16CAF5-42BB-46D4-BF8E-133FED87B8EA}"/>
              </a:ext>
            </a:extLst>
          </p:cNvPr>
          <p:cNvCxnSpPr>
            <a:cxnSpLocks/>
          </p:cNvCxnSpPr>
          <p:nvPr/>
        </p:nvCxnSpPr>
        <p:spPr bwMode="auto">
          <a:xfrm>
            <a:off x="4727848" y="3577198"/>
            <a:ext cx="0" cy="355858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Gerade Verbindung mit Pfeil 14">
            <a:extLst>
              <a:ext uri="{FF2B5EF4-FFF2-40B4-BE49-F238E27FC236}">
                <a16:creationId xmlns:a16="http://schemas.microsoft.com/office/drawing/2014/main" id="{35B2E7C1-B453-4E06-82FD-2A11936642C5}"/>
              </a:ext>
            </a:extLst>
          </p:cNvPr>
          <p:cNvCxnSpPr>
            <a:cxnSpLocks/>
          </p:cNvCxnSpPr>
          <p:nvPr/>
        </p:nvCxnSpPr>
        <p:spPr bwMode="auto">
          <a:xfrm>
            <a:off x="7464152" y="3573016"/>
            <a:ext cx="0" cy="355858"/>
          </a:xfrm>
          <a:prstGeom prst="straightConnector1">
            <a:avLst/>
          </a:prstGeom>
          <a:ln w="38100"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feld 15">
            <a:extLst>
              <a:ext uri="{FF2B5EF4-FFF2-40B4-BE49-F238E27FC236}">
                <a16:creationId xmlns:a16="http://schemas.microsoft.com/office/drawing/2014/main" id="{35658B1E-17CB-4B70-8784-B889A102E739}"/>
              </a:ext>
            </a:extLst>
          </p:cNvPr>
          <p:cNvSpPr txBox="1"/>
          <p:nvPr/>
        </p:nvSpPr>
        <p:spPr>
          <a:xfrm>
            <a:off x="8934909" y="5953462"/>
            <a:ext cx="3038616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800" baseline="30000" dirty="0">
                <a:latin typeface="Arial" pitchFamily="34" charset="0"/>
              </a:rPr>
              <a:t>1</a:t>
            </a:r>
            <a:r>
              <a:rPr lang="en-US" sz="800" dirty="0">
                <a:latin typeface="Arial" pitchFamily="34" charset="0"/>
              </a:rPr>
              <a:t> (European Commission, 2018)</a:t>
            </a:r>
          </a:p>
          <a:p>
            <a:r>
              <a:rPr lang="en-US" sz="800" dirty="0">
                <a:latin typeface="Arial" pitchFamily="34" charset="0"/>
              </a:rPr>
              <a:t>² </a:t>
            </a:r>
            <a:r>
              <a:rPr lang="en-US" sz="800" dirty="0">
                <a:hlinkClick r:id="rId7"/>
              </a:rPr>
              <a:t>https://de-statista-com.eaccess.ub.tum.de/statistik/daten/studie/1047586/umfrage/anteil-der-smartwatch-nutzer-in-deutschland/</a:t>
            </a:r>
            <a:endParaRPr lang="en-US" sz="800" dirty="0">
              <a:latin typeface="Arial" pitchFamily="34" charset="0"/>
            </a:endParaRP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2BE4D250-868A-4A93-82F5-423E5FBF1AF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6480" y="2848874"/>
            <a:ext cx="1080000" cy="1080000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C367FF7B-DD78-4CC3-A14C-2CBACBDDD24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9860" y="5349418"/>
            <a:ext cx="1260000" cy="1260000"/>
          </a:xfrm>
          <a:prstGeom prst="rect">
            <a:avLst/>
          </a:prstGeom>
        </p:spPr>
      </p:pic>
      <p:pic>
        <p:nvPicPr>
          <p:cNvPr id="24" name="Grafik 23" descr="Ein Bild, das Hut enthält.&#10;&#10;Automatisch generierte Beschreibung">
            <a:extLst>
              <a:ext uri="{FF2B5EF4-FFF2-40B4-BE49-F238E27FC236}">
                <a16:creationId xmlns:a16="http://schemas.microsoft.com/office/drawing/2014/main" id="{9566B37C-AA72-4533-974B-18519593435F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20" y="2881770"/>
            <a:ext cx="1080000" cy="1080000"/>
          </a:xfrm>
          <a:prstGeom prst="rect">
            <a:avLst/>
          </a:prstGeom>
        </p:spPr>
      </p:pic>
      <p:sp>
        <p:nvSpPr>
          <p:cNvPr id="18" name="Rechteck 17">
            <a:extLst>
              <a:ext uri="{FF2B5EF4-FFF2-40B4-BE49-F238E27FC236}">
                <a16:creationId xmlns:a16="http://schemas.microsoft.com/office/drawing/2014/main" id="{F7439B71-41C7-4949-B7BF-BEF9119F18B6}"/>
              </a:ext>
            </a:extLst>
          </p:cNvPr>
          <p:cNvSpPr/>
          <p:nvPr/>
        </p:nvSpPr>
        <p:spPr bwMode="auto">
          <a:xfrm>
            <a:off x="911426" y="1081011"/>
            <a:ext cx="10369149" cy="238036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noFill/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1600" b="1" dirty="0">
                <a:solidFill>
                  <a:schemeClr val="tx1"/>
                </a:solidFill>
                <a:cs typeface="Arial" pitchFamily="34" charset="0"/>
              </a:rPr>
              <a:t>Risks &amp; Problems:</a:t>
            </a:r>
          </a:p>
          <a:p>
            <a:pPr eaLnBrk="0" hangingPunct="0"/>
            <a:endParaRPr lang="en-US" sz="1600" dirty="0">
              <a:solidFill>
                <a:schemeClr val="tx1"/>
              </a:solidFill>
              <a:cs typeface="Arial" pitchFamily="34" charset="0"/>
            </a:endParaRPr>
          </a:p>
          <a:p>
            <a:pPr marL="285750" indent="-285750" algn="ctr" eaLnBrk="0" hangingPunct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Platform-providers (trustful?)</a:t>
            </a:r>
          </a:p>
          <a:p>
            <a:pPr marL="285750" indent="-285750" algn="ctr" eaLnBrk="0" hangingPunct="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3</a:t>
            </a:r>
            <a:r>
              <a:rPr lang="en-US" sz="1600" baseline="30000" dirty="0">
                <a:solidFill>
                  <a:schemeClr val="tx1"/>
                </a:solidFill>
                <a:cs typeface="Arial" pitchFamily="34" charset="0"/>
              </a:rPr>
              <a:t>rd</a:t>
            </a: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 party providers (usage / sale)</a:t>
            </a:r>
          </a:p>
          <a:p>
            <a:pPr marL="285750" indent="-285750" algn="ctr" eaLnBrk="0" hangingPunct="0">
              <a:buFont typeface="Arial" panose="020B0604020202020204" pitchFamily="34" charset="0"/>
              <a:buChar char="•"/>
            </a:pPr>
            <a:r>
              <a:rPr lang="en-US" sz="1600" dirty="0">
                <a:latin typeface="Arial" pitchFamily="34" charset="0"/>
              </a:rPr>
              <a:t>no information about storage, processing of data (despite privacy policy)</a:t>
            </a:r>
          </a:p>
          <a:p>
            <a:pPr marL="285750" indent="-285750" algn="ctr" eaLnBrk="0" hangingPunct="0">
              <a:buFont typeface="Arial" panose="020B0604020202020204" pitchFamily="34" charset="0"/>
              <a:buChar char="•"/>
            </a:pPr>
            <a:endParaRPr lang="en-US" sz="1600" dirty="0">
              <a:latin typeface="Arial" pitchFamily="34" charset="0"/>
            </a:endParaRPr>
          </a:p>
          <a:p>
            <a:pPr algn="ctr" eaLnBrk="0" hangingPunct="0"/>
            <a:r>
              <a:rPr lang="en-US" sz="1600" dirty="0">
                <a:solidFill>
                  <a:schemeClr val="tx1"/>
                </a:solidFill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Disclosure of personal health information</a:t>
            </a:r>
          </a:p>
          <a:p>
            <a:pPr algn="ctr" eaLnBrk="0" hangingPunct="0"/>
            <a:r>
              <a:rPr lang="en-US" sz="1600" dirty="0">
                <a:solidFill>
                  <a:schemeClr val="tx1"/>
                </a:solidFill>
                <a:cs typeface="Arial" pitchFamily="34" charset="0"/>
                <a:sym typeface="Wingdings" panose="05000000000000000000" pitchFamily="2" charset="2"/>
              </a:rPr>
              <a:t> </a:t>
            </a:r>
            <a:r>
              <a:rPr lang="en-US" sz="1600" dirty="0">
                <a:solidFill>
                  <a:schemeClr val="tx1"/>
                </a:solidFill>
                <a:cs typeface="Arial" pitchFamily="34" charset="0"/>
              </a:rPr>
              <a:t>Disclosure of your location data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/>
            <a:endParaRPr lang="en-US" sz="1600" b="1" dirty="0">
              <a:solidFill>
                <a:schemeClr val="tx1"/>
              </a:solidFill>
              <a:cs typeface="Arial" pitchFamily="34" charset="0"/>
            </a:endParaRPr>
          </a:p>
          <a:p>
            <a:pPr algn="ctr" eaLnBrk="0" hangingPunct="0"/>
            <a:endParaRPr lang="en-US" sz="1600" b="1" dirty="0">
              <a:solidFill>
                <a:schemeClr val="tx1"/>
              </a:solidFill>
              <a:cs typeface="Arial" pitchFamily="34" charset="0"/>
            </a:endParaRPr>
          </a:p>
        </p:txBody>
      </p:sp>
      <p:pic>
        <p:nvPicPr>
          <p:cNvPr id="26" name="Grafik 25" descr="Ein Bild, das Schild, Teller enthält.&#10;&#10;Automatisch generierte Beschreibung">
            <a:extLst>
              <a:ext uri="{FF2B5EF4-FFF2-40B4-BE49-F238E27FC236}">
                <a16:creationId xmlns:a16="http://schemas.microsoft.com/office/drawing/2014/main" id="{2DF11376-30BD-40C1-9CAD-28AA6C834F67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4217" y="2717260"/>
            <a:ext cx="1080000" cy="1080000"/>
          </a:xfrm>
          <a:prstGeom prst="rect">
            <a:avLst/>
          </a:prstGeom>
        </p:spPr>
      </p:pic>
      <p:pic>
        <p:nvPicPr>
          <p:cNvPr id="28" name="Grafik 27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7B9B0603-EF6D-4BD0-8859-79781912B5CE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91" b="40494"/>
          <a:stretch/>
        </p:blipFill>
        <p:spPr>
          <a:xfrm>
            <a:off x="3942119" y="944294"/>
            <a:ext cx="4841308" cy="570228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1305596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10" grpId="0" animBg="1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6D8D9EFE-110F-4DE5-AA5B-FB1825E157B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618" name="think-cell Folie" r:id="rId6" imgW="473" imgH="476" progId="TCLayout.ActiveDocument.1">
                  <p:embed/>
                </p:oleObj>
              </mc:Choice>
              <mc:Fallback>
                <p:oleObj name="think-cell Folie" r:id="rId6" imgW="473" imgH="476" progId="TCLayout.ActiveDocument.1">
                  <p:embed/>
                  <p:pic>
                    <p:nvPicPr>
                      <p:cNvPr id="7" name="Objekt 6" hidden="1">
                        <a:extLst>
                          <a:ext uri="{FF2B5EF4-FFF2-40B4-BE49-F238E27FC236}">
                            <a16:creationId xmlns:a16="http://schemas.microsoft.com/office/drawing/2014/main" id="{6D8D9EFE-110F-4DE5-AA5B-FB1825E157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hteck 1" hidden="1">
            <a:extLst>
              <a:ext uri="{FF2B5EF4-FFF2-40B4-BE49-F238E27FC236}">
                <a16:creationId xmlns:a16="http://schemas.microsoft.com/office/drawing/2014/main" id="{3567C184-C920-493A-AE05-EE77569D81B4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80" name="Rectangle 8">
            <a:extLst>
              <a:ext uri="{FF2B5EF4-FFF2-40B4-BE49-F238E27FC236}">
                <a16:creationId xmlns:a16="http://schemas.microsoft.com/office/drawing/2014/main" id="{A6D5A682-3444-4285-95AE-5AAB48D76088}"/>
              </a:ext>
            </a:extLst>
          </p:cNvPr>
          <p:cNvSpPr/>
          <p:nvPr/>
        </p:nvSpPr>
        <p:spPr bwMode="auto">
          <a:xfrm>
            <a:off x="5429799" y="6097666"/>
            <a:ext cx="579710" cy="146617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eaLnBrk="0" hangingPunct="0"/>
            <a:endParaRPr lang="en-US" sz="1400" dirty="0">
              <a:solidFill>
                <a:schemeClr val="accent4"/>
              </a:solidFill>
            </a:endParaRPr>
          </a:p>
        </p:txBody>
      </p:sp>
      <p:sp>
        <p:nvSpPr>
          <p:cNvPr id="89" name="Rectangle 8">
            <a:extLst>
              <a:ext uri="{FF2B5EF4-FFF2-40B4-BE49-F238E27FC236}">
                <a16:creationId xmlns:a16="http://schemas.microsoft.com/office/drawing/2014/main" id="{A52C8EB3-5890-4F8C-9A40-49524A756473}"/>
              </a:ext>
            </a:extLst>
          </p:cNvPr>
          <p:cNvSpPr/>
          <p:nvPr/>
        </p:nvSpPr>
        <p:spPr bwMode="auto">
          <a:xfrm>
            <a:off x="4705732" y="6097667"/>
            <a:ext cx="579710" cy="146617"/>
          </a:xfrm>
          <a:prstGeom prst="rect">
            <a:avLst/>
          </a:prstGeom>
          <a:solidFill>
            <a:schemeClr val="bg1"/>
          </a:solidFill>
          <a:ln>
            <a:noFill/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eaLnBrk="0" hangingPunct="0"/>
            <a:endParaRPr lang="en-US" sz="1400" dirty="0">
              <a:solidFill>
                <a:schemeClr val="accent4"/>
              </a:solidFill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F7567D52-8F2F-405F-A3C2-251F882073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Questions / Research Approach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C582F72-571B-495F-9A06-34849FE186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© </a:t>
            </a:r>
            <a:r>
              <a:rPr lang="en-US" dirty="0" err="1"/>
              <a:t>sebis</a:t>
            </a:r>
            <a:endParaRPr lang="en-US" dirty="0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D35D443-C127-4E6B-AFB2-92EE4E3201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A2D31CEC-D446-40ED-ABEB-84EA0E68BB03}"/>
              </a:ext>
            </a:extLst>
          </p:cNvPr>
          <p:cNvSpPr/>
          <p:nvPr/>
        </p:nvSpPr>
        <p:spPr bwMode="auto">
          <a:xfrm>
            <a:off x="1775520" y="1124744"/>
            <a:ext cx="9577063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1700" dirty="0"/>
              <a:t>What is the </a:t>
            </a:r>
            <a:r>
              <a:rPr lang="en-US" sz="1700" b="1" dirty="0"/>
              <a:t>State of the Art </a:t>
            </a:r>
            <a:r>
              <a:rPr lang="en-US" sz="1700" dirty="0"/>
              <a:t>of approaches using De-Identification methods for </a:t>
            </a:r>
            <a:br>
              <a:rPr lang="en-US" sz="1700" dirty="0"/>
            </a:br>
            <a:r>
              <a:rPr lang="en-US" sz="1700" dirty="0"/>
              <a:t>Privacy-enhancing Big Data Analytics and how can they be distinguished from other approaches?</a:t>
            </a: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EA92554B-70EC-473C-B7F1-D1C6AA33E90F}"/>
              </a:ext>
            </a:extLst>
          </p:cNvPr>
          <p:cNvSpPr/>
          <p:nvPr/>
        </p:nvSpPr>
        <p:spPr bwMode="auto">
          <a:xfrm>
            <a:off x="479376" y="1124744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RQ 1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30D3BEB4-FC5E-48F7-A7B3-DBE8FF230613}"/>
              </a:ext>
            </a:extLst>
          </p:cNvPr>
          <p:cNvSpPr/>
          <p:nvPr/>
        </p:nvSpPr>
        <p:spPr bwMode="auto">
          <a:xfrm>
            <a:off x="479376" y="2913476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RQ 2</a:t>
            </a: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5B74A13D-B821-4CC5-9924-47803DD2D95D}"/>
              </a:ext>
            </a:extLst>
          </p:cNvPr>
          <p:cNvSpPr/>
          <p:nvPr/>
        </p:nvSpPr>
        <p:spPr bwMode="auto">
          <a:xfrm>
            <a:off x="479376" y="4702208"/>
            <a:ext cx="1080120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sz="2000" dirty="0">
                <a:solidFill>
                  <a:schemeClr val="bg1"/>
                </a:solidFill>
                <a:cs typeface="Arial" pitchFamily="34" charset="0"/>
              </a:rPr>
              <a:t>RQ 3</a:t>
            </a: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0B020445-146A-4107-9F4D-76D072D7E467}"/>
              </a:ext>
            </a:extLst>
          </p:cNvPr>
          <p:cNvSpPr/>
          <p:nvPr/>
        </p:nvSpPr>
        <p:spPr bwMode="auto">
          <a:xfrm>
            <a:off x="1775520" y="2913476"/>
            <a:ext cx="9577063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dirty="0"/>
              <a:t>What are </a:t>
            </a:r>
            <a:r>
              <a:rPr lang="en-US" b="1" dirty="0"/>
              <a:t>Requirements and Trends </a:t>
            </a:r>
            <a:r>
              <a:rPr lang="en-US" dirty="0"/>
              <a:t>for Privacy-enhancing Big Data Analytics of </a:t>
            </a:r>
            <a:br>
              <a:rPr lang="en-US" dirty="0"/>
            </a:br>
            <a:r>
              <a:rPr lang="en-US" dirty="0"/>
              <a:t>wrist-worn Wearable Data in the Cloud (in Germany)?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A7067034-6BA2-4630-97BB-B8ED51790B86}"/>
              </a:ext>
            </a:extLst>
          </p:cNvPr>
          <p:cNvSpPr/>
          <p:nvPr/>
        </p:nvSpPr>
        <p:spPr bwMode="auto">
          <a:xfrm>
            <a:off x="1775520" y="4705419"/>
            <a:ext cx="9577063" cy="72008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r>
              <a:rPr lang="en-US" dirty="0"/>
              <a:t>What are </a:t>
            </a:r>
            <a:r>
              <a:rPr lang="en-US" b="1" dirty="0"/>
              <a:t>concepts</a:t>
            </a:r>
            <a:r>
              <a:rPr lang="en-US" dirty="0"/>
              <a:t> enabling Data Privacy for wrist-worn Wearable Data in the Cloud based on </a:t>
            </a:r>
            <a:r>
              <a:rPr lang="en-US" b="1" dirty="0"/>
              <a:t>De-Identification Methods</a:t>
            </a:r>
            <a:r>
              <a:rPr lang="en-US" dirty="0"/>
              <a:t>?</a:t>
            </a:r>
            <a:endParaRPr lang="en-US" sz="24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35" name="Rectangle 8">
            <a:extLst>
              <a:ext uri="{FF2B5EF4-FFF2-40B4-BE49-F238E27FC236}">
                <a16:creationId xmlns:a16="http://schemas.microsoft.com/office/drawing/2014/main" id="{8109795D-DB12-4986-883B-8A6F9690798E}"/>
              </a:ext>
            </a:extLst>
          </p:cNvPr>
          <p:cNvSpPr/>
          <p:nvPr/>
        </p:nvSpPr>
        <p:spPr bwMode="auto">
          <a:xfrm>
            <a:off x="1922692" y="1927243"/>
            <a:ext cx="2237512" cy="720080"/>
          </a:xfrm>
          <a:prstGeom prst="snip1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eaLnBrk="0" hangingPunct="0"/>
            <a:r>
              <a:rPr lang="en-US" sz="1400" dirty="0">
                <a:solidFill>
                  <a:schemeClr val="accent4"/>
                </a:solidFill>
              </a:rPr>
              <a:t>Extensive Literature Research</a:t>
            </a:r>
          </a:p>
        </p:txBody>
      </p:sp>
      <p:sp>
        <p:nvSpPr>
          <p:cNvPr id="36" name="Rectangle 8">
            <a:extLst>
              <a:ext uri="{FF2B5EF4-FFF2-40B4-BE49-F238E27FC236}">
                <a16:creationId xmlns:a16="http://schemas.microsoft.com/office/drawing/2014/main" id="{DFA7CF99-66C2-4F48-8E7E-841AB20C15A6}"/>
              </a:ext>
            </a:extLst>
          </p:cNvPr>
          <p:cNvSpPr/>
          <p:nvPr/>
        </p:nvSpPr>
        <p:spPr bwMode="auto">
          <a:xfrm>
            <a:off x="4295800" y="1927243"/>
            <a:ext cx="2268716" cy="720080"/>
          </a:xfrm>
          <a:prstGeom prst="snip1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eaLnBrk="0" hangingPunct="0"/>
            <a:r>
              <a:rPr lang="en-US" sz="1400" dirty="0">
                <a:solidFill>
                  <a:schemeClr val="accent4"/>
                </a:solidFill>
              </a:rPr>
              <a:t>Expert interviews </a:t>
            </a:r>
            <a:br>
              <a:rPr lang="en-US" sz="1400" dirty="0">
                <a:solidFill>
                  <a:schemeClr val="accent4"/>
                </a:solidFill>
              </a:rPr>
            </a:br>
            <a:r>
              <a:rPr lang="en-US" sz="1400" dirty="0">
                <a:solidFill>
                  <a:schemeClr val="accent4"/>
                </a:solidFill>
              </a:rPr>
              <a:t>(Data privacy)</a:t>
            </a:r>
          </a:p>
        </p:txBody>
      </p:sp>
      <p:sp>
        <p:nvSpPr>
          <p:cNvPr id="37" name="Rectangle 8">
            <a:extLst>
              <a:ext uri="{FF2B5EF4-FFF2-40B4-BE49-F238E27FC236}">
                <a16:creationId xmlns:a16="http://schemas.microsoft.com/office/drawing/2014/main" id="{A595CBE4-A816-4518-A666-1D45BF54709C}"/>
              </a:ext>
            </a:extLst>
          </p:cNvPr>
          <p:cNvSpPr/>
          <p:nvPr/>
        </p:nvSpPr>
        <p:spPr bwMode="auto">
          <a:xfrm>
            <a:off x="1919533" y="3714436"/>
            <a:ext cx="1980000" cy="720080"/>
          </a:xfrm>
          <a:prstGeom prst="snip1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eaLnBrk="0" hangingPunct="0"/>
            <a:r>
              <a:rPr lang="en-US" sz="1400" dirty="0">
                <a:solidFill>
                  <a:schemeClr val="accent4"/>
                </a:solidFill>
              </a:rPr>
              <a:t>Extensive Literature Research</a:t>
            </a:r>
          </a:p>
        </p:txBody>
      </p:sp>
      <p:sp>
        <p:nvSpPr>
          <p:cNvPr id="40" name="Rectangle 8">
            <a:extLst>
              <a:ext uri="{FF2B5EF4-FFF2-40B4-BE49-F238E27FC236}">
                <a16:creationId xmlns:a16="http://schemas.microsoft.com/office/drawing/2014/main" id="{E0334823-023C-4EA7-9A43-015A2C09370E}"/>
              </a:ext>
            </a:extLst>
          </p:cNvPr>
          <p:cNvSpPr/>
          <p:nvPr/>
        </p:nvSpPr>
        <p:spPr bwMode="auto">
          <a:xfrm>
            <a:off x="6276240" y="3722905"/>
            <a:ext cx="1980000" cy="720080"/>
          </a:xfrm>
          <a:prstGeom prst="snip1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eaLnBrk="0" hangingPunct="0"/>
            <a:r>
              <a:rPr lang="en-US" sz="1400" dirty="0">
                <a:solidFill>
                  <a:schemeClr val="accent4"/>
                </a:solidFill>
              </a:rPr>
              <a:t>Expert interviews</a:t>
            </a:r>
          </a:p>
        </p:txBody>
      </p:sp>
      <p:sp>
        <p:nvSpPr>
          <p:cNvPr id="42" name="Flussdiagramm: Zusammenführen 41">
            <a:extLst>
              <a:ext uri="{FF2B5EF4-FFF2-40B4-BE49-F238E27FC236}">
                <a16:creationId xmlns:a16="http://schemas.microsoft.com/office/drawing/2014/main" id="{63267427-9170-4BAB-B8E4-CC10D895AC44}"/>
              </a:ext>
            </a:extLst>
          </p:cNvPr>
          <p:cNvSpPr>
            <a:spLocks noChangeAspect="1"/>
          </p:cNvSpPr>
          <p:nvPr/>
        </p:nvSpPr>
        <p:spPr bwMode="auto">
          <a:xfrm rot="16200000">
            <a:off x="8382304" y="2107120"/>
            <a:ext cx="540000" cy="360000"/>
          </a:xfrm>
          <a:prstGeom prst="flowChartMerge">
            <a:avLst/>
          </a:prstGeom>
          <a:solidFill>
            <a:schemeClr val="accent5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3" name="Rectangle 8">
            <a:extLst>
              <a:ext uri="{FF2B5EF4-FFF2-40B4-BE49-F238E27FC236}">
                <a16:creationId xmlns:a16="http://schemas.microsoft.com/office/drawing/2014/main" id="{44569748-FF61-446B-A871-4B8B4F3443E0}"/>
              </a:ext>
            </a:extLst>
          </p:cNvPr>
          <p:cNvSpPr/>
          <p:nvPr/>
        </p:nvSpPr>
        <p:spPr bwMode="auto">
          <a:xfrm>
            <a:off x="9282586" y="1923953"/>
            <a:ext cx="1925982" cy="72008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eaLnBrk="0" hangingPunct="0"/>
            <a:r>
              <a:rPr lang="en-US" sz="2000" dirty="0">
                <a:solidFill>
                  <a:schemeClr val="accent4"/>
                </a:solidFill>
              </a:rPr>
              <a:t>Status Quo</a:t>
            </a:r>
          </a:p>
        </p:txBody>
      </p:sp>
      <p:sp>
        <p:nvSpPr>
          <p:cNvPr id="44" name="Rectangle 8">
            <a:extLst>
              <a:ext uri="{FF2B5EF4-FFF2-40B4-BE49-F238E27FC236}">
                <a16:creationId xmlns:a16="http://schemas.microsoft.com/office/drawing/2014/main" id="{29244A25-0492-447D-847F-2CF1579A65D5}"/>
              </a:ext>
            </a:extLst>
          </p:cNvPr>
          <p:cNvSpPr/>
          <p:nvPr/>
        </p:nvSpPr>
        <p:spPr bwMode="auto">
          <a:xfrm>
            <a:off x="9282583" y="3732261"/>
            <a:ext cx="1925982" cy="72008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eaLnBrk="0" hangingPunct="0"/>
            <a:r>
              <a:rPr lang="en-US" sz="2000" dirty="0">
                <a:solidFill>
                  <a:schemeClr val="accent4"/>
                </a:solidFill>
              </a:rPr>
              <a:t>Requirements</a:t>
            </a:r>
          </a:p>
        </p:txBody>
      </p:sp>
      <p:sp>
        <p:nvSpPr>
          <p:cNvPr id="45" name="Flussdiagramm: Zusammenführen 44">
            <a:extLst>
              <a:ext uri="{FF2B5EF4-FFF2-40B4-BE49-F238E27FC236}">
                <a16:creationId xmlns:a16="http://schemas.microsoft.com/office/drawing/2014/main" id="{C5A5C02A-C11C-4044-AD95-84F85D144230}"/>
              </a:ext>
            </a:extLst>
          </p:cNvPr>
          <p:cNvSpPr>
            <a:spLocks noChangeAspect="1"/>
          </p:cNvSpPr>
          <p:nvPr/>
        </p:nvSpPr>
        <p:spPr bwMode="auto">
          <a:xfrm rot="16200000">
            <a:off x="8381945" y="3894476"/>
            <a:ext cx="540000" cy="360000"/>
          </a:xfrm>
          <a:prstGeom prst="flowChartMerge">
            <a:avLst/>
          </a:prstGeom>
          <a:solidFill>
            <a:schemeClr val="accent5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6" name="Rectangle 8">
            <a:extLst>
              <a:ext uri="{FF2B5EF4-FFF2-40B4-BE49-F238E27FC236}">
                <a16:creationId xmlns:a16="http://schemas.microsoft.com/office/drawing/2014/main" id="{8D6ACF79-B69C-4086-B295-933DFB8D1E2C}"/>
              </a:ext>
            </a:extLst>
          </p:cNvPr>
          <p:cNvSpPr/>
          <p:nvPr/>
        </p:nvSpPr>
        <p:spPr bwMode="auto">
          <a:xfrm>
            <a:off x="1919533" y="5506379"/>
            <a:ext cx="2641842" cy="720080"/>
          </a:xfrm>
          <a:prstGeom prst="snip1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eaLnBrk="0" hangingPunct="0"/>
            <a:r>
              <a:rPr lang="en-US" sz="1400" dirty="0">
                <a:solidFill>
                  <a:schemeClr val="accent4"/>
                </a:solidFill>
              </a:rPr>
              <a:t>Evaluation with of Approaches specified Use Case</a:t>
            </a:r>
          </a:p>
        </p:txBody>
      </p:sp>
      <p:sp>
        <p:nvSpPr>
          <p:cNvPr id="47" name="Flussdiagramm: Zusammenführen 46">
            <a:extLst>
              <a:ext uri="{FF2B5EF4-FFF2-40B4-BE49-F238E27FC236}">
                <a16:creationId xmlns:a16="http://schemas.microsoft.com/office/drawing/2014/main" id="{B7A5E7C3-389F-41FC-9E36-BAC6AF27B1AC}"/>
              </a:ext>
            </a:extLst>
          </p:cNvPr>
          <p:cNvSpPr>
            <a:spLocks noChangeAspect="1"/>
          </p:cNvSpPr>
          <p:nvPr/>
        </p:nvSpPr>
        <p:spPr bwMode="auto">
          <a:xfrm rot="16200000">
            <a:off x="8381946" y="5686419"/>
            <a:ext cx="540000" cy="360000"/>
          </a:xfrm>
          <a:prstGeom prst="flowChartMerge">
            <a:avLst/>
          </a:prstGeom>
          <a:solidFill>
            <a:schemeClr val="accent5">
              <a:lumMod val="50000"/>
            </a:schemeClr>
          </a:solidFill>
          <a:ln>
            <a:headEnd type="none" w="med" len="med"/>
            <a:tailEnd type="non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8" name="Rectangle 8">
            <a:extLst>
              <a:ext uri="{FF2B5EF4-FFF2-40B4-BE49-F238E27FC236}">
                <a16:creationId xmlns:a16="http://schemas.microsoft.com/office/drawing/2014/main" id="{C1EE618E-8732-406D-AE18-90D94D1C6EED}"/>
              </a:ext>
            </a:extLst>
          </p:cNvPr>
          <p:cNvSpPr/>
          <p:nvPr/>
        </p:nvSpPr>
        <p:spPr bwMode="auto">
          <a:xfrm>
            <a:off x="9282582" y="5524204"/>
            <a:ext cx="1925983" cy="720080"/>
          </a:xfrm>
          <a:prstGeom prst="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eaLnBrk="0" hangingPunct="0"/>
            <a:r>
              <a:rPr lang="en-US" sz="2000" dirty="0">
                <a:solidFill>
                  <a:schemeClr val="accent4"/>
                </a:solidFill>
              </a:rPr>
              <a:t>Concepts</a:t>
            </a:r>
          </a:p>
        </p:txBody>
      </p:sp>
      <p:sp>
        <p:nvSpPr>
          <p:cNvPr id="50" name="Rectangle 8">
            <a:extLst>
              <a:ext uri="{FF2B5EF4-FFF2-40B4-BE49-F238E27FC236}">
                <a16:creationId xmlns:a16="http://schemas.microsoft.com/office/drawing/2014/main" id="{D311A79A-F425-4202-A24C-94FE66C82B1E}"/>
              </a:ext>
            </a:extLst>
          </p:cNvPr>
          <p:cNvSpPr/>
          <p:nvPr/>
        </p:nvSpPr>
        <p:spPr bwMode="auto">
          <a:xfrm>
            <a:off x="4705731" y="5506379"/>
            <a:ext cx="1677600" cy="720080"/>
          </a:xfrm>
          <a:prstGeom prst="snip1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eaLnBrk="0" hangingPunct="0"/>
            <a:r>
              <a:rPr lang="en-US" sz="1400" dirty="0">
                <a:solidFill>
                  <a:schemeClr val="accent4"/>
                </a:solidFill>
              </a:rPr>
              <a:t>Results of RQ 1 / RQ 2</a:t>
            </a:r>
          </a:p>
        </p:txBody>
      </p:sp>
      <p:cxnSp>
        <p:nvCxnSpPr>
          <p:cNvPr id="52" name="Verbinder: gewinkelt 51">
            <a:extLst>
              <a:ext uri="{FF2B5EF4-FFF2-40B4-BE49-F238E27FC236}">
                <a16:creationId xmlns:a16="http://schemas.microsoft.com/office/drawing/2014/main" id="{FB87CB2C-4236-4183-87F9-7BF911B5890F}"/>
              </a:ext>
            </a:extLst>
          </p:cNvPr>
          <p:cNvCxnSpPr>
            <a:cxnSpLocks/>
            <a:stCxn id="15" idx="3"/>
            <a:endCxn id="89" idx="2"/>
          </p:cNvCxnSpPr>
          <p:nvPr/>
        </p:nvCxnSpPr>
        <p:spPr bwMode="auto">
          <a:xfrm flipH="1">
            <a:off x="4995587" y="1484784"/>
            <a:ext cx="6356996" cy="4759500"/>
          </a:xfrm>
          <a:prstGeom prst="bentConnector4">
            <a:avLst>
              <a:gd name="adj1" fmla="val -5852"/>
              <a:gd name="adj2" fmla="val 104803"/>
            </a:avLst>
          </a:prstGeom>
          <a:ln w="28575"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9" name="Verbinder: gewinkelt 38">
            <a:extLst>
              <a:ext uri="{FF2B5EF4-FFF2-40B4-BE49-F238E27FC236}">
                <a16:creationId xmlns:a16="http://schemas.microsoft.com/office/drawing/2014/main" id="{000F72EF-2AA4-4F2F-8F1F-450287612975}"/>
              </a:ext>
            </a:extLst>
          </p:cNvPr>
          <p:cNvCxnSpPr>
            <a:cxnSpLocks/>
            <a:stCxn id="33" idx="3"/>
            <a:endCxn id="50" idx="1"/>
          </p:cNvCxnSpPr>
          <p:nvPr/>
        </p:nvCxnSpPr>
        <p:spPr bwMode="auto">
          <a:xfrm flipH="1">
            <a:off x="5544531" y="3273516"/>
            <a:ext cx="5808052" cy="2952943"/>
          </a:xfrm>
          <a:prstGeom prst="bentConnector4">
            <a:avLst>
              <a:gd name="adj1" fmla="val -3936"/>
              <a:gd name="adj2" fmla="val 103794"/>
            </a:avLst>
          </a:prstGeom>
          <a:ln w="28575"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Rectangle 8">
            <a:extLst>
              <a:ext uri="{FF2B5EF4-FFF2-40B4-BE49-F238E27FC236}">
                <a16:creationId xmlns:a16="http://schemas.microsoft.com/office/drawing/2014/main" id="{8A676FE3-4B2C-4F44-B013-8DD0D4351765}"/>
              </a:ext>
            </a:extLst>
          </p:cNvPr>
          <p:cNvSpPr/>
          <p:nvPr/>
        </p:nvSpPr>
        <p:spPr bwMode="auto">
          <a:xfrm>
            <a:off x="4035772" y="3719524"/>
            <a:ext cx="2116237" cy="720080"/>
          </a:xfrm>
          <a:prstGeom prst="snip1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eaLnBrk="0" hangingPunct="0"/>
            <a:r>
              <a:rPr lang="en-US" sz="1400" dirty="0">
                <a:solidFill>
                  <a:schemeClr val="accent4"/>
                </a:solidFill>
              </a:rPr>
              <a:t>Regulations </a:t>
            </a:r>
            <a:br>
              <a:rPr lang="en-US" sz="1400" dirty="0">
                <a:solidFill>
                  <a:schemeClr val="accent4"/>
                </a:solidFill>
              </a:rPr>
            </a:br>
            <a:r>
              <a:rPr lang="en-US" sz="1400" dirty="0">
                <a:solidFill>
                  <a:schemeClr val="accent4"/>
                </a:solidFill>
              </a:rPr>
              <a:t>(GDPR, BDSG, HIPAA)</a:t>
            </a:r>
          </a:p>
        </p:txBody>
      </p:sp>
      <p:sp>
        <p:nvSpPr>
          <p:cNvPr id="38" name="Rectangle 8">
            <a:extLst>
              <a:ext uri="{FF2B5EF4-FFF2-40B4-BE49-F238E27FC236}">
                <a16:creationId xmlns:a16="http://schemas.microsoft.com/office/drawing/2014/main" id="{8420255F-14DB-4804-B124-F7DEE2C19B2E}"/>
              </a:ext>
            </a:extLst>
          </p:cNvPr>
          <p:cNvSpPr/>
          <p:nvPr/>
        </p:nvSpPr>
        <p:spPr bwMode="auto">
          <a:xfrm>
            <a:off x="6521724" y="5515291"/>
            <a:ext cx="1676020" cy="720080"/>
          </a:xfrm>
          <a:prstGeom prst="snip1Rect">
            <a:avLst/>
          </a:prstGeom>
          <a:solidFill>
            <a:schemeClr val="bg1"/>
          </a:solidFill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 eaLnBrk="0" hangingPunct="0"/>
            <a:r>
              <a:rPr lang="en-US" sz="1400" dirty="0">
                <a:solidFill>
                  <a:schemeClr val="accent4"/>
                </a:solidFill>
              </a:rPr>
              <a:t>Evaluation with Experts</a:t>
            </a:r>
          </a:p>
        </p:txBody>
      </p:sp>
      <p:sp>
        <p:nvSpPr>
          <p:cNvPr id="49" name="Fußzeilenplatzhalter 4">
            <a:extLst>
              <a:ext uri="{FF2B5EF4-FFF2-40B4-BE49-F238E27FC236}">
                <a16:creationId xmlns:a16="http://schemas.microsoft.com/office/drawing/2014/main" id="{5A3A23D1-FE7E-4CC1-81A5-1D5BE9581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32903" y="6569076"/>
            <a:ext cx="5761567" cy="288925"/>
          </a:xfrm>
        </p:spPr>
        <p:txBody>
          <a:bodyPr/>
          <a:lstStyle/>
          <a:p>
            <a:pPr>
              <a:defRPr/>
            </a:pPr>
            <a:r>
              <a:rPr lang="en-US" dirty="0"/>
              <a:t>Master Thesis | Kevin Baumer</a:t>
            </a:r>
          </a:p>
        </p:txBody>
      </p:sp>
    </p:spTree>
    <p:extLst>
      <p:ext uri="{BB962C8B-B14F-4D97-AF65-F5344CB8AC3E}">
        <p14:creationId xmlns:p14="http://schemas.microsoft.com/office/powerpoint/2010/main" val="32416210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6" grpId="0" animBg="1"/>
      <p:bldP spid="27" grpId="0" animBg="1"/>
      <p:bldP spid="28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40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50" grpId="0" animBg="1"/>
      <p:bldP spid="41" grpId="0" animBg="1"/>
      <p:bldP spid="3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F73DD5BF-F53E-4669-BD63-CE442FD55B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202420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68" name="think-cell Folie" r:id="rId5" imgW="473" imgH="476" progId="TCLayout.ActiveDocument.1">
                  <p:embed/>
                </p:oleObj>
              </mc:Choice>
              <mc:Fallback>
                <p:oleObj name="think-cell Folie" r:id="rId5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hteck 11" hidden="1">
            <a:extLst>
              <a:ext uri="{FF2B5EF4-FFF2-40B4-BE49-F238E27FC236}">
                <a16:creationId xmlns:a16="http://schemas.microsoft.com/office/drawing/2014/main" id="{69CBEE07-F558-4C1F-BC77-4D6C97114F87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19" name="Inhaltsplatzhalter 18">
            <a:extLst>
              <a:ext uri="{FF2B5EF4-FFF2-40B4-BE49-F238E27FC236}">
                <a16:creationId xmlns:a16="http://schemas.microsoft.com/office/drawing/2014/main" id="{927A8EAE-2525-4D5A-9D9E-D2981EC08B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5" y="3717031"/>
            <a:ext cx="11523135" cy="2664719"/>
          </a:xfrm>
        </p:spPr>
        <p:txBody>
          <a:bodyPr/>
          <a:lstStyle/>
          <a:p>
            <a:r>
              <a:rPr lang="en-US" dirty="0">
                <a:latin typeface="Arial" pitchFamily="34" charset="0"/>
              </a:rPr>
              <a:t>Overlap Privacy/Security:</a:t>
            </a:r>
          </a:p>
          <a:p>
            <a:pPr marL="285750" indent="-285750">
              <a:buFontTx/>
              <a:buChar char="-"/>
            </a:pPr>
            <a:r>
              <a:rPr lang="en-US" u="sng" dirty="0">
                <a:latin typeface="Arial" pitchFamily="34" charset="0"/>
              </a:rPr>
              <a:t>Confidentiality: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/>
              <a:t>protect information from unauthorized access and misuse</a:t>
            </a:r>
            <a:endParaRPr lang="en-US" dirty="0">
              <a:latin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u="sng" dirty="0">
                <a:latin typeface="Arial" pitchFamily="34" charset="0"/>
              </a:rPr>
              <a:t>Integrity: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/>
              <a:t>protect information from unauthorized alteration</a:t>
            </a:r>
          </a:p>
          <a:p>
            <a:pPr marL="0" indent="0"/>
            <a:r>
              <a:rPr lang="en-US" dirty="0">
                <a:latin typeface="Arial" pitchFamily="34" charset="0"/>
              </a:rPr>
              <a:t>	</a:t>
            </a:r>
            <a:r>
              <a:rPr lang="en-US" dirty="0">
                <a:latin typeface="Arial" pitchFamily="34" charset="0"/>
                <a:sym typeface="Wingdings" panose="05000000000000000000" pitchFamily="2" charset="2"/>
              </a:rPr>
              <a:t> assurance in accuracy and completeness</a:t>
            </a:r>
            <a:endParaRPr lang="en-US" dirty="0">
              <a:latin typeface="Arial" pitchFamily="34" charset="0"/>
            </a:endParaRPr>
          </a:p>
          <a:p>
            <a:pPr marL="285750" indent="-285750">
              <a:buFontTx/>
              <a:buChar char="-"/>
            </a:pPr>
            <a:r>
              <a:rPr lang="en-US" u="sng" dirty="0">
                <a:latin typeface="Arial" pitchFamily="34" charset="0"/>
              </a:rPr>
              <a:t>Availability:</a:t>
            </a:r>
            <a:r>
              <a:rPr lang="en-US" dirty="0">
                <a:latin typeface="Arial" pitchFamily="34" charset="0"/>
              </a:rPr>
              <a:t> </a:t>
            </a:r>
            <a:r>
              <a:rPr lang="en-US" dirty="0"/>
              <a:t>protect timely and uninterrupted access to the system</a:t>
            </a:r>
            <a:endParaRPr lang="en-US" dirty="0">
              <a:latin typeface="Arial" pitchFamily="34" charset="0"/>
            </a:endParaRPr>
          </a:p>
          <a:p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A0ED0244-B9DC-406E-9463-55E870E40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vs. Security – broad definition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BD8369F-BAD3-4B12-A19F-289B4271CE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sebis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3071E2D-8A54-4B53-9982-8D5181B4EB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Master Thesis | Kevin Baumer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F6208AD-515B-4FC4-BC63-7F5633714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4E455359-4B7B-4F54-9C79-68AF99B6BA5B}"/>
              </a:ext>
            </a:extLst>
          </p:cNvPr>
          <p:cNvSpPr/>
          <p:nvPr/>
        </p:nvSpPr>
        <p:spPr bwMode="auto">
          <a:xfrm>
            <a:off x="597745" y="1340849"/>
            <a:ext cx="10889431" cy="720725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“</a:t>
            </a:r>
            <a:r>
              <a:rPr lang="en-US" b="1" dirty="0"/>
              <a:t>Privacy</a:t>
            </a:r>
            <a:r>
              <a:rPr lang="en-US" dirty="0"/>
              <a:t> is the claim of individuals, groups or institutions to determine for themselves when, how, and to what extent information about them is communicated to others”</a:t>
            </a:r>
            <a:r>
              <a:rPr lang="en-US" baseline="30000" dirty="0"/>
              <a:t> </a:t>
            </a:r>
            <a:r>
              <a:rPr lang="en-US" dirty="0">
                <a:latin typeface="Arial" pitchFamily="34" charset="0"/>
              </a:rPr>
              <a:t>(Westin, 1967)</a:t>
            </a:r>
            <a:endParaRPr lang="en-US" dirty="0"/>
          </a:p>
          <a:p>
            <a:endParaRPr lang="en-US" baseline="3000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6289167-4B75-483B-9E2D-FFC54E148D68}"/>
              </a:ext>
            </a:extLst>
          </p:cNvPr>
          <p:cNvSpPr/>
          <p:nvPr/>
        </p:nvSpPr>
        <p:spPr bwMode="auto">
          <a:xfrm>
            <a:off x="597745" y="2348960"/>
            <a:ext cx="10889431" cy="720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“</a:t>
            </a:r>
            <a:r>
              <a:rPr lang="en-US" b="1" dirty="0"/>
              <a:t>Data security </a:t>
            </a:r>
            <a:r>
              <a:rPr lang="en-US" dirty="0"/>
              <a:t>means protecting data, such as a database, file, from destructive forces and the unwanted actions of unauthorized users.” (</a:t>
            </a:r>
            <a:r>
              <a:rPr lang="de-DE" dirty="0"/>
              <a:t>Mukherjee et. al, 2015)</a:t>
            </a:r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32616DD5-5B63-45C9-8EF4-C2E3F2DBDAFE}"/>
              </a:ext>
            </a:extLst>
          </p:cNvPr>
          <p:cNvGrpSpPr/>
          <p:nvPr/>
        </p:nvGrpSpPr>
        <p:grpSpPr>
          <a:xfrm>
            <a:off x="8400256" y="3196485"/>
            <a:ext cx="3384376" cy="2896811"/>
            <a:chOff x="5087888" y="2276872"/>
            <a:chExt cx="3816424" cy="3069373"/>
          </a:xfrm>
        </p:grpSpPr>
        <p:graphicFrame>
          <p:nvGraphicFramePr>
            <p:cNvPr id="16" name="Diagramm 15">
              <a:extLst>
                <a:ext uri="{FF2B5EF4-FFF2-40B4-BE49-F238E27FC236}">
                  <a16:creationId xmlns:a16="http://schemas.microsoft.com/office/drawing/2014/main" id="{A0CBA60A-0232-49A7-A817-D83AD12FF59E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4211991553"/>
                </p:ext>
              </p:extLst>
            </p:nvPr>
          </p:nvGraphicFramePr>
          <p:xfrm>
            <a:off x="5087888" y="2276872"/>
            <a:ext cx="3816424" cy="3069373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C3109E3D-D0E4-45A2-A28E-04466F22DEC6}"/>
                </a:ext>
              </a:extLst>
            </p:cNvPr>
            <p:cNvSpPr txBox="1"/>
            <p:nvPr/>
          </p:nvSpPr>
          <p:spPr>
            <a:xfrm>
              <a:off x="6528048" y="3297758"/>
              <a:ext cx="720080" cy="92333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Arial" pitchFamily="34" charset="0"/>
                </a:rPr>
                <a:t>C</a:t>
              </a:r>
            </a:p>
            <a:p>
              <a:pPr algn="ctr"/>
              <a:r>
                <a:rPr lang="en-US" dirty="0">
                  <a:latin typeface="Arial" pitchFamily="34" charset="0"/>
                </a:rPr>
                <a:t>I</a:t>
              </a:r>
            </a:p>
            <a:p>
              <a:pPr algn="ctr"/>
              <a:r>
                <a:rPr lang="en-US" dirty="0">
                  <a:latin typeface="Arial" pitchFamily="34" charset="0"/>
                </a:rPr>
                <a:t>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3024664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B205CEBB-9A8C-4600-9B6F-FB5582CD2A01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9511971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18" name="think-cell Folie" r:id="rId5" imgW="473" imgH="476" progId="TCLayout.ActiveDocument.1">
                  <p:embed/>
                </p:oleObj>
              </mc:Choice>
              <mc:Fallback>
                <p:oleObj name="think-cell Folie" r:id="rId5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2526DAA8-A9C9-49AB-BCED-2CEC0DD98E0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B08629A2-566B-421C-837F-F83D16BF0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Privacy – in more detail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0C5A1B0-6C62-4DB8-8920-98D6B0494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sebis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D44E67F-71CA-47AF-A386-04D1D9696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Master Thesis | Kevin Baumer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0BD9BE9-92F5-4546-853B-570D590C8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1EE2DF6D-28B4-4B76-BE97-9C5A20C0714B}"/>
              </a:ext>
            </a:extLst>
          </p:cNvPr>
          <p:cNvSpPr txBox="1">
            <a:spLocks/>
          </p:cNvSpPr>
          <p:nvPr/>
        </p:nvSpPr>
        <p:spPr bwMode="auto">
          <a:xfrm>
            <a:off x="334434" y="981076"/>
            <a:ext cx="11523133" cy="4392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>
            <a:lvl1pPr marL="1588" indent="-1588" algn="l" rtl="0" eaLnBrk="1" fontAlgn="base" hangingPunct="1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+mn-lt"/>
                <a:ea typeface="+mn-ea"/>
                <a:cs typeface="Arial Unicode MS" pitchFamily="34" charset="-128"/>
              </a:defRPr>
            </a:lvl1pPr>
            <a:lvl2pPr marL="358775" indent="-2603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lang="de-DE" sz="1800" baseline="0" dirty="0" smtClean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2pPr>
            <a:lvl3pPr marL="625475" indent="-176213" algn="l" defTabSz="803275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baseline="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3pPr>
            <a:lvl4pPr marL="982663" indent="-174625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4pPr>
            <a:lvl5pPr marL="1257300" indent="-18256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anose="05000000000000000000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Arial Unicode MS" pitchFamily="34" charset="-128"/>
              </a:defRPr>
            </a:lvl5pPr>
            <a:lvl6pPr marL="2438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6pPr>
            <a:lvl7pPr marL="2895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7pPr>
            <a:lvl8pPr marL="3352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8pPr>
            <a:lvl9pPr marL="3810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400">
                <a:solidFill>
                  <a:schemeClr val="tx2"/>
                </a:solidFill>
                <a:latin typeface="+mn-lt"/>
              </a:defRPr>
            </a:lvl9pPr>
          </a:lstStyle>
          <a:p>
            <a:pPr marL="0" indent="0"/>
            <a:endParaRPr lang="en-US" u="sng" kern="0" dirty="0"/>
          </a:p>
          <a:p>
            <a:pPr marL="0" indent="0"/>
            <a:r>
              <a:rPr lang="en-US" u="sng" kern="0" dirty="0"/>
              <a:t>Attacker- / threat-based</a:t>
            </a:r>
            <a:r>
              <a:rPr lang="en-US" kern="0" dirty="0"/>
              <a:t> approach of Wu (2012) and Solove (2015)</a:t>
            </a:r>
          </a:p>
          <a:p>
            <a:pPr marL="0" indent="0"/>
            <a:endParaRPr lang="en-US" kern="0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kern="0" dirty="0">
                <a:sym typeface="Wingdings" panose="05000000000000000000" pitchFamily="2" charset="2"/>
              </a:rPr>
              <a:t>Privacy = combination of a plurality of many distinct (but related) things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kern="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kern="0" dirty="0">
                <a:sym typeface="Wingdings" panose="05000000000000000000" pitchFamily="2" charset="2"/>
              </a:rPr>
              <a:t>Identification / characterization of relevant privacy threats necessary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en-US" kern="0" dirty="0">
              <a:sym typeface="Wingdings" panose="05000000000000000000" pitchFamily="2" charset="2"/>
            </a:endParaRP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en-US" kern="0" dirty="0">
                <a:sym typeface="Wingdings" panose="05000000000000000000" pitchFamily="2" charset="2"/>
              </a:rPr>
              <a:t>Imaginary adversary who wants to accomplish a specific goal</a:t>
            </a:r>
            <a:endParaRPr lang="en-US" kern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kern="0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DCC70234-B38E-47E0-9507-393E7267A075}"/>
              </a:ext>
            </a:extLst>
          </p:cNvPr>
          <p:cNvSpPr/>
          <p:nvPr/>
        </p:nvSpPr>
        <p:spPr bwMode="auto">
          <a:xfrm>
            <a:off x="649754" y="4328981"/>
            <a:ext cx="10889431" cy="756203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“</a:t>
            </a:r>
            <a:r>
              <a:rPr lang="en-US" b="1" dirty="0"/>
              <a:t>Privacy</a:t>
            </a:r>
            <a:r>
              <a:rPr lang="en-US" dirty="0"/>
              <a:t> "[...] is defined not by what it is, but by what it is not - it is the absence of a privacy breach that defines a state of privacy." (Wu, 2012)</a:t>
            </a:r>
            <a:endParaRPr lang="en-US" baseline="30000" dirty="0"/>
          </a:p>
        </p:txBody>
      </p:sp>
    </p:spTree>
    <p:extLst>
      <p:ext uri="{BB962C8B-B14F-4D97-AF65-F5344CB8AC3E}">
        <p14:creationId xmlns:p14="http://schemas.microsoft.com/office/powerpoint/2010/main" val="211953761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kt 7" hidden="1">
            <a:extLst>
              <a:ext uri="{FF2B5EF4-FFF2-40B4-BE49-F238E27FC236}">
                <a16:creationId xmlns:a16="http://schemas.microsoft.com/office/drawing/2014/main" id="{D289C346-00BC-4A44-A6B7-95969B319BD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0589658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257" name="think-cell Folie" r:id="rId5" imgW="473" imgH="476" progId="TCLayout.ActiveDocument.1">
                  <p:embed/>
                </p:oleObj>
              </mc:Choice>
              <mc:Fallback>
                <p:oleObj name="think-cell Folie" r:id="rId5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 hidden="1">
            <a:extLst>
              <a:ext uri="{FF2B5EF4-FFF2-40B4-BE49-F238E27FC236}">
                <a16:creationId xmlns:a16="http://schemas.microsoft.com/office/drawing/2014/main" id="{C4941C5E-3E73-4615-A699-35F4259F4C92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28B131ED-BB0B-4A28-8D65-5E0B354E00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435" y="5892478"/>
            <a:ext cx="11523135" cy="632866"/>
          </a:xfrm>
        </p:spPr>
        <p:txBody>
          <a:bodyPr>
            <a:normAutofit/>
          </a:bodyPr>
          <a:lstStyle/>
          <a:p>
            <a:pPr marL="0" indent="0"/>
            <a:r>
              <a:rPr lang="en-US" sz="1300" dirty="0"/>
              <a:t>Data subject / principal: “an identifiable natural person” (GDPR)</a:t>
            </a:r>
          </a:p>
          <a:p>
            <a:pPr marL="0" indent="0"/>
            <a:endParaRPr lang="en-US" dirty="0"/>
          </a:p>
          <a:p>
            <a:pPr marL="0" indent="0"/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222AFF1D-28C2-49DB-882E-BC2A05E5F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Definitions – De-Identification Methods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C3F2558-72DB-4F70-9185-34C4FE3871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sebis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A048683-B128-43CA-B408-2353FDF6B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Master Thesis | Kevin Baumer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FE57250-E2F5-47C2-BE62-D4E5F64CE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ADC30F7B-EC3D-488B-A603-D2154E35513A}"/>
              </a:ext>
            </a:extLst>
          </p:cNvPr>
          <p:cNvSpPr/>
          <p:nvPr/>
        </p:nvSpPr>
        <p:spPr bwMode="auto">
          <a:xfrm>
            <a:off x="635820" y="5012754"/>
            <a:ext cx="10889431" cy="79208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/>
            <a:r>
              <a:rPr lang="en-US" b="1" dirty="0"/>
              <a:t>De-Identification method</a:t>
            </a:r>
            <a:r>
              <a:rPr lang="en-US" dirty="0"/>
              <a:t>: “method for transforming a </a:t>
            </a:r>
            <a:r>
              <a:rPr lang="en-US" i="1" dirty="0"/>
              <a:t>dataset </a:t>
            </a:r>
            <a:r>
              <a:rPr lang="en-US" dirty="0"/>
              <a:t>with the objective of reducing the extent to which information is able to be associated with individual </a:t>
            </a:r>
            <a:r>
              <a:rPr lang="en-US" i="1" dirty="0"/>
              <a:t>data principals” (ISO, 2018)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CBDF632-7243-420E-9D48-C6D1DF62F8D7}"/>
              </a:ext>
            </a:extLst>
          </p:cNvPr>
          <p:cNvSpPr/>
          <p:nvPr/>
        </p:nvSpPr>
        <p:spPr bwMode="auto">
          <a:xfrm>
            <a:off x="2494491" y="1196816"/>
            <a:ext cx="2160000" cy="576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De-Identification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882EC787-EB54-4961-AEF4-BB27E18F53C7}"/>
              </a:ext>
            </a:extLst>
          </p:cNvPr>
          <p:cNvSpPr/>
          <p:nvPr/>
        </p:nvSpPr>
        <p:spPr bwMode="auto">
          <a:xfrm>
            <a:off x="5016645" y="1196816"/>
            <a:ext cx="2160000" cy="576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Anonymization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BEBD58F-E0C3-4FE0-AB92-D5E3498CC448}"/>
              </a:ext>
            </a:extLst>
          </p:cNvPr>
          <p:cNvSpPr/>
          <p:nvPr/>
        </p:nvSpPr>
        <p:spPr bwMode="auto">
          <a:xfrm>
            <a:off x="7537268" y="1196752"/>
            <a:ext cx="2160241" cy="576064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Pseudonymization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301E8E47-09AE-46BA-BF20-CE27C9C35B54}"/>
              </a:ext>
            </a:extLst>
          </p:cNvPr>
          <p:cNvSpPr txBox="1"/>
          <p:nvPr/>
        </p:nvSpPr>
        <p:spPr>
          <a:xfrm>
            <a:off x="3017527" y="2403947"/>
            <a:ext cx="6156946" cy="92333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42937" lvl="1" indent="-285750" algn="ctr">
              <a:buFont typeface="Arial" panose="020B0604020202020204" pitchFamily="34" charset="0"/>
              <a:buChar char="•"/>
            </a:pPr>
            <a:r>
              <a:rPr lang="en-US" dirty="0"/>
              <a:t>Similar concepts</a:t>
            </a:r>
          </a:p>
          <a:p>
            <a:pPr marL="642937" lvl="1" indent="-285750">
              <a:buFont typeface="Arial" panose="020B0604020202020204" pitchFamily="34" charset="0"/>
              <a:buChar char="•"/>
            </a:pPr>
            <a:r>
              <a:rPr lang="en-US" dirty="0"/>
              <a:t>But: no single agreed-upon definition and relation</a:t>
            </a:r>
          </a:p>
          <a:p>
            <a:endParaRPr lang="en-US" dirty="0">
              <a:latin typeface="Arial" pitchFamily="34" charset="0"/>
            </a:endParaRPr>
          </a:p>
        </p:txBody>
      </p:sp>
      <p:sp>
        <p:nvSpPr>
          <p:cNvPr id="18" name="Geschweifte Klammer rechts 17">
            <a:extLst>
              <a:ext uri="{FF2B5EF4-FFF2-40B4-BE49-F238E27FC236}">
                <a16:creationId xmlns:a16="http://schemas.microsoft.com/office/drawing/2014/main" id="{AA201407-B986-400F-B6B4-D5C1EB9FFE50}"/>
              </a:ext>
            </a:extLst>
          </p:cNvPr>
          <p:cNvSpPr/>
          <p:nvPr/>
        </p:nvSpPr>
        <p:spPr bwMode="auto">
          <a:xfrm rot="5400000">
            <a:off x="5915980" y="-1548553"/>
            <a:ext cx="360040" cy="7203020"/>
          </a:xfrm>
          <a:prstGeom prst="rightBrace">
            <a:avLst>
              <a:gd name="adj1" fmla="val 22443"/>
              <a:gd name="adj2" fmla="val 50000"/>
            </a:avLst>
          </a:prstGeom>
          <a:ln>
            <a:headEnd type="none" w="med" len="med"/>
            <a:tailEnd type="none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5DBFDD00-DD93-494D-8710-558FC474298B}"/>
              </a:ext>
            </a:extLst>
          </p:cNvPr>
          <p:cNvSpPr/>
          <p:nvPr/>
        </p:nvSpPr>
        <p:spPr bwMode="auto">
          <a:xfrm>
            <a:off x="348459" y="3262042"/>
            <a:ext cx="11495083" cy="1346620"/>
          </a:xfrm>
          <a:prstGeom prst="rect">
            <a:avLst/>
          </a:prstGeom>
          <a:noFill/>
          <a:ln w="28575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</a:pPr>
            <a:r>
              <a:rPr lang="en-US" u="sng" dirty="0">
                <a:sym typeface="Wingdings" panose="05000000000000000000" pitchFamily="2" charset="2"/>
              </a:rPr>
              <a:t>Approach: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/>
              <a:t>(</a:t>
            </a:r>
            <a:r>
              <a:rPr lang="en-US" dirty="0" err="1"/>
              <a:t>Tomashchuk</a:t>
            </a:r>
            <a:r>
              <a:rPr lang="en-US" dirty="0"/>
              <a:t> et. al., 2019)</a:t>
            </a:r>
            <a:endParaRPr lang="en-US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avoid the terms ‘Anonymization’ and ‘Pseudonymization’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en-US" dirty="0">
                <a:sym typeface="Wingdings" panose="05000000000000000000" pitchFamily="2" charset="2"/>
              </a:rPr>
              <a:t>use De-Identification </a:t>
            </a:r>
            <a:r>
              <a:rPr lang="en-US" i="1" dirty="0"/>
              <a:t>as “a concept of higher level, which covers both anonymization and pseudonymization”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4364131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kt 6" hidden="1">
            <a:extLst>
              <a:ext uri="{FF2B5EF4-FFF2-40B4-BE49-F238E27FC236}">
                <a16:creationId xmlns:a16="http://schemas.microsoft.com/office/drawing/2014/main" id="{1D21EE8B-529E-4441-B6C0-68F05B94BF8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226100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13" name="think-cell Folie" r:id="rId5" imgW="473" imgH="476" progId="TCLayout.ActiveDocument.1">
                  <p:embed/>
                </p:oleObj>
              </mc:Choice>
              <mc:Fallback>
                <p:oleObj name="think-cell Folie" r:id="rId5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hteck 7" hidden="1">
            <a:extLst>
              <a:ext uri="{FF2B5EF4-FFF2-40B4-BE49-F238E27FC236}">
                <a16:creationId xmlns:a16="http://schemas.microsoft.com/office/drawing/2014/main" id="{F31402D5-E7FA-458B-A9F3-CB0E92D1B8FA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378F3BD-44AF-4105-83B8-64BB17EB68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endParaRPr lang="en-US" sz="600" u="sng" dirty="0"/>
          </a:p>
          <a:p>
            <a:pPr>
              <a:lnSpc>
                <a:spcPct val="150000"/>
              </a:lnSpc>
            </a:pPr>
            <a:r>
              <a:rPr lang="en-US" b="1" dirty="0"/>
              <a:t>Databases:</a:t>
            </a:r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b="1" dirty="0"/>
              <a:t>Search: </a:t>
            </a:r>
            <a:r>
              <a:rPr lang="en-US" dirty="0"/>
              <a:t>methods for De-Identification, Anonymization, Pseudonymization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3" name="Titel 2">
            <a:extLst>
              <a:ext uri="{FF2B5EF4-FFF2-40B4-BE49-F238E27FC236}">
                <a16:creationId xmlns:a16="http://schemas.microsoft.com/office/drawing/2014/main" id="{7303D4C9-8D9F-4774-A770-2D4AB4C43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De-Identification – Extensive Literature Review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F0AE65A-8DCA-4E0D-BFC6-6B7EAB1F6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sebis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CC1E4FA1-C959-4780-8A84-629AAAD993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Master Thesis | Kevin Baumer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D3C6FA3-4547-4412-8450-E1C8B9925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pic>
        <p:nvPicPr>
          <p:cNvPr id="205828" name="Picture 4" descr="Bildergebnis für sciencedirect">
            <a:extLst>
              <a:ext uri="{FF2B5EF4-FFF2-40B4-BE49-F238E27FC236}">
                <a16:creationId xmlns:a16="http://schemas.microsoft.com/office/drawing/2014/main" id="{988B389F-1A6B-4E86-BAEE-30D2259A98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0" y="1974556"/>
            <a:ext cx="1800000" cy="228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30" name="Picture 6" descr="IEEE Xplore Digital Library logo">
            <a:extLst>
              <a:ext uri="{FF2B5EF4-FFF2-40B4-BE49-F238E27FC236}">
                <a16:creationId xmlns:a16="http://schemas.microsoft.com/office/drawing/2014/main" id="{5A9B5665-6AD7-401F-BCF7-06913458D4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1" r="1866"/>
          <a:stretch/>
        </p:blipFill>
        <p:spPr bwMode="auto">
          <a:xfrm>
            <a:off x="3000581" y="1812956"/>
            <a:ext cx="1800000" cy="55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32" name="Picture 8" descr="Bildergebnis für web of science">
            <a:extLst>
              <a:ext uri="{FF2B5EF4-FFF2-40B4-BE49-F238E27FC236}">
                <a16:creationId xmlns:a16="http://schemas.microsoft.com/office/drawing/2014/main" id="{8E5E2E1F-843A-453D-8BE9-C9D151D973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2104" y="1628800"/>
            <a:ext cx="1800000" cy="92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36" name="Picture 12">
            <a:extLst>
              <a:ext uri="{FF2B5EF4-FFF2-40B4-BE49-F238E27FC236}">
                <a16:creationId xmlns:a16="http://schemas.microsoft.com/office/drawing/2014/main" id="{37072DE2-6DCF-414B-A2AB-102BCDEF512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65" r="13959"/>
          <a:stretch/>
        </p:blipFill>
        <p:spPr bwMode="auto">
          <a:xfrm>
            <a:off x="7432925" y="1793571"/>
            <a:ext cx="1800000" cy="590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41" name="Picture 17" descr="Bildergebnis für springerlink">
            <a:extLst>
              <a:ext uri="{FF2B5EF4-FFF2-40B4-BE49-F238E27FC236}">
                <a16:creationId xmlns:a16="http://schemas.microsoft.com/office/drawing/2014/main" id="{4275FE5F-552A-47CE-AE13-F94A57C605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4" t="20561" r="2394" b="29470"/>
          <a:stretch/>
        </p:blipFill>
        <p:spPr bwMode="auto">
          <a:xfrm>
            <a:off x="9624392" y="1812956"/>
            <a:ext cx="1800000" cy="552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elle 8">
            <a:extLst>
              <a:ext uri="{FF2B5EF4-FFF2-40B4-BE49-F238E27FC236}">
                <a16:creationId xmlns:a16="http://schemas.microsoft.com/office/drawing/2014/main" id="{1D767E2D-C1D5-4022-9F65-CCD85C3BCA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2615445"/>
              </p:ext>
            </p:extLst>
          </p:nvPr>
        </p:nvGraphicFramePr>
        <p:xfrm>
          <a:off x="8121717" y="3521398"/>
          <a:ext cx="3435947" cy="219052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54903">
                  <a:extLst>
                    <a:ext uri="{9D8B030D-6E8A-4147-A177-3AD203B41FA5}">
                      <a16:colId xmlns:a16="http://schemas.microsoft.com/office/drawing/2014/main" val="3101915828"/>
                    </a:ext>
                  </a:extLst>
                </a:gridCol>
                <a:gridCol w="1081044">
                  <a:extLst>
                    <a:ext uri="{9D8B030D-6E8A-4147-A177-3AD203B41FA5}">
                      <a16:colId xmlns:a16="http://schemas.microsoft.com/office/drawing/2014/main" val="1517573758"/>
                    </a:ext>
                  </a:extLst>
                </a:gridCol>
              </a:tblGrid>
              <a:tr h="228799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Source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# of methods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19431551"/>
                  </a:ext>
                </a:extLst>
              </a:tr>
              <a:tr h="27592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 Domingo-Ferrer et. al (2019)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7962874"/>
                  </a:ext>
                </a:extLst>
              </a:tr>
              <a:tr h="27592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Mansfield-Devine (2014)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397015140"/>
                  </a:ext>
                </a:extLst>
              </a:tr>
              <a:tr h="27592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Nelson (2015)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83074043"/>
                  </a:ext>
                </a:extLst>
              </a:tr>
              <a:tr h="27592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Tomashchuk (2019)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7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80800779"/>
                  </a:ext>
                </a:extLst>
              </a:tr>
              <a:tr h="27592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DP Working Party Art. 29 (2014)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51991711"/>
                  </a:ext>
                </a:extLst>
              </a:tr>
              <a:tr h="27592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Bourka, Drogkaris (2018)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46276757"/>
                  </a:ext>
                </a:extLst>
              </a:tr>
              <a:tr h="275920"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ISO/IEC 20889 (2018)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16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80886805"/>
                  </a:ext>
                </a:extLst>
              </a:tr>
            </a:tbl>
          </a:graphicData>
        </a:graphic>
      </p:graphicFrame>
      <p:sp>
        <p:nvSpPr>
          <p:cNvPr id="15" name="Rechteck 14">
            <a:extLst>
              <a:ext uri="{FF2B5EF4-FFF2-40B4-BE49-F238E27FC236}">
                <a16:creationId xmlns:a16="http://schemas.microsoft.com/office/drawing/2014/main" id="{B288E24C-3DC9-4D29-9C95-71750371CBCA}"/>
              </a:ext>
            </a:extLst>
          </p:cNvPr>
          <p:cNvSpPr/>
          <p:nvPr/>
        </p:nvSpPr>
        <p:spPr bwMode="auto">
          <a:xfrm>
            <a:off x="659009" y="4292654"/>
            <a:ext cx="2160000" cy="6480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Total</a:t>
            </a:r>
          </a:p>
          <a:p>
            <a:pPr algn="ctr" eaLnBrk="0" hangingPunct="0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38 sources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7F86E62C-1499-4C59-8899-93F27CE26C6A}"/>
              </a:ext>
            </a:extLst>
          </p:cNvPr>
          <p:cNvSpPr/>
          <p:nvPr/>
        </p:nvSpPr>
        <p:spPr bwMode="auto">
          <a:xfrm>
            <a:off x="4005567" y="4292654"/>
            <a:ext cx="3376405" cy="648008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de-DE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0" hangingPunct="0"/>
            <a:r>
              <a:rPr lang="en-US" b="1" dirty="0">
                <a:solidFill>
                  <a:schemeClr val="bg1"/>
                </a:solidFill>
                <a:cs typeface="Arial" pitchFamily="34" charset="0"/>
              </a:rPr>
              <a:t>Comprehensive overviews</a:t>
            </a:r>
          </a:p>
          <a:p>
            <a:pPr algn="ctr" eaLnBrk="0" hangingPunct="0"/>
            <a:r>
              <a:rPr lang="en-US" dirty="0">
                <a:solidFill>
                  <a:schemeClr val="bg1"/>
                </a:solidFill>
                <a:cs typeface="Arial" pitchFamily="34" charset="0"/>
              </a:rPr>
              <a:t>7 sources</a:t>
            </a:r>
          </a:p>
        </p:txBody>
      </p:sp>
      <p:sp>
        <p:nvSpPr>
          <p:cNvPr id="10" name="Pfeil: nach rechts 9">
            <a:extLst>
              <a:ext uri="{FF2B5EF4-FFF2-40B4-BE49-F238E27FC236}">
                <a16:creationId xmlns:a16="http://schemas.microsoft.com/office/drawing/2014/main" id="{24839E4A-4588-4D60-8676-45F63D431955}"/>
              </a:ext>
            </a:extLst>
          </p:cNvPr>
          <p:cNvSpPr/>
          <p:nvPr/>
        </p:nvSpPr>
        <p:spPr bwMode="auto">
          <a:xfrm>
            <a:off x="3130216" y="4472642"/>
            <a:ext cx="566382" cy="288032"/>
          </a:xfrm>
          <a:prstGeom prst="rightArrow">
            <a:avLst/>
          </a:prstGeom>
          <a:ln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dirty="0">
              <a:solidFill>
                <a:schemeClr val="tx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9858094"/>
      </p:ext>
    </p:extLst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kt 10" hidden="1">
            <a:extLst>
              <a:ext uri="{FF2B5EF4-FFF2-40B4-BE49-F238E27FC236}">
                <a16:creationId xmlns:a16="http://schemas.microsoft.com/office/drawing/2014/main" id="{A6D67B39-D25D-4D5E-AD87-8D5DE7A95DE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645927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3" name="think-cell Folie" r:id="rId5" imgW="473" imgH="476" progId="TCLayout.ActiveDocument.1">
                  <p:embed/>
                </p:oleObj>
              </mc:Choice>
              <mc:Fallback>
                <p:oleObj name="think-cell Folie" r:id="rId5" imgW="473" imgH="476" progId="TCLayout.ActiveDocument.1">
                  <p:embed/>
                  <p:pic>
                    <p:nvPicPr>
                      <p:cNvPr id="11" name="Objekt 10" hidden="1">
                        <a:extLst>
                          <a:ext uri="{FF2B5EF4-FFF2-40B4-BE49-F238E27FC236}">
                            <a16:creationId xmlns:a16="http://schemas.microsoft.com/office/drawing/2014/main" id="{A6D67B39-D25D-4D5E-AD87-8D5DE7A95D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hteck 9" hidden="1">
            <a:extLst>
              <a:ext uri="{FF2B5EF4-FFF2-40B4-BE49-F238E27FC236}">
                <a16:creationId xmlns:a16="http://schemas.microsoft.com/office/drawing/2014/main" id="{E904C0BF-5CE6-4142-B0BD-DA9DF38C0ED9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eaLnBrk="0" hangingPunct="0"/>
            <a:endParaRPr lang="en-US" sz="2400" dirty="0">
              <a:solidFill>
                <a:schemeClr val="tx1"/>
              </a:solidFill>
              <a:latin typeface="Arial" panose="020B0604020202020204" pitchFamily="34" charset="0"/>
              <a:ea typeface="+mj-ea"/>
              <a:cs typeface="Arial" pitchFamily="34" charset="0"/>
              <a:sym typeface="Arial" panose="020B0604020202020204" pitchFamily="34" charset="0"/>
            </a:endParaRP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FC817D4-FC1F-412E-842F-2CBDF63A3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© sebis</a:t>
            </a:r>
            <a:endParaRPr lang="en-US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09BB538-5252-4D11-B1AD-BEA98D053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Master Thesis | Kevin Baumer</a:t>
            </a:r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28049B3-3097-4CD1-9AF6-5B0F9E323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01E5CB-5EE0-4EA4-87FF-7D8A79A61969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BA228298-2359-4312-B35A-DC6D8DBCEBC3}"/>
              </a:ext>
            </a:extLst>
          </p:cNvPr>
          <p:cNvSpPr txBox="1"/>
          <p:nvPr/>
        </p:nvSpPr>
        <p:spPr>
          <a:xfrm>
            <a:off x="343327" y="3068960"/>
            <a:ext cx="1944216" cy="12003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i="1" u="sng" dirty="0">
                <a:sym typeface="Wingdings" panose="05000000000000000000" pitchFamily="2" charset="2"/>
              </a:rPr>
              <a:t>Non-perturbative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en-US" sz="1200" i="1" dirty="0">
                <a:sym typeface="Wingdings" panose="05000000000000000000" pitchFamily="2" charset="2"/>
              </a:rPr>
              <a:t>Data stays truthful; Accuracy might be reduced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en-US" sz="1200" i="1" dirty="0"/>
              <a:t>data truthfulness at the record level</a:t>
            </a:r>
          </a:p>
        </p:txBody>
      </p:sp>
      <p:sp>
        <p:nvSpPr>
          <p:cNvPr id="36" name="Textfeld 35">
            <a:extLst>
              <a:ext uri="{FF2B5EF4-FFF2-40B4-BE49-F238E27FC236}">
                <a16:creationId xmlns:a16="http://schemas.microsoft.com/office/drawing/2014/main" id="{1CA9F3EE-752F-4D69-869F-6D6B432C3618}"/>
              </a:ext>
            </a:extLst>
          </p:cNvPr>
          <p:cNvSpPr txBox="1"/>
          <p:nvPr/>
        </p:nvSpPr>
        <p:spPr>
          <a:xfrm>
            <a:off x="9801962" y="3161292"/>
            <a:ext cx="2046711" cy="10156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i="1" u="sng" dirty="0">
                <a:sym typeface="Wingdings" panose="05000000000000000000" pitchFamily="2" charset="2"/>
              </a:rPr>
              <a:t>Perturbative</a:t>
            </a:r>
          </a:p>
          <a:p>
            <a:pPr marL="171450" indent="-171450">
              <a:buFont typeface="Wingdings" panose="05000000000000000000" pitchFamily="2" charset="2"/>
              <a:buChar char="à"/>
            </a:pPr>
            <a:r>
              <a:rPr lang="en-US" sz="1200" i="1" dirty="0">
                <a:sym typeface="Wingdings" panose="05000000000000000000" pitchFamily="2" charset="2"/>
              </a:rPr>
              <a:t>Masked values not truthful in general; statistical properties may be preserved</a:t>
            </a:r>
          </a:p>
        </p:txBody>
      </p:sp>
      <p:sp>
        <p:nvSpPr>
          <p:cNvPr id="37" name="Titel 2">
            <a:extLst>
              <a:ext uri="{FF2B5EF4-FFF2-40B4-BE49-F238E27FC236}">
                <a16:creationId xmlns:a16="http://schemas.microsoft.com/office/drawing/2014/main" id="{98AB945A-4799-45D7-BFD0-D6DBE0F9FD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437" y="44452"/>
            <a:ext cx="10586099" cy="720725"/>
          </a:xfrm>
        </p:spPr>
        <p:txBody>
          <a:bodyPr/>
          <a:lstStyle/>
          <a:p>
            <a:r>
              <a:rPr lang="en-US" dirty="0"/>
              <a:t>Classification of De-Identification Methods</a:t>
            </a:r>
          </a:p>
        </p:txBody>
      </p:sp>
      <p:pic>
        <p:nvPicPr>
          <p:cNvPr id="3" name="Grafik 2" descr="Ein Bild, das Screenshot enthält.&#10;&#10;Automatisch generierte Beschreibung">
            <a:extLst>
              <a:ext uri="{FF2B5EF4-FFF2-40B4-BE49-F238E27FC236}">
                <a16:creationId xmlns:a16="http://schemas.microsoft.com/office/drawing/2014/main" id="{E856E49B-5BB7-4DA2-9DF1-BECC8D17D5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575" y="970183"/>
            <a:ext cx="6874851" cy="556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2401259"/>
      </p:ext>
    </p:extLst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098&quot;/&gt;&lt;CPresentation id=&quot;1&quot;&gt;&lt;m_precDefaultNumber&gt;&lt;m_yearfmt&gt;&lt;begin val=&quot;0&quot;/&gt;&lt;end val=&quot;4&quot;/&gt;&lt;/m_yearfmt&gt;&lt;/m_precDefaultNumber&gt;&lt;m_precDefaultPercent&gt;&lt;m_yearfmt&gt;&lt;begin val=&quot;0&quot;/&gt;&lt;end val=&quot;4&quot;/&gt;&lt;/m_yearfmt&gt;&lt;/m_precDefaultPercent&gt;&lt;m_precDefaultDate&gt;&lt;m_bNumberIsYear val=&quot;0&quot;/&gt;&lt;m_strFormatTime&gt;%#m/%#d/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4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6xQOoRJY2FKeFM6tBAA.A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lSpcZfrFe3.xWWflkEKNg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YtgL6YowB7.l0yJYxtRyA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6c14x_x.Qh02UhWoFFmwA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iotzlSeLkYblfR.f_qFDQ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G4iYSSMpmnk1xsh16DM3Q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1dBv2Y3bZoAry5toEFmag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wnF1zfI0qj_1P5LLwWJHQ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0wbSSKeQTl5uDipyBPYRQ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HCOafhGl0.mjXggrXysgQ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Hm32SxJWy6har_gtamDBQ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ide0kRcDYX_bMROunPjQA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dvKN52cTo1m2exgbNkROw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bwAm.tfvlOqIH_4S3Gvyg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XQEiCJsXCC60s3Q5kqaqw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5hTUcbYLBwSG9swlTw0aQ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a2.AuMtY74QXrYeAdr9wA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X2d336EcU_oPZMw_rc.Ew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vUKNxOwPhYLSMnM3khxww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tTa8YpW4P0qIQiQTUKWk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t93s4vMEd8n0XHr97wYLQ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dHSi14c4Uzxn6j5WUD9UQ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Cwuiw1EkJEbsm0G6fjE2Q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IIaOjHRL0dHlb5fwHjrBQ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aACLkEfVYymo06PKaK7V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W_LYjC7cGYpXfCrWqbhX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4_SO2qmAQsH4dMflkDY9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DLpFi17ukz.N2ZC0b4Q5Q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3_jmmKSXsJfc8aEWfGXBPQ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ICoSvH5gj_rCvf5fEkyI5g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Zwk7AVISk5w4AAwZg6Hb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rT4t.Wxt86RNrt8So7qhg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DAkNszkKXjyDRCXgtCwQ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hXhpdM.Qw_AQv8BoW5V2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xpeMRPysbJiWt_HnAwqn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jIb5pnxwdIAiEGHNdOkGg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jIb5pnxwdIAiEGHNdOkG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jIb5pnxwdIAiEGHNdOkGg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PhNZt.RrtnQBTX.wsd1Z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KHkNEsnyhgev4yxc6D9jw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jIb5pnxwdIAiEGHNdOkGg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Ogy1zZVZ7.zuEVuyA6GJA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r014atXy3t90Tcw6sIaUw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74EjXT1ZPtjPD52AJUoa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koS3EDjnMsH4mAiFLAgwA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6qEdpPcwxwgfL5UD2iwx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hezORHRmU4PQUkcGaIKtg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LAuTQBZZ.0Mr2CXNlasi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KA8pJBRgFe3GpYPdhkqTg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mf8bCe.iQE2FinFE4RG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g8sZV4vcEYzx.PeRK6q9g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WwIpGxbbVdDoVzmb9qB5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tpYKXqm5Wr8KYvgvXaQhw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p_ni3NIjIRPjBgK1bOB8w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xAQHaWvpDLWPq3LHV.Ltg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80ny9R8H0D3CvSoxljNDig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cGCNkgn2uFZI.ParSmqvQ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7GOOpypcAwW10lFO.30IQ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sVZCYywJ6ouTQ.LrarwR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bfCLOiXucuBArxGVbx1sQ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m6urXEOxi8agXylRiLmjQ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uOhe8RnsecEv46Z1TCQQ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Yg3_zzIjiY_Zb8e9E_vN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JIajxxpqKKVwlWq.aXUQ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flMQIfwOP0X3Inz72w6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skbOVZPJL12RZM4wqYKSA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4a7ZuYUQ0NmamAi8SQOLA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F2S1R99Ni6I0hz5SoO5Fw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qFZgvwe.NU7pSOImbbz7A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gt3vArlhvkiRMToLe9E3w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qJ7R7U9KhuHkW8.owJygg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o0CnEPiOQ6JWQ3JMUqXdg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aDQcPB9YQvOricGL35hOw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FXB2SldjSwSogQsK2Q9G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88LAYDdtJ11joiNsayUHQ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S7fu4xdsQI8oBO2BYG5HQ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prvZ3MCU.NCgvoZIu8peg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1IJSoTDl815X_QFzJgNdgw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8dJQNXSyJV1Wbby_V7oCA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E_2B8Lrjk1.ZRqH6ZUNEA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.WrTAP7sZxoLavEhtkPPQ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4Bzdf9oNnTgEe9XTINqpw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SGkbEmBaj4e6S.licl7Ng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tTKAfCzr4tKrNtHMql9MA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fCxk_M1ITjVGzwOFQLtb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bDDfQ9vN4UGB90DfmyiLQ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_pKbUCDPSDTMzZGdOttjhA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mtb6kHnf.aVK1NX6T315A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CKEnhEYKUf0THGCsGIViA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VN0RDGvUxTp_o.M0RMe0Q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t.Q__FQwb16YYokThmnLg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4AaBxoqzkhctBN5BhaqJw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5cxHDAIn6iWlJCu7x4eOw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UdBVjQQjd14wWr4MlVU.g"/>
</p:tagLst>
</file>

<file path=ppt/theme/theme1.xml><?xml version="1.0" encoding="utf-8"?>
<a:theme xmlns:a="http://schemas.openxmlformats.org/drawingml/2006/main" name="Slides sebis 2013 2">
  <a:themeElements>
    <a:clrScheme name="Benutzerdefiniert 2">
      <a:dk1>
        <a:srgbClr val="000000"/>
      </a:dk1>
      <a:lt1>
        <a:srgbClr val="FFFFFF"/>
      </a:lt1>
      <a:dk2>
        <a:srgbClr val="002143"/>
      </a:dk2>
      <a:lt2>
        <a:srgbClr val="EEECE1"/>
      </a:lt2>
      <a:accent1>
        <a:srgbClr val="91A02F"/>
      </a:accent1>
      <a:accent2>
        <a:srgbClr val="E37C4D"/>
      </a:accent2>
      <a:accent3>
        <a:srgbClr val="DAD7CB"/>
      </a:accent3>
      <a:accent4>
        <a:srgbClr val="003359"/>
      </a:accent4>
      <a:accent5>
        <a:srgbClr val="0073CF"/>
      </a:accent5>
      <a:accent6>
        <a:srgbClr val="98C6EA"/>
      </a:accent6>
      <a:hlink>
        <a:srgbClr val="64A0C8"/>
      </a:hlink>
      <a:folHlink>
        <a:srgbClr val="64A0C8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dirty="0" smtClean="0">
            <a:solidFill>
              <a:schemeClr val="tx1"/>
            </a:solidFill>
            <a:cs typeface="Arial" pitchFamily="34" charset="0"/>
          </a:defRPr>
        </a:defPPr>
      </a:lstStyle>
      <a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a:style>
    </a:spDef>
    <a:lnDef>
      <a:spPr bwMode="auto">
        <a:ln>
          <a:headEnd type="none" w="med" len="med"/>
          <a:tailEnd type="arrow"/>
        </a:ln>
      </a:spPr>
      <a:bodyPr/>
      <a:lstStyle/>
      <a:style>
        <a:lnRef idx="3">
          <a:schemeClr val="dk1"/>
        </a:lnRef>
        <a:fillRef idx="0">
          <a:schemeClr val="dk1"/>
        </a:fillRef>
        <a:effectRef idx="2">
          <a:schemeClr val="dk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wrap="none" rtlCol="0">
        <a:spAutoFit/>
      </a:bodyPr>
      <a:lstStyle>
        <a:defPPr>
          <a:defRPr dirty="0" smtClean="0">
            <a:latin typeface="Arial" pitchFamily="34" charset="0"/>
          </a:defRPr>
        </a:defPPr>
      </a:lstStyle>
      <a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a:style>
    </a:txDef>
  </a:objectDefaults>
  <a:extraClrSchemeLst>
    <a:extraClrScheme>
      <a:clrScheme name="Leere Prä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Leere Prä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Leere Prä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171103 Matthes English Master Slide Deck (wide).potx" id="{91040FA8-FD49-4102-AC41-84BC0B08C488}" vid="{045BDA8C-0E4E-43FE-921F-341BE0C2864F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Slides sebis 2013 2</Template>
  <TotalTime>0</TotalTime>
  <Words>1603</Words>
  <Application>Microsoft Office PowerPoint</Application>
  <PresentationFormat>Breitbild</PresentationFormat>
  <Paragraphs>453</Paragraphs>
  <Slides>20</Slides>
  <Notes>5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7" baseType="lpstr">
      <vt:lpstr>Arial</vt:lpstr>
      <vt:lpstr>Arial Unicode MS</vt:lpstr>
      <vt:lpstr>Helvetica Neue</vt:lpstr>
      <vt:lpstr>TUM Neue Helvetica 75 Bold</vt:lpstr>
      <vt:lpstr>Wingdings</vt:lpstr>
      <vt:lpstr>Slides sebis 2013 2</vt:lpstr>
      <vt:lpstr>think-cell Folie</vt:lpstr>
      <vt:lpstr>“Identification and Evaluation of Concepts for Privacy-enhancing Big Data Analytics Using De-Identification Methods on Wrist-Worn Wearable Data”</vt:lpstr>
      <vt:lpstr>Outline</vt:lpstr>
      <vt:lpstr>Motivation &amp; Problem Statement</vt:lpstr>
      <vt:lpstr>Research Questions / Research Approach</vt:lpstr>
      <vt:lpstr>Privacy vs. Security – broad definition</vt:lpstr>
      <vt:lpstr>Privacy – in more detail</vt:lpstr>
      <vt:lpstr>Definitions – De-Identification Methods</vt:lpstr>
      <vt:lpstr>De-Identification – Extensive Literature Review</vt:lpstr>
      <vt:lpstr>Classification of De-Identification Methods</vt:lpstr>
      <vt:lpstr>Data-flow diagram (DFD) of the “wrist-worn wearable” Use Case</vt:lpstr>
      <vt:lpstr>Potential privacy threats mapped to the DFD (LINDDUN methodology)</vt:lpstr>
      <vt:lpstr>Potential privacy threats mapped to the DFD (LINDDUN methodology)</vt:lpstr>
      <vt:lpstr>Potential privacy threats mapped to the DFD (LINDDUN methodology)</vt:lpstr>
      <vt:lpstr>Threat tree (1): Linkability of data store (Provider database)</vt:lpstr>
      <vt:lpstr>Potential privacy threats mapped to the DFD (LINDDUN methodology)</vt:lpstr>
      <vt:lpstr>Use Case / Dataset of wrist-worn Wearable data (1)</vt:lpstr>
      <vt:lpstr>Use Case / Dataset of wrist-worn Wearable data (2)</vt:lpstr>
      <vt:lpstr>Next Steps</vt:lpstr>
      <vt:lpstr>Timeline</vt:lpstr>
      <vt:lpstr>PowerPoint-Präsentation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Copyright sebis</dc:description>
  <cp:lastModifiedBy/>
  <cp:revision>1</cp:revision>
  <dcterms:created xsi:type="dcterms:W3CDTF">2018-05-28T10:12:10Z</dcterms:created>
  <dcterms:modified xsi:type="dcterms:W3CDTF">2020-03-30T14:59:13Z</dcterms:modified>
</cp:coreProperties>
</file>