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bookmarkIdSeed="5">
  <p:sldMasterIdLst>
    <p:sldMasterId id="2147483725" r:id="rId1"/>
  </p:sldMasterIdLst>
  <p:notesMasterIdLst>
    <p:notesMasterId r:id="rId40"/>
  </p:notesMasterIdLst>
  <p:handoutMasterIdLst>
    <p:handoutMasterId r:id="rId41"/>
  </p:handoutMasterIdLst>
  <p:sldIdLst>
    <p:sldId id="647" r:id="rId2"/>
    <p:sldId id="852" r:id="rId3"/>
    <p:sldId id="864" r:id="rId4"/>
    <p:sldId id="873" r:id="rId5"/>
    <p:sldId id="874" r:id="rId6"/>
    <p:sldId id="870" r:id="rId7"/>
    <p:sldId id="895" r:id="rId8"/>
    <p:sldId id="881" r:id="rId9"/>
    <p:sldId id="855" r:id="rId10"/>
    <p:sldId id="866" r:id="rId11"/>
    <p:sldId id="856" r:id="rId12"/>
    <p:sldId id="904" r:id="rId13"/>
    <p:sldId id="900" r:id="rId14"/>
    <p:sldId id="884" r:id="rId15"/>
    <p:sldId id="886" r:id="rId16"/>
    <p:sldId id="903" r:id="rId17"/>
    <p:sldId id="701" r:id="rId18"/>
    <p:sldId id="901" r:id="rId19"/>
    <p:sldId id="893" r:id="rId20"/>
    <p:sldId id="885" r:id="rId21"/>
    <p:sldId id="264" r:id="rId22"/>
    <p:sldId id="902" r:id="rId23"/>
    <p:sldId id="887" r:id="rId24"/>
    <p:sldId id="891" r:id="rId25"/>
    <p:sldId id="888" r:id="rId26"/>
    <p:sldId id="890" r:id="rId27"/>
    <p:sldId id="889" r:id="rId28"/>
    <p:sldId id="898" r:id="rId29"/>
    <p:sldId id="882" r:id="rId30"/>
    <p:sldId id="876" r:id="rId31"/>
    <p:sldId id="899" r:id="rId32"/>
    <p:sldId id="861" r:id="rId33"/>
    <p:sldId id="859" r:id="rId34"/>
    <p:sldId id="878" r:id="rId35"/>
    <p:sldId id="673" r:id="rId36"/>
    <p:sldId id="867" r:id="rId37"/>
    <p:sldId id="700" r:id="rId38"/>
    <p:sldId id="858" r:id="rId39"/>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EFF"/>
    <a:srgbClr val="0065BD"/>
    <a:srgbClr val="C0C0C0"/>
    <a:srgbClr val="000000"/>
    <a:srgbClr val="FF8000"/>
    <a:srgbClr val="CB6C1D"/>
    <a:srgbClr val="ECE8C2"/>
    <a:srgbClr val="91AC6B"/>
    <a:srgbClr val="074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22" autoAdjust="0"/>
    <p:restoredTop sz="68065" autoAdjust="0"/>
  </p:normalViewPr>
  <p:slideViewPr>
    <p:cSldViewPr>
      <p:cViewPr varScale="1">
        <p:scale>
          <a:sx n="72" d="100"/>
          <a:sy n="72" d="100"/>
        </p:scale>
        <p:origin x="1136" y="44"/>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65" d="100"/>
        <a:sy n="165"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ni\Bachelorarbeit\Analyse\Analyse_Ist-Zustand.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ni\Bachelorarbeit\Analyse\Analyse_Ist-Zustand.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GB" sz="1400" b="0" i="0" u="none" strike="noStrike" kern="1200" spc="0" baseline="0" noProof="0">
                <a:solidFill>
                  <a:schemeClr val="tx1">
                    <a:lumMod val="65000"/>
                    <a:lumOff val="35000"/>
                  </a:schemeClr>
                </a:solidFill>
                <a:latin typeface="+mn-lt"/>
                <a:ea typeface="+mn-ea"/>
                <a:cs typeface="+mn-cs"/>
              </a:defRPr>
            </a:pPr>
            <a:r>
              <a:rPr lang="en-GB" sz="2000" noProof="0" dirty="0"/>
              <a:t>Comparison</a:t>
            </a:r>
            <a:endParaRPr lang="en-GB" baseline="0" noProof="0" dirty="0"/>
          </a:p>
        </c:rich>
      </c:tx>
      <c:overlay val="0"/>
      <c:spPr>
        <a:noFill/>
        <a:ln>
          <a:noFill/>
        </a:ln>
        <a:effectLst/>
      </c:spPr>
      <c:txPr>
        <a:bodyPr rot="0" spcFirstLastPara="1" vertOverflow="ellipsis" vert="horz" wrap="square" anchor="ctr" anchorCtr="1"/>
        <a:lstStyle/>
        <a:p>
          <a:pPr>
            <a:defRPr lang="en-GB" sz="1400" b="0" i="0" u="none" strike="noStrike" kern="1200" spc="0" baseline="0" noProof="0">
              <a:solidFill>
                <a:schemeClr val="tx1">
                  <a:lumMod val="65000"/>
                  <a:lumOff val="35000"/>
                </a:schemeClr>
              </a:solidFill>
              <a:latin typeface="+mn-lt"/>
              <a:ea typeface="+mn-ea"/>
              <a:cs typeface="+mn-cs"/>
            </a:defRPr>
          </a:pPr>
          <a:endParaRPr lang="de-DE"/>
        </a:p>
      </c:txPr>
    </c:title>
    <c:autoTitleDeleted val="0"/>
    <c:plotArea>
      <c:layout/>
      <c:scatterChart>
        <c:scatterStyle val="lineMarker"/>
        <c:varyColors val="0"/>
        <c:ser>
          <c:idx val="0"/>
          <c:order val="0"/>
          <c:tx>
            <c:strRef>
              <c:f>IST!$K$39</c:f>
              <c:strCache>
                <c:ptCount val="1"/>
                <c:pt idx="0">
                  <c:v>Actual state</c:v>
                </c:pt>
              </c:strCache>
            </c:strRef>
          </c:tx>
          <c:spPr>
            <a:ln w="28575" cap="rnd">
              <a:solidFill>
                <a:srgbClr val="41BEFF"/>
              </a:solidFill>
              <a:round/>
            </a:ln>
            <a:effectLst/>
          </c:spPr>
          <c:marker>
            <c:symbol val="circle"/>
            <c:size val="5"/>
            <c:spPr>
              <a:solidFill>
                <a:srgbClr val="41BEFF"/>
              </a:solidFill>
              <a:ln w="28575">
                <a:solidFill>
                  <a:srgbClr val="41BEFF"/>
                </a:solidFill>
              </a:ln>
              <a:effectLst/>
            </c:spPr>
          </c:marker>
          <c:xVal>
            <c:numRef>
              <c:f>(IST!$K$4:$K$5,IST!$K$17:$K$18,IST!$K$21,IST!$K$23,IST!$K$27,IST!$K$32)</c:f>
              <c:numCache>
                <c:formatCode>General</c:formatCode>
                <c:ptCount val="8"/>
                <c:pt idx="0">
                  <c:v>4.117647058823529</c:v>
                </c:pt>
                <c:pt idx="1">
                  <c:v>3.8823529411764706</c:v>
                </c:pt>
                <c:pt idx="2">
                  <c:v>5.0588235294117645</c:v>
                </c:pt>
                <c:pt idx="3">
                  <c:v>5.4117647058823533</c:v>
                </c:pt>
                <c:pt idx="4">
                  <c:v>4</c:v>
                </c:pt>
                <c:pt idx="5">
                  <c:v>4.5294117647058822</c:v>
                </c:pt>
                <c:pt idx="6">
                  <c:v>3.3846153846153846</c:v>
                </c:pt>
                <c:pt idx="7">
                  <c:v>4.2352941176470589</c:v>
                </c:pt>
              </c:numCache>
            </c:numRef>
          </c:xVal>
          <c:yVal>
            <c:numRef>
              <c:f>IST!$AI$2:$AI$9</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0-D265-4CEC-89C8-43AB437045BE}"/>
            </c:ext>
          </c:extLst>
        </c:ser>
        <c:ser>
          <c:idx val="1"/>
          <c:order val="1"/>
          <c:tx>
            <c:strRef>
              <c:f>SOLL!$K$39</c:f>
              <c:strCache>
                <c:ptCount val="1"/>
                <c:pt idx="0">
                  <c:v>Target state</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xVal>
            <c:numRef>
              <c:f>(SOLL!$K$4:$K$5,SOLL!$K$17:$K$18,SOLL!$K$21,SOLL!$K$23,SOLL!$K$27,SOLL!$K$32)</c:f>
              <c:numCache>
                <c:formatCode>General</c:formatCode>
                <c:ptCount val="8"/>
                <c:pt idx="0">
                  <c:v>4.9411764705882355</c:v>
                </c:pt>
                <c:pt idx="1">
                  <c:v>4.6470588235294121</c:v>
                </c:pt>
                <c:pt idx="2">
                  <c:v>4.9411764705882355</c:v>
                </c:pt>
                <c:pt idx="3">
                  <c:v>5.75</c:v>
                </c:pt>
                <c:pt idx="4">
                  <c:v>3.4705882352941178</c:v>
                </c:pt>
                <c:pt idx="5">
                  <c:v>2.5294117647058822</c:v>
                </c:pt>
                <c:pt idx="6">
                  <c:v>4.8461538461538458</c:v>
                </c:pt>
                <c:pt idx="7">
                  <c:v>2.8823529411764706</c:v>
                </c:pt>
              </c:numCache>
            </c:numRef>
          </c:xVal>
          <c:yVal>
            <c:numRef>
              <c:f>SOLL!$AI$2:$AI$9</c:f>
              <c:numCache>
                <c:formatCode>General</c:formatCode>
                <c:ptCount val="8"/>
                <c:pt idx="0">
                  <c:v>1</c:v>
                </c:pt>
                <c:pt idx="1">
                  <c:v>2</c:v>
                </c:pt>
                <c:pt idx="2">
                  <c:v>3</c:v>
                </c:pt>
                <c:pt idx="3">
                  <c:v>4</c:v>
                </c:pt>
                <c:pt idx="4">
                  <c:v>5</c:v>
                </c:pt>
                <c:pt idx="5">
                  <c:v>6</c:v>
                </c:pt>
                <c:pt idx="6">
                  <c:v>7</c:v>
                </c:pt>
                <c:pt idx="7">
                  <c:v>8</c:v>
                </c:pt>
              </c:numCache>
            </c:numRef>
          </c:yVal>
          <c:smooth val="0"/>
          <c:extLst>
            <c:ext xmlns:c16="http://schemas.microsoft.com/office/drawing/2014/chart" uri="{C3380CC4-5D6E-409C-BE32-E72D297353CC}">
              <c16:uniqueId val="{00000001-D265-4CEC-89C8-43AB437045BE}"/>
            </c:ext>
          </c:extLst>
        </c:ser>
        <c:dLbls>
          <c:showLegendKey val="0"/>
          <c:showVal val="0"/>
          <c:showCatName val="0"/>
          <c:showSerName val="0"/>
          <c:showPercent val="0"/>
          <c:showBubbleSize val="0"/>
        </c:dLbls>
        <c:axId val="859253695"/>
        <c:axId val="827001039"/>
      </c:scatterChart>
      <c:valAx>
        <c:axId val="859253695"/>
        <c:scaling>
          <c:orientation val="minMax"/>
          <c:max val="7"/>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27001039"/>
        <c:crosses val="autoZero"/>
        <c:crossBetween val="midCat"/>
      </c:valAx>
      <c:valAx>
        <c:axId val="827001039"/>
        <c:scaling>
          <c:orientation val="minMax"/>
          <c:max val="9"/>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859253695"/>
        <c:crosses val="autoZero"/>
        <c:crossBetween val="midCat"/>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TotalRange!$A$1</c:f>
              <c:strCache>
                <c:ptCount val="1"/>
                <c:pt idx="0">
                  <c:v>Actual state</c:v>
                </c:pt>
              </c:strCache>
            </c:strRef>
          </c:tx>
          <c:spPr>
            <a:solidFill>
              <a:srgbClr val="41BEFF"/>
            </a:solidFill>
            <a:ln>
              <a:solidFill>
                <a:srgbClr val="41BEFF"/>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F7B5-4B65-9D14-286FBA4EBEFE}"/>
                </c:ext>
              </c:extLst>
            </c:dLbl>
            <c:dLbl>
              <c:idx val="1"/>
              <c:delete val="1"/>
              <c:extLst>
                <c:ext xmlns:c15="http://schemas.microsoft.com/office/drawing/2012/chart" uri="{CE6537A1-D6FC-4f65-9D91-7224C49458BB}"/>
                <c:ext xmlns:c16="http://schemas.microsoft.com/office/drawing/2014/chart" uri="{C3380CC4-5D6E-409C-BE32-E72D297353CC}">
                  <c16:uniqueId val="{00000004-F7B5-4B65-9D14-286FBA4EBEFE}"/>
                </c:ext>
              </c:extLst>
            </c:dLbl>
            <c:dLbl>
              <c:idx val="3"/>
              <c:layout>
                <c:manualLayout>
                  <c:x val="-1.5222104035328524E-16"/>
                  <c:y val="8.168032786885245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B5-4B65-9D14-286FBA4EBE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5"/>
              <c:pt idx="0">
                <c:v>0</c:v>
              </c:pt>
              <c:pt idx="1">
                <c:v>0</c:v>
              </c:pt>
              <c:pt idx="2">
                <c:v>7</c:v>
              </c:pt>
              <c:pt idx="3">
                <c:v>23</c:v>
              </c:pt>
              <c:pt idx="4">
                <c:v>2</c:v>
              </c:pt>
            </c:numLit>
          </c:val>
          <c:extLst>
            <c:ext xmlns:c16="http://schemas.microsoft.com/office/drawing/2014/chart" uri="{C3380CC4-5D6E-409C-BE32-E72D297353CC}">
              <c16:uniqueId val="{00000002-F7B5-4B65-9D14-286FBA4EBEFE}"/>
            </c:ext>
          </c:extLst>
        </c:ser>
        <c:ser>
          <c:idx val="1"/>
          <c:order val="1"/>
          <c:tx>
            <c:strRef>
              <c:f>TotalRange!$B$1</c:f>
              <c:strCache>
                <c:ptCount val="1"/>
                <c:pt idx="0">
                  <c:v>Target state</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F7B5-4B65-9D14-286FBA4EBE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5"/>
              <c:pt idx="0">
                <c:v>0</c:v>
              </c:pt>
              <c:pt idx="1">
                <c:v>4</c:v>
              </c:pt>
              <c:pt idx="2">
                <c:v>4</c:v>
              </c:pt>
              <c:pt idx="3">
                <c:v>21</c:v>
              </c:pt>
              <c:pt idx="4">
                <c:v>6</c:v>
              </c:pt>
            </c:numLit>
          </c:val>
          <c:extLst>
            <c:ext xmlns:c16="http://schemas.microsoft.com/office/drawing/2014/chart" uri="{C3380CC4-5D6E-409C-BE32-E72D297353CC}">
              <c16:uniqueId val="{00000003-F7B5-4B65-9D14-286FBA4EBEFE}"/>
            </c:ext>
          </c:extLst>
        </c:ser>
        <c:dLbls>
          <c:dLblPos val="inEnd"/>
          <c:showLegendKey val="0"/>
          <c:showVal val="1"/>
          <c:showCatName val="0"/>
          <c:showSerName val="0"/>
          <c:showPercent val="0"/>
          <c:showBubbleSize val="0"/>
        </c:dLbls>
        <c:gapWidth val="219"/>
        <c:overlap val="-27"/>
        <c:axId val="1942021136"/>
        <c:axId val="1821704272"/>
      </c:barChart>
      <c:catAx>
        <c:axId val="1942021136"/>
        <c:scaling>
          <c:orientation val="minMax"/>
        </c:scaling>
        <c:delete val="1"/>
        <c:axPos val="b"/>
        <c:majorTickMark val="none"/>
        <c:minorTickMark val="none"/>
        <c:tickLblPos val="nextTo"/>
        <c:crossAx val="1821704272"/>
        <c:crosses val="autoZero"/>
        <c:auto val="1"/>
        <c:lblAlgn val="ctr"/>
        <c:lblOffset val="100"/>
        <c:noMultiLvlLbl val="0"/>
      </c:catAx>
      <c:valAx>
        <c:axId val="18217042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42021136"/>
        <c:crosses val="autoZero"/>
        <c:crossBetween val="between"/>
        <c:majorUnit val="5"/>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de-DE"/>
        </a:p>
      </c:txPr>
    </c:legend>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813858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last </a:t>
            </a:r>
            <a:r>
              <a:rPr lang="de-DE" dirty="0" err="1"/>
              <a:t>two</a:t>
            </a:r>
            <a:r>
              <a:rPr lang="de-DE" dirty="0"/>
              <a:t> </a:t>
            </a:r>
            <a:r>
              <a:rPr lang="de-DE" dirty="0" err="1"/>
              <a:t>were</a:t>
            </a:r>
            <a:r>
              <a:rPr lang="de-DE" dirty="0"/>
              <a:t> </a:t>
            </a:r>
            <a:r>
              <a:rPr lang="de-DE" dirty="0" err="1"/>
              <a:t>addressed</a:t>
            </a:r>
            <a:r>
              <a:rPr lang="de-DE" dirty="0"/>
              <a:t> </a:t>
            </a:r>
            <a:r>
              <a:rPr lang="de-DE" dirty="0" err="1"/>
              <a:t>by</a:t>
            </a:r>
            <a:r>
              <a:rPr lang="de-DE" dirty="0"/>
              <a:t> open </a:t>
            </a:r>
            <a:r>
              <a:rPr lang="de-DE" dirty="0" err="1"/>
              <a:t>questions</a:t>
            </a:r>
            <a:r>
              <a:rPr lang="de-DE" dirty="0"/>
              <a:t>.</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12</a:t>
            </a:fld>
            <a:endParaRPr lang="de-DE" dirty="0"/>
          </a:p>
        </p:txBody>
      </p:sp>
    </p:spTree>
    <p:extLst>
      <p:ext uri="{BB962C8B-B14F-4D97-AF65-F5344CB8AC3E}">
        <p14:creationId xmlns:p14="http://schemas.microsoft.com/office/powerpoint/2010/main" val="532465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Moving on </a:t>
            </a:r>
            <a:r>
              <a:rPr lang="de-DE" dirty="0" err="1"/>
              <a:t>with</a:t>
            </a:r>
            <a:r>
              <a:rPr lang="de-DE" dirty="0"/>
              <a:t> </a:t>
            </a:r>
            <a:r>
              <a:rPr lang="de-DE" dirty="0" err="1"/>
              <a:t>the</a:t>
            </a:r>
            <a:r>
              <a:rPr lang="de-DE" dirty="0"/>
              <a:t> </a:t>
            </a:r>
            <a:r>
              <a:rPr lang="de-DE" dirty="0" err="1"/>
              <a:t>data</a:t>
            </a:r>
            <a:r>
              <a:rPr lang="de-DE" dirty="0"/>
              <a:t> </a:t>
            </a:r>
            <a:r>
              <a:rPr lang="de-DE" dirty="0" err="1"/>
              <a:t>collection</a:t>
            </a:r>
            <a:r>
              <a:rPr lang="de-DE" dirty="0"/>
              <a:t>.</a:t>
            </a:r>
          </a:p>
          <a:p>
            <a:pPr marL="0" indent="0">
              <a:buFontTx/>
              <a:buNone/>
            </a:pPr>
            <a:r>
              <a:rPr lang="de-DE" dirty="0"/>
              <a:t>A total </a:t>
            </a:r>
            <a:r>
              <a:rPr lang="de-DE" dirty="0" err="1"/>
              <a:t>amount</a:t>
            </a:r>
            <a:r>
              <a:rPr lang="de-DE" dirty="0"/>
              <a:t> </a:t>
            </a:r>
            <a:r>
              <a:rPr lang="de-DE" dirty="0" err="1"/>
              <a:t>of</a:t>
            </a:r>
            <a:r>
              <a:rPr lang="de-DE" dirty="0"/>
              <a:t> 17 </a:t>
            </a:r>
            <a:r>
              <a:rPr lang="de-DE" dirty="0" err="1"/>
              <a:t>interviews</a:t>
            </a:r>
            <a:r>
              <a:rPr lang="de-DE" dirty="0"/>
              <a:t> </a:t>
            </a:r>
            <a:r>
              <a:rPr lang="de-DE" dirty="0" err="1"/>
              <a:t>were</a:t>
            </a:r>
            <a:r>
              <a:rPr lang="de-DE" dirty="0"/>
              <a:t> </a:t>
            </a:r>
            <a:r>
              <a:rPr lang="de-DE" dirty="0" err="1"/>
              <a:t>conducted</a:t>
            </a:r>
            <a:r>
              <a:rPr lang="de-DE" dirty="0"/>
              <a:t>, </a:t>
            </a:r>
            <a:r>
              <a:rPr lang="de-DE" dirty="0" err="1"/>
              <a:t>which</a:t>
            </a:r>
            <a:r>
              <a:rPr lang="de-DE" dirty="0"/>
              <a:t> </a:t>
            </a:r>
            <a:r>
              <a:rPr lang="de-DE" dirty="0" err="1"/>
              <a:t>took</a:t>
            </a:r>
            <a:r>
              <a:rPr lang="de-DE" dirty="0"/>
              <a:t> </a:t>
            </a:r>
            <a:r>
              <a:rPr lang="de-DE" dirty="0" err="1"/>
              <a:t>approximately</a:t>
            </a:r>
            <a:r>
              <a:rPr lang="de-DE" dirty="0"/>
              <a:t> 22 </a:t>
            </a:r>
            <a:r>
              <a:rPr lang="de-DE" dirty="0" err="1"/>
              <a:t>hours</a:t>
            </a:r>
            <a:r>
              <a:rPr lang="de-DE" dirty="0"/>
              <a:t>.</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14</a:t>
            </a:fld>
            <a:endParaRPr lang="de-DE" dirty="0"/>
          </a:p>
        </p:txBody>
      </p:sp>
    </p:spTree>
    <p:extLst>
      <p:ext uri="{BB962C8B-B14F-4D97-AF65-F5344CB8AC3E}">
        <p14:creationId xmlns:p14="http://schemas.microsoft.com/office/powerpoint/2010/main" val="31903649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err="1"/>
              <a:t>To</a:t>
            </a:r>
            <a:r>
              <a:rPr lang="de-DE" dirty="0"/>
              <a:t> </a:t>
            </a:r>
            <a:r>
              <a:rPr lang="de-DE" dirty="0" err="1"/>
              <a:t>the</a:t>
            </a:r>
            <a:r>
              <a:rPr lang="de-DE" dirty="0"/>
              <a:t> </a:t>
            </a:r>
            <a:r>
              <a:rPr lang="de-DE" dirty="0" err="1"/>
              <a:t>respondents</a:t>
            </a:r>
            <a:r>
              <a:rPr lang="de-DE" dirty="0"/>
              <a:t> </a:t>
            </a:r>
            <a:r>
              <a:rPr lang="de-DE" dirty="0" err="1"/>
              <a:t>profile</a:t>
            </a:r>
            <a:r>
              <a:rPr lang="de-DE" dirty="0"/>
              <a:t>:</a:t>
            </a:r>
          </a:p>
          <a:p>
            <a:pPr marL="0" indent="0">
              <a:buFontTx/>
              <a:buNone/>
            </a:pPr>
            <a:r>
              <a:rPr lang="de-DE" dirty="0"/>
              <a:t>35% </a:t>
            </a:r>
            <a:r>
              <a:rPr lang="de-DE" dirty="0" err="1"/>
              <a:t>were</a:t>
            </a:r>
            <a:r>
              <a:rPr lang="de-DE" dirty="0"/>
              <a:t> </a:t>
            </a:r>
            <a:r>
              <a:rPr lang="de-DE" dirty="0" err="1"/>
              <a:t>of</a:t>
            </a:r>
            <a:r>
              <a:rPr lang="de-DE" dirty="0"/>
              <a:t> </a:t>
            </a:r>
            <a:r>
              <a:rPr lang="de-DE" dirty="0" err="1"/>
              <a:t>the</a:t>
            </a:r>
            <a:r>
              <a:rPr lang="de-DE" dirty="0"/>
              <a:t> </a:t>
            </a:r>
            <a:r>
              <a:rPr lang="de-DE" dirty="0" err="1"/>
              <a:t>software</a:t>
            </a:r>
            <a:r>
              <a:rPr lang="de-DE" dirty="0"/>
              <a:t> </a:t>
            </a:r>
            <a:r>
              <a:rPr lang="de-DE" dirty="0" err="1"/>
              <a:t>development</a:t>
            </a:r>
            <a:r>
              <a:rPr lang="de-DE" dirty="0"/>
              <a:t> </a:t>
            </a:r>
            <a:r>
              <a:rPr lang="de-DE" dirty="0" err="1"/>
              <a:t>teams</a:t>
            </a:r>
            <a:r>
              <a:rPr lang="de-DE" dirty="0"/>
              <a:t> </a:t>
            </a:r>
            <a:r>
              <a:rPr lang="de-DE" dirty="0" err="1"/>
              <a:t>followed</a:t>
            </a:r>
            <a:r>
              <a:rPr lang="de-DE" dirty="0"/>
              <a:t> </a:t>
            </a:r>
            <a:r>
              <a:rPr lang="de-DE" dirty="0" err="1"/>
              <a:t>by</a:t>
            </a:r>
            <a:r>
              <a:rPr lang="de-DE" dirty="0"/>
              <a:t> 23% </a:t>
            </a:r>
            <a:r>
              <a:rPr lang="de-DE" dirty="0" err="1"/>
              <a:t>being</a:t>
            </a:r>
            <a:r>
              <a:rPr lang="de-DE" dirty="0"/>
              <a:t> </a:t>
            </a:r>
            <a:r>
              <a:rPr lang="de-DE" dirty="0" err="1"/>
              <a:t>of</a:t>
            </a:r>
            <a:r>
              <a:rPr lang="de-DE" dirty="0"/>
              <a:t> </a:t>
            </a:r>
            <a:r>
              <a:rPr lang="de-DE" dirty="0" err="1"/>
              <a:t>the</a:t>
            </a:r>
            <a:r>
              <a:rPr lang="de-DE" dirty="0"/>
              <a:t> </a:t>
            </a:r>
            <a:r>
              <a:rPr lang="de-DE" dirty="0" err="1"/>
              <a:t>product</a:t>
            </a:r>
            <a:r>
              <a:rPr lang="de-DE" dirty="0"/>
              <a:t> </a:t>
            </a:r>
            <a:r>
              <a:rPr lang="de-DE" dirty="0" err="1"/>
              <a:t>team</a:t>
            </a:r>
            <a:r>
              <a:rPr lang="de-DE" dirty="0"/>
              <a:t>. The </a:t>
            </a:r>
            <a:r>
              <a:rPr lang="de-DE" dirty="0" err="1"/>
              <a:t>remaining</a:t>
            </a:r>
            <a:r>
              <a:rPr lang="de-DE" dirty="0"/>
              <a:t> </a:t>
            </a:r>
            <a:r>
              <a:rPr lang="de-DE" dirty="0" err="1"/>
              <a:t>ones</a:t>
            </a:r>
            <a:r>
              <a:rPr lang="de-DE" dirty="0"/>
              <a:t> </a:t>
            </a:r>
            <a:r>
              <a:rPr lang="de-DE" dirty="0" err="1"/>
              <a:t>are</a:t>
            </a:r>
            <a:r>
              <a:rPr lang="de-DE" dirty="0"/>
              <a:t> </a:t>
            </a:r>
            <a:r>
              <a:rPr lang="de-DE" dirty="0" err="1"/>
              <a:t>the</a:t>
            </a:r>
            <a:r>
              <a:rPr lang="de-DE" dirty="0"/>
              <a:t> </a:t>
            </a:r>
            <a:r>
              <a:rPr lang="de-DE" dirty="0" err="1"/>
              <a:t>marketing</a:t>
            </a:r>
            <a:r>
              <a:rPr lang="de-DE" dirty="0"/>
              <a:t> </a:t>
            </a:r>
            <a:r>
              <a:rPr lang="de-DE" dirty="0" err="1"/>
              <a:t>department</a:t>
            </a:r>
            <a:r>
              <a:rPr lang="de-DE" dirty="0"/>
              <a:t>, top </a:t>
            </a:r>
            <a:r>
              <a:rPr lang="de-DE" dirty="0" err="1"/>
              <a:t>level</a:t>
            </a:r>
            <a:r>
              <a:rPr lang="de-DE" dirty="0"/>
              <a:t> </a:t>
            </a:r>
            <a:r>
              <a:rPr lang="de-DE" dirty="0" err="1"/>
              <a:t>management</a:t>
            </a:r>
            <a:r>
              <a:rPr lang="de-DE" dirty="0"/>
              <a:t> and </a:t>
            </a:r>
            <a:r>
              <a:rPr lang="de-DE" dirty="0" err="1"/>
              <a:t>the</a:t>
            </a:r>
            <a:r>
              <a:rPr lang="de-DE" dirty="0"/>
              <a:t> </a:t>
            </a:r>
            <a:r>
              <a:rPr lang="de-DE" dirty="0" err="1"/>
              <a:t>operations</a:t>
            </a:r>
            <a:r>
              <a:rPr lang="de-DE" dirty="0"/>
              <a:t> </a:t>
            </a:r>
            <a:r>
              <a:rPr lang="de-DE" dirty="0" err="1"/>
              <a:t>department</a:t>
            </a:r>
            <a:r>
              <a:rPr lang="de-DE" dirty="0"/>
              <a:t>. </a:t>
            </a:r>
          </a:p>
          <a:p>
            <a:pPr marL="0" indent="0">
              <a:buFontTx/>
              <a:buNone/>
            </a:pPr>
            <a:r>
              <a:rPr lang="de-DE" dirty="0" err="1"/>
              <a:t>Regarding</a:t>
            </a:r>
            <a:r>
              <a:rPr lang="de-DE" dirty="0"/>
              <a:t> </a:t>
            </a:r>
            <a:r>
              <a:rPr lang="de-DE" dirty="0" err="1"/>
              <a:t>their</a:t>
            </a:r>
            <a:r>
              <a:rPr lang="de-DE" dirty="0"/>
              <a:t> </a:t>
            </a:r>
            <a:r>
              <a:rPr lang="de-DE" dirty="0" err="1"/>
              <a:t>years</a:t>
            </a:r>
            <a:r>
              <a:rPr lang="de-DE" dirty="0"/>
              <a:t> </a:t>
            </a:r>
            <a:r>
              <a:rPr lang="de-DE" dirty="0" err="1"/>
              <a:t>of</a:t>
            </a:r>
            <a:r>
              <a:rPr lang="de-DE" dirty="0"/>
              <a:t> </a:t>
            </a:r>
            <a:r>
              <a:rPr lang="de-DE" dirty="0" err="1"/>
              <a:t>company</a:t>
            </a:r>
            <a:r>
              <a:rPr lang="de-DE" dirty="0"/>
              <a:t> </a:t>
            </a:r>
            <a:r>
              <a:rPr lang="de-DE" dirty="0" err="1"/>
              <a:t>affiliation</a:t>
            </a:r>
            <a:r>
              <a:rPr lang="de-DE" dirty="0"/>
              <a:t>… </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15</a:t>
            </a:fld>
            <a:endParaRPr lang="de-DE" dirty="0"/>
          </a:p>
        </p:txBody>
      </p:sp>
    </p:spTree>
    <p:extLst>
      <p:ext uri="{BB962C8B-B14F-4D97-AF65-F5344CB8AC3E}">
        <p14:creationId xmlns:p14="http://schemas.microsoft.com/office/powerpoint/2010/main" val="392316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Moving on </a:t>
            </a:r>
            <a:r>
              <a:rPr lang="de-DE" dirty="0" err="1"/>
              <a:t>with</a:t>
            </a:r>
            <a:r>
              <a:rPr lang="de-DE" dirty="0"/>
              <a:t> </a:t>
            </a:r>
            <a:r>
              <a:rPr lang="de-DE" dirty="0" err="1"/>
              <a:t>their</a:t>
            </a:r>
            <a:r>
              <a:rPr lang="de-DE" dirty="0"/>
              <a:t> </a:t>
            </a:r>
            <a:r>
              <a:rPr lang="de-DE" dirty="0" err="1"/>
              <a:t>years</a:t>
            </a:r>
            <a:r>
              <a:rPr lang="de-DE" dirty="0"/>
              <a:t> </a:t>
            </a:r>
            <a:r>
              <a:rPr lang="de-DE" dirty="0" err="1"/>
              <a:t>of</a:t>
            </a:r>
            <a:r>
              <a:rPr lang="de-DE" dirty="0"/>
              <a:t> </a:t>
            </a:r>
            <a:r>
              <a:rPr lang="de-DE" dirty="0" err="1"/>
              <a:t>expeiene</a:t>
            </a:r>
            <a:r>
              <a:rPr lang="de-DE" dirty="0"/>
              <a:t> </a:t>
            </a:r>
            <a:r>
              <a:rPr lang="de-DE" dirty="0" err="1"/>
              <a:t>with</a:t>
            </a:r>
            <a:r>
              <a:rPr lang="de-DE" dirty="0"/>
              <a:t> agile </a:t>
            </a:r>
            <a:r>
              <a:rPr lang="de-DE" dirty="0" err="1"/>
              <a:t>methods</a:t>
            </a:r>
            <a:r>
              <a:rPr lang="de-DE" dirty="0"/>
              <a:t>, 47% </a:t>
            </a:r>
            <a:r>
              <a:rPr lang="de-DE" dirty="0" err="1"/>
              <a:t>stated</a:t>
            </a:r>
            <a:r>
              <a:rPr lang="de-DE" dirty="0"/>
              <a:t> </a:t>
            </a:r>
            <a:r>
              <a:rPr lang="de-DE" dirty="0" err="1"/>
              <a:t>that</a:t>
            </a:r>
            <a:r>
              <a:rPr lang="de-DE" dirty="0"/>
              <a:t> </a:t>
            </a:r>
            <a:r>
              <a:rPr lang="de-DE" dirty="0" err="1"/>
              <a:t>they</a:t>
            </a:r>
            <a:r>
              <a:rPr lang="de-DE" dirty="0"/>
              <a:t> </a:t>
            </a:r>
            <a:r>
              <a:rPr lang="de-DE" dirty="0" err="1"/>
              <a:t>have</a:t>
            </a:r>
            <a:r>
              <a:rPr lang="de-DE" dirty="0"/>
              <a:t> </a:t>
            </a:r>
            <a:r>
              <a:rPr lang="de-DE" dirty="0" err="1"/>
              <a:t>had</a:t>
            </a:r>
            <a:r>
              <a:rPr lang="de-DE" dirty="0"/>
              <a:t> </a:t>
            </a:r>
            <a:r>
              <a:rPr lang="de-DE" dirty="0" err="1"/>
              <a:t>experience</a:t>
            </a:r>
            <a:r>
              <a:rPr lang="de-DE" dirty="0"/>
              <a:t> </a:t>
            </a:r>
            <a:r>
              <a:rPr lang="de-DE" dirty="0" err="1"/>
              <a:t>for</a:t>
            </a:r>
            <a:r>
              <a:rPr lang="de-DE" dirty="0"/>
              <a:t> 3-5 </a:t>
            </a:r>
            <a:r>
              <a:rPr lang="de-DE" dirty="0" err="1"/>
              <a:t>years</a:t>
            </a:r>
            <a:r>
              <a:rPr lang="de-DE" dirty="0"/>
              <a:t>, </a:t>
            </a:r>
            <a:r>
              <a:rPr lang="de-DE" dirty="0" err="1"/>
              <a:t>followed</a:t>
            </a:r>
            <a:r>
              <a:rPr lang="de-DE" dirty="0"/>
              <a:t> </a:t>
            </a:r>
            <a:r>
              <a:rPr lang="de-DE" dirty="0" err="1"/>
              <a:t>by</a:t>
            </a:r>
            <a:r>
              <a:rPr lang="de-DE" dirty="0"/>
              <a:t> 23% </a:t>
            </a:r>
            <a:r>
              <a:rPr lang="de-DE" dirty="0" err="1"/>
              <a:t>having</a:t>
            </a:r>
            <a:r>
              <a:rPr lang="de-DE" dirty="0"/>
              <a:t> </a:t>
            </a:r>
            <a:r>
              <a:rPr lang="de-DE" dirty="0" err="1"/>
              <a:t>experience</a:t>
            </a:r>
            <a:r>
              <a:rPr lang="de-DE" dirty="0"/>
              <a:t> </a:t>
            </a:r>
            <a:r>
              <a:rPr lang="de-DE" dirty="0" err="1"/>
              <a:t>for</a:t>
            </a:r>
            <a:r>
              <a:rPr lang="de-DE" dirty="0"/>
              <a:t> 1 </a:t>
            </a:r>
            <a:r>
              <a:rPr lang="de-DE" dirty="0" err="1"/>
              <a:t>to</a:t>
            </a:r>
            <a:r>
              <a:rPr lang="de-DE" dirty="0"/>
              <a:t> 2 </a:t>
            </a:r>
            <a:r>
              <a:rPr lang="de-DE" dirty="0" err="1"/>
              <a:t>years</a:t>
            </a:r>
            <a:r>
              <a:rPr lang="de-DE" dirty="0"/>
              <a:t>. </a:t>
            </a:r>
          </a:p>
          <a:p>
            <a:pPr marL="0" indent="0">
              <a:buFontTx/>
              <a:buNone/>
            </a:pPr>
            <a:r>
              <a:rPr lang="de-DE" dirty="0"/>
              <a:t>The last </a:t>
            </a:r>
            <a:r>
              <a:rPr lang="de-DE" dirty="0" err="1"/>
              <a:t>one</a:t>
            </a:r>
            <a:r>
              <a:rPr lang="de-DE" dirty="0"/>
              <a:t>, </a:t>
            </a:r>
            <a:r>
              <a:rPr lang="de-DE" dirty="0" err="1"/>
              <a:t>their</a:t>
            </a:r>
            <a:r>
              <a:rPr lang="de-DE" dirty="0"/>
              <a:t> </a:t>
            </a:r>
            <a:r>
              <a:rPr lang="de-DE" dirty="0" err="1"/>
              <a:t>degree</a:t>
            </a:r>
            <a:r>
              <a:rPr lang="de-DE" dirty="0"/>
              <a:t> </a:t>
            </a:r>
            <a:r>
              <a:rPr lang="de-DE" dirty="0" err="1"/>
              <a:t>of</a:t>
            </a:r>
            <a:r>
              <a:rPr lang="de-DE" dirty="0"/>
              <a:t> </a:t>
            </a:r>
            <a:r>
              <a:rPr lang="de-DE" dirty="0" err="1"/>
              <a:t>experience</a:t>
            </a:r>
            <a:r>
              <a:rPr lang="de-DE" dirty="0"/>
              <a:t> </a:t>
            </a:r>
            <a:r>
              <a:rPr lang="de-DE" dirty="0" err="1"/>
              <a:t>with</a:t>
            </a:r>
            <a:r>
              <a:rPr lang="de-DE" dirty="0"/>
              <a:t> agile </a:t>
            </a:r>
            <a:r>
              <a:rPr lang="de-DE" dirty="0" err="1"/>
              <a:t>methods</a:t>
            </a:r>
            <a:r>
              <a:rPr lang="de-DE" dirty="0"/>
              <a:t>. 65% rate </a:t>
            </a:r>
            <a:r>
              <a:rPr lang="de-DE" dirty="0" err="1"/>
              <a:t>themselves</a:t>
            </a:r>
            <a:r>
              <a:rPr lang="de-DE" dirty="0"/>
              <a:t> </a:t>
            </a:r>
            <a:r>
              <a:rPr lang="de-DE" dirty="0" err="1"/>
              <a:t>as</a:t>
            </a:r>
            <a:r>
              <a:rPr lang="de-DE" dirty="0"/>
              <a:t> </a:t>
            </a:r>
            <a:r>
              <a:rPr lang="de-DE" dirty="0" err="1"/>
              <a:t>advanced</a:t>
            </a:r>
            <a:r>
              <a:rPr lang="de-DE" dirty="0"/>
              <a:t>, </a:t>
            </a:r>
            <a:r>
              <a:rPr lang="de-DE" dirty="0" err="1"/>
              <a:t>followed</a:t>
            </a:r>
            <a:r>
              <a:rPr lang="de-DE" dirty="0"/>
              <a:t> </a:t>
            </a:r>
            <a:r>
              <a:rPr lang="de-DE" dirty="0" err="1"/>
              <a:t>by</a:t>
            </a:r>
            <a:r>
              <a:rPr lang="de-DE" dirty="0"/>
              <a:t> 29% </a:t>
            </a:r>
            <a:r>
              <a:rPr lang="de-DE" dirty="0" err="1"/>
              <a:t>being</a:t>
            </a:r>
            <a:r>
              <a:rPr lang="de-DE" dirty="0"/>
              <a:t> </a:t>
            </a:r>
            <a:r>
              <a:rPr lang="de-DE" dirty="0" err="1"/>
              <a:t>beginners</a:t>
            </a:r>
            <a:r>
              <a:rPr lang="de-DE" dirty="0"/>
              <a:t>, 6% rate </a:t>
            </a:r>
            <a:r>
              <a:rPr lang="de-DE" dirty="0" err="1"/>
              <a:t>that</a:t>
            </a:r>
            <a:r>
              <a:rPr lang="de-DE" dirty="0"/>
              <a:t> </a:t>
            </a:r>
            <a:r>
              <a:rPr lang="de-DE" dirty="0" err="1"/>
              <a:t>they</a:t>
            </a:r>
            <a:r>
              <a:rPr lang="de-DE" dirty="0"/>
              <a:t> do not </a:t>
            </a:r>
            <a:r>
              <a:rPr lang="de-DE" dirty="0" err="1"/>
              <a:t>have</a:t>
            </a:r>
            <a:r>
              <a:rPr lang="de-DE" dirty="0"/>
              <a:t> </a:t>
            </a:r>
            <a:r>
              <a:rPr lang="de-DE" dirty="0" err="1"/>
              <a:t>any</a:t>
            </a:r>
            <a:r>
              <a:rPr lang="de-DE" dirty="0"/>
              <a:t> </a:t>
            </a:r>
            <a:r>
              <a:rPr lang="de-DE" dirty="0" err="1"/>
              <a:t>experience</a:t>
            </a:r>
            <a:r>
              <a:rPr lang="de-DE" dirty="0"/>
              <a:t> and </a:t>
            </a:r>
            <a:r>
              <a:rPr lang="de-DE" dirty="0" err="1"/>
              <a:t>none</a:t>
            </a:r>
            <a:r>
              <a:rPr lang="de-DE" dirty="0"/>
              <a:t> </a:t>
            </a:r>
            <a:r>
              <a:rPr lang="de-DE" dirty="0" err="1"/>
              <a:t>of</a:t>
            </a:r>
            <a:r>
              <a:rPr lang="de-DE" dirty="0"/>
              <a:t> </a:t>
            </a:r>
            <a:r>
              <a:rPr lang="de-DE" dirty="0" err="1"/>
              <a:t>them</a:t>
            </a:r>
            <a:r>
              <a:rPr lang="de-DE" dirty="0"/>
              <a:t> </a:t>
            </a:r>
            <a:r>
              <a:rPr lang="de-DE" dirty="0" err="1"/>
              <a:t>rated</a:t>
            </a:r>
            <a:r>
              <a:rPr lang="de-DE" dirty="0"/>
              <a:t> </a:t>
            </a:r>
            <a:r>
              <a:rPr lang="de-DE" dirty="0" err="1"/>
              <a:t>themselves</a:t>
            </a:r>
            <a:r>
              <a:rPr lang="de-DE" dirty="0"/>
              <a:t> </a:t>
            </a:r>
            <a:r>
              <a:rPr lang="de-DE" dirty="0" err="1"/>
              <a:t>as</a:t>
            </a:r>
            <a:r>
              <a:rPr lang="de-DE" dirty="0"/>
              <a:t> an expert.</a:t>
            </a:r>
          </a:p>
          <a:p>
            <a:pPr marL="0" indent="0">
              <a:buFontTx/>
              <a:buNone/>
            </a:pP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16</a:t>
            </a:fld>
            <a:endParaRPr lang="de-DE" dirty="0"/>
          </a:p>
        </p:txBody>
      </p:sp>
    </p:spTree>
    <p:extLst>
      <p:ext uri="{BB962C8B-B14F-4D97-AF65-F5344CB8AC3E}">
        <p14:creationId xmlns:p14="http://schemas.microsoft.com/office/powerpoint/2010/main" val="3622266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1236230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Arial Unicode MS" pitchFamily="34" charset="-128"/>
                <a:ea typeface="+mn-ea"/>
                <a:cs typeface="+mn-cs"/>
              </a:rPr>
              <a:t>They had two attempts for introducing agile to the company:</a:t>
            </a:r>
          </a:p>
          <a:p>
            <a:r>
              <a:rPr lang="en-US" sz="1200" b="0" i="0" u="none" strike="noStrike" kern="1200" baseline="0" dirty="0">
                <a:solidFill>
                  <a:schemeClr val="tx1"/>
                </a:solidFill>
                <a:latin typeface="Arial Unicode MS" pitchFamily="34" charset="-128"/>
                <a:ea typeface="+mn-ea"/>
                <a:cs typeface="+mn-cs"/>
              </a:rPr>
              <a:t>First one in 2013,</a:t>
            </a:r>
          </a:p>
          <a:p>
            <a:r>
              <a:rPr lang="en-US" sz="1200" b="0" i="0" u="none" strike="noStrike" kern="1200" baseline="0" dirty="0">
                <a:solidFill>
                  <a:schemeClr val="tx1"/>
                </a:solidFill>
                <a:latin typeface="Arial Unicode MS" pitchFamily="34" charset="-128"/>
                <a:ea typeface="+mn-ea"/>
                <a:cs typeface="+mn-cs"/>
              </a:rPr>
              <a:t>At this time, they have opened far too many projects, have done too much and consequently did not have the</a:t>
            </a:r>
          </a:p>
          <a:p>
            <a:r>
              <a:rPr lang="en-US" sz="1200" b="0" i="0" u="none" strike="noStrike" kern="1200" baseline="0" dirty="0">
                <a:solidFill>
                  <a:schemeClr val="tx1"/>
                </a:solidFill>
                <a:latin typeface="Arial Unicode MS" pitchFamily="34" charset="-128"/>
                <a:ea typeface="+mn-ea"/>
                <a:cs typeface="+mn-cs"/>
              </a:rPr>
              <a:t>right focus anymore. They recognized that the long-term project planning phases were</a:t>
            </a:r>
          </a:p>
          <a:p>
            <a:r>
              <a:rPr lang="en-US" sz="1200" b="0" i="0" u="none" strike="noStrike" kern="1200" baseline="0" dirty="0">
                <a:solidFill>
                  <a:schemeClr val="tx1"/>
                </a:solidFill>
                <a:latin typeface="Arial Unicode MS" pitchFamily="34" charset="-128"/>
                <a:ea typeface="+mn-ea"/>
                <a:cs typeface="+mn-cs"/>
              </a:rPr>
              <a:t>not working properly and decided to introduce agile, which was at this time felt as very</a:t>
            </a:r>
          </a:p>
          <a:p>
            <a:r>
              <a:rPr lang="en-US" sz="1200" b="0" i="0" u="none" strike="noStrike" kern="1200" baseline="0" dirty="0">
                <a:solidFill>
                  <a:schemeClr val="tx1"/>
                </a:solidFill>
                <a:latin typeface="Arial Unicode MS" pitchFamily="34" charset="-128"/>
                <a:ea typeface="+mn-ea"/>
                <a:cs typeface="+mn-cs"/>
              </a:rPr>
              <a:t>exciting. </a:t>
            </a:r>
          </a:p>
          <a:p>
            <a:r>
              <a:rPr lang="en-US" sz="1200" b="0" i="0" u="none" strike="noStrike" kern="1200" baseline="0" dirty="0">
                <a:solidFill>
                  <a:schemeClr val="tx1"/>
                </a:solidFill>
                <a:latin typeface="Arial Unicode MS" pitchFamily="34" charset="-128"/>
                <a:ea typeface="+mn-ea"/>
                <a:cs typeface="+mn-cs"/>
              </a:rPr>
              <a:t>Their objective:</a:t>
            </a:r>
          </a:p>
          <a:p>
            <a:pPr marL="171450" indent="-171450">
              <a:buFontTx/>
              <a:buChar char="-"/>
            </a:pPr>
            <a:r>
              <a:rPr lang="en-US" sz="1200" b="0" i="0" u="none" strike="noStrike" kern="1200" baseline="0" dirty="0">
                <a:solidFill>
                  <a:schemeClr val="tx1"/>
                </a:solidFill>
                <a:latin typeface="Arial Unicode MS" pitchFamily="34" charset="-128"/>
                <a:ea typeface="+mn-ea"/>
                <a:cs typeface="+mn-cs"/>
              </a:rPr>
              <a:t>to increase their productivity</a:t>
            </a:r>
          </a:p>
          <a:p>
            <a:pPr marL="171450" indent="-171450">
              <a:buFontTx/>
              <a:buChar char="-"/>
            </a:pPr>
            <a:r>
              <a:rPr lang="en-US" sz="1200" b="0" i="0" u="none" strike="noStrike" kern="1200" baseline="0" dirty="0">
                <a:solidFill>
                  <a:schemeClr val="tx1"/>
                </a:solidFill>
                <a:latin typeface="Arial Unicode MS" pitchFamily="34" charset="-128"/>
                <a:ea typeface="+mn-ea"/>
                <a:cs typeface="+mn-cs"/>
              </a:rPr>
              <a:t>to focus and simply to move faster and more efficiently</a:t>
            </a:r>
          </a:p>
          <a:p>
            <a:pPr marL="0" indent="0">
              <a:buFontTx/>
              <a:buNone/>
            </a:pPr>
            <a:r>
              <a:rPr lang="en-US" sz="1200" b="0" i="0" u="none" strike="noStrike" kern="1200" baseline="0" dirty="0">
                <a:solidFill>
                  <a:schemeClr val="tx1"/>
                </a:solidFill>
                <a:latin typeface="Arial Unicode MS" pitchFamily="34" charset="-128"/>
                <a:ea typeface="+mn-ea"/>
                <a:cs typeface="+mn-cs"/>
              </a:rPr>
              <a:t>Without setting up a plan, the COO and a new employee with already existing practical experience in agile, started introducing the agile method Scrum. </a:t>
            </a:r>
          </a:p>
          <a:p>
            <a:r>
              <a:rPr lang="en-US" sz="1200" b="0" i="0" u="none" strike="noStrike" kern="1200" baseline="0" dirty="0">
                <a:solidFill>
                  <a:schemeClr val="tx1"/>
                </a:solidFill>
                <a:latin typeface="Arial Unicode MS" pitchFamily="34" charset="-128"/>
                <a:ea typeface="+mn-ea"/>
                <a:cs typeface="+mn-cs"/>
              </a:rPr>
              <a:t>They had an extra room they called Scrum where the management had isolated themselves</a:t>
            </a:r>
          </a:p>
          <a:p>
            <a:r>
              <a:rPr lang="en-US" sz="1200" b="0" i="0" u="none" strike="noStrike" kern="1200" baseline="0" dirty="0">
                <a:solidFill>
                  <a:schemeClr val="tx1"/>
                </a:solidFill>
                <a:latin typeface="Arial Unicode MS" pitchFamily="34" charset="-128"/>
                <a:ea typeface="+mn-ea"/>
                <a:cs typeface="+mn-cs"/>
              </a:rPr>
              <a:t>regularly with the goal to develop a new digital product as fast as possible without</a:t>
            </a:r>
          </a:p>
          <a:p>
            <a:r>
              <a:rPr lang="en-US" sz="1200" b="0" i="0" u="none" strike="noStrike" kern="1200" baseline="0" dirty="0">
                <a:solidFill>
                  <a:schemeClr val="tx1"/>
                </a:solidFill>
                <a:latin typeface="Arial Unicode MS" pitchFamily="34" charset="-128"/>
                <a:ea typeface="+mn-ea"/>
                <a:cs typeface="+mn-cs"/>
              </a:rPr>
              <a:t>involving the employees. </a:t>
            </a:r>
          </a:p>
          <a:p>
            <a:r>
              <a:rPr lang="en-US" sz="1200" b="0" i="0" u="none" strike="noStrike" kern="1200" baseline="0" dirty="0">
                <a:solidFill>
                  <a:schemeClr val="tx1"/>
                </a:solidFill>
                <a:latin typeface="Arial Unicode MS" pitchFamily="34" charset="-128"/>
                <a:ea typeface="+mn-ea"/>
                <a:cs typeface="+mn-cs"/>
              </a:rPr>
              <a:t>The COO called their approach retrospectively "an electrifying</a:t>
            </a:r>
          </a:p>
          <a:p>
            <a:r>
              <a:rPr lang="en-US" sz="1200" b="0" i="0" u="none" strike="noStrike" kern="1200" baseline="0" dirty="0">
                <a:solidFill>
                  <a:schemeClr val="tx1"/>
                </a:solidFill>
                <a:latin typeface="Arial Unicode MS" pitchFamily="34" charset="-128"/>
                <a:ea typeface="+mn-ea"/>
                <a:cs typeface="+mn-cs"/>
              </a:rPr>
              <a:t>personal ego thing". </a:t>
            </a:r>
          </a:p>
          <a:p>
            <a:r>
              <a:rPr lang="en-US" sz="1200" b="0" i="0" u="none" strike="noStrike" kern="1200" baseline="0" dirty="0">
                <a:solidFill>
                  <a:schemeClr val="tx1"/>
                </a:solidFill>
                <a:latin typeface="Arial Unicode MS" pitchFamily="34" charset="-128"/>
                <a:ea typeface="+mn-ea"/>
                <a:cs typeface="+mn-cs"/>
              </a:rPr>
              <a:t>At this time, traditional project management structures were still existing in the organization which caused a discrepancy between management and employees. Consequently, they failed at introducing agile to the company.</a:t>
            </a:r>
          </a:p>
          <a:p>
            <a:r>
              <a:rPr lang="en-US" sz="1200" b="0" i="0" u="none" strike="noStrike" kern="1200" baseline="0" dirty="0">
                <a:solidFill>
                  <a:schemeClr val="tx1"/>
                </a:solidFill>
                <a:latin typeface="Arial Unicode MS" pitchFamily="34" charset="-128"/>
                <a:ea typeface="+mn-ea"/>
                <a:cs typeface="+mn-cs"/>
              </a:rPr>
              <a:t>Second attempt in 2015:</a:t>
            </a:r>
          </a:p>
          <a:p>
            <a:r>
              <a:rPr lang="en-US" sz="1200" b="0" i="0" u="none" strike="noStrike" kern="1200" baseline="0" dirty="0">
                <a:solidFill>
                  <a:schemeClr val="tx1"/>
                </a:solidFill>
                <a:latin typeface="Arial Unicode MS" pitchFamily="34" charset="-128"/>
                <a:ea typeface="+mn-ea"/>
                <a:cs typeface="+mn-cs"/>
              </a:rPr>
              <a:t>The objectives similar to former ones:</a:t>
            </a:r>
          </a:p>
          <a:p>
            <a:pPr marL="171450" indent="-171450">
              <a:buFontTx/>
              <a:buChar char="-"/>
            </a:pPr>
            <a:r>
              <a:rPr lang="en-US" sz="1200" b="0" i="0" u="none" strike="noStrike" kern="1200" baseline="0" dirty="0">
                <a:solidFill>
                  <a:schemeClr val="tx1"/>
                </a:solidFill>
                <a:latin typeface="Arial Unicode MS" pitchFamily="34" charset="-128"/>
                <a:ea typeface="+mn-ea"/>
                <a:cs typeface="+mn-cs"/>
              </a:rPr>
              <a:t>to react faster </a:t>
            </a:r>
          </a:p>
          <a:p>
            <a:pPr marL="171450" indent="-171450">
              <a:buFontTx/>
              <a:buChar char="-"/>
            </a:pPr>
            <a:r>
              <a:rPr lang="en-US" sz="1200" b="0" i="0" u="none" strike="noStrike" kern="1200" baseline="0" dirty="0">
                <a:solidFill>
                  <a:schemeClr val="tx1"/>
                </a:solidFill>
                <a:latin typeface="Arial Unicode MS" pitchFamily="34" charset="-128"/>
                <a:ea typeface="+mn-ea"/>
                <a:cs typeface="+mn-cs"/>
              </a:rPr>
              <a:t>to increase the flexibility </a:t>
            </a:r>
          </a:p>
          <a:p>
            <a:pPr marL="171450" indent="-171450">
              <a:buFontTx/>
              <a:buChar char="-"/>
            </a:pPr>
            <a:r>
              <a:rPr lang="en-US" sz="1200" b="0" i="0" u="none" strike="noStrike" kern="1200" baseline="0" dirty="0">
                <a:solidFill>
                  <a:schemeClr val="tx1"/>
                </a:solidFill>
                <a:latin typeface="Arial Unicode MS" pitchFamily="34" charset="-128"/>
                <a:ea typeface="+mn-ea"/>
                <a:cs typeface="+mn-cs"/>
              </a:rPr>
              <a:t>to have a customer-oriented product development process</a:t>
            </a:r>
          </a:p>
          <a:p>
            <a:pPr marL="171450" indent="-171450">
              <a:buFontTx/>
              <a:buChar char="-"/>
            </a:pPr>
            <a:r>
              <a:rPr lang="en-US" sz="1200" b="0" i="0" u="none" strike="noStrike" kern="1200" baseline="0" dirty="0">
                <a:solidFill>
                  <a:schemeClr val="tx1"/>
                </a:solidFill>
                <a:latin typeface="Arial Unicode MS" pitchFamily="34" charset="-128"/>
                <a:ea typeface="+mn-ea"/>
                <a:cs typeface="+mn-cs"/>
              </a:rPr>
              <a:t>to increase the intrinsic motivation of the employees</a:t>
            </a:r>
          </a:p>
          <a:p>
            <a:pPr marL="0" indent="0">
              <a:buFontTx/>
              <a:buNone/>
            </a:pPr>
            <a:r>
              <a:rPr lang="en-US" sz="1200" b="0" i="0" u="none" strike="noStrike" kern="1200" baseline="0" dirty="0">
                <a:solidFill>
                  <a:schemeClr val="tx1"/>
                </a:solidFill>
                <a:latin typeface="Arial Unicode MS" pitchFamily="34" charset="-128"/>
                <a:ea typeface="+mn-ea"/>
                <a:cs typeface="+mn-cs"/>
              </a:rPr>
              <a:t>This time, the traditional project management team and the software</a:t>
            </a:r>
          </a:p>
          <a:p>
            <a:r>
              <a:rPr lang="en-US" sz="1200" b="0" i="0" u="none" strike="noStrike" kern="1200" baseline="0" dirty="0">
                <a:solidFill>
                  <a:schemeClr val="tx1"/>
                </a:solidFill>
                <a:latin typeface="Arial Unicode MS" pitchFamily="34" charset="-128"/>
                <a:ea typeface="+mn-ea"/>
                <a:cs typeface="+mn-cs"/>
              </a:rPr>
              <a:t>development team initiated the introduction of agile methods with support from the top level management.</a:t>
            </a:r>
          </a:p>
          <a:p>
            <a:r>
              <a:rPr lang="en-US" sz="1200" b="0" i="0" u="none" strike="noStrike" kern="1200" baseline="0" dirty="0">
                <a:solidFill>
                  <a:schemeClr val="tx1"/>
                </a:solidFill>
                <a:latin typeface="Arial Unicode MS" pitchFamily="34" charset="-128"/>
                <a:ea typeface="+mn-ea"/>
                <a:cs typeface="+mn-cs"/>
              </a:rPr>
              <a:t>Again they decided to introduce Scrum but with a different proceeding.</a:t>
            </a:r>
          </a:p>
          <a:p>
            <a:r>
              <a:rPr lang="en-US" sz="1200" b="0" i="0" u="none" strike="noStrike" kern="1200" baseline="0" dirty="0">
                <a:solidFill>
                  <a:schemeClr val="tx1"/>
                </a:solidFill>
                <a:latin typeface="Arial Unicode MS" pitchFamily="34" charset="-128"/>
                <a:ea typeface="+mn-ea"/>
                <a:cs typeface="+mn-cs"/>
              </a:rPr>
              <a:t>They held workshops, formed appropriate teams and defined common goals to achieve,</a:t>
            </a:r>
          </a:p>
          <a:p>
            <a:r>
              <a:rPr lang="en-US" sz="1200" b="0" i="0" u="none" strike="noStrike" kern="1200" baseline="0" dirty="0">
                <a:solidFill>
                  <a:schemeClr val="tx1"/>
                </a:solidFill>
                <a:latin typeface="Arial Unicode MS" pitchFamily="34" charset="-128"/>
                <a:ea typeface="+mn-ea"/>
                <a:cs typeface="+mn-cs"/>
              </a:rPr>
              <a:t>and were able to successfully develop a new digital product within two and a half years.</a:t>
            </a:r>
          </a:p>
          <a:p>
            <a:r>
              <a:rPr lang="en-US" sz="1200" b="0" i="0" u="none" strike="noStrike" kern="1200" baseline="0" dirty="0">
                <a:solidFill>
                  <a:schemeClr val="tx1"/>
                </a:solidFill>
                <a:latin typeface="Arial Unicode MS" pitchFamily="34" charset="-128"/>
                <a:ea typeface="+mn-ea"/>
                <a:cs typeface="+mn-cs"/>
              </a:rPr>
              <a:t>In addition, they conducted a short-term experiment in which they formed one Squad inspired</a:t>
            </a:r>
          </a:p>
          <a:p>
            <a:r>
              <a:rPr lang="en-US" sz="1200" b="0" i="0" u="none" strike="noStrike" kern="1200" baseline="0" dirty="0">
                <a:solidFill>
                  <a:schemeClr val="tx1"/>
                </a:solidFill>
                <a:latin typeface="Arial Unicode MS" pitchFamily="34" charset="-128"/>
                <a:ea typeface="+mn-ea"/>
                <a:cs typeface="+mn-cs"/>
              </a:rPr>
              <a:t>by the Spotify Model with the goal to increase the conversion rates. They aborted</a:t>
            </a:r>
          </a:p>
          <a:p>
            <a:r>
              <a:rPr lang="en-US" sz="1200" b="0" i="0" u="none" strike="noStrike" kern="1200" baseline="0" dirty="0">
                <a:solidFill>
                  <a:schemeClr val="tx1"/>
                </a:solidFill>
                <a:latin typeface="Arial Unicode MS" pitchFamily="34" charset="-128"/>
                <a:ea typeface="+mn-ea"/>
                <a:cs typeface="+mn-cs"/>
              </a:rPr>
              <a:t>this experiment due to major disagreements within the company.</a:t>
            </a:r>
          </a:p>
          <a:p>
            <a:r>
              <a:rPr lang="en-US" sz="1200" b="0" i="0" u="none" strike="noStrike" kern="1200" baseline="0" dirty="0">
                <a:solidFill>
                  <a:schemeClr val="tx1"/>
                </a:solidFill>
                <a:latin typeface="Arial Unicode MS" pitchFamily="34" charset="-128"/>
                <a:ea typeface="+mn-ea"/>
                <a:cs typeface="+mn-cs"/>
              </a:rPr>
              <a:t>Currently, they are migrating to the technological platform of their parent company and</a:t>
            </a:r>
          </a:p>
          <a:p>
            <a:r>
              <a:rPr lang="en-US" sz="1200" b="0" i="0" u="none" strike="noStrike" kern="1200" baseline="0" dirty="0">
                <a:solidFill>
                  <a:schemeClr val="tx1"/>
                </a:solidFill>
                <a:latin typeface="Arial Unicode MS" pitchFamily="34" charset="-128"/>
                <a:ea typeface="+mn-ea"/>
                <a:cs typeface="+mn-cs"/>
              </a:rPr>
              <a:t>only have the software development teams working according to Kanban.</a:t>
            </a:r>
          </a:p>
          <a:p>
            <a:r>
              <a:rPr lang="de-DE" sz="1200" b="1" i="0" u="none" strike="noStrike" kern="1200" baseline="0" dirty="0">
                <a:solidFill>
                  <a:schemeClr val="tx1"/>
                </a:solidFill>
                <a:latin typeface="Arial Unicode MS" pitchFamily="34" charset="-128"/>
                <a:ea typeface="+mn-ea"/>
                <a:cs typeface="+mn-cs"/>
              </a:rPr>
              <a:t>4.3.</a:t>
            </a: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2894675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Moving on </a:t>
            </a:r>
            <a:r>
              <a:rPr lang="de-DE" dirty="0" err="1"/>
              <a:t>with</a:t>
            </a:r>
            <a:r>
              <a:rPr lang="de-DE" dirty="0"/>
              <a:t> </a:t>
            </a:r>
            <a:r>
              <a:rPr lang="de-DE" dirty="0" err="1"/>
              <a:t>the</a:t>
            </a:r>
            <a:r>
              <a:rPr lang="de-DE" dirty="0"/>
              <a:t> </a:t>
            </a:r>
            <a:r>
              <a:rPr lang="de-DE" dirty="0" err="1"/>
              <a:t>findings</a:t>
            </a:r>
            <a:r>
              <a:rPr lang="de-DE" dirty="0"/>
              <a:t> on </a:t>
            </a:r>
            <a:r>
              <a:rPr lang="de-DE" dirty="0" err="1"/>
              <a:t>the</a:t>
            </a:r>
            <a:r>
              <a:rPr lang="de-DE" dirty="0"/>
              <a:t> </a:t>
            </a:r>
            <a:r>
              <a:rPr lang="de-DE" dirty="0" err="1"/>
              <a:t>state</a:t>
            </a:r>
            <a:r>
              <a:rPr lang="de-DE" dirty="0"/>
              <a:t> </a:t>
            </a:r>
            <a:r>
              <a:rPr lang="de-DE" dirty="0" err="1"/>
              <a:t>of</a:t>
            </a:r>
            <a:r>
              <a:rPr lang="de-DE" dirty="0"/>
              <a:t> </a:t>
            </a:r>
            <a:r>
              <a:rPr lang="de-DE" dirty="0" err="1"/>
              <a:t>agility</a:t>
            </a:r>
            <a:r>
              <a:rPr lang="de-DE" dirty="0"/>
              <a:t>. </a:t>
            </a:r>
            <a:r>
              <a:rPr lang="de-DE" dirty="0" err="1"/>
              <a:t>Before</a:t>
            </a:r>
            <a:r>
              <a:rPr lang="de-DE" dirty="0"/>
              <a:t> </a:t>
            </a:r>
            <a:r>
              <a:rPr lang="de-DE" dirty="0" err="1"/>
              <a:t>rating</a:t>
            </a:r>
            <a:r>
              <a:rPr lang="de-DE" dirty="0"/>
              <a:t> </a:t>
            </a:r>
            <a:r>
              <a:rPr lang="de-DE" dirty="0" err="1"/>
              <a:t>the</a:t>
            </a:r>
            <a:r>
              <a:rPr lang="de-DE" dirty="0"/>
              <a:t> </a:t>
            </a:r>
            <a:r>
              <a:rPr lang="de-DE" dirty="0" err="1"/>
              <a:t>catgories</a:t>
            </a:r>
            <a:r>
              <a:rPr lang="de-DE" dirty="0"/>
              <a:t>, </a:t>
            </a:r>
            <a:r>
              <a:rPr lang="de-DE" dirty="0" err="1"/>
              <a:t>the</a:t>
            </a:r>
            <a:r>
              <a:rPr lang="de-DE" dirty="0"/>
              <a:t> </a:t>
            </a:r>
            <a:r>
              <a:rPr lang="de-DE" dirty="0" err="1"/>
              <a:t>participants</a:t>
            </a:r>
            <a:r>
              <a:rPr lang="de-DE" dirty="0"/>
              <a:t> </a:t>
            </a:r>
            <a:r>
              <a:rPr lang="de-DE" dirty="0" err="1"/>
              <a:t>were</a:t>
            </a:r>
            <a:r>
              <a:rPr lang="de-DE" dirty="0"/>
              <a:t> </a:t>
            </a:r>
            <a:r>
              <a:rPr lang="de-DE" dirty="0" err="1"/>
              <a:t>asked</a:t>
            </a:r>
            <a:r>
              <a:rPr lang="de-DE" dirty="0"/>
              <a:t> </a:t>
            </a:r>
            <a:r>
              <a:rPr lang="de-DE" dirty="0" err="1"/>
              <a:t>to</a:t>
            </a:r>
            <a:r>
              <a:rPr lang="de-DE" dirty="0"/>
              <a:t> rate </a:t>
            </a:r>
            <a:r>
              <a:rPr lang="de-DE" dirty="0" err="1"/>
              <a:t>ther</a:t>
            </a:r>
            <a:r>
              <a:rPr lang="de-DE" dirty="0"/>
              <a:t> </a:t>
            </a:r>
            <a:r>
              <a:rPr lang="de-DE" dirty="0" err="1"/>
              <a:t>maturity</a:t>
            </a:r>
            <a:r>
              <a:rPr lang="de-DE" dirty="0"/>
              <a:t> </a:t>
            </a:r>
            <a:r>
              <a:rPr lang="de-DE" dirty="0" err="1"/>
              <a:t>of</a:t>
            </a:r>
            <a:r>
              <a:rPr lang="de-DE" dirty="0"/>
              <a:t> </a:t>
            </a:r>
            <a:r>
              <a:rPr lang="de-DE" dirty="0" err="1"/>
              <a:t>business</a:t>
            </a:r>
            <a:r>
              <a:rPr lang="de-DE" dirty="0"/>
              <a:t> </a:t>
            </a:r>
            <a:r>
              <a:rPr lang="de-DE" dirty="0" err="1"/>
              <a:t>agility</a:t>
            </a:r>
            <a:r>
              <a:rPr lang="de-DE" dirty="0"/>
              <a:t> </a:t>
            </a:r>
            <a:r>
              <a:rPr lang="de-DE" dirty="0" err="1"/>
              <a:t>where</a:t>
            </a:r>
            <a:r>
              <a:rPr lang="de-DE" dirty="0"/>
              <a:t> 13 </a:t>
            </a:r>
            <a:r>
              <a:rPr lang="de-DE" dirty="0" err="1"/>
              <a:t>stated</a:t>
            </a:r>
            <a:r>
              <a:rPr lang="de-DE" dirty="0"/>
              <a:t> </a:t>
            </a:r>
            <a:r>
              <a:rPr lang="de-DE" dirty="0" err="1"/>
              <a:t>that</a:t>
            </a:r>
            <a:r>
              <a:rPr lang="de-DE" dirty="0"/>
              <a:t> </a:t>
            </a:r>
            <a:r>
              <a:rPr lang="de-DE" dirty="0" err="1"/>
              <a:t>they</a:t>
            </a:r>
            <a:r>
              <a:rPr lang="de-DE" dirty="0"/>
              <a:t> </a:t>
            </a:r>
            <a:r>
              <a:rPr lang="de-DE" dirty="0" err="1"/>
              <a:t>use</a:t>
            </a:r>
            <a:r>
              <a:rPr lang="de-DE" dirty="0"/>
              <a:t> agile </a:t>
            </a:r>
            <a:r>
              <a:rPr lang="de-DE" dirty="0" err="1"/>
              <a:t>methods</a:t>
            </a:r>
            <a:r>
              <a:rPr lang="de-DE" dirty="0"/>
              <a:t> but </a:t>
            </a:r>
            <a:r>
              <a:rPr lang="de-DE" dirty="0" err="1"/>
              <a:t>which</a:t>
            </a:r>
            <a:r>
              <a:rPr lang="de-DE" dirty="0"/>
              <a:t> </a:t>
            </a:r>
            <a:r>
              <a:rPr lang="de-DE" dirty="0" err="1"/>
              <a:t>are</a:t>
            </a:r>
            <a:r>
              <a:rPr lang="de-DE" dirty="0"/>
              <a:t> still </a:t>
            </a:r>
            <a:r>
              <a:rPr lang="de-DE" dirty="0" err="1"/>
              <a:t>maturing</a:t>
            </a:r>
            <a:r>
              <a:rPr lang="de-DE" dirty="0"/>
              <a:t>, 2 </a:t>
            </a:r>
            <a:r>
              <a:rPr lang="de-DE" dirty="0" err="1"/>
              <a:t>that</a:t>
            </a:r>
            <a:r>
              <a:rPr lang="de-DE" dirty="0"/>
              <a:t> </a:t>
            </a:r>
            <a:r>
              <a:rPr lang="de-DE" dirty="0" err="1"/>
              <a:t>they</a:t>
            </a:r>
            <a:r>
              <a:rPr lang="de-DE" dirty="0"/>
              <a:t> </a:t>
            </a:r>
            <a:r>
              <a:rPr lang="de-DE" dirty="0" err="1"/>
              <a:t>experiment</a:t>
            </a:r>
            <a:r>
              <a:rPr lang="de-DE" dirty="0"/>
              <a:t> </a:t>
            </a:r>
            <a:r>
              <a:rPr lang="de-DE" dirty="0" err="1"/>
              <a:t>with</a:t>
            </a:r>
            <a:r>
              <a:rPr lang="de-DE" dirty="0"/>
              <a:t> </a:t>
            </a:r>
            <a:r>
              <a:rPr lang="de-DE" dirty="0" err="1"/>
              <a:t>those</a:t>
            </a:r>
            <a:r>
              <a:rPr lang="de-DE" dirty="0"/>
              <a:t> </a:t>
            </a:r>
            <a:r>
              <a:rPr lang="de-DE" dirty="0" err="1"/>
              <a:t>methods</a:t>
            </a:r>
            <a:r>
              <a:rPr lang="de-DE" dirty="0"/>
              <a:t>, 1 </a:t>
            </a:r>
            <a:r>
              <a:rPr lang="de-DE" dirty="0" err="1"/>
              <a:t>that</a:t>
            </a:r>
            <a:r>
              <a:rPr lang="de-DE" dirty="0"/>
              <a:t> </a:t>
            </a:r>
            <a:r>
              <a:rPr lang="de-DE" dirty="0" err="1"/>
              <a:t>they</a:t>
            </a:r>
            <a:r>
              <a:rPr lang="de-DE" dirty="0"/>
              <a:t> </a:t>
            </a:r>
            <a:r>
              <a:rPr lang="de-DE" dirty="0" err="1"/>
              <a:t>only</a:t>
            </a:r>
            <a:r>
              <a:rPr lang="de-DE" dirty="0"/>
              <a:t> </a:t>
            </a:r>
            <a:r>
              <a:rPr lang="de-DE" dirty="0" err="1"/>
              <a:t>consider</a:t>
            </a:r>
            <a:r>
              <a:rPr lang="de-DE" dirty="0"/>
              <a:t> </a:t>
            </a:r>
            <a:r>
              <a:rPr lang="de-DE" dirty="0" err="1"/>
              <a:t>introducing</a:t>
            </a:r>
            <a:r>
              <a:rPr lang="de-DE" dirty="0"/>
              <a:t> </a:t>
            </a:r>
            <a:r>
              <a:rPr lang="de-DE" dirty="0" err="1"/>
              <a:t>them</a:t>
            </a:r>
            <a:r>
              <a:rPr lang="de-DE" dirty="0"/>
              <a:t> and also 1 </a:t>
            </a:r>
            <a:r>
              <a:rPr lang="de-DE" dirty="0" err="1"/>
              <a:t>that</a:t>
            </a:r>
            <a:r>
              <a:rPr lang="de-DE" dirty="0"/>
              <a:t> </a:t>
            </a:r>
            <a:r>
              <a:rPr lang="de-DE" dirty="0" err="1"/>
              <a:t>they</a:t>
            </a:r>
            <a:r>
              <a:rPr lang="de-DE" dirty="0"/>
              <a:t> do not </a:t>
            </a:r>
            <a:r>
              <a:rPr lang="de-DE" dirty="0" err="1"/>
              <a:t>even</a:t>
            </a:r>
            <a:r>
              <a:rPr lang="de-DE" dirty="0"/>
              <a:t> </a:t>
            </a:r>
            <a:r>
              <a:rPr lang="de-DE" dirty="0" err="1"/>
              <a:t>cinsider</a:t>
            </a:r>
            <a:r>
              <a:rPr lang="de-DE" dirty="0"/>
              <a:t> </a:t>
            </a:r>
            <a:r>
              <a:rPr lang="de-DE" dirty="0" err="1"/>
              <a:t>the</a:t>
            </a:r>
            <a:r>
              <a:rPr lang="de-DE" dirty="0"/>
              <a:t> </a:t>
            </a:r>
            <a:r>
              <a:rPr lang="de-DE" dirty="0" err="1"/>
              <a:t>introduction</a:t>
            </a:r>
            <a:r>
              <a:rPr lang="de-DE" dirty="0"/>
              <a:t>. None </a:t>
            </a:r>
            <a:r>
              <a:rPr lang="de-DE" dirty="0" err="1"/>
              <a:t>of</a:t>
            </a:r>
            <a:r>
              <a:rPr lang="de-DE" dirty="0"/>
              <a:t> </a:t>
            </a:r>
            <a:r>
              <a:rPr lang="de-DE" dirty="0" err="1"/>
              <a:t>them</a:t>
            </a:r>
            <a:r>
              <a:rPr lang="de-DE" dirty="0"/>
              <a:t> </a:t>
            </a:r>
            <a:r>
              <a:rPr lang="de-DE" dirty="0" err="1"/>
              <a:t>stated</a:t>
            </a:r>
            <a:r>
              <a:rPr lang="de-DE" dirty="0"/>
              <a:t> </a:t>
            </a:r>
            <a:r>
              <a:rPr lang="de-DE" dirty="0" err="1"/>
              <a:t>that</a:t>
            </a:r>
            <a:r>
              <a:rPr lang="de-DE" dirty="0"/>
              <a:t> agile </a:t>
            </a:r>
            <a:r>
              <a:rPr lang="de-DE" dirty="0" err="1"/>
              <a:t>practices</a:t>
            </a:r>
            <a:r>
              <a:rPr lang="de-DE" dirty="0"/>
              <a:t> </a:t>
            </a:r>
            <a:r>
              <a:rPr lang="de-DE" dirty="0" err="1"/>
              <a:t>are</a:t>
            </a:r>
            <a:r>
              <a:rPr lang="de-DE" dirty="0"/>
              <a:t> </a:t>
            </a:r>
            <a:r>
              <a:rPr lang="de-DE" dirty="0" err="1"/>
              <a:t>used</a:t>
            </a:r>
            <a:r>
              <a:rPr lang="de-DE" dirty="0"/>
              <a:t> </a:t>
            </a:r>
            <a:r>
              <a:rPr lang="de-DE" dirty="0" err="1"/>
              <a:t>throughout</a:t>
            </a:r>
            <a:r>
              <a:rPr lang="de-DE" dirty="0"/>
              <a:t> </a:t>
            </a:r>
            <a:r>
              <a:rPr lang="de-DE" dirty="0" err="1"/>
              <a:t>the</a:t>
            </a:r>
            <a:r>
              <a:rPr lang="de-DE" dirty="0"/>
              <a:t> </a:t>
            </a:r>
            <a:r>
              <a:rPr lang="de-DE" dirty="0" err="1"/>
              <a:t>organization</a:t>
            </a:r>
            <a:r>
              <a:rPr lang="de-DE" dirty="0"/>
              <a:t>.</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1135921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After </a:t>
            </a:r>
            <a:r>
              <a:rPr lang="de-DE" dirty="0" err="1"/>
              <a:t>that</a:t>
            </a:r>
            <a:r>
              <a:rPr lang="de-DE" dirty="0"/>
              <a:t>, </a:t>
            </a:r>
            <a:r>
              <a:rPr lang="de-DE" dirty="0" err="1"/>
              <a:t>the</a:t>
            </a:r>
            <a:r>
              <a:rPr lang="de-DE" dirty="0"/>
              <a:t> </a:t>
            </a:r>
            <a:r>
              <a:rPr lang="de-DE" dirty="0" err="1"/>
              <a:t>particpants</a:t>
            </a:r>
            <a:r>
              <a:rPr lang="de-DE" dirty="0"/>
              <a:t> </a:t>
            </a:r>
            <a:r>
              <a:rPr lang="de-DE" dirty="0" err="1"/>
              <a:t>were</a:t>
            </a:r>
            <a:r>
              <a:rPr lang="de-DE" dirty="0"/>
              <a:t> </a:t>
            </a:r>
            <a:r>
              <a:rPr lang="de-DE" dirty="0" err="1"/>
              <a:t>asked</a:t>
            </a:r>
            <a:r>
              <a:rPr lang="de-DE" dirty="0"/>
              <a:t> </a:t>
            </a:r>
            <a:r>
              <a:rPr lang="de-DE" dirty="0" err="1"/>
              <a:t>to</a:t>
            </a:r>
            <a:r>
              <a:rPr lang="de-DE" dirty="0"/>
              <a:t> </a:t>
            </a:r>
            <a:r>
              <a:rPr lang="de-DE" dirty="0" err="1"/>
              <a:t>classifiy</a:t>
            </a:r>
            <a:r>
              <a:rPr lang="de-DE" dirty="0"/>
              <a:t> </a:t>
            </a:r>
            <a:r>
              <a:rPr lang="de-DE" dirty="0" err="1"/>
              <a:t>the</a:t>
            </a:r>
            <a:r>
              <a:rPr lang="de-DE" dirty="0"/>
              <a:t> </a:t>
            </a:r>
            <a:r>
              <a:rPr lang="de-DE" dirty="0" err="1"/>
              <a:t>maturity</a:t>
            </a:r>
            <a:r>
              <a:rPr lang="de-DE" dirty="0"/>
              <a:t> </a:t>
            </a:r>
            <a:r>
              <a:rPr lang="de-DE" dirty="0" err="1"/>
              <a:t>of</a:t>
            </a:r>
            <a:r>
              <a:rPr lang="de-DE" dirty="0"/>
              <a:t> </a:t>
            </a:r>
            <a:r>
              <a:rPr lang="de-DE" dirty="0" err="1"/>
              <a:t>agility</a:t>
            </a:r>
            <a:r>
              <a:rPr lang="de-DE" dirty="0"/>
              <a:t> </a:t>
            </a:r>
            <a:r>
              <a:rPr lang="de-DE" dirty="0" err="1"/>
              <a:t>of</a:t>
            </a:r>
            <a:r>
              <a:rPr lang="de-DE" dirty="0"/>
              <a:t> </a:t>
            </a:r>
            <a:r>
              <a:rPr lang="de-DE" dirty="0" err="1"/>
              <a:t>their</a:t>
            </a:r>
            <a:r>
              <a:rPr lang="de-DE" dirty="0"/>
              <a:t> </a:t>
            </a:r>
            <a:r>
              <a:rPr lang="de-DE" dirty="0" err="1"/>
              <a:t>departments</a:t>
            </a:r>
            <a:r>
              <a:rPr lang="de-DE" dirty="0"/>
              <a:t>. </a:t>
            </a:r>
            <a:r>
              <a:rPr lang="de-DE" dirty="0" err="1"/>
              <a:t>To</a:t>
            </a:r>
            <a:r>
              <a:rPr lang="de-DE" dirty="0"/>
              <a:t> </a:t>
            </a:r>
            <a:r>
              <a:rPr lang="de-DE" dirty="0" err="1"/>
              <a:t>classify</a:t>
            </a:r>
            <a:r>
              <a:rPr lang="de-DE" dirty="0"/>
              <a:t> </a:t>
            </a:r>
            <a:r>
              <a:rPr lang="de-DE" dirty="0" err="1"/>
              <a:t>this</a:t>
            </a:r>
            <a:r>
              <a:rPr lang="de-DE" dirty="0"/>
              <a:t>, </a:t>
            </a:r>
            <a:r>
              <a:rPr lang="de-DE" dirty="0" err="1"/>
              <a:t>the</a:t>
            </a:r>
            <a:r>
              <a:rPr lang="de-DE" dirty="0"/>
              <a:t> </a:t>
            </a:r>
            <a:r>
              <a:rPr lang="de-DE" dirty="0" err="1"/>
              <a:t>mean</a:t>
            </a:r>
            <a:r>
              <a:rPr lang="de-DE" dirty="0"/>
              <a:t> </a:t>
            </a:r>
            <a:r>
              <a:rPr lang="de-DE" dirty="0" err="1"/>
              <a:t>values</a:t>
            </a:r>
            <a:r>
              <a:rPr lang="de-DE" dirty="0"/>
              <a:t> </a:t>
            </a:r>
            <a:r>
              <a:rPr lang="de-DE" dirty="0" err="1"/>
              <a:t>were</a:t>
            </a:r>
            <a:r>
              <a:rPr lang="de-DE" dirty="0"/>
              <a:t> </a:t>
            </a:r>
            <a:r>
              <a:rPr lang="de-DE" dirty="0" err="1"/>
              <a:t>used</a:t>
            </a:r>
            <a:r>
              <a:rPr lang="de-DE" dirty="0"/>
              <a:t>. So, </a:t>
            </a:r>
            <a:r>
              <a:rPr lang="de-DE" dirty="0" err="1"/>
              <a:t>the</a:t>
            </a:r>
            <a:r>
              <a:rPr lang="de-DE" dirty="0"/>
              <a:t> </a:t>
            </a:r>
            <a:r>
              <a:rPr lang="de-DE" dirty="0" err="1"/>
              <a:t>operations</a:t>
            </a:r>
            <a:r>
              <a:rPr lang="de-DE" dirty="0"/>
              <a:t> </a:t>
            </a:r>
            <a:r>
              <a:rPr lang="de-DE" dirty="0" err="1"/>
              <a:t>department</a:t>
            </a:r>
            <a:r>
              <a:rPr lang="de-DE" dirty="0"/>
              <a:t> </a:t>
            </a:r>
            <a:r>
              <a:rPr lang="de-DE" dirty="0" err="1"/>
              <a:t>which</a:t>
            </a:r>
            <a:r>
              <a:rPr lang="de-DE" dirty="0"/>
              <a:t> </a:t>
            </a:r>
            <a:r>
              <a:rPr lang="de-DE" dirty="0" err="1"/>
              <a:t>only</a:t>
            </a:r>
            <a:r>
              <a:rPr lang="de-DE" dirty="0"/>
              <a:t> </a:t>
            </a:r>
            <a:r>
              <a:rPr lang="de-DE" dirty="0" err="1"/>
              <a:t>consisted</a:t>
            </a:r>
            <a:r>
              <a:rPr lang="de-DE" dirty="0"/>
              <a:t> </a:t>
            </a:r>
            <a:r>
              <a:rPr lang="de-DE" dirty="0" err="1"/>
              <a:t>of</a:t>
            </a:r>
            <a:r>
              <a:rPr lang="de-DE" dirty="0"/>
              <a:t> </a:t>
            </a:r>
            <a:r>
              <a:rPr lang="de-DE" dirty="0" err="1"/>
              <a:t>one</a:t>
            </a:r>
            <a:r>
              <a:rPr lang="de-DE" dirty="0"/>
              <a:t> agile </a:t>
            </a:r>
            <a:r>
              <a:rPr lang="de-DE" dirty="0" err="1"/>
              <a:t>coach</a:t>
            </a:r>
            <a:r>
              <a:rPr lang="de-DE" dirty="0"/>
              <a:t>, </a:t>
            </a:r>
            <a:r>
              <a:rPr lang="de-DE" dirty="0" err="1"/>
              <a:t>stated</a:t>
            </a:r>
            <a:r>
              <a:rPr lang="de-DE" dirty="0"/>
              <a:t> </a:t>
            </a:r>
            <a:r>
              <a:rPr lang="de-DE" dirty="0" err="1"/>
              <a:t>that</a:t>
            </a:r>
            <a:r>
              <a:rPr lang="de-DE" dirty="0"/>
              <a:t> </a:t>
            </a:r>
            <a:r>
              <a:rPr lang="de-DE" dirty="0" err="1"/>
              <a:t>they</a:t>
            </a:r>
            <a:r>
              <a:rPr lang="de-DE" dirty="0"/>
              <a:t> do </a:t>
            </a:r>
            <a:r>
              <a:rPr lang="de-DE" dirty="0" err="1"/>
              <a:t>use</a:t>
            </a:r>
            <a:r>
              <a:rPr lang="de-DE" dirty="0"/>
              <a:t> agile </a:t>
            </a:r>
            <a:r>
              <a:rPr lang="de-DE" dirty="0" err="1"/>
              <a:t>methods</a:t>
            </a:r>
            <a:r>
              <a:rPr lang="de-DE" dirty="0"/>
              <a:t> </a:t>
            </a:r>
            <a:r>
              <a:rPr lang="de-DE" dirty="0" err="1"/>
              <a:t>troughout</a:t>
            </a:r>
            <a:r>
              <a:rPr lang="de-DE" dirty="0"/>
              <a:t> </a:t>
            </a:r>
            <a:r>
              <a:rPr lang="de-DE" dirty="0" err="1"/>
              <a:t>the</a:t>
            </a:r>
            <a:r>
              <a:rPr lang="de-DE" dirty="0"/>
              <a:t> </a:t>
            </a:r>
            <a:r>
              <a:rPr lang="de-DE" dirty="0" err="1"/>
              <a:t>department</a:t>
            </a:r>
            <a:r>
              <a:rPr lang="de-DE" dirty="0"/>
              <a:t>, </a:t>
            </a:r>
            <a:r>
              <a:rPr lang="de-DE" dirty="0" err="1"/>
              <a:t>whereas</a:t>
            </a:r>
            <a:r>
              <a:rPr lang="de-DE" dirty="0"/>
              <a:t> </a:t>
            </a:r>
            <a:r>
              <a:rPr lang="de-DE" dirty="0" err="1"/>
              <a:t>both</a:t>
            </a:r>
            <a:r>
              <a:rPr lang="de-DE" dirty="0"/>
              <a:t> </a:t>
            </a:r>
            <a:r>
              <a:rPr lang="de-DE" dirty="0" err="1"/>
              <a:t>software</a:t>
            </a:r>
            <a:r>
              <a:rPr lang="de-DE" dirty="0"/>
              <a:t> </a:t>
            </a:r>
            <a:r>
              <a:rPr lang="de-DE" dirty="0" err="1"/>
              <a:t>developmet</a:t>
            </a:r>
            <a:r>
              <a:rPr lang="de-DE" dirty="0"/>
              <a:t> </a:t>
            </a:r>
            <a:r>
              <a:rPr lang="de-DE" dirty="0" err="1"/>
              <a:t>teams</a:t>
            </a:r>
            <a:r>
              <a:rPr lang="de-DE" dirty="0"/>
              <a:t> </a:t>
            </a:r>
            <a:r>
              <a:rPr lang="de-DE" dirty="0" err="1"/>
              <a:t>state</a:t>
            </a:r>
            <a:r>
              <a:rPr lang="de-DE" dirty="0"/>
              <a:t> </a:t>
            </a:r>
            <a:r>
              <a:rPr lang="de-DE" dirty="0" err="1"/>
              <a:t>that</a:t>
            </a:r>
            <a:r>
              <a:rPr lang="de-DE" dirty="0"/>
              <a:t> </a:t>
            </a:r>
            <a:r>
              <a:rPr lang="de-DE" dirty="0" err="1"/>
              <a:t>they</a:t>
            </a:r>
            <a:r>
              <a:rPr lang="de-DE" dirty="0"/>
              <a:t> </a:t>
            </a:r>
            <a:r>
              <a:rPr lang="de-DE" dirty="0" err="1"/>
              <a:t>use</a:t>
            </a:r>
            <a:r>
              <a:rPr lang="de-DE" dirty="0"/>
              <a:t> </a:t>
            </a:r>
            <a:r>
              <a:rPr lang="de-DE" dirty="0" err="1"/>
              <a:t>the</a:t>
            </a:r>
            <a:r>
              <a:rPr lang="de-DE" dirty="0"/>
              <a:t> </a:t>
            </a:r>
            <a:r>
              <a:rPr lang="de-DE" dirty="0" err="1"/>
              <a:t>methods</a:t>
            </a:r>
            <a:r>
              <a:rPr lang="de-DE" dirty="0"/>
              <a:t> but </a:t>
            </a:r>
            <a:r>
              <a:rPr lang="de-DE" dirty="0" err="1"/>
              <a:t>are</a:t>
            </a:r>
            <a:r>
              <a:rPr lang="de-DE" dirty="0"/>
              <a:t> still </a:t>
            </a:r>
            <a:r>
              <a:rPr lang="de-DE" dirty="0" err="1"/>
              <a:t>maturing</a:t>
            </a:r>
            <a:r>
              <a:rPr lang="de-DE" dirty="0"/>
              <a:t>. The </a:t>
            </a:r>
            <a:r>
              <a:rPr lang="de-DE" dirty="0" err="1"/>
              <a:t>product</a:t>
            </a:r>
            <a:r>
              <a:rPr lang="de-DE" dirty="0"/>
              <a:t> </a:t>
            </a:r>
            <a:r>
              <a:rPr lang="de-DE" dirty="0" err="1"/>
              <a:t>team</a:t>
            </a:r>
            <a:r>
              <a:rPr lang="de-DE" dirty="0"/>
              <a:t> </a:t>
            </a:r>
            <a:r>
              <a:rPr lang="de-DE" dirty="0" err="1"/>
              <a:t>stated</a:t>
            </a:r>
            <a:r>
              <a:rPr lang="de-DE" dirty="0"/>
              <a:t> </a:t>
            </a:r>
            <a:r>
              <a:rPr lang="de-DE" dirty="0" err="1"/>
              <a:t>that</a:t>
            </a:r>
            <a:r>
              <a:rPr lang="de-DE" dirty="0"/>
              <a:t> </a:t>
            </a:r>
            <a:r>
              <a:rPr lang="de-DE" dirty="0" err="1"/>
              <a:t>they</a:t>
            </a:r>
            <a:r>
              <a:rPr lang="de-DE" dirty="0"/>
              <a:t> </a:t>
            </a:r>
            <a:r>
              <a:rPr lang="de-DE" dirty="0" err="1"/>
              <a:t>experiment</a:t>
            </a:r>
            <a:r>
              <a:rPr lang="de-DE" dirty="0"/>
              <a:t> </a:t>
            </a:r>
            <a:r>
              <a:rPr lang="de-DE" dirty="0" err="1"/>
              <a:t>with</a:t>
            </a:r>
            <a:r>
              <a:rPr lang="de-DE" dirty="0"/>
              <a:t> </a:t>
            </a:r>
            <a:r>
              <a:rPr lang="de-DE" dirty="0" err="1"/>
              <a:t>the</a:t>
            </a:r>
            <a:r>
              <a:rPr lang="de-DE" dirty="0"/>
              <a:t> </a:t>
            </a:r>
            <a:r>
              <a:rPr lang="de-DE" dirty="0" err="1"/>
              <a:t>methods</a:t>
            </a:r>
            <a:r>
              <a:rPr lang="de-DE" dirty="0"/>
              <a:t> and </a:t>
            </a:r>
            <a:r>
              <a:rPr lang="de-DE" dirty="0" err="1"/>
              <a:t>the</a:t>
            </a:r>
            <a:r>
              <a:rPr lang="de-DE" dirty="0"/>
              <a:t> Marketing </a:t>
            </a:r>
            <a:r>
              <a:rPr lang="de-DE" dirty="0" err="1"/>
              <a:t>department</a:t>
            </a:r>
            <a:r>
              <a:rPr lang="de-DE" dirty="0"/>
              <a:t> </a:t>
            </a:r>
            <a:r>
              <a:rPr lang="de-DE" dirty="0" err="1"/>
              <a:t>stated</a:t>
            </a:r>
            <a:r>
              <a:rPr lang="de-DE" dirty="0"/>
              <a:t> </a:t>
            </a:r>
            <a:r>
              <a:rPr lang="de-DE" dirty="0" err="1"/>
              <a:t>that</a:t>
            </a:r>
            <a:r>
              <a:rPr lang="de-DE" dirty="0"/>
              <a:t> </a:t>
            </a:r>
            <a:r>
              <a:rPr lang="de-DE" dirty="0" err="1"/>
              <a:t>they</a:t>
            </a:r>
            <a:r>
              <a:rPr lang="de-DE" dirty="0"/>
              <a:t> do not </a:t>
            </a:r>
            <a:r>
              <a:rPr lang="de-DE" dirty="0" err="1"/>
              <a:t>consider</a:t>
            </a:r>
            <a:r>
              <a:rPr lang="de-DE" dirty="0"/>
              <a:t> </a:t>
            </a:r>
            <a:r>
              <a:rPr lang="de-DE" dirty="0" err="1"/>
              <a:t>the</a:t>
            </a:r>
            <a:r>
              <a:rPr lang="de-DE" dirty="0"/>
              <a:t> </a:t>
            </a:r>
            <a:r>
              <a:rPr lang="de-DE" dirty="0" err="1"/>
              <a:t>introduction</a:t>
            </a:r>
            <a:r>
              <a:rPr lang="de-DE" dirty="0"/>
              <a:t> </a:t>
            </a:r>
            <a:r>
              <a:rPr lang="de-DE" dirty="0" err="1"/>
              <a:t>of</a:t>
            </a:r>
            <a:r>
              <a:rPr lang="de-DE" dirty="0"/>
              <a:t> agile </a:t>
            </a:r>
            <a:r>
              <a:rPr lang="de-DE" dirty="0" err="1"/>
              <a:t>methods</a:t>
            </a:r>
            <a:r>
              <a:rPr lang="de-DE" dirty="0"/>
              <a:t>. </a:t>
            </a:r>
          </a:p>
          <a:p>
            <a:pPr marL="0" indent="0">
              <a:buFontTx/>
              <a:buNone/>
            </a:pP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20</a:t>
            </a:fld>
            <a:endParaRPr lang="de-DE" dirty="0"/>
          </a:p>
        </p:txBody>
      </p:sp>
    </p:spTree>
    <p:extLst>
      <p:ext uri="{BB962C8B-B14F-4D97-AF65-F5344CB8AC3E}">
        <p14:creationId xmlns:p14="http://schemas.microsoft.com/office/powerpoint/2010/main" val="283983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After </a:t>
            </a:r>
            <a:r>
              <a:rPr lang="de-DE" dirty="0" err="1"/>
              <a:t>that</a:t>
            </a:r>
            <a:r>
              <a:rPr lang="de-DE" dirty="0"/>
              <a:t>, </a:t>
            </a:r>
            <a:r>
              <a:rPr lang="de-DE" dirty="0" err="1"/>
              <a:t>every</a:t>
            </a:r>
            <a:r>
              <a:rPr lang="de-DE" dirty="0"/>
              <a:t> </a:t>
            </a:r>
            <a:r>
              <a:rPr lang="de-DE" dirty="0" err="1"/>
              <a:t>interviewee</a:t>
            </a:r>
            <a:r>
              <a:rPr lang="de-DE" dirty="0"/>
              <a:t> </a:t>
            </a:r>
            <a:r>
              <a:rPr lang="de-DE" dirty="0" err="1"/>
              <a:t>rated</a:t>
            </a:r>
            <a:r>
              <a:rPr lang="de-DE" dirty="0"/>
              <a:t> </a:t>
            </a:r>
            <a:r>
              <a:rPr lang="de-DE" dirty="0" err="1"/>
              <a:t>the</a:t>
            </a:r>
            <a:r>
              <a:rPr lang="de-DE" dirty="0"/>
              <a:t> </a:t>
            </a:r>
            <a:r>
              <a:rPr lang="de-DE" dirty="0" err="1"/>
              <a:t>actual</a:t>
            </a:r>
            <a:r>
              <a:rPr lang="de-DE" dirty="0"/>
              <a:t> </a:t>
            </a:r>
            <a:r>
              <a:rPr lang="de-DE" dirty="0" err="1"/>
              <a:t>state</a:t>
            </a:r>
            <a:r>
              <a:rPr lang="de-DE" dirty="0"/>
              <a:t> and </a:t>
            </a:r>
            <a:r>
              <a:rPr lang="de-DE" dirty="0" err="1"/>
              <a:t>the</a:t>
            </a:r>
            <a:r>
              <a:rPr lang="de-DE" dirty="0"/>
              <a:t> </a:t>
            </a:r>
            <a:r>
              <a:rPr lang="de-DE" dirty="0" err="1"/>
              <a:t>target</a:t>
            </a:r>
            <a:r>
              <a:rPr lang="de-DE" dirty="0"/>
              <a:t> </a:t>
            </a:r>
            <a:r>
              <a:rPr lang="de-DE" dirty="0" err="1"/>
              <a:t>state</a:t>
            </a:r>
            <a:r>
              <a:rPr lang="de-DE" dirty="0"/>
              <a:t> </a:t>
            </a:r>
            <a:r>
              <a:rPr lang="de-DE" dirty="0" err="1"/>
              <a:t>according</a:t>
            </a:r>
            <a:r>
              <a:rPr lang="de-DE" dirty="0"/>
              <a:t> </a:t>
            </a:r>
            <a:r>
              <a:rPr lang="de-DE" dirty="0" err="1"/>
              <a:t>to</a:t>
            </a:r>
            <a:r>
              <a:rPr lang="de-DE" dirty="0"/>
              <a:t> </a:t>
            </a:r>
            <a:r>
              <a:rPr lang="de-DE" dirty="0" err="1"/>
              <a:t>the</a:t>
            </a:r>
            <a:r>
              <a:rPr lang="de-DE" dirty="0"/>
              <a:t> </a:t>
            </a:r>
            <a:r>
              <a:rPr lang="de-DE" dirty="0" err="1"/>
              <a:t>identified</a:t>
            </a:r>
            <a:r>
              <a:rPr lang="de-DE" dirty="0"/>
              <a:t> </a:t>
            </a:r>
            <a:r>
              <a:rPr lang="de-DE" dirty="0" err="1"/>
              <a:t>categories</a:t>
            </a:r>
            <a:r>
              <a:rPr lang="de-DE" dirty="0"/>
              <a:t> </a:t>
            </a:r>
            <a:r>
              <a:rPr lang="de-DE" dirty="0" err="1"/>
              <a:t>by</a:t>
            </a:r>
            <a:r>
              <a:rPr lang="de-DE" dirty="0"/>
              <a:t> </a:t>
            </a:r>
            <a:r>
              <a:rPr lang="de-DE" dirty="0" err="1"/>
              <a:t>means</a:t>
            </a:r>
            <a:r>
              <a:rPr lang="de-DE" dirty="0"/>
              <a:t> </a:t>
            </a:r>
            <a:r>
              <a:rPr lang="de-DE" dirty="0" err="1"/>
              <a:t>of</a:t>
            </a:r>
            <a:r>
              <a:rPr lang="de-DE" dirty="0"/>
              <a:t> a </a:t>
            </a:r>
            <a:r>
              <a:rPr lang="de-DE" dirty="0" err="1"/>
              <a:t>scale</a:t>
            </a:r>
            <a:r>
              <a:rPr lang="de-DE" dirty="0"/>
              <a:t> </a:t>
            </a:r>
            <a:r>
              <a:rPr lang="de-DE" dirty="0" err="1"/>
              <a:t>from</a:t>
            </a:r>
            <a:r>
              <a:rPr lang="de-DE" dirty="0"/>
              <a:t> „</a:t>
            </a:r>
            <a:r>
              <a:rPr lang="de-DE" dirty="0" err="1"/>
              <a:t>left</a:t>
            </a:r>
            <a:r>
              <a:rPr lang="de-DE" dirty="0"/>
              <a:t> </a:t>
            </a:r>
            <a:r>
              <a:rPr lang="de-DE" dirty="0" err="1"/>
              <a:t>applies</a:t>
            </a:r>
            <a:r>
              <a:rPr lang="de-DE" dirty="0"/>
              <a:t> </a:t>
            </a:r>
            <a:r>
              <a:rPr lang="de-DE" dirty="0" err="1"/>
              <a:t>strongly</a:t>
            </a:r>
            <a:r>
              <a:rPr lang="de-DE" dirty="0"/>
              <a:t>“ </a:t>
            </a:r>
            <a:r>
              <a:rPr lang="de-DE" dirty="0" err="1"/>
              <a:t>which</a:t>
            </a:r>
            <a:r>
              <a:rPr lang="de-DE" dirty="0"/>
              <a:t> </a:t>
            </a:r>
            <a:r>
              <a:rPr lang="de-DE" dirty="0" err="1"/>
              <a:t>represents</a:t>
            </a:r>
            <a:r>
              <a:rPr lang="de-DE" dirty="0"/>
              <a:t> </a:t>
            </a:r>
            <a:r>
              <a:rPr lang="de-DE" dirty="0" err="1"/>
              <a:t>the</a:t>
            </a:r>
            <a:r>
              <a:rPr lang="de-DE" dirty="0"/>
              <a:t> plan </a:t>
            </a:r>
            <a:r>
              <a:rPr lang="de-DE" dirty="0" err="1"/>
              <a:t>driven</a:t>
            </a:r>
            <a:r>
              <a:rPr lang="de-DE" dirty="0"/>
              <a:t> </a:t>
            </a:r>
            <a:r>
              <a:rPr lang="de-DE" dirty="0" err="1"/>
              <a:t>way</a:t>
            </a:r>
            <a:r>
              <a:rPr lang="de-DE" dirty="0"/>
              <a:t> </a:t>
            </a:r>
            <a:r>
              <a:rPr lang="de-DE" dirty="0" err="1"/>
              <a:t>to</a:t>
            </a:r>
            <a:r>
              <a:rPr lang="de-DE" dirty="0"/>
              <a:t> „</a:t>
            </a:r>
            <a:r>
              <a:rPr lang="de-DE" dirty="0" err="1"/>
              <a:t>right</a:t>
            </a:r>
            <a:r>
              <a:rPr lang="de-DE" dirty="0"/>
              <a:t> </a:t>
            </a:r>
            <a:r>
              <a:rPr lang="de-DE" dirty="0" err="1"/>
              <a:t>applies</a:t>
            </a:r>
            <a:r>
              <a:rPr lang="de-DE" dirty="0"/>
              <a:t> </a:t>
            </a:r>
            <a:r>
              <a:rPr lang="de-DE" dirty="0" err="1"/>
              <a:t>strongly</a:t>
            </a:r>
            <a:r>
              <a:rPr lang="de-DE" dirty="0"/>
              <a:t>“ </a:t>
            </a:r>
            <a:r>
              <a:rPr lang="de-DE" dirty="0" err="1"/>
              <a:t>which</a:t>
            </a:r>
            <a:r>
              <a:rPr lang="de-DE" dirty="0"/>
              <a:t> </a:t>
            </a:r>
            <a:r>
              <a:rPr lang="de-DE" dirty="0" err="1"/>
              <a:t>represents</a:t>
            </a:r>
            <a:r>
              <a:rPr lang="de-DE" dirty="0"/>
              <a:t> </a:t>
            </a:r>
            <a:r>
              <a:rPr lang="de-DE" dirty="0" err="1"/>
              <a:t>the</a:t>
            </a:r>
            <a:r>
              <a:rPr lang="de-DE" dirty="0"/>
              <a:t> agile </a:t>
            </a:r>
            <a:r>
              <a:rPr lang="de-DE" dirty="0" err="1"/>
              <a:t>way</a:t>
            </a:r>
            <a:r>
              <a:rPr lang="de-DE" dirty="0"/>
              <a:t> </a:t>
            </a:r>
            <a:r>
              <a:rPr lang="de-DE" dirty="0" err="1"/>
              <a:t>of</a:t>
            </a:r>
            <a:r>
              <a:rPr lang="de-DE" dirty="0"/>
              <a:t> </a:t>
            </a:r>
            <a:r>
              <a:rPr lang="de-DE" dirty="0" err="1"/>
              <a:t>working</a:t>
            </a:r>
            <a:r>
              <a:rPr lang="de-DE" dirty="0"/>
              <a:t> </a:t>
            </a:r>
            <a:r>
              <a:rPr lang="de-DE" dirty="0" err="1"/>
              <a:t>whereas</a:t>
            </a:r>
            <a:r>
              <a:rPr lang="de-DE" dirty="0"/>
              <a:t> </a:t>
            </a:r>
            <a:r>
              <a:rPr lang="de-DE" dirty="0" err="1"/>
              <a:t>the</a:t>
            </a:r>
            <a:r>
              <a:rPr lang="de-DE" dirty="0"/>
              <a:t> </a:t>
            </a:r>
            <a:r>
              <a:rPr lang="de-DE" dirty="0" err="1"/>
              <a:t>blue</a:t>
            </a:r>
            <a:r>
              <a:rPr lang="de-DE" dirty="0"/>
              <a:t> </a:t>
            </a:r>
            <a:r>
              <a:rPr lang="de-DE" dirty="0" err="1"/>
              <a:t>line</a:t>
            </a:r>
            <a:r>
              <a:rPr lang="de-DE" dirty="0"/>
              <a:t> </a:t>
            </a:r>
            <a:r>
              <a:rPr lang="de-DE" dirty="0" err="1"/>
              <a:t>represents</a:t>
            </a:r>
            <a:r>
              <a:rPr lang="de-DE" dirty="0"/>
              <a:t> </a:t>
            </a:r>
            <a:r>
              <a:rPr lang="de-DE" dirty="0" err="1"/>
              <a:t>the</a:t>
            </a:r>
            <a:r>
              <a:rPr lang="de-DE" dirty="0"/>
              <a:t> </a:t>
            </a:r>
            <a:r>
              <a:rPr lang="de-DE" dirty="0" err="1"/>
              <a:t>actual</a:t>
            </a:r>
            <a:r>
              <a:rPr lang="de-DE" dirty="0"/>
              <a:t> </a:t>
            </a:r>
            <a:r>
              <a:rPr lang="de-DE" dirty="0" err="1"/>
              <a:t>state</a:t>
            </a:r>
            <a:r>
              <a:rPr lang="de-DE" dirty="0"/>
              <a:t> and </a:t>
            </a:r>
            <a:r>
              <a:rPr lang="de-DE" dirty="0" err="1"/>
              <a:t>the</a:t>
            </a:r>
            <a:r>
              <a:rPr lang="de-DE" dirty="0"/>
              <a:t> orange </a:t>
            </a:r>
            <a:r>
              <a:rPr lang="de-DE" dirty="0" err="1"/>
              <a:t>one</a:t>
            </a:r>
            <a:r>
              <a:rPr lang="de-DE" dirty="0"/>
              <a:t> </a:t>
            </a:r>
            <a:r>
              <a:rPr lang="de-DE" dirty="0" err="1"/>
              <a:t>the</a:t>
            </a:r>
            <a:r>
              <a:rPr lang="de-DE" dirty="0"/>
              <a:t> </a:t>
            </a:r>
            <a:r>
              <a:rPr lang="de-DE" dirty="0" err="1"/>
              <a:t>target</a:t>
            </a:r>
            <a:r>
              <a:rPr lang="de-DE" dirty="0"/>
              <a:t> </a:t>
            </a:r>
            <a:r>
              <a:rPr lang="de-DE" dirty="0" err="1"/>
              <a:t>state</a:t>
            </a:r>
            <a:r>
              <a:rPr lang="de-DE" dirty="0"/>
              <a:t>.</a:t>
            </a:r>
            <a:r>
              <a:rPr lang="en-US" sz="1200" b="0" i="0" u="none" strike="noStrike" kern="1200" baseline="0" dirty="0">
                <a:solidFill>
                  <a:schemeClr val="tx1"/>
                </a:solidFill>
                <a:latin typeface="Arial Unicode MS" pitchFamily="34" charset="-128"/>
                <a:ea typeface="+mn-ea"/>
                <a:cs typeface="+mn-cs"/>
              </a:rPr>
              <a:t> The categories were evaluated by their mean value and classified according to the scale.</a:t>
            </a:r>
          </a:p>
          <a:p>
            <a:pPr marL="0" indent="0">
              <a:buFontTx/>
              <a:buNone/>
            </a:pPr>
            <a:endParaRPr lang="de-DE" dirty="0"/>
          </a:p>
          <a:p>
            <a:pPr marL="0" indent="0">
              <a:buFontTx/>
              <a:buNone/>
            </a:pPr>
            <a:endParaRPr lang="de-DE" dirty="0"/>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28971021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Arial Unicode MS" pitchFamily="34" charset="-128"/>
                <a:ea typeface="+mn-ea"/>
                <a:cs typeface="+mn-cs"/>
              </a:rPr>
              <a:t>For the actual state, a total of 23 can be classified in the range</a:t>
            </a:r>
          </a:p>
          <a:p>
            <a:r>
              <a:rPr lang="en-US" sz="1200" b="0" i="0" u="none" strike="noStrike" kern="1200" baseline="0" dirty="0">
                <a:solidFill>
                  <a:schemeClr val="tx1"/>
                </a:solidFill>
                <a:latin typeface="Arial Unicode MS" pitchFamily="34" charset="-128"/>
                <a:ea typeface="+mn-ea"/>
                <a:cs typeface="+mn-cs"/>
              </a:rPr>
              <a:t>between "Rather right applies" and "Right applies". Whereas 2 categories can be classified</a:t>
            </a:r>
          </a:p>
          <a:p>
            <a:r>
              <a:rPr lang="en-US" sz="1200" b="0" i="0" u="none" strike="noStrike" kern="1200" baseline="0" dirty="0">
                <a:solidFill>
                  <a:schemeClr val="tx1"/>
                </a:solidFill>
                <a:latin typeface="Arial Unicode MS" pitchFamily="34" charset="-128"/>
                <a:ea typeface="+mn-ea"/>
                <a:cs typeface="+mn-cs"/>
              </a:rPr>
              <a:t>between "right applies" and "Right applies strongly" and 7 categories between the range</a:t>
            </a:r>
          </a:p>
          <a:p>
            <a:r>
              <a:rPr lang="en-US" sz="1200" b="0" i="0" u="none" strike="noStrike" kern="1200" baseline="0" dirty="0">
                <a:solidFill>
                  <a:schemeClr val="tx1"/>
                </a:solidFill>
                <a:latin typeface="Arial Unicode MS" pitchFamily="34" charset="-128"/>
                <a:ea typeface="+mn-ea"/>
                <a:cs typeface="+mn-cs"/>
              </a:rPr>
              <a:t>of "Rather right applies" and "Rather left applies". </a:t>
            </a:r>
          </a:p>
          <a:p>
            <a:r>
              <a:rPr lang="en-US" sz="1200" b="0" i="0" u="none" strike="noStrike" kern="1200" baseline="0" dirty="0">
                <a:solidFill>
                  <a:schemeClr val="tx1"/>
                </a:solidFill>
                <a:latin typeface="Arial Unicode MS" pitchFamily="34" charset="-128"/>
                <a:ea typeface="+mn-ea"/>
                <a:cs typeface="+mn-cs"/>
              </a:rPr>
              <a:t>For the target state, 21 categories are classified in the range of "Rather right applies" and "Right applies" whereas</a:t>
            </a:r>
          </a:p>
          <a:p>
            <a:r>
              <a:rPr lang="en-US" sz="1200" b="0" i="0" u="none" strike="noStrike" kern="1200" baseline="0" dirty="0">
                <a:solidFill>
                  <a:schemeClr val="tx1"/>
                </a:solidFill>
                <a:latin typeface="Arial Unicode MS" pitchFamily="34" charset="-128"/>
                <a:ea typeface="+mn-ea"/>
                <a:cs typeface="+mn-cs"/>
              </a:rPr>
              <a:t>6 categories are classified in the range of "Right applies" and "Right applies strongly". For</a:t>
            </a:r>
          </a:p>
          <a:p>
            <a:r>
              <a:rPr lang="en-US" sz="1200" b="0" i="0" u="none" strike="noStrike" kern="1200" baseline="0" dirty="0">
                <a:solidFill>
                  <a:schemeClr val="tx1"/>
                </a:solidFill>
                <a:latin typeface="Arial Unicode MS" pitchFamily="34" charset="-128"/>
                <a:ea typeface="+mn-ea"/>
                <a:cs typeface="+mn-cs"/>
              </a:rPr>
              <a:t>4 categories in fact it would be more appropriate being in the range of "Rather left applies"</a:t>
            </a:r>
          </a:p>
          <a:p>
            <a:r>
              <a:rPr lang="en-US" sz="1200" b="0" i="0" u="none" strike="noStrike" kern="1200" baseline="0" dirty="0">
                <a:solidFill>
                  <a:schemeClr val="tx1"/>
                </a:solidFill>
                <a:latin typeface="Arial Unicode MS" pitchFamily="34" charset="-128"/>
                <a:ea typeface="+mn-ea"/>
                <a:cs typeface="+mn-cs"/>
              </a:rPr>
              <a:t>and "Rather right applies", as well as for the remaining 4 categories that are classified between</a:t>
            </a:r>
          </a:p>
          <a:p>
            <a:r>
              <a:rPr lang="en-US" sz="1200" b="0" i="0" u="none" strike="noStrike" kern="1200" baseline="0" dirty="0">
                <a:solidFill>
                  <a:schemeClr val="tx1"/>
                </a:solidFill>
                <a:latin typeface="Arial Unicode MS" pitchFamily="34" charset="-128"/>
                <a:ea typeface="+mn-ea"/>
                <a:cs typeface="+mn-cs"/>
              </a:rPr>
              <a:t>"Left applies" and "Rather left applies". </a:t>
            </a:r>
          </a:p>
          <a:p>
            <a:pPr marL="0" indent="0">
              <a:buFontTx/>
              <a:buNone/>
            </a:pPr>
            <a:endParaRPr lang="de-DE" dirty="0"/>
          </a:p>
          <a:p>
            <a:pPr marL="0" indent="0">
              <a:buFontTx/>
              <a:buNone/>
            </a:pPr>
            <a:endParaRPr lang="de-DE" dirty="0"/>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22</a:t>
            </a:fld>
            <a:endParaRPr lang="de-DE" dirty="0"/>
          </a:p>
        </p:txBody>
      </p:sp>
    </p:spTree>
    <p:extLst>
      <p:ext uri="{BB962C8B-B14F-4D97-AF65-F5344CB8AC3E}">
        <p14:creationId xmlns:p14="http://schemas.microsoft.com/office/powerpoint/2010/main" val="153829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Arial Unicode MS" pitchFamily="34" charset="-128"/>
                <a:ea typeface="+mn-ea"/>
                <a:cs typeface="+mn-cs"/>
              </a:rPr>
              <a:t>-organizations are confronted with challenges by the omnipresent digital transformation</a:t>
            </a:r>
          </a:p>
          <a:p>
            <a:r>
              <a:rPr lang="en-GB" sz="1200" kern="1200" dirty="0">
                <a:solidFill>
                  <a:schemeClr val="tx1"/>
                </a:solidFill>
                <a:effectLst/>
                <a:latin typeface="Arial Unicode MS" pitchFamily="34" charset="-128"/>
                <a:ea typeface="+mn-ea"/>
                <a:cs typeface="+mn-cs"/>
              </a:rPr>
              <a:t>-requires organizations to rethink how they interact with customers, how they define value propositions, leverage data and organize internal operations. </a:t>
            </a: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a:t>
            </a:fld>
            <a:endParaRPr lang="de-DE" dirty="0"/>
          </a:p>
        </p:txBody>
      </p:sp>
    </p:spTree>
    <p:extLst>
      <p:ext uri="{BB962C8B-B14F-4D97-AF65-F5344CB8AC3E}">
        <p14:creationId xmlns:p14="http://schemas.microsoft.com/office/powerpoint/2010/main" val="12045701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en-GB" noProof="0" dirty="0"/>
              <a:t>To identify the impacts, a deductive approach was used and only codes mentioned at least twice were merged into one impact. </a:t>
            </a:r>
          </a:p>
          <a:p>
            <a:pPr marL="0" indent="0">
              <a:buFontTx/>
              <a:buNone/>
            </a:pPr>
            <a:r>
              <a:rPr lang="en-GB" noProof="0" dirty="0"/>
              <a:t>A total of 18 impacts were identified and the most impact has been identified being on the actors or people of the organization, most mentioned impact has been the attitude towards agile methods. They described the emerge of two contradicting opinions within the organization, that ones being against the introduction of agile and those being for the introduction. Some even left the company. However some also report that there has been a change if the attitude towards agile methods, from being </a:t>
            </a:r>
            <a:r>
              <a:rPr lang="en-GB" noProof="0" dirty="0" err="1"/>
              <a:t>secptical</a:t>
            </a:r>
            <a:r>
              <a:rPr lang="en-GB" noProof="0" dirty="0"/>
              <a:t> to being satisfied with the way of </a:t>
            </a:r>
            <a:r>
              <a:rPr lang="en-GB" noProof="0" dirty="0" err="1"/>
              <a:t>wokring</a:t>
            </a:r>
            <a:r>
              <a:rPr lang="en-GB" noProof="0" dirty="0"/>
              <a:t> because of the shown benefits. </a:t>
            </a:r>
          </a:p>
          <a:p>
            <a:pPr marL="0" indent="0">
              <a:buFontTx/>
              <a:buNone/>
            </a:pPr>
            <a:endParaRPr lang="en-GB" noProof="0" dirty="0"/>
          </a:p>
          <a:p>
            <a:pPr marL="0" indent="0">
              <a:buFontTx/>
              <a:buNone/>
            </a:pPr>
            <a:r>
              <a:rPr lang="en-GB" noProof="0" dirty="0"/>
              <a:t>Secondly, the tasks,  most mentioned impact has been on the scope and size of the tasks which need </a:t>
            </a:r>
            <a:r>
              <a:rPr lang="en-GB" sz="1200" b="0" i="0" u="none" strike="noStrike" kern="1200" baseline="0" noProof="0" dirty="0">
                <a:solidFill>
                  <a:schemeClr val="tx1"/>
                </a:solidFill>
                <a:latin typeface="Arial Unicode MS" pitchFamily="34" charset="-128"/>
                <a:ea typeface="+mn-ea"/>
                <a:cs typeface="+mn-cs"/>
              </a:rPr>
              <a:t>to be defined more precisely and shortened in order to fit into the small iterations.</a:t>
            </a:r>
          </a:p>
          <a:p>
            <a:pPr marL="0" indent="0">
              <a:buFontTx/>
              <a:buNone/>
            </a:pPr>
            <a:r>
              <a:rPr lang="en-GB" sz="1200" b="0" i="0" u="none" strike="noStrike" kern="1200" baseline="0" noProof="0" dirty="0">
                <a:solidFill>
                  <a:schemeClr val="tx1"/>
                </a:solidFill>
                <a:latin typeface="Arial Unicode MS" pitchFamily="34" charset="-128"/>
                <a:ea typeface="+mn-ea"/>
                <a:cs typeface="+mn-cs"/>
              </a:rPr>
              <a:t>Tasks are followed by the structure, and the least impact has been noticed on the used technology.</a:t>
            </a:r>
          </a:p>
          <a:p>
            <a:pPr marL="0" indent="0">
              <a:buFontTx/>
              <a:buNone/>
            </a:pPr>
            <a:endParaRPr lang="en-GB" noProof="0"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425278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err="1"/>
              <a:t>For</a:t>
            </a:r>
            <a:r>
              <a:rPr lang="de-DE" dirty="0"/>
              <a:t> </a:t>
            </a:r>
            <a:r>
              <a:rPr lang="de-DE" dirty="0" err="1"/>
              <a:t>this</a:t>
            </a:r>
            <a:r>
              <a:rPr lang="de-DE" dirty="0"/>
              <a:t>, also </a:t>
            </a:r>
            <a:r>
              <a:rPr lang="en-GB" noProof="0" dirty="0"/>
              <a:t>a deductive approach was used and only codes mentioned at least twice were merged into one barrier. 4 barriers could be identified through 18 codes and the m</a:t>
            </a:r>
            <a:r>
              <a:rPr lang="de-DE" dirty="0" err="1"/>
              <a:t>ost</a:t>
            </a:r>
            <a:r>
              <a:rPr lang="de-DE" dirty="0"/>
              <a:t> </a:t>
            </a:r>
            <a:r>
              <a:rPr lang="de-DE" dirty="0" err="1"/>
              <a:t>mentioned</a:t>
            </a:r>
            <a:r>
              <a:rPr lang="de-DE" dirty="0"/>
              <a:t> </a:t>
            </a:r>
            <a:r>
              <a:rPr lang="de-DE" dirty="0" err="1"/>
              <a:t>barrier</a:t>
            </a:r>
            <a:r>
              <a:rPr lang="de-DE" dirty="0"/>
              <a:t> </a:t>
            </a:r>
            <a:r>
              <a:rPr lang="de-DE" dirty="0" err="1"/>
              <a:t>are</a:t>
            </a:r>
            <a:r>
              <a:rPr lang="de-DE" dirty="0"/>
              <a:t> </a:t>
            </a:r>
            <a:r>
              <a:rPr lang="de-DE" dirty="0" err="1"/>
              <a:t>the</a:t>
            </a:r>
            <a:r>
              <a:rPr lang="de-DE" dirty="0"/>
              <a:t> external </a:t>
            </a:r>
            <a:r>
              <a:rPr lang="de-DE" dirty="0" err="1"/>
              <a:t>influences</a:t>
            </a:r>
            <a:r>
              <a:rPr lang="de-DE" dirty="0"/>
              <a:t>. </a:t>
            </a:r>
            <a:r>
              <a:rPr lang="de-DE" dirty="0" err="1"/>
              <a:t>Which</a:t>
            </a:r>
            <a:r>
              <a:rPr lang="de-DE" dirty="0"/>
              <a:t> </a:t>
            </a:r>
            <a:r>
              <a:rPr lang="de-DE" dirty="0" err="1"/>
              <a:t>refers</a:t>
            </a:r>
            <a:r>
              <a:rPr lang="de-DE" dirty="0"/>
              <a:t> </a:t>
            </a:r>
            <a:r>
              <a:rPr lang="de-DE" dirty="0" err="1"/>
              <a:t>to</a:t>
            </a:r>
            <a:r>
              <a:rPr lang="de-DE" dirty="0"/>
              <a:t> </a:t>
            </a:r>
            <a:r>
              <a:rPr lang="de-DE" dirty="0" err="1"/>
              <a:t>the</a:t>
            </a:r>
            <a:r>
              <a:rPr lang="de-DE" dirty="0"/>
              <a:t> </a:t>
            </a:r>
            <a:r>
              <a:rPr lang="en-US" sz="1200" b="0" i="0" u="none" strike="noStrike" kern="1200" baseline="0" dirty="0">
                <a:solidFill>
                  <a:schemeClr val="tx1"/>
                </a:solidFill>
                <a:latin typeface="Arial Unicode MS" pitchFamily="34" charset="-128"/>
                <a:ea typeface="+mn-ea"/>
                <a:cs typeface="+mn-cs"/>
              </a:rPr>
              <a:t>migration project to the technological platform of their parent company , which is executed by the parent company. Because, this project was extremely time-consuming and </a:t>
            </a:r>
            <a:r>
              <a:rPr lang="de-DE" dirty="0" err="1"/>
              <a:t>led</a:t>
            </a:r>
            <a:r>
              <a:rPr lang="de-DE" dirty="0"/>
              <a:t> </a:t>
            </a:r>
            <a:r>
              <a:rPr lang="de-DE" dirty="0" err="1"/>
              <a:t>to</a:t>
            </a:r>
            <a:r>
              <a:rPr lang="de-DE" dirty="0"/>
              <a:t> </a:t>
            </a:r>
            <a:r>
              <a:rPr lang="de-DE" dirty="0" err="1"/>
              <a:t>the</a:t>
            </a:r>
            <a:r>
              <a:rPr lang="de-DE" dirty="0"/>
              <a:t> </a:t>
            </a:r>
            <a:r>
              <a:rPr lang="de-DE" dirty="0" err="1"/>
              <a:t>fact</a:t>
            </a:r>
            <a:r>
              <a:rPr lang="de-DE" dirty="0"/>
              <a:t> </a:t>
            </a:r>
            <a:r>
              <a:rPr lang="de-DE" dirty="0" err="1"/>
              <a:t>that</a:t>
            </a:r>
            <a:r>
              <a:rPr lang="de-DE" dirty="0"/>
              <a:t> </a:t>
            </a:r>
            <a:r>
              <a:rPr lang="de-DE" dirty="0" err="1"/>
              <a:t>they</a:t>
            </a:r>
            <a:r>
              <a:rPr lang="de-DE" dirty="0"/>
              <a:t> </a:t>
            </a:r>
            <a:r>
              <a:rPr lang="de-DE" dirty="0" err="1"/>
              <a:t>were</a:t>
            </a:r>
            <a:r>
              <a:rPr lang="de-DE" dirty="0"/>
              <a:t> not </a:t>
            </a:r>
            <a:r>
              <a:rPr lang="de-DE" dirty="0" err="1"/>
              <a:t>able</a:t>
            </a:r>
            <a:r>
              <a:rPr lang="de-DE" dirty="0"/>
              <a:t> </a:t>
            </a:r>
            <a:r>
              <a:rPr lang="de-DE" dirty="0" err="1"/>
              <a:t>to</a:t>
            </a:r>
            <a:r>
              <a:rPr lang="de-DE" dirty="0"/>
              <a:t> carry out </a:t>
            </a:r>
            <a:r>
              <a:rPr lang="de-DE" dirty="0" err="1"/>
              <a:t>other</a:t>
            </a:r>
            <a:r>
              <a:rPr lang="de-DE" dirty="0"/>
              <a:t> </a:t>
            </a:r>
            <a:r>
              <a:rPr lang="de-DE" dirty="0" err="1"/>
              <a:t>projects</a:t>
            </a:r>
            <a:r>
              <a:rPr lang="de-DE" dirty="0"/>
              <a:t> on </a:t>
            </a:r>
            <a:r>
              <a:rPr lang="de-DE" dirty="0" err="1"/>
              <a:t>their</a:t>
            </a:r>
            <a:r>
              <a:rPr lang="de-DE" dirty="0"/>
              <a:t> own at </a:t>
            </a:r>
            <a:r>
              <a:rPr lang="de-DE" dirty="0" err="1"/>
              <a:t>that</a:t>
            </a:r>
            <a:r>
              <a:rPr lang="de-DE" dirty="0"/>
              <a:t> time </a:t>
            </a:r>
            <a:r>
              <a:rPr lang="en-US" sz="1200" b="0" i="0" u="none" strike="noStrike" kern="1200" baseline="0" dirty="0">
                <a:solidFill>
                  <a:schemeClr val="tx1"/>
                </a:solidFill>
                <a:ea typeface="+mn-ea"/>
                <a:cs typeface="+mn-cs"/>
              </a:rPr>
              <a:t>and also, </a:t>
            </a:r>
            <a:r>
              <a:rPr lang="en-US" sz="1200" b="0" i="0" u="none" strike="noStrike" kern="1200" baseline="0" dirty="0">
                <a:solidFill>
                  <a:schemeClr val="tx1"/>
                </a:solidFill>
                <a:latin typeface="Arial Unicode MS" pitchFamily="34" charset="-128"/>
                <a:ea typeface="+mn-ea"/>
                <a:cs typeface="+mn-cs"/>
              </a:rPr>
              <a:t>they actually had no clear perspective on what will happen after the connection of both systems.</a:t>
            </a:r>
            <a:endParaRPr lang="de-DE" dirty="0"/>
          </a:p>
          <a:p>
            <a:pPr marL="0" indent="0">
              <a:buFontTx/>
              <a:buNone/>
            </a:pP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3343277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err="1"/>
              <a:t>Besides</a:t>
            </a:r>
            <a:r>
              <a:rPr lang="de-DE" dirty="0"/>
              <a:t> </a:t>
            </a:r>
            <a:r>
              <a:rPr lang="de-DE" dirty="0" err="1"/>
              <a:t>barriers</a:t>
            </a:r>
            <a:r>
              <a:rPr lang="de-DE" dirty="0"/>
              <a:t>, </a:t>
            </a:r>
            <a:r>
              <a:rPr lang="de-DE" dirty="0" err="1"/>
              <a:t>challenges</a:t>
            </a:r>
            <a:r>
              <a:rPr lang="de-DE" dirty="0"/>
              <a:t> </a:t>
            </a:r>
            <a:r>
              <a:rPr lang="de-DE" dirty="0" err="1"/>
              <a:t>were</a:t>
            </a:r>
            <a:r>
              <a:rPr lang="de-DE" dirty="0"/>
              <a:t> also </a:t>
            </a:r>
            <a:r>
              <a:rPr lang="de-DE" dirty="0" err="1"/>
              <a:t>identified</a:t>
            </a:r>
            <a:r>
              <a:rPr lang="de-DE" dirty="0"/>
              <a:t>. 7 </a:t>
            </a:r>
            <a:r>
              <a:rPr lang="de-DE" dirty="0" err="1"/>
              <a:t>challenges</a:t>
            </a:r>
            <a:r>
              <a:rPr lang="de-DE" dirty="0"/>
              <a:t> </a:t>
            </a:r>
            <a:r>
              <a:rPr lang="de-DE" dirty="0" err="1"/>
              <a:t>could</a:t>
            </a:r>
            <a:r>
              <a:rPr lang="de-DE" dirty="0"/>
              <a:t> </a:t>
            </a:r>
            <a:r>
              <a:rPr lang="de-DE" dirty="0" err="1"/>
              <a:t>be</a:t>
            </a:r>
            <a:r>
              <a:rPr lang="de-DE" dirty="0"/>
              <a:t> </a:t>
            </a:r>
            <a:r>
              <a:rPr lang="de-DE" dirty="0" err="1"/>
              <a:t>identified</a:t>
            </a:r>
            <a:r>
              <a:rPr lang="de-DE" dirty="0"/>
              <a:t> </a:t>
            </a:r>
            <a:r>
              <a:rPr lang="de-DE" dirty="0" err="1"/>
              <a:t>through</a:t>
            </a:r>
            <a:r>
              <a:rPr lang="de-DE" dirty="0"/>
              <a:t> 37 </a:t>
            </a:r>
            <a:r>
              <a:rPr lang="de-DE" dirty="0" err="1"/>
              <a:t>codes</a:t>
            </a:r>
            <a:r>
              <a:rPr lang="de-DE" dirty="0"/>
              <a:t>. </a:t>
            </a:r>
          </a:p>
          <a:p>
            <a:pPr marL="0" indent="0">
              <a:buFontTx/>
              <a:buNone/>
            </a:pPr>
            <a:r>
              <a:rPr lang="de-DE" dirty="0"/>
              <a:t>The </a:t>
            </a:r>
            <a:r>
              <a:rPr lang="de-DE" dirty="0" err="1"/>
              <a:t>most</a:t>
            </a:r>
            <a:r>
              <a:rPr lang="de-DE" dirty="0"/>
              <a:t> </a:t>
            </a:r>
            <a:r>
              <a:rPr lang="de-DE" dirty="0" err="1"/>
              <a:t>mentioned</a:t>
            </a:r>
            <a:r>
              <a:rPr lang="de-DE" dirty="0"/>
              <a:t> </a:t>
            </a:r>
            <a:r>
              <a:rPr lang="de-DE" dirty="0" err="1"/>
              <a:t>challenge</a:t>
            </a:r>
            <a:r>
              <a:rPr lang="de-DE" dirty="0"/>
              <a:t> was </a:t>
            </a:r>
            <a:r>
              <a:rPr lang="de-DE" dirty="0" err="1"/>
              <a:t>the</a:t>
            </a:r>
            <a:r>
              <a:rPr lang="de-DE" dirty="0"/>
              <a:t> </a:t>
            </a:r>
            <a:r>
              <a:rPr lang="de-DE" dirty="0" err="1"/>
              <a:t>change</a:t>
            </a:r>
            <a:r>
              <a:rPr lang="de-DE" dirty="0"/>
              <a:t> </a:t>
            </a:r>
            <a:r>
              <a:rPr lang="de-DE" dirty="0" err="1"/>
              <a:t>process</a:t>
            </a:r>
            <a:r>
              <a:rPr lang="de-DE" dirty="0"/>
              <a:t> </a:t>
            </a:r>
            <a:r>
              <a:rPr lang="de-DE" dirty="0" err="1"/>
              <a:t>which</a:t>
            </a:r>
            <a:r>
              <a:rPr lang="de-DE" dirty="0"/>
              <a:t> </a:t>
            </a:r>
            <a:r>
              <a:rPr lang="de-DE" dirty="0" err="1"/>
              <a:t>refers</a:t>
            </a:r>
            <a:r>
              <a:rPr lang="de-DE" dirty="0"/>
              <a:t> </a:t>
            </a:r>
            <a:r>
              <a:rPr lang="de-DE" dirty="0" err="1"/>
              <a:t>to</a:t>
            </a:r>
            <a:r>
              <a:rPr lang="de-DE" dirty="0"/>
              <a:t> </a:t>
            </a:r>
            <a:r>
              <a:rPr lang="de-DE" dirty="0" err="1"/>
              <a:t>the</a:t>
            </a:r>
            <a:r>
              <a:rPr lang="de-DE" dirty="0"/>
              <a:t> </a:t>
            </a:r>
            <a:r>
              <a:rPr lang="de-DE" dirty="0" err="1"/>
              <a:t>change</a:t>
            </a:r>
            <a:r>
              <a:rPr lang="de-DE" dirty="0"/>
              <a:t> </a:t>
            </a:r>
            <a:r>
              <a:rPr lang="de-DE" dirty="0" err="1"/>
              <a:t>of</a:t>
            </a:r>
            <a:r>
              <a:rPr lang="de-DE" dirty="0"/>
              <a:t> </a:t>
            </a:r>
            <a:r>
              <a:rPr lang="de-DE" dirty="0" err="1"/>
              <a:t>the</a:t>
            </a:r>
            <a:r>
              <a:rPr lang="de-DE" dirty="0"/>
              <a:t> </a:t>
            </a:r>
            <a:r>
              <a:rPr lang="de-DE" dirty="0" err="1"/>
              <a:t>peoples</a:t>
            </a:r>
            <a:r>
              <a:rPr lang="de-DE" dirty="0"/>
              <a:t> </a:t>
            </a:r>
            <a:r>
              <a:rPr lang="de-DE" dirty="0" err="1"/>
              <a:t>mindest</a:t>
            </a:r>
            <a:r>
              <a:rPr lang="de-DE" dirty="0"/>
              <a:t>, </a:t>
            </a:r>
            <a:r>
              <a:rPr lang="de-DE" dirty="0" err="1"/>
              <a:t>some</a:t>
            </a:r>
            <a:r>
              <a:rPr lang="de-DE" dirty="0"/>
              <a:t> </a:t>
            </a:r>
            <a:r>
              <a:rPr lang="de-DE" dirty="0" err="1"/>
              <a:t>recected</a:t>
            </a:r>
            <a:r>
              <a:rPr lang="de-DE" dirty="0"/>
              <a:t> </a:t>
            </a:r>
            <a:r>
              <a:rPr lang="de-DE" dirty="0" err="1"/>
              <a:t>change</a:t>
            </a:r>
            <a:r>
              <a:rPr lang="de-DE" dirty="0"/>
              <a:t> in </a:t>
            </a:r>
            <a:r>
              <a:rPr lang="de-DE" dirty="0" err="1"/>
              <a:t>general</a:t>
            </a:r>
            <a:r>
              <a:rPr lang="de-DE" dirty="0"/>
              <a:t> and </a:t>
            </a:r>
            <a:r>
              <a:rPr lang="de-DE" dirty="0" err="1"/>
              <a:t>others</a:t>
            </a:r>
            <a:r>
              <a:rPr lang="de-DE" dirty="0"/>
              <a:t> </a:t>
            </a:r>
            <a:r>
              <a:rPr lang="de-DE" dirty="0" err="1"/>
              <a:t>receted</a:t>
            </a:r>
            <a:r>
              <a:rPr lang="de-DE" dirty="0"/>
              <a:t> agile </a:t>
            </a:r>
            <a:r>
              <a:rPr lang="de-DE" dirty="0" err="1"/>
              <a:t>methods</a:t>
            </a:r>
            <a:r>
              <a:rPr lang="de-DE" dirty="0"/>
              <a:t> </a:t>
            </a:r>
            <a:r>
              <a:rPr lang="de-DE" dirty="0" err="1"/>
              <a:t>because</a:t>
            </a:r>
            <a:r>
              <a:rPr lang="de-DE" dirty="0"/>
              <a:t> </a:t>
            </a:r>
            <a:r>
              <a:rPr lang="de-DE" dirty="0" err="1"/>
              <a:t>they</a:t>
            </a:r>
            <a:r>
              <a:rPr lang="de-DE" dirty="0"/>
              <a:t> </a:t>
            </a:r>
            <a:r>
              <a:rPr lang="de-DE" dirty="0" err="1"/>
              <a:t>had</a:t>
            </a:r>
            <a:r>
              <a:rPr lang="de-DE" dirty="0"/>
              <a:t> </a:t>
            </a:r>
            <a:r>
              <a:rPr lang="de-DE" dirty="0" err="1"/>
              <a:t>for</a:t>
            </a:r>
            <a:r>
              <a:rPr lang="de-DE" dirty="0"/>
              <a:t> </a:t>
            </a:r>
            <a:r>
              <a:rPr lang="de-DE" dirty="0" err="1"/>
              <a:t>example</a:t>
            </a:r>
            <a:r>
              <a:rPr lang="de-DE" dirty="0"/>
              <a:t> </a:t>
            </a:r>
            <a:r>
              <a:rPr lang="de-DE" dirty="0" err="1"/>
              <a:t>made</a:t>
            </a:r>
            <a:r>
              <a:rPr lang="de-DE" dirty="0"/>
              <a:t> </a:t>
            </a:r>
            <a:r>
              <a:rPr lang="de-DE" dirty="0" err="1"/>
              <a:t>bad</a:t>
            </a:r>
            <a:r>
              <a:rPr lang="de-DE" dirty="0"/>
              <a:t> </a:t>
            </a:r>
            <a:r>
              <a:rPr lang="de-DE" dirty="0" err="1"/>
              <a:t>experiences</a:t>
            </a:r>
            <a:r>
              <a:rPr lang="de-DE" dirty="0"/>
              <a:t> in </a:t>
            </a:r>
            <a:r>
              <a:rPr lang="de-DE" dirty="0" err="1"/>
              <a:t>the</a:t>
            </a:r>
            <a:r>
              <a:rPr lang="de-DE" dirty="0"/>
              <a:t> </a:t>
            </a:r>
            <a:r>
              <a:rPr lang="de-DE" dirty="0" err="1"/>
              <a:t>past</a:t>
            </a:r>
            <a:r>
              <a:rPr lang="de-DE" dirty="0"/>
              <a:t>. </a:t>
            </a:r>
          </a:p>
          <a:p>
            <a:pPr marL="0" indent="0">
              <a:buFontTx/>
              <a:buNone/>
            </a:pPr>
            <a:endParaRPr lang="de-DE" dirty="0"/>
          </a:p>
          <a:p>
            <a:pPr marL="0" indent="0">
              <a:buFontTx/>
              <a:buNone/>
            </a:pPr>
            <a:endParaRPr lang="de-DE" dirty="0"/>
          </a:p>
          <a:p>
            <a:pPr marL="0" indent="0">
              <a:buFontTx/>
              <a:buNone/>
            </a:pPr>
            <a:endParaRPr lang="de-DE" dirty="0"/>
          </a:p>
          <a:p>
            <a:pPr marL="0" indent="0">
              <a:buFontTx/>
              <a:buNone/>
            </a:pPr>
            <a:r>
              <a:rPr lang="de-DE" dirty="0"/>
              <a:t>The </a:t>
            </a:r>
            <a:r>
              <a:rPr lang="de-DE" dirty="0" err="1"/>
              <a:t>second</a:t>
            </a:r>
            <a:r>
              <a:rPr lang="de-DE" dirty="0"/>
              <a:t> </a:t>
            </a:r>
            <a:r>
              <a:rPr lang="de-DE" dirty="0" err="1"/>
              <a:t>most</a:t>
            </a:r>
            <a:r>
              <a:rPr lang="de-DE" dirty="0"/>
              <a:t> </a:t>
            </a:r>
            <a:r>
              <a:rPr lang="de-DE" dirty="0" err="1"/>
              <a:t>mentioned</a:t>
            </a:r>
            <a:r>
              <a:rPr lang="de-DE" dirty="0"/>
              <a:t> </a:t>
            </a:r>
            <a:r>
              <a:rPr lang="de-DE" dirty="0" err="1"/>
              <a:t>challenge</a:t>
            </a:r>
            <a:r>
              <a:rPr lang="de-DE" dirty="0"/>
              <a:t> was </a:t>
            </a:r>
            <a:r>
              <a:rPr lang="de-DE" dirty="0" err="1"/>
              <a:t>the</a:t>
            </a:r>
            <a:r>
              <a:rPr lang="de-DE" dirty="0"/>
              <a:t> </a:t>
            </a:r>
            <a:r>
              <a:rPr lang="de-DE" dirty="0" err="1"/>
              <a:t>cooperation</a:t>
            </a:r>
            <a:r>
              <a:rPr lang="de-DE" dirty="0"/>
              <a:t> </a:t>
            </a:r>
            <a:r>
              <a:rPr lang="de-DE" dirty="0" err="1"/>
              <a:t>of</a:t>
            </a:r>
            <a:r>
              <a:rPr lang="de-DE" dirty="0"/>
              <a:t> agile </a:t>
            </a:r>
            <a:r>
              <a:rPr lang="de-DE" dirty="0" err="1"/>
              <a:t>areas</a:t>
            </a:r>
            <a:r>
              <a:rPr lang="de-DE" dirty="0"/>
              <a:t> </a:t>
            </a:r>
            <a:r>
              <a:rPr lang="de-DE" dirty="0" err="1"/>
              <a:t>with</a:t>
            </a:r>
            <a:r>
              <a:rPr lang="de-DE" dirty="0"/>
              <a:t> non-agile </a:t>
            </a:r>
            <a:r>
              <a:rPr lang="de-DE" dirty="0" err="1"/>
              <a:t>areas</a:t>
            </a:r>
            <a:r>
              <a:rPr lang="de-DE" dirty="0"/>
              <a:t> </a:t>
            </a:r>
            <a:r>
              <a:rPr lang="de-DE" dirty="0" err="1"/>
              <a:t>where</a:t>
            </a:r>
            <a:r>
              <a:rPr lang="de-DE" dirty="0"/>
              <a:t> </a:t>
            </a:r>
            <a:r>
              <a:rPr lang="de-DE" dirty="0" err="1"/>
              <a:t>conflicts</a:t>
            </a:r>
            <a:r>
              <a:rPr lang="de-DE" dirty="0"/>
              <a:t> </a:t>
            </a:r>
            <a:r>
              <a:rPr lang="de-DE" dirty="0" err="1"/>
              <a:t>arose</a:t>
            </a:r>
            <a:r>
              <a:rPr lang="de-DE" dirty="0"/>
              <a:t> </a:t>
            </a:r>
            <a:r>
              <a:rPr lang="de-DE" dirty="0" err="1"/>
              <a:t>between</a:t>
            </a:r>
            <a:r>
              <a:rPr lang="de-DE" dirty="0"/>
              <a:t> </a:t>
            </a:r>
            <a:r>
              <a:rPr lang="de-DE" dirty="0" err="1"/>
              <a:t>people</a:t>
            </a:r>
            <a:r>
              <a:rPr lang="de-DE" dirty="0"/>
              <a:t> due </a:t>
            </a:r>
            <a:r>
              <a:rPr lang="de-DE" dirty="0" err="1"/>
              <a:t>to</a:t>
            </a:r>
            <a:r>
              <a:rPr lang="de-DE" dirty="0"/>
              <a:t> different </a:t>
            </a:r>
            <a:r>
              <a:rPr lang="de-DE" dirty="0" err="1"/>
              <a:t>mindsets</a:t>
            </a:r>
            <a:r>
              <a:rPr lang="de-DE" dirty="0"/>
              <a:t>, different </a:t>
            </a:r>
            <a:r>
              <a:rPr lang="de-DE" dirty="0" err="1"/>
              <a:t>processes</a:t>
            </a:r>
            <a:r>
              <a:rPr lang="de-DE" dirty="0"/>
              <a:t> and </a:t>
            </a:r>
            <a:r>
              <a:rPr lang="de-DE" dirty="0" err="1"/>
              <a:t>often</a:t>
            </a:r>
            <a:r>
              <a:rPr lang="de-DE" dirty="0"/>
              <a:t> </a:t>
            </a:r>
            <a:r>
              <a:rPr lang="de-DE" dirty="0" err="1"/>
              <a:t>no</a:t>
            </a:r>
            <a:r>
              <a:rPr lang="de-DE" dirty="0"/>
              <a:t> </a:t>
            </a:r>
            <a:r>
              <a:rPr lang="de-DE" dirty="0" err="1"/>
              <a:t>understanding</a:t>
            </a:r>
            <a:r>
              <a:rPr lang="de-DE" dirty="0"/>
              <a:t> </a:t>
            </a:r>
            <a:r>
              <a:rPr lang="de-DE" dirty="0" err="1"/>
              <a:t>of</a:t>
            </a:r>
            <a:r>
              <a:rPr lang="de-DE" dirty="0"/>
              <a:t> agile </a:t>
            </a:r>
            <a:r>
              <a:rPr lang="de-DE" dirty="0" err="1"/>
              <a:t>methods</a:t>
            </a:r>
            <a:r>
              <a:rPr lang="de-DE" dirty="0"/>
              <a:t>.</a:t>
            </a:r>
          </a:p>
          <a:p>
            <a:pPr marL="0" indent="0">
              <a:buFontTx/>
              <a:buNone/>
            </a:pP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25</a:t>
            </a:fld>
            <a:endParaRPr lang="de-DE" dirty="0"/>
          </a:p>
        </p:txBody>
      </p:sp>
    </p:spTree>
    <p:extLst>
      <p:ext uri="{BB962C8B-B14F-4D97-AF65-F5344CB8AC3E}">
        <p14:creationId xmlns:p14="http://schemas.microsoft.com/office/powerpoint/2010/main" val="7170048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a:t>6 </a:t>
            </a:r>
            <a:r>
              <a:rPr lang="de-DE" dirty="0" err="1"/>
              <a:t>success</a:t>
            </a:r>
            <a:r>
              <a:rPr lang="de-DE" dirty="0"/>
              <a:t> </a:t>
            </a:r>
            <a:r>
              <a:rPr lang="de-DE" dirty="0" err="1"/>
              <a:t>factor</a:t>
            </a:r>
            <a:r>
              <a:rPr lang="de-DE" dirty="0"/>
              <a:t> </a:t>
            </a:r>
            <a:r>
              <a:rPr lang="de-DE" dirty="0" err="1"/>
              <a:t>could</a:t>
            </a:r>
            <a:r>
              <a:rPr lang="de-DE" dirty="0"/>
              <a:t> </a:t>
            </a:r>
            <a:r>
              <a:rPr lang="de-DE" dirty="0" err="1"/>
              <a:t>be</a:t>
            </a:r>
            <a:r>
              <a:rPr lang="de-DE" dirty="0"/>
              <a:t> </a:t>
            </a:r>
            <a:r>
              <a:rPr lang="de-DE" dirty="0" err="1"/>
              <a:t>dientifed</a:t>
            </a:r>
            <a:r>
              <a:rPr lang="de-DE" dirty="0"/>
              <a:t> </a:t>
            </a:r>
            <a:r>
              <a:rPr lang="de-DE" dirty="0" err="1"/>
              <a:t>through</a:t>
            </a:r>
            <a:r>
              <a:rPr lang="de-DE" dirty="0"/>
              <a:t> 40 </a:t>
            </a:r>
            <a:r>
              <a:rPr lang="de-DE" dirty="0" err="1"/>
              <a:t>codes</a:t>
            </a:r>
            <a:r>
              <a:rPr lang="de-DE" dirty="0"/>
              <a:t>. </a:t>
            </a:r>
          </a:p>
          <a:p>
            <a:pPr marL="0" indent="0">
              <a:buFontTx/>
              <a:buNone/>
            </a:pPr>
            <a:r>
              <a:rPr lang="de-DE" dirty="0"/>
              <a:t>Most </a:t>
            </a:r>
            <a:r>
              <a:rPr lang="de-DE" dirty="0" err="1"/>
              <a:t>mentioned</a:t>
            </a:r>
            <a:r>
              <a:rPr lang="de-DE" dirty="0"/>
              <a:t> </a:t>
            </a:r>
            <a:r>
              <a:rPr lang="de-DE" dirty="0" err="1"/>
              <a:t>success</a:t>
            </a:r>
            <a:r>
              <a:rPr lang="de-DE" dirty="0"/>
              <a:t> </a:t>
            </a:r>
            <a:r>
              <a:rPr lang="de-DE" dirty="0" err="1"/>
              <a:t>factor</a:t>
            </a:r>
            <a:r>
              <a:rPr lang="de-DE" dirty="0"/>
              <a:t> was </a:t>
            </a:r>
            <a:r>
              <a:rPr lang="de-DE" dirty="0" err="1"/>
              <a:t>having</a:t>
            </a:r>
            <a:r>
              <a:rPr lang="de-DE" dirty="0"/>
              <a:t> </a:t>
            </a:r>
            <a:r>
              <a:rPr lang="de-DE" dirty="0" err="1"/>
              <a:t>the</a:t>
            </a:r>
            <a:r>
              <a:rPr lang="de-DE" dirty="0"/>
              <a:t> </a:t>
            </a:r>
            <a:r>
              <a:rPr lang="de-DE" dirty="0" err="1"/>
              <a:t>approproiate</a:t>
            </a:r>
            <a:r>
              <a:rPr lang="de-DE" dirty="0"/>
              <a:t> </a:t>
            </a:r>
            <a:r>
              <a:rPr lang="de-DE" dirty="0" err="1"/>
              <a:t>personnel</a:t>
            </a:r>
            <a:r>
              <a:rPr lang="de-DE" dirty="0"/>
              <a:t> in </a:t>
            </a:r>
            <a:r>
              <a:rPr lang="de-DE" dirty="0" err="1"/>
              <a:t>the</a:t>
            </a:r>
            <a:r>
              <a:rPr lang="de-DE" dirty="0"/>
              <a:t> </a:t>
            </a:r>
            <a:r>
              <a:rPr lang="de-DE" dirty="0" err="1"/>
              <a:t>company</a:t>
            </a:r>
            <a:r>
              <a:rPr lang="de-DE" dirty="0"/>
              <a:t>. </a:t>
            </a:r>
            <a:r>
              <a:rPr lang="de-DE" dirty="0" err="1"/>
              <a:t>Meaning</a:t>
            </a:r>
            <a:r>
              <a:rPr lang="de-DE" dirty="0"/>
              <a:t> </a:t>
            </a:r>
            <a:r>
              <a:rPr lang="de-DE" dirty="0" err="1"/>
              <a:t>that</a:t>
            </a:r>
            <a:r>
              <a:rPr lang="de-DE" dirty="0"/>
              <a:t> </a:t>
            </a:r>
            <a:r>
              <a:rPr lang="de-DE" dirty="0" err="1"/>
              <a:t>people</a:t>
            </a:r>
            <a:r>
              <a:rPr lang="de-DE" dirty="0"/>
              <a:t> in </a:t>
            </a:r>
            <a:r>
              <a:rPr lang="de-DE" dirty="0" err="1"/>
              <a:t>the</a:t>
            </a:r>
            <a:r>
              <a:rPr lang="de-DE" dirty="0"/>
              <a:t> </a:t>
            </a:r>
            <a:r>
              <a:rPr lang="de-DE" dirty="0" err="1"/>
              <a:t>company</a:t>
            </a:r>
            <a:r>
              <a:rPr lang="de-DE" dirty="0"/>
              <a:t> </a:t>
            </a:r>
            <a:r>
              <a:rPr lang="de-DE" dirty="0" err="1"/>
              <a:t>need</a:t>
            </a:r>
            <a:r>
              <a:rPr lang="de-DE" dirty="0"/>
              <a:t> </a:t>
            </a:r>
            <a:r>
              <a:rPr lang="de-DE" dirty="0" err="1"/>
              <a:t>to</a:t>
            </a:r>
            <a:r>
              <a:rPr lang="de-DE" dirty="0"/>
              <a:t> </a:t>
            </a:r>
            <a:r>
              <a:rPr lang="de-DE" dirty="0" err="1"/>
              <a:t>have</a:t>
            </a:r>
            <a:r>
              <a:rPr lang="de-DE" dirty="0"/>
              <a:t> an agile </a:t>
            </a:r>
            <a:r>
              <a:rPr lang="de-DE" dirty="0" err="1"/>
              <a:t>mindset</a:t>
            </a:r>
            <a:r>
              <a:rPr lang="de-DE" dirty="0"/>
              <a:t> </a:t>
            </a:r>
            <a:r>
              <a:rPr lang="de-DE" dirty="0" err="1"/>
              <a:t>or</a:t>
            </a:r>
            <a:r>
              <a:rPr lang="de-DE" dirty="0"/>
              <a:t> at least </a:t>
            </a:r>
            <a:r>
              <a:rPr lang="de-DE" dirty="0" err="1"/>
              <a:t>need</a:t>
            </a:r>
            <a:r>
              <a:rPr lang="de-DE" dirty="0"/>
              <a:t> </a:t>
            </a:r>
            <a:r>
              <a:rPr lang="de-DE" dirty="0" err="1"/>
              <a:t>to</a:t>
            </a:r>
            <a:r>
              <a:rPr lang="de-DE" dirty="0"/>
              <a:t> </a:t>
            </a:r>
            <a:r>
              <a:rPr lang="de-DE" dirty="0" err="1"/>
              <a:t>be</a:t>
            </a:r>
            <a:r>
              <a:rPr lang="de-DE" dirty="0"/>
              <a:t> </a:t>
            </a:r>
            <a:r>
              <a:rPr lang="de-DE" dirty="0" err="1"/>
              <a:t>willing</a:t>
            </a:r>
            <a:r>
              <a:rPr lang="de-DE" dirty="0"/>
              <a:t> </a:t>
            </a:r>
            <a:r>
              <a:rPr lang="de-DE" dirty="0" err="1"/>
              <a:t>for</a:t>
            </a:r>
            <a:r>
              <a:rPr lang="de-DE" dirty="0"/>
              <a:t> </a:t>
            </a:r>
            <a:r>
              <a:rPr lang="de-DE" dirty="0" err="1"/>
              <a:t>changing</a:t>
            </a:r>
            <a:r>
              <a:rPr lang="de-DE" dirty="0"/>
              <a:t> </a:t>
            </a:r>
            <a:r>
              <a:rPr lang="de-DE" dirty="0" err="1"/>
              <a:t>their</a:t>
            </a:r>
            <a:r>
              <a:rPr lang="de-DE" dirty="0"/>
              <a:t> </a:t>
            </a:r>
            <a:r>
              <a:rPr lang="de-DE" dirty="0" err="1"/>
              <a:t>mindset</a:t>
            </a:r>
            <a:r>
              <a:rPr lang="de-DE" dirty="0"/>
              <a:t>, also </a:t>
            </a:r>
            <a:r>
              <a:rPr lang="de-DE" dirty="0" err="1"/>
              <a:t>that</a:t>
            </a:r>
            <a:r>
              <a:rPr lang="de-DE" dirty="0"/>
              <a:t> </a:t>
            </a:r>
            <a:r>
              <a:rPr lang="de-DE" dirty="0" err="1"/>
              <a:t>the</a:t>
            </a:r>
            <a:r>
              <a:rPr lang="de-DE" dirty="0"/>
              <a:t> agile </a:t>
            </a:r>
            <a:r>
              <a:rPr lang="de-DE" dirty="0" err="1"/>
              <a:t>way</a:t>
            </a:r>
            <a:r>
              <a:rPr lang="de-DE" dirty="0"/>
              <a:t> </a:t>
            </a:r>
            <a:r>
              <a:rPr lang="de-DE" dirty="0" err="1"/>
              <a:t>of</a:t>
            </a:r>
            <a:r>
              <a:rPr lang="de-DE" dirty="0"/>
              <a:t> </a:t>
            </a:r>
            <a:r>
              <a:rPr lang="de-DE" dirty="0" err="1"/>
              <a:t>working</a:t>
            </a:r>
            <a:r>
              <a:rPr lang="de-DE" dirty="0"/>
              <a:t> </a:t>
            </a:r>
            <a:r>
              <a:rPr lang="de-DE" dirty="0" err="1"/>
              <a:t>needs</a:t>
            </a:r>
            <a:r>
              <a:rPr lang="de-DE" dirty="0"/>
              <a:t> </a:t>
            </a:r>
            <a:r>
              <a:rPr lang="de-DE" dirty="0" err="1"/>
              <a:t>to</a:t>
            </a:r>
            <a:r>
              <a:rPr lang="de-DE" dirty="0"/>
              <a:t> </a:t>
            </a:r>
            <a:r>
              <a:rPr lang="de-DE" dirty="0" err="1"/>
              <a:t>be</a:t>
            </a:r>
            <a:r>
              <a:rPr lang="de-DE" dirty="0"/>
              <a:t> </a:t>
            </a:r>
            <a:r>
              <a:rPr lang="de-DE" dirty="0" err="1"/>
              <a:t>supported</a:t>
            </a:r>
            <a:r>
              <a:rPr lang="de-DE" dirty="0"/>
              <a:t> </a:t>
            </a:r>
            <a:r>
              <a:rPr lang="de-DE" dirty="0" err="1"/>
              <a:t>by</a:t>
            </a:r>
            <a:r>
              <a:rPr lang="de-DE" dirty="0"/>
              <a:t> </a:t>
            </a:r>
            <a:r>
              <a:rPr lang="de-DE" dirty="0" err="1"/>
              <a:t>evry</a:t>
            </a:r>
            <a:r>
              <a:rPr lang="de-DE" dirty="0"/>
              <a:t> </a:t>
            </a:r>
            <a:r>
              <a:rPr lang="de-DE" dirty="0" err="1"/>
              <a:t>employee</a:t>
            </a:r>
            <a:r>
              <a:rPr lang="de-DE" dirty="0"/>
              <a:t>.</a:t>
            </a:r>
          </a:p>
          <a:p>
            <a:pPr marL="0" indent="0">
              <a:buFontTx/>
              <a:buNone/>
            </a:pPr>
            <a:endParaRPr lang="de-DE" dirty="0"/>
          </a:p>
          <a:p>
            <a:pPr marL="0" indent="0">
              <a:buFontTx/>
              <a:buNone/>
            </a:pPr>
            <a:endParaRPr lang="de-DE" dirty="0"/>
          </a:p>
          <a:p>
            <a:r>
              <a:rPr lang="de-DE" dirty="0"/>
              <a:t>Second </a:t>
            </a:r>
            <a:r>
              <a:rPr lang="de-DE" dirty="0" err="1"/>
              <a:t>most</a:t>
            </a:r>
            <a:r>
              <a:rPr lang="de-DE" dirty="0"/>
              <a:t> </a:t>
            </a:r>
            <a:r>
              <a:rPr lang="de-DE" dirty="0" err="1"/>
              <a:t>mentioned</a:t>
            </a:r>
            <a:r>
              <a:rPr lang="de-DE" dirty="0"/>
              <a:t> </a:t>
            </a:r>
            <a:r>
              <a:rPr lang="de-DE" dirty="0" err="1"/>
              <a:t>success</a:t>
            </a:r>
            <a:r>
              <a:rPr lang="de-DE" dirty="0"/>
              <a:t> </a:t>
            </a:r>
            <a:r>
              <a:rPr lang="de-DE" dirty="0" err="1"/>
              <a:t>factor</a:t>
            </a:r>
            <a:r>
              <a:rPr lang="de-DE" dirty="0"/>
              <a:t> was Coaching and Training </a:t>
            </a:r>
            <a:r>
              <a:rPr lang="de-DE" dirty="0" err="1"/>
              <a:t>by</a:t>
            </a:r>
            <a:r>
              <a:rPr lang="de-DE" dirty="0"/>
              <a:t> agile </a:t>
            </a:r>
            <a:r>
              <a:rPr lang="de-DE" dirty="0" err="1"/>
              <a:t>coaches</a:t>
            </a:r>
            <a:r>
              <a:rPr lang="de-DE" dirty="0"/>
              <a:t> </a:t>
            </a:r>
            <a:r>
              <a:rPr lang="de-DE" dirty="0" err="1"/>
              <a:t>which</a:t>
            </a:r>
            <a:r>
              <a:rPr lang="de-DE" dirty="0"/>
              <a:t> </a:t>
            </a:r>
            <a:r>
              <a:rPr lang="en-US" sz="1200" b="0" i="0" u="none" strike="noStrike" kern="1200" baseline="0" dirty="0">
                <a:solidFill>
                  <a:schemeClr val="tx1"/>
                </a:solidFill>
                <a:latin typeface="Arial Unicode MS" pitchFamily="34" charset="-128"/>
                <a:ea typeface="+mn-ea"/>
                <a:cs typeface="+mn-cs"/>
              </a:rPr>
              <a:t>will more likely increase the openness to the topic and consequently lead to acceptance</a:t>
            </a:r>
          </a:p>
          <a:p>
            <a:r>
              <a:rPr lang="en-US" sz="1200" b="0" i="0" u="none" strike="noStrike" kern="1200" baseline="0" dirty="0">
                <a:solidFill>
                  <a:schemeClr val="tx1"/>
                </a:solidFill>
                <a:latin typeface="Arial Unicode MS" pitchFamily="34" charset="-128"/>
                <a:ea typeface="+mn-ea"/>
                <a:cs typeface="+mn-cs"/>
              </a:rPr>
              <a:t>by people, furthermore, the supervision of agile coaches ensures the correct implementation of the agile methods.</a:t>
            </a: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26</a:t>
            </a:fld>
            <a:endParaRPr lang="de-DE" dirty="0"/>
          </a:p>
        </p:txBody>
      </p:sp>
    </p:spTree>
    <p:extLst>
      <p:ext uri="{BB962C8B-B14F-4D97-AF65-F5344CB8AC3E}">
        <p14:creationId xmlns:p14="http://schemas.microsoft.com/office/powerpoint/2010/main" val="1787632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The last </a:t>
            </a:r>
            <a:r>
              <a:rPr lang="de-DE" dirty="0" err="1"/>
              <a:t>one</a:t>
            </a:r>
            <a:r>
              <a:rPr lang="de-DE" dirty="0"/>
              <a:t>, </a:t>
            </a:r>
            <a:r>
              <a:rPr lang="de-DE" dirty="0" err="1"/>
              <a:t>the</a:t>
            </a:r>
            <a:r>
              <a:rPr lang="de-DE" dirty="0"/>
              <a:t> </a:t>
            </a:r>
            <a:r>
              <a:rPr lang="de-DE" dirty="0" err="1"/>
              <a:t>lessons</a:t>
            </a:r>
            <a:r>
              <a:rPr lang="de-DE" dirty="0"/>
              <a:t> </a:t>
            </a:r>
            <a:r>
              <a:rPr lang="de-DE" dirty="0" err="1"/>
              <a:t>learned</a:t>
            </a:r>
            <a:r>
              <a:rPr lang="de-DE" dirty="0"/>
              <a:t>. 8 </a:t>
            </a:r>
            <a:r>
              <a:rPr lang="de-DE" dirty="0" err="1"/>
              <a:t>could</a:t>
            </a:r>
            <a:r>
              <a:rPr lang="de-DE" dirty="0"/>
              <a:t> </a:t>
            </a:r>
            <a:r>
              <a:rPr lang="de-DE" dirty="0" err="1"/>
              <a:t>be</a:t>
            </a:r>
            <a:r>
              <a:rPr lang="de-DE" dirty="0"/>
              <a:t> </a:t>
            </a:r>
            <a:r>
              <a:rPr lang="de-DE" dirty="0" err="1"/>
              <a:t>identified</a:t>
            </a:r>
            <a:r>
              <a:rPr lang="de-DE" dirty="0"/>
              <a:t> </a:t>
            </a:r>
            <a:r>
              <a:rPr lang="de-DE" dirty="0" err="1"/>
              <a:t>through</a:t>
            </a:r>
            <a:r>
              <a:rPr lang="de-DE" dirty="0"/>
              <a:t> 42 </a:t>
            </a:r>
            <a:r>
              <a:rPr lang="de-DE" dirty="0" err="1"/>
              <a:t>codes</a:t>
            </a:r>
            <a:r>
              <a:rPr lang="de-DE" dirty="0"/>
              <a:t>. </a:t>
            </a:r>
          </a:p>
          <a:p>
            <a:r>
              <a:rPr lang="de-DE" dirty="0"/>
              <a:t>The </a:t>
            </a:r>
            <a:r>
              <a:rPr lang="de-DE" dirty="0" err="1"/>
              <a:t>most</a:t>
            </a:r>
            <a:r>
              <a:rPr lang="de-DE" dirty="0"/>
              <a:t> </a:t>
            </a:r>
            <a:r>
              <a:rPr lang="de-DE" dirty="0" err="1"/>
              <a:t>mentioned</a:t>
            </a:r>
            <a:r>
              <a:rPr lang="de-DE" dirty="0"/>
              <a:t> </a:t>
            </a:r>
            <a:r>
              <a:rPr lang="de-DE" dirty="0" err="1"/>
              <a:t>lesson</a:t>
            </a:r>
            <a:r>
              <a:rPr lang="de-DE" dirty="0"/>
              <a:t> </a:t>
            </a:r>
            <a:r>
              <a:rPr lang="de-DE" dirty="0" err="1"/>
              <a:t>learned</a:t>
            </a:r>
            <a:r>
              <a:rPr lang="de-DE" dirty="0"/>
              <a:t> was </a:t>
            </a:r>
            <a:r>
              <a:rPr lang="de-DE" dirty="0" err="1"/>
              <a:t>that</a:t>
            </a:r>
            <a:r>
              <a:rPr lang="de-DE" dirty="0"/>
              <a:t> </a:t>
            </a:r>
            <a:r>
              <a:rPr lang="de-DE" dirty="0" err="1"/>
              <a:t>appropriate</a:t>
            </a:r>
            <a:r>
              <a:rPr lang="de-DE" dirty="0"/>
              <a:t> </a:t>
            </a:r>
            <a:r>
              <a:rPr lang="de-DE" dirty="0" err="1"/>
              <a:t>people</a:t>
            </a:r>
            <a:r>
              <a:rPr lang="de-DE" dirty="0"/>
              <a:t> </a:t>
            </a:r>
            <a:r>
              <a:rPr lang="de-DE" dirty="0" err="1"/>
              <a:t>are</a:t>
            </a:r>
            <a:r>
              <a:rPr lang="de-DE" dirty="0"/>
              <a:t> </a:t>
            </a:r>
            <a:r>
              <a:rPr lang="de-DE" dirty="0" err="1"/>
              <a:t>needed</a:t>
            </a:r>
            <a:r>
              <a:rPr lang="de-DE" dirty="0"/>
              <a:t> in </a:t>
            </a:r>
            <a:r>
              <a:rPr lang="de-DE" dirty="0" err="1"/>
              <a:t>order</a:t>
            </a:r>
            <a:r>
              <a:rPr lang="de-DE" dirty="0"/>
              <a:t> </a:t>
            </a:r>
            <a:r>
              <a:rPr lang="de-DE" dirty="0" err="1"/>
              <a:t>to</a:t>
            </a:r>
            <a:r>
              <a:rPr lang="de-DE" dirty="0"/>
              <a:t> perform a large-</a:t>
            </a:r>
            <a:r>
              <a:rPr lang="de-DE" dirty="0" err="1"/>
              <a:t>scale</a:t>
            </a:r>
            <a:r>
              <a:rPr lang="de-DE" dirty="0"/>
              <a:t> agile </a:t>
            </a:r>
            <a:r>
              <a:rPr lang="de-DE" dirty="0" err="1"/>
              <a:t>transformation</a:t>
            </a:r>
            <a:r>
              <a:rPr lang="de-DE" dirty="0"/>
              <a:t>. </a:t>
            </a:r>
            <a:r>
              <a:rPr lang="en-US" dirty="0"/>
              <a:t>with appropriate people is meant that people need to have internalized the agile mindset, need to </a:t>
            </a:r>
            <a:r>
              <a:rPr lang="de-DE" sz="1200" b="0" i="0" u="none" strike="noStrike" kern="1200" baseline="0" dirty="0" err="1">
                <a:solidFill>
                  <a:schemeClr val="tx1"/>
                </a:solidFill>
                <a:latin typeface="Arial Unicode MS" pitchFamily="34" charset="-128"/>
                <a:ea typeface="+mn-ea"/>
                <a:cs typeface="+mn-cs"/>
              </a:rPr>
              <a:t>be</a:t>
            </a:r>
            <a:endParaRPr lang="de-DE" sz="1200" b="0" i="0" u="none" strike="noStrike" kern="1200" baseline="0" dirty="0">
              <a:solidFill>
                <a:schemeClr val="tx1"/>
              </a:solidFill>
              <a:latin typeface="Arial Unicode MS" pitchFamily="34" charset="-128"/>
              <a:ea typeface="+mn-ea"/>
              <a:cs typeface="+mn-cs"/>
            </a:endParaRPr>
          </a:p>
          <a:p>
            <a:r>
              <a:rPr lang="en-US" sz="1200" b="0" i="0" u="none" strike="noStrike" kern="1200" baseline="0" dirty="0">
                <a:solidFill>
                  <a:schemeClr val="tx1"/>
                </a:solidFill>
                <a:latin typeface="Arial Unicode MS" pitchFamily="34" charset="-128"/>
                <a:ea typeface="+mn-ea"/>
                <a:cs typeface="+mn-cs"/>
              </a:rPr>
              <a:t>fully committed to the process, and need to be willing to work in a cross functional team.</a:t>
            </a:r>
          </a:p>
          <a:p>
            <a:endParaRPr lang="en-US" sz="1200" b="0" i="0" u="none" strike="noStrike" kern="1200" baseline="0" dirty="0">
              <a:solidFill>
                <a:schemeClr val="tx1"/>
              </a:solidFill>
              <a:latin typeface="Arial Unicode MS" pitchFamily="34" charset="-128"/>
              <a:ea typeface="+mn-ea"/>
              <a:cs typeface="+mn-cs"/>
            </a:endParaRPr>
          </a:p>
          <a:p>
            <a:endParaRPr lang="en-US" sz="1200" b="0" i="0" u="none" strike="noStrike" kern="1200" baseline="0" dirty="0">
              <a:solidFill>
                <a:schemeClr val="tx1"/>
              </a:solidFill>
              <a:latin typeface="Arial Unicode MS" pitchFamily="34" charset="-128"/>
              <a:ea typeface="+mn-ea"/>
              <a:cs typeface="+mn-cs"/>
            </a:endParaRPr>
          </a:p>
          <a:p>
            <a:r>
              <a:rPr lang="en-US" sz="1200" b="0" i="0" u="none" strike="noStrike" kern="1200" baseline="0" dirty="0">
                <a:solidFill>
                  <a:schemeClr val="tx1"/>
                </a:solidFill>
                <a:ea typeface="+mn-ea"/>
                <a:cs typeface="+mn-cs"/>
              </a:rPr>
              <a:t>Second lesson learned is that this transformation is a </a:t>
            </a:r>
            <a:r>
              <a:rPr lang="en-US" sz="1200" b="0" i="0" u="none" strike="noStrike" kern="1200" baseline="0" dirty="0">
                <a:solidFill>
                  <a:schemeClr val="tx1"/>
                </a:solidFill>
                <a:latin typeface="Arial Unicode MS" pitchFamily="34" charset="-128"/>
                <a:ea typeface="+mn-ea"/>
                <a:cs typeface="+mn-cs"/>
              </a:rPr>
              <a:t>complex and tedious process which </a:t>
            </a:r>
            <a:r>
              <a:rPr lang="en-US" sz="1200" b="0" i="0" u="none" strike="noStrike" kern="1200" baseline="0" dirty="0">
                <a:solidFill>
                  <a:schemeClr val="tx1"/>
                </a:solidFill>
                <a:ea typeface="+mn-ea"/>
                <a:cs typeface="+mn-cs"/>
              </a:rPr>
              <a:t>requires time for people to be understand and accepted and if</a:t>
            </a:r>
            <a:r>
              <a:rPr lang="en-US" sz="1200" b="0" i="0" u="none" strike="noStrike" kern="1200" baseline="0" dirty="0">
                <a:solidFill>
                  <a:schemeClr val="tx1"/>
                </a:solidFill>
                <a:latin typeface="Arial Unicode MS" pitchFamily="34" charset="-128"/>
                <a:ea typeface="+mn-ea"/>
                <a:cs typeface="+mn-cs"/>
              </a:rPr>
              <a:t> people are not given time to accept the change and deal with</a:t>
            </a:r>
          </a:p>
          <a:p>
            <a:r>
              <a:rPr lang="en-US" sz="1200" b="0" i="0" u="none" strike="noStrike" kern="1200" baseline="0" dirty="0">
                <a:solidFill>
                  <a:schemeClr val="tx1"/>
                </a:solidFill>
                <a:latin typeface="Arial Unicode MS" pitchFamily="34" charset="-128"/>
                <a:ea typeface="+mn-ea"/>
                <a:cs typeface="+mn-cs"/>
              </a:rPr>
              <a:t>the issue, it is more likely to lead to conflict and rejection.</a:t>
            </a: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27</a:t>
            </a:fld>
            <a:endParaRPr lang="de-DE" dirty="0"/>
          </a:p>
        </p:txBody>
      </p:sp>
    </p:spTree>
    <p:extLst>
      <p:ext uri="{BB962C8B-B14F-4D97-AF65-F5344CB8AC3E}">
        <p14:creationId xmlns:p14="http://schemas.microsoft.com/office/powerpoint/2010/main" val="6639014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28</a:t>
            </a:fld>
            <a:endParaRPr lang="de-DE" dirty="0"/>
          </a:p>
        </p:txBody>
      </p:sp>
    </p:spTree>
    <p:extLst>
      <p:ext uri="{BB962C8B-B14F-4D97-AF65-F5344CB8AC3E}">
        <p14:creationId xmlns:p14="http://schemas.microsoft.com/office/powerpoint/2010/main" val="3405030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Tx/>
              <a:buNone/>
            </a:pPr>
            <a:r>
              <a:rPr lang="de-DE" dirty="0" err="1"/>
              <a:t>To</a:t>
            </a:r>
            <a:r>
              <a:rPr lang="de-DE" dirty="0"/>
              <a:t> </a:t>
            </a:r>
            <a:r>
              <a:rPr lang="de-DE" dirty="0" err="1"/>
              <a:t>the</a:t>
            </a:r>
            <a:r>
              <a:rPr lang="de-DE" dirty="0"/>
              <a:t> </a:t>
            </a:r>
            <a:r>
              <a:rPr lang="de-DE" dirty="0" err="1"/>
              <a:t>key</a:t>
            </a:r>
            <a:r>
              <a:rPr lang="de-DE" dirty="0"/>
              <a:t> </a:t>
            </a:r>
            <a:r>
              <a:rPr lang="de-DE" dirty="0" err="1"/>
              <a:t>findings</a:t>
            </a:r>
            <a:r>
              <a:rPr lang="de-DE" dirty="0"/>
              <a:t>:</a:t>
            </a:r>
          </a:p>
          <a:p>
            <a:pPr marL="0" indent="0">
              <a:buFontTx/>
              <a:buNone/>
            </a:pP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29</a:t>
            </a:fld>
            <a:endParaRPr lang="de-DE" dirty="0"/>
          </a:p>
        </p:txBody>
      </p:sp>
    </p:spTree>
    <p:extLst>
      <p:ext uri="{BB962C8B-B14F-4D97-AF65-F5344CB8AC3E}">
        <p14:creationId xmlns:p14="http://schemas.microsoft.com/office/powerpoint/2010/main" val="16050521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Arial Unicode MS" pitchFamily="34" charset="-128"/>
                <a:ea typeface="+mn-ea"/>
                <a:cs typeface="+mn-cs"/>
              </a:rPr>
              <a:t>In this part, the threats to the validity and how they have been addressed are discussed according to the</a:t>
            </a:r>
          </a:p>
          <a:p>
            <a:r>
              <a:rPr lang="en-US" sz="1200" b="0" i="0" u="none" strike="noStrike" kern="1200" baseline="0" dirty="0">
                <a:solidFill>
                  <a:schemeClr val="tx1"/>
                </a:solidFill>
                <a:latin typeface="Arial Unicode MS" pitchFamily="34" charset="-128"/>
                <a:ea typeface="+mn-ea"/>
                <a:cs typeface="+mn-cs"/>
              </a:rPr>
              <a:t>recommended scheme by </a:t>
            </a:r>
            <a:r>
              <a:rPr lang="en-US" sz="1200" b="0" i="0" u="none" strike="noStrike" kern="1200" baseline="0" dirty="0" err="1">
                <a:solidFill>
                  <a:schemeClr val="tx1"/>
                </a:solidFill>
                <a:latin typeface="Arial Unicode MS" pitchFamily="34" charset="-128"/>
                <a:ea typeface="+mn-ea"/>
                <a:cs typeface="+mn-cs"/>
              </a:rPr>
              <a:t>Runeson</a:t>
            </a:r>
            <a:r>
              <a:rPr lang="en-US" sz="1200" b="0" i="0" u="none" strike="noStrike" kern="1200" baseline="0" dirty="0">
                <a:solidFill>
                  <a:schemeClr val="tx1"/>
                </a:solidFill>
                <a:latin typeface="Arial Unicode MS" pitchFamily="34" charset="-128"/>
                <a:ea typeface="+mn-ea"/>
                <a:cs typeface="+mn-cs"/>
              </a:rPr>
              <a:t> &amp; </a:t>
            </a:r>
            <a:r>
              <a:rPr lang="en-US" sz="1200" b="0" i="0" u="none" strike="noStrike" kern="1200" baseline="0" dirty="0" err="1">
                <a:solidFill>
                  <a:schemeClr val="tx1"/>
                </a:solidFill>
                <a:latin typeface="Arial Unicode MS" pitchFamily="34" charset="-128"/>
                <a:ea typeface="+mn-ea"/>
                <a:cs typeface="+mn-cs"/>
              </a:rPr>
              <a:t>Höst</a:t>
            </a:r>
            <a:r>
              <a:rPr lang="en-US" sz="1200" b="0" i="0" u="none" strike="noStrike" kern="1200" baseline="0" dirty="0">
                <a:solidFill>
                  <a:schemeClr val="tx1"/>
                </a:solidFill>
                <a:latin typeface="Arial Unicode MS" pitchFamily="34" charset="-128"/>
                <a:ea typeface="+mn-ea"/>
                <a:cs typeface="+mn-cs"/>
              </a:rPr>
              <a:t> [37]. </a:t>
            </a:r>
          </a:p>
          <a:p>
            <a:r>
              <a:rPr lang="en-US" sz="1200" b="0" i="0" u="none" strike="noStrike" kern="1200" baseline="0" dirty="0">
                <a:solidFill>
                  <a:schemeClr val="tx1"/>
                </a:solidFill>
                <a:latin typeface="Arial Unicode MS" pitchFamily="34" charset="-128"/>
                <a:ea typeface="+mn-ea"/>
                <a:cs typeface="+mn-cs"/>
              </a:rPr>
              <a:t>Accordingly, four distinctions of validity </a:t>
            </a:r>
            <a:r>
              <a:rPr lang="de-DE" sz="1200" b="0" i="0" u="none" strike="noStrike" kern="1200" baseline="0" dirty="0" err="1">
                <a:solidFill>
                  <a:schemeClr val="tx1"/>
                </a:solidFill>
                <a:latin typeface="Arial Unicode MS" pitchFamily="34" charset="-128"/>
                <a:ea typeface="+mn-ea"/>
                <a:cs typeface="+mn-cs"/>
              </a:rPr>
              <a:t>can</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be</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made</a:t>
            </a:r>
            <a:r>
              <a:rPr lang="de-DE" sz="1200" b="0" i="0" u="none" strike="noStrike" kern="1200" baseline="0" dirty="0">
                <a:solidFill>
                  <a:schemeClr val="tx1"/>
                </a:solidFill>
                <a:latin typeface="Arial Unicode MS" pitchFamily="34" charset="-128"/>
                <a:ea typeface="+mn-ea"/>
                <a:cs typeface="+mn-cs"/>
              </a:rPr>
              <a:t>.</a:t>
            </a:r>
          </a:p>
          <a:p>
            <a:r>
              <a:rPr lang="en-US" sz="1200" b="0" i="0" u="none" strike="noStrike" kern="1200" baseline="0" dirty="0">
                <a:solidFill>
                  <a:schemeClr val="tx1"/>
                </a:solidFill>
                <a:latin typeface="Arial Unicode MS" pitchFamily="34" charset="-128"/>
                <a:ea typeface="+mn-ea"/>
                <a:cs typeface="+mn-cs"/>
              </a:rPr>
              <a:t>Construct:</a:t>
            </a:r>
          </a:p>
          <a:p>
            <a:r>
              <a:rPr lang="en-US" sz="1200" b="0" i="0" u="none" strike="noStrike" kern="1200" baseline="0" dirty="0">
                <a:solidFill>
                  <a:schemeClr val="tx1"/>
                </a:solidFill>
                <a:latin typeface="Arial Unicode MS" pitchFamily="34" charset="-128"/>
                <a:ea typeface="+mn-ea"/>
                <a:cs typeface="+mn-cs"/>
              </a:rPr>
              <a:t>This validity aspect addresses the degree to which the examined measures actually reflect what the researcher intended and what he actually examined.</a:t>
            </a:r>
          </a:p>
          <a:p>
            <a:r>
              <a:rPr lang="en-US" sz="1200" b="0" i="0" u="none" strike="noStrike" kern="1200" baseline="0" dirty="0">
                <a:solidFill>
                  <a:schemeClr val="tx1"/>
                </a:solidFill>
                <a:ea typeface="+mn-ea"/>
                <a:cs typeface="+mn-cs"/>
              </a:rPr>
              <a:t>Internal:</a:t>
            </a:r>
          </a:p>
          <a:p>
            <a:r>
              <a:rPr lang="en-US" sz="1200" b="0" i="0" u="none" strike="noStrike" kern="1200" baseline="0" dirty="0">
                <a:solidFill>
                  <a:schemeClr val="tx1"/>
                </a:solidFill>
                <a:latin typeface="Arial Unicode MS" pitchFamily="34" charset="-128"/>
                <a:ea typeface="+mn-ea"/>
                <a:cs typeface="+mn-cs"/>
              </a:rPr>
              <a:t>This aspect should be addressed when examining causal relations. This can be a threat to the thesis’ validity when the investigated factor is also affected by a third factor, which is not known or the researches is not aware of.</a:t>
            </a:r>
          </a:p>
          <a:p>
            <a:r>
              <a:rPr lang="en-US" sz="1200" b="0" i="0" u="none" strike="noStrike" kern="1200" baseline="0" dirty="0">
                <a:solidFill>
                  <a:schemeClr val="tx1"/>
                </a:solidFill>
                <a:ea typeface="+mn-ea"/>
                <a:cs typeface="+mn-cs"/>
              </a:rPr>
              <a:t>External:</a:t>
            </a:r>
          </a:p>
          <a:p>
            <a:r>
              <a:rPr lang="en-US" sz="1200" b="0" i="0" u="none" strike="noStrike" kern="1200" baseline="0" dirty="0">
                <a:solidFill>
                  <a:schemeClr val="tx1"/>
                </a:solidFill>
                <a:latin typeface="Arial Unicode MS" pitchFamily="34" charset="-128"/>
                <a:ea typeface="+mn-ea"/>
                <a:cs typeface="+mn-cs"/>
              </a:rPr>
              <a:t>External validity concerns the degree to which the findings can be generalized and to which the findings are of interest to people not included in the investigated </a:t>
            </a:r>
            <a:r>
              <a:rPr lang="de-DE" sz="1200" b="0" i="0" u="none" strike="noStrike" kern="1200" baseline="0" dirty="0" err="1">
                <a:solidFill>
                  <a:schemeClr val="tx1"/>
                </a:solidFill>
                <a:latin typeface="Arial Unicode MS" pitchFamily="34" charset="-128"/>
                <a:ea typeface="+mn-ea"/>
                <a:cs typeface="+mn-cs"/>
              </a:rPr>
              <a:t>case</a:t>
            </a:r>
            <a:r>
              <a:rPr lang="de-DE" sz="1200" b="0" i="0" u="none" strike="noStrike" kern="1200" baseline="0" dirty="0">
                <a:solidFill>
                  <a:schemeClr val="tx1"/>
                </a:solidFill>
                <a:latin typeface="Arial Unicode MS" pitchFamily="34" charset="-128"/>
                <a:ea typeface="+mn-ea"/>
                <a:cs typeface="+mn-cs"/>
              </a:rPr>
              <a:t>.</a:t>
            </a:r>
          </a:p>
          <a:p>
            <a:r>
              <a:rPr lang="en-US" sz="1200" b="0" i="0" u="none" strike="noStrike" kern="1200" baseline="0" dirty="0">
                <a:solidFill>
                  <a:schemeClr val="tx1"/>
                </a:solidFill>
                <a:latin typeface="Arial Unicode MS" pitchFamily="34" charset="-128"/>
                <a:ea typeface="+mn-ea"/>
                <a:cs typeface="+mn-cs"/>
              </a:rPr>
              <a:t>As this thesis analyzes occurring success factors, challenges, barriers, lessons</a:t>
            </a:r>
          </a:p>
          <a:p>
            <a:r>
              <a:rPr lang="en-US" sz="1200" b="0" i="0" u="none" strike="noStrike" kern="1200" baseline="0" dirty="0">
                <a:solidFill>
                  <a:schemeClr val="tx1"/>
                </a:solidFill>
                <a:latin typeface="Arial Unicode MS" pitchFamily="34" charset="-128"/>
                <a:ea typeface="+mn-ea"/>
                <a:cs typeface="+mn-cs"/>
              </a:rPr>
              <a:t>learned, and the impacts on the organization, which can emerge during an agile transformation,</a:t>
            </a:r>
          </a:p>
          <a:p>
            <a:r>
              <a:rPr lang="en-US" sz="1200" b="0" i="0" u="none" strike="noStrike" kern="1200" baseline="0" dirty="0">
                <a:solidFill>
                  <a:schemeClr val="tx1"/>
                </a:solidFill>
                <a:latin typeface="Arial Unicode MS" pitchFamily="34" charset="-128"/>
                <a:ea typeface="+mn-ea"/>
                <a:cs typeface="+mn-cs"/>
              </a:rPr>
              <a:t>the results can be generalized for any organizational member intending to initiate</a:t>
            </a:r>
          </a:p>
          <a:p>
            <a:r>
              <a:rPr lang="en-US" sz="1200" b="0" i="0" u="none" strike="noStrike" kern="1200" baseline="0" dirty="0">
                <a:solidFill>
                  <a:schemeClr val="tx1"/>
                </a:solidFill>
                <a:latin typeface="Arial Unicode MS" pitchFamily="34" charset="-128"/>
                <a:ea typeface="+mn-ea"/>
                <a:cs typeface="+mn-cs"/>
              </a:rPr>
              <a:t>or currently undergoing an agile transformation within their organization. The analysis</a:t>
            </a:r>
          </a:p>
          <a:p>
            <a:r>
              <a:rPr lang="en-US" sz="1200" b="0" i="0" u="none" strike="noStrike" kern="1200" baseline="0" dirty="0">
                <a:solidFill>
                  <a:schemeClr val="tx1"/>
                </a:solidFill>
                <a:latin typeface="Arial Unicode MS" pitchFamily="34" charset="-128"/>
                <a:ea typeface="+mn-ea"/>
                <a:cs typeface="+mn-cs"/>
              </a:rPr>
              <a:t>of the current state and the target state can be used as a framework and applied to any</a:t>
            </a:r>
          </a:p>
          <a:p>
            <a:r>
              <a:rPr lang="en-US" sz="1200" b="0" i="0" u="none" strike="noStrike" kern="1200" baseline="0" dirty="0">
                <a:solidFill>
                  <a:schemeClr val="tx1"/>
                </a:solidFill>
                <a:latin typeface="Arial Unicode MS" pitchFamily="34" charset="-128"/>
                <a:ea typeface="+mn-ea"/>
                <a:cs typeface="+mn-cs"/>
              </a:rPr>
              <a:t>organization currently undergoing an agile transformation.</a:t>
            </a:r>
            <a:endParaRPr lang="de-DE" sz="1200" b="0" i="0" u="none" strike="noStrike" kern="1200" baseline="0" dirty="0">
              <a:solidFill>
                <a:schemeClr val="tx1"/>
              </a:solidFill>
              <a:latin typeface="Arial Unicode MS" pitchFamily="34" charset="-128"/>
              <a:ea typeface="+mn-ea"/>
              <a:cs typeface="+mn-cs"/>
            </a:endParaRPr>
          </a:p>
          <a:p>
            <a:r>
              <a:rPr lang="de-DE" sz="1200" b="0" i="0" u="none" strike="noStrike" kern="1200" baseline="0" dirty="0" err="1">
                <a:solidFill>
                  <a:schemeClr val="tx1"/>
                </a:solidFill>
                <a:ea typeface="+mn-ea"/>
                <a:cs typeface="+mn-cs"/>
              </a:rPr>
              <a:t>Reliabilty</a:t>
            </a:r>
            <a:r>
              <a:rPr lang="de-DE" sz="1200" b="0" i="0" u="none" strike="noStrike" kern="1200" baseline="0" dirty="0">
                <a:solidFill>
                  <a:schemeClr val="tx1"/>
                </a:solidFill>
                <a:ea typeface="+mn-ea"/>
                <a:cs typeface="+mn-cs"/>
              </a:rPr>
              <a:t>:</a:t>
            </a:r>
          </a:p>
          <a:p>
            <a:r>
              <a:rPr lang="en-US" sz="1200" b="0" i="0" u="none" strike="noStrike" kern="1200" baseline="0" dirty="0">
                <a:solidFill>
                  <a:schemeClr val="tx1"/>
                </a:solidFill>
                <a:latin typeface="Arial Unicode MS" pitchFamily="34" charset="-128"/>
                <a:ea typeface="+mn-ea"/>
                <a:cs typeface="+mn-cs"/>
              </a:rPr>
              <a:t>This aspect addresses the degree to which the analyzed data depends on a researcher. Accordingly, the results of another researcher conducting the same study should </a:t>
            </a:r>
            <a:r>
              <a:rPr lang="de-DE" sz="1200" b="0" i="0" u="none" strike="noStrike" kern="1200" baseline="0" dirty="0" err="1">
                <a:solidFill>
                  <a:schemeClr val="tx1"/>
                </a:solidFill>
                <a:latin typeface="Arial Unicode MS" pitchFamily="34" charset="-128"/>
                <a:ea typeface="+mn-ea"/>
                <a:cs typeface="+mn-cs"/>
              </a:rPr>
              <a:t>be</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the</a:t>
            </a:r>
            <a:r>
              <a:rPr lang="de-DE" sz="1200" b="0" i="0" u="none" strike="noStrike" kern="1200" baseline="0" dirty="0">
                <a:solidFill>
                  <a:schemeClr val="tx1"/>
                </a:solidFill>
                <a:latin typeface="Arial Unicode MS" pitchFamily="34" charset="-128"/>
                <a:ea typeface="+mn-ea"/>
                <a:cs typeface="+mn-cs"/>
              </a:rPr>
              <a:t> same. </a:t>
            </a:r>
            <a:r>
              <a:rPr lang="en-US" sz="1200" b="0" i="0" u="none" strike="noStrike" kern="1200" baseline="0" dirty="0">
                <a:solidFill>
                  <a:schemeClr val="tx1"/>
                </a:solidFill>
                <a:latin typeface="Arial Unicode MS" pitchFamily="34" charset="-128"/>
                <a:ea typeface="+mn-ea"/>
                <a:cs typeface="+mn-cs"/>
              </a:rPr>
              <a:t>Since this study relies on interviews and therefore subjective opinions,</a:t>
            </a:r>
          </a:p>
          <a:p>
            <a:r>
              <a:rPr lang="en-US" sz="1200" b="0" i="0" u="none" strike="noStrike" kern="1200" baseline="0" dirty="0">
                <a:solidFill>
                  <a:schemeClr val="tx1"/>
                </a:solidFill>
                <a:latin typeface="Arial Unicode MS" pitchFamily="34" charset="-128"/>
                <a:ea typeface="+mn-ea"/>
                <a:cs typeface="+mn-cs"/>
              </a:rPr>
              <a:t>conducting this study at a different organization can not guarantee same results. This is</a:t>
            </a:r>
          </a:p>
          <a:p>
            <a:r>
              <a:rPr lang="en-US" sz="1200" b="0" i="0" u="none" strike="noStrike" kern="1200" baseline="0" dirty="0">
                <a:solidFill>
                  <a:schemeClr val="tx1"/>
                </a:solidFill>
                <a:latin typeface="Arial Unicode MS" pitchFamily="34" charset="-128"/>
                <a:ea typeface="+mn-ea"/>
                <a:cs typeface="+mn-cs"/>
              </a:rPr>
              <a:t>because another organization can have a different maturity of business agility, different</a:t>
            </a:r>
          </a:p>
          <a:p>
            <a:r>
              <a:rPr lang="en-US" sz="1200" b="0" i="0" u="none" strike="noStrike" kern="1200" baseline="0" dirty="0">
                <a:solidFill>
                  <a:schemeClr val="tx1"/>
                </a:solidFill>
                <a:latin typeface="Arial Unicode MS" pitchFamily="34" charset="-128"/>
                <a:ea typeface="+mn-ea"/>
                <a:cs typeface="+mn-cs"/>
              </a:rPr>
              <a:t>employees with different cultures and mindsets, and a different approach for initiating the</a:t>
            </a: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30</a:t>
            </a:fld>
            <a:endParaRPr lang="de-DE" dirty="0"/>
          </a:p>
        </p:txBody>
      </p:sp>
    </p:spTree>
    <p:extLst>
      <p:ext uri="{BB962C8B-B14F-4D97-AF65-F5344CB8AC3E}">
        <p14:creationId xmlns:p14="http://schemas.microsoft.com/office/powerpoint/2010/main" val="3122063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Arial Unicode MS" pitchFamily="34" charset="-128"/>
                <a:ea typeface="+mn-ea"/>
                <a:cs typeface="+mn-cs"/>
              </a:rPr>
              <a:t>So, four topics were identified that demand for further examination.</a:t>
            </a:r>
          </a:p>
          <a:p>
            <a:endParaRPr lang="en-US" sz="1200" b="0" i="0" u="none" strike="noStrike" kern="1200" baseline="0" dirty="0">
              <a:solidFill>
                <a:schemeClr val="tx1"/>
              </a:solidFill>
              <a:latin typeface="Arial Unicode MS" pitchFamily="34" charset="-128"/>
              <a:ea typeface="+mn-ea"/>
              <a:cs typeface="+mn-cs"/>
            </a:endParaRPr>
          </a:p>
          <a:p>
            <a:r>
              <a:rPr lang="en-US" sz="1200" b="0" i="0" u="none" strike="noStrike" kern="1200" baseline="0" dirty="0">
                <a:solidFill>
                  <a:schemeClr val="tx1"/>
                </a:solidFill>
                <a:latin typeface="Arial Unicode MS" pitchFamily="34" charset="-128"/>
                <a:ea typeface="+mn-ea"/>
                <a:cs typeface="+mn-cs"/>
              </a:rPr>
              <a:t>First, since the large-scale agile transformation of the German online retailer is still ongoing,</a:t>
            </a:r>
          </a:p>
          <a:p>
            <a:r>
              <a:rPr lang="en-US" sz="1200" b="0" i="0" u="none" strike="noStrike" kern="1200" baseline="0" dirty="0">
                <a:solidFill>
                  <a:schemeClr val="tx1"/>
                </a:solidFill>
                <a:latin typeface="Arial Unicode MS" pitchFamily="34" charset="-128"/>
                <a:ea typeface="+mn-ea"/>
                <a:cs typeface="+mn-cs"/>
              </a:rPr>
              <a:t>further investigation of this transformation process might be of great importance.</a:t>
            </a:r>
          </a:p>
          <a:p>
            <a:r>
              <a:rPr lang="en-US" sz="1200" b="0" i="0" u="none" strike="noStrike" kern="1200" baseline="0" dirty="0">
                <a:solidFill>
                  <a:schemeClr val="tx1"/>
                </a:solidFill>
                <a:latin typeface="Arial Unicode MS" pitchFamily="34" charset="-128"/>
                <a:ea typeface="+mn-ea"/>
                <a:cs typeface="+mn-cs"/>
              </a:rPr>
              <a:t>One should analyze how their transformation process proceeded in the future and whether</a:t>
            </a:r>
          </a:p>
          <a:p>
            <a:r>
              <a:rPr lang="en-US" sz="1200" b="0" i="0" u="none" strike="noStrike" kern="1200" baseline="0" dirty="0">
                <a:solidFill>
                  <a:schemeClr val="tx1"/>
                </a:solidFill>
                <a:latin typeface="Arial Unicode MS" pitchFamily="34" charset="-128"/>
                <a:ea typeface="+mn-ea"/>
                <a:cs typeface="+mn-cs"/>
              </a:rPr>
              <a:t>they have reached their reported target state or whether the actual target state represents</a:t>
            </a:r>
          </a:p>
          <a:p>
            <a:r>
              <a:rPr lang="en-US" sz="1200" b="0" i="0" u="none" strike="noStrike" kern="1200" baseline="0" dirty="0">
                <a:solidFill>
                  <a:schemeClr val="tx1"/>
                </a:solidFill>
                <a:latin typeface="Arial Unicode MS" pitchFamily="34" charset="-128"/>
                <a:ea typeface="+mn-ea"/>
                <a:cs typeface="+mn-cs"/>
              </a:rPr>
              <a:t>the target state of the future. </a:t>
            </a:r>
          </a:p>
          <a:p>
            <a:r>
              <a:rPr lang="en-US" sz="1200" b="0" i="0" u="none" strike="noStrike" kern="1200" baseline="0" dirty="0">
                <a:solidFill>
                  <a:schemeClr val="tx1"/>
                </a:solidFill>
                <a:latin typeface="Arial Unicode MS" pitchFamily="34" charset="-128"/>
                <a:ea typeface="+mn-ea"/>
                <a:cs typeface="+mn-cs"/>
              </a:rPr>
              <a:t>Second, more research should be conducted on the impact of</a:t>
            </a:r>
          </a:p>
          <a:p>
            <a:r>
              <a:rPr lang="en-US" sz="1200" b="0" i="0" u="none" strike="noStrike" kern="1200" baseline="0" dirty="0">
                <a:solidFill>
                  <a:schemeClr val="tx1"/>
                </a:solidFill>
                <a:latin typeface="Arial Unicode MS" pitchFamily="34" charset="-128"/>
                <a:ea typeface="+mn-ea"/>
                <a:cs typeface="+mn-cs"/>
              </a:rPr>
              <a:t>the large-scale agile transformation since this thesis identified impacts not mentioned in</a:t>
            </a:r>
          </a:p>
          <a:p>
            <a:r>
              <a:rPr lang="en-US" sz="1200" b="0" i="0" u="none" strike="noStrike" kern="1200" baseline="0" dirty="0">
                <a:solidFill>
                  <a:schemeClr val="tx1"/>
                </a:solidFill>
                <a:latin typeface="Arial Unicode MS" pitchFamily="34" charset="-128"/>
                <a:ea typeface="+mn-ea"/>
                <a:cs typeface="+mn-cs"/>
              </a:rPr>
              <a:t>other literature. </a:t>
            </a:r>
          </a:p>
          <a:p>
            <a:r>
              <a:rPr lang="en-US" sz="1200" b="0" i="0" u="none" strike="noStrike" kern="1200" baseline="0" dirty="0">
                <a:solidFill>
                  <a:schemeClr val="tx1"/>
                </a:solidFill>
                <a:latin typeface="Arial Unicode MS" pitchFamily="34" charset="-128"/>
                <a:ea typeface="+mn-ea"/>
                <a:cs typeface="+mn-cs"/>
              </a:rPr>
              <a:t>Third, more research should be conducted on challenges and success factors</a:t>
            </a:r>
          </a:p>
          <a:p>
            <a:r>
              <a:rPr lang="en-US" sz="1200" b="0" i="0" u="none" strike="noStrike" kern="1200" baseline="0" dirty="0">
                <a:solidFill>
                  <a:schemeClr val="tx1"/>
                </a:solidFill>
                <a:latin typeface="Arial Unicode MS" pitchFamily="34" charset="-128"/>
                <a:ea typeface="+mn-ea"/>
                <a:cs typeface="+mn-cs"/>
              </a:rPr>
              <a:t>that emerge due to large-scale agile transformation and whether the organization was</a:t>
            </a:r>
          </a:p>
          <a:p>
            <a:r>
              <a:rPr lang="en-US" sz="1200" b="0" i="0" u="none" strike="noStrike" kern="1200" baseline="0" dirty="0">
                <a:solidFill>
                  <a:schemeClr val="tx1"/>
                </a:solidFill>
                <a:latin typeface="Arial Unicode MS" pitchFamily="34" charset="-128"/>
                <a:ea typeface="+mn-ea"/>
                <a:cs typeface="+mn-cs"/>
              </a:rPr>
              <a:t>able to overcome their reported challenges and how to overcome these challenges. Also, since new challenges are emerging continuously, although there is already a great amount of literature on this topic, attention should be still paid on this.</a:t>
            </a:r>
          </a:p>
          <a:p>
            <a:r>
              <a:rPr lang="en-US" sz="1200" b="0" i="0" u="none" strike="noStrike" kern="1200" baseline="0" dirty="0">
                <a:solidFill>
                  <a:schemeClr val="tx1"/>
                </a:solidFill>
                <a:latin typeface="Arial Unicode MS" pitchFamily="34" charset="-128"/>
                <a:ea typeface="+mn-ea"/>
                <a:cs typeface="+mn-cs"/>
              </a:rPr>
              <a:t>Fourth, since this thesis provides a framework to measure the agility maturity by means of categories, it would be</a:t>
            </a:r>
          </a:p>
          <a:p>
            <a:r>
              <a:rPr lang="en-US" sz="1200" b="0" i="0" u="none" strike="noStrike" kern="1200" baseline="0" dirty="0">
                <a:solidFill>
                  <a:schemeClr val="tx1"/>
                </a:solidFill>
                <a:latin typeface="Arial Unicode MS" pitchFamily="34" charset="-128"/>
                <a:ea typeface="+mn-ea"/>
                <a:cs typeface="+mn-cs"/>
              </a:rPr>
              <a:t>of great value if more research is conducted on this topic in order to make the large-scale</a:t>
            </a:r>
          </a:p>
          <a:p>
            <a:r>
              <a:rPr lang="en-US" sz="1200" b="0" i="0" u="none" strike="noStrike" kern="1200" baseline="0" dirty="0">
                <a:solidFill>
                  <a:schemeClr val="tx1"/>
                </a:solidFill>
                <a:latin typeface="Arial Unicode MS" pitchFamily="34" charset="-128"/>
                <a:ea typeface="+mn-ea"/>
                <a:cs typeface="+mn-cs"/>
              </a:rPr>
              <a:t>agile transformation measurable and comparable. Because, although the agility maturity of each</a:t>
            </a:r>
          </a:p>
          <a:p>
            <a:r>
              <a:rPr lang="en-US" sz="1200" b="0" i="0" u="none" strike="noStrike" kern="1200" baseline="0" dirty="0">
                <a:solidFill>
                  <a:schemeClr val="tx1"/>
                </a:solidFill>
                <a:latin typeface="Arial Unicode MS" pitchFamily="34" charset="-128"/>
                <a:ea typeface="+mn-ea"/>
                <a:cs typeface="+mn-cs"/>
              </a:rPr>
              <a:t>category was examined, no general statement could be made as to whether the company</a:t>
            </a:r>
          </a:p>
          <a:p>
            <a:r>
              <a:rPr lang="en-US" sz="1200" b="0" i="0" u="none" strike="noStrike" kern="1200" baseline="0" dirty="0">
                <a:solidFill>
                  <a:schemeClr val="tx1"/>
                </a:solidFill>
                <a:latin typeface="Arial Unicode MS" pitchFamily="34" charset="-128"/>
                <a:ea typeface="+mn-ea"/>
                <a:cs typeface="+mn-cs"/>
              </a:rPr>
              <a:t>can now be described as an agile organization or not.</a:t>
            </a: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32</a:t>
            </a:fld>
            <a:endParaRPr lang="de-DE" dirty="0"/>
          </a:p>
        </p:txBody>
      </p:sp>
    </p:spTree>
    <p:extLst>
      <p:ext uri="{BB962C8B-B14F-4D97-AF65-F5344CB8AC3E}">
        <p14:creationId xmlns:p14="http://schemas.microsoft.com/office/powerpoint/2010/main" val="1703654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35</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sz="1200" kern="1200" dirty="0">
                <a:solidFill>
                  <a:schemeClr val="tx1"/>
                </a:solidFill>
                <a:effectLst/>
                <a:latin typeface="Arial Unicode MS" pitchFamily="34" charset="-128"/>
                <a:ea typeface="+mn-ea"/>
                <a:cs typeface="+mn-cs"/>
              </a:rPr>
              <a:t>Competitors develop new products and services using digital technologies</a:t>
            </a:r>
          </a:p>
          <a:p>
            <a:pPr marL="171450" indent="-171450">
              <a:buFontTx/>
              <a:buChar char="-"/>
            </a:pPr>
            <a:r>
              <a:rPr lang="en-GB" sz="1200" kern="1200" dirty="0">
                <a:solidFill>
                  <a:schemeClr val="tx1"/>
                </a:solidFill>
                <a:effectLst/>
                <a:latin typeface="Arial Unicode MS" pitchFamily="34" charset="-128"/>
                <a:ea typeface="+mn-ea"/>
                <a:cs typeface="+mn-cs"/>
              </a:rPr>
              <a:t>Thus…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Unicode MS" pitchFamily="34" charset="-128"/>
                <a:ea typeface="+mn-ea"/>
                <a:cs typeface="+mn-cs"/>
              </a:rPr>
              <a:t>One popular option to address this challenges is to introduce agile methods</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Unicode MS" pitchFamily="34" charset="-128"/>
                <a:ea typeface="+mn-ea"/>
                <a:cs typeface="+mn-cs"/>
              </a:rPr>
              <a:t>agile methods promise higher </a:t>
            </a:r>
            <a:r>
              <a:rPr lang="en-GB" sz="1200" kern="1200" dirty="0" err="1">
                <a:solidFill>
                  <a:schemeClr val="tx1"/>
                </a:solidFill>
                <a:effectLst/>
                <a:latin typeface="Arial Unicode MS" pitchFamily="34" charset="-128"/>
                <a:ea typeface="+mn-ea"/>
                <a:cs typeface="+mn-cs"/>
              </a:rPr>
              <a:t>quali</a:t>
            </a:r>
            <a:r>
              <a:rPr lang="de-DE" sz="1200" b="0" i="0" u="none" strike="noStrike" kern="1200" baseline="0" dirty="0" err="1">
                <a:solidFill>
                  <a:schemeClr val="tx1"/>
                </a:solidFill>
                <a:latin typeface="Arial Unicode MS" pitchFamily="34" charset="-128"/>
                <a:ea typeface="+mn-ea"/>
                <a:cs typeface="+mn-cs"/>
              </a:rPr>
              <a:t>ty</a:t>
            </a:r>
            <a:r>
              <a:rPr lang="de-DE" sz="1200" b="0" i="0" u="none" strike="noStrike" kern="1200" baseline="0" dirty="0">
                <a:solidFill>
                  <a:schemeClr val="tx1"/>
                </a:solidFill>
                <a:latin typeface="Arial Unicode MS" pitchFamily="34" charset="-128"/>
                <a:ea typeface="+mn-ea"/>
                <a:cs typeface="+mn-cs"/>
              </a:rPr>
              <a:t> in </a:t>
            </a:r>
            <a:r>
              <a:rPr lang="de-DE" sz="1200" b="0" i="0" u="none" strike="noStrike" kern="1200" baseline="0" dirty="0" err="1">
                <a:solidFill>
                  <a:schemeClr val="tx1"/>
                </a:solidFill>
                <a:latin typeface="Arial Unicode MS" pitchFamily="34" charset="-128"/>
                <a:ea typeface="+mn-ea"/>
                <a:cs typeface="+mn-cs"/>
              </a:rPr>
              <a:t>products</a:t>
            </a:r>
            <a:r>
              <a:rPr lang="de-DE" sz="1200" b="0" i="0" u="none" strike="noStrike" kern="1200" baseline="0" dirty="0">
                <a:solidFill>
                  <a:schemeClr val="tx1"/>
                </a:solidFill>
                <a:latin typeface="Arial Unicode MS" pitchFamily="34" charset="-128"/>
                <a:ea typeface="+mn-ea"/>
                <a:cs typeface="+mn-cs"/>
              </a:rPr>
              <a:t> and </a:t>
            </a:r>
            <a:r>
              <a:rPr lang="de-DE" sz="1200" b="0" i="0" u="none" strike="noStrike" kern="1200" baseline="0" dirty="0" err="1">
                <a:solidFill>
                  <a:schemeClr val="tx1"/>
                </a:solidFill>
                <a:latin typeface="Arial Unicode MS" pitchFamily="34" charset="-128"/>
                <a:ea typeface="+mn-ea"/>
                <a:cs typeface="+mn-cs"/>
              </a:rPr>
              <a:t>higher</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customer</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satisfaction</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by</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short</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iterations</a:t>
            </a:r>
            <a:r>
              <a:rPr lang="de-DE" sz="1200" b="0" i="0" u="none" strike="noStrike" kern="1200" baseline="0" dirty="0">
                <a:solidFill>
                  <a:schemeClr val="tx1"/>
                </a:solidFill>
                <a:latin typeface="Arial Unicode MS" pitchFamily="34" charset="-128"/>
                <a:ea typeface="+mn-ea"/>
                <a:cs typeface="+mn-cs"/>
              </a:rPr>
              <a:t> and </a:t>
            </a:r>
            <a:r>
              <a:rPr lang="de-DE" sz="1200" b="0" i="0" u="none" strike="noStrike" kern="1200" baseline="0" dirty="0" err="1">
                <a:solidFill>
                  <a:schemeClr val="tx1"/>
                </a:solidFill>
                <a:latin typeface="Arial Unicode MS" pitchFamily="34" charset="-128"/>
                <a:ea typeface="+mn-ea"/>
                <a:cs typeface="+mn-cs"/>
              </a:rPr>
              <a:t>continous</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delivery</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active</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customer</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involvement</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deals</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better</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with</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changing</a:t>
            </a:r>
            <a:r>
              <a:rPr lang="de-DE" sz="1200" b="0" i="0" u="none" strike="noStrike" kern="1200" baseline="0" dirty="0">
                <a:solidFill>
                  <a:schemeClr val="tx1"/>
                </a:solidFill>
                <a:latin typeface="Arial Unicode MS" pitchFamily="34" charset="-128"/>
                <a:ea typeface="+mn-ea"/>
                <a:cs typeface="+mn-cs"/>
              </a:rPr>
              <a:t> </a:t>
            </a:r>
            <a:r>
              <a:rPr lang="de-DE" sz="1200" b="0" i="0" u="none" strike="noStrike" kern="1200" baseline="0" dirty="0" err="1">
                <a:solidFill>
                  <a:schemeClr val="tx1"/>
                </a:solidFill>
                <a:latin typeface="Arial Unicode MS" pitchFamily="34" charset="-128"/>
                <a:ea typeface="+mn-ea"/>
                <a:cs typeface="+mn-cs"/>
              </a:rPr>
              <a:t>requirements</a:t>
            </a:r>
            <a:endParaRPr lang="de-DE" sz="1200" b="0" i="0" u="none" strike="noStrike" kern="1200" baseline="0" dirty="0">
              <a:solidFill>
                <a:schemeClr val="tx1"/>
              </a:solidFill>
              <a:latin typeface="Arial Unicode MS" pitchFamily="34" charset="-128"/>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effectLst/>
              <a:latin typeface="Arial Unicode MS" pitchFamily="34" charset="-128"/>
              <a:ea typeface="+mn-ea"/>
              <a:cs typeface="+mn-cs"/>
            </a:endParaRP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3419079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Next </a:t>
            </a:r>
            <a:r>
              <a:rPr lang="de-DE" dirty="0" err="1"/>
              <a:t>steps</a:t>
            </a:r>
            <a:r>
              <a:rPr lang="de-DE" dirty="0"/>
              <a:t>:</a:t>
            </a:r>
          </a:p>
          <a:p>
            <a:pPr marL="171450" indent="-171450">
              <a:buFontTx/>
              <a:buChar char="-"/>
            </a:pPr>
            <a:r>
              <a:rPr lang="de-DE" dirty="0" err="1"/>
              <a:t>Conducting</a:t>
            </a:r>
            <a:r>
              <a:rPr lang="de-DE" dirty="0"/>
              <a:t> </a:t>
            </a:r>
            <a:r>
              <a:rPr lang="de-DE" dirty="0" err="1"/>
              <a:t>interviews</a:t>
            </a:r>
            <a:r>
              <a:rPr lang="de-DE" dirty="0"/>
              <a:t> </a:t>
            </a:r>
            <a:r>
              <a:rPr lang="de-DE" dirty="0" err="1"/>
              <a:t>which</a:t>
            </a:r>
            <a:r>
              <a:rPr lang="de-DE" dirty="0"/>
              <a:t> </a:t>
            </a:r>
            <a:r>
              <a:rPr lang="de-DE" dirty="0" err="1"/>
              <a:t>are</a:t>
            </a:r>
            <a:r>
              <a:rPr lang="de-DE" dirty="0"/>
              <a:t> </a:t>
            </a:r>
            <a:r>
              <a:rPr lang="de-DE" dirty="0" err="1"/>
              <a:t>already</a:t>
            </a:r>
            <a:r>
              <a:rPr lang="de-DE" dirty="0"/>
              <a:t> </a:t>
            </a:r>
            <a:r>
              <a:rPr lang="de-DE" dirty="0" err="1"/>
              <a:t>scheduled</a:t>
            </a:r>
            <a:endParaRPr lang="de-DE" dirty="0"/>
          </a:p>
          <a:p>
            <a:pPr marL="171450" indent="-171450">
              <a:buFontTx/>
              <a:buChar char="-"/>
            </a:pPr>
            <a:r>
              <a:rPr lang="de-DE" dirty="0" err="1"/>
              <a:t>Starting</a:t>
            </a:r>
            <a:r>
              <a:rPr lang="de-DE" dirty="0"/>
              <a:t> </a:t>
            </a:r>
            <a:r>
              <a:rPr lang="de-DE" dirty="0" err="1"/>
              <a:t>as</a:t>
            </a:r>
            <a:r>
              <a:rPr lang="de-DE" dirty="0"/>
              <a:t> </a:t>
            </a:r>
            <a:r>
              <a:rPr lang="de-DE" dirty="0" err="1"/>
              <a:t>soon</a:t>
            </a:r>
            <a:r>
              <a:rPr lang="de-DE" dirty="0"/>
              <a:t> </a:t>
            </a:r>
            <a:r>
              <a:rPr lang="de-DE" dirty="0" err="1"/>
              <a:t>as</a:t>
            </a:r>
            <a:r>
              <a:rPr lang="de-DE" dirty="0"/>
              <a:t> possible </a:t>
            </a:r>
            <a:r>
              <a:rPr lang="de-DE" dirty="0" err="1"/>
              <a:t>with</a:t>
            </a:r>
            <a:r>
              <a:rPr lang="de-DE" dirty="0"/>
              <a:t> </a:t>
            </a:r>
            <a:r>
              <a:rPr lang="de-DE" dirty="0" err="1"/>
              <a:t>the</a:t>
            </a:r>
            <a:r>
              <a:rPr lang="de-DE" dirty="0"/>
              <a:t> </a:t>
            </a:r>
            <a:r>
              <a:rPr lang="de-DE" dirty="0" err="1"/>
              <a:t>data</a:t>
            </a:r>
            <a:r>
              <a:rPr lang="de-DE" dirty="0"/>
              <a:t> </a:t>
            </a:r>
            <a:r>
              <a:rPr lang="de-DE" dirty="0" err="1"/>
              <a:t>analysis</a:t>
            </a:r>
            <a:endParaRPr lang="de-DE" dirty="0"/>
          </a:p>
          <a:p>
            <a:pPr marL="171450" indent="-171450">
              <a:buFontTx/>
              <a:buChar char="-"/>
            </a:pPr>
            <a:r>
              <a:rPr lang="de-DE" dirty="0"/>
              <a:t>And </a:t>
            </a:r>
            <a:r>
              <a:rPr lang="de-DE" dirty="0" err="1"/>
              <a:t>finishing</a:t>
            </a:r>
            <a:r>
              <a:rPr lang="de-DE" dirty="0"/>
              <a:t> </a:t>
            </a:r>
            <a:r>
              <a:rPr lang="de-DE" dirty="0" err="1"/>
              <a:t>my</a:t>
            </a:r>
            <a:r>
              <a:rPr lang="de-DE" dirty="0"/>
              <a:t> </a:t>
            </a:r>
            <a:r>
              <a:rPr lang="de-DE" dirty="0" err="1"/>
              <a:t>thesis</a:t>
            </a:r>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37</a:t>
            </a:fld>
            <a:endParaRPr lang="de-DE" dirty="0"/>
          </a:p>
        </p:txBody>
      </p:sp>
    </p:spTree>
    <p:extLst>
      <p:ext uri="{BB962C8B-B14F-4D97-AF65-F5344CB8AC3E}">
        <p14:creationId xmlns:p14="http://schemas.microsoft.com/office/powerpoint/2010/main" val="1491784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Unicode MS" pitchFamily="34" charset="-128"/>
                <a:ea typeface="+mn-ea"/>
                <a:cs typeface="+mn-cs"/>
              </a:rPr>
              <a:t>Companies adapt the agile methods to their needs and not only are the methods applied by firms outside the IT and software industry but also employed beyond their traditional application areas like IT related projects and software development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GB" sz="1200" kern="1200" dirty="0">
                <a:solidFill>
                  <a:schemeClr val="tx1"/>
                </a:solidFill>
                <a:effectLst/>
                <a:latin typeface="Arial Unicode MS" pitchFamily="34" charset="-128"/>
                <a:ea typeface="+mn-ea"/>
                <a:cs typeface="+mn-cs"/>
              </a:rPr>
              <a:t>Wider application areas allow an overarching implementation of agile methods within firms, which leads to the large-scale application of agile methods</a:t>
            </a:r>
          </a:p>
          <a:p>
            <a:r>
              <a:rPr lang="en-GB" sz="1200" kern="1200" dirty="0">
                <a:solidFill>
                  <a:schemeClr val="tx1"/>
                </a:solidFill>
                <a:effectLst/>
                <a:latin typeface="Arial Unicode MS" pitchFamily="34" charset="-128"/>
                <a:ea typeface="+mn-ea"/>
                <a:cs typeface="+mn-cs"/>
              </a:rPr>
              <a:t>- In order to succeed at the large-scale application, the organization’s processes, policies, and culture must all reflect agile values and basically develop an agile mindset</a:t>
            </a:r>
          </a:p>
          <a:p>
            <a:r>
              <a:rPr lang="en-GB" sz="1200" kern="1200" dirty="0">
                <a:solidFill>
                  <a:schemeClr val="tx1"/>
                </a:solidFill>
                <a:effectLst/>
                <a:latin typeface="Arial Unicode MS" pitchFamily="34" charset="-128"/>
                <a:ea typeface="+mn-ea"/>
                <a:cs typeface="+mn-cs"/>
              </a:rPr>
              <a:t>- Their goal is to become agile in the enterprise context which is defined as …</a:t>
            </a:r>
          </a:p>
          <a:p>
            <a:pPr marL="171450" indent="-171450">
              <a:buFontTx/>
              <a:buChar char="-"/>
            </a:pPr>
            <a:r>
              <a:rPr lang="en-GB" sz="1200" kern="1200" dirty="0">
                <a:solidFill>
                  <a:schemeClr val="tx1"/>
                </a:solidFill>
                <a:effectLst/>
                <a:latin typeface="Arial Unicode MS" pitchFamily="34" charset="-128"/>
                <a:ea typeface="+mn-ea"/>
                <a:cs typeface="+mn-cs"/>
              </a:rPr>
              <a:t>And the process to achieve this goal is called the agile transformation</a:t>
            </a: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2895271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Where</a:t>
            </a:r>
            <a:r>
              <a:rPr lang="de-DE" dirty="0"/>
              <a:t> </a:t>
            </a:r>
            <a:r>
              <a:rPr lang="de-DE" dirty="0" err="1"/>
              <a:t>the</a:t>
            </a:r>
            <a:r>
              <a:rPr lang="de-DE" dirty="0"/>
              <a:t> </a:t>
            </a:r>
            <a:r>
              <a:rPr lang="de-DE" dirty="0" err="1"/>
              <a:t>transformation</a:t>
            </a:r>
            <a:r>
              <a:rPr lang="de-DE" dirty="0"/>
              <a:t> </a:t>
            </a:r>
            <a:r>
              <a:rPr lang="de-DE" dirty="0" err="1"/>
              <a:t>can</a:t>
            </a:r>
            <a:r>
              <a:rPr lang="de-DE" dirty="0"/>
              <a:t> </a:t>
            </a:r>
            <a:r>
              <a:rPr lang="de-DE" dirty="0" err="1"/>
              <a:t>cover</a:t>
            </a:r>
            <a:r>
              <a:rPr lang="de-DE" dirty="0"/>
              <a:t> a </a:t>
            </a:r>
            <a:r>
              <a:rPr lang="de-DE" dirty="0" err="1"/>
              <a:t>one</a:t>
            </a:r>
            <a:r>
              <a:rPr lang="de-DE" dirty="0"/>
              <a:t>-time </a:t>
            </a:r>
            <a:r>
              <a:rPr lang="de-DE" dirty="0" err="1"/>
              <a:t>big</a:t>
            </a:r>
            <a:r>
              <a:rPr lang="de-DE" dirty="0"/>
              <a:t> bang </a:t>
            </a:r>
            <a:r>
              <a:rPr lang="de-DE" dirty="0" err="1"/>
              <a:t>transfer</a:t>
            </a:r>
            <a:r>
              <a:rPr lang="de-DE" dirty="0"/>
              <a:t> </a:t>
            </a:r>
            <a:r>
              <a:rPr lang="de-DE" dirty="0" err="1"/>
              <a:t>to</a:t>
            </a:r>
            <a:r>
              <a:rPr lang="de-DE" dirty="0"/>
              <a:t> agile </a:t>
            </a:r>
            <a:r>
              <a:rPr lang="de-DE" dirty="0" err="1"/>
              <a:t>methods</a:t>
            </a:r>
            <a:r>
              <a:rPr lang="de-DE" dirty="0"/>
              <a:t> </a:t>
            </a:r>
            <a:r>
              <a:rPr lang="de-DE" dirty="0" err="1"/>
              <a:t>or</a:t>
            </a:r>
            <a:r>
              <a:rPr lang="de-DE" dirty="0"/>
              <a:t> a </a:t>
            </a:r>
            <a:r>
              <a:rPr lang="de-DE" dirty="0" err="1"/>
              <a:t>stepwise</a:t>
            </a:r>
            <a:r>
              <a:rPr lang="de-DE" dirty="0"/>
              <a:t> </a:t>
            </a:r>
            <a:r>
              <a:rPr lang="de-DE" dirty="0" err="1"/>
              <a:t>approach</a:t>
            </a:r>
            <a:r>
              <a:rPr lang="de-DE" dirty="0"/>
              <a:t> </a:t>
            </a:r>
            <a:r>
              <a:rPr lang="de-DE" dirty="0" err="1"/>
              <a:t>where</a:t>
            </a:r>
            <a:r>
              <a:rPr lang="de-DE" dirty="0"/>
              <a:t> an agile </a:t>
            </a:r>
            <a:r>
              <a:rPr lang="de-DE" dirty="0" err="1"/>
              <a:t>pilot</a:t>
            </a:r>
            <a:r>
              <a:rPr lang="de-DE" dirty="0"/>
              <a:t> </a:t>
            </a:r>
            <a:r>
              <a:rPr lang="de-DE" dirty="0" err="1"/>
              <a:t>is</a:t>
            </a:r>
            <a:r>
              <a:rPr lang="de-DE" dirty="0"/>
              <a:t> </a:t>
            </a:r>
            <a:r>
              <a:rPr lang="de-DE" dirty="0" err="1"/>
              <a:t>subsequently</a:t>
            </a:r>
            <a:r>
              <a:rPr lang="de-DE" dirty="0"/>
              <a:t> </a:t>
            </a:r>
            <a:r>
              <a:rPr lang="de-DE" dirty="0" err="1"/>
              <a:t>scaled</a:t>
            </a:r>
            <a:r>
              <a:rPr lang="de-DE" dirty="0"/>
              <a:t> </a:t>
            </a:r>
            <a:r>
              <a:rPr lang="de-DE" dirty="0" err="1"/>
              <a:t>up</a:t>
            </a:r>
            <a:r>
              <a:rPr lang="de-DE" dirty="0"/>
              <a:t> </a:t>
            </a:r>
            <a:r>
              <a:rPr lang="de-DE" dirty="0" err="1"/>
              <a:t>into</a:t>
            </a:r>
            <a:r>
              <a:rPr lang="de-DE" dirty="0"/>
              <a:t> a large </a:t>
            </a:r>
            <a:r>
              <a:rPr lang="de-DE" dirty="0" err="1"/>
              <a:t>setting</a:t>
            </a:r>
            <a:endParaRPr lang="de-DE" dirty="0"/>
          </a:p>
          <a:p>
            <a:r>
              <a:rPr lang="de-DE" dirty="0" err="1"/>
              <a:t>Scaling</a:t>
            </a:r>
            <a:r>
              <a:rPr lang="de-DE" dirty="0"/>
              <a:t> </a:t>
            </a:r>
            <a:r>
              <a:rPr lang="de-DE" dirty="0" err="1"/>
              <a:t>up</a:t>
            </a:r>
            <a:r>
              <a:rPr lang="de-DE" dirty="0"/>
              <a:t>:</a:t>
            </a:r>
          </a:p>
          <a:p>
            <a:pPr marL="171450" indent="-171450">
              <a:buFontTx/>
              <a:buChar char="-"/>
            </a:pPr>
            <a:r>
              <a:rPr lang="de-DE" dirty="0"/>
              <a:t>More organizational </a:t>
            </a:r>
            <a:r>
              <a:rPr lang="de-DE" dirty="0" err="1"/>
              <a:t>members</a:t>
            </a:r>
            <a:r>
              <a:rPr lang="de-DE" dirty="0"/>
              <a:t> </a:t>
            </a:r>
            <a:r>
              <a:rPr lang="de-DE" dirty="0" err="1"/>
              <a:t>employing</a:t>
            </a:r>
            <a:r>
              <a:rPr lang="de-DE" dirty="0"/>
              <a:t> agile </a:t>
            </a:r>
            <a:r>
              <a:rPr lang="de-DE" dirty="0" err="1"/>
              <a:t>methods</a:t>
            </a:r>
            <a:endParaRPr lang="de-DE" dirty="0"/>
          </a:p>
          <a:p>
            <a:pPr marL="171450" indent="-171450">
              <a:buFontTx/>
              <a:buChar char="-"/>
            </a:pPr>
            <a:r>
              <a:rPr lang="de-DE" dirty="0" err="1"/>
              <a:t>Extending</a:t>
            </a:r>
            <a:r>
              <a:rPr lang="de-DE" dirty="0"/>
              <a:t> </a:t>
            </a:r>
            <a:r>
              <a:rPr lang="de-DE" dirty="0" err="1"/>
              <a:t>the</a:t>
            </a:r>
            <a:r>
              <a:rPr lang="de-DE" dirty="0"/>
              <a:t> </a:t>
            </a:r>
            <a:r>
              <a:rPr lang="de-DE" dirty="0" err="1"/>
              <a:t>application</a:t>
            </a:r>
            <a:r>
              <a:rPr lang="de-DE" dirty="0"/>
              <a:t> </a:t>
            </a:r>
            <a:r>
              <a:rPr lang="de-DE" dirty="0" err="1"/>
              <a:t>of</a:t>
            </a:r>
            <a:r>
              <a:rPr lang="de-DE" dirty="0"/>
              <a:t> agile </a:t>
            </a:r>
            <a:r>
              <a:rPr lang="de-DE" dirty="0" err="1"/>
              <a:t>methods</a:t>
            </a:r>
            <a:r>
              <a:rPr lang="de-DE" dirty="0"/>
              <a:t> </a:t>
            </a:r>
            <a:r>
              <a:rPr lang="de-DE" dirty="0" err="1"/>
              <a:t>within</a:t>
            </a:r>
            <a:r>
              <a:rPr lang="de-DE" dirty="0"/>
              <a:t> </a:t>
            </a:r>
            <a:r>
              <a:rPr lang="de-DE" dirty="0" err="1"/>
              <a:t>the</a:t>
            </a:r>
            <a:r>
              <a:rPr lang="de-DE" dirty="0"/>
              <a:t> firm </a:t>
            </a:r>
          </a:p>
          <a:p>
            <a:pPr marL="171450" indent="-171450">
              <a:buFontTx/>
              <a:buChar char="-"/>
            </a:pPr>
            <a:r>
              <a:rPr lang="de-DE" dirty="0" err="1"/>
              <a:t>Deepening</a:t>
            </a:r>
            <a:r>
              <a:rPr lang="de-DE" dirty="0"/>
              <a:t> </a:t>
            </a:r>
            <a:r>
              <a:rPr lang="de-DE" dirty="0" err="1"/>
              <a:t>the</a:t>
            </a:r>
            <a:r>
              <a:rPr lang="de-DE" dirty="0"/>
              <a:t> </a:t>
            </a:r>
            <a:r>
              <a:rPr lang="de-DE" dirty="0" err="1"/>
              <a:t>application</a:t>
            </a:r>
            <a:r>
              <a:rPr lang="de-DE" dirty="0"/>
              <a:t> </a:t>
            </a:r>
            <a:r>
              <a:rPr lang="de-DE" dirty="0" err="1"/>
              <a:t>of</a:t>
            </a:r>
            <a:r>
              <a:rPr lang="de-DE" dirty="0"/>
              <a:t> agile </a:t>
            </a:r>
            <a:r>
              <a:rPr lang="de-DE" dirty="0" err="1"/>
              <a:t>methods</a:t>
            </a:r>
            <a:r>
              <a:rPr lang="de-DE" dirty="0"/>
              <a:t> </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6</a:t>
            </a:fld>
            <a:endParaRPr lang="de-DE" dirty="0"/>
          </a:p>
        </p:txBody>
      </p:sp>
    </p:spTree>
    <p:extLst>
      <p:ext uri="{BB962C8B-B14F-4D97-AF65-F5344CB8AC3E}">
        <p14:creationId xmlns:p14="http://schemas.microsoft.com/office/powerpoint/2010/main" val="2839983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Arial Unicode MS" pitchFamily="34" charset="-128"/>
                <a:ea typeface="+mn-ea"/>
                <a:cs typeface="+mn-cs"/>
              </a:rPr>
              <a:t>In order to answer the research questions, a case study was conducted. First, the case study was designed, and then prepared. For this a interview sheet was created. After that, data was collected by means of semi structured interviews and thereafter analysed.  </a:t>
            </a:r>
          </a:p>
          <a:p>
            <a:r>
              <a:rPr lang="en-GB" sz="1200" kern="1200" dirty="0">
                <a:solidFill>
                  <a:schemeClr val="tx1"/>
                </a:solidFill>
                <a:effectLst/>
                <a:latin typeface="Arial Unicode MS" pitchFamily="34" charset="-128"/>
                <a:ea typeface="+mn-ea"/>
                <a:cs typeface="+mn-cs"/>
              </a:rPr>
              <a:t>Question 3 and 4 could be addressed and answered only by means of the interviews by asking open questions whereas additional proceedings were necessary to answer the first and second question, which I will explain in the following. </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3933022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Arial Unicode MS" pitchFamily="34" charset="-128"/>
                <a:ea typeface="+mn-ea"/>
                <a:cs typeface="+mn-cs"/>
              </a:rPr>
              <a:t>So, in order to pursue the first research question a structured literature review was </a:t>
            </a:r>
            <a:r>
              <a:rPr lang="en-GB" sz="1200" kern="1200" dirty="0" err="1">
                <a:solidFill>
                  <a:schemeClr val="tx1"/>
                </a:solidFill>
                <a:effectLst/>
                <a:latin typeface="Arial Unicode MS" pitchFamily="34" charset="-128"/>
                <a:ea typeface="+mn-ea"/>
                <a:cs typeface="+mn-cs"/>
              </a:rPr>
              <a:t>condcuted</a:t>
            </a:r>
            <a:r>
              <a:rPr lang="en-GB" sz="1200" kern="1200" dirty="0">
                <a:solidFill>
                  <a:schemeClr val="tx1"/>
                </a:solidFill>
                <a:effectLst/>
                <a:latin typeface="Arial Unicode MS" pitchFamily="34" charset="-128"/>
                <a:ea typeface="+mn-ea"/>
                <a:cs typeface="+mn-cs"/>
              </a:rPr>
              <a:t>. This can also be described in four steps. </a:t>
            </a:r>
          </a:p>
          <a:p>
            <a:r>
              <a:rPr lang="en-GB" sz="1200" kern="1200" dirty="0">
                <a:solidFill>
                  <a:schemeClr val="tx1"/>
                </a:solidFill>
                <a:effectLst/>
                <a:latin typeface="Arial Unicode MS" pitchFamily="34" charset="-128"/>
                <a:ea typeface="+mn-ea"/>
                <a:cs typeface="+mn-cs"/>
              </a:rPr>
              <a:t>After defining the research question, key terms were determined in order to find literature which was afterwards examined to identify relevant literature. </a:t>
            </a:r>
          </a:p>
          <a:p>
            <a:r>
              <a:rPr lang="en-GB" sz="1200" kern="1200" dirty="0">
                <a:solidFill>
                  <a:schemeClr val="tx1"/>
                </a:solidFill>
                <a:effectLst/>
                <a:latin typeface="Arial Unicode MS" pitchFamily="34" charset="-128"/>
                <a:ea typeface="+mn-ea"/>
                <a:cs typeface="+mn-cs"/>
              </a:rPr>
              <a:t> categories were identified that enable the distinction between the </a:t>
            </a:r>
            <a:r>
              <a:rPr lang="en-GB" sz="1200" kern="1200" dirty="0" err="1">
                <a:solidFill>
                  <a:schemeClr val="tx1"/>
                </a:solidFill>
                <a:effectLst/>
                <a:latin typeface="Arial Unicode MS" pitchFamily="34" charset="-128"/>
                <a:ea typeface="+mn-ea"/>
                <a:cs typeface="+mn-cs"/>
              </a:rPr>
              <a:t>plany</a:t>
            </a:r>
            <a:r>
              <a:rPr lang="en-GB" sz="1200" kern="1200" dirty="0">
                <a:solidFill>
                  <a:schemeClr val="tx1"/>
                </a:solidFill>
                <a:effectLst/>
                <a:latin typeface="Arial Unicode MS" pitchFamily="34" charset="-128"/>
                <a:ea typeface="+mn-ea"/>
                <a:cs typeface="+mn-cs"/>
              </a:rPr>
              <a:t>-driven way and the agile way of working.</a:t>
            </a:r>
          </a:p>
          <a:p>
            <a:r>
              <a:rPr lang="en-GB" sz="1200" kern="1200" dirty="0">
                <a:solidFill>
                  <a:schemeClr val="tx1"/>
                </a:solidFill>
                <a:effectLst/>
                <a:latin typeface="Arial Unicode MS" pitchFamily="34" charset="-128"/>
                <a:ea typeface="+mn-ea"/>
                <a:cs typeface="+mn-cs"/>
              </a:rPr>
              <a:t> </a:t>
            </a: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9</a:t>
            </a:fld>
            <a:endParaRPr lang="de-DE" dirty="0"/>
          </a:p>
        </p:txBody>
      </p:sp>
    </p:spTree>
    <p:extLst>
      <p:ext uri="{BB962C8B-B14F-4D97-AF65-F5344CB8AC3E}">
        <p14:creationId xmlns:p14="http://schemas.microsoft.com/office/powerpoint/2010/main" val="4150222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en-GB" sz="1200" kern="1200" dirty="0">
                <a:solidFill>
                  <a:schemeClr val="tx1"/>
                </a:solidFill>
                <a:effectLst/>
                <a:latin typeface="Arial Unicode MS" pitchFamily="34" charset="-128"/>
                <a:ea typeface="+mn-ea"/>
                <a:cs typeface="+mn-cs"/>
              </a:rPr>
              <a:t>These categories can be split up into two contradicting dimensions as agile methods and plan-driven methods have a different focus</a:t>
            </a:r>
          </a:p>
          <a:p>
            <a:pPr marL="171450" indent="-171450">
              <a:buFontTx/>
              <a:buChar char="-"/>
            </a:pPr>
            <a:r>
              <a:rPr lang="en-GB" sz="1200" kern="1200" dirty="0">
                <a:solidFill>
                  <a:schemeClr val="tx1"/>
                </a:solidFill>
                <a:effectLst/>
                <a:latin typeface="Arial Unicode MS" pitchFamily="34" charset="-128"/>
                <a:ea typeface="+mn-ea"/>
                <a:cs typeface="+mn-cs"/>
              </a:rPr>
              <a:t>Meaning that the participants rate in a scale of 6 whether they are rather agile, agile or fully agile or rathe traditional, traditional or fully traditional</a:t>
            </a:r>
          </a:p>
          <a:p>
            <a:pPr marL="171450" indent="-171450">
              <a:buFontTx/>
              <a:buChar char="-"/>
            </a:pPr>
            <a:r>
              <a:rPr lang="en-GB" sz="1200" kern="1200" dirty="0">
                <a:solidFill>
                  <a:schemeClr val="tx1"/>
                </a:solidFill>
                <a:effectLst/>
                <a:latin typeface="Arial Unicode MS" pitchFamily="34" charset="-128"/>
                <a:ea typeface="+mn-ea"/>
                <a:cs typeface="+mn-cs"/>
              </a:rPr>
              <a:t>This is used to describe what the actual state is and to find out what the desired state is. </a:t>
            </a:r>
            <a:endParaRPr lang="de-DE" sz="1200" kern="1200" dirty="0">
              <a:solidFill>
                <a:schemeClr val="tx1"/>
              </a:solidFill>
              <a:effectLst/>
              <a:latin typeface="Arial Unicode MS" pitchFamily="34" charset="-128"/>
              <a:ea typeface="+mn-ea"/>
              <a:cs typeface="+mn-cs"/>
            </a:endParaRPr>
          </a:p>
          <a:p>
            <a:r>
              <a:rPr lang="en-GB" sz="1200" kern="1200" dirty="0">
                <a:solidFill>
                  <a:schemeClr val="tx1"/>
                </a:solidFill>
                <a:effectLst/>
                <a:latin typeface="Arial Unicode MS" pitchFamily="34" charset="-128"/>
                <a:ea typeface="+mn-ea"/>
                <a:cs typeface="+mn-cs"/>
              </a:rPr>
              <a:t>By doing this, the company can reflect critically by answering the questions what they have achieved so far and what they still want to do or whether the final status has already been achieved. </a:t>
            </a:r>
          </a:p>
          <a:p>
            <a:r>
              <a:rPr lang="en-GB" sz="1200" kern="1200" dirty="0">
                <a:solidFill>
                  <a:schemeClr val="tx1"/>
                </a:solidFill>
                <a:effectLst/>
                <a:latin typeface="Arial Unicode MS" pitchFamily="34" charset="-128"/>
                <a:ea typeface="+mn-ea"/>
                <a:cs typeface="+mn-cs"/>
              </a:rPr>
              <a:t>Furthermore, Agile Transformation is made comparable by categories. </a:t>
            </a:r>
          </a:p>
          <a:p>
            <a:endParaRPr lang="de-DE" dirty="0"/>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10</a:t>
            </a:fld>
            <a:endParaRPr lang="de-DE" dirty="0"/>
          </a:p>
        </p:txBody>
      </p:sp>
    </p:spTree>
    <p:extLst>
      <p:ext uri="{BB962C8B-B14F-4D97-AF65-F5344CB8AC3E}">
        <p14:creationId xmlns:p14="http://schemas.microsoft.com/office/powerpoint/2010/main" val="3763324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kern="1200" dirty="0">
                <a:solidFill>
                  <a:schemeClr val="tx1"/>
                </a:solidFill>
                <a:effectLst/>
                <a:latin typeface="Arial Unicode MS" pitchFamily="34" charset="-128"/>
                <a:ea typeface="+mn-ea"/>
                <a:cs typeface="+mn-cs"/>
              </a:rPr>
              <a:t>To pursue the second research question, we use the socio-technical systems theory. </a:t>
            </a:r>
          </a:p>
          <a:p>
            <a:r>
              <a:rPr lang="en-GB" sz="1200" kern="1200" dirty="0">
                <a:solidFill>
                  <a:schemeClr val="tx1"/>
                </a:solidFill>
                <a:effectLst/>
                <a:latin typeface="Arial Unicode MS" pitchFamily="34" charset="-128"/>
                <a:ea typeface="+mn-ea"/>
                <a:cs typeface="+mn-cs"/>
              </a:rPr>
              <a:t>-The theory distinguishes between two interacting systems in a company, the social system and the technical system. --The social system consists of the components persons and structure and the technical system of task and technologies. </a:t>
            </a:r>
          </a:p>
          <a:p>
            <a:r>
              <a:rPr lang="en-GB" sz="1200" kern="1200" dirty="0">
                <a:solidFill>
                  <a:schemeClr val="tx1"/>
                </a:solidFill>
                <a:effectLst/>
                <a:latin typeface="Arial Unicode MS" pitchFamily="34" charset="-128"/>
                <a:ea typeface="+mn-ea"/>
                <a:cs typeface="+mn-cs"/>
              </a:rPr>
              <a:t>-These components are interdependent, i.e. if a task changes, then all other components change as well. </a:t>
            </a:r>
          </a:p>
          <a:p>
            <a:r>
              <a:rPr lang="en-GB" sz="1200" kern="1200" dirty="0">
                <a:solidFill>
                  <a:schemeClr val="tx1"/>
                </a:solidFill>
                <a:effectLst/>
                <a:latin typeface="Arial Unicode MS" pitchFamily="34" charset="-128"/>
                <a:ea typeface="+mn-ea"/>
                <a:cs typeface="+mn-cs"/>
              </a:rPr>
              <a:t>-Theory is used as a guide to analyse changes.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Unicode MS" pitchFamily="34" charset="-128"/>
                <a:ea typeface="+mn-ea"/>
                <a:cs typeface="+mn-cs"/>
              </a:rPr>
              <a:t>-The idea is to describe the effects of transformation using these four dimensions. </a:t>
            </a:r>
          </a:p>
          <a:p>
            <a:endParaRPr lang="en-GB" sz="1200" kern="1200" dirty="0">
              <a:solidFill>
                <a:schemeClr val="tx1"/>
              </a:solidFill>
              <a:effectLst/>
              <a:latin typeface="Arial Unicode MS" pitchFamily="34" charset="-128"/>
              <a:ea typeface="+mn-ea"/>
              <a:cs typeface="+mn-cs"/>
            </a:endParaRPr>
          </a:p>
          <a:p>
            <a:endParaRPr lang="en-GB" sz="1200" kern="1200" dirty="0">
              <a:solidFill>
                <a:schemeClr val="tx1"/>
              </a:solidFill>
              <a:effectLst/>
              <a:latin typeface="Arial Unicode MS" pitchFamily="34" charset="-128"/>
              <a:ea typeface="+mn-ea"/>
              <a:cs typeface="+mn-cs"/>
            </a:endParaRPr>
          </a:p>
        </p:txBody>
      </p:sp>
      <p:sp>
        <p:nvSpPr>
          <p:cNvPr id="4" name="Foliennummernplatzhalter 3"/>
          <p:cNvSpPr>
            <a:spLocks noGrp="1"/>
          </p:cNvSpPr>
          <p:nvPr>
            <p:ph type="sldNum" sz="quarter" idx="5"/>
          </p:nvPr>
        </p:nvSpPr>
        <p:spPr/>
        <p:txBody>
          <a:bodyPr/>
          <a:lstStyle/>
          <a:p>
            <a:pPr>
              <a:defRPr/>
            </a:pPr>
            <a:fld id="{D1CBFA17-2001-43FC-BD93-086B619BC2A9}" type="slidenum">
              <a:rPr lang="de-DE" smtClean="0"/>
              <a:pPr>
                <a:defRPr/>
              </a:pPr>
              <a:t>11</a:t>
            </a:fld>
            <a:endParaRPr lang="de-DE" dirty="0"/>
          </a:p>
        </p:txBody>
      </p:sp>
    </p:spTree>
    <p:extLst>
      <p:ext uri="{BB962C8B-B14F-4D97-AF65-F5344CB8AC3E}">
        <p14:creationId xmlns:p14="http://schemas.microsoft.com/office/powerpoint/2010/main" val="1755641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Edit Title</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Presenter, Date, Location</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Faculty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Informatics</a:t>
            </a:r>
          </a:p>
          <a:p>
            <a:pPr marL="0" indent="0"/>
            <a:r>
              <a:rPr lang="en-US" sz="1400" b="0" i="0" kern="1200" noProof="1">
                <a:solidFill>
                  <a:schemeClr val="bg1">
                    <a:lumMod val="50000"/>
                  </a:schemeClr>
                </a:solidFill>
                <a:latin typeface="Arial" charset="0"/>
                <a:ea typeface="+mn-ea"/>
                <a:cs typeface="Arial"/>
              </a:rPr>
              <a:t>Technische</a:t>
            </a:r>
            <a:r>
              <a:rPr lang="en-US" sz="1400" b="0" i="0" kern="1200" baseline="0" noProof="1">
                <a:solidFill>
                  <a:schemeClr val="bg1">
                    <a:lumMod val="50000"/>
                  </a:schemeClr>
                </a:solidFill>
                <a:latin typeface="Arial" charset="0"/>
                <a:ea typeface="+mn-ea"/>
                <a:cs typeface="Arial"/>
              </a:rPr>
              <a:t> Universität München</a:t>
            </a:r>
            <a:endParaRPr lang="en-US"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de-DE"/>
              <a:t>21082019 Uluer Vorbesprechung Bachelor's Thesis</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3" name="Picture 3" descr="Gebaeude_Fahne"/>
          <p:cNvPicPr>
            <a:picLocks noChangeAspect="1" noChangeArrowheads="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7384"/>
            <a:ext cx="12192000" cy="68936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en-US" sz="1050" noProof="1">
                <a:latin typeface="+mn-lt"/>
              </a:rPr>
              <a:t>Technische Universität München</a:t>
            </a:r>
          </a:p>
          <a:p>
            <a:r>
              <a:rPr lang="en-US" sz="1050" noProof="1">
                <a:latin typeface="+mn-lt"/>
              </a:rPr>
              <a:t>Faculty of Informatics</a:t>
            </a:r>
          </a:p>
          <a:p>
            <a:r>
              <a:rPr lang="en-US" sz="1050" noProof="1">
                <a:latin typeface="+mn-lt"/>
              </a:rPr>
              <a:t>Chair of Software Engineering for Business Information Systems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endParaRPr lang="en-US" sz="1050" baseline="0" noProof="1">
              <a:latin typeface="+mn-lt"/>
            </a:endParaRPr>
          </a:p>
          <a:p>
            <a:pPr>
              <a:tabLst>
                <a:tab pos="358775" algn="l"/>
              </a:tabLst>
            </a:pPr>
            <a:r>
              <a:rPr lang="en-US" sz="1050" baseline="0" noProof="1">
                <a:latin typeface="+mn-lt"/>
              </a:rPr>
              <a:t>Tel	+49.89.289.</a:t>
            </a:r>
          </a:p>
          <a:p>
            <a:pPr>
              <a:tabLst>
                <a:tab pos="358775" algn="l"/>
              </a:tabLst>
            </a:pPr>
            <a:r>
              <a:rPr lang="en-US" sz="1050" baseline="0" noProof="1">
                <a:latin typeface="+mn-lt"/>
              </a:rPr>
              <a:t>Fax	+49.89.289.17136</a:t>
            </a:r>
          </a:p>
          <a:p>
            <a:endParaRPr lang="en-US" sz="1050" baseline="0" noProof="1">
              <a:latin typeface="+mn-lt"/>
            </a:endParaRP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2524469"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21082019 Uluer Vorbesprechung Bachelor's Thesis</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a:xfrm>
            <a:off x="334434" y="980728"/>
            <a:ext cx="11523133" cy="5400675"/>
          </a:xfrm>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21082019 Uluer Vorbesprechung Bachelor's Thesis</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ter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de-DE"/>
              <a:t>21082019 Uluer Vorbesprechung Bachelor's Thesis</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1825214989"/>
      </p:ext>
    </p:extLst>
  </p:cSld>
  <p:clrMapOvr>
    <a:masterClrMapping/>
  </p:clrMapOvr>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de-DE"/>
              <a:t>21082019 Uluer Vorbesprechung Bachelor's Thesis</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de-DE" noProof="0"/>
              <a:t>21082019 Uluer Vorbesprechung Bachelor's Thesis</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de-DE"/>
              <a:t>21082019 Uluer Vorbesprechung Bachelor's Thesis</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mit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3" y="44451"/>
            <a:ext cx="11523133" cy="6524625"/>
          </a:xfrm>
        </p:spPr>
        <p:txBody>
          <a:bodyPr anchor="ctr"/>
          <a:lstStyle>
            <a:lvl1pPr algn="ctr">
              <a:defRPr sz="3200"/>
            </a:lvl1pPr>
          </a:lstStyle>
          <a:p>
            <a:r>
              <a:rPr lang="en-US" noProof="0" dirty="0"/>
              <a:t>&lt;Title&gt;</a:t>
            </a:r>
          </a:p>
        </p:txBody>
      </p:sp>
      <p:sp>
        <p:nvSpPr>
          <p:cNvPr id="3" name="Datumsplatzhalter 2"/>
          <p:cNvSpPr>
            <a:spLocks noGrp="1"/>
          </p:cNvSpPr>
          <p:nvPr>
            <p:ph type="dt" sz="half" idx="10"/>
          </p:nvPr>
        </p:nvSpPr>
        <p:spPr/>
        <p:txBody>
          <a:bodyPr/>
          <a:lstStyle/>
          <a:p>
            <a:pPr>
              <a:defRPr/>
            </a:pPr>
            <a:r>
              <a:rPr lang="de-DE"/>
              <a:t>© sebis</a:t>
            </a:r>
            <a:endParaRPr lang="en-US" dirty="0"/>
          </a:p>
        </p:txBody>
      </p:sp>
      <p:sp>
        <p:nvSpPr>
          <p:cNvPr id="4" name="Fußzeilenplatzhalter 3"/>
          <p:cNvSpPr>
            <a:spLocks noGrp="1"/>
          </p:cNvSpPr>
          <p:nvPr>
            <p:ph type="ftr" sz="quarter" idx="11"/>
          </p:nvPr>
        </p:nvSpPr>
        <p:spPr/>
        <p:txBody>
          <a:bodyPr/>
          <a:lstStyle/>
          <a:p>
            <a:pPr>
              <a:defRPr/>
            </a:pPr>
            <a:r>
              <a:rPr lang="de-DE"/>
              <a:t>21082019 Uluer Vorbesprechung Bachelor's Thesis</a:t>
            </a:r>
            <a:endParaRPr lang="en-US" dirty="0"/>
          </a:p>
        </p:txBody>
      </p:sp>
      <p:sp>
        <p:nvSpPr>
          <p:cNvPr id="5" name="Foliennummernplatzhalter 4"/>
          <p:cNvSpPr>
            <a:spLocks noGrp="1"/>
          </p:cNvSpPr>
          <p:nvPr>
            <p:ph type="sldNum" sz="quarter" idx="12"/>
          </p:nvPr>
        </p:nvSpPr>
        <p:spPr/>
        <p:txBody>
          <a:bodyPr/>
          <a:lstStyle/>
          <a:p>
            <a:pPr>
              <a:defRPr/>
            </a:pPr>
            <a:fld id="{5E4FF76D-8657-43F1-929B-F6D2FAB2741A}" type="slidenum">
              <a:rPr lang="en-US" smtClean="0"/>
              <a:pPr>
                <a:defRPr/>
              </a:pPr>
              <a:t>‹Nr.›</a:t>
            </a:fld>
            <a:endParaRPr lang="en-US" dirty="0"/>
          </a:p>
        </p:txBody>
      </p:sp>
    </p:spTree>
    <p:extLst>
      <p:ext uri="{BB962C8B-B14F-4D97-AF65-F5344CB8AC3E}">
        <p14:creationId xmlns:p14="http://schemas.microsoft.com/office/powerpoint/2010/main" val="36522625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noProof="0"/>
              <a:t>© sebis</a:t>
            </a:r>
            <a:endParaRPr lang="en-US" noProof="0"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de-DE"/>
              <a:t>21082019 Uluer Vorbesprechung Bachelor's Thesis</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8" name="Grafik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81" r:id="rId4"/>
    <p:sldLayoutId id="2147483766" r:id="rId5"/>
    <p:sldLayoutId id="2147483767" r:id="rId6"/>
    <p:sldLayoutId id="2147483768" r:id="rId7"/>
    <p:sldLayoutId id="2147483780" r:id="rId8"/>
    <p:sldLayoutId id="2147483769" r:id="rId9"/>
    <p:sldLayoutId id="2147483771" r:id="rId10"/>
    <p:sldLayoutId id="2147483779" r:id="rId11"/>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371" y="3140967"/>
            <a:ext cx="11432843" cy="1077447"/>
          </a:xfrm>
        </p:spPr>
        <p:txBody>
          <a:bodyPr/>
          <a:lstStyle/>
          <a:p>
            <a:br>
              <a:rPr lang="en-US" dirty="0"/>
            </a:br>
            <a:r>
              <a:rPr lang="en-US" dirty="0"/>
              <a:t>An Empirical Study of a Large-Scale Agile Transformation of an Online Retailer</a:t>
            </a:r>
          </a:p>
        </p:txBody>
      </p:sp>
      <p:sp>
        <p:nvSpPr>
          <p:cNvPr id="16" name="Textplatzhalter 15"/>
          <p:cNvSpPr>
            <a:spLocks noGrp="1"/>
          </p:cNvSpPr>
          <p:nvPr>
            <p:ph type="body" sz="quarter" idx="10"/>
          </p:nvPr>
        </p:nvSpPr>
        <p:spPr/>
        <p:txBody>
          <a:bodyPr/>
          <a:lstStyle/>
          <a:p>
            <a:r>
              <a:rPr lang="en-AU" dirty="0"/>
              <a:t>Melisa Uluer, 30.03.2020, Final Presentation Bachelor’s Thesis</a:t>
            </a:r>
          </a:p>
        </p:txBody>
      </p:sp>
    </p:spTree>
    <p:extLst>
      <p:ext uri="{BB962C8B-B14F-4D97-AF65-F5344CB8AC3E}">
        <p14:creationId xmlns:p14="http://schemas.microsoft.com/office/powerpoint/2010/main" val="16805248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69232A-E7F9-4B1E-ADF7-16A530A216B2}"/>
              </a:ext>
            </a:extLst>
          </p:cNvPr>
          <p:cNvSpPr>
            <a:spLocks noGrp="1"/>
          </p:cNvSpPr>
          <p:nvPr>
            <p:ph type="title"/>
          </p:nvPr>
        </p:nvSpPr>
        <p:spPr/>
        <p:txBody>
          <a:bodyPr/>
          <a:lstStyle/>
          <a:p>
            <a:r>
              <a:rPr lang="en-GB"/>
              <a:t>Research Question 1</a:t>
            </a:r>
            <a:endParaRPr lang="en-GB" dirty="0"/>
          </a:p>
        </p:txBody>
      </p:sp>
      <p:sp>
        <p:nvSpPr>
          <p:cNvPr id="4" name="Datumsplatzhalter 3">
            <a:extLst>
              <a:ext uri="{FF2B5EF4-FFF2-40B4-BE49-F238E27FC236}">
                <a16:creationId xmlns:a16="http://schemas.microsoft.com/office/drawing/2014/main" id="{AC09CE4D-9ADD-4B70-AC02-267C130C1371}"/>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2D6FAAEB-4F98-4B7A-BA74-4C788033492C}"/>
              </a:ext>
            </a:extLst>
          </p:cNvPr>
          <p:cNvSpPr>
            <a:spLocks noGrp="1"/>
          </p:cNvSpPr>
          <p:nvPr>
            <p:ph type="sldNum" sz="quarter" idx="12"/>
          </p:nvPr>
        </p:nvSpPr>
        <p:spPr/>
        <p:txBody>
          <a:bodyPr/>
          <a:lstStyle/>
          <a:p>
            <a:pPr>
              <a:defRPr/>
            </a:pPr>
            <a:fld id="{E201E5CB-5EE0-4EA4-87FF-7D8A79A61969}" type="slidenum">
              <a:rPr lang="en-GB" smtClean="0"/>
              <a:pPr>
                <a:defRPr/>
              </a:pPr>
              <a:t>10</a:t>
            </a:fld>
            <a:endParaRPr lang="en-GB" dirty="0"/>
          </a:p>
        </p:txBody>
      </p:sp>
      <p:sp>
        <p:nvSpPr>
          <p:cNvPr id="2" name="Textfeld 1">
            <a:extLst>
              <a:ext uri="{FF2B5EF4-FFF2-40B4-BE49-F238E27FC236}">
                <a16:creationId xmlns:a16="http://schemas.microsoft.com/office/drawing/2014/main" id="{A5B0B125-2070-45E8-8F34-D2AE3B776B05}"/>
              </a:ext>
            </a:extLst>
          </p:cNvPr>
          <p:cNvSpPr txBox="1"/>
          <p:nvPr/>
        </p:nvSpPr>
        <p:spPr>
          <a:xfrm>
            <a:off x="386111" y="1149441"/>
            <a:ext cx="2908617" cy="9848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 typeface="Arial" panose="020B0604020202020204" pitchFamily="34" charset="0"/>
              <a:buChar char="•"/>
            </a:pPr>
            <a:r>
              <a:rPr lang="en-GB" sz="2000" dirty="0">
                <a:latin typeface="Arial" pitchFamily="34" charset="0"/>
              </a:rPr>
              <a:t>Total of 35 categories</a:t>
            </a:r>
          </a:p>
          <a:p>
            <a:pPr marL="285750" indent="-285750">
              <a:buFont typeface="Arial" panose="020B0604020202020204" pitchFamily="34" charset="0"/>
              <a:buChar char="•"/>
            </a:pPr>
            <a:r>
              <a:rPr lang="en-GB" sz="2000" dirty="0">
                <a:latin typeface="Arial" pitchFamily="34" charset="0"/>
              </a:rPr>
              <a:t>Excerpt:</a:t>
            </a:r>
          </a:p>
          <a:p>
            <a:pPr marL="285750" indent="-285750">
              <a:buFont typeface="Arial" panose="020B0604020202020204" pitchFamily="34" charset="0"/>
              <a:buChar char="•"/>
            </a:pPr>
            <a:endParaRPr lang="en-GB" dirty="0">
              <a:latin typeface="Arial" pitchFamily="34" charset="0"/>
            </a:endParaRPr>
          </a:p>
        </p:txBody>
      </p:sp>
      <p:graphicFrame>
        <p:nvGraphicFramePr>
          <p:cNvPr id="9" name="Tabelle 8">
            <a:extLst>
              <a:ext uri="{FF2B5EF4-FFF2-40B4-BE49-F238E27FC236}">
                <a16:creationId xmlns:a16="http://schemas.microsoft.com/office/drawing/2014/main" id="{B0227926-6A13-4616-B7AB-6907C7232FC3}"/>
              </a:ext>
            </a:extLst>
          </p:cNvPr>
          <p:cNvGraphicFramePr>
            <a:graphicFrameLocks noGrp="1"/>
          </p:cNvGraphicFramePr>
          <p:nvPr>
            <p:extLst>
              <p:ext uri="{D42A27DB-BD31-4B8C-83A1-F6EECF244321}">
                <p14:modId xmlns:p14="http://schemas.microsoft.com/office/powerpoint/2010/main" val="315143424"/>
              </p:ext>
            </p:extLst>
          </p:nvPr>
        </p:nvGraphicFramePr>
        <p:xfrm>
          <a:off x="1847446" y="2691890"/>
          <a:ext cx="8128000" cy="741680"/>
        </p:xfrm>
        <a:graphic>
          <a:graphicData uri="http://schemas.openxmlformats.org/drawingml/2006/table">
            <a:tbl>
              <a:tblPr firstRow="1" bandRow="1">
                <a:tableStyleId>{C4B1156A-380E-4F78-BDF5-A606A8083BF9}</a:tableStyleId>
              </a:tblPr>
              <a:tblGrid>
                <a:gridCol w="2032000">
                  <a:extLst>
                    <a:ext uri="{9D8B030D-6E8A-4147-A177-3AD203B41FA5}">
                      <a16:colId xmlns:a16="http://schemas.microsoft.com/office/drawing/2014/main" val="2518349937"/>
                    </a:ext>
                  </a:extLst>
                </a:gridCol>
                <a:gridCol w="2032000">
                  <a:extLst>
                    <a:ext uri="{9D8B030D-6E8A-4147-A177-3AD203B41FA5}">
                      <a16:colId xmlns:a16="http://schemas.microsoft.com/office/drawing/2014/main" val="1907928028"/>
                    </a:ext>
                  </a:extLst>
                </a:gridCol>
                <a:gridCol w="2032000">
                  <a:extLst>
                    <a:ext uri="{9D8B030D-6E8A-4147-A177-3AD203B41FA5}">
                      <a16:colId xmlns:a16="http://schemas.microsoft.com/office/drawing/2014/main" val="2829057409"/>
                    </a:ext>
                  </a:extLst>
                </a:gridCol>
                <a:gridCol w="2032000">
                  <a:extLst>
                    <a:ext uri="{9D8B030D-6E8A-4147-A177-3AD203B41FA5}">
                      <a16:colId xmlns:a16="http://schemas.microsoft.com/office/drawing/2014/main" val="3634350090"/>
                    </a:ext>
                  </a:extLst>
                </a:gridCol>
              </a:tblGrid>
              <a:tr h="370840">
                <a:tc>
                  <a:txBody>
                    <a:bodyPr/>
                    <a:lstStyle/>
                    <a:p>
                      <a:r>
                        <a:rPr lang="en-GB" sz="1600" b="0" noProof="0"/>
                        <a:t>Management style</a:t>
                      </a:r>
                    </a:p>
                  </a:txBody>
                  <a:tcPr/>
                </a:tc>
                <a:tc>
                  <a:txBody>
                    <a:bodyPr/>
                    <a:lstStyle/>
                    <a:p>
                      <a:r>
                        <a:rPr lang="en-GB" sz="1600" b="0" noProof="0"/>
                        <a:t>Team location</a:t>
                      </a:r>
                    </a:p>
                  </a:txBody>
                  <a:tcPr/>
                </a:tc>
                <a:tc>
                  <a:txBody>
                    <a:bodyPr/>
                    <a:lstStyle/>
                    <a:p>
                      <a:r>
                        <a:rPr lang="en-GB" sz="1600" b="0" noProof="0" dirty="0"/>
                        <a:t>Project planning</a:t>
                      </a:r>
                    </a:p>
                  </a:txBody>
                  <a:tcPr/>
                </a:tc>
                <a:tc>
                  <a:txBody>
                    <a:bodyPr/>
                    <a:lstStyle/>
                    <a:p>
                      <a:r>
                        <a:rPr lang="en-GB" sz="1600" b="0" noProof="0"/>
                        <a:t>Testing</a:t>
                      </a:r>
                    </a:p>
                  </a:txBody>
                  <a:tcPr/>
                </a:tc>
                <a:extLst>
                  <a:ext uri="{0D108BD9-81ED-4DB2-BD59-A6C34878D82A}">
                    <a16:rowId xmlns:a16="http://schemas.microsoft.com/office/drawing/2014/main" val="936564673"/>
                  </a:ext>
                </a:extLst>
              </a:tr>
              <a:tr h="370840">
                <a:tc>
                  <a:txBody>
                    <a:bodyPr/>
                    <a:lstStyle/>
                    <a:p>
                      <a:r>
                        <a:rPr lang="en-GB" sz="1600" b="0" noProof="0"/>
                        <a:t>Role Assignment</a:t>
                      </a:r>
                    </a:p>
                  </a:txBody>
                  <a:tcPr/>
                </a:tc>
                <a:tc>
                  <a:txBody>
                    <a:bodyPr/>
                    <a:lstStyle/>
                    <a:p>
                      <a:r>
                        <a:rPr lang="en-GB" sz="1600" b="0" noProof="0"/>
                        <a:t>Team size</a:t>
                      </a:r>
                    </a:p>
                  </a:txBody>
                  <a:tcPr/>
                </a:tc>
                <a:tc>
                  <a:txBody>
                    <a:bodyPr/>
                    <a:lstStyle/>
                    <a:p>
                      <a:r>
                        <a:rPr lang="en-GB" sz="1600" b="0" noProof="0"/>
                        <a:t>Documentation</a:t>
                      </a:r>
                    </a:p>
                  </a:txBody>
                  <a:tcPr/>
                </a:tc>
                <a:tc>
                  <a:txBody>
                    <a:bodyPr/>
                    <a:lstStyle/>
                    <a:p>
                      <a:r>
                        <a:rPr lang="en-GB" sz="1600" b="0" noProof="0" dirty="0"/>
                        <a:t>Requirements</a:t>
                      </a:r>
                    </a:p>
                  </a:txBody>
                  <a:tcPr/>
                </a:tc>
                <a:extLst>
                  <a:ext uri="{0D108BD9-81ED-4DB2-BD59-A6C34878D82A}">
                    <a16:rowId xmlns:a16="http://schemas.microsoft.com/office/drawing/2014/main" val="66478706"/>
                  </a:ext>
                </a:extLst>
              </a:tr>
            </a:tbl>
          </a:graphicData>
        </a:graphic>
      </p:graphicFrame>
      <p:cxnSp>
        <p:nvCxnSpPr>
          <p:cNvPr id="10" name="Gerade Verbindung mit Pfeil 9">
            <a:extLst>
              <a:ext uri="{FF2B5EF4-FFF2-40B4-BE49-F238E27FC236}">
                <a16:creationId xmlns:a16="http://schemas.microsoft.com/office/drawing/2014/main" id="{CFA6B8DF-1B54-4174-B4E3-DA9EE18C6F29}"/>
              </a:ext>
            </a:extLst>
          </p:cNvPr>
          <p:cNvCxnSpPr/>
          <p:nvPr/>
        </p:nvCxnSpPr>
        <p:spPr bwMode="auto">
          <a:xfrm flipH="1" flipV="1">
            <a:off x="8390276" y="2319201"/>
            <a:ext cx="360040" cy="36004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1" name="Gerade Verbindung mit Pfeil 20">
            <a:extLst>
              <a:ext uri="{FF2B5EF4-FFF2-40B4-BE49-F238E27FC236}">
                <a16:creationId xmlns:a16="http://schemas.microsoft.com/office/drawing/2014/main" id="{0C9CFFD6-1FE5-4860-865F-91C4EC867E1E}"/>
              </a:ext>
            </a:extLst>
          </p:cNvPr>
          <p:cNvCxnSpPr>
            <a:cxnSpLocks/>
          </p:cNvCxnSpPr>
          <p:nvPr/>
        </p:nvCxnSpPr>
        <p:spPr bwMode="auto">
          <a:xfrm flipV="1">
            <a:off x="8902716" y="2315076"/>
            <a:ext cx="423664" cy="364166"/>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2" name="Gerade Verbindung mit Pfeil 21">
            <a:extLst>
              <a:ext uri="{FF2B5EF4-FFF2-40B4-BE49-F238E27FC236}">
                <a16:creationId xmlns:a16="http://schemas.microsoft.com/office/drawing/2014/main" id="{EE0D6F4E-B67E-48A9-B3E1-16DB49C1D952}"/>
              </a:ext>
            </a:extLst>
          </p:cNvPr>
          <p:cNvCxnSpPr/>
          <p:nvPr/>
        </p:nvCxnSpPr>
        <p:spPr bwMode="auto">
          <a:xfrm flipH="1" flipV="1">
            <a:off x="6384811" y="2319201"/>
            <a:ext cx="360040" cy="36004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3" name="Gerade Verbindung mit Pfeil 22">
            <a:extLst>
              <a:ext uri="{FF2B5EF4-FFF2-40B4-BE49-F238E27FC236}">
                <a16:creationId xmlns:a16="http://schemas.microsoft.com/office/drawing/2014/main" id="{37180146-DE1A-48F8-BB00-116CC6186BFF}"/>
              </a:ext>
            </a:extLst>
          </p:cNvPr>
          <p:cNvCxnSpPr>
            <a:cxnSpLocks/>
          </p:cNvCxnSpPr>
          <p:nvPr/>
        </p:nvCxnSpPr>
        <p:spPr bwMode="auto">
          <a:xfrm flipV="1">
            <a:off x="6897251" y="2315076"/>
            <a:ext cx="423664" cy="364166"/>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4" name="Gerade Verbindung mit Pfeil 23">
            <a:extLst>
              <a:ext uri="{FF2B5EF4-FFF2-40B4-BE49-F238E27FC236}">
                <a16:creationId xmlns:a16="http://schemas.microsoft.com/office/drawing/2014/main" id="{C37766BD-D278-488D-B66C-483FAB0D0A75}"/>
              </a:ext>
            </a:extLst>
          </p:cNvPr>
          <p:cNvCxnSpPr/>
          <p:nvPr/>
        </p:nvCxnSpPr>
        <p:spPr bwMode="auto">
          <a:xfrm flipH="1" flipV="1">
            <a:off x="2311229" y="2330547"/>
            <a:ext cx="360040" cy="36004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5" name="Gerade Verbindung mit Pfeil 24">
            <a:extLst>
              <a:ext uri="{FF2B5EF4-FFF2-40B4-BE49-F238E27FC236}">
                <a16:creationId xmlns:a16="http://schemas.microsoft.com/office/drawing/2014/main" id="{B25CA4F7-B54A-4055-83BE-6152E693EA8C}"/>
              </a:ext>
            </a:extLst>
          </p:cNvPr>
          <p:cNvCxnSpPr>
            <a:cxnSpLocks/>
          </p:cNvCxnSpPr>
          <p:nvPr/>
        </p:nvCxnSpPr>
        <p:spPr bwMode="auto">
          <a:xfrm flipV="1">
            <a:off x="2823669" y="2326422"/>
            <a:ext cx="423664" cy="364166"/>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6" name="Gerade Verbindung mit Pfeil 25">
            <a:extLst>
              <a:ext uri="{FF2B5EF4-FFF2-40B4-BE49-F238E27FC236}">
                <a16:creationId xmlns:a16="http://schemas.microsoft.com/office/drawing/2014/main" id="{C7851764-5229-43D1-9F58-697BBED2851F}"/>
              </a:ext>
            </a:extLst>
          </p:cNvPr>
          <p:cNvCxnSpPr/>
          <p:nvPr/>
        </p:nvCxnSpPr>
        <p:spPr bwMode="auto">
          <a:xfrm flipH="1" flipV="1">
            <a:off x="4365973" y="2330546"/>
            <a:ext cx="360040" cy="36004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27" name="Gerade Verbindung mit Pfeil 26">
            <a:extLst>
              <a:ext uri="{FF2B5EF4-FFF2-40B4-BE49-F238E27FC236}">
                <a16:creationId xmlns:a16="http://schemas.microsoft.com/office/drawing/2014/main" id="{FB7F40D8-F133-4ACD-8297-C81A8DE22B96}"/>
              </a:ext>
            </a:extLst>
          </p:cNvPr>
          <p:cNvCxnSpPr>
            <a:cxnSpLocks/>
          </p:cNvCxnSpPr>
          <p:nvPr/>
        </p:nvCxnSpPr>
        <p:spPr bwMode="auto">
          <a:xfrm flipV="1">
            <a:off x="4878413" y="2326421"/>
            <a:ext cx="423664" cy="364166"/>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1" name="Gerade Verbindung mit Pfeil 40">
            <a:extLst>
              <a:ext uri="{FF2B5EF4-FFF2-40B4-BE49-F238E27FC236}">
                <a16:creationId xmlns:a16="http://schemas.microsoft.com/office/drawing/2014/main" id="{7D17BF92-1580-413D-8FD3-DFE82B389BC7}"/>
              </a:ext>
            </a:extLst>
          </p:cNvPr>
          <p:cNvCxnSpPr>
            <a:cxnSpLocks/>
          </p:cNvCxnSpPr>
          <p:nvPr/>
        </p:nvCxnSpPr>
        <p:spPr bwMode="auto">
          <a:xfrm flipH="1">
            <a:off x="2337229" y="3446217"/>
            <a:ext cx="351656" cy="39136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2" name="Gerade Verbindung mit Pfeil 41">
            <a:extLst>
              <a:ext uri="{FF2B5EF4-FFF2-40B4-BE49-F238E27FC236}">
                <a16:creationId xmlns:a16="http://schemas.microsoft.com/office/drawing/2014/main" id="{7F33E89B-704E-4104-B46E-2E74B0050A92}"/>
              </a:ext>
            </a:extLst>
          </p:cNvPr>
          <p:cNvCxnSpPr>
            <a:cxnSpLocks/>
          </p:cNvCxnSpPr>
          <p:nvPr/>
        </p:nvCxnSpPr>
        <p:spPr bwMode="auto">
          <a:xfrm>
            <a:off x="2841285" y="3446218"/>
            <a:ext cx="360040" cy="39136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3" name="Gerade Verbindung mit Pfeil 42">
            <a:extLst>
              <a:ext uri="{FF2B5EF4-FFF2-40B4-BE49-F238E27FC236}">
                <a16:creationId xmlns:a16="http://schemas.microsoft.com/office/drawing/2014/main" id="{D7B9211C-29A1-4933-8AFC-7FF4A1D97A29}"/>
              </a:ext>
            </a:extLst>
          </p:cNvPr>
          <p:cNvCxnSpPr>
            <a:cxnSpLocks/>
          </p:cNvCxnSpPr>
          <p:nvPr/>
        </p:nvCxnSpPr>
        <p:spPr bwMode="auto">
          <a:xfrm flipH="1">
            <a:off x="4384494" y="3455387"/>
            <a:ext cx="351656" cy="39136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4" name="Gerade Verbindung mit Pfeil 43">
            <a:extLst>
              <a:ext uri="{FF2B5EF4-FFF2-40B4-BE49-F238E27FC236}">
                <a16:creationId xmlns:a16="http://schemas.microsoft.com/office/drawing/2014/main" id="{C0795E96-3EBA-4F27-A13B-720117FD7693}"/>
              </a:ext>
            </a:extLst>
          </p:cNvPr>
          <p:cNvCxnSpPr>
            <a:cxnSpLocks/>
          </p:cNvCxnSpPr>
          <p:nvPr/>
        </p:nvCxnSpPr>
        <p:spPr bwMode="auto">
          <a:xfrm>
            <a:off x="4888550" y="3455388"/>
            <a:ext cx="360040" cy="39136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5" name="Gerade Verbindung mit Pfeil 44">
            <a:extLst>
              <a:ext uri="{FF2B5EF4-FFF2-40B4-BE49-F238E27FC236}">
                <a16:creationId xmlns:a16="http://schemas.microsoft.com/office/drawing/2014/main" id="{299894AE-34E7-45BE-94DD-76F2CA0F7F56}"/>
              </a:ext>
            </a:extLst>
          </p:cNvPr>
          <p:cNvCxnSpPr>
            <a:cxnSpLocks/>
          </p:cNvCxnSpPr>
          <p:nvPr/>
        </p:nvCxnSpPr>
        <p:spPr bwMode="auto">
          <a:xfrm flipH="1">
            <a:off x="6439687" y="3433569"/>
            <a:ext cx="351656" cy="39136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6" name="Gerade Verbindung mit Pfeil 45">
            <a:extLst>
              <a:ext uri="{FF2B5EF4-FFF2-40B4-BE49-F238E27FC236}">
                <a16:creationId xmlns:a16="http://schemas.microsoft.com/office/drawing/2014/main" id="{87C70BD8-46D4-4D77-B922-C16DE6113A72}"/>
              </a:ext>
            </a:extLst>
          </p:cNvPr>
          <p:cNvCxnSpPr>
            <a:cxnSpLocks/>
          </p:cNvCxnSpPr>
          <p:nvPr/>
        </p:nvCxnSpPr>
        <p:spPr bwMode="auto">
          <a:xfrm>
            <a:off x="6943743" y="3433570"/>
            <a:ext cx="360040" cy="39136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7" name="Gerade Verbindung mit Pfeil 46">
            <a:extLst>
              <a:ext uri="{FF2B5EF4-FFF2-40B4-BE49-F238E27FC236}">
                <a16:creationId xmlns:a16="http://schemas.microsoft.com/office/drawing/2014/main" id="{7819810F-EDB8-461E-8668-32A8D2537DC8}"/>
              </a:ext>
            </a:extLst>
          </p:cNvPr>
          <p:cNvCxnSpPr>
            <a:cxnSpLocks/>
          </p:cNvCxnSpPr>
          <p:nvPr/>
        </p:nvCxnSpPr>
        <p:spPr bwMode="auto">
          <a:xfrm flipH="1">
            <a:off x="8437629" y="3433569"/>
            <a:ext cx="351656" cy="391361"/>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cxnSp>
        <p:nvCxnSpPr>
          <p:cNvPr id="48" name="Gerade Verbindung mit Pfeil 47">
            <a:extLst>
              <a:ext uri="{FF2B5EF4-FFF2-40B4-BE49-F238E27FC236}">
                <a16:creationId xmlns:a16="http://schemas.microsoft.com/office/drawing/2014/main" id="{13B77A74-A93E-48EF-B570-3025C960FC7C}"/>
              </a:ext>
            </a:extLst>
          </p:cNvPr>
          <p:cNvCxnSpPr>
            <a:cxnSpLocks/>
          </p:cNvCxnSpPr>
          <p:nvPr/>
        </p:nvCxnSpPr>
        <p:spPr bwMode="auto">
          <a:xfrm>
            <a:off x="8941685" y="3433570"/>
            <a:ext cx="360040" cy="391360"/>
          </a:xfrm>
          <a:prstGeom prst="straightConnector1">
            <a:avLst/>
          </a:prstGeom>
          <a:ln>
            <a:headEnd type="none" w="med" len="med"/>
            <a:tailEnd type="triangle"/>
          </a:ln>
        </p:spPr>
        <p:style>
          <a:lnRef idx="2">
            <a:schemeClr val="dk1"/>
          </a:lnRef>
          <a:fillRef idx="0">
            <a:schemeClr val="dk1"/>
          </a:fillRef>
          <a:effectRef idx="1">
            <a:schemeClr val="dk1"/>
          </a:effectRef>
          <a:fontRef idx="minor">
            <a:schemeClr val="tx1"/>
          </a:fontRef>
        </p:style>
      </p:cxnSp>
      <p:sp>
        <p:nvSpPr>
          <p:cNvPr id="49" name="Textfeld 48">
            <a:extLst>
              <a:ext uri="{FF2B5EF4-FFF2-40B4-BE49-F238E27FC236}">
                <a16:creationId xmlns:a16="http://schemas.microsoft.com/office/drawing/2014/main" id="{44AE80CB-3E75-4108-90B9-BA5A009DBE78}"/>
              </a:ext>
            </a:extLst>
          </p:cNvPr>
          <p:cNvSpPr txBox="1"/>
          <p:nvPr/>
        </p:nvSpPr>
        <p:spPr>
          <a:xfrm>
            <a:off x="1403807" y="2048319"/>
            <a:ext cx="1358064"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Command and</a:t>
            </a:r>
          </a:p>
          <a:p>
            <a:r>
              <a:rPr lang="en-GB" sz="1400" dirty="0">
                <a:latin typeface="Arial" pitchFamily="34" charset="0"/>
              </a:rPr>
              <a:t> Control</a:t>
            </a:r>
          </a:p>
        </p:txBody>
      </p:sp>
      <p:sp>
        <p:nvSpPr>
          <p:cNvPr id="50" name="Textfeld 49">
            <a:extLst>
              <a:ext uri="{FF2B5EF4-FFF2-40B4-BE49-F238E27FC236}">
                <a16:creationId xmlns:a16="http://schemas.microsoft.com/office/drawing/2014/main" id="{7DA0A612-E7DB-4D20-A37A-2D35F749D7BD}"/>
              </a:ext>
            </a:extLst>
          </p:cNvPr>
          <p:cNvSpPr txBox="1"/>
          <p:nvPr/>
        </p:nvSpPr>
        <p:spPr>
          <a:xfrm>
            <a:off x="2809420" y="2071975"/>
            <a:ext cx="1069524"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Leadership</a:t>
            </a:r>
          </a:p>
        </p:txBody>
      </p:sp>
      <p:sp>
        <p:nvSpPr>
          <p:cNvPr id="51" name="Textfeld 50">
            <a:extLst>
              <a:ext uri="{FF2B5EF4-FFF2-40B4-BE49-F238E27FC236}">
                <a16:creationId xmlns:a16="http://schemas.microsoft.com/office/drawing/2014/main" id="{C369525E-57B2-4F8E-972E-3C450643E483}"/>
              </a:ext>
            </a:extLst>
          </p:cNvPr>
          <p:cNvSpPr txBox="1"/>
          <p:nvPr/>
        </p:nvSpPr>
        <p:spPr>
          <a:xfrm>
            <a:off x="3890487" y="2070201"/>
            <a:ext cx="101021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distributed</a:t>
            </a:r>
          </a:p>
        </p:txBody>
      </p:sp>
      <p:sp>
        <p:nvSpPr>
          <p:cNvPr id="52" name="Textfeld 51">
            <a:extLst>
              <a:ext uri="{FF2B5EF4-FFF2-40B4-BE49-F238E27FC236}">
                <a16:creationId xmlns:a16="http://schemas.microsoft.com/office/drawing/2014/main" id="{5F133AC2-3252-46A2-8F14-F8EB42B06F5F}"/>
              </a:ext>
            </a:extLst>
          </p:cNvPr>
          <p:cNvSpPr txBox="1"/>
          <p:nvPr/>
        </p:nvSpPr>
        <p:spPr>
          <a:xfrm>
            <a:off x="4987593" y="2044423"/>
            <a:ext cx="99097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collocated</a:t>
            </a:r>
          </a:p>
        </p:txBody>
      </p:sp>
      <p:sp>
        <p:nvSpPr>
          <p:cNvPr id="53" name="Textfeld 52">
            <a:extLst>
              <a:ext uri="{FF2B5EF4-FFF2-40B4-BE49-F238E27FC236}">
                <a16:creationId xmlns:a16="http://schemas.microsoft.com/office/drawing/2014/main" id="{8C5225A5-F437-4B72-8961-C9B943A4CA52}"/>
              </a:ext>
            </a:extLst>
          </p:cNvPr>
          <p:cNvSpPr txBox="1"/>
          <p:nvPr/>
        </p:nvSpPr>
        <p:spPr>
          <a:xfrm>
            <a:off x="6050134" y="2056015"/>
            <a:ext cx="821059"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Up front</a:t>
            </a:r>
          </a:p>
        </p:txBody>
      </p:sp>
      <p:sp>
        <p:nvSpPr>
          <p:cNvPr id="54" name="Textfeld 53">
            <a:extLst>
              <a:ext uri="{FF2B5EF4-FFF2-40B4-BE49-F238E27FC236}">
                <a16:creationId xmlns:a16="http://schemas.microsoft.com/office/drawing/2014/main" id="{E007461B-BA1C-4E12-9A30-77E7043D5A30}"/>
              </a:ext>
            </a:extLst>
          </p:cNvPr>
          <p:cNvSpPr txBox="1"/>
          <p:nvPr/>
        </p:nvSpPr>
        <p:spPr>
          <a:xfrm>
            <a:off x="6921563" y="2053703"/>
            <a:ext cx="10502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continuous</a:t>
            </a:r>
          </a:p>
        </p:txBody>
      </p:sp>
      <p:sp>
        <p:nvSpPr>
          <p:cNvPr id="55" name="Textfeld 54">
            <a:extLst>
              <a:ext uri="{FF2B5EF4-FFF2-40B4-BE49-F238E27FC236}">
                <a16:creationId xmlns:a16="http://schemas.microsoft.com/office/drawing/2014/main" id="{A6A8232D-B3A8-4085-8B07-A72D58FA8BBC}"/>
              </a:ext>
            </a:extLst>
          </p:cNvPr>
          <p:cNvSpPr txBox="1"/>
          <p:nvPr/>
        </p:nvSpPr>
        <p:spPr>
          <a:xfrm>
            <a:off x="4150758" y="3823001"/>
            <a:ext cx="53732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a:latin typeface="Arial" pitchFamily="34" charset="0"/>
              </a:rPr>
              <a:t>&gt; 10</a:t>
            </a:r>
            <a:endParaRPr lang="en-GB" sz="1400" dirty="0">
              <a:latin typeface="Arial" pitchFamily="34" charset="0"/>
            </a:endParaRPr>
          </a:p>
        </p:txBody>
      </p:sp>
      <p:sp>
        <p:nvSpPr>
          <p:cNvPr id="56" name="Textfeld 55">
            <a:extLst>
              <a:ext uri="{FF2B5EF4-FFF2-40B4-BE49-F238E27FC236}">
                <a16:creationId xmlns:a16="http://schemas.microsoft.com/office/drawing/2014/main" id="{B984DEB4-47C1-40B8-B835-4481530B804F}"/>
              </a:ext>
            </a:extLst>
          </p:cNvPr>
          <p:cNvSpPr txBox="1"/>
          <p:nvPr/>
        </p:nvSpPr>
        <p:spPr>
          <a:xfrm>
            <a:off x="5030421" y="3827405"/>
            <a:ext cx="53732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a:latin typeface="Arial" pitchFamily="34" charset="0"/>
              </a:rPr>
              <a:t>&lt; 10</a:t>
            </a:r>
            <a:endParaRPr lang="en-GB" sz="1400" dirty="0">
              <a:latin typeface="Arial" pitchFamily="34" charset="0"/>
            </a:endParaRPr>
          </a:p>
        </p:txBody>
      </p:sp>
      <p:sp>
        <p:nvSpPr>
          <p:cNvPr id="57" name="Textfeld 56">
            <a:extLst>
              <a:ext uri="{FF2B5EF4-FFF2-40B4-BE49-F238E27FC236}">
                <a16:creationId xmlns:a16="http://schemas.microsoft.com/office/drawing/2014/main" id="{A1B0F7C4-4191-4919-ADD0-8445F5933968}"/>
              </a:ext>
            </a:extLst>
          </p:cNvPr>
          <p:cNvSpPr txBox="1"/>
          <p:nvPr/>
        </p:nvSpPr>
        <p:spPr>
          <a:xfrm>
            <a:off x="5859974" y="3807423"/>
            <a:ext cx="104067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substantial</a:t>
            </a:r>
          </a:p>
        </p:txBody>
      </p:sp>
      <p:sp>
        <p:nvSpPr>
          <p:cNvPr id="58" name="Textfeld 57">
            <a:extLst>
              <a:ext uri="{FF2B5EF4-FFF2-40B4-BE49-F238E27FC236}">
                <a16:creationId xmlns:a16="http://schemas.microsoft.com/office/drawing/2014/main" id="{88C45C67-8042-48D5-A6E0-BE2854014414}"/>
              </a:ext>
            </a:extLst>
          </p:cNvPr>
          <p:cNvSpPr txBox="1"/>
          <p:nvPr/>
        </p:nvSpPr>
        <p:spPr>
          <a:xfrm>
            <a:off x="6962085" y="3823001"/>
            <a:ext cx="80182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a:latin typeface="Arial" pitchFamily="34" charset="0"/>
              </a:rPr>
              <a:t>minimal</a:t>
            </a:r>
            <a:endParaRPr lang="en-GB" sz="1400" dirty="0">
              <a:latin typeface="Arial" pitchFamily="34" charset="0"/>
            </a:endParaRPr>
          </a:p>
        </p:txBody>
      </p:sp>
      <p:sp>
        <p:nvSpPr>
          <p:cNvPr id="59" name="Textfeld 58">
            <a:extLst>
              <a:ext uri="{FF2B5EF4-FFF2-40B4-BE49-F238E27FC236}">
                <a16:creationId xmlns:a16="http://schemas.microsoft.com/office/drawing/2014/main" id="{0F0B25A6-FF2C-45E7-871F-D462F3C7FB95}"/>
              </a:ext>
            </a:extLst>
          </p:cNvPr>
          <p:cNvSpPr txBox="1"/>
          <p:nvPr/>
        </p:nvSpPr>
        <p:spPr>
          <a:xfrm>
            <a:off x="2825691" y="3810636"/>
            <a:ext cx="1577676" cy="95410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Self-organizing </a:t>
            </a:r>
          </a:p>
          <a:p>
            <a:r>
              <a:rPr lang="en-GB" sz="1400" dirty="0">
                <a:latin typeface="Arial" pitchFamily="34" charset="0"/>
              </a:rPr>
              <a:t>teams – </a:t>
            </a:r>
          </a:p>
          <a:p>
            <a:r>
              <a:rPr lang="en-GB" sz="1400" dirty="0">
                <a:latin typeface="Arial" pitchFamily="34" charset="0"/>
              </a:rPr>
              <a:t>encourages role</a:t>
            </a:r>
          </a:p>
          <a:p>
            <a:r>
              <a:rPr lang="en-GB" sz="1400" dirty="0">
                <a:latin typeface="Arial" pitchFamily="34" charset="0"/>
              </a:rPr>
              <a:t>interchangeability</a:t>
            </a:r>
          </a:p>
        </p:txBody>
      </p:sp>
      <p:sp>
        <p:nvSpPr>
          <p:cNvPr id="60" name="Textfeld 59">
            <a:extLst>
              <a:ext uri="{FF2B5EF4-FFF2-40B4-BE49-F238E27FC236}">
                <a16:creationId xmlns:a16="http://schemas.microsoft.com/office/drawing/2014/main" id="{03926210-427B-4523-8CD4-53B52F1E87BB}"/>
              </a:ext>
            </a:extLst>
          </p:cNvPr>
          <p:cNvSpPr txBox="1"/>
          <p:nvPr/>
        </p:nvSpPr>
        <p:spPr>
          <a:xfrm>
            <a:off x="1434419" y="3816586"/>
            <a:ext cx="1260281"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Individual –</a:t>
            </a:r>
          </a:p>
          <a:p>
            <a:r>
              <a:rPr lang="en-GB" sz="1400" dirty="0">
                <a:latin typeface="Arial" pitchFamily="34" charset="0"/>
              </a:rPr>
              <a:t>favour </a:t>
            </a:r>
          </a:p>
          <a:p>
            <a:r>
              <a:rPr lang="en-GB" sz="1400" dirty="0">
                <a:latin typeface="Arial" pitchFamily="34" charset="0"/>
              </a:rPr>
              <a:t>specialization</a:t>
            </a:r>
          </a:p>
        </p:txBody>
      </p:sp>
      <p:sp>
        <p:nvSpPr>
          <p:cNvPr id="61" name="Textfeld 60">
            <a:extLst>
              <a:ext uri="{FF2B5EF4-FFF2-40B4-BE49-F238E27FC236}">
                <a16:creationId xmlns:a16="http://schemas.microsoft.com/office/drawing/2014/main" id="{DA1377CA-8031-455E-ABA6-C4F9FC07A7DA}"/>
              </a:ext>
            </a:extLst>
          </p:cNvPr>
          <p:cNvSpPr txBox="1"/>
          <p:nvPr/>
        </p:nvSpPr>
        <p:spPr>
          <a:xfrm>
            <a:off x="9141736" y="3823001"/>
            <a:ext cx="167706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Emergent, </a:t>
            </a:r>
          </a:p>
          <a:p>
            <a:r>
              <a:rPr lang="en-GB" sz="1400" dirty="0">
                <a:latin typeface="Arial" pitchFamily="34" charset="0"/>
              </a:rPr>
              <a:t>with rapid changes</a:t>
            </a:r>
          </a:p>
        </p:txBody>
      </p:sp>
      <p:sp>
        <p:nvSpPr>
          <p:cNvPr id="62" name="Textfeld 61">
            <a:extLst>
              <a:ext uri="{FF2B5EF4-FFF2-40B4-BE49-F238E27FC236}">
                <a16:creationId xmlns:a16="http://schemas.microsoft.com/office/drawing/2014/main" id="{9A23026F-FEC0-42BD-96C0-BFB5DB0F2B79}"/>
              </a:ext>
            </a:extLst>
          </p:cNvPr>
          <p:cNvSpPr txBox="1"/>
          <p:nvPr/>
        </p:nvSpPr>
        <p:spPr>
          <a:xfrm>
            <a:off x="7968208" y="3823001"/>
            <a:ext cx="1170257" cy="73866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Very stable, </a:t>
            </a:r>
          </a:p>
          <a:p>
            <a:r>
              <a:rPr lang="en-GB" sz="1400" dirty="0">
                <a:latin typeface="Arial" pitchFamily="34" charset="0"/>
              </a:rPr>
              <a:t>known in</a:t>
            </a:r>
          </a:p>
          <a:p>
            <a:r>
              <a:rPr lang="en-GB" sz="1400" dirty="0">
                <a:latin typeface="Arial" pitchFamily="34" charset="0"/>
              </a:rPr>
              <a:t> advance</a:t>
            </a:r>
          </a:p>
        </p:txBody>
      </p:sp>
      <p:sp>
        <p:nvSpPr>
          <p:cNvPr id="63" name="Textfeld 62">
            <a:extLst>
              <a:ext uri="{FF2B5EF4-FFF2-40B4-BE49-F238E27FC236}">
                <a16:creationId xmlns:a16="http://schemas.microsoft.com/office/drawing/2014/main" id="{A33C9F03-A69A-4878-89BE-3DBDDFE9B8B6}"/>
              </a:ext>
            </a:extLst>
          </p:cNvPr>
          <p:cNvSpPr txBox="1"/>
          <p:nvPr/>
        </p:nvSpPr>
        <p:spPr>
          <a:xfrm>
            <a:off x="9090125" y="2013273"/>
            <a:ext cx="1329210"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Every iteration</a:t>
            </a:r>
          </a:p>
        </p:txBody>
      </p:sp>
      <p:sp>
        <p:nvSpPr>
          <p:cNvPr id="64" name="Textfeld 63">
            <a:extLst>
              <a:ext uri="{FF2B5EF4-FFF2-40B4-BE49-F238E27FC236}">
                <a16:creationId xmlns:a16="http://schemas.microsoft.com/office/drawing/2014/main" id="{4ED0B2F9-7036-447E-8C34-7F9410008043}"/>
              </a:ext>
            </a:extLst>
          </p:cNvPr>
          <p:cNvSpPr txBox="1"/>
          <p:nvPr/>
        </p:nvSpPr>
        <p:spPr>
          <a:xfrm>
            <a:off x="7898608" y="1809657"/>
            <a:ext cx="1239442" cy="52322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sz="1400" dirty="0">
                <a:latin typeface="Arial" pitchFamily="34" charset="0"/>
              </a:rPr>
              <a:t>After coding</a:t>
            </a:r>
          </a:p>
          <a:p>
            <a:r>
              <a:rPr lang="en-GB" sz="1400" dirty="0">
                <a:latin typeface="Arial" pitchFamily="34" charset="0"/>
              </a:rPr>
              <a:t> is completed</a:t>
            </a:r>
          </a:p>
        </p:txBody>
      </p:sp>
      <p:sp>
        <p:nvSpPr>
          <p:cNvPr id="73" name="Textfeld 72">
            <a:extLst>
              <a:ext uri="{FF2B5EF4-FFF2-40B4-BE49-F238E27FC236}">
                <a16:creationId xmlns:a16="http://schemas.microsoft.com/office/drawing/2014/main" id="{9DA7D87B-C04E-4DCC-AB60-0A77CCA6F0D9}"/>
              </a:ext>
            </a:extLst>
          </p:cNvPr>
          <p:cNvSpPr txBox="1"/>
          <p:nvPr/>
        </p:nvSpPr>
        <p:spPr>
          <a:xfrm>
            <a:off x="11208568" y="6165304"/>
            <a:ext cx="1197847"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i="1" dirty="0">
                <a:latin typeface="Arial" pitchFamily="34" charset="0"/>
              </a:rPr>
              <a:t>[1;3;9;10]</a:t>
            </a:r>
          </a:p>
        </p:txBody>
      </p:sp>
      <p:sp>
        <p:nvSpPr>
          <p:cNvPr id="65" name="Fußzeilenplatzhalter 4">
            <a:extLst>
              <a:ext uri="{FF2B5EF4-FFF2-40B4-BE49-F238E27FC236}">
                <a16:creationId xmlns:a16="http://schemas.microsoft.com/office/drawing/2014/main" id="{6EDF407E-16DB-4914-94EA-F47F9873F802}"/>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8029452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81B3CF9-EC7C-4C45-A6CD-D2F1BC713429}"/>
              </a:ext>
            </a:extLst>
          </p:cNvPr>
          <p:cNvSpPr>
            <a:spLocks noGrp="1"/>
          </p:cNvSpPr>
          <p:nvPr>
            <p:ph type="title"/>
          </p:nvPr>
        </p:nvSpPr>
        <p:spPr/>
        <p:txBody>
          <a:bodyPr/>
          <a:lstStyle/>
          <a:p>
            <a:r>
              <a:rPr lang="en-GB"/>
              <a:t>Research Question 2</a:t>
            </a:r>
          </a:p>
        </p:txBody>
      </p:sp>
      <p:sp>
        <p:nvSpPr>
          <p:cNvPr id="4" name="Datumsplatzhalter 3">
            <a:extLst>
              <a:ext uri="{FF2B5EF4-FFF2-40B4-BE49-F238E27FC236}">
                <a16:creationId xmlns:a16="http://schemas.microsoft.com/office/drawing/2014/main" id="{12FE78F0-2CDE-442F-908E-C7A93CABACFB}"/>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BCFD68A7-E65D-4914-86CA-E3F00C206522}"/>
              </a:ext>
            </a:extLst>
          </p:cNvPr>
          <p:cNvSpPr>
            <a:spLocks noGrp="1"/>
          </p:cNvSpPr>
          <p:nvPr>
            <p:ph type="sldNum" sz="quarter" idx="12"/>
          </p:nvPr>
        </p:nvSpPr>
        <p:spPr/>
        <p:txBody>
          <a:bodyPr/>
          <a:lstStyle/>
          <a:p>
            <a:pPr>
              <a:defRPr/>
            </a:pPr>
            <a:fld id="{E201E5CB-5EE0-4EA4-87FF-7D8A79A61969}" type="slidenum">
              <a:rPr lang="en-GB" smtClean="0"/>
              <a:pPr>
                <a:defRPr/>
              </a:pPr>
              <a:t>11</a:t>
            </a:fld>
            <a:endParaRPr lang="en-GB"/>
          </a:p>
        </p:txBody>
      </p:sp>
      <p:pic>
        <p:nvPicPr>
          <p:cNvPr id="15" name="Grafik 14" descr="Ein Bild, das Screenshot enthält.&#10;&#10;Automatisch generierte Beschreibung">
            <a:extLst>
              <a:ext uri="{FF2B5EF4-FFF2-40B4-BE49-F238E27FC236}">
                <a16:creationId xmlns:a16="http://schemas.microsoft.com/office/drawing/2014/main" id="{702368FE-7813-4F51-B025-52D99F15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1624" y="2880089"/>
            <a:ext cx="6540955" cy="2601592"/>
          </a:xfrm>
          <a:prstGeom prst="rect">
            <a:avLst/>
          </a:prstGeom>
        </p:spPr>
      </p:pic>
      <p:sp>
        <p:nvSpPr>
          <p:cNvPr id="2" name="Textfeld 1">
            <a:extLst>
              <a:ext uri="{FF2B5EF4-FFF2-40B4-BE49-F238E27FC236}">
                <a16:creationId xmlns:a16="http://schemas.microsoft.com/office/drawing/2014/main" id="{D4565FF1-CD31-4971-A58F-47282B4B511E}"/>
              </a:ext>
            </a:extLst>
          </p:cNvPr>
          <p:cNvSpPr txBox="1"/>
          <p:nvPr/>
        </p:nvSpPr>
        <p:spPr>
          <a:xfrm>
            <a:off x="4422218" y="5481681"/>
            <a:ext cx="311976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dirty="0">
                <a:latin typeface="Arial" pitchFamily="34" charset="0"/>
              </a:rPr>
              <a:t>Socio-technical model by [8]</a:t>
            </a:r>
            <a:r>
              <a:rPr lang="en-GB" sz="1400" i="1" dirty="0">
                <a:latin typeface="Arial" pitchFamily="34" charset="0"/>
              </a:rPr>
              <a:t> </a:t>
            </a:r>
            <a:endParaRPr lang="en-GB" i="1" dirty="0">
              <a:latin typeface="Arial" pitchFamily="34" charset="0"/>
            </a:endParaRPr>
          </a:p>
        </p:txBody>
      </p:sp>
      <p:sp>
        <p:nvSpPr>
          <p:cNvPr id="16" name="Fußzeilenplatzhalter 4">
            <a:extLst>
              <a:ext uri="{FF2B5EF4-FFF2-40B4-BE49-F238E27FC236}">
                <a16:creationId xmlns:a16="http://schemas.microsoft.com/office/drawing/2014/main" id="{4D114C8E-0A91-4B89-BB39-A757F188CA5B}"/>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grpSp>
        <p:nvGrpSpPr>
          <p:cNvPr id="8" name="Group 10">
            <a:extLst>
              <a:ext uri="{FF2B5EF4-FFF2-40B4-BE49-F238E27FC236}">
                <a16:creationId xmlns:a16="http://schemas.microsoft.com/office/drawing/2014/main" id="{9A9474BA-E04E-4666-A84E-33F26A24C395}"/>
              </a:ext>
            </a:extLst>
          </p:cNvPr>
          <p:cNvGrpSpPr/>
          <p:nvPr/>
        </p:nvGrpSpPr>
        <p:grpSpPr>
          <a:xfrm>
            <a:off x="3071664" y="1067361"/>
            <a:ext cx="6035571" cy="1200411"/>
            <a:chOff x="515878" y="4822740"/>
            <a:chExt cx="5285989" cy="972545"/>
          </a:xfrm>
        </p:grpSpPr>
        <p:sp>
          <p:nvSpPr>
            <p:cNvPr id="9" name="Shape 1816">
              <a:extLst>
                <a:ext uri="{FF2B5EF4-FFF2-40B4-BE49-F238E27FC236}">
                  <a16:creationId xmlns:a16="http://schemas.microsoft.com/office/drawing/2014/main" id="{CB32BF6D-5C45-4804-830B-8B25EAAC0F4C}"/>
                </a:ext>
              </a:extLst>
            </p:cNvPr>
            <p:cNvSpPr/>
            <p:nvPr/>
          </p:nvSpPr>
          <p:spPr>
            <a:xfrm>
              <a:off x="515882" y="4884163"/>
              <a:ext cx="5266105" cy="911122"/>
            </a:xfrm>
            <a:prstGeom prst="rect">
              <a:avLst/>
            </a:prstGeom>
            <a:solidFill>
              <a:srgbClr val="1E88E5"/>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0" name="Shape 1816">
              <a:extLst>
                <a:ext uri="{FF2B5EF4-FFF2-40B4-BE49-F238E27FC236}">
                  <a16:creationId xmlns:a16="http://schemas.microsoft.com/office/drawing/2014/main" id="{4BEEA199-382C-449B-9487-D747DED8678B}"/>
                </a:ext>
              </a:extLst>
            </p:cNvPr>
            <p:cNvSpPr/>
            <p:nvPr/>
          </p:nvSpPr>
          <p:spPr>
            <a:xfrm>
              <a:off x="515883" y="4822740"/>
              <a:ext cx="5285984" cy="911202"/>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1" name="Rectangle 143">
              <a:extLst>
                <a:ext uri="{FF2B5EF4-FFF2-40B4-BE49-F238E27FC236}">
                  <a16:creationId xmlns:a16="http://schemas.microsoft.com/office/drawing/2014/main" id="{EC15CADD-EC42-435A-85C2-59260202DEF0}"/>
                </a:ext>
              </a:extLst>
            </p:cNvPr>
            <p:cNvSpPr/>
            <p:nvPr/>
          </p:nvSpPr>
          <p:spPr>
            <a:xfrm>
              <a:off x="515878" y="4893124"/>
              <a:ext cx="4490038" cy="507337"/>
            </a:xfrm>
            <a:prstGeom prst="rect">
              <a:avLst/>
            </a:prstGeom>
          </p:spPr>
          <p:txBody>
            <a:bodyPr wrap="square">
              <a:spAutoFit/>
            </a:bodyPr>
            <a:lstStyle/>
            <a:p>
              <a:pPr marL="0" marR="0" lvl="0" indent="0" defTabSz="950885" eaLnBrk="1" fontAlgn="auto" latinLnBrk="0" hangingPunct="1">
                <a:lnSpc>
                  <a:spcPct val="100000"/>
                </a:lnSpc>
                <a:spcBef>
                  <a:spcPts val="0"/>
                </a:spcBef>
                <a:spcAft>
                  <a:spcPts val="0"/>
                </a:spcAft>
                <a:buClrTx/>
                <a:buSzTx/>
                <a:buFontTx/>
                <a:buNone/>
                <a:tabLst/>
                <a:defRPr/>
              </a:pPr>
              <a:r>
                <a:rPr lang="en-GB" kern="0" dirty="0">
                  <a:latin typeface="Arial" charset="0"/>
                  <a:ea typeface="Arial" charset="0"/>
                  <a:cs typeface="Arial" charset="0"/>
                </a:rPr>
                <a:t>Which impact does the large-scale agile transformation at PosterXXL has on the organization?</a:t>
              </a:r>
            </a:p>
          </p:txBody>
        </p:sp>
        <p:grpSp>
          <p:nvGrpSpPr>
            <p:cNvPr id="12" name="Group 64">
              <a:extLst>
                <a:ext uri="{FF2B5EF4-FFF2-40B4-BE49-F238E27FC236}">
                  <a16:creationId xmlns:a16="http://schemas.microsoft.com/office/drawing/2014/main" id="{516240FE-783E-4E21-A3F8-1C47BDC330EA}"/>
                </a:ext>
              </a:extLst>
            </p:cNvPr>
            <p:cNvGrpSpPr/>
            <p:nvPr/>
          </p:nvGrpSpPr>
          <p:grpSpPr>
            <a:xfrm>
              <a:off x="4908266" y="4822740"/>
              <a:ext cx="889396" cy="972545"/>
              <a:chOff x="4908266" y="1831046"/>
              <a:chExt cx="889396" cy="916759"/>
            </a:xfrm>
          </p:grpSpPr>
          <p:sp>
            <p:nvSpPr>
              <p:cNvPr id="13" name="Rectangle 67">
                <a:extLst>
                  <a:ext uri="{FF2B5EF4-FFF2-40B4-BE49-F238E27FC236}">
                    <a16:creationId xmlns:a16="http://schemas.microsoft.com/office/drawing/2014/main" id="{856D8251-47AF-4D70-9658-98DCCD15F55B}"/>
                  </a:ext>
                </a:extLst>
              </p:cNvPr>
              <p:cNvSpPr/>
              <p:nvPr/>
            </p:nvSpPr>
            <p:spPr>
              <a:xfrm>
                <a:off x="4908266" y="1831046"/>
                <a:ext cx="889393" cy="916759"/>
              </a:xfrm>
              <a:prstGeom prst="rect">
                <a:avLst/>
              </a:prstGeom>
              <a:solidFill>
                <a:srgbClr val="1E88E5"/>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4" name="Rectangle 68">
                <a:extLst>
                  <a:ext uri="{FF2B5EF4-FFF2-40B4-BE49-F238E27FC236}">
                    <a16:creationId xmlns:a16="http://schemas.microsoft.com/office/drawing/2014/main" id="{9B4D8ABE-511C-412D-93E3-ADA35B26EC60}"/>
                  </a:ext>
                </a:extLst>
              </p:cNvPr>
              <p:cNvSpPr/>
              <p:nvPr/>
            </p:nvSpPr>
            <p:spPr>
              <a:xfrm>
                <a:off x="4972598" y="2109564"/>
                <a:ext cx="825064" cy="359725"/>
              </a:xfrm>
              <a:prstGeom prst="rect">
                <a:avLst/>
              </a:prstGeom>
            </p:spPr>
            <p:txBody>
              <a:bodyPr wrap="square" anchor="ctr">
                <a:spAutoFit/>
              </a:bodyPr>
              <a:lstStyle/>
              <a:p>
                <a:pPr marL="0" marR="0" lvl="0" indent="0" algn="ctr" defTabSz="950885" eaLnBrk="1" fontAlgn="auto" latinLnBrk="0" hangingPunct="1">
                  <a:lnSpc>
                    <a:spcPct val="100000"/>
                  </a:lnSpc>
                  <a:spcBef>
                    <a:spcPts val="0"/>
                  </a:spcBef>
                  <a:spcAft>
                    <a:spcPts val="0"/>
                  </a:spcAft>
                  <a:buClrTx/>
                  <a:buSzTx/>
                  <a:buFontTx/>
                  <a:buNone/>
                  <a:tabLst/>
                  <a:defRPr/>
                </a:pPr>
                <a:r>
                  <a:rPr lang="en-GB" sz="2461" b="1" kern="0" noProof="0" dirty="0">
                    <a:solidFill>
                      <a:srgbClr val="FFFFFF"/>
                    </a:solidFill>
                    <a:latin typeface="Source Sans Pro" charset="0"/>
                    <a:ea typeface="Source Sans Pro" charset="0"/>
                    <a:cs typeface="Source Sans Pro" charset="0"/>
                  </a:rPr>
                  <a:t>RQ02</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grpSp>
    </p:spTree>
    <p:extLst>
      <p:ext uri="{BB962C8B-B14F-4D97-AF65-F5344CB8AC3E}">
        <p14:creationId xmlns:p14="http://schemas.microsoft.com/office/powerpoint/2010/main" val="222145134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E94571D9-DC7E-4D29-A2EF-C73D03A540F7}"/>
              </a:ext>
            </a:extLst>
          </p:cNvPr>
          <p:cNvSpPr>
            <a:spLocks noGrp="1"/>
          </p:cNvSpPr>
          <p:nvPr>
            <p:ph type="dt" sz="half" idx="10"/>
          </p:nvPr>
        </p:nvSpPr>
        <p:spPr/>
        <p:txBody>
          <a:bodyPr/>
          <a:lstStyle/>
          <a:p>
            <a:pPr>
              <a:defRPr/>
            </a:pPr>
            <a:r>
              <a:rPr lang="de-DE"/>
              <a:t>© sebis</a:t>
            </a:r>
            <a:endParaRPr lang="de-DE" dirty="0"/>
          </a:p>
        </p:txBody>
      </p:sp>
      <p:sp>
        <p:nvSpPr>
          <p:cNvPr id="5" name="Fußzeilenplatzhalter 4">
            <a:extLst>
              <a:ext uri="{FF2B5EF4-FFF2-40B4-BE49-F238E27FC236}">
                <a16:creationId xmlns:a16="http://schemas.microsoft.com/office/drawing/2014/main" id="{E031638D-5318-4F51-B50A-1A0484278C4C}"/>
              </a:ext>
            </a:extLst>
          </p:cNvPr>
          <p:cNvSpPr>
            <a:spLocks noGrp="1"/>
          </p:cNvSpPr>
          <p:nvPr>
            <p:ph type="ftr" sz="quarter" idx="11"/>
          </p:nvPr>
        </p:nvSpPr>
        <p:spPr/>
        <p:txBody>
          <a:bodyPr/>
          <a:lstStyle/>
          <a:p>
            <a:pPr>
              <a:defRPr/>
            </a:pPr>
            <a:r>
              <a:rPr lang="de-DE"/>
              <a:t>21082019 Uluer Vorbesprechung Bachelor's Thesis</a:t>
            </a:r>
            <a:endParaRPr lang="de-DE" dirty="0"/>
          </a:p>
        </p:txBody>
      </p:sp>
      <p:sp>
        <p:nvSpPr>
          <p:cNvPr id="6" name="Foliennummernplatzhalter 5">
            <a:extLst>
              <a:ext uri="{FF2B5EF4-FFF2-40B4-BE49-F238E27FC236}">
                <a16:creationId xmlns:a16="http://schemas.microsoft.com/office/drawing/2014/main" id="{E90FBB65-C2AB-4533-8BF1-A88E73307B26}"/>
              </a:ext>
            </a:extLst>
          </p:cNvPr>
          <p:cNvSpPr>
            <a:spLocks noGrp="1"/>
          </p:cNvSpPr>
          <p:nvPr>
            <p:ph type="sldNum" sz="quarter" idx="12"/>
          </p:nvPr>
        </p:nvSpPr>
        <p:spPr/>
        <p:txBody>
          <a:bodyPr/>
          <a:lstStyle/>
          <a:p>
            <a:pPr>
              <a:defRPr/>
            </a:pPr>
            <a:fld id="{E201E5CB-5EE0-4EA4-87FF-7D8A79A61969}" type="slidenum">
              <a:rPr lang="de-DE" smtClean="0"/>
              <a:pPr>
                <a:defRPr/>
              </a:pPr>
              <a:t>12</a:t>
            </a:fld>
            <a:endParaRPr lang="de-DE" dirty="0"/>
          </a:p>
        </p:txBody>
      </p:sp>
      <p:grpSp>
        <p:nvGrpSpPr>
          <p:cNvPr id="7" name="Group 11">
            <a:extLst>
              <a:ext uri="{FF2B5EF4-FFF2-40B4-BE49-F238E27FC236}">
                <a16:creationId xmlns:a16="http://schemas.microsoft.com/office/drawing/2014/main" id="{236EEA8F-9011-4F72-9D06-072598DCAB67}"/>
              </a:ext>
            </a:extLst>
          </p:cNvPr>
          <p:cNvGrpSpPr/>
          <p:nvPr/>
        </p:nvGrpSpPr>
        <p:grpSpPr>
          <a:xfrm>
            <a:off x="3063232" y="1589893"/>
            <a:ext cx="6031168" cy="1200411"/>
            <a:chOff x="6449277" y="4822741"/>
            <a:chExt cx="5284822" cy="973308"/>
          </a:xfrm>
        </p:grpSpPr>
        <p:sp>
          <p:nvSpPr>
            <p:cNvPr id="8" name="Shape 1816">
              <a:extLst>
                <a:ext uri="{FF2B5EF4-FFF2-40B4-BE49-F238E27FC236}">
                  <a16:creationId xmlns:a16="http://schemas.microsoft.com/office/drawing/2014/main" id="{32BF70BD-69E4-421D-8E1B-227666C1E965}"/>
                </a:ext>
              </a:extLst>
            </p:cNvPr>
            <p:cNvSpPr/>
            <p:nvPr/>
          </p:nvSpPr>
          <p:spPr>
            <a:xfrm>
              <a:off x="6449277" y="4902025"/>
              <a:ext cx="5187205" cy="894024"/>
            </a:xfrm>
            <a:prstGeom prst="rect">
              <a:avLst/>
            </a:prstGeom>
            <a:solidFill>
              <a:srgbClr val="2196F3"/>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9" name="Shape 1816">
              <a:extLst>
                <a:ext uri="{FF2B5EF4-FFF2-40B4-BE49-F238E27FC236}">
                  <a16:creationId xmlns:a16="http://schemas.microsoft.com/office/drawing/2014/main" id="{4D0F1A39-7CAC-470C-A012-A78287E2CCE5}"/>
                </a:ext>
              </a:extLst>
            </p:cNvPr>
            <p:cNvSpPr/>
            <p:nvPr/>
          </p:nvSpPr>
          <p:spPr>
            <a:xfrm>
              <a:off x="6449277" y="4839055"/>
              <a:ext cx="5171571" cy="883151"/>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0" name="Rectangle 51">
              <a:extLst>
                <a:ext uri="{FF2B5EF4-FFF2-40B4-BE49-F238E27FC236}">
                  <a16:creationId xmlns:a16="http://schemas.microsoft.com/office/drawing/2014/main" id="{BFBBFAC1-9AF2-4A62-B0ED-CED9A3984598}"/>
                </a:ext>
              </a:extLst>
            </p:cNvPr>
            <p:cNvSpPr/>
            <p:nvPr/>
          </p:nvSpPr>
          <p:spPr>
            <a:xfrm>
              <a:off x="6464535" y="4919233"/>
              <a:ext cx="4451788" cy="505537"/>
            </a:xfrm>
            <a:prstGeom prst="rect">
              <a:avLst/>
            </a:prstGeom>
          </p:spPr>
          <p:txBody>
            <a:bodyPr wrap="square">
              <a:spAutoFit/>
            </a:bodyPr>
            <a:lstStyle/>
            <a:p>
              <a:pPr marL="0" marR="0" lvl="0" indent="0" defTabSz="950885" eaLnBrk="1" fontAlgn="auto" latinLnBrk="0" hangingPunct="1">
                <a:lnSpc>
                  <a:spcPct val="100000"/>
                </a:lnSpc>
                <a:spcBef>
                  <a:spcPts val="0"/>
                </a:spcBef>
                <a:spcAft>
                  <a:spcPts val="0"/>
                </a:spcAft>
                <a:buClrTx/>
                <a:buSzTx/>
                <a:buFontTx/>
                <a:buNone/>
                <a:tabLst/>
                <a:defRPr/>
              </a:pPr>
              <a:r>
                <a:rPr lang="en-GB" kern="0" dirty="0">
                  <a:latin typeface="Arial" charset="0"/>
                  <a:ea typeface="Arial" charset="0"/>
                  <a:cs typeface="Arial" charset="0"/>
                </a:rPr>
                <a:t>What are success factors and barriers of the large-scale agile transformation at PosterXXL?</a:t>
              </a:r>
            </a:p>
          </p:txBody>
        </p:sp>
        <p:grpSp>
          <p:nvGrpSpPr>
            <p:cNvPr id="11" name="Group 78">
              <a:extLst>
                <a:ext uri="{FF2B5EF4-FFF2-40B4-BE49-F238E27FC236}">
                  <a16:creationId xmlns:a16="http://schemas.microsoft.com/office/drawing/2014/main" id="{A789FCA1-4A7F-47EE-84C7-5380D69AF900}"/>
                </a:ext>
              </a:extLst>
            </p:cNvPr>
            <p:cNvGrpSpPr/>
            <p:nvPr/>
          </p:nvGrpSpPr>
          <p:grpSpPr>
            <a:xfrm>
              <a:off x="10871871" y="4822741"/>
              <a:ext cx="862228" cy="973308"/>
              <a:chOff x="5036882" y="1831046"/>
              <a:chExt cx="862228" cy="917478"/>
            </a:xfrm>
          </p:grpSpPr>
          <p:sp>
            <p:nvSpPr>
              <p:cNvPr id="12" name="Rectangle 79">
                <a:extLst>
                  <a:ext uri="{FF2B5EF4-FFF2-40B4-BE49-F238E27FC236}">
                    <a16:creationId xmlns:a16="http://schemas.microsoft.com/office/drawing/2014/main" id="{E144EA7E-C51E-44CE-9602-35E47139201B}"/>
                  </a:ext>
                </a:extLst>
              </p:cNvPr>
              <p:cNvSpPr/>
              <p:nvPr/>
            </p:nvSpPr>
            <p:spPr>
              <a:xfrm>
                <a:off x="5036882" y="1831046"/>
                <a:ext cx="862228" cy="917478"/>
              </a:xfrm>
              <a:prstGeom prst="rect">
                <a:avLst/>
              </a:prstGeom>
              <a:solidFill>
                <a:srgbClr val="2196F3"/>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3" name="Rectangle 80">
                <a:extLst>
                  <a:ext uri="{FF2B5EF4-FFF2-40B4-BE49-F238E27FC236}">
                    <a16:creationId xmlns:a16="http://schemas.microsoft.com/office/drawing/2014/main" id="{E1C5E00F-7B21-451A-9004-0F6E04240188}"/>
                  </a:ext>
                </a:extLst>
              </p:cNvPr>
              <p:cNvSpPr/>
              <p:nvPr/>
            </p:nvSpPr>
            <p:spPr>
              <a:xfrm>
                <a:off x="5165663" y="2058395"/>
                <a:ext cx="717813" cy="469239"/>
              </a:xfrm>
              <a:prstGeom prst="rect">
                <a:avLst/>
              </a:prstGeom>
            </p:spPr>
            <p:txBody>
              <a:bodyPr wrap="none" anchor="ctr">
                <a:spAutoFit/>
              </a:bodyPr>
              <a:lstStyle/>
              <a:p>
                <a:pPr marL="0" marR="0" lvl="0" indent="0" algn="r" defTabSz="950885" eaLnBrk="1" fontAlgn="auto" latinLnBrk="0" hangingPunct="1">
                  <a:lnSpc>
                    <a:spcPct val="100000"/>
                  </a:lnSpc>
                  <a:spcBef>
                    <a:spcPts val="0"/>
                  </a:spcBef>
                  <a:spcAft>
                    <a:spcPts val="0"/>
                  </a:spcAft>
                  <a:buClrTx/>
                  <a:buSzTx/>
                  <a:buFontTx/>
                  <a:buNone/>
                  <a:tabLst/>
                  <a:defRPr/>
                </a:pPr>
                <a:r>
                  <a:rPr kumimoji="0" lang="en-GB" sz="2461" b="1" i="0" u="none" strike="noStrike" kern="0" cap="none" spc="0" normalizeH="0" baseline="0" noProof="0">
                    <a:ln>
                      <a:noFill/>
                    </a:ln>
                    <a:solidFill>
                      <a:srgbClr val="FFFFFF"/>
                    </a:solidFill>
                    <a:effectLst/>
                    <a:uLnTx/>
                    <a:uFillTx/>
                    <a:latin typeface="Source Sans Pro" charset="0"/>
                    <a:ea typeface="Source Sans Pro" charset="0"/>
                    <a:cs typeface="Source Sans Pro" charset="0"/>
                  </a:rPr>
                  <a:t>RQ03</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grpSp>
      <p:grpSp>
        <p:nvGrpSpPr>
          <p:cNvPr id="14" name="Group 11">
            <a:extLst>
              <a:ext uri="{FF2B5EF4-FFF2-40B4-BE49-F238E27FC236}">
                <a16:creationId xmlns:a16="http://schemas.microsoft.com/office/drawing/2014/main" id="{627DFF84-D2DF-4695-B772-3D9EC1CA47A7}"/>
              </a:ext>
            </a:extLst>
          </p:cNvPr>
          <p:cNvGrpSpPr/>
          <p:nvPr/>
        </p:nvGrpSpPr>
        <p:grpSpPr>
          <a:xfrm>
            <a:off x="3076684" y="3030773"/>
            <a:ext cx="6035571" cy="1200411"/>
            <a:chOff x="6449277" y="4822741"/>
            <a:chExt cx="5284822" cy="973308"/>
          </a:xfrm>
        </p:grpSpPr>
        <p:sp>
          <p:nvSpPr>
            <p:cNvPr id="15" name="Shape 1816">
              <a:extLst>
                <a:ext uri="{FF2B5EF4-FFF2-40B4-BE49-F238E27FC236}">
                  <a16:creationId xmlns:a16="http://schemas.microsoft.com/office/drawing/2014/main" id="{8A2114A7-4826-45C1-9A3E-FE96CF19E5AE}"/>
                </a:ext>
              </a:extLst>
            </p:cNvPr>
            <p:cNvSpPr/>
            <p:nvPr/>
          </p:nvSpPr>
          <p:spPr>
            <a:xfrm>
              <a:off x="6449277" y="4902025"/>
              <a:ext cx="5187205" cy="894024"/>
            </a:xfrm>
            <a:prstGeom prst="rect">
              <a:avLst/>
            </a:prstGeom>
            <a:solidFill>
              <a:srgbClr val="41BEFF"/>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6" name="Shape 1816">
              <a:extLst>
                <a:ext uri="{FF2B5EF4-FFF2-40B4-BE49-F238E27FC236}">
                  <a16:creationId xmlns:a16="http://schemas.microsoft.com/office/drawing/2014/main" id="{8F656FBF-9E3A-4B80-83A9-71C0BC93C494}"/>
                </a:ext>
              </a:extLst>
            </p:cNvPr>
            <p:cNvSpPr/>
            <p:nvPr/>
          </p:nvSpPr>
          <p:spPr>
            <a:xfrm>
              <a:off x="6449277" y="4839055"/>
              <a:ext cx="5171571" cy="910419"/>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7" name="Rectangle 51">
              <a:extLst>
                <a:ext uri="{FF2B5EF4-FFF2-40B4-BE49-F238E27FC236}">
                  <a16:creationId xmlns:a16="http://schemas.microsoft.com/office/drawing/2014/main" id="{B3658825-879B-4998-86B9-34A98E3A9FB8}"/>
                </a:ext>
              </a:extLst>
            </p:cNvPr>
            <p:cNvSpPr/>
            <p:nvPr/>
          </p:nvSpPr>
          <p:spPr>
            <a:xfrm>
              <a:off x="6464535" y="4919233"/>
              <a:ext cx="4451788" cy="505537"/>
            </a:xfrm>
            <a:prstGeom prst="rect">
              <a:avLst/>
            </a:prstGeom>
          </p:spPr>
          <p:txBody>
            <a:bodyPr wrap="square">
              <a:spAutoFit/>
            </a:bodyPr>
            <a:lstStyle/>
            <a:p>
              <a:pPr marL="0" marR="0" lvl="0" indent="0" defTabSz="950885" eaLnBrk="1" fontAlgn="auto" latinLnBrk="0" hangingPunct="1">
                <a:lnSpc>
                  <a:spcPct val="100000"/>
                </a:lnSpc>
                <a:spcBef>
                  <a:spcPts val="0"/>
                </a:spcBef>
                <a:spcAft>
                  <a:spcPts val="0"/>
                </a:spcAft>
                <a:buClrTx/>
                <a:buSzTx/>
                <a:buFontTx/>
                <a:buNone/>
                <a:tabLst/>
                <a:defRPr/>
              </a:pPr>
              <a:r>
                <a:rPr lang="en-GB" kern="0" dirty="0">
                  <a:latin typeface="Arial" charset="0"/>
                  <a:ea typeface="Arial" charset="0"/>
                  <a:cs typeface="Arial" charset="0"/>
                </a:rPr>
                <a:t>What are the lessons learned of the large-scale agile transformation at PosterXXL?</a:t>
              </a:r>
            </a:p>
          </p:txBody>
        </p:sp>
        <p:grpSp>
          <p:nvGrpSpPr>
            <p:cNvPr id="18" name="Group 78">
              <a:extLst>
                <a:ext uri="{FF2B5EF4-FFF2-40B4-BE49-F238E27FC236}">
                  <a16:creationId xmlns:a16="http://schemas.microsoft.com/office/drawing/2014/main" id="{AC44F1A5-AB86-4118-AC47-C178ACDFCF7B}"/>
                </a:ext>
              </a:extLst>
            </p:cNvPr>
            <p:cNvGrpSpPr/>
            <p:nvPr/>
          </p:nvGrpSpPr>
          <p:grpSpPr>
            <a:xfrm>
              <a:off x="10872500" y="4822741"/>
              <a:ext cx="861599" cy="973308"/>
              <a:chOff x="5037511" y="1831046"/>
              <a:chExt cx="861599" cy="917478"/>
            </a:xfrm>
          </p:grpSpPr>
          <p:sp>
            <p:nvSpPr>
              <p:cNvPr id="19" name="Rectangle 79">
                <a:extLst>
                  <a:ext uri="{FF2B5EF4-FFF2-40B4-BE49-F238E27FC236}">
                    <a16:creationId xmlns:a16="http://schemas.microsoft.com/office/drawing/2014/main" id="{40B6755F-BB94-46DA-B707-4DC4C43D856B}"/>
                  </a:ext>
                </a:extLst>
              </p:cNvPr>
              <p:cNvSpPr/>
              <p:nvPr/>
            </p:nvSpPr>
            <p:spPr>
              <a:xfrm>
                <a:off x="5037511" y="1831046"/>
                <a:ext cx="861599" cy="917478"/>
              </a:xfrm>
              <a:prstGeom prst="rect">
                <a:avLst/>
              </a:prstGeom>
              <a:solidFill>
                <a:srgbClr val="41BEFF"/>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20" name="Rectangle 80">
                <a:extLst>
                  <a:ext uri="{FF2B5EF4-FFF2-40B4-BE49-F238E27FC236}">
                    <a16:creationId xmlns:a16="http://schemas.microsoft.com/office/drawing/2014/main" id="{A55F9CDA-3ED2-48A2-8E91-CEFA36C36A93}"/>
                  </a:ext>
                </a:extLst>
              </p:cNvPr>
              <p:cNvSpPr/>
              <p:nvPr/>
            </p:nvSpPr>
            <p:spPr>
              <a:xfrm>
                <a:off x="5165663" y="2073556"/>
                <a:ext cx="717813" cy="438919"/>
              </a:xfrm>
              <a:prstGeom prst="rect">
                <a:avLst/>
              </a:prstGeom>
            </p:spPr>
            <p:txBody>
              <a:bodyPr wrap="none" anchor="ctr">
                <a:spAutoFit/>
              </a:bodyPr>
              <a:lstStyle/>
              <a:p>
                <a:pPr marL="0" marR="0" lvl="0" indent="0" algn="r" defTabSz="950885" eaLnBrk="1" fontAlgn="auto" latinLnBrk="0" hangingPunct="1">
                  <a:lnSpc>
                    <a:spcPct val="100000"/>
                  </a:lnSpc>
                  <a:spcBef>
                    <a:spcPts val="0"/>
                  </a:spcBef>
                  <a:spcAft>
                    <a:spcPts val="0"/>
                  </a:spcAft>
                  <a:buClrTx/>
                  <a:buSzTx/>
                  <a:buFontTx/>
                  <a:buNone/>
                  <a:tabLst/>
                  <a:defRPr/>
                </a:pPr>
                <a:r>
                  <a:rPr kumimoji="0" lang="en-GB" sz="2461"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rPr>
                  <a:t>RQ04</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grpSp>
      <p:sp>
        <p:nvSpPr>
          <p:cNvPr id="21" name="Titel 2">
            <a:extLst>
              <a:ext uri="{FF2B5EF4-FFF2-40B4-BE49-F238E27FC236}">
                <a16:creationId xmlns:a16="http://schemas.microsoft.com/office/drawing/2014/main" id="{8425A723-9472-4E9B-AA64-748F44736E92}"/>
              </a:ext>
            </a:extLst>
          </p:cNvPr>
          <p:cNvSpPr>
            <a:spLocks noGrp="1"/>
          </p:cNvSpPr>
          <p:nvPr>
            <p:ph type="title"/>
          </p:nvPr>
        </p:nvSpPr>
        <p:spPr>
          <a:xfrm>
            <a:off x="334437" y="44452"/>
            <a:ext cx="10586099" cy="720725"/>
          </a:xfrm>
        </p:spPr>
        <p:txBody>
          <a:bodyPr/>
          <a:lstStyle/>
          <a:p>
            <a:r>
              <a:rPr lang="en-GB" dirty="0"/>
              <a:t>Research Question 3&amp;4</a:t>
            </a:r>
          </a:p>
        </p:txBody>
      </p:sp>
    </p:spTree>
    <p:extLst>
      <p:ext uri="{BB962C8B-B14F-4D97-AF65-F5344CB8AC3E}">
        <p14:creationId xmlns:p14="http://schemas.microsoft.com/office/powerpoint/2010/main" val="106717056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450847A3-C242-4824-9252-504B68B5B954}"/>
              </a:ext>
            </a:extLst>
          </p:cNvPr>
          <p:cNvSpPr/>
          <p:nvPr/>
        </p:nvSpPr>
        <p:spPr bwMode="auto">
          <a:xfrm>
            <a:off x="332903" y="2276872"/>
            <a:ext cx="10875665" cy="1656184"/>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 name="Titel 1">
            <a:extLst>
              <a:ext uri="{FF2B5EF4-FFF2-40B4-BE49-F238E27FC236}">
                <a16:creationId xmlns:a16="http://schemas.microsoft.com/office/drawing/2014/main" id="{822CA84C-5A19-49AA-B2EA-B1AB6E629AA7}"/>
              </a:ext>
            </a:extLst>
          </p:cNvPr>
          <p:cNvSpPr>
            <a:spLocks noGrp="1"/>
          </p:cNvSpPr>
          <p:nvPr>
            <p:ph type="title"/>
          </p:nvPr>
        </p:nvSpPr>
        <p:spPr/>
        <p:txBody>
          <a:bodyPr/>
          <a:lstStyle/>
          <a:p>
            <a:r>
              <a:rPr lang="en-GB"/>
              <a:t>Agenda</a:t>
            </a:r>
          </a:p>
        </p:txBody>
      </p:sp>
      <p:sp>
        <p:nvSpPr>
          <p:cNvPr id="3" name="Inhaltsplatzhalter 2">
            <a:extLst>
              <a:ext uri="{FF2B5EF4-FFF2-40B4-BE49-F238E27FC236}">
                <a16:creationId xmlns:a16="http://schemas.microsoft.com/office/drawing/2014/main" id="{7B636D90-01B6-4E12-82A5-7D98D59BA4B1}"/>
              </a:ext>
            </a:extLst>
          </p:cNvPr>
          <p:cNvSpPr>
            <a:spLocks noGrp="1"/>
          </p:cNvSpPr>
          <p:nvPr>
            <p:ph idx="1"/>
          </p:nvPr>
        </p:nvSpPr>
        <p:spPr>
          <a:xfrm>
            <a:off x="334434" y="981075"/>
            <a:ext cx="11523133" cy="5400000"/>
          </a:xfrm>
        </p:spPr>
        <p:txBody>
          <a:bodyPr>
            <a:normAutofit/>
          </a:bodyPr>
          <a:lstStyle/>
          <a:p>
            <a:pPr>
              <a:spcBef>
                <a:spcPts val="3000"/>
              </a:spcBef>
            </a:pPr>
            <a:r>
              <a:rPr lang="en-GB" dirty="0"/>
              <a:t>Motivation</a:t>
            </a:r>
          </a:p>
          <a:p>
            <a:pPr>
              <a:spcBef>
                <a:spcPts val="3000"/>
              </a:spcBef>
            </a:pPr>
            <a:r>
              <a:rPr lang="en-GB" dirty="0"/>
              <a:t>Research Methodology</a:t>
            </a:r>
          </a:p>
          <a:p>
            <a:pPr>
              <a:spcBef>
                <a:spcPts val="3000"/>
              </a:spcBef>
            </a:pPr>
            <a:r>
              <a:rPr lang="en-GB" dirty="0"/>
              <a:t>Case Study</a:t>
            </a:r>
          </a:p>
          <a:p>
            <a:pPr>
              <a:spcBef>
                <a:spcPts val="1000"/>
              </a:spcBef>
            </a:pPr>
            <a:r>
              <a:rPr lang="en-GB" dirty="0"/>
              <a:t>		Data Collection</a:t>
            </a:r>
          </a:p>
          <a:p>
            <a:pPr>
              <a:spcBef>
                <a:spcPts val="1000"/>
              </a:spcBef>
            </a:pPr>
            <a:r>
              <a:rPr lang="en-GB" dirty="0"/>
              <a:t>		Case Description</a:t>
            </a:r>
          </a:p>
          <a:p>
            <a:pPr>
              <a:spcBef>
                <a:spcPts val="1000"/>
              </a:spcBef>
            </a:pPr>
            <a:r>
              <a:rPr lang="en-GB" dirty="0"/>
              <a:t>		Findings</a:t>
            </a:r>
          </a:p>
          <a:p>
            <a:pPr>
              <a:spcBef>
                <a:spcPts val="3000"/>
              </a:spcBef>
            </a:pPr>
            <a:r>
              <a:rPr lang="en-GB" dirty="0"/>
              <a:t>Discussion</a:t>
            </a:r>
          </a:p>
          <a:p>
            <a:pPr>
              <a:spcBef>
                <a:spcPts val="3000"/>
              </a:spcBef>
            </a:pPr>
            <a:r>
              <a:rPr lang="en-GB" dirty="0"/>
              <a:t>Outlook</a:t>
            </a:r>
          </a:p>
        </p:txBody>
      </p:sp>
      <p:sp>
        <p:nvSpPr>
          <p:cNvPr id="4" name="Datumsplatzhalter 3">
            <a:extLst>
              <a:ext uri="{FF2B5EF4-FFF2-40B4-BE49-F238E27FC236}">
                <a16:creationId xmlns:a16="http://schemas.microsoft.com/office/drawing/2014/main" id="{11341BB1-7C31-49DE-BF87-DC0AF7455A4E}"/>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CDD6D1C4-D5F2-408F-93B0-1106525081BA}"/>
              </a:ext>
            </a:extLst>
          </p:cNvPr>
          <p:cNvSpPr>
            <a:spLocks noGrp="1"/>
          </p:cNvSpPr>
          <p:nvPr>
            <p:ph type="sldNum" sz="quarter" idx="12"/>
          </p:nvPr>
        </p:nvSpPr>
        <p:spPr/>
        <p:txBody>
          <a:bodyPr/>
          <a:lstStyle/>
          <a:p>
            <a:pPr>
              <a:defRPr/>
            </a:pPr>
            <a:fld id="{05BC9FAB-BDC1-47C0-A8BB-6E12A8205D33}" type="slidenum">
              <a:rPr lang="en-GB" smtClean="0"/>
              <a:pPr>
                <a:defRPr/>
              </a:pPr>
              <a:t>13</a:t>
            </a:fld>
            <a:endParaRPr lang="en-GB"/>
          </a:p>
        </p:txBody>
      </p:sp>
      <p:sp>
        <p:nvSpPr>
          <p:cNvPr id="7" name="Fußzeilenplatzhalter 4">
            <a:extLst>
              <a:ext uri="{FF2B5EF4-FFF2-40B4-BE49-F238E27FC236}">
                <a16:creationId xmlns:a16="http://schemas.microsoft.com/office/drawing/2014/main" id="{C2CDC232-C96B-40BD-9A73-8D3B63BA9C1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1081073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Data Collection</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14</a:t>
            </a:fld>
            <a:endParaRPr lang="en-GB"/>
          </a:p>
        </p:txBody>
      </p:sp>
      <p:sp>
        <p:nvSpPr>
          <p:cNvPr id="8" name="Textfeld 7">
            <a:extLst>
              <a:ext uri="{FF2B5EF4-FFF2-40B4-BE49-F238E27FC236}">
                <a16:creationId xmlns:a16="http://schemas.microsoft.com/office/drawing/2014/main" id="{CA0EB69F-1A31-48CA-A5C4-56E8BD0DC9FB}"/>
              </a:ext>
            </a:extLst>
          </p:cNvPr>
          <p:cNvSpPr txBox="1"/>
          <p:nvPr/>
        </p:nvSpPr>
        <p:spPr>
          <a:xfrm>
            <a:off x="3669225" y="5373216"/>
            <a:ext cx="4643259"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 typeface="Wingdings" panose="05000000000000000000" pitchFamily="2" charset="2"/>
              <a:buChar char="§"/>
            </a:pPr>
            <a:r>
              <a:rPr lang="en-GB" dirty="0">
                <a:latin typeface="Arial" pitchFamily="34" charset="0"/>
              </a:rPr>
              <a:t>Total amount of interviews: 17</a:t>
            </a:r>
          </a:p>
          <a:p>
            <a:pPr marL="285750" indent="-285750">
              <a:buFont typeface="Wingdings" panose="05000000000000000000" pitchFamily="2" charset="2"/>
              <a:buChar char="§"/>
            </a:pPr>
            <a:r>
              <a:rPr lang="en-GB" dirty="0">
                <a:latin typeface="Arial" pitchFamily="34" charset="0"/>
              </a:rPr>
              <a:t>Total hours of interviews: ~ 21 h 30 min</a:t>
            </a:r>
          </a:p>
          <a:p>
            <a:pPr marL="285750" indent="-285750">
              <a:buFont typeface="Wingdings" panose="05000000000000000000" pitchFamily="2" charset="2"/>
              <a:buChar char="§"/>
            </a:pPr>
            <a:r>
              <a:rPr lang="en-GB" dirty="0">
                <a:latin typeface="Arial" pitchFamily="34" charset="0"/>
              </a:rPr>
              <a:t>Average time of interviews: ~ 1 h 16 min</a:t>
            </a:r>
          </a:p>
        </p:txBody>
      </p:sp>
      <p:pic>
        <p:nvPicPr>
          <p:cNvPr id="5" name="Grafik 4" descr="Ein Bild, das Screenshot enthält.&#10;&#10;Automatisch generierte Beschreibung">
            <a:extLst>
              <a:ext uri="{FF2B5EF4-FFF2-40B4-BE49-F238E27FC236}">
                <a16:creationId xmlns:a16="http://schemas.microsoft.com/office/drawing/2014/main" id="{FAAFB760-EA1A-4BC0-8DFB-1AE8BB048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7558" y="1314706"/>
            <a:ext cx="6273823" cy="3952713"/>
          </a:xfrm>
          <a:prstGeom prst="rect">
            <a:avLst/>
          </a:prstGeom>
        </p:spPr>
      </p:pic>
      <p:sp>
        <p:nvSpPr>
          <p:cNvPr id="10" name="Fußzeilenplatzhalter 4">
            <a:extLst>
              <a:ext uri="{FF2B5EF4-FFF2-40B4-BE49-F238E27FC236}">
                <a16:creationId xmlns:a16="http://schemas.microsoft.com/office/drawing/2014/main" id="{3EBD2537-EC7E-4342-8404-DE55B00D110A}"/>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6464772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Data Collection</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15</a:t>
            </a:fld>
            <a:endParaRPr lang="en-GB"/>
          </a:p>
        </p:txBody>
      </p:sp>
      <p:pic>
        <p:nvPicPr>
          <p:cNvPr id="9" name="Grafik 8" descr="Ein Bild, das Regenschirm enthält.&#10;&#10;Automatisch generierte Beschreibung">
            <a:extLst>
              <a:ext uri="{FF2B5EF4-FFF2-40B4-BE49-F238E27FC236}">
                <a16:creationId xmlns:a16="http://schemas.microsoft.com/office/drawing/2014/main" id="{3E5BA6A4-0F42-40F9-9341-4B026768C2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077" y="1795259"/>
            <a:ext cx="5538907" cy="3452733"/>
          </a:xfrm>
          <a:prstGeom prst="rect">
            <a:avLst/>
          </a:prstGeom>
        </p:spPr>
      </p:pic>
      <p:pic>
        <p:nvPicPr>
          <p:cNvPr id="17" name="Grafik 16" descr="Ein Bild, das Regenschirm enthält.&#10;&#10;Automatisch generierte Beschreibung">
            <a:extLst>
              <a:ext uri="{FF2B5EF4-FFF2-40B4-BE49-F238E27FC236}">
                <a16:creationId xmlns:a16="http://schemas.microsoft.com/office/drawing/2014/main" id="{08DBCA80-BD8D-45A0-9BF1-1A02E822BA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1371" y="1795259"/>
            <a:ext cx="5538907" cy="3452734"/>
          </a:xfrm>
          <a:prstGeom prst="rect">
            <a:avLst/>
          </a:prstGeom>
        </p:spPr>
      </p:pic>
      <p:sp>
        <p:nvSpPr>
          <p:cNvPr id="18" name="Fußzeilenplatzhalter 4">
            <a:extLst>
              <a:ext uri="{FF2B5EF4-FFF2-40B4-BE49-F238E27FC236}">
                <a16:creationId xmlns:a16="http://schemas.microsoft.com/office/drawing/2014/main" id="{C05E8043-1296-4176-AE22-E68F8FD3EE9B}"/>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
        <p:nvSpPr>
          <p:cNvPr id="2" name="Textfeld 1">
            <a:extLst>
              <a:ext uri="{FF2B5EF4-FFF2-40B4-BE49-F238E27FC236}">
                <a16:creationId xmlns:a16="http://schemas.microsoft.com/office/drawing/2014/main" id="{4CC721B9-B004-463E-80E2-27A5D121D854}"/>
              </a:ext>
            </a:extLst>
          </p:cNvPr>
          <p:cNvSpPr txBox="1"/>
          <p:nvPr/>
        </p:nvSpPr>
        <p:spPr>
          <a:xfrm flipH="1">
            <a:off x="5303912" y="1947761"/>
            <a:ext cx="827459"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latin typeface="Arial" pitchFamily="34" charset="0"/>
              </a:rPr>
              <a:t>N=17</a:t>
            </a:r>
          </a:p>
        </p:txBody>
      </p:sp>
      <p:sp>
        <p:nvSpPr>
          <p:cNvPr id="10" name="Textfeld 9">
            <a:extLst>
              <a:ext uri="{FF2B5EF4-FFF2-40B4-BE49-F238E27FC236}">
                <a16:creationId xmlns:a16="http://schemas.microsoft.com/office/drawing/2014/main" id="{10645540-7D4E-46C6-82E5-55F40028A595}"/>
              </a:ext>
            </a:extLst>
          </p:cNvPr>
          <p:cNvSpPr txBox="1"/>
          <p:nvPr/>
        </p:nvSpPr>
        <p:spPr>
          <a:xfrm flipH="1">
            <a:off x="11010510" y="1947761"/>
            <a:ext cx="827459"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latin typeface="Arial" pitchFamily="34" charset="0"/>
              </a:rPr>
              <a:t>N=17</a:t>
            </a:r>
          </a:p>
        </p:txBody>
      </p:sp>
    </p:spTree>
    <p:extLst>
      <p:ext uri="{BB962C8B-B14F-4D97-AF65-F5344CB8AC3E}">
        <p14:creationId xmlns:p14="http://schemas.microsoft.com/office/powerpoint/2010/main" val="268701946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descr="Ein Bild, das Regenschirm enthält.&#10;&#10;Automatisch generierte Beschreibung">
            <a:extLst>
              <a:ext uri="{FF2B5EF4-FFF2-40B4-BE49-F238E27FC236}">
                <a16:creationId xmlns:a16="http://schemas.microsoft.com/office/drawing/2014/main" id="{2C35D5FD-DE4A-4CF2-961A-500C7D61A2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40" y="1795259"/>
            <a:ext cx="5522444" cy="3452733"/>
          </a:xfrm>
          <a:prstGeom prst="rect">
            <a:avLst/>
          </a:prstGeom>
        </p:spPr>
      </p:pic>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Data Collection</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16</a:t>
            </a:fld>
            <a:endParaRPr lang="en-GB"/>
          </a:p>
        </p:txBody>
      </p:sp>
      <p:pic>
        <p:nvPicPr>
          <p:cNvPr id="7" name="Grafik 6" descr="Ein Bild, das Gerät enthält.&#10;&#10;Automatisch generierte Beschreibung">
            <a:extLst>
              <a:ext uri="{FF2B5EF4-FFF2-40B4-BE49-F238E27FC236}">
                <a16:creationId xmlns:a16="http://schemas.microsoft.com/office/drawing/2014/main" id="{3C077944-12D4-4DC0-8477-900090CB98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018" y="1795259"/>
            <a:ext cx="5522442" cy="3452733"/>
          </a:xfrm>
          <a:prstGeom prst="rect">
            <a:avLst/>
          </a:prstGeom>
        </p:spPr>
      </p:pic>
      <p:sp>
        <p:nvSpPr>
          <p:cNvPr id="18" name="Fußzeilenplatzhalter 4">
            <a:extLst>
              <a:ext uri="{FF2B5EF4-FFF2-40B4-BE49-F238E27FC236}">
                <a16:creationId xmlns:a16="http://schemas.microsoft.com/office/drawing/2014/main" id="{C05E8043-1296-4176-AE22-E68F8FD3EE9B}"/>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
        <p:nvSpPr>
          <p:cNvPr id="8" name="Textfeld 7">
            <a:extLst>
              <a:ext uri="{FF2B5EF4-FFF2-40B4-BE49-F238E27FC236}">
                <a16:creationId xmlns:a16="http://schemas.microsoft.com/office/drawing/2014/main" id="{9BFD6DDC-A59C-46F5-AE00-997ED20F553A}"/>
              </a:ext>
            </a:extLst>
          </p:cNvPr>
          <p:cNvSpPr txBox="1"/>
          <p:nvPr/>
        </p:nvSpPr>
        <p:spPr>
          <a:xfrm flipH="1">
            <a:off x="5303912" y="1947761"/>
            <a:ext cx="827459"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latin typeface="Arial" pitchFamily="34" charset="0"/>
              </a:rPr>
              <a:t>N=17</a:t>
            </a:r>
          </a:p>
        </p:txBody>
      </p:sp>
      <p:sp>
        <p:nvSpPr>
          <p:cNvPr id="9" name="Textfeld 8">
            <a:extLst>
              <a:ext uri="{FF2B5EF4-FFF2-40B4-BE49-F238E27FC236}">
                <a16:creationId xmlns:a16="http://schemas.microsoft.com/office/drawing/2014/main" id="{AD8F9E27-17F6-4958-B967-456CEFF9A2F3}"/>
              </a:ext>
            </a:extLst>
          </p:cNvPr>
          <p:cNvSpPr txBox="1"/>
          <p:nvPr/>
        </p:nvSpPr>
        <p:spPr>
          <a:xfrm flipH="1">
            <a:off x="11223035" y="1947761"/>
            <a:ext cx="827459"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latin typeface="Arial" pitchFamily="34" charset="0"/>
              </a:rPr>
              <a:t>N=17</a:t>
            </a:r>
          </a:p>
        </p:txBody>
      </p:sp>
    </p:spTree>
    <p:extLst>
      <p:ext uri="{BB962C8B-B14F-4D97-AF65-F5344CB8AC3E}">
        <p14:creationId xmlns:p14="http://schemas.microsoft.com/office/powerpoint/2010/main" val="368804116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E027A3-0AF3-D04D-9273-9FF6FBFEFD36}"/>
              </a:ext>
            </a:extLst>
          </p:cNvPr>
          <p:cNvSpPr>
            <a:spLocks noGrp="1"/>
          </p:cNvSpPr>
          <p:nvPr>
            <p:ph type="title"/>
          </p:nvPr>
        </p:nvSpPr>
        <p:spPr/>
        <p:txBody>
          <a:bodyPr/>
          <a:lstStyle/>
          <a:p>
            <a:r>
              <a:rPr lang="en-GB" dirty="0"/>
              <a:t>Case Study – Case Description</a:t>
            </a:r>
          </a:p>
        </p:txBody>
      </p:sp>
      <p:sp>
        <p:nvSpPr>
          <p:cNvPr id="4" name="Datumsplatzhalter 3">
            <a:extLst>
              <a:ext uri="{FF2B5EF4-FFF2-40B4-BE49-F238E27FC236}">
                <a16:creationId xmlns:a16="http://schemas.microsoft.com/office/drawing/2014/main" id="{5A248AE9-B42D-E84D-971A-3D917D078D23}"/>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DC73A1CC-0946-044B-A0B8-820B49E3D321}"/>
              </a:ext>
            </a:extLst>
          </p:cNvPr>
          <p:cNvSpPr>
            <a:spLocks noGrp="1"/>
          </p:cNvSpPr>
          <p:nvPr>
            <p:ph type="sldNum" sz="quarter" idx="12"/>
          </p:nvPr>
        </p:nvSpPr>
        <p:spPr/>
        <p:txBody>
          <a:bodyPr/>
          <a:lstStyle/>
          <a:p>
            <a:pPr>
              <a:defRPr/>
            </a:pPr>
            <a:fld id="{E201E5CB-5EE0-4EA4-87FF-7D8A79A61969}" type="slidenum">
              <a:rPr lang="de-DE" smtClean="0"/>
              <a:pPr>
                <a:defRPr/>
              </a:pPr>
              <a:t>17</a:t>
            </a:fld>
            <a:endParaRPr lang="de-DE" dirty="0"/>
          </a:p>
        </p:txBody>
      </p:sp>
      <p:grpSp>
        <p:nvGrpSpPr>
          <p:cNvPr id="7" name="Gruppieren 6">
            <a:extLst>
              <a:ext uri="{FF2B5EF4-FFF2-40B4-BE49-F238E27FC236}">
                <a16:creationId xmlns:a16="http://schemas.microsoft.com/office/drawing/2014/main" id="{C392F7A3-BD6F-8F4F-8487-446037B07816}"/>
              </a:ext>
            </a:extLst>
          </p:cNvPr>
          <p:cNvGrpSpPr/>
          <p:nvPr/>
        </p:nvGrpSpPr>
        <p:grpSpPr>
          <a:xfrm>
            <a:off x="7680176" y="1700808"/>
            <a:ext cx="3157291" cy="2467865"/>
            <a:chOff x="3503711" y="964666"/>
            <a:chExt cx="5879474" cy="4171445"/>
          </a:xfrm>
        </p:grpSpPr>
        <p:pic>
          <p:nvPicPr>
            <p:cNvPr id="11" name="Bild 2367">
              <a:extLst>
                <a:ext uri="{FF2B5EF4-FFF2-40B4-BE49-F238E27FC236}">
                  <a16:creationId xmlns:a16="http://schemas.microsoft.com/office/drawing/2014/main" id="{5637F102-3C1E-7947-AED6-BB8DC03A8A74}"/>
                </a:ext>
              </a:extLst>
            </p:cNvPr>
            <p:cNvPicPr>
              <a:picLocks noChangeAspect="1"/>
            </p:cNvPicPr>
            <p:nvPr/>
          </p:nvPicPr>
          <p:blipFill>
            <a:blip r:embed="rId3"/>
            <a:stretch>
              <a:fillRect/>
            </a:stretch>
          </p:blipFill>
          <p:spPr>
            <a:xfrm>
              <a:off x="3503713" y="1052736"/>
              <a:ext cx="5879472" cy="4083375"/>
            </a:xfrm>
            <a:prstGeom prst="rect">
              <a:avLst/>
            </a:prstGeom>
            <a:blipFill>
              <a:blip r:embed="rId4"/>
              <a:stretch>
                <a:fillRect/>
              </a:stretch>
            </a:blipFill>
            <a:ln w="120650">
              <a:solidFill>
                <a:srgbClr val="0165BD"/>
              </a:solidFill>
            </a:ln>
            <a:effectLst>
              <a:outerShdw blurRad="292100" dist="139700" dir="2700000" algn="tl" rotWithShape="0">
                <a:srgbClr val="333333">
                  <a:alpha val="65000"/>
                </a:srgbClr>
              </a:outerShdw>
            </a:effectLst>
          </p:spPr>
        </p:pic>
        <p:sp>
          <p:nvSpPr>
            <p:cNvPr id="12" name="Rechteck 11">
              <a:extLst>
                <a:ext uri="{FF2B5EF4-FFF2-40B4-BE49-F238E27FC236}">
                  <a16:creationId xmlns:a16="http://schemas.microsoft.com/office/drawing/2014/main" id="{AFEEE21D-0A86-6049-A185-A3CFBD2968DC}"/>
                </a:ext>
              </a:extLst>
            </p:cNvPr>
            <p:cNvSpPr/>
            <p:nvPr/>
          </p:nvSpPr>
          <p:spPr>
            <a:xfrm>
              <a:off x="3503711" y="964666"/>
              <a:ext cx="5879474" cy="566098"/>
            </a:xfrm>
            <a:prstGeom prst="rect">
              <a:avLst/>
            </a:prstGeom>
            <a:solidFill>
              <a:srgbClr val="0165BD"/>
            </a:solidFill>
            <a:ln>
              <a:solidFill>
                <a:srgbClr val="0165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charset="0"/>
                  <a:ea typeface="Arial" charset="0"/>
                  <a:cs typeface="Arial" charset="0"/>
                </a:rPr>
                <a:t>Industry partner</a:t>
              </a:r>
            </a:p>
          </p:txBody>
        </p:sp>
        <p:pic>
          <p:nvPicPr>
            <p:cNvPr id="13" name="Grafik 12">
              <a:extLst>
                <a:ext uri="{FF2B5EF4-FFF2-40B4-BE49-F238E27FC236}">
                  <a16:creationId xmlns:a16="http://schemas.microsoft.com/office/drawing/2014/main" id="{17AE2A65-7A29-4C73-B882-9EE9697EB9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47478" y="2113702"/>
              <a:ext cx="5591939" cy="2174642"/>
            </a:xfrm>
            <a:prstGeom prst="rect">
              <a:avLst/>
            </a:prstGeom>
          </p:spPr>
        </p:pic>
      </p:grpSp>
      <p:sp>
        <p:nvSpPr>
          <p:cNvPr id="8" name="Textfeld 7">
            <a:extLst>
              <a:ext uri="{FF2B5EF4-FFF2-40B4-BE49-F238E27FC236}">
                <a16:creationId xmlns:a16="http://schemas.microsoft.com/office/drawing/2014/main" id="{AE243EDF-13D7-4718-A490-4B455D692DB3}"/>
              </a:ext>
            </a:extLst>
          </p:cNvPr>
          <p:cNvSpPr txBox="1"/>
          <p:nvPr/>
        </p:nvSpPr>
        <p:spPr>
          <a:xfrm>
            <a:off x="534407" y="2251741"/>
            <a:ext cx="5668539" cy="163121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 typeface="Arial" panose="020B0604020202020204" pitchFamily="34" charset="0"/>
              <a:buChar char="•"/>
            </a:pPr>
            <a:r>
              <a:rPr lang="en-US" sz="2000" dirty="0">
                <a:latin typeface="Arial" pitchFamily="34" charset="0"/>
              </a:rPr>
              <a:t>Online retailer for photo products in Germany </a:t>
            </a:r>
          </a:p>
          <a:p>
            <a:pPr marL="285750" indent="-285750">
              <a:buFont typeface="Arial" panose="020B0604020202020204" pitchFamily="34" charset="0"/>
              <a:buChar char="•"/>
            </a:pPr>
            <a:r>
              <a:rPr lang="en-US" sz="2000" dirty="0">
                <a:latin typeface="Arial" pitchFamily="34" charset="0"/>
              </a:rPr>
              <a:t>Subsidiary of the PhotoBox Group</a:t>
            </a:r>
          </a:p>
          <a:p>
            <a:pPr marL="285750" indent="-285750">
              <a:buFont typeface="Arial" panose="020B0604020202020204" pitchFamily="34" charset="0"/>
              <a:buChar char="•"/>
            </a:pPr>
            <a:r>
              <a:rPr lang="en-GB" sz="2000" dirty="0">
                <a:latin typeface="Arial" pitchFamily="34" charset="0"/>
              </a:rPr>
              <a:t>Founded in 2004</a:t>
            </a:r>
          </a:p>
          <a:p>
            <a:pPr marL="285750" indent="-285750">
              <a:buFont typeface="Arial" panose="020B0604020202020204" pitchFamily="34" charset="0"/>
              <a:buChar char="•"/>
            </a:pPr>
            <a:r>
              <a:rPr lang="en-US" sz="2000" dirty="0">
                <a:latin typeface="Arial" pitchFamily="34" charset="0"/>
              </a:rPr>
              <a:t>Location and production in Munich</a:t>
            </a:r>
          </a:p>
          <a:p>
            <a:pPr marL="285750" indent="-285750">
              <a:buFont typeface="Arial" panose="020B0604020202020204" pitchFamily="34" charset="0"/>
              <a:buChar char="•"/>
            </a:pPr>
            <a:r>
              <a:rPr lang="en-GB" sz="2000" dirty="0">
                <a:latin typeface="Arial" pitchFamily="34" charset="0"/>
              </a:rPr>
              <a:t>Currently approx. 200 employees</a:t>
            </a:r>
          </a:p>
        </p:txBody>
      </p:sp>
      <p:sp>
        <p:nvSpPr>
          <p:cNvPr id="25" name="Rectangle 30">
            <a:extLst>
              <a:ext uri="{FF2B5EF4-FFF2-40B4-BE49-F238E27FC236}">
                <a16:creationId xmlns:a16="http://schemas.microsoft.com/office/drawing/2014/main" id="{373630BA-9B69-4BE2-89D2-E421C59054B9}"/>
              </a:ext>
            </a:extLst>
          </p:cNvPr>
          <p:cNvSpPr/>
          <p:nvPr/>
        </p:nvSpPr>
        <p:spPr>
          <a:xfrm>
            <a:off x="467172" y="2035717"/>
            <a:ext cx="5627298" cy="2085397"/>
          </a:xfrm>
          <a:prstGeom prst="rect">
            <a:avLst/>
          </a:prstGeom>
          <a:solidFill>
            <a:srgbClr val="1565C0">
              <a:lumMod val="20000"/>
              <a:lumOff val="80000"/>
              <a:alpha val="8000"/>
            </a:srgbClr>
          </a:solidFill>
          <a:ln w="63500" cap="flat" cmpd="sng" algn="ctr">
            <a:solidFill>
              <a:srgbClr val="1565C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88E5"/>
              </a:solidFill>
              <a:effectLst/>
              <a:uLnTx/>
              <a:uFillTx/>
              <a:latin typeface="Source Sans Pro" charset="0"/>
              <a:ea typeface="Source Sans Pro" charset="0"/>
              <a:cs typeface="Source Sans Pro" charset="0"/>
            </a:endParaRPr>
          </a:p>
        </p:txBody>
      </p:sp>
      <p:sp>
        <p:nvSpPr>
          <p:cNvPr id="14" name="Fußzeilenplatzhalter 4">
            <a:extLst>
              <a:ext uri="{FF2B5EF4-FFF2-40B4-BE49-F238E27FC236}">
                <a16:creationId xmlns:a16="http://schemas.microsoft.com/office/drawing/2014/main" id="{07C8B1D5-3E27-49E7-B8C3-0406A3224EE9}"/>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9038310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3E027A3-0AF3-D04D-9273-9FF6FBFEFD36}"/>
              </a:ext>
            </a:extLst>
          </p:cNvPr>
          <p:cNvSpPr>
            <a:spLocks noGrp="1"/>
          </p:cNvSpPr>
          <p:nvPr>
            <p:ph type="title"/>
          </p:nvPr>
        </p:nvSpPr>
        <p:spPr/>
        <p:txBody>
          <a:bodyPr/>
          <a:lstStyle/>
          <a:p>
            <a:r>
              <a:rPr lang="en-GB" dirty="0"/>
              <a:t>Case Study – Case Description</a:t>
            </a:r>
          </a:p>
        </p:txBody>
      </p:sp>
      <p:sp>
        <p:nvSpPr>
          <p:cNvPr id="4" name="Datumsplatzhalter 3">
            <a:extLst>
              <a:ext uri="{FF2B5EF4-FFF2-40B4-BE49-F238E27FC236}">
                <a16:creationId xmlns:a16="http://schemas.microsoft.com/office/drawing/2014/main" id="{5A248AE9-B42D-E84D-971A-3D917D078D23}"/>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DC73A1CC-0946-044B-A0B8-820B49E3D321}"/>
              </a:ext>
            </a:extLst>
          </p:cNvPr>
          <p:cNvSpPr>
            <a:spLocks noGrp="1"/>
          </p:cNvSpPr>
          <p:nvPr>
            <p:ph type="sldNum" sz="quarter" idx="12"/>
          </p:nvPr>
        </p:nvSpPr>
        <p:spPr/>
        <p:txBody>
          <a:bodyPr/>
          <a:lstStyle/>
          <a:p>
            <a:pPr>
              <a:defRPr/>
            </a:pPr>
            <a:fld id="{E201E5CB-5EE0-4EA4-87FF-7D8A79A61969}" type="slidenum">
              <a:rPr lang="de-DE" smtClean="0"/>
              <a:pPr>
                <a:defRPr/>
              </a:pPr>
              <a:t>18</a:t>
            </a:fld>
            <a:endParaRPr lang="de-DE" dirty="0"/>
          </a:p>
        </p:txBody>
      </p:sp>
      <p:sp>
        <p:nvSpPr>
          <p:cNvPr id="8" name="Textfeld 7">
            <a:extLst>
              <a:ext uri="{FF2B5EF4-FFF2-40B4-BE49-F238E27FC236}">
                <a16:creationId xmlns:a16="http://schemas.microsoft.com/office/drawing/2014/main" id="{AE243EDF-13D7-4718-A490-4B455D692DB3}"/>
              </a:ext>
            </a:extLst>
          </p:cNvPr>
          <p:cNvSpPr txBox="1"/>
          <p:nvPr/>
        </p:nvSpPr>
        <p:spPr>
          <a:xfrm>
            <a:off x="6088415" y="1655062"/>
            <a:ext cx="5286871" cy="378565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latin typeface="Arial" pitchFamily="34" charset="0"/>
              </a:rPr>
              <a:t>2015</a:t>
            </a:r>
          </a:p>
          <a:p>
            <a:pPr algn="just"/>
            <a:r>
              <a:rPr lang="en-GB" sz="2000" dirty="0">
                <a:latin typeface="Arial" pitchFamily="34" charset="0"/>
              </a:rPr>
              <a:t>Project management team and software development team initiated the second attempt and introduced Scrum but with a different proceeding. </a:t>
            </a:r>
          </a:p>
          <a:p>
            <a:pPr algn="just"/>
            <a:r>
              <a:rPr lang="en-US" sz="2000" dirty="0">
                <a:solidFill>
                  <a:schemeClr val="tx1"/>
                </a:solidFill>
                <a:latin typeface="Arial Unicode MS" pitchFamily="34" charset="-128"/>
              </a:rPr>
              <a:t>They held workshops, formed appropriate teams and defined common goals to achieve, and were able to successfully develop a new digital product within two and a half years. </a:t>
            </a:r>
          </a:p>
          <a:p>
            <a:endParaRPr lang="en-GB" sz="2000" b="1" dirty="0">
              <a:latin typeface="Arial" pitchFamily="34" charset="0"/>
            </a:endParaRPr>
          </a:p>
          <a:p>
            <a:endParaRPr lang="en-GB" sz="2000" b="1" dirty="0">
              <a:latin typeface="Arial" pitchFamily="34" charset="0"/>
            </a:endParaRPr>
          </a:p>
        </p:txBody>
      </p:sp>
      <p:sp>
        <p:nvSpPr>
          <p:cNvPr id="25" name="Rectangle 30">
            <a:extLst>
              <a:ext uri="{FF2B5EF4-FFF2-40B4-BE49-F238E27FC236}">
                <a16:creationId xmlns:a16="http://schemas.microsoft.com/office/drawing/2014/main" id="{373630BA-9B69-4BE2-89D2-E421C59054B9}"/>
              </a:ext>
            </a:extLst>
          </p:cNvPr>
          <p:cNvSpPr/>
          <p:nvPr/>
        </p:nvSpPr>
        <p:spPr>
          <a:xfrm>
            <a:off x="551384" y="1661183"/>
            <a:ext cx="5312494" cy="3144722"/>
          </a:xfrm>
          <a:prstGeom prst="rect">
            <a:avLst/>
          </a:prstGeom>
          <a:solidFill>
            <a:srgbClr val="1565C0">
              <a:lumMod val="20000"/>
              <a:lumOff val="80000"/>
              <a:alpha val="8000"/>
            </a:srgbClr>
          </a:solidFill>
          <a:ln w="63500" cap="flat" cmpd="sng" algn="ctr">
            <a:solidFill>
              <a:srgbClr val="1565C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88E5"/>
              </a:solidFill>
              <a:effectLst/>
              <a:uLnTx/>
              <a:uFillTx/>
              <a:latin typeface="Source Sans Pro" charset="0"/>
              <a:ea typeface="Source Sans Pro" charset="0"/>
              <a:cs typeface="Source Sans Pro" charset="0"/>
            </a:endParaRPr>
          </a:p>
        </p:txBody>
      </p:sp>
      <p:sp>
        <p:nvSpPr>
          <p:cNvPr id="14" name="Fußzeilenplatzhalter 4">
            <a:extLst>
              <a:ext uri="{FF2B5EF4-FFF2-40B4-BE49-F238E27FC236}">
                <a16:creationId xmlns:a16="http://schemas.microsoft.com/office/drawing/2014/main" id="{07C8B1D5-3E27-49E7-B8C3-0406A3224EE9}"/>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
        <p:nvSpPr>
          <p:cNvPr id="15" name="Rectangle 30">
            <a:extLst>
              <a:ext uri="{FF2B5EF4-FFF2-40B4-BE49-F238E27FC236}">
                <a16:creationId xmlns:a16="http://schemas.microsoft.com/office/drawing/2014/main" id="{27EE82AA-56A5-4AC4-A75C-504CA88F9246}"/>
              </a:ext>
            </a:extLst>
          </p:cNvPr>
          <p:cNvSpPr/>
          <p:nvPr/>
        </p:nvSpPr>
        <p:spPr>
          <a:xfrm>
            <a:off x="6075603" y="1655062"/>
            <a:ext cx="5312494" cy="3150843"/>
          </a:xfrm>
          <a:prstGeom prst="rect">
            <a:avLst/>
          </a:prstGeom>
          <a:solidFill>
            <a:srgbClr val="1565C0">
              <a:lumMod val="20000"/>
              <a:lumOff val="80000"/>
              <a:alpha val="8000"/>
            </a:srgbClr>
          </a:solidFill>
          <a:ln w="63500" cap="flat" cmpd="sng" algn="ctr">
            <a:solidFill>
              <a:srgbClr val="1565C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88E5"/>
              </a:solidFill>
              <a:effectLst/>
              <a:uLnTx/>
              <a:uFillTx/>
              <a:latin typeface="Source Sans Pro" charset="0"/>
              <a:ea typeface="Source Sans Pro" charset="0"/>
              <a:cs typeface="Source Sans Pro" charset="0"/>
            </a:endParaRPr>
          </a:p>
        </p:txBody>
      </p:sp>
      <p:sp>
        <p:nvSpPr>
          <p:cNvPr id="16" name="Rectangle 30">
            <a:extLst>
              <a:ext uri="{FF2B5EF4-FFF2-40B4-BE49-F238E27FC236}">
                <a16:creationId xmlns:a16="http://schemas.microsoft.com/office/drawing/2014/main" id="{69C984DF-7A12-4923-AAA6-84DDDEAB6F3C}"/>
              </a:ext>
            </a:extLst>
          </p:cNvPr>
          <p:cNvSpPr/>
          <p:nvPr/>
        </p:nvSpPr>
        <p:spPr>
          <a:xfrm>
            <a:off x="552526" y="5134062"/>
            <a:ext cx="10849525" cy="1108397"/>
          </a:xfrm>
          <a:prstGeom prst="rect">
            <a:avLst/>
          </a:prstGeom>
          <a:solidFill>
            <a:srgbClr val="1565C0">
              <a:lumMod val="20000"/>
              <a:lumOff val="80000"/>
              <a:alpha val="8000"/>
            </a:srgbClr>
          </a:solidFill>
          <a:ln w="63500" cap="flat" cmpd="sng" algn="ctr">
            <a:solidFill>
              <a:srgbClr val="1565C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1E88E5"/>
              </a:solidFill>
              <a:effectLst/>
              <a:uLnTx/>
              <a:uFillTx/>
              <a:latin typeface="Source Sans Pro" charset="0"/>
              <a:ea typeface="Source Sans Pro" charset="0"/>
              <a:cs typeface="Source Sans Pro" charset="0"/>
            </a:endParaRPr>
          </a:p>
        </p:txBody>
      </p:sp>
      <p:sp>
        <p:nvSpPr>
          <p:cNvPr id="17" name="Textfeld 16">
            <a:extLst>
              <a:ext uri="{FF2B5EF4-FFF2-40B4-BE49-F238E27FC236}">
                <a16:creationId xmlns:a16="http://schemas.microsoft.com/office/drawing/2014/main" id="{13BEFB1B-A050-4ED6-9865-9C2E0F376233}"/>
              </a:ext>
            </a:extLst>
          </p:cNvPr>
          <p:cNvSpPr txBox="1"/>
          <p:nvPr/>
        </p:nvSpPr>
        <p:spPr>
          <a:xfrm>
            <a:off x="552526" y="5134062"/>
            <a:ext cx="10849525" cy="98488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2000" b="1" dirty="0"/>
              <a:t>Currently</a:t>
            </a:r>
          </a:p>
          <a:p>
            <a:pPr marL="285750" indent="-285750">
              <a:buFont typeface="Arial" panose="020B0604020202020204" pitchFamily="34" charset="0"/>
              <a:buChar char="•"/>
            </a:pPr>
            <a:r>
              <a:rPr lang="en-US" dirty="0"/>
              <a:t>Migration to the technological platform of their parent company </a:t>
            </a:r>
          </a:p>
          <a:p>
            <a:pPr marL="285750" indent="-285750">
              <a:buFont typeface="Arial" panose="020B0604020202020204" pitchFamily="34" charset="0"/>
              <a:buChar char="•"/>
            </a:pPr>
            <a:r>
              <a:rPr lang="en-US" dirty="0"/>
              <a:t>Only have the software development teams working according to Kanban.</a:t>
            </a:r>
            <a:endParaRPr lang="en-GB" sz="2000" dirty="0">
              <a:latin typeface="Arial" pitchFamily="34" charset="0"/>
            </a:endParaRPr>
          </a:p>
        </p:txBody>
      </p:sp>
      <p:sp>
        <p:nvSpPr>
          <p:cNvPr id="18" name="Textfeld 17">
            <a:extLst>
              <a:ext uri="{FF2B5EF4-FFF2-40B4-BE49-F238E27FC236}">
                <a16:creationId xmlns:a16="http://schemas.microsoft.com/office/drawing/2014/main" id="{A38A5BA7-9313-47C3-B72E-ACC460719946}"/>
              </a:ext>
            </a:extLst>
          </p:cNvPr>
          <p:cNvSpPr txBox="1"/>
          <p:nvPr/>
        </p:nvSpPr>
        <p:spPr>
          <a:xfrm>
            <a:off x="577007" y="1686755"/>
            <a:ext cx="5286871" cy="224676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GB" sz="2000" b="1" dirty="0">
                <a:latin typeface="Arial" pitchFamily="34" charset="0"/>
              </a:rPr>
              <a:t>2013</a:t>
            </a:r>
          </a:p>
          <a:p>
            <a:pPr algn="just"/>
            <a:endParaRPr lang="en-GB" sz="2000" b="1" dirty="0">
              <a:latin typeface="Arial" pitchFamily="34" charset="0"/>
            </a:endParaRPr>
          </a:p>
          <a:p>
            <a:pPr algn="just"/>
            <a:r>
              <a:rPr lang="en-GB" sz="2000" dirty="0">
                <a:latin typeface="Arial" pitchFamily="34" charset="0"/>
              </a:rPr>
              <a:t>Extra room “Scrum” where management isolated themselves with the goal to develop a new digital product using Scrum without involving the employees</a:t>
            </a:r>
          </a:p>
          <a:p>
            <a:pPr marL="342900" indent="-342900" algn="just">
              <a:buFont typeface="Arial" panose="020B0604020202020204" pitchFamily="34" charset="0"/>
              <a:buChar char="•"/>
            </a:pPr>
            <a:endParaRPr lang="en-GB" sz="2000" dirty="0">
              <a:latin typeface="Arial" pitchFamily="34" charset="0"/>
            </a:endParaRPr>
          </a:p>
        </p:txBody>
      </p:sp>
    </p:spTree>
    <p:extLst>
      <p:ext uri="{BB962C8B-B14F-4D97-AF65-F5344CB8AC3E}">
        <p14:creationId xmlns:p14="http://schemas.microsoft.com/office/powerpoint/2010/main" val="194489185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State of Agility</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19</a:t>
            </a:fld>
            <a:endParaRPr lang="en-GB"/>
          </a:p>
        </p:txBody>
      </p:sp>
      <p:sp>
        <p:nvSpPr>
          <p:cNvPr id="7" name="Fußzeilenplatzhalter 4">
            <a:extLst>
              <a:ext uri="{FF2B5EF4-FFF2-40B4-BE49-F238E27FC236}">
                <a16:creationId xmlns:a16="http://schemas.microsoft.com/office/drawing/2014/main" id="{397DB88E-5FF8-4775-A16F-C078F547A8B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pic>
        <p:nvPicPr>
          <p:cNvPr id="8" name="Grafik 7" descr="Ein Bild, das Screenshot enthält.&#10;&#10;Automatisch generierte Beschreibung">
            <a:extLst>
              <a:ext uri="{FF2B5EF4-FFF2-40B4-BE49-F238E27FC236}">
                <a16:creationId xmlns:a16="http://schemas.microsoft.com/office/drawing/2014/main" id="{D8619658-22BA-46BB-91D8-8C1AAB8664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771" y="929910"/>
            <a:ext cx="9073397" cy="5472893"/>
          </a:xfrm>
          <a:prstGeom prst="rect">
            <a:avLst/>
          </a:prstGeom>
        </p:spPr>
      </p:pic>
      <p:sp>
        <p:nvSpPr>
          <p:cNvPr id="9" name="Textfeld 8">
            <a:extLst>
              <a:ext uri="{FF2B5EF4-FFF2-40B4-BE49-F238E27FC236}">
                <a16:creationId xmlns:a16="http://schemas.microsoft.com/office/drawing/2014/main" id="{4737E8DA-F971-442F-B76C-0EF27003A4E4}"/>
              </a:ext>
            </a:extLst>
          </p:cNvPr>
          <p:cNvSpPr txBox="1"/>
          <p:nvPr/>
        </p:nvSpPr>
        <p:spPr>
          <a:xfrm flipH="1">
            <a:off x="10040487" y="1052736"/>
            <a:ext cx="827459"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latin typeface="Arial" pitchFamily="34" charset="0"/>
              </a:rPr>
              <a:t>N=17</a:t>
            </a:r>
          </a:p>
        </p:txBody>
      </p:sp>
    </p:spTree>
    <p:extLst>
      <p:ext uri="{BB962C8B-B14F-4D97-AF65-F5344CB8AC3E}">
        <p14:creationId xmlns:p14="http://schemas.microsoft.com/office/powerpoint/2010/main" val="23867037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BFD5D1EA-EDB9-4E3D-995F-65464C246614}"/>
              </a:ext>
            </a:extLst>
          </p:cNvPr>
          <p:cNvSpPr/>
          <p:nvPr/>
        </p:nvSpPr>
        <p:spPr bwMode="auto">
          <a:xfrm>
            <a:off x="332903" y="953178"/>
            <a:ext cx="10875665" cy="43204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 name="Titel 1">
            <a:extLst>
              <a:ext uri="{FF2B5EF4-FFF2-40B4-BE49-F238E27FC236}">
                <a16:creationId xmlns:a16="http://schemas.microsoft.com/office/drawing/2014/main" id="{822CA84C-5A19-49AA-B2EA-B1AB6E629AA7}"/>
              </a:ext>
            </a:extLst>
          </p:cNvPr>
          <p:cNvSpPr>
            <a:spLocks noGrp="1"/>
          </p:cNvSpPr>
          <p:nvPr>
            <p:ph type="title"/>
          </p:nvPr>
        </p:nvSpPr>
        <p:spPr/>
        <p:txBody>
          <a:bodyPr/>
          <a:lstStyle/>
          <a:p>
            <a:r>
              <a:rPr lang="en-GB"/>
              <a:t>Agenda</a:t>
            </a:r>
          </a:p>
        </p:txBody>
      </p:sp>
      <p:sp>
        <p:nvSpPr>
          <p:cNvPr id="3" name="Inhaltsplatzhalter 2">
            <a:extLst>
              <a:ext uri="{FF2B5EF4-FFF2-40B4-BE49-F238E27FC236}">
                <a16:creationId xmlns:a16="http://schemas.microsoft.com/office/drawing/2014/main" id="{7B636D90-01B6-4E12-82A5-7D98D59BA4B1}"/>
              </a:ext>
            </a:extLst>
          </p:cNvPr>
          <p:cNvSpPr>
            <a:spLocks noGrp="1"/>
          </p:cNvSpPr>
          <p:nvPr>
            <p:ph idx="1"/>
          </p:nvPr>
        </p:nvSpPr>
        <p:spPr>
          <a:xfrm>
            <a:off x="334434" y="981075"/>
            <a:ext cx="11523133" cy="5400000"/>
          </a:xfrm>
        </p:spPr>
        <p:txBody>
          <a:bodyPr>
            <a:normAutofit/>
          </a:bodyPr>
          <a:lstStyle/>
          <a:p>
            <a:pPr>
              <a:spcBef>
                <a:spcPts val="3000"/>
              </a:spcBef>
            </a:pPr>
            <a:r>
              <a:rPr lang="en-GB" dirty="0"/>
              <a:t>Motivation</a:t>
            </a:r>
          </a:p>
          <a:p>
            <a:pPr>
              <a:spcBef>
                <a:spcPts val="3000"/>
              </a:spcBef>
            </a:pPr>
            <a:r>
              <a:rPr lang="en-GB" dirty="0"/>
              <a:t>Research Methodology</a:t>
            </a:r>
          </a:p>
          <a:p>
            <a:pPr>
              <a:spcBef>
                <a:spcPts val="3000"/>
              </a:spcBef>
            </a:pPr>
            <a:r>
              <a:rPr lang="en-GB" dirty="0"/>
              <a:t>Case Study</a:t>
            </a:r>
          </a:p>
          <a:p>
            <a:pPr>
              <a:spcBef>
                <a:spcPts val="3000"/>
              </a:spcBef>
            </a:pPr>
            <a:r>
              <a:rPr lang="en-GB" dirty="0"/>
              <a:t>Discussion</a:t>
            </a:r>
          </a:p>
          <a:p>
            <a:pPr>
              <a:spcBef>
                <a:spcPts val="3000"/>
              </a:spcBef>
            </a:pPr>
            <a:r>
              <a:rPr lang="en-GB" dirty="0"/>
              <a:t>Outlook</a:t>
            </a:r>
          </a:p>
        </p:txBody>
      </p:sp>
      <p:sp>
        <p:nvSpPr>
          <p:cNvPr id="4" name="Datumsplatzhalter 3">
            <a:extLst>
              <a:ext uri="{FF2B5EF4-FFF2-40B4-BE49-F238E27FC236}">
                <a16:creationId xmlns:a16="http://schemas.microsoft.com/office/drawing/2014/main" id="{11341BB1-7C31-49DE-BF87-DC0AF7455A4E}"/>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CDD6D1C4-D5F2-408F-93B0-1106525081BA}"/>
              </a:ext>
            </a:extLst>
          </p:cNvPr>
          <p:cNvSpPr>
            <a:spLocks noGrp="1"/>
          </p:cNvSpPr>
          <p:nvPr>
            <p:ph type="sldNum" sz="quarter" idx="12"/>
          </p:nvPr>
        </p:nvSpPr>
        <p:spPr/>
        <p:txBody>
          <a:bodyPr/>
          <a:lstStyle/>
          <a:p>
            <a:pPr>
              <a:defRPr/>
            </a:pPr>
            <a:fld id="{05BC9FAB-BDC1-47C0-A8BB-6E12A8205D33}" type="slidenum">
              <a:rPr lang="en-GB" smtClean="0"/>
              <a:pPr>
                <a:defRPr/>
              </a:pPr>
              <a:t>2</a:t>
            </a:fld>
            <a:endParaRPr lang="en-GB"/>
          </a:p>
        </p:txBody>
      </p:sp>
      <p:sp>
        <p:nvSpPr>
          <p:cNvPr id="7" name="Fußzeilenplatzhalter 4">
            <a:extLst>
              <a:ext uri="{FF2B5EF4-FFF2-40B4-BE49-F238E27FC236}">
                <a16:creationId xmlns:a16="http://schemas.microsoft.com/office/drawing/2014/main" id="{C2CDC232-C96B-40BD-9A73-8D3B63BA9C1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7175262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State of Agility</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20</a:t>
            </a:fld>
            <a:endParaRPr lang="en-GB"/>
          </a:p>
        </p:txBody>
      </p:sp>
      <p:sp>
        <p:nvSpPr>
          <p:cNvPr id="7" name="Fußzeilenplatzhalter 4">
            <a:extLst>
              <a:ext uri="{FF2B5EF4-FFF2-40B4-BE49-F238E27FC236}">
                <a16:creationId xmlns:a16="http://schemas.microsoft.com/office/drawing/2014/main" id="{397DB88E-5FF8-4775-A16F-C078F547A8B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pic>
        <p:nvPicPr>
          <p:cNvPr id="5" name="Grafik 4" descr="Ein Bild, das Text, Karte enthält.&#10;&#10;Automatisch generierte Beschreibung">
            <a:extLst>
              <a:ext uri="{FF2B5EF4-FFF2-40B4-BE49-F238E27FC236}">
                <a16:creationId xmlns:a16="http://schemas.microsoft.com/office/drawing/2014/main" id="{73A67CA2-7222-4386-AB9F-DC36C0F50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7771" y="967478"/>
            <a:ext cx="9073397" cy="5397757"/>
          </a:xfrm>
          <a:prstGeom prst="rect">
            <a:avLst/>
          </a:prstGeom>
        </p:spPr>
      </p:pic>
      <p:sp>
        <p:nvSpPr>
          <p:cNvPr id="8" name="Textfeld 7">
            <a:extLst>
              <a:ext uri="{FF2B5EF4-FFF2-40B4-BE49-F238E27FC236}">
                <a16:creationId xmlns:a16="http://schemas.microsoft.com/office/drawing/2014/main" id="{F00B572F-EEF4-4CD0-8705-A76A897D99F7}"/>
              </a:ext>
            </a:extLst>
          </p:cNvPr>
          <p:cNvSpPr txBox="1"/>
          <p:nvPr/>
        </p:nvSpPr>
        <p:spPr>
          <a:xfrm flipH="1">
            <a:off x="10040487" y="1052736"/>
            <a:ext cx="827459"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200" dirty="0">
                <a:latin typeface="Arial" pitchFamily="34" charset="0"/>
              </a:rPr>
              <a:t>N=14</a:t>
            </a:r>
          </a:p>
        </p:txBody>
      </p:sp>
    </p:spTree>
    <p:extLst>
      <p:ext uri="{BB962C8B-B14F-4D97-AF65-F5344CB8AC3E}">
        <p14:creationId xmlns:p14="http://schemas.microsoft.com/office/powerpoint/2010/main" val="2758769085"/>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e 5">
            <a:extLst>
              <a:ext uri="{FF2B5EF4-FFF2-40B4-BE49-F238E27FC236}">
                <a16:creationId xmlns:a16="http://schemas.microsoft.com/office/drawing/2014/main" id="{F454799A-877A-4484-BA6C-03D900EAA00B}"/>
              </a:ext>
            </a:extLst>
          </p:cNvPr>
          <p:cNvGraphicFramePr>
            <a:graphicFrameLocks noGrp="1"/>
          </p:cNvGraphicFramePr>
          <p:nvPr>
            <p:extLst>
              <p:ext uri="{D42A27DB-BD31-4B8C-83A1-F6EECF244321}">
                <p14:modId xmlns:p14="http://schemas.microsoft.com/office/powerpoint/2010/main" val="2295584224"/>
              </p:ext>
            </p:extLst>
          </p:nvPr>
        </p:nvGraphicFramePr>
        <p:xfrm>
          <a:off x="35928" y="1620161"/>
          <a:ext cx="1487586" cy="4233887"/>
        </p:xfrm>
        <a:graphic>
          <a:graphicData uri="http://schemas.openxmlformats.org/drawingml/2006/table">
            <a:tbl>
              <a:tblPr firstRow="1" bandRow="1">
                <a:tableStyleId>{2D5ABB26-0587-4C30-8999-92F81FD0307C}</a:tableStyleId>
              </a:tblPr>
              <a:tblGrid>
                <a:gridCol w="1487586">
                  <a:extLst>
                    <a:ext uri="{9D8B030D-6E8A-4147-A177-3AD203B41FA5}">
                      <a16:colId xmlns:a16="http://schemas.microsoft.com/office/drawing/2014/main" val="2927915090"/>
                    </a:ext>
                  </a:extLst>
                </a:gridCol>
              </a:tblGrid>
              <a:tr h="576064">
                <a:tc>
                  <a:txBody>
                    <a:bodyPr/>
                    <a:lstStyle/>
                    <a:p>
                      <a:pPr algn="r"/>
                      <a:r>
                        <a:rPr lang="en-GB" sz="1600" noProof="0" dirty="0"/>
                        <a:t>Requirements</a:t>
                      </a:r>
                    </a:p>
                  </a:txBody>
                  <a:tcPr marL="51435" marR="51435" marT="25718" marB="25718"/>
                </a:tc>
                <a:extLst>
                  <a:ext uri="{0D108BD9-81ED-4DB2-BD59-A6C34878D82A}">
                    <a16:rowId xmlns:a16="http://schemas.microsoft.com/office/drawing/2014/main" val="2634982830"/>
                  </a:ext>
                </a:extLst>
              </a:tr>
              <a:tr h="609249">
                <a:tc>
                  <a:txBody>
                    <a:bodyPr/>
                    <a:lstStyle/>
                    <a:p>
                      <a:pPr algn="r"/>
                      <a:r>
                        <a:rPr lang="en-GB" sz="1600" noProof="0"/>
                        <a:t>Testing</a:t>
                      </a:r>
                    </a:p>
                  </a:txBody>
                  <a:tcPr marL="51435" marR="51435" marT="25718" marB="25718"/>
                </a:tc>
                <a:extLst>
                  <a:ext uri="{0D108BD9-81ED-4DB2-BD59-A6C34878D82A}">
                    <a16:rowId xmlns:a16="http://schemas.microsoft.com/office/drawing/2014/main" val="2025827798"/>
                  </a:ext>
                </a:extLst>
              </a:tr>
              <a:tr h="376636">
                <a:tc>
                  <a:txBody>
                    <a:bodyPr/>
                    <a:lstStyle/>
                    <a:p>
                      <a:pPr algn="r"/>
                      <a:r>
                        <a:rPr lang="en-GB" sz="1600" noProof="0"/>
                        <a:t>Documentation</a:t>
                      </a:r>
                    </a:p>
                  </a:txBody>
                  <a:tcPr marL="51435" marR="51435" marT="25718" marB="25718"/>
                </a:tc>
                <a:extLst>
                  <a:ext uri="{0D108BD9-81ED-4DB2-BD59-A6C34878D82A}">
                    <a16:rowId xmlns:a16="http://schemas.microsoft.com/office/drawing/2014/main" val="3400452136"/>
                  </a:ext>
                </a:extLst>
              </a:tr>
              <a:tr h="602736">
                <a:tc>
                  <a:txBody>
                    <a:bodyPr/>
                    <a:lstStyle/>
                    <a:p>
                      <a:pPr algn="r"/>
                      <a:r>
                        <a:rPr lang="en-GB" sz="1600" noProof="0"/>
                        <a:t>Project planning</a:t>
                      </a:r>
                    </a:p>
                  </a:txBody>
                  <a:tcPr marL="51435" marR="51435" marT="25718" marB="25718"/>
                </a:tc>
                <a:extLst>
                  <a:ext uri="{0D108BD9-81ED-4DB2-BD59-A6C34878D82A}">
                    <a16:rowId xmlns:a16="http://schemas.microsoft.com/office/drawing/2014/main" val="143350026"/>
                  </a:ext>
                </a:extLst>
              </a:tr>
              <a:tr h="510493">
                <a:tc>
                  <a:txBody>
                    <a:bodyPr/>
                    <a:lstStyle/>
                    <a:p>
                      <a:pPr algn="r"/>
                      <a:r>
                        <a:rPr lang="en-GB" sz="1600" noProof="0"/>
                        <a:t>Team location</a:t>
                      </a:r>
                    </a:p>
                  </a:txBody>
                  <a:tcPr marL="51435" marR="51435" marT="25718" marB="25718"/>
                </a:tc>
                <a:extLst>
                  <a:ext uri="{0D108BD9-81ED-4DB2-BD59-A6C34878D82A}">
                    <a16:rowId xmlns:a16="http://schemas.microsoft.com/office/drawing/2014/main" val="3762254394"/>
                  </a:ext>
                </a:extLst>
              </a:tr>
              <a:tr h="285789">
                <a:tc>
                  <a:txBody>
                    <a:bodyPr/>
                    <a:lstStyle/>
                    <a:p>
                      <a:pPr algn="r"/>
                      <a:r>
                        <a:rPr lang="en-GB" sz="1600" noProof="0"/>
                        <a:t>Team size</a:t>
                      </a:r>
                    </a:p>
                  </a:txBody>
                  <a:tcPr marL="51435" marR="51435" marT="25718" marB="25718"/>
                </a:tc>
                <a:extLst>
                  <a:ext uri="{0D108BD9-81ED-4DB2-BD59-A6C34878D82A}">
                    <a16:rowId xmlns:a16="http://schemas.microsoft.com/office/drawing/2014/main" val="2904679466"/>
                  </a:ext>
                </a:extLst>
              </a:tr>
              <a:tr h="621798">
                <a:tc>
                  <a:txBody>
                    <a:bodyPr/>
                    <a:lstStyle/>
                    <a:p>
                      <a:pPr algn="r"/>
                      <a:r>
                        <a:rPr lang="en-GB" sz="1600" noProof="0" dirty="0"/>
                        <a:t>Role assignment </a:t>
                      </a:r>
                    </a:p>
                  </a:txBody>
                  <a:tcPr marL="51435" marR="51435" marT="25718" marB="25718"/>
                </a:tc>
                <a:extLst>
                  <a:ext uri="{0D108BD9-81ED-4DB2-BD59-A6C34878D82A}">
                    <a16:rowId xmlns:a16="http://schemas.microsoft.com/office/drawing/2014/main" val="3538855342"/>
                  </a:ext>
                </a:extLst>
              </a:tr>
              <a:tr h="641635">
                <a:tc>
                  <a:txBody>
                    <a:bodyPr/>
                    <a:lstStyle/>
                    <a:p>
                      <a:pPr algn="r"/>
                      <a:r>
                        <a:rPr lang="en-GB" sz="1600" noProof="0" dirty="0"/>
                        <a:t>Management style</a:t>
                      </a:r>
                    </a:p>
                  </a:txBody>
                  <a:tcPr marL="51435" marR="51435" marT="25718" marB="25718"/>
                </a:tc>
                <a:extLst>
                  <a:ext uri="{0D108BD9-81ED-4DB2-BD59-A6C34878D82A}">
                    <a16:rowId xmlns:a16="http://schemas.microsoft.com/office/drawing/2014/main" val="263366955"/>
                  </a:ext>
                </a:extLst>
              </a:tr>
            </a:tbl>
          </a:graphicData>
        </a:graphic>
      </p:graphicFrame>
      <p:sp>
        <p:nvSpPr>
          <p:cNvPr id="6" name="Titel 2">
            <a:extLst>
              <a:ext uri="{FF2B5EF4-FFF2-40B4-BE49-F238E27FC236}">
                <a16:creationId xmlns:a16="http://schemas.microsoft.com/office/drawing/2014/main" id="{1CA89F62-1196-41C6-A5D0-03C0416D390A}"/>
              </a:ext>
            </a:extLst>
          </p:cNvPr>
          <p:cNvSpPr>
            <a:spLocks noGrp="1"/>
          </p:cNvSpPr>
          <p:nvPr>
            <p:ph type="title"/>
          </p:nvPr>
        </p:nvSpPr>
        <p:spPr>
          <a:xfrm>
            <a:off x="334437" y="44452"/>
            <a:ext cx="10586099" cy="720725"/>
          </a:xfrm>
        </p:spPr>
        <p:txBody>
          <a:bodyPr/>
          <a:lstStyle/>
          <a:p>
            <a:r>
              <a:rPr lang="en-GB" dirty="0"/>
              <a:t>Case Study – Findings on State of Agility</a:t>
            </a:r>
          </a:p>
        </p:txBody>
      </p:sp>
      <p:sp>
        <p:nvSpPr>
          <p:cNvPr id="7" name="Datumsplatzhalter 3">
            <a:extLst>
              <a:ext uri="{FF2B5EF4-FFF2-40B4-BE49-F238E27FC236}">
                <a16:creationId xmlns:a16="http://schemas.microsoft.com/office/drawing/2014/main" id="{488F79C0-4041-4F5B-B672-3F93A3D5BD8C}"/>
              </a:ext>
            </a:extLst>
          </p:cNvPr>
          <p:cNvSpPr>
            <a:spLocks noGrp="1"/>
          </p:cNvSpPr>
          <p:nvPr>
            <p:ph type="dt" sz="half" idx="10"/>
          </p:nvPr>
        </p:nvSpPr>
        <p:spPr>
          <a:xfrm>
            <a:off x="9383184" y="6570616"/>
            <a:ext cx="2142067" cy="288925"/>
          </a:xfrm>
        </p:spPr>
        <p:txBody>
          <a:bodyPr/>
          <a:lstStyle/>
          <a:p>
            <a:pPr>
              <a:defRPr/>
            </a:pPr>
            <a:r>
              <a:rPr lang="en-GB" dirty="0"/>
              <a:t>© sebis</a:t>
            </a:r>
          </a:p>
        </p:txBody>
      </p:sp>
      <p:sp>
        <p:nvSpPr>
          <p:cNvPr id="8" name="Foliennummernplatzhalter 5">
            <a:extLst>
              <a:ext uri="{FF2B5EF4-FFF2-40B4-BE49-F238E27FC236}">
                <a16:creationId xmlns:a16="http://schemas.microsoft.com/office/drawing/2014/main" id="{2DD27A5F-3AEF-44FD-9E7D-471D22A5438F}"/>
              </a:ext>
            </a:extLst>
          </p:cNvPr>
          <p:cNvSpPr>
            <a:spLocks noGrp="1"/>
          </p:cNvSpPr>
          <p:nvPr>
            <p:ph type="sldNum" sz="quarter" idx="12"/>
          </p:nvPr>
        </p:nvSpPr>
        <p:spPr>
          <a:xfrm>
            <a:off x="11525251" y="6570616"/>
            <a:ext cx="332316" cy="288925"/>
          </a:xfrm>
        </p:spPr>
        <p:txBody>
          <a:bodyPr/>
          <a:lstStyle/>
          <a:p>
            <a:pPr>
              <a:defRPr/>
            </a:pPr>
            <a:fld id="{E201E5CB-5EE0-4EA4-87FF-7D8A79A61969}" type="slidenum">
              <a:rPr lang="en-GB" smtClean="0"/>
              <a:pPr>
                <a:defRPr/>
              </a:pPr>
              <a:t>21</a:t>
            </a:fld>
            <a:endParaRPr lang="en-GB"/>
          </a:p>
        </p:txBody>
      </p:sp>
      <p:sp>
        <p:nvSpPr>
          <p:cNvPr id="9" name="Fußzeilenplatzhalter 4">
            <a:extLst>
              <a:ext uri="{FF2B5EF4-FFF2-40B4-BE49-F238E27FC236}">
                <a16:creationId xmlns:a16="http://schemas.microsoft.com/office/drawing/2014/main" id="{B51113C1-985B-4620-AC61-1FF3F5C25A74}"/>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graphicFrame>
        <p:nvGraphicFramePr>
          <p:cNvPr id="10" name="Tabelle 5">
            <a:extLst>
              <a:ext uri="{FF2B5EF4-FFF2-40B4-BE49-F238E27FC236}">
                <a16:creationId xmlns:a16="http://schemas.microsoft.com/office/drawing/2014/main" id="{F178FDC0-D8EE-42C5-87FC-9E1A89714E08}"/>
              </a:ext>
            </a:extLst>
          </p:cNvPr>
          <p:cNvGraphicFramePr>
            <a:graphicFrameLocks noGrp="1"/>
          </p:cNvGraphicFramePr>
          <p:nvPr>
            <p:extLst>
              <p:ext uri="{D42A27DB-BD31-4B8C-83A1-F6EECF244321}">
                <p14:modId xmlns:p14="http://schemas.microsoft.com/office/powerpoint/2010/main" val="2955542482"/>
              </p:ext>
            </p:extLst>
          </p:nvPr>
        </p:nvGraphicFramePr>
        <p:xfrm>
          <a:off x="2063553" y="1439035"/>
          <a:ext cx="1487586" cy="4429851"/>
        </p:xfrm>
        <a:graphic>
          <a:graphicData uri="http://schemas.openxmlformats.org/drawingml/2006/table">
            <a:tbl>
              <a:tblPr firstRow="1" bandRow="1">
                <a:tableStyleId>{2D5ABB26-0587-4C30-8999-92F81FD0307C}</a:tableStyleId>
              </a:tblPr>
              <a:tblGrid>
                <a:gridCol w="1487586">
                  <a:extLst>
                    <a:ext uri="{9D8B030D-6E8A-4147-A177-3AD203B41FA5}">
                      <a16:colId xmlns:a16="http://schemas.microsoft.com/office/drawing/2014/main" val="2927915090"/>
                    </a:ext>
                  </a:extLst>
                </a:gridCol>
              </a:tblGrid>
              <a:tr h="775160">
                <a:tc>
                  <a:txBody>
                    <a:bodyPr/>
                    <a:lstStyle/>
                    <a:p>
                      <a:pPr algn="r"/>
                      <a:r>
                        <a:rPr lang="en-GB" sz="1600" noProof="0" dirty="0"/>
                        <a:t>Very stable, known in advance</a:t>
                      </a:r>
                    </a:p>
                  </a:txBody>
                  <a:tcPr marL="51435" marR="51435" marT="25718" marB="25718"/>
                </a:tc>
                <a:extLst>
                  <a:ext uri="{0D108BD9-81ED-4DB2-BD59-A6C34878D82A}">
                    <a16:rowId xmlns:a16="http://schemas.microsoft.com/office/drawing/2014/main" val="2634982830"/>
                  </a:ext>
                </a:extLst>
              </a:tr>
              <a:tr h="588089">
                <a:tc>
                  <a:txBody>
                    <a:bodyPr/>
                    <a:lstStyle/>
                    <a:p>
                      <a:pPr algn="r"/>
                      <a:r>
                        <a:rPr lang="en-GB" sz="1600" noProof="0" dirty="0"/>
                        <a:t>After coding is completed</a:t>
                      </a:r>
                    </a:p>
                  </a:txBody>
                  <a:tcPr marL="51435" marR="51435" marT="25718" marB="25718"/>
                </a:tc>
                <a:extLst>
                  <a:ext uri="{0D108BD9-81ED-4DB2-BD59-A6C34878D82A}">
                    <a16:rowId xmlns:a16="http://schemas.microsoft.com/office/drawing/2014/main" val="2025827798"/>
                  </a:ext>
                </a:extLst>
              </a:tr>
              <a:tr h="474904">
                <a:tc>
                  <a:txBody>
                    <a:bodyPr/>
                    <a:lstStyle/>
                    <a:p>
                      <a:pPr algn="r"/>
                      <a:r>
                        <a:rPr lang="en-GB" sz="1600" noProof="0" dirty="0"/>
                        <a:t>Substantial</a:t>
                      </a:r>
                    </a:p>
                  </a:txBody>
                  <a:tcPr marL="51435" marR="51435" marT="25718" marB="25718"/>
                </a:tc>
                <a:extLst>
                  <a:ext uri="{0D108BD9-81ED-4DB2-BD59-A6C34878D82A}">
                    <a16:rowId xmlns:a16="http://schemas.microsoft.com/office/drawing/2014/main" val="3400452136"/>
                  </a:ext>
                </a:extLst>
              </a:tr>
              <a:tr h="504056">
                <a:tc>
                  <a:txBody>
                    <a:bodyPr/>
                    <a:lstStyle/>
                    <a:p>
                      <a:pPr algn="r"/>
                      <a:r>
                        <a:rPr lang="en-GB" sz="1600" noProof="0" dirty="0"/>
                        <a:t>Up front</a:t>
                      </a:r>
                    </a:p>
                  </a:txBody>
                  <a:tcPr marL="51435" marR="51435" marT="25718" marB="25718"/>
                </a:tc>
                <a:extLst>
                  <a:ext uri="{0D108BD9-81ED-4DB2-BD59-A6C34878D82A}">
                    <a16:rowId xmlns:a16="http://schemas.microsoft.com/office/drawing/2014/main" val="143350026"/>
                  </a:ext>
                </a:extLst>
              </a:tr>
              <a:tr h="504056">
                <a:tc>
                  <a:txBody>
                    <a:bodyPr/>
                    <a:lstStyle/>
                    <a:p>
                      <a:pPr algn="r"/>
                      <a:r>
                        <a:rPr lang="en-GB" sz="1600" noProof="0" dirty="0"/>
                        <a:t>Distributed</a:t>
                      </a:r>
                    </a:p>
                  </a:txBody>
                  <a:tcPr marL="51435" marR="51435" marT="25718" marB="25718"/>
                </a:tc>
                <a:extLst>
                  <a:ext uri="{0D108BD9-81ED-4DB2-BD59-A6C34878D82A}">
                    <a16:rowId xmlns:a16="http://schemas.microsoft.com/office/drawing/2014/main" val="3762254394"/>
                  </a:ext>
                </a:extLst>
              </a:tr>
              <a:tr h="504056">
                <a:tc>
                  <a:txBody>
                    <a:bodyPr/>
                    <a:lstStyle/>
                    <a:p>
                      <a:pPr algn="r"/>
                      <a:r>
                        <a:rPr lang="en-GB" sz="1600" noProof="0" dirty="0"/>
                        <a:t>&gt; 10</a:t>
                      </a:r>
                    </a:p>
                  </a:txBody>
                  <a:tcPr marL="51435" marR="51435" marT="25718" marB="25718"/>
                </a:tc>
                <a:extLst>
                  <a:ext uri="{0D108BD9-81ED-4DB2-BD59-A6C34878D82A}">
                    <a16:rowId xmlns:a16="http://schemas.microsoft.com/office/drawing/2014/main" val="2904679466"/>
                  </a:ext>
                </a:extLst>
              </a:tr>
              <a:tr h="427587">
                <a:tc>
                  <a:txBody>
                    <a:bodyPr/>
                    <a:lstStyle/>
                    <a:p>
                      <a:pPr algn="r"/>
                      <a:r>
                        <a:rPr lang="en-GB" sz="1600" noProof="0" dirty="0"/>
                        <a:t>Individual</a:t>
                      </a:r>
                    </a:p>
                  </a:txBody>
                  <a:tcPr marL="51435" marR="51435" marT="25718" marB="25718"/>
                </a:tc>
                <a:extLst>
                  <a:ext uri="{0D108BD9-81ED-4DB2-BD59-A6C34878D82A}">
                    <a16:rowId xmlns:a16="http://schemas.microsoft.com/office/drawing/2014/main" val="3538855342"/>
                  </a:ext>
                </a:extLst>
              </a:tr>
              <a:tr h="644147">
                <a:tc>
                  <a:txBody>
                    <a:bodyPr/>
                    <a:lstStyle/>
                    <a:p>
                      <a:pPr algn="r"/>
                      <a:r>
                        <a:rPr lang="en-GB" sz="1600" noProof="0" dirty="0"/>
                        <a:t>Command and Control</a:t>
                      </a:r>
                    </a:p>
                  </a:txBody>
                  <a:tcPr marL="51435" marR="51435" marT="25718" marB="25718"/>
                </a:tc>
                <a:extLst>
                  <a:ext uri="{0D108BD9-81ED-4DB2-BD59-A6C34878D82A}">
                    <a16:rowId xmlns:a16="http://schemas.microsoft.com/office/drawing/2014/main" val="263366955"/>
                  </a:ext>
                </a:extLst>
              </a:tr>
            </a:tbl>
          </a:graphicData>
        </a:graphic>
      </p:graphicFrame>
      <p:graphicFrame>
        <p:nvGraphicFramePr>
          <p:cNvPr id="11" name="Tabelle 5">
            <a:extLst>
              <a:ext uri="{FF2B5EF4-FFF2-40B4-BE49-F238E27FC236}">
                <a16:creationId xmlns:a16="http://schemas.microsoft.com/office/drawing/2014/main" id="{5E016A3A-E820-487E-B7E8-D3EF70F50930}"/>
              </a:ext>
            </a:extLst>
          </p:cNvPr>
          <p:cNvGraphicFramePr>
            <a:graphicFrameLocks noGrp="1"/>
          </p:cNvGraphicFramePr>
          <p:nvPr>
            <p:extLst>
              <p:ext uri="{D42A27DB-BD31-4B8C-83A1-F6EECF244321}">
                <p14:modId xmlns:p14="http://schemas.microsoft.com/office/powerpoint/2010/main" val="3431065513"/>
              </p:ext>
            </p:extLst>
          </p:nvPr>
        </p:nvGraphicFramePr>
        <p:xfrm>
          <a:off x="8639391" y="1573719"/>
          <a:ext cx="1487586" cy="4401489"/>
        </p:xfrm>
        <a:graphic>
          <a:graphicData uri="http://schemas.openxmlformats.org/drawingml/2006/table">
            <a:tbl>
              <a:tblPr firstRow="1" bandRow="1">
                <a:tableStyleId>{2D5ABB26-0587-4C30-8999-92F81FD0307C}</a:tableStyleId>
              </a:tblPr>
              <a:tblGrid>
                <a:gridCol w="1487586">
                  <a:extLst>
                    <a:ext uri="{9D8B030D-6E8A-4147-A177-3AD203B41FA5}">
                      <a16:colId xmlns:a16="http://schemas.microsoft.com/office/drawing/2014/main" val="2927915090"/>
                    </a:ext>
                  </a:extLst>
                </a:gridCol>
              </a:tblGrid>
              <a:tr h="775161">
                <a:tc>
                  <a:txBody>
                    <a:bodyPr/>
                    <a:lstStyle/>
                    <a:p>
                      <a:pPr algn="l"/>
                      <a:r>
                        <a:rPr lang="en-GB" sz="1600" noProof="0" dirty="0"/>
                        <a:t>Emergent with rapid changes</a:t>
                      </a:r>
                    </a:p>
                  </a:txBody>
                  <a:tcPr marL="51435" marR="51435" marT="25718" marB="25718"/>
                </a:tc>
                <a:extLst>
                  <a:ext uri="{0D108BD9-81ED-4DB2-BD59-A6C34878D82A}">
                    <a16:rowId xmlns:a16="http://schemas.microsoft.com/office/drawing/2014/main" val="2634982830"/>
                  </a:ext>
                </a:extLst>
              </a:tr>
              <a:tr h="487460">
                <a:tc>
                  <a:txBody>
                    <a:bodyPr/>
                    <a:lstStyle/>
                    <a:p>
                      <a:pPr algn="l"/>
                      <a:r>
                        <a:rPr lang="en-GB" sz="1600" noProof="0" dirty="0"/>
                        <a:t>Every iteration</a:t>
                      </a:r>
                    </a:p>
                  </a:txBody>
                  <a:tcPr marL="51435" marR="51435" marT="25718" marB="25718"/>
                </a:tc>
                <a:extLst>
                  <a:ext uri="{0D108BD9-81ED-4DB2-BD59-A6C34878D82A}">
                    <a16:rowId xmlns:a16="http://schemas.microsoft.com/office/drawing/2014/main" val="2025827798"/>
                  </a:ext>
                </a:extLst>
              </a:tr>
              <a:tr h="448644">
                <a:tc>
                  <a:txBody>
                    <a:bodyPr/>
                    <a:lstStyle/>
                    <a:p>
                      <a:pPr algn="l"/>
                      <a:r>
                        <a:rPr lang="en-GB" sz="1600" noProof="0" dirty="0"/>
                        <a:t>Minimal</a:t>
                      </a:r>
                    </a:p>
                  </a:txBody>
                  <a:tcPr marL="51435" marR="51435" marT="25718" marB="25718"/>
                </a:tc>
                <a:extLst>
                  <a:ext uri="{0D108BD9-81ED-4DB2-BD59-A6C34878D82A}">
                    <a16:rowId xmlns:a16="http://schemas.microsoft.com/office/drawing/2014/main" val="3400452136"/>
                  </a:ext>
                </a:extLst>
              </a:tr>
              <a:tr h="504056">
                <a:tc>
                  <a:txBody>
                    <a:bodyPr/>
                    <a:lstStyle/>
                    <a:p>
                      <a:pPr algn="l"/>
                      <a:r>
                        <a:rPr lang="en-GB" sz="1600" noProof="0" dirty="0"/>
                        <a:t>Continuous</a:t>
                      </a:r>
                    </a:p>
                  </a:txBody>
                  <a:tcPr marL="51435" marR="51435" marT="25718" marB="25718"/>
                </a:tc>
                <a:extLst>
                  <a:ext uri="{0D108BD9-81ED-4DB2-BD59-A6C34878D82A}">
                    <a16:rowId xmlns:a16="http://schemas.microsoft.com/office/drawing/2014/main" val="143350026"/>
                  </a:ext>
                </a:extLst>
              </a:tr>
              <a:tr h="510493">
                <a:tc>
                  <a:txBody>
                    <a:bodyPr/>
                    <a:lstStyle/>
                    <a:p>
                      <a:pPr algn="l"/>
                      <a:r>
                        <a:rPr lang="en-GB" sz="1600" noProof="0" dirty="0"/>
                        <a:t>Collocated</a:t>
                      </a:r>
                    </a:p>
                  </a:txBody>
                  <a:tcPr marL="51435" marR="51435" marT="25718" marB="25718"/>
                </a:tc>
                <a:extLst>
                  <a:ext uri="{0D108BD9-81ED-4DB2-BD59-A6C34878D82A}">
                    <a16:rowId xmlns:a16="http://schemas.microsoft.com/office/drawing/2014/main" val="3762254394"/>
                  </a:ext>
                </a:extLst>
              </a:tr>
              <a:tr h="353603">
                <a:tc>
                  <a:txBody>
                    <a:bodyPr/>
                    <a:lstStyle/>
                    <a:p>
                      <a:pPr algn="l"/>
                      <a:r>
                        <a:rPr lang="en-GB" sz="1600" noProof="0" dirty="0"/>
                        <a:t>&lt; 10</a:t>
                      </a:r>
                    </a:p>
                  </a:txBody>
                  <a:tcPr marL="51435" marR="51435" marT="25718" marB="25718"/>
                </a:tc>
                <a:extLst>
                  <a:ext uri="{0D108BD9-81ED-4DB2-BD59-A6C34878D82A}">
                    <a16:rowId xmlns:a16="http://schemas.microsoft.com/office/drawing/2014/main" val="2904679466"/>
                  </a:ext>
                </a:extLst>
              </a:tr>
              <a:tr h="487269">
                <a:tc>
                  <a:txBody>
                    <a:bodyPr/>
                    <a:lstStyle/>
                    <a:p>
                      <a:pPr algn="l"/>
                      <a:r>
                        <a:rPr lang="en-GB" sz="1600" noProof="0" dirty="0"/>
                        <a:t>Self-organizing teams</a:t>
                      </a:r>
                    </a:p>
                  </a:txBody>
                  <a:tcPr marL="51435" marR="51435" marT="25718" marB="25718"/>
                </a:tc>
                <a:extLst>
                  <a:ext uri="{0D108BD9-81ED-4DB2-BD59-A6C34878D82A}">
                    <a16:rowId xmlns:a16="http://schemas.microsoft.com/office/drawing/2014/main" val="3538855342"/>
                  </a:ext>
                </a:extLst>
              </a:tr>
              <a:tr h="641635">
                <a:tc>
                  <a:txBody>
                    <a:bodyPr/>
                    <a:lstStyle/>
                    <a:p>
                      <a:pPr algn="l"/>
                      <a:r>
                        <a:rPr lang="en-GB" sz="1600" noProof="0" dirty="0"/>
                        <a:t>Leadership and collaboration</a:t>
                      </a:r>
                    </a:p>
                  </a:txBody>
                  <a:tcPr marL="51435" marR="51435" marT="25718" marB="25718"/>
                </a:tc>
                <a:extLst>
                  <a:ext uri="{0D108BD9-81ED-4DB2-BD59-A6C34878D82A}">
                    <a16:rowId xmlns:a16="http://schemas.microsoft.com/office/drawing/2014/main" val="263366955"/>
                  </a:ext>
                </a:extLst>
              </a:tr>
            </a:tbl>
          </a:graphicData>
        </a:graphic>
      </p:graphicFrame>
      <p:graphicFrame>
        <p:nvGraphicFramePr>
          <p:cNvPr id="12" name="Tabelle 15">
            <a:extLst>
              <a:ext uri="{FF2B5EF4-FFF2-40B4-BE49-F238E27FC236}">
                <a16:creationId xmlns:a16="http://schemas.microsoft.com/office/drawing/2014/main" id="{933ABC3F-7262-49D1-91C0-E18D1DEADF62}"/>
              </a:ext>
            </a:extLst>
          </p:cNvPr>
          <p:cNvGraphicFramePr>
            <a:graphicFrameLocks noGrp="1"/>
          </p:cNvGraphicFramePr>
          <p:nvPr>
            <p:extLst>
              <p:ext uri="{D42A27DB-BD31-4B8C-83A1-F6EECF244321}">
                <p14:modId xmlns:p14="http://schemas.microsoft.com/office/powerpoint/2010/main" val="634410563"/>
              </p:ext>
            </p:extLst>
          </p:nvPr>
        </p:nvGraphicFramePr>
        <p:xfrm>
          <a:off x="3791744" y="5914043"/>
          <a:ext cx="4563996" cy="640080"/>
        </p:xfrm>
        <a:graphic>
          <a:graphicData uri="http://schemas.openxmlformats.org/drawingml/2006/table">
            <a:tbl>
              <a:tblPr firstRow="1" bandRow="1">
                <a:tableStyleId>{2D5ABB26-0587-4C30-8999-92F81FD0307C}</a:tableStyleId>
              </a:tblPr>
              <a:tblGrid>
                <a:gridCol w="792088">
                  <a:extLst>
                    <a:ext uri="{9D8B030D-6E8A-4147-A177-3AD203B41FA5}">
                      <a16:colId xmlns:a16="http://schemas.microsoft.com/office/drawing/2014/main" val="558686093"/>
                    </a:ext>
                  </a:extLst>
                </a:gridCol>
                <a:gridCol w="864096">
                  <a:extLst>
                    <a:ext uri="{9D8B030D-6E8A-4147-A177-3AD203B41FA5}">
                      <a16:colId xmlns:a16="http://schemas.microsoft.com/office/drawing/2014/main" val="3211116617"/>
                    </a:ext>
                  </a:extLst>
                </a:gridCol>
                <a:gridCol w="648072">
                  <a:extLst>
                    <a:ext uri="{9D8B030D-6E8A-4147-A177-3AD203B41FA5}">
                      <a16:colId xmlns:a16="http://schemas.microsoft.com/office/drawing/2014/main" val="2922929980"/>
                    </a:ext>
                  </a:extLst>
                </a:gridCol>
                <a:gridCol w="720080">
                  <a:extLst>
                    <a:ext uri="{9D8B030D-6E8A-4147-A177-3AD203B41FA5}">
                      <a16:colId xmlns:a16="http://schemas.microsoft.com/office/drawing/2014/main" val="2802784420"/>
                    </a:ext>
                  </a:extLst>
                </a:gridCol>
                <a:gridCol w="869112">
                  <a:extLst>
                    <a:ext uri="{9D8B030D-6E8A-4147-A177-3AD203B41FA5}">
                      <a16:colId xmlns:a16="http://schemas.microsoft.com/office/drawing/2014/main" val="2478816851"/>
                    </a:ext>
                  </a:extLst>
                </a:gridCol>
                <a:gridCol w="670548">
                  <a:extLst>
                    <a:ext uri="{9D8B030D-6E8A-4147-A177-3AD203B41FA5}">
                      <a16:colId xmlns:a16="http://schemas.microsoft.com/office/drawing/2014/main" val="1066388871"/>
                    </a:ext>
                  </a:extLst>
                </a:gridCol>
              </a:tblGrid>
              <a:tr h="502222">
                <a:tc>
                  <a:txBody>
                    <a:bodyPr/>
                    <a:lstStyle/>
                    <a:p>
                      <a:pPr algn="ctr"/>
                      <a:r>
                        <a:rPr lang="en-GB" sz="1400" noProof="0" dirty="0"/>
                        <a:t>Left applies strongly</a:t>
                      </a:r>
                      <a:endParaRPr lang="en-GB" sz="1400" b="1" noProof="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gn="ctr"/>
                      <a:r>
                        <a:rPr lang="en-GB" sz="1400" noProof="0" dirty="0"/>
                        <a:t>Left </a:t>
                      </a:r>
                    </a:p>
                    <a:p>
                      <a:pPr algn="ctr"/>
                      <a:r>
                        <a:rPr lang="en-GB" sz="1400" noProof="0" dirty="0"/>
                        <a:t>applies</a:t>
                      </a:r>
                      <a:endParaRPr lang="en-GB" sz="1400" b="1" noProof="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gn="ctr"/>
                      <a:r>
                        <a:rPr lang="en-GB" sz="1400" noProof="0" dirty="0"/>
                        <a:t>Rather left applies</a:t>
                      </a:r>
                      <a:endParaRPr lang="en-GB" sz="1400" b="1" noProof="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gn="ctr"/>
                      <a:r>
                        <a:rPr lang="en-GB" sz="1400" noProof="0" dirty="0"/>
                        <a:t>Rather right applies</a:t>
                      </a:r>
                      <a:endParaRPr lang="en-GB" sz="1400" b="1" noProof="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gn="ctr"/>
                      <a:r>
                        <a:rPr lang="en-GB" sz="1400" noProof="0" dirty="0"/>
                        <a:t>Right applies</a:t>
                      </a:r>
                      <a:endParaRPr lang="en-GB" sz="1400" b="1" noProof="0" dirty="0"/>
                    </a:p>
                  </a:txBody>
                  <a:tcPr marL="0" marR="0" marT="0" marB="0">
                    <a:lnL>
                      <a:noFill/>
                    </a:lnL>
                    <a:lnR>
                      <a:noFill/>
                    </a:lnR>
                    <a:lnT>
                      <a:noFill/>
                    </a:lnT>
                    <a:lnB>
                      <a:noFill/>
                    </a:lnB>
                    <a:lnTlToBr w="12700" cmpd="sng">
                      <a:noFill/>
                      <a:prstDash val="solid"/>
                    </a:lnTlToBr>
                    <a:lnBlToTr w="12700" cmpd="sng">
                      <a:noFill/>
                      <a:prstDash val="solid"/>
                    </a:lnBlToTr>
                  </a:tcPr>
                </a:tc>
                <a:tc>
                  <a:txBody>
                    <a:bodyPr/>
                    <a:lstStyle/>
                    <a:p>
                      <a:pPr algn="ctr"/>
                      <a:r>
                        <a:rPr lang="en-GB" sz="1400" noProof="0" dirty="0"/>
                        <a:t>Right applies strongly</a:t>
                      </a:r>
                      <a:endParaRPr lang="en-GB" sz="1400" b="1" noProof="0" dirty="0"/>
                    </a:p>
                  </a:txBody>
                  <a:tcPr marL="0" marR="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493607639"/>
                  </a:ext>
                </a:extLst>
              </a:tr>
            </a:tbl>
          </a:graphicData>
        </a:graphic>
      </p:graphicFrame>
      <p:graphicFrame>
        <p:nvGraphicFramePr>
          <p:cNvPr id="13" name="Diagramm 12">
            <a:extLst>
              <a:ext uri="{FF2B5EF4-FFF2-40B4-BE49-F238E27FC236}">
                <a16:creationId xmlns:a16="http://schemas.microsoft.com/office/drawing/2014/main" id="{0A9F288C-82F1-413A-BE38-7040F58A9FD7}"/>
              </a:ext>
            </a:extLst>
          </p:cNvPr>
          <p:cNvGraphicFramePr>
            <a:graphicFrameLocks/>
          </p:cNvGraphicFramePr>
          <p:nvPr>
            <p:extLst>
              <p:ext uri="{D42A27DB-BD31-4B8C-83A1-F6EECF244321}">
                <p14:modId xmlns:p14="http://schemas.microsoft.com/office/powerpoint/2010/main" val="3978584805"/>
              </p:ext>
            </p:extLst>
          </p:nvPr>
        </p:nvGraphicFramePr>
        <p:xfrm>
          <a:off x="3406388" y="703884"/>
          <a:ext cx="5377754" cy="5328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1785518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1CA89F62-1196-41C6-A5D0-03C0416D390A}"/>
              </a:ext>
            </a:extLst>
          </p:cNvPr>
          <p:cNvSpPr>
            <a:spLocks noGrp="1"/>
          </p:cNvSpPr>
          <p:nvPr>
            <p:ph type="title"/>
          </p:nvPr>
        </p:nvSpPr>
        <p:spPr>
          <a:xfrm>
            <a:off x="334437" y="44452"/>
            <a:ext cx="10586099" cy="720725"/>
          </a:xfrm>
        </p:spPr>
        <p:txBody>
          <a:bodyPr/>
          <a:lstStyle/>
          <a:p>
            <a:r>
              <a:rPr lang="en-GB" dirty="0"/>
              <a:t>Case Study – Findings on State of Agility</a:t>
            </a:r>
          </a:p>
        </p:txBody>
      </p:sp>
      <p:sp>
        <p:nvSpPr>
          <p:cNvPr id="7" name="Datumsplatzhalter 3">
            <a:extLst>
              <a:ext uri="{FF2B5EF4-FFF2-40B4-BE49-F238E27FC236}">
                <a16:creationId xmlns:a16="http://schemas.microsoft.com/office/drawing/2014/main" id="{488F79C0-4041-4F5B-B672-3F93A3D5BD8C}"/>
              </a:ext>
            </a:extLst>
          </p:cNvPr>
          <p:cNvSpPr>
            <a:spLocks noGrp="1"/>
          </p:cNvSpPr>
          <p:nvPr>
            <p:ph type="dt" sz="half" idx="10"/>
          </p:nvPr>
        </p:nvSpPr>
        <p:spPr>
          <a:xfrm>
            <a:off x="9383184" y="6570616"/>
            <a:ext cx="2142067" cy="288925"/>
          </a:xfrm>
        </p:spPr>
        <p:txBody>
          <a:bodyPr/>
          <a:lstStyle/>
          <a:p>
            <a:pPr>
              <a:defRPr/>
            </a:pPr>
            <a:r>
              <a:rPr lang="en-GB" dirty="0"/>
              <a:t>© sebis</a:t>
            </a:r>
          </a:p>
        </p:txBody>
      </p:sp>
      <p:sp>
        <p:nvSpPr>
          <p:cNvPr id="8" name="Foliennummernplatzhalter 5">
            <a:extLst>
              <a:ext uri="{FF2B5EF4-FFF2-40B4-BE49-F238E27FC236}">
                <a16:creationId xmlns:a16="http://schemas.microsoft.com/office/drawing/2014/main" id="{2DD27A5F-3AEF-44FD-9E7D-471D22A5438F}"/>
              </a:ext>
            </a:extLst>
          </p:cNvPr>
          <p:cNvSpPr>
            <a:spLocks noGrp="1"/>
          </p:cNvSpPr>
          <p:nvPr>
            <p:ph type="sldNum" sz="quarter" idx="12"/>
          </p:nvPr>
        </p:nvSpPr>
        <p:spPr>
          <a:xfrm>
            <a:off x="11525251" y="6570616"/>
            <a:ext cx="332316" cy="288925"/>
          </a:xfrm>
        </p:spPr>
        <p:txBody>
          <a:bodyPr/>
          <a:lstStyle/>
          <a:p>
            <a:pPr>
              <a:defRPr/>
            </a:pPr>
            <a:fld id="{E201E5CB-5EE0-4EA4-87FF-7D8A79A61969}" type="slidenum">
              <a:rPr lang="en-GB" smtClean="0"/>
              <a:pPr>
                <a:defRPr/>
              </a:pPr>
              <a:t>22</a:t>
            </a:fld>
            <a:endParaRPr lang="en-GB"/>
          </a:p>
        </p:txBody>
      </p:sp>
      <p:sp>
        <p:nvSpPr>
          <p:cNvPr id="9" name="Fußzeilenplatzhalter 4">
            <a:extLst>
              <a:ext uri="{FF2B5EF4-FFF2-40B4-BE49-F238E27FC236}">
                <a16:creationId xmlns:a16="http://schemas.microsoft.com/office/drawing/2014/main" id="{B51113C1-985B-4620-AC61-1FF3F5C25A74}"/>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graphicFrame>
        <p:nvGraphicFramePr>
          <p:cNvPr id="2" name="Tabelle 2">
            <a:extLst>
              <a:ext uri="{FF2B5EF4-FFF2-40B4-BE49-F238E27FC236}">
                <a16:creationId xmlns:a16="http://schemas.microsoft.com/office/drawing/2014/main" id="{20652F90-AE16-4F16-8F06-DB8B340825D5}"/>
              </a:ext>
            </a:extLst>
          </p:cNvPr>
          <p:cNvGraphicFramePr>
            <a:graphicFrameLocks noGrp="1"/>
          </p:cNvGraphicFramePr>
          <p:nvPr>
            <p:extLst>
              <p:ext uri="{D42A27DB-BD31-4B8C-83A1-F6EECF244321}">
                <p14:modId xmlns:p14="http://schemas.microsoft.com/office/powerpoint/2010/main" val="3460136487"/>
              </p:ext>
            </p:extLst>
          </p:nvPr>
        </p:nvGraphicFramePr>
        <p:xfrm>
          <a:off x="947126" y="5468207"/>
          <a:ext cx="10441158" cy="1097280"/>
        </p:xfrm>
        <a:graphic>
          <a:graphicData uri="http://schemas.openxmlformats.org/drawingml/2006/table">
            <a:tbl>
              <a:tblPr firstRow="1" bandRow="1">
                <a:tableStyleId>{2D5ABB26-0587-4C30-8999-92F81FD0307C}</a:tableStyleId>
              </a:tblPr>
              <a:tblGrid>
                <a:gridCol w="1086868">
                  <a:extLst>
                    <a:ext uri="{9D8B030D-6E8A-4147-A177-3AD203B41FA5}">
                      <a16:colId xmlns:a16="http://schemas.microsoft.com/office/drawing/2014/main" val="4122261578"/>
                    </a:ext>
                  </a:extLst>
                </a:gridCol>
                <a:gridCol w="355660">
                  <a:extLst>
                    <a:ext uri="{9D8B030D-6E8A-4147-A177-3AD203B41FA5}">
                      <a16:colId xmlns:a16="http://schemas.microsoft.com/office/drawing/2014/main" val="17419363"/>
                    </a:ext>
                  </a:extLst>
                </a:gridCol>
                <a:gridCol w="1149760">
                  <a:extLst>
                    <a:ext uri="{9D8B030D-6E8A-4147-A177-3AD203B41FA5}">
                      <a16:colId xmlns:a16="http://schemas.microsoft.com/office/drawing/2014/main" val="1899345934"/>
                    </a:ext>
                  </a:extLst>
                </a:gridCol>
                <a:gridCol w="1008112">
                  <a:extLst>
                    <a:ext uri="{9D8B030D-6E8A-4147-A177-3AD203B41FA5}">
                      <a16:colId xmlns:a16="http://schemas.microsoft.com/office/drawing/2014/main" val="1628865624"/>
                    </a:ext>
                  </a:extLst>
                </a:gridCol>
                <a:gridCol w="1008112">
                  <a:extLst>
                    <a:ext uri="{9D8B030D-6E8A-4147-A177-3AD203B41FA5}">
                      <a16:colId xmlns:a16="http://schemas.microsoft.com/office/drawing/2014/main" val="3450301012"/>
                    </a:ext>
                  </a:extLst>
                </a:gridCol>
                <a:gridCol w="1008112">
                  <a:extLst>
                    <a:ext uri="{9D8B030D-6E8A-4147-A177-3AD203B41FA5}">
                      <a16:colId xmlns:a16="http://schemas.microsoft.com/office/drawing/2014/main" val="835888442"/>
                    </a:ext>
                  </a:extLst>
                </a:gridCol>
                <a:gridCol w="1008112">
                  <a:extLst>
                    <a:ext uri="{9D8B030D-6E8A-4147-A177-3AD203B41FA5}">
                      <a16:colId xmlns:a16="http://schemas.microsoft.com/office/drawing/2014/main" val="2178827516"/>
                    </a:ext>
                  </a:extLst>
                </a:gridCol>
                <a:gridCol w="1152128">
                  <a:extLst>
                    <a:ext uri="{9D8B030D-6E8A-4147-A177-3AD203B41FA5}">
                      <a16:colId xmlns:a16="http://schemas.microsoft.com/office/drawing/2014/main" val="860723256"/>
                    </a:ext>
                  </a:extLst>
                </a:gridCol>
                <a:gridCol w="936104">
                  <a:extLst>
                    <a:ext uri="{9D8B030D-6E8A-4147-A177-3AD203B41FA5}">
                      <a16:colId xmlns:a16="http://schemas.microsoft.com/office/drawing/2014/main" val="1776172978"/>
                    </a:ext>
                  </a:extLst>
                </a:gridCol>
                <a:gridCol w="560429">
                  <a:extLst>
                    <a:ext uri="{9D8B030D-6E8A-4147-A177-3AD203B41FA5}">
                      <a16:colId xmlns:a16="http://schemas.microsoft.com/office/drawing/2014/main" val="1081034625"/>
                    </a:ext>
                  </a:extLst>
                </a:gridCol>
                <a:gridCol w="1167761">
                  <a:extLst>
                    <a:ext uri="{9D8B030D-6E8A-4147-A177-3AD203B41FA5}">
                      <a16:colId xmlns:a16="http://schemas.microsoft.com/office/drawing/2014/main" val="3426891533"/>
                    </a:ext>
                  </a:extLst>
                </a:gridCol>
              </a:tblGrid>
              <a:tr h="1030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noProof="0" dirty="0"/>
                        <a:t>Left applies strongly</a:t>
                      </a:r>
                    </a:p>
                    <a:p>
                      <a:endParaRPr lang="de-DE" dirty="0"/>
                    </a:p>
                  </a:txBody>
                  <a:tcPr/>
                </a:tc>
                <a:tc>
                  <a:txBody>
                    <a:bodyPr/>
                    <a:lstStyle/>
                    <a:p>
                      <a:endParaRPr lang="de-DE" dirty="0"/>
                    </a:p>
                  </a:txBody>
                  <a:tcPr/>
                </a:tc>
                <a:tc>
                  <a:txBody>
                    <a:bodyPr/>
                    <a:lstStyle/>
                    <a:p>
                      <a:pPr algn="ctr"/>
                      <a:r>
                        <a:rPr lang="en-GB" sz="1600" noProof="0" dirty="0"/>
                        <a:t>Left </a:t>
                      </a:r>
                    </a:p>
                    <a:p>
                      <a:pPr algn="ctr"/>
                      <a:r>
                        <a:rPr lang="en-GB" sz="1600" noProof="0" dirty="0"/>
                        <a:t>applies</a:t>
                      </a:r>
                    </a:p>
                    <a:p>
                      <a:endParaRPr lang="de-DE" dirty="0"/>
                    </a:p>
                  </a:txBody>
                  <a:tcPr/>
                </a:tc>
                <a:tc>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t>Rather left applies</a:t>
                      </a:r>
                    </a:p>
                    <a:p>
                      <a:endParaRPr lang="de-DE" dirty="0"/>
                    </a:p>
                  </a:txBody>
                  <a:tcPr/>
                </a:tc>
                <a:tc>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t>Rather right applies</a:t>
                      </a:r>
                    </a:p>
                    <a:p>
                      <a:endParaRPr lang="de-DE" dirty="0"/>
                    </a:p>
                  </a:txBody>
                  <a:tcPr/>
                </a:tc>
                <a:tc>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noProof="0" dirty="0"/>
                        <a:t>Right applies</a:t>
                      </a:r>
                    </a:p>
                    <a:p>
                      <a:endParaRPr lang="de-DE" sz="2000" dirty="0"/>
                    </a:p>
                  </a:txBody>
                  <a:tcPr/>
                </a:tc>
                <a:tc>
                  <a:txBody>
                    <a:bodyPr/>
                    <a:lstStyle/>
                    <a:p>
                      <a:endParaRPr lang="de-DE"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noProof="0" dirty="0"/>
                        <a:t>Right applies strongly</a:t>
                      </a:r>
                    </a:p>
                    <a:p>
                      <a:endParaRPr lang="de-DE" dirty="0"/>
                    </a:p>
                  </a:txBody>
                  <a:tcPr/>
                </a:tc>
                <a:extLst>
                  <a:ext uri="{0D108BD9-81ED-4DB2-BD59-A6C34878D82A}">
                    <a16:rowId xmlns:a16="http://schemas.microsoft.com/office/drawing/2014/main" val="2657808924"/>
                  </a:ext>
                </a:extLst>
              </a:tr>
            </a:tbl>
          </a:graphicData>
        </a:graphic>
      </p:graphicFrame>
      <p:graphicFrame>
        <p:nvGraphicFramePr>
          <p:cNvPr id="15" name="Diagramm 14">
            <a:extLst>
              <a:ext uri="{FF2B5EF4-FFF2-40B4-BE49-F238E27FC236}">
                <a16:creationId xmlns:a16="http://schemas.microsoft.com/office/drawing/2014/main" id="{97FFEB2B-6514-4AEC-822A-08D720A8E1A0}"/>
              </a:ext>
            </a:extLst>
          </p:cNvPr>
          <p:cNvGraphicFramePr>
            <a:graphicFrameLocks/>
          </p:cNvGraphicFramePr>
          <p:nvPr>
            <p:extLst>
              <p:ext uri="{D42A27DB-BD31-4B8C-83A1-F6EECF244321}">
                <p14:modId xmlns:p14="http://schemas.microsoft.com/office/powerpoint/2010/main" val="1542240486"/>
              </p:ext>
            </p:extLst>
          </p:nvPr>
        </p:nvGraphicFramePr>
        <p:xfrm>
          <a:off x="800653" y="931703"/>
          <a:ext cx="10587633" cy="45365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636269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Impacts</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23</a:t>
            </a:fld>
            <a:endParaRPr lang="en-GB"/>
          </a:p>
        </p:txBody>
      </p:sp>
      <p:pic>
        <p:nvPicPr>
          <p:cNvPr id="5" name="Grafik 4" descr="Ein Bild, das Screenshot enthält.&#10;&#10;Automatisch generierte Beschreibung">
            <a:extLst>
              <a:ext uri="{FF2B5EF4-FFF2-40B4-BE49-F238E27FC236}">
                <a16:creationId xmlns:a16="http://schemas.microsoft.com/office/drawing/2014/main" id="{07FC7EAC-6729-455A-9D3F-B8AC48B83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020" y="802385"/>
            <a:ext cx="9964900" cy="5354359"/>
          </a:xfrm>
          <a:prstGeom prst="rect">
            <a:avLst/>
          </a:prstGeom>
        </p:spPr>
      </p:pic>
      <p:sp>
        <p:nvSpPr>
          <p:cNvPr id="8" name="Fußzeilenplatzhalter 4">
            <a:extLst>
              <a:ext uri="{FF2B5EF4-FFF2-40B4-BE49-F238E27FC236}">
                <a16:creationId xmlns:a16="http://schemas.microsoft.com/office/drawing/2014/main" id="{810D7DB1-293F-4FF2-9EC7-9402DE69B65F}"/>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72610676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Barriers</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24</a:t>
            </a:fld>
            <a:endParaRPr lang="en-GB"/>
          </a:p>
        </p:txBody>
      </p:sp>
      <p:sp>
        <p:nvSpPr>
          <p:cNvPr id="11" name="Textfeld 10">
            <a:extLst>
              <a:ext uri="{FF2B5EF4-FFF2-40B4-BE49-F238E27FC236}">
                <a16:creationId xmlns:a16="http://schemas.microsoft.com/office/drawing/2014/main" id="{38AED6D6-C3BA-43D8-969A-4D142F512919}"/>
              </a:ext>
            </a:extLst>
          </p:cNvPr>
          <p:cNvSpPr txBox="1"/>
          <p:nvPr/>
        </p:nvSpPr>
        <p:spPr>
          <a:xfrm>
            <a:off x="3114999" y="4187421"/>
            <a:ext cx="3153492"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GB" dirty="0">
                <a:latin typeface="Arial" pitchFamily="34" charset="0"/>
              </a:rPr>
              <a:t>Total amount of codes: 18</a:t>
            </a:r>
          </a:p>
          <a:p>
            <a:pPr marL="285750" indent="-285750">
              <a:buFontTx/>
              <a:buChar char="-"/>
            </a:pPr>
            <a:r>
              <a:rPr lang="en-GB" dirty="0">
                <a:latin typeface="Arial" pitchFamily="34" charset="0"/>
              </a:rPr>
              <a:t>Total amount of barriers: 4</a:t>
            </a:r>
          </a:p>
        </p:txBody>
      </p:sp>
      <p:pic>
        <p:nvPicPr>
          <p:cNvPr id="13" name="Grafik 12" descr="Ein Bild, das Screenshot enthält.&#10;&#10;Automatisch generierte Beschreibung">
            <a:extLst>
              <a:ext uri="{FF2B5EF4-FFF2-40B4-BE49-F238E27FC236}">
                <a16:creationId xmlns:a16="http://schemas.microsoft.com/office/drawing/2014/main" id="{C82A30B1-86B1-445C-9D2E-0ADB50FA2D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483" y="2674582"/>
            <a:ext cx="5965973" cy="1508836"/>
          </a:xfrm>
          <a:prstGeom prst="rect">
            <a:avLst/>
          </a:prstGeom>
        </p:spPr>
      </p:pic>
      <p:sp>
        <p:nvSpPr>
          <p:cNvPr id="16" name="Fußzeilenplatzhalter 4">
            <a:extLst>
              <a:ext uri="{FF2B5EF4-FFF2-40B4-BE49-F238E27FC236}">
                <a16:creationId xmlns:a16="http://schemas.microsoft.com/office/drawing/2014/main" id="{88799ABA-59B4-4464-9D50-34063F91E5AF}"/>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97293157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Challenges</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25</a:t>
            </a:fld>
            <a:endParaRPr lang="en-GB"/>
          </a:p>
        </p:txBody>
      </p:sp>
      <p:sp>
        <p:nvSpPr>
          <p:cNvPr id="11" name="Textfeld 10">
            <a:extLst>
              <a:ext uri="{FF2B5EF4-FFF2-40B4-BE49-F238E27FC236}">
                <a16:creationId xmlns:a16="http://schemas.microsoft.com/office/drawing/2014/main" id="{A6BAF2D8-DDF7-49F0-9301-A8E086867DE3}"/>
              </a:ext>
            </a:extLst>
          </p:cNvPr>
          <p:cNvSpPr txBox="1"/>
          <p:nvPr/>
        </p:nvSpPr>
        <p:spPr>
          <a:xfrm>
            <a:off x="2322217" y="4554568"/>
            <a:ext cx="3538213"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GB" dirty="0">
                <a:latin typeface="Arial" pitchFamily="34" charset="0"/>
              </a:rPr>
              <a:t>Total amount of codes: 37</a:t>
            </a:r>
          </a:p>
          <a:p>
            <a:pPr marL="285750" indent="-285750">
              <a:buFontTx/>
              <a:buChar char="-"/>
            </a:pPr>
            <a:r>
              <a:rPr lang="en-GB" dirty="0">
                <a:latin typeface="Arial" pitchFamily="34" charset="0"/>
              </a:rPr>
              <a:t>Total amount of challenges: 7</a:t>
            </a:r>
          </a:p>
        </p:txBody>
      </p:sp>
      <p:pic>
        <p:nvPicPr>
          <p:cNvPr id="15" name="Grafik 14" descr="Ein Bild, das Screenshot enthält.&#10;&#10;Automatisch generierte Beschreibung">
            <a:extLst>
              <a:ext uri="{FF2B5EF4-FFF2-40B4-BE49-F238E27FC236}">
                <a16:creationId xmlns:a16="http://schemas.microsoft.com/office/drawing/2014/main" id="{2264C139-A07A-47D0-A952-A655079AA5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175" y="2414107"/>
            <a:ext cx="7682550" cy="2029786"/>
          </a:xfrm>
          <a:prstGeom prst="rect">
            <a:avLst/>
          </a:prstGeom>
        </p:spPr>
      </p:pic>
      <p:sp>
        <p:nvSpPr>
          <p:cNvPr id="16" name="Fußzeilenplatzhalter 4">
            <a:extLst>
              <a:ext uri="{FF2B5EF4-FFF2-40B4-BE49-F238E27FC236}">
                <a16:creationId xmlns:a16="http://schemas.microsoft.com/office/drawing/2014/main" id="{A3AEAC40-C901-446A-9530-7B20B0B86D09}"/>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14211607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Success Factors</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26</a:t>
            </a:fld>
            <a:endParaRPr lang="en-GB"/>
          </a:p>
        </p:txBody>
      </p:sp>
      <p:sp>
        <p:nvSpPr>
          <p:cNvPr id="9" name="Textfeld 8">
            <a:extLst>
              <a:ext uri="{FF2B5EF4-FFF2-40B4-BE49-F238E27FC236}">
                <a16:creationId xmlns:a16="http://schemas.microsoft.com/office/drawing/2014/main" id="{EF5FBF03-50C9-4E8A-B073-B9B7FA9D17AE}"/>
              </a:ext>
            </a:extLst>
          </p:cNvPr>
          <p:cNvSpPr txBox="1"/>
          <p:nvPr/>
        </p:nvSpPr>
        <p:spPr>
          <a:xfrm>
            <a:off x="3082269" y="4397372"/>
            <a:ext cx="3961405"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GB" dirty="0">
                <a:latin typeface="Arial" pitchFamily="34" charset="0"/>
              </a:rPr>
              <a:t>Total amount of codes: 40</a:t>
            </a:r>
          </a:p>
          <a:p>
            <a:pPr marL="285750" indent="-285750">
              <a:buFontTx/>
              <a:buChar char="-"/>
            </a:pPr>
            <a:r>
              <a:rPr lang="en-GB" dirty="0">
                <a:latin typeface="Arial" pitchFamily="34" charset="0"/>
              </a:rPr>
              <a:t>Total amount of success factors: 6</a:t>
            </a:r>
          </a:p>
        </p:txBody>
      </p:sp>
      <p:pic>
        <p:nvPicPr>
          <p:cNvPr id="11" name="Grafik 10" descr="Ein Bild, das Screenshot enthält.&#10;&#10;Automatisch generierte Beschreibung">
            <a:extLst>
              <a:ext uri="{FF2B5EF4-FFF2-40B4-BE49-F238E27FC236}">
                <a16:creationId xmlns:a16="http://schemas.microsoft.com/office/drawing/2014/main" id="{7D590A47-A207-4E63-B7D4-2F30E770BF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2269" y="2493218"/>
            <a:ext cx="6650025" cy="1871564"/>
          </a:xfrm>
          <a:prstGeom prst="rect">
            <a:avLst/>
          </a:prstGeom>
        </p:spPr>
      </p:pic>
      <p:sp>
        <p:nvSpPr>
          <p:cNvPr id="15" name="Fußzeilenplatzhalter 4">
            <a:extLst>
              <a:ext uri="{FF2B5EF4-FFF2-40B4-BE49-F238E27FC236}">
                <a16:creationId xmlns:a16="http://schemas.microsoft.com/office/drawing/2014/main" id="{B41EE50E-698F-4E43-A4A9-4242DC4C2B19}"/>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73348151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Case Study – Findings on Lessons Learned</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27</a:t>
            </a:fld>
            <a:endParaRPr lang="en-GB"/>
          </a:p>
        </p:txBody>
      </p:sp>
      <p:pic>
        <p:nvPicPr>
          <p:cNvPr id="5" name="Grafik 4" descr="Ein Bild, das Screenshot enthält.&#10;&#10;Automatisch generierte Beschreibung">
            <a:extLst>
              <a:ext uri="{FF2B5EF4-FFF2-40B4-BE49-F238E27FC236}">
                <a16:creationId xmlns:a16="http://schemas.microsoft.com/office/drawing/2014/main" id="{89160E89-443C-49F9-A14B-AEC8CDDE50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885" y="2235821"/>
            <a:ext cx="6278205" cy="2386358"/>
          </a:xfrm>
          <a:prstGeom prst="rect">
            <a:avLst/>
          </a:prstGeom>
        </p:spPr>
      </p:pic>
      <p:sp>
        <p:nvSpPr>
          <p:cNvPr id="8" name="Textfeld 7">
            <a:extLst>
              <a:ext uri="{FF2B5EF4-FFF2-40B4-BE49-F238E27FC236}">
                <a16:creationId xmlns:a16="http://schemas.microsoft.com/office/drawing/2014/main" id="{E4F70077-3526-4C9A-98A2-AD110B8FFA42}"/>
              </a:ext>
            </a:extLst>
          </p:cNvPr>
          <p:cNvSpPr txBox="1"/>
          <p:nvPr/>
        </p:nvSpPr>
        <p:spPr>
          <a:xfrm>
            <a:off x="3251885" y="4725144"/>
            <a:ext cx="3987054"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Tx/>
              <a:buChar char="-"/>
            </a:pPr>
            <a:r>
              <a:rPr lang="en-GB" dirty="0">
                <a:latin typeface="Arial" pitchFamily="34" charset="0"/>
              </a:rPr>
              <a:t>Total amount of codes: 42</a:t>
            </a:r>
          </a:p>
          <a:p>
            <a:pPr marL="285750" indent="-285750">
              <a:buFontTx/>
              <a:buChar char="-"/>
            </a:pPr>
            <a:r>
              <a:rPr lang="en-GB" dirty="0">
                <a:latin typeface="Arial" pitchFamily="34" charset="0"/>
              </a:rPr>
              <a:t>Total amount of lessons learned: 8</a:t>
            </a:r>
          </a:p>
        </p:txBody>
      </p:sp>
      <p:sp>
        <p:nvSpPr>
          <p:cNvPr id="10" name="Fußzeilenplatzhalter 4">
            <a:extLst>
              <a:ext uri="{FF2B5EF4-FFF2-40B4-BE49-F238E27FC236}">
                <a16:creationId xmlns:a16="http://schemas.microsoft.com/office/drawing/2014/main" id="{AAAA1697-B2A0-47E6-B701-5DEB036F2D68}"/>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389229060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1EA92A4A-5024-4139-895C-26B48B11A6F5}"/>
              </a:ext>
            </a:extLst>
          </p:cNvPr>
          <p:cNvSpPr/>
          <p:nvPr/>
        </p:nvSpPr>
        <p:spPr bwMode="auto">
          <a:xfrm>
            <a:off x="324759" y="2924944"/>
            <a:ext cx="10875665" cy="1224136"/>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 name="Titel 1">
            <a:extLst>
              <a:ext uri="{FF2B5EF4-FFF2-40B4-BE49-F238E27FC236}">
                <a16:creationId xmlns:a16="http://schemas.microsoft.com/office/drawing/2014/main" id="{822CA84C-5A19-49AA-B2EA-B1AB6E629AA7}"/>
              </a:ext>
            </a:extLst>
          </p:cNvPr>
          <p:cNvSpPr>
            <a:spLocks noGrp="1"/>
          </p:cNvSpPr>
          <p:nvPr>
            <p:ph type="title"/>
          </p:nvPr>
        </p:nvSpPr>
        <p:spPr/>
        <p:txBody>
          <a:bodyPr/>
          <a:lstStyle/>
          <a:p>
            <a:r>
              <a:rPr lang="en-GB"/>
              <a:t>Agenda</a:t>
            </a:r>
          </a:p>
        </p:txBody>
      </p:sp>
      <p:sp>
        <p:nvSpPr>
          <p:cNvPr id="3" name="Inhaltsplatzhalter 2">
            <a:extLst>
              <a:ext uri="{FF2B5EF4-FFF2-40B4-BE49-F238E27FC236}">
                <a16:creationId xmlns:a16="http://schemas.microsoft.com/office/drawing/2014/main" id="{7B636D90-01B6-4E12-82A5-7D98D59BA4B1}"/>
              </a:ext>
            </a:extLst>
          </p:cNvPr>
          <p:cNvSpPr>
            <a:spLocks noGrp="1"/>
          </p:cNvSpPr>
          <p:nvPr>
            <p:ph idx="1"/>
          </p:nvPr>
        </p:nvSpPr>
        <p:spPr>
          <a:xfrm>
            <a:off x="334434" y="981075"/>
            <a:ext cx="11523133" cy="5400000"/>
          </a:xfrm>
        </p:spPr>
        <p:txBody>
          <a:bodyPr>
            <a:normAutofit/>
          </a:bodyPr>
          <a:lstStyle/>
          <a:p>
            <a:pPr>
              <a:spcBef>
                <a:spcPts val="3000"/>
              </a:spcBef>
            </a:pPr>
            <a:r>
              <a:rPr lang="en-GB" dirty="0"/>
              <a:t>Motivation</a:t>
            </a:r>
          </a:p>
          <a:p>
            <a:pPr>
              <a:spcBef>
                <a:spcPts val="3000"/>
              </a:spcBef>
            </a:pPr>
            <a:r>
              <a:rPr lang="en-GB" dirty="0"/>
              <a:t>Research Methodology</a:t>
            </a:r>
          </a:p>
          <a:p>
            <a:pPr>
              <a:spcBef>
                <a:spcPts val="3000"/>
              </a:spcBef>
            </a:pPr>
            <a:r>
              <a:rPr lang="en-GB" dirty="0"/>
              <a:t>Case Study</a:t>
            </a:r>
          </a:p>
          <a:p>
            <a:pPr>
              <a:spcBef>
                <a:spcPts val="3000"/>
              </a:spcBef>
            </a:pPr>
            <a:r>
              <a:rPr lang="en-GB" dirty="0"/>
              <a:t>Discussion</a:t>
            </a:r>
          </a:p>
          <a:p>
            <a:pPr>
              <a:spcBef>
                <a:spcPts val="1000"/>
              </a:spcBef>
            </a:pPr>
            <a:r>
              <a:rPr lang="en-GB" dirty="0"/>
              <a:t>		Key Findings</a:t>
            </a:r>
          </a:p>
          <a:p>
            <a:pPr>
              <a:spcBef>
                <a:spcPts val="1000"/>
              </a:spcBef>
            </a:pPr>
            <a:r>
              <a:rPr lang="en-GB" dirty="0"/>
              <a:t>		Limitations</a:t>
            </a:r>
          </a:p>
          <a:p>
            <a:pPr>
              <a:spcBef>
                <a:spcPts val="3000"/>
              </a:spcBef>
            </a:pPr>
            <a:r>
              <a:rPr lang="en-GB" dirty="0"/>
              <a:t>Outlook</a:t>
            </a:r>
          </a:p>
        </p:txBody>
      </p:sp>
      <p:sp>
        <p:nvSpPr>
          <p:cNvPr id="4" name="Datumsplatzhalter 3">
            <a:extLst>
              <a:ext uri="{FF2B5EF4-FFF2-40B4-BE49-F238E27FC236}">
                <a16:creationId xmlns:a16="http://schemas.microsoft.com/office/drawing/2014/main" id="{11341BB1-7C31-49DE-BF87-DC0AF7455A4E}"/>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CDD6D1C4-D5F2-408F-93B0-1106525081BA}"/>
              </a:ext>
            </a:extLst>
          </p:cNvPr>
          <p:cNvSpPr>
            <a:spLocks noGrp="1"/>
          </p:cNvSpPr>
          <p:nvPr>
            <p:ph type="sldNum" sz="quarter" idx="12"/>
          </p:nvPr>
        </p:nvSpPr>
        <p:spPr/>
        <p:txBody>
          <a:bodyPr/>
          <a:lstStyle/>
          <a:p>
            <a:pPr>
              <a:defRPr/>
            </a:pPr>
            <a:fld id="{05BC9FAB-BDC1-47C0-A8BB-6E12A8205D33}" type="slidenum">
              <a:rPr lang="en-GB" smtClean="0"/>
              <a:pPr>
                <a:defRPr/>
              </a:pPr>
              <a:t>28</a:t>
            </a:fld>
            <a:endParaRPr lang="en-GB"/>
          </a:p>
        </p:txBody>
      </p:sp>
      <p:sp>
        <p:nvSpPr>
          <p:cNvPr id="7" name="Fußzeilenplatzhalter 4">
            <a:extLst>
              <a:ext uri="{FF2B5EF4-FFF2-40B4-BE49-F238E27FC236}">
                <a16:creationId xmlns:a16="http://schemas.microsoft.com/office/drawing/2014/main" id="{C2CDC232-C96B-40BD-9A73-8D3B63BA9C1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300472517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Discussion – Key Findings</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29</a:t>
            </a:fld>
            <a:endParaRPr lang="en-GB"/>
          </a:p>
        </p:txBody>
      </p:sp>
      <p:sp>
        <p:nvSpPr>
          <p:cNvPr id="5" name="Textfeld 4">
            <a:extLst>
              <a:ext uri="{FF2B5EF4-FFF2-40B4-BE49-F238E27FC236}">
                <a16:creationId xmlns:a16="http://schemas.microsoft.com/office/drawing/2014/main" id="{5A9FA4DE-95DA-4E3E-BCF5-FA6203C4E641}"/>
              </a:ext>
            </a:extLst>
          </p:cNvPr>
          <p:cNvSpPr txBox="1"/>
          <p:nvPr/>
        </p:nvSpPr>
        <p:spPr>
          <a:xfrm>
            <a:off x="332903" y="1196752"/>
            <a:ext cx="10799751" cy="286232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marL="285750" indent="-285750">
              <a:buFont typeface="Wingdings" panose="05000000000000000000" pitchFamily="2" charset="2"/>
              <a:buChar char="§"/>
            </a:pPr>
            <a:r>
              <a:rPr lang="en-US" sz="2000" dirty="0"/>
              <a:t>Achieving full agility in every category is not the organizational goal</a:t>
            </a: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Large-scale agile transformation has impact on the whole organization</a:t>
            </a:r>
            <a:endParaRPr lang="en-US" sz="2000" dirty="0">
              <a:latin typeface="Arial" pitchFamily="34" charset="0"/>
            </a:endParaRP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Continuous emergence of new challenges</a:t>
            </a:r>
            <a:endParaRPr lang="en-US" sz="2000" dirty="0">
              <a:latin typeface="Arial" pitchFamily="34" charset="0"/>
            </a:endParaRP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Success factors and lessons learned can be derived from emerged challenges and barriers</a:t>
            </a:r>
            <a:endParaRPr lang="en-US" sz="2000" dirty="0">
              <a:latin typeface="Arial" pitchFamily="34" charset="0"/>
            </a:endParaRPr>
          </a:p>
          <a:p>
            <a:pPr marL="285750" indent="-285750">
              <a:buFont typeface="Wingdings" panose="05000000000000000000" pitchFamily="2" charset="2"/>
              <a:buChar char="§"/>
            </a:pPr>
            <a:endParaRPr lang="en-US" sz="2000" dirty="0"/>
          </a:p>
          <a:p>
            <a:pPr marL="285750" indent="-285750">
              <a:buFont typeface="Wingdings" panose="05000000000000000000" pitchFamily="2" charset="2"/>
              <a:buChar char="§"/>
            </a:pPr>
            <a:r>
              <a:rPr lang="en-US" sz="2000" dirty="0"/>
              <a:t>Success of the large-scale agile transformation depends on the people in the organization</a:t>
            </a:r>
            <a:endParaRPr lang="en-US" sz="2000" dirty="0">
              <a:latin typeface="Arial" pitchFamily="34" charset="0"/>
            </a:endParaRPr>
          </a:p>
        </p:txBody>
      </p:sp>
      <p:sp>
        <p:nvSpPr>
          <p:cNvPr id="7" name="Fußzeilenplatzhalter 4">
            <a:extLst>
              <a:ext uri="{FF2B5EF4-FFF2-40B4-BE49-F238E27FC236}">
                <a16:creationId xmlns:a16="http://schemas.microsoft.com/office/drawing/2014/main" id="{E2EA9155-0DDE-4F83-80CA-AC918F81D87C}"/>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35961060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AD270AE-6019-4B64-8A9E-B1A9E49F6C4D}"/>
              </a:ext>
            </a:extLst>
          </p:cNvPr>
          <p:cNvSpPr/>
          <p:nvPr/>
        </p:nvSpPr>
        <p:spPr>
          <a:xfrm>
            <a:off x="6734326" y="1379422"/>
            <a:ext cx="3700657" cy="4289452"/>
          </a:xfrm>
          <a:prstGeom prst="rect">
            <a:avLst/>
          </a:prstGeom>
          <a:solidFill>
            <a:schemeClr val="bg1">
              <a:lumMod val="50000"/>
              <a:alpha val="8000"/>
            </a:schemeClr>
          </a:solidFill>
          <a:ln w="63500" cap="flat" cmpd="sng" algn="ctr">
            <a:solidFill>
              <a:srgbClr val="1565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dirty="0">
              <a:ln>
                <a:noFill/>
              </a:ln>
              <a:solidFill>
                <a:srgbClr val="1E88E5"/>
              </a:solidFill>
              <a:effectLst/>
              <a:uLnTx/>
              <a:uFillTx/>
              <a:latin typeface="Source Sans Pro" charset="0"/>
              <a:ea typeface="Source Sans Pro" charset="0"/>
              <a:cs typeface="Source Sans Pro" charset="0"/>
            </a:endParaRPr>
          </a:p>
        </p:txBody>
      </p:sp>
      <p:sp>
        <p:nvSpPr>
          <p:cNvPr id="2" name="Titel 1">
            <a:extLst>
              <a:ext uri="{FF2B5EF4-FFF2-40B4-BE49-F238E27FC236}">
                <a16:creationId xmlns:a16="http://schemas.microsoft.com/office/drawing/2014/main" id="{012CA772-D3A5-4FC3-BA76-92483FEC3336}"/>
              </a:ext>
            </a:extLst>
          </p:cNvPr>
          <p:cNvSpPr>
            <a:spLocks noGrp="1"/>
          </p:cNvSpPr>
          <p:nvPr>
            <p:ph type="title"/>
          </p:nvPr>
        </p:nvSpPr>
        <p:spPr>
          <a:xfrm>
            <a:off x="334437" y="44452"/>
            <a:ext cx="10586099" cy="720725"/>
          </a:xfrm>
        </p:spPr>
        <p:txBody>
          <a:bodyPr/>
          <a:lstStyle/>
          <a:p>
            <a:r>
              <a:rPr lang="en-GB" dirty="0"/>
              <a:t>Motivation</a:t>
            </a:r>
          </a:p>
        </p:txBody>
      </p:sp>
      <p:sp>
        <p:nvSpPr>
          <p:cNvPr id="4" name="Datumsplatzhalter 3">
            <a:extLst>
              <a:ext uri="{FF2B5EF4-FFF2-40B4-BE49-F238E27FC236}">
                <a16:creationId xmlns:a16="http://schemas.microsoft.com/office/drawing/2014/main" id="{E297124A-433C-4B9B-870D-C4E4DB961249}"/>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774C57BB-A92E-4C85-80DD-76C1F2D25C60}"/>
              </a:ext>
            </a:extLst>
          </p:cNvPr>
          <p:cNvSpPr>
            <a:spLocks noGrp="1"/>
          </p:cNvSpPr>
          <p:nvPr>
            <p:ph type="sldNum" sz="quarter" idx="12"/>
          </p:nvPr>
        </p:nvSpPr>
        <p:spPr/>
        <p:txBody>
          <a:bodyPr/>
          <a:lstStyle/>
          <a:p>
            <a:pPr>
              <a:defRPr/>
            </a:pPr>
            <a:fld id="{05BC9FAB-BDC1-47C0-A8BB-6E12A8205D33}" type="slidenum">
              <a:rPr lang="en-GB" smtClean="0"/>
              <a:pPr>
                <a:defRPr/>
              </a:pPr>
              <a:t>3</a:t>
            </a:fld>
            <a:endParaRPr lang="en-GB"/>
          </a:p>
        </p:txBody>
      </p:sp>
      <p:sp>
        <p:nvSpPr>
          <p:cNvPr id="23" name="Rectangle 30">
            <a:extLst>
              <a:ext uri="{FF2B5EF4-FFF2-40B4-BE49-F238E27FC236}">
                <a16:creationId xmlns:a16="http://schemas.microsoft.com/office/drawing/2014/main" id="{6DF2891F-C5B5-4239-8978-F6A6B4644B58}"/>
              </a:ext>
            </a:extLst>
          </p:cNvPr>
          <p:cNvSpPr/>
          <p:nvPr/>
        </p:nvSpPr>
        <p:spPr>
          <a:xfrm>
            <a:off x="1487488" y="1379422"/>
            <a:ext cx="3700657" cy="4289452"/>
          </a:xfrm>
          <a:prstGeom prst="rect">
            <a:avLst/>
          </a:prstGeom>
          <a:solidFill>
            <a:schemeClr val="bg1">
              <a:lumMod val="50000"/>
              <a:alpha val="8000"/>
            </a:schemeClr>
          </a:solidFill>
          <a:ln w="63500" cap="flat" cmpd="sng" algn="ctr">
            <a:solidFill>
              <a:srgbClr val="1565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a:ln>
                <a:noFill/>
              </a:ln>
              <a:solidFill>
                <a:srgbClr val="1E88E5"/>
              </a:solidFill>
              <a:effectLst/>
              <a:uLnTx/>
              <a:uFillTx/>
              <a:latin typeface="Source Sans Pro" charset="0"/>
              <a:ea typeface="Source Sans Pro" charset="0"/>
              <a:cs typeface="Source Sans Pro" charset="0"/>
            </a:endParaRPr>
          </a:p>
        </p:txBody>
      </p:sp>
      <p:cxnSp>
        <p:nvCxnSpPr>
          <p:cNvPr id="24" name="Straight Connector 51">
            <a:extLst>
              <a:ext uri="{FF2B5EF4-FFF2-40B4-BE49-F238E27FC236}">
                <a16:creationId xmlns:a16="http://schemas.microsoft.com/office/drawing/2014/main" id="{9F0F47DD-A59E-4BCC-A8EA-3447A9584BBA}"/>
              </a:ext>
            </a:extLst>
          </p:cNvPr>
          <p:cNvCxnSpPr>
            <a:cxnSpLocks/>
          </p:cNvCxnSpPr>
          <p:nvPr/>
        </p:nvCxnSpPr>
        <p:spPr>
          <a:xfrm flipH="1">
            <a:off x="2026094" y="3131459"/>
            <a:ext cx="2405506" cy="0"/>
          </a:xfrm>
          <a:prstGeom prst="line">
            <a:avLst/>
          </a:prstGeom>
          <a:noFill/>
          <a:ln w="19050" cap="flat" cmpd="sng" algn="ctr">
            <a:solidFill>
              <a:srgbClr val="1565C0"/>
            </a:solidFill>
            <a:prstDash val="solid"/>
            <a:miter lim="800000"/>
          </a:ln>
          <a:effectLst/>
        </p:spPr>
      </p:cxnSp>
      <p:sp>
        <p:nvSpPr>
          <p:cNvPr id="25" name="TextBox 31">
            <a:extLst>
              <a:ext uri="{FF2B5EF4-FFF2-40B4-BE49-F238E27FC236}">
                <a16:creationId xmlns:a16="http://schemas.microsoft.com/office/drawing/2014/main" id="{26214AF0-939A-4754-B8AA-24C551C1258B}"/>
              </a:ext>
            </a:extLst>
          </p:cNvPr>
          <p:cNvSpPr txBox="1"/>
          <p:nvPr/>
        </p:nvSpPr>
        <p:spPr>
          <a:xfrm>
            <a:off x="1495003" y="3398747"/>
            <a:ext cx="3700657" cy="2554545"/>
          </a:xfrm>
          <a:prstGeom prst="rect">
            <a:avLst/>
          </a:prstGeom>
          <a:noFill/>
        </p:spPr>
        <p:txBody>
          <a:bodyPr wrap="square" rtlCol="0">
            <a:spAutoFit/>
          </a:bodyPr>
          <a:lstStyle/>
          <a:p>
            <a:pPr algn="ctr" fontAlgn="auto">
              <a:spcBef>
                <a:spcPts val="0"/>
              </a:spcBef>
              <a:spcAft>
                <a:spcPts val="0"/>
              </a:spcAft>
            </a:pPr>
            <a:r>
              <a:rPr lang="en-GB" sz="2000" b="1" dirty="0">
                <a:solidFill>
                  <a:srgbClr val="343941"/>
                </a:solidFill>
                <a:latin typeface="Source Sans Pro" charset="0"/>
                <a:ea typeface="Source Sans Pro" charset="0"/>
                <a:cs typeface="Source Sans Pro" charset="0"/>
              </a:rPr>
              <a:t>Digitalization confronts organizations with multiple challenges:</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customer demands</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Increasing market dynamics</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Continuous emergence of novel advancements in IT</a:t>
            </a:r>
          </a:p>
          <a:p>
            <a:pPr marL="342900" indent="-342900" algn="ctr" fontAlgn="auto">
              <a:spcBef>
                <a:spcPts val="0"/>
              </a:spcBef>
              <a:spcAft>
                <a:spcPts val="0"/>
              </a:spcAft>
              <a:buFont typeface="Arial" panose="020B0604020202020204" pitchFamily="34" charset="0"/>
              <a:buChar char="•"/>
            </a:pPr>
            <a:endParaRPr lang="en-GB" sz="2000" b="1" dirty="0">
              <a:solidFill>
                <a:srgbClr val="343941"/>
              </a:solidFill>
              <a:latin typeface="Source Sans Pro" charset="0"/>
              <a:ea typeface="Source Sans Pro" charset="0"/>
              <a:cs typeface="Source Sans Pro" charset="0"/>
            </a:endParaRPr>
          </a:p>
        </p:txBody>
      </p:sp>
      <p:pic>
        <p:nvPicPr>
          <p:cNvPr id="26" name="Grafik 25" descr="Verbindungen">
            <a:extLst>
              <a:ext uri="{FF2B5EF4-FFF2-40B4-BE49-F238E27FC236}">
                <a16:creationId xmlns:a16="http://schemas.microsoft.com/office/drawing/2014/main" id="{3BD5BE59-A4BC-4447-A5B8-82AD98255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290" y="1704528"/>
            <a:ext cx="1369113" cy="1369113"/>
          </a:xfrm>
          <a:prstGeom prst="rect">
            <a:avLst/>
          </a:prstGeom>
        </p:spPr>
      </p:pic>
      <p:sp>
        <p:nvSpPr>
          <p:cNvPr id="27" name="Textfeld 26">
            <a:extLst>
              <a:ext uri="{FF2B5EF4-FFF2-40B4-BE49-F238E27FC236}">
                <a16:creationId xmlns:a16="http://schemas.microsoft.com/office/drawing/2014/main" id="{93D96D32-E878-4502-BD30-AF89D01BF554}"/>
              </a:ext>
            </a:extLst>
          </p:cNvPr>
          <p:cNvSpPr txBox="1"/>
          <p:nvPr/>
        </p:nvSpPr>
        <p:spPr>
          <a:xfrm>
            <a:off x="11525251" y="6093296"/>
            <a:ext cx="71795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i="1" dirty="0">
                <a:latin typeface="Arial" pitchFamily="34" charset="0"/>
              </a:rPr>
              <a:t>[5;7]</a:t>
            </a:r>
          </a:p>
        </p:txBody>
      </p:sp>
      <p:sp>
        <p:nvSpPr>
          <p:cNvPr id="28" name="TextBox 31">
            <a:extLst>
              <a:ext uri="{FF2B5EF4-FFF2-40B4-BE49-F238E27FC236}">
                <a16:creationId xmlns:a16="http://schemas.microsoft.com/office/drawing/2014/main" id="{04749D23-A689-4CFD-9D6E-2A8288A75944}"/>
              </a:ext>
            </a:extLst>
          </p:cNvPr>
          <p:cNvSpPr txBox="1"/>
          <p:nvPr/>
        </p:nvSpPr>
        <p:spPr>
          <a:xfrm>
            <a:off x="6734326" y="3393296"/>
            <a:ext cx="3700657" cy="2246769"/>
          </a:xfrm>
          <a:prstGeom prst="rect">
            <a:avLst/>
          </a:prstGeom>
          <a:noFill/>
        </p:spPr>
        <p:txBody>
          <a:bodyPr wrap="square" rtlCol="0">
            <a:spAutoFit/>
          </a:bodyPr>
          <a:lstStyle/>
          <a:p>
            <a:pPr algn="ctr" fontAlgn="auto">
              <a:spcBef>
                <a:spcPts val="0"/>
              </a:spcBef>
              <a:spcAft>
                <a:spcPts val="0"/>
              </a:spcAft>
            </a:pPr>
            <a:r>
              <a:rPr lang="en-GB" sz="2000" b="1" dirty="0">
                <a:solidFill>
                  <a:srgbClr val="343941"/>
                </a:solidFill>
                <a:latin typeface="Source Sans Pro" charset="0"/>
                <a:ea typeface="Source Sans Pro" charset="0"/>
                <a:cs typeface="Source Sans Pro" charset="0"/>
              </a:rPr>
              <a:t>Requires organizations to rethink how to:</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Interact with customers</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Define value propositions</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Leverage data</a:t>
            </a:r>
          </a:p>
          <a:p>
            <a:pPr marL="342900" indent="-342900" fontAlgn="auto">
              <a:spcBef>
                <a:spcPts val="0"/>
              </a:spcBef>
              <a:spcAft>
                <a:spcPts val="0"/>
              </a:spcAft>
              <a:buFont typeface="Arial" panose="020B0604020202020204" pitchFamily="34" charset="0"/>
              <a:buChar char="•"/>
            </a:pPr>
            <a:r>
              <a:rPr lang="en-GB" sz="2000" b="1" dirty="0">
                <a:solidFill>
                  <a:srgbClr val="343941"/>
                </a:solidFill>
                <a:latin typeface="Source Sans Pro" charset="0"/>
                <a:ea typeface="Source Sans Pro" charset="0"/>
                <a:cs typeface="Source Sans Pro" charset="0"/>
              </a:rPr>
              <a:t>Organize internal operations</a:t>
            </a:r>
          </a:p>
        </p:txBody>
      </p:sp>
      <p:sp>
        <p:nvSpPr>
          <p:cNvPr id="32" name="Pfeil: nach rechts 31">
            <a:extLst>
              <a:ext uri="{FF2B5EF4-FFF2-40B4-BE49-F238E27FC236}">
                <a16:creationId xmlns:a16="http://schemas.microsoft.com/office/drawing/2014/main" id="{71DCE97D-C12A-41FC-9CFB-0F760999C581}"/>
              </a:ext>
            </a:extLst>
          </p:cNvPr>
          <p:cNvSpPr/>
          <p:nvPr/>
        </p:nvSpPr>
        <p:spPr bwMode="auto">
          <a:xfrm>
            <a:off x="5539754" y="3524396"/>
            <a:ext cx="925503" cy="576064"/>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a:solidFill>
                <a:schemeClr val="tx1"/>
              </a:solidFill>
              <a:cs typeface="Arial" pitchFamily="34" charset="0"/>
            </a:endParaRPr>
          </a:p>
        </p:txBody>
      </p:sp>
      <p:cxnSp>
        <p:nvCxnSpPr>
          <p:cNvPr id="33" name="Straight Connector 51">
            <a:extLst>
              <a:ext uri="{FF2B5EF4-FFF2-40B4-BE49-F238E27FC236}">
                <a16:creationId xmlns:a16="http://schemas.microsoft.com/office/drawing/2014/main" id="{10E6061E-117F-45FB-B176-B6DABD964510}"/>
              </a:ext>
            </a:extLst>
          </p:cNvPr>
          <p:cNvCxnSpPr>
            <a:cxnSpLocks/>
          </p:cNvCxnSpPr>
          <p:nvPr/>
        </p:nvCxnSpPr>
        <p:spPr>
          <a:xfrm flipH="1">
            <a:off x="7381901" y="3131459"/>
            <a:ext cx="2405506" cy="0"/>
          </a:xfrm>
          <a:prstGeom prst="line">
            <a:avLst/>
          </a:prstGeom>
          <a:noFill/>
          <a:ln w="19050" cap="flat" cmpd="sng" algn="ctr">
            <a:solidFill>
              <a:srgbClr val="1565C0"/>
            </a:solidFill>
            <a:prstDash val="solid"/>
            <a:miter lim="800000"/>
          </a:ln>
          <a:effectLst/>
        </p:spPr>
      </p:cxnSp>
      <p:pic>
        <p:nvPicPr>
          <p:cNvPr id="34" name="Grafik 33" descr="Kopf mit Zahnrädern">
            <a:extLst>
              <a:ext uri="{FF2B5EF4-FFF2-40B4-BE49-F238E27FC236}">
                <a16:creationId xmlns:a16="http://schemas.microsoft.com/office/drawing/2014/main" id="{179A4E3E-A1AF-4B09-A1BC-05327878D23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74501" y="1788655"/>
            <a:ext cx="1173810" cy="1173810"/>
          </a:xfrm>
          <a:prstGeom prst="rect">
            <a:avLst/>
          </a:prstGeom>
        </p:spPr>
      </p:pic>
      <p:sp>
        <p:nvSpPr>
          <p:cNvPr id="16" name="Fußzeilenplatzhalter 4">
            <a:extLst>
              <a:ext uri="{FF2B5EF4-FFF2-40B4-BE49-F238E27FC236}">
                <a16:creationId xmlns:a16="http://schemas.microsoft.com/office/drawing/2014/main" id="{FC4C72C3-AB1F-4557-868E-B0A3791DE9AB}"/>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40305616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Discussion – Limitations</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30</a:t>
            </a:fld>
            <a:endParaRPr lang="en-GB"/>
          </a:p>
        </p:txBody>
      </p:sp>
      <p:sp>
        <p:nvSpPr>
          <p:cNvPr id="2" name="Textfeld 1">
            <a:extLst>
              <a:ext uri="{FF2B5EF4-FFF2-40B4-BE49-F238E27FC236}">
                <a16:creationId xmlns:a16="http://schemas.microsoft.com/office/drawing/2014/main" id="{C88F5A7E-87E1-4872-AF1C-F3C05B4BEEEC}"/>
              </a:ext>
            </a:extLst>
          </p:cNvPr>
          <p:cNvSpPr txBox="1"/>
          <p:nvPr/>
        </p:nvSpPr>
        <p:spPr>
          <a:xfrm>
            <a:off x="332903" y="908720"/>
            <a:ext cx="10801200" cy="62170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000" b="1" dirty="0">
                <a:latin typeface="Arial" pitchFamily="34" charset="0"/>
              </a:rPr>
              <a:t>Construct validity</a:t>
            </a:r>
          </a:p>
          <a:p>
            <a:pPr marL="742950" lvl="1" indent="-285750">
              <a:buFont typeface="Wingdings" panose="05000000000000000000" pitchFamily="2" charset="2"/>
              <a:buChar char="§"/>
            </a:pPr>
            <a:r>
              <a:rPr lang="en-GB" sz="2000" dirty="0">
                <a:latin typeface="Arial" pitchFamily="34" charset="0"/>
              </a:rPr>
              <a:t>Multiple people of different roles were interviewed</a:t>
            </a:r>
          </a:p>
          <a:p>
            <a:pPr marL="742950" lvl="1" indent="-285750">
              <a:buFont typeface="Wingdings" panose="05000000000000000000" pitchFamily="2" charset="2"/>
              <a:buChar char="§"/>
            </a:pPr>
            <a:r>
              <a:rPr lang="en-GB" sz="2000" dirty="0">
                <a:latin typeface="Arial" pitchFamily="34" charset="0"/>
              </a:rPr>
              <a:t>Introduction of the topic took place before the interview</a:t>
            </a:r>
          </a:p>
          <a:p>
            <a:pPr marL="742950" lvl="1" indent="-285750">
              <a:buFont typeface="Wingdings" panose="05000000000000000000" pitchFamily="2" charset="2"/>
              <a:buChar char="§"/>
            </a:pPr>
            <a:r>
              <a:rPr lang="en-GB" sz="2000" dirty="0">
                <a:latin typeface="Arial" pitchFamily="34" charset="0"/>
              </a:rPr>
              <a:t>Possibility that not all occurring impacts, challenges, barriers, and success factors within the organization are included in this thesis</a:t>
            </a:r>
          </a:p>
          <a:p>
            <a:pPr marL="742950" lvl="1" indent="-285750">
              <a:buFont typeface="Wingdings" panose="05000000000000000000" pitchFamily="2" charset="2"/>
              <a:buChar char="§"/>
            </a:pPr>
            <a:endParaRPr lang="en-GB" sz="2000" dirty="0">
              <a:latin typeface="Arial" pitchFamily="34" charset="0"/>
            </a:endParaRPr>
          </a:p>
          <a:p>
            <a:r>
              <a:rPr lang="en-GB" sz="2000" b="1" dirty="0">
                <a:latin typeface="Arial" pitchFamily="34" charset="0"/>
              </a:rPr>
              <a:t>Internal validity</a:t>
            </a:r>
          </a:p>
          <a:p>
            <a:pPr marL="742950" lvl="1" indent="-285750">
              <a:buFont typeface="Wingdings" panose="05000000000000000000" pitchFamily="2" charset="2"/>
              <a:buChar char="§"/>
            </a:pPr>
            <a:r>
              <a:rPr lang="en-GB" sz="2000" dirty="0">
                <a:latin typeface="Arial" pitchFamily="34" charset="0"/>
              </a:rPr>
              <a:t>Explicitly asked about the agile transformation </a:t>
            </a:r>
          </a:p>
          <a:p>
            <a:pPr marL="742950" lvl="1" indent="-285750">
              <a:buFont typeface="Wingdings" panose="05000000000000000000" pitchFamily="2" charset="2"/>
              <a:buChar char="§"/>
            </a:pPr>
            <a:r>
              <a:rPr lang="en-GB" sz="2000" dirty="0">
                <a:latin typeface="Arial" pitchFamily="34" charset="0"/>
              </a:rPr>
              <a:t>Frequently reminded only to mention impacts that occurred within the organization</a:t>
            </a:r>
          </a:p>
          <a:p>
            <a:pPr marL="742950" lvl="1" indent="-285750">
              <a:buFont typeface="Wingdings" panose="05000000000000000000" pitchFamily="2" charset="2"/>
              <a:buChar char="§"/>
            </a:pPr>
            <a:endParaRPr lang="en-GB" sz="2000" dirty="0">
              <a:latin typeface="Arial" pitchFamily="34" charset="0"/>
            </a:endParaRPr>
          </a:p>
          <a:p>
            <a:r>
              <a:rPr lang="en-GB" sz="2000" b="1" dirty="0">
                <a:latin typeface="Arial" pitchFamily="34" charset="0"/>
              </a:rPr>
              <a:t>External validity</a:t>
            </a:r>
          </a:p>
          <a:p>
            <a:pPr marL="742950" lvl="1" indent="-285750">
              <a:buFont typeface="Wingdings" panose="05000000000000000000" pitchFamily="2" charset="2"/>
              <a:buChar char="§"/>
            </a:pPr>
            <a:r>
              <a:rPr lang="en-GB" sz="2000" dirty="0"/>
              <a:t>Case study provides empirical insights that allow an understanding for challenges, barriers, success factors, and impacts on the organization of a large-scale agile transformation</a:t>
            </a:r>
          </a:p>
          <a:p>
            <a:pPr marL="742950" lvl="1" indent="-285750">
              <a:buFont typeface="Wingdings" panose="05000000000000000000" pitchFamily="2" charset="2"/>
              <a:buChar char="§"/>
            </a:pPr>
            <a:r>
              <a:rPr lang="en-GB" sz="2000" dirty="0">
                <a:latin typeface="Arial" pitchFamily="34" charset="0"/>
              </a:rPr>
              <a:t>Current state and target state analysis can be used as a template for further research</a:t>
            </a:r>
          </a:p>
          <a:p>
            <a:pPr marL="742950" lvl="1" indent="-285750">
              <a:buFont typeface="Wingdings" panose="05000000000000000000" pitchFamily="2" charset="2"/>
              <a:buChar char="§"/>
            </a:pPr>
            <a:endParaRPr lang="en-GB" sz="2000" dirty="0">
              <a:latin typeface="Arial" pitchFamily="34" charset="0"/>
            </a:endParaRPr>
          </a:p>
          <a:p>
            <a:r>
              <a:rPr lang="en-GB" sz="2000" b="1" dirty="0">
                <a:latin typeface="Arial" pitchFamily="34" charset="0"/>
              </a:rPr>
              <a:t>Reliability</a:t>
            </a:r>
          </a:p>
          <a:p>
            <a:pPr marL="742950" lvl="1" indent="-285750">
              <a:buFont typeface="Wingdings" panose="05000000000000000000" pitchFamily="2" charset="2"/>
              <a:buChar char="§"/>
            </a:pPr>
            <a:r>
              <a:rPr lang="en-GB" sz="2000" dirty="0">
                <a:latin typeface="Arial" pitchFamily="34" charset="0"/>
              </a:rPr>
              <a:t>Study relies on subjective opinions</a:t>
            </a:r>
          </a:p>
          <a:p>
            <a:endParaRPr lang="en-GB" sz="2000" dirty="0">
              <a:latin typeface="Arial" pitchFamily="34" charset="0"/>
            </a:endParaRPr>
          </a:p>
          <a:p>
            <a:pPr marL="285750" indent="-285750">
              <a:buFont typeface="Wingdings" panose="05000000000000000000" pitchFamily="2" charset="2"/>
              <a:buChar char="§"/>
            </a:pPr>
            <a:endParaRPr lang="en-GB" dirty="0">
              <a:latin typeface="Arial" pitchFamily="34" charset="0"/>
            </a:endParaRPr>
          </a:p>
        </p:txBody>
      </p:sp>
      <p:sp>
        <p:nvSpPr>
          <p:cNvPr id="7" name="Fußzeilenplatzhalter 4">
            <a:extLst>
              <a:ext uri="{FF2B5EF4-FFF2-40B4-BE49-F238E27FC236}">
                <a16:creationId xmlns:a16="http://schemas.microsoft.com/office/drawing/2014/main" id="{9C894593-8493-44AF-BF2A-1C1247C254D8}"/>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97557828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83214146-2435-458B-96E2-390D1A8F4924}"/>
              </a:ext>
            </a:extLst>
          </p:cNvPr>
          <p:cNvSpPr/>
          <p:nvPr/>
        </p:nvSpPr>
        <p:spPr bwMode="auto">
          <a:xfrm>
            <a:off x="318487" y="3573016"/>
            <a:ext cx="10875665" cy="43204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 name="Titel 1">
            <a:extLst>
              <a:ext uri="{FF2B5EF4-FFF2-40B4-BE49-F238E27FC236}">
                <a16:creationId xmlns:a16="http://schemas.microsoft.com/office/drawing/2014/main" id="{822CA84C-5A19-49AA-B2EA-B1AB6E629AA7}"/>
              </a:ext>
            </a:extLst>
          </p:cNvPr>
          <p:cNvSpPr>
            <a:spLocks noGrp="1"/>
          </p:cNvSpPr>
          <p:nvPr>
            <p:ph type="title"/>
          </p:nvPr>
        </p:nvSpPr>
        <p:spPr/>
        <p:txBody>
          <a:bodyPr/>
          <a:lstStyle/>
          <a:p>
            <a:r>
              <a:rPr lang="en-GB"/>
              <a:t>Agenda</a:t>
            </a:r>
          </a:p>
        </p:txBody>
      </p:sp>
      <p:sp>
        <p:nvSpPr>
          <p:cNvPr id="3" name="Inhaltsplatzhalter 2">
            <a:extLst>
              <a:ext uri="{FF2B5EF4-FFF2-40B4-BE49-F238E27FC236}">
                <a16:creationId xmlns:a16="http://schemas.microsoft.com/office/drawing/2014/main" id="{7B636D90-01B6-4E12-82A5-7D98D59BA4B1}"/>
              </a:ext>
            </a:extLst>
          </p:cNvPr>
          <p:cNvSpPr>
            <a:spLocks noGrp="1"/>
          </p:cNvSpPr>
          <p:nvPr>
            <p:ph idx="1"/>
          </p:nvPr>
        </p:nvSpPr>
        <p:spPr>
          <a:xfrm>
            <a:off x="334434" y="981075"/>
            <a:ext cx="11523133" cy="5400000"/>
          </a:xfrm>
        </p:spPr>
        <p:txBody>
          <a:bodyPr>
            <a:normAutofit/>
          </a:bodyPr>
          <a:lstStyle/>
          <a:p>
            <a:pPr>
              <a:spcBef>
                <a:spcPts val="3000"/>
              </a:spcBef>
            </a:pPr>
            <a:r>
              <a:rPr lang="en-GB" dirty="0"/>
              <a:t>Motivation</a:t>
            </a:r>
          </a:p>
          <a:p>
            <a:pPr>
              <a:spcBef>
                <a:spcPts val="3000"/>
              </a:spcBef>
            </a:pPr>
            <a:r>
              <a:rPr lang="en-GB" dirty="0"/>
              <a:t>Research Methodology</a:t>
            </a:r>
          </a:p>
          <a:p>
            <a:pPr>
              <a:spcBef>
                <a:spcPts val="3000"/>
              </a:spcBef>
            </a:pPr>
            <a:r>
              <a:rPr lang="en-GB" dirty="0"/>
              <a:t>Case Study</a:t>
            </a:r>
          </a:p>
          <a:p>
            <a:pPr>
              <a:spcBef>
                <a:spcPts val="3000"/>
              </a:spcBef>
            </a:pPr>
            <a:r>
              <a:rPr lang="en-GB" dirty="0"/>
              <a:t>Discussion</a:t>
            </a:r>
          </a:p>
          <a:p>
            <a:pPr>
              <a:spcBef>
                <a:spcPts val="3000"/>
              </a:spcBef>
            </a:pPr>
            <a:r>
              <a:rPr lang="en-GB" dirty="0"/>
              <a:t>Outlook</a:t>
            </a:r>
          </a:p>
        </p:txBody>
      </p:sp>
      <p:sp>
        <p:nvSpPr>
          <p:cNvPr id="4" name="Datumsplatzhalter 3">
            <a:extLst>
              <a:ext uri="{FF2B5EF4-FFF2-40B4-BE49-F238E27FC236}">
                <a16:creationId xmlns:a16="http://schemas.microsoft.com/office/drawing/2014/main" id="{11341BB1-7C31-49DE-BF87-DC0AF7455A4E}"/>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CDD6D1C4-D5F2-408F-93B0-1106525081BA}"/>
              </a:ext>
            </a:extLst>
          </p:cNvPr>
          <p:cNvSpPr>
            <a:spLocks noGrp="1"/>
          </p:cNvSpPr>
          <p:nvPr>
            <p:ph type="sldNum" sz="quarter" idx="12"/>
          </p:nvPr>
        </p:nvSpPr>
        <p:spPr/>
        <p:txBody>
          <a:bodyPr/>
          <a:lstStyle/>
          <a:p>
            <a:pPr>
              <a:defRPr/>
            </a:pPr>
            <a:fld id="{05BC9FAB-BDC1-47C0-A8BB-6E12A8205D33}" type="slidenum">
              <a:rPr lang="en-GB" smtClean="0"/>
              <a:pPr>
                <a:defRPr/>
              </a:pPr>
              <a:t>31</a:t>
            </a:fld>
            <a:endParaRPr lang="en-GB"/>
          </a:p>
        </p:txBody>
      </p:sp>
      <p:sp>
        <p:nvSpPr>
          <p:cNvPr id="7" name="Fußzeilenplatzhalter 4">
            <a:extLst>
              <a:ext uri="{FF2B5EF4-FFF2-40B4-BE49-F238E27FC236}">
                <a16:creationId xmlns:a16="http://schemas.microsoft.com/office/drawing/2014/main" id="{C2CDC232-C96B-40BD-9A73-8D3B63BA9C1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3511986692"/>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6BAE160-3B71-4A08-AF59-3645D50DEF8F}"/>
              </a:ext>
            </a:extLst>
          </p:cNvPr>
          <p:cNvSpPr>
            <a:spLocks noGrp="1"/>
          </p:cNvSpPr>
          <p:nvPr>
            <p:ph type="title"/>
          </p:nvPr>
        </p:nvSpPr>
        <p:spPr/>
        <p:txBody>
          <a:bodyPr/>
          <a:lstStyle/>
          <a:p>
            <a:r>
              <a:rPr lang="en-GB" dirty="0"/>
              <a:t>Outlook</a:t>
            </a:r>
          </a:p>
        </p:txBody>
      </p:sp>
      <p:sp>
        <p:nvSpPr>
          <p:cNvPr id="4" name="Datumsplatzhalter 3">
            <a:extLst>
              <a:ext uri="{FF2B5EF4-FFF2-40B4-BE49-F238E27FC236}">
                <a16:creationId xmlns:a16="http://schemas.microsoft.com/office/drawing/2014/main" id="{26EC41C8-617F-41BD-B28E-37C7BFD7E0F3}"/>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828B9225-D094-484F-840B-C3C6223F1514}"/>
              </a:ext>
            </a:extLst>
          </p:cNvPr>
          <p:cNvSpPr>
            <a:spLocks noGrp="1"/>
          </p:cNvSpPr>
          <p:nvPr>
            <p:ph type="sldNum" sz="quarter" idx="12"/>
          </p:nvPr>
        </p:nvSpPr>
        <p:spPr/>
        <p:txBody>
          <a:bodyPr/>
          <a:lstStyle/>
          <a:p>
            <a:pPr>
              <a:defRPr/>
            </a:pPr>
            <a:fld id="{E201E5CB-5EE0-4EA4-87FF-7D8A79A61969}" type="slidenum">
              <a:rPr lang="en-GB" smtClean="0"/>
              <a:pPr>
                <a:defRPr/>
              </a:pPr>
              <a:t>32</a:t>
            </a:fld>
            <a:endParaRPr lang="en-GB"/>
          </a:p>
        </p:txBody>
      </p:sp>
      <p:sp>
        <p:nvSpPr>
          <p:cNvPr id="14" name="Freeform 26">
            <a:extLst>
              <a:ext uri="{FF2B5EF4-FFF2-40B4-BE49-F238E27FC236}">
                <a16:creationId xmlns:a16="http://schemas.microsoft.com/office/drawing/2014/main" id="{DC0653CE-54BB-4A0B-BBBF-8DC976736B6F}"/>
              </a:ext>
            </a:extLst>
          </p:cNvPr>
          <p:cNvSpPr>
            <a:spLocks/>
          </p:cNvSpPr>
          <p:nvPr/>
        </p:nvSpPr>
        <p:spPr bwMode="auto">
          <a:xfrm>
            <a:off x="0" y="1882776"/>
            <a:ext cx="12192000" cy="4832123"/>
          </a:xfrm>
          <a:custGeom>
            <a:avLst/>
            <a:gdLst>
              <a:gd name="T0" fmla="*/ 0 w 1056"/>
              <a:gd name="T1" fmla="*/ 578 h 696"/>
              <a:gd name="T2" fmla="*/ 958 w 1056"/>
              <a:gd name="T3" fmla="*/ 537 h 696"/>
              <a:gd name="T4" fmla="*/ 276 w 1056"/>
              <a:gd name="T5" fmla="*/ 342 h 696"/>
              <a:gd name="T6" fmla="*/ 1008 w 1056"/>
              <a:gd name="T7" fmla="*/ 246 h 696"/>
              <a:gd name="T8" fmla="*/ 603 w 1056"/>
              <a:gd name="T9" fmla="*/ 94 h 696"/>
              <a:gd name="T10" fmla="*/ 1056 w 1056"/>
              <a:gd name="T11" fmla="*/ 35 h 696"/>
            </a:gdLst>
            <a:ahLst/>
            <a:cxnLst>
              <a:cxn ang="0">
                <a:pos x="T0" y="T1"/>
              </a:cxn>
              <a:cxn ang="0">
                <a:pos x="T2" y="T3"/>
              </a:cxn>
              <a:cxn ang="0">
                <a:pos x="T4" y="T5"/>
              </a:cxn>
              <a:cxn ang="0">
                <a:pos x="T6" y="T7"/>
              </a:cxn>
              <a:cxn ang="0">
                <a:pos x="T8" y="T9"/>
              </a:cxn>
              <a:cxn ang="0">
                <a:pos x="T10" y="T11"/>
              </a:cxn>
            </a:cxnLst>
            <a:rect l="0" t="0" r="r" b="b"/>
            <a:pathLst>
              <a:path w="1056" h="696">
                <a:moveTo>
                  <a:pt x="0" y="578"/>
                </a:moveTo>
                <a:cubicBezTo>
                  <a:pt x="0" y="578"/>
                  <a:pt x="953" y="696"/>
                  <a:pt x="958" y="537"/>
                </a:cubicBezTo>
                <a:cubicBezTo>
                  <a:pt x="963" y="347"/>
                  <a:pt x="272" y="505"/>
                  <a:pt x="276" y="342"/>
                </a:cubicBezTo>
                <a:cubicBezTo>
                  <a:pt x="279" y="172"/>
                  <a:pt x="1008" y="376"/>
                  <a:pt x="1008" y="246"/>
                </a:cubicBezTo>
                <a:cubicBezTo>
                  <a:pt x="1007" y="95"/>
                  <a:pt x="603" y="177"/>
                  <a:pt x="603" y="94"/>
                </a:cubicBezTo>
                <a:cubicBezTo>
                  <a:pt x="603" y="0"/>
                  <a:pt x="1056" y="35"/>
                  <a:pt x="1056" y="35"/>
                </a:cubicBezTo>
              </a:path>
            </a:pathLst>
          </a:custGeom>
          <a:noFill/>
          <a:ln w="22225" cap="flat">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5" name="Group 1">
            <a:extLst>
              <a:ext uri="{FF2B5EF4-FFF2-40B4-BE49-F238E27FC236}">
                <a16:creationId xmlns:a16="http://schemas.microsoft.com/office/drawing/2014/main" id="{F25B267C-B4E3-4E4D-9CF2-245273896FD2}"/>
              </a:ext>
            </a:extLst>
          </p:cNvPr>
          <p:cNvGrpSpPr/>
          <p:nvPr/>
        </p:nvGrpSpPr>
        <p:grpSpPr>
          <a:xfrm>
            <a:off x="1497921" y="2925989"/>
            <a:ext cx="2000250" cy="3130550"/>
            <a:chOff x="2981326" y="3571875"/>
            <a:chExt cx="2000250" cy="3130550"/>
          </a:xfrm>
        </p:grpSpPr>
        <p:sp>
          <p:nvSpPr>
            <p:cNvPr id="16" name="Freeform 27">
              <a:extLst>
                <a:ext uri="{FF2B5EF4-FFF2-40B4-BE49-F238E27FC236}">
                  <a16:creationId xmlns:a16="http://schemas.microsoft.com/office/drawing/2014/main" id="{B6BF8EDB-A5F7-4CF1-A6D1-4FA54354A5A2}"/>
                </a:ext>
              </a:extLst>
            </p:cNvPr>
            <p:cNvSpPr>
              <a:spLocks/>
            </p:cNvSpPr>
            <p:nvPr/>
          </p:nvSpPr>
          <p:spPr bwMode="auto">
            <a:xfrm>
              <a:off x="2981326" y="3571875"/>
              <a:ext cx="2000250" cy="3130550"/>
            </a:xfrm>
            <a:custGeom>
              <a:avLst/>
              <a:gdLst>
                <a:gd name="T0" fmla="*/ 0 w 218"/>
                <a:gd name="T1" fmla="*/ 110 h 341"/>
                <a:gd name="T2" fmla="*/ 109 w 218"/>
                <a:gd name="T3" fmla="*/ 0 h 341"/>
                <a:gd name="T4" fmla="*/ 218 w 218"/>
                <a:gd name="T5" fmla="*/ 110 h 341"/>
                <a:gd name="T6" fmla="*/ 109 w 218"/>
                <a:gd name="T7" fmla="*/ 341 h 341"/>
                <a:gd name="T8" fmla="*/ 0 w 218"/>
                <a:gd name="T9" fmla="*/ 110 h 341"/>
              </a:gdLst>
              <a:ahLst/>
              <a:cxnLst>
                <a:cxn ang="0">
                  <a:pos x="T0" y="T1"/>
                </a:cxn>
                <a:cxn ang="0">
                  <a:pos x="T2" y="T3"/>
                </a:cxn>
                <a:cxn ang="0">
                  <a:pos x="T4" y="T5"/>
                </a:cxn>
                <a:cxn ang="0">
                  <a:pos x="T6" y="T7"/>
                </a:cxn>
                <a:cxn ang="0">
                  <a:pos x="T8" y="T9"/>
                </a:cxn>
              </a:cxnLst>
              <a:rect l="0" t="0" r="r" b="b"/>
              <a:pathLst>
                <a:path w="218" h="341">
                  <a:moveTo>
                    <a:pt x="0" y="110"/>
                  </a:moveTo>
                  <a:cubicBezTo>
                    <a:pt x="0" y="49"/>
                    <a:pt x="49" y="0"/>
                    <a:pt x="109" y="0"/>
                  </a:cubicBezTo>
                  <a:cubicBezTo>
                    <a:pt x="169" y="0"/>
                    <a:pt x="218" y="49"/>
                    <a:pt x="218" y="110"/>
                  </a:cubicBezTo>
                  <a:cubicBezTo>
                    <a:pt x="218" y="170"/>
                    <a:pt x="109" y="341"/>
                    <a:pt x="109" y="341"/>
                  </a:cubicBezTo>
                  <a:cubicBezTo>
                    <a:pt x="109" y="341"/>
                    <a:pt x="0" y="170"/>
                    <a:pt x="0" y="110"/>
                  </a:cubicBezTo>
                  <a:close/>
                </a:path>
              </a:pathLst>
            </a:custGeom>
            <a:solidFill>
              <a:schemeClr val="accent6">
                <a:lumMod val="75000"/>
              </a:schemeClr>
            </a:solidFill>
            <a:ln>
              <a:noFill/>
            </a:ln>
          </p:spPr>
          <p:txBody>
            <a:bodyPr vert="horz" wrap="square" lIns="251999" tIns="468000" rIns="251999" bIns="45720" numCol="1" anchor="t" anchorCtr="0" compatLnSpc="1">
              <a:prstTxWarp prst="textNoShape">
                <a:avLst/>
              </a:prstTxWarp>
            </a:bodyPr>
            <a:lstStyle/>
            <a:p>
              <a:pPr algn="ctr"/>
              <a:r>
                <a:rPr lang="en-US" sz="1400" dirty="0">
                  <a:solidFill>
                    <a:schemeClr val="bg1"/>
                  </a:solidFill>
                  <a:latin typeface="Source Sans Pro" charset="0"/>
                  <a:ea typeface="Source Sans Pro" charset="0"/>
                  <a:cs typeface="Source Sans Pro" charset="0"/>
                </a:rPr>
                <a:t>Further investigation regarding the target state of the organization</a:t>
              </a:r>
            </a:p>
          </p:txBody>
        </p:sp>
        <p:sp>
          <p:nvSpPr>
            <p:cNvPr id="17" name="Freeform 28">
              <a:extLst>
                <a:ext uri="{FF2B5EF4-FFF2-40B4-BE49-F238E27FC236}">
                  <a16:creationId xmlns:a16="http://schemas.microsoft.com/office/drawing/2014/main" id="{95E1DFE2-537E-477A-A1C8-32C7A7FBD3E0}"/>
                </a:ext>
              </a:extLst>
            </p:cNvPr>
            <p:cNvSpPr>
              <a:spLocks/>
            </p:cNvSpPr>
            <p:nvPr/>
          </p:nvSpPr>
          <p:spPr bwMode="auto">
            <a:xfrm>
              <a:off x="3567113" y="4416425"/>
              <a:ext cx="1414463" cy="2286000"/>
            </a:xfrm>
            <a:custGeom>
              <a:avLst/>
              <a:gdLst>
                <a:gd name="T0" fmla="*/ 0 w 154"/>
                <a:gd name="T1" fmla="*/ 173 h 249"/>
                <a:gd name="T2" fmla="*/ 45 w 154"/>
                <a:gd name="T3" fmla="*/ 249 h 249"/>
                <a:gd name="T4" fmla="*/ 154 w 154"/>
                <a:gd name="T5" fmla="*/ 18 h 249"/>
                <a:gd name="T6" fmla="*/ 153 w 154"/>
                <a:gd name="T7" fmla="*/ 0 h 249"/>
                <a:gd name="T8" fmla="*/ 0 w 154"/>
                <a:gd name="T9" fmla="*/ 173 h 249"/>
              </a:gdLst>
              <a:ahLst/>
              <a:cxnLst>
                <a:cxn ang="0">
                  <a:pos x="T0" y="T1"/>
                </a:cxn>
                <a:cxn ang="0">
                  <a:pos x="T2" y="T3"/>
                </a:cxn>
                <a:cxn ang="0">
                  <a:pos x="T4" y="T5"/>
                </a:cxn>
                <a:cxn ang="0">
                  <a:pos x="T6" y="T7"/>
                </a:cxn>
                <a:cxn ang="0">
                  <a:pos x="T8" y="T9"/>
                </a:cxn>
              </a:cxnLst>
              <a:rect l="0" t="0" r="r" b="b"/>
              <a:pathLst>
                <a:path w="154" h="249">
                  <a:moveTo>
                    <a:pt x="0" y="173"/>
                  </a:moveTo>
                  <a:cubicBezTo>
                    <a:pt x="24" y="215"/>
                    <a:pt x="45" y="249"/>
                    <a:pt x="45" y="249"/>
                  </a:cubicBezTo>
                  <a:cubicBezTo>
                    <a:pt x="45" y="249"/>
                    <a:pt x="154" y="78"/>
                    <a:pt x="154" y="18"/>
                  </a:cubicBezTo>
                  <a:cubicBezTo>
                    <a:pt x="154" y="12"/>
                    <a:pt x="154" y="6"/>
                    <a:pt x="153" y="0"/>
                  </a:cubicBezTo>
                  <a:cubicBezTo>
                    <a:pt x="143" y="85"/>
                    <a:pt x="81" y="153"/>
                    <a:pt x="0" y="173"/>
                  </a:cubicBezTo>
                  <a:close/>
                </a:path>
              </a:pathLst>
            </a:custGeom>
            <a:solidFill>
              <a:schemeClr val="accent6">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2">
            <a:extLst>
              <a:ext uri="{FF2B5EF4-FFF2-40B4-BE49-F238E27FC236}">
                <a16:creationId xmlns:a16="http://schemas.microsoft.com/office/drawing/2014/main" id="{4A585DA1-2B4D-4176-B1D2-0D72CA8756F0}"/>
              </a:ext>
            </a:extLst>
          </p:cNvPr>
          <p:cNvGrpSpPr/>
          <p:nvPr/>
        </p:nvGrpSpPr>
        <p:grpSpPr>
          <a:xfrm>
            <a:off x="7958137" y="3343500"/>
            <a:ext cx="1810271" cy="2817359"/>
            <a:chOff x="7926388" y="2359025"/>
            <a:chExt cx="1854201" cy="2901950"/>
          </a:xfrm>
        </p:grpSpPr>
        <p:sp>
          <p:nvSpPr>
            <p:cNvPr id="19" name="Freeform 29">
              <a:extLst>
                <a:ext uri="{FF2B5EF4-FFF2-40B4-BE49-F238E27FC236}">
                  <a16:creationId xmlns:a16="http://schemas.microsoft.com/office/drawing/2014/main" id="{BB9E8A48-EFE0-47CE-8CCA-B0ED2C6A20C8}"/>
                </a:ext>
              </a:extLst>
            </p:cNvPr>
            <p:cNvSpPr>
              <a:spLocks/>
            </p:cNvSpPr>
            <p:nvPr/>
          </p:nvSpPr>
          <p:spPr bwMode="auto">
            <a:xfrm>
              <a:off x="7926388" y="2359025"/>
              <a:ext cx="1854200" cy="2901950"/>
            </a:xfrm>
            <a:custGeom>
              <a:avLst/>
              <a:gdLst>
                <a:gd name="T0" fmla="*/ 0 w 202"/>
                <a:gd name="T1" fmla="*/ 101 h 316"/>
                <a:gd name="T2" fmla="*/ 101 w 202"/>
                <a:gd name="T3" fmla="*/ 0 h 316"/>
                <a:gd name="T4" fmla="*/ 202 w 202"/>
                <a:gd name="T5" fmla="*/ 101 h 316"/>
                <a:gd name="T6" fmla="*/ 101 w 202"/>
                <a:gd name="T7" fmla="*/ 316 h 316"/>
                <a:gd name="T8" fmla="*/ 0 w 202"/>
                <a:gd name="T9" fmla="*/ 101 h 316"/>
              </a:gdLst>
              <a:ahLst/>
              <a:cxnLst>
                <a:cxn ang="0">
                  <a:pos x="T0" y="T1"/>
                </a:cxn>
                <a:cxn ang="0">
                  <a:pos x="T2" y="T3"/>
                </a:cxn>
                <a:cxn ang="0">
                  <a:pos x="T4" y="T5"/>
                </a:cxn>
                <a:cxn ang="0">
                  <a:pos x="T6" y="T7"/>
                </a:cxn>
                <a:cxn ang="0">
                  <a:pos x="T8" y="T9"/>
                </a:cxn>
              </a:cxnLst>
              <a:rect l="0" t="0" r="r" b="b"/>
              <a:pathLst>
                <a:path w="202" h="316">
                  <a:moveTo>
                    <a:pt x="0" y="101"/>
                  </a:moveTo>
                  <a:cubicBezTo>
                    <a:pt x="0" y="45"/>
                    <a:pt x="45" y="0"/>
                    <a:pt x="101" y="0"/>
                  </a:cubicBezTo>
                  <a:cubicBezTo>
                    <a:pt x="157" y="0"/>
                    <a:pt x="202" y="45"/>
                    <a:pt x="202" y="101"/>
                  </a:cubicBezTo>
                  <a:cubicBezTo>
                    <a:pt x="202" y="157"/>
                    <a:pt x="101" y="316"/>
                    <a:pt x="101" y="316"/>
                  </a:cubicBezTo>
                  <a:cubicBezTo>
                    <a:pt x="101" y="316"/>
                    <a:pt x="0" y="157"/>
                    <a:pt x="0" y="101"/>
                  </a:cubicBezTo>
                  <a:close/>
                </a:path>
              </a:pathLst>
            </a:custGeom>
            <a:solidFill>
              <a:schemeClr val="accent6"/>
            </a:solidFill>
            <a:ln>
              <a:noFill/>
            </a:ln>
          </p:spPr>
          <p:txBody>
            <a:bodyPr vert="horz" wrap="square" lIns="251999" tIns="251999" rIns="251999" bIns="72000" numCol="1" anchor="t" anchorCtr="0" compatLnSpc="1">
              <a:prstTxWarp prst="textNoShape">
                <a:avLst/>
              </a:prstTxWarp>
            </a:bodyPr>
            <a:lstStyle/>
            <a:p>
              <a:pPr algn="ctr"/>
              <a:r>
                <a:rPr lang="en-US" sz="1400" dirty="0">
                  <a:solidFill>
                    <a:schemeClr val="bg1"/>
                  </a:solidFill>
                  <a:latin typeface="Source Sans Pro" charset="0"/>
                  <a:ea typeface="Source Sans Pro" charset="0"/>
                  <a:cs typeface="Source Sans Pro" charset="0"/>
                </a:rPr>
                <a:t>The impacts of the large-scale agile transformation on the organization</a:t>
              </a:r>
            </a:p>
          </p:txBody>
        </p:sp>
        <p:sp>
          <p:nvSpPr>
            <p:cNvPr id="20" name="Freeform 30">
              <a:extLst>
                <a:ext uri="{FF2B5EF4-FFF2-40B4-BE49-F238E27FC236}">
                  <a16:creationId xmlns:a16="http://schemas.microsoft.com/office/drawing/2014/main" id="{8860B345-7783-4DC3-971E-9E672410E2BC}"/>
                </a:ext>
              </a:extLst>
            </p:cNvPr>
            <p:cNvSpPr>
              <a:spLocks/>
            </p:cNvSpPr>
            <p:nvPr/>
          </p:nvSpPr>
          <p:spPr bwMode="auto">
            <a:xfrm>
              <a:off x="8467726" y="3140075"/>
              <a:ext cx="1312863" cy="2120900"/>
            </a:xfrm>
            <a:custGeom>
              <a:avLst/>
              <a:gdLst>
                <a:gd name="T0" fmla="*/ 0 w 143"/>
                <a:gd name="T1" fmla="*/ 160 h 231"/>
                <a:gd name="T2" fmla="*/ 42 w 143"/>
                <a:gd name="T3" fmla="*/ 231 h 231"/>
                <a:gd name="T4" fmla="*/ 143 w 143"/>
                <a:gd name="T5" fmla="*/ 16 h 231"/>
                <a:gd name="T6" fmla="*/ 142 w 143"/>
                <a:gd name="T7" fmla="*/ 0 h 231"/>
                <a:gd name="T8" fmla="*/ 0 w 143"/>
                <a:gd name="T9" fmla="*/ 160 h 231"/>
              </a:gdLst>
              <a:ahLst/>
              <a:cxnLst>
                <a:cxn ang="0">
                  <a:pos x="T0" y="T1"/>
                </a:cxn>
                <a:cxn ang="0">
                  <a:pos x="T2" y="T3"/>
                </a:cxn>
                <a:cxn ang="0">
                  <a:pos x="T4" y="T5"/>
                </a:cxn>
                <a:cxn ang="0">
                  <a:pos x="T6" y="T7"/>
                </a:cxn>
                <a:cxn ang="0">
                  <a:pos x="T8" y="T9"/>
                </a:cxn>
              </a:cxnLst>
              <a:rect l="0" t="0" r="r" b="b"/>
              <a:pathLst>
                <a:path w="143" h="231">
                  <a:moveTo>
                    <a:pt x="0" y="160"/>
                  </a:moveTo>
                  <a:cubicBezTo>
                    <a:pt x="22" y="200"/>
                    <a:pt x="42" y="231"/>
                    <a:pt x="42" y="231"/>
                  </a:cubicBezTo>
                  <a:cubicBezTo>
                    <a:pt x="42" y="231"/>
                    <a:pt x="143" y="72"/>
                    <a:pt x="143" y="16"/>
                  </a:cubicBezTo>
                  <a:cubicBezTo>
                    <a:pt x="143" y="11"/>
                    <a:pt x="143" y="5"/>
                    <a:pt x="142" y="0"/>
                  </a:cubicBezTo>
                  <a:cubicBezTo>
                    <a:pt x="133" y="79"/>
                    <a:pt x="75" y="142"/>
                    <a:pt x="0" y="160"/>
                  </a:cubicBezTo>
                  <a:close/>
                </a:path>
              </a:pathLst>
            </a:custGeom>
            <a:solidFill>
              <a:schemeClr val="accent6">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3">
            <a:extLst>
              <a:ext uri="{FF2B5EF4-FFF2-40B4-BE49-F238E27FC236}">
                <a16:creationId xmlns:a16="http://schemas.microsoft.com/office/drawing/2014/main" id="{2D4D2AAD-AE1B-4184-9A7E-841AC618C986}"/>
              </a:ext>
            </a:extLst>
          </p:cNvPr>
          <p:cNvGrpSpPr/>
          <p:nvPr/>
        </p:nvGrpSpPr>
        <p:grpSpPr>
          <a:xfrm>
            <a:off x="5159896" y="1484539"/>
            <a:ext cx="1512167" cy="2286000"/>
            <a:chOff x="4945063" y="1157288"/>
            <a:chExt cx="1577975" cy="2460625"/>
          </a:xfrm>
        </p:grpSpPr>
        <p:sp>
          <p:nvSpPr>
            <p:cNvPr id="22" name="Freeform 31">
              <a:extLst>
                <a:ext uri="{FF2B5EF4-FFF2-40B4-BE49-F238E27FC236}">
                  <a16:creationId xmlns:a16="http://schemas.microsoft.com/office/drawing/2014/main" id="{AB0940A1-E702-4EA5-BEBB-1C73BA907DE8}"/>
                </a:ext>
              </a:extLst>
            </p:cNvPr>
            <p:cNvSpPr>
              <a:spLocks/>
            </p:cNvSpPr>
            <p:nvPr/>
          </p:nvSpPr>
          <p:spPr bwMode="auto">
            <a:xfrm>
              <a:off x="4945063" y="1157288"/>
              <a:ext cx="1577975" cy="2460625"/>
            </a:xfrm>
            <a:custGeom>
              <a:avLst/>
              <a:gdLst>
                <a:gd name="T0" fmla="*/ 0 w 172"/>
                <a:gd name="T1" fmla="*/ 86 h 268"/>
                <a:gd name="T2" fmla="*/ 86 w 172"/>
                <a:gd name="T3" fmla="*/ 0 h 268"/>
                <a:gd name="T4" fmla="*/ 172 w 172"/>
                <a:gd name="T5" fmla="*/ 86 h 268"/>
                <a:gd name="T6" fmla="*/ 86 w 172"/>
                <a:gd name="T7" fmla="*/ 268 h 268"/>
                <a:gd name="T8" fmla="*/ 0 w 172"/>
                <a:gd name="T9" fmla="*/ 86 h 268"/>
              </a:gdLst>
              <a:ahLst/>
              <a:cxnLst>
                <a:cxn ang="0">
                  <a:pos x="T0" y="T1"/>
                </a:cxn>
                <a:cxn ang="0">
                  <a:pos x="T2" y="T3"/>
                </a:cxn>
                <a:cxn ang="0">
                  <a:pos x="T4" y="T5"/>
                </a:cxn>
                <a:cxn ang="0">
                  <a:pos x="T6" y="T7"/>
                </a:cxn>
                <a:cxn ang="0">
                  <a:pos x="T8" y="T9"/>
                </a:cxn>
              </a:cxnLst>
              <a:rect l="0" t="0" r="r" b="b"/>
              <a:pathLst>
                <a:path w="172" h="268">
                  <a:moveTo>
                    <a:pt x="0" y="86"/>
                  </a:moveTo>
                  <a:cubicBezTo>
                    <a:pt x="0" y="39"/>
                    <a:pt x="39" y="0"/>
                    <a:pt x="86" y="0"/>
                  </a:cubicBezTo>
                  <a:cubicBezTo>
                    <a:pt x="133" y="0"/>
                    <a:pt x="172" y="39"/>
                    <a:pt x="172" y="86"/>
                  </a:cubicBezTo>
                  <a:cubicBezTo>
                    <a:pt x="172" y="134"/>
                    <a:pt x="86" y="268"/>
                    <a:pt x="86" y="268"/>
                  </a:cubicBezTo>
                  <a:cubicBezTo>
                    <a:pt x="86" y="268"/>
                    <a:pt x="0" y="134"/>
                    <a:pt x="0" y="86"/>
                  </a:cubicBezTo>
                  <a:close/>
                </a:path>
              </a:pathLst>
            </a:custGeom>
            <a:solidFill>
              <a:schemeClr val="tx2">
                <a:lumMod val="25000"/>
                <a:lumOff val="75000"/>
              </a:schemeClr>
            </a:solidFill>
            <a:ln>
              <a:noFill/>
            </a:ln>
          </p:spPr>
          <p:txBody>
            <a:bodyPr vert="horz" wrap="square" lIns="216000" tIns="216000" rIns="216000" bIns="45720" numCol="1" anchor="t" anchorCtr="0" compatLnSpc="1">
              <a:prstTxWarp prst="textNoShape">
                <a:avLst/>
              </a:prstTxWarp>
            </a:bodyPr>
            <a:lstStyle/>
            <a:p>
              <a:pPr algn="ctr"/>
              <a:r>
                <a:rPr lang="en-US" sz="1200" dirty="0">
                  <a:solidFill>
                    <a:schemeClr val="bg1"/>
                  </a:solidFill>
                  <a:latin typeface="Source Sans Pro" charset="0"/>
                  <a:ea typeface="Source Sans Pro" charset="0"/>
                  <a:cs typeface="Source Sans Pro" charset="0"/>
                </a:rPr>
                <a:t>Overcoming challenges emerging due the large-scale agile transformation</a:t>
              </a:r>
            </a:p>
          </p:txBody>
        </p:sp>
        <p:sp>
          <p:nvSpPr>
            <p:cNvPr id="24" name="Freeform 32">
              <a:extLst>
                <a:ext uri="{FF2B5EF4-FFF2-40B4-BE49-F238E27FC236}">
                  <a16:creationId xmlns:a16="http://schemas.microsoft.com/office/drawing/2014/main" id="{73EF0DDF-E82B-4064-B11E-9E1EC033FFBE}"/>
                </a:ext>
              </a:extLst>
            </p:cNvPr>
            <p:cNvSpPr>
              <a:spLocks/>
            </p:cNvSpPr>
            <p:nvPr/>
          </p:nvSpPr>
          <p:spPr bwMode="auto">
            <a:xfrm>
              <a:off x="5414355" y="1827213"/>
              <a:ext cx="1108683" cy="1790700"/>
            </a:xfrm>
            <a:custGeom>
              <a:avLst/>
              <a:gdLst>
                <a:gd name="T0" fmla="*/ 0 w 122"/>
                <a:gd name="T1" fmla="*/ 136 h 195"/>
                <a:gd name="T2" fmla="*/ 36 w 122"/>
                <a:gd name="T3" fmla="*/ 195 h 195"/>
                <a:gd name="T4" fmla="*/ 122 w 122"/>
                <a:gd name="T5" fmla="*/ 13 h 195"/>
                <a:gd name="T6" fmla="*/ 121 w 122"/>
                <a:gd name="T7" fmla="*/ 0 h 195"/>
                <a:gd name="T8" fmla="*/ 0 w 122"/>
                <a:gd name="T9" fmla="*/ 136 h 195"/>
              </a:gdLst>
              <a:ahLst/>
              <a:cxnLst>
                <a:cxn ang="0">
                  <a:pos x="T0" y="T1"/>
                </a:cxn>
                <a:cxn ang="0">
                  <a:pos x="T2" y="T3"/>
                </a:cxn>
                <a:cxn ang="0">
                  <a:pos x="T4" y="T5"/>
                </a:cxn>
                <a:cxn ang="0">
                  <a:pos x="T6" y="T7"/>
                </a:cxn>
                <a:cxn ang="0">
                  <a:pos x="T8" y="T9"/>
                </a:cxn>
              </a:cxnLst>
              <a:rect l="0" t="0" r="r" b="b"/>
              <a:pathLst>
                <a:path w="122" h="195">
                  <a:moveTo>
                    <a:pt x="0" y="136"/>
                  </a:moveTo>
                  <a:cubicBezTo>
                    <a:pt x="19" y="169"/>
                    <a:pt x="36" y="195"/>
                    <a:pt x="36" y="195"/>
                  </a:cubicBezTo>
                  <a:cubicBezTo>
                    <a:pt x="36" y="195"/>
                    <a:pt x="122" y="61"/>
                    <a:pt x="122" y="13"/>
                  </a:cubicBezTo>
                  <a:cubicBezTo>
                    <a:pt x="122" y="9"/>
                    <a:pt x="122" y="4"/>
                    <a:pt x="121" y="0"/>
                  </a:cubicBezTo>
                  <a:cubicBezTo>
                    <a:pt x="113" y="66"/>
                    <a:pt x="64" y="120"/>
                    <a:pt x="0" y="136"/>
                  </a:cubicBezTo>
                  <a:close/>
                </a:path>
              </a:pathLst>
            </a:custGeom>
            <a:solidFill>
              <a:schemeClr val="accent4">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 name="Group 4">
            <a:extLst>
              <a:ext uri="{FF2B5EF4-FFF2-40B4-BE49-F238E27FC236}">
                <a16:creationId xmlns:a16="http://schemas.microsoft.com/office/drawing/2014/main" id="{678D5E06-86B6-4F19-9822-E57295661672}"/>
              </a:ext>
            </a:extLst>
          </p:cNvPr>
          <p:cNvGrpSpPr/>
          <p:nvPr/>
        </p:nvGrpSpPr>
        <p:grpSpPr>
          <a:xfrm>
            <a:off x="8661020" y="980728"/>
            <a:ext cx="1281758" cy="1894461"/>
            <a:chOff x="6972301" y="596900"/>
            <a:chExt cx="1119188" cy="1752601"/>
          </a:xfrm>
        </p:grpSpPr>
        <p:sp>
          <p:nvSpPr>
            <p:cNvPr id="35" name="Freeform 33">
              <a:extLst>
                <a:ext uri="{FF2B5EF4-FFF2-40B4-BE49-F238E27FC236}">
                  <a16:creationId xmlns:a16="http://schemas.microsoft.com/office/drawing/2014/main" id="{EF33A429-3955-42F2-898C-C4F197A987CA}"/>
                </a:ext>
              </a:extLst>
            </p:cNvPr>
            <p:cNvSpPr>
              <a:spLocks/>
            </p:cNvSpPr>
            <p:nvPr/>
          </p:nvSpPr>
          <p:spPr bwMode="auto">
            <a:xfrm>
              <a:off x="6972301" y="596900"/>
              <a:ext cx="1119188" cy="1752600"/>
            </a:xfrm>
            <a:custGeom>
              <a:avLst/>
              <a:gdLst>
                <a:gd name="T0" fmla="*/ 0 w 122"/>
                <a:gd name="T1" fmla="*/ 61 h 191"/>
                <a:gd name="T2" fmla="*/ 61 w 122"/>
                <a:gd name="T3" fmla="*/ 0 h 191"/>
                <a:gd name="T4" fmla="*/ 122 w 122"/>
                <a:gd name="T5" fmla="*/ 61 h 191"/>
                <a:gd name="T6" fmla="*/ 61 w 122"/>
                <a:gd name="T7" fmla="*/ 191 h 191"/>
                <a:gd name="T8" fmla="*/ 0 w 122"/>
                <a:gd name="T9" fmla="*/ 61 h 191"/>
              </a:gdLst>
              <a:ahLst/>
              <a:cxnLst>
                <a:cxn ang="0">
                  <a:pos x="T0" y="T1"/>
                </a:cxn>
                <a:cxn ang="0">
                  <a:pos x="T2" y="T3"/>
                </a:cxn>
                <a:cxn ang="0">
                  <a:pos x="T4" y="T5"/>
                </a:cxn>
                <a:cxn ang="0">
                  <a:pos x="T6" y="T7"/>
                </a:cxn>
                <a:cxn ang="0">
                  <a:pos x="T8" y="T9"/>
                </a:cxn>
              </a:cxnLst>
              <a:rect l="0" t="0" r="r" b="b"/>
              <a:pathLst>
                <a:path w="122" h="191">
                  <a:moveTo>
                    <a:pt x="0" y="61"/>
                  </a:moveTo>
                  <a:cubicBezTo>
                    <a:pt x="0" y="27"/>
                    <a:pt x="27" y="0"/>
                    <a:pt x="61" y="0"/>
                  </a:cubicBezTo>
                  <a:cubicBezTo>
                    <a:pt x="95" y="0"/>
                    <a:pt x="122" y="27"/>
                    <a:pt x="122" y="61"/>
                  </a:cubicBezTo>
                  <a:cubicBezTo>
                    <a:pt x="122" y="95"/>
                    <a:pt x="61" y="191"/>
                    <a:pt x="61" y="191"/>
                  </a:cubicBezTo>
                  <a:cubicBezTo>
                    <a:pt x="61" y="191"/>
                    <a:pt x="0" y="95"/>
                    <a:pt x="0" y="61"/>
                  </a:cubicBezTo>
                  <a:close/>
                </a:path>
              </a:pathLst>
            </a:custGeom>
            <a:solidFill>
              <a:schemeClr val="accent4">
                <a:lumMod val="25000"/>
                <a:lumOff val="75000"/>
              </a:schemeClr>
            </a:solidFill>
            <a:ln>
              <a:noFill/>
            </a:ln>
          </p:spPr>
          <p:txBody>
            <a:bodyPr vert="horz" wrap="square" lIns="144000" tIns="180000" rIns="144000" bIns="45720" numCol="1" anchor="t" anchorCtr="0" compatLnSpc="1">
              <a:prstTxWarp prst="textNoShape">
                <a:avLst/>
              </a:prstTxWarp>
            </a:bodyPr>
            <a:lstStyle/>
            <a:p>
              <a:pPr algn="ctr"/>
              <a:r>
                <a:rPr lang="en-US" sz="1050" dirty="0">
                  <a:solidFill>
                    <a:schemeClr val="bg1"/>
                  </a:solidFill>
                  <a:latin typeface="Source Sans Pro" charset="0"/>
                  <a:ea typeface="Source Sans Pro" charset="0"/>
                  <a:cs typeface="Source Sans Pro" charset="0"/>
                </a:rPr>
                <a:t>Research on the agility maturity in order to be able to measure and compare</a:t>
              </a:r>
            </a:p>
          </p:txBody>
        </p:sp>
        <p:sp>
          <p:nvSpPr>
            <p:cNvPr id="36" name="Freeform 34">
              <a:extLst>
                <a:ext uri="{FF2B5EF4-FFF2-40B4-BE49-F238E27FC236}">
                  <a16:creationId xmlns:a16="http://schemas.microsoft.com/office/drawing/2014/main" id="{59E7025C-2941-44CE-96C9-FAA07ABEE3E9}"/>
                </a:ext>
              </a:extLst>
            </p:cNvPr>
            <p:cNvSpPr>
              <a:spLocks/>
            </p:cNvSpPr>
            <p:nvPr/>
          </p:nvSpPr>
          <p:spPr bwMode="auto">
            <a:xfrm>
              <a:off x="7296790" y="1065213"/>
              <a:ext cx="794699" cy="1284288"/>
            </a:xfrm>
            <a:custGeom>
              <a:avLst/>
              <a:gdLst>
                <a:gd name="T0" fmla="*/ 0 w 87"/>
                <a:gd name="T1" fmla="*/ 97 h 140"/>
                <a:gd name="T2" fmla="*/ 26 w 87"/>
                <a:gd name="T3" fmla="*/ 140 h 140"/>
                <a:gd name="T4" fmla="*/ 87 w 87"/>
                <a:gd name="T5" fmla="*/ 10 h 140"/>
                <a:gd name="T6" fmla="*/ 86 w 87"/>
                <a:gd name="T7" fmla="*/ 0 h 140"/>
                <a:gd name="T8" fmla="*/ 0 w 87"/>
                <a:gd name="T9" fmla="*/ 97 h 140"/>
              </a:gdLst>
              <a:ahLst/>
              <a:cxnLst>
                <a:cxn ang="0">
                  <a:pos x="T0" y="T1"/>
                </a:cxn>
                <a:cxn ang="0">
                  <a:pos x="T2" y="T3"/>
                </a:cxn>
                <a:cxn ang="0">
                  <a:pos x="T4" y="T5"/>
                </a:cxn>
                <a:cxn ang="0">
                  <a:pos x="T6" y="T7"/>
                </a:cxn>
                <a:cxn ang="0">
                  <a:pos x="T8" y="T9"/>
                </a:cxn>
              </a:cxnLst>
              <a:rect l="0" t="0" r="r" b="b"/>
              <a:pathLst>
                <a:path w="87" h="140">
                  <a:moveTo>
                    <a:pt x="0" y="97"/>
                  </a:moveTo>
                  <a:cubicBezTo>
                    <a:pt x="14" y="121"/>
                    <a:pt x="26" y="140"/>
                    <a:pt x="26" y="140"/>
                  </a:cubicBezTo>
                  <a:cubicBezTo>
                    <a:pt x="26" y="140"/>
                    <a:pt x="87" y="44"/>
                    <a:pt x="87" y="10"/>
                  </a:cubicBezTo>
                  <a:cubicBezTo>
                    <a:pt x="87" y="7"/>
                    <a:pt x="87" y="3"/>
                    <a:pt x="86" y="0"/>
                  </a:cubicBezTo>
                  <a:cubicBezTo>
                    <a:pt x="81" y="48"/>
                    <a:pt x="46" y="86"/>
                    <a:pt x="0" y="97"/>
                  </a:cubicBezTo>
                  <a:close/>
                </a:path>
              </a:pathLst>
            </a:custGeom>
            <a:solidFill>
              <a:schemeClr val="accent4">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3" name="Fußzeilenplatzhalter 4">
            <a:extLst>
              <a:ext uri="{FF2B5EF4-FFF2-40B4-BE49-F238E27FC236}">
                <a16:creationId xmlns:a16="http://schemas.microsoft.com/office/drawing/2014/main" id="{D4FD530D-B030-49A9-92D5-4B30C11D183F}"/>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08326559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CE35282C-ABD9-42FA-9F0D-DE578D45109D}"/>
              </a:ext>
            </a:extLst>
          </p:cNvPr>
          <p:cNvSpPr>
            <a:spLocks noGrp="1"/>
          </p:cNvSpPr>
          <p:nvPr>
            <p:ph idx="1"/>
          </p:nvPr>
        </p:nvSpPr>
        <p:spPr/>
        <p:txBody>
          <a:bodyPr>
            <a:normAutofit/>
          </a:bodyPr>
          <a:lstStyle/>
          <a:p>
            <a:r>
              <a:rPr lang="en-GB" altLang="de-DE" sz="2000" dirty="0">
                <a:ea typeface="Calibri" panose="020F0502020204030204" pitchFamily="34" charset="0"/>
                <a:cs typeface="Times New Roman" panose="02020603050405020304" pitchFamily="18" charset="0"/>
              </a:rPr>
              <a:t>[1] C</a:t>
            </a:r>
            <a:r>
              <a:rPr lang="en-GB" altLang="de-DE" sz="2000" dirty="0" bmk="">
                <a:ea typeface="Calibri" panose="020F0502020204030204" pitchFamily="34" charset="0"/>
                <a:cs typeface="Times New Roman" panose="02020603050405020304" pitchFamily="18" charset="0"/>
              </a:rPr>
              <a:t>onboy, Kieran; Coyle, Sharon; Wang, </a:t>
            </a:r>
            <a:r>
              <a:rPr lang="en-GB" altLang="de-DE" sz="2000" dirty="0" err="1" bmk="">
                <a:ea typeface="Calibri" panose="020F0502020204030204" pitchFamily="34" charset="0"/>
                <a:cs typeface="Times New Roman" panose="02020603050405020304" pitchFamily="18" charset="0"/>
              </a:rPr>
              <a:t>Xiaofeng</a:t>
            </a:r>
            <a:r>
              <a:rPr lang="en-GB" altLang="de-DE" sz="2000" dirty="0" bmk="">
                <a:ea typeface="Calibri" panose="020F0502020204030204" pitchFamily="34" charset="0"/>
                <a:cs typeface="Times New Roman" panose="02020603050405020304" pitchFamily="18" charset="0"/>
              </a:rPr>
              <a:t>; </a:t>
            </a:r>
            <a:r>
              <a:rPr lang="en-GB" altLang="de-DE" sz="2000" dirty="0" err="1" bmk="">
                <a:ea typeface="Calibri" panose="020F0502020204030204" pitchFamily="34" charset="0"/>
                <a:cs typeface="Times New Roman" panose="02020603050405020304" pitchFamily="18" charset="0"/>
              </a:rPr>
              <a:t>Pikkarainen</a:t>
            </a:r>
            <a:r>
              <a:rPr lang="en-GB" altLang="de-DE" sz="2000" dirty="0" bmk="">
                <a:ea typeface="Calibri" panose="020F0502020204030204" pitchFamily="34" charset="0"/>
                <a:cs typeface="Times New Roman" panose="02020603050405020304" pitchFamily="18" charset="0"/>
              </a:rPr>
              <a:t>, Minna (2011): People over Process: Key Challenges in Agile Development. In: </a:t>
            </a:r>
            <a:r>
              <a:rPr lang="en-GB" altLang="de-DE" sz="2000" i="1" dirty="0" bmk="">
                <a:ea typeface="Calibri" panose="020F0502020204030204" pitchFamily="34" charset="0"/>
                <a:cs typeface="Times New Roman" panose="02020603050405020304" pitchFamily="18" charset="0"/>
              </a:rPr>
              <a:t>IEEE </a:t>
            </a:r>
            <a:r>
              <a:rPr lang="en-GB" altLang="de-DE" sz="2000" i="1" dirty="0" err="1" bmk="">
                <a:ea typeface="Calibri" panose="020F0502020204030204" pitchFamily="34" charset="0"/>
                <a:cs typeface="Times New Roman" panose="02020603050405020304" pitchFamily="18" charset="0"/>
              </a:rPr>
              <a:t>Softw</a:t>
            </a:r>
            <a:r>
              <a:rPr lang="en-GB" altLang="de-DE" sz="2000" i="1" dirty="0" bmk="">
                <a:ea typeface="Calibri" panose="020F0502020204030204" pitchFamily="34" charset="0"/>
                <a:cs typeface="Times New Roman" panose="02020603050405020304" pitchFamily="18" charset="0"/>
              </a:rPr>
              <a:t>. </a:t>
            </a:r>
            <a:r>
              <a:rPr lang="en-GB" altLang="de-DE" sz="2000" dirty="0" bmk="">
                <a:ea typeface="Calibri" panose="020F0502020204030204" pitchFamily="34" charset="0"/>
                <a:cs typeface="Times New Roman" panose="02020603050405020304" pitchFamily="18" charset="0"/>
              </a:rPr>
              <a:t>28 (4), S. 48–57. DOI: 10.1109/MS.2010.132.</a:t>
            </a:r>
          </a:p>
          <a:p>
            <a:r>
              <a:rPr lang="en-GB" altLang="de-DE" sz="2000" dirty="0" bmk="">
                <a:ea typeface="Calibri" panose="020F0502020204030204" pitchFamily="34" charset="0"/>
                <a:cs typeface="Times New Roman" panose="02020603050405020304" pitchFamily="18" charset="0"/>
              </a:rPr>
              <a:t>[2] </a:t>
            </a:r>
            <a:r>
              <a:rPr lang="en-GB" altLang="de-DE" sz="2000" dirty="0" err="1" bmk="">
                <a:ea typeface="Calibri" panose="020F0502020204030204" pitchFamily="34" charset="0"/>
                <a:cs typeface="Times New Roman" panose="02020603050405020304" pitchFamily="18" charset="0"/>
              </a:rPr>
              <a:t>Dikert</a:t>
            </a:r>
            <a:r>
              <a:rPr lang="en-GB" altLang="de-DE" sz="2000" dirty="0" bmk="">
                <a:ea typeface="Calibri" panose="020F0502020204030204" pitchFamily="34" charset="0"/>
                <a:cs typeface="Times New Roman" panose="02020603050405020304" pitchFamily="18" charset="0"/>
              </a:rPr>
              <a:t>, Kim; </a:t>
            </a:r>
            <a:r>
              <a:rPr lang="en-GB" altLang="de-DE" sz="2000" dirty="0" err="1" bmk="">
                <a:ea typeface="Calibri" panose="020F0502020204030204" pitchFamily="34" charset="0"/>
                <a:cs typeface="Times New Roman" panose="02020603050405020304" pitchFamily="18" charset="0"/>
              </a:rPr>
              <a:t>Paasivaara</a:t>
            </a:r>
            <a:r>
              <a:rPr lang="en-GB" altLang="de-DE" sz="2000" dirty="0" bmk="">
                <a:ea typeface="Calibri" panose="020F0502020204030204" pitchFamily="34" charset="0"/>
                <a:cs typeface="Times New Roman" panose="02020603050405020304" pitchFamily="18" charset="0"/>
              </a:rPr>
              <a:t>, Maria; </a:t>
            </a:r>
            <a:r>
              <a:rPr lang="en-GB" altLang="de-DE" sz="2000" dirty="0" err="1" bmk="">
                <a:ea typeface="Calibri" panose="020F0502020204030204" pitchFamily="34" charset="0"/>
                <a:cs typeface="Times New Roman" panose="02020603050405020304" pitchFamily="18" charset="0"/>
              </a:rPr>
              <a:t>Lassenius</a:t>
            </a:r>
            <a:r>
              <a:rPr lang="en-GB" altLang="de-DE" sz="2000" dirty="0" bmk="">
                <a:ea typeface="Calibri" panose="020F0502020204030204" pitchFamily="34" charset="0"/>
                <a:cs typeface="Times New Roman" panose="02020603050405020304" pitchFamily="18" charset="0"/>
              </a:rPr>
              <a:t>, Casper (2016): Challenges and success factors for large-scale agile transformations: A systematic literature review. In: </a:t>
            </a:r>
            <a:r>
              <a:rPr lang="en-GB" altLang="de-DE" sz="2000" i="1" dirty="0" bmk="">
                <a:ea typeface="Calibri" panose="020F0502020204030204" pitchFamily="34" charset="0"/>
                <a:cs typeface="Times New Roman" panose="02020603050405020304" pitchFamily="18" charset="0"/>
              </a:rPr>
              <a:t>Journal of Systems and Software </a:t>
            </a:r>
            <a:r>
              <a:rPr lang="en-GB" altLang="de-DE" sz="2000" dirty="0" bmk="">
                <a:ea typeface="Calibri" panose="020F0502020204030204" pitchFamily="34" charset="0"/>
                <a:cs typeface="Times New Roman" panose="02020603050405020304" pitchFamily="18" charset="0"/>
              </a:rPr>
              <a:t>(119), S. 87–108. DOI: 10.1016/j.jss.2016.06.013.</a:t>
            </a:r>
          </a:p>
          <a:p>
            <a:r>
              <a:rPr lang="de-DE" sz="2000" dirty="0"/>
              <a:t>[3] </a:t>
            </a:r>
            <a:r>
              <a:rPr lang="en-GB" altLang="de-DE" sz="2000" dirty="0" err="1" bmk="">
                <a:ea typeface="Calibri" panose="020F0502020204030204" pitchFamily="34" charset="0"/>
                <a:cs typeface="Times New Roman" panose="02020603050405020304" pitchFamily="18" charset="0"/>
              </a:rPr>
              <a:t>Dingsøyr</a:t>
            </a:r>
            <a:r>
              <a:rPr lang="en-GB" altLang="de-DE" sz="2000" dirty="0" bmk="">
                <a:ea typeface="Calibri" panose="020F0502020204030204" pitchFamily="34" charset="0"/>
                <a:cs typeface="Times New Roman" panose="02020603050405020304" pitchFamily="18" charset="0"/>
              </a:rPr>
              <a:t>, </a:t>
            </a:r>
            <a:r>
              <a:rPr lang="en-GB" altLang="de-DE" sz="2000" dirty="0" err="1" bmk="">
                <a:ea typeface="Calibri" panose="020F0502020204030204" pitchFamily="34" charset="0"/>
                <a:cs typeface="Times New Roman" panose="02020603050405020304" pitchFamily="18" charset="0"/>
              </a:rPr>
              <a:t>Torgeir</a:t>
            </a:r>
            <a:r>
              <a:rPr lang="en-GB" altLang="de-DE" sz="2000" dirty="0" bmk="">
                <a:ea typeface="Calibri" panose="020F0502020204030204" pitchFamily="34" charset="0"/>
                <a:cs typeface="Times New Roman" panose="02020603050405020304" pitchFamily="18" charset="0"/>
              </a:rPr>
              <a:t>; Moe, Nils Brede; </a:t>
            </a:r>
            <a:r>
              <a:rPr lang="en-GB" altLang="de-DE" sz="2000" dirty="0" err="1" bmk="">
                <a:ea typeface="Calibri" panose="020F0502020204030204" pitchFamily="34" charset="0"/>
                <a:cs typeface="Times New Roman" panose="02020603050405020304" pitchFamily="18" charset="0"/>
              </a:rPr>
              <a:t>Fægri</a:t>
            </a:r>
            <a:r>
              <a:rPr lang="en-GB" altLang="de-DE" sz="2000" dirty="0" bmk="">
                <a:ea typeface="Calibri" panose="020F0502020204030204" pitchFamily="34" charset="0"/>
                <a:cs typeface="Times New Roman" panose="02020603050405020304" pitchFamily="18" charset="0"/>
              </a:rPr>
              <a:t>, Tor </a:t>
            </a:r>
            <a:r>
              <a:rPr lang="en-GB" altLang="de-DE" sz="2000" dirty="0" err="1" bmk="">
                <a:ea typeface="Calibri" panose="020F0502020204030204" pitchFamily="34" charset="0"/>
                <a:cs typeface="Times New Roman" panose="02020603050405020304" pitchFamily="18" charset="0"/>
              </a:rPr>
              <a:t>Erlend</a:t>
            </a:r>
            <a:r>
              <a:rPr lang="en-GB" altLang="de-DE" sz="2000" dirty="0" bmk="">
                <a:ea typeface="Calibri" panose="020F0502020204030204" pitchFamily="34" charset="0"/>
                <a:cs typeface="Times New Roman" panose="02020603050405020304" pitchFamily="18" charset="0"/>
              </a:rPr>
              <a:t>; </a:t>
            </a:r>
            <a:r>
              <a:rPr lang="en-GB" altLang="de-DE" sz="2000" dirty="0" err="1" bmk="">
                <a:ea typeface="Calibri" panose="020F0502020204030204" pitchFamily="34" charset="0"/>
                <a:cs typeface="Times New Roman" panose="02020603050405020304" pitchFamily="18" charset="0"/>
              </a:rPr>
              <a:t>Seim</a:t>
            </a:r>
            <a:r>
              <a:rPr lang="en-GB" altLang="de-DE" sz="2000" dirty="0" bmk="">
                <a:ea typeface="Calibri" panose="020F0502020204030204" pitchFamily="34" charset="0"/>
                <a:cs typeface="Times New Roman" panose="02020603050405020304" pitchFamily="18" charset="0"/>
              </a:rPr>
              <a:t>, Eva Amdahl (2018): Exploring software development at the very large-scale: a revelatory case study and research agenda for agile method adaptation. In: </a:t>
            </a:r>
            <a:r>
              <a:rPr lang="en-GB" altLang="de-DE" sz="2000" i="1" dirty="0" err="1" bmk="">
                <a:ea typeface="Calibri" panose="020F0502020204030204" pitchFamily="34" charset="0"/>
                <a:cs typeface="Times New Roman" panose="02020603050405020304" pitchFamily="18" charset="0"/>
              </a:rPr>
              <a:t>Empir</a:t>
            </a:r>
            <a:r>
              <a:rPr lang="en-GB" altLang="de-DE" sz="2000" i="1" dirty="0" bmk="">
                <a:ea typeface="Calibri" panose="020F0502020204030204" pitchFamily="34" charset="0"/>
                <a:cs typeface="Times New Roman" panose="02020603050405020304" pitchFamily="18" charset="0"/>
              </a:rPr>
              <a:t> Software </a:t>
            </a:r>
            <a:r>
              <a:rPr lang="en-GB" altLang="de-DE" sz="2000" i="1" dirty="0" err="1" bmk="">
                <a:ea typeface="Calibri" panose="020F0502020204030204" pitchFamily="34" charset="0"/>
                <a:cs typeface="Times New Roman" panose="02020603050405020304" pitchFamily="18" charset="0"/>
              </a:rPr>
              <a:t>Eng</a:t>
            </a:r>
            <a:r>
              <a:rPr lang="en-GB" altLang="de-DE" sz="2000" i="1" dirty="0" bmk="">
                <a:ea typeface="Calibri" panose="020F0502020204030204" pitchFamily="34" charset="0"/>
                <a:cs typeface="Times New Roman" panose="02020603050405020304" pitchFamily="18" charset="0"/>
              </a:rPr>
              <a:t> </a:t>
            </a:r>
            <a:r>
              <a:rPr lang="en-GB" altLang="de-DE" sz="2000" dirty="0" bmk="">
                <a:ea typeface="Calibri" panose="020F0502020204030204" pitchFamily="34" charset="0"/>
                <a:cs typeface="Times New Roman" panose="02020603050405020304" pitchFamily="18" charset="0"/>
              </a:rPr>
              <a:t>23 (1), S. 490–520. DOI: 10.1007/s10664-017-9524-2.</a:t>
            </a:r>
          </a:p>
          <a:p>
            <a:r>
              <a:rPr lang="de-DE" sz="2000" dirty="0"/>
              <a:t>[4] </a:t>
            </a:r>
            <a:r>
              <a:rPr lang="en-GB" altLang="de-DE" sz="2000" dirty="0" bmk="">
                <a:ea typeface="Calibri" panose="020F0502020204030204" pitchFamily="34" charset="0"/>
                <a:cs typeface="Times New Roman" panose="02020603050405020304" pitchFamily="18" charset="0"/>
              </a:rPr>
              <a:t>Fuchs, Christoph; Hess, Thomas: Becoming Agile in the Digital Transformation (2018): The Process of a Large-Scale Agile Transformation.</a:t>
            </a:r>
          </a:p>
          <a:p>
            <a:r>
              <a:rPr lang="en-GB" sz="2000" dirty="0" bmk="">
                <a:cs typeface="Times New Roman" panose="02020603050405020304" pitchFamily="18" charset="0"/>
              </a:rPr>
              <a:t>[5] </a:t>
            </a:r>
            <a:r>
              <a:rPr lang="en-GB" altLang="de-DE" sz="2000" dirty="0" err="1" bmk="">
                <a:ea typeface="Calibri" panose="020F0502020204030204" pitchFamily="34" charset="0"/>
                <a:cs typeface="Times New Roman" panose="02020603050405020304" pitchFamily="18" charset="0"/>
              </a:rPr>
              <a:t>Gerster</a:t>
            </a:r>
            <a:r>
              <a:rPr lang="en-GB" altLang="de-DE" sz="2000" dirty="0" bmk="">
                <a:ea typeface="Calibri" panose="020F0502020204030204" pitchFamily="34" charset="0"/>
                <a:cs typeface="Times New Roman" panose="02020603050405020304" pitchFamily="18" charset="0"/>
              </a:rPr>
              <a:t>, Daniel; Dremel, Christian; </a:t>
            </a:r>
            <a:r>
              <a:rPr lang="en-GB" altLang="de-DE" sz="2000" dirty="0" err="1" bmk="">
                <a:ea typeface="Calibri" panose="020F0502020204030204" pitchFamily="34" charset="0"/>
                <a:cs typeface="Times New Roman" panose="02020603050405020304" pitchFamily="18" charset="0"/>
              </a:rPr>
              <a:t>Kelker</a:t>
            </a:r>
            <a:r>
              <a:rPr lang="en-GB" altLang="de-DE" sz="2000" dirty="0" bmk="">
                <a:ea typeface="Calibri" panose="020F0502020204030204" pitchFamily="34" charset="0"/>
                <a:cs typeface="Times New Roman" panose="02020603050405020304" pitchFamily="18" charset="0"/>
              </a:rPr>
              <a:t>, Prashant (2018): "Agile Meets Non-Agile": Implications of Adopting Agile Practices at Enterprises.</a:t>
            </a:r>
          </a:p>
          <a:p>
            <a:r>
              <a:rPr lang="en-GB" altLang="de-DE" sz="2000" dirty="0" bmk="">
                <a:ea typeface="Calibri" panose="020F0502020204030204" pitchFamily="34" charset="0"/>
                <a:cs typeface="Times New Roman" panose="02020603050405020304" pitchFamily="18" charset="0"/>
              </a:rPr>
              <a:t>[6]</a:t>
            </a:r>
            <a:r>
              <a:rPr lang="de-DE" sz="2000" dirty="0"/>
              <a:t> </a:t>
            </a:r>
            <a:r>
              <a:rPr lang="en-US" sz="2000" dirty="0" err="1"/>
              <a:t>Hekkala</a:t>
            </a:r>
            <a:r>
              <a:rPr lang="en-US" sz="2000" dirty="0"/>
              <a:t>, R., Stein, M.-K., Rossi, M., and </a:t>
            </a:r>
            <a:r>
              <a:rPr lang="en-US" sz="2000" dirty="0" err="1"/>
              <a:t>Smolander</a:t>
            </a:r>
            <a:r>
              <a:rPr lang="en-US" sz="2000" dirty="0"/>
              <a:t>, K. (2017). "Challenges in Transitioning to an Agile Way of Working," Proceedings of the 50th Hawaii International Conference on System Sciences, Hawaii, USA.</a:t>
            </a:r>
          </a:p>
          <a:p>
            <a:endParaRPr lang="de-DE" sz="2000" dirty="0"/>
          </a:p>
        </p:txBody>
      </p:sp>
      <p:sp>
        <p:nvSpPr>
          <p:cNvPr id="3" name="Titel 2">
            <a:extLst>
              <a:ext uri="{FF2B5EF4-FFF2-40B4-BE49-F238E27FC236}">
                <a16:creationId xmlns:a16="http://schemas.microsoft.com/office/drawing/2014/main" id="{DB1F21C9-3462-4C0B-A01D-D5D23C6F9979}"/>
              </a:ext>
            </a:extLst>
          </p:cNvPr>
          <p:cNvSpPr>
            <a:spLocks noGrp="1"/>
          </p:cNvSpPr>
          <p:nvPr>
            <p:ph type="title"/>
          </p:nvPr>
        </p:nvSpPr>
        <p:spPr/>
        <p:txBody>
          <a:bodyPr/>
          <a:lstStyle/>
          <a:p>
            <a:r>
              <a:rPr lang="de-DE" dirty="0">
                <a:solidFill>
                  <a:schemeClr val="tx1"/>
                </a:solidFill>
              </a:rPr>
              <a:t>References</a:t>
            </a:r>
          </a:p>
        </p:txBody>
      </p:sp>
      <p:sp>
        <p:nvSpPr>
          <p:cNvPr id="4" name="Datumsplatzhalter 3">
            <a:extLst>
              <a:ext uri="{FF2B5EF4-FFF2-40B4-BE49-F238E27FC236}">
                <a16:creationId xmlns:a16="http://schemas.microsoft.com/office/drawing/2014/main" id="{117A2746-7ABC-43A6-8FB8-DD176622F4D7}"/>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FC75D627-BA6F-4D51-BE3D-95FAAB915C44}"/>
              </a:ext>
            </a:extLst>
          </p:cNvPr>
          <p:cNvSpPr>
            <a:spLocks noGrp="1"/>
          </p:cNvSpPr>
          <p:nvPr>
            <p:ph type="sldNum" sz="quarter" idx="12"/>
          </p:nvPr>
        </p:nvSpPr>
        <p:spPr/>
        <p:txBody>
          <a:bodyPr/>
          <a:lstStyle/>
          <a:p>
            <a:pPr>
              <a:defRPr/>
            </a:pPr>
            <a:fld id="{E201E5CB-5EE0-4EA4-87FF-7D8A79A61969}" type="slidenum">
              <a:rPr lang="de-DE" smtClean="0"/>
              <a:pPr>
                <a:defRPr/>
              </a:pPr>
              <a:t>33</a:t>
            </a:fld>
            <a:endParaRPr lang="de-DE" dirty="0"/>
          </a:p>
        </p:txBody>
      </p:sp>
      <p:sp>
        <p:nvSpPr>
          <p:cNvPr id="7" name="Fußzeilenplatzhalter 4">
            <a:extLst>
              <a:ext uri="{FF2B5EF4-FFF2-40B4-BE49-F238E27FC236}">
                <a16:creationId xmlns:a16="http://schemas.microsoft.com/office/drawing/2014/main" id="{733B49AB-D7A1-4C06-A59D-0F252554534F}"/>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2628271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B83D80C-19B2-49F9-B41A-87116DC73C51}"/>
              </a:ext>
            </a:extLst>
          </p:cNvPr>
          <p:cNvSpPr>
            <a:spLocks noGrp="1"/>
          </p:cNvSpPr>
          <p:nvPr>
            <p:ph idx="1"/>
          </p:nvPr>
        </p:nvSpPr>
        <p:spPr/>
        <p:txBody>
          <a:bodyPr>
            <a:normAutofit/>
          </a:bodyPr>
          <a:lstStyle/>
          <a:p>
            <a:r>
              <a:rPr lang="de-DE" sz="2000" dirty="0"/>
              <a:t>[7] </a:t>
            </a:r>
            <a:r>
              <a:rPr lang="en-US" sz="2000" dirty="0" err="1"/>
              <a:t>Joehnk</a:t>
            </a:r>
            <a:r>
              <a:rPr lang="en-US" sz="2000" dirty="0"/>
              <a:t>, J., </a:t>
            </a:r>
            <a:r>
              <a:rPr lang="en-US" sz="2000" dirty="0" err="1"/>
              <a:t>Röglinger</a:t>
            </a:r>
            <a:r>
              <a:rPr lang="en-US" sz="2000" dirty="0"/>
              <a:t>, M., </a:t>
            </a:r>
            <a:r>
              <a:rPr lang="en-US" sz="2000" dirty="0" err="1"/>
              <a:t>Thimmel</a:t>
            </a:r>
            <a:r>
              <a:rPr lang="en-US" sz="2000" dirty="0"/>
              <a:t>, M., and </a:t>
            </a:r>
            <a:r>
              <a:rPr lang="en-US" sz="2000" dirty="0" err="1"/>
              <a:t>Urbach</a:t>
            </a:r>
            <a:r>
              <a:rPr lang="en-US" sz="2000" dirty="0"/>
              <a:t>, N. (2017). "How to Implement Agile IT Setups: A Taxonomy of Design Options," in: Proceedings of the 24th </a:t>
            </a:r>
            <a:r>
              <a:rPr lang="en-US" sz="2000" dirty="0" err="1"/>
              <a:t>Eurpean</a:t>
            </a:r>
            <a:r>
              <a:rPr lang="en-US" sz="2000" dirty="0"/>
              <a:t> Conference on Information Systems (ECIS). Guimaraes, Portugal.</a:t>
            </a:r>
            <a:endParaRPr lang="en-GB" altLang="de-DE" sz="2000" dirty="0" bmk="">
              <a:ea typeface="Calibri" panose="020F0502020204030204" pitchFamily="34" charset="0"/>
              <a:cs typeface="Times New Roman" panose="02020603050405020304" pitchFamily="18" charset="0"/>
            </a:endParaRPr>
          </a:p>
          <a:p>
            <a:r>
              <a:rPr lang="en-GB" sz="2000" dirty="0" bmk="">
                <a:cs typeface="Times New Roman" panose="02020603050405020304" pitchFamily="18" charset="0"/>
              </a:rPr>
              <a:t>[8] </a:t>
            </a:r>
            <a:r>
              <a:rPr lang="en-GB" sz="2000" dirty="0"/>
              <a:t>Leavitt, Harold J. (1965): Applied Organizational Change in Industry: Structural, Technological and Humanistic Approaches. In: </a:t>
            </a:r>
            <a:r>
              <a:rPr lang="en-GB" sz="2000" i="1" dirty="0"/>
              <a:t>Handbook of Organizations</a:t>
            </a:r>
            <a:r>
              <a:rPr lang="en-GB" sz="2000" dirty="0"/>
              <a:t>, S. 1144–1170.</a:t>
            </a:r>
            <a:endParaRPr lang="de-DE" sz="2000" dirty="0"/>
          </a:p>
          <a:p>
            <a:r>
              <a:rPr lang="de-DE" sz="2000" dirty="0"/>
              <a:t>[9] </a:t>
            </a:r>
            <a:r>
              <a:rPr lang="en-GB" altLang="de-DE" sz="2000" dirty="0" err="1" bmk="">
                <a:ea typeface="Calibri" panose="020F0502020204030204" pitchFamily="34" charset="0"/>
                <a:cs typeface="Times New Roman" panose="02020603050405020304" pitchFamily="18" charset="0"/>
              </a:rPr>
              <a:t>Nerur</a:t>
            </a:r>
            <a:r>
              <a:rPr lang="en-GB" altLang="de-DE" sz="2000" dirty="0" bmk="">
                <a:ea typeface="Calibri" panose="020F0502020204030204" pitchFamily="34" charset="0"/>
                <a:cs typeface="Times New Roman" panose="02020603050405020304" pitchFamily="18" charset="0"/>
              </a:rPr>
              <a:t>, Sridhar; Mahapatra, </a:t>
            </a:r>
            <a:r>
              <a:rPr lang="en-GB" altLang="de-DE" sz="2000" dirty="0" err="1" bmk="">
                <a:ea typeface="Calibri" panose="020F0502020204030204" pitchFamily="34" charset="0"/>
                <a:cs typeface="Times New Roman" panose="02020603050405020304" pitchFamily="18" charset="0"/>
              </a:rPr>
              <a:t>RadhaKanta</a:t>
            </a:r>
            <a:r>
              <a:rPr lang="en-GB" altLang="de-DE" sz="2000" dirty="0" bmk="">
                <a:ea typeface="Calibri" panose="020F0502020204030204" pitchFamily="34" charset="0"/>
                <a:cs typeface="Times New Roman" panose="02020603050405020304" pitchFamily="18" charset="0"/>
              </a:rPr>
              <a:t>; </a:t>
            </a:r>
            <a:r>
              <a:rPr lang="en-GB" altLang="de-DE" sz="2000" dirty="0" err="1" bmk="">
                <a:ea typeface="Calibri" panose="020F0502020204030204" pitchFamily="34" charset="0"/>
                <a:cs typeface="Times New Roman" panose="02020603050405020304" pitchFamily="18" charset="0"/>
              </a:rPr>
              <a:t>Mangalaraj</a:t>
            </a:r>
            <a:r>
              <a:rPr lang="en-GB" altLang="de-DE" sz="2000" dirty="0" bmk="">
                <a:ea typeface="Calibri" panose="020F0502020204030204" pitchFamily="34" charset="0"/>
                <a:cs typeface="Times New Roman" panose="02020603050405020304" pitchFamily="18" charset="0"/>
              </a:rPr>
              <a:t>, George (2005): Challenges of migrating to agile methodologies. In: </a:t>
            </a:r>
            <a:r>
              <a:rPr lang="en-GB" altLang="de-DE" sz="2000" i="1" dirty="0" err="1" bmk="">
                <a:ea typeface="Calibri" panose="020F0502020204030204" pitchFamily="34" charset="0"/>
                <a:cs typeface="Times New Roman" panose="02020603050405020304" pitchFamily="18" charset="0"/>
              </a:rPr>
              <a:t>Commun</a:t>
            </a:r>
            <a:r>
              <a:rPr lang="en-GB" altLang="de-DE" sz="2000" i="1" dirty="0" bmk="">
                <a:ea typeface="Calibri" panose="020F0502020204030204" pitchFamily="34" charset="0"/>
                <a:cs typeface="Times New Roman" panose="02020603050405020304" pitchFamily="18" charset="0"/>
              </a:rPr>
              <a:t>. ACM </a:t>
            </a:r>
            <a:r>
              <a:rPr lang="en-GB" altLang="de-DE" sz="2000" dirty="0" bmk="">
                <a:ea typeface="Calibri" panose="020F0502020204030204" pitchFamily="34" charset="0"/>
                <a:cs typeface="Times New Roman" panose="02020603050405020304" pitchFamily="18" charset="0"/>
              </a:rPr>
              <a:t>48 (5), S. 72–78. DOI: 10.1145/1060710.1060712.</a:t>
            </a:r>
          </a:p>
          <a:p>
            <a:r>
              <a:rPr lang="de-DE" sz="2000" dirty="0"/>
              <a:t>[10] </a:t>
            </a:r>
            <a:r>
              <a:rPr lang="en-GB" altLang="de-DE" sz="2000" dirty="0" bmk="">
                <a:ea typeface="Calibri" panose="020F0502020204030204" pitchFamily="34" charset="0"/>
                <a:cs typeface="Times New Roman" panose="02020603050405020304" pitchFamily="18" charset="0"/>
              </a:rPr>
              <a:t>STOICA, Marian; MIRCEA, </a:t>
            </a:r>
            <a:r>
              <a:rPr lang="en-GB" altLang="de-DE" sz="2000" dirty="0" err="1" bmk="">
                <a:ea typeface="Calibri" panose="020F0502020204030204" pitchFamily="34" charset="0"/>
                <a:cs typeface="Times New Roman" panose="02020603050405020304" pitchFamily="18" charset="0"/>
              </a:rPr>
              <a:t>Marinela</a:t>
            </a:r>
            <a:r>
              <a:rPr lang="en-GB" altLang="de-DE" sz="2000" dirty="0" bmk="">
                <a:ea typeface="Calibri" panose="020F0502020204030204" pitchFamily="34" charset="0"/>
                <a:cs typeface="Times New Roman" panose="02020603050405020304" pitchFamily="18" charset="0"/>
              </a:rPr>
              <a:t>; GHILIC-MICU, Bogdan (2013): Software Development: Agile vs. Traditional. </a:t>
            </a:r>
            <a:r>
              <a:rPr lang="de-DE" altLang="de-DE" sz="2000" dirty="0" bmk="">
                <a:ea typeface="Calibri" panose="020F0502020204030204" pitchFamily="34" charset="0"/>
                <a:cs typeface="Times New Roman" panose="02020603050405020304" pitchFamily="18" charset="0"/>
              </a:rPr>
              <a:t>In: </a:t>
            </a:r>
            <a:r>
              <a:rPr lang="de-DE" altLang="de-DE" sz="2000" i="1" dirty="0">
                <a:ea typeface="Calibri" panose="020F0502020204030204" pitchFamily="34" charset="0"/>
                <a:cs typeface="Times New Roman" panose="02020603050405020304" pitchFamily="18" charset="0"/>
              </a:rPr>
              <a:t>IE </a:t>
            </a:r>
            <a:r>
              <a:rPr lang="de-DE" altLang="de-DE" sz="2000" dirty="0">
                <a:ea typeface="Calibri" panose="020F0502020204030204" pitchFamily="34" charset="0"/>
                <a:cs typeface="Times New Roman" panose="02020603050405020304" pitchFamily="18" charset="0"/>
              </a:rPr>
              <a:t>17 (4/2013), S. 64–76. DOI: 10.12948/issn14531305/17.4.2013.06.</a:t>
            </a:r>
          </a:p>
          <a:p>
            <a:r>
              <a:rPr lang="de-DE" sz="2000" dirty="0"/>
              <a:t>[11] </a:t>
            </a:r>
            <a:r>
              <a:rPr lang="de-DE" sz="2000" dirty="0" err="1"/>
              <a:t>Torgeir</a:t>
            </a:r>
            <a:r>
              <a:rPr lang="de-DE" sz="2000" dirty="0"/>
              <a:t> </a:t>
            </a:r>
            <a:r>
              <a:rPr lang="de-DE" sz="2000" dirty="0" err="1"/>
              <a:t>Dingsøyr</a:t>
            </a:r>
            <a:r>
              <a:rPr lang="de-DE" sz="2000" dirty="0"/>
              <a:t>, </a:t>
            </a:r>
            <a:r>
              <a:rPr lang="de-DE" sz="2000" dirty="0" err="1"/>
              <a:t>Sridhar</a:t>
            </a:r>
            <a:r>
              <a:rPr lang="de-DE" sz="2000" dirty="0"/>
              <a:t> </a:t>
            </a:r>
            <a:r>
              <a:rPr lang="de-DE" sz="2000" dirty="0" err="1"/>
              <a:t>Nerur</a:t>
            </a:r>
            <a:r>
              <a:rPr lang="de-DE" sz="2000" dirty="0"/>
              <a:t>, </a:t>
            </a:r>
            <a:r>
              <a:rPr lang="de-DE" sz="2000" dirty="0" err="1"/>
              <a:t>VenuGopal</a:t>
            </a:r>
            <a:r>
              <a:rPr lang="de-DE" sz="2000" dirty="0"/>
              <a:t> </a:t>
            </a:r>
            <a:r>
              <a:rPr lang="de-DE" sz="2000" dirty="0" err="1"/>
              <a:t>Balijepally</a:t>
            </a:r>
            <a:r>
              <a:rPr lang="de-DE" sz="2000" dirty="0"/>
              <a:t>, and Nils </a:t>
            </a:r>
            <a:r>
              <a:rPr lang="de-DE" sz="2000" dirty="0" err="1"/>
              <a:t>Brede</a:t>
            </a:r>
            <a:r>
              <a:rPr lang="de-DE" sz="2000" dirty="0"/>
              <a:t> Moe. “A </a:t>
            </a:r>
            <a:r>
              <a:rPr lang="de-DE" sz="2000" dirty="0" err="1"/>
              <a:t>decade</a:t>
            </a:r>
            <a:r>
              <a:rPr lang="de-DE" sz="2000" dirty="0"/>
              <a:t> </a:t>
            </a:r>
            <a:r>
              <a:rPr lang="de-DE" sz="2000" dirty="0" err="1"/>
              <a:t>of</a:t>
            </a:r>
            <a:r>
              <a:rPr lang="de-DE" sz="2000" dirty="0"/>
              <a:t> agile </a:t>
            </a:r>
            <a:r>
              <a:rPr lang="de-DE" sz="2000" dirty="0" err="1"/>
              <a:t>methodologies</a:t>
            </a:r>
            <a:r>
              <a:rPr lang="de-DE" sz="2000" dirty="0"/>
              <a:t>: </a:t>
            </a:r>
            <a:r>
              <a:rPr lang="de-DE" sz="2000" dirty="0" err="1"/>
              <a:t>Towards</a:t>
            </a:r>
            <a:r>
              <a:rPr lang="de-DE" sz="2000" dirty="0"/>
              <a:t> </a:t>
            </a:r>
            <a:r>
              <a:rPr lang="de-DE" sz="2000" dirty="0" err="1"/>
              <a:t>explaining</a:t>
            </a:r>
            <a:r>
              <a:rPr lang="de-DE" sz="2000" dirty="0"/>
              <a:t> agile </a:t>
            </a:r>
            <a:r>
              <a:rPr lang="de-DE" sz="2000" dirty="0" err="1"/>
              <a:t>software</a:t>
            </a:r>
            <a:r>
              <a:rPr lang="de-DE" sz="2000" dirty="0"/>
              <a:t> </a:t>
            </a:r>
            <a:r>
              <a:rPr lang="de-DE" sz="2000" dirty="0" err="1"/>
              <a:t>development</a:t>
            </a:r>
            <a:r>
              <a:rPr lang="de-DE" sz="2000" dirty="0"/>
              <a:t>”. In: Journal </a:t>
            </a:r>
            <a:r>
              <a:rPr lang="de-DE" sz="2000" dirty="0" err="1"/>
              <a:t>of</a:t>
            </a:r>
            <a:r>
              <a:rPr lang="de-DE" sz="2000" dirty="0"/>
              <a:t> Systems and Software 85.6 (2012), pp. 1213–1221</a:t>
            </a:r>
          </a:p>
          <a:p>
            <a:endParaRPr lang="en-GB" altLang="de-DE" sz="2000" dirty="0" bmk="">
              <a:ea typeface="Calibri" panose="020F0502020204030204" pitchFamily="34" charset="0"/>
              <a:cs typeface="Times New Roman" panose="02020603050405020304" pitchFamily="18" charset="0"/>
            </a:endParaRPr>
          </a:p>
          <a:p>
            <a:endParaRPr lang="de-DE" sz="2000" dirty="0"/>
          </a:p>
        </p:txBody>
      </p:sp>
      <p:sp>
        <p:nvSpPr>
          <p:cNvPr id="4" name="Datumsplatzhalter 3">
            <a:extLst>
              <a:ext uri="{FF2B5EF4-FFF2-40B4-BE49-F238E27FC236}">
                <a16:creationId xmlns:a16="http://schemas.microsoft.com/office/drawing/2014/main" id="{04C9A78D-D0EB-4EAF-9E1E-EDC92CB07D24}"/>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0FB4A432-425D-4A8F-9B9C-2B314F9A75B3}"/>
              </a:ext>
            </a:extLst>
          </p:cNvPr>
          <p:cNvSpPr>
            <a:spLocks noGrp="1"/>
          </p:cNvSpPr>
          <p:nvPr>
            <p:ph type="sldNum" sz="quarter" idx="12"/>
          </p:nvPr>
        </p:nvSpPr>
        <p:spPr/>
        <p:txBody>
          <a:bodyPr/>
          <a:lstStyle/>
          <a:p>
            <a:pPr>
              <a:defRPr/>
            </a:pPr>
            <a:fld id="{E201E5CB-5EE0-4EA4-87FF-7D8A79A61969}" type="slidenum">
              <a:rPr lang="de-DE" smtClean="0"/>
              <a:pPr>
                <a:defRPr/>
              </a:pPr>
              <a:t>34</a:t>
            </a:fld>
            <a:endParaRPr lang="de-DE" dirty="0"/>
          </a:p>
        </p:txBody>
      </p:sp>
      <p:sp>
        <p:nvSpPr>
          <p:cNvPr id="8" name="Titel 2">
            <a:extLst>
              <a:ext uri="{FF2B5EF4-FFF2-40B4-BE49-F238E27FC236}">
                <a16:creationId xmlns:a16="http://schemas.microsoft.com/office/drawing/2014/main" id="{70385DD6-D9D5-4803-A629-3B6C0C4D8520}"/>
              </a:ext>
            </a:extLst>
          </p:cNvPr>
          <p:cNvSpPr>
            <a:spLocks noGrp="1"/>
          </p:cNvSpPr>
          <p:nvPr>
            <p:ph type="title"/>
          </p:nvPr>
        </p:nvSpPr>
        <p:spPr>
          <a:xfrm>
            <a:off x="334437" y="44452"/>
            <a:ext cx="10586099" cy="720725"/>
          </a:xfrm>
        </p:spPr>
        <p:txBody>
          <a:bodyPr/>
          <a:lstStyle/>
          <a:p>
            <a:r>
              <a:rPr lang="de-DE" dirty="0">
                <a:solidFill>
                  <a:schemeClr val="tx1"/>
                </a:solidFill>
              </a:rPr>
              <a:t>References</a:t>
            </a:r>
            <a:endParaRPr lang="de-DE" dirty="0"/>
          </a:p>
        </p:txBody>
      </p:sp>
      <p:sp>
        <p:nvSpPr>
          <p:cNvPr id="7" name="Fußzeilenplatzhalter 4">
            <a:extLst>
              <a:ext uri="{FF2B5EF4-FFF2-40B4-BE49-F238E27FC236}">
                <a16:creationId xmlns:a16="http://schemas.microsoft.com/office/drawing/2014/main" id="{33C02EA9-B0D4-4E06-8B4F-84FC13353A6B}"/>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497510353"/>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Melisa Uluer</a:t>
            </a:r>
          </a:p>
        </p:txBody>
      </p:sp>
      <p:sp>
        <p:nvSpPr>
          <p:cNvPr id="19" name="Textplatzhalter 18"/>
          <p:cNvSpPr>
            <a:spLocks noGrp="1"/>
          </p:cNvSpPr>
          <p:nvPr>
            <p:ph type="body" sz="quarter" idx="15"/>
          </p:nvPr>
        </p:nvSpPr>
        <p:spPr>
          <a:xfrm>
            <a:off x="2207568" y="5445224"/>
            <a:ext cx="1293429" cy="133350"/>
          </a:xfrm>
        </p:spPr>
        <p:txBody>
          <a:bodyPr/>
          <a:lstStyle/>
          <a:p>
            <a:r>
              <a:rPr lang="en-AU" dirty="0"/>
              <a:t>17132</a:t>
            </a:r>
          </a:p>
        </p:txBody>
      </p:sp>
      <p:sp>
        <p:nvSpPr>
          <p:cNvPr id="20" name="Textplatzhalter 19"/>
          <p:cNvSpPr>
            <a:spLocks noGrp="1"/>
          </p:cNvSpPr>
          <p:nvPr>
            <p:ph type="body" sz="quarter" idx="16"/>
          </p:nvPr>
        </p:nvSpPr>
        <p:spPr>
          <a:xfrm>
            <a:off x="1159115" y="5932082"/>
            <a:ext cx="2452083" cy="131762"/>
          </a:xfrm>
        </p:spPr>
        <p:txBody>
          <a:bodyPr/>
          <a:lstStyle/>
          <a:p>
            <a:r>
              <a:rPr lang="en-AU" dirty="0"/>
              <a:t>melisa.uluer@tum.de</a:t>
            </a:r>
          </a:p>
        </p:txBody>
      </p:sp>
      <p:sp>
        <p:nvSpPr>
          <p:cNvPr id="21" name="Inhaltsplatzhalter 20"/>
          <p:cNvSpPr>
            <a:spLocks noGrp="1"/>
          </p:cNvSpPr>
          <p:nvPr>
            <p:ph sz="quarter" idx="18"/>
          </p:nvPr>
        </p:nvSpPr>
        <p:spPr/>
        <p:txBody>
          <a:bodyPr/>
          <a:lstStyle/>
          <a:p>
            <a:r>
              <a:rPr lang="en-AU"/>
              <a:t> </a:t>
            </a:r>
            <a:endParaRPr lang="en-AU" dirty="0"/>
          </a:p>
        </p:txBody>
      </p:sp>
    </p:spTree>
    <p:extLst>
      <p:ext uri="{BB962C8B-B14F-4D97-AF65-F5344CB8AC3E}">
        <p14:creationId xmlns:p14="http://schemas.microsoft.com/office/powerpoint/2010/main" val="16276200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4EF6BCD-8AA0-44C0-A44C-E91B26F3BB6D}"/>
              </a:ext>
            </a:extLst>
          </p:cNvPr>
          <p:cNvSpPr>
            <a:spLocks noGrp="1"/>
          </p:cNvSpPr>
          <p:nvPr>
            <p:ph type="title"/>
          </p:nvPr>
        </p:nvSpPr>
        <p:spPr>
          <a:xfrm>
            <a:off x="4090134" y="2564904"/>
            <a:ext cx="10586099" cy="720725"/>
          </a:xfrm>
        </p:spPr>
        <p:txBody>
          <a:bodyPr/>
          <a:lstStyle/>
          <a:p>
            <a:r>
              <a:rPr lang="de-DE" dirty="0"/>
              <a:t>BACKUP SLIDES</a:t>
            </a:r>
          </a:p>
        </p:txBody>
      </p:sp>
      <p:sp>
        <p:nvSpPr>
          <p:cNvPr id="4" name="Datumsplatzhalter 3">
            <a:extLst>
              <a:ext uri="{FF2B5EF4-FFF2-40B4-BE49-F238E27FC236}">
                <a16:creationId xmlns:a16="http://schemas.microsoft.com/office/drawing/2014/main" id="{47CB0B44-3812-4EA6-B1EF-C47006787D2D}"/>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AC6F332D-F826-47F1-B77D-9134B2233117}"/>
              </a:ext>
            </a:extLst>
          </p:cNvPr>
          <p:cNvSpPr>
            <a:spLocks noGrp="1"/>
          </p:cNvSpPr>
          <p:nvPr>
            <p:ph type="sldNum" sz="quarter" idx="12"/>
          </p:nvPr>
        </p:nvSpPr>
        <p:spPr/>
        <p:txBody>
          <a:bodyPr/>
          <a:lstStyle/>
          <a:p>
            <a:pPr>
              <a:defRPr/>
            </a:pPr>
            <a:fld id="{E201E5CB-5EE0-4EA4-87FF-7D8A79A61969}" type="slidenum">
              <a:rPr lang="de-DE" smtClean="0"/>
              <a:pPr>
                <a:defRPr/>
              </a:pPr>
              <a:t>36</a:t>
            </a:fld>
            <a:endParaRPr lang="de-DE" dirty="0"/>
          </a:p>
        </p:txBody>
      </p:sp>
      <p:sp>
        <p:nvSpPr>
          <p:cNvPr id="8" name="Fußzeilenplatzhalter 4">
            <a:extLst>
              <a:ext uri="{FF2B5EF4-FFF2-40B4-BE49-F238E27FC236}">
                <a16:creationId xmlns:a16="http://schemas.microsoft.com/office/drawing/2014/main" id="{1BFC37C2-B209-4AEE-A4B9-10201F4542BE}"/>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14921792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0E6F6F3-65A2-7E4B-81C1-BE2AD08756A8}"/>
              </a:ext>
            </a:extLst>
          </p:cNvPr>
          <p:cNvSpPr>
            <a:spLocks noGrp="1"/>
          </p:cNvSpPr>
          <p:nvPr>
            <p:ph type="title"/>
          </p:nvPr>
        </p:nvSpPr>
        <p:spPr>
          <a:xfrm>
            <a:off x="334437" y="44452"/>
            <a:ext cx="10586099" cy="720725"/>
          </a:xfrm>
        </p:spPr>
        <p:txBody>
          <a:bodyPr/>
          <a:lstStyle/>
          <a:p>
            <a:r>
              <a:rPr lang="de-DE" dirty="0"/>
              <a:t>Timeline</a:t>
            </a:r>
          </a:p>
        </p:txBody>
      </p:sp>
      <p:sp>
        <p:nvSpPr>
          <p:cNvPr id="4" name="Datumsplatzhalter 3">
            <a:extLst>
              <a:ext uri="{FF2B5EF4-FFF2-40B4-BE49-F238E27FC236}">
                <a16:creationId xmlns:a16="http://schemas.microsoft.com/office/drawing/2014/main" id="{C7102151-F789-104E-A144-21FDEB4A65F8}"/>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1295376E-21A4-9E4C-BEC1-82CC6BF11072}"/>
              </a:ext>
            </a:extLst>
          </p:cNvPr>
          <p:cNvSpPr>
            <a:spLocks noGrp="1"/>
          </p:cNvSpPr>
          <p:nvPr>
            <p:ph type="sldNum" sz="quarter" idx="12"/>
          </p:nvPr>
        </p:nvSpPr>
        <p:spPr/>
        <p:txBody>
          <a:bodyPr/>
          <a:lstStyle/>
          <a:p>
            <a:pPr>
              <a:defRPr/>
            </a:pPr>
            <a:fld id="{E201E5CB-5EE0-4EA4-87FF-7D8A79A61969}" type="slidenum">
              <a:rPr lang="de-DE" smtClean="0"/>
              <a:pPr>
                <a:defRPr/>
              </a:pPr>
              <a:t>37</a:t>
            </a:fld>
            <a:endParaRPr lang="de-DE" dirty="0"/>
          </a:p>
        </p:txBody>
      </p:sp>
      <p:sp>
        <p:nvSpPr>
          <p:cNvPr id="59" name="Rectangle 14">
            <a:extLst>
              <a:ext uri="{FF2B5EF4-FFF2-40B4-BE49-F238E27FC236}">
                <a16:creationId xmlns:a16="http://schemas.microsoft.com/office/drawing/2014/main" id="{14C36DB2-9D2F-E947-9328-AB5C6E232128}"/>
              </a:ext>
            </a:extLst>
          </p:cNvPr>
          <p:cNvSpPr/>
          <p:nvPr/>
        </p:nvSpPr>
        <p:spPr>
          <a:xfrm>
            <a:off x="567071" y="2491847"/>
            <a:ext cx="2514651" cy="382772"/>
          </a:xfrm>
          <a:prstGeom prst="rect">
            <a:avLst/>
          </a:prstGeom>
          <a:solidFill>
            <a:srgbClr val="FFFFFF">
              <a:lumMod val="95000"/>
            </a:srgbClr>
          </a:solidFill>
          <a:ln w="12700" cap="flat" cmpd="sng" algn="ctr">
            <a:no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343941"/>
                </a:solidFill>
                <a:latin typeface="Source Sans Pro" charset="0"/>
                <a:ea typeface="Source Sans Pro" charset="0"/>
                <a:cs typeface="Source Sans Pro" charset="0"/>
              </a:rPr>
              <a:t>Literature Review</a:t>
            </a:r>
            <a:endParaRPr kumimoji="0" lang="en-US" sz="14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60" name="Rectangle 1">
            <a:extLst>
              <a:ext uri="{FF2B5EF4-FFF2-40B4-BE49-F238E27FC236}">
                <a16:creationId xmlns:a16="http://schemas.microsoft.com/office/drawing/2014/main" id="{038D7A28-8686-F945-8BB6-1040256AE8F8}"/>
              </a:ext>
            </a:extLst>
          </p:cNvPr>
          <p:cNvSpPr/>
          <p:nvPr/>
        </p:nvSpPr>
        <p:spPr>
          <a:xfrm>
            <a:off x="3090042" y="2447121"/>
            <a:ext cx="477932" cy="477932"/>
          </a:xfrm>
          <a:prstGeom prst="rect">
            <a:avLst/>
          </a:prstGeom>
          <a:solidFill>
            <a:srgbClr val="64B5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64" name="Rectangle 28">
            <a:extLst>
              <a:ext uri="{FF2B5EF4-FFF2-40B4-BE49-F238E27FC236}">
                <a16:creationId xmlns:a16="http://schemas.microsoft.com/office/drawing/2014/main" id="{AD349C03-5A8E-9E4B-9FE7-53EC144F3928}"/>
              </a:ext>
            </a:extLst>
          </p:cNvPr>
          <p:cNvSpPr/>
          <p:nvPr/>
        </p:nvSpPr>
        <p:spPr>
          <a:xfrm>
            <a:off x="567071" y="3161672"/>
            <a:ext cx="2514651" cy="382772"/>
          </a:xfrm>
          <a:prstGeom prst="rect">
            <a:avLst/>
          </a:prstGeom>
          <a:solidFill>
            <a:srgbClr val="FFFFFF">
              <a:lumMod val="95000"/>
            </a:srgbClr>
          </a:solidFill>
          <a:ln w="12700" cap="flat" cmpd="sng" algn="ctr">
            <a:no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343941"/>
                </a:solidFill>
                <a:latin typeface="Source Sans Pro" charset="0"/>
                <a:ea typeface="Source Sans Pro" charset="0"/>
                <a:cs typeface="Source Sans Pro" charset="0"/>
              </a:rPr>
              <a:t>Prepare and conduct Interviews</a:t>
            </a:r>
            <a:endParaRPr kumimoji="0" lang="en-US" sz="14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65" name="Rectangle 29">
            <a:extLst>
              <a:ext uri="{FF2B5EF4-FFF2-40B4-BE49-F238E27FC236}">
                <a16:creationId xmlns:a16="http://schemas.microsoft.com/office/drawing/2014/main" id="{0C61F7CE-3399-FA41-9D1F-1217B683E988}"/>
              </a:ext>
            </a:extLst>
          </p:cNvPr>
          <p:cNvSpPr/>
          <p:nvPr/>
        </p:nvSpPr>
        <p:spPr>
          <a:xfrm>
            <a:off x="3090042" y="3116946"/>
            <a:ext cx="477932" cy="477932"/>
          </a:xfrm>
          <a:prstGeom prst="rect">
            <a:avLst/>
          </a:prstGeom>
          <a:solidFill>
            <a:srgbClr val="2196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66" name="Rectangle 32">
            <a:extLst>
              <a:ext uri="{FF2B5EF4-FFF2-40B4-BE49-F238E27FC236}">
                <a16:creationId xmlns:a16="http://schemas.microsoft.com/office/drawing/2014/main" id="{9923DD46-49A1-1A46-A522-F481F67A8505}"/>
              </a:ext>
            </a:extLst>
          </p:cNvPr>
          <p:cNvSpPr/>
          <p:nvPr/>
        </p:nvSpPr>
        <p:spPr>
          <a:xfrm>
            <a:off x="558512" y="3929823"/>
            <a:ext cx="2514651" cy="382772"/>
          </a:xfrm>
          <a:prstGeom prst="rect">
            <a:avLst/>
          </a:prstGeom>
          <a:solidFill>
            <a:srgbClr val="FFFFFF">
              <a:lumMod val="95000"/>
            </a:srgbClr>
          </a:solidFill>
          <a:ln w="12700" cap="flat" cmpd="sng" algn="ctr">
            <a:no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sz="1400" b="1" kern="0" dirty="0">
                <a:solidFill>
                  <a:srgbClr val="343941"/>
                </a:solidFill>
                <a:latin typeface="Source Sans Pro" charset="0"/>
                <a:ea typeface="Source Sans Pro" charset="0"/>
                <a:cs typeface="Source Sans Pro" charset="0"/>
              </a:rPr>
              <a:t>Data Analysis</a:t>
            </a:r>
            <a:endParaRPr kumimoji="0" lang="en-US" sz="14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67" name="Rectangle 33">
            <a:extLst>
              <a:ext uri="{FF2B5EF4-FFF2-40B4-BE49-F238E27FC236}">
                <a16:creationId xmlns:a16="http://schemas.microsoft.com/office/drawing/2014/main" id="{7B14226D-3798-B747-9657-8586A9A4630B}"/>
              </a:ext>
            </a:extLst>
          </p:cNvPr>
          <p:cNvSpPr/>
          <p:nvPr/>
        </p:nvSpPr>
        <p:spPr>
          <a:xfrm>
            <a:off x="3081483" y="3885097"/>
            <a:ext cx="477932" cy="477932"/>
          </a:xfrm>
          <a:prstGeom prst="rect">
            <a:avLst/>
          </a:prstGeom>
          <a:solidFill>
            <a:srgbClr val="1E88E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80" name="Rectangle 54">
            <a:extLst>
              <a:ext uri="{FF2B5EF4-FFF2-40B4-BE49-F238E27FC236}">
                <a16:creationId xmlns:a16="http://schemas.microsoft.com/office/drawing/2014/main" id="{23F81F5F-2017-A44B-A694-AD5DE0F2E703}"/>
              </a:ext>
            </a:extLst>
          </p:cNvPr>
          <p:cNvSpPr/>
          <p:nvPr/>
        </p:nvSpPr>
        <p:spPr>
          <a:xfrm>
            <a:off x="3793243" y="1912210"/>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Sep</a:t>
            </a:r>
          </a:p>
        </p:txBody>
      </p:sp>
      <p:sp>
        <p:nvSpPr>
          <p:cNvPr id="92" name="Rectangle 72">
            <a:extLst>
              <a:ext uri="{FF2B5EF4-FFF2-40B4-BE49-F238E27FC236}">
                <a16:creationId xmlns:a16="http://schemas.microsoft.com/office/drawing/2014/main" id="{C15F02F8-A116-9F4E-BB01-B7C70A1F1BC9}"/>
              </a:ext>
            </a:extLst>
          </p:cNvPr>
          <p:cNvSpPr/>
          <p:nvPr/>
        </p:nvSpPr>
        <p:spPr>
          <a:xfrm>
            <a:off x="4343537" y="2672509"/>
            <a:ext cx="2544550" cy="97280"/>
          </a:xfrm>
          <a:prstGeom prst="rect">
            <a:avLst/>
          </a:prstGeom>
          <a:solidFill>
            <a:srgbClr val="64B5F6"/>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94" name="Rectangle 74">
            <a:extLst>
              <a:ext uri="{FF2B5EF4-FFF2-40B4-BE49-F238E27FC236}">
                <a16:creationId xmlns:a16="http://schemas.microsoft.com/office/drawing/2014/main" id="{8B6487ED-1955-2547-927E-0A27174E206F}"/>
              </a:ext>
            </a:extLst>
          </p:cNvPr>
          <p:cNvSpPr/>
          <p:nvPr/>
        </p:nvSpPr>
        <p:spPr>
          <a:xfrm>
            <a:off x="5933181" y="3307871"/>
            <a:ext cx="3883327" cy="81235"/>
          </a:xfrm>
          <a:prstGeom prst="rect">
            <a:avLst/>
          </a:prstGeom>
          <a:solidFill>
            <a:srgbClr val="2196F3"/>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95" name="Rectangle 75">
            <a:extLst>
              <a:ext uri="{FF2B5EF4-FFF2-40B4-BE49-F238E27FC236}">
                <a16:creationId xmlns:a16="http://schemas.microsoft.com/office/drawing/2014/main" id="{3E515EE6-6BFA-1849-94CF-8DABB30096E7}"/>
              </a:ext>
            </a:extLst>
          </p:cNvPr>
          <p:cNvSpPr/>
          <p:nvPr/>
        </p:nvSpPr>
        <p:spPr>
          <a:xfrm>
            <a:off x="7082080" y="4067404"/>
            <a:ext cx="3278508" cy="81235"/>
          </a:xfrm>
          <a:prstGeom prst="rect">
            <a:avLst/>
          </a:prstGeom>
          <a:solidFill>
            <a:srgbClr val="1E88E5"/>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96" name="Rectangle 76">
            <a:extLst>
              <a:ext uri="{FF2B5EF4-FFF2-40B4-BE49-F238E27FC236}">
                <a16:creationId xmlns:a16="http://schemas.microsoft.com/office/drawing/2014/main" id="{9239A79F-F6CF-EE43-AF06-114FDC75EEEE}"/>
              </a:ext>
            </a:extLst>
          </p:cNvPr>
          <p:cNvSpPr/>
          <p:nvPr/>
        </p:nvSpPr>
        <p:spPr>
          <a:xfrm>
            <a:off x="6007170" y="4794006"/>
            <a:ext cx="4912682" cy="81235"/>
          </a:xfrm>
          <a:prstGeom prst="rect">
            <a:avLst/>
          </a:prstGeom>
          <a:solidFill>
            <a:srgbClr val="1976D2"/>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endParaRPr>
          </a:p>
        </p:txBody>
      </p:sp>
      <p:sp>
        <p:nvSpPr>
          <p:cNvPr id="105" name="Rectangle 54">
            <a:extLst>
              <a:ext uri="{FF2B5EF4-FFF2-40B4-BE49-F238E27FC236}">
                <a16:creationId xmlns:a16="http://schemas.microsoft.com/office/drawing/2014/main" id="{71B5CBF3-AAC7-8D49-BA7D-E6467E13DD77}"/>
              </a:ext>
            </a:extLst>
          </p:cNvPr>
          <p:cNvSpPr/>
          <p:nvPr/>
        </p:nvSpPr>
        <p:spPr>
          <a:xfrm>
            <a:off x="4891272" y="1912210"/>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Oct</a:t>
            </a:r>
          </a:p>
        </p:txBody>
      </p:sp>
      <p:sp>
        <p:nvSpPr>
          <p:cNvPr id="106" name="Rectangle 54">
            <a:extLst>
              <a:ext uri="{FF2B5EF4-FFF2-40B4-BE49-F238E27FC236}">
                <a16:creationId xmlns:a16="http://schemas.microsoft.com/office/drawing/2014/main" id="{9C324A64-43EB-FF4A-965F-560134522577}"/>
              </a:ext>
            </a:extLst>
          </p:cNvPr>
          <p:cNvSpPr/>
          <p:nvPr/>
        </p:nvSpPr>
        <p:spPr>
          <a:xfrm>
            <a:off x="5989301" y="1912210"/>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Nov</a:t>
            </a:r>
          </a:p>
        </p:txBody>
      </p:sp>
      <p:sp>
        <p:nvSpPr>
          <p:cNvPr id="107" name="Rectangle 54">
            <a:extLst>
              <a:ext uri="{FF2B5EF4-FFF2-40B4-BE49-F238E27FC236}">
                <a16:creationId xmlns:a16="http://schemas.microsoft.com/office/drawing/2014/main" id="{CC0CD69F-D02A-3845-97D0-AA262D86C40C}"/>
              </a:ext>
            </a:extLst>
          </p:cNvPr>
          <p:cNvSpPr/>
          <p:nvPr/>
        </p:nvSpPr>
        <p:spPr>
          <a:xfrm>
            <a:off x="7087330" y="1912210"/>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Dec</a:t>
            </a:r>
          </a:p>
        </p:txBody>
      </p:sp>
      <p:sp>
        <p:nvSpPr>
          <p:cNvPr id="108" name="Rectangle 54">
            <a:extLst>
              <a:ext uri="{FF2B5EF4-FFF2-40B4-BE49-F238E27FC236}">
                <a16:creationId xmlns:a16="http://schemas.microsoft.com/office/drawing/2014/main" id="{BED5B5A8-8D15-2747-B987-A8DC8721672F}"/>
              </a:ext>
            </a:extLst>
          </p:cNvPr>
          <p:cNvSpPr/>
          <p:nvPr/>
        </p:nvSpPr>
        <p:spPr>
          <a:xfrm>
            <a:off x="8185359" y="1912210"/>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Jan</a:t>
            </a:r>
          </a:p>
        </p:txBody>
      </p:sp>
      <p:sp>
        <p:nvSpPr>
          <p:cNvPr id="109" name="Rectangle 54">
            <a:extLst>
              <a:ext uri="{FF2B5EF4-FFF2-40B4-BE49-F238E27FC236}">
                <a16:creationId xmlns:a16="http://schemas.microsoft.com/office/drawing/2014/main" id="{2F58099D-4B0F-9D43-9D15-73D81148EBBB}"/>
              </a:ext>
            </a:extLst>
          </p:cNvPr>
          <p:cNvSpPr/>
          <p:nvPr/>
        </p:nvSpPr>
        <p:spPr>
          <a:xfrm>
            <a:off x="9288251" y="1912210"/>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Feb</a:t>
            </a:r>
          </a:p>
        </p:txBody>
      </p:sp>
      <p:cxnSp>
        <p:nvCxnSpPr>
          <p:cNvPr id="112" name="Gerade Verbindung 111">
            <a:extLst>
              <a:ext uri="{FF2B5EF4-FFF2-40B4-BE49-F238E27FC236}">
                <a16:creationId xmlns:a16="http://schemas.microsoft.com/office/drawing/2014/main" id="{3DD43C5B-E085-6244-890F-1F80A452E5C0}"/>
              </a:ext>
            </a:extLst>
          </p:cNvPr>
          <p:cNvCxnSpPr>
            <a:cxnSpLocks/>
            <a:stCxn id="80" idx="2"/>
            <a:endCxn id="116" idx="0"/>
          </p:cNvCxnSpPr>
          <p:nvPr/>
        </p:nvCxnSpPr>
        <p:spPr bwMode="auto">
          <a:xfrm flipH="1">
            <a:off x="4331648" y="2294982"/>
            <a:ext cx="3" cy="3606588"/>
          </a:xfrm>
          <a:prstGeom prst="line">
            <a:avLst/>
          </a:prstGeom>
          <a:ln>
            <a:headEnd type="none" w="med" len="med"/>
            <a:tailEnd type="none"/>
          </a:ln>
        </p:spPr>
        <p:style>
          <a:lnRef idx="1">
            <a:schemeClr val="accent4"/>
          </a:lnRef>
          <a:fillRef idx="0">
            <a:schemeClr val="accent4"/>
          </a:fillRef>
          <a:effectRef idx="0">
            <a:schemeClr val="accent4"/>
          </a:effectRef>
          <a:fontRef idx="minor">
            <a:schemeClr val="tx1"/>
          </a:fontRef>
        </p:style>
      </p:cxnSp>
      <p:cxnSp>
        <p:nvCxnSpPr>
          <p:cNvPr id="114" name="Gerade Verbindung 113">
            <a:extLst>
              <a:ext uri="{FF2B5EF4-FFF2-40B4-BE49-F238E27FC236}">
                <a16:creationId xmlns:a16="http://schemas.microsoft.com/office/drawing/2014/main" id="{68570240-E2DD-3140-86FF-D96D1B355768}"/>
              </a:ext>
            </a:extLst>
          </p:cNvPr>
          <p:cNvCxnSpPr>
            <a:cxnSpLocks/>
          </p:cNvCxnSpPr>
          <p:nvPr/>
        </p:nvCxnSpPr>
        <p:spPr bwMode="auto">
          <a:xfrm flipH="1">
            <a:off x="10899667" y="2290824"/>
            <a:ext cx="20200" cy="3597305"/>
          </a:xfrm>
          <a:prstGeom prst="line">
            <a:avLst/>
          </a:prstGeom>
          <a:ln>
            <a:headEnd type="none" w="med" len="med"/>
            <a:tailEnd type="none"/>
          </a:ln>
        </p:spPr>
        <p:style>
          <a:lnRef idx="1">
            <a:schemeClr val="accent4"/>
          </a:lnRef>
          <a:fillRef idx="0">
            <a:schemeClr val="accent4"/>
          </a:fillRef>
          <a:effectRef idx="0">
            <a:schemeClr val="accent4"/>
          </a:effectRef>
          <a:fontRef idx="minor">
            <a:schemeClr val="tx1"/>
          </a:fontRef>
        </p:style>
      </p:cxnSp>
      <p:sp>
        <p:nvSpPr>
          <p:cNvPr id="116" name="Textfeld 115">
            <a:extLst>
              <a:ext uri="{FF2B5EF4-FFF2-40B4-BE49-F238E27FC236}">
                <a16:creationId xmlns:a16="http://schemas.microsoft.com/office/drawing/2014/main" id="{13B9EEC4-FB25-F146-98F4-E1C5CC616D56}"/>
              </a:ext>
            </a:extLst>
          </p:cNvPr>
          <p:cNvSpPr txBox="1"/>
          <p:nvPr/>
        </p:nvSpPr>
        <p:spPr>
          <a:xfrm>
            <a:off x="3562046" y="5901570"/>
            <a:ext cx="1539204"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de-DE" sz="1100" dirty="0" err="1">
                <a:latin typeface="Arial" pitchFamily="34" charset="0"/>
              </a:rPr>
              <a:t>official</a:t>
            </a:r>
            <a:r>
              <a:rPr lang="de-DE" sz="1100" dirty="0">
                <a:latin typeface="Arial" pitchFamily="34" charset="0"/>
              </a:rPr>
              <a:t> </a:t>
            </a:r>
            <a:r>
              <a:rPr lang="de-DE" sz="1100" dirty="0" err="1">
                <a:latin typeface="Arial" pitchFamily="34" charset="0"/>
              </a:rPr>
              <a:t>start</a:t>
            </a:r>
            <a:endParaRPr lang="de-DE" sz="1100" dirty="0">
              <a:latin typeface="Arial" pitchFamily="34" charset="0"/>
            </a:endParaRPr>
          </a:p>
          <a:p>
            <a:pPr algn="ctr"/>
            <a:r>
              <a:rPr lang="de-DE" sz="1100" dirty="0">
                <a:latin typeface="Arial" pitchFamily="34" charset="0"/>
              </a:rPr>
              <a:t>15th September 2019</a:t>
            </a:r>
          </a:p>
        </p:txBody>
      </p:sp>
      <p:sp>
        <p:nvSpPr>
          <p:cNvPr id="117" name="Textfeld 116">
            <a:extLst>
              <a:ext uri="{FF2B5EF4-FFF2-40B4-BE49-F238E27FC236}">
                <a16:creationId xmlns:a16="http://schemas.microsoft.com/office/drawing/2014/main" id="{8419B948-922B-BD43-8ED8-74BE7712DD96}"/>
              </a:ext>
            </a:extLst>
          </p:cNvPr>
          <p:cNvSpPr txBox="1"/>
          <p:nvPr/>
        </p:nvSpPr>
        <p:spPr>
          <a:xfrm>
            <a:off x="10279144" y="5896928"/>
            <a:ext cx="1241045"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de-DE" sz="1100" dirty="0" err="1">
                <a:latin typeface="Arial" pitchFamily="34" charset="0"/>
              </a:rPr>
              <a:t>official</a:t>
            </a:r>
            <a:r>
              <a:rPr lang="de-DE" sz="1100" dirty="0">
                <a:latin typeface="Arial" pitchFamily="34" charset="0"/>
              </a:rPr>
              <a:t> end</a:t>
            </a:r>
          </a:p>
          <a:p>
            <a:pPr algn="ctr"/>
            <a:r>
              <a:rPr lang="de-DE" sz="1100" dirty="0">
                <a:latin typeface="Arial" pitchFamily="34" charset="0"/>
              </a:rPr>
              <a:t>15th March 2020</a:t>
            </a:r>
          </a:p>
        </p:txBody>
      </p:sp>
      <p:pic>
        <p:nvPicPr>
          <p:cNvPr id="119" name="Grafik 118">
            <a:extLst>
              <a:ext uri="{FF2B5EF4-FFF2-40B4-BE49-F238E27FC236}">
                <a16:creationId xmlns:a16="http://schemas.microsoft.com/office/drawing/2014/main" id="{B8390A17-5074-654C-8FA1-D6FAD52C108F}"/>
              </a:ext>
            </a:extLst>
          </p:cNvPr>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160989" y="2527674"/>
            <a:ext cx="327718" cy="327718"/>
          </a:xfrm>
          <a:prstGeom prst="rect">
            <a:avLst/>
          </a:prstGeom>
        </p:spPr>
      </p:pic>
      <p:pic>
        <p:nvPicPr>
          <p:cNvPr id="121" name="Grafik 120">
            <a:extLst>
              <a:ext uri="{FF2B5EF4-FFF2-40B4-BE49-F238E27FC236}">
                <a16:creationId xmlns:a16="http://schemas.microsoft.com/office/drawing/2014/main" id="{12FF4D75-5883-B641-B9F3-1F1FE16A50CC}"/>
              </a:ext>
            </a:extLst>
          </p:cNvPr>
          <p:cNvPicPr>
            <a:picLocks noChangeAspect="1"/>
          </p:cNvPicPr>
          <p:nvPr/>
        </p:nvPicPr>
        <p:blipFill>
          <a:blip r:embed="rId4"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163386" y="3182772"/>
            <a:ext cx="346279" cy="346279"/>
          </a:xfrm>
          <a:prstGeom prst="rect">
            <a:avLst/>
          </a:prstGeom>
        </p:spPr>
      </p:pic>
      <p:pic>
        <p:nvPicPr>
          <p:cNvPr id="122" name="Grafik 121">
            <a:extLst>
              <a:ext uri="{FF2B5EF4-FFF2-40B4-BE49-F238E27FC236}">
                <a16:creationId xmlns:a16="http://schemas.microsoft.com/office/drawing/2014/main" id="{D271CF2E-FA24-1F4E-9DBF-BDCF5908CE6E}"/>
              </a:ext>
            </a:extLst>
          </p:cNvPr>
          <p:cNvPicPr>
            <a:picLocks noChangeAspect="1"/>
          </p:cNvPicPr>
          <p:nvPr/>
        </p:nvPicPr>
        <p:blipFill>
          <a:blip r:embed="rId3" cstate="print">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152430" y="3942807"/>
            <a:ext cx="327718" cy="327718"/>
          </a:xfrm>
          <a:prstGeom prst="rect">
            <a:avLst/>
          </a:prstGeom>
        </p:spPr>
      </p:pic>
      <p:sp>
        <p:nvSpPr>
          <p:cNvPr id="39" name="Rectangle 36">
            <a:extLst>
              <a:ext uri="{FF2B5EF4-FFF2-40B4-BE49-F238E27FC236}">
                <a16:creationId xmlns:a16="http://schemas.microsoft.com/office/drawing/2014/main" id="{5FB687F7-6E9C-624A-9D8B-70F3489E40F9}"/>
              </a:ext>
            </a:extLst>
          </p:cNvPr>
          <p:cNvSpPr/>
          <p:nvPr/>
        </p:nvSpPr>
        <p:spPr>
          <a:xfrm>
            <a:off x="558512" y="4630038"/>
            <a:ext cx="2514651" cy="382772"/>
          </a:xfrm>
          <a:prstGeom prst="rect">
            <a:avLst/>
          </a:prstGeom>
          <a:solidFill>
            <a:srgbClr val="FFFFFF">
              <a:lumMod val="95000"/>
            </a:srgbClr>
          </a:solidFill>
          <a:ln w="12700" cap="flat" cmpd="sng" algn="ctr">
            <a:noFill/>
            <a:prstDash val="solid"/>
            <a:miter lim="800000"/>
          </a:ln>
          <a:effectLst/>
        </p:spPr>
        <p:txBody>
          <a:bodyPr lIns="180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Writing </a:t>
            </a:r>
            <a:r>
              <a:rPr lang="en-US" sz="1400" b="1" kern="0" dirty="0">
                <a:solidFill>
                  <a:srgbClr val="343941"/>
                </a:solidFill>
                <a:latin typeface="Source Sans Pro" charset="0"/>
                <a:ea typeface="Source Sans Pro" charset="0"/>
                <a:cs typeface="Source Sans Pro" charset="0"/>
              </a:rPr>
              <a:t>Bachelor’s</a:t>
            </a:r>
            <a:r>
              <a:rPr kumimoji="0" lang="en-US" sz="14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 Thesis</a:t>
            </a:r>
          </a:p>
        </p:txBody>
      </p:sp>
      <p:sp>
        <p:nvSpPr>
          <p:cNvPr id="40" name="Rectangle 37">
            <a:extLst>
              <a:ext uri="{FF2B5EF4-FFF2-40B4-BE49-F238E27FC236}">
                <a16:creationId xmlns:a16="http://schemas.microsoft.com/office/drawing/2014/main" id="{D00C5658-7586-3E49-A00E-194515D59334}"/>
              </a:ext>
            </a:extLst>
          </p:cNvPr>
          <p:cNvSpPr/>
          <p:nvPr/>
        </p:nvSpPr>
        <p:spPr>
          <a:xfrm>
            <a:off x="3043875" y="4596515"/>
            <a:ext cx="477932" cy="477932"/>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pic>
        <p:nvPicPr>
          <p:cNvPr id="41" name="Grafik 40">
            <a:extLst>
              <a:ext uri="{FF2B5EF4-FFF2-40B4-BE49-F238E27FC236}">
                <a16:creationId xmlns:a16="http://schemas.microsoft.com/office/drawing/2014/main" id="{0E63A332-2AA5-5649-80A4-C0DC2F80243F}"/>
              </a:ext>
            </a:extLst>
          </p:cNvPr>
          <p:cNvPicPr>
            <a:picLocks noChangeAspect="1"/>
          </p:cNvPicPr>
          <p:nvPr/>
        </p:nvPicPr>
        <p:blipFill>
          <a:blip r:embed="rId5">
            <a:duotone>
              <a:prstClr val="black"/>
              <a:schemeClr val="bg1">
                <a:tint val="45000"/>
                <a:satMod val="400000"/>
              </a:schemeClr>
            </a:duotone>
            <a:extLst>
              <a:ext uri="{28A0092B-C50C-407E-A947-70E740481C1C}">
                <a14:useLocalDpi xmlns:a14="http://schemas.microsoft.com/office/drawing/2010/main" val="0"/>
              </a:ext>
            </a:extLst>
          </a:blip>
          <a:stretch>
            <a:fillRect/>
          </a:stretch>
        </p:blipFill>
        <p:spPr>
          <a:xfrm>
            <a:off x="3166505" y="4687095"/>
            <a:ext cx="317500" cy="317500"/>
          </a:xfrm>
          <a:prstGeom prst="rect">
            <a:avLst/>
          </a:prstGeom>
        </p:spPr>
      </p:pic>
      <p:cxnSp>
        <p:nvCxnSpPr>
          <p:cNvPr id="32" name="Gerade Verbindung 111">
            <a:extLst>
              <a:ext uri="{FF2B5EF4-FFF2-40B4-BE49-F238E27FC236}">
                <a16:creationId xmlns:a16="http://schemas.microsoft.com/office/drawing/2014/main" id="{1A544DCA-B744-45E3-BDF4-AF5948263956}"/>
              </a:ext>
            </a:extLst>
          </p:cNvPr>
          <p:cNvCxnSpPr>
            <a:cxnSpLocks/>
          </p:cNvCxnSpPr>
          <p:nvPr/>
        </p:nvCxnSpPr>
        <p:spPr bwMode="auto">
          <a:xfrm flipH="1">
            <a:off x="7066116" y="2290340"/>
            <a:ext cx="3" cy="3606588"/>
          </a:xfrm>
          <a:prstGeom prst="line">
            <a:avLst/>
          </a:prstGeom>
          <a:ln>
            <a:prstDash val="dash"/>
            <a:headEnd type="none" w="med" len="med"/>
            <a:tailEnd type="none"/>
          </a:ln>
        </p:spPr>
        <p:style>
          <a:lnRef idx="1">
            <a:schemeClr val="accent4"/>
          </a:lnRef>
          <a:fillRef idx="0">
            <a:schemeClr val="accent4"/>
          </a:fillRef>
          <a:effectRef idx="0">
            <a:schemeClr val="accent4"/>
          </a:effectRef>
          <a:fontRef idx="minor">
            <a:schemeClr val="tx1"/>
          </a:fontRef>
        </p:style>
      </p:cxnSp>
      <p:sp>
        <p:nvSpPr>
          <p:cNvPr id="33" name="Textfeld 32">
            <a:extLst>
              <a:ext uri="{FF2B5EF4-FFF2-40B4-BE49-F238E27FC236}">
                <a16:creationId xmlns:a16="http://schemas.microsoft.com/office/drawing/2014/main" id="{10080416-0065-41E6-9DBA-E094A0262BB0}"/>
              </a:ext>
            </a:extLst>
          </p:cNvPr>
          <p:cNvSpPr txBox="1"/>
          <p:nvPr/>
        </p:nvSpPr>
        <p:spPr>
          <a:xfrm>
            <a:off x="6318174" y="5888129"/>
            <a:ext cx="1462260" cy="43088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de-DE" sz="1100" dirty="0" err="1">
                <a:latin typeface="Arial" pitchFamily="34" charset="0"/>
              </a:rPr>
              <a:t>kick-off</a:t>
            </a:r>
            <a:r>
              <a:rPr lang="de-DE" sz="1100" dirty="0">
                <a:latin typeface="Arial" pitchFamily="34" charset="0"/>
              </a:rPr>
              <a:t> </a:t>
            </a:r>
            <a:r>
              <a:rPr lang="de-DE" sz="1100" dirty="0" err="1">
                <a:latin typeface="Arial" pitchFamily="34" charset="0"/>
              </a:rPr>
              <a:t>presentation</a:t>
            </a:r>
            <a:endParaRPr lang="de-DE" sz="1100" dirty="0">
              <a:latin typeface="Arial" pitchFamily="34" charset="0"/>
            </a:endParaRPr>
          </a:p>
          <a:p>
            <a:pPr algn="ctr"/>
            <a:r>
              <a:rPr lang="de-DE" sz="1100" dirty="0">
                <a:latin typeface="Arial" pitchFamily="34" charset="0"/>
              </a:rPr>
              <a:t>2nd </a:t>
            </a:r>
            <a:r>
              <a:rPr lang="de-DE" sz="1100" dirty="0" err="1">
                <a:latin typeface="Arial" pitchFamily="34" charset="0"/>
              </a:rPr>
              <a:t>December</a:t>
            </a:r>
            <a:r>
              <a:rPr lang="de-DE" sz="1100" dirty="0">
                <a:latin typeface="Arial" pitchFamily="34" charset="0"/>
              </a:rPr>
              <a:t> 2019</a:t>
            </a:r>
          </a:p>
        </p:txBody>
      </p:sp>
      <p:sp>
        <p:nvSpPr>
          <p:cNvPr id="34" name="Rectangle 54">
            <a:extLst>
              <a:ext uri="{FF2B5EF4-FFF2-40B4-BE49-F238E27FC236}">
                <a16:creationId xmlns:a16="http://schemas.microsoft.com/office/drawing/2014/main" id="{A9E14A80-BB1E-4EB7-B332-831AC9C3511C}"/>
              </a:ext>
            </a:extLst>
          </p:cNvPr>
          <p:cNvSpPr/>
          <p:nvPr/>
        </p:nvSpPr>
        <p:spPr>
          <a:xfrm>
            <a:off x="10382128" y="1907568"/>
            <a:ext cx="1076815" cy="382772"/>
          </a:xfrm>
          <a:prstGeom prst="rect">
            <a:avLst/>
          </a:prstGeom>
          <a:solidFill>
            <a:srgbClr val="FFFFFF">
              <a:lumMod val="95000"/>
            </a:srgbClr>
          </a:solidFill>
          <a:ln w="12700" cap="flat" cmpd="sng" algn="ctr">
            <a:noFill/>
            <a:prstDash val="solid"/>
            <a:miter lim="800000"/>
          </a:ln>
          <a:effectLst/>
        </p:spPr>
        <p:txBody>
          <a:bodyPr lIns="72000" rIns="72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343941"/>
                </a:solidFill>
                <a:effectLst/>
                <a:uLnTx/>
                <a:uFillTx/>
                <a:latin typeface="Source Sans Pro" charset="0"/>
                <a:ea typeface="Source Sans Pro" charset="0"/>
                <a:cs typeface="Source Sans Pro" charset="0"/>
              </a:rPr>
              <a:t>Mar</a:t>
            </a:r>
          </a:p>
        </p:txBody>
      </p:sp>
      <p:sp>
        <p:nvSpPr>
          <p:cNvPr id="36" name="Fußzeilenplatzhalter 4">
            <a:extLst>
              <a:ext uri="{FF2B5EF4-FFF2-40B4-BE49-F238E27FC236}">
                <a16:creationId xmlns:a16="http://schemas.microsoft.com/office/drawing/2014/main" id="{48D03C25-A605-4642-A2BE-7E0B23C763DF}"/>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53180158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F108B4-55C7-4E31-A37E-DE45C87E830D}"/>
              </a:ext>
            </a:extLst>
          </p:cNvPr>
          <p:cNvSpPr>
            <a:spLocks noGrp="1"/>
          </p:cNvSpPr>
          <p:nvPr>
            <p:ph type="title"/>
          </p:nvPr>
        </p:nvSpPr>
        <p:spPr>
          <a:xfrm>
            <a:off x="334437" y="-1713"/>
            <a:ext cx="10586099" cy="720725"/>
          </a:xfrm>
        </p:spPr>
        <p:txBody>
          <a:bodyPr/>
          <a:lstStyle/>
          <a:p>
            <a:r>
              <a:rPr lang="en-GB"/>
              <a:t>Research Approach - Interviews</a:t>
            </a:r>
          </a:p>
        </p:txBody>
      </p:sp>
      <p:sp>
        <p:nvSpPr>
          <p:cNvPr id="4" name="Datumsplatzhalter 3">
            <a:extLst>
              <a:ext uri="{FF2B5EF4-FFF2-40B4-BE49-F238E27FC236}">
                <a16:creationId xmlns:a16="http://schemas.microsoft.com/office/drawing/2014/main" id="{79DD79A9-6656-4176-9245-379E2E7A130C}"/>
              </a:ext>
            </a:extLst>
          </p:cNvPr>
          <p:cNvSpPr>
            <a:spLocks noGrp="1"/>
          </p:cNvSpPr>
          <p:nvPr>
            <p:ph type="dt" sz="half" idx="10"/>
          </p:nvPr>
        </p:nvSpPr>
        <p:spPr>
          <a:xfrm>
            <a:off x="9383184" y="6524451"/>
            <a:ext cx="2142067" cy="288925"/>
          </a:xfrm>
        </p:spPr>
        <p:txBody>
          <a:bodyPr/>
          <a:lstStyle/>
          <a:p>
            <a:pPr>
              <a:defRPr/>
            </a:pPr>
            <a:r>
              <a:rPr lang="en-GB" dirty="0"/>
              <a:t>© sebis</a:t>
            </a:r>
          </a:p>
        </p:txBody>
      </p:sp>
      <p:sp>
        <p:nvSpPr>
          <p:cNvPr id="6" name="Foliennummernplatzhalter 5">
            <a:extLst>
              <a:ext uri="{FF2B5EF4-FFF2-40B4-BE49-F238E27FC236}">
                <a16:creationId xmlns:a16="http://schemas.microsoft.com/office/drawing/2014/main" id="{B61D6EBF-03C7-4FE6-A2D8-1D90755444A5}"/>
              </a:ext>
            </a:extLst>
          </p:cNvPr>
          <p:cNvSpPr>
            <a:spLocks noGrp="1"/>
          </p:cNvSpPr>
          <p:nvPr>
            <p:ph type="sldNum" sz="quarter" idx="12"/>
          </p:nvPr>
        </p:nvSpPr>
        <p:spPr>
          <a:xfrm>
            <a:off x="11525251" y="6524451"/>
            <a:ext cx="332316" cy="288925"/>
          </a:xfrm>
        </p:spPr>
        <p:txBody>
          <a:bodyPr/>
          <a:lstStyle/>
          <a:p>
            <a:pPr>
              <a:defRPr/>
            </a:pPr>
            <a:fld id="{E201E5CB-5EE0-4EA4-87FF-7D8A79A61969}" type="slidenum">
              <a:rPr lang="en-GB" smtClean="0"/>
              <a:pPr>
                <a:defRPr/>
              </a:pPr>
              <a:t>38</a:t>
            </a:fld>
            <a:endParaRPr lang="en-GB"/>
          </a:p>
        </p:txBody>
      </p:sp>
      <p:sp>
        <p:nvSpPr>
          <p:cNvPr id="7" name="Pfeil: Chevron 6">
            <a:extLst>
              <a:ext uri="{FF2B5EF4-FFF2-40B4-BE49-F238E27FC236}">
                <a16:creationId xmlns:a16="http://schemas.microsoft.com/office/drawing/2014/main" id="{C9C48921-41DE-40A8-9477-B0D2609471ED}"/>
              </a:ext>
            </a:extLst>
          </p:cNvPr>
          <p:cNvSpPr/>
          <p:nvPr/>
        </p:nvSpPr>
        <p:spPr bwMode="auto">
          <a:xfrm>
            <a:off x="13098" y="2695147"/>
            <a:ext cx="2448272" cy="864096"/>
          </a:xfrm>
          <a:prstGeom prst="chevr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a:solidFill>
                  <a:schemeClr val="tx1"/>
                </a:solidFill>
                <a:cs typeface="Arial" pitchFamily="34" charset="0"/>
              </a:rPr>
              <a:t>Introduction</a:t>
            </a:r>
            <a:endParaRPr lang="en-GB" sz="1600">
              <a:solidFill>
                <a:schemeClr val="tx1"/>
              </a:solidFill>
              <a:cs typeface="Arial" pitchFamily="34" charset="0"/>
            </a:endParaRPr>
          </a:p>
        </p:txBody>
      </p:sp>
      <p:sp>
        <p:nvSpPr>
          <p:cNvPr id="9" name="Pfeil: Chevron 8">
            <a:extLst>
              <a:ext uri="{FF2B5EF4-FFF2-40B4-BE49-F238E27FC236}">
                <a16:creationId xmlns:a16="http://schemas.microsoft.com/office/drawing/2014/main" id="{0653F536-9DBB-4765-99F6-C81DF27481CE}"/>
              </a:ext>
            </a:extLst>
          </p:cNvPr>
          <p:cNvSpPr/>
          <p:nvPr/>
        </p:nvSpPr>
        <p:spPr bwMode="auto">
          <a:xfrm>
            <a:off x="7279298" y="2690391"/>
            <a:ext cx="2448272" cy="864096"/>
          </a:xfrm>
          <a:prstGeom prst="chevr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a:solidFill>
                  <a:schemeClr val="tx1"/>
                </a:solidFill>
                <a:cs typeface="Arial" pitchFamily="34" charset="0"/>
              </a:rPr>
              <a:t>Identifying success factors &amp; barriers</a:t>
            </a:r>
          </a:p>
        </p:txBody>
      </p:sp>
      <p:sp>
        <p:nvSpPr>
          <p:cNvPr id="10" name="Pfeil: Chevron 9">
            <a:extLst>
              <a:ext uri="{FF2B5EF4-FFF2-40B4-BE49-F238E27FC236}">
                <a16:creationId xmlns:a16="http://schemas.microsoft.com/office/drawing/2014/main" id="{4459B5E5-2E8E-47F8-9139-CFADBB541E1F}"/>
              </a:ext>
            </a:extLst>
          </p:cNvPr>
          <p:cNvSpPr/>
          <p:nvPr/>
        </p:nvSpPr>
        <p:spPr bwMode="auto">
          <a:xfrm>
            <a:off x="9727570" y="2690391"/>
            <a:ext cx="2448272" cy="864096"/>
          </a:xfrm>
          <a:prstGeom prst="chevr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a:solidFill>
                  <a:schemeClr val="tx1"/>
                </a:solidFill>
                <a:cs typeface="Arial" pitchFamily="34" charset="0"/>
              </a:rPr>
              <a:t>Identifying lessons learned</a:t>
            </a:r>
          </a:p>
        </p:txBody>
      </p:sp>
      <p:sp>
        <p:nvSpPr>
          <p:cNvPr id="12" name="Pfeil: Chevron 11">
            <a:extLst>
              <a:ext uri="{FF2B5EF4-FFF2-40B4-BE49-F238E27FC236}">
                <a16:creationId xmlns:a16="http://schemas.microsoft.com/office/drawing/2014/main" id="{AB22D271-15C5-476E-BAB2-CCD43C9C24B0}"/>
              </a:ext>
            </a:extLst>
          </p:cNvPr>
          <p:cNvSpPr/>
          <p:nvPr/>
        </p:nvSpPr>
        <p:spPr bwMode="auto">
          <a:xfrm>
            <a:off x="2422062" y="2690391"/>
            <a:ext cx="2448272" cy="864096"/>
          </a:xfrm>
          <a:prstGeom prst="chevr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a:solidFill>
                  <a:schemeClr val="tx1"/>
                </a:solidFill>
                <a:cs typeface="Arial" pitchFamily="34" charset="0"/>
              </a:rPr>
              <a:t>Identifying actual state</a:t>
            </a:r>
          </a:p>
        </p:txBody>
      </p:sp>
      <p:sp>
        <p:nvSpPr>
          <p:cNvPr id="13" name="Pfeil: Chevron 12">
            <a:extLst>
              <a:ext uri="{FF2B5EF4-FFF2-40B4-BE49-F238E27FC236}">
                <a16:creationId xmlns:a16="http://schemas.microsoft.com/office/drawing/2014/main" id="{329A8873-2EBE-4284-9BE2-9A92CD9E0482}"/>
              </a:ext>
            </a:extLst>
          </p:cNvPr>
          <p:cNvSpPr/>
          <p:nvPr/>
        </p:nvSpPr>
        <p:spPr bwMode="auto">
          <a:xfrm>
            <a:off x="4870334" y="2690391"/>
            <a:ext cx="2448272" cy="864096"/>
          </a:xfrm>
          <a:prstGeom prst="chevron">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400">
                <a:solidFill>
                  <a:schemeClr val="tx1"/>
                </a:solidFill>
                <a:cs typeface="Arial" pitchFamily="34" charset="0"/>
              </a:rPr>
              <a:t>Identifying impact </a:t>
            </a:r>
          </a:p>
        </p:txBody>
      </p:sp>
      <p:sp>
        <p:nvSpPr>
          <p:cNvPr id="15" name="Geschweifte Klammer links 14">
            <a:extLst>
              <a:ext uri="{FF2B5EF4-FFF2-40B4-BE49-F238E27FC236}">
                <a16:creationId xmlns:a16="http://schemas.microsoft.com/office/drawing/2014/main" id="{73A868FB-26F4-4523-919C-F8FCD2B6E45B}"/>
              </a:ext>
            </a:extLst>
          </p:cNvPr>
          <p:cNvSpPr/>
          <p:nvPr/>
        </p:nvSpPr>
        <p:spPr bwMode="auto">
          <a:xfrm rot="5400000">
            <a:off x="822301" y="1205480"/>
            <a:ext cx="576064" cy="2194470"/>
          </a:xfrm>
          <a:prstGeom prst="leftBrace">
            <a:avLst>
              <a:gd name="adj1" fmla="val 48319"/>
              <a:gd name="adj2" fmla="val 51491"/>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9" name="Geschweifte Klammer links 18">
            <a:extLst>
              <a:ext uri="{FF2B5EF4-FFF2-40B4-BE49-F238E27FC236}">
                <a16:creationId xmlns:a16="http://schemas.microsoft.com/office/drawing/2014/main" id="{5AA95002-E66B-4E24-B9EE-97D226C9A44B}"/>
              </a:ext>
            </a:extLst>
          </p:cNvPr>
          <p:cNvSpPr/>
          <p:nvPr/>
        </p:nvSpPr>
        <p:spPr bwMode="auto">
          <a:xfrm rot="5400000">
            <a:off x="3231265" y="1192059"/>
            <a:ext cx="576064" cy="2194470"/>
          </a:xfrm>
          <a:prstGeom prst="leftBrace">
            <a:avLst>
              <a:gd name="adj1" fmla="val 48319"/>
              <a:gd name="adj2" fmla="val 51491"/>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0" name="Geschweifte Klammer links 19">
            <a:extLst>
              <a:ext uri="{FF2B5EF4-FFF2-40B4-BE49-F238E27FC236}">
                <a16:creationId xmlns:a16="http://schemas.microsoft.com/office/drawing/2014/main" id="{306FF9F4-C44E-452C-911F-9DFB1C73CA44}"/>
              </a:ext>
            </a:extLst>
          </p:cNvPr>
          <p:cNvSpPr/>
          <p:nvPr/>
        </p:nvSpPr>
        <p:spPr bwMode="auto">
          <a:xfrm rot="5400000">
            <a:off x="5679537" y="1192059"/>
            <a:ext cx="576064" cy="2194470"/>
          </a:xfrm>
          <a:prstGeom prst="leftBrace">
            <a:avLst>
              <a:gd name="adj1" fmla="val 48319"/>
              <a:gd name="adj2" fmla="val 51491"/>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1" name="Geschweifte Klammer links 20">
            <a:extLst>
              <a:ext uri="{FF2B5EF4-FFF2-40B4-BE49-F238E27FC236}">
                <a16:creationId xmlns:a16="http://schemas.microsoft.com/office/drawing/2014/main" id="{0557AF21-E056-4398-AA5E-2D10F3BD6513}"/>
              </a:ext>
            </a:extLst>
          </p:cNvPr>
          <p:cNvSpPr/>
          <p:nvPr/>
        </p:nvSpPr>
        <p:spPr bwMode="auto">
          <a:xfrm rot="5400000">
            <a:off x="9354368" y="-68962"/>
            <a:ext cx="576064" cy="4716512"/>
          </a:xfrm>
          <a:prstGeom prst="leftBrace">
            <a:avLst>
              <a:gd name="adj1" fmla="val 48319"/>
              <a:gd name="adj2" fmla="val 51491"/>
            </a:avLst>
          </a:prstGeom>
          <a:ln>
            <a:headEnd type="none" w="med" len="med"/>
            <a:tailEnd type="arrow"/>
          </a:ln>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23" name="Textfeld 22">
            <a:extLst>
              <a:ext uri="{FF2B5EF4-FFF2-40B4-BE49-F238E27FC236}">
                <a16:creationId xmlns:a16="http://schemas.microsoft.com/office/drawing/2014/main" id="{D8E6F9C1-8D64-4E8F-A7A9-24855C94177E}"/>
              </a:ext>
            </a:extLst>
          </p:cNvPr>
          <p:cNvSpPr txBox="1"/>
          <p:nvPr/>
        </p:nvSpPr>
        <p:spPr>
          <a:xfrm>
            <a:off x="5519936" y="1510627"/>
            <a:ext cx="87716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a:latin typeface="Arial" pitchFamily="34" charset="0"/>
              </a:rPr>
              <a:t>30 min</a:t>
            </a:r>
          </a:p>
        </p:txBody>
      </p:sp>
      <p:sp>
        <p:nvSpPr>
          <p:cNvPr id="24" name="Textfeld 23">
            <a:extLst>
              <a:ext uri="{FF2B5EF4-FFF2-40B4-BE49-F238E27FC236}">
                <a16:creationId xmlns:a16="http://schemas.microsoft.com/office/drawing/2014/main" id="{128483C5-0B3A-4DBB-8DC3-51149EDC7A15}"/>
              </a:ext>
            </a:extLst>
          </p:cNvPr>
          <p:cNvSpPr txBox="1"/>
          <p:nvPr/>
        </p:nvSpPr>
        <p:spPr>
          <a:xfrm>
            <a:off x="3080715" y="1529218"/>
            <a:ext cx="87716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a:latin typeface="Arial" pitchFamily="34" charset="0"/>
              </a:rPr>
              <a:t>20 min</a:t>
            </a:r>
          </a:p>
        </p:txBody>
      </p:sp>
      <p:sp>
        <p:nvSpPr>
          <p:cNvPr id="25" name="Textfeld 24">
            <a:extLst>
              <a:ext uri="{FF2B5EF4-FFF2-40B4-BE49-F238E27FC236}">
                <a16:creationId xmlns:a16="http://schemas.microsoft.com/office/drawing/2014/main" id="{CBDB25BB-CC8E-4489-8316-2CBB46115909}"/>
              </a:ext>
            </a:extLst>
          </p:cNvPr>
          <p:cNvSpPr txBox="1"/>
          <p:nvPr/>
        </p:nvSpPr>
        <p:spPr>
          <a:xfrm>
            <a:off x="671751" y="1529218"/>
            <a:ext cx="1082348"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a:latin typeface="Arial" pitchFamily="34" charset="0"/>
              </a:rPr>
              <a:t>5-10 min</a:t>
            </a:r>
          </a:p>
        </p:txBody>
      </p:sp>
      <p:sp>
        <p:nvSpPr>
          <p:cNvPr id="27" name="Textfeld 26">
            <a:extLst>
              <a:ext uri="{FF2B5EF4-FFF2-40B4-BE49-F238E27FC236}">
                <a16:creationId xmlns:a16="http://schemas.microsoft.com/office/drawing/2014/main" id="{B65654BB-B360-4A06-8763-AC1B0974B26B}"/>
              </a:ext>
            </a:extLst>
          </p:cNvPr>
          <p:cNvSpPr txBox="1"/>
          <p:nvPr/>
        </p:nvSpPr>
        <p:spPr>
          <a:xfrm>
            <a:off x="9120336" y="1524805"/>
            <a:ext cx="877163"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none" rtlCol="0">
            <a:spAutoFit/>
          </a:bodyPr>
          <a:lstStyle/>
          <a:p>
            <a:r>
              <a:rPr lang="en-GB">
                <a:latin typeface="Arial" pitchFamily="34" charset="0"/>
              </a:rPr>
              <a:t>15 min</a:t>
            </a:r>
          </a:p>
        </p:txBody>
      </p:sp>
      <p:sp>
        <p:nvSpPr>
          <p:cNvPr id="22" name="Fußzeilenplatzhalter 4">
            <a:extLst>
              <a:ext uri="{FF2B5EF4-FFF2-40B4-BE49-F238E27FC236}">
                <a16:creationId xmlns:a16="http://schemas.microsoft.com/office/drawing/2014/main" id="{929C9A7C-547B-4362-957D-C91B1B4130D2}"/>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31394206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AD270AE-6019-4B64-8A9E-B1A9E49F6C4D}"/>
              </a:ext>
            </a:extLst>
          </p:cNvPr>
          <p:cNvSpPr/>
          <p:nvPr/>
        </p:nvSpPr>
        <p:spPr>
          <a:xfrm>
            <a:off x="6734326" y="1379422"/>
            <a:ext cx="3700657" cy="4289452"/>
          </a:xfrm>
          <a:prstGeom prst="rect">
            <a:avLst/>
          </a:prstGeom>
          <a:solidFill>
            <a:schemeClr val="bg1">
              <a:lumMod val="50000"/>
              <a:alpha val="8000"/>
            </a:schemeClr>
          </a:solidFill>
          <a:ln w="63500" cap="flat" cmpd="sng" algn="ctr">
            <a:solidFill>
              <a:srgbClr val="1565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dirty="0">
              <a:ln>
                <a:noFill/>
              </a:ln>
              <a:solidFill>
                <a:srgbClr val="1E88E5"/>
              </a:solidFill>
              <a:effectLst/>
              <a:uLnTx/>
              <a:uFillTx/>
              <a:latin typeface="Source Sans Pro" charset="0"/>
              <a:ea typeface="Source Sans Pro" charset="0"/>
              <a:cs typeface="Source Sans Pro" charset="0"/>
            </a:endParaRPr>
          </a:p>
        </p:txBody>
      </p:sp>
      <p:sp>
        <p:nvSpPr>
          <p:cNvPr id="2" name="Titel 1">
            <a:extLst>
              <a:ext uri="{FF2B5EF4-FFF2-40B4-BE49-F238E27FC236}">
                <a16:creationId xmlns:a16="http://schemas.microsoft.com/office/drawing/2014/main" id="{012CA772-D3A5-4FC3-BA76-92483FEC3336}"/>
              </a:ext>
            </a:extLst>
          </p:cNvPr>
          <p:cNvSpPr>
            <a:spLocks noGrp="1"/>
          </p:cNvSpPr>
          <p:nvPr>
            <p:ph type="title"/>
          </p:nvPr>
        </p:nvSpPr>
        <p:spPr>
          <a:xfrm>
            <a:off x="334437" y="44452"/>
            <a:ext cx="10586099" cy="720725"/>
          </a:xfrm>
        </p:spPr>
        <p:txBody>
          <a:bodyPr/>
          <a:lstStyle/>
          <a:p>
            <a:r>
              <a:rPr lang="en-GB" dirty="0"/>
              <a:t>Motivation</a:t>
            </a:r>
          </a:p>
        </p:txBody>
      </p:sp>
      <p:sp>
        <p:nvSpPr>
          <p:cNvPr id="4" name="Datumsplatzhalter 3">
            <a:extLst>
              <a:ext uri="{FF2B5EF4-FFF2-40B4-BE49-F238E27FC236}">
                <a16:creationId xmlns:a16="http://schemas.microsoft.com/office/drawing/2014/main" id="{E297124A-433C-4B9B-870D-C4E4DB961249}"/>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774C57BB-A92E-4C85-80DD-76C1F2D25C60}"/>
              </a:ext>
            </a:extLst>
          </p:cNvPr>
          <p:cNvSpPr>
            <a:spLocks noGrp="1"/>
          </p:cNvSpPr>
          <p:nvPr>
            <p:ph type="sldNum" sz="quarter" idx="12"/>
          </p:nvPr>
        </p:nvSpPr>
        <p:spPr/>
        <p:txBody>
          <a:bodyPr/>
          <a:lstStyle/>
          <a:p>
            <a:pPr>
              <a:defRPr/>
            </a:pPr>
            <a:fld id="{05BC9FAB-BDC1-47C0-A8BB-6E12A8205D33}" type="slidenum">
              <a:rPr lang="en-GB" smtClean="0"/>
              <a:pPr>
                <a:defRPr/>
              </a:pPr>
              <a:t>4</a:t>
            </a:fld>
            <a:endParaRPr lang="en-GB"/>
          </a:p>
        </p:txBody>
      </p:sp>
      <p:sp>
        <p:nvSpPr>
          <p:cNvPr id="23" name="Rectangle 30">
            <a:extLst>
              <a:ext uri="{FF2B5EF4-FFF2-40B4-BE49-F238E27FC236}">
                <a16:creationId xmlns:a16="http://schemas.microsoft.com/office/drawing/2014/main" id="{6DF2891F-C5B5-4239-8978-F6A6B4644B58}"/>
              </a:ext>
            </a:extLst>
          </p:cNvPr>
          <p:cNvSpPr/>
          <p:nvPr/>
        </p:nvSpPr>
        <p:spPr>
          <a:xfrm>
            <a:off x="1487488" y="1379422"/>
            <a:ext cx="3700657" cy="4289452"/>
          </a:xfrm>
          <a:prstGeom prst="rect">
            <a:avLst/>
          </a:prstGeom>
          <a:solidFill>
            <a:schemeClr val="bg1">
              <a:lumMod val="50000"/>
              <a:alpha val="8000"/>
            </a:schemeClr>
          </a:solidFill>
          <a:ln w="63500" cap="flat" cmpd="sng" algn="ctr">
            <a:solidFill>
              <a:srgbClr val="1565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a:ln>
                <a:noFill/>
              </a:ln>
              <a:solidFill>
                <a:srgbClr val="1E88E5"/>
              </a:solidFill>
              <a:effectLst/>
              <a:uLnTx/>
              <a:uFillTx/>
              <a:latin typeface="Source Sans Pro" charset="0"/>
              <a:ea typeface="Source Sans Pro" charset="0"/>
              <a:cs typeface="Source Sans Pro" charset="0"/>
            </a:endParaRPr>
          </a:p>
        </p:txBody>
      </p:sp>
      <p:cxnSp>
        <p:nvCxnSpPr>
          <p:cNvPr id="24" name="Straight Connector 51">
            <a:extLst>
              <a:ext uri="{FF2B5EF4-FFF2-40B4-BE49-F238E27FC236}">
                <a16:creationId xmlns:a16="http://schemas.microsoft.com/office/drawing/2014/main" id="{9F0F47DD-A59E-4BCC-A8EA-3447A9584BBA}"/>
              </a:ext>
            </a:extLst>
          </p:cNvPr>
          <p:cNvCxnSpPr>
            <a:cxnSpLocks/>
          </p:cNvCxnSpPr>
          <p:nvPr/>
        </p:nvCxnSpPr>
        <p:spPr>
          <a:xfrm flipH="1">
            <a:off x="2026094" y="3131459"/>
            <a:ext cx="2405506" cy="0"/>
          </a:xfrm>
          <a:prstGeom prst="line">
            <a:avLst/>
          </a:prstGeom>
          <a:noFill/>
          <a:ln w="19050" cap="flat" cmpd="sng" algn="ctr">
            <a:solidFill>
              <a:srgbClr val="1565C0"/>
            </a:solidFill>
            <a:prstDash val="solid"/>
            <a:miter lim="800000"/>
          </a:ln>
          <a:effectLst/>
        </p:spPr>
      </p:cxnSp>
      <p:pic>
        <p:nvPicPr>
          <p:cNvPr id="26" name="Grafik 25" descr="Verbindungen">
            <a:extLst>
              <a:ext uri="{FF2B5EF4-FFF2-40B4-BE49-F238E27FC236}">
                <a16:creationId xmlns:a16="http://schemas.microsoft.com/office/drawing/2014/main" id="{3BD5BE59-A4BC-4447-A5B8-82AD98255C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290" y="1704528"/>
            <a:ext cx="1369113" cy="1369113"/>
          </a:xfrm>
          <a:prstGeom prst="rect">
            <a:avLst/>
          </a:prstGeom>
        </p:spPr>
      </p:pic>
      <p:sp>
        <p:nvSpPr>
          <p:cNvPr id="32" name="Pfeil: nach rechts 31">
            <a:extLst>
              <a:ext uri="{FF2B5EF4-FFF2-40B4-BE49-F238E27FC236}">
                <a16:creationId xmlns:a16="http://schemas.microsoft.com/office/drawing/2014/main" id="{71DCE97D-C12A-41FC-9CFB-0F760999C581}"/>
              </a:ext>
            </a:extLst>
          </p:cNvPr>
          <p:cNvSpPr/>
          <p:nvPr/>
        </p:nvSpPr>
        <p:spPr bwMode="auto">
          <a:xfrm>
            <a:off x="5539754" y="3524396"/>
            <a:ext cx="925503" cy="576064"/>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a:solidFill>
                <a:schemeClr val="tx1"/>
              </a:solidFill>
              <a:cs typeface="Arial" pitchFamily="34" charset="0"/>
            </a:endParaRPr>
          </a:p>
        </p:txBody>
      </p:sp>
      <p:cxnSp>
        <p:nvCxnSpPr>
          <p:cNvPr id="33" name="Straight Connector 51">
            <a:extLst>
              <a:ext uri="{FF2B5EF4-FFF2-40B4-BE49-F238E27FC236}">
                <a16:creationId xmlns:a16="http://schemas.microsoft.com/office/drawing/2014/main" id="{10E6061E-117F-45FB-B176-B6DABD964510}"/>
              </a:ext>
            </a:extLst>
          </p:cNvPr>
          <p:cNvCxnSpPr>
            <a:cxnSpLocks/>
          </p:cNvCxnSpPr>
          <p:nvPr/>
        </p:nvCxnSpPr>
        <p:spPr>
          <a:xfrm flipH="1">
            <a:off x="7381901" y="3131459"/>
            <a:ext cx="2405506" cy="0"/>
          </a:xfrm>
          <a:prstGeom prst="line">
            <a:avLst/>
          </a:prstGeom>
          <a:noFill/>
          <a:ln w="19050" cap="flat" cmpd="sng" algn="ctr">
            <a:solidFill>
              <a:srgbClr val="1565C0"/>
            </a:solidFill>
            <a:prstDash val="solid"/>
            <a:miter lim="800000"/>
          </a:ln>
          <a:effectLst/>
        </p:spPr>
      </p:cxnSp>
      <p:sp>
        <p:nvSpPr>
          <p:cNvPr id="16" name="TextBox 31">
            <a:extLst>
              <a:ext uri="{FF2B5EF4-FFF2-40B4-BE49-F238E27FC236}">
                <a16:creationId xmlns:a16="http://schemas.microsoft.com/office/drawing/2014/main" id="{8118D4BE-17B3-497E-A87F-ED34C5514C5F}"/>
              </a:ext>
            </a:extLst>
          </p:cNvPr>
          <p:cNvSpPr txBox="1"/>
          <p:nvPr/>
        </p:nvSpPr>
        <p:spPr>
          <a:xfrm>
            <a:off x="1504251" y="3407979"/>
            <a:ext cx="3700657" cy="1323439"/>
          </a:xfrm>
          <a:prstGeom prst="rect">
            <a:avLst/>
          </a:prstGeom>
          <a:noFill/>
        </p:spPr>
        <p:txBody>
          <a:bodyPr wrap="square" rtlCol="0">
            <a:spAutoFit/>
          </a:bodyPr>
          <a:lstStyle/>
          <a:p>
            <a:pPr algn="ctr" fontAlgn="auto">
              <a:spcBef>
                <a:spcPts val="0"/>
              </a:spcBef>
              <a:spcAft>
                <a:spcPts val="0"/>
              </a:spcAft>
            </a:pPr>
            <a:r>
              <a:rPr lang="en-GB" sz="2000" b="1" dirty="0">
                <a:solidFill>
                  <a:srgbClr val="343941"/>
                </a:solidFill>
                <a:latin typeface="Source Sans Pro" charset="0"/>
                <a:ea typeface="Source Sans Pro" charset="0"/>
                <a:cs typeface="Source Sans Pro" charset="0"/>
              </a:rPr>
              <a:t>Digital transformation imposes the need to react to rapidly changing market demands</a:t>
            </a:r>
          </a:p>
          <a:p>
            <a:pPr marL="342900" indent="-342900" algn="ctr" fontAlgn="auto">
              <a:spcBef>
                <a:spcPts val="0"/>
              </a:spcBef>
              <a:spcAft>
                <a:spcPts val="0"/>
              </a:spcAft>
              <a:buFont typeface="Arial" panose="020B0604020202020204" pitchFamily="34" charset="0"/>
              <a:buChar char="•"/>
            </a:pPr>
            <a:endParaRPr lang="en-GB" sz="2000" b="1" dirty="0">
              <a:solidFill>
                <a:srgbClr val="343941"/>
              </a:solidFill>
              <a:latin typeface="Source Sans Pro" charset="0"/>
              <a:ea typeface="Source Sans Pro" charset="0"/>
              <a:cs typeface="Source Sans Pro" charset="0"/>
            </a:endParaRPr>
          </a:p>
        </p:txBody>
      </p:sp>
      <p:sp>
        <p:nvSpPr>
          <p:cNvPr id="17" name="TextBox 36">
            <a:extLst>
              <a:ext uri="{FF2B5EF4-FFF2-40B4-BE49-F238E27FC236}">
                <a16:creationId xmlns:a16="http://schemas.microsoft.com/office/drawing/2014/main" id="{EC3B0644-5880-498C-ABB9-373414D03106}"/>
              </a:ext>
            </a:extLst>
          </p:cNvPr>
          <p:cNvSpPr txBox="1"/>
          <p:nvPr/>
        </p:nvSpPr>
        <p:spPr>
          <a:xfrm>
            <a:off x="6920598" y="3356375"/>
            <a:ext cx="3481616" cy="1015663"/>
          </a:xfrm>
          <a:prstGeom prst="rect">
            <a:avLst/>
          </a:prstGeom>
          <a:noFill/>
        </p:spPr>
        <p:txBody>
          <a:bodyPr wrap="square" rtlCol="0">
            <a:spAutoFit/>
          </a:bodyPr>
          <a:lstStyle/>
          <a:p>
            <a:pPr algn="ctr" fontAlgn="auto">
              <a:spcBef>
                <a:spcPts val="0"/>
              </a:spcBef>
              <a:spcAft>
                <a:spcPts val="0"/>
              </a:spcAft>
            </a:pPr>
            <a:r>
              <a:rPr lang="en-GB" sz="2000" b="1" dirty="0">
                <a:solidFill>
                  <a:srgbClr val="343941"/>
                </a:solidFill>
                <a:latin typeface="Source Sans Pro" charset="0"/>
                <a:ea typeface="Source Sans Pro" charset="0"/>
                <a:cs typeface="Source Sans Pro" charset="0"/>
              </a:rPr>
              <a:t>Agile methods enable  faster response to changes in organizational environments</a:t>
            </a:r>
          </a:p>
        </p:txBody>
      </p:sp>
      <p:sp>
        <p:nvSpPr>
          <p:cNvPr id="18" name="Pfeil: nach rechts 17">
            <a:extLst>
              <a:ext uri="{FF2B5EF4-FFF2-40B4-BE49-F238E27FC236}">
                <a16:creationId xmlns:a16="http://schemas.microsoft.com/office/drawing/2014/main" id="{6B2BE793-45DC-444A-B09C-B485AB94AF08}"/>
              </a:ext>
            </a:extLst>
          </p:cNvPr>
          <p:cNvSpPr/>
          <p:nvPr/>
        </p:nvSpPr>
        <p:spPr bwMode="auto">
          <a:xfrm>
            <a:off x="7755944" y="2781774"/>
            <a:ext cx="1728192" cy="247943"/>
          </a:xfrm>
          <a:prstGeom prst="rightArrow">
            <a:avLst/>
          </a:prstGeom>
          <a:ln>
            <a:headEnd type="none" w="med" len="med"/>
            <a:tailEnd type="none" w="med" len="med"/>
          </a:ln>
        </p:spPr>
        <p:style>
          <a:lnRef idx="3">
            <a:schemeClr val="lt1"/>
          </a:lnRef>
          <a:fillRef idx="1">
            <a:schemeClr val="dk1"/>
          </a:fillRef>
          <a:effectRef idx="1">
            <a:schemeClr val="dk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pic>
        <p:nvPicPr>
          <p:cNvPr id="19" name="Grafik 18" descr="Aktualisieren">
            <a:extLst>
              <a:ext uri="{FF2B5EF4-FFF2-40B4-BE49-F238E27FC236}">
                <a16:creationId xmlns:a16="http://schemas.microsoft.com/office/drawing/2014/main" id="{6F402141-BFF1-452F-8796-155A7E0C74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3856110">
            <a:off x="8231086" y="1566729"/>
            <a:ext cx="709639" cy="709639"/>
          </a:xfrm>
          <a:prstGeom prst="rect">
            <a:avLst/>
          </a:prstGeom>
        </p:spPr>
      </p:pic>
      <p:pic>
        <p:nvPicPr>
          <p:cNvPr id="20" name="Grafik 19" descr="Pfeil mit einer Linie: Nach links drehen">
            <a:extLst>
              <a:ext uri="{FF2B5EF4-FFF2-40B4-BE49-F238E27FC236}">
                <a16:creationId xmlns:a16="http://schemas.microsoft.com/office/drawing/2014/main" id="{1EED1A9E-2FB3-4B5C-9503-31C0533AF3E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901349" y="1912275"/>
            <a:ext cx="1150739" cy="1150739"/>
          </a:xfrm>
          <a:prstGeom prst="rect">
            <a:avLst/>
          </a:prstGeom>
        </p:spPr>
      </p:pic>
      <p:sp>
        <p:nvSpPr>
          <p:cNvPr id="21" name="Textfeld 20">
            <a:extLst>
              <a:ext uri="{FF2B5EF4-FFF2-40B4-BE49-F238E27FC236}">
                <a16:creationId xmlns:a16="http://schemas.microsoft.com/office/drawing/2014/main" id="{2EB17790-4C36-4120-984E-83519A268343}"/>
              </a:ext>
            </a:extLst>
          </p:cNvPr>
          <p:cNvSpPr txBox="1"/>
          <p:nvPr/>
        </p:nvSpPr>
        <p:spPr>
          <a:xfrm>
            <a:off x="11283531" y="6093296"/>
            <a:ext cx="93503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i="1" dirty="0">
                <a:latin typeface="Arial" pitchFamily="34" charset="0"/>
              </a:rPr>
              <a:t>[5;7;11]</a:t>
            </a:r>
          </a:p>
        </p:txBody>
      </p:sp>
      <p:sp>
        <p:nvSpPr>
          <p:cNvPr id="22" name="Fußzeilenplatzhalter 4">
            <a:extLst>
              <a:ext uri="{FF2B5EF4-FFF2-40B4-BE49-F238E27FC236}">
                <a16:creationId xmlns:a16="http://schemas.microsoft.com/office/drawing/2014/main" id="{252C5963-5257-47F7-8885-DA33ED161F7A}"/>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32825436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6AD270AE-6019-4B64-8A9E-B1A9E49F6C4D}"/>
              </a:ext>
            </a:extLst>
          </p:cNvPr>
          <p:cNvSpPr/>
          <p:nvPr/>
        </p:nvSpPr>
        <p:spPr>
          <a:xfrm>
            <a:off x="6734326" y="1379422"/>
            <a:ext cx="3700657" cy="4289452"/>
          </a:xfrm>
          <a:prstGeom prst="rect">
            <a:avLst/>
          </a:prstGeom>
          <a:solidFill>
            <a:schemeClr val="bg1">
              <a:lumMod val="50000"/>
              <a:alpha val="8000"/>
            </a:schemeClr>
          </a:solidFill>
          <a:ln w="63500" cap="flat" cmpd="sng" algn="ctr">
            <a:solidFill>
              <a:srgbClr val="1565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dirty="0">
              <a:ln>
                <a:noFill/>
              </a:ln>
              <a:solidFill>
                <a:srgbClr val="1E88E5"/>
              </a:solidFill>
              <a:effectLst/>
              <a:uLnTx/>
              <a:uFillTx/>
              <a:latin typeface="Source Sans Pro" charset="0"/>
              <a:ea typeface="Source Sans Pro" charset="0"/>
              <a:cs typeface="Source Sans Pro" charset="0"/>
            </a:endParaRPr>
          </a:p>
        </p:txBody>
      </p:sp>
      <p:sp>
        <p:nvSpPr>
          <p:cNvPr id="2" name="Titel 1">
            <a:extLst>
              <a:ext uri="{FF2B5EF4-FFF2-40B4-BE49-F238E27FC236}">
                <a16:creationId xmlns:a16="http://schemas.microsoft.com/office/drawing/2014/main" id="{012CA772-D3A5-4FC3-BA76-92483FEC3336}"/>
              </a:ext>
            </a:extLst>
          </p:cNvPr>
          <p:cNvSpPr>
            <a:spLocks noGrp="1"/>
          </p:cNvSpPr>
          <p:nvPr>
            <p:ph type="title"/>
          </p:nvPr>
        </p:nvSpPr>
        <p:spPr>
          <a:xfrm>
            <a:off x="334437" y="44452"/>
            <a:ext cx="10586099" cy="720725"/>
          </a:xfrm>
        </p:spPr>
        <p:txBody>
          <a:bodyPr/>
          <a:lstStyle/>
          <a:p>
            <a:r>
              <a:rPr lang="en-GB" dirty="0"/>
              <a:t>Motivation</a:t>
            </a:r>
          </a:p>
        </p:txBody>
      </p:sp>
      <p:sp>
        <p:nvSpPr>
          <p:cNvPr id="4" name="Datumsplatzhalter 3">
            <a:extLst>
              <a:ext uri="{FF2B5EF4-FFF2-40B4-BE49-F238E27FC236}">
                <a16:creationId xmlns:a16="http://schemas.microsoft.com/office/drawing/2014/main" id="{E297124A-433C-4B9B-870D-C4E4DB961249}"/>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774C57BB-A92E-4C85-80DD-76C1F2D25C60}"/>
              </a:ext>
            </a:extLst>
          </p:cNvPr>
          <p:cNvSpPr>
            <a:spLocks noGrp="1"/>
          </p:cNvSpPr>
          <p:nvPr>
            <p:ph type="sldNum" sz="quarter" idx="12"/>
          </p:nvPr>
        </p:nvSpPr>
        <p:spPr/>
        <p:txBody>
          <a:bodyPr/>
          <a:lstStyle/>
          <a:p>
            <a:pPr>
              <a:defRPr/>
            </a:pPr>
            <a:fld id="{05BC9FAB-BDC1-47C0-A8BB-6E12A8205D33}" type="slidenum">
              <a:rPr lang="en-GB" smtClean="0"/>
              <a:pPr>
                <a:defRPr/>
              </a:pPr>
              <a:t>5</a:t>
            </a:fld>
            <a:endParaRPr lang="en-GB"/>
          </a:p>
        </p:txBody>
      </p:sp>
      <p:sp>
        <p:nvSpPr>
          <p:cNvPr id="23" name="Rectangle 30">
            <a:extLst>
              <a:ext uri="{FF2B5EF4-FFF2-40B4-BE49-F238E27FC236}">
                <a16:creationId xmlns:a16="http://schemas.microsoft.com/office/drawing/2014/main" id="{6DF2891F-C5B5-4239-8978-F6A6B4644B58}"/>
              </a:ext>
            </a:extLst>
          </p:cNvPr>
          <p:cNvSpPr/>
          <p:nvPr/>
        </p:nvSpPr>
        <p:spPr>
          <a:xfrm>
            <a:off x="1487488" y="1379422"/>
            <a:ext cx="3700657" cy="4289452"/>
          </a:xfrm>
          <a:prstGeom prst="rect">
            <a:avLst/>
          </a:prstGeom>
          <a:solidFill>
            <a:schemeClr val="bg1">
              <a:lumMod val="50000"/>
              <a:alpha val="8000"/>
            </a:schemeClr>
          </a:solidFill>
          <a:ln w="63500" cap="flat" cmpd="sng" algn="ctr">
            <a:solidFill>
              <a:srgbClr val="1565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a:ln>
                <a:noFill/>
              </a:ln>
              <a:solidFill>
                <a:srgbClr val="1E88E5"/>
              </a:solidFill>
              <a:effectLst/>
              <a:uLnTx/>
              <a:uFillTx/>
              <a:latin typeface="Source Sans Pro" charset="0"/>
              <a:ea typeface="Source Sans Pro" charset="0"/>
              <a:cs typeface="Source Sans Pro" charset="0"/>
            </a:endParaRPr>
          </a:p>
        </p:txBody>
      </p:sp>
      <p:cxnSp>
        <p:nvCxnSpPr>
          <p:cNvPr id="24" name="Straight Connector 51">
            <a:extLst>
              <a:ext uri="{FF2B5EF4-FFF2-40B4-BE49-F238E27FC236}">
                <a16:creationId xmlns:a16="http://schemas.microsoft.com/office/drawing/2014/main" id="{9F0F47DD-A59E-4BCC-A8EA-3447A9584BBA}"/>
              </a:ext>
            </a:extLst>
          </p:cNvPr>
          <p:cNvCxnSpPr>
            <a:cxnSpLocks/>
          </p:cNvCxnSpPr>
          <p:nvPr/>
        </p:nvCxnSpPr>
        <p:spPr>
          <a:xfrm flipH="1">
            <a:off x="2026094" y="3131459"/>
            <a:ext cx="2405506" cy="0"/>
          </a:xfrm>
          <a:prstGeom prst="line">
            <a:avLst/>
          </a:prstGeom>
          <a:noFill/>
          <a:ln w="19050" cap="flat" cmpd="sng" algn="ctr">
            <a:solidFill>
              <a:srgbClr val="1565C0"/>
            </a:solidFill>
            <a:prstDash val="solid"/>
            <a:miter lim="800000"/>
          </a:ln>
          <a:effectLst/>
        </p:spPr>
      </p:cxnSp>
      <p:sp>
        <p:nvSpPr>
          <p:cNvPr id="32" name="Pfeil: nach rechts 31">
            <a:extLst>
              <a:ext uri="{FF2B5EF4-FFF2-40B4-BE49-F238E27FC236}">
                <a16:creationId xmlns:a16="http://schemas.microsoft.com/office/drawing/2014/main" id="{71DCE97D-C12A-41FC-9CFB-0F760999C581}"/>
              </a:ext>
            </a:extLst>
          </p:cNvPr>
          <p:cNvSpPr/>
          <p:nvPr/>
        </p:nvSpPr>
        <p:spPr bwMode="auto">
          <a:xfrm>
            <a:off x="5539754" y="3524396"/>
            <a:ext cx="925503" cy="576064"/>
          </a:xfrm>
          <a:prstGeom prst="rightArrow">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GB">
              <a:solidFill>
                <a:schemeClr val="tx1"/>
              </a:solidFill>
              <a:cs typeface="Arial" pitchFamily="34" charset="0"/>
            </a:endParaRPr>
          </a:p>
        </p:txBody>
      </p:sp>
      <p:sp>
        <p:nvSpPr>
          <p:cNvPr id="16" name="TextBox 31">
            <a:extLst>
              <a:ext uri="{FF2B5EF4-FFF2-40B4-BE49-F238E27FC236}">
                <a16:creationId xmlns:a16="http://schemas.microsoft.com/office/drawing/2014/main" id="{8118D4BE-17B3-497E-A87F-ED34C5514C5F}"/>
              </a:ext>
            </a:extLst>
          </p:cNvPr>
          <p:cNvSpPr txBox="1"/>
          <p:nvPr/>
        </p:nvSpPr>
        <p:spPr>
          <a:xfrm>
            <a:off x="1504251" y="3407979"/>
            <a:ext cx="3700657" cy="1323439"/>
          </a:xfrm>
          <a:prstGeom prst="rect">
            <a:avLst/>
          </a:prstGeom>
          <a:noFill/>
        </p:spPr>
        <p:txBody>
          <a:bodyPr wrap="square" rtlCol="0">
            <a:spAutoFit/>
          </a:bodyPr>
          <a:lstStyle/>
          <a:p>
            <a:pPr algn="ctr" fontAlgn="auto">
              <a:spcBef>
                <a:spcPts val="0"/>
              </a:spcBef>
              <a:spcAft>
                <a:spcPts val="0"/>
              </a:spcAft>
            </a:pPr>
            <a:r>
              <a:rPr lang="en-US" sz="2000" b="1" dirty="0">
                <a:solidFill>
                  <a:srgbClr val="343941"/>
                </a:solidFill>
                <a:latin typeface="Source Sans Pro" charset="0"/>
                <a:ea typeface="Source Sans Pro" charset="0"/>
                <a:cs typeface="Source Sans Pro" charset="0"/>
              </a:rPr>
              <a:t>Companies are increasingly adopting agile methods to become more flexible and adaptive</a:t>
            </a:r>
            <a:endParaRPr lang="en-GB" sz="2000" b="1" dirty="0">
              <a:solidFill>
                <a:srgbClr val="343941"/>
              </a:solidFill>
              <a:latin typeface="Source Sans Pro" charset="0"/>
              <a:ea typeface="Source Sans Pro" charset="0"/>
              <a:cs typeface="Source Sans Pro" charset="0"/>
            </a:endParaRPr>
          </a:p>
        </p:txBody>
      </p:sp>
      <p:sp>
        <p:nvSpPr>
          <p:cNvPr id="17" name="TextBox 36">
            <a:extLst>
              <a:ext uri="{FF2B5EF4-FFF2-40B4-BE49-F238E27FC236}">
                <a16:creationId xmlns:a16="http://schemas.microsoft.com/office/drawing/2014/main" id="{EC3B0644-5880-498C-ABB9-373414D03106}"/>
              </a:ext>
            </a:extLst>
          </p:cNvPr>
          <p:cNvSpPr txBox="1"/>
          <p:nvPr/>
        </p:nvSpPr>
        <p:spPr>
          <a:xfrm>
            <a:off x="6920598" y="3356375"/>
            <a:ext cx="3481616" cy="1938992"/>
          </a:xfrm>
          <a:prstGeom prst="rect">
            <a:avLst/>
          </a:prstGeom>
          <a:noFill/>
        </p:spPr>
        <p:txBody>
          <a:bodyPr wrap="square" rtlCol="0">
            <a:spAutoFit/>
          </a:bodyPr>
          <a:lstStyle/>
          <a:p>
            <a:pPr algn="ctr" fontAlgn="auto">
              <a:spcBef>
                <a:spcPts val="0"/>
              </a:spcBef>
              <a:spcAft>
                <a:spcPts val="0"/>
              </a:spcAft>
            </a:pPr>
            <a:r>
              <a:rPr lang="en-GB" sz="2000" b="1" dirty="0">
                <a:solidFill>
                  <a:srgbClr val="343941"/>
                </a:solidFill>
                <a:latin typeface="Source Sans Pro" charset="0"/>
                <a:ea typeface="Source Sans Pro" charset="0"/>
                <a:cs typeface="Source Sans Pro" charset="0"/>
              </a:rPr>
              <a:t>The ability to sense and to respond swiftly and flexibly to technical changes, new business opportunities and unexpected environmental changes</a:t>
            </a:r>
          </a:p>
        </p:txBody>
      </p:sp>
      <p:sp>
        <p:nvSpPr>
          <p:cNvPr id="21" name="Textfeld 20">
            <a:extLst>
              <a:ext uri="{FF2B5EF4-FFF2-40B4-BE49-F238E27FC236}">
                <a16:creationId xmlns:a16="http://schemas.microsoft.com/office/drawing/2014/main" id="{2EB17790-4C36-4120-984E-83519A268343}"/>
              </a:ext>
            </a:extLst>
          </p:cNvPr>
          <p:cNvSpPr txBox="1"/>
          <p:nvPr/>
        </p:nvSpPr>
        <p:spPr>
          <a:xfrm>
            <a:off x="11533482" y="6093296"/>
            <a:ext cx="93503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i="1" dirty="0">
                <a:latin typeface="Arial" pitchFamily="34" charset="0"/>
              </a:rPr>
              <a:t>[2;6]</a:t>
            </a:r>
          </a:p>
        </p:txBody>
      </p:sp>
      <p:pic>
        <p:nvPicPr>
          <p:cNvPr id="22" name="Grafik 21" descr="Geschäftswachstum">
            <a:extLst>
              <a:ext uri="{FF2B5EF4-FFF2-40B4-BE49-F238E27FC236}">
                <a16:creationId xmlns:a16="http://schemas.microsoft.com/office/drawing/2014/main" id="{30DE75F0-CA85-49CB-AA3A-5CA35212F4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39616" y="1570321"/>
            <a:ext cx="1483692" cy="1483692"/>
          </a:xfrm>
          <a:prstGeom prst="rect">
            <a:avLst/>
          </a:prstGeom>
        </p:spPr>
      </p:pic>
      <p:pic>
        <p:nvPicPr>
          <p:cNvPr id="25" name="Grafik 24" descr="Kopf mit Zahnrädern">
            <a:extLst>
              <a:ext uri="{FF2B5EF4-FFF2-40B4-BE49-F238E27FC236}">
                <a16:creationId xmlns:a16="http://schemas.microsoft.com/office/drawing/2014/main" id="{A40807DC-396E-46D4-B0F0-4F21D1B6EF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74893" y="1607587"/>
            <a:ext cx="1373026" cy="1373026"/>
          </a:xfrm>
          <a:prstGeom prst="rect">
            <a:avLst/>
          </a:prstGeom>
        </p:spPr>
      </p:pic>
      <p:cxnSp>
        <p:nvCxnSpPr>
          <p:cNvPr id="27" name="Straight Connector 51">
            <a:extLst>
              <a:ext uri="{FF2B5EF4-FFF2-40B4-BE49-F238E27FC236}">
                <a16:creationId xmlns:a16="http://schemas.microsoft.com/office/drawing/2014/main" id="{ED674626-E2FE-4835-A849-87A9B9670B36}"/>
              </a:ext>
            </a:extLst>
          </p:cNvPr>
          <p:cNvCxnSpPr>
            <a:cxnSpLocks/>
          </p:cNvCxnSpPr>
          <p:nvPr/>
        </p:nvCxnSpPr>
        <p:spPr>
          <a:xfrm flipH="1">
            <a:off x="7381901" y="3131459"/>
            <a:ext cx="2405506" cy="0"/>
          </a:xfrm>
          <a:prstGeom prst="line">
            <a:avLst/>
          </a:prstGeom>
          <a:noFill/>
          <a:ln w="19050" cap="flat" cmpd="sng" algn="ctr">
            <a:solidFill>
              <a:srgbClr val="1565C0"/>
            </a:solidFill>
            <a:prstDash val="solid"/>
            <a:miter lim="800000"/>
          </a:ln>
          <a:effectLst/>
        </p:spPr>
      </p:cxnSp>
      <p:sp>
        <p:nvSpPr>
          <p:cNvPr id="18" name="Fußzeilenplatzhalter 4">
            <a:extLst>
              <a:ext uri="{FF2B5EF4-FFF2-40B4-BE49-F238E27FC236}">
                <a16:creationId xmlns:a16="http://schemas.microsoft.com/office/drawing/2014/main" id="{FB9C3031-C631-435A-B951-5F4900F4D2F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099014020"/>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63BA84-240B-9F4B-9A26-E9A6A19C1E52}"/>
              </a:ext>
            </a:extLst>
          </p:cNvPr>
          <p:cNvSpPr>
            <a:spLocks noGrp="1"/>
          </p:cNvSpPr>
          <p:nvPr>
            <p:ph type="title"/>
          </p:nvPr>
        </p:nvSpPr>
        <p:spPr/>
        <p:txBody>
          <a:bodyPr/>
          <a:lstStyle/>
          <a:p>
            <a:r>
              <a:rPr lang="en-US" dirty="0"/>
              <a:t>Definition of Large-Scale Agile Transformation</a:t>
            </a:r>
          </a:p>
        </p:txBody>
      </p:sp>
      <p:sp>
        <p:nvSpPr>
          <p:cNvPr id="4" name="Datumsplatzhalter 3">
            <a:extLst>
              <a:ext uri="{FF2B5EF4-FFF2-40B4-BE49-F238E27FC236}">
                <a16:creationId xmlns:a16="http://schemas.microsoft.com/office/drawing/2014/main" id="{E4AF10AB-F7EC-0347-820F-39C171514DCC}"/>
              </a:ext>
            </a:extLst>
          </p:cNvPr>
          <p:cNvSpPr>
            <a:spLocks noGrp="1"/>
          </p:cNvSpPr>
          <p:nvPr>
            <p:ph type="dt" sz="half" idx="10"/>
          </p:nvPr>
        </p:nvSpPr>
        <p:spPr/>
        <p:txBody>
          <a:bodyPr/>
          <a:lstStyle/>
          <a:p>
            <a:pPr>
              <a:defRPr/>
            </a:pPr>
            <a:r>
              <a:rPr lang="de-DE"/>
              <a:t>© sebis</a:t>
            </a:r>
            <a:endParaRPr lang="de-DE" dirty="0"/>
          </a:p>
        </p:txBody>
      </p:sp>
      <p:sp>
        <p:nvSpPr>
          <p:cNvPr id="6" name="Foliennummernplatzhalter 5">
            <a:extLst>
              <a:ext uri="{FF2B5EF4-FFF2-40B4-BE49-F238E27FC236}">
                <a16:creationId xmlns:a16="http://schemas.microsoft.com/office/drawing/2014/main" id="{2FDFC5B7-A768-5742-A62B-7C754897AA60}"/>
              </a:ext>
            </a:extLst>
          </p:cNvPr>
          <p:cNvSpPr>
            <a:spLocks noGrp="1"/>
          </p:cNvSpPr>
          <p:nvPr>
            <p:ph type="sldNum" sz="quarter" idx="12"/>
          </p:nvPr>
        </p:nvSpPr>
        <p:spPr/>
        <p:txBody>
          <a:bodyPr/>
          <a:lstStyle/>
          <a:p>
            <a:pPr>
              <a:defRPr/>
            </a:pPr>
            <a:fld id="{05BC9FAB-BDC1-47C0-A8BB-6E12A8205D33}" type="slidenum">
              <a:rPr lang="de-DE" smtClean="0"/>
              <a:pPr>
                <a:defRPr/>
              </a:pPr>
              <a:t>6</a:t>
            </a:fld>
            <a:endParaRPr lang="de-DE" dirty="0"/>
          </a:p>
        </p:txBody>
      </p:sp>
      <p:grpSp>
        <p:nvGrpSpPr>
          <p:cNvPr id="7" name="Gruppieren 6">
            <a:extLst>
              <a:ext uri="{FF2B5EF4-FFF2-40B4-BE49-F238E27FC236}">
                <a16:creationId xmlns:a16="http://schemas.microsoft.com/office/drawing/2014/main" id="{319969DF-E77D-CD42-9021-942BEFBC00BF}"/>
              </a:ext>
            </a:extLst>
          </p:cNvPr>
          <p:cNvGrpSpPr/>
          <p:nvPr/>
        </p:nvGrpSpPr>
        <p:grpSpPr>
          <a:xfrm>
            <a:off x="2180692" y="1304764"/>
            <a:ext cx="7709795" cy="4248472"/>
            <a:chOff x="-5160" y="637315"/>
            <a:chExt cx="5649115" cy="2274459"/>
          </a:xfrm>
        </p:grpSpPr>
        <p:grpSp>
          <p:nvGrpSpPr>
            <p:cNvPr id="8" name="Gruppierung 41">
              <a:extLst>
                <a:ext uri="{FF2B5EF4-FFF2-40B4-BE49-F238E27FC236}">
                  <a16:creationId xmlns:a16="http://schemas.microsoft.com/office/drawing/2014/main" id="{558CA5EE-0325-C149-9B6F-BC285C2C00D3}"/>
                </a:ext>
              </a:extLst>
            </p:cNvPr>
            <p:cNvGrpSpPr/>
            <p:nvPr/>
          </p:nvGrpSpPr>
          <p:grpSpPr>
            <a:xfrm>
              <a:off x="349814" y="1018353"/>
              <a:ext cx="5294141" cy="1893421"/>
              <a:chOff x="571414" y="1403741"/>
              <a:chExt cx="5294141" cy="1893421"/>
            </a:xfrm>
          </p:grpSpPr>
          <p:grpSp>
            <p:nvGrpSpPr>
              <p:cNvPr id="10" name="Group 7">
                <a:extLst>
                  <a:ext uri="{FF2B5EF4-FFF2-40B4-BE49-F238E27FC236}">
                    <a16:creationId xmlns:a16="http://schemas.microsoft.com/office/drawing/2014/main" id="{C4040EC8-7E9B-244A-8329-B7D3F2744CFE}"/>
                  </a:ext>
                </a:extLst>
              </p:cNvPr>
              <p:cNvGrpSpPr/>
              <p:nvPr/>
            </p:nvGrpSpPr>
            <p:grpSpPr>
              <a:xfrm>
                <a:off x="571414" y="1681632"/>
                <a:ext cx="5294141" cy="1234566"/>
                <a:chOff x="517329" y="1585378"/>
                <a:chExt cx="5294141" cy="1234566"/>
              </a:xfrm>
            </p:grpSpPr>
            <p:sp>
              <p:nvSpPr>
                <p:cNvPr id="12" name="Shape 1816">
                  <a:extLst>
                    <a:ext uri="{FF2B5EF4-FFF2-40B4-BE49-F238E27FC236}">
                      <a16:creationId xmlns:a16="http://schemas.microsoft.com/office/drawing/2014/main" id="{E400C8DD-72E2-0F46-BDAD-7336714FB19D}"/>
                    </a:ext>
                  </a:extLst>
                </p:cNvPr>
                <p:cNvSpPr/>
                <p:nvPr/>
              </p:nvSpPr>
              <p:spPr>
                <a:xfrm>
                  <a:off x="517329" y="1748570"/>
                  <a:ext cx="5294139" cy="1071374"/>
                </a:xfrm>
                <a:prstGeom prst="rect">
                  <a:avLst/>
                </a:prstGeom>
                <a:solidFill>
                  <a:srgbClr val="0276BE"/>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a:solidFill>
                        <a:srgbClr val="FFFFFF"/>
                      </a:solidFill>
                    </a:defRPr>
                  </a:pPr>
                  <a:endParaRPr kumimoji="0" lang="en-US" sz="4267" b="0" i="0" u="none" strike="noStrike" kern="0" cap="none" spc="0" normalizeH="0" baseline="0" noProof="0">
                    <a:ln>
                      <a:noFill/>
                    </a:ln>
                    <a:solidFill>
                      <a:srgbClr val="FFFFFF"/>
                    </a:solidFill>
                    <a:effectLst/>
                    <a:uLnTx/>
                    <a:uFillTx/>
                    <a:latin typeface="Arial" charset="0"/>
                    <a:ea typeface="Arial" charset="0"/>
                    <a:cs typeface="Arial" charset="0"/>
                  </a:endParaRPr>
                </a:p>
              </p:txBody>
            </p:sp>
            <p:sp>
              <p:nvSpPr>
                <p:cNvPr id="13" name="Shape 1816">
                  <a:extLst>
                    <a:ext uri="{FF2B5EF4-FFF2-40B4-BE49-F238E27FC236}">
                      <a16:creationId xmlns:a16="http://schemas.microsoft.com/office/drawing/2014/main" id="{FD49080B-CBF2-7B42-9B70-41CC9D9D2BDF}"/>
                    </a:ext>
                  </a:extLst>
                </p:cNvPr>
                <p:cNvSpPr/>
                <p:nvPr/>
              </p:nvSpPr>
              <p:spPr>
                <a:xfrm>
                  <a:off x="517331" y="1588307"/>
                  <a:ext cx="5294139" cy="1149219"/>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sz="3200">
                      <a:solidFill>
                        <a:srgbClr val="FFFFFF"/>
                      </a:solidFill>
                    </a:defRPr>
                  </a:pPr>
                  <a:endParaRPr kumimoji="0" lang="en-US" sz="4267" b="0" i="0" u="none" strike="noStrike" kern="0" cap="none" spc="0" normalizeH="0" baseline="0" noProof="0">
                    <a:ln>
                      <a:noFill/>
                    </a:ln>
                    <a:solidFill>
                      <a:srgbClr val="FFFFFF"/>
                    </a:solidFill>
                    <a:effectLst/>
                    <a:uLnTx/>
                    <a:uFillTx/>
                    <a:latin typeface="Arial" charset="0"/>
                    <a:ea typeface="Arial" charset="0"/>
                    <a:cs typeface="Arial" charset="0"/>
                  </a:endParaRPr>
                </a:p>
              </p:txBody>
            </p:sp>
            <p:sp>
              <p:nvSpPr>
                <p:cNvPr id="14" name="Rectangle 118">
                  <a:extLst>
                    <a:ext uri="{FF2B5EF4-FFF2-40B4-BE49-F238E27FC236}">
                      <a16:creationId xmlns:a16="http://schemas.microsoft.com/office/drawing/2014/main" id="{1ADFC91D-8D8B-3348-A220-C2D74D7BF43A}"/>
                    </a:ext>
                  </a:extLst>
                </p:cNvPr>
                <p:cNvSpPr/>
                <p:nvPr/>
              </p:nvSpPr>
              <p:spPr>
                <a:xfrm>
                  <a:off x="5443685" y="2324268"/>
                  <a:ext cx="184730" cy="307777"/>
                </a:xfrm>
                <a:prstGeom prst="rect">
                  <a:avLst/>
                </a:prstGeom>
              </p:spPr>
              <p:txBody>
                <a:bodyPr wrap="none">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a:ln>
                      <a:noFill/>
                    </a:ln>
                    <a:solidFill>
                      <a:srgbClr val="FFFFFF"/>
                    </a:solidFill>
                    <a:effectLst/>
                    <a:uLnTx/>
                    <a:uFillTx/>
                    <a:latin typeface="Arial" charset="0"/>
                    <a:ea typeface="Arial" charset="0"/>
                    <a:cs typeface="Arial" charset="0"/>
                  </a:endParaRPr>
                </a:p>
              </p:txBody>
            </p:sp>
            <p:sp>
              <p:nvSpPr>
                <p:cNvPr id="15" name="Rectangle 120">
                  <a:extLst>
                    <a:ext uri="{FF2B5EF4-FFF2-40B4-BE49-F238E27FC236}">
                      <a16:creationId xmlns:a16="http://schemas.microsoft.com/office/drawing/2014/main" id="{8BB8CD0F-1C2B-8C4B-B233-C115A9B7EB46}"/>
                    </a:ext>
                  </a:extLst>
                </p:cNvPr>
                <p:cNvSpPr/>
                <p:nvPr/>
              </p:nvSpPr>
              <p:spPr>
                <a:xfrm>
                  <a:off x="756081" y="1585378"/>
                  <a:ext cx="4816633" cy="304205"/>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343941"/>
                      </a:solidFill>
                      <a:effectLst/>
                      <a:uLnTx/>
                      <a:uFillTx/>
                      <a:latin typeface="Arial" charset="0"/>
                      <a:ea typeface="Arial" charset="0"/>
                      <a:cs typeface="Arial" charset="0"/>
                    </a:rPr>
                    <a:t>Definition of </a:t>
                  </a:r>
                  <a:r>
                    <a:rPr lang="en-US" sz="2000" b="1" kern="0" dirty="0">
                      <a:solidFill>
                        <a:srgbClr val="343941"/>
                      </a:solidFill>
                      <a:latin typeface="Arial" charset="0"/>
                      <a:ea typeface="Arial" charset="0"/>
                      <a:cs typeface="Arial" charset="0"/>
                    </a:rPr>
                    <a:t>Large-Scale Agile Transformation</a:t>
                  </a:r>
                  <a:endParaRPr kumimoji="0" lang="en-US" sz="2000" b="1" i="0" u="none" strike="noStrike" kern="0" cap="none" spc="0" normalizeH="0" baseline="0" noProof="0" dirty="0">
                    <a:ln>
                      <a:noFill/>
                    </a:ln>
                    <a:solidFill>
                      <a:srgbClr val="343941"/>
                    </a:solidFill>
                    <a:effectLst/>
                    <a:uLnTx/>
                    <a:uFillTx/>
                    <a:latin typeface="Arial" charset="0"/>
                    <a:ea typeface="Arial" charset="0"/>
                    <a:cs typeface="Arial" charset="0"/>
                  </a:endParaRPr>
                </a:p>
              </p:txBody>
            </p:sp>
          </p:grpSp>
          <p:sp>
            <p:nvSpPr>
              <p:cNvPr id="11" name="Rectangle 54">
                <a:extLst>
                  <a:ext uri="{FF2B5EF4-FFF2-40B4-BE49-F238E27FC236}">
                    <a16:creationId xmlns:a16="http://schemas.microsoft.com/office/drawing/2014/main" id="{A24E7FF4-884E-8D47-88A2-ACC336211DBD}"/>
                  </a:ext>
                </a:extLst>
              </p:cNvPr>
              <p:cNvSpPr/>
              <p:nvPr/>
            </p:nvSpPr>
            <p:spPr>
              <a:xfrm>
                <a:off x="899970" y="1403741"/>
                <a:ext cx="4876136" cy="189342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just" fontAlgn="auto">
                  <a:spcBef>
                    <a:spcPts val="0"/>
                  </a:spcBef>
                  <a:spcAft>
                    <a:spcPts val="0"/>
                  </a:spcAft>
                </a:pPr>
                <a:r>
                  <a:rPr lang="en-US" sz="2000" kern="0" dirty="0">
                    <a:solidFill>
                      <a:srgbClr val="343941"/>
                    </a:solidFill>
                    <a:latin typeface="Arial" charset="0"/>
                    <a:ea typeface="Arial" charset="0"/>
                    <a:cs typeface="Arial" charset="0"/>
                  </a:rPr>
                  <a:t>The switch of an organization from a different development approach or work organization concept to the application of agile methods on an organizational level with at least two teams.</a:t>
                </a:r>
                <a:endParaRPr lang="en-US" sz="2000" i="1" kern="0" dirty="0">
                  <a:solidFill>
                    <a:srgbClr val="343941"/>
                  </a:solidFill>
                  <a:latin typeface="Arial" charset="0"/>
                  <a:ea typeface="Arial" charset="0"/>
                  <a:cs typeface="Arial" charset="0"/>
                </a:endParaRPr>
              </a:p>
            </p:txBody>
          </p:sp>
        </p:grpSp>
        <p:sp>
          <p:nvSpPr>
            <p:cNvPr id="9" name="Rectangle 55">
              <a:extLst>
                <a:ext uri="{FF2B5EF4-FFF2-40B4-BE49-F238E27FC236}">
                  <a16:creationId xmlns:a16="http://schemas.microsoft.com/office/drawing/2014/main" id="{3DB32394-0005-CC40-88D3-FAD5C403FA21}"/>
                </a:ext>
              </a:extLst>
            </p:cNvPr>
            <p:cNvSpPr/>
            <p:nvPr/>
          </p:nvSpPr>
          <p:spPr>
            <a:xfrm>
              <a:off x="-5160" y="637315"/>
              <a:ext cx="2650263" cy="2137268"/>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ct val="140000"/>
                </a:lnSpc>
              </a:pPr>
              <a:r>
                <a:rPr lang="en-US" sz="6600" b="1" dirty="0">
                  <a:solidFill>
                    <a:srgbClr val="0276BE"/>
                  </a:solidFill>
                  <a:latin typeface="MS Gothic" panose="020B0609070205080204" pitchFamily="49" charset="-128"/>
                  <a:ea typeface="MS Gothic" panose="020B0609070205080204" pitchFamily="49" charset="-128"/>
                  <a:cs typeface="Arial" panose="020B0604020202020204" pitchFamily="34" charset="0"/>
                </a:rPr>
                <a:t>“</a:t>
              </a:r>
              <a:endParaRPr lang="en-US" sz="4400" dirty="0">
                <a:solidFill>
                  <a:srgbClr val="0276BE"/>
                </a:solidFill>
                <a:latin typeface="MS Gothic" panose="020B0609070205080204" pitchFamily="49" charset="-128"/>
                <a:ea typeface="MS Gothic" panose="020B0609070205080204" pitchFamily="49" charset="-128"/>
                <a:cs typeface="Arial" panose="020B0604020202020204" pitchFamily="34" charset="0"/>
              </a:endParaRPr>
            </a:p>
          </p:txBody>
        </p:sp>
      </p:grpSp>
      <p:sp>
        <p:nvSpPr>
          <p:cNvPr id="17" name="Textfeld 16">
            <a:extLst>
              <a:ext uri="{FF2B5EF4-FFF2-40B4-BE49-F238E27FC236}">
                <a16:creationId xmlns:a16="http://schemas.microsoft.com/office/drawing/2014/main" id="{B0037CC9-27A8-4CFA-A005-C5E196DF6BEC}"/>
              </a:ext>
            </a:extLst>
          </p:cNvPr>
          <p:cNvSpPr txBox="1"/>
          <p:nvPr/>
        </p:nvSpPr>
        <p:spPr>
          <a:xfrm>
            <a:off x="11533482" y="6093296"/>
            <a:ext cx="935033"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1400" i="1" dirty="0">
                <a:latin typeface="Arial" pitchFamily="34" charset="0"/>
              </a:rPr>
              <a:t>[2;4]</a:t>
            </a:r>
          </a:p>
        </p:txBody>
      </p:sp>
      <p:sp>
        <p:nvSpPr>
          <p:cNvPr id="16" name="Fußzeilenplatzhalter 4">
            <a:extLst>
              <a:ext uri="{FF2B5EF4-FFF2-40B4-BE49-F238E27FC236}">
                <a16:creationId xmlns:a16="http://schemas.microsoft.com/office/drawing/2014/main" id="{452279AD-08C4-4423-A1DE-D99D4A4549A0}"/>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45774679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DB3D431-A8B7-49CF-AC72-4A98F51C5AAE}"/>
              </a:ext>
            </a:extLst>
          </p:cNvPr>
          <p:cNvSpPr/>
          <p:nvPr/>
        </p:nvSpPr>
        <p:spPr bwMode="auto">
          <a:xfrm>
            <a:off x="332903" y="1628800"/>
            <a:ext cx="10875665" cy="432048"/>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de-DE" dirty="0">
              <a:solidFill>
                <a:schemeClr val="tx1"/>
              </a:solidFill>
              <a:cs typeface="Arial" pitchFamily="34" charset="0"/>
            </a:endParaRPr>
          </a:p>
        </p:txBody>
      </p:sp>
      <p:sp>
        <p:nvSpPr>
          <p:cNvPr id="2" name="Titel 1">
            <a:extLst>
              <a:ext uri="{FF2B5EF4-FFF2-40B4-BE49-F238E27FC236}">
                <a16:creationId xmlns:a16="http://schemas.microsoft.com/office/drawing/2014/main" id="{822CA84C-5A19-49AA-B2EA-B1AB6E629AA7}"/>
              </a:ext>
            </a:extLst>
          </p:cNvPr>
          <p:cNvSpPr>
            <a:spLocks noGrp="1"/>
          </p:cNvSpPr>
          <p:nvPr>
            <p:ph type="title"/>
          </p:nvPr>
        </p:nvSpPr>
        <p:spPr/>
        <p:txBody>
          <a:bodyPr/>
          <a:lstStyle/>
          <a:p>
            <a:r>
              <a:rPr lang="en-GB"/>
              <a:t>Agenda</a:t>
            </a:r>
          </a:p>
        </p:txBody>
      </p:sp>
      <p:sp>
        <p:nvSpPr>
          <p:cNvPr id="3" name="Inhaltsplatzhalter 2">
            <a:extLst>
              <a:ext uri="{FF2B5EF4-FFF2-40B4-BE49-F238E27FC236}">
                <a16:creationId xmlns:a16="http://schemas.microsoft.com/office/drawing/2014/main" id="{7B636D90-01B6-4E12-82A5-7D98D59BA4B1}"/>
              </a:ext>
            </a:extLst>
          </p:cNvPr>
          <p:cNvSpPr>
            <a:spLocks noGrp="1"/>
          </p:cNvSpPr>
          <p:nvPr>
            <p:ph idx="1"/>
          </p:nvPr>
        </p:nvSpPr>
        <p:spPr>
          <a:xfrm>
            <a:off x="334434" y="981075"/>
            <a:ext cx="11523133" cy="5400000"/>
          </a:xfrm>
        </p:spPr>
        <p:txBody>
          <a:bodyPr>
            <a:normAutofit/>
          </a:bodyPr>
          <a:lstStyle/>
          <a:p>
            <a:pPr>
              <a:spcBef>
                <a:spcPts val="3000"/>
              </a:spcBef>
            </a:pPr>
            <a:r>
              <a:rPr lang="en-GB" dirty="0"/>
              <a:t>Motivation</a:t>
            </a:r>
          </a:p>
          <a:p>
            <a:pPr>
              <a:spcBef>
                <a:spcPts val="3000"/>
              </a:spcBef>
            </a:pPr>
            <a:r>
              <a:rPr lang="en-GB" dirty="0"/>
              <a:t>Research Methodology</a:t>
            </a:r>
          </a:p>
          <a:p>
            <a:pPr>
              <a:spcBef>
                <a:spcPts val="3000"/>
              </a:spcBef>
            </a:pPr>
            <a:r>
              <a:rPr lang="en-GB" dirty="0"/>
              <a:t>Case Study</a:t>
            </a:r>
          </a:p>
          <a:p>
            <a:pPr>
              <a:spcBef>
                <a:spcPts val="3000"/>
              </a:spcBef>
            </a:pPr>
            <a:r>
              <a:rPr lang="en-GB" dirty="0"/>
              <a:t>Discussion</a:t>
            </a:r>
          </a:p>
          <a:p>
            <a:pPr>
              <a:spcBef>
                <a:spcPts val="3000"/>
              </a:spcBef>
            </a:pPr>
            <a:r>
              <a:rPr lang="en-GB" dirty="0"/>
              <a:t>Outlook</a:t>
            </a:r>
          </a:p>
        </p:txBody>
      </p:sp>
      <p:sp>
        <p:nvSpPr>
          <p:cNvPr id="4" name="Datumsplatzhalter 3">
            <a:extLst>
              <a:ext uri="{FF2B5EF4-FFF2-40B4-BE49-F238E27FC236}">
                <a16:creationId xmlns:a16="http://schemas.microsoft.com/office/drawing/2014/main" id="{11341BB1-7C31-49DE-BF87-DC0AF7455A4E}"/>
              </a:ext>
            </a:extLst>
          </p:cNvPr>
          <p:cNvSpPr>
            <a:spLocks noGrp="1"/>
          </p:cNvSpPr>
          <p:nvPr>
            <p:ph type="dt" sz="half" idx="10"/>
          </p:nvPr>
        </p:nvSpPr>
        <p:spPr/>
        <p:txBody>
          <a:bodyPr/>
          <a:lstStyle/>
          <a:p>
            <a:pPr>
              <a:defRPr/>
            </a:pPr>
            <a:r>
              <a:rPr lang="en-GB" dirty="0"/>
              <a:t>© sebis</a:t>
            </a:r>
          </a:p>
        </p:txBody>
      </p:sp>
      <p:sp>
        <p:nvSpPr>
          <p:cNvPr id="6" name="Foliennummernplatzhalter 5">
            <a:extLst>
              <a:ext uri="{FF2B5EF4-FFF2-40B4-BE49-F238E27FC236}">
                <a16:creationId xmlns:a16="http://schemas.microsoft.com/office/drawing/2014/main" id="{CDD6D1C4-D5F2-408F-93B0-1106525081BA}"/>
              </a:ext>
            </a:extLst>
          </p:cNvPr>
          <p:cNvSpPr>
            <a:spLocks noGrp="1"/>
          </p:cNvSpPr>
          <p:nvPr>
            <p:ph type="sldNum" sz="quarter" idx="12"/>
          </p:nvPr>
        </p:nvSpPr>
        <p:spPr/>
        <p:txBody>
          <a:bodyPr/>
          <a:lstStyle/>
          <a:p>
            <a:pPr>
              <a:defRPr/>
            </a:pPr>
            <a:fld id="{05BC9FAB-BDC1-47C0-A8BB-6E12A8205D33}" type="slidenum">
              <a:rPr lang="en-GB" smtClean="0"/>
              <a:pPr>
                <a:defRPr/>
              </a:pPr>
              <a:t>7</a:t>
            </a:fld>
            <a:endParaRPr lang="en-GB"/>
          </a:p>
        </p:txBody>
      </p:sp>
      <p:sp>
        <p:nvSpPr>
          <p:cNvPr id="7" name="Fußzeilenplatzhalter 4">
            <a:extLst>
              <a:ext uri="{FF2B5EF4-FFF2-40B4-BE49-F238E27FC236}">
                <a16:creationId xmlns:a16="http://schemas.microsoft.com/office/drawing/2014/main" id="{C2CDC232-C96B-40BD-9A73-8D3B63BA9C1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12155157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69232A-E7F9-4B1E-ADF7-16A530A216B2}"/>
              </a:ext>
            </a:extLst>
          </p:cNvPr>
          <p:cNvSpPr>
            <a:spLocks noGrp="1"/>
          </p:cNvSpPr>
          <p:nvPr>
            <p:ph type="title"/>
          </p:nvPr>
        </p:nvSpPr>
        <p:spPr>
          <a:xfrm>
            <a:off x="334437" y="44452"/>
            <a:ext cx="10586099" cy="720725"/>
          </a:xfrm>
        </p:spPr>
        <p:txBody>
          <a:bodyPr/>
          <a:lstStyle/>
          <a:p>
            <a:r>
              <a:rPr lang="en-GB" dirty="0"/>
              <a:t>Research Methodology </a:t>
            </a:r>
          </a:p>
        </p:txBody>
      </p:sp>
      <p:grpSp>
        <p:nvGrpSpPr>
          <p:cNvPr id="58" name="Group 10">
            <a:extLst>
              <a:ext uri="{FF2B5EF4-FFF2-40B4-BE49-F238E27FC236}">
                <a16:creationId xmlns:a16="http://schemas.microsoft.com/office/drawing/2014/main" id="{4F5718B8-B32A-47D5-B243-86B9F2628F35}"/>
              </a:ext>
            </a:extLst>
          </p:cNvPr>
          <p:cNvGrpSpPr/>
          <p:nvPr/>
        </p:nvGrpSpPr>
        <p:grpSpPr>
          <a:xfrm>
            <a:off x="204315" y="2454764"/>
            <a:ext cx="6035571" cy="1200411"/>
            <a:chOff x="515878" y="4822740"/>
            <a:chExt cx="5285989" cy="972545"/>
          </a:xfrm>
        </p:grpSpPr>
        <p:sp>
          <p:nvSpPr>
            <p:cNvPr id="59" name="Shape 1816">
              <a:extLst>
                <a:ext uri="{FF2B5EF4-FFF2-40B4-BE49-F238E27FC236}">
                  <a16:creationId xmlns:a16="http://schemas.microsoft.com/office/drawing/2014/main" id="{634C9D50-4C28-45E3-8688-8F7C528EE21E}"/>
                </a:ext>
              </a:extLst>
            </p:cNvPr>
            <p:cNvSpPr/>
            <p:nvPr/>
          </p:nvSpPr>
          <p:spPr>
            <a:xfrm>
              <a:off x="515882" y="4884163"/>
              <a:ext cx="5266105" cy="911122"/>
            </a:xfrm>
            <a:prstGeom prst="rect">
              <a:avLst/>
            </a:prstGeom>
            <a:solidFill>
              <a:srgbClr val="1E88E5"/>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60" name="Shape 1816">
              <a:extLst>
                <a:ext uri="{FF2B5EF4-FFF2-40B4-BE49-F238E27FC236}">
                  <a16:creationId xmlns:a16="http://schemas.microsoft.com/office/drawing/2014/main" id="{E7C62909-E8A6-42B6-ACDB-D5642D5E9AE2}"/>
                </a:ext>
              </a:extLst>
            </p:cNvPr>
            <p:cNvSpPr/>
            <p:nvPr/>
          </p:nvSpPr>
          <p:spPr>
            <a:xfrm>
              <a:off x="515883" y="4822740"/>
              <a:ext cx="5285984" cy="911202"/>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61" name="Rectangle 143">
              <a:extLst>
                <a:ext uri="{FF2B5EF4-FFF2-40B4-BE49-F238E27FC236}">
                  <a16:creationId xmlns:a16="http://schemas.microsoft.com/office/drawing/2014/main" id="{5434D8D9-8E7C-435D-B11D-255680B1FF0E}"/>
                </a:ext>
              </a:extLst>
            </p:cNvPr>
            <p:cNvSpPr/>
            <p:nvPr/>
          </p:nvSpPr>
          <p:spPr>
            <a:xfrm>
              <a:off x="515878" y="4893124"/>
              <a:ext cx="4490038" cy="507337"/>
            </a:xfrm>
            <a:prstGeom prst="rect">
              <a:avLst/>
            </a:prstGeom>
          </p:spPr>
          <p:txBody>
            <a:bodyPr wrap="square">
              <a:spAutoFit/>
            </a:bodyPr>
            <a:lstStyle/>
            <a:p>
              <a:pPr marL="0" marR="0" lvl="0" indent="0" defTabSz="950885" eaLnBrk="1" fontAlgn="auto" latinLnBrk="0" hangingPunct="1">
                <a:lnSpc>
                  <a:spcPct val="100000"/>
                </a:lnSpc>
                <a:spcBef>
                  <a:spcPts val="0"/>
                </a:spcBef>
                <a:spcAft>
                  <a:spcPts val="0"/>
                </a:spcAft>
                <a:buClrTx/>
                <a:buSzTx/>
                <a:buFontTx/>
                <a:buNone/>
                <a:tabLst/>
                <a:defRPr/>
              </a:pPr>
              <a:r>
                <a:rPr lang="en-GB" kern="0" dirty="0">
                  <a:latin typeface="Arial" charset="0"/>
                  <a:ea typeface="Arial" charset="0"/>
                  <a:cs typeface="Arial" charset="0"/>
                </a:rPr>
                <a:t>Which impact does the large-scale agile transformation at PosterXXL has on the organization?</a:t>
              </a:r>
            </a:p>
          </p:txBody>
        </p:sp>
        <p:grpSp>
          <p:nvGrpSpPr>
            <p:cNvPr id="62" name="Group 64">
              <a:extLst>
                <a:ext uri="{FF2B5EF4-FFF2-40B4-BE49-F238E27FC236}">
                  <a16:creationId xmlns:a16="http://schemas.microsoft.com/office/drawing/2014/main" id="{83329EA0-C128-4892-B94D-55F5E36891CF}"/>
                </a:ext>
              </a:extLst>
            </p:cNvPr>
            <p:cNvGrpSpPr/>
            <p:nvPr/>
          </p:nvGrpSpPr>
          <p:grpSpPr>
            <a:xfrm>
              <a:off x="4908266" y="4822740"/>
              <a:ext cx="889396" cy="972545"/>
              <a:chOff x="4908266" y="1831046"/>
              <a:chExt cx="889396" cy="916759"/>
            </a:xfrm>
          </p:grpSpPr>
          <p:sp>
            <p:nvSpPr>
              <p:cNvPr id="63" name="Rectangle 67">
                <a:extLst>
                  <a:ext uri="{FF2B5EF4-FFF2-40B4-BE49-F238E27FC236}">
                    <a16:creationId xmlns:a16="http://schemas.microsoft.com/office/drawing/2014/main" id="{66B3FE22-5AF0-4B37-A53A-0EAF6847E853}"/>
                  </a:ext>
                </a:extLst>
              </p:cNvPr>
              <p:cNvSpPr/>
              <p:nvPr/>
            </p:nvSpPr>
            <p:spPr>
              <a:xfrm>
                <a:off x="4908266" y="1831046"/>
                <a:ext cx="889393" cy="916759"/>
              </a:xfrm>
              <a:prstGeom prst="rect">
                <a:avLst/>
              </a:prstGeom>
              <a:solidFill>
                <a:srgbClr val="1E88E5"/>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64" name="Rectangle 68">
                <a:extLst>
                  <a:ext uri="{FF2B5EF4-FFF2-40B4-BE49-F238E27FC236}">
                    <a16:creationId xmlns:a16="http://schemas.microsoft.com/office/drawing/2014/main" id="{71C8B744-9416-4039-A925-B3FD12F7A64D}"/>
                  </a:ext>
                </a:extLst>
              </p:cNvPr>
              <p:cNvSpPr/>
              <p:nvPr/>
            </p:nvSpPr>
            <p:spPr>
              <a:xfrm>
                <a:off x="4972598" y="2109564"/>
                <a:ext cx="825064" cy="359725"/>
              </a:xfrm>
              <a:prstGeom prst="rect">
                <a:avLst/>
              </a:prstGeom>
            </p:spPr>
            <p:txBody>
              <a:bodyPr wrap="square" anchor="ctr">
                <a:spAutoFit/>
              </a:bodyPr>
              <a:lstStyle/>
              <a:p>
                <a:pPr marL="0" marR="0" lvl="0" indent="0" algn="ctr" defTabSz="950885" eaLnBrk="1" fontAlgn="auto" latinLnBrk="0" hangingPunct="1">
                  <a:lnSpc>
                    <a:spcPct val="100000"/>
                  </a:lnSpc>
                  <a:spcBef>
                    <a:spcPts val="0"/>
                  </a:spcBef>
                  <a:spcAft>
                    <a:spcPts val="0"/>
                  </a:spcAft>
                  <a:buClrTx/>
                  <a:buSzTx/>
                  <a:buFontTx/>
                  <a:buNone/>
                  <a:tabLst/>
                  <a:defRPr/>
                </a:pPr>
                <a:r>
                  <a:rPr lang="en-GB" sz="2461" b="1" kern="0" noProof="0" dirty="0">
                    <a:solidFill>
                      <a:srgbClr val="FFFFFF"/>
                    </a:solidFill>
                    <a:latin typeface="Source Sans Pro" charset="0"/>
                    <a:ea typeface="Source Sans Pro" charset="0"/>
                    <a:cs typeface="Source Sans Pro" charset="0"/>
                  </a:rPr>
                  <a:t>RQ02</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grpSp>
      <p:grpSp>
        <p:nvGrpSpPr>
          <p:cNvPr id="65" name="Group 11">
            <a:extLst>
              <a:ext uri="{FF2B5EF4-FFF2-40B4-BE49-F238E27FC236}">
                <a16:creationId xmlns:a16="http://schemas.microsoft.com/office/drawing/2014/main" id="{F230E686-C906-4B9E-B3F9-70D635725393}"/>
              </a:ext>
            </a:extLst>
          </p:cNvPr>
          <p:cNvGrpSpPr/>
          <p:nvPr/>
        </p:nvGrpSpPr>
        <p:grpSpPr>
          <a:xfrm>
            <a:off x="213526" y="3755912"/>
            <a:ext cx="6031168" cy="1200411"/>
            <a:chOff x="6449277" y="4822741"/>
            <a:chExt cx="5284822" cy="973308"/>
          </a:xfrm>
        </p:grpSpPr>
        <p:sp>
          <p:nvSpPr>
            <p:cNvPr id="66" name="Shape 1816">
              <a:extLst>
                <a:ext uri="{FF2B5EF4-FFF2-40B4-BE49-F238E27FC236}">
                  <a16:creationId xmlns:a16="http://schemas.microsoft.com/office/drawing/2014/main" id="{F2760337-2FA0-45A8-9AAB-F113B64CD320}"/>
                </a:ext>
              </a:extLst>
            </p:cNvPr>
            <p:cNvSpPr/>
            <p:nvPr/>
          </p:nvSpPr>
          <p:spPr>
            <a:xfrm>
              <a:off x="6449277" y="4902025"/>
              <a:ext cx="5187205" cy="894024"/>
            </a:xfrm>
            <a:prstGeom prst="rect">
              <a:avLst/>
            </a:prstGeom>
            <a:solidFill>
              <a:srgbClr val="2196F3"/>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67" name="Shape 1816">
              <a:extLst>
                <a:ext uri="{FF2B5EF4-FFF2-40B4-BE49-F238E27FC236}">
                  <a16:creationId xmlns:a16="http://schemas.microsoft.com/office/drawing/2014/main" id="{5826A1B8-933C-4DFC-A7EC-E627E0E28F73}"/>
                </a:ext>
              </a:extLst>
            </p:cNvPr>
            <p:cNvSpPr/>
            <p:nvPr/>
          </p:nvSpPr>
          <p:spPr>
            <a:xfrm>
              <a:off x="6449277" y="4839055"/>
              <a:ext cx="5171571" cy="883151"/>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68" name="Rectangle 51">
              <a:extLst>
                <a:ext uri="{FF2B5EF4-FFF2-40B4-BE49-F238E27FC236}">
                  <a16:creationId xmlns:a16="http://schemas.microsoft.com/office/drawing/2014/main" id="{5DBACEAD-B5B7-47A6-8849-4FCFA6DB7AC4}"/>
                </a:ext>
              </a:extLst>
            </p:cNvPr>
            <p:cNvSpPr/>
            <p:nvPr/>
          </p:nvSpPr>
          <p:spPr>
            <a:xfrm>
              <a:off x="6464535" y="4919233"/>
              <a:ext cx="4451788" cy="505537"/>
            </a:xfrm>
            <a:prstGeom prst="rect">
              <a:avLst/>
            </a:prstGeom>
          </p:spPr>
          <p:txBody>
            <a:bodyPr wrap="square">
              <a:spAutoFit/>
            </a:bodyPr>
            <a:lstStyle/>
            <a:p>
              <a:pPr marL="0" marR="0" lvl="0" indent="0" defTabSz="950885" eaLnBrk="1" fontAlgn="auto" latinLnBrk="0" hangingPunct="1">
                <a:lnSpc>
                  <a:spcPct val="100000"/>
                </a:lnSpc>
                <a:spcBef>
                  <a:spcPts val="0"/>
                </a:spcBef>
                <a:spcAft>
                  <a:spcPts val="0"/>
                </a:spcAft>
                <a:buClrTx/>
                <a:buSzTx/>
                <a:buFontTx/>
                <a:buNone/>
                <a:tabLst/>
                <a:defRPr/>
              </a:pPr>
              <a:r>
                <a:rPr lang="en-GB" kern="0" dirty="0">
                  <a:latin typeface="Arial" charset="0"/>
                  <a:ea typeface="Arial" charset="0"/>
                  <a:cs typeface="Arial" charset="0"/>
                </a:rPr>
                <a:t>What are success factors and barriers of the large-scale agile transformation at PosterXXL?</a:t>
              </a:r>
            </a:p>
          </p:txBody>
        </p:sp>
        <p:grpSp>
          <p:nvGrpSpPr>
            <p:cNvPr id="69" name="Group 78">
              <a:extLst>
                <a:ext uri="{FF2B5EF4-FFF2-40B4-BE49-F238E27FC236}">
                  <a16:creationId xmlns:a16="http://schemas.microsoft.com/office/drawing/2014/main" id="{8585E696-726E-48EB-AB1B-2FCDA6EC1720}"/>
                </a:ext>
              </a:extLst>
            </p:cNvPr>
            <p:cNvGrpSpPr/>
            <p:nvPr/>
          </p:nvGrpSpPr>
          <p:grpSpPr>
            <a:xfrm>
              <a:off x="10871871" y="4822741"/>
              <a:ext cx="862228" cy="973308"/>
              <a:chOff x="5036882" y="1831046"/>
              <a:chExt cx="862228" cy="917478"/>
            </a:xfrm>
          </p:grpSpPr>
          <p:sp>
            <p:nvSpPr>
              <p:cNvPr id="70" name="Rectangle 79">
                <a:extLst>
                  <a:ext uri="{FF2B5EF4-FFF2-40B4-BE49-F238E27FC236}">
                    <a16:creationId xmlns:a16="http://schemas.microsoft.com/office/drawing/2014/main" id="{1FD4B2DE-E52D-4D4B-9691-C67D15ADE06C}"/>
                  </a:ext>
                </a:extLst>
              </p:cNvPr>
              <p:cNvSpPr/>
              <p:nvPr/>
            </p:nvSpPr>
            <p:spPr>
              <a:xfrm>
                <a:off x="5036882" y="1831046"/>
                <a:ext cx="862228" cy="917478"/>
              </a:xfrm>
              <a:prstGeom prst="rect">
                <a:avLst/>
              </a:prstGeom>
              <a:solidFill>
                <a:srgbClr val="2196F3"/>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71" name="Rectangle 80">
                <a:extLst>
                  <a:ext uri="{FF2B5EF4-FFF2-40B4-BE49-F238E27FC236}">
                    <a16:creationId xmlns:a16="http://schemas.microsoft.com/office/drawing/2014/main" id="{F48C1A86-4234-4BB3-8B86-087D6C364615}"/>
                  </a:ext>
                </a:extLst>
              </p:cNvPr>
              <p:cNvSpPr/>
              <p:nvPr/>
            </p:nvSpPr>
            <p:spPr>
              <a:xfrm>
                <a:off x="5165663" y="2058395"/>
                <a:ext cx="717813" cy="469239"/>
              </a:xfrm>
              <a:prstGeom prst="rect">
                <a:avLst/>
              </a:prstGeom>
            </p:spPr>
            <p:txBody>
              <a:bodyPr wrap="none" anchor="ctr">
                <a:spAutoFit/>
              </a:bodyPr>
              <a:lstStyle/>
              <a:p>
                <a:pPr marL="0" marR="0" lvl="0" indent="0" algn="r" defTabSz="950885" eaLnBrk="1" fontAlgn="auto" latinLnBrk="0" hangingPunct="1">
                  <a:lnSpc>
                    <a:spcPct val="100000"/>
                  </a:lnSpc>
                  <a:spcBef>
                    <a:spcPts val="0"/>
                  </a:spcBef>
                  <a:spcAft>
                    <a:spcPts val="0"/>
                  </a:spcAft>
                  <a:buClrTx/>
                  <a:buSzTx/>
                  <a:buFontTx/>
                  <a:buNone/>
                  <a:tabLst/>
                  <a:defRPr/>
                </a:pPr>
                <a:r>
                  <a:rPr kumimoji="0" lang="en-GB" sz="2461" b="1" i="0" u="none" strike="noStrike" kern="0" cap="none" spc="0" normalizeH="0" baseline="0" noProof="0">
                    <a:ln>
                      <a:noFill/>
                    </a:ln>
                    <a:solidFill>
                      <a:srgbClr val="FFFFFF"/>
                    </a:solidFill>
                    <a:effectLst/>
                    <a:uLnTx/>
                    <a:uFillTx/>
                    <a:latin typeface="Source Sans Pro" charset="0"/>
                    <a:ea typeface="Source Sans Pro" charset="0"/>
                    <a:cs typeface="Source Sans Pro" charset="0"/>
                  </a:rPr>
                  <a:t>RQ03</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grpSp>
      <p:grpSp>
        <p:nvGrpSpPr>
          <p:cNvPr id="72" name="Group 11">
            <a:extLst>
              <a:ext uri="{FF2B5EF4-FFF2-40B4-BE49-F238E27FC236}">
                <a16:creationId xmlns:a16="http://schemas.microsoft.com/office/drawing/2014/main" id="{507F2D8A-01C9-49B1-B0F9-AC03B6D77A5B}"/>
              </a:ext>
            </a:extLst>
          </p:cNvPr>
          <p:cNvGrpSpPr/>
          <p:nvPr/>
        </p:nvGrpSpPr>
        <p:grpSpPr>
          <a:xfrm>
            <a:off x="204315" y="5094850"/>
            <a:ext cx="6035571" cy="1200411"/>
            <a:chOff x="6449277" y="4822741"/>
            <a:chExt cx="5284822" cy="973308"/>
          </a:xfrm>
        </p:grpSpPr>
        <p:sp>
          <p:nvSpPr>
            <p:cNvPr id="74" name="Shape 1816">
              <a:extLst>
                <a:ext uri="{FF2B5EF4-FFF2-40B4-BE49-F238E27FC236}">
                  <a16:creationId xmlns:a16="http://schemas.microsoft.com/office/drawing/2014/main" id="{99E9A0D8-D8DC-4F0C-BB59-4177909C8F79}"/>
                </a:ext>
              </a:extLst>
            </p:cNvPr>
            <p:cNvSpPr/>
            <p:nvPr/>
          </p:nvSpPr>
          <p:spPr>
            <a:xfrm>
              <a:off x="6449277" y="4902025"/>
              <a:ext cx="5187205" cy="894024"/>
            </a:xfrm>
            <a:prstGeom prst="rect">
              <a:avLst/>
            </a:prstGeom>
            <a:solidFill>
              <a:srgbClr val="41BEFF"/>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75" name="Shape 1816">
              <a:extLst>
                <a:ext uri="{FF2B5EF4-FFF2-40B4-BE49-F238E27FC236}">
                  <a16:creationId xmlns:a16="http://schemas.microsoft.com/office/drawing/2014/main" id="{DFD5F25B-7291-4B05-B024-44369B5633F0}"/>
                </a:ext>
              </a:extLst>
            </p:cNvPr>
            <p:cNvSpPr/>
            <p:nvPr/>
          </p:nvSpPr>
          <p:spPr>
            <a:xfrm>
              <a:off x="6449277" y="4839055"/>
              <a:ext cx="5171571" cy="910419"/>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76" name="Rectangle 51">
              <a:extLst>
                <a:ext uri="{FF2B5EF4-FFF2-40B4-BE49-F238E27FC236}">
                  <a16:creationId xmlns:a16="http://schemas.microsoft.com/office/drawing/2014/main" id="{1D5B8DE6-6F57-4D24-BB16-C9D013BD5051}"/>
                </a:ext>
              </a:extLst>
            </p:cNvPr>
            <p:cNvSpPr/>
            <p:nvPr/>
          </p:nvSpPr>
          <p:spPr>
            <a:xfrm>
              <a:off x="6464535" y="4919233"/>
              <a:ext cx="4451788" cy="505537"/>
            </a:xfrm>
            <a:prstGeom prst="rect">
              <a:avLst/>
            </a:prstGeom>
          </p:spPr>
          <p:txBody>
            <a:bodyPr wrap="square">
              <a:spAutoFit/>
            </a:bodyPr>
            <a:lstStyle/>
            <a:p>
              <a:pPr marL="0" marR="0" lvl="0" indent="0" defTabSz="950885" eaLnBrk="1" fontAlgn="auto" latinLnBrk="0" hangingPunct="1">
                <a:lnSpc>
                  <a:spcPct val="100000"/>
                </a:lnSpc>
                <a:spcBef>
                  <a:spcPts val="0"/>
                </a:spcBef>
                <a:spcAft>
                  <a:spcPts val="0"/>
                </a:spcAft>
                <a:buClrTx/>
                <a:buSzTx/>
                <a:buFontTx/>
                <a:buNone/>
                <a:tabLst/>
                <a:defRPr/>
              </a:pPr>
              <a:r>
                <a:rPr lang="en-GB" kern="0" dirty="0">
                  <a:latin typeface="Arial" charset="0"/>
                  <a:ea typeface="Arial" charset="0"/>
                  <a:cs typeface="Arial" charset="0"/>
                </a:rPr>
                <a:t>What are the lessons learned of the large-scale agile transformation at PosterXXL?</a:t>
              </a:r>
            </a:p>
          </p:txBody>
        </p:sp>
        <p:grpSp>
          <p:nvGrpSpPr>
            <p:cNvPr id="77" name="Group 78">
              <a:extLst>
                <a:ext uri="{FF2B5EF4-FFF2-40B4-BE49-F238E27FC236}">
                  <a16:creationId xmlns:a16="http://schemas.microsoft.com/office/drawing/2014/main" id="{36C6B197-3CC1-46CC-81C1-772443366989}"/>
                </a:ext>
              </a:extLst>
            </p:cNvPr>
            <p:cNvGrpSpPr/>
            <p:nvPr/>
          </p:nvGrpSpPr>
          <p:grpSpPr>
            <a:xfrm>
              <a:off x="10872500" y="4822741"/>
              <a:ext cx="861599" cy="973308"/>
              <a:chOff x="5037511" y="1831046"/>
              <a:chExt cx="861599" cy="917478"/>
            </a:xfrm>
          </p:grpSpPr>
          <p:sp>
            <p:nvSpPr>
              <p:cNvPr id="78" name="Rectangle 79">
                <a:extLst>
                  <a:ext uri="{FF2B5EF4-FFF2-40B4-BE49-F238E27FC236}">
                    <a16:creationId xmlns:a16="http://schemas.microsoft.com/office/drawing/2014/main" id="{781980CB-1272-4C4A-AF07-0CE5A9432402}"/>
                  </a:ext>
                </a:extLst>
              </p:cNvPr>
              <p:cNvSpPr/>
              <p:nvPr/>
            </p:nvSpPr>
            <p:spPr>
              <a:xfrm>
                <a:off x="5037511" y="1831046"/>
                <a:ext cx="861599" cy="917478"/>
              </a:xfrm>
              <a:prstGeom prst="rect">
                <a:avLst/>
              </a:prstGeom>
              <a:solidFill>
                <a:srgbClr val="41BEFF"/>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79" name="Rectangle 80">
                <a:extLst>
                  <a:ext uri="{FF2B5EF4-FFF2-40B4-BE49-F238E27FC236}">
                    <a16:creationId xmlns:a16="http://schemas.microsoft.com/office/drawing/2014/main" id="{043F9548-BC80-4B81-9E7D-01EF0F44EFB6}"/>
                  </a:ext>
                </a:extLst>
              </p:cNvPr>
              <p:cNvSpPr/>
              <p:nvPr/>
            </p:nvSpPr>
            <p:spPr>
              <a:xfrm>
                <a:off x="5165663" y="2073556"/>
                <a:ext cx="717813" cy="438919"/>
              </a:xfrm>
              <a:prstGeom prst="rect">
                <a:avLst/>
              </a:prstGeom>
            </p:spPr>
            <p:txBody>
              <a:bodyPr wrap="none" anchor="ctr">
                <a:spAutoFit/>
              </a:bodyPr>
              <a:lstStyle/>
              <a:p>
                <a:pPr marL="0" marR="0" lvl="0" indent="0" algn="r" defTabSz="950885" eaLnBrk="1" fontAlgn="auto" latinLnBrk="0" hangingPunct="1">
                  <a:lnSpc>
                    <a:spcPct val="100000"/>
                  </a:lnSpc>
                  <a:spcBef>
                    <a:spcPts val="0"/>
                  </a:spcBef>
                  <a:spcAft>
                    <a:spcPts val="0"/>
                  </a:spcAft>
                  <a:buClrTx/>
                  <a:buSzTx/>
                  <a:buFontTx/>
                  <a:buNone/>
                  <a:tabLst/>
                  <a:defRPr/>
                </a:pPr>
                <a:r>
                  <a:rPr kumimoji="0" lang="en-GB" sz="2461"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rPr>
                  <a:t>RQ04</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grpSp>
      <p:sp>
        <p:nvSpPr>
          <p:cNvPr id="139" name="Rechteck 138">
            <a:extLst>
              <a:ext uri="{FF2B5EF4-FFF2-40B4-BE49-F238E27FC236}">
                <a16:creationId xmlns:a16="http://schemas.microsoft.com/office/drawing/2014/main" id="{0BA78666-53DF-4241-8573-AEEF4B70114A}"/>
              </a:ext>
            </a:extLst>
          </p:cNvPr>
          <p:cNvSpPr/>
          <p:nvPr/>
        </p:nvSpPr>
        <p:spPr>
          <a:xfrm>
            <a:off x="6451205" y="1085745"/>
            <a:ext cx="5691719" cy="5194057"/>
          </a:xfrm>
          <a:prstGeom prst="rect">
            <a:avLst/>
          </a:pr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nvGrpSpPr>
          <p:cNvPr id="140" name="Gruppieren 139">
            <a:extLst>
              <a:ext uri="{FF2B5EF4-FFF2-40B4-BE49-F238E27FC236}">
                <a16:creationId xmlns:a16="http://schemas.microsoft.com/office/drawing/2014/main" id="{1FD79210-0DDD-4A58-9AD6-8CE68C3C9619}"/>
              </a:ext>
            </a:extLst>
          </p:cNvPr>
          <p:cNvGrpSpPr/>
          <p:nvPr/>
        </p:nvGrpSpPr>
        <p:grpSpPr>
          <a:xfrm>
            <a:off x="7394805" y="949926"/>
            <a:ext cx="4301865" cy="271637"/>
            <a:chOff x="335279" y="21199"/>
            <a:chExt cx="4693919" cy="590400"/>
          </a:xfrm>
          <a:noFill/>
        </p:grpSpPr>
        <p:sp>
          <p:nvSpPr>
            <p:cNvPr id="141" name="Rechteck: abgerundete Ecken 140">
              <a:extLst>
                <a:ext uri="{FF2B5EF4-FFF2-40B4-BE49-F238E27FC236}">
                  <a16:creationId xmlns:a16="http://schemas.microsoft.com/office/drawing/2014/main" id="{B2353735-B947-4D2B-BB24-D9EA09A83D87}"/>
                </a:ext>
              </a:extLst>
            </p:cNvPr>
            <p:cNvSpPr/>
            <p:nvPr/>
          </p:nvSpPr>
          <p:spPr>
            <a:xfrm>
              <a:off x="335279" y="21199"/>
              <a:ext cx="4693919" cy="59040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2" name="Rechteck: abgerundete Ecken 5">
              <a:extLst>
                <a:ext uri="{FF2B5EF4-FFF2-40B4-BE49-F238E27FC236}">
                  <a16:creationId xmlns:a16="http://schemas.microsoft.com/office/drawing/2014/main" id="{401116C7-68EA-4721-A401-5A110C742D1F}"/>
                </a:ext>
              </a:extLst>
            </p:cNvPr>
            <p:cNvSpPr txBox="1"/>
            <p:nvPr/>
          </p:nvSpPr>
          <p:spPr>
            <a:xfrm>
              <a:off x="364099" y="64320"/>
              <a:ext cx="4636277" cy="532758"/>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77419" tIns="0" rIns="177419" bIns="0" numCol="1" spcCol="1270" anchor="ctr" anchorCtr="0">
              <a:noAutofit/>
            </a:bodyPr>
            <a:lstStyle/>
            <a:p>
              <a:pPr marL="0" lvl="0" indent="0" algn="l" defTabSz="488950">
                <a:lnSpc>
                  <a:spcPct val="90000"/>
                </a:lnSpc>
                <a:spcBef>
                  <a:spcPct val="0"/>
                </a:spcBef>
                <a:spcAft>
                  <a:spcPct val="35000"/>
                </a:spcAft>
                <a:buNone/>
              </a:pPr>
              <a:r>
                <a:rPr lang="en-GB" sz="1400" b="1" i="0" kern="1200" dirty="0">
                  <a:solidFill>
                    <a:schemeClr val="tx1"/>
                  </a:solidFill>
                  <a:latin typeface="Source Sans Pro Bold" charset="0"/>
                </a:rPr>
                <a:t>Case Study Research Process</a:t>
              </a:r>
            </a:p>
          </p:txBody>
        </p:sp>
      </p:grpSp>
      <p:sp>
        <p:nvSpPr>
          <p:cNvPr id="143" name="Rechteck 142">
            <a:extLst>
              <a:ext uri="{FF2B5EF4-FFF2-40B4-BE49-F238E27FC236}">
                <a16:creationId xmlns:a16="http://schemas.microsoft.com/office/drawing/2014/main" id="{14170ED6-9091-4839-AFB0-C49A4F3D4317}"/>
              </a:ext>
            </a:extLst>
          </p:cNvPr>
          <p:cNvSpPr/>
          <p:nvPr/>
        </p:nvSpPr>
        <p:spPr>
          <a:xfrm>
            <a:off x="9066680" y="1331010"/>
            <a:ext cx="1001646" cy="865538"/>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Context</a:t>
            </a:r>
          </a:p>
        </p:txBody>
      </p:sp>
      <p:sp>
        <p:nvSpPr>
          <p:cNvPr id="144" name="Rechteck 143">
            <a:extLst>
              <a:ext uri="{FF2B5EF4-FFF2-40B4-BE49-F238E27FC236}">
                <a16:creationId xmlns:a16="http://schemas.microsoft.com/office/drawing/2014/main" id="{442E4AAE-EA0C-4452-83E5-DC19D83AB464}"/>
              </a:ext>
            </a:extLst>
          </p:cNvPr>
          <p:cNvSpPr/>
          <p:nvPr/>
        </p:nvSpPr>
        <p:spPr>
          <a:xfrm>
            <a:off x="9303054" y="1605317"/>
            <a:ext cx="557021" cy="43309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200" dirty="0">
                <a:solidFill>
                  <a:schemeClr val="tx1"/>
                </a:solidFill>
              </a:rPr>
              <a:t>Case</a:t>
            </a:r>
          </a:p>
        </p:txBody>
      </p:sp>
      <p:pic>
        <p:nvPicPr>
          <p:cNvPr id="145" name="Grafik 144" descr="Ein Bild, das Screenshot enthält.&#10;&#10;Automatisch generierte Beschreibung">
            <a:extLst>
              <a:ext uri="{FF2B5EF4-FFF2-40B4-BE49-F238E27FC236}">
                <a16:creationId xmlns:a16="http://schemas.microsoft.com/office/drawing/2014/main" id="{AE8BB4F1-ACA4-484A-8AB6-0B8622C5A7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8326" y="2643757"/>
            <a:ext cx="701796" cy="1131734"/>
          </a:xfrm>
          <a:prstGeom prst="rect">
            <a:avLst/>
          </a:prstGeom>
          <a:ln>
            <a:solidFill>
              <a:schemeClr val="tx1">
                <a:lumMod val="95000"/>
                <a:lumOff val="5000"/>
              </a:schemeClr>
            </a:solidFill>
          </a:ln>
        </p:spPr>
      </p:pic>
      <p:pic>
        <p:nvPicPr>
          <p:cNvPr id="146" name="Grafik 145" descr="Ein Bild, das Screenshot enthält.&#10;&#10;Automatisch generierte Beschreibung">
            <a:extLst>
              <a:ext uri="{FF2B5EF4-FFF2-40B4-BE49-F238E27FC236}">
                <a16:creationId xmlns:a16="http://schemas.microsoft.com/office/drawing/2014/main" id="{4FB40F6A-0502-4F12-8D9E-D3876178CC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3530" y="2655395"/>
            <a:ext cx="704628" cy="1131735"/>
          </a:xfrm>
          <a:prstGeom prst="rect">
            <a:avLst/>
          </a:prstGeom>
          <a:ln>
            <a:solidFill>
              <a:schemeClr val="tx1">
                <a:lumMod val="95000"/>
                <a:lumOff val="5000"/>
              </a:schemeClr>
            </a:solidFill>
          </a:ln>
        </p:spPr>
      </p:pic>
      <p:pic>
        <p:nvPicPr>
          <p:cNvPr id="147" name="Grafik 146" descr="Ein Bild, das Screenshot enthält.&#10;&#10;Automatisch generierte Beschreibung">
            <a:extLst>
              <a:ext uri="{FF2B5EF4-FFF2-40B4-BE49-F238E27FC236}">
                <a16:creationId xmlns:a16="http://schemas.microsoft.com/office/drawing/2014/main" id="{1A7B06C6-03F4-4761-8B2D-9855F3CBC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5598" y="2652690"/>
            <a:ext cx="704628" cy="1141549"/>
          </a:xfrm>
          <a:prstGeom prst="rect">
            <a:avLst/>
          </a:prstGeom>
          <a:ln>
            <a:solidFill>
              <a:schemeClr val="tx1">
                <a:lumMod val="95000"/>
                <a:lumOff val="5000"/>
              </a:schemeClr>
            </a:solidFill>
          </a:ln>
        </p:spPr>
      </p:pic>
      <p:sp>
        <p:nvSpPr>
          <p:cNvPr id="148" name="Pfeil: nach unten 147">
            <a:extLst>
              <a:ext uri="{FF2B5EF4-FFF2-40B4-BE49-F238E27FC236}">
                <a16:creationId xmlns:a16="http://schemas.microsoft.com/office/drawing/2014/main" id="{03A9EF90-60C4-4525-8393-22F65DEF9B00}"/>
              </a:ext>
            </a:extLst>
          </p:cNvPr>
          <p:cNvSpPr/>
          <p:nvPr/>
        </p:nvSpPr>
        <p:spPr>
          <a:xfrm>
            <a:off x="9451184" y="3968315"/>
            <a:ext cx="175759" cy="29741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49" name="Grafik 148" descr="Geöffneter Ordner">
            <a:extLst>
              <a:ext uri="{FF2B5EF4-FFF2-40B4-BE49-F238E27FC236}">
                <a16:creationId xmlns:a16="http://schemas.microsoft.com/office/drawing/2014/main" id="{170E67B2-E284-4499-AF2B-3C3C04D4DB5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62347" y="4223395"/>
            <a:ext cx="623411" cy="635646"/>
          </a:xfrm>
          <a:prstGeom prst="rect">
            <a:avLst/>
          </a:prstGeom>
        </p:spPr>
      </p:pic>
      <p:pic>
        <p:nvPicPr>
          <p:cNvPr id="150" name="Grafik 149" descr="Lupe">
            <a:extLst>
              <a:ext uri="{FF2B5EF4-FFF2-40B4-BE49-F238E27FC236}">
                <a16:creationId xmlns:a16="http://schemas.microsoft.com/office/drawing/2014/main" id="{384D0EFE-F667-4E08-B5EC-EFC0EB13E99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66680" y="5094850"/>
            <a:ext cx="1254073" cy="1207165"/>
          </a:xfrm>
          <a:prstGeom prst="rect">
            <a:avLst/>
          </a:prstGeom>
        </p:spPr>
      </p:pic>
      <p:sp>
        <p:nvSpPr>
          <p:cNvPr id="151" name="Pfeil: nach unten 150">
            <a:extLst>
              <a:ext uri="{FF2B5EF4-FFF2-40B4-BE49-F238E27FC236}">
                <a16:creationId xmlns:a16="http://schemas.microsoft.com/office/drawing/2014/main" id="{FAC76B6E-811E-4A51-836A-DD2D25B8ABF8}"/>
              </a:ext>
            </a:extLst>
          </p:cNvPr>
          <p:cNvSpPr/>
          <p:nvPr/>
        </p:nvSpPr>
        <p:spPr>
          <a:xfrm>
            <a:off x="9451184" y="4837984"/>
            <a:ext cx="175759" cy="29741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52" name="Rechteck 151">
            <a:extLst>
              <a:ext uri="{FF2B5EF4-FFF2-40B4-BE49-F238E27FC236}">
                <a16:creationId xmlns:a16="http://schemas.microsoft.com/office/drawing/2014/main" id="{5789A82B-F752-435A-968E-070F80F77513}"/>
              </a:ext>
            </a:extLst>
          </p:cNvPr>
          <p:cNvSpPr/>
          <p:nvPr/>
        </p:nvSpPr>
        <p:spPr>
          <a:xfrm>
            <a:off x="6591086" y="1465946"/>
            <a:ext cx="1107856" cy="73060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1. Designing case study</a:t>
            </a:r>
          </a:p>
        </p:txBody>
      </p:sp>
      <p:sp>
        <p:nvSpPr>
          <p:cNvPr id="153" name="Rechteck 152">
            <a:extLst>
              <a:ext uri="{FF2B5EF4-FFF2-40B4-BE49-F238E27FC236}">
                <a16:creationId xmlns:a16="http://schemas.microsoft.com/office/drawing/2014/main" id="{700B7834-7829-4CA8-9CD3-FCEE84B2316A}"/>
              </a:ext>
            </a:extLst>
          </p:cNvPr>
          <p:cNvSpPr/>
          <p:nvPr/>
        </p:nvSpPr>
        <p:spPr>
          <a:xfrm>
            <a:off x="6588884" y="2888794"/>
            <a:ext cx="1110058" cy="7306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2. Preparing case study</a:t>
            </a:r>
          </a:p>
        </p:txBody>
      </p:sp>
      <p:sp>
        <p:nvSpPr>
          <p:cNvPr id="154" name="Rechteck 153">
            <a:extLst>
              <a:ext uri="{FF2B5EF4-FFF2-40B4-BE49-F238E27FC236}">
                <a16:creationId xmlns:a16="http://schemas.microsoft.com/office/drawing/2014/main" id="{46C6B793-E3E0-48AC-9297-42DF9C2CD370}"/>
              </a:ext>
            </a:extLst>
          </p:cNvPr>
          <p:cNvSpPr/>
          <p:nvPr/>
        </p:nvSpPr>
        <p:spPr>
          <a:xfrm>
            <a:off x="6594636" y="4171619"/>
            <a:ext cx="1107856" cy="7306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3.  Collecting data</a:t>
            </a:r>
          </a:p>
        </p:txBody>
      </p:sp>
      <p:sp>
        <p:nvSpPr>
          <p:cNvPr id="155" name="Rechteck 154">
            <a:extLst>
              <a:ext uri="{FF2B5EF4-FFF2-40B4-BE49-F238E27FC236}">
                <a16:creationId xmlns:a16="http://schemas.microsoft.com/office/drawing/2014/main" id="{740C3D12-1E0C-438B-98B6-A79D268D318C}"/>
              </a:ext>
            </a:extLst>
          </p:cNvPr>
          <p:cNvSpPr/>
          <p:nvPr/>
        </p:nvSpPr>
        <p:spPr>
          <a:xfrm>
            <a:off x="6596881" y="5135400"/>
            <a:ext cx="1107856" cy="73060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4. </a:t>
            </a:r>
            <a:r>
              <a:rPr lang="en-GB" sz="1200" dirty="0" err="1">
                <a:solidFill>
                  <a:schemeClr val="tx1"/>
                </a:solidFill>
              </a:rPr>
              <a:t>Analyzing</a:t>
            </a:r>
            <a:r>
              <a:rPr lang="en-GB" sz="1200" dirty="0">
                <a:solidFill>
                  <a:schemeClr val="tx1"/>
                </a:solidFill>
              </a:rPr>
              <a:t> data</a:t>
            </a:r>
          </a:p>
        </p:txBody>
      </p:sp>
      <p:sp>
        <p:nvSpPr>
          <p:cNvPr id="156" name="Pfeil: nach unten 155">
            <a:extLst>
              <a:ext uri="{FF2B5EF4-FFF2-40B4-BE49-F238E27FC236}">
                <a16:creationId xmlns:a16="http://schemas.microsoft.com/office/drawing/2014/main" id="{8A39AC58-2B87-453D-B930-486E099753CB}"/>
              </a:ext>
            </a:extLst>
          </p:cNvPr>
          <p:cNvSpPr/>
          <p:nvPr/>
        </p:nvSpPr>
        <p:spPr>
          <a:xfrm>
            <a:off x="9478672" y="2281663"/>
            <a:ext cx="175759" cy="29741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pic>
        <p:nvPicPr>
          <p:cNvPr id="157" name="Grafik 156" descr="Geöffneter Ordner">
            <a:extLst>
              <a:ext uri="{FF2B5EF4-FFF2-40B4-BE49-F238E27FC236}">
                <a16:creationId xmlns:a16="http://schemas.microsoft.com/office/drawing/2014/main" id="{BDFF4661-5200-4A0C-AD7F-0FC1F2C22CB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65300" y="5247482"/>
            <a:ext cx="623411" cy="635646"/>
          </a:xfrm>
          <a:prstGeom prst="rect">
            <a:avLst/>
          </a:prstGeom>
        </p:spPr>
      </p:pic>
      <p:grpSp>
        <p:nvGrpSpPr>
          <p:cNvPr id="158" name="Group 7">
            <a:extLst>
              <a:ext uri="{FF2B5EF4-FFF2-40B4-BE49-F238E27FC236}">
                <a16:creationId xmlns:a16="http://schemas.microsoft.com/office/drawing/2014/main" id="{BB2AE74B-F163-4AB8-973F-CC8A4768F9F8}"/>
              </a:ext>
            </a:extLst>
          </p:cNvPr>
          <p:cNvGrpSpPr/>
          <p:nvPr/>
        </p:nvGrpSpPr>
        <p:grpSpPr>
          <a:xfrm>
            <a:off x="230939" y="1138535"/>
            <a:ext cx="6004143" cy="1200411"/>
            <a:chOff x="517332" y="1736605"/>
            <a:chExt cx="4814495" cy="978136"/>
          </a:xfrm>
        </p:grpSpPr>
        <p:sp>
          <p:nvSpPr>
            <p:cNvPr id="159" name="Shape 1816">
              <a:extLst>
                <a:ext uri="{FF2B5EF4-FFF2-40B4-BE49-F238E27FC236}">
                  <a16:creationId xmlns:a16="http://schemas.microsoft.com/office/drawing/2014/main" id="{B2FB1C57-8FEF-402D-A17F-1C0C31B3A12D}"/>
                </a:ext>
              </a:extLst>
            </p:cNvPr>
            <p:cNvSpPr/>
            <p:nvPr/>
          </p:nvSpPr>
          <p:spPr>
            <a:xfrm>
              <a:off x="517332" y="1798795"/>
              <a:ext cx="4810656" cy="915946"/>
            </a:xfrm>
            <a:prstGeom prst="rect">
              <a:avLst/>
            </a:prstGeom>
            <a:solidFill>
              <a:schemeClr val="accent5">
                <a:lumMod val="75000"/>
              </a:scheme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160" name="Shape 1816">
              <a:extLst>
                <a:ext uri="{FF2B5EF4-FFF2-40B4-BE49-F238E27FC236}">
                  <a16:creationId xmlns:a16="http://schemas.microsoft.com/office/drawing/2014/main" id="{CE7151CC-5CC0-4AF1-A15B-73805C896CD7}"/>
                </a:ext>
              </a:extLst>
            </p:cNvPr>
            <p:cNvSpPr/>
            <p:nvPr/>
          </p:nvSpPr>
          <p:spPr>
            <a:xfrm>
              <a:off x="517332" y="1736605"/>
              <a:ext cx="4814495" cy="916713"/>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nvGrpSpPr>
            <p:cNvPr id="161" name="Group 6">
              <a:extLst>
                <a:ext uri="{FF2B5EF4-FFF2-40B4-BE49-F238E27FC236}">
                  <a16:creationId xmlns:a16="http://schemas.microsoft.com/office/drawing/2014/main" id="{C9095A2F-478E-4B35-A2C4-F88126FA1A32}"/>
                </a:ext>
              </a:extLst>
            </p:cNvPr>
            <p:cNvGrpSpPr/>
            <p:nvPr/>
          </p:nvGrpSpPr>
          <p:grpSpPr>
            <a:xfrm>
              <a:off x="4525041" y="1736605"/>
              <a:ext cx="802947" cy="943729"/>
              <a:chOff x="4525041" y="1831046"/>
              <a:chExt cx="802947" cy="889596"/>
            </a:xfrm>
          </p:grpSpPr>
          <p:sp>
            <p:nvSpPr>
              <p:cNvPr id="163" name="Rectangle 5">
                <a:extLst>
                  <a:ext uri="{FF2B5EF4-FFF2-40B4-BE49-F238E27FC236}">
                    <a16:creationId xmlns:a16="http://schemas.microsoft.com/office/drawing/2014/main" id="{5943AE77-DA7D-4D3E-A0EC-C27B4EB73516}"/>
                  </a:ext>
                </a:extLst>
              </p:cNvPr>
              <p:cNvSpPr/>
              <p:nvPr/>
            </p:nvSpPr>
            <p:spPr>
              <a:xfrm>
                <a:off x="4525041" y="1831046"/>
                <a:ext cx="802947" cy="889596"/>
              </a:xfrm>
              <a:prstGeom prst="rect">
                <a:avLst/>
              </a:prstGeom>
              <a:solidFill>
                <a:srgbClr val="00569B"/>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164" name="Rectangle 117">
                <a:extLst>
                  <a:ext uri="{FF2B5EF4-FFF2-40B4-BE49-F238E27FC236}">
                    <a16:creationId xmlns:a16="http://schemas.microsoft.com/office/drawing/2014/main" id="{B1CCC914-0B7F-4C90-A03C-CCCC011A1D05}"/>
                  </a:ext>
                </a:extLst>
              </p:cNvPr>
              <p:cNvSpPr/>
              <p:nvPr/>
            </p:nvSpPr>
            <p:spPr>
              <a:xfrm>
                <a:off x="4641487" y="2063870"/>
                <a:ext cx="655501" cy="433619"/>
              </a:xfrm>
              <a:prstGeom prst="rect">
                <a:avLst/>
              </a:prstGeom>
            </p:spPr>
            <p:txBody>
              <a:bodyPr wrap="none" anchor="ctr">
                <a:spAutoFit/>
              </a:bodyPr>
              <a:lstStyle/>
              <a:p>
                <a:pPr marL="0" marR="0" lvl="0" indent="0" algn="ctr" defTabSz="950885" eaLnBrk="1" fontAlgn="auto" latinLnBrk="0" hangingPunct="1">
                  <a:lnSpc>
                    <a:spcPct val="100000"/>
                  </a:lnSpc>
                  <a:spcBef>
                    <a:spcPts val="0"/>
                  </a:spcBef>
                  <a:spcAft>
                    <a:spcPts val="0"/>
                  </a:spcAft>
                  <a:buClrTx/>
                  <a:buSzTx/>
                  <a:buFontTx/>
                  <a:buNone/>
                  <a:tabLst/>
                  <a:defRPr/>
                </a:pPr>
                <a:r>
                  <a:rPr lang="en-GB" sz="2461" b="1" kern="0">
                    <a:solidFill>
                      <a:srgbClr val="FFFFFF"/>
                    </a:solidFill>
                    <a:latin typeface="Source Sans Pro" charset="0"/>
                    <a:ea typeface="Source Sans Pro" charset="0"/>
                    <a:cs typeface="Source Sans Pro" charset="0"/>
                  </a:rPr>
                  <a:t>RQ</a:t>
                </a:r>
                <a:r>
                  <a:rPr kumimoji="0" lang="en-GB" sz="2461" b="1" i="0" u="none" strike="noStrike" kern="0" cap="none" spc="0" normalizeH="0" baseline="0" noProof="0">
                    <a:ln>
                      <a:noFill/>
                    </a:ln>
                    <a:solidFill>
                      <a:srgbClr val="FFFFFF"/>
                    </a:solidFill>
                    <a:effectLst/>
                    <a:uLnTx/>
                    <a:uFillTx/>
                    <a:latin typeface="Source Sans Pro" charset="0"/>
                    <a:ea typeface="Source Sans Pro" charset="0"/>
                    <a:cs typeface="Source Sans Pro" charset="0"/>
                  </a:rPr>
                  <a:t>01</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sp>
          <p:nvSpPr>
            <p:cNvPr id="162" name="Rectangle 120">
              <a:extLst>
                <a:ext uri="{FF2B5EF4-FFF2-40B4-BE49-F238E27FC236}">
                  <a16:creationId xmlns:a16="http://schemas.microsoft.com/office/drawing/2014/main" id="{FD466AA6-D267-4D1D-ABC8-151777645CFB}"/>
                </a:ext>
              </a:extLst>
            </p:cNvPr>
            <p:cNvSpPr/>
            <p:nvPr/>
          </p:nvSpPr>
          <p:spPr>
            <a:xfrm>
              <a:off x="542776" y="1954336"/>
              <a:ext cx="4038428" cy="508263"/>
            </a:xfrm>
            <a:prstGeom prst="rect">
              <a:avLst/>
            </a:prstGeom>
          </p:spPr>
          <p:txBody>
            <a:bodyPr wrap="square" anchor="ctr">
              <a:spAutoFit/>
            </a:bodyPr>
            <a:lstStyle/>
            <a:p>
              <a:r>
                <a:rPr lang="en-GB" dirty="0"/>
                <a:t>What is the actual state regarding the large-scale agile transformation at PosterXXL?</a:t>
              </a:r>
            </a:p>
          </p:txBody>
        </p:sp>
      </p:grpSp>
      <p:sp>
        <p:nvSpPr>
          <p:cNvPr id="51" name="Fußzeilenplatzhalter 4">
            <a:extLst>
              <a:ext uri="{FF2B5EF4-FFF2-40B4-BE49-F238E27FC236}">
                <a16:creationId xmlns:a16="http://schemas.microsoft.com/office/drawing/2014/main" id="{69477EA4-B25C-4BFF-8695-671257482633}"/>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
        <p:nvSpPr>
          <p:cNvPr id="52" name="Datumsplatzhalter 3">
            <a:extLst>
              <a:ext uri="{FF2B5EF4-FFF2-40B4-BE49-F238E27FC236}">
                <a16:creationId xmlns:a16="http://schemas.microsoft.com/office/drawing/2014/main" id="{0130FE40-DD6C-4751-991F-FD74303171C1}"/>
              </a:ext>
            </a:extLst>
          </p:cNvPr>
          <p:cNvSpPr>
            <a:spLocks noGrp="1"/>
          </p:cNvSpPr>
          <p:nvPr>
            <p:ph type="dt" sz="half" idx="10"/>
          </p:nvPr>
        </p:nvSpPr>
        <p:spPr>
          <a:xfrm>
            <a:off x="9383184" y="6570616"/>
            <a:ext cx="2142067" cy="288925"/>
          </a:xfrm>
        </p:spPr>
        <p:txBody>
          <a:bodyPr/>
          <a:lstStyle/>
          <a:p>
            <a:pPr>
              <a:defRPr/>
            </a:pPr>
            <a:r>
              <a:rPr lang="en-GB" dirty="0"/>
              <a:t>© sebis</a:t>
            </a:r>
          </a:p>
        </p:txBody>
      </p:sp>
      <p:sp>
        <p:nvSpPr>
          <p:cNvPr id="53" name="Foliennummernplatzhalter 5">
            <a:extLst>
              <a:ext uri="{FF2B5EF4-FFF2-40B4-BE49-F238E27FC236}">
                <a16:creationId xmlns:a16="http://schemas.microsoft.com/office/drawing/2014/main" id="{3D23ED68-A546-4F68-A994-7FC2A3CC3DA9}"/>
              </a:ext>
            </a:extLst>
          </p:cNvPr>
          <p:cNvSpPr>
            <a:spLocks noGrp="1"/>
          </p:cNvSpPr>
          <p:nvPr>
            <p:ph type="sldNum" sz="quarter" idx="12"/>
          </p:nvPr>
        </p:nvSpPr>
        <p:spPr>
          <a:xfrm>
            <a:off x="11525251" y="6570616"/>
            <a:ext cx="332316" cy="288925"/>
          </a:xfrm>
        </p:spPr>
        <p:txBody>
          <a:bodyPr/>
          <a:lstStyle/>
          <a:p>
            <a:pPr>
              <a:defRPr/>
            </a:pPr>
            <a:fld id="{05BC9FAB-BDC1-47C0-A8BB-6E12A8205D33}" type="slidenum">
              <a:rPr lang="en-GB" smtClean="0"/>
              <a:pPr>
                <a:defRPr/>
              </a:pPr>
              <a:t>8</a:t>
            </a:fld>
            <a:endParaRPr lang="en-GB"/>
          </a:p>
        </p:txBody>
      </p:sp>
    </p:spTree>
    <p:extLst>
      <p:ext uri="{BB962C8B-B14F-4D97-AF65-F5344CB8AC3E}">
        <p14:creationId xmlns:p14="http://schemas.microsoft.com/office/powerpoint/2010/main" val="9544863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069232A-E7F9-4B1E-ADF7-16A530A216B2}"/>
              </a:ext>
            </a:extLst>
          </p:cNvPr>
          <p:cNvSpPr>
            <a:spLocks noGrp="1"/>
          </p:cNvSpPr>
          <p:nvPr>
            <p:ph type="title"/>
          </p:nvPr>
        </p:nvSpPr>
        <p:spPr>
          <a:xfrm>
            <a:off x="334437" y="44452"/>
            <a:ext cx="10586099" cy="720725"/>
          </a:xfrm>
        </p:spPr>
        <p:txBody>
          <a:bodyPr/>
          <a:lstStyle/>
          <a:p>
            <a:r>
              <a:rPr lang="en-GB" dirty="0"/>
              <a:t>Research Question 1</a:t>
            </a:r>
          </a:p>
        </p:txBody>
      </p:sp>
      <p:sp>
        <p:nvSpPr>
          <p:cNvPr id="4" name="Datumsplatzhalter 3">
            <a:extLst>
              <a:ext uri="{FF2B5EF4-FFF2-40B4-BE49-F238E27FC236}">
                <a16:creationId xmlns:a16="http://schemas.microsoft.com/office/drawing/2014/main" id="{AC09CE4D-9ADD-4B70-AC02-267C130C1371}"/>
              </a:ext>
            </a:extLst>
          </p:cNvPr>
          <p:cNvSpPr>
            <a:spLocks noGrp="1"/>
          </p:cNvSpPr>
          <p:nvPr>
            <p:ph type="dt" sz="half" idx="10"/>
          </p:nvPr>
        </p:nvSpPr>
        <p:spPr>
          <a:xfrm>
            <a:off x="9383184" y="6569076"/>
            <a:ext cx="2142067" cy="288925"/>
          </a:xfrm>
        </p:spPr>
        <p:txBody>
          <a:bodyPr/>
          <a:lstStyle/>
          <a:p>
            <a:pPr>
              <a:defRPr/>
            </a:pPr>
            <a:r>
              <a:rPr lang="en-GB" dirty="0"/>
              <a:t>© sebis</a:t>
            </a:r>
          </a:p>
        </p:txBody>
      </p:sp>
      <p:sp>
        <p:nvSpPr>
          <p:cNvPr id="6" name="Foliennummernplatzhalter 5">
            <a:extLst>
              <a:ext uri="{FF2B5EF4-FFF2-40B4-BE49-F238E27FC236}">
                <a16:creationId xmlns:a16="http://schemas.microsoft.com/office/drawing/2014/main" id="{2D6FAAEB-4F98-4B7A-BA74-4C788033492C}"/>
              </a:ext>
            </a:extLst>
          </p:cNvPr>
          <p:cNvSpPr>
            <a:spLocks noGrp="1"/>
          </p:cNvSpPr>
          <p:nvPr>
            <p:ph type="sldNum" sz="quarter" idx="12"/>
          </p:nvPr>
        </p:nvSpPr>
        <p:spPr>
          <a:xfrm>
            <a:off x="11525251" y="6570616"/>
            <a:ext cx="332316" cy="288925"/>
          </a:xfrm>
        </p:spPr>
        <p:txBody>
          <a:bodyPr/>
          <a:lstStyle/>
          <a:p>
            <a:pPr>
              <a:defRPr/>
            </a:pPr>
            <a:fld id="{E201E5CB-5EE0-4EA4-87FF-7D8A79A61969}" type="slidenum">
              <a:rPr lang="en-GB" smtClean="0"/>
              <a:pPr>
                <a:defRPr/>
              </a:pPr>
              <a:t>9</a:t>
            </a:fld>
            <a:endParaRPr lang="en-GB" dirty="0"/>
          </a:p>
        </p:txBody>
      </p:sp>
      <p:grpSp>
        <p:nvGrpSpPr>
          <p:cNvPr id="29" name="Group 7">
            <a:extLst>
              <a:ext uri="{FF2B5EF4-FFF2-40B4-BE49-F238E27FC236}">
                <a16:creationId xmlns:a16="http://schemas.microsoft.com/office/drawing/2014/main" id="{C10293EA-DD6C-46A5-B6AA-E48E906E6676}"/>
              </a:ext>
            </a:extLst>
          </p:cNvPr>
          <p:cNvGrpSpPr/>
          <p:nvPr/>
        </p:nvGrpSpPr>
        <p:grpSpPr>
          <a:xfrm>
            <a:off x="134043" y="3066921"/>
            <a:ext cx="6063211" cy="1200411"/>
            <a:chOff x="517332" y="1736605"/>
            <a:chExt cx="4814495" cy="978136"/>
          </a:xfrm>
        </p:grpSpPr>
        <p:sp>
          <p:nvSpPr>
            <p:cNvPr id="30" name="Shape 1816">
              <a:extLst>
                <a:ext uri="{FF2B5EF4-FFF2-40B4-BE49-F238E27FC236}">
                  <a16:creationId xmlns:a16="http://schemas.microsoft.com/office/drawing/2014/main" id="{C042B9DD-9D7B-48E1-8B57-A67652EA65C2}"/>
                </a:ext>
              </a:extLst>
            </p:cNvPr>
            <p:cNvSpPr/>
            <p:nvPr/>
          </p:nvSpPr>
          <p:spPr>
            <a:xfrm>
              <a:off x="517332" y="1798795"/>
              <a:ext cx="4810656" cy="915946"/>
            </a:xfrm>
            <a:prstGeom prst="rect">
              <a:avLst/>
            </a:prstGeom>
            <a:solidFill>
              <a:schemeClr val="accent5">
                <a:lumMod val="75000"/>
              </a:scheme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sp>
          <p:nvSpPr>
            <p:cNvPr id="31" name="Shape 1816">
              <a:extLst>
                <a:ext uri="{FF2B5EF4-FFF2-40B4-BE49-F238E27FC236}">
                  <a16:creationId xmlns:a16="http://schemas.microsoft.com/office/drawing/2014/main" id="{432FE46F-166D-417F-A661-16C175E1F6E4}"/>
                </a:ext>
              </a:extLst>
            </p:cNvPr>
            <p:cNvSpPr/>
            <p:nvPr/>
          </p:nvSpPr>
          <p:spPr>
            <a:xfrm>
              <a:off x="517332" y="1736605"/>
              <a:ext cx="4814495" cy="916713"/>
            </a:xfrm>
            <a:prstGeom prst="rect">
              <a:avLst/>
            </a:prstGeom>
            <a:solidFill>
              <a:srgbClr val="FFFFFF">
                <a:lumMod val="95000"/>
              </a:srgbClr>
            </a:solidFill>
            <a:ln w="12700" cap="flat">
              <a:noFill/>
              <a:miter lim="400000"/>
            </a:ln>
            <a:effectLst/>
          </p:spPr>
          <p:txBody>
            <a:bodyPr wrap="square" lIns="0" tIns="0" rIns="0" bIns="0" numCol="1" anchor="ctr">
              <a:noAutofit/>
            </a:bodyPr>
            <a:lstStyle/>
            <a:p>
              <a:pPr marL="0" marR="0" lvl="0" indent="0" algn="ctr" defTabSz="950885" eaLnBrk="1" fontAlgn="auto" latinLnBrk="0" hangingPunct="1">
                <a:lnSpc>
                  <a:spcPct val="100000"/>
                </a:lnSpc>
                <a:spcBef>
                  <a:spcPts val="0"/>
                </a:spcBef>
                <a:spcAft>
                  <a:spcPts val="0"/>
                </a:spcAft>
                <a:buClrTx/>
                <a:buSzTx/>
                <a:buFontTx/>
                <a:buNone/>
                <a:tabLst/>
                <a:defRPr sz="3200">
                  <a:solidFill>
                    <a:srgbClr val="FFFFFF"/>
                  </a:solidFill>
                </a:defRPr>
              </a:pPr>
              <a:endParaRPr kumimoji="0" lang="en-GB" sz="3938" b="0"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nvGrpSpPr>
            <p:cNvPr id="32" name="Group 6">
              <a:extLst>
                <a:ext uri="{FF2B5EF4-FFF2-40B4-BE49-F238E27FC236}">
                  <a16:creationId xmlns:a16="http://schemas.microsoft.com/office/drawing/2014/main" id="{3D1FCA05-8BFB-4C2F-8F6F-3EFA1953F9A1}"/>
                </a:ext>
              </a:extLst>
            </p:cNvPr>
            <p:cNvGrpSpPr/>
            <p:nvPr/>
          </p:nvGrpSpPr>
          <p:grpSpPr>
            <a:xfrm>
              <a:off x="4525041" y="1736605"/>
              <a:ext cx="802947" cy="943729"/>
              <a:chOff x="4525041" y="1831046"/>
              <a:chExt cx="802947" cy="889596"/>
            </a:xfrm>
          </p:grpSpPr>
          <p:sp>
            <p:nvSpPr>
              <p:cNvPr id="34" name="Rectangle 5">
                <a:extLst>
                  <a:ext uri="{FF2B5EF4-FFF2-40B4-BE49-F238E27FC236}">
                    <a16:creationId xmlns:a16="http://schemas.microsoft.com/office/drawing/2014/main" id="{A292F92E-1F0A-42E7-A12C-2438DC32993F}"/>
                  </a:ext>
                </a:extLst>
              </p:cNvPr>
              <p:cNvSpPr/>
              <p:nvPr/>
            </p:nvSpPr>
            <p:spPr>
              <a:xfrm>
                <a:off x="4525041" y="1831046"/>
                <a:ext cx="802947" cy="889596"/>
              </a:xfrm>
              <a:prstGeom prst="rect">
                <a:avLst/>
              </a:prstGeom>
              <a:solidFill>
                <a:srgbClr val="00569B"/>
              </a:solidFill>
              <a:ln w="12700" cap="flat" cmpd="sng" algn="ctr">
                <a:noFill/>
                <a:prstDash val="solid"/>
                <a:miter lim="800000"/>
              </a:ln>
              <a:effectLst/>
            </p:spPr>
            <p:txBody>
              <a:bodyPr rtlCol="0" anchor="ctr"/>
              <a:lstStyle/>
              <a:p>
                <a:pPr marL="0" marR="0" lvl="0" indent="0" algn="ctr" defTabSz="950885" eaLnBrk="1" fontAlgn="auto" latinLnBrk="0" hangingPunct="1">
                  <a:lnSpc>
                    <a:spcPct val="100000"/>
                  </a:lnSpc>
                  <a:spcBef>
                    <a:spcPts val="0"/>
                  </a:spcBef>
                  <a:spcAft>
                    <a:spcPts val="0"/>
                  </a:spcAft>
                  <a:buClrTx/>
                  <a:buSzTx/>
                  <a:buFontTx/>
                  <a:buNone/>
                  <a:tabLst/>
                  <a:defRPr/>
                </a:pPr>
                <a:endParaRPr kumimoji="0" lang="en-GB" sz="1727" b="0" i="0" u="none" strike="noStrike" kern="0" cap="none" spc="0" normalizeH="0" baseline="0" noProof="0" dirty="0">
                  <a:ln>
                    <a:noFill/>
                  </a:ln>
                  <a:solidFill>
                    <a:srgbClr val="FFFFFF"/>
                  </a:solidFill>
                  <a:effectLst/>
                  <a:uLnTx/>
                  <a:uFillTx/>
                  <a:latin typeface="Calibri" panose="020F0502020204030204"/>
                  <a:ea typeface=""/>
                  <a:cs typeface=""/>
                </a:endParaRPr>
              </a:p>
            </p:txBody>
          </p:sp>
          <p:sp>
            <p:nvSpPr>
              <p:cNvPr id="35" name="Rectangle 117">
                <a:extLst>
                  <a:ext uri="{FF2B5EF4-FFF2-40B4-BE49-F238E27FC236}">
                    <a16:creationId xmlns:a16="http://schemas.microsoft.com/office/drawing/2014/main" id="{DAB7EDB1-4F7D-4B6E-9E3A-5BF6661CBAEE}"/>
                  </a:ext>
                </a:extLst>
              </p:cNvPr>
              <p:cNvSpPr/>
              <p:nvPr/>
            </p:nvSpPr>
            <p:spPr>
              <a:xfrm>
                <a:off x="4641487" y="2063870"/>
                <a:ext cx="655501" cy="433619"/>
              </a:xfrm>
              <a:prstGeom prst="rect">
                <a:avLst/>
              </a:prstGeom>
            </p:spPr>
            <p:txBody>
              <a:bodyPr wrap="none" anchor="ctr">
                <a:spAutoFit/>
              </a:bodyPr>
              <a:lstStyle/>
              <a:p>
                <a:pPr marL="0" marR="0" lvl="0" indent="0" algn="ctr" defTabSz="950885" eaLnBrk="1" fontAlgn="auto" latinLnBrk="0" hangingPunct="1">
                  <a:lnSpc>
                    <a:spcPct val="100000"/>
                  </a:lnSpc>
                  <a:spcBef>
                    <a:spcPts val="0"/>
                  </a:spcBef>
                  <a:spcAft>
                    <a:spcPts val="0"/>
                  </a:spcAft>
                  <a:buClrTx/>
                  <a:buSzTx/>
                  <a:buFontTx/>
                  <a:buNone/>
                  <a:tabLst/>
                  <a:defRPr/>
                </a:pPr>
                <a:r>
                  <a:rPr lang="en-GB" sz="2461" b="1" kern="0">
                    <a:solidFill>
                      <a:srgbClr val="FFFFFF"/>
                    </a:solidFill>
                    <a:latin typeface="Source Sans Pro" charset="0"/>
                    <a:ea typeface="Source Sans Pro" charset="0"/>
                    <a:cs typeface="Source Sans Pro" charset="0"/>
                  </a:rPr>
                  <a:t>RQ</a:t>
                </a:r>
                <a:r>
                  <a:rPr kumimoji="0" lang="en-GB" sz="2461" b="1" i="0" u="none" strike="noStrike" kern="0" cap="none" spc="0" normalizeH="0" baseline="0" noProof="0">
                    <a:ln>
                      <a:noFill/>
                    </a:ln>
                    <a:solidFill>
                      <a:srgbClr val="FFFFFF"/>
                    </a:solidFill>
                    <a:effectLst/>
                    <a:uLnTx/>
                    <a:uFillTx/>
                    <a:latin typeface="Source Sans Pro" charset="0"/>
                    <a:ea typeface="Source Sans Pro" charset="0"/>
                    <a:cs typeface="Source Sans Pro" charset="0"/>
                  </a:rPr>
                  <a:t>01</a:t>
                </a:r>
                <a:endParaRPr kumimoji="0" lang="en-GB" sz="2953" b="1" i="0" u="none" strike="noStrike" kern="0" cap="none" spc="0" normalizeH="0" baseline="0" noProof="0" dirty="0">
                  <a:ln>
                    <a:noFill/>
                  </a:ln>
                  <a:solidFill>
                    <a:srgbClr val="FFFFFF"/>
                  </a:solidFill>
                  <a:effectLst/>
                  <a:uLnTx/>
                  <a:uFillTx/>
                  <a:latin typeface="Source Sans Pro" charset="0"/>
                  <a:ea typeface="Source Sans Pro" charset="0"/>
                  <a:cs typeface="Source Sans Pro" charset="0"/>
                </a:endParaRPr>
              </a:p>
            </p:txBody>
          </p:sp>
        </p:grpSp>
        <p:sp>
          <p:nvSpPr>
            <p:cNvPr id="33" name="Rectangle 120">
              <a:extLst>
                <a:ext uri="{FF2B5EF4-FFF2-40B4-BE49-F238E27FC236}">
                  <a16:creationId xmlns:a16="http://schemas.microsoft.com/office/drawing/2014/main" id="{6E3B340E-2E96-455B-B49E-D5BB09399271}"/>
                </a:ext>
              </a:extLst>
            </p:cNvPr>
            <p:cNvSpPr/>
            <p:nvPr/>
          </p:nvSpPr>
          <p:spPr>
            <a:xfrm>
              <a:off x="542776" y="1954336"/>
              <a:ext cx="4038428" cy="508263"/>
            </a:xfrm>
            <a:prstGeom prst="rect">
              <a:avLst/>
            </a:prstGeom>
          </p:spPr>
          <p:txBody>
            <a:bodyPr wrap="square" anchor="ctr">
              <a:spAutoFit/>
            </a:bodyPr>
            <a:lstStyle/>
            <a:p>
              <a:r>
                <a:rPr lang="en-GB" dirty="0"/>
                <a:t>What is the actual state regarding the large-scale agile transformation at PosterXXL?</a:t>
              </a:r>
            </a:p>
          </p:txBody>
        </p:sp>
      </p:grpSp>
      <p:sp>
        <p:nvSpPr>
          <p:cNvPr id="16" name="Rechteck 15">
            <a:extLst>
              <a:ext uri="{FF2B5EF4-FFF2-40B4-BE49-F238E27FC236}">
                <a16:creationId xmlns:a16="http://schemas.microsoft.com/office/drawing/2014/main" id="{AEF7A244-7069-4DA8-AC83-D3B60E846F23}"/>
              </a:ext>
            </a:extLst>
          </p:cNvPr>
          <p:cNvSpPr/>
          <p:nvPr/>
        </p:nvSpPr>
        <p:spPr>
          <a:xfrm>
            <a:off x="6456040" y="1088960"/>
            <a:ext cx="5688632" cy="5192517"/>
          </a:xfrm>
          <a:prstGeom prst="rect">
            <a:avLst/>
          </a:prstGeom>
          <a:ln>
            <a:solidFill>
              <a:schemeClr val="tx1"/>
            </a:solidFill>
          </a:ln>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hteck 17">
            <a:extLst>
              <a:ext uri="{FF2B5EF4-FFF2-40B4-BE49-F238E27FC236}">
                <a16:creationId xmlns:a16="http://schemas.microsoft.com/office/drawing/2014/main" id="{7103554A-284A-43D0-AD89-40C316797864}"/>
              </a:ext>
            </a:extLst>
          </p:cNvPr>
          <p:cNvSpPr/>
          <p:nvPr/>
        </p:nvSpPr>
        <p:spPr>
          <a:xfrm>
            <a:off x="9646812" y="1367574"/>
            <a:ext cx="667729" cy="47310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rPr>
              <a:t>RQ1</a:t>
            </a:r>
          </a:p>
        </p:txBody>
      </p:sp>
      <p:sp>
        <p:nvSpPr>
          <p:cNvPr id="19" name="Rechteck 18">
            <a:extLst>
              <a:ext uri="{FF2B5EF4-FFF2-40B4-BE49-F238E27FC236}">
                <a16:creationId xmlns:a16="http://schemas.microsoft.com/office/drawing/2014/main" id="{9AA7FF46-8D07-4D2B-9812-120E94BAEFA9}"/>
              </a:ext>
            </a:extLst>
          </p:cNvPr>
          <p:cNvSpPr/>
          <p:nvPr/>
        </p:nvSpPr>
        <p:spPr>
          <a:xfrm>
            <a:off x="9636293" y="2796082"/>
            <a:ext cx="667729" cy="585876"/>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rPr>
              <a:t>Key Terms</a:t>
            </a:r>
          </a:p>
        </p:txBody>
      </p:sp>
      <p:sp>
        <p:nvSpPr>
          <p:cNvPr id="20" name="Rechteck 19">
            <a:extLst>
              <a:ext uri="{FF2B5EF4-FFF2-40B4-BE49-F238E27FC236}">
                <a16:creationId xmlns:a16="http://schemas.microsoft.com/office/drawing/2014/main" id="{4F781A93-F183-4ABE-A5FB-54F70DEECA15}"/>
              </a:ext>
            </a:extLst>
          </p:cNvPr>
          <p:cNvSpPr/>
          <p:nvPr/>
        </p:nvSpPr>
        <p:spPr>
          <a:xfrm>
            <a:off x="7973868" y="1922058"/>
            <a:ext cx="1136472" cy="6793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Agile Transformation</a:t>
            </a:r>
          </a:p>
        </p:txBody>
      </p:sp>
      <p:sp>
        <p:nvSpPr>
          <p:cNvPr id="21" name="Rechteck 20">
            <a:extLst>
              <a:ext uri="{FF2B5EF4-FFF2-40B4-BE49-F238E27FC236}">
                <a16:creationId xmlns:a16="http://schemas.microsoft.com/office/drawing/2014/main" id="{CA259ACA-1A96-4C7E-B0F6-D45C204EECC0}"/>
              </a:ext>
            </a:extLst>
          </p:cNvPr>
          <p:cNvSpPr/>
          <p:nvPr/>
        </p:nvSpPr>
        <p:spPr>
          <a:xfrm>
            <a:off x="10941008" y="1925358"/>
            <a:ext cx="1135753" cy="6793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Large-Scale Agile Transformation</a:t>
            </a:r>
          </a:p>
        </p:txBody>
      </p:sp>
      <p:sp>
        <p:nvSpPr>
          <p:cNvPr id="22" name="Rechteck 21">
            <a:extLst>
              <a:ext uri="{FF2B5EF4-FFF2-40B4-BE49-F238E27FC236}">
                <a16:creationId xmlns:a16="http://schemas.microsoft.com/office/drawing/2014/main" id="{C83DB16A-9532-43BA-9C4B-ED03D1310FDE}"/>
              </a:ext>
            </a:extLst>
          </p:cNvPr>
          <p:cNvSpPr/>
          <p:nvPr/>
        </p:nvSpPr>
        <p:spPr>
          <a:xfrm>
            <a:off x="10942882" y="3568789"/>
            <a:ext cx="1135753" cy="679397"/>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Large-Scale Agile Software  Development</a:t>
            </a:r>
          </a:p>
        </p:txBody>
      </p:sp>
      <p:sp>
        <p:nvSpPr>
          <p:cNvPr id="23" name="Rechteck 22">
            <a:extLst>
              <a:ext uri="{FF2B5EF4-FFF2-40B4-BE49-F238E27FC236}">
                <a16:creationId xmlns:a16="http://schemas.microsoft.com/office/drawing/2014/main" id="{07ECFD94-A405-4834-81E3-448BA4540EE9}"/>
              </a:ext>
            </a:extLst>
          </p:cNvPr>
          <p:cNvSpPr/>
          <p:nvPr/>
        </p:nvSpPr>
        <p:spPr>
          <a:xfrm>
            <a:off x="7973679" y="2735841"/>
            <a:ext cx="1136471" cy="685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Agile Development</a:t>
            </a:r>
          </a:p>
        </p:txBody>
      </p:sp>
      <p:sp>
        <p:nvSpPr>
          <p:cNvPr id="24" name="Rechteck 23">
            <a:extLst>
              <a:ext uri="{FF2B5EF4-FFF2-40B4-BE49-F238E27FC236}">
                <a16:creationId xmlns:a16="http://schemas.microsoft.com/office/drawing/2014/main" id="{987DA0BD-82D7-4536-8D39-596C444CD1CC}"/>
              </a:ext>
            </a:extLst>
          </p:cNvPr>
          <p:cNvSpPr/>
          <p:nvPr/>
        </p:nvSpPr>
        <p:spPr>
          <a:xfrm>
            <a:off x="10939017" y="2733154"/>
            <a:ext cx="1135753" cy="67939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Large-Scale Agile Transformation</a:t>
            </a:r>
          </a:p>
        </p:txBody>
      </p:sp>
      <p:sp>
        <p:nvSpPr>
          <p:cNvPr id="25" name="Rechteck 24">
            <a:extLst>
              <a:ext uri="{FF2B5EF4-FFF2-40B4-BE49-F238E27FC236}">
                <a16:creationId xmlns:a16="http://schemas.microsoft.com/office/drawing/2014/main" id="{442A9CB7-60A1-40D9-8B6A-DEB25B548744}"/>
              </a:ext>
            </a:extLst>
          </p:cNvPr>
          <p:cNvSpPr/>
          <p:nvPr/>
        </p:nvSpPr>
        <p:spPr>
          <a:xfrm>
            <a:off x="7968208" y="3588447"/>
            <a:ext cx="1136471" cy="6853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Agile Software Development</a:t>
            </a:r>
          </a:p>
        </p:txBody>
      </p:sp>
      <p:cxnSp>
        <p:nvCxnSpPr>
          <p:cNvPr id="26" name="Gerader Verbinder 25">
            <a:extLst>
              <a:ext uri="{FF2B5EF4-FFF2-40B4-BE49-F238E27FC236}">
                <a16:creationId xmlns:a16="http://schemas.microsoft.com/office/drawing/2014/main" id="{BA3C3018-8FAE-494A-B2F3-3BFBED4D1C7B}"/>
              </a:ext>
            </a:extLst>
          </p:cNvPr>
          <p:cNvCxnSpPr>
            <a:cxnSpLocks/>
            <a:stCxn id="19" idx="1"/>
            <a:endCxn id="23" idx="3"/>
          </p:cNvCxnSpPr>
          <p:nvPr/>
        </p:nvCxnSpPr>
        <p:spPr>
          <a:xfrm flipH="1" flipV="1">
            <a:off x="9110150" y="3078507"/>
            <a:ext cx="526143" cy="10513"/>
          </a:xfrm>
          <a:prstGeom prst="line">
            <a:avLst/>
          </a:prstGeom>
        </p:spPr>
        <p:style>
          <a:lnRef idx="2">
            <a:schemeClr val="dk1"/>
          </a:lnRef>
          <a:fillRef idx="0">
            <a:schemeClr val="dk1"/>
          </a:fillRef>
          <a:effectRef idx="1">
            <a:schemeClr val="dk1"/>
          </a:effectRef>
          <a:fontRef idx="minor">
            <a:schemeClr val="tx1"/>
          </a:fontRef>
        </p:style>
      </p:cxnSp>
      <p:cxnSp>
        <p:nvCxnSpPr>
          <p:cNvPr id="27" name="Gerader Verbinder 26">
            <a:extLst>
              <a:ext uri="{FF2B5EF4-FFF2-40B4-BE49-F238E27FC236}">
                <a16:creationId xmlns:a16="http://schemas.microsoft.com/office/drawing/2014/main" id="{A4FE0EF6-AE0D-486F-B372-20545F55FF0A}"/>
              </a:ext>
            </a:extLst>
          </p:cNvPr>
          <p:cNvCxnSpPr>
            <a:cxnSpLocks/>
            <a:stCxn id="19" idx="1"/>
            <a:endCxn id="25" idx="3"/>
          </p:cNvCxnSpPr>
          <p:nvPr/>
        </p:nvCxnSpPr>
        <p:spPr>
          <a:xfrm flipH="1">
            <a:off x="9104679" y="3089020"/>
            <a:ext cx="531614" cy="842093"/>
          </a:xfrm>
          <a:prstGeom prst="line">
            <a:avLst/>
          </a:prstGeom>
        </p:spPr>
        <p:style>
          <a:lnRef idx="2">
            <a:schemeClr val="dk1"/>
          </a:lnRef>
          <a:fillRef idx="0">
            <a:schemeClr val="dk1"/>
          </a:fillRef>
          <a:effectRef idx="1">
            <a:schemeClr val="dk1"/>
          </a:effectRef>
          <a:fontRef idx="minor">
            <a:schemeClr val="tx1"/>
          </a:fontRef>
        </p:style>
      </p:cxnSp>
      <p:cxnSp>
        <p:nvCxnSpPr>
          <p:cNvPr id="28" name="Gerader Verbinder 27">
            <a:extLst>
              <a:ext uri="{FF2B5EF4-FFF2-40B4-BE49-F238E27FC236}">
                <a16:creationId xmlns:a16="http://schemas.microsoft.com/office/drawing/2014/main" id="{9AF8E869-37D1-445B-A419-682AFDDBAF7E}"/>
              </a:ext>
            </a:extLst>
          </p:cNvPr>
          <p:cNvCxnSpPr>
            <a:cxnSpLocks/>
            <a:stCxn id="19" idx="1"/>
            <a:endCxn id="20" idx="3"/>
          </p:cNvCxnSpPr>
          <p:nvPr/>
        </p:nvCxnSpPr>
        <p:spPr>
          <a:xfrm flipH="1" flipV="1">
            <a:off x="9110340" y="2261756"/>
            <a:ext cx="525953" cy="827264"/>
          </a:xfrm>
          <a:prstGeom prst="line">
            <a:avLst/>
          </a:prstGeom>
        </p:spPr>
        <p:style>
          <a:lnRef idx="2">
            <a:schemeClr val="dk1"/>
          </a:lnRef>
          <a:fillRef idx="0">
            <a:schemeClr val="dk1"/>
          </a:fillRef>
          <a:effectRef idx="1">
            <a:schemeClr val="dk1"/>
          </a:effectRef>
          <a:fontRef idx="minor">
            <a:schemeClr val="tx1"/>
          </a:fontRef>
        </p:style>
      </p:cxnSp>
      <p:cxnSp>
        <p:nvCxnSpPr>
          <p:cNvPr id="37" name="Gerader Verbinder 36">
            <a:extLst>
              <a:ext uri="{FF2B5EF4-FFF2-40B4-BE49-F238E27FC236}">
                <a16:creationId xmlns:a16="http://schemas.microsoft.com/office/drawing/2014/main" id="{8EF2C40D-9E25-4FA0-97AD-FABC82E5A60A}"/>
              </a:ext>
            </a:extLst>
          </p:cNvPr>
          <p:cNvCxnSpPr>
            <a:cxnSpLocks/>
            <a:stCxn id="19" idx="3"/>
            <a:endCxn id="21" idx="1"/>
          </p:cNvCxnSpPr>
          <p:nvPr/>
        </p:nvCxnSpPr>
        <p:spPr>
          <a:xfrm flipV="1">
            <a:off x="10304022" y="2265056"/>
            <a:ext cx="636986" cy="823964"/>
          </a:xfrm>
          <a:prstGeom prst="line">
            <a:avLst/>
          </a:prstGeom>
        </p:spPr>
        <p:style>
          <a:lnRef idx="2">
            <a:schemeClr val="dk1"/>
          </a:lnRef>
          <a:fillRef idx="0">
            <a:schemeClr val="dk1"/>
          </a:fillRef>
          <a:effectRef idx="1">
            <a:schemeClr val="dk1"/>
          </a:effectRef>
          <a:fontRef idx="minor">
            <a:schemeClr val="tx1"/>
          </a:fontRef>
        </p:style>
      </p:cxnSp>
      <p:cxnSp>
        <p:nvCxnSpPr>
          <p:cNvPr id="38" name="Gerader Verbinder 37">
            <a:extLst>
              <a:ext uri="{FF2B5EF4-FFF2-40B4-BE49-F238E27FC236}">
                <a16:creationId xmlns:a16="http://schemas.microsoft.com/office/drawing/2014/main" id="{84B4E879-AAEB-4A85-8F4F-EF62889A7CD2}"/>
              </a:ext>
            </a:extLst>
          </p:cNvPr>
          <p:cNvCxnSpPr>
            <a:cxnSpLocks/>
            <a:stCxn id="19" idx="3"/>
            <a:endCxn id="24" idx="1"/>
          </p:cNvCxnSpPr>
          <p:nvPr/>
        </p:nvCxnSpPr>
        <p:spPr>
          <a:xfrm flipV="1">
            <a:off x="10304022" y="3072852"/>
            <a:ext cx="634995" cy="16168"/>
          </a:xfrm>
          <a:prstGeom prst="line">
            <a:avLst/>
          </a:prstGeom>
        </p:spPr>
        <p:style>
          <a:lnRef idx="2">
            <a:schemeClr val="dk1"/>
          </a:lnRef>
          <a:fillRef idx="0">
            <a:schemeClr val="dk1"/>
          </a:fillRef>
          <a:effectRef idx="1">
            <a:schemeClr val="dk1"/>
          </a:effectRef>
          <a:fontRef idx="minor">
            <a:schemeClr val="tx1"/>
          </a:fontRef>
        </p:style>
      </p:cxnSp>
      <p:cxnSp>
        <p:nvCxnSpPr>
          <p:cNvPr id="39" name="Gerader Verbinder 38">
            <a:extLst>
              <a:ext uri="{FF2B5EF4-FFF2-40B4-BE49-F238E27FC236}">
                <a16:creationId xmlns:a16="http://schemas.microsoft.com/office/drawing/2014/main" id="{16990D28-98CA-4616-A978-88F5AD55F5B2}"/>
              </a:ext>
            </a:extLst>
          </p:cNvPr>
          <p:cNvCxnSpPr>
            <a:cxnSpLocks/>
            <a:stCxn id="19" idx="3"/>
            <a:endCxn id="22" idx="1"/>
          </p:cNvCxnSpPr>
          <p:nvPr/>
        </p:nvCxnSpPr>
        <p:spPr>
          <a:xfrm>
            <a:off x="10304022" y="3089020"/>
            <a:ext cx="638860" cy="819468"/>
          </a:xfrm>
          <a:prstGeom prst="line">
            <a:avLst/>
          </a:prstGeom>
        </p:spPr>
        <p:style>
          <a:lnRef idx="2">
            <a:schemeClr val="dk1"/>
          </a:lnRef>
          <a:fillRef idx="0">
            <a:schemeClr val="dk1"/>
          </a:fillRef>
          <a:effectRef idx="1">
            <a:schemeClr val="dk1"/>
          </a:effectRef>
          <a:fontRef idx="minor">
            <a:schemeClr val="tx1"/>
          </a:fontRef>
        </p:style>
      </p:cxnSp>
      <p:pic>
        <p:nvPicPr>
          <p:cNvPr id="41" name="Grafik 40" descr="Datenbank">
            <a:extLst>
              <a:ext uri="{FF2B5EF4-FFF2-40B4-BE49-F238E27FC236}">
                <a16:creationId xmlns:a16="http://schemas.microsoft.com/office/drawing/2014/main" id="{0CD6BF1D-D5AE-4D32-9BD4-82F27D70A13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02981" y="3844086"/>
            <a:ext cx="518282" cy="518282"/>
          </a:xfrm>
          <a:prstGeom prst="rect">
            <a:avLst/>
          </a:prstGeom>
        </p:spPr>
      </p:pic>
      <p:pic>
        <p:nvPicPr>
          <p:cNvPr id="42" name="Grafik 41" descr="Papier">
            <a:extLst>
              <a:ext uri="{FF2B5EF4-FFF2-40B4-BE49-F238E27FC236}">
                <a16:creationId xmlns:a16="http://schemas.microsoft.com/office/drawing/2014/main" id="{C4FEF654-55F1-4B16-85DB-ACBB72BF28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44960" y="4783919"/>
            <a:ext cx="479031" cy="479031"/>
          </a:xfrm>
          <a:prstGeom prst="rect">
            <a:avLst/>
          </a:prstGeom>
          <a:scene3d>
            <a:camera prst="isometricLeftDown"/>
            <a:lightRig rig="threePt" dir="t"/>
          </a:scene3d>
        </p:spPr>
      </p:pic>
      <p:pic>
        <p:nvPicPr>
          <p:cNvPr id="43" name="Grafik 42" descr="Papier">
            <a:extLst>
              <a:ext uri="{FF2B5EF4-FFF2-40B4-BE49-F238E27FC236}">
                <a16:creationId xmlns:a16="http://schemas.microsoft.com/office/drawing/2014/main" id="{199A286E-569C-44C0-88EC-F896CBBFD51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46836" y="4723694"/>
            <a:ext cx="479031" cy="479031"/>
          </a:xfrm>
          <a:prstGeom prst="rect">
            <a:avLst/>
          </a:prstGeom>
          <a:scene3d>
            <a:camera prst="isometricLeftDown"/>
            <a:lightRig rig="threePt" dir="t"/>
          </a:scene3d>
        </p:spPr>
      </p:pic>
      <p:pic>
        <p:nvPicPr>
          <p:cNvPr id="44" name="Grafik 43" descr="Papier">
            <a:extLst>
              <a:ext uri="{FF2B5EF4-FFF2-40B4-BE49-F238E27FC236}">
                <a16:creationId xmlns:a16="http://schemas.microsoft.com/office/drawing/2014/main" id="{4D967749-BCF7-46F3-A27A-DCA3FBE6C72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848712" y="4660634"/>
            <a:ext cx="479031" cy="479031"/>
          </a:xfrm>
          <a:prstGeom prst="rect">
            <a:avLst/>
          </a:prstGeom>
          <a:scene3d>
            <a:camera prst="isometricLeftDown"/>
            <a:lightRig rig="threePt" dir="t"/>
          </a:scene3d>
        </p:spPr>
      </p:pic>
      <p:pic>
        <p:nvPicPr>
          <p:cNvPr id="46" name="Grafik 45" descr="Datenbank">
            <a:extLst>
              <a:ext uri="{FF2B5EF4-FFF2-40B4-BE49-F238E27FC236}">
                <a16:creationId xmlns:a16="http://schemas.microsoft.com/office/drawing/2014/main" id="{F41F5B81-8D94-4BE6-9CE9-4397250F1A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40061" y="3844086"/>
            <a:ext cx="518282" cy="518282"/>
          </a:xfrm>
          <a:prstGeom prst="rect">
            <a:avLst/>
          </a:prstGeom>
        </p:spPr>
      </p:pic>
      <p:sp>
        <p:nvSpPr>
          <p:cNvPr id="47" name="Pfeil: nach unten 46">
            <a:extLst>
              <a:ext uri="{FF2B5EF4-FFF2-40B4-BE49-F238E27FC236}">
                <a16:creationId xmlns:a16="http://schemas.microsoft.com/office/drawing/2014/main" id="{C1444129-AC12-4CF1-8D88-599E826E6C5F}"/>
              </a:ext>
            </a:extLst>
          </p:cNvPr>
          <p:cNvSpPr/>
          <p:nvPr/>
        </p:nvSpPr>
        <p:spPr>
          <a:xfrm rot="2862685">
            <a:off x="10197579" y="4431267"/>
            <a:ext cx="92379" cy="201018"/>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48" name="Pfeil: nach unten 47">
            <a:extLst>
              <a:ext uri="{FF2B5EF4-FFF2-40B4-BE49-F238E27FC236}">
                <a16:creationId xmlns:a16="http://schemas.microsoft.com/office/drawing/2014/main" id="{AA077B9E-B8AA-4D00-90B4-7CBB6A1ACDFF}"/>
              </a:ext>
            </a:extLst>
          </p:cNvPr>
          <p:cNvSpPr/>
          <p:nvPr/>
        </p:nvSpPr>
        <p:spPr>
          <a:xfrm rot="18924721">
            <a:off x="9770522" y="4421196"/>
            <a:ext cx="93230" cy="199183"/>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49" name="Pfeil: nach unten 48">
            <a:extLst>
              <a:ext uri="{FF2B5EF4-FFF2-40B4-BE49-F238E27FC236}">
                <a16:creationId xmlns:a16="http://schemas.microsoft.com/office/drawing/2014/main" id="{F92450CA-4526-4304-AEFB-EE62812EF3FE}"/>
              </a:ext>
            </a:extLst>
          </p:cNvPr>
          <p:cNvSpPr/>
          <p:nvPr/>
        </p:nvSpPr>
        <p:spPr>
          <a:xfrm>
            <a:off x="9946418" y="5371442"/>
            <a:ext cx="167317" cy="2546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pic>
        <p:nvPicPr>
          <p:cNvPr id="50" name="Grafik 49" descr="Liste">
            <a:extLst>
              <a:ext uri="{FF2B5EF4-FFF2-40B4-BE49-F238E27FC236}">
                <a16:creationId xmlns:a16="http://schemas.microsoft.com/office/drawing/2014/main" id="{3D8629C1-1BA2-466D-B10A-8AD96C30BD6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40472" y="5682300"/>
            <a:ext cx="599177" cy="599177"/>
          </a:xfrm>
          <a:prstGeom prst="rect">
            <a:avLst/>
          </a:prstGeom>
        </p:spPr>
      </p:pic>
      <p:sp>
        <p:nvSpPr>
          <p:cNvPr id="51" name="Rechteck 50">
            <a:extLst>
              <a:ext uri="{FF2B5EF4-FFF2-40B4-BE49-F238E27FC236}">
                <a16:creationId xmlns:a16="http://schemas.microsoft.com/office/drawing/2014/main" id="{8EF843E5-8808-421D-B3A5-08FFC222BE45}"/>
              </a:ext>
            </a:extLst>
          </p:cNvPr>
          <p:cNvSpPr/>
          <p:nvPr/>
        </p:nvSpPr>
        <p:spPr>
          <a:xfrm>
            <a:off x="6558256" y="1287660"/>
            <a:ext cx="1110058" cy="7207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1. Definition of research question and scope</a:t>
            </a:r>
          </a:p>
        </p:txBody>
      </p:sp>
      <p:sp>
        <p:nvSpPr>
          <p:cNvPr id="52" name="Rechteck 51">
            <a:extLst>
              <a:ext uri="{FF2B5EF4-FFF2-40B4-BE49-F238E27FC236}">
                <a16:creationId xmlns:a16="http://schemas.microsoft.com/office/drawing/2014/main" id="{DF30E369-30A5-4FD8-8627-10E4538C354F}"/>
              </a:ext>
            </a:extLst>
          </p:cNvPr>
          <p:cNvSpPr/>
          <p:nvPr/>
        </p:nvSpPr>
        <p:spPr>
          <a:xfrm>
            <a:off x="6558256" y="2580220"/>
            <a:ext cx="1110058" cy="1017600"/>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2. Determination of relevant key terms for searching phase</a:t>
            </a:r>
          </a:p>
        </p:txBody>
      </p:sp>
      <p:sp>
        <p:nvSpPr>
          <p:cNvPr id="53" name="Rechteck 52">
            <a:extLst>
              <a:ext uri="{FF2B5EF4-FFF2-40B4-BE49-F238E27FC236}">
                <a16:creationId xmlns:a16="http://schemas.microsoft.com/office/drawing/2014/main" id="{2632BEF0-845F-4704-8F76-5723A35C9DF0}"/>
              </a:ext>
            </a:extLst>
          </p:cNvPr>
          <p:cNvSpPr/>
          <p:nvPr/>
        </p:nvSpPr>
        <p:spPr>
          <a:xfrm>
            <a:off x="6558257" y="4398542"/>
            <a:ext cx="1110057" cy="7207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3.  Search process </a:t>
            </a:r>
          </a:p>
        </p:txBody>
      </p:sp>
      <p:sp>
        <p:nvSpPr>
          <p:cNvPr id="54" name="Rechteck 53">
            <a:extLst>
              <a:ext uri="{FF2B5EF4-FFF2-40B4-BE49-F238E27FC236}">
                <a16:creationId xmlns:a16="http://schemas.microsoft.com/office/drawing/2014/main" id="{B136E4AD-EE4C-4444-8EE9-51CE1E1AF85F}"/>
              </a:ext>
            </a:extLst>
          </p:cNvPr>
          <p:cNvSpPr/>
          <p:nvPr/>
        </p:nvSpPr>
        <p:spPr>
          <a:xfrm>
            <a:off x="6558256" y="5505981"/>
            <a:ext cx="1100833" cy="720725"/>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solidFill>
              </a:rPr>
              <a:t>4. Analyzing and synthesizing literature</a:t>
            </a:r>
          </a:p>
        </p:txBody>
      </p:sp>
      <p:grpSp>
        <p:nvGrpSpPr>
          <p:cNvPr id="55" name="Gruppieren 54">
            <a:extLst>
              <a:ext uri="{FF2B5EF4-FFF2-40B4-BE49-F238E27FC236}">
                <a16:creationId xmlns:a16="http://schemas.microsoft.com/office/drawing/2014/main" id="{55074964-C5CC-4AD3-A4E7-47BCAA4A9069}"/>
              </a:ext>
            </a:extLst>
          </p:cNvPr>
          <p:cNvGrpSpPr/>
          <p:nvPr/>
        </p:nvGrpSpPr>
        <p:grpSpPr>
          <a:xfrm>
            <a:off x="6168008" y="-233977"/>
            <a:ext cx="5242529" cy="1446541"/>
            <a:chOff x="335279" y="21199"/>
            <a:chExt cx="5574102" cy="1770600"/>
          </a:xfrm>
          <a:noFill/>
        </p:grpSpPr>
        <p:sp>
          <p:nvSpPr>
            <p:cNvPr id="56" name="Rechteck: abgerundete Ecken 55">
              <a:extLst>
                <a:ext uri="{FF2B5EF4-FFF2-40B4-BE49-F238E27FC236}">
                  <a16:creationId xmlns:a16="http://schemas.microsoft.com/office/drawing/2014/main" id="{54E2159D-F438-4713-8DCC-709A48F3C2D8}"/>
                </a:ext>
              </a:extLst>
            </p:cNvPr>
            <p:cNvSpPr/>
            <p:nvPr/>
          </p:nvSpPr>
          <p:spPr>
            <a:xfrm>
              <a:off x="335279" y="21199"/>
              <a:ext cx="4693919" cy="590400"/>
            </a:xfrm>
            <a:prstGeom prst="round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7" name="Rechteck: abgerundete Ecken 5">
              <a:extLst>
                <a:ext uri="{FF2B5EF4-FFF2-40B4-BE49-F238E27FC236}">
                  <a16:creationId xmlns:a16="http://schemas.microsoft.com/office/drawing/2014/main" id="{4EBA3A85-FCD5-490E-8E96-5632FFE0F2ED}"/>
                </a:ext>
              </a:extLst>
            </p:cNvPr>
            <p:cNvSpPr txBox="1"/>
            <p:nvPr/>
          </p:nvSpPr>
          <p:spPr>
            <a:xfrm>
              <a:off x="1358979" y="1466128"/>
              <a:ext cx="4550402" cy="325671"/>
            </a:xfrm>
            <a:prstGeom prst="rect">
              <a:avLst/>
            </a:prstGeom>
            <a:solidFill>
              <a:schemeClr val="bg1">
                <a:lumMod val="95000"/>
              </a:schemeClr>
            </a:solidFill>
          </p:spPr>
          <p:style>
            <a:lnRef idx="0">
              <a:scrgbClr r="0" g="0" b="0"/>
            </a:lnRef>
            <a:fillRef idx="0">
              <a:scrgbClr r="0" g="0" b="0"/>
            </a:fillRef>
            <a:effectRef idx="0">
              <a:scrgbClr r="0" g="0" b="0"/>
            </a:effectRef>
            <a:fontRef idx="minor">
              <a:schemeClr val="lt1"/>
            </a:fontRef>
          </p:style>
          <p:txBody>
            <a:bodyPr spcFirstLastPara="0" vert="horz" wrap="square" lIns="177419" tIns="0" rIns="177419" bIns="0" numCol="1" spcCol="1270" anchor="ctr" anchorCtr="0">
              <a:noAutofit/>
            </a:bodyPr>
            <a:lstStyle/>
            <a:p>
              <a:pPr marL="0" lvl="0" indent="0" algn="l" defTabSz="488950">
                <a:lnSpc>
                  <a:spcPct val="90000"/>
                </a:lnSpc>
                <a:spcBef>
                  <a:spcPct val="0"/>
                </a:spcBef>
                <a:spcAft>
                  <a:spcPct val="35000"/>
                </a:spcAft>
                <a:buNone/>
              </a:pPr>
              <a:r>
                <a:rPr lang="en-GB" sz="1400" b="1" i="0" kern="1200" dirty="0">
                  <a:solidFill>
                    <a:schemeClr val="tx1"/>
                  </a:solidFill>
                  <a:latin typeface="Source Sans Pro Bold" charset="0"/>
                </a:rPr>
                <a:t>Structured Literature Review</a:t>
              </a:r>
            </a:p>
          </p:txBody>
        </p:sp>
      </p:grpSp>
      <p:sp>
        <p:nvSpPr>
          <p:cNvPr id="73" name="Pfeil: nach unten 72">
            <a:extLst>
              <a:ext uri="{FF2B5EF4-FFF2-40B4-BE49-F238E27FC236}">
                <a16:creationId xmlns:a16="http://schemas.microsoft.com/office/drawing/2014/main" id="{C0B9A7AA-8ACE-4A63-BB43-5E8F8B79DFB2}"/>
              </a:ext>
            </a:extLst>
          </p:cNvPr>
          <p:cNvSpPr/>
          <p:nvPr/>
        </p:nvSpPr>
        <p:spPr>
          <a:xfrm>
            <a:off x="9920249" y="2087762"/>
            <a:ext cx="167317" cy="2546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96" name="Pfeil: nach unten 95">
            <a:extLst>
              <a:ext uri="{FF2B5EF4-FFF2-40B4-BE49-F238E27FC236}">
                <a16:creationId xmlns:a16="http://schemas.microsoft.com/office/drawing/2014/main" id="{944D339F-C14E-4E4D-8417-532003B8C163}"/>
              </a:ext>
            </a:extLst>
          </p:cNvPr>
          <p:cNvSpPr/>
          <p:nvPr/>
        </p:nvSpPr>
        <p:spPr>
          <a:xfrm>
            <a:off x="9897019" y="3559252"/>
            <a:ext cx="167317" cy="254626"/>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dirty="0"/>
          </a:p>
        </p:txBody>
      </p:sp>
      <p:sp>
        <p:nvSpPr>
          <p:cNvPr id="58" name="Fußzeilenplatzhalter 4">
            <a:extLst>
              <a:ext uri="{FF2B5EF4-FFF2-40B4-BE49-F238E27FC236}">
                <a16:creationId xmlns:a16="http://schemas.microsoft.com/office/drawing/2014/main" id="{8D75B14C-4B81-41DC-93E1-4549407120A4}"/>
              </a:ext>
            </a:extLst>
          </p:cNvPr>
          <p:cNvSpPr>
            <a:spLocks noGrp="1"/>
          </p:cNvSpPr>
          <p:nvPr>
            <p:ph type="ftr" sz="quarter" idx="11"/>
          </p:nvPr>
        </p:nvSpPr>
        <p:spPr>
          <a:xfrm>
            <a:off x="332903" y="6569076"/>
            <a:ext cx="5761567" cy="288925"/>
          </a:xfrm>
        </p:spPr>
        <p:txBody>
          <a:bodyPr/>
          <a:lstStyle/>
          <a:p>
            <a:pPr>
              <a:defRPr/>
            </a:pPr>
            <a:r>
              <a:rPr lang="en-GB" dirty="0"/>
              <a:t>30032020 Uluer Final Presentation Bachelor's Thesis</a:t>
            </a:r>
          </a:p>
        </p:txBody>
      </p:sp>
    </p:spTree>
    <p:extLst>
      <p:ext uri="{BB962C8B-B14F-4D97-AF65-F5344CB8AC3E}">
        <p14:creationId xmlns:p14="http://schemas.microsoft.com/office/powerpoint/2010/main" val="2276359358"/>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71103 Matthes English Master Slide Deck (wide).potx" id="{91040FA8-FD49-4102-AC41-84BC0B08C488}" vid="{045BDA8C-0E4E-43FE-921F-341BE0C2864F}"/>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Slides sebis 2013 2</Template>
  <TotalTime>0</TotalTime>
  <Words>4604</Words>
  <Application>Microsoft Office PowerPoint</Application>
  <PresentationFormat>Breitbild</PresentationFormat>
  <Paragraphs>596</Paragraphs>
  <Slides>38</Slides>
  <Notes>30</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MS Gothic</vt:lpstr>
      <vt:lpstr>Arial</vt:lpstr>
      <vt:lpstr>Arial Unicode MS</vt:lpstr>
      <vt:lpstr>Calibri</vt:lpstr>
      <vt:lpstr>Helvetica Neue</vt:lpstr>
      <vt:lpstr>Source Sans Pro</vt:lpstr>
      <vt:lpstr>Source Sans Pro Bold</vt:lpstr>
      <vt:lpstr>TUM Neue Helvetica 75 Bold</vt:lpstr>
      <vt:lpstr>Wingdings</vt:lpstr>
      <vt:lpstr>Slides sebis 2013 2</vt:lpstr>
      <vt:lpstr> An Empirical Study of a Large-Scale Agile Transformation of an Online Retailer</vt:lpstr>
      <vt:lpstr>Agenda</vt:lpstr>
      <vt:lpstr>Motivation</vt:lpstr>
      <vt:lpstr>Motivation</vt:lpstr>
      <vt:lpstr>Motivation</vt:lpstr>
      <vt:lpstr>Definition of Large-Scale Agile Transformation</vt:lpstr>
      <vt:lpstr>Agenda</vt:lpstr>
      <vt:lpstr>Research Methodology </vt:lpstr>
      <vt:lpstr>Research Question 1</vt:lpstr>
      <vt:lpstr>Research Question 1</vt:lpstr>
      <vt:lpstr>Research Question 2</vt:lpstr>
      <vt:lpstr>Research Question 3&amp;4</vt:lpstr>
      <vt:lpstr>Agenda</vt:lpstr>
      <vt:lpstr>Case Study – Data Collection</vt:lpstr>
      <vt:lpstr>Case Study – Data Collection</vt:lpstr>
      <vt:lpstr>Case Study – Data Collection</vt:lpstr>
      <vt:lpstr>Case Study – Case Description</vt:lpstr>
      <vt:lpstr>Case Study – Case Description</vt:lpstr>
      <vt:lpstr>Case Study – Findings on State of Agility</vt:lpstr>
      <vt:lpstr>Case Study – Findings on State of Agility</vt:lpstr>
      <vt:lpstr>Case Study – Findings on State of Agility</vt:lpstr>
      <vt:lpstr>Case Study – Findings on State of Agility</vt:lpstr>
      <vt:lpstr>Case Study – Findings on Impacts</vt:lpstr>
      <vt:lpstr>Case Study – Findings on Barriers</vt:lpstr>
      <vt:lpstr>Case Study – Findings on Challenges</vt:lpstr>
      <vt:lpstr>Case Study – Findings on Success Factors</vt:lpstr>
      <vt:lpstr>Case Study – Findings on Lessons Learned</vt:lpstr>
      <vt:lpstr>Agenda</vt:lpstr>
      <vt:lpstr>Discussion – Key Findings</vt:lpstr>
      <vt:lpstr>Discussion – Limitations</vt:lpstr>
      <vt:lpstr>Agenda</vt:lpstr>
      <vt:lpstr>Outlook</vt:lpstr>
      <vt:lpstr>References</vt:lpstr>
      <vt:lpstr>References</vt:lpstr>
      <vt:lpstr>PowerPoint-Präsentation</vt:lpstr>
      <vt:lpstr>BACKUP SLIDES</vt:lpstr>
      <vt:lpstr>Timeline</vt:lpstr>
      <vt:lpstr>Research Approach - Interviews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Copyright sebis</dc:description>
  <cp:lastModifiedBy/>
  <cp:revision>1</cp:revision>
  <dcterms:created xsi:type="dcterms:W3CDTF">2018-10-29T10:15:19Z</dcterms:created>
  <dcterms:modified xsi:type="dcterms:W3CDTF">2020-03-30T17:01:45Z</dcterms:modified>
</cp:coreProperties>
</file>