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25" r:id="rId1"/>
  </p:sldMasterIdLst>
  <p:notesMasterIdLst>
    <p:notesMasterId r:id="rId26"/>
  </p:notesMasterIdLst>
  <p:handoutMasterIdLst>
    <p:handoutMasterId r:id="rId27"/>
  </p:handoutMasterIdLst>
  <p:sldIdLst>
    <p:sldId id="647" r:id="rId2"/>
    <p:sldId id="672" r:id="rId3"/>
    <p:sldId id="696" r:id="rId4"/>
    <p:sldId id="697" r:id="rId5"/>
    <p:sldId id="698" r:id="rId6"/>
    <p:sldId id="699" r:id="rId7"/>
    <p:sldId id="700" r:id="rId8"/>
    <p:sldId id="701" r:id="rId9"/>
    <p:sldId id="708" r:id="rId10"/>
    <p:sldId id="702" r:id="rId11"/>
    <p:sldId id="703" r:id="rId12"/>
    <p:sldId id="704" r:id="rId13"/>
    <p:sldId id="709" r:id="rId14"/>
    <p:sldId id="705" r:id="rId15"/>
    <p:sldId id="706" r:id="rId16"/>
    <p:sldId id="707" r:id="rId17"/>
    <p:sldId id="710" r:id="rId18"/>
    <p:sldId id="714" r:id="rId19"/>
    <p:sldId id="715" r:id="rId20"/>
    <p:sldId id="717" r:id="rId21"/>
    <p:sldId id="711" r:id="rId22"/>
    <p:sldId id="712" r:id="rId23"/>
    <p:sldId id="713" r:id="rId24"/>
    <p:sldId id="716" r:id="rId2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42">
          <p15:clr>
            <a:srgbClr val="A4A3A4"/>
          </p15:clr>
        </p15:guide>
        <p15:guide id="4" pos="5624">
          <p15:clr>
            <a:srgbClr val="A4A3A4"/>
          </p15:clr>
        </p15:guide>
        <p15:guide id="5" pos="158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C0C0C0"/>
    <a:srgbClr val="00000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5662" autoAdjust="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160"/>
        <p:guide orient="horz" pos="618"/>
        <p:guide orient="horz" pos="4042"/>
        <p:guide pos="5624"/>
        <p:guide pos="158"/>
        <p:guide pos="288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D5773-1ED3-4FEC-8E88-AB6D6BFE0336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CD00899-72EE-4057-8410-7ED423FE61E4}">
      <dgm:prSet phldrT="[Text]"/>
      <dgm:spPr/>
      <dgm:t>
        <a:bodyPr/>
        <a:lstStyle/>
        <a:p>
          <a:r>
            <a:rPr lang="en-US" dirty="0" smtClean="0"/>
            <a:t>Research possible solutions for the Text Data Augmentation</a:t>
          </a:r>
          <a:endParaRPr lang="en-US" dirty="0"/>
        </a:p>
      </dgm:t>
    </dgm:pt>
    <dgm:pt modelId="{0B6B398F-9105-40DC-9312-ED0520CDFD6B}" type="parTrans" cxnId="{8875EF5A-363F-4065-B5F8-EA919315A2AC}">
      <dgm:prSet/>
      <dgm:spPr/>
      <dgm:t>
        <a:bodyPr/>
        <a:lstStyle/>
        <a:p>
          <a:endParaRPr lang="en-US"/>
        </a:p>
      </dgm:t>
    </dgm:pt>
    <dgm:pt modelId="{AF8B1BB7-E693-45B7-9839-677CEBFBAC58}" type="sibTrans" cxnId="{8875EF5A-363F-4065-B5F8-EA919315A2AC}">
      <dgm:prSet/>
      <dgm:spPr/>
      <dgm:t>
        <a:bodyPr/>
        <a:lstStyle/>
        <a:p>
          <a:endParaRPr lang="en-US"/>
        </a:p>
      </dgm:t>
    </dgm:pt>
    <dgm:pt modelId="{05D7A480-293C-424A-A8B2-872E46D4AC9E}">
      <dgm:prSet phldrT="[Text]" phldr="1"/>
      <dgm:spPr/>
      <dgm:t>
        <a:bodyPr/>
        <a:lstStyle/>
        <a:p>
          <a:endParaRPr lang="en-US"/>
        </a:p>
      </dgm:t>
    </dgm:pt>
    <dgm:pt modelId="{8455CC4E-D6F0-4C67-BA03-ADBEF1840DE5}" type="parTrans" cxnId="{3B159292-EFF0-4DA3-9387-F156EBD3DD01}">
      <dgm:prSet/>
      <dgm:spPr/>
      <dgm:t>
        <a:bodyPr/>
        <a:lstStyle/>
        <a:p>
          <a:endParaRPr lang="en-US"/>
        </a:p>
      </dgm:t>
    </dgm:pt>
    <dgm:pt modelId="{A2FA62A4-673F-4942-8513-A8AA171FE867}" type="sibTrans" cxnId="{3B159292-EFF0-4DA3-9387-F156EBD3DD01}">
      <dgm:prSet/>
      <dgm:spPr/>
      <dgm:t>
        <a:bodyPr/>
        <a:lstStyle/>
        <a:p>
          <a:endParaRPr lang="en-US"/>
        </a:p>
      </dgm:t>
    </dgm:pt>
    <dgm:pt modelId="{FFFAF68E-DE1C-477B-BEDE-A76798E54936}">
      <dgm:prSet phldrT="[Text]" phldr="1"/>
      <dgm:spPr/>
      <dgm:t>
        <a:bodyPr/>
        <a:lstStyle/>
        <a:p>
          <a:endParaRPr lang="en-US"/>
        </a:p>
      </dgm:t>
    </dgm:pt>
    <dgm:pt modelId="{5AE960B5-3501-4F72-8DF7-3ECC49C8D198}" type="parTrans" cxnId="{BBFEBBD0-F0D2-4DE2-A6F2-5FEA06EAC874}">
      <dgm:prSet/>
      <dgm:spPr/>
      <dgm:t>
        <a:bodyPr/>
        <a:lstStyle/>
        <a:p>
          <a:endParaRPr lang="en-US"/>
        </a:p>
      </dgm:t>
    </dgm:pt>
    <dgm:pt modelId="{CA2B6514-B464-45BD-9244-2F906BA5CC3D}" type="sibTrans" cxnId="{BBFEBBD0-F0D2-4DE2-A6F2-5FEA06EAC874}">
      <dgm:prSet/>
      <dgm:spPr/>
      <dgm:t>
        <a:bodyPr/>
        <a:lstStyle/>
        <a:p>
          <a:endParaRPr lang="en-US"/>
        </a:p>
      </dgm:t>
    </dgm:pt>
    <dgm:pt modelId="{C3F48C76-6F60-45EF-96AF-6146DA9408DE}">
      <dgm:prSet/>
      <dgm:spPr/>
      <dgm:t>
        <a:bodyPr/>
        <a:lstStyle/>
        <a:p>
          <a:r>
            <a:rPr lang="en-US" dirty="0" smtClean="0"/>
            <a:t>Implementation of a supervised learning suitable for the dataset as a base of the comparison</a:t>
          </a:r>
        </a:p>
      </dgm:t>
    </dgm:pt>
    <dgm:pt modelId="{FC0056D2-9C1C-4D48-8B2B-E7702466A49B}" type="parTrans" cxnId="{A636527C-EBBE-49A5-B707-DF6B088F174D}">
      <dgm:prSet/>
      <dgm:spPr/>
      <dgm:t>
        <a:bodyPr/>
        <a:lstStyle/>
        <a:p>
          <a:endParaRPr lang="en-US"/>
        </a:p>
      </dgm:t>
    </dgm:pt>
    <dgm:pt modelId="{6C61C501-C91D-4C80-B0C1-DFDEA6F75608}" type="sibTrans" cxnId="{A636527C-EBBE-49A5-B707-DF6B088F174D}">
      <dgm:prSet/>
      <dgm:spPr/>
      <dgm:t>
        <a:bodyPr/>
        <a:lstStyle/>
        <a:p>
          <a:endParaRPr lang="en-US"/>
        </a:p>
      </dgm:t>
    </dgm:pt>
    <dgm:pt modelId="{D8B44D07-0B20-4431-9730-2496F8D5723B}">
      <dgm:prSet/>
      <dgm:spPr/>
      <dgm:t>
        <a:bodyPr/>
        <a:lstStyle/>
        <a:p>
          <a:r>
            <a:rPr lang="en-US" dirty="0" smtClean="0"/>
            <a:t>Implementation of the two text augmentation methods</a:t>
          </a:r>
          <a:endParaRPr lang="en-US" dirty="0"/>
        </a:p>
      </dgm:t>
    </dgm:pt>
    <dgm:pt modelId="{D070EBE2-41FE-4070-8450-642EED78E286}" type="parTrans" cxnId="{43C12803-1FE3-4276-8E0B-9A9660DF3A74}">
      <dgm:prSet/>
      <dgm:spPr/>
      <dgm:t>
        <a:bodyPr/>
        <a:lstStyle/>
        <a:p>
          <a:endParaRPr lang="en-US"/>
        </a:p>
      </dgm:t>
    </dgm:pt>
    <dgm:pt modelId="{3EFD52D3-B6BD-49E2-A357-CD15C81F6913}" type="sibTrans" cxnId="{43C12803-1FE3-4276-8E0B-9A9660DF3A74}">
      <dgm:prSet/>
      <dgm:spPr/>
      <dgm:t>
        <a:bodyPr/>
        <a:lstStyle/>
        <a:p>
          <a:endParaRPr lang="en-US"/>
        </a:p>
      </dgm:t>
    </dgm:pt>
    <dgm:pt modelId="{A8AC3D61-F24E-4602-87A6-98501B253243}">
      <dgm:prSet/>
      <dgm:spPr/>
      <dgm:t>
        <a:bodyPr/>
        <a:lstStyle/>
        <a:p>
          <a:r>
            <a:rPr lang="en-US" dirty="0" smtClean="0"/>
            <a:t>Analysis/Comparison </a:t>
          </a:r>
          <a:r>
            <a:rPr lang="en-US" dirty="0" smtClean="0"/>
            <a:t>of the results for both methods </a:t>
          </a:r>
        </a:p>
      </dgm:t>
    </dgm:pt>
    <dgm:pt modelId="{04545062-1C33-4FC4-BE7C-B51EAEF24AC9}" type="parTrans" cxnId="{EC6AF5D1-14E0-4876-8E7A-ADC958A59246}">
      <dgm:prSet/>
      <dgm:spPr/>
      <dgm:t>
        <a:bodyPr/>
        <a:lstStyle/>
        <a:p>
          <a:endParaRPr lang="en-US"/>
        </a:p>
      </dgm:t>
    </dgm:pt>
    <dgm:pt modelId="{C795E765-ECEF-4438-AFE8-135775DCB14B}" type="sibTrans" cxnId="{EC6AF5D1-14E0-4876-8E7A-ADC958A59246}">
      <dgm:prSet/>
      <dgm:spPr/>
      <dgm:t>
        <a:bodyPr/>
        <a:lstStyle/>
        <a:p>
          <a:endParaRPr lang="en-US"/>
        </a:p>
      </dgm:t>
    </dgm:pt>
    <dgm:pt modelId="{EFF33342-67EA-489F-A11E-036ED4240431}">
      <dgm:prSet/>
      <dgm:spPr/>
      <dgm:t>
        <a:bodyPr/>
        <a:lstStyle/>
        <a:p>
          <a:r>
            <a:rPr lang="en-US" dirty="0" smtClean="0"/>
            <a:t>Analysis/Comparison </a:t>
          </a:r>
          <a:r>
            <a:rPr lang="en-US" dirty="0" smtClean="0"/>
            <a:t>of the results between datasets</a:t>
          </a:r>
        </a:p>
      </dgm:t>
    </dgm:pt>
    <dgm:pt modelId="{98EAAD28-AAD8-4369-9E6F-B278C614B003}" type="parTrans" cxnId="{4A32DF98-4933-41A1-B91D-4070020A0879}">
      <dgm:prSet/>
      <dgm:spPr/>
      <dgm:t>
        <a:bodyPr/>
        <a:lstStyle/>
        <a:p>
          <a:endParaRPr lang="en-US"/>
        </a:p>
      </dgm:t>
    </dgm:pt>
    <dgm:pt modelId="{99C098DB-6B61-4452-81F9-D2427AC2B83F}" type="sibTrans" cxnId="{4A32DF98-4933-41A1-B91D-4070020A0879}">
      <dgm:prSet/>
      <dgm:spPr/>
      <dgm:t>
        <a:bodyPr/>
        <a:lstStyle/>
        <a:p>
          <a:endParaRPr lang="en-US"/>
        </a:p>
      </dgm:t>
    </dgm:pt>
    <dgm:pt modelId="{E7BEE334-2E8D-42DD-AE2D-0275F29A64C7}">
      <dgm:prSet/>
      <dgm:spPr/>
      <dgm:t>
        <a:bodyPr/>
        <a:lstStyle/>
        <a:p>
          <a:endParaRPr lang="en-US"/>
        </a:p>
      </dgm:t>
    </dgm:pt>
    <dgm:pt modelId="{0D139089-8502-4FF7-9FF9-421915117DF6}" type="parTrans" cxnId="{EDD94841-27C4-4504-A264-A7EECE1053EA}">
      <dgm:prSet/>
      <dgm:spPr/>
      <dgm:t>
        <a:bodyPr/>
        <a:lstStyle/>
        <a:p>
          <a:endParaRPr lang="en-US"/>
        </a:p>
      </dgm:t>
    </dgm:pt>
    <dgm:pt modelId="{1F176C71-281F-416E-8E81-841B4E9BA31A}" type="sibTrans" cxnId="{EDD94841-27C4-4504-A264-A7EECE1053EA}">
      <dgm:prSet/>
      <dgm:spPr/>
      <dgm:t>
        <a:bodyPr/>
        <a:lstStyle/>
        <a:p>
          <a:endParaRPr lang="en-US"/>
        </a:p>
      </dgm:t>
    </dgm:pt>
    <dgm:pt modelId="{05D340B2-F24B-4503-A266-60F0052C4DF4}">
      <dgm:prSet/>
      <dgm:spPr/>
      <dgm:t>
        <a:bodyPr/>
        <a:lstStyle/>
        <a:p>
          <a:endParaRPr lang="en-US" dirty="0"/>
        </a:p>
      </dgm:t>
    </dgm:pt>
    <dgm:pt modelId="{21601323-242D-440E-8149-FB881FA0FA43}" type="parTrans" cxnId="{545268EC-6862-40F9-90A8-51FC314AE891}">
      <dgm:prSet/>
      <dgm:spPr/>
      <dgm:t>
        <a:bodyPr/>
        <a:lstStyle/>
        <a:p>
          <a:endParaRPr lang="en-US"/>
        </a:p>
      </dgm:t>
    </dgm:pt>
    <dgm:pt modelId="{678A6493-7B6C-4220-8096-34EADF1B076C}" type="sibTrans" cxnId="{545268EC-6862-40F9-90A8-51FC314AE891}">
      <dgm:prSet/>
      <dgm:spPr/>
      <dgm:t>
        <a:bodyPr/>
        <a:lstStyle/>
        <a:p>
          <a:endParaRPr lang="en-US"/>
        </a:p>
      </dgm:t>
    </dgm:pt>
    <dgm:pt modelId="{8937B7F4-1BB5-4548-9AE0-68C75FDA3A0C}">
      <dgm:prSet/>
      <dgm:spPr/>
      <dgm:t>
        <a:bodyPr/>
        <a:lstStyle/>
        <a:p>
          <a:endParaRPr lang="en-US"/>
        </a:p>
      </dgm:t>
    </dgm:pt>
    <dgm:pt modelId="{56789C0D-9236-4FB6-BBF3-640324AE28A1}" type="parTrans" cxnId="{A8FAB3BE-5C6F-4CE9-B86C-28DDC49775F2}">
      <dgm:prSet/>
      <dgm:spPr/>
      <dgm:t>
        <a:bodyPr/>
        <a:lstStyle/>
        <a:p>
          <a:endParaRPr lang="en-US"/>
        </a:p>
      </dgm:t>
    </dgm:pt>
    <dgm:pt modelId="{E47F0A11-AE89-4A29-B20C-236A1642D402}" type="sibTrans" cxnId="{A8FAB3BE-5C6F-4CE9-B86C-28DDC49775F2}">
      <dgm:prSet/>
      <dgm:spPr/>
      <dgm:t>
        <a:bodyPr/>
        <a:lstStyle/>
        <a:p>
          <a:endParaRPr lang="en-US"/>
        </a:p>
      </dgm:t>
    </dgm:pt>
    <dgm:pt modelId="{885C29C3-4528-48B2-B9D8-88042869A73E}" type="pres">
      <dgm:prSet presAssocID="{E22D5773-1ED3-4FEC-8E88-AB6D6BFE033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03383B-F37D-4EC9-AD74-115F2CF4FD3D}" type="pres">
      <dgm:prSet presAssocID="{E22D5773-1ED3-4FEC-8E88-AB6D6BFE0336}" presName="dummyMaxCanvas" presStyleCnt="0">
        <dgm:presLayoutVars/>
      </dgm:prSet>
      <dgm:spPr/>
    </dgm:pt>
    <dgm:pt modelId="{875A57F8-7E0B-4BC6-AC37-9DC9AAE31192}" type="pres">
      <dgm:prSet presAssocID="{E22D5773-1ED3-4FEC-8E88-AB6D6BFE033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52A9B-ED81-45D9-91B1-CA9E28A90E81}" type="pres">
      <dgm:prSet presAssocID="{E22D5773-1ED3-4FEC-8E88-AB6D6BFE033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F3D07-FF71-49B7-A099-1A9F0013E968}" type="pres">
      <dgm:prSet presAssocID="{E22D5773-1ED3-4FEC-8E88-AB6D6BFE033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6ECA1-F7AB-4E2D-A7FB-561307F2073F}" type="pres">
      <dgm:prSet presAssocID="{E22D5773-1ED3-4FEC-8E88-AB6D6BFE033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3C793-6F7A-4F47-A1BB-02F6A8C16F59}" type="pres">
      <dgm:prSet presAssocID="{E22D5773-1ED3-4FEC-8E88-AB6D6BFE033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BFE97-B343-41CD-B852-0FF2C505ED2C}" type="pres">
      <dgm:prSet presAssocID="{E22D5773-1ED3-4FEC-8E88-AB6D6BFE033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6D448-82BE-4E0F-9CC6-DC590E94806A}" type="pres">
      <dgm:prSet presAssocID="{E22D5773-1ED3-4FEC-8E88-AB6D6BFE033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3587D-432F-43BC-BC71-A9E3E51823BA}" type="pres">
      <dgm:prSet presAssocID="{E22D5773-1ED3-4FEC-8E88-AB6D6BFE033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B540A-AE20-4827-95CE-26FC4D684FAB}" type="pres">
      <dgm:prSet presAssocID="{E22D5773-1ED3-4FEC-8E88-AB6D6BFE033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88C14-09D0-4BE0-8E3C-A0196753BFAA}" type="pres">
      <dgm:prSet presAssocID="{E22D5773-1ED3-4FEC-8E88-AB6D6BFE033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D1E33-A76A-4B5B-A9D4-0E7A35C72522}" type="pres">
      <dgm:prSet presAssocID="{E22D5773-1ED3-4FEC-8E88-AB6D6BFE033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389C-B53A-498C-A4F3-2EBCB94613E4}" type="pres">
      <dgm:prSet presAssocID="{E22D5773-1ED3-4FEC-8E88-AB6D6BFE033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EFF39-4E88-410A-803A-D286F74C9BA6}" type="pres">
      <dgm:prSet presAssocID="{E22D5773-1ED3-4FEC-8E88-AB6D6BFE033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FDAB6-6237-405A-A11E-80266A66F0D0}" type="pres">
      <dgm:prSet presAssocID="{E22D5773-1ED3-4FEC-8E88-AB6D6BFE033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32DF98-4933-41A1-B91D-4070020A0879}" srcId="{E22D5773-1ED3-4FEC-8E88-AB6D6BFE0336}" destId="{EFF33342-67EA-489F-A11E-036ED4240431}" srcOrd="4" destOrd="0" parTransId="{98EAAD28-AAD8-4369-9E6F-B278C614B003}" sibTransId="{99C098DB-6B61-4452-81F9-D2427AC2B83F}"/>
    <dgm:cxn modelId="{A8FAB3BE-5C6F-4CE9-B86C-28DDC49775F2}" srcId="{E22D5773-1ED3-4FEC-8E88-AB6D6BFE0336}" destId="{8937B7F4-1BB5-4548-9AE0-68C75FDA3A0C}" srcOrd="7" destOrd="0" parTransId="{56789C0D-9236-4FB6-BBF3-640324AE28A1}" sibTransId="{E47F0A11-AE89-4A29-B20C-236A1642D402}"/>
    <dgm:cxn modelId="{A636527C-EBBE-49A5-B707-DF6B088F174D}" srcId="{E22D5773-1ED3-4FEC-8E88-AB6D6BFE0336}" destId="{C3F48C76-6F60-45EF-96AF-6146DA9408DE}" srcOrd="1" destOrd="0" parTransId="{FC0056D2-9C1C-4D48-8B2B-E7702466A49B}" sibTransId="{6C61C501-C91D-4C80-B0C1-DFDEA6F75608}"/>
    <dgm:cxn modelId="{EDD94841-27C4-4504-A264-A7EECE1053EA}" srcId="{E22D5773-1ED3-4FEC-8E88-AB6D6BFE0336}" destId="{E7BEE334-2E8D-42DD-AE2D-0275F29A64C7}" srcOrd="5" destOrd="0" parTransId="{0D139089-8502-4FF7-9FF9-421915117DF6}" sibTransId="{1F176C71-281F-416E-8E81-841B4E9BA31A}"/>
    <dgm:cxn modelId="{49CA2524-7B31-471B-BA41-71B4F6466549}" type="presOf" srcId="{C3F48C76-6F60-45EF-96AF-6146DA9408DE}" destId="{F1052A9B-ED81-45D9-91B1-CA9E28A90E81}" srcOrd="0" destOrd="0" presId="urn:microsoft.com/office/officeart/2005/8/layout/vProcess5"/>
    <dgm:cxn modelId="{3581CE4D-ACF9-4CC9-A9E2-71CF7DA5B4D8}" type="presOf" srcId="{A8AC3D61-F24E-4602-87A6-98501B253243}" destId="{E8E6ECA1-F7AB-4E2D-A7FB-561307F2073F}" srcOrd="0" destOrd="0" presId="urn:microsoft.com/office/officeart/2005/8/layout/vProcess5"/>
    <dgm:cxn modelId="{88F214B0-0639-4C40-909F-AF5FEC2137AE}" type="presOf" srcId="{EFF33342-67EA-489F-A11E-036ED4240431}" destId="{4F6FDAB6-6237-405A-A11E-80266A66F0D0}" srcOrd="1" destOrd="0" presId="urn:microsoft.com/office/officeart/2005/8/layout/vProcess5"/>
    <dgm:cxn modelId="{EC6AF5D1-14E0-4876-8E7A-ADC958A59246}" srcId="{E22D5773-1ED3-4FEC-8E88-AB6D6BFE0336}" destId="{A8AC3D61-F24E-4602-87A6-98501B253243}" srcOrd="3" destOrd="0" parTransId="{04545062-1C33-4FC4-BE7C-B51EAEF24AC9}" sibTransId="{C795E765-ECEF-4438-AFE8-135775DCB14B}"/>
    <dgm:cxn modelId="{B91D18B7-1DDC-411A-ACBD-E7A2467B8776}" type="presOf" srcId="{AF8B1BB7-E693-45B7-9839-677CEBFBAC58}" destId="{53DBFE97-B343-41CD-B852-0FF2C505ED2C}" srcOrd="0" destOrd="0" presId="urn:microsoft.com/office/officeart/2005/8/layout/vProcess5"/>
    <dgm:cxn modelId="{3E33CD4D-C4B4-4E1B-96EF-4BA2FDBED98E}" type="presOf" srcId="{6C61C501-C91D-4C80-B0C1-DFDEA6F75608}" destId="{05B6D448-82BE-4E0F-9CC6-DC590E94806A}" srcOrd="0" destOrd="0" presId="urn:microsoft.com/office/officeart/2005/8/layout/vProcess5"/>
    <dgm:cxn modelId="{B0430F1F-52B1-48A6-A174-2BAD6F86D6BB}" type="presOf" srcId="{4CD00899-72EE-4057-8410-7ED423FE61E4}" destId="{875A57F8-7E0B-4BC6-AC37-9DC9AAE31192}" srcOrd="0" destOrd="0" presId="urn:microsoft.com/office/officeart/2005/8/layout/vProcess5"/>
    <dgm:cxn modelId="{8875EF5A-363F-4065-B5F8-EA919315A2AC}" srcId="{E22D5773-1ED3-4FEC-8E88-AB6D6BFE0336}" destId="{4CD00899-72EE-4057-8410-7ED423FE61E4}" srcOrd="0" destOrd="0" parTransId="{0B6B398F-9105-40DC-9312-ED0520CDFD6B}" sibTransId="{AF8B1BB7-E693-45B7-9839-677CEBFBAC58}"/>
    <dgm:cxn modelId="{3B159292-EFF0-4DA3-9387-F156EBD3DD01}" srcId="{E22D5773-1ED3-4FEC-8E88-AB6D6BFE0336}" destId="{05D7A480-293C-424A-A8B2-872E46D4AC9E}" srcOrd="8" destOrd="0" parTransId="{8455CC4E-D6F0-4C67-BA03-ADBEF1840DE5}" sibTransId="{A2FA62A4-673F-4942-8513-A8AA171FE867}"/>
    <dgm:cxn modelId="{507D9AAE-8805-416B-A34C-CEA6C1508605}" type="presOf" srcId="{E22D5773-1ED3-4FEC-8E88-AB6D6BFE0336}" destId="{885C29C3-4528-48B2-B9D8-88042869A73E}" srcOrd="0" destOrd="0" presId="urn:microsoft.com/office/officeart/2005/8/layout/vProcess5"/>
    <dgm:cxn modelId="{545268EC-6862-40F9-90A8-51FC314AE891}" srcId="{E22D5773-1ED3-4FEC-8E88-AB6D6BFE0336}" destId="{05D340B2-F24B-4503-A266-60F0052C4DF4}" srcOrd="6" destOrd="0" parTransId="{21601323-242D-440E-8149-FB881FA0FA43}" sibTransId="{678A6493-7B6C-4220-8096-34EADF1B076C}"/>
    <dgm:cxn modelId="{087EB7D4-BD91-497B-8C9F-D501C70962DA}" type="presOf" srcId="{A8AC3D61-F24E-4602-87A6-98501B253243}" destId="{A04EFF39-4E88-410A-803A-D286F74C9BA6}" srcOrd="1" destOrd="0" presId="urn:microsoft.com/office/officeart/2005/8/layout/vProcess5"/>
    <dgm:cxn modelId="{43C12803-1FE3-4276-8E0B-9A9660DF3A74}" srcId="{E22D5773-1ED3-4FEC-8E88-AB6D6BFE0336}" destId="{D8B44D07-0B20-4431-9730-2496F8D5723B}" srcOrd="2" destOrd="0" parTransId="{D070EBE2-41FE-4070-8450-642EED78E286}" sibTransId="{3EFD52D3-B6BD-49E2-A357-CD15C81F6913}"/>
    <dgm:cxn modelId="{711ADE9E-B6B0-4D50-BF48-16F9595C2074}" type="presOf" srcId="{3EFD52D3-B6BD-49E2-A357-CD15C81F6913}" destId="{7023587D-432F-43BC-BC71-A9E3E51823BA}" srcOrd="0" destOrd="0" presId="urn:microsoft.com/office/officeart/2005/8/layout/vProcess5"/>
    <dgm:cxn modelId="{37FA1952-94CC-4D09-AF6E-787338F91D40}" type="presOf" srcId="{4CD00899-72EE-4057-8410-7ED423FE61E4}" destId="{6C688C14-09D0-4BE0-8E3C-A0196753BFAA}" srcOrd="1" destOrd="0" presId="urn:microsoft.com/office/officeart/2005/8/layout/vProcess5"/>
    <dgm:cxn modelId="{C5418A4F-8A0B-4835-8F82-4C5880EA9A0B}" type="presOf" srcId="{D8B44D07-0B20-4431-9730-2496F8D5723B}" destId="{BA8F3D07-FF71-49B7-A099-1A9F0013E968}" srcOrd="0" destOrd="0" presId="urn:microsoft.com/office/officeart/2005/8/layout/vProcess5"/>
    <dgm:cxn modelId="{52D7FA1F-FBE4-4583-8EDE-6FD9725A1728}" type="presOf" srcId="{EFF33342-67EA-489F-A11E-036ED4240431}" destId="{DEF3C793-6F7A-4F47-A1BB-02F6A8C16F59}" srcOrd="0" destOrd="0" presId="urn:microsoft.com/office/officeart/2005/8/layout/vProcess5"/>
    <dgm:cxn modelId="{B07CEF33-D38D-4342-9FDD-9C632AB84547}" type="presOf" srcId="{C3F48C76-6F60-45EF-96AF-6146DA9408DE}" destId="{5A1D1E33-A76A-4B5B-A9D4-0E7A35C72522}" srcOrd="1" destOrd="0" presId="urn:microsoft.com/office/officeart/2005/8/layout/vProcess5"/>
    <dgm:cxn modelId="{53056B50-33DB-4ED9-939E-9FB518C3BD9B}" type="presOf" srcId="{C795E765-ECEF-4438-AFE8-135775DCB14B}" destId="{5A3B540A-AE20-4827-95CE-26FC4D684FAB}" srcOrd="0" destOrd="0" presId="urn:microsoft.com/office/officeart/2005/8/layout/vProcess5"/>
    <dgm:cxn modelId="{B7B40368-2541-4646-8E6B-10465974B3C3}" type="presOf" srcId="{D8B44D07-0B20-4431-9730-2496F8D5723B}" destId="{4A68389C-B53A-498C-A4F3-2EBCB94613E4}" srcOrd="1" destOrd="0" presId="urn:microsoft.com/office/officeart/2005/8/layout/vProcess5"/>
    <dgm:cxn modelId="{BBFEBBD0-F0D2-4DE2-A6F2-5FEA06EAC874}" srcId="{E22D5773-1ED3-4FEC-8E88-AB6D6BFE0336}" destId="{FFFAF68E-DE1C-477B-BEDE-A76798E54936}" srcOrd="9" destOrd="0" parTransId="{5AE960B5-3501-4F72-8DF7-3ECC49C8D198}" sibTransId="{CA2B6514-B464-45BD-9244-2F906BA5CC3D}"/>
    <dgm:cxn modelId="{3C46E76C-E562-4ED2-8358-8363134DFDD5}" type="presParOf" srcId="{885C29C3-4528-48B2-B9D8-88042869A73E}" destId="{6E03383B-F37D-4EC9-AD74-115F2CF4FD3D}" srcOrd="0" destOrd="0" presId="urn:microsoft.com/office/officeart/2005/8/layout/vProcess5"/>
    <dgm:cxn modelId="{1F29979B-DC94-456D-9C02-788100408C81}" type="presParOf" srcId="{885C29C3-4528-48B2-B9D8-88042869A73E}" destId="{875A57F8-7E0B-4BC6-AC37-9DC9AAE31192}" srcOrd="1" destOrd="0" presId="urn:microsoft.com/office/officeart/2005/8/layout/vProcess5"/>
    <dgm:cxn modelId="{9875BB9A-7370-4C29-8D1E-325ACC8BA3BD}" type="presParOf" srcId="{885C29C3-4528-48B2-B9D8-88042869A73E}" destId="{F1052A9B-ED81-45D9-91B1-CA9E28A90E81}" srcOrd="2" destOrd="0" presId="urn:microsoft.com/office/officeart/2005/8/layout/vProcess5"/>
    <dgm:cxn modelId="{9697589D-09AB-4E28-824D-78DA07C059B7}" type="presParOf" srcId="{885C29C3-4528-48B2-B9D8-88042869A73E}" destId="{BA8F3D07-FF71-49B7-A099-1A9F0013E968}" srcOrd="3" destOrd="0" presId="urn:microsoft.com/office/officeart/2005/8/layout/vProcess5"/>
    <dgm:cxn modelId="{BC9A9E48-3C90-4BE1-92E6-2A057AC8A136}" type="presParOf" srcId="{885C29C3-4528-48B2-B9D8-88042869A73E}" destId="{E8E6ECA1-F7AB-4E2D-A7FB-561307F2073F}" srcOrd="4" destOrd="0" presId="urn:microsoft.com/office/officeart/2005/8/layout/vProcess5"/>
    <dgm:cxn modelId="{C2A71836-EF64-4D9B-AC55-5DACD2E5D222}" type="presParOf" srcId="{885C29C3-4528-48B2-B9D8-88042869A73E}" destId="{DEF3C793-6F7A-4F47-A1BB-02F6A8C16F59}" srcOrd="5" destOrd="0" presId="urn:microsoft.com/office/officeart/2005/8/layout/vProcess5"/>
    <dgm:cxn modelId="{565880D8-5744-473E-A269-A59EDCFB0B16}" type="presParOf" srcId="{885C29C3-4528-48B2-B9D8-88042869A73E}" destId="{53DBFE97-B343-41CD-B852-0FF2C505ED2C}" srcOrd="6" destOrd="0" presId="urn:microsoft.com/office/officeart/2005/8/layout/vProcess5"/>
    <dgm:cxn modelId="{022C8343-9B1D-4617-924C-8FC69966065C}" type="presParOf" srcId="{885C29C3-4528-48B2-B9D8-88042869A73E}" destId="{05B6D448-82BE-4E0F-9CC6-DC590E94806A}" srcOrd="7" destOrd="0" presId="urn:microsoft.com/office/officeart/2005/8/layout/vProcess5"/>
    <dgm:cxn modelId="{7901AA72-ED37-4EA2-B690-A355AFD5F167}" type="presParOf" srcId="{885C29C3-4528-48B2-B9D8-88042869A73E}" destId="{7023587D-432F-43BC-BC71-A9E3E51823BA}" srcOrd="8" destOrd="0" presId="urn:microsoft.com/office/officeart/2005/8/layout/vProcess5"/>
    <dgm:cxn modelId="{64B02BFD-D41A-4FC9-93AD-3B1A3815105D}" type="presParOf" srcId="{885C29C3-4528-48B2-B9D8-88042869A73E}" destId="{5A3B540A-AE20-4827-95CE-26FC4D684FAB}" srcOrd="9" destOrd="0" presId="urn:microsoft.com/office/officeart/2005/8/layout/vProcess5"/>
    <dgm:cxn modelId="{A14BECB6-BDAC-43E0-9CA6-43D41BA3F0D8}" type="presParOf" srcId="{885C29C3-4528-48B2-B9D8-88042869A73E}" destId="{6C688C14-09D0-4BE0-8E3C-A0196753BFAA}" srcOrd="10" destOrd="0" presId="urn:microsoft.com/office/officeart/2005/8/layout/vProcess5"/>
    <dgm:cxn modelId="{796A8EA2-B84C-4178-AE15-C12F121DB03F}" type="presParOf" srcId="{885C29C3-4528-48B2-B9D8-88042869A73E}" destId="{5A1D1E33-A76A-4B5B-A9D4-0E7A35C72522}" srcOrd="11" destOrd="0" presId="urn:microsoft.com/office/officeart/2005/8/layout/vProcess5"/>
    <dgm:cxn modelId="{45451737-8734-414A-A5AF-9EE2E709C1B1}" type="presParOf" srcId="{885C29C3-4528-48B2-B9D8-88042869A73E}" destId="{4A68389C-B53A-498C-A4F3-2EBCB94613E4}" srcOrd="12" destOrd="0" presId="urn:microsoft.com/office/officeart/2005/8/layout/vProcess5"/>
    <dgm:cxn modelId="{14D559FB-AAE0-41E7-854A-959397ECFEBF}" type="presParOf" srcId="{885C29C3-4528-48B2-B9D8-88042869A73E}" destId="{A04EFF39-4E88-410A-803A-D286F74C9BA6}" srcOrd="13" destOrd="0" presId="urn:microsoft.com/office/officeart/2005/8/layout/vProcess5"/>
    <dgm:cxn modelId="{5F98032E-773C-4223-8C45-E0BAA31F5C39}" type="presParOf" srcId="{885C29C3-4528-48B2-B9D8-88042869A73E}" destId="{4F6FDAB6-6237-405A-A11E-80266A66F0D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D5773-1ED3-4FEC-8E88-AB6D6BFE0336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CD00899-72EE-4057-8410-7ED423FE61E4}">
      <dgm:prSet phldrT="[Text]" custT="1"/>
      <dgm:spPr/>
      <dgm:t>
        <a:bodyPr/>
        <a:lstStyle/>
        <a:p>
          <a:r>
            <a:rPr lang="en-US" sz="1800" dirty="0" smtClean="0"/>
            <a:t>Research	80 hours	end of Oct</a:t>
          </a:r>
          <a:endParaRPr lang="en-US" sz="1800" dirty="0"/>
        </a:p>
      </dgm:t>
    </dgm:pt>
    <dgm:pt modelId="{0B6B398F-9105-40DC-9312-ED0520CDFD6B}" type="parTrans" cxnId="{8875EF5A-363F-4065-B5F8-EA919315A2AC}">
      <dgm:prSet/>
      <dgm:spPr/>
      <dgm:t>
        <a:bodyPr/>
        <a:lstStyle/>
        <a:p>
          <a:endParaRPr lang="en-US" sz="1600"/>
        </a:p>
      </dgm:t>
    </dgm:pt>
    <dgm:pt modelId="{AF8B1BB7-E693-45B7-9839-677CEBFBAC58}" type="sibTrans" cxnId="{8875EF5A-363F-4065-B5F8-EA919315A2AC}">
      <dgm:prSet custT="1"/>
      <dgm:spPr/>
      <dgm:t>
        <a:bodyPr/>
        <a:lstStyle/>
        <a:p>
          <a:endParaRPr lang="en-US" sz="2000"/>
        </a:p>
      </dgm:t>
    </dgm:pt>
    <dgm:pt modelId="{57CC6356-357F-46EC-957D-D472ED71B6D5}">
      <dgm:prSet custT="1"/>
      <dgm:spPr/>
      <dgm:t>
        <a:bodyPr/>
        <a:lstStyle/>
        <a:p>
          <a:r>
            <a:rPr lang="en-US" sz="1800" dirty="0" smtClean="0"/>
            <a:t>Document &amp; Presentation		40hours	Feb</a:t>
          </a:r>
        </a:p>
      </dgm:t>
    </dgm:pt>
    <dgm:pt modelId="{EFE7F9A5-C0DE-4AB8-BDFE-838859D480A0}" type="parTrans" cxnId="{84777E24-C3EF-493D-BB4D-84CC706256AF}">
      <dgm:prSet/>
      <dgm:spPr/>
      <dgm:t>
        <a:bodyPr/>
        <a:lstStyle/>
        <a:p>
          <a:endParaRPr lang="en-US" sz="1600"/>
        </a:p>
      </dgm:t>
    </dgm:pt>
    <dgm:pt modelId="{5C3C654B-6306-4721-BE89-FF88D44DD1E1}" type="sibTrans" cxnId="{84777E24-C3EF-493D-BB4D-84CC706256AF}">
      <dgm:prSet/>
      <dgm:spPr/>
      <dgm:t>
        <a:bodyPr/>
        <a:lstStyle/>
        <a:p>
          <a:endParaRPr lang="en-US" sz="1600"/>
        </a:p>
      </dgm:t>
    </dgm:pt>
    <dgm:pt modelId="{04CAE292-D293-4F31-8FC4-88780AFECB31}">
      <dgm:prSet phldrT="[Text]" custT="1"/>
      <dgm:spPr/>
      <dgm:t>
        <a:bodyPr/>
        <a:lstStyle/>
        <a:p>
          <a:r>
            <a:rPr lang="en-US" sz="1800" dirty="0" smtClean="0"/>
            <a:t>Implementation		120 hours	21th Dec</a:t>
          </a:r>
          <a:endParaRPr lang="en-US" sz="1800" dirty="0"/>
        </a:p>
      </dgm:t>
    </dgm:pt>
    <dgm:pt modelId="{1346D7C2-960C-4E34-8A7A-A00831170DC0}" type="parTrans" cxnId="{726E5D2D-CD0A-444D-97D7-6F5DB320EB7D}">
      <dgm:prSet/>
      <dgm:spPr/>
      <dgm:t>
        <a:bodyPr/>
        <a:lstStyle/>
        <a:p>
          <a:endParaRPr lang="en-US" sz="1600"/>
        </a:p>
      </dgm:t>
    </dgm:pt>
    <dgm:pt modelId="{795C0476-0216-4C0E-AC8F-42DB178141DE}" type="sibTrans" cxnId="{726E5D2D-CD0A-444D-97D7-6F5DB320EB7D}">
      <dgm:prSet custT="1"/>
      <dgm:spPr/>
      <dgm:t>
        <a:bodyPr/>
        <a:lstStyle/>
        <a:p>
          <a:endParaRPr lang="en-US" sz="2000"/>
        </a:p>
      </dgm:t>
    </dgm:pt>
    <dgm:pt modelId="{AEEDEB7C-B811-4E9F-B3C2-756311F5FA99}">
      <dgm:prSet phldrT="[Text]" custT="1"/>
      <dgm:spPr/>
      <dgm:t>
        <a:bodyPr/>
        <a:lstStyle/>
        <a:p>
          <a:r>
            <a:rPr lang="en-US" sz="1800" dirty="0" smtClean="0"/>
            <a:t>Analysis of the results		60 hours	15thJan</a:t>
          </a:r>
          <a:endParaRPr lang="en-US" sz="1800" dirty="0"/>
        </a:p>
      </dgm:t>
    </dgm:pt>
    <dgm:pt modelId="{B93541A3-3D4A-4819-A2FA-DB50F9BD6DF9}" type="parTrans" cxnId="{5FF9A57A-7997-4541-9F9E-A18E267AA2E3}">
      <dgm:prSet/>
      <dgm:spPr/>
      <dgm:t>
        <a:bodyPr/>
        <a:lstStyle/>
        <a:p>
          <a:endParaRPr lang="en-US" sz="1600"/>
        </a:p>
      </dgm:t>
    </dgm:pt>
    <dgm:pt modelId="{D0F4B4E2-31E2-486D-8C2D-D6889A7406DA}" type="sibTrans" cxnId="{5FF9A57A-7997-4541-9F9E-A18E267AA2E3}">
      <dgm:prSet custT="1"/>
      <dgm:spPr/>
      <dgm:t>
        <a:bodyPr/>
        <a:lstStyle/>
        <a:p>
          <a:endParaRPr lang="en-US" sz="2000"/>
        </a:p>
      </dgm:t>
    </dgm:pt>
    <dgm:pt modelId="{885C29C3-4528-48B2-B9D8-88042869A73E}" type="pres">
      <dgm:prSet presAssocID="{E22D5773-1ED3-4FEC-8E88-AB6D6BFE033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03383B-F37D-4EC9-AD74-115F2CF4FD3D}" type="pres">
      <dgm:prSet presAssocID="{E22D5773-1ED3-4FEC-8E88-AB6D6BFE0336}" presName="dummyMaxCanvas" presStyleCnt="0">
        <dgm:presLayoutVars/>
      </dgm:prSet>
      <dgm:spPr/>
    </dgm:pt>
    <dgm:pt modelId="{53D704C2-1CEC-4C13-AE95-FD85F28DD657}" type="pres">
      <dgm:prSet presAssocID="{E22D5773-1ED3-4FEC-8E88-AB6D6BFE033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4F02E-8ADD-45D0-A0E9-914A34CAFA70}" type="pres">
      <dgm:prSet presAssocID="{E22D5773-1ED3-4FEC-8E88-AB6D6BFE033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D4A4A-E05F-4384-A3EA-7D988F886F26}" type="pres">
      <dgm:prSet presAssocID="{E22D5773-1ED3-4FEC-8E88-AB6D6BFE033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ECAC7-F380-45BB-A85C-253B10B3FD5F}" type="pres">
      <dgm:prSet presAssocID="{E22D5773-1ED3-4FEC-8E88-AB6D6BFE0336}" presName="FourNodes_4" presStyleLbl="node1" presStyleIdx="3" presStyleCnt="4" custScaleX="103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70F01-EDC5-4A46-A529-182371532221}" type="pres">
      <dgm:prSet presAssocID="{E22D5773-1ED3-4FEC-8E88-AB6D6BFE033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6A3A3-A724-4531-97F5-13CD1E97B70A}" type="pres">
      <dgm:prSet presAssocID="{E22D5773-1ED3-4FEC-8E88-AB6D6BFE033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B91BC-59BF-44A2-8EF5-A0A8601C7E09}" type="pres">
      <dgm:prSet presAssocID="{E22D5773-1ED3-4FEC-8E88-AB6D6BFE033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9E19B-266C-4CF0-AB5B-1420351D077C}" type="pres">
      <dgm:prSet presAssocID="{E22D5773-1ED3-4FEC-8E88-AB6D6BFE033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7BB1E-06AB-46A6-8427-E8712A2FB743}" type="pres">
      <dgm:prSet presAssocID="{E22D5773-1ED3-4FEC-8E88-AB6D6BFE033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D3C1C-5328-4E9E-A98F-C8966C02C8AF}" type="pres">
      <dgm:prSet presAssocID="{E22D5773-1ED3-4FEC-8E88-AB6D6BFE033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AE702-0A7E-44A7-A44C-E0DAF10F12DB}" type="pres">
      <dgm:prSet presAssocID="{E22D5773-1ED3-4FEC-8E88-AB6D6BFE033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0B8E97-46F2-4D01-A4E3-1501BC37BAA7}" type="presOf" srcId="{4CD00899-72EE-4057-8410-7ED423FE61E4}" destId="{A4C9E19B-266C-4CF0-AB5B-1420351D077C}" srcOrd="1" destOrd="0" presId="urn:microsoft.com/office/officeart/2005/8/layout/vProcess5"/>
    <dgm:cxn modelId="{148F6C17-0E3F-483A-83B3-55A0062E8075}" type="presOf" srcId="{04CAE292-D293-4F31-8FC4-88780AFECB31}" destId="{9D27BB1E-06AB-46A6-8427-E8712A2FB743}" srcOrd="1" destOrd="0" presId="urn:microsoft.com/office/officeart/2005/8/layout/vProcess5"/>
    <dgm:cxn modelId="{7D480047-5EAE-4642-AABB-A7E1B2A10F54}" type="presOf" srcId="{AEEDEB7C-B811-4E9F-B3C2-756311F5FA99}" destId="{288D4A4A-E05F-4384-A3EA-7D988F886F26}" srcOrd="0" destOrd="0" presId="urn:microsoft.com/office/officeart/2005/8/layout/vProcess5"/>
    <dgm:cxn modelId="{70933450-A99C-43CA-8DC9-1E90114AE481}" type="presOf" srcId="{04CAE292-D293-4F31-8FC4-88780AFECB31}" destId="{8044F02E-8ADD-45D0-A0E9-914A34CAFA70}" srcOrd="0" destOrd="0" presId="urn:microsoft.com/office/officeart/2005/8/layout/vProcess5"/>
    <dgm:cxn modelId="{761662A2-92BB-4A86-B587-3EF8FA637BFE}" type="presOf" srcId="{57CC6356-357F-46EC-957D-D472ED71B6D5}" destId="{1CAECAC7-F380-45BB-A85C-253B10B3FD5F}" srcOrd="0" destOrd="0" presId="urn:microsoft.com/office/officeart/2005/8/layout/vProcess5"/>
    <dgm:cxn modelId="{4457330D-F0B4-443B-9669-919F8D16E0F8}" type="presOf" srcId="{AF8B1BB7-E693-45B7-9839-677CEBFBAC58}" destId="{C2070F01-EDC5-4A46-A529-182371532221}" srcOrd="0" destOrd="0" presId="urn:microsoft.com/office/officeart/2005/8/layout/vProcess5"/>
    <dgm:cxn modelId="{84777E24-C3EF-493D-BB4D-84CC706256AF}" srcId="{E22D5773-1ED3-4FEC-8E88-AB6D6BFE0336}" destId="{57CC6356-357F-46EC-957D-D472ED71B6D5}" srcOrd="3" destOrd="0" parTransId="{EFE7F9A5-C0DE-4AB8-BDFE-838859D480A0}" sibTransId="{5C3C654B-6306-4721-BE89-FF88D44DD1E1}"/>
    <dgm:cxn modelId="{6C10063D-2149-4B88-8FA1-51C47D2492BB}" type="presOf" srcId="{795C0476-0216-4C0E-AC8F-42DB178141DE}" destId="{2076A3A3-A724-4531-97F5-13CD1E97B70A}" srcOrd="0" destOrd="0" presId="urn:microsoft.com/office/officeart/2005/8/layout/vProcess5"/>
    <dgm:cxn modelId="{8875EF5A-363F-4065-B5F8-EA919315A2AC}" srcId="{E22D5773-1ED3-4FEC-8E88-AB6D6BFE0336}" destId="{4CD00899-72EE-4057-8410-7ED423FE61E4}" srcOrd="0" destOrd="0" parTransId="{0B6B398F-9105-40DC-9312-ED0520CDFD6B}" sibTransId="{AF8B1BB7-E693-45B7-9839-677CEBFBAC58}"/>
    <dgm:cxn modelId="{507D9AAE-8805-416B-A34C-CEA6C1508605}" type="presOf" srcId="{E22D5773-1ED3-4FEC-8E88-AB6D6BFE0336}" destId="{885C29C3-4528-48B2-B9D8-88042869A73E}" srcOrd="0" destOrd="0" presId="urn:microsoft.com/office/officeart/2005/8/layout/vProcess5"/>
    <dgm:cxn modelId="{4AEC89A4-7A2B-4902-A574-D797534BE9B6}" type="presOf" srcId="{4CD00899-72EE-4057-8410-7ED423FE61E4}" destId="{53D704C2-1CEC-4C13-AE95-FD85F28DD657}" srcOrd="0" destOrd="0" presId="urn:microsoft.com/office/officeart/2005/8/layout/vProcess5"/>
    <dgm:cxn modelId="{5FF9A57A-7997-4541-9F9E-A18E267AA2E3}" srcId="{E22D5773-1ED3-4FEC-8E88-AB6D6BFE0336}" destId="{AEEDEB7C-B811-4E9F-B3C2-756311F5FA99}" srcOrd="2" destOrd="0" parTransId="{B93541A3-3D4A-4819-A2FA-DB50F9BD6DF9}" sibTransId="{D0F4B4E2-31E2-486D-8C2D-D6889A7406DA}"/>
    <dgm:cxn modelId="{55484FC3-EC1D-4378-AE64-439E2ECF67C0}" type="presOf" srcId="{D0F4B4E2-31E2-486D-8C2D-D6889A7406DA}" destId="{411B91BC-59BF-44A2-8EF5-A0A8601C7E09}" srcOrd="0" destOrd="0" presId="urn:microsoft.com/office/officeart/2005/8/layout/vProcess5"/>
    <dgm:cxn modelId="{726E5D2D-CD0A-444D-97D7-6F5DB320EB7D}" srcId="{E22D5773-1ED3-4FEC-8E88-AB6D6BFE0336}" destId="{04CAE292-D293-4F31-8FC4-88780AFECB31}" srcOrd="1" destOrd="0" parTransId="{1346D7C2-960C-4E34-8A7A-A00831170DC0}" sibTransId="{795C0476-0216-4C0E-AC8F-42DB178141DE}"/>
    <dgm:cxn modelId="{805B0CF4-FB73-49D4-B223-25292726495A}" type="presOf" srcId="{57CC6356-357F-46EC-957D-D472ED71B6D5}" destId="{729AE702-0A7E-44A7-A44C-E0DAF10F12DB}" srcOrd="1" destOrd="0" presId="urn:microsoft.com/office/officeart/2005/8/layout/vProcess5"/>
    <dgm:cxn modelId="{D345CAAF-D09E-4F8A-9314-2C88A04AE412}" type="presOf" srcId="{AEEDEB7C-B811-4E9F-B3C2-756311F5FA99}" destId="{B05D3C1C-5328-4E9E-A98F-C8966C02C8AF}" srcOrd="1" destOrd="0" presId="urn:microsoft.com/office/officeart/2005/8/layout/vProcess5"/>
    <dgm:cxn modelId="{3C46E76C-E562-4ED2-8358-8363134DFDD5}" type="presParOf" srcId="{885C29C3-4528-48B2-B9D8-88042869A73E}" destId="{6E03383B-F37D-4EC9-AD74-115F2CF4FD3D}" srcOrd="0" destOrd="0" presId="urn:microsoft.com/office/officeart/2005/8/layout/vProcess5"/>
    <dgm:cxn modelId="{78A3B03F-0ECD-435B-8D42-739C912A6E90}" type="presParOf" srcId="{885C29C3-4528-48B2-B9D8-88042869A73E}" destId="{53D704C2-1CEC-4C13-AE95-FD85F28DD657}" srcOrd="1" destOrd="0" presId="urn:microsoft.com/office/officeart/2005/8/layout/vProcess5"/>
    <dgm:cxn modelId="{05A3C986-81F9-4C01-B595-017E9B61B3BA}" type="presParOf" srcId="{885C29C3-4528-48B2-B9D8-88042869A73E}" destId="{8044F02E-8ADD-45D0-A0E9-914A34CAFA70}" srcOrd="2" destOrd="0" presId="urn:microsoft.com/office/officeart/2005/8/layout/vProcess5"/>
    <dgm:cxn modelId="{2C9B8315-39A3-41A6-ADD3-A96323A58357}" type="presParOf" srcId="{885C29C3-4528-48B2-B9D8-88042869A73E}" destId="{288D4A4A-E05F-4384-A3EA-7D988F886F26}" srcOrd="3" destOrd="0" presId="urn:microsoft.com/office/officeart/2005/8/layout/vProcess5"/>
    <dgm:cxn modelId="{19C54582-B9DD-4BB6-B4AC-843F4A9DD014}" type="presParOf" srcId="{885C29C3-4528-48B2-B9D8-88042869A73E}" destId="{1CAECAC7-F380-45BB-A85C-253B10B3FD5F}" srcOrd="4" destOrd="0" presId="urn:microsoft.com/office/officeart/2005/8/layout/vProcess5"/>
    <dgm:cxn modelId="{A4BC9164-A9F0-44E8-8244-2E16BDD06DC8}" type="presParOf" srcId="{885C29C3-4528-48B2-B9D8-88042869A73E}" destId="{C2070F01-EDC5-4A46-A529-182371532221}" srcOrd="5" destOrd="0" presId="urn:microsoft.com/office/officeart/2005/8/layout/vProcess5"/>
    <dgm:cxn modelId="{D407259D-8767-447D-9563-08160D8D6D24}" type="presParOf" srcId="{885C29C3-4528-48B2-B9D8-88042869A73E}" destId="{2076A3A3-A724-4531-97F5-13CD1E97B70A}" srcOrd="6" destOrd="0" presId="urn:microsoft.com/office/officeart/2005/8/layout/vProcess5"/>
    <dgm:cxn modelId="{2BF8FAE5-BC91-45C3-BFC0-493964E556A3}" type="presParOf" srcId="{885C29C3-4528-48B2-B9D8-88042869A73E}" destId="{411B91BC-59BF-44A2-8EF5-A0A8601C7E09}" srcOrd="7" destOrd="0" presId="urn:microsoft.com/office/officeart/2005/8/layout/vProcess5"/>
    <dgm:cxn modelId="{FBF68495-2F96-4F59-81AC-9BD407498451}" type="presParOf" srcId="{885C29C3-4528-48B2-B9D8-88042869A73E}" destId="{A4C9E19B-266C-4CF0-AB5B-1420351D077C}" srcOrd="8" destOrd="0" presId="urn:microsoft.com/office/officeart/2005/8/layout/vProcess5"/>
    <dgm:cxn modelId="{B125933E-B147-446E-85F0-54EC97D4767B}" type="presParOf" srcId="{885C29C3-4528-48B2-B9D8-88042869A73E}" destId="{9D27BB1E-06AB-46A6-8427-E8712A2FB743}" srcOrd="9" destOrd="0" presId="urn:microsoft.com/office/officeart/2005/8/layout/vProcess5"/>
    <dgm:cxn modelId="{9095E91C-8B5D-42B3-BBF1-449A2C872439}" type="presParOf" srcId="{885C29C3-4528-48B2-B9D8-88042869A73E}" destId="{B05D3C1C-5328-4E9E-A98F-C8966C02C8AF}" srcOrd="10" destOrd="0" presId="urn:microsoft.com/office/officeart/2005/8/layout/vProcess5"/>
    <dgm:cxn modelId="{584FE45D-DD86-474E-9382-21A26560ADA1}" type="presParOf" srcId="{885C29C3-4528-48B2-B9D8-88042869A73E}" destId="{729AE702-0A7E-44A7-A44C-E0DAF10F12D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A57F8-7E0B-4BC6-AC37-9DC9AAE31192}">
      <dsp:nvSpPr>
        <dsp:cNvPr id="0" name=""/>
        <dsp:cNvSpPr/>
      </dsp:nvSpPr>
      <dsp:spPr>
        <a:xfrm>
          <a:off x="0" y="0"/>
          <a:ext cx="6395466" cy="7315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Research possible solutions for the Text Data Augmentation</a:t>
          </a:r>
          <a:endParaRPr lang="en-US" sz="1900" kern="1200" dirty="0"/>
        </a:p>
      </dsp:txBody>
      <dsp:txXfrm>
        <a:off x="21425" y="21425"/>
        <a:ext cx="5520512" cy="688670"/>
      </dsp:txXfrm>
    </dsp:sp>
    <dsp:sp modelId="{F1052A9B-ED81-45D9-91B1-CA9E28A90E81}">
      <dsp:nvSpPr>
        <dsp:cNvPr id="0" name=""/>
        <dsp:cNvSpPr/>
      </dsp:nvSpPr>
      <dsp:spPr>
        <a:xfrm>
          <a:off x="477583" y="833120"/>
          <a:ext cx="6395466" cy="731520"/>
        </a:xfrm>
        <a:prstGeom prst="roundRect">
          <a:avLst>
            <a:gd name="adj" fmla="val 10000"/>
          </a:avLst>
        </a:prstGeom>
        <a:solidFill>
          <a:schemeClr val="accent4">
            <a:hueOff val="15689"/>
            <a:satOff val="0"/>
            <a:lumOff val="578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Implementation of a supervised learning suitable for the dataset as a base of the comparison</a:t>
          </a:r>
        </a:p>
      </dsp:txBody>
      <dsp:txXfrm>
        <a:off x="499008" y="854545"/>
        <a:ext cx="5399544" cy="688669"/>
      </dsp:txXfrm>
    </dsp:sp>
    <dsp:sp modelId="{BA8F3D07-FF71-49B7-A099-1A9F0013E968}">
      <dsp:nvSpPr>
        <dsp:cNvPr id="0" name=""/>
        <dsp:cNvSpPr/>
      </dsp:nvSpPr>
      <dsp:spPr>
        <a:xfrm>
          <a:off x="955166" y="1666240"/>
          <a:ext cx="6395466" cy="731520"/>
        </a:xfrm>
        <a:prstGeom prst="roundRect">
          <a:avLst>
            <a:gd name="adj" fmla="val 10000"/>
          </a:avLst>
        </a:prstGeom>
        <a:solidFill>
          <a:schemeClr val="accent4">
            <a:hueOff val="31378"/>
            <a:satOff val="0"/>
            <a:lumOff val="1156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Implementation of the two text augmentation methods</a:t>
          </a:r>
          <a:endParaRPr lang="en-US" sz="1900" kern="1200" dirty="0"/>
        </a:p>
      </dsp:txBody>
      <dsp:txXfrm>
        <a:off x="976591" y="1687665"/>
        <a:ext cx="5399544" cy="688669"/>
      </dsp:txXfrm>
    </dsp:sp>
    <dsp:sp modelId="{E8E6ECA1-F7AB-4E2D-A7FB-561307F2073F}">
      <dsp:nvSpPr>
        <dsp:cNvPr id="0" name=""/>
        <dsp:cNvSpPr/>
      </dsp:nvSpPr>
      <dsp:spPr>
        <a:xfrm>
          <a:off x="1432750" y="2499360"/>
          <a:ext cx="6395466" cy="731520"/>
        </a:xfrm>
        <a:prstGeom prst="roundRect">
          <a:avLst>
            <a:gd name="adj" fmla="val 10000"/>
          </a:avLst>
        </a:prstGeom>
        <a:solidFill>
          <a:schemeClr val="accent4">
            <a:hueOff val="47067"/>
            <a:satOff val="0"/>
            <a:lumOff val="1735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Analysis/Comparison </a:t>
          </a:r>
          <a:r>
            <a:rPr lang="en-US" sz="1900" kern="1200" dirty="0" smtClean="0"/>
            <a:t>of the results for both methods </a:t>
          </a:r>
        </a:p>
      </dsp:txBody>
      <dsp:txXfrm>
        <a:off x="1454175" y="2520785"/>
        <a:ext cx="5399544" cy="688669"/>
      </dsp:txXfrm>
    </dsp:sp>
    <dsp:sp modelId="{DEF3C793-6F7A-4F47-A1BB-02F6A8C16F59}">
      <dsp:nvSpPr>
        <dsp:cNvPr id="0" name=""/>
        <dsp:cNvSpPr/>
      </dsp:nvSpPr>
      <dsp:spPr>
        <a:xfrm>
          <a:off x="1910333" y="3332480"/>
          <a:ext cx="6395466" cy="731520"/>
        </a:xfrm>
        <a:prstGeom prst="roundRect">
          <a:avLst>
            <a:gd name="adj" fmla="val 10000"/>
          </a:avLst>
        </a:prstGeom>
        <a:solidFill>
          <a:schemeClr val="accent4">
            <a:hueOff val="62757"/>
            <a:satOff val="0"/>
            <a:lumOff val="2313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Analysis/Comparison </a:t>
          </a:r>
          <a:r>
            <a:rPr lang="en-US" sz="1900" kern="1200" dirty="0" smtClean="0"/>
            <a:t>of the results between datasets</a:t>
          </a:r>
        </a:p>
      </dsp:txBody>
      <dsp:txXfrm>
        <a:off x="1931758" y="3353905"/>
        <a:ext cx="5399544" cy="688669"/>
      </dsp:txXfrm>
    </dsp:sp>
    <dsp:sp modelId="{53DBFE97-B343-41CD-B852-0FF2C505ED2C}">
      <dsp:nvSpPr>
        <dsp:cNvPr id="0" name=""/>
        <dsp:cNvSpPr/>
      </dsp:nvSpPr>
      <dsp:spPr>
        <a:xfrm>
          <a:off x="5919978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026963" y="534416"/>
        <a:ext cx="261518" cy="357805"/>
      </dsp:txXfrm>
    </dsp:sp>
    <dsp:sp modelId="{05B6D448-82BE-4E0F-9CC6-DC590E94806A}">
      <dsp:nvSpPr>
        <dsp:cNvPr id="0" name=""/>
        <dsp:cNvSpPr/>
      </dsp:nvSpPr>
      <dsp:spPr>
        <a:xfrm>
          <a:off x="6397561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47688"/>
            <a:satOff val="14295"/>
            <a:lumOff val="1829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47688"/>
              <a:satOff val="14295"/>
              <a:lumOff val="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504546" y="1367536"/>
        <a:ext cx="261518" cy="357805"/>
      </dsp:txXfrm>
    </dsp:sp>
    <dsp:sp modelId="{7023587D-432F-43BC-BC71-A9E3E51823BA}">
      <dsp:nvSpPr>
        <dsp:cNvPr id="0" name=""/>
        <dsp:cNvSpPr/>
      </dsp:nvSpPr>
      <dsp:spPr>
        <a:xfrm>
          <a:off x="6875145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95375"/>
            <a:satOff val="28590"/>
            <a:lumOff val="3659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95375"/>
              <a:satOff val="28590"/>
              <a:lumOff val="36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982130" y="2188464"/>
        <a:ext cx="261518" cy="357805"/>
      </dsp:txXfrm>
    </dsp:sp>
    <dsp:sp modelId="{5A3B540A-AE20-4827-95CE-26FC4D684FAB}">
      <dsp:nvSpPr>
        <dsp:cNvPr id="0" name=""/>
        <dsp:cNvSpPr/>
      </dsp:nvSpPr>
      <dsp:spPr>
        <a:xfrm>
          <a:off x="7352728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43063"/>
            <a:satOff val="42885"/>
            <a:lumOff val="5488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143063"/>
              <a:satOff val="42885"/>
              <a:lumOff val="5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7459713" y="3029712"/>
        <a:ext cx="261518" cy="357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704C2-1CEC-4C13-AE95-FD85F28DD657}">
      <dsp:nvSpPr>
        <dsp:cNvPr id="0" name=""/>
        <dsp:cNvSpPr/>
      </dsp:nvSpPr>
      <dsp:spPr>
        <a:xfrm>
          <a:off x="-58025" y="0"/>
          <a:ext cx="7199149" cy="6991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Research	80 hours	end of Oct</a:t>
          </a:r>
          <a:endParaRPr lang="en-US" sz="1800" kern="1200" dirty="0"/>
        </a:p>
      </dsp:txBody>
      <dsp:txXfrm>
        <a:off x="-37546" y="20479"/>
        <a:ext cx="6385577" cy="658240"/>
      </dsp:txXfrm>
    </dsp:sp>
    <dsp:sp modelId="{8044F02E-8ADD-45D0-A0E9-914A34CAFA70}">
      <dsp:nvSpPr>
        <dsp:cNvPr id="0" name=""/>
        <dsp:cNvSpPr/>
      </dsp:nvSpPr>
      <dsp:spPr>
        <a:xfrm>
          <a:off x="544903" y="826325"/>
          <a:ext cx="7199149" cy="699198"/>
        </a:xfrm>
        <a:prstGeom prst="roundRect">
          <a:avLst>
            <a:gd name="adj" fmla="val 10000"/>
          </a:avLst>
        </a:prstGeom>
        <a:solidFill>
          <a:schemeClr val="accent4">
            <a:hueOff val="20919"/>
            <a:satOff val="0"/>
            <a:lumOff val="771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Implementation		120 hours	21th Dec</a:t>
          </a:r>
          <a:endParaRPr lang="en-US" sz="1800" kern="1200" dirty="0"/>
        </a:p>
      </dsp:txBody>
      <dsp:txXfrm>
        <a:off x="565382" y="846804"/>
        <a:ext cx="6100783" cy="658240"/>
      </dsp:txXfrm>
    </dsp:sp>
    <dsp:sp modelId="{288D4A4A-E05F-4384-A3EA-7D988F886F26}">
      <dsp:nvSpPr>
        <dsp:cNvPr id="0" name=""/>
        <dsp:cNvSpPr/>
      </dsp:nvSpPr>
      <dsp:spPr>
        <a:xfrm>
          <a:off x="1138833" y="1652651"/>
          <a:ext cx="7199149" cy="699198"/>
        </a:xfrm>
        <a:prstGeom prst="roundRect">
          <a:avLst>
            <a:gd name="adj" fmla="val 10000"/>
          </a:avLst>
        </a:prstGeom>
        <a:solidFill>
          <a:schemeClr val="accent4">
            <a:hueOff val="41838"/>
            <a:satOff val="0"/>
            <a:lumOff val="1542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Analysis of the results		60 hours	15thJan</a:t>
          </a:r>
          <a:endParaRPr lang="en-US" sz="1800" kern="1200" dirty="0"/>
        </a:p>
      </dsp:txBody>
      <dsp:txXfrm>
        <a:off x="1159312" y="1673130"/>
        <a:ext cx="6109782" cy="658240"/>
      </dsp:txXfrm>
    </dsp:sp>
    <dsp:sp modelId="{1CAECAC7-F380-45BB-A85C-253B10B3FD5F}">
      <dsp:nvSpPr>
        <dsp:cNvPr id="0" name=""/>
        <dsp:cNvSpPr/>
      </dsp:nvSpPr>
      <dsp:spPr>
        <a:xfrm>
          <a:off x="1625711" y="2478977"/>
          <a:ext cx="7431250" cy="699198"/>
        </a:xfrm>
        <a:prstGeom prst="roundRect">
          <a:avLst>
            <a:gd name="adj" fmla="val 10000"/>
          </a:avLst>
        </a:prstGeom>
        <a:solidFill>
          <a:schemeClr val="accent4">
            <a:hueOff val="62757"/>
            <a:satOff val="0"/>
            <a:lumOff val="2313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Document &amp; Presentation		40hours	Feb</a:t>
          </a:r>
        </a:p>
      </dsp:txBody>
      <dsp:txXfrm>
        <a:off x="1646190" y="2499456"/>
        <a:ext cx="6298793" cy="658240"/>
      </dsp:txXfrm>
    </dsp:sp>
    <dsp:sp modelId="{C2070F01-EDC5-4A46-A529-182371532221}">
      <dsp:nvSpPr>
        <dsp:cNvPr id="0" name=""/>
        <dsp:cNvSpPr/>
      </dsp:nvSpPr>
      <dsp:spPr>
        <a:xfrm>
          <a:off x="6686645" y="535522"/>
          <a:ext cx="454479" cy="454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788903" y="535522"/>
        <a:ext cx="249963" cy="341995"/>
      </dsp:txXfrm>
    </dsp:sp>
    <dsp:sp modelId="{2076A3A3-A724-4531-97F5-13CD1E97B70A}">
      <dsp:nvSpPr>
        <dsp:cNvPr id="0" name=""/>
        <dsp:cNvSpPr/>
      </dsp:nvSpPr>
      <dsp:spPr>
        <a:xfrm>
          <a:off x="7289574" y="1361848"/>
          <a:ext cx="454479" cy="454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71532"/>
            <a:satOff val="21443"/>
            <a:lumOff val="2744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71532"/>
              <a:satOff val="2144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391832" y="1361848"/>
        <a:ext cx="249963" cy="341995"/>
      </dsp:txXfrm>
    </dsp:sp>
    <dsp:sp modelId="{411B91BC-59BF-44A2-8EF5-A0A8601C7E09}">
      <dsp:nvSpPr>
        <dsp:cNvPr id="0" name=""/>
        <dsp:cNvSpPr/>
      </dsp:nvSpPr>
      <dsp:spPr>
        <a:xfrm>
          <a:off x="7883503" y="2188174"/>
          <a:ext cx="454479" cy="454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43063"/>
            <a:satOff val="42885"/>
            <a:lumOff val="5488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143063"/>
              <a:satOff val="42885"/>
              <a:lumOff val="5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985761" y="2188174"/>
        <a:ext cx="249963" cy="341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53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824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18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81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065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2" y="1"/>
            <a:ext cx="9144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9144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 smtClean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3538641"/>
            <a:ext cx="8574632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 smtClean="0"/>
              <a:t>Edit Title</a:t>
            </a:r>
            <a:endParaRPr lang="en-US" noProof="0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1796"/>
            <a:ext cx="857463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Presenter, Date, Location</a:t>
            </a:r>
            <a:endParaRPr lang="en-US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98812"/>
            <a:ext cx="999170" cy="3204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60" y="398569"/>
            <a:ext cx="608400" cy="320643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319090" y="4643381"/>
            <a:ext cx="857906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 smtClean="0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 smtClean="0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171103 Matthes English Master Slide Deck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314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171103 Matthes English Master Slide Deck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81212"/>
            <a:ext cx="7561261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171103 Matthes English Master Slide Deck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41425"/>
            <a:ext cx="7561263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&lt;Subtitle&gt;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81212"/>
            <a:ext cx="7561261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171103 Matthes English Master Slide Deck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41425"/>
            <a:ext cx="7561263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&lt;Subtitle&gt;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2082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50827" y="981076"/>
            <a:ext cx="4244975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1" y="981076"/>
            <a:ext cx="4244975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171103 Matthes English Master Slide Deck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0827" y="981074"/>
            <a:ext cx="4246563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50827" y="1643049"/>
            <a:ext cx="4246563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&lt;Format of Master 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981078"/>
            <a:ext cx="424815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1643049"/>
            <a:ext cx="424815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&lt;Format of Master 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/>
          <a:p>
            <a:r>
              <a:rPr lang="en-US" noProof="0" dirty="0" smtClean="0"/>
              <a:t>&lt;Title&gt;</a:t>
            </a:r>
            <a:endParaRPr lang="en-US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 smtClean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smtClean="0"/>
              <a:t>171103 Matthes English Master Slide Deck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171103 Matthes English Master Slide Deck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0826" y="981076"/>
            <a:ext cx="8642351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171103 Matthes English Master Slide Deck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4450"/>
            <a:ext cx="75358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7388" y="6570615"/>
            <a:ext cx="1606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© sebis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677" y="6569075"/>
            <a:ext cx="43211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171103 Matthes English Master Slide Deck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3938" y="6570615"/>
            <a:ext cx="2492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60" y="398569"/>
            <a:ext cx="608400" cy="320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69" r:id="rId8"/>
    <p:sldLayoutId id="2147483771" r:id="rId9"/>
    <p:sldLayoutId id="2147483780" r:id="rId10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984643"/>
            <a:ext cx="8574632" cy="1233772"/>
          </a:xfrm>
        </p:spPr>
        <p:txBody>
          <a:bodyPr/>
          <a:lstStyle/>
          <a:p>
            <a:r>
              <a:rPr lang="en-US" dirty="0" smtClean="0"/>
              <a:t>How To Extend the Training Data?</a:t>
            </a:r>
            <a:br>
              <a:rPr lang="en-US" dirty="0" smtClean="0"/>
            </a:br>
            <a:r>
              <a:rPr lang="en-US" sz="2400" dirty="0" smtClean="0"/>
              <a:t>Comparison of Two Methods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Applied for the training-intensive algorithms</a:t>
            </a:r>
            <a:endParaRPr lang="en-US" sz="1200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Shabnam Sadegharmaki, Oct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Text Data Augmentation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447800"/>
            <a:ext cx="6710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smtClean="0"/>
              <a:t>other </a:t>
            </a:r>
            <a:r>
              <a:rPr lang="en-US" b="1" dirty="0"/>
              <a:t>v</a:t>
            </a:r>
            <a:r>
              <a:rPr lang="en-US" b="1" dirty="0" smtClean="0"/>
              <a:t>ariants</a:t>
            </a:r>
            <a:r>
              <a:rPr lang="en-US" dirty="0" smtClean="0"/>
              <a:t> </a:t>
            </a:r>
            <a:r>
              <a:rPr lang="en-US" dirty="0"/>
              <a:t>of a </a:t>
            </a:r>
            <a:r>
              <a:rPr lang="en-US" b="1" dirty="0"/>
              <a:t>t</a:t>
            </a:r>
            <a:r>
              <a:rPr lang="en-US" b="1" dirty="0" smtClean="0"/>
              <a:t>ext</a:t>
            </a:r>
            <a:r>
              <a:rPr lang="en-US" dirty="0" smtClean="0"/>
              <a:t> </a:t>
            </a:r>
            <a:r>
              <a:rPr lang="en-US" dirty="0"/>
              <a:t>to the train data with the </a:t>
            </a:r>
            <a:r>
              <a:rPr lang="en-US" b="1" dirty="0"/>
              <a:t>same </a:t>
            </a:r>
            <a:r>
              <a:rPr lang="en-US" b="1" dirty="0" smtClean="0"/>
              <a:t>label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Comes from Image Processing research area. But cannot be directly applied in the text area. Because the order of the words matters in this case.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Applied on text </a:t>
            </a:r>
            <a:r>
              <a:rPr lang="en-US" dirty="0"/>
              <a:t>d</a:t>
            </a:r>
            <a:r>
              <a:rPr lang="en-US" dirty="0" smtClean="0"/>
              <a:t>ata: first time by X. Sun &amp; J. He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69B4-2401-4DB9-AC6D-024A1897E179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3810001"/>
            <a:ext cx="3893315" cy="300987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33800" y="4078519"/>
            <a:ext cx="5408952" cy="16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0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Text Data Augmentation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hotel on-line </a:t>
            </a:r>
            <a:r>
              <a:rPr lang="en-US" dirty="0" smtClean="0"/>
              <a:t>evaluation dataset</a:t>
            </a:r>
          </a:p>
          <a:p>
            <a:r>
              <a:rPr lang="en-US" dirty="0" smtClean="0"/>
              <a:t>Chinese</a:t>
            </a:r>
          </a:p>
          <a:p>
            <a:r>
              <a:rPr lang="en-US" dirty="0" smtClean="0"/>
              <a:t>Sentiment Analysis</a:t>
            </a:r>
          </a:p>
          <a:p>
            <a:endParaRPr lang="en-US" dirty="0" smtClean="0"/>
          </a:p>
          <a:p>
            <a:r>
              <a:rPr lang="en-US" dirty="0" smtClean="0"/>
              <a:t>Models used:</a:t>
            </a:r>
          </a:p>
          <a:p>
            <a:pPr lvl="1"/>
            <a:r>
              <a:rPr lang="en-US" sz="1400" dirty="0"/>
              <a:t>SVM</a:t>
            </a:r>
          </a:p>
          <a:p>
            <a:pPr lvl="1"/>
            <a:r>
              <a:rPr lang="en-US" sz="1400" dirty="0"/>
              <a:t>CNN(Convolutional Neural Network)</a:t>
            </a:r>
          </a:p>
          <a:p>
            <a:pPr lvl="1"/>
            <a:r>
              <a:rPr lang="en-US" sz="1400" dirty="0" smtClean="0"/>
              <a:t>LSTM(Long </a:t>
            </a:r>
            <a:r>
              <a:rPr lang="en-US" sz="1400" dirty="0"/>
              <a:t>Short Term Memory)</a:t>
            </a:r>
          </a:p>
          <a:p>
            <a:pPr lvl="1"/>
            <a:r>
              <a:rPr lang="en-US" sz="1400" dirty="0"/>
              <a:t>LSTM+CNN</a:t>
            </a:r>
          </a:p>
          <a:p>
            <a:pPr lvl="1"/>
            <a:endParaRPr lang="en-US" sz="105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20855"/>
          <a:stretch/>
        </p:blipFill>
        <p:spPr>
          <a:xfrm>
            <a:off x="4146271" y="2590800"/>
            <a:ext cx="4930602" cy="1579418"/>
          </a:xfrm>
          <a:prstGeom prst="rect">
            <a:avLst/>
          </a:prstGeom>
        </p:spPr>
      </p:pic>
      <p:pic>
        <p:nvPicPr>
          <p:cNvPr id="1026" name="Picture 2" descr="https://findicons.com/files/icons/42/basic/64/ti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886200"/>
            <a:ext cx="284018" cy="28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69B4-2401-4DB9-AC6D-024A1897E179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594444"/>
            <a:ext cx="813395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[</a:t>
            </a:r>
            <a:r>
              <a:rPr lang="en-US" sz="825" dirty="0" smtClean="0"/>
              <a:t>1]  X</a:t>
            </a:r>
            <a:r>
              <a:rPr lang="en-US" sz="825" dirty="0"/>
              <a:t>. Sun and J. He, “A novel approach to generate a large scale of supervised data for short text sentiment analysis,” </a:t>
            </a:r>
            <a:r>
              <a:rPr lang="en-US" sz="825" i="1" dirty="0"/>
              <a:t>Multimedia Tools and Applications</a:t>
            </a:r>
            <a:r>
              <a:rPr lang="en-US" sz="825" dirty="0"/>
              <a:t>, pp. 1–21, 2018.</a:t>
            </a:r>
          </a:p>
        </p:txBody>
      </p:sp>
    </p:spTree>
    <p:extLst>
      <p:ext uri="{BB962C8B-B14F-4D97-AF65-F5344CB8AC3E}">
        <p14:creationId xmlns:p14="http://schemas.microsoft.com/office/powerpoint/2010/main" val="130465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Text Data Augmentation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704" y="2407207"/>
            <a:ext cx="4536996" cy="3146822"/>
          </a:xfrm>
        </p:spPr>
        <p:txBody>
          <a:bodyPr>
            <a:normAutofit/>
          </a:bodyPr>
          <a:lstStyle/>
          <a:p>
            <a:pPr lvl="1"/>
            <a:r>
              <a:rPr lang="en-US" sz="1600" dirty="0" smtClean="0"/>
              <a:t>The Augmentation has increased the performance</a:t>
            </a:r>
          </a:p>
          <a:p>
            <a:pPr lvl="1"/>
            <a:r>
              <a:rPr lang="en-US" sz="1600" dirty="0" smtClean="0"/>
              <a:t>Also compared with GAN</a:t>
            </a:r>
          </a:p>
          <a:p>
            <a:pPr lvl="1"/>
            <a:r>
              <a:rPr lang="en-US" sz="1600" dirty="0" smtClean="0"/>
              <a:t>Results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	</a:t>
            </a:r>
            <a:endParaRPr lang="en-US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79973" y="2801043"/>
            <a:ext cx="4521035" cy="2343680"/>
          </a:xfrm>
          <a:prstGeom prst="rect">
            <a:avLst/>
          </a:prstGeom>
        </p:spPr>
      </p:pic>
      <p:pic>
        <p:nvPicPr>
          <p:cNvPr id="7" name="Picture 2" descr="https://findicons.com/files/icons/42/basic/64/ti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72" y="4522193"/>
            <a:ext cx="168194" cy="1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69B4-2401-4DB9-AC6D-024A1897E179}" type="slidenum">
              <a:rPr lang="en-US" smtClean="0"/>
              <a:t>12</a:t>
            </a:fld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200288" y="4863175"/>
            <a:ext cx="1163782" cy="131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14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Semi-Supervised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69B4-2401-4DB9-AC6D-024A1897E179}" type="slidenum">
              <a:rPr lang="en-US" smtClean="0"/>
              <a:t>13</a:t>
            </a:fld>
            <a:endParaRPr lang="en-US"/>
          </a:p>
        </p:txBody>
      </p:sp>
      <p:pic>
        <p:nvPicPr>
          <p:cNvPr id="5122" name="Picture 2" descr="https://datawhatnow.com/wp-content/uploads/2017/08/pseudo-labe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52401"/>
            <a:ext cx="4343401" cy="651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ontent Placeholder 2"/>
          <p:cNvSpPr>
            <a:spLocks noGrp="1"/>
          </p:cNvSpPr>
          <p:nvPr>
            <p:ph sz="half" idx="1"/>
          </p:nvPr>
        </p:nvSpPr>
        <p:spPr>
          <a:xfrm>
            <a:off x="250827" y="981076"/>
            <a:ext cx="4244975" cy="5400675"/>
          </a:xfrm>
          <a:noFill/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Generative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Self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 training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Graph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ctive </a:t>
            </a:r>
            <a:r>
              <a:rPr lang="en-US" dirty="0"/>
              <a:t>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32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Semi-Supervised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69B4-2401-4DB9-AC6D-024A1897E179}" type="slidenum">
              <a:rPr lang="en-US" smtClean="0"/>
              <a:t>14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Generative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Self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 training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Graph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ctive </a:t>
            </a:r>
            <a:r>
              <a:rPr lang="en-US" dirty="0"/>
              <a:t>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3124200"/>
            <a:ext cx="4291926" cy="3150184"/>
          </a:xfrm>
          <a:noFill/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Graph:</a:t>
            </a:r>
          </a:p>
          <a:p>
            <a:r>
              <a:rPr lang="en-US" u="sng" dirty="0" smtClean="0"/>
              <a:t>Nodes</a:t>
            </a:r>
            <a:r>
              <a:rPr lang="en-US" dirty="0" smtClean="0"/>
              <a:t> are both labeled and unlabeled</a:t>
            </a:r>
          </a:p>
          <a:p>
            <a:pPr>
              <a:lnSpc>
                <a:spcPct val="200000"/>
              </a:lnSpc>
            </a:pPr>
            <a:r>
              <a:rPr lang="en-US" u="sng" dirty="0"/>
              <a:t>E</a:t>
            </a:r>
            <a:r>
              <a:rPr lang="en-US" u="sng" dirty="0" smtClean="0"/>
              <a:t>dges</a:t>
            </a:r>
            <a:r>
              <a:rPr lang="en-US" dirty="0" smtClean="0"/>
              <a:t> reflect the </a:t>
            </a:r>
            <a:r>
              <a:rPr lang="en-US" u="sng" dirty="0" smtClean="0"/>
              <a:t>similarity</a:t>
            </a:r>
            <a:r>
              <a:rPr lang="en-US" dirty="0" smtClean="0"/>
              <a:t> of examples.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Classification: Label Propagation </a:t>
            </a:r>
          </a:p>
        </p:txBody>
      </p:sp>
      <p:pic>
        <p:nvPicPr>
          <p:cNvPr id="2050" name="Picture 2" descr="https://freecontent.manning.com/wp-content/uploads/malak3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76600"/>
            <a:ext cx="3425825" cy="29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634" y="5327943"/>
            <a:ext cx="4848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55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Semi-Supervised Learning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923" y="1295400"/>
            <a:ext cx="4752729" cy="41041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69B4-2401-4DB9-AC6D-024A1897E179}" type="slidenum">
              <a:rPr lang="en-US" smtClean="0"/>
              <a:t>15</a:t>
            </a:fld>
            <a:endParaRPr lang="en-US"/>
          </a:p>
        </p:txBody>
      </p:sp>
      <p:pic>
        <p:nvPicPr>
          <p:cNvPr id="3076" name="Picture 4" descr="https://2.bp.blogspot.com/-aJ-VcuyhELs/V_aDJLa9TPI/AAAAAAAABVY/kdEy3rcl5oo_T1Zp47Lpki0lFPCg59MsQCLcB/s640/image00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9198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006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Semi-Supervised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69B4-2401-4DB9-AC6D-024A1897E179}" type="slidenum">
              <a:rPr lang="en-US" smtClean="0"/>
              <a:t>16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9437" y="2891422"/>
            <a:ext cx="8236527" cy="14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71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36"/>
          <p:cNvSpPr/>
          <p:nvPr/>
        </p:nvSpPr>
        <p:spPr bwMode="auto">
          <a:xfrm>
            <a:off x="211577" y="4267200"/>
            <a:ext cx="8643498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Motivation </a:t>
            </a:r>
          </a:p>
          <a:p>
            <a:pPr lvl="1"/>
            <a:r>
              <a:rPr lang="en-US" dirty="0"/>
              <a:t>Euler Hermes project at Allianz</a:t>
            </a:r>
          </a:p>
          <a:p>
            <a:pPr lvl="1"/>
            <a:r>
              <a:rPr lang="en-US" dirty="0"/>
              <a:t>Legal text classification at </a:t>
            </a:r>
            <a:r>
              <a:rPr lang="en-US" dirty="0" err="1"/>
              <a:t>Sebis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Problem Statement</a:t>
            </a:r>
          </a:p>
          <a:p>
            <a:pPr lvl="1"/>
            <a:r>
              <a:rPr lang="en-US" dirty="0"/>
              <a:t>Supervised classification challenges</a:t>
            </a:r>
          </a:p>
          <a:p>
            <a:pPr lvl="1"/>
            <a:r>
              <a:rPr lang="en-US" dirty="0"/>
              <a:t>Learning with minimum supervision</a:t>
            </a:r>
          </a:p>
          <a:p>
            <a:endParaRPr lang="en-US" dirty="0"/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Text Data Augmentation</a:t>
            </a:r>
          </a:p>
          <a:p>
            <a:pPr lvl="1"/>
            <a:r>
              <a:rPr lang="en-US" dirty="0"/>
              <a:t>Semi Supervised Learning</a:t>
            </a:r>
          </a:p>
          <a:p>
            <a:pPr lvl="2"/>
            <a:r>
              <a:rPr lang="en-US" dirty="0"/>
              <a:t>Graph based SSL</a:t>
            </a:r>
          </a:p>
          <a:p>
            <a:pPr lvl="2"/>
            <a:endParaRPr lang="en-US" dirty="0"/>
          </a:p>
          <a:p>
            <a:r>
              <a:rPr lang="en-US" dirty="0"/>
              <a:t>Research </a:t>
            </a:r>
            <a:r>
              <a:rPr lang="en-US" dirty="0" smtClean="0"/>
              <a:t>approach</a:t>
            </a:r>
            <a:endParaRPr lang="en-US" dirty="0"/>
          </a:p>
          <a:p>
            <a:pPr lvl="1"/>
            <a:r>
              <a:rPr lang="en-US" dirty="0"/>
              <a:t>Comparison of the two methods</a:t>
            </a:r>
          </a:p>
          <a:p>
            <a:pPr lvl="1"/>
            <a:r>
              <a:rPr lang="en-US" dirty="0" smtClean="0"/>
              <a:t>Across the </a:t>
            </a:r>
            <a:r>
              <a:rPr lang="en-US" dirty="0"/>
              <a:t>two datasets</a:t>
            </a:r>
          </a:p>
          <a:p>
            <a:endParaRPr lang="en-US" dirty="0"/>
          </a:p>
          <a:p>
            <a:r>
              <a:rPr lang="en-US" dirty="0"/>
              <a:t>Timeline</a:t>
            </a:r>
          </a:p>
          <a:p>
            <a:r>
              <a:rPr lang="en-US" dirty="0"/>
              <a:t>Overview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171103 </a:t>
            </a:r>
            <a:r>
              <a:rPr lang="en-US" dirty="0" err="1" smtClean="0"/>
              <a:t>Matthes</a:t>
            </a:r>
            <a:r>
              <a:rPr lang="en-US" dirty="0" smtClean="0"/>
              <a:t> English Master Slide Deck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365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Approach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9676" y="952500"/>
            <a:ext cx="401752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1697" kern="0" dirty="0" smtClean="0"/>
              <a:t>Datasets</a:t>
            </a:r>
          </a:p>
          <a:p>
            <a:pPr lvl="1"/>
            <a:r>
              <a:rPr lang="en-US" sz="1600" kern="0" dirty="0" smtClean="0"/>
              <a:t>Financial news dataset (in German, provided by Allianz)</a:t>
            </a:r>
          </a:p>
          <a:p>
            <a:pPr lvl="1"/>
            <a:r>
              <a:rPr lang="en-US" sz="1600" kern="0" dirty="0" smtClean="0"/>
              <a:t>Law and contract dataset (in German, provided by the chair)</a:t>
            </a:r>
            <a:endParaRPr lang="en-US" sz="1600" kern="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25761" y="952500"/>
            <a:ext cx="3297256" cy="2247900"/>
          </a:xfrm>
          <a:prstGeom prst="rect">
            <a:avLst/>
          </a:prstGeom>
        </p:spPr>
        <p:txBody>
          <a:bodyPr/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1697" kern="0" dirty="0" smtClean="0"/>
              <a:t>Methods</a:t>
            </a:r>
          </a:p>
          <a:p>
            <a:pPr lvl="1"/>
            <a:r>
              <a:rPr lang="en-US" sz="1600" kern="0" dirty="0" smtClean="0"/>
              <a:t>Text augmentation</a:t>
            </a:r>
          </a:p>
          <a:p>
            <a:pPr lvl="1"/>
            <a:r>
              <a:rPr lang="en-US" sz="1600" kern="0" dirty="0" smtClean="0"/>
              <a:t>Graph-based SSL</a:t>
            </a:r>
            <a:endParaRPr lang="en-US" sz="1600" kern="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83786765"/>
              </p:ext>
            </p:extLst>
          </p:nvPr>
        </p:nvGraphicFramePr>
        <p:xfrm>
          <a:off x="465162" y="2695576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9879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36"/>
          <p:cNvSpPr/>
          <p:nvPr/>
        </p:nvSpPr>
        <p:spPr bwMode="auto">
          <a:xfrm>
            <a:off x="211577" y="5181600"/>
            <a:ext cx="8643498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Motivation </a:t>
            </a:r>
          </a:p>
          <a:p>
            <a:pPr lvl="1"/>
            <a:r>
              <a:rPr lang="en-US" dirty="0"/>
              <a:t>Euler Hermes project at Allianz</a:t>
            </a:r>
          </a:p>
          <a:p>
            <a:pPr lvl="1"/>
            <a:r>
              <a:rPr lang="en-US" dirty="0"/>
              <a:t>Legal text classification at </a:t>
            </a:r>
            <a:r>
              <a:rPr lang="en-US" dirty="0" err="1"/>
              <a:t>Sebis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Problem Statement</a:t>
            </a:r>
          </a:p>
          <a:p>
            <a:pPr lvl="1"/>
            <a:r>
              <a:rPr lang="en-US" dirty="0"/>
              <a:t>Supervised classification challenges</a:t>
            </a:r>
          </a:p>
          <a:p>
            <a:pPr lvl="1"/>
            <a:r>
              <a:rPr lang="en-US" dirty="0"/>
              <a:t>Learning with minimum supervision</a:t>
            </a:r>
          </a:p>
          <a:p>
            <a:endParaRPr lang="en-US" dirty="0"/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Text Data Augmentation</a:t>
            </a:r>
          </a:p>
          <a:p>
            <a:pPr lvl="1"/>
            <a:r>
              <a:rPr lang="en-US" dirty="0"/>
              <a:t>Semi Supervised Learning</a:t>
            </a:r>
          </a:p>
          <a:p>
            <a:pPr lvl="2"/>
            <a:r>
              <a:rPr lang="en-US" dirty="0"/>
              <a:t>Graph based SSL</a:t>
            </a:r>
          </a:p>
          <a:p>
            <a:pPr lvl="2"/>
            <a:endParaRPr lang="en-US" dirty="0"/>
          </a:p>
          <a:p>
            <a:r>
              <a:rPr lang="en-US" dirty="0"/>
              <a:t>Research </a:t>
            </a:r>
            <a:r>
              <a:rPr lang="en-US" dirty="0" smtClean="0"/>
              <a:t>approach</a:t>
            </a:r>
            <a:endParaRPr lang="en-US" dirty="0"/>
          </a:p>
          <a:p>
            <a:pPr lvl="1"/>
            <a:r>
              <a:rPr lang="en-US" dirty="0"/>
              <a:t>Comparison of the two methods</a:t>
            </a:r>
          </a:p>
          <a:p>
            <a:pPr lvl="1"/>
            <a:r>
              <a:rPr lang="en-US" dirty="0" smtClean="0"/>
              <a:t>Across the </a:t>
            </a:r>
            <a:r>
              <a:rPr lang="en-US" dirty="0"/>
              <a:t>two datasets</a:t>
            </a:r>
          </a:p>
          <a:p>
            <a:endParaRPr lang="en-US" dirty="0"/>
          </a:p>
          <a:p>
            <a:r>
              <a:rPr lang="en-US" dirty="0"/>
              <a:t>Timeline</a:t>
            </a:r>
          </a:p>
          <a:p>
            <a:r>
              <a:rPr lang="en-US" dirty="0"/>
              <a:t>Overview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5271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36"/>
          <p:cNvSpPr/>
          <p:nvPr/>
        </p:nvSpPr>
        <p:spPr bwMode="auto">
          <a:xfrm>
            <a:off x="249103" y="952500"/>
            <a:ext cx="8643498" cy="952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Motivation </a:t>
            </a:r>
          </a:p>
          <a:p>
            <a:pPr lvl="1"/>
            <a:r>
              <a:rPr lang="en-US" dirty="0"/>
              <a:t>Euler Hermes project at Allianz</a:t>
            </a:r>
          </a:p>
          <a:p>
            <a:pPr lvl="1"/>
            <a:r>
              <a:rPr lang="en-US" dirty="0"/>
              <a:t>Legal text classification at </a:t>
            </a:r>
            <a:r>
              <a:rPr lang="en-US" dirty="0" err="1"/>
              <a:t>Sebis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Problem Statement</a:t>
            </a:r>
          </a:p>
          <a:p>
            <a:pPr lvl="1"/>
            <a:r>
              <a:rPr lang="en-US" dirty="0"/>
              <a:t>Supervised classification challenges</a:t>
            </a:r>
          </a:p>
          <a:p>
            <a:pPr lvl="1"/>
            <a:r>
              <a:rPr lang="en-US" dirty="0"/>
              <a:t>Learning with minimum supervision</a:t>
            </a:r>
          </a:p>
          <a:p>
            <a:endParaRPr lang="en-US" dirty="0"/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Text Data Augmentation</a:t>
            </a:r>
          </a:p>
          <a:p>
            <a:pPr lvl="1"/>
            <a:r>
              <a:rPr lang="en-US" dirty="0"/>
              <a:t>Semi Supervised Learning</a:t>
            </a:r>
          </a:p>
          <a:p>
            <a:pPr lvl="2"/>
            <a:r>
              <a:rPr lang="en-US" dirty="0"/>
              <a:t>Graph based SSL</a:t>
            </a:r>
          </a:p>
          <a:p>
            <a:pPr lvl="2"/>
            <a:endParaRPr lang="en-US" dirty="0"/>
          </a:p>
          <a:p>
            <a:r>
              <a:rPr lang="en-US" dirty="0"/>
              <a:t>Research </a:t>
            </a:r>
            <a:r>
              <a:rPr lang="en-US" dirty="0" smtClean="0"/>
              <a:t>approach</a:t>
            </a:r>
            <a:endParaRPr lang="en-US" dirty="0"/>
          </a:p>
          <a:p>
            <a:pPr lvl="1"/>
            <a:r>
              <a:rPr lang="en-US" dirty="0"/>
              <a:t>Comparison of the two methods</a:t>
            </a:r>
          </a:p>
          <a:p>
            <a:pPr lvl="1"/>
            <a:r>
              <a:rPr lang="en-US" dirty="0" smtClean="0"/>
              <a:t>Across the </a:t>
            </a:r>
            <a:r>
              <a:rPr lang="en-US" dirty="0"/>
              <a:t>two datasets</a:t>
            </a:r>
          </a:p>
          <a:p>
            <a:endParaRPr lang="en-US" dirty="0"/>
          </a:p>
          <a:p>
            <a:r>
              <a:rPr lang="en-US" dirty="0"/>
              <a:t>Timeline</a:t>
            </a:r>
          </a:p>
          <a:p>
            <a:r>
              <a:rPr lang="en-US" dirty="0"/>
              <a:t>Overview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171103 </a:t>
            </a:r>
            <a:r>
              <a:rPr lang="en-US" dirty="0" err="1" smtClean="0"/>
              <a:t>Matthes</a:t>
            </a:r>
            <a:r>
              <a:rPr lang="en-US" dirty="0" smtClean="0"/>
              <a:t> English Master Slide Deck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88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4450"/>
            <a:ext cx="7535863" cy="1174750"/>
          </a:xfrm>
        </p:spPr>
        <p:txBody>
          <a:bodyPr/>
          <a:lstStyle/>
          <a:p>
            <a:r>
              <a:rPr lang="en-US" dirty="0" smtClean="0"/>
              <a:t>Timeline</a:t>
            </a:r>
            <a:br>
              <a:rPr lang="en-US" dirty="0" smtClean="0"/>
            </a:br>
            <a:r>
              <a:rPr lang="en-US" sz="1800" dirty="0" smtClean="0"/>
              <a:t>Guided Research = 300 h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9E22-1B76-46A8-871B-C48D8E59C6FA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64922399"/>
              </p:ext>
            </p:extLst>
          </p:nvPr>
        </p:nvGraphicFramePr>
        <p:xfrm>
          <a:off x="68862" y="2133600"/>
          <a:ext cx="8998937" cy="317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969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Research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69B4-2401-4DB9-AC6D-024A1897E179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6416" y="1093887"/>
            <a:ext cx="828541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Motivation</a:t>
            </a:r>
            <a:r>
              <a:rPr lang="en-US" dirty="0" smtClean="0"/>
              <a:t>: Amount of labeled training data is limited and costly to produce</a:t>
            </a:r>
          </a:p>
          <a:p>
            <a:endParaRPr lang="en-US" dirty="0"/>
          </a:p>
          <a:p>
            <a:r>
              <a:rPr lang="en-US" b="1" dirty="0" smtClean="0"/>
              <a:t>Idea</a:t>
            </a:r>
            <a:r>
              <a:rPr lang="en-US" dirty="0" smtClean="0"/>
              <a:t>: </a:t>
            </a:r>
            <a:r>
              <a:rPr lang="en-US" dirty="0"/>
              <a:t>Extend training </a:t>
            </a:r>
            <a:r>
              <a:rPr lang="en-US" dirty="0" smtClean="0"/>
              <a:t>data by machine learning</a:t>
            </a:r>
          </a:p>
          <a:p>
            <a:endParaRPr lang="en-US" dirty="0"/>
          </a:p>
          <a:p>
            <a:r>
              <a:rPr lang="en-US" b="1" dirty="0" smtClean="0"/>
              <a:t>Scope</a:t>
            </a:r>
            <a:r>
              <a:rPr lang="en-US" dirty="0" smtClean="0"/>
              <a:t>: Compare two text data augmentation approaches on two</a:t>
            </a:r>
          </a:p>
          <a:p>
            <a:r>
              <a:rPr lang="en-US" dirty="0" smtClean="0"/>
              <a:t>datasets and investigate effects on model performance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Planned duration</a:t>
            </a:r>
            <a:r>
              <a:rPr lang="en-US" dirty="0" smtClean="0"/>
              <a:t>: Oct 18 – </a:t>
            </a:r>
            <a:r>
              <a:rPr lang="en-US" dirty="0" smtClean="0"/>
              <a:t>Feb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Supervision</a:t>
            </a:r>
            <a:r>
              <a:rPr lang="en-US" dirty="0" smtClean="0"/>
              <a:t>: Jointly by AZ(Basil </a:t>
            </a:r>
            <a:r>
              <a:rPr lang="en-US" dirty="0" err="1" smtClean="0"/>
              <a:t>Komboz</a:t>
            </a:r>
            <a:r>
              <a:rPr lang="en-US" dirty="0" smtClean="0"/>
              <a:t>) and TUM(Ingo Glaser, Prof. </a:t>
            </a:r>
            <a:r>
              <a:rPr lang="en-US" dirty="0" err="1" smtClean="0"/>
              <a:t>Matthes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27485" y="3045639"/>
            <a:ext cx="3297254" cy="2209800"/>
          </a:xfrm>
        </p:spPr>
        <p:txBody>
          <a:bodyPr/>
          <a:lstStyle/>
          <a:p>
            <a:r>
              <a:rPr lang="en-US" sz="1697" dirty="0"/>
              <a:t>Datasets</a:t>
            </a:r>
          </a:p>
          <a:p>
            <a:pPr lvl="1"/>
            <a:r>
              <a:rPr lang="en-US" dirty="0" smtClean="0"/>
              <a:t>Financial news dataset (in German, provided by Allianz)</a:t>
            </a:r>
          </a:p>
          <a:p>
            <a:pPr lvl="1"/>
            <a:r>
              <a:rPr lang="en-US" dirty="0" smtClean="0"/>
              <a:t>Law and contract dataset(in German, provided by the chair)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3045639"/>
            <a:ext cx="3297256" cy="2212161"/>
          </a:xfrm>
        </p:spPr>
        <p:txBody>
          <a:bodyPr/>
          <a:lstStyle/>
          <a:p>
            <a:r>
              <a:rPr lang="en-US" sz="1697" dirty="0"/>
              <a:t>Methods</a:t>
            </a:r>
          </a:p>
          <a:p>
            <a:pPr lvl="1"/>
            <a:r>
              <a:rPr lang="en-US" dirty="0" smtClean="0"/>
              <a:t>Text augmentation</a:t>
            </a:r>
          </a:p>
          <a:p>
            <a:pPr lvl="1"/>
            <a:r>
              <a:rPr lang="en-US" dirty="0" smtClean="0"/>
              <a:t>Graph-based SSL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0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69B4-2401-4DB9-AC6D-024A1897E179}" type="slidenum">
              <a:rPr lang="en-US" smtClean="0"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0827" y="981076"/>
            <a:ext cx="8642348" cy="5400675"/>
          </a:xfrm>
        </p:spPr>
        <p:txBody>
          <a:bodyPr/>
          <a:lstStyle/>
          <a:p>
            <a:r>
              <a:rPr lang="en-US" dirty="0" smtClean="0"/>
              <a:t>[1] Sun</a:t>
            </a:r>
            <a:r>
              <a:rPr lang="en-US" dirty="0"/>
              <a:t>, X., &amp; He, J. (2018). A novel approach to generate a large scale of supervised data for short text sentiment analysis. </a:t>
            </a:r>
            <a:r>
              <a:rPr lang="en-US" i="1" dirty="0"/>
              <a:t>Multimedia Tools and Applications</a:t>
            </a:r>
            <a:r>
              <a:rPr lang="en-US" dirty="0"/>
              <a:t>, 1-21</a:t>
            </a:r>
            <a:r>
              <a:rPr lang="en-US" dirty="0" smtClean="0"/>
              <a:t>.</a:t>
            </a:r>
          </a:p>
          <a:p>
            <a:r>
              <a:rPr lang="en-US" dirty="0" smtClean="0"/>
              <a:t>[2] </a:t>
            </a:r>
            <a:r>
              <a:rPr lang="en-US" dirty="0"/>
              <a:t>Ravi, S., &amp; </a:t>
            </a:r>
            <a:r>
              <a:rPr lang="en-US" dirty="0" err="1"/>
              <a:t>Diao</a:t>
            </a:r>
            <a:r>
              <a:rPr lang="en-US" dirty="0"/>
              <a:t>, Q. (2016, May). Large scale distributed semi-supervised learning using streaming approximation. In </a:t>
            </a:r>
            <a:r>
              <a:rPr lang="en-US" i="1" dirty="0"/>
              <a:t>Artificial Intelligence and Statistics</a:t>
            </a:r>
            <a:r>
              <a:rPr lang="en-US" dirty="0"/>
              <a:t> (pp. 519-528</a:t>
            </a:r>
            <a:r>
              <a:rPr lang="en-US" dirty="0" smtClean="0"/>
              <a:t>).</a:t>
            </a:r>
          </a:p>
          <a:p>
            <a:r>
              <a:rPr lang="en-US" dirty="0" smtClean="0"/>
              <a:t>[3] </a:t>
            </a:r>
            <a:r>
              <a:rPr lang="en-US" dirty="0"/>
              <a:t>Hussain, A., &amp; Cambria, E. (2018). Semi-supervised learning for big social data analysis. </a:t>
            </a:r>
            <a:r>
              <a:rPr lang="en-US" i="1" dirty="0" err="1"/>
              <a:t>Neurocomputing</a:t>
            </a:r>
            <a:r>
              <a:rPr lang="en-US" dirty="0"/>
              <a:t>, </a:t>
            </a:r>
            <a:r>
              <a:rPr lang="en-US" i="1" dirty="0"/>
              <a:t>275</a:t>
            </a:r>
            <a:r>
              <a:rPr lang="en-US" dirty="0"/>
              <a:t>, 1662-1673</a:t>
            </a:r>
            <a:r>
              <a:rPr lang="en-US" dirty="0" smtClean="0"/>
              <a:t>.</a:t>
            </a:r>
          </a:p>
          <a:p>
            <a:r>
              <a:rPr lang="en-US" dirty="0" smtClean="0"/>
              <a:t>[4] </a:t>
            </a:r>
            <a:r>
              <a:rPr lang="en-US" dirty="0"/>
              <a:t>Shams, R. (2014). Semi-supervised Classification for Natural Language Processing. </a:t>
            </a:r>
            <a:r>
              <a:rPr lang="en-US" i="1" dirty="0" err="1"/>
              <a:t>arXiv</a:t>
            </a:r>
            <a:r>
              <a:rPr lang="en-US" i="1" dirty="0"/>
              <a:t> preprint arXiv:1409.7612</a:t>
            </a:r>
            <a:r>
              <a:rPr lang="en-US" dirty="0" smtClean="0"/>
              <a:t>.</a:t>
            </a:r>
          </a:p>
          <a:p>
            <a:r>
              <a:rPr lang="en-US" dirty="0" smtClean="0"/>
              <a:t>[5] </a:t>
            </a:r>
            <a:r>
              <a:rPr lang="en-US" dirty="0"/>
              <a:t>Zhu, X. (2006). Semi-supervised learning literature survey. </a:t>
            </a:r>
            <a:r>
              <a:rPr lang="en-US" i="1" dirty="0"/>
              <a:t>Computer Science, University of Wisconsin-Madison</a:t>
            </a:r>
            <a:r>
              <a:rPr lang="en-US" dirty="0"/>
              <a:t>, </a:t>
            </a:r>
            <a:r>
              <a:rPr lang="en-US" i="1" dirty="0"/>
              <a:t>2</a:t>
            </a:r>
            <a:r>
              <a:rPr lang="en-US" dirty="0"/>
              <a:t>(3), 4</a:t>
            </a:r>
            <a:r>
              <a:rPr lang="en-US" dirty="0" smtClean="0"/>
              <a:t>.</a:t>
            </a:r>
          </a:p>
          <a:p>
            <a:r>
              <a:rPr lang="en-US" dirty="0" smtClean="0"/>
              <a:t>[6] </a:t>
            </a:r>
            <a:r>
              <a:rPr lang="en-US" dirty="0" err="1"/>
              <a:t>Goyal</a:t>
            </a:r>
            <a:r>
              <a:rPr lang="en-US" dirty="0"/>
              <a:t>, P., &amp; Ferrara, E. (2018). Graph embedding techniques, applications, and performance: A survey. </a:t>
            </a:r>
            <a:r>
              <a:rPr lang="en-US" i="1" dirty="0"/>
              <a:t>Knowledge-Based Systems</a:t>
            </a:r>
            <a:r>
              <a:rPr lang="en-US" dirty="0"/>
              <a:t>, </a:t>
            </a:r>
            <a:r>
              <a:rPr lang="en-US" i="1" dirty="0"/>
              <a:t>151</a:t>
            </a:r>
            <a:r>
              <a:rPr lang="en-US" dirty="0"/>
              <a:t>, 78-94</a:t>
            </a:r>
            <a:r>
              <a:rPr lang="en-US" dirty="0" smtClean="0"/>
              <a:t>.</a:t>
            </a:r>
          </a:p>
          <a:p>
            <a:r>
              <a:rPr lang="en-US" dirty="0" smtClean="0"/>
              <a:t>[7] </a:t>
            </a:r>
            <a:r>
              <a:rPr lang="en-US" dirty="0"/>
              <a:t>Grover, A., &amp; </a:t>
            </a:r>
            <a:r>
              <a:rPr lang="en-US" dirty="0" err="1"/>
              <a:t>Leskovec</a:t>
            </a:r>
            <a:r>
              <a:rPr lang="en-US" dirty="0"/>
              <a:t>, J. (2016, August). node2vec: Scalable feature learning for networks. In </a:t>
            </a:r>
            <a:r>
              <a:rPr lang="en-US" i="1" dirty="0"/>
              <a:t>Proceedings of the 22nd ACM SIGKDD international conference on Knowledge discovery and data mining</a:t>
            </a:r>
            <a:r>
              <a:rPr lang="en-US" dirty="0"/>
              <a:t> (pp. 855-864). ACM.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68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24" y="1654812"/>
            <a:ext cx="7053542" cy="1050398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69B4-2401-4DB9-AC6D-024A1897E1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67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826" y="2743200"/>
            <a:ext cx="8642351" cy="3638551"/>
          </a:xfrm>
        </p:spPr>
        <p:txBody>
          <a:bodyPr/>
          <a:lstStyle/>
          <a:p>
            <a:r>
              <a:rPr lang="en-US" dirty="0" smtClean="0"/>
              <a:t>For each dataset:</a:t>
            </a:r>
          </a:p>
          <a:p>
            <a:endParaRPr lang="en-US" dirty="0" smtClean="0"/>
          </a:p>
          <a:p>
            <a:r>
              <a:rPr lang="en-US" dirty="0" smtClean="0"/>
              <a:t>1. Divide the dataset to training/test, labeled/unlabeled, Clean the data</a:t>
            </a:r>
          </a:p>
          <a:p>
            <a:r>
              <a:rPr lang="en-US" dirty="0"/>
              <a:t>2</a:t>
            </a:r>
            <a:r>
              <a:rPr lang="en-US" dirty="0" smtClean="0"/>
              <a:t>. Apply supervised method (Base of the comparison)</a:t>
            </a:r>
          </a:p>
          <a:p>
            <a:r>
              <a:rPr lang="en-US" dirty="0"/>
              <a:t>3</a:t>
            </a:r>
            <a:r>
              <a:rPr lang="en-US" dirty="0" smtClean="0"/>
              <a:t>. Transform the labeled data. </a:t>
            </a:r>
            <a:endParaRPr lang="en-US" dirty="0"/>
          </a:p>
          <a:p>
            <a:r>
              <a:rPr lang="en-US" dirty="0" smtClean="0"/>
              <a:t>4. Apply the same supervised method (2) on the labeled and </a:t>
            </a:r>
            <a:r>
              <a:rPr lang="en-US" dirty="0" err="1" smtClean="0"/>
              <a:t>psudo</a:t>
            </a:r>
            <a:r>
              <a:rPr lang="en-US" dirty="0" smtClean="0"/>
              <a:t>-labeled(3)</a:t>
            </a:r>
          </a:p>
          <a:p>
            <a:r>
              <a:rPr lang="en-US" dirty="0" smtClean="0"/>
              <a:t>5. Apply graph-based SSL </a:t>
            </a:r>
          </a:p>
          <a:p>
            <a:r>
              <a:rPr lang="en-US" dirty="0" smtClean="0"/>
              <a:t>6. Compare the results of 2,4,5</a:t>
            </a:r>
          </a:p>
          <a:p>
            <a:endParaRPr lang="en-US" dirty="0"/>
          </a:p>
          <a:p>
            <a:r>
              <a:rPr lang="en-US" dirty="0" smtClean="0"/>
              <a:t>7. Compare the results cross the two datasets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Approach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9676" y="952500"/>
            <a:ext cx="401752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1697" kern="0" dirty="0" smtClean="0"/>
              <a:t>Datasets</a:t>
            </a:r>
          </a:p>
          <a:p>
            <a:pPr lvl="1"/>
            <a:r>
              <a:rPr lang="en-US" sz="1600" kern="0" dirty="0" smtClean="0"/>
              <a:t>Financial news dataset (in German, provided by Allianz)</a:t>
            </a:r>
          </a:p>
          <a:p>
            <a:pPr lvl="1"/>
            <a:r>
              <a:rPr lang="en-US" sz="1600" kern="0" dirty="0" smtClean="0"/>
              <a:t>Law and contract dataset (in German, provided by the chair)</a:t>
            </a:r>
            <a:endParaRPr lang="en-US" sz="1600" kern="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25761" y="952500"/>
            <a:ext cx="3297256" cy="2247900"/>
          </a:xfrm>
          <a:prstGeom prst="rect">
            <a:avLst/>
          </a:prstGeom>
        </p:spPr>
        <p:txBody>
          <a:bodyPr/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1697" kern="0" dirty="0" smtClean="0"/>
              <a:t>Methods</a:t>
            </a:r>
          </a:p>
          <a:p>
            <a:pPr lvl="1"/>
            <a:r>
              <a:rPr lang="en-US" sz="1600" kern="0" dirty="0" smtClean="0"/>
              <a:t>Text augmentation</a:t>
            </a:r>
          </a:p>
          <a:p>
            <a:pPr lvl="1"/>
            <a:r>
              <a:rPr lang="en-US" sz="1600" kern="0" dirty="0" smtClean="0"/>
              <a:t>Graph-based SSL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383756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Financial Experts </a:t>
            </a:r>
            <a:r>
              <a:rPr lang="en-US" dirty="0" smtClean="0">
                <a:sym typeface="Wingdings" panose="05000000000000000000" pitchFamily="2" charset="2"/>
              </a:rPr>
              <a:t> Read News and Signals  Grade the companies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Vast amount of coming News  Not all of them are critically important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Phase 1: Filtering out the important news about a company to utilize human time and effort 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 Classification of News based on their criticalness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 News are labeled by financial experts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Phase n: An early warning system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Hermes Project</a:t>
            </a:r>
            <a:br>
              <a:rPr lang="en-US" dirty="0" smtClean="0"/>
            </a:br>
            <a:r>
              <a:rPr lang="en-US" sz="1800" dirty="0"/>
              <a:t>An </a:t>
            </a:r>
            <a:r>
              <a:rPr lang="en-US" sz="1800" dirty="0" smtClean="0"/>
              <a:t>Early Warning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171103 Matthes English Master Slide Deck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grpSp>
        <p:nvGrpSpPr>
          <p:cNvPr id="7" name="Gruppieren 54"/>
          <p:cNvGrpSpPr/>
          <p:nvPr/>
        </p:nvGrpSpPr>
        <p:grpSpPr>
          <a:xfrm>
            <a:off x="6629400" y="3352800"/>
            <a:ext cx="2014538" cy="1676400"/>
            <a:chOff x="4211960" y="3352339"/>
            <a:chExt cx="1080120" cy="652726"/>
          </a:xfrm>
        </p:grpSpPr>
        <p:cxnSp>
          <p:nvCxnSpPr>
            <p:cNvPr id="8" name="Gerade Verbindung mit Pfeil 26"/>
            <p:cNvCxnSpPr/>
            <p:nvPr/>
          </p:nvCxnSpPr>
          <p:spPr bwMode="auto">
            <a:xfrm flipV="1">
              <a:off x="4211960" y="3352339"/>
              <a:ext cx="0" cy="652726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Gerade Verbindung mit Pfeil 64"/>
            <p:cNvCxnSpPr/>
            <p:nvPr/>
          </p:nvCxnSpPr>
          <p:spPr bwMode="auto">
            <a:xfrm>
              <a:off x="4211960" y="4005064"/>
              <a:ext cx="1080120" cy="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Freihandform 37"/>
            <p:cNvSpPr/>
            <p:nvPr/>
          </p:nvSpPr>
          <p:spPr bwMode="auto">
            <a:xfrm>
              <a:off x="4213860" y="3429000"/>
              <a:ext cx="878896" cy="400892"/>
            </a:xfrm>
            <a:custGeom>
              <a:avLst/>
              <a:gdLst>
                <a:gd name="connsiteX0" fmla="*/ 0 w 735330"/>
                <a:gd name="connsiteY0" fmla="*/ 396240 h 396240"/>
                <a:gd name="connsiteX1" fmla="*/ 163830 w 735330"/>
                <a:gd name="connsiteY1" fmla="*/ 257175 h 396240"/>
                <a:gd name="connsiteX2" fmla="*/ 331470 w 735330"/>
                <a:gd name="connsiteY2" fmla="*/ 346710 h 396240"/>
                <a:gd name="connsiteX3" fmla="*/ 735330 w 735330"/>
                <a:gd name="connsiteY3" fmla="*/ 0 h 3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330" h="396240">
                  <a:moveTo>
                    <a:pt x="0" y="396240"/>
                  </a:moveTo>
                  <a:cubicBezTo>
                    <a:pt x="54292" y="330835"/>
                    <a:pt x="108585" y="265430"/>
                    <a:pt x="163830" y="257175"/>
                  </a:cubicBezTo>
                  <a:cubicBezTo>
                    <a:pt x="219075" y="248920"/>
                    <a:pt x="236220" y="389573"/>
                    <a:pt x="331470" y="346710"/>
                  </a:cubicBezTo>
                  <a:cubicBezTo>
                    <a:pt x="426720" y="303847"/>
                    <a:pt x="581025" y="151923"/>
                    <a:pt x="735330" y="0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6545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Classification </a:t>
            </a:r>
            <a:r>
              <a:rPr lang="en-US" dirty="0"/>
              <a:t>of legal sentences in norms (laws) and clauses (contracts</a:t>
            </a:r>
            <a:r>
              <a:rPr lang="en-US" dirty="0" smtClean="0"/>
              <a:t>)</a:t>
            </a:r>
          </a:p>
          <a:p>
            <a:pPr marL="966787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semantic </a:t>
            </a:r>
            <a:r>
              <a:rPr lang="en-US" dirty="0"/>
              <a:t>and functionality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taxonomy constituting 9 different functional classes exist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Different datasets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~</a:t>
            </a:r>
            <a:r>
              <a:rPr lang="en-US" dirty="0"/>
              <a:t>600 Sentences from the German BGB with regard to the tenancy law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~</a:t>
            </a:r>
            <a:r>
              <a:rPr lang="en-US" dirty="0"/>
              <a:t>600 Sentences from German AGB with regard to the sales of good law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~</a:t>
            </a:r>
            <a:r>
              <a:rPr lang="en-US" dirty="0"/>
              <a:t>300 Sentences from German rental agreements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~</a:t>
            </a:r>
            <a:r>
              <a:rPr lang="en-US" dirty="0"/>
              <a:t>200 Sentences from German purchasing agreements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Sebis</a:t>
            </a:r>
            <a:r>
              <a:rPr lang="en-US" dirty="0" smtClean="0"/>
              <a:t> Project</a:t>
            </a:r>
            <a:br>
              <a:rPr lang="en-US" dirty="0" smtClean="0"/>
            </a:br>
            <a:r>
              <a:rPr lang="en-US" sz="1800" dirty="0" smtClean="0"/>
              <a:t>Legal Text Annotation/Classification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171103 Matthes English Master Slide Deck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344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36"/>
          <p:cNvSpPr/>
          <p:nvPr/>
        </p:nvSpPr>
        <p:spPr bwMode="auto">
          <a:xfrm>
            <a:off x="211577" y="1905000"/>
            <a:ext cx="8643498" cy="952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Motivation </a:t>
            </a:r>
          </a:p>
          <a:p>
            <a:pPr lvl="1"/>
            <a:r>
              <a:rPr lang="en-US" dirty="0"/>
              <a:t>Euler Hermes project at Allianz</a:t>
            </a:r>
          </a:p>
          <a:p>
            <a:pPr lvl="1"/>
            <a:r>
              <a:rPr lang="en-US" dirty="0"/>
              <a:t>Legal text classification at </a:t>
            </a:r>
            <a:r>
              <a:rPr lang="en-US" dirty="0" err="1"/>
              <a:t>Sebis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Problem Statement</a:t>
            </a:r>
          </a:p>
          <a:p>
            <a:pPr lvl="1"/>
            <a:r>
              <a:rPr lang="en-US" dirty="0"/>
              <a:t>Supervised classification challenges</a:t>
            </a:r>
          </a:p>
          <a:p>
            <a:pPr lvl="1"/>
            <a:r>
              <a:rPr lang="en-US" dirty="0"/>
              <a:t>Learning with minimum supervision</a:t>
            </a:r>
          </a:p>
          <a:p>
            <a:endParaRPr lang="en-US" dirty="0"/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Text Data Augmentation</a:t>
            </a:r>
          </a:p>
          <a:p>
            <a:pPr lvl="1"/>
            <a:r>
              <a:rPr lang="en-US" dirty="0"/>
              <a:t>Semi Supervised Learning</a:t>
            </a:r>
          </a:p>
          <a:p>
            <a:pPr lvl="2"/>
            <a:r>
              <a:rPr lang="en-US" dirty="0"/>
              <a:t>Graph based SSL</a:t>
            </a:r>
          </a:p>
          <a:p>
            <a:pPr lvl="2"/>
            <a:endParaRPr lang="en-US" dirty="0"/>
          </a:p>
          <a:p>
            <a:r>
              <a:rPr lang="en-US" dirty="0"/>
              <a:t>Research </a:t>
            </a:r>
            <a:r>
              <a:rPr lang="en-US" dirty="0" smtClean="0"/>
              <a:t>approach</a:t>
            </a:r>
            <a:endParaRPr lang="en-US" dirty="0"/>
          </a:p>
          <a:p>
            <a:pPr lvl="1"/>
            <a:r>
              <a:rPr lang="en-US" dirty="0"/>
              <a:t>Comparison of the two methods</a:t>
            </a:r>
          </a:p>
          <a:p>
            <a:pPr lvl="1"/>
            <a:r>
              <a:rPr lang="en-US" dirty="0" smtClean="0"/>
              <a:t>Across the </a:t>
            </a:r>
            <a:r>
              <a:rPr lang="en-US" dirty="0"/>
              <a:t>two datasets</a:t>
            </a:r>
          </a:p>
          <a:p>
            <a:endParaRPr lang="en-US" dirty="0"/>
          </a:p>
          <a:p>
            <a:r>
              <a:rPr lang="en-US" dirty="0"/>
              <a:t>Timeline</a:t>
            </a:r>
          </a:p>
          <a:p>
            <a:r>
              <a:rPr lang="en-US" dirty="0"/>
              <a:t>Overview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171103 </a:t>
            </a:r>
            <a:r>
              <a:rPr lang="en-US" dirty="0" err="1" smtClean="0"/>
              <a:t>Matthes</a:t>
            </a:r>
            <a:r>
              <a:rPr lang="en-US" dirty="0" smtClean="0"/>
              <a:t> English Master Slide Deck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6927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Classification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69B4-2401-4DB9-AC6D-024A1897E179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6129" y="2176445"/>
            <a:ext cx="4214775" cy="3258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http://icons.iconarchive.com/icons/icons8/ios7/64/Finance-Bil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88" y="276026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93970" y="2801038"/>
                <a:ext cx="18791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𝑙𝑎𝑏𝑒𝑙𝑒𝑑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𝑑𝑎𝑡𝑎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970" y="2801038"/>
                <a:ext cx="18791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08336" y="2667000"/>
                <a:ext cx="1139864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𝑇𝑟𝑎𝑖𝑛𝑖𝑛𝑔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336" y="2667000"/>
                <a:ext cx="1139864" cy="391902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08336" y="3093598"/>
                <a:ext cx="745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𝑇𝑒𝑠𝑡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336" y="3093598"/>
                <a:ext cx="74552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/>
          <p:cNvSpPr/>
          <p:nvPr/>
        </p:nvSpPr>
        <p:spPr>
          <a:xfrm>
            <a:off x="3326319" y="2799672"/>
            <a:ext cx="135452" cy="4572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icons.iconarchive.com/icons/roundicons/100-free-solid/128/science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06" y="4111116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02262" y="2291294"/>
            <a:ext cx="121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Training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03604" y="443844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Classifier</a:t>
            </a:r>
            <a:endParaRPr lang="en-US" b="1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4068" y="3892065"/>
                <a:ext cx="1125436" cy="39190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b="1" i="0">
                    <a:solidFill>
                      <a:schemeClr val="bg1"/>
                    </a:solidFill>
                    <a:latin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𝑇𝑟𝑎𝑖𝑛𝑖𝑛𝑔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68" y="3892065"/>
                <a:ext cx="1125436" cy="391902"/>
              </a:xfrm>
              <a:prstGeom prst="rect">
                <a:avLst/>
              </a:prstGeom>
              <a:blipFill>
                <a:blip r:embed="rId7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68068" y="4641881"/>
                <a:ext cx="731098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b="1" i="0">
                    <a:solidFill>
                      <a:schemeClr val="bg1"/>
                    </a:solidFill>
                    <a:latin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𝑇𝑒𝑠𝑡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8" y="4641881"/>
                <a:ext cx="73109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1981200" y="4114800"/>
            <a:ext cx="386692" cy="199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28800" y="4653472"/>
            <a:ext cx="393688" cy="147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50" idx="3"/>
            <a:endCxn id="18" idx="1"/>
          </p:cNvCxnSpPr>
          <p:nvPr/>
        </p:nvCxnSpPr>
        <p:spPr>
          <a:xfrm>
            <a:off x="3213506" y="4568317"/>
            <a:ext cx="390098" cy="8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083258" y="2176445"/>
            <a:ext cx="2990777" cy="3258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" descr="http://icons.iconarchive.com/icons/iconsmind/outline/128/Robot-2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41" y="3892065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6421091" y="484816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Classifier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56" name="Picture 6" descr="http://icons.iconarchive.com/icons/custom-icon-design/mini-3/48/apple-icon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723" y="4459493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http://icons.iconarchive.com/icons/custom-icon-design/mini-3/48/apple-icon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723" y="4065533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181600" y="4369042"/>
                <a:ext cx="1024576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𝒖𝒏𝒔𝒆𝒆𝒏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369042"/>
                <a:ext cx="102457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/>
          <p:nvPr/>
        </p:nvCxnSpPr>
        <p:spPr>
          <a:xfrm>
            <a:off x="6324600" y="4507541"/>
            <a:ext cx="3975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622679" y="2314383"/>
            <a:ext cx="191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Classification</a:t>
            </a:r>
            <a:endParaRPr lang="en-US" b="1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18376" y="2879549"/>
                <a:ext cx="1234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𝑢𝑛𝑠𝑒𝑒𝑛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376" y="2879549"/>
                <a:ext cx="123456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http://icons.iconarchive.com/icons/icons8/ios7/64/Finance-Bil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01" y="283561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858000" y="2874070"/>
                <a:ext cx="1241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𝑢𝑛𝑙𝑎𝑏𝑒𝑙𝑒𝑑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874070"/>
                <a:ext cx="1241815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2503624" y="502315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ML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197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399"/>
            <a:ext cx="4953000" cy="5275215"/>
          </a:xfrm>
          <a:noFill/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Labeled Data: </a:t>
            </a:r>
          </a:p>
          <a:p>
            <a:r>
              <a:rPr lang="en-US" dirty="0"/>
              <a:t>	</a:t>
            </a:r>
            <a:r>
              <a:rPr lang="en-US" dirty="0" smtClean="0"/>
              <a:t>	The </a:t>
            </a:r>
            <a:r>
              <a:rPr lang="en-US" b="1" u="sng" dirty="0"/>
              <a:t>M</a:t>
            </a:r>
            <a:r>
              <a:rPr lang="en-US" b="1" u="sng" dirty="0" smtClean="0"/>
              <a:t>ore</a:t>
            </a:r>
            <a:r>
              <a:rPr lang="en-US" dirty="0" smtClean="0"/>
              <a:t>, The Better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However: </a:t>
            </a:r>
          </a:p>
          <a:p>
            <a:r>
              <a:rPr lang="en-US" b="1" u="sng" dirty="0"/>
              <a:t>	</a:t>
            </a:r>
            <a:r>
              <a:rPr lang="en-US" b="1" dirty="0" smtClean="0"/>
              <a:t>	</a:t>
            </a:r>
            <a:r>
              <a:rPr lang="en-US" b="1" u="sng" dirty="0" smtClean="0"/>
              <a:t>Expensive</a:t>
            </a:r>
            <a:r>
              <a:rPr lang="en-US" dirty="0" smtClean="0"/>
              <a:t> and </a:t>
            </a:r>
            <a:r>
              <a:rPr lang="en-US" b="1" u="sng" dirty="0" smtClean="0"/>
              <a:t>Scarce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On the other hand, </a:t>
            </a:r>
          </a:p>
          <a:p>
            <a:r>
              <a:rPr lang="en-US" b="1" u="sng" dirty="0"/>
              <a:t>	</a:t>
            </a:r>
            <a:r>
              <a:rPr lang="en-US" b="1" dirty="0" smtClean="0"/>
              <a:t>	</a:t>
            </a:r>
            <a:r>
              <a:rPr lang="en-US" b="1" u="sng" dirty="0" smtClean="0"/>
              <a:t>Vast amount of unlabeled data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 algn="ctr">
              <a:buNone/>
            </a:pPr>
            <a:endParaRPr lang="en-US" dirty="0"/>
          </a:p>
          <a:p>
            <a:pPr marL="342900" lvl="1" indent="0" algn="ctr">
              <a:buNone/>
            </a:pPr>
            <a:r>
              <a:rPr lang="en-US" sz="2000" b="1" dirty="0" smtClean="0"/>
              <a:t>How </a:t>
            </a:r>
            <a:r>
              <a:rPr lang="en-US" sz="2000" b="1" dirty="0"/>
              <a:t>t</a:t>
            </a:r>
            <a:r>
              <a:rPr lang="en-US" sz="2000" b="1" dirty="0" smtClean="0"/>
              <a:t>o extend the labeled </a:t>
            </a:r>
            <a:r>
              <a:rPr lang="en-US" sz="2000" b="1" dirty="0"/>
              <a:t>d</a:t>
            </a:r>
            <a:r>
              <a:rPr lang="en-US" sz="2000" b="1" dirty="0" smtClean="0"/>
              <a:t>ata?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5919" y="4267200"/>
            <a:ext cx="3297256" cy="737004"/>
          </a:xfrm>
          <a:noFill/>
        </p:spPr>
        <p:txBody>
          <a:bodyPr>
            <a:normAutofit/>
          </a:bodyPr>
          <a:lstStyle/>
          <a:p>
            <a:pPr marL="0" indent="0" algn="ctr"/>
            <a:r>
              <a:rPr lang="en-US" dirty="0" smtClean="0"/>
              <a:t>Machine Learning Techniques </a:t>
            </a:r>
          </a:p>
          <a:p>
            <a:pPr marL="0" indent="0" algn="ctr"/>
            <a:r>
              <a:rPr lang="en-US" dirty="0" smtClean="0"/>
              <a:t>With Minimal Supervision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69B4-2401-4DB9-AC6D-024A1897E179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https://cdn.pixabay.com/photo/2016/11/30/10/02/light-bulb-1872373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1826348"/>
            <a:ext cx="2335574" cy="233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417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36"/>
          <p:cNvSpPr/>
          <p:nvPr/>
        </p:nvSpPr>
        <p:spPr bwMode="auto">
          <a:xfrm>
            <a:off x="211577" y="2895600"/>
            <a:ext cx="8643498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Motivation </a:t>
            </a:r>
          </a:p>
          <a:p>
            <a:pPr lvl="1"/>
            <a:r>
              <a:rPr lang="en-US" dirty="0"/>
              <a:t>Euler Hermes project at Allianz</a:t>
            </a:r>
          </a:p>
          <a:p>
            <a:pPr lvl="1"/>
            <a:r>
              <a:rPr lang="en-US" dirty="0"/>
              <a:t>Legal text classification at </a:t>
            </a:r>
            <a:r>
              <a:rPr lang="en-US" dirty="0" err="1"/>
              <a:t>Sebis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Problem Statement</a:t>
            </a:r>
          </a:p>
          <a:p>
            <a:pPr lvl="1"/>
            <a:r>
              <a:rPr lang="en-US" dirty="0"/>
              <a:t>Supervised classification challenges</a:t>
            </a:r>
          </a:p>
          <a:p>
            <a:pPr lvl="1"/>
            <a:r>
              <a:rPr lang="en-US" dirty="0"/>
              <a:t>Learning with minimum supervision</a:t>
            </a:r>
          </a:p>
          <a:p>
            <a:endParaRPr lang="en-US" dirty="0"/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Text Data Augmentation</a:t>
            </a:r>
          </a:p>
          <a:p>
            <a:pPr lvl="1"/>
            <a:r>
              <a:rPr lang="en-US" dirty="0"/>
              <a:t>Semi Supervised Learning</a:t>
            </a:r>
          </a:p>
          <a:p>
            <a:pPr lvl="2"/>
            <a:r>
              <a:rPr lang="en-US" dirty="0"/>
              <a:t>Graph based SSL</a:t>
            </a:r>
          </a:p>
          <a:p>
            <a:pPr lvl="2"/>
            <a:endParaRPr lang="en-US" dirty="0"/>
          </a:p>
          <a:p>
            <a:r>
              <a:rPr lang="en-US" dirty="0"/>
              <a:t>Research </a:t>
            </a:r>
            <a:r>
              <a:rPr lang="en-US" dirty="0" smtClean="0"/>
              <a:t>approach</a:t>
            </a:r>
            <a:endParaRPr lang="en-US" dirty="0"/>
          </a:p>
          <a:p>
            <a:pPr lvl="1"/>
            <a:r>
              <a:rPr lang="en-US" dirty="0"/>
              <a:t>Comparison of the two methods</a:t>
            </a:r>
          </a:p>
          <a:p>
            <a:pPr lvl="1"/>
            <a:r>
              <a:rPr lang="en-US" dirty="0" smtClean="0"/>
              <a:t>Across the </a:t>
            </a:r>
            <a:r>
              <a:rPr lang="en-US" dirty="0"/>
              <a:t>two datasets</a:t>
            </a:r>
          </a:p>
          <a:p>
            <a:endParaRPr lang="en-US" dirty="0"/>
          </a:p>
          <a:p>
            <a:r>
              <a:rPr lang="en-US" dirty="0"/>
              <a:t>Timeline</a:t>
            </a:r>
          </a:p>
          <a:p>
            <a:r>
              <a:rPr lang="en-US" dirty="0"/>
              <a:t>Overview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171103 </a:t>
            </a:r>
            <a:r>
              <a:rPr lang="en-US" dirty="0" err="1" smtClean="0"/>
              <a:t>Matthes</a:t>
            </a:r>
            <a:r>
              <a:rPr lang="en-US" dirty="0" smtClean="0"/>
              <a:t> English Master Slide Deck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005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795" y="1143000"/>
            <a:ext cx="3297254" cy="820108"/>
          </a:xfrm>
        </p:spPr>
        <p:txBody>
          <a:bodyPr/>
          <a:lstStyle/>
          <a:p>
            <a:r>
              <a:rPr lang="en-US" dirty="0" smtClean="0"/>
              <a:t>1. Text Data Augmentation</a:t>
            </a:r>
          </a:p>
          <a:p>
            <a:pPr marL="0" indent="0"/>
            <a:r>
              <a:rPr lang="en-US" sz="1100" b="1" dirty="0"/>
              <a:t>Still no use of unlabeled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2794" y="3702670"/>
            <a:ext cx="3297256" cy="3150184"/>
          </a:xfrm>
        </p:spPr>
        <p:txBody>
          <a:bodyPr>
            <a:normAutofit/>
          </a:bodyPr>
          <a:lstStyle/>
          <a:p>
            <a:r>
              <a:rPr lang="en-US" dirty="0" smtClean="0"/>
              <a:t>2. Semi-Supervised Learning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69B4-2401-4DB9-AC6D-024A1897E179}" type="slidenum">
              <a:rPr lang="en-US" sz="1600" smtClean="0">
                <a:solidFill>
                  <a:schemeClr val="tx1"/>
                </a:solidFill>
              </a:rPr>
              <a:t>9</a:t>
            </a:fld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35039" y="1683077"/>
            <a:ext cx="5070792" cy="1472757"/>
            <a:chOff x="1021504" y="1758927"/>
            <a:chExt cx="6761055" cy="1963675"/>
          </a:xfrm>
        </p:grpSpPr>
        <p:sp>
          <p:nvSpPr>
            <p:cNvPr id="71" name="Rectangle 70"/>
            <p:cNvSpPr/>
            <p:nvPr/>
          </p:nvSpPr>
          <p:spPr>
            <a:xfrm>
              <a:off x="1021504" y="1758928"/>
              <a:ext cx="6761055" cy="196367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39032" y="1758927"/>
              <a:ext cx="1468094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 Black" panose="020B0A04020102020204" pitchFamily="34" charset="0"/>
                </a:rPr>
                <a:t>Training</a:t>
              </a:r>
              <a:endParaRPr lang="en-US" sz="1600" b="1" dirty="0">
                <a:latin typeface="Arial Black" panose="020B0A04020102020204" pitchFamily="34" charset="0"/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7071455" y="2626774"/>
              <a:ext cx="520131" cy="115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2" descr="http://icons.iconarchive.com/icons/roundicons/100-free-solid/128/science-ic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255" y="1950766"/>
              <a:ext cx="1219200" cy="121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6183569" y="3222159"/>
              <a:ext cx="686513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 Black" panose="020B0A04020102020204" pitchFamily="34" charset="0"/>
                </a:rPr>
                <a:t>ML</a:t>
              </a:r>
              <a:endParaRPr lang="en-US" sz="1600" b="1" dirty="0">
                <a:latin typeface="Arial Black" panose="020B0A040201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3955756" y="3074736"/>
                  <a:ext cx="892552" cy="451405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b="1" i="0">
                      <a:solidFill>
                        <a:schemeClr val="bg1"/>
                      </a:solidFill>
                      <a:latin typeface="Cambria Math" panose="02040503050406030204" pitchFamily="18" charset="0"/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𝑇𝑒𝑠𝑡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756" y="3074736"/>
                  <a:ext cx="892552" cy="4514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/>
            <p:cNvCxnSpPr/>
            <p:nvPr/>
          </p:nvCxnSpPr>
          <p:spPr>
            <a:xfrm>
              <a:off x="4879367" y="2581088"/>
              <a:ext cx="781915" cy="163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983495" y="2855300"/>
              <a:ext cx="615699" cy="3271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1155299" y="2295051"/>
                  <a:ext cx="1360800" cy="47808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b="1" i="0">
                      <a:solidFill>
                        <a:schemeClr val="bg1"/>
                      </a:solidFill>
                      <a:latin typeface="Cambria Math" panose="02040503050406030204" pitchFamily="18" charset="0"/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𝑇𝑟𝑎𝑖𝑛𝑖𝑛𝑔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299" y="2295051"/>
                  <a:ext cx="1360800" cy="478080"/>
                </a:xfrm>
                <a:prstGeom prst="rect">
                  <a:avLst/>
                </a:prstGeom>
                <a:blipFill>
                  <a:blip r:embed="rId4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Plus 80"/>
            <p:cNvSpPr/>
            <p:nvPr/>
          </p:nvSpPr>
          <p:spPr>
            <a:xfrm>
              <a:off x="2754698" y="2299901"/>
              <a:ext cx="366487" cy="396701"/>
            </a:xfrm>
            <a:prstGeom prst="mathPlus">
              <a:avLst>
                <a:gd name="adj1" fmla="val 638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215380" y="2298724"/>
                  <a:ext cx="1546406" cy="482612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b="1" i="0">
                      <a:solidFill>
                        <a:schemeClr val="bg1"/>
                      </a:solidFill>
                      <a:latin typeface="Cambria Math" panose="02040503050406030204" pitchFamily="18" charset="0"/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𝐀𝐮𝐠𝐦𝐞𝐧𝐭𝐞𝐝</m:t>
                            </m:r>
                          </m:sub>
                        </m:sSub>
                      </m:oMath>
                    </m:oMathPara>
                  </a14:m>
                  <a:endParaRPr lang="en-US" sz="1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380" y="2298724"/>
                  <a:ext cx="1546406" cy="482612"/>
                </a:xfrm>
                <a:prstGeom prst="rect">
                  <a:avLst/>
                </a:prstGeom>
                <a:blipFill>
                  <a:blip r:embed="rId5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5866111" y="2511194"/>
            <a:ext cx="2736203" cy="1632568"/>
            <a:chOff x="6545520" y="2219299"/>
            <a:chExt cx="3648270" cy="2075159"/>
          </a:xfrm>
        </p:grpSpPr>
        <p:sp>
          <p:nvSpPr>
            <p:cNvPr id="94" name="Rectangle 93"/>
            <p:cNvSpPr/>
            <p:nvPr/>
          </p:nvSpPr>
          <p:spPr>
            <a:xfrm>
              <a:off x="6545520" y="2219299"/>
              <a:ext cx="3648270" cy="203499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95" name="Picture 4" descr="http://icons.iconarchive.com/icons/iconsmind/outline/128/Robot-2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4489" y="2675692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Box 95"/>
            <p:cNvSpPr txBox="1"/>
            <p:nvPr/>
          </p:nvSpPr>
          <p:spPr>
            <a:xfrm>
              <a:off x="7825438" y="3864122"/>
              <a:ext cx="1661138" cy="430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 Black" panose="020B0A04020102020204" pitchFamily="34" charset="0"/>
                </a:rPr>
                <a:t>Classifier</a:t>
              </a:r>
              <a:endParaRPr lang="en-US" sz="1600" b="1" dirty="0">
                <a:latin typeface="Arial Black" panose="020B0A04020102020204" pitchFamily="34" charset="0"/>
              </a:endParaRPr>
            </a:p>
          </p:txBody>
        </p:sp>
        <p:pic>
          <p:nvPicPr>
            <p:cNvPr id="97" name="Picture 6" descr="http://icons.iconarchive.com/icons/custom-icon-design/mini-3/48/apple-icon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7921" y="336360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8" descr="http://icons.iconarchive.com/icons/custom-icon-design/mini-3/48/apple-icon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7921" y="285141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640720" y="3013291"/>
                  <a:ext cx="1236493" cy="43033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𝒖𝒏𝒔𝒆𝒆𝒏</m:t>
                            </m:r>
                          </m:sub>
                        </m:sSub>
                      </m:oMath>
                    </m:oMathPara>
                  </a14:m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720" y="3013291"/>
                  <a:ext cx="1236493" cy="4303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/>
            <p:cNvCxnSpPr>
              <a:stCxn id="99" idx="3"/>
            </p:cNvCxnSpPr>
            <p:nvPr/>
          </p:nvCxnSpPr>
          <p:spPr>
            <a:xfrm flipV="1">
              <a:off x="7665295" y="3169820"/>
              <a:ext cx="405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7558122" y="2316297"/>
              <a:ext cx="2293364" cy="430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 Black" panose="020B0A04020102020204" pitchFamily="34" charset="0"/>
                </a:rPr>
                <a:t>C</a:t>
              </a:r>
              <a:r>
                <a:rPr lang="en-US" sz="1600" b="1" dirty="0" smtClean="0">
                  <a:latin typeface="Arial Black" panose="020B0A04020102020204" pitchFamily="34" charset="0"/>
                </a:rPr>
                <a:t>lassification</a:t>
              </a:r>
              <a:endParaRPr lang="en-US" sz="16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5039" y="4051527"/>
            <a:ext cx="5070792" cy="1500510"/>
            <a:chOff x="635039" y="4051527"/>
            <a:chExt cx="5070792" cy="1500510"/>
          </a:xfrm>
        </p:grpSpPr>
        <p:grpSp>
          <p:nvGrpSpPr>
            <p:cNvPr id="105" name="Group 104"/>
            <p:cNvGrpSpPr/>
            <p:nvPr/>
          </p:nvGrpSpPr>
          <p:grpSpPr>
            <a:xfrm>
              <a:off x="635039" y="4051527"/>
              <a:ext cx="5070792" cy="1500510"/>
              <a:chOff x="1021504" y="1758927"/>
              <a:chExt cx="6761056" cy="200068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1021504" y="1758928"/>
                <a:ext cx="6761056" cy="200067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739031" y="1758927"/>
                <a:ext cx="1468095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 Black" panose="020B0A04020102020204" pitchFamily="34" charset="0"/>
                  </a:rPr>
                  <a:t>Training</a:t>
                </a:r>
                <a:endParaRPr lang="en-US" sz="1600" b="1" dirty="0"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109" name="Straight Arrow Connector 108"/>
              <p:cNvCxnSpPr/>
              <p:nvPr/>
            </p:nvCxnSpPr>
            <p:spPr>
              <a:xfrm>
                <a:off x="6981985" y="2618439"/>
                <a:ext cx="520131" cy="115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0" name="Picture 2" descr="http://icons.iconarchive.com/icons/roundicons/100-free-solid/128/science-icon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2785" y="1942431"/>
                <a:ext cx="1219200" cy="1219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6094103" y="3213824"/>
                <a:ext cx="686513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 Black" panose="020B0A04020102020204" pitchFamily="34" charset="0"/>
                  </a:rPr>
                  <a:t>ML</a:t>
                </a:r>
                <a:endParaRPr lang="en-US" sz="1600" b="1" dirty="0">
                  <a:latin typeface="Arial Black" panose="020B0A040201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3676061" y="3167042"/>
                    <a:ext cx="892552" cy="451405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defRPr>
                    </a:lvl1pPr>
                    <a:lvl2pPr>
                      <a:defRPr>
                        <a:solidFill>
                          <a:schemeClr val="dk1"/>
                        </a:solidFill>
                      </a:defRPr>
                    </a:lvl2pPr>
                    <a:lvl3pPr>
                      <a:defRPr>
                        <a:solidFill>
                          <a:schemeClr val="dk1"/>
                        </a:solidFill>
                      </a:defRPr>
                    </a:lvl3pPr>
                    <a:lvl4pPr>
                      <a:defRPr>
                        <a:solidFill>
                          <a:schemeClr val="dk1"/>
                        </a:solidFill>
                      </a:defRPr>
                    </a:lvl4pPr>
                    <a:lvl5pPr>
                      <a:defRPr>
                        <a:solidFill>
                          <a:schemeClr val="dk1"/>
                        </a:solidFill>
                      </a:defRPr>
                    </a:lvl5pPr>
                    <a:lvl6pPr>
                      <a:defRPr>
                        <a:solidFill>
                          <a:schemeClr val="dk1"/>
                        </a:solidFill>
                      </a:defRPr>
                    </a:lvl6pPr>
                    <a:lvl7pPr>
                      <a:defRPr>
                        <a:solidFill>
                          <a:schemeClr val="dk1"/>
                        </a:solidFill>
                      </a:defRPr>
                    </a:lvl7pPr>
                    <a:lvl8pPr>
                      <a:defRPr>
                        <a:solidFill>
                          <a:schemeClr val="dk1"/>
                        </a:solidFill>
                      </a:defRPr>
                    </a:lvl8pPr>
                    <a:lvl9pPr>
                      <a:defRPr>
                        <a:solidFill>
                          <a:schemeClr val="dk1"/>
                        </a:solidFill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𝑇𝑒𝑠𝑡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6061" y="3167042"/>
                    <a:ext cx="892552" cy="45140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3" name="Straight Arrow Connector 112"/>
              <p:cNvCxnSpPr/>
              <p:nvPr/>
            </p:nvCxnSpPr>
            <p:spPr>
              <a:xfrm>
                <a:off x="4722371" y="2759267"/>
                <a:ext cx="67748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flipV="1">
                <a:off x="4722371" y="3003374"/>
                <a:ext cx="648552" cy="4937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1155299" y="2427131"/>
                    <a:ext cx="1360800" cy="478080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defRPr>
                    </a:lvl1pPr>
                    <a:lvl2pPr>
                      <a:defRPr>
                        <a:solidFill>
                          <a:schemeClr val="dk1"/>
                        </a:solidFill>
                      </a:defRPr>
                    </a:lvl2pPr>
                    <a:lvl3pPr>
                      <a:defRPr>
                        <a:solidFill>
                          <a:schemeClr val="dk1"/>
                        </a:solidFill>
                      </a:defRPr>
                    </a:lvl3pPr>
                    <a:lvl4pPr>
                      <a:defRPr>
                        <a:solidFill>
                          <a:schemeClr val="dk1"/>
                        </a:solidFill>
                      </a:defRPr>
                    </a:lvl4pPr>
                    <a:lvl5pPr>
                      <a:defRPr>
                        <a:solidFill>
                          <a:schemeClr val="dk1"/>
                        </a:solidFill>
                      </a:defRPr>
                    </a:lvl5pPr>
                    <a:lvl6pPr>
                      <a:defRPr>
                        <a:solidFill>
                          <a:schemeClr val="dk1"/>
                        </a:solidFill>
                      </a:defRPr>
                    </a:lvl6pPr>
                    <a:lvl7pPr>
                      <a:defRPr>
                        <a:solidFill>
                          <a:schemeClr val="dk1"/>
                        </a:solidFill>
                      </a:defRPr>
                    </a:lvl7pPr>
                    <a:lvl8pPr>
                      <a:defRPr>
                        <a:solidFill>
                          <a:schemeClr val="dk1"/>
                        </a:solidFill>
                      </a:defRPr>
                    </a:lvl8pPr>
                    <a:lvl9pPr>
                      <a:defRPr>
                        <a:solidFill>
                          <a:schemeClr val="dk1"/>
                        </a:solidFill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𝑇𝑟𝑎𝑖𝑛𝑖𝑛𝑔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5" name="TextBox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5299" y="2427131"/>
                    <a:ext cx="1360800" cy="47808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6" name="Plus 115"/>
              <p:cNvSpPr/>
              <p:nvPr/>
            </p:nvSpPr>
            <p:spPr>
              <a:xfrm>
                <a:off x="2571455" y="2483602"/>
                <a:ext cx="366487" cy="396701"/>
              </a:xfrm>
              <a:prstGeom prst="mathPlus">
                <a:avLst>
                  <a:gd name="adj1" fmla="val 638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2148372" y="4532658"/>
                  <a:ext cx="1148584" cy="338554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𝒏𝒍𝒂𝒃𝒆𝒍𝒆𝒅</m:t>
                            </m:r>
                          </m:sub>
                        </m:sSub>
                      </m:oMath>
                    </m:oMathPara>
                  </a14:m>
                  <a:endParaRPr lang="en-US" sz="1600" b="1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8372" y="4532658"/>
                  <a:ext cx="1148584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1" name="Rectangle 120"/>
          <p:cNvSpPr/>
          <p:nvPr/>
        </p:nvSpPr>
        <p:spPr>
          <a:xfrm>
            <a:off x="5877753" y="2511194"/>
            <a:ext cx="2736203" cy="1600966"/>
          </a:xfrm>
          <a:prstGeom prst="rect">
            <a:avLst/>
          </a:prstGeom>
          <a:solidFill>
            <a:schemeClr val="bg2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0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03 Matthes English Master Slide Deck.potx" id="{5CEA98E3-FCCF-4A77-984D-6660B29F00FA}" vid="{70782D42-C922-4C66-80DF-428FCD7C4483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171103 Matthes English Master Slide Deck</Template>
  <TotalTime>0</TotalTime>
  <Words>832</Words>
  <Application>Microsoft Office PowerPoint</Application>
  <PresentationFormat>On-screen Show (4:3)</PresentationFormat>
  <Paragraphs>316</Paragraphs>
  <Slides>24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Arial Unicode MS</vt:lpstr>
      <vt:lpstr>Cambria Math</vt:lpstr>
      <vt:lpstr>Helvetica Neue</vt:lpstr>
      <vt:lpstr>TUM Neue Helvetica 75 Bold</vt:lpstr>
      <vt:lpstr>Wingdings</vt:lpstr>
      <vt:lpstr>Slides sebis 2013 2</vt:lpstr>
      <vt:lpstr>How To Extend the Training Data? Comparison of Two Methods Applied for the training-intensive algorithms</vt:lpstr>
      <vt:lpstr>Outline</vt:lpstr>
      <vt:lpstr>Euler Hermes Project An Early Warning System</vt:lpstr>
      <vt:lpstr>Sebis Project Legal Text Annotation/Classification</vt:lpstr>
      <vt:lpstr>Outline</vt:lpstr>
      <vt:lpstr>Supervised Classification</vt:lpstr>
      <vt:lpstr>The Challenge</vt:lpstr>
      <vt:lpstr>Outline</vt:lpstr>
      <vt:lpstr>Two Approaches</vt:lpstr>
      <vt:lpstr>1. Text Data Augmentation</vt:lpstr>
      <vt:lpstr>1. Text Data Augmentation</vt:lpstr>
      <vt:lpstr>1. Text Data Augmentation</vt:lpstr>
      <vt:lpstr>2. Semi-Supervised Learning</vt:lpstr>
      <vt:lpstr>2. Semi-Supervised Learning</vt:lpstr>
      <vt:lpstr>2. Semi-Supervised Learning</vt:lpstr>
      <vt:lpstr>2. Semi-Supervised Learning</vt:lpstr>
      <vt:lpstr>Outline</vt:lpstr>
      <vt:lpstr>Research Approach</vt:lpstr>
      <vt:lpstr>Outline</vt:lpstr>
      <vt:lpstr>Timeline Guided Research = 300 h</vt:lpstr>
      <vt:lpstr>Guided Research Overview</vt:lpstr>
      <vt:lpstr>References</vt:lpstr>
      <vt:lpstr>Thank You   Question?</vt:lpstr>
      <vt:lpstr>Research Approach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Copyright sebis</dc:description>
  <cp:lastModifiedBy/>
  <cp:revision>1</cp:revision>
  <dcterms:created xsi:type="dcterms:W3CDTF">2018-10-11T10:49:04Z</dcterms:created>
  <dcterms:modified xsi:type="dcterms:W3CDTF">2018-10-12T13:52:33Z</dcterms:modified>
</cp:coreProperties>
</file>