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25" r:id="rId1"/>
  </p:sldMasterIdLst>
  <p:notesMasterIdLst>
    <p:notesMasterId r:id="rId60"/>
  </p:notesMasterIdLst>
  <p:handoutMasterIdLst>
    <p:handoutMasterId r:id="rId61"/>
  </p:handoutMasterIdLst>
  <p:sldIdLst>
    <p:sldId id="647" r:id="rId2"/>
    <p:sldId id="973" r:id="rId3"/>
    <p:sldId id="844" r:id="rId4"/>
    <p:sldId id="972" r:id="rId5"/>
    <p:sldId id="793" r:id="rId6"/>
    <p:sldId id="843" r:id="rId7"/>
    <p:sldId id="804" r:id="rId8"/>
    <p:sldId id="968" r:id="rId9"/>
    <p:sldId id="964" r:id="rId10"/>
    <p:sldId id="960" r:id="rId11"/>
    <p:sldId id="816" r:id="rId12"/>
    <p:sldId id="971" r:id="rId13"/>
    <p:sldId id="846" r:id="rId14"/>
    <p:sldId id="974" r:id="rId15"/>
    <p:sldId id="954" r:id="rId16"/>
    <p:sldId id="837" r:id="rId17"/>
    <p:sldId id="839" r:id="rId18"/>
    <p:sldId id="976" r:id="rId19"/>
    <p:sldId id="847" r:id="rId20"/>
    <p:sldId id="975" r:id="rId21"/>
    <p:sldId id="819" r:id="rId22"/>
    <p:sldId id="970" r:id="rId23"/>
    <p:sldId id="977" r:id="rId24"/>
    <p:sldId id="838" r:id="rId25"/>
    <p:sldId id="842" r:id="rId26"/>
    <p:sldId id="806" r:id="rId27"/>
    <p:sldId id="784" r:id="rId28"/>
    <p:sldId id="822" r:id="rId29"/>
    <p:sldId id="823" r:id="rId30"/>
    <p:sldId id="956" r:id="rId31"/>
    <p:sldId id="824" r:id="rId32"/>
    <p:sldId id="811" r:id="rId33"/>
    <p:sldId id="807" r:id="rId34"/>
    <p:sldId id="790" r:id="rId35"/>
    <p:sldId id="845" r:id="rId36"/>
    <p:sldId id="791" r:id="rId37"/>
    <p:sldId id="792" r:id="rId38"/>
    <p:sldId id="950" r:id="rId39"/>
    <p:sldId id="963" r:id="rId40"/>
    <p:sldId id="949" r:id="rId41"/>
    <p:sldId id="820" r:id="rId42"/>
    <p:sldId id="825" r:id="rId43"/>
    <p:sldId id="826" r:id="rId44"/>
    <p:sldId id="830" r:id="rId45"/>
    <p:sldId id="827" r:id="rId46"/>
    <p:sldId id="828" r:id="rId47"/>
    <p:sldId id="829" r:id="rId48"/>
    <p:sldId id="831" r:id="rId49"/>
    <p:sldId id="957" r:id="rId50"/>
    <p:sldId id="834" r:id="rId51"/>
    <p:sldId id="832" r:id="rId52"/>
    <p:sldId id="833" r:id="rId53"/>
    <p:sldId id="835" r:id="rId54"/>
    <p:sldId id="789" r:id="rId55"/>
    <p:sldId id="953" r:id="rId56"/>
    <p:sldId id="800" r:id="rId57"/>
    <p:sldId id="841" r:id="rId58"/>
    <p:sldId id="821" r:id="rId59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5ED"/>
    <a:srgbClr val="E7EBF6"/>
    <a:srgbClr val="074FB0"/>
    <a:srgbClr val="0065BD"/>
    <a:srgbClr val="EA2021"/>
    <a:srgbClr val="FF8000"/>
    <a:srgbClr val="003359"/>
    <a:srgbClr val="000000"/>
    <a:srgbClr val="C0C0C0"/>
    <a:srgbClr val="41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67661-2DB7-4F3A-BDCB-80CAE37EC79D}" v="5584" dt="2019-02-08T11:37:55.991"/>
    <p1510:client id="{C11B0DC2-7A76-4DE8-A20C-728CC2D22EC3}" v="962" dt="2019-02-08T09:48:17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6" autoAdjust="0"/>
    <p:restoredTop sz="72090" autoAdjust="0"/>
  </p:normalViewPr>
  <p:slideViewPr>
    <p:cSldViewPr>
      <p:cViewPr>
        <p:scale>
          <a:sx n="74" d="100"/>
          <a:sy n="74" d="100"/>
        </p:scale>
        <p:origin x="867" y="27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-646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2284946602b922a/Masterarbeit%20Nicolas%20Corpancho%20Villasana/Interviews/Evalu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0\OneDrive\Masterarbeit%20Nicolas%20Corpancho%20Villasana\Interviews\Evalua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2284946602b922a/Masterarbeit%20Nicolas%20Corpancho%20Villasana/Interviews/Evalu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2284946602b922a/Masterarbeit%20Nicolas%20Corpancho%20Villasana/Interviews/Evalu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2284946602b922a/Masterarbeit%20Nicolas%20Corpancho%20Villasana/Interviews/Evalu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2284946602b922a/Masterarbeit%20Nicolas%20Corpancho%20Villasana/Interviews/Evalu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2284946602b922a/Masterarbeit%20Nicolas%20Corpancho%20Villasana/Interviews/Evalu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2284946602b922a/Masterarbeit%20Nicolas%20Corpancho%20Villasana/Interviews/Evalu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2284946602b922a/Masterarbeit%20Nicolas%20Corpancho%20Villasana/Interviews/Evalu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0\OneDrive\Masterarbeit%20Nicolas%20Corpancho%20Villasana\Interviews\Evalu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dirty="0"/>
              <a:t>Usage of EA information sources </a:t>
            </a:r>
            <a:r>
              <a:rPr lang="de-DE" sz="1400" b="0" i="0" u="none" strike="noStrike" baseline="0" dirty="0">
                <a:effectLst/>
              </a:rPr>
              <a:t>(N=12)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74F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48E-462F-9F0A-DECC09E61848}"/>
              </c:ext>
            </c:extLst>
          </c:dPt>
          <c:dPt>
            <c:idx val="2"/>
            <c:invertIfNegative val="0"/>
            <c:bubble3D val="0"/>
            <c:spPr>
              <a:solidFill>
                <a:srgbClr val="074F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8E-462F-9F0A-DECC09E618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Hoja1!$A$73:$A$77</c:f>
              <c:strCache>
                <c:ptCount val="5"/>
                <c:pt idx="0">
                  <c:v>Network and scanners</c:v>
                </c:pt>
                <c:pt idx="1">
                  <c:v>CMDB</c:v>
                </c:pt>
                <c:pt idx="2">
                  <c:v>PPM</c:v>
                </c:pt>
                <c:pt idx="3">
                  <c:v>ESB</c:v>
                </c:pt>
                <c:pt idx="4">
                  <c:v>Other</c:v>
                </c:pt>
              </c:strCache>
            </c:strRef>
          </c:cat>
          <c:val>
            <c:numRef>
              <c:f>Hoja1!$B$73:$B$77</c:f>
              <c:numCache>
                <c:formatCode>General</c:formatCode>
                <c:ptCount val="5"/>
                <c:pt idx="0">
                  <c:v>1</c:v>
                </c:pt>
                <c:pt idx="1">
                  <c:v>9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E-462F-9F0A-DECC09E618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230256"/>
        <c:axId val="347428560"/>
      </c:barChart>
      <c:catAx>
        <c:axId val="217230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information sources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47428560"/>
        <c:crosses val="autoZero"/>
        <c:auto val="1"/>
        <c:lblAlgn val="ctr"/>
        <c:lblOffset val="100"/>
        <c:noMultiLvlLbl val="0"/>
      </c:catAx>
      <c:valAx>
        <c:axId val="34742856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No. of 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1723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Software dependencies</a:t>
            </a:r>
            <a:r>
              <a:rPr lang="de-DE" baseline="0" dirty="0"/>
              <a:t> are useful (N=12)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Hoja1!$A$152:$A$153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Hoja1!$B$152:$B$153</c:f>
              <c:numCache>
                <c:formatCode>General</c:formatCode>
                <c:ptCount val="2"/>
                <c:pt idx="0">
                  <c:v>12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B-4BBE-A67D-5CF295975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7170584"/>
        <c:axId val="607171240"/>
      </c:barChart>
      <c:catAx>
        <c:axId val="607170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171240"/>
        <c:crosses val="autoZero"/>
        <c:auto val="1"/>
        <c:lblAlgn val="ctr"/>
        <c:lblOffset val="100"/>
        <c:noMultiLvlLbl val="0"/>
      </c:catAx>
      <c:valAx>
        <c:axId val="60717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No. of</a:t>
                </a:r>
                <a:r>
                  <a:rPr lang="de-DE" baseline="0" dirty="0"/>
                  <a:t> answers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17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Information sources containing possible EA information </a:t>
            </a:r>
            <a:r>
              <a:rPr lang="de-DE" sz="1400" b="0" i="0" u="none" strike="noStrike" baseline="0" dirty="0">
                <a:effectLst/>
              </a:rPr>
              <a:t>(N=12)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74F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[Evaluation.xlsx]Hoja1!$A$90:$A$93</c:f>
              <c:strCache>
                <c:ptCount val="4"/>
                <c:pt idx="0">
                  <c:v>Wiki</c:v>
                </c:pt>
                <c:pt idx="1">
                  <c:v>Jira</c:v>
                </c:pt>
                <c:pt idx="2">
                  <c:v>VCS</c:v>
                </c:pt>
                <c:pt idx="3">
                  <c:v>Runtime information</c:v>
                </c:pt>
              </c:strCache>
            </c:strRef>
          </c:cat>
          <c:val>
            <c:numRef>
              <c:f>[Evaluation.xlsx]Hoja1!$B$90:$B$93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C-4761-9316-9EAC5432D2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6627480"/>
        <c:axId val="673077376"/>
      </c:barChart>
      <c:catAx>
        <c:axId val="606627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Information sources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73077376"/>
        <c:crosses val="autoZero"/>
        <c:auto val="1"/>
        <c:lblAlgn val="ctr"/>
        <c:lblOffset val="100"/>
        <c:noMultiLvlLbl val="0"/>
      </c:catAx>
      <c:valAx>
        <c:axId val="67307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No. of 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06627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In</a:t>
            </a:r>
            <a:r>
              <a:rPr lang="de-DE" baseline="0" dirty="0"/>
              <a:t>formation in EA Tool is outdated (N=12)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74F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DC8-4087-AD05-C7B284EA21D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C8-4087-AD05-C7B284EA21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Hoja1!$L$73:$L$75</c:f>
              <c:strCache>
                <c:ptCount val="3"/>
                <c:pt idx="0">
                  <c:v>Yes</c:v>
                </c:pt>
                <c:pt idx="1">
                  <c:v>Partially</c:v>
                </c:pt>
                <c:pt idx="2">
                  <c:v>No</c:v>
                </c:pt>
              </c:strCache>
            </c:strRef>
          </c:cat>
          <c:val>
            <c:numRef>
              <c:f>Hoja1!$M$73:$M$75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3-438F-99E1-933B5274C7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9335808"/>
        <c:axId val="486726752"/>
      </c:barChart>
      <c:catAx>
        <c:axId val="489335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6726752"/>
        <c:crosses val="autoZero"/>
        <c:auto val="1"/>
        <c:lblAlgn val="ctr"/>
        <c:lblOffset val="100"/>
        <c:noMultiLvlLbl val="0"/>
      </c:catAx>
      <c:valAx>
        <c:axId val="48672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No. Of</a:t>
                </a:r>
                <a:r>
                  <a:rPr lang="de-DE" baseline="0" dirty="0"/>
                  <a:t> answers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933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It is a lot of effort to document the IT landscape of your company </a:t>
            </a:r>
            <a:r>
              <a:rPr lang="de-DE" sz="1400" b="0" i="0" u="none" strike="noStrike" baseline="0" dirty="0">
                <a:effectLst/>
              </a:rPr>
              <a:t>(N=12)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Hoja1!$L$94:$L$97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Hoja1!$M$94:$M$97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8-494B-B138-A2C5EB2612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9348600"/>
        <c:axId val="489344008"/>
      </c:barChart>
      <c:catAx>
        <c:axId val="489348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9344008"/>
        <c:crosses val="autoZero"/>
        <c:auto val="1"/>
        <c:lblAlgn val="ctr"/>
        <c:lblOffset val="100"/>
        <c:noMultiLvlLbl val="0"/>
      </c:catAx>
      <c:valAx>
        <c:axId val="48934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No. of 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934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Imposing the team to use a predefined toolchain for the application development is easy to establish </a:t>
            </a:r>
            <a:r>
              <a:rPr lang="de-DE" sz="1400" b="0" i="0" u="none" strike="noStrike" baseline="0" dirty="0">
                <a:effectLst/>
              </a:rPr>
              <a:t>(N=12)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74F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A-4EB3-9C43-91D1A2F45F1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6A-4EB3-9C43-91D1A2F45F1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6A-4EB3-9C43-91D1A2F45F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Hoja1!$A$128:$A$131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Hoja1!$B$128:$B$131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4-46F3-B24E-E13D6EDF83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3323136"/>
        <c:axId val="473323464"/>
      </c:barChart>
      <c:catAx>
        <c:axId val="473323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3323464"/>
        <c:crosses val="autoZero"/>
        <c:auto val="1"/>
        <c:lblAlgn val="ctr"/>
        <c:lblOffset val="100"/>
        <c:noMultiLvlLbl val="0"/>
      </c:catAx>
      <c:valAx>
        <c:axId val="47332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No.</a:t>
                </a:r>
                <a:r>
                  <a:rPr lang="de-DE" baseline="0" dirty="0"/>
                  <a:t> Of answers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332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Imposing the team to incorporate a pipeline-script in the repository is easy to establish </a:t>
            </a:r>
            <a:r>
              <a:rPr lang="de-DE" sz="1400" b="0" i="0" u="none" strike="noStrike" baseline="0" dirty="0">
                <a:effectLst/>
              </a:rPr>
              <a:t>(N=12)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74F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FD-46A2-9892-53BC77188BB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9FD-46A2-9892-53BC77188BB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FD-46A2-9892-53BC77188B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Hoja1!$A$108:$A$111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Hoja1!$B$108:$B$111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3-40B8-B8D3-37C2228ED3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2287848"/>
        <c:axId val="682289160"/>
      </c:barChart>
      <c:catAx>
        <c:axId val="682287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2289160"/>
        <c:crosses val="autoZero"/>
        <c:auto val="1"/>
        <c:lblAlgn val="ctr"/>
        <c:lblOffset val="100"/>
        <c:noMultiLvlLbl val="0"/>
      </c:catAx>
      <c:valAx>
        <c:axId val="68228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No. of 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228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Usage of technologies for monitoring applications in the cloud </a:t>
            </a:r>
            <a:r>
              <a:rPr lang="de-DE" sz="1400" b="0" i="0" u="none" strike="noStrike" baseline="0" dirty="0">
                <a:effectLst/>
              </a:rPr>
              <a:t>(N=12)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74F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5A-4CE0-8897-FAC30AD605A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5A-4CE0-8897-FAC30AD605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Hoja1!$L$119:$L$120</c:f>
              <c:strCache>
                <c:ptCount val="2"/>
                <c:pt idx="0">
                  <c:v>yes</c:v>
                </c:pt>
                <c:pt idx="1">
                  <c:v>No / Don't know</c:v>
                </c:pt>
              </c:strCache>
            </c:strRef>
          </c:cat>
          <c:val>
            <c:numRef>
              <c:f>Hoja1!$M$119:$M$120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E-4718-B9B7-BBE94FB9D2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0775752"/>
        <c:axId val="560776408"/>
      </c:barChart>
      <c:catAx>
        <c:axId val="560775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0776408"/>
        <c:crosses val="autoZero"/>
        <c:auto val="1"/>
        <c:lblAlgn val="ctr"/>
        <c:lblOffset val="100"/>
        <c:noMultiLvlLbl val="0"/>
      </c:catAx>
      <c:valAx>
        <c:axId val="56077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No. of 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077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Integration of monitoring technologies for automated EAD </a:t>
            </a:r>
            <a:r>
              <a:rPr lang="de-DE" sz="1400" b="0" i="0" u="none" strike="noStrike" baseline="0" dirty="0">
                <a:effectLst/>
              </a:rPr>
              <a:t>(N=12)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C49-4D77-B465-6D80F615973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49-4D77-B465-6D80F61597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Hoja1!$L$140:$L$142</c:f>
              <c:strCache>
                <c:ptCount val="3"/>
                <c:pt idx="0">
                  <c:v>Using technologies</c:v>
                </c:pt>
                <c:pt idx="1">
                  <c:v>Manually</c:v>
                </c:pt>
                <c:pt idx="2">
                  <c:v>No answer/ Dont know</c:v>
                </c:pt>
              </c:strCache>
            </c:strRef>
          </c:cat>
          <c:val>
            <c:numRef>
              <c:f>Hoja1!$M$140:$M$142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C-4E32-A3C5-41DD9B8672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1401992"/>
        <c:axId val="321400352"/>
      </c:barChart>
      <c:catAx>
        <c:axId val="321401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1400352"/>
        <c:crosses val="autoZero"/>
        <c:auto val="1"/>
        <c:lblAlgn val="ctr"/>
        <c:lblOffset val="100"/>
        <c:noMultiLvlLbl val="0"/>
      </c:catAx>
      <c:valAx>
        <c:axId val="3214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No. of</a:t>
                </a:r>
                <a:r>
                  <a:rPr lang="de-DE" baseline="0" dirty="0"/>
                  <a:t> 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140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Changes are considered</a:t>
            </a:r>
            <a:r>
              <a:rPr lang="de-DE" baseline="0" dirty="0"/>
              <a:t> useful (N=12)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15-4707-8B08-33A3741A18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Hoja1!$A$147:$A$148</c:f>
              <c:strCache>
                <c:ptCount val="2"/>
                <c:pt idx="0">
                  <c:v>Useful</c:v>
                </c:pt>
                <c:pt idx="1">
                  <c:v>Not useful</c:v>
                </c:pt>
              </c:strCache>
            </c:strRef>
          </c:cat>
          <c:val>
            <c:numRef>
              <c:f>Hoja1!$B$147:$B$148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5-4707-8B08-33A3741A18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6003312"/>
        <c:axId val="606010528"/>
      </c:barChart>
      <c:catAx>
        <c:axId val="606003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Answers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6010528"/>
        <c:crosses val="autoZero"/>
        <c:auto val="1"/>
        <c:lblAlgn val="ctr"/>
        <c:lblOffset val="100"/>
        <c:noMultiLvlLbl val="0"/>
      </c:catAx>
      <c:valAx>
        <c:axId val="60601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No. of</a:t>
                </a:r>
                <a:r>
                  <a:rPr lang="de-DE" baseline="0" dirty="0"/>
                  <a:t> answers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600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969CC-862A-4F43-96FD-E57C37913C2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5B598B9-A2BF-4AE2-AB9D-BBFEEB4A7532}">
      <dgm:prSet phldrT="[Texto]" custT="1"/>
      <dgm:spPr/>
      <dgm:t>
        <a:bodyPr/>
        <a:lstStyle/>
        <a:p>
          <a:pPr algn="ctr"/>
          <a:r>
            <a:rPr lang="en-GB" sz="1800" b="1" dirty="0">
              <a:latin typeface="Arial" pitchFamily="34" charset="0"/>
            </a:rPr>
            <a:t>Continuous Architecture Documentation</a:t>
          </a:r>
          <a:endParaRPr lang="de-DE" sz="1800" dirty="0"/>
        </a:p>
      </dgm:t>
    </dgm:pt>
    <dgm:pt modelId="{483AF29C-99B5-4202-8013-F064CC70ACB0}" type="sibTrans" cxnId="{7B10937F-2173-4289-8149-0C36DABECCA7}">
      <dgm:prSet/>
      <dgm:spPr/>
      <dgm:t>
        <a:bodyPr/>
        <a:lstStyle/>
        <a:p>
          <a:endParaRPr lang="de-DE"/>
        </a:p>
      </dgm:t>
    </dgm:pt>
    <dgm:pt modelId="{0E4D9787-C603-48BF-8F91-542355BB55A7}" type="parTrans" cxnId="{7B10937F-2173-4289-8149-0C36DABECCA7}">
      <dgm:prSet/>
      <dgm:spPr/>
      <dgm:t>
        <a:bodyPr/>
        <a:lstStyle/>
        <a:p>
          <a:endParaRPr lang="de-DE"/>
        </a:p>
      </dgm:t>
    </dgm:pt>
    <dgm:pt modelId="{28C765CF-4DA0-4E9E-8EFF-323C489989B7}" type="pres">
      <dgm:prSet presAssocID="{29E969CC-862A-4F43-96FD-E57C37913C2E}" presName="arrowDiagram" presStyleCnt="0">
        <dgm:presLayoutVars>
          <dgm:chMax val="5"/>
          <dgm:dir/>
          <dgm:resizeHandles val="exact"/>
        </dgm:presLayoutVars>
      </dgm:prSet>
      <dgm:spPr/>
    </dgm:pt>
    <dgm:pt modelId="{3EE9F6AC-77E1-47F9-8A88-725A171040FB}" type="pres">
      <dgm:prSet presAssocID="{29E969CC-862A-4F43-96FD-E57C37913C2E}" presName="arrow" presStyleLbl="bgShp" presStyleIdx="0" presStyleCnt="1" custAng="2262322"/>
      <dgm:spPr>
        <a:solidFill>
          <a:srgbClr val="0065BD"/>
        </a:solidFill>
      </dgm:spPr>
    </dgm:pt>
    <dgm:pt modelId="{A895591E-6418-4033-8F01-8E61FECBA7AA}" type="pres">
      <dgm:prSet presAssocID="{29E969CC-862A-4F43-96FD-E57C37913C2E}" presName="arrowDiagram1" presStyleCnt="0">
        <dgm:presLayoutVars>
          <dgm:bulletEnabled val="1"/>
        </dgm:presLayoutVars>
      </dgm:prSet>
      <dgm:spPr/>
    </dgm:pt>
    <dgm:pt modelId="{3458C4D9-074A-4F57-A01A-D12D6757C4E1}" type="pres">
      <dgm:prSet presAssocID="{A5B598B9-A2BF-4AE2-AB9D-BBFEEB4A7532}" presName="bullet1" presStyleLbl="node1" presStyleIdx="0" presStyleCnt="1" custLinFactNeighborX="10685" custLinFactNeighborY="-97873"/>
      <dgm:spPr>
        <a:solidFill>
          <a:schemeClr val="bg1"/>
        </a:solidFill>
      </dgm:spPr>
    </dgm:pt>
    <dgm:pt modelId="{19225328-FEEF-488B-ADF6-449F4301FD2C}" type="pres">
      <dgm:prSet presAssocID="{A5B598B9-A2BF-4AE2-AB9D-BBFEEB4A7532}" presName="textBox1" presStyleLbl="revTx" presStyleIdx="0" presStyleCnt="1" custScaleX="179085" custLinFactNeighborX="11997" custLinFactNeighborY="-43255">
        <dgm:presLayoutVars>
          <dgm:bulletEnabled val="1"/>
        </dgm:presLayoutVars>
      </dgm:prSet>
      <dgm:spPr/>
    </dgm:pt>
  </dgm:ptLst>
  <dgm:cxnLst>
    <dgm:cxn modelId="{140FA654-8F74-42EB-8839-5516A3E360B2}" type="presOf" srcId="{A5B598B9-A2BF-4AE2-AB9D-BBFEEB4A7532}" destId="{19225328-FEEF-488B-ADF6-449F4301FD2C}" srcOrd="0" destOrd="0" presId="urn:microsoft.com/office/officeart/2005/8/layout/arrow2"/>
    <dgm:cxn modelId="{7B10937F-2173-4289-8149-0C36DABECCA7}" srcId="{29E969CC-862A-4F43-96FD-E57C37913C2E}" destId="{A5B598B9-A2BF-4AE2-AB9D-BBFEEB4A7532}" srcOrd="0" destOrd="0" parTransId="{0E4D9787-C603-48BF-8F91-542355BB55A7}" sibTransId="{483AF29C-99B5-4202-8013-F064CC70ACB0}"/>
    <dgm:cxn modelId="{BD5405D1-AC75-44FB-9773-4C882D65A0D1}" type="presOf" srcId="{29E969CC-862A-4F43-96FD-E57C37913C2E}" destId="{28C765CF-4DA0-4E9E-8EFF-323C489989B7}" srcOrd="0" destOrd="0" presId="urn:microsoft.com/office/officeart/2005/8/layout/arrow2"/>
    <dgm:cxn modelId="{8AAB338D-D847-40D2-B3B4-F482C3AF127A}" type="presParOf" srcId="{28C765CF-4DA0-4E9E-8EFF-323C489989B7}" destId="{3EE9F6AC-77E1-47F9-8A88-725A171040FB}" srcOrd="0" destOrd="0" presId="urn:microsoft.com/office/officeart/2005/8/layout/arrow2"/>
    <dgm:cxn modelId="{5A51BF13-8BEF-470A-9A55-E5A8C76CB062}" type="presParOf" srcId="{28C765CF-4DA0-4E9E-8EFF-323C489989B7}" destId="{A895591E-6418-4033-8F01-8E61FECBA7AA}" srcOrd="1" destOrd="0" presId="urn:microsoft.com/office/officeart/2005/8/layout/arrow2"/>
    <dgm:cxn modelId="{E63144B0-EC89-4E6A-BD19-28568AB945C7}" type="presParOf" srcId="{A895591E-6418-4033-8F01-8E61FECBA7AA}" destId="{3458C4D9-074A-4F57-A01A-D12D6757C4E1}" srcOrd="0" destOrd="0" presId="urn:microsoft.com/office/officeart/2005/8/layout/arrow2"/>
    <dgm:cxn modelId="{925CFA2F-1367-4D3F-8701-D8C0EA2386AB}" type="presParOf" srcId="{A895591E-6418-4033-8F01-8E61FECBA7AA}" destId="{19225328-FEEF-488B-ADF6-449F4301FD2C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1CA14-362E-4153-BD72-1D56687366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F1B208C-28D5-4748-A3D4-B6825D0A50F7}">
      <dgm:prSet phldrT="[Texto]" custT="1"/>
      <dgm:spPr>
        <a:solidFill>
          <a:srgbClr val="074FB0"/>
        </a:solidFill>
      </dgm:spPr>
      <dgm:t>
        <a:bodyPr/>
        <a:lstStyle/>
        <a:p>
          <a:pPr>
            <a:buNone/>
          </a:pPr>
          <a:r>
            <a:rPr lang="en-GB" sz="1800" dirty="0">
              <a:solidFill>
                <a:schemeClr val="bg1"/>
              </a:solidFill>
            </a:rPr>
            <a:t>How to obtain EA relevant information from the runtime behaviour of cloud based environments?</a:t>
          </a:r>
          <a:endParaRPr lang="de-DE" sz="1800" dirty="0">
            <a:solidFill>
              <a:schemeClr val="bg1"/>
            </a:solidFill>
          </a:endParaRPr>
        </a:p>
      </dgm:t>
    </dgm:pt>
    <dgm:pt modelId="{F05D06E1-27E9-49A5-A005-375DC85CDEE8}" type="parTrans" cxnId="{724DABDF-78CE-4B2C-B0DB-24D2C9C9052B}">
      <dgm:prSet/>
      <dgm:spPr/>
      <dgm:t>
        <a:bodyPr/>
        <a:lstStyle/>
        <a:p>
          <a:endParaRPr lang="de-DE" sz="1800">
            <a:solidFill>
              <a:schemeClr val="bg1"/>
            </a:solidFill>
          </a:endParaRPr>
        </a:p>
      </dgm:t>
    </dgm:pt>
    <dgm:pt modelId="{917768DF-7875-4D6F-B343-C8108CCDB97B}" type="sibTrans" cxnId="{724DABDF-78CE-4B2C-B0DB-24D2C9C9052B}">
      <dgm:prSet/>
      <dgm:spPr>
        <a:solidFill>
          <a:schemeClr val="accent4"/>
        </a:solidFill>
        <a:ln>
          <a:solidFill>
            <a:srgbClr val="003359"/>
          </a:solidFill>
        </a:ln>
      </dgm:spPr>
      <dgm:t>
        <a:bodyPr/>
        <a:lstStyle/>
        <a:p>
          <a:endParaRPr lang="de-DE" sz="1800">
            <a:solidFill>
              <a:schemeClr val="bg1"/>
            </a:solidFill>
          </a:endParaRPr>
        </a:p>
      </dgm:t>
    </dgm:pt>
    <dgm:pt modelId="{9DCAF62F-EB45-4629-93FA-2E8ACACA95E3}">
      <dgm:prSet phldrT="[Texto]" custT="1"/>
      <dgm:spPr>
        <a:solidFill>
          <a:srgbClr val="074FB0"/>
        </a:solidFill>
      </dgm:spPr>
      <dgm:t>
        <a:bodyPr/>
        <a:lstStyle/>
        <a:p>
          <a:pPr>
            <a:buFontTx/>
            <a:buNone/>
          </a:pPr>
          <a:r>
            <a:rPr lang="en-GB" sz="1800" dirty="0">
              <a:solidFill>
                <a:schemeClr val="bg1"/>
              </a:solidFill>
            </a:rPr>
            <a:t>How to assign the application landscape to business domains?</a:t>
          </a:r>
          <a:endParaRPr lang="de-DE" sz="1800" dirty="0">
            <a:solidFill>
              <a:schemeClr val="bg1"/>
            </a:solidFill>
          </a:endParaRPr>
        </a:p>
      </dgm:t>
    </dgm:pt>
    <dgm:pt modelId="{320A0CB1-2269-4E4E-93E8-44D9B46215B7}" type="parTrans" cxnId="{2BE5279B-C723-4534-BC5F-530445D2FDE1}">
      <dgm:prSet/>
      <dgm:spPr/>
      <dgm:t>
        <a:bodyPr/>
        <a:lstStyle/>
        <a:p>
          <a:endParaRPr lang="de-DE" sz="1800">
            <a:solidFill>
              <a:schemeClr val="bg1"/>
            </a:solidFill>
          </a:endParaRPr>
        </a:p>
      </dgm:t>
    </dgm:pt>
    <dgm:pt modelId="{6D2A45BD-40F4-4CF2-95C1-C25D9F7546A3}" type="sibTrans" cxnId="{2BE5279B-C723-4534-BC5F-530445D2FDE1}">
      <dgm:prSet/>
      <dgm:spPr/>
      <dgm:t>
        <a:bodyPr/>
        <a:lstStyle/>
        <a:p>
          <a:endParaRPr lang="de-DE" sz="1800">
            <a:solidFill>
              <a:schemeClr val="bg1"/>
            </a:solidFill>
          </a:endParaRPr>
        </a:p>
      </dgm:t>
    </dgm:pt>
    <dgm:pt modelId="{039D2C63-BA2B-4CA5-B99C-50624DACD559}">
      <dgm:prSet phldrT="[Texto]" custT="1"/>
      <dgm:spPr>
        <a:solidFill>
          <a:srgbClr val="074FB0"/>
        </a:solidFill>
      </dgm:spPr>
      <dgm:t>
        <a:bodyPr/>
        <a:lstStyle/>
        <a:p>
          <a:pPr>
            <a:buNone/>
          </a:pPr>
          <a:r>
            <a:rPr lang="en-GB" sz="1800" dirty="0">
              <a:solidFill>
                <a:schemeClr val="bg1"/>
              </a:solidFill>
            </a:rPr>
            <a:t>How to automate the assignment process with an integrated toolchain?</a:t>
          </a:r>
        </a:p>
      </dgm:t>
    </dgm:pt>
    <dgm:pt modelId="{F79E0703-962C-4D3A-9902-C8C68B9B1681}" type="parTrans" cxnId="{10851E95-F478-4572-BCF9-5731D3C88AF4}">
      <dgm:prSet/>
      <dgm:spPr/>
      <dgm:t>
        <a:bodyPr/>
        <a:lstStyle/>
        <a:p>
          <a:endParaRPr lang="de-DE" sz="1800">
            <a:solidFill>
              <a:schemeClr val="bg1"/>
            </a:solidFill>
          </a:endParaRPr>
        </a:p>
      </dgm:t>
    </dgm:pt>
    <dgm:pt modelId="{7A080B99-4A7D-4940-8879-22C3A2F48CCF}" type="sibTrans" cxnId="{10851E95-F478-4572-BCF9-5731D3C88AF4}">
      <dgm:prSet/>
      <dgm:spPr/>
      <dgm:t>
        <a:bodyPr/>
        <a:lstStyle/>
        <a:p>
          <a:endParaRPr lang="de-DE" sz="1800">
            <a:solidFill>
              <a:schemeClr val="bg1"/>
            </a:solidFill>
          </a:endParaRPr>
        </a:p>
      </dgm:t>
    </dgm:pt>
    <dgm:pt modelId="{8BECE61A-6ED5-4C57-A43F-CFD0389462B5}">
      <dgm:prSet phldrT="[Texto]" custT="1"/>
      <dgm:spPr>
        <a:solidFill>
          <a:srgbClr val="074FB0"/>
        </a:solidFill>
      </dgm:spPr>
      <dgm:t>
        <a:bodyPr/>
        <a:lstStyle/>
        <a:p>
          <a:pPr>
            <a:buNone/>
          </a:pPr>
          <a:r>
            <a:rPr lang="en-GB" sz="1800" dirty="0">
              <a:solidFill>
                <a:schemeClr val="bg1"/>
              </a:solidFill>
            </a:rPr>
            <a:t>How does a prototype implementation of the automated documentation process of cloud applications look like?</a:t>
          </a:r>
        </a:p>
      </dgm:t>
    </dgm:pt>
    <dgm:pt modelId="{E7AD8857-C566-4291-9A7B-217AB7185F54}" type="parTrans" cxnId="{419A364A-D8BB-474E-B6F9-343857A3EEE8}">
      <dgm:prSet/>
      <dgm:spPr/>
      <dgm:t>
        <a:bodyPr/>
        <a:lstStyle/>
        <a:p>
          <a:endParaRPr lang="de-DE" sz="1800">
            <a:solidFill>
              <a:schemeClr val="bg1"/>
            </a:solidFill>
          </a:endParaRPr>
        </a:p>
      </dgm:t>
    </dgm:pt>
    <dgm:pt modelId="{7D9F09AA-2978-4E2C-B364-83819F1587F5}" type="sibTrans" cxnId="{419A364A-D8BB-474E-B6F9-343857A3EEE8}">
      <dgm:prSet/>
      <dgm:spPr/>
      <dgm:t>
        <a:bodyPr/>
        <a:lstStyle/>
        <a:p>
          <a:endParaRPr lang="de-DE" sz="1800">
            <a:solidFill>
              <a:schemeClr val="bg1"/>
            </a:solidFill>
          </a:endParaRPr>
        </a:p>
      </dgm:t>
    </dgm:pt>
    <dgm:pt modelId="{72CE705C-4AB6-4139-A429-54CF2528BE0D}" type="pres">
      <dgm:prSet presAssocID="{20F1CA14-362E-4153-BD72-1D56687366C2}" presName="Name0" presStyleCnt="0">
        <dgm:presLayoutVars>
          <dgm:chMax val="7"/>
          <dgm:chPref val="7"/>
          <dgm:dir/>
        </dgm:presLayoutVars>
      </dgm:prSet>
      <dgm:spPr/>
    </dgm:pt>
    <dgm:pt modelId="{23B1DB14-F094-4CC6-BEE5-571013264A83}" type="pres">
      <dgm:prSet presAssocID="{20F1CA14-362E-4153-BD72-1D56687366C2}" presName="Name1" presStyleCnt="0"/>
      <dgm:spPr/>
    </dgm:pt>
    <dgm:pt modelId="{1D4F0626-761D-4733-8E30-E7280A070346}" type="pres">
      <dgm:prSet presAssocID="{20F1CA14-362E-4153-BD72-1D56687366C2}" presName="cycle" presStyleCnt="0"/>
      <dgm:spPr/>
    </dgm:pt>
    <dgm:pt modelId="{141762A0-8644-45E1-A5E8-0DCC5D6FEA8C}" type="pres">
      <dgm:prSet presAssocID="{20F1CA14-362E-4153-BD72-1D56687366C2}" presName="srcNode" presStyleLbl="node1" presStyleIdx="0" presStyleCnt="4"/>
      <dgm:spPr/>
    </dgm:pt>
    <dgm:pt modelId="{E940554C-F12E-477B-A901-8FFB6BDE1334}" type="pres">
      <dgm:prSet presAssocID="{20F1CA14-362E-4153-BD72-1D56687366C2}" presName="conn" presStyleLbl="parChTrans1D2" presStyleIdx="0" presStyleCnt="1"/>
      <dgm:spPr/>
    </dgm:pt>
    <dgm:pt modelId="{1BE3FC03-8CC2-4C63-ACDF-CBB3DB37951A}" type="pres">
      <dgm:prSet presAssocID="{20F1CA14-362E-4153-BD72-1D56687366C2}" presName="extraNode" presStyleLbl="node1" presStyleIdx="0" presStyleCnt="4"/>
      <dgm:spPr/>
    </dgm:pt>
    <dgm:pt modelId="{D4EF09DB-CD98-4457-8530-130323522DD9}" type="pres">
      <dgm:prSet presAssocID="{20F1CA14-362E-4153-BD72-1D56687366C2}" presName="dstNode" presStyleLbl="node1" presStyleIdx="0" presStyleCnt="4"/>
      <dgm:spPr/>
    </dgm:pt>
    <dgm:pt modelId="{20811E7D-225F-4427-8064-B2C9626BA4BC}" type="pres">
      <dgm:prSet presAssocID="{4F1B208C-28D5-4748-A3D4-B6825D0A50F7}" presName="text_1" presStyleLbl="node1" presStyleIdx="0" presStyleCnt="4">
        <dgm:presLayoutVars>
          <dgm:bulletEnabled val="1"/>
        </dgm:presLayoutVars>
      </dgm:prSet>
      <dgm:spPr/>
    </dgm:pt>
    <dgm:pt modelId="{01D13778-3DBA-4B77-B89E-DBE860304169}" type="pres">
      <dgm:prSet presAssocID="{4F1B208C-28D5-4748-A3D4-B6825D0A50F7}" presName="accent_1" presStyleCnt="0"/>
      <dgm:spPr/>
    </dgm:pt>
    <dgm:pt modelId="{84EFCB02-5A6F-468C-8E42-0EF859F3B298}" type="pres">
      <dgm:prSet presAssocID="{4F1B208C-28D5-4748-A3D4-B6825D0A50F7}" presName="accentRepeatNode" presStyleLbl="solidFgAcc1" presStyleIdx="0" presStyleCnt="4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</dgm:pt>
    <dgm:pt modelId="{080F8922-B682-4969-AACF-174CAD42A89F}" type="pres">
      <dgm:prSet presAssocID="{9DCAF62F-EB45-4629-93FA-2E8ACACA95E3}" presName="text_2" presStyleLbl="node1" presStyleIdx="1" presStyleCnt="4">
        <dgm:presLayoutVars>
          <dgm:bulletEnabled val="1"/>
        </dgm:presLayoutVars>
      </dgm:prSet>
      <dgm:spPr/>
    </dgm:pt>
    <dgm:pt modelId="{009E8B10-BC26-4E86-AC11-DC59BEB66820}" type="pres">
      <dgm:prSet presAssocID="{9DCAF62F-EB45-4629-93FA-2E8ACACA95E3}" presName="accent_2" presStyleCnt="0"/>
      <dgm:spPr/>
    </dgm:pt>
    <dgm:pt modelId="{2AA13D28-CCB0-425D-9910-9B15EFAE0321}" type="pres">
      <dgm:prSet presAssocID="{9DCAF62F-EB45-4629-93FA-2E8ACACA95E3}" presName="accentRepeatNode" presStyleLbl="solidFgAcc1" presStyleIdx="1" presStyleCnt="4"/>
      <dgm:spPr>
        <a:solidFill>
          <a:schemeClr val="accent4"/>
        </a:solidFill>
        <a:ln>
          <a:solidFill>
            <a:srgbClr val="003359"/>
          </a:solidFill>
        </a:ln>
      </dgm:spPr>
    </dgm:pt>
    <dgm:pt modelId="{5518F707-0673-4043-B354-D2D674EB86E9}" type="pres">
      <dgm:prSet presAssocID="{039D2C63-BA2B-4CA5-B99C-50624DACD559}" presName="text_3" presStyleLbl="node1" presStyleIdx="2" presStyleCnt="4">
        <dgm:presLayoutVars>
          <dgm:bulletEnabled val="1"/>
        </dgm:presLayoutVars>
      </dgm:prSet>
      <dgm:spPr/>
    </dgm:pt>
    <dgm:pt modelId="{E0166165-7EC7-4A54-B141-769AD951A7C3}" type="pres">
      <dgm:prSet presAssocID="{039D2C63-BA2B-4CA5-B99C-50624DACD559}" presName="accent_3" presStyleCnt="0"/>
      <dgm:spPr/>
    </dgm:pt>
    <dgm:pt modelId="{FCED265B-2BFC-4BA0-9249-C5C6BC445CB5}" type="pres">
      <dgm:prSet presAssocID="{039D2C63-BA2B-4CA5-B99C-50624DACD559}" presName="accentRepeatNode" presStyleLbl="solidFgAcc1" presStyleIdx="2" presStyleCnt="4"/>
      <dgm:spPr>
        <a:solidFill>
          <a:schemeClr val="accent4"/>
        </a:solidFill>
        <a:ln>
          <a:solidFill>
            <a:srgbClr val="003359"/>
          </a:solidFill>
        </a:ln>
      </dgm:spPr>
    </dgm:pt>
    <dgm:pt modelId="{203C8CEF-BD7C-4E63-A62F-7A9AFF220E3E}" type="pres">
      <dgm:prSet presAssocID="{8BECE61A-6ED5-4C57-A43F-CFD0389462B5}" presName="text_4" presStyleLbl="node1" presStyleIdx="3" presStyleCnt="4">
        <dgm:presLayoutVars>
          <dgm:bulletEnabled val="1"/>
        </dgm:presLayoutVars>
      </dgm:prSet>
      <dgm:spPr/>
    </dgm:pt>
    <dgm:pt modelId="{F0B233D5-B624-4E58-8BA8-E2193CAD5766}" type="pres">
      <dgm:prSet presAssocID="{8BECE61A-6ED5-4C57-A43F-CFD0389462B5}" presName="accent_4" presStyleCnt="0"/>
      <dgm:spPr/>
    </dgm:pt>
    <dgm:pt modelId="{E5CD88E9-F423-4E87-9A64-9BF325B040B1}" type="pres">
      <dgm:prSet presAssocID="{8BECE61A-6ED5-4C57-A43F-CFD0389462B5}" presName="accentRepeatNode" presStyleLbl="solidFgAcc1" presStyleIdx="3" presStyleCnt="4"/>
      <dgm:spPr>
        <a:solidFill>
          <a:schemeClr val="accent4"/>
        </a:solidFill>
        <a:ln>
          <a:solidFill>
            <a:srgbClr val="003359"/>
          </a:solidFill>
        </a:ln>
      </dgm:spPr>
    </dgm:pt>
  </dgm:ptLst>
  <dgm:cxnLst>
    <dgm:cxn modelId="{CD104C2D-159A-436E-AD9D-35881BD7FF7E}" type="presOf" srcId="{039D2C63-BA2B-4CA5-B99C-50624DACD559}" destId="{5518F707-0673-4043-B354-D2D674EB86E9}" srcOrd="0" destOrd="0" presId="urn:microsoft.com/office/officeart/2008/layout/VerticalCurvedList"/>
    <dgm:cxn modelId="{419A364A-D8BB-474E-B6F9-343857A3EEE8}" srcId="{20F1CA14-362E-4153-BD72-1D56687366C2}" destId="{8BECE61A-6ED5-4C57-A43F-CFD0389462B5}" srcOrd="3" destOrd="0" parTransId="{E7AD8857-C566-4291-9A7B-217AB7185F54}" sibTransId="{7D9F09AA-2978-4E2C-B364-83819F1587F5}"/>
    <dgm:cxn modelId="{DCDCAA6C-6404-48FD-BDF8-B545F7732F3F}" type="presOf" srcId="{8BECE61A-6ED5-4C57-A43F-CFD0389462B5}" destId="{203C8CEF-BD7C-4E63-A62F-7A9AFF220E3E}" srcOrd="0" destOrd="0" presId="urn:microsoft.com/office/officeart/2008/layout/VerticalCurvedList"/>
    <dgm:cxn modelId="{CA091A8D-3E35-4DF0-B4AC-5843A681E011}" type="presOf" srcId="{20F1CA14-362E-4153-BD72-1D56687366C2}" destId="{72CE705C-4AB6-4139-A429-54CF2528BE0D}" srcOrd="0" destOrd="0" presId="urn:microsoft.com/office/officeart/2008/layout/VerticalCurvedList"/>
    <dgm:cxn modelId="{10851E95-F478-4572-BCF9-5731D3C88AF4}" srcId="{20F1CA14-362E-4153-BD72-1D56687366C2}" destId="{039D2C63-BA2B-4CA5-B99C-50624DACD559}" srcOrd="2" destOrd="0" parTransId="{F79E0703-962C-4D3A-9902-C8C68B9B1681}" sibTransId="{7A080B99-4A7D-4940-8879-22C3A2F48CCF}"/>
    <dgm:cxn modelId="{2BE5279B-C723-4534-BC5F-530445D2FDE1}" srcId="{20F1CA14-362E-4153-BD72-1D56687366C2}" destId="{9DCAF62F-EB45-4629-93FA-2E8ACACA95E3}" srcOrd="1" destOrd="0" parTransId="{320A0CB1-2269-4E4E-93E8-44D9B46215B7}" sibTransId="{6D2A45BD-40F4-4CF2-95C1-C25D9F7546A3}"/>
    <dgm:cxn modelId="{807971BC-81BA-4F62-9043-CF146FDF8960}" type="presOf" srcId="{9DCAF62F-EB45-4629-93FA-2E8ACACA95E3}" destId="{080F8922-B682-4969-AACF-174CAD42A89F}" srcOrd="0" destOrd="0" presId="urn:microsoft.com/office/officeart/2008/layout/VerticalCurvedList"/>
    <dgm:cxn modelId="{DE7CA1CE-E8D1-456E-89BB-72703E464047}" type="presOf" srcId="{917768DF-7875-4D6F-B343-C8108CCDB97B}" destId="{E940554C-F12E-477B-A901-8FFB6BDE1334}" srcOrd="0" destOrd="0" presId="urn:microsoft.com/office/officeart/2008/layout/VerticalCurvedList"/>
    <dgm:cxn modelId="{724DABDF-78CE-4B2C-B0DB-24D2C9C9052B}" srcId="{20F1CA14-362E-4153-BD72-1D56687366C2}" destId="{4F1B208C-28D5-4748-A3D4-B6825D0A50F7}" srcOrd="0" destOrd="0" parTransId="{F05D06E1-27E9-49A5-A005-375DC85CDEE8}" sibTransId="{917768DF-7875-4D6F-B343-C8108CCDB97B}"/>
    <dgm:cxn modelId="{9AE888FA-3B9F-4CE2-BB69-CD27EEF713F0}" type="presOf" srcId="{4F1B208C-28D5-4748-A3D4-B6825D0A50F7}" destId="{20811E7D-225F-4427-8064-B2C9626BA4BC}" srcOrd="0" destOrd="0" presId="urn:microsoft.com/office/officeart/2008/layout/VerticalCurvedList"/>
    <dgm:cxn modelId="{D8DA7F9E-F44C-42AE-899A-B810D28F79D9}" type="presParOf" srcId="{72CE705C-4AB6-4139-A429-54CF2528BE0D}" destId="{23B1DB14-F094-4CC6-BEE5-571013264A83}" srcOrd="0" destOrd="0" presId="urn:microsoft.com/office/officeart/2008/layout/VerticalCurvedList"/>
    <dgm:cxn modelId="{42BD9580-ED1F-4295-81A0-4982041B46D5}" type="presParOf" srcId="{23B1DB14-F094-4CC6-BEE5-571013264A83}" destId="{1D4F0626-761D-4733-8E30-E7280A070346}" srcOrd="0" destOrd="0" presId="urn:microsoft.com/office/officeart/2008/layout/VerticalCurvedList"/>
    <dgm:cxn modelId="{A2660613-6045-40EE-91A6-4B88986312B6}" type="presParOf" srcId="{1D4F0626-761D-4733-8E30-E7280A070346}" destId="{141762A0-8644-45E1-A5E8-0DCC5D6FEA8C}" srcOrd="0" destOrd="0" presId="urn:microsoft.com/office/officeart/2008/layout/VerticalCurvedList"/>
    <dgm:cxn modelId="{E9804D1A-D9D4-40CE-88DC-3A57E0058788}" type="presParOf" srcId="{1D4F0626-761D-4733-8E30-E7280A070346}" destId="{E940554C-F12E-477B-A901-8FFB6BDE1334}" srcOrd="1" destOrd="0" presId="urn:microsoft.com/office/officeart/2008/layout/VerticalCurvedList"/>
    <dgm:cxn modelId="{D588D7F7-ABE1-44A0-9D7A-9E8C675B9318}" type="presParOf" srcId="{1D4F0626-761D-4733-8E30-E7280A070346}" destId="{1BE3FC03-8CC2-4C63-ACDF-CBB3DB37951A}" srcOrd="2" destOrd="0" presId="urn:microsoft.com/office/officeart/2008/layout/VerticalCurvedList"/>
    <dgm:cxn modelId="{4EA7C800-2708-40A4-AE5D-5BCFFF89F209}" type="presParOf" srcId="{1D4F0626-761D-4733-8E30-E7280A070346}" destId="{D4EF09DB-CD98-4457-8530-130323522DD9}" srcOrd="3" destOrd="0" presId="urn:microsoft.com/office/officeart/2008/layout/VerticalCurvedList"/>
    <dgm:cxn modelId="{24EA426D-488F-4700-BB9E-872882EF5521}" type="presParOf" srcId="{23B1DB14-F094-4CC6-BEE5-571013264A83}" destId="{20811E7D-225F-4427-8064-B2C9626BA4BC}" srcOrd="1" destOrd="0" presId="urn:microsoft.com/office/officeart/2008/layout/VerticalCurvedList"/>
    <dgm:cxn modelId="{60081019-1B32-4B19-91D6-62A997607157}" type="presParOf" srcId="{23B1DB14-F094-4CC6-BEE5-571013264A83}" destId="{01D13778-3DBA-4B77-B89E-DBE860304169}" srcOrd="2" destOrd="0" presId="urn:microsoft.com/office/officeart/2008/layout/VerticalCurvedList"/>
    <dgm:cxn modelId="{E5CEE460-7024-4F3E-8701-321723E396F8}" type="presParOf" srcId="{01D13778-3DBA-4B77-B89E-DBE860304169}" destId="{84EFCB02-5A6F-468C-8E42-0EF859F3B298}" srcOrd="0" destOrd="0" presId="urn:microsoft.com/office/officeart/2008/layout/VerticalCurvedList"/>
    <dgm:cxn modelId="{D6F14D5C-D654-42F5-82CB-FF857540670D}" type="presParOf" srcId="{23B1DB14-F094-4CC6-BEE5-571013264A83}" destId="{080F8922-B682-4969-AACF-174CAD42A89F}" srcOrd="3" destOrd="0" presId="urn:microsoft.com/office/officeart/2008/layout/VerticalCurvedList"/>
    <dgm:cxn modelId="{51A891EB-A2A7-4BDA-8908-30DC09B78F8E}" type="presParOf" srcId="{23B1DB14-F094-4CC6-BEE5-571013264A83}" destId="{009E8B10-BC26-4E86-AC11-DC59BEB66820}" srcOrd="4" destOrd="0" presId="urn:microsoft.com/office/officeart/2008/layout/VerticalCurvedList"/>
    <dgm:cxn modelId="{43B3A6C1-2893-42B8-AAF6-F5A4F087AE6A}" type="presParOf" srcId="{009E8B10-BC26-4E86-AC11-DC59BEB66820}" destId="{2AA13D28-CCB0-425D-9910-9B15EFAE0321}" srcOrd="0" destOrd="0" presId="urn:microsoft.com/office/officeart/2008/layout/VerticalCurvedList"/>
    <dgm:cxn modelId="{4552426E-5CAA-483B-8BD8-EBC7347F2C1F}" type="presParOf" srcId="{23B1DB14-F094-4CC6-BEE5-571013264A83}" destId="{5518F707-0673-4043-B354-D2D674EB86E9}" srcOrd="5" destOrd="0" presId="urn:microsoft.com/office/officeart/2008/layout/VerticalCurvedList"/>
    <dgm:cxn modelId="{2DD86FEB-CC7E-4986-A2C5-4AF952AF8F07}" type="presParOf" srcId="{23B1DB14-F094-4CC6-BEE5-571013264A83}" destId="{E0166165-7EC7-4A54-B141-769AD951A7C3}" srcOrd="6" destOrd="0" presId="urn:microsoft.com/office/officeart/2008/layout/VerticalCurvedList"/>
    <dgm:cxn modelId="{893D6397-11E0-4051-8153-45A6089FF772}" type="presParOf" srcId="{E0166165-7EC7-4A54-B141-769AD951A7C3}" destId="{FCED265B-2BFC-4BA0-9249-C5C6BC445CB5}" srcOrd="0" destOrd="0" presId="urn:microsoft.com/office/officeart/2008/layout/VerticalCurvedList"/>
    <dgm:cxn modelId="{1040EA29-4FCB-4B01-BCA1-4B898C4AFE07}" type="presParOf" srcId="{23B1DB14-F094-4CC6-BEE5-571013264A83}" destId="{203C8CEF-BD7C-4E63-A62F-7A9AFF220E3E}" srcOrd="7" destOrd="0" presId="urn:microsoft.com/office/officeart/2008/layout/VerticalCurvedList"/>
    <dgm:cxn modelId="{40D6B865-CC8D-4357-ACD8-43B0B67077D4}" type="presParOf" srcId="{23B1DB14-F094-4CC6-BEE5-571013264A83}" destId="{F0B233D5-B624-4E58-8BA8-E2193CAD5766}" srcOrd="8" destOrd="0" presId="urn:microsoft.com/office/officeart/2008/layout/VerticalCurvedList"/>
    <dgm:cxn modelId="{69EE0CBC-99DD-4738-8799-23E71B4386F6}" type="presParOf" srcId="{F0B233D5-B624-4E58-8BA8-E2193CAD5766}" destId="{E5CD88E9-F423-4E87-9A64-9BF325B040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A84C4-9E8D-4230-9226-AADBF4F7DD38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DC5156D6-A50C-4B2F-890E-E9312BC64608}">
      <dgm:prSet phldrT="[Texto]" custT="1"/>
      <dgm:spPr>
        <a:solidFill>
          <a:srgbClr val="074FB0"/>
        </a:solidFill>
      </dgm:spPr>
      <dgm:t>
        <a:bodyPr/>
        <a:lstStyle/>
        <a:p>
          <a:r>
            <a:rPr lang="es-ES" sz="1400" dirty="0"/>
            <a:t>Monitor</a:t>
          </a:r>
        </a:p>
      </dgm:t>
    </dgm:pt>
    <dgm:pt modelId="{59D9BA20-2935-4367-926A-3B3FCE7E692F}" type="parTrans" cxnId="{C5675D31-69C7-4AB4-AC37-B76FAA516961}">
      <dgm:prSet/>
      <dgm:spPr/>
      <dgm:t>
        <a:bodyPr/>
        <a:lstStyle/>
        <a:p>
          <a:endParaRPr lang="es-ES" sz="1400"/>
        </a:p>
      </dgm:t>
    </dgm:pt>
    <dgm:pt modelId="{C493AEF5-7134-4188-8815-5286F88F17C5}" type="sibTrans" cxnId="{C5675D31-69C7-4AB4-AC37-B76FAA516961}">
      <dgm:prSet/>
      <dgm:spPr/>
      <dgm:t>
        <a:bodyPr/>
        <a:lstStyle/>
        <a:p>
          <a:endParaRPr lang="es-ES" sz="1400"/>
        </a:p>
      </dgm:t>
    </dgm:pt>
    <dgm:pt modelId="{6DC4A524-233A-48BA-BFA0-8897386FA587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Analyse</a:t>
          </a:r>
        </a:p>
      </dgm:t>
    </dgm:pt>
    <dgm:pt modelId="{151018C4-4705-48FB-A619-980EFA4AC87A}" type="parTrans" cxnId="{7DAEF20F-BF81-4929-9A52-2EE880710CAC}">
      <dgm:prSet/>
      <dgm:spPr/>
      <dgm:t>
        <a:bodyPr/>
        <a:lstStyle/>
        <a:p>
          <a:endParaRPr lang="es-ES" sz="1400"/>
        </a:p>
      </dgm:t>
    </dgm:pt>
    <dgm:pt modelId="{B8A7E0F8-0E6F-4D53-AEB5-E8C9552E375F}" type="sibTrans" cxnId="{7DAEF20F-BF81-4929-9A52-2EE880710CAC}">
      <dgm:prSet/>
      <dgm:spPr/>
      <dgm:t>
        <a:bodyPr/>
        <a:lstStyle/>
        <a:p>
          <a:endParaRPr lang="es-ES" sz="1400"/>
        </a:p>
      </dgm:t>
    </dgm:pt>
    <dgm:pt modelId="{9A84BB82-BFC5-4C53-A54F-D455AF3BC22C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Document</a:t>
          </a:r>
        </a:p>
      </dgm:t>
    </dgm:pt>
    <dgm:pt modelId="{8D3DB950-354E-4C60-8A66-C0D026128BBA}" type="sibTrans" cxnId="{9E5251D6-3A97-4ABA-BE48-2B70E2E2103E}">
      <dgm:prSet/>
      <dgm:spPr/>
      <dgm:t>
        <a:bodyPr/>
        <a:lstStyle/>
        <a:p>
          <a:endParaRPr lang="es-ES" sz="1400"/>
        </a:p>
      </dgm:t>
    </dgm:pt>
    <dgm:pt modelId="{E7C38A5B-CE3A-4B8A-877A-6469FCA3C611}" type="parTrans" cxnId="{9E5251D6-3A97-4ABA-BE48-2B70E2E2103E}">
      <dgm:prSet/>
      <dgm:spPr/>
      <dgm:t>
        <a:bodyPr/>
        <a:lstStyle/>
        <a:p>
          <a:endParaRPr lang="es-ES" sz="1400"/>
        </a:p>
      </dgm:t>
    </dgm:pt>
    <dgm:pt modelId="{34E48CCA-B1FE-4709-996B-DCB8A429530D}" type="pres">
      <dgm:prSet presAssocID="{698A84C4-9E8D-4230-9226-AADBF4F7DD38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2E30AF-0D66-4C96-BDD9-6F5BF95C325B}" type="pres">
      <dgm:prSet presAssocID="{DC5156D6-A50C-4B2F-890E-E9312BC6460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DF618F6-C511-4B42-B073-48538D6061B2}" type="pres">
      <dgm:prSet presAssocID="{C493AEF5-7134-4188-8815-5286F88F17C5}" presName="parTxOnlySpace" presStyleCnt="0"/>
      <dgm:spPr/>
    </dgm:pt>
    <dgm:pt modelId="{34C957DF-723D-4ABF-8324-0DDA07A28EA5}" type="pres">
      <dgm:prSet presAssocID="{9A84BB82-BFC5-4C53-A54F-D455AF3BC22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1722011-BD31-44FA-B770-878C7243B1A7}" type="pres">
      <dgm:prSet presAssocID="{8D3DB950-354E-4C60-8A66-C0D026128BBA}" presName="parTxOnlySpace" presStyleCnt="0"/>
      <dgm:spPr/>
    </dgm:pt>
    <dgm:pt modelId="{0A9E30C6-D4F9-4968-94A8-0EC2C3958B89}" type="pres">
      <dgm:prSet presAssocID="{6DC4A524-233A-48BA-BFA0-8897386FA58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DAEF20F-BF81-4929-9A52-2EE880710CAC}" srcId="{698A84C4-9E8D-4230-9226-AADBF4F7DD38}" destId="{6DC4A524-233A-48BA-BFA0-8897386FA587}" srcOrd="2" destOrd="0" parTransId="{151018C4-4705-48FB-A619-980EFA4AC87A}" sibTransId="{B8A7E0F8-0E6F-4D53-AEB5-E8C9552E375F}"/>
    <dgm:cxn modelId="{F934A924-3DA5-424B-A902-82A4134ED20F}" type="presOf" srcId="{698A84C4-9E8D-4230-9226-AADBF4F7DD38}" destId="{34E48CCA-B1FE-4709-996B-DCB8A429530D}" srcOrd="0" destOrd="0" presId="urn:microsoft.com/office/officeart/2005/8/layout/chevron1"/>
    <dgm:cxn modelId="{C5675D31-69C7-4AB4-AC37-B76FAA516961}" srcId="{698A84C4-9E8D-4230-9226-AADBF4F7DD38}" destId="{DC5156D6-A50C-4B2F-890E-E9312BC64608}" srcOrd="0" destOrd="0" parTransId="{59D9BA20-2935-4367-926A-3B3FCE7E692F}" sibTransId="{C493AEF5-7134-4188-8815-5286F88F17C5}"/>
    <dgm:cxn modelId="{430FDE3B-9F70-4783-8D98-71EFDA8651FF}" type="presOf" srcId="{6DC4A524-233A-48BA-BFA0-8897386FA587}" destId="{0A9E30C6-D4F9-4968-94A8-0EC2C3958B89}" srcOrd="0" destOrd="0" presId="urn:microsoft.com/office/officeart/2005/8/layout/chevron1"/>
    <dgm:cxn modelId="{473223B6-261D-43A6-8815-4B6D33E4EF1E}" type="presOf" srcId="{9A84BB82-BFC5-4C53-A54F-D455AF3BC22C}" destId="{34C957DF-723D-4ABF-8324-0DDA07A28EA5}" srcOrd="0" destOrd="0" presId="urn:microsoft.com/office/officeart/2005/8/layout/chevron1"/>
    <dgm:cxn modelId="{DD7A2FCB-0FD7-43C2-B4AF-F6429083C006}" type="presOf" srcId="{DC5156D6-A50C-4B2F-890E-E9312BC64608}" destId="{322E30AF-0D66-4C96-BDD9-6F5BF95C325B}" srcOrd="0" destOrd="0" presId="urn:microsoft.com/office/officeart/2005/8/layout/chevron1"/>
    <dgm:cxn modelId="{9E5251D6-3A97-4ABA-BE48-2B70E2E2103E}" srcId="{698A84C4-9E8D-4230-9226-AADBF4F7DD38}" destId="{9A84BB82-BFC5-4C53-A54F-D455AF3BC22C}" srcOrd="1" destOrd="0" parTransId="{E7C38A5B-CE3A-4B8A-877A-6469FCA3C611}" sibTransId="{8D3DB950-354E-4C60-8A66-C0D026128BBA}"/>
    <dgm:cxn modelId="{31A758E5-9478-4154-A9CC-CD6C39F22B81}" type="presParOf" srcId="{34E48CCA-B1FE-4709-996B-DCB8A429530D}" destId="{322E30AF-0D66-4C96-BDD9-6F5BF95C325B}" srcOrd="0" destOrd="0" presId="urn:microsoft.com/office/officeart/2005/8/layout/chevron1"/>
    <dgm:cxn modelId="{8A8F7CCF-9E22-474C-9AEF-A4E93FC759C6}" type="presParOf" srcId="{34E48CCA-B1FE-4709-996B-DCB8A429530D}" destId="{1DF618F6-C511-4B42-B073-48538D6061B2}" srcOrd="1" destOrd="0" presId="urn:microsoft.com/office/officeart/2005/8/layout/chevron1"/>
    <dgm:cxn modelId="{49488687-C2D7-4CC8-ACFB-35D1F8386CE0}" type="presParOf" srcId="{34E48CCA-B1FE-4709-996B-DCB8A429530D}" destId="{34C957DF-723D-4ABF-8324-0DDA07A28EA5}" srcOrd="2" destOrd="0" presId="urn:microsoft.com/office/officeart/2005/8/layout/chevron1"/>
    <dgm:cxn modelId="{188777EF-0314-4A43-84B4-7D377E891D31}" type="presParOf" srcId="{34E48CCA-B1FE-4709-996B-DCB8A429530D}" destId="{21722011-BD31-44FA-B770-878C7243B1A7}" srcOrd="3" destOrd="0" presId="urn:microsoft.com/office/officeart/2005/8/layout/chevron1"/>
    <dgm:cxn modelId="{54361C0E-EBAF-4FF5-8115-E863EC206D32}" type="presParOf" srcId="{34E48CCA-B1FE-4709-996B-DCB8A429530D}" destId="{0A9E30C6-D4F9-4968-94A8-0EC2C3958B8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C866A2-D4C8-4E73-AE47-ACB01354D462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E8927B43-C41D-464B-B94D-E53C44C48D17}">
      <dgm:prSet phldrT="[Texto]" custT="1"/>
      <dgm:spPr>
        <a:solidFill>
          <a:srgbClr val="074FB0"/>
        </a:solidFill>
      </dgm:spPr>
      <dgm:t>
        <a:bodyPr/>
        <a:lstStyle/>
        <a:p>
          <a:r>
            <a:rPr lang="es-ES" sz="1400" dirty="0"/>
            <a:t>Plan</a:t>
          </a:r>
        </a:p>
      </dgm:t>
    </dgm:pt>
    <dgm:pt modelId="{DDC56F41-1E0F-422B-94C5-224611184FE5}" type="parTrans" cxnId="{51778438-CEAF-405A-8AD2-AA57AAAFFE0B}">
      <dgm:prSet/>
      <dgm:spPr/>
      <dgm:t>
        <a:bodyPr/>
        <a:lstStyle/>
        <a:p>
          <a:endParaRPr lang="es-ES" sz="1400"/>
        </a:p>
      </dgm:t>
    </dgm:pt>
    <dgm:pt modelId="{BEB1252F-6E4D-45F3-8BFF-8EF60D1ABD97}" type="sibTrans" cxnId="{51778438-CEAF-405A-8AD2-AA57AAAFFE0B}">
      <dgm:prSet/>
      <dgm:spPr/>
      <dgm:t>
        <a:bodyPr/>
        <a:lstStyle/>
        <a:p>
          <a:endParaRPr lang="es-ES" sz="1400"/>
        </a:p>
      </dgm:t>
    </dgm:pt>
    <dgm:pt modelId="{543F59AA-E054-4DCB-ACAB-C1EEC3DF512E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Build</a:t>
          </a:r>
        </a:p>
      </dgm:t>
    </dgm:pt>
    <dgm:pt modelId="{1D5C6BDB-8684-4E22-9D7F-3573BFCE5A9D}" type="parTrans" cxnId="{F826401A-2C68-494E-96CF-80EAEB00D407}">
      <dgm:prSet/>
      <dgm:spPr/>
      <dgm:t>
        <a:bodyPr/>
        <a:lstStyle/>
        <a:p>
          <a:endParaRPr lang="es-ES" sz="1400"/>
        </a:p>
      </dgm:t>
    </dgm:pt>
    <dgm:pt modelId="{D46C58FB-1E90-4B4D-B01B-C0C7502DD08C}" type="sibTrans" cxnId="{F826401A-2C68-494E-96CF-80EAEB00D407}">
      <dgm:prSet/>
      <dgm:spPr/>
      <dgm:t>
        <a:bodyPr/>
        <a:lstStyle/>
        <a:p>
          <a:endParaRPr lang="es-ES" sz="1400"/>
        </a:p>
      </dgm:t>
    </dgm:pt>
    <dgm:pt modelId="{85DD691C-11E0-4004-B607-0DB17BF4FA3D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Develop</a:t>
          </a:r>
        </a:p>
      </dgm:t>
    </dgm:pt>
    <dgm:pt modelId="{DD700208-646E-4C5A-B474-89F58CDF81C8}" type="parTrans" cxnId="{72290E33-04A0-4AD3-8C4D-23CA8E5383DB}">
      <dgm:prSet/>
      <dgm:spPr/>
      <dgm:t>
        <a:bodyPr/>
        <a:lstStyle/>
        <a:p>
          <a:endParaRPr lang="es-ES" sz="1400"/>
        </a:p>
      </dgm:t>
    </dgm:pt>
    <dgm:pt modelId="{104B0AD7-88AB-4A8C-BEF1-D55BFD51D41D}" type="sibTrans" cxnId="{72290E33-04A0-4AD3-8C4D-23CA8E5383DB}">
      <dgm:prSet/>
      <dgm:spPr/>
      <dgm:t>
        <a:bodyPr/>
        <a:lstStyle/>
        <a:p>
          <a:endParaRPr lang="es-ES" sz="1400"/>
        </a:p>
      </dgm:t>
    </dgm:pt>
    <dgm:pt modelId="{C6B1574A-257D-46DF-A332-05B44E4C9085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Deploy</a:t>
          </a:r>
        </a:p>
      </dgm:t>
    </dgm:pt>
    <dgm:pt modelId="{A8BF44EE-9381-4D2B-BAF9-9D8E837DDD48}" type="parTrans" cxnId="{4CC90747-39CE-4851-9550-C2FAB0A0C182}">
      <dgm:prSet/>
      <dgm:spPr/>
      <dgm:t>
        <a:bodyPr/>
        <a:lstStyle/>
        <a:p>
          <a:endParaRPr lang="es-ES" sz="1400"/>
        </a:p>
      </dgm:t>
    </dgm:pt>
    <dgm:pt modelId="{3E876913-40C5-49BA-B28C-AAC429F0B608}" type="sibTrans" cxnId="{4CC90747-39CE-4851-9550-C2FAB0A0C182}">
      <dgm:prSet/>
      <dgm:spPr/>
      <dgm:t>
        <a:bodyPr/>
        <a:lstStyle/>
        <a:p>
          <a:endParaRPr lang="es-ES" sz="1400"/>
        </a:p>
      </dgm:t>
    </dgm:pt>
    <dgm:pt modelId="{A78D0619-6435-4A39-AB89-5E18017B5099}" type="pres">
      <dgm:prSet presAssocID="{FAC866A2-D4C8-4E73-AE47-ACB01354D462}" presName="Name0" presStyleCnt="0">
        <dgm:presLayoutVars>
          <dgm:dir/>
          <dgm:animLvl val="lvl"/>
          <dgm:resizeHandles val="exact"/>
        </dgm:presLayoutVars>
      </dgm:prSet>
      <dgm:spPr/>
    </dgm:pt>
    <dgm:pt modelId="{486E6218-5151-404D-9B6C-4244664A8021}" type="pres">
      <dgm:prSet presAssocID="{E8927B43-C41D-464B-B94D-E53C44C48D17}" presName="parTxOnly" presStyleLbl="node1" presStyleIdx="0" presStyleCnt="4" custLinFactNeighborX="-9768">
        <dgm:presLayoutVars>
          <dgm:chMax val="0"/>
          <dgm:chPref val="0"/>
          <dgm:bulletEnabled val="1"/>
        </dgm:presLayoutVars>
      </dgm:prSet>
      <dgm:spPr/>
    </dgm:pt>
    <dgm:pt modelId="{23506EF4-83B4-4999-8B00-2C0F20FA10D9}" type="pres">
      <dgm:prSet presAssocID="{BEB1252F-6E4D-45F3-8BFF-8EF60D1ABD97}" presName="parTxOnlySpace" presStyleCnt="0"/>
      <dgm:spPr/>
    </dgm:pt>
    <dgm:pt modelId="{84E9381C-1700-491B-ACC9-21A5B6899B32}" type="pres">
      <dgm:prSet presAssocID="{85DD691C-11E0-4004-B607-0DB17BF4FA3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3AC0039-810E-4F59-8D4D-3BFDCDCD5DC8}" type="pres">
      <dgm:prSet presAssocID="{104B0AD7-88AB-4A8C-BEF1-D55BFD51D41D}" presName="parTxOnlySpace" presStyleCnt="0"/>
      <dgm:spPr/>
    </dgm:pt>
    <dgm:pt modelId="{258A3D3B-466B-4E76-B2D9-DFA25106F269}" type="pres">
      <dgm:prSet presAssocID="{543F59AA-E054-4DCB-ACAB-C1EEC3DF512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D3333D-76BE-4ECC-81BB-C1A5F7927370}" type="pres">
      <dgm:prSet presAssocID="{D46C58FB-1E90-4B4D-B01B-C0C7502DD08C}" presName="parTxOnlySpace" presStyleCnt="0"/>
      <dgm:spPr/>
    </dgm:pt>
    <dgm:pt modelId="{10F2C608-896E-46DC-905F-139D860C7D4E}" type="pres">
      <dgm:prSet presAssocID="{C6B1574A-257D-46DF-A332-05B44E4C908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0144F05-39E5-4813-8E81-32F214DE84A7}" type="presOf" srcId="{C6B1574A-257D-46DF-A332-05B44E4C9085}" destId="{10F2C608-896E-46DC-905F-139D860C7D4E}" srcOrd="0" destOrd="0" presId="urn:microsoft.com/office/officeart/2005/8/layout/chevron1"/>
    <dgm:cxn modelId="{F826401A-2C68-494E-96CF-80EAEB00D407}" srcId="{FAC866A2-D4C8-4E73-AE47-ACB01354D462}" destId="{543F59AA-E054-4DCB-ACAB-C1EEC3DF512E}" srcOrd="2" destOrd="0" parTransId="{1D5C6BDB-8684-4E22-9D7F-3573BFCE5A9D}" sibTransId="{D46C58FB-1E90-4B4D-B01B-C0C7502DD08C}"/>
    <dgm:cxn modelId="{72290E33-04A0-4AD3-8C4D-23CA8E5383DB}" srcId="{FAC866A2-D4C8-4E73-AE47-ACB01354D462}" destId="{85DD691C-11E0-4004-B607-0DB17BF4FA3D}" srcOrd="1" destOrd="0" parTransId="{DD700208-646E-4C5A-B474-89F58CDF81C8}" sibTransId="{104B0AD7-88AB-4A8C-BEF1-D55BFD51D41D}"/>
    <dgm:cxn modelId="{51778438-CEAF-405A-8AD2-AA57AAAFFE0B}" srcId="{FAC866A2-D4C8-4E73-AE47-ACB01354D462}" destId="{E8927B43-C41D-464B-B94D-E53C44C48D17}" srcOrd="0" destOrd="0" parTransId="{DDC56F41-1E0F-422B-94C5-224611184FE5}" sibTransId="{BEB1252F-6E4D-45F3-8BFF-8EF60D1ABD97}"/>
    <dgm:cxn modelId="{4CC90747-39CE-4851-9550-C2FAB0A0C182}" srcId="{FAC866A2-D4C8-4E73-AE47-ACB01354D462}" destId="{C6B1574A-257D-46DF-A332-05B44E4C9085}" srcOrd="3" destOrd="0" parTransId="{A8BF44EE-9381-4D2B-BAF9-9D8E837DDD48}" sibTransId="{3E876913-40C5-49BA-B28C-AAC429F0B608}"/>
    <dgm:cxn modelId="{523BB758-0BC2-4E3B-9D36-307DE2322981}" type="presOf" srcId="{85DD691C-11E0-4004-B607-0DB17BF4FA3D}" destId="{84E9381C-1700-491B-ACC9-21A5B6899B32}" srcOrd="0" destOrd="0" presId="urn:microsoft.com/office/officeart/2005/8/layout/chevron1"/>
    <dgm:cxn modelId="{055C739C-D771-405D-8F7C-045CFD77DA45}" type="presOf" srcId="{543F59AA-E054-4DCB-ACAB-C1EEC3DF512E}" destId="{258A3D3B-466B-4E76-B2D9-DFA25106F269}" srcOrd="0" destOrd="0" presId="urn:microsoft.com/office/officeart/2005/8/layout/chevron1"/>
    <dgm:cxn modelId="{5FF31CC6-24B6-4441-8E2D-15B02A2E6316}" type="presOf" srcId="{E8927B43-C41D-464B-B94D-E53C44C48D17}" destId="{486E6218-5151-404D-9B6C-4244664A8021}" srcOrd="0" destOrd="0" presId="urn:microsoft.com/office/officeart/2005/8/layout/chevron1"/>
    <dgm:cxn modelId="{73DB02DD-0B05-4DCE-BB28-4291EBA4F3D0}" type="presOf" srcId="{FAC866A2-D4C8-4E73-AE47-ACB01354D462}" destId="{A78D0619-6435-4A39-AB89-5E18017B5099}" srcOrd="0" destOrd="0" presId="urn:microsoft.com/office/officeart/2005/8/layout/chevron1"/>
    <dgm:cxn modelId="{CC02B828-0F49-4CC3-873A-525D064361F9}" type="presParOf" srcId="{A78D0619-6435-4A39-AB89-5E18017B5099}" destId="{486E6218-5151-404D-9B6C-4244664A8021}" srcOrd="0" destOrd="0" presId="urn:microsoft.com/office/officeart/2005/8/layout/chevron1"/>
    <dgm:cxn modelId="{79CDA492-6EED-45A3-AF8B-AA7DC07A01B4}" type="presParOf" srcId="{A78D0619-6435-4A39-AB89-5E18017B5099}" destId="{23506EF4-83B4-4999-8B00-2C0F20FA10D9}" srcOrd="1" destOrd="0" presId="urn:microsoft.com/office/officeart/2005/8/layout/chevron1"/>
    <dgm:cxn modelId="{E6E73C0F-8519-47DC-8A57-B408C8482514}" type="presParOf" srcId="{A78D0619-6435-4A39-AB89-5E18017B5099}" destId="{84E9381C-1700-491B-ACC9-21A5B6899B32}" srcOrd="2" destOrd="0" presId="urn:microsoft.com/office/officeart/2005/8/layout/chevron1"/>
    <dgm:cxn modelId="{7F48BD2A-3645-40B7-A21D-C76EBDA53CF0}" type="presParOf" srcId="{A78D0619-6435-4A39-AB89-5E18017B5099}" destId="{E3AC0039-810E-4F59-8D4D-3BFDCDCD5DC8}" srcOrd="3" destOrd="0" presId="urn:microsoft.com/office/officeart/2005/8/layout/chevron1"/>
    <dgm:cxn modelId="{3D797F8F-E3C1-4BC4-AD71-F782DF137073}" type="presParOf" srcId="{A78D0619-6435-4A39-AB89-5E18017B5099}" destId="{258A3D3B-466B-4E76-B2D9-DFA25106F269}" srcOrd="4" destOrd="0" presId="urn:microsoft.com/office/officeart/2005/8/layout/chevron1"/>
    <dgm:cxn modelId="{E4D7A07A-405E-4A1E-8178-A9713F37742E}" type="presParOf" srcId="{A78D0619-6435-4A39-AB89-5E18017B5099}" destId="{D9D3333D-76BE-4ECC-81BB-C1A5F7927370}" srcOrd="5" destOrd="0" presId="urn:microsoft.com/office/officeart/2005/8/layout/chevron1"/>
    <dgm:cxn modelId="{CAA9A333-BDD5-4AC1-9EA3-4AAD48F372E9}" type="presParOf" srcId="{A78D0619-6435-4A39-AB89-5E18017B5099}" destId="{10F2C608-896E-46DC-905F-139D860C7D4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635972-7974-478C-9F75-4C22A73DCA8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8AFCB90-7A3B-462F-9016-B6AA907FA596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Get Sources</a:t>
          </a:r>
        </a:p>
      </dgm:t>
    </dgm:pt>
    <dgm:pt modelId="{6D82DE36-DF36-45D6-BB22-09A0A80E34FC}" type="parTrans" cxnId="{2F46658A-779B-48A0-BD45-0C5A91BA3806}">
      <dgm:prSet/>
      <dgm:spPr/>
      <dgm:t>
        <a:bodyPr/>
        <a:lstStyle/>
        <a:p>
          <a:endParaRPr lang="en-GB" sz="1200"/>
        </a:p>
      </dgm:t>
    </dgm:pt>
    <dgm:pt modelId="{758DCA52-95C2-4961-8953-F474C42BAA2C}" type="sibTrans" cxnId="{2F46658A-779B-48A0-BD45-0C5A91BA3806}">
      <dgm:prSet/>
      <dgm:spPr/>
      <dgm:t>
        <a:bodyPr/>
        <a:lstStyle/>
        <a:p>
          <a:endParaRPr lang="en-GB" sz="1200"/>
        </a:p>
      </dgm:t>
    </dgm:pt>
    <dgm:pt modelId="{3C6DB9C7-5D6F-473C-890F-D18F8447D1BE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Validate configuration</a:t>
          </a:r>
        </a:p>
      </dgm:t>
    </dgm:pt>
    <dgm:pt modelId="{FF34951B-55AB-4A04-A42D-06EE68E90BF0}" type="parTrans" cxnId="{EB908057-8D38-4E13-97A3-B5BF26DDA3C7}">
      <dgm:prSet/>
      <dgm:spPr/>
      <dgm:t>
        <a:bodyPr/>
        <a:lstStyle/>
        <a:p>
          <a:endParaRPr lang="en-GB" sz="1200"/>
        </a:p>
      </dgm:t>
    </dgm:pt>
    <dgm:pt modelId="{D1E9A69B-410D-42D9-A1BE-9883DE5B5F7D}" type="sibTrans" cxnId="{EB908057-8D38-4E13-97A3-B5BF26DDA3C7}">
      <dgm:prSet/>
      <dgm:spPr/>
      <dgm:t>
        <a:bodyPr/>
        <a:lstStyle/>
        <a:p>
          <a:endParaRPr lang="en-GB" sz="1200"/>
        </a:p>
      </dgm:t>
    </dgm:pt>
    <dgm:pt modelId="{23439305-5337-48D1-AAD8-5B59F1981F94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Get Jira information</a:t>
          </a:r>
        </a:p>
      </dgm:t>
    </dgm:pt>
    <dgm:pt modelId="{C3D111C5-96E6-4A2C-B7DC-D146B74BA070}" type="parTrans" cxnId="{4E15EC03-4F05-41CE-8445-634491211CF7}">
      <dgm:prSet/>
      <dgm:spPr/>
      <dgm:t>
        <a:bodyPr/>
        <a:lstStyle/>
        <a:p>
          <a:endParaRPr lang="en-GB" sz="1200"/>
        </a:p>
      </dgm:t>
    </dgm:pt>
    <dgm:pt modelId="{E34D9C31-E054-4895-8769-D7422BEA51E5}" type="sibTrans" cxnId="{4E15EC03-4F05-41CE-8445-634491211CF7}">
      <dgm:prSet/>
      <dgm:spPr/>
      <dgm:t>
        <a:bodyPr/>
        <a:lstStyle/>
        <a:p>
          <a:endParaRPr lang="en-GB" sz="1200"/>
        </a:p>
      </dgm:t>
    </dgm:pt>
    <dgm:pt modelId="{DA3CD1C3-F453-4835-9F1B-16E52A227CA5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Deploy</a:t>
          </a:r>
        </a:p>
      </dgm:t>
    </dgm:pt>
    <dgm:pt modelId="{B9A23BD1-E2CE-4FA8-BCBB-486EF8C8FB96}" type="parTrans" cxnId="{3E8E96FC-295D-404C-B19C-87558E322FBA}">
      <dgm:prSet/>
      <dgm:spPr/>
      <dgm:t>
        <a:bodyPr/>
        <a:lstStyle/>
        <a:p>
          <a:endParaRPr lang="en-GB" sz="1200"/>
        </a:p>
      </dgm:t>
    </dgm:pt>
    <dgm:pt modelId="{04A412D0-AA36-455B-98E2-2E6CA5B79EC3}" type="sibTrans" cxnId="{3E8E96FC-295D-404C-B19C-87558E322FBA}">
      <dgm:prSet/>
      <dgm:spPr/>
      <dgm:t>
        <a:bodyPr/>
        <a:lstStyle/>
        <a:p>
          <a:endParaRPr lang="en-GB" sz="1200"/>
        </a:p>
      </dgm:t>
    </dgm:pt>
    <dgm:pt modelId="{7FE3BC28-8C21-4F0E-84AB-85311EAC75CB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Get runtime information</a:t>
          </a:r>
        </a:p>
      </dgm:t>
    </dgm:pt>
    <dgm:pt modelId="{83902FB4-ACA9-4B26-AC32-308A3462B6F2}" type="parTrans" cxnId="{76F39C7D-3A5A-48E0-8AB7-7A4BAB316B11}">
      <dgm:prSet/>
      <dgm:spPr/>
      <dgm:t>
        <a:bodyPr/>
        <a:lstStyle/>
        <a:p>
          <a:endParaRPr lang="en-GB" sz="1200"/>
        </a:p>
      </dgm:t>
    </dgm:pt>
    <dgm:pt modelId="{D7C61BE5-E30C-4B96-B8B0-E43EAD1CC79C}" type="sibTrans" cxnId="{76F39C7D-3A5A-48E0-8AB7-7A4BAB316B11}">
      <dgm:prSet/>
      <dgm:spPr/>
      <dgm:t>
        <a:bodyPr/>
        <a:lstStyle/>
        <a:p>
          <a:endParaRPr lang="en-GB" sz="1200"/>
        </a:p>
      </dgm:t>
    </dgm:pt>
    <dgm:pt modelId="{D2130477-AC74-4655-A5D9-95E0F98C3D95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Push </a:t>
          </a:r>
          <a:r>
            <a:rPr lang="en-GB" sz="1200" dirty="0" err="1"/>
            <a:t>documen-tation</a:t>
          </a:r>
          <a:endParaRPr lang="en-GB" sz="1200" dirty="0"/>
        </a:p>
      </dgm:t>
    </dgm:pt>
    <dgm:pt modelId="{0D0E702E-674E-4BC9-BF8E-D01DD3ED64B6}" type="parTrans" cxnId="{D8A09A7A-C1DF-4373-A7DC-98C0C2B9C107}">
      <dgm:prSet/>
      <dgm:spPr/>
      <dgm:t>
        <a:bodyPr/>
        <a:lstStyle/>
        <a:p>
          <a:endParaRPr lang="en-GB" sz="1200"/>
        </a:p>
      </dgm:t>
    </dgm:pt>
    <dgm:pt modelId="{8EE7909B-63F7-4C89-AF1A-F45686614D32}" type="sibTrans" cxnId="{D8A09A7A-C1DF-4373-A7DC-98C0C2B9C107}">
      <dgm:prSet/>
      <dgm:spPr/>
      <dgm:t>
        <a:bodyPr/>
        <a:lstStyle/>
        <a:p>
          <a:endParaRPr lang="en-GB" sz="1200"/>
        </a:p>
      </dgm:t>
    </dgm:pt>
    <dgm:pt modelId="{EE845B54-FF8C-4122-8C6F-8E5E1202202E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Cloud crawler</a:t>
          </a:r>
        </a:p>
      </dgm:t>
    </dgm:pt>
    <dgm:pt modelId="{F1F271AC-FB99-412E-8D0D-FFAEA7896DFF}" type="parTrans" cxnId="{2E639A2E-7975-448E-A6EA-78296EBA153E}">
      <dgm:prSet/>
      <dgm:spPr/>
      <dgm:t>
        <a:bodyPr/>
        <a:lstStyle/>
        <a:p>
          <a:endParaRPr lang="en-GB" sz="1200"/>
        </a:p>
      </dgm:t>
    </dgm:pt>
    <dgm:pt modelId="{19F79298-8D8E-4D68-B003-5F359990D6F8}" type="sibTrans" cxnId="{2E639A2E-7975-448E-A6EA-78296EBA153E}">
      <dgm:prSet/>
      <dgm:spPr/>
      <dgm:t>
        <a:bodyPr/>
        <a:lstStyle/>
        <a:p>
          <a:endParaRPr lang="en-GB" sz="1200"/>
        </a:p>
      </dgm:t>
    </dgm:pt>
    <dgm:pt modelId="{0E255A0E-18D2-4DE4-AFA9-06B18AFF37AF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EA Tool integra-</a:t>
          </a:r>
          <a:r>
            <a:rPr lang="en-GB" sz="1200" dirty="0" err="1"/>
            <a:t>tion</a:t>
          </a:r>
          <a:endParaRPr lang="en-GB" sz="1200" dirty="0"/>
        </a:p>
      </dgm:t>
    </dgm:pt>
    <dgm:pt modelId="{17D838CF-9B6D-4BB8-A298-390D63409EB5}" type="parTrans" cxnId="{5B3ADF6D-E296-4B82-B388-48878C8619D7}">
      <dgm:prSet/>
      <dgm:spPr/>
      <dgm:t>
        <a:bodyPr/>
        <a:lstStyle/>
        <a:p>
          <a:endParaRPr lang="en-GB" sz="1200"/>
        </a:p>
      </dgm:t>
    </dgm:pt>
    <dgm:pt modelId="{122012F6-CFED-4903-850B-47A881082254}" type="sibTrans" cxnId="{5B3ADF6D-E296-4B82-B388-48878C8619D7}">
      <dgm:prSet/>
      <dgm:spPr/>
      <dgm:t>
        <a:bodyPr/>
        <a:lstStyle/>
        <a:p>
          <a:endParaRPr lang="en-GB" sz="1200"/>
        </a:p>
      </dgm:t>
    </dgm:pt>
    <dgm:pt modelId="{AF40E109-E13B-43DA-A89A-E87A1254ADE2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/>
            <a:t>Build</a:t>
          </a:r>
          <a:endParaRPr lang="en-GB" sz="1200" dirty="0"/>
        </a:p>
      </dgm:t>
    </dgm:pt>
    <dgm:pt modelId="{85B6E3B9-75E5-47AC-83B0-731F9FC7E1DC}" type="parTrans" cxnId="{DCB0758C-5DA4-40F9-AF66-CBF2448AF11A}">
      <dgm:prSet/>
      <dgm:spPr/>
      <dgm:t>
        <a:bodyPr/>
        <a:lstStyle/>
        <a:p>
          <a:endParaRPr lang="de-DE" sz="1200"/>
        </a:p>
      </dgm:t>
    </dgm:pt>
    <dgm:pt modelId="{A9EB21CC-EFFF-4EE7-B076-CAB4477889DF}" type="sibTrans" cxnId="{DCB0758C-5DA4-40F9-AF66-CBF2448AF11A}">
      <dgm:prSet/>
      <dgm:spPr/>
      <dgm:t>
        <a:bodyPr/>
        <a:lstStyle/>
        <a:p>
          <a:endParaRPr lang="de-DE" sz="1200"/>
        </a:p>
      </dgm:t>
    </dgm:pt>
    <dgm:pt modelId="{5D2B939E-8DA5-4245-8798-0AA4B4F8EB6C}" type="pres">
      <dgm:prSet presAssocID="{FC635972-7974-478C-9F75-4C22A73DCA86}" presName="Name0" presStyleCnt="0">
        <dgm:presLayoutVars>
          <dgm:dir/>
          <dgm:animLvl val="lvl"/>
          <dgm:resizeHandles val="exact"/>
        </dgm:presLayoutVars>
      </dgm:prSet>
      <dgm:spPr/>
    </dgm:pt>
    <dgm:pt modelId="{D93618F4-4067-4093-940D-930F16A7B9D8}" type="pres">
      <dgm:prSet presAssocID="{B8AFCB90-7A3B-462F-9016-B6AA907FA596}" presName="parTxOnly" presStyleLbl="node1" presStyleIdx="0" presStyleCnt="9" custLinFactNeighborX="-2992">
        <dgm:presLayoutVars>
          <dgm:chMax val="0"/>
          <dgm:chPref val="0"/>
          <dgm:bulletEnabled val="1"/>
        </dgm:presLayoutVars>
      </dgm:prSet>
      <dgm:spPr/>
    </dgm:pt>
    <dgm:pt modelId="{057DBEC2-708D-4C3B-9F17-DD8499522978}" type="pres">
      <dgm:prSet presAssocID="{758DCA52-95C2-4961-8953-F474C42BAA2C}" presName="parTxOnlySpace" presStyleCnt="0"/>
      <dgm:spPr/>
    </dgm:pt>
    <dgm:pt modelId="{E6882D50-7B07-459B-AF00-E5F8FAA3DE73}" type="pres">
      <dgm:prSet presAssocID="{3C6DB9C7-5D6F-473C-890F-D18F8447D1BE}" presName="parTxOnly" presStyleLbl="node1" presStyleIdx="1" presStyleCnt="9" custScaleX="107441" custLinFactNeighborX="-49181">
        <dgm:presLayoutVars>
          <dgm:chMax val="0"/>
          <dgm:chPref val="0"/>
          <dgm:bulletEnabled val="1"/>
        </dgm:presLayoutVars>
      </dgm:prSet>
      <dgm:spPr/>
    </dgm:pt>
    <dgm:pt modelId="{AA7C2F87-A056-43C1-B720-8E3E19E39C09}" type="pres">
      <dgm:prSet presAssocID="{D1E9A69B-410D-42D9-A1BE-9883DE5B5F7D}" presName="parTxOnlySpace" presStyleCnt="0"/>
      <dgm:spPr/>
    </dgm:pt>
    <dgm:pt modelId="{9C5018C8-7EC8-41D3-A7C7-571B670703E1}" type="pres">
      <dgm:prSet presAssocID="{23439305-5337-48D1-AAD8-5B59F1981F94}" presName="parTxOnly" presStyleLbl="node1" presStyleIdx="2" presStyleCnt="9" custScaleX="107905" custLinFactNeighborX="-93713">
        <dgm:presLayoutVars>
          <dgm:chMax val="0"/>
          <dgm:chPref val="0"/>
          <dgm:bulletEnabled val="1"/>
        </dgm:presLayoutVars>
      </dgm:prSet>
      <dgm:spPr/>
    </dgm:pt>
    <dgm:pt modelId="{7586B1DB-47BB-4F29-96E7-2132F2501931}" type="pres">
      <dgm:prSet presAssocID="{E34D9C31-E054-4895-8769-D7422BEA51E5}" presName="parTxOnlySpace" presStyleCnt="0"/>
      <dgm:spPr/>
    </dgm:pt>
    <dgm:pt modelId="{479006C2-46F3-4217-B93A-789E31EB7598}" type="pres">
      <dgm:prSet presAssocID="{AF40E109-E13B-43DA-A89A-E87A1254ADE2}" presName="parTxOnly" presStyleLbl="node1" presStyleIdx="3" presStyleCnt="9" custLinFactX="-5561" custLinFactNeighborX="-100000">
        <dgm:presLayoutVars>
          <dgm:chMax val="0"/>
          <dgm:chPref val="0"/>
          <dgm:bulletEnabled val="1"/>
        </dgm:presLayoutVars>
      </dgm:prSet>
      <dgm:spPr/>
    </dgm:pt>
    <dgm:pt modelId="{F7487B68-741B-4331-8899-3ED253E9A9CB}" type="pres">
      <dgm:prSet presAssocID="{A9EB21CC-EFFF-4EE7-B076-CAB4477889DF}" presName="parTxOnlySpace" presStyleCnt="0"/>
      <dgm:spPr/>
    </dgm:pt>
    <dgm:pt modelId="{C0617AE6-D6CF-4291-B5F5-7FE03CCDCF16}" type="pres">
      <dgm:prSet presAssocID="{DA3CD1C3-F453-4835-9F1B-16E52A227CA5}" presName="parTxOnly" presStyleLbl="node1" presStyleIdx="4" presStyleCnt="9" custLinFactX="-11965" custLinFactNeighborX="-100000">
        <dgm:presLayoutVars>
          <dgm:chMax val="0"/>
          <dgm:chPref val="0"/>
          <dgm:bulletEnabled val="1"/>
        </dgm:presLayoutVars>
      </dgm:prSet>
      <dgm:spPr/>
    </dgm:pt>
    <dgm:pt modelId="{8D4238DE-1FD2-4E61-8E3A-EA5DE66F757B}" type="pres">
      <dgm:prSet presAssocID="{04A412D0-AA36-455B-98E2-2E6CA5B79EC3}" presName="parTxOnlySpace" presStyleCnt="0"/>
      <dgm:spPr/>
    </dgm:pt>
    <dgm:pt modelId="{3EEA957E-2A8C-4D3A-8F98-E08C23FE3918}" type="pres">
      <dgm:prSet presAssocID="{7FE3BC28-8C21-4F0E-84AB-85311EAC75CB}" presName="parTxOnly" presStyleLbl="node1" presStyleIdx="5" presStyleCnt="9" custLinFactX="-18367" custLinFactNeighborX="-100000">
        <dgm:presLayoutVars>
          <dgm:chMax val="0"/>
          <dgm:chPref val="0"/>
          <dgm:bulletEnabled val="1"/>
        </dgm:presLayoutVars>
      </dgm:prSet>
      <dgm:spPr/>
    </dgm:pt>
    <dgm:pt modelId="{49722C2F-39D4-46E9-AF04-F3EFAA95C4FF}" type="pres">
      <dgm:prSet presAssocID="{D7C61BE5-E30C-4B96-B8B0-E43EAD1CC79C}" presName="parTxOnlySpace" presStyleCnt="0"/>
      <dgm:spPr/>
    </dgm:pt>
    <dgm:pt modelId="{25BA61C0-FCE6-459C-B485-0D05FE8A9CC7}" type="pres">
      <dgm:prSet presAssocID="{D2130477-AC74-4655-A5D9-95E0F98C3D95}" presName="parTxOnly" presStyleLbl="node1" presStyleIdx="6" presStyleCnt="9" custLinFactX="-24770" custLinFactNeighborX="-100000">
        <dgm:presLayoutVars>
          <dgm:chMax val="0"/>
          <dgm:chPref val="0"/>
          <dgm:bulletEnabled val="1"/>
        </dgm:presLayoutVars>
      </dgm:prSet>
      <dgm:spPr/>
    </dgm:pt>
    <dgm:pt modelId="{444C166C-8231-4B76-AB26-570BDEA135C9}" type="pres">
      <dgm:prSet presAssocID="{8EE7909B-63F7-4C89-AF1A-F45686614D32}" presName="parTxOnlySpace" presStyleCnt="0"/>
      <dgm:spPr/>
    </dgm:pt>
    <dgm:pt modelId="{34ADF036-2383-4CB0-85F7-D5C366530DB4}" type="pres">
      <dgm:prSet presAssocID="{EE845B54-FF8C-4122-8C6F-8E5E1202202E}" presName="parTxOnly" presStyleLbl="node1" presStyleIdx="7" presStyleCnt="9" custScaleX="90496" custLinFactX="-9165" custLinFactNeighborX="-100000">
        <dgm:presLayoutVars>
          <dgm:chMax val="0"/>
          <dgm:chPref val="0"/>
          <dgm:bulletEnabled val="1"/>
        </dgm:presLayoutVars>
      </dgm:prSet>
      <dgm:spPr/>
    </dgm:pt>
    <dgm:pt modelId="{4B6C9FA1-3646-46EB-9324-A526CC2674D9}" type="pres">
      <dgm:prSet presAssocID="{19F79298-8D8E-4D68-B003-5F359990D6F8}" presName="parTxOnlySpace" presStyleCnt="0"/>
      <dgm:spPr/>
    </dgm:pt>
    <dgm:pt modelId="{A192B009-A529-4CF6-89DC-77E16D056EE3}" type="pres">
      <dgm:prSet presAssocID="{0E255A0E-18D2-4DE4-AFA9-06B18AFF37AF}" presName="parTxOnly" presStyleLbl="node1" presStyleIdx="8" presStyleCnt="9" custScaleX="84913" custLinFactNeighborX="55193">
        <dgm:presLayoutVars>
          <dgm:chMax val="0"/>
          <dgm:chPref val="0"/>
          <dgm:bulletEnabled val="1"/>
        </dgm:presLayoutVars>
      </dgm:prSet>
      <dgm:spPr/>
    </dgm:pt>
  </dgm:ptLst>
  <dgm:cxnLst>
    <dgm:cxn modelId="{E00D6502-8A19-4F1A-8674-A8934F00F7B7}" type="presOf" srcId="{7FE3BC28-8C21-4F0E-84AB-85311EAC75CB}" destId="{3EEA957E-2A8C-4D3A-8F98-E08C23FE3918}" srcOrd="0" destOrd="0" presId="urn:microsoft.com/office/officeart/2005/8/layout/chevron1"/>
    <dgm:cxn modelId="{4E15EC03-4F05-41CE-8445-634491211CF7}" srcId="{FC635972-7974-478C-9F75-4C22A73DCA86}" destId="{23439305-5337-48D1-AAD8-5B59F1981F94}" srcOrd="2" destOrd="0" parTransId="{C3D111C5-96E6-4A2C-B7DC-D146B74BA070}" sibTransId="{E34D9C31-E054-4895-8769-D7422BEA51E5}"/>
    <dgm:cxn modelId="{2C5E140C-D47A-4017-A2B4-6E6D8B033429}" type="presOf" srcId="{0E255A0E-18D2-4DE4-AFA9-06B18AFF37AF}" destId="{A192B009-A529-4CF6-89DC-77E16D056EE3}" srcOrd="0" destOrd="0" presId="urn:microsoft.com/office/officeart/2005/8/layout/chevron1"/>
    <dgm:cxn modelId="{2E639A2E-7975-448E-A6EA-78296EBA153E}" srcId="{FC635972-7974-478C-9F75-4C22A73DCA86}" destId="{EE845B54-FF8C-4122-8C6F-8E5E1202202E}" srcOrd="7" destOrd="0" parTransId="{F1F271AC-FB99-412E-8D0D-FFAEA7896DFF}" sibTransId="{19F79298-8D8E-4D68-B003-5F359990D6F8}"/>
    <dgm:cxn modelId="{EA5F5940-6C56-4376-B4F1-8E98D271F240}" type="presOf" srcId="{D2130477-AC74-4655-A5D9-95E0F98C3D95}" destId="{25BA61C0-FCE6-459C-B485-0D05FE8A9CC7}" srcOrd="0" destOrd="0" presId="urn:microsoft.com/office/officeart/2005/8/layout/chevron1"/>
    <dgm:cxn modelId="{F0D0C545-80FE-407A-B412-80462381DDD3}" type="presOf" srcId="{DA3CD1C3-F453-4835-9F1B-16E52A227CA5}" destId="{C0617AE6-D6CF-4291-B5F5-7FE03CCDCF16}" srcOrd="0" destOrd="0" presId="urn:microsoft.com/office/officeart/2005/8/layout/chevron1"/>
    <dgm:cxn modelId="{1121CF45-B48F-44C1-9B10-9436B2CEF234}" type="presOf" srcId="{EE845B54-FF8C-4122-8C6F-8E5E1202202E}" destId="{34ADF036-2383-4CB0-85F7-D5C366530DB4}" srcOrd="0" destOrd="0" presId="urn:microsoft.com/office/officeart/2005/8/layout/chevron1"/>
    <dgm:cxn modelId="{5B3ADF6D-E296-4B82-B388-48878C8619D7}" srcId="{FC635972-7974-478C-9F75-4C22A73DCA86}" destId="{0E255A0E-18D2-4DE4-AFA9-06B18AFF37AF}" srcOrd="8" destOrd="0" parTransId="{17D838CF-9B6D-4BB8-A298-390D63409EB5}" sibTransId="{122012F6-CFED-4903-850B-47A881082254}"/>
    <dgm:cxn modelId="{8BF59171-6DCD-45F8-B23A-8CC309F71B40}" type="presOf" srcId="{FC635972-7974-478C-9F75-4C22A73DCA86}" destId="{5D2B939E-8DA5-4245-8798-0AA4B4F8EB6C}" srcOrd="0" destOrd="0" presId="urn:microsoft.com/office/officeart/2005/8/layout/chevron1"/>
    <dgm:cxn modelId="{EB908057-8D38-4E13-97A3-B5BF26DDA3C7}" srcId="{FC635972-7974-478C-9F75-4C22A73DCA86}" destId="{3C6DB9C7-5D6F-473C-890F-D18F8447D1BE}" srcOrd="1" destOrd="0" parTransId="{FF34951B-55AB-4A04-A42D-06EE68E90BF0}" sibTransId="{D1E9A69B-410D-42D9-A1BE-9883DE5B5F7D}"/>
    <dgm:cxn modelId="{073D8258-7FF0-4AD4-A2C7-A12D629375C4}" type="presOf" srcId="{B8AFCB90-7A3B-462F-9016-B6AA907FA596}" destId="{D93618F4-4067-4093-940D-930F16A7B9D8}" srcOrd="0" destOrd="0" presId="urn:microsoft.com/office/officeart/2005/8/layout/chevron1"/>
    <dgm:cxn modelId="{D8A09A7A-C1DF-4373-A7DC-98C0C2B9C107}" srcId="{FC635972-7974-478C-9F75-4C22A73DCA86}" destId="{D2130477-AC74-4655-A5D9-95E0F98C3D95}" srcOrd="6" destOrd="0" parTransId="{0D0E702E-674E-4BC9-BF8E-D01DD3ED64B6}" sibTransId="{8EE7909B-63F7-4C89-AF1A-F45686614D32}"/>
    <dgm:cxn modelId="{76F39C7D-3A5A-48E0-8AB7-7A4BAB316B11}" srcId="{FC635972-7974-478C-9F75-4C22A73DCA86}" destId="{7FE3BC28-8C21-4F0E-84AB-85311EAC75CB}" srcOrd="5" destOrd="0" parTransId="{83902FB4-ACA9-4B26-AC32-308A3462B6F2}" sibTransId="{D7C61BE5-E30C-4B96-B8B0-E43EAD1CC79C}"/>
    <dgm:cxn modelId="{2F46658A-779B-48A0-BD45-0C5A91BA3806}" srcId="{FC635972-7974-478C-9F75-4C22A73DCA86}" destId="{B8AFCB90-7A3B-462F-9016-B6AA907FA596}" srcOrd="0" destOrd="0" parTransId="{6D82DE36-DF36-45D6-BB22-09A0A80E34FC}" sibTransId="{758DCA52-95C2-4961-8953-F474C42BAA2C}"/>
    <dgm:cxn modelId="{DCB0758C-5DA4-40F9-AF66-CBF2448AF11A}" srcId="{FC635972-7974-478C-9F75-4C22A73DCA86}" destId="{AF40E109-E13B-43DA-A89A-E87A1254ADE2}" srcOrd="3" destOrd="0" parTransId="{85B6E3B9-75E5-47AC-83B0-731F9FC7E1DC}" sibTransId="{A9EB21CC-EFFF-4EE7-B076-CAB4477889DF}"/>
    <dgm:cxn modelId="{9FDF0F90-6185-48F0-A783-AEF598605B2D}" type="presOf" srcId="{3C6DB9C7-5D6F-473C-890F-D18F8447D1BE}" destId="{E6882D50-7B07-459B-AF00-E5F8FAA3DE73}" srcOrd="0" destOrd="0" presId="urn:microsoft.com/office/officeart/2005/8/layout/chevron1"/>
    <dgm:cxn modelId="{5E1C36FA-0A20-49B3-B816-E9762D04014C}" type="presOf" srcId="{AF40E109-E13B-43DA-A89A-E87A1254ADE2}" destId="{479006C2-46F3-4217-B93A-789E31EB7598}" srcOrd="0" destOrd="0" presId="urn:microsoft.com/office/officeart/2005/8/layout/chevron1"/>
    <dgm:cxn modelId="{3E8E96FC-295D-404C-B19C-87558E322FBA}" srcId="{FC635972-7974-478C-9F75-4C22A73DCA86}" destId="{DA3CD1C3-F453-4835-9F1B-16E52A227CA5}" srcOrd="4" destOrd="0" parTransId="{B9A23BD1-E2CE-4FA8-BCBB-486EF8C8FB96}" sibTransId="{04A412D0-AA36-455B-98E2-2E6CA5B79EC3}"/>
    <dgm:cxn modelId="{0C9226FF-6295-4AA9-902D-BFE976765FF0}" type="presOf" srcId="{23439305-5337-48D1-AAD8-5B59F1981F94}" destId="{9C5018C8-7EC8-41D3-A7C7-571B670703E1}" srcOrd="0" destOrd="0" presId="urn:microsoft.com/office/officeart/2005/8/layout/chevron1"/>
    <dgm:cxn modelId="{70A9BF09-077B-42F2-8D5A-B523DAF74336}" type="presParOf" srcId="{5D2B939E-8DA5-4245-8798-0AA4B4F8EB6C}" destId="{D93618F4-4067-4093-940D-930F16A7B9D8}" srcOrd="0" destOrd="0" presId="urn:microsoft.com/office/officeart/2005/8/layout/chevron1"/>
    <dgm:cxn modelId="{D3E9018B-83E5-45CB-AA44-B03DB9B33333}" type="presParOf" srcId="{5D2B939E-8DA5-4245-8798-0AA4B4F8EB6C}" destId="{057DBEC2-708D-4C3B-9F17-DD8499522978}" srcOrd="1" destOrd="0" presId="urn:microsoft.com/office/officeart/2005/8/layout/chevron1"/>
    <dgm:cxn modelId="{B090A922-8546-45AD-ABA0-D741650CA018}" type="presParOf" srcId="{5D2B939E-8DA5-4245-8798-0AA4B4F8EB6C}" destId="{E6882D50-7B07-459B-AF00-E5F8FAA3DE73}" srcOrd="2" destOrd="0" presId="urn:microsoft.com/office/officeart/2005/8/layout/chevron1"/>
    <dgm:cxn modelId="{C888BD37-2B95-4961-A6A7-9407E73C6E2F}" type="presParOf" srcId="{5D2B939E-8DA5-4245-8798-0AA4B4F8EB6C}" destId="{AA7C2F87-A056-43C1-B720-8E3E19E39C09}" srcOrd="3" destOrd="0" presId="urn:microsoft.com/office/officeart/2005/8/layout/chevron1"/>
    <dgm:cxn modelId="{F6A6F550-E863-4A5A-AC84-D188B297FF87}" type="presParOf" srcId="{5D2B939E-8DA5-4245-8798-0AA4B4F8EB6C}" destId="{9C5018C8-7EC8-41D3-A7C7-571B670703E1}" srcOrd="4" destOrd="0" presId="urn:microsoft.com/office/officeart/2005/8/layout/chevron1"/>
    <dgm:cxn modelId="{7486EC0F-2B0E-4F6D-A352-4BBE261810FA}" type="presParOf" srcId="{5D2B939E-8DA5-4245-8798-0AA4B4F8EB6C}" destId="{7586B1DB-47BB-4F29-96E7-2132F2501931}" srcOrd="5" destOrd="0" presId="urn:microsoft.com/office/officeart/2005/8/layout/chevron1"/>
    <dgm:cxn modelId="{32F83B5C-2D02-475A-8EA5-E4DC10A1AC96}" type="presParOf" srcId="{5D2B939E-8DA5-4245-8798-0AA4B4F8EB6C}" destId="{479006C2-46F3-4217-B93A-789E31EB7598}" srcOrd="6" destOrd="0" presId="urn:microsoft.com/office/officeart/2005/8/layout/chevron1"/>
    <dgm:cxn modelId="{1EE76EC6-884C-42C8-AB96-8D5CADF540FF}" type="presParOf" srcId="{5D2B939E-8DA5-4245-8798-0AA4B4F8EB6C}" destId="{F7487B68-741B-4331-8899-3ED253E9A9CB}" srcOrd="7" destOrd="0" presId="urn:microsoft.com/office/officeart/2005/8/layout/chevron1"/>
    <dgm:cxn modelId="{1221693A-3E04-4B43-8C02-FCCFF79BC916}" type="presParOf" srcId="{5D2B939E-8DA5-4245-8798-0AA4B4F8EB6C}" destId="{C0617AE6-D6CF-4291-B5F5-7FE03CCDCF16}" srcOrd="8" destOrd="0" presId="urn:microsoft.com/office/officeart/2005/8/layout/chevron1"/>
    <dgm:cxn modelId="{F8D58049-3469-48A1-94B6-5E9561C647C7}" type="presParOf" srcId="{5D2B939E-8DA5-4245-8798-0AA4B4F8EB6C}" destId="{8D4238DE-1FD2-4E61-8E3A-EA5DE66F757B}" srcOrd="9" destOrd="0" presId="urn:microsoft.com/office/officeart/2005/8/layout/chevron1"/>
    <dgm:cxn modelId="{1F1BC337-E64E-441D-8EAB-9E3695DEDE93}" type="presParOf" srcId="{5D2B939E-8DA5-4245-8798-0AA4B4F8EB6C}" destId="{3EEA957E-2A8C-4D3A-8F98-E08C23FE3918}" srcOrd="10" destOrd="0" presId="urn:microsoft.com/office/officeart/2005/8/layout/chevron1"/>
    <dgm:cxn modelId="{7B0DBD81-9775-4568-859F-F6345A6960E7}" type="presParOf" srcId="{5D2B939E-8DA5-4245-8798-0AA4B4F8EB6C}" destId="{49722C2F-39D4-46E9-AF04-F3EFAA95C4FF}" srcOrd="11" destOrd="0" presId="urn:microsoft.com/office/officeart/2005/8/layout/chevron1"/>
    <dgm:cxn modelId="{1233F86C-B138-4539-9A62-FA370E509BA4}" type="presParOf" srcId="{5D2B939E-8DA5-4245-8798-0AA4B4F8EB6C}" destId="{25BA61C0-FCE6-459C-B485-0D05FE8A9CC7}" srcOrd="12" destOrd="0" presId="urn:microsoft.com/office/officeart/2005/8/layout/chevron1"/>
    <dgm:cxn modelId="{421819DF-41B7-4483-AA37-3558EAF9B747}" type="presParOf" srcId="{5D2B939E-8DA5-4245-8798-0AA4B4F8EB6C}" destId="{444C166C-8231-4B76-AB26-570BDEA135C9}" srcOrd="13" destOrd="0" presId="urn:microsoft.com/office/officeart/2005/8/layout/chevron1"/>
    <dgm:cxn modelId="{0FB7ED51-9AE3-418F-AD2D-F0D069E939CE}" type="presParOf" srcId="{5D2B939E-8DA5-4245-8798-0AA4B4F8EB6C}" destId="{34ADF036-2383-4CB0-85F7-D5C366530DB4}" srcOrd="14" destOrd="0" presId="urn:microsoft.com/office/officeart/2005/8/layout/chevron1"/>
    <dgm:cxn modelId="{7F81A4C9-47A5-4D85-B342-0893FD591AD1}" type="presParOf" srcId="{5D2B939E-8DA5-4245-8798-0AA4B4F8EB6C}" destId="{4B6C9FA1-3646-46EB-9324-A526CC2674D9}" srcOrd="15" destOrd="0" presId="urn:microsoft.com/office/officeart/2005/8/layout/chevron1"/>
    <dgm:cxn modelId="{25293124-113D-4C92-90AC-59702375366E}" type="presParOf" srcId="{5D2B939E-8DA5-4245-8798-0AA4B4F8EB6C}" destId="{A192B009-A529-4CF6-89DC-77E16D056EE3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635972-7974-478C-9F75-4C22A73DCA8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8AFCB90-7A3B-462F-9016-B6AA907FA596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Get Sources</a:t>
          </a:r>
        </a:p>
      </dgm:t>
    </dgm:pt>
    <dgm:pt modelId="{6D82DE36-DF36-45D6-BB22-09A0A80E34FC}" type="parTrans" cxnId="{2F46658A-779B-48A0-BD45-0C5A91BA3806}">
      <dgm:prSet/>
      <dgm:spPr/>
      <dgm:t>
        <a:bodyPr/>
        <a:lstStyle/>
        <a:p>
          <a:endParaRPr lang="en-GB" sz="1200"/>
        </a:p>
      </dgm:t>
    </dgm:pt>
    <dgm:pt modelId="{758DCA52-95C2-4961-8953-F474C42BAA2C}" type="sibTrans" cxnId="{2F46658A-779B-48A0-BD45-0C5A91BA3806}">
      <dgm:prSet/>
      <dgm:spPr/>
      <dgm:t>
        <a:bodyPr/>
        <a:lstStyle/>
        <a:p>
          <a:endParaRPr lang="en-GB" sz="1200"/>
        </a:p>
      </dgm:t>
    </dgm:pt>
    <dgm:pt modelId="{3C6DB9C7-5D6F-473C-890F-D18F8447D1BE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Validate configuration</a:t>
          </a:r>
        </a:p>
      </dgm:t>
    </dgm:pt>
    <dgm:pt modelId="{FF34951B-55AB-4A04-A42D-06EE68E90BF0}" type="parTrans" cxnId="{EB908057-8D38-4E13-97A3-B5BF26DDA3C7}">
      <dgm:prSet/>
      <dgm:spPr/>
      <dgm:t>
        <a:bodyPr/>
        <a:lstStyle/>
        <a:p>
          <a:endParaRPr lang="en-GB" sz="1200"/>
        </a:p>
      </dgm:t>
    </dgm:pt>
    <dgm:pt modelId="{D1E9A69B-410D-42D9-A1BE-9883DE5B5F7D}" type="sibTrans" cxnId="{EB908057-8D38-4E13-97A3-B5BF26DDA3C7}">
      <dgm:prSet/>
      <dgm:spPr/>
      <dgm:t>
        <a:bodyPr/>
        <a:lstStyle/>
        <a:p>
          <a:endParaRPr lang="en-GB" sz="1200"/>
        </a:p>
      </dgm:t>
    </dgm:pt>
    <dgm:pt modelId="{23439305-5337-48D1-AAD8-5B59F1981F94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Get Jira information</a:t>
          </a:r>
        </a:p>
      </dgm:t>
    </dgm:pt>
    <dgm:pt modelId="{C3D111C5-96E6-4A2C-B7DC-D146B74BA070}" type="parTrans" cxnId="{4E15EC03-4F05-41CE-8445-634491211CF7}">
      <dgm:prSet/>
      <dgm:spPr/>
      <dgm:t>
        <a:bodyPr/>
        <a:lstStyle/>
        <a:p>
          <a:endParaRPr lang="en-GB" sz="1200"/>
        </a:p>
      </dgm:t>
    </dgm:pt>
    <dgm:pt modelId="{E34D9C31-E054-4895-8769-D7422BEA51E5}" type="sibTrans" cxnId="{4E15EC03-4F05-41CE-8445-634491211CF7}">
      <dgm:prSet/>
      <dgm:spPr/>
      <dgm:t>
        <a:bodyPr/>
        <a:lstStyle/>
        <a:p>
          <a:endParaRPr lang="en-GB" sz="1200"/>
        </a:p>
      </dgm:t>
    </dgm:pt>
    <dgm:pt modelId="{DA3CD1C3-F453-4835-9F1B-16E52A227CA5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Deploy</a:t>
          </a:r>
        </a:p>
      </dgm:t>
    </dgm:pt>
    <dgm:pt modelId="{B9A23BD1-E2CE-4FA8-BCBB-486EF8C8FB96}" type="parTrans" cxnId="{3E8E96FC-295D-404C-B19C-87558E322FBA}">
      <dgm:prSet/>
      <dgm:spPr/>
      <dgm:t>
        <a:bodyPr/>
        <a:lstStyle/>
        <a:p>
          <a:endParaRPr lang="en-GB" sz="1200"/>
        </a:p>
      </dgm:t>
    </dgm:pt>
    <dgm:pt modelId="{04A412D0-AA36-455B-98E2-2E6CA5B79EC3}" type="sibTrans" cxnId="{3E8E96FC-295D-404C-B19C-87558E322FBA}">
      <dgm:prSet/>
      <dgm:spPr/>
      <dgm:t>
        <a:bodyPr/>
        <a:lstStyle/>
        <a:p>
          <a:endParaRPr lang="en-GB" sz="1200"/>
        </a:p>
      </dgm:t>
    </dgm:pt>
    <dgm:pt modelId="{7FE3BC28-8C21-4F0E-84AB-85311EAC75CB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Get runtime information</a:t>
          </a:r>
        </a:p>
      </dgm:t>
    </dgm:pt>
    <dgm:pt modelId="{83902FB4-ACA9-4B26-AC32-308A3462B6F2}" type="parTrans" cxnId="{76F39C7D-3A5A-48E0-8AB7-7A4BAB316B11}">
      <dgm:prSet/>
      <dgm:spPr/>
      <dgm:t>
        <a:bodyPr/>
        <a:lstStyle/>
        <a:p>
          <a:endParaRPr lang="en-GB" sz="1200"/>
        </a:p>
      </dgm:t>
    </dgm:pt>
    <dgm:pt modelId="{D7C61BE5-E30C-4B96-B8B0-E43EAD1CC79C}" type="sibTrans" cxnId="{76F39C7D-3A5A-48E0-8AB7-7A4BAB316B11}">
      <dgm:prSet/>
      <dgm:spPr/>
      <dgm:t>
        <a:bodyPr/>
        <a:lstStyle/>
        <a:p>
          <a:endParaRPr lang="en-GB" sz="1200"/>
        </a:p>
      </dgm:t>
    </dgm:pt>
    <dgm:pt modelId="{D2130477-AC74-4655-A5D9-95E0F98C3D95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Push </a:t>
          </a:r>
          <a:r>
            <a:rPr lang="en-GB" sz="1200" dirty="0" err="1"/>
            <a:t>documen-tation</a:t>
          </a:r>
          <a:endParaRPr lang="en-GB" sz="1200" dirty="0"/>
        </a:p>
      </dgm:t>
    </dgm:pt>
    <dgm:pt modelId="{0D0E702E-674E-4BC9-BF8E-D01DD3ED64B6}" type="parTrans" cxnId="{D8A09A7A-C1DF-4373-A7DC-98C0C2B9C107}">
      <dgm:prSet/>
      <dgm:spPr/>
      <dgm:t>
        <a:bodyPr/>
        <a:lstStyle/>
        <a:p>
          <a:endParaRPr lang="en-GB" sz="1200"/>
        </a:p>
      </dgm:t>
    </dgm:pt>
    <dgm:pt modelId="{8EE7909B-63F7-4C89-AF1A-F45686614D32}" type="sibTrans" cxnId="{D8A09A7A-C1DF-4373-A7DC-98C0C2B9C107}">
      <dgm:prSet/>
      <dgm:spPr/>
      <dgm:t>
        <a:bodyPr/>
        <a:lstStyle/>
        <a:p>
          <a:endParaRPr lang="en-GB" sz="1200"/>
        </a:p>
      </dgm:t>
    </dgm:pt>
    <dgm:pt modelId="{EE845B54-FF8C-4122-8C6F-8E5E1202202E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Cloud crawler</a:t>
          </a:r>
        </a:p>
      </dgm:t>
    </dgm:pt>
    <dgm:pt modelId="{F1F271AC-FB99-412E-8D0D-FFAEA7896DFF}" type="parTrans" cxnId="{2E639A2E-7975-448E-A6EA-78296EBA153E}">
      <dgm:prSet/>
      <dgm:spPr/>
      <dgm:t>
        <a:bodyPr/>
        <a:lstStyle/>
        <a:p>
          <a:endParaRPr lang="en-GB" sz="1200"/>
        </a:p>
      </dgm:t>
    </dgm:pt>
    <dgm:pt modelId="{19F79298-8D8E-4D68-B003-5F359990D6F8}" type="sibTrans" cxnId="{2E639A2E-7975-448E-A6EA-78296EBA153E}">
      <dgm:prSet/>
      <dgm:spPr/>
      <dgm:t>
        <a:bodyPr/>
        <a:lstStyle/>
        <a:p>
          <a:endParaRPr lang="en-GB" sz="1200"/>
        </a:p>
      </dgm:t>
    </dgm:pt>
    <dgm:pt modelId="{0E255A0E-18D2-4DE4-AFA9-06B18AFF37AF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 dirty="0"/>
            <a:t>EA Tool integra-</a:t>
          </a:r>
          <a:r>
            <a:rPr lang="en-GB" sz="1200" dirty="0" err="1"/>
            <a:t>tion</a:t>
          </a:r>
          <a:endParaRPr lang="en-GB" sz="1200" dirty="0"/>
        </a:p>
      </dgm:t>
    </dgm:pt>
    <dgm:pt modelId="{17D838CF-9B6D-4BB8-A298-390D63409EB5}" type="parTrans" cxnId="{5B3ADF6D-E296-4B82-B388-48878C8619D7}">
      <dgm:prSet/>
      <dgm:spPr/>
      <dgm:t>
        <a:bodyPr/>
        <a:lstStyle/>
        <a:p>
          <a:endParaRPr lang="en-GB" sz="1200"/>
        </a:p>
      </dgm:t>
    </dgm:pt>
    <dgm:pt modelId="{122012F6-CFED-4903-850B-47A881082254}" type="sibTrans" cxnId="{5B3ADF6D-E296-4B82-B388-48878C8619D7}">
      <dgm:prSet/>
      <dgm:spPr/>
      <dgm:t>
        <a:bodyPr/>
        <a:lstStyle/>
        <a:p>
          <a:endParaRPr lang="en-GB" sz="1200"/>
        </a:p>
      </dgm:t>
    </dgm:pt>
    <dgm:pt modelId="{AF40E109-E13B-43DA-A89A-E87A1254ADE2}">
      <dgm:prSet phldrT="[Texto]" custT="1"/>
      <dgm:spPr>
        <a:solidFill>
          <a:schemeClr val="accent5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sz="1200"/>
            <a:t>Build</a:t>
          </a:r>
          <a:endParaRPr lang="en-GB" sz="1200" dirty="0"/>
        </a:p>
      </dgm:t>
    </dgm:pt>
    <dgm:pt modelId="{85B6E3B9-75E5-47AC-83B0-731F9FC7E1DC}" type="parTrans" cxnId="{DCB0758C-5DA4-40F9-AF66-CBF2448AF11A}">
      <dgm:prSet/>
      <dgm:spPr/>
      <dgm:t>
        <a:bodyPr/>
        <a:lstStyle/>
        <a:p>
          <a:endParaRPr lang="de-DE" sz="1200"/>
        </a:p>
      </dgm:t>
    </dgm:pt>
    <dgm:pt modelId="{A9EB21CC-EFFF-4EE7-B076-CAB4477889DF}" type="sibTrans" cxnId="{DCB0758C-5DA4-40F9-AF66-CBF2448AF11A}">
      <dgm:prSet/>
      <dgm:spPr/>
      <dgm:t>
        <a:bodyPr/>
        <a:lstStyle/>
        <a:p>
          <a:endParaRPr lang="de-DE" sz="1200"/>
        </a:p>
      </dgm:t>
    </dgm:pt>
    <dgm:pt modelId="{5D2B939E-8DA5-4245-8798-0AA4B4F8EB6C}" type="pres">
      <dgm:prSet presAssocID="{FC635972-7974-478C-9F75-4C22A73DCA86}" presName="Name0" presStyleCnt="0">
        <dgm:presLayoutVars>
          <dgm:dir/>
          <dgm:animLvl val="lvl"/>
          <dgm:resizeHandles val="exact"/>
        </dgm:presLayoutVars>
      </dgm:prSet>
      <dgm:spPr/>
    </dgm:pt>
    <dgm:pt modelId="{D93618F4-4067-4093-940D-930F16A7B9D8}" type="pres">
      <dgm:prSet presAssocID="{B8AFCB90-7A3B-462F-9016-B6AA907FA596}" presName="parTxOnly" presStyleLbl="node1" presStyleIdx="0" presStyleCnt="9" custLinFactNeighborX="-2992">
        <dgm:presLayoutVars>
          <dgm:chMax val="0"/>
          <dgm:chPref val="0"/>
          <dgm:bulletEnabled val="1"/>
        </dgm:presLayoutVars>
      </dgm:prSet>
      <dgm:spPr/>
    </dgm:pt>
    <dgm:pt modelId="{057DBEC2-708D-4C3B-9F17-DD8499522978}" type="pres">
      <dgm:prSet presAssocID="{758DCA52-95C2-4961-8953-F474C42BAA2C}" presName="parTxOnlySpace" presStyleCnt="0"/>
      <dgm:spPr/>
    </dgm:pt>
    <dgm:pt modelId="{E6882D50-7B07-459B-AF00-E5F8FAA3DE73}" type="pres">
      <dgm:prSet presAssocID="{3C6DB9C7-5D6F-473C-890F-D18F8447D1BE}" presName="parTxOnly" presStyleLbl="node1" presStyleIdx="1" presStyleCnt="9" custScaleX="107441" custLinFactNeighborX="-49181">
        <dgm:presLayoutVars>
          <dgm:chMax val="0"/>
          <dgm:chPref val="0"/>
          <dgm:bulletEnabled val="1"/>
        </dgm:presLayoutVars>
      </dgm:prSet>
      <dgm:spPr/>
    </dgm:pt>
    <dgm:pt modelId="{AA7C2F87-A056-43C1-B720-8E3E19E39C09}" type="pres">
      <dgm:prSet presAssocID="{D1E9A69B-410D-42D9-A1BE-9883DE5B5F7D}" presName="parTxOnlySpace" presStyleCnt="0"/>
      <dgm:spPr/>
    </dgm:pt>
    <dgm:pt modelId="{9C5018C8-7EC8-41D3-A7C7-571B670703E1}" type="pres">
      <dgm:prSet presAssocID="{23439305-5337-48D1-AAD8-5B59F1981F94}" presName="parTxOnly" presStyleLbl="node1" presStyleIdx="2" presStyleCnt="9" custScaleX="107905" custLinFactNeighborX="-93713">
        <dgm:presLayoutVars>
          <dgm:chMax val="0"/>
          <dgm:chPref val="0"/>
          <dgm:bulletEnabled val="1"/>
        </dgm:presLayoutVars>
      </dgm:prSet>
      <dgm:spPr/>
    </dgm:pt>
    <dgm:pt modelId="{7586B1DB-47BB-4F29-96E7-2132F2501931}" type="pres">
      <dgm:prSet presAssocID="{E34D9C31-E054-4895-8769-D7422BEA51E5}" presName="parTxOnlySpace" presStyleCnt="0"/>
      <dgm:spPr/>
    </dgm:pt>
    <dgm:pt modelId="{479006C2-46F3-4217-B93A-789E31EB7598}" type="pres">
      <dgm:prSet presAssocID="{AF40E109-E13B-43DA-A89A-E87A1254ADE2}" presName="parTxOnly" presStyleLbl="node1" presStyleIdx="3" presStyleCnt="9" custLinFactX="-5561" custLinFactNeighborX="-100000">
        <dgm:presLayoutVars>
          <dgm:chMax val="0"/>
          <dgm:chPref val="0"/>
          <dgm:bulletEnabled val="1"/>
        </dgm:presLayoutVars>
      </dgm:prSet>
      <dgm:spPr/>
    </dgm:pt>
    <dgm:pt modelId="{F7487B68-741B-4331-8899-3ED253E9A9CB}" type="pres">
      <dgm:prSet presAssocID="{A9EB21CC-EFFF-4EE7-B076-CAB4477889DF}" presName="parTxOnlySpace" presStyleCnt="0"/>
      <dgm:spPr/>
    </dgm:pt>
    <dgm:pt modelId="{C0617AE6-D6CF-4291-B5F5-7FE03CCDCF16}" type="pres">
      <dgm:prSet presAssocID="{DA3CD1C3-F453-4835-9F1B-16E52A227CA5}" presName="parTxOnly" presStyleLbl="node1" presStyleIdx="4" presStyleCnt="9" custLinFactX="-11965" custLinFactNeighborX="-100000">
        <dgm:presLayoutVars>
          <dgm:chMax val="0"/>
          <dgm:chPref val="0"/>
          <dgm:bulletEnabled val="1"/>
        </dgm:presLayoutVars>
      </dgm:prSet>
      <dgm:spPr/>
    </dgm:pt>
    <dgm:pt modelId="{8D4238DE-1FD2-4E61-8E3A-EA5DE66F757B}" type="pres">
      <dgm:prSet presAssocID="{04A412D0-AA36-455B-98E2-2E6CA5B79EC3}" presName="parTxOnlySpace" presStyleCnt="0"/>
      <dgm:spPr/>
    </dgm:pt>
    <dgm:pt modelId="{3EEA957E-2A8C-4D3A-8F98-E08C23FE3918}" type="pres">
      <dgm:prSet presAssocID="{7FE3BC28-8C21-4F0E-84AB-85311EAC75CB}" presName="parTxOnly" presStyleLbl="node1" presStyleIdx="5" presStyleCnt="9" custLinFactX="-18367" custLinFactNeighborX="-100000">
        <dgm:presLayoutVars>
          <dgm:chMax val="0"/>
          <dgm:chPref val="0"/>
          <dgm:bulletEnabled val="1"/>
        </dgm:presLayoutVars>
      </dgm:prSet>
      <dgm:spPr/>
    </dgm:pt>
    <dgm:pt modelId="{49722C2F-39D4-46E9-AF04-F3EFAA95C4FF}" type="pres">
      <dgm:prSet presAssocID="{D7C61BE5-E30C-4B96-B8B0-E43EAD1CC79C}" presName="parTxOnlySpace" presStyleCnt="0"/>
      <dgm:spPr/>
    </dgm:pt>
    <dgm:pt modelId="{25BA61C0-FCE6-459C-B485-0D05FE8A9CC7}" type="pres">
      <dgm:prSet presAssocID="{D2130477-AC74-4655-A5D9-95E0F98C3D95}" presName="parTxOnly" presStyleLbl="node1" presStyleIdx="6" presStyleCnt="9" custLinFactX="-24770" custLinFactNeighborX="-100000">
        <dgm:presLayoutVars>
          <dgm:chMax val="0"/>
          <dgm:chPref val="0"/>
          <dgm:bulletEnabled val="1"/>
        </dgm:presLayoutVars>
      </dgm:prSet>
      <dgm:spPr/>
    </dgm:pt>
    <dgm:pt modelId="{444C166C-8231-4B76-AB26-570BDEA135C9}" type="pres">
      <dgm:prSet presAssocID="{8EE7909B-63F7-4C89-AF1A-F45686614D32}" presName="parTxOnlySpace" presStyleCnt="0"/>
      <dgm:spPr/>
    </dgm:pt>
    <dgm:pt modelId="{34ADF036-2383-4CB0-85F7-D5C366530DB4}" type="pres">
      <dgm:prSet presAssocID="{EE845B54-FF8C-4122-8C6F-8E5E1202202E}" presName="parTxOnly" presStyleLbl="node1" presStyleIdx="7" presStyleCnt="9" custScaleX="90496" custLinFactX="-9165" custLinFactNeighborX="-100000">
        <dgm:presLayoutVars>
          <dgm:chMax val="0"/>
          <dgm:chPref val="0"/>
          <dgm:bulletEnabled val="1"/>
        </dgm:presLayoutVars>
      </dgm:prSet>
      <dgm:spPr/>
    </dgm:pt>
    <dgm:pt modelId="{4B6C9FA1-3646-46EB-9324-A526CC2674D9}" type="pres">
      <dgm:prSet presAssocID="{19F79298-8D8E-4D68-B003-5F359990D6F8}" presName="parTxOnlySpace" presStyleCnt="0"/>
      <dgm:spPr/>
    </dgm:pt>
    <dgm:pt modelId="{A192B009-A529-4CF6-89DC-77E16D056EE3}" type="pres">
      <dgm:prSet presAssocID="{0E255A0E-18D2-4DE4-AFA9-06B18AFF37AF}" presName="parTxOnly" presStyleLbl="node1" presStyleIdx="8" presStyleCnt="9" custScaleX="84913" custLinFactNeighborX="55193">
        <dgm:presLayoutVars>
          <dgm:chMax val="0"/>
          <dgm:chPref val="0"/>
          <dgm:bulletEnabled val="1"/>
        </dgm:presLayoutVars>
      </dgm:prSet>
      <dgm:spPr/>
    </dgm:pt>
  </dgm:ptLst>
  <dgm:cxnLst>
    <dgm:cxn modelId="{E00D6502-8A19-4F1A-8674-A8934F00F7B7}" type="presOf" srcId="{7FE3BC28-8C21-4F0E-84AB-85311EAC75CB}" destId="{3EEA957E-2A8C-4D3A-8F98-E08C23FE3918}" srcOrd="0" destOrd="0" presId="urn:microsoft.com/office/officeart/2005/8/layout/chevron1"/>
    <dgm:cxn modelId="{4E15EC03-4F05-41CE-8445-634491211CF7}" srcId="{FC635972-7974-478C-9F75-4C22A73DCA86}" destId="{23439305-5337-48D1-AAD8-5B59F1981F94}" srcOrd="2" destOrd="0" parTransId="{C3D111C5-96E6-4A2C-B7DC-D146B74BA070}" sibTransId="{E34D9C31-E054-4895-8769-D7422BEA51E5}"/>
    <dgm:cxn modelId="{2C5E140C-D47A-4017-A2B4-6E6D8B033429}" type="presOf" srcId="{0E255A0E-18D2-4DE4-AFA9-06B18AFF37AF}" destId="{A192B009-A529-4CF6-89DC-77E16D056EE3}" srcOrd="0" destOrd="0" presId="urn:microsoft.com/office/officeart/2005/8/layout/chevron1"/>
    <dgm:cxn modelId="{2E639A2E-7975-448E-A6EA-78296EBA153E}" srcId="{FC635972-7974-478C-9F75-4C22A73DCA86}" destId="{EE845B54-FF8C-4122-8C6F-8E5E1202202E}" srcOrd="7" destOrd="0" parTransId="{F1F271AC-FB99-412E-8D0D-FFAEA7896DFF}" sibTransId="{19F79298-8D8E-4D68-B003-5F359990D6F8}"/>
    <dgm:cxn modelId="{EA5F5940-6C56-4376-B4F1-8E98D271F240}" type="presOf" srcId="{D2130477-AC74-4655-A5D9-95E0F98C3D95}" destId="{25BA61C0-FCE6-459C-B485-0D05FE8A9CC7}" srcOrd="0" destOrd="0" presId="urn:microsoft.com/office/officeart/2005/8/layout/chevron1"/>
    <dgm:cxn modelId="{F0D0C545-80FE-407A-B412-80462381DDD3}" type="presOf" srcId="{DA3CD1C3-F453-4835-9F1B-16E52A227CA5}" destId="{C0617AE6-D6CF-4291-B5F5-7FE03CCDCF16}" srcOrd="0" destOrd="0" presId="urn:microsoft.com/office/officeart/2005/8/layout/chevron1"/>
    <dgm:cxn modelId="{1121CF45-B48F-44C1-9B10-9436B2CEF234}" type="presOf" srcId="{EE845B54-FF8C-4122-8C6F-8E5E1202202E}" destId="{34ADF036-2383-4CB0-85F7-D5C366530DB4}" srcOrd="0" destOrd="0" presId="urn:microsoft.com/office/officeart/2005/8/layout/chevron1"/>
    <dgm:cxn modelId="{5B3ADF6D-E296-4B82-B388-48878C8619D7}" srcId="{FC635972-7974-478C-9F75-4C22A73DCA86}" destId="{0E255A0E-18D2-4DE4-AFA9-06B18AFF37AF}" srcOrd="8" destOrd="0" parTransId="{17D838CF-9B6D-4BB8-A298-390D63409EB5}" sibTransId="{122012F6-CFED-4903-850B-47A881082254}"/>
    <dgm:cxn modelId="{8BF59171-6DCD-45F8-B23A-8CC309F71B40}" type="presOf" srcId="{FC635972-7974-478C-9F75-4C22A73DCA86}" destId="{5D2B939E-8DA5-4245-8798-0AA4B4F8EB6C}" srcOrd="0" destOrd="0" presId="urn:microsoft.com/office/officeart/2005/8/layout/chevron1"/>
    <dgm:cxn modelId="{EB908057-8D38-4E13-97A3-B5BF26DDA3C7}" srcId="{FC635972-7974-478C-9F75-4C22A73DCA86}" destId="{3C6DB9C7-5D6F-473C-890F-D18F8447D1BE}" srcOrd="1" destOrd="0" parTransId="{FF34951B-55AB-4A04-A42D-06EE68E90BF0}" sibTransId="{D1E9A69B-410D-42D9-A1BE-9883DE5B5F7D}"/>
    <dgm:cxn modelId="{073D8258-7FF0-4AD4-A2C7-A12D629375C4}" type="presOf" srcId="{B8AFCB90-7A3B-462F-9016-B6AA907FA596}" destId="{D93618F4-4067-4093-940D-930F16A7B9D8}" srcOrd="0" destOrd="0" presId="urn:microsoft.com/office/officeart/2005/8/layout/chevron1"/>
    <dgm:cxn modelId="{D8A09A7A-C1DF-4373-A7DC-98C0C2B9C107}" srcId="{FC635972-7974-478C-9F75-4C22A73DCA86}" destId="{D2130477-AC74-4655-A5D9-95E0F98C3D95}" srcOrd="6" destOrd="0" parTransId="{0D0E702E-674E-4BC9-BF8E-D01DD3ED64B6}" sibTransId="{8EE7909B-63F7-4C89-AF1A-F45686614D32}"/>
    <dgm:cxn modelId="{76F39C7D-3A5A-48E0-8AB7-7A4BAB316B11}" srcId="{FC635972-7974-478C-9F75-4C22A73DCA86}" destId="{7FE3BC28-8C21-4F0E-84AB-85311EAC75CB}" srcOrd="5" destOrd="0" parTransId="{83902FB4-ACA9-4B26-AC32-308A3462B6F2}" sibTransId="{D7C61BE5-E30C-4B96-B8B0-E43EAD1CC79C}"/>
    <dgm:cxn modelId="{2F46658A-779B-48A0-BD45-0C5A91BA3806}" srcId="{FC635972-7974-478C-9F75-4C22A73DCA86}" destId="{B8AFCB90-7A3B-462F-9016-B6AA907FA596}" srcOrd="0" destOrd="0" parTransId="{6D82DE36-DF36-45D6-BB22-09A0A80E34FC}" sibTransId="{758DCA52-95C2-4961-8953-F474C42BAA2C}"/>
    <dgm:cxn modelId="{DCB0758C-5DA4-40F9-AF66-CBF2448AF11A}" srcId="{FC635972-7974-478C-9F75-4C22A73DCA86}" destId="{AF40E109-E13B-43DA-A89A-E87A1254ADE2}" srcOrd="3" destOrd="0" parTransId="{85B6E3B9-75E5-47AC-83B0-731F9FC7E1DC}" sibTransId="{A9EB21CC-EFFF-4EE7-B076-CAB4477889DF}"/>
    <dgm:cxn modelId="{9FDF0F90-6185-48F0-A783-AEF598605B2D}" type="presOf" srcId="{3C6DB9C7-5D6F-473C-890F-D18F8447D1BE}" destId="{E6882D50-7B07-459B-AF00-E5F8FAA3DE73}" srcOrd="0" destOrd="0" presId="urn:microsoft.com/office/officeart/2005/8/layout/chevron1"/>
    <dgm:cxn modelId="{5E1C36FA-0A20-49B3-B816-E9762D04014C}" type="presOf" srcId="{AF40E109-E13B-43DA-A89A-E87A1254ADE2}" destId="{479006C2-46F3-4217-B93A-789E31EB7598}" srcOrd="0" destOrd="0" presId="urn:microsoft.com/office/officeart/2005/8/layout/chevron1"/>
    <dgm:cxn modelId="{3E8E96FC-295D-404C-B19C-87558E322FBA}" srcId="{FC635972-7974-478C-9F75-4C22A73DCA86}" destId="{DA3CD1C3-F453-4835-9F1B-16E52A227CA5}" srcOrd="4" destOrd="0" parTransId="{B9A23BD1-E2CE-4FA8-BCBB-486EF8C8FB96}" sibTransId="{04A412D0-AA36-455B-98E2-2E6CA5B79EC3}"/>
    <dgm:cxn modelId="{0C9226FF-6295-4AA9-902D-BFE976765FF0}" type="presOf" srcId="{23439305-5337-48D1-AAD8-5B59F1981F94}" destId="{9C5018C8-7EC8-41D3-A7C7-571B670703E1}" srcOrd="0" destOrd="0" presId="urn:microsoft.com/office/officeart/2005/8/layout/chevron1"/>
    <dgm:cxn modelId="{70A9BF09-077B-42F2-8D5A-B523DAF74336}" type="presParOf" srcId="{5D2B939E-8DA5-4245-8798-0AA4B4F8EB6C}" destId="{D93618F4-4067-4093-940D-930F16A7B9D8}" srcOrd="0" destOrd="0" presId="urn:microsoft.com/office/officeart/2005/8/layout/chevron1"/>
    <dgm:cxn modelId="{D3E9018B-83E5-45CB-AA44-B03DB9B33333}" type="presParOf" srcId="{5D2B939E-8DA5-4245-8798-0AA4B4F8EB6C}" destId="{057DBEC2-708D-4C3B-9F17-DD8499522978}" srcOrd="1" destOrd="0" presId="urn:microsoft.com/office/officeart/2005/8/layout/chevron1"/>
    <dgm:cxn modelId="{B090A922-8546-45AD-ABA0-D741650CA018}" type="presParOf" srcId="{5D2B939E-8DA5-4245-8798-0AA4B4F8EB6C}" destId="{E6882D50-7B07-459B-AF00-E5F8FAA3DE73}" srcOrd="2" destOrd="0" presId="urn:microsoft.com/office/officeart/2005/8/layout/chevron1"/>
    <dgm:cxn modelId="{C888BD37-2B95-4961-A6A7-9407E73C6E2F}" type="presParOf" srcId="{5D2B939E-8DA5-4245-8798-0AA4B4F8EB6C}" destId="{AA7C2F87-A056-43C1-B720-8E3E19E39C09}" srcOrd="3" destOrd="0" presId="urn:microsoft.com/office/officeart/2005/8/layout/chevron1"/>
    <dgm:cxn modelId="{F6A6F550-E863-4A5A-AC84-D188B297FF87}" type="presParOf" srcId="{5D2B939E-8DA5-4245-8798-0AA4B4F8EB6C}" destId="{9C5018C8-7EC8-41D3-A7C7-571B670703E1}" srcOrd="4" destOrd="0" presId="urn:microsoft.com/office/officeart/2005/8/layout/chevron1"/>
    <dgm:cxn modelId="{7486EC0F-2B0E-4F6D-A352-4BBE261810FA}" type="presParOf" srcId="{5D2B939E-8DA5-4245-8798-0AA4B4F8EB6C}" destId="{7586B1DB-47BB-4F29-96E7-2132F2501931}" srcOrd="5" destOrd="0" presId="urn:microsoft.com/office/officeart/2005/8/layout/chevron1"/>
    <dgm:cxn modelId="{32F83B5C-2D02-475A-8EA5-E4DC10A1AC96}" type="presParOf" srcId="{5D2B939E-8DA5-4245-8798-0AA4B4F8EB6C}" destId="{479006C2-46F3-4217-B93A-789E31EB7598}" srcOrd="6" destOrd="0" presId="urn:microsoft.com/office/officeart/2005/8/layout/chevron1"/>
    <dgm:cxn modelId="{1EE76EC6-884C-42C8-AB96-8D5CADF540FF}" type="presParOf" srcId="{5D2B939E-8DA5-4245-8798-0AA4B4F8EB6C}" destId="{F7487B68-741B-4331-8899-3ED253E9A9CB}" srcOrd="7" destOrd="0" presId="urn:microsoft.com/office/officeart/2005/8/layout/chevron1"/>
    <dgm:cxn modelId="{1221693A-3E04-4B43-8C02-FCCFF79BC916}" type="presParOf" srcId="{5D2B939E-8DA5-4245-8798-0AA4B4F8EB6C}" destId="{C0617AE6-D6CF-4291-B5F5-7FE03CCDCF16}" srcOrd="8" destOrd="0" presId="urn:microsoft.com/office/officeart/2005/8/layout/chevron1"/>
    <dgm:cxn modelId="{F8D58049-3469-48A1-94B6-5E9561C647C7}" type="presParOf" srcId="{5D2B939E-8DA5-4245-8798-0AA4B4F8EB6C}" destId="{8D4238DE-1FD2-4E61-8E3A-EA5DE66F757B}" srcOrd="9" destOrd="0" presId="urn:microsoft.com/office/officeart/2005/8/layout/chevron1"/>
    <dgm:cxn modelId="{1F1BC337-E64E-441D-8EAB-9E3695DEDE93}" type="presParOf" srcId="{5D2B939E-8DA5-4245-8798-0AA4B4F8EB6C}" destId="{3EEA957E-2A8C-4D3A-8F98-E08C23FE3918}" srcOrd="10" destOrd="0" presId="urn:microsoft.com/office/officeart/2005/8/layout/chevron1"/>
    <dgm:cxn modelId="{7B0DBD81-9775-4568-859F-F6345A6960E7}" type="presParOf" srcId="{5D2B939E-8DA5-4245-8798-0AA4B4F8EB6C}" destId="{49722C2F-39D4-46E9-AF04-F3EFAA95C4FF}" srcOrd="11" destOrd="0" presId="urn:microsoft.com/office/officeart/2005/8/layout/chevron1"/>
    <dgm:cxn modelId="{1233F86C-B138-4539-9A62-FA370E509BA4}" type="presParOf" srcId="{5D2B939E-8DA5-4245-8798-0AA4B4F8EB6C}" destId="{25BA61C0-FCE6-459C-B485-0D05FE8A9CC7}" srcOrd="12" destOrd="0" presId="urn:microsoft.com/office/officeart/2005/8/layout/chevron1"/>
    <dgm:cxn modelId="{421819DF-41B7-4483-AA37-3558EAF9B747}" type="presParOf" srcId="{5D2B939E-8DA5-4245-8798-0AA4B4F8EB6C}" destId="{444C166C-8231-4B76-AB26-570BDEA135C9}" srcOrd="13" destOrd="0" presId="urn:microsoft.com/office/officeart/2005/8/layout/chevron1"/>
    <dgm:cxn modelId="{0FB7ED51-9AE3-418F-AD2D-F0D069E939CE}" type="presParOf" srcId="{5D2B939E-8DA5-4245-8798-0AA4B4F8EB6C}" destId="{34ADF036-2383-4CB0-85F7-D5C366530DB4}" srcOrd="14" destOrd="0" presId="urn:microsoft.com/office/officeart/2005/8/layout/chevron1"/>
    <dgm:cxn modelId="{7F81A4C9-47A5-4D85-B342-0893FD591AD1}" type="presParOf" srcId="{5D2B939E-8DA5-4245-8798-0AA4B4F8EB6C}" destId="{4B6C9FA1-3646-46EB-9324-A526CC2674D9}" srcOrd="15" destOrd="0" presId="urn:microsoft.com/office/officeart/2005/8/layout/chevron1"/>
    <dgm:cxn modelId="{25293124-113D-4C92-90AC-59702375366E}" type="presParOf" srcId="{5D2B939E-8DA5-4245-8798-0AA4B4F8EB6C}" destId="{A192B009-A529-4CF6-89DC-77E16D056EE3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C866A2-D4C8-4E73-AE47-ACB01354D462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E8927B43-C41D-464B-B94D-E53C44C48D17}">
      <dgm:prSet phldrT="[Texto]" custT="1"/>
      <dgm:spPr>
        <a:solidFill>
          <a:srgbClr val="074FB0"/>
        </a:solidFill>
      </dgm:spPr>
      <dgm:t>
        <a:bodyPr/>
        <a:lstStyle/>
        <a:p>
          <a:r>
            <a:rPr lang="es-ES" sz="1400" dirty="0"/>
            <a:t>Plan</a:t>
          </a:r>
        </a:p>
      </dgm:t>
    </dgm:pt>
    <dgm:pt modelId="{DDC56F41-1E0F-422B-94C5-224611184FE5}" type="parTrans" cxnId="{51778438-CEAF-405A-8AD2-AA57AAAFFE0B}">
      <dgm:prSet/>
      <dgm:spPr/>
      <dgm:t>
        <a:bodyPr/>
        <a:lstStyle/>
        <a:p>
          <a:endParaRPr lang="es-ES" sz="1400"/>
        </a:p>
      </dgm:t>
    </dgm:pt>
    <dgm:pt modelId="{BEB1252F-6E4D-45F3-8BFF-8EF60D1ABD97}" type="sibTrans" cxnId="{51778438-CEAF-405A-8AD2-AA57AAAFFE0B}">
      <dgm:prSet/>
      <dgm:spPr/>
      <dgm:t>
        <a:bodyPr/>
        <a:lstStyle/>
        <a:p>
          <a:endParaRPr lang="es-ES" sz="1400"/>
        </a:p>
      </dgm:t>
    </dgm:pt>
    <dgm:pt modelId="{543F59AA-E054-4DCB-ACAB-C1EEC3DF512E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Build</a:t>
          </a:r>
        </a:p>
      </dgm:t>
    </dgm:pt>
    <dgm:pt modelId="{1D5C6BDB-8684-4E22-9D7F-3573BFCE5A9D}" type="parTrans" cxnId="{F826401A-2C68-494E-96CF-80EAEB00D407}">
      <dgm:prSet/>
      <dgm:spPr/>
      <dgm:t>
        <a:bodyPr/>
        <a:lstStyle/>
        <a:p>
          <a:endParaRPr lang="es-ES" sz="1400"/>
        </a:p>
      </dgm:t>
    </dgm:pt>
    <dgm:pt modelId="{D46C58FB-1E90-4B4D-B01B-C0C7502DD08C}" type="sibTrans" cxnId="{F826401A-2C68-494E-96CF-80EAEB00D407}">
      <dgm:prSet/>
      <dgm:spPr/>
      <dgm:t>
        <a:bodyPr/>
        <a:lstStyle/>
        <a:p>
          <a:endParaRPr lang="es-ES" sz="1400"/>
        </a:p>
      </dgm:t>
    </dgm:pt>
    <dgm:pt modelId="{9B8663A2-A982-48CB-842F-D9A605725547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 err="1"/>
            <a:t>Docu-ment</a:t>
          </a:r>
          <a:endParaRPr lang="en-GB" sz="1400" noProof="0" dirty="0"/>
        </a:p>
      </dgm:t>
    </dgm:pt>
    <dgm:pt modelId="{D484A3C3-9C4F-4530-B7EE-76B4DF6D8D1E}" type="parTrans" cxnId="{00C829E4-21EA-47E3-B694-95136E5E91CF}">
      <dgm:prSet/>
      <dgm:spPr/>
      <dgm:t>
        <a:bodyPr/>
        <a:lstStyle/>
        <a:p>
          <a:endParaRPr lang="es-ES" sz="1400"/>
        </a:p>
      </dgm:t>
    </dgm:pt>
    <dgm:pt modelId="{8493F86B-83CB-4297-A2E0-5F39C33A9919}" type="sibTrans" cxnId="{00C829E4-21EA-47E3-B694-95136E5E91CF}">
      <dgm:prSet/>
      <dgm:spPr/>
      <dgm:t>
        <a:bodyPr/>
        <a:lstStyle/>
        <a:p>
          <a:endParaRPr lang="es-ES" sz="1400"/>
        </a:p>
      </dgm:t>
    </dgm:pt>
    <dgm:pt modelId="{85DD691C-11E0-4004-B607-0DB17BF4FA3D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Develop</a:t>
          </a:r>
        </a:p>
      </dgm:t>
    </dgm:pt>
    <dgm:pt modelId="{DD700208-646E-4C5A-B474-89F58CDF81C8}" type="parTrans" cxnId="{72290E33-04A0-4AD3-8C4D-23CA8E5383DB}">
      <dgm:prSet/>
      <dgm:spPr/>
      <dgm:t>
        <a:bodyPr/>
        <a:lstStyle/>
        <a:p>
          <a:endParaRPr lang="es-ES" sz="1400"/>
        </a:p>
      </dgm:t>
    </dgm:pt>
    <dgm:pt modelId="{104B0AD7-88AB-4A8C-BEF1-D55BFD51D41D}" type="sibTrans" cxnId="{72290E33-04A0-4AD3-8C4D-23CA8E5383DB}">
      <dgm:prSet/>
      <dgm:spPr/>
      <dgm:t>
        <a:bodyPr/>
        <a:lstStyle/>
        <a:p>
          <a:endParaRPr lang="es-ES" sz="1400"/>
        </a:p>
      </dgm:t>
    </dgm:pt>
    <dgm:pt modelId="{C6B1574A-257D-46DF-A332-05B44E4C9085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Deploy</a:t>
          </a:r>
        </a:p>
      </dgm:t>
    </dgm:pt>
    <dgm:pt modelId="{A8BF44EE-9381-4D2B-BAF9-9D8E837DDD48}" type="parTrans" cxnId="{4CC90747-39CE-4851-9550-C2FAB0A0C182}">
      <dgm:prSet/>
      <dgm:spPr/>
      <dgm:t>
        <a:bodyPr/>
        <a:lstStyle/>
        <a:p>
          <a:endParaRPr lang="es-ES" sz="1400"/>
        </a:p>
      </dgm:t>
    </dgm:pt>
    <dgm:pt modelId="{3E876913-40C5-49BA-B28C-AAC429F0B608}" type="sibTrans" cxnId="{4CC90747-39CE-4851-9550-C2FAB0A0C182}">
      <dgm:prSet/>
      <dgm:spPr/>
      <dgm:t>
        <a:bodyPr/>
        <a:lstStyle/>
        <a:p>
          <a:endParaRPr lang="es-ES" sz="1400"/>
        </a:p>
      </dgm:t>
    </dgm:pt>
    <dgm:pt modelId="{E0DB1D1F-6CA2-4E0A-9AD6-63491484C63D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Run</a:t>
          </a:r>
        </a:p>
      </dgm:t>
    </dgm:pt>
    <dgm:pt modelId="{DD9AED2E-DB73-4409-BB02-C42D3A98A44A}" type="parTrans" cxnId="{A3AE49D2-DC12-4D57-A2D3-2825EA636546}">
      <dgm:prSet/>
      <dgm:spPr/>
      <dgm:t>
        <a:bodyPr/>
        <a:lstStyle/>
        <a:p>
          <a:endParaRPr lang="de-DE" sz="1400"/>
        </a:p>
      </dgm:t>
    </dgm:pt>
    <dgm:pt modelId="{C1CFD482-38DC-4C2C-BFC1-5AC42E2BE9E7}" type="sibTrans" cxnId="{A3AE49D2-DC12-4D57-A2D3-2825EA636546}">
      <dgm:prSet/>
      <dgm:spPr/>
      <dgm:t>
        <a:bodyPr/>
        <a:lstStyle/>
        <a:p>
          <a:endParaRPr lang="de-DE" sz="1400"/>
        </a:p>
      </dgm:t>
    </dgm:pt>
    <dgm:pt modelId="{A78D0619-6435-4A39-AB89-5E18017B5099}" type="pres">
      <dgm:prSet presAssocID="{FAC866A2-D4C8-4E73-AE47-ACB01354D462}" presName="Name0" presStyleCnt="0">
        <dgm:presLayoutVars>
          <dgm:dir/>
          <dgm:animLvl val="lvl"/>
          <dgm:resizeHandles val="exact"/>
        </dgm:presLayoutVars>
      </dgm:prSet>
      <dgm:spPr/>
    </dgm:pt>
    <dgm:pt modelId="{486E6218-5151-404D-9B6C-4244664A8021}" type="pres">
      <dgm:prSet presAssocID="{E8927B43-C41D-464B-B94D-E53C44C48D17}" presName="parTxOnly" presStyleLbl="node1" presStyleIdx="0" presStyleCnt="6" custLinFactNeighborX="-9768">
        <dgm:presLayoutVars>
          <dgm:chMax val="0"/>
          <dgm:chPref val="0"/>
          <dgm:bulletEnabled val="1"/>
        </dgm:presLayoutVars>
      </dgm:prSet>
      <dgm:spPr/>
    </dgm:pt>
    <dgm:pt modelId="{23506EF4-83B4-4999-8B00-2C0F20FA10D9}" type="pres">
      <dgm:prSet presAssocID="{BEB1252F-6E4D-45F3-8BFF-8EF60D1ABD97}" presName="parTxOnlySpace" presStyleCnt="0"/>
      <dgm:spPr/>
    </dgm:pt>
    <dgm:pt modelId="{84E9381C-1700-491B-ACC9-21A5B6899B32}" type="pres">
      <dgm:prSet presAssocID="{85DD691C-11E0-4004-B607-0DB17BF4FA3D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3AC0039-810E-4F59-8D4D-3BFDCDCD5DC8}" type="pres">
      <dgm:prSet presAssocID="{104B0AD7-88AB-4A8C-BEF1-D55BFD51D41D}" presName="parTxOnlySpace" presStyleCnt="0"/>
      <dgm:spPr/>
    </dgm:pt>
    <dgm:pt modelId="{258A3D3B-466B-4E76-B2D9-DFA25106F269}" type="pres">
      <dgm:prSet presAssocID="{543F59AA-E054-4DCB-ACAB-C1EEC3DF512E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9D3333D-76BE-4ECC-81BB-C1A5F7927370}" type="pres">
      <dgm:prSet presAssocID="{D46C58FB-1E90-4B4D-B01B-C0C7502DD08C}" presName="parTxOnlySpace" presStyleCnt="0"/>
      <dgm:spPr/>
    </dgm:pt>
    <dgm:pt modelId="{10F2C608-896E-46DC-905F-139D860C7D4E}" type="pres">
      <dgm:prSet presAssocID="{C6B1574A-257D-46DF-A332-05B44E4C908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88D3909-26F7-4F18-B042-9385D7FCECE1}" type="pres">
      <dgm:prSet presAssocID="{3E876913-40C5-49BA-B28C-AAC429F0B608}" presName="parTxOnlySpace" presStyleCnt="0"/>
      <dgm:spPr/>
    </dgm:pt>
    <dgm:pt modelId="{51FEA718-B12A-4AD8-AD0A-BB47C1182C8F}" type="pres">
      <dgm:prSet presAssocID="{E0DB1D1F-6CA2-4E0A-9AD6-63491484C63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D7540E4-4252-4F96-B689-B5224074A48A}" type="pres">
      <dgm:prSet presAssocID="{C1CFD482-38DC-4C2C-BFC1-5AC42E2BE9E7}" presName="parTxOnlySpace" presStyleCnt="0"/>
      <dgm:spPr/>
    </dgm:pt>
    <dgm:pt modelId="{80456817-9C95-42D9-B687-293F5D7C2596}" type="pres">
      <dgm:prSet presAssocID="{9B8663A2-A982-48CB-842F-D9A60572554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0144F05-39E5-4813-8E81-32F214DE84A7}" type="presOf" srcId="{C6B1574A-257D-46DF-A332-05B44E4C9085}" destId="{10F2C608-896E-46DC-905F-139D860C7D4E}" srcOrd="0" destOrd="0" presId="urn:microsoft.com/office/officeart/2005/8/layout/chevron1"/>
    <dgm:cxn modelId="{F826401A-2C68-494E-96CF-80EAEB00D407}" srcId="{FAC866A2-D4C8-4E73-AE47-ACB01354D462}" destId="{543F59AA-E054-4DCB-ACAB-C1EEC3DF512E}" srcOrd="2" destOrd="0" parTransId="{1D5C6BDB-8684-4E22-9D7F-3573BFCE5A9D}" sibTransId="{D46C58FB-1E90-4B4D-B01B-C0C7502DD08C}"/>
    <dgm:cxn modelId="{72290E33-04A0-4AD3-8C4D-23CA8E5383DB}" srcId="{FAC866A2-D4C8-4E73-AE47-ACB01354D462}" destId="{85DD691C-11E0-4004-B607-0DB17BF4FA3D}" srcOrd="1" destOrd="0" parTransId="{DD700208-646E-4C5A-B474-89F58CDF81C8}" sibTransId="{104B0AD7-88AB-4A8C-BEF1-D55BFD51D41D}"/>
    <dgm:cxn modelId="{51778438-CEAF-405A-8AD2-AA57AAAFFE0B}" srcId="{FAC866A2-D4C8-4E73-AE47-ACB01354D462}" destId="{E8927B43-C41D-464B-B94D-E53C44C48D17}" srcOrd="0" destOrd="0" parTransId="{DDC56F41-1E0F-422B-94C5-224611184FE5}" sibTransId="{BEB1252F-6E4D-45F3-8BFF-8EF60D1ABD97}"/>
    <dgm:cxn modelId="{A266BE61-137D-413B-A13D-427EF6FA40B6}" type="presOf" srcId="{E0DB1D1F-6CA2-4E0A-9AD6-63491484C63D}" destId="{51FEA718-B12A-4AD8-AD0A-BB47C1182C8F}" srcOrd="0" destOrd="0" presId="urn:microsoft.com/office/officeart/2005/8/layout/chevron1"/>
    <dgm:cxn modelId="{4CC90747-39CE-4851-9550-C2FAB0A0C182}" srcId="{FAC866A2-D4C8-4E73-AE47-ACB01354D462}" destId="{C6B1574A-257D-46DF-A332-05B44E4C9085}" srcOrd="3" destOrd="0" parTransId="{A8BF44EE-9381-4D2B-BAF9-9D8E837DDD48}" sibTransId="{3E876913-40C5-49BA-B28C-AAC429F0B608}"/>
    <dgm:cxn modelId="{523BB758-0BC2-4E3B-9D36-307DE2322981}" type="presOf" srcId="{85DD691C-11E0-4004-B607-0DB17BF4FA3D}" destId="{84E9381C-1700-491B-ACC9-21A5B6899B32}" srcOrd="0" destOrd="0" presId="urn:microsoft.com/office/officeart/2005/8/layout/chevron1"/>
    <dgm:cxn modelId="{055C739C-D771-405D-8F7C-045CFD77DA45}" type="presOf" srcId="{543F59AA-E054-4DCB-ACAB-C1EEC3DF512E}" destId="{258A3D3B-466B-4E76-B2D9-DFA25106F269}" srcOrd="0" destOrd="0" presId="urn:microsoft.com/office/officeart/2005/8/layout/chevron1"/>
    <dgm:cxn modelId="{5FF31CC6-24B6-4441-8E2D-15B02A2E6316}" type="presOf" srcId="{E8927B43-C41D-464B-B94D-E53C44C48D17}" destId="{486E6218-5151-404D-9B6C-4244664A8021}" srcOrd="0" destOrd="0" presId="urn:microsoft.com/office/officeart/2005/8/layout/chevron1"/>
    <dgm:cxn modelId="{02B52DC6-5511-4CA5-A5BC-4A89D29EE819}" type="presOf" srcId="{9B8663A2-A982-48CB-842F-D9A605725547}" destId="{80456817-9C95-42D9-B687-293F5D7C2596}" srcOrd="0" destOrd="0" presId="urn:microsoft.com/office/officeart/2005/8/layout/chevron1"/>
    <dgm:cxn modelId="{A3AE49D2-DC12-4D57-A2D3-2825EA636546}" srcId="{FAC866A2-D4C8-4E73-AE47-ACB01354D462}" destId="{E0DB1D1F-6CA2-4E0A-9AD6-63491484C63D}" srcOrd="4" destOrd="0" parTransId="{DD9AED2E-DB73-4409-BB02-C42D3A98A44A}" sibTransId="{C1CFD482-38DC-4C2C-BFC1-5AC42E2BE9E7}"/>
    <dgm:cxn modelId="{73DB02DD-0B05-4DCE-BB28-4291EBA4F3D0}" type="presOf" srcId="{FAC866A2-D4C8-4E73-AE47-ACB01354D462}" destId="{A78D0619-6435-4A39-AB89-5E18017B5099}" srcOrd="0" destOrd="0" presId="urn:microsoft.com/office/officeart/2005/8/layout/chevron1"/>
    <dgm:cxn modelId="{00C829E4-21EA-47E3-B694-95136E5E91CF}" srcId="{FAC866A2-D4C8-4E73-AE47-ACB01354D462}" destId="{9B8663A2-A982-48CB-842F-D9A605725547}" srcOrd="5" destOrd="0" parTransId="{D484A3C3-9C4F-4530-B7EE-76B4DF6D8D1E}" sibTransId="{8493F86B-83CB-4297-A2E0-5F39C33A9919}"/>
    <dgm:cxn modelId="{CC02B828-0F49-4CC3-873A-525D064361F9}" type="presParOf" srcId="{A78D0619-6435-4A39-AB89-5E18017B5099}" destId="{486E6218-5151-404D-9B6C-4244664A8021}" srcOrd="0" destOrd="0" presId="urn:microsoft.com/office/officeart/2005/8/layout/chevron1"/>
    <dgm:cxn modelId="{79CDA492-6EED-45A3-AF8B-AA7DC07A01B4}" type="presParOf" srcId="{A78D0619-6435-4A39-AB89-5E18017B5099}" destId="{23506EF4-83B4-4999-8B00-2C0F20FA10D9}" srcOrd="1" destOrd="0" presId="urn:microsoft.com/office/officeart/2005/8/layout/chevron1"/>
    <dgm:cxn modelId="{E6E73C0F-8519-47DC-8A57-B408C8482514}" type="presParOf" srcId="{A78D0619-6435-4A39-AB89-5E18017B5099}" destId="{84E9381C-1700-491B-ACC9-21A5B6899B32}" srcOrd="2" destOrd="0" presId="urn:microsoft.com/office/officeart/2005/8/layout/chevron1"/>
    <dgm:cxn modelId="{7F48BD2A-3645-40B7-A21D-C76EBDA53CF0}" type="presParOf" srcId="{A78D0619-6435-4A39-AB89-5E18017B5099}" destId="{E3AC0039-810E-4F59-8D4D-3BFDCDCD5DC8}" srcOrd="3" destOrd="0" presId="urn:microsoft.com/office/officeart/2005/8/layout/chevron1"/>
    <dgm:cxn modelId="{3D797F8F-E3C1-4BC4-AD71-F782DF137073}" type="presParOf" srcId="{A78D0619-6435-4A39-AB89-5E18017B5099}" destId="{258A3D3B-466B-4E76-B2D9-DFA25106F269}" srcOrd="4" destOrd="0" presId="urn:microsoft.com/office/officeart/2005/8/layout/chevron1"/>
    <dgm:cxn modelId="{E4D7A07A-405E-4A1E-8178-A9713F37742E}" type="presParOf" srcId="{A78D0619-6435-4A39-AB89-5E18017B5099}" destId="{D9D3333D-76BE-4ECC-81BB-C1A5F7927370}" srcOrd="5" destOrd="0" presId="urn:microsoft.com/office/officeart/2005/8/layout/chevron1"/>
    <dgm:cxn modelId="{CAA9A333-BDD5-4AC1-9EA3-4AAD48F372E9}" type="presParOf" srcId="{A78D0619-6435-4A39-AB89-5E18017B5099}" destId="{10F2C608-896E-46DC-905F-139D860C7D4E}" srcOrd="6" destOrd="0" presId="urn:microsoft.com/office/officeart/2005/8/layout/chevron1"/>
    <dgm:cxn modelId="{55EFD9A8-BBE5-4292-8C71-FFAFBA9569DF}" type="presParOf" srcId="{A78D0619-6435-4A39-AB89-5E18017B5099}" destId="{988D3909-26F7-4F18-B042-9385D7FCECE1}" srcOrd="7" destOrd="0" presId="urn:microsoft.com/office/officeart/2005/8/layout/chevron1"/>
    <dgm:cxn modelId="{AAC47F3B-F0B0-4D8F-B07A-F77B4A7EBBFF}" type="presParOf" srcId="{A78D0619-6435-4A39-AB89-5E18017B5099}" destId="{51FEA718-B12A-4AD8-AD0A-BB47C1182C8F}" srcOrd="8" destOrd="0" presId="urn:microsoft.com/office/officeart/2005/8/layout/chevron1"/>
    <dgm:cxn modelId="{275AA192-59C1-47F6-A45A-689D015AE1F9}" type="presParOf" srcId="{A78D0619-6435-4A39-AB89-5E18017B5099}" destId="{5D7540E4-4252-4F96-B689-B5224074A48A}" srcOrd="9" destOrd="0" presId="urn:microsoft.com/office/officeart/2005/8/layout/chevron1"/>
    <dgm:cxn modelId="{1CCFB31D-DF24-4453-9B9D-16B8C9D99E1E}" type="presParOf" srcId="{A78D0619-6435-4A39-AB89-5E18017B5099}" destId="{80456817-9C95-42D9-B687-293F5D7C259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8A84C4-9E8D-4230-9226-AADBF4F7DD38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DC5156D6-A50C-4B2F-890E-E9312BC64608}">
      <dgm:prSet phldrT="[Texto]" custT="1"/>
      <dgm:spPr>
        <a:solidFill>
          <a:srgbClr val="074FB0"/>
        </a:solidFill>
      </dgm:spPr>
      <dgm:t>
        <a:bodyPr/>
        <a:lstStyle/>
        <a:p>
          <a:r>
            <a:rPr lang="es-ES" sz="1400" dirty="0"/>
            <a:t>Monitor</a:t>
          </a:r>
        </a:p>
      </dgm:t>
    </dgm:pt>
    <dgm:pt modelId="{59D9BA20-2935-4367-926A-3B3FCE7E692F}" type="parTrans" cxnId="{C5675D31-69C7-4AB4-AC37-B76FAA516961}">
      <dgm:prSet/>
      <dgm:spPr/>
      <dgm:t>
        <a:bodyPr/>
        <a:lstStyle/>
        <a:p>
          <a:endParaRPr lang="es-ES" sz="1400"/>
        </a:p>
      </dgm:t>
    </dgm:pt>
    <dgm:pt modelId="{C493AEF5-7134-4188-8815-5286F88F17C5}" type="sibTrans" cxnId="{C5675D31-69C7-4AB4-AC37-B76FAA516961}">
      <dgm:prSet/>
      <dgm:spPr/>
      <dgm:t>
        <a:bodyPr/>
        <a:lstStyle/>
        <a:p>
          <a:endParaRPr lang="es-ES" sz="1400"/>
        </a:p>
      </dgm:t>
    </dgm:pt>
    <dgm:pt modelId="{9A84BB82-BFC5-4C53-A54F-D455AF3BC22C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Analyse</a:t>
          </a:r>
        </a:p>
      </dgm:t>
    </dgm:pt>
    <dgm:pt modelId="{E7C38A5B-CE3A-4B8A-877A-6469FCA3C611}" type="parTrans" cxnId="{9E5251D6-3A97-4ABA-BE48-2B70E2E2103E}">
      <dgm:prSet/>
      <dgm:spPr/>
      <dgm:t>
        <a:bodyPr/>
        <a:lstStyle/>
        <a:p>
          <a:endParaRPr lang="es-ES" sz="1400"/>
        </a:p>
      </dgm:t>
    </dgm:pt>
    <dgm:pt modelId="{8D3DB950-354E-4C60-8A66-C0D026128BBA}" type="sibTrans" cxnId="{9E5251D6-3A97-4ABA-BE48-2B70E2E2103E}">
      <dgm:prSet/>
      <dgm:spPr/>
      <dgm:t>
        <a:bodyPr/>
        <a:lstStyle/>
        <a:p>
          <a:endParaRPr lang="es-ES" sz="1400"/>
        </a:p>
      </dgm:t>
    </dgm:pt>
    <dgm:pt modelId="{6DC4A524-233A-48BA-BFA0-8897386FA587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Evaluate</a:t>
          </a:r>
        </a:p>
      </dgm:t>
    </dgm:pt>
    <dgm:pt modelId="{151018C4-4705-48FB-A619-980EFA4AC87A}" type="parTrans" cxnId="{7DAEF20F-BF81-4929-9A52-2EE880710CAC}">
      <dgm:prSet/>
      <dgm:spPr/>
      <dgm:t>
        <a:bodyPr/>
        <a:lstStyle/>
        <a:p>
          <a:endParaRPr lang="es-ES" sz="1400"/>
        </a:p>
      </dgm:t>
    </dgm:pt>
    <dgm:pt modelId="{B8A7E0F8-0E6F-4D53-AEB5-E8C9552E375F}" type="sibTrans" cxnId="{7DAEF20F-BF81-4929-9A52-2EE880710CAC}">
      <dgm:prSet/>
      <dgm:spPr/>
      <dgm:t>
        <a:bodyPr/>
        <a:lstStyle/>
        <a:p>
          <a:endParaRPr lang="es-ES" sz="1400"/>
        </a:p>
      </dgm:t>
    </dgm:pt>
    <dgm:pt modelId="{919DC610-59AC-4562-9DCA-F811153B80B4}">
      <dgm:prSet phldrT="[Texto]" custT="1"/>
      <dgm:spPr>
        <a:solidFill>
          <a:srgbClr val="074FB0"/>
        </a:solidFill>
      </dgm:spPr>
      <dgm:t>
        <a:bodyPr/>
        <a:lstStyle/>
        <a:p>
          <a:r>
            <a:rPr lang="en-GB" sz="1400" noProof="0" dirty="0"/>
            <a:t>Execute</a:t>
          </a:r>
        </a:p>
      </dgm:t>
    </dgm:pt>
    <dgm:pt modelId="{9A2ECCCD-C9FC-40F1-B683-866344564EF3}" type="parTrans" cxnId="{0FDE6055-8F62-421E-B1F8-BDF62628CD1B}">
      <dgm:prSet/>
      <dgm:spPr/>
      <dgm:t>
        <a:bodyPr/>
        <a:lstStyle/>
        <a:p>
          <a:endParaRPr lang="es-ES" sz="1400"/>
        </a:p>
      </dgm:t>
    </dgm:pt>
    <dgm:pt modelId="{8D17094A-64B0-4291-96AC-1B1F6F1F6B63}" type="sibTrans" cxnId="{0FDE6055-8F62-421E-B1F8-BDF62628CD1B}">
      <dgm:prSet/>
      <dgm:spPr/>
      <dgm:t>
        <a:bodyPr/>
        <a:lstStyle/>
        <a:p>
          <a:endParaRPr lang="es-ES" sz="1400"/>
        </a:p>
      </dgm:t>
    </dgm:pt>
    <dgm:pt modelId="{34E48CCA-B1FE-4709-996B-DCB8A429530D}" type="pres">
      <dgm:prSet presAssocID="{698A84C4-9E8D-4230-9226-AADBF4F7DD38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22E30AF-0D66-4C96-BDD9-6F5BF95C325B}" type="pres">
      <dgm:prSet presAssocID="{DC5156D6-A50C-4B2F-890E-E9312BC6460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F618F6-C511-4B42-B073-48538D6061B2}" type="pres">
      <dgm:prSet presAssocID="{C493AEF5-7134-4188-8815-5286F88F17C5}" presName="parTxOnlySpace" presStyleCnt="0"/>
      <dgm:spPr/>
    </dgm:pt>
    <dgm:pt modelId="{34C957DF-723D-4ABF-8324-0DDA07A28EA5}" type="pres">
      <dgm:prSet presAssocID="{9A84BB82-BFC5-4C53-A54F-D455AF3BC22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1722011-BD31-44FA-B770-878C7243B1A7}" type="pres">
      <dgm:prSet presAssocID="{8D3DB950-354E-4C60-8A66-C0D026128BBA}" presName="parTxOnlySpace" presStyleCnt="0"/>
      <dgm:spPr/>
    </dgm:pt>
    <dgm:pt modelId="{0A9E30C6-D4F9-4968-94A8-0EC2C3958B89}" type="pres">
      <dgm:prSet presAssocID="{6DC4A524-233A-48BA-BFA0-8897386FA58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CA3147-200B-4813-A4F3-A9EECF3F2746}" type="pres">
      <dgm:prSet presAssocID="{B8A7E0F8-0E6F-4D53-AEB5-E8C9552E375F}" presName="parTxOnlySpace" presStyleCnt="0"/>
      <dgm:spPr/>
    </dgm:pt>
    <dgm:pt modelId="{9110E058-E4F4-4F47-9630-0D46B8F664EB}" type="pres">
      <dgm:prSet presAssocID="{919DC610-59AC-4562-9DCA-F811153B80B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AEF20F-BF81-4929-9A52-2EE880710CAC}" srcId="{698A84C4-9E8D-4230-9226-AADBF4F7DD38}" destId="{6DC4A524-233A-48BA-BFA0-8897386FA587}" srcOrd="2" destOrd="0" parTransId="{151018C4-4705-48FB-A619-980EFA4AC87A}" sibTransId="{B8A7E0F8-0E6F-4D53-AEB5-E8C9552E375F}"/>
    <dgm:cxn modelId="{F934A924-3DA5-424B-A902-82A4134ED20F}" type="presOf" srcId="{698A84C4-9E8D-4230-9226-AADBF4F7DD38}" destId="{34E48CCA-B1FE-4709-996B-DCB8A429530D}" srcOrd="0" destOrd="0" presId="urn:microsoft.com/office/officeart/2005/8/layout/chevron1"/>
    <dgm:cxn modelId="{C5675D31-69C7-4AB4-AC37-B76FAA516961}" srcId="{698A84C4-9E8D-4230-9226-AADBF4F7DD38}" destId="{DC5156D6-A50C-4B2F-890E-E9312BC64608}" srcOrd="0" destOrd="0" parTransId="{59D9BA20-2935-4367-926A-3B3FCE7E692F}" sibTransId="{C493AEF5-7134-4188-8815-5286F88F17C5}"/>
    <dgm:cxn modelId="{430FDE3B-9F70-4783-8D98-71EFDA8651FF}" type="presOf" srcId="{6DC4A524-233A-48BA-BFA0-8897386FA587}" destId="{0A9E30C6-D4F9-4968-94A8-0EC2C3958B89}" srcOrd="0" destOrd="0" presId="urn:microsoft.com/office/officeart/2005/8/layout/chevron1"/>
    <dgm:cxn modelId="{0FDE6055-8F62-421E-B1F8-BDF62628CD1B}" srcId="{698A84C4-9E8D-4230-9226-AADBF4F7DD38}" destId="{919DC610-59AC-4562-9DCA-F811153B80B4}" srcOrd="3" destOrd="0" parTransId="{9A2ECCCD-C9FC-40F1-B683-866344564EF3}" sibTransId="{8D17094A-64B0-4291-96AC-1B1F6F1F6B63}"/>
    <dgm:cxn modelId="{473223B6-261D-43A6-8815-4B6D33E4EF1E}" type="presOf" srcId="{9A84BB82-BFC5-4C53-A54F-D455AF3BC22C}" destId="{34C957DF-723D-4ABF-8324-0DDA07A28EA5}" srcOrd="0" destOrd="0" presId="urn:microsoft.com/office/officeart/2005/8/layout/chevron1"/>
    <dgm:cxn modelId="{DD7A2FCB-0FD7-43C2-B4AF-F6429083C006}" type="presOf" srcId="{DC5156D6-A50C-4B2F-890E-E9312BC64608}" destId="{322E30AF-0D66-4C96-BDD9-6F5BF95C325B}" srcOrd="0" destOrd="0" presId="urn:microsoft.com/office/officeart/2005/8/layout/chevron1"/>
    <dgm:cxn modelId="{9E5251D6-3A97-4ABA-BE48-2B70E2E2103E}" srcId="{698A84C4-9E8D-4230-9226-AADBF4F7DD38}" destId="{9A84BB82-BFC5-4C53-A54F-D455AF3BC22C}" srcOrd="1" destOrd="0" parTransId="{E7C38A5B-CE3A-4B8A-877A-6469FCA3C611}" sibTransId="{8D3DB950-354E-4C60-8A66-C0D026128BBA}"/>
    <dgm:cxn modelId="{E2AB19F4-6375-432B-A8F1-54867ED13E9D}" type="presOf" srcId="{919DC610-59AC-4562-9DCA-F811153B80B4}" destId="{9110E058-E4F4-4F47-9630-0D46B8F664EB}" srcOrd="0" destOrd="0" presId="urn:microsoft.com/office/officeart/2005/8/layout/chevron1"/>
    <dgm:cxn modelId="{31A758E5-9478-4154-A9CC-CD6C39F22B81}" type="presParOf" srcId="{34E48CCA-B1FE-4709-996B-DCB8A429530D}" destId="{322E30AF-0D66-4C96-BDD9-6F5BF95C325B}" srcOrd="0" destOrd="0" presId="urn:microsoft.com/office/officeart/2005/8/layout/chevron1"/>
    <dgm:cxn modelId="{8A8F7CCF-9E22-474C-9AEF-A4E93FC759C6}" type="presParOf" srcId="{34E48CCA-B1FE-4709-996B-DCB8A429530D}" destId="{1DF618F6-C511-4B42-B073-48538D6061B2}" srcOrd="1" destOrd="0" presId="urn:microsoft.com/office/officeart/2005/8/layout/chevron1"/>
    <dgm:cxn modelId="{49488687-C2D7-4CC8-ACFB-35D1F8386CE0}" type="presParOf" srcId="{34E48CCA-B1FE-4709-996B-DCB8A429530D}" destId="{34C957DF-723D-4ABF-8324-0DDA07A28EA5}" srcOrd="2" destOrd="0" presId="urn:microsoft.com/office/officeart/2005/8/layout/chevron1"/>
    <dgm:cxn modelId="{188777EF-0314-4A43-84B4-7D377E891D31}" type="presParOf" srcId="{34E48CCA-B1FE-4709-996B-DCB8A429530D}" destId="{21722011-BD31-44FA-B770-878C7243B1A7}" srcOrd="3" destOrd="0" presId="urn:microsoft.com/office/officeart/2005/8/layout/chevron1"/>
    <dgm:cxn modelId="{54361C0E-EBAF-4FF5-8115-E863EC206D32}" type="presParOf" srcId="{34E48CCA-B1FE-4709-996B-DCB8A429530D}" destId="{0A9E30C6-D4F9-4968-94A8-0EC2C3958B89}" srcOrd="4" destOrd="0" presId="urn:microsoft.com/office/officeart/2005/8/layout/chevron1"/>
    <dgm:cxn modelId="{AFEE873C-1345-4118-8104-BA8F7848D035}" type="presParOf" srcId="{34E48CCA-B1FE-4709-996B-DCB8A429530D}" destId="{9CCA3147-200B-4813-A4F3-A9EECF3F2746}" srcOrd="5" destOrd="0" presId="urn:microsoft.com/office/officeart/2005/8/layout/chevron1"/>
    <dgm:cxn modelId="{0EB3E39C-0655-4124-8DD6-FB1EFC1263D8}" type="presParOf" srcId="{34E48CCA-B1FE-4709-996B-DCB8A429530D}" destId="{9110E058-E4F4-4F47-9630-0D46B8F664E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9F6AC-77E1-47F9-8A88-725A171040FB}">
      <dsp:nvSpPr>
        <dsp:cNvPr id="0" name=""/>
        <dsp:cNvSpPr/>
      </dsp:nvSpPr>
      <dsp:spPr>
        <a:xfrm rot="2262322">
          <a:off x="0" y="1389811"/>
          <a:ext cx="4222469" cy="2639043"/>
        </a:xfrm>
        <a:prstGeom prst="swooshArrow">
          <a:avLst>
            <a:gd name="adj1" fmla="val 25000"/>
            <a:gd name="adj2" fmla="val 25000"/>
          </a:avLst>
        </a:prstGeom>
        <a:solidFill>
          <a:srgbClr val="0065B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8C4D9-074A-4F57-A01A-D12D6757C4E1}">
      <dsp:nvSpPr>
        <dsp:cNvPr id="0" name=""/>
        <dsp:cNvSpPr/>
      </dsp:nvSpPr>
      <dsp:spPr>
        <a:xfrm>
          <a:off x="3255130" y="1619193"/>
          <a:ext cx="312462" cy="312462"/>
        </a:xfrm>
        <a:prstGeom prst="ellipse">
          <a:avLst/>
        </a:prstGeom>
        <a:solidFill>
          <a:schemeClr val="bg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25328-FEEF-488B-ADF6-449F4301FD2C}">
      <dsp:nvSpPr>
        <dsp:cNvPr id="0" name=""/>
        <dsp:cNvSpPr/>
      </dsp:nvSpPr>
      <dsp:spPr>
        <a:xfrm>
          <a:off x="1197745" y="1238800"/>
          <a:ext cx="3024723" cy="194761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5568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itchFamily="34" charset="0"/>
            </a:rPr>
            <a:t>Continuous Architecture Documentation</a:t>
          </a:r>
          <a:endParaRPr lang="de-DE" sz="1800" kern="1200" dirty="0"/>
        </a:p>
      </dsp:txBody>
      <dsp:txXfrm>
        <a:off x="1292820" y="1333875"/>
        <a:ext cx="2834573" cy="1757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0554C-F12E-477B-A901-8FFB6BDE133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accent4"/>
        </a:solidFill>
        <a:ln w="10795" cap="flat" cmpd="sng" algn="ctr">
          <a:solidFill>
            <a:srgbClr val="00335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11E7D-225F-4427-8064-B2C9626BA4B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rgbClr val="074FB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How to obtain EA relevant information from the runtime behaviour of cloud based environments?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610504" y="416587"/>
        <a:ext cx="7440913" cy="833607"/>
      </dsp:txXfrm>
    </dsp:sp>
    <dsp:sp modelId="{84EFCB02-5A6F-468C-8E42-0EF859F3B29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accent4"/>
        </a:solidFill>
        <a:ln w="1079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080F8922-B682-4969-AACF-174CAD42A89F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074FB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1800" kern="1200" dirty="0">
              <a:solidFill>
                <a:schemeClr val="bg1"/>
              </a:solidFill>
            </a:rPr>
            <a:t>How to assign the application landscape to business domains?</a:t>
          </a:r>
          <a:endParaRPr lang="de-DE" sz="1800" kern="1200" dirty="0">
            <a:solidFill>
              <a:schemeClr val="bg1"/>
            </a:solidFill>
          </a:endParaRPr>
        </a:p>
      </dsp:txBody>
      <dsp:txXfrm>
        <a:off x="1088431" y="1667215"/>
        <a:ext cx="6962986" cy="833607"/>
      </dsp:txXfrm>
    </dsp:sp>
    <dsp:sp modelId="{2AA13D28-CCB0-425D-9910-9B15EFAE032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accent4"/>
        </a:solidFill>
        <a:ln w="10795" cap="flat" cmpd="sng" algn="ctr">
          <a:solidFill>
            <a:srgbClr val="0033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8F707-0673-4043-B354-D2D674EB86E9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rgbClr val="074FB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How to automate the assignment process with an integrated toolchain?</a:t>
          </a:r>
        </a:p>
      </dsp:txBody>
      <dsp:txXfrm>
        <a:off x="1088431" y="2917843"/>
        <a:ext cx="6962986" cy="833607"/>
      </dsp:txXfrm>
    </dsp:sp>
    <dsp:sp modelId="{FCED265B-2BFC-4BA0-9249-C5C6BC445CB5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accent4"/>
        </a:solidFill>
        <a:ln w="10795" cap="flat" cmpd="sng" algn="ctr">
          <a:solidFill>
            <a:srgbClr val="0033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C8CEF-BD7C-4E63-A62F-7A9AFF220E3E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074FB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How does a prototype implementation of the automated documentation process of cloud applications look like?</a:t>
          </a:r>
        </a:p>
      </dsp:txBody>
      <dsp:txXfrm>
        <a:off x="610504" y="4168472"/>
        <a:ext cx="7440913" cy="833607"/>
      </dsp:txXfrm>
    </dsp:sp>
    <dsp:sp modelId="{E5CD88E9-F423-4E87-9A64-9BF325B040B1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accent4"/>
        </a:solidFill>
        <a:ln w="10795" cap="flat" cmpd="sng" algn="ctr">
          <a:solidFill>
            <a:srgbClr val="0033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30AF-0D66-4C96-BDD9-6F5BF95C325B}">
      <dsp:nvSpPr>
        <dsp:cNvPr id="0" name=""/>
        <dsp:cNvSpPr/>
      </dsp:nvSpPr>
      <dsp:spPr>
        <a:xfrm rot="10800000">
          <a:off x="4119349" y="0"/>
          <a:ext cx="2287484" cy="732485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Monitor</a:t>
          </a:r>
        </a:p>
      </dsp:txBody>
      <dsp:txXfrm rot="10800000">
        <a:off x="4485591" y="0"/>
        <a:ext cx="1554999" cy="732485"/>
      </dsp:txXfrm>
    </dsp:sp>
    <dsp:sp modelId="{34C957DF-723D-4ABF-8324-0DDA07A28EA5}">
      <dsp:nvSpPr>
        <dsp:cNvPr id="0" name=""/>
        <dsp:cNvSpPr/>
      </dsp:nvSpPr>
      <dsp:spPr>
        <a:xfrm rot="10800000">
          <a:off x="2060613" y="0"/>
          <a:ext cx="2287484" cy="732485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Document</a:t>
          </a:r>
        </a:p>
      </dsp:txBody>
      <dsp:txXfrm rot="10800000">
        <a:off x="2426855" y="0"/>
        <a:ext cx="1554999" cy="732485"/>
      </dsp:txXfrm>
    </dsp:sp>
    <dsp:sp modelId="{0A9E30C6-D4F9-4968-94A8-0EC2C3958B89}">
      <dsp:nvSpPr>
        <dsp:cNvPr id="0" name=""/>
        <dsp:cNvSpPr/>
      </dsp:nvSpPr>
      <dsp:spPr>
        <a:xfrm rot="10800000">
          <a:off x="1877" y="0"/>
          <a:ext cx="2287484" cy="732485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Analyse</a:t>
          </a:r>
        </a:p>
      </dsp:txBody>
      <dsp:txXfrm rot="10800000">
        <a:off x="368119" y="0"/>
        <a:ext cx="1554999" cy="732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E6218-5151-404D-9B6C-4244664A8021}">
      <dsp:nvSpPr>
        <dsp:cNvPr id="0" name=""/>
        <dsp:cNvSpPr/>
      </dsp:nvSpPr>
      <dsp:spPr>
        <a:xfrm>
          <a:off x="0" y="0"/>
          <a:ext cx="2313784" cy="720080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Plan</a:t>
          </a:r>
        </a:p>
      </dsp:txBody>
      <dsp:txXfrm>
        <a:off x="360040" y="0"/>
        <a:ext cx="1593704" cy="720080"/>
      </dsp:txXfrm>
    </dsp:sp>
    <dsp:sp modelId="{84E9381C-1700-491B-ACC9-21A5B6899B32}">
      <dsp:nvSpPr>
        <dsp:cNvPr id="0" name=""/>
        <dsp:cNvSpPr/>
      </dsp:nvSpPr>
      <dsp:spPr>
        <a:xfrm>
          <a:off x="2086380" y="0"/>
          <a:ext cx="2313784" cy="720080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Develop</a:t>
          </a:r>
        </a:p>
      </dsp:txBody>
      <dsp:txXfrm>
        <a:off x="2446420" y="0"/>
        <a:ext cx="1593704" cy="720080"/>
      </dsp:txXfrm>
    </dsp:sp>
    <dsp:sp modelId="{258A3D3B-466B-4E76-B2D9-DFA25106F269}">
      <dsp:nvSpPr>
        <dsp:cNvPr id="0" name=""/>
        <dsp:cNvSpPr/>
      </dsp:nvSpPr>
      <dsp:spPr>
        <a:xfrm>
          <a:off x="4168786" y="0"/>
          <a:ext cx="2313784" cy="720080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Build</a:t>
          </a:r>
        </a:p>
      </dsp:txBody>
      <dsp:txXfrm>
        <a:off x="4528826" y="0"/>
        <a:ext cx="1593704" cy="720080"/>
      </dsp:txXfrm>
    </dsp:sp>
    <dsp:sp modelId="{10F2C608-896E-46DC-905F-139D860C7D4E}">
      <dsp:nvSpPr>
        <dsp:cNvPr id="0" name=""/>
        <dsp:cNvSpPr/>
      </dsp:nvSpPr>
      <dsp:spPr>
        <a:xfrm>
          <a:off x="6251192" y="0"/>
          <a:ext cx="2313784" cy="720080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Deploy</a:t>
          </a:r>
        </a:p>
      </dsp:txBody>
      <dsp:txXfrm>
        <a:off x="6611232" y="0"/>
        <a:ext cx="1593704" cy="720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18F4-4067-4093-940D-930F16A7B9D8}">
      <dsp:nvSpPr>
        <dsp:cNvPr id="0" name=""/>
        <dsp:cNvSpPr/>
      </dsp:nvSpPr>
      <dsp:spPr>
        <a:xfrm>
          <a:off x="0" y="2422710"/>
          <a:ext cx="1433115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Get Sources</a:t>
          </a:r>
        </a:p>
      </dsp:txBody>
      <dsp:txXfrm>
        <a:off x="286623" y="2422710"/>
        <a:ext cx="859869" cy="573246"/>
      </dsp:txXfrm>
    </dsp:sp>
    <dsp:sp modelId="{E6882D50-7B07-459B-AF00-E5F8FAA3DE73}">
      <dsp:nvSpPr>
        <dsp:cNvPr id="0" name=""/>
        <dsp:cNvSpPr/>
      </dsp:nvSpPr>
      <dsp:spPr>
        <a:xfrm>
          <a:off x="1221715" y="2422710"/>
          <a:ext cx="1539753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Validate configuration</a:t>
          </a:r>
        </a:p>
      </dsp:txBody>
      <dsp:txXfrm>
        <a:off x="1508338" y="2422710"/>
        <a:ext cx="966507" cy="573246"/>
      </dsp:txXfrm>
    </dsp:sp>
    <dsp:sp modelId="{9C5018C8-7EC8-41D3-A7C7-571B670703E1}">
      <dsp:nvSpPr>
        <dsp:cNvPr id="0" name=""/>
        <dsp:cNvSpPr/>
      </dsp:nvSpPr>
      <dsp:spPr>
        <a:xfrm>
          <a:off x="2554338" y="2422710"/>
          <a:ext cx="1546403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Get Jira information</a:t>
          </a:r>
        </a:p>
      </dsp:txBody>
      <dsp:txXfrm>
        <a:off x="2840961" y="2422710"/>
        <a:ext cx="973157" cy="573246"/>
      </dsp:txXfrm>
    </dsp:sp>
    <dsp:sp modelId="{479006C2-46F3-4217-B93A-789E31EB7598}">
      <dsp:nvSpPr>
        <dsp:cNvPr id="0" name=""/>
        <dsp:cNvSpPr/>
      </dsp:nvSpPr>
      <dsp:spPr>
        <a:xfrm>
          <a:off x="3868724" y="2422710"/>
          <a:ext cx="1433115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Build</a:t>
          </a:r>
          <a:endParaRPr lang="en-GB" sz="1200" kern="1200" dirty="0"/>
        </a:p>
      </dsp:txBody>
      <dsp:txXfrm>
        <a:off x="4155347" y="2422710"/>
        <a:ext cx="859869" cy="573246"/>
      </dsp:txXfrm>
    </dsp:sp>
    <dsp:sp modelId="{C0617AE6-D6CF-4291-B5F5-7FE03CCDCF16}">
      <dsp:nvSpPr>
        <dsp:cNvPr id="0" name=""/>
        <dsp:cNvSpPr/>
      </dsp:nvSpPr>
      <dsp:spPr>
        <a:xfrm>
          <a:off x="5066751" y="2422710"/>
          <a:ext cx="1433115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Deploy</a:t>
          </a:r>
        </a:p>
      </dsp:txBody>
      <dsp:txXfrm>
        <a:off x="5353374" y="2422710"/>
        <a:ext cx="859869" cy="573246"/>
      </dsp:txXfrm>
    </dsp:sp>
    <dsp:sp modelId="{3EEA957E-2A8C-4D3A-8F98-E08C23FE3918}">
      <dsp:nvSpPr>
        <dsp:cNvPr id="0" name=""/>
        <dsp:cNvSpPr/>
      </dsp:nvSpPr>
      <dsp:spPr>
        <a:xfrm>
          <a:off x="6264807" y="2422710"/>
          <a:ext cx="1433115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Get runtime information</a:t>
          </a:r>
        </a:p>
      </dsp:txBody>
      <dsp:txXfrm>
        <a:off x="6551430" y="2422710"/>
        <a:ext cx="859869" cy="573246"/>
      </dsp:txXfrm>
    </dsp:sp>
    <dsp:sp modelId="{25BA61C0-FCE6-459C-B485-0D05FE8A9CC7}">
      <dsp:nvSpPr>
        <dsp:cNvPr id="0" name=""/>
        <dsp:cNvSpPr/>
      </dsp:nvSpPr>
      <dsp:spPr>
        <a:xfrm>
          <a:off x="7462848" y="2422710"/>
          <a:ext cx="1433115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Push </a:t>
          </a:r>
          <a:r>
            <a:rPr lang="en-GB" sz="1200" kern="1200" dirty="0" err="1"/>
            <a:t>documen-tation</a:t>
          </a:r>
          <a:endParaRPr lang="en-GB" sz="1200" kern="1200" dirty="0"/>
        </a:p>
      </dsp:txBody>
      <dsp:txXfrm>
        <a:off x="7749471" y="2422710"/>
        <a:ext cx="859869" cy="573246"/>
      </dsp:txXfrm>
    </dsp:sp>
    <dsp:sp modelId="{34ADF036-2383-4CB0-85F7-D5C366530DB4}">
      <dsp:nvSpPr>
        <dsp:cNvPr id="0" name=""/>
        <dsp:cNvSpPr/>
      </dsp:nvSpPr>
      <dsp:spPr>
        <a:xfrm>
          <a:off x="8976290" y="2422710"/>
          <a:ext cx="1296912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Cloud crawler</a:t>
          </a:r>
        </a:p>
      </dsp:txBody>
      <dsp:txXfrm>
        <a:off x="9262913" y="2422710"/>
        <a:ext cx="723666" cy="573246"/>
      </dsp:txXfrm>
    </dsp:sp>
    <dsp:sp modelId="{A192B009-A529-4CF6-89DC-77E16D056EE3}">
      <dsp:nvSpPr>
        <dsp:cNvPr id="0" name=""/>
        <dsp:cNvSpPr/>
      </dsp:nvSpPr>
      <dsp:spPr>
        <a:xfrm>
          <a:off x="10406941" y="2422710"/>
          <a:ext cx="1216901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EA Tool integra-</a:t>
          </a:r>
          <a:r>
            <a:rPr lang="en-GB" sz="1200" kern="1200" dirty="0" err="1"/>
            <a:t>tion</a:t>
          </a:r>
          <a:endParaRPr lang="en-GB" sz="1200" kern="1200" dirty="0"/>
        </a:p>
      </dsp:txBody>
      <dsp:txXfrm>
        <a:off x="10693564" y="2422710"/>
        <a:ext cx="643655" cy="5732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618F4-4067-4093-940D-930F16A7B9D8}">
      <dsp:nvSpPr>
        <dsp:cNvPr id="0" name=""/>
        <dsp:cNvSpPr/>
      </dsp:nvSpPr>
      <dsp:spPr>
        <a:xfrm>
          <a:off x="0" y="2422710"/>
          <a:ext cx="1433115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Get Sources</a:t>
          </a:r>
        </a:p>
      </dsp:txBody>
      <dsp:txXfrm>
        <a:off x="286623" y="2422710"/>
        <a:ext cx="859869" cy="573246"/>
      </dsp:txXfrm>
    </dsp:sp>
    <dsp:sp modelId="{E6882D50-7B07-459B-AF00-E5F8FAA3DE73}">
      <dsp:nvSpPr>
        <dsp:cNvPr id="0" name=""/>
        <dsp:cNvSpPr/>
      </dsp:nvSpPr>
      <dsp:spPr>
        <a:xfrm>
          <a:off x="1221715" y="2422710"/>
          <a:ext cx="1539753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Validate configuration</a:t>
          </a:r>
        </a:p>
      </dsp:txBody>
      <dsp:txXfrm>
        <a:off x="1508338" y="2422710"/>
        <a:ext cx="966507" cy="573246"/>
      </dsp:txXfrm>
    </dsp:sp>
    <dsp:sp modelId="{9C5018C8-7EC8-41D3-A7C7-571B670703E1}">
      <dsp:nvSpPr>
        <dsp:cNvPr id="0" name=""/>
        <dsp:cNvSpPr/>
      </dsp:nvSpPr>
      <dsp:spPr>
        <a:xfrm>
          <a:off x="2554338" y="2422710"/>
          <a:ext cx="1546403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Get Jira information</a:t>
          </a:r>
        </a:p>
      </dsp:txBody>
      <dsp:txXfrm>
        <a:off x="2840961" y="2422710"/>
        <a:ext cx="973157" cy="573246"/>
      </dsp:txXfrm>
    </dsp:sp>
    <dsp:sp modelId="{479006C2-46F3-4217-B93A-789E31EB7598}">
      <dsp:nvSpPr>
        <dsp:cNvPr id="0" name=""/>
        <dsp:cNvSpPr/>
      </dsp:nvSpPr>
      <dsp:spPr>
        <a:xfrm>
          <a:off x="3868724" y="2422710"/>
          <a:ext cx="1433115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Build</a:t>
          </a:r>
          <a:endParaRPr lang="en-GB" sz="1200" kern="1200" dirty="0"/>
        </a:p>
      </dsp:txBody>
      <dsp:txXfrm>
        <a:off x="4155347" y="2422710"/>
        <a:ext cx="859869" cy="573246"/>
      </dsp:txXfrm>
    </dsp:sp>
    <dsp:sp modelId="{C0617AE6-D6CF-4291-B5F5-7FE03CCDCF16}">
      <dsp:nvSpPr>
        <dsp:cNvPr id="0" name=""/>
        <dsp:cNvSpPr/>
      </dsp:nvSpPr>
      <dsp:spPr>
        <a:xfrm>
          <a:off x="5066751" y="2422710"/>
          <a:ext cx="1433115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Deploy</a:t>
          </a:r>
        </a:p>
      </dsp:txBody>
      <dsp:txXfrm>
        <a:off x="5353374" y="2422710"/>
        <a:ext cx="859869" cy="573246"/>
      </dsp:txXfrm>
    </dsp:sp>
    <dsp:sp modelId="{3EEA957E-2A8C-4D3A-8F98-E08C23FE3918}">
      <dsp:nvSpPr>
        <dsp:cNvPr id="0" name=""/>
        <dsp:cNvSpPr/>
      </dsp:nvSpPr>
      <dsp:spPr>
        <a:xfrm>
          <a:off x="6264807" y="2422710"/>
          <a:ext cx="1433115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Get runtime information</a:t>
          </a:r>
        </a:p>
      </dsp:txBody>
      <dsp:txXfrm>
        <a:off x="6551430" y="2422710"/>
        <a:ext cx="859869" cy="573246"/>
      </dsp:txXfrm>
    </dsp:sp>
    <dsp:sp modelId="{25BA61C0-FCE6-459C-B485-0D05FE8A9CC7}">
      <dsp:nvSpPr>
        <dsp:cNvPr id="0" name=""/>
        <dsp:cNvSpPr/>
      </dsp:nvSpPr>
      <dsp:spPr>
        <a:xfrm>
          <a:off x="7462848" y="2422710"/>
          <a:ext cx="1433115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Push </a:t>
          </a:r>
          <a:r>
            <a:rPr lang="en-GB" sz="1200" kern="1200" dirty="0" err="1"/>
            <a:t>documen-tation</a:t>
          </a:r>
          <a:endParaRPr lang="en-GB" sz="1200" kern="1200" dirty="0"/>
        </a:p>
      </dsp:txBody>
      <dsp:txXfrm>
        <a:off x="7749471" y="2422710"/>
        <a:ext cx="859869" cy="573246"/>
      </dsp:txXfrm>
    </dsp:sp>
    <dsp:sp modelId="{34ADF036-2383-4CB0-85F7-D5C366530DB4}">
      <dsp:nvSpPr>
        <dsp:cNvPr id="0" name=""/>
        <dsp:cNvSpPr/>
      </dsp:nvSpPr>
      <dsp:spPr>
        <a:xfrm>
          <a:off x="8976290" y="2422710"/>
          <a:ext cx="1296912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Cloud crawler</a:t>
          </a:r>
        </a:p>
      </dsp:txBody>
      <dsp:txXfrm>
        <a:off x="9262913" y="2422710"/>
        <a:ext cx="723666" cy="573246"/>
      </dsp:txXfrm>
    </dsp:sp>
    <dsp:sp modelId="{A192B009-A529-4CF6-89DC-77E16D056EE3}">
      <dsp:nvSpPr>
        <dsp:cNvPr id="0" name=""/>
        <dsp:cNvSpPr/>
      </dsp:nvSpPr>
      <dsp:spPr>
        <a:xfrm>
          <a:off x="10406941" y="2422710"/>
          <a:ext cx="1216901" cy="573246"/>
        </a:xfrm>
        <a:prstGeom prst="chevron">
          <a:avLst/>
        </a:prstGeom>
        <a:solidFill>
          <a:schemeClr val="accent5"/>
        </a:solidFill>
        <a:ln w="1079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EA Tool integra-</a:t>
          </a:r>
          <a:r>
            <a:rPr lang="en-GB" sz="1200" kern="1200" dirty="0" err="1"/>
            <a:t>tion</a:t>
          </a:r>
          <a:endParaRPr lang="en-GB" sz="1200" kern="1200" dirty="0"/>
        </a:p>
      </dsp:txBody>
      <dsp:txXfrm>
        <a:off x="10693564" y="2422710"/>
        <a:ext cx="643655" cy="5732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E6218-5151-404D-9B6C-4244664A8021}">
      <dsp:nvSpPr>
        <dsp:cNvPr id="0" name=""/>
        <dsp:cNvSpPr/>
      </dsp:nvSpPr>
      <dsp:spPr>
        <a:xfrm>
          <a:off x="0" y="271998"/>
          <a:ext cx="1268719" cy="507487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Plan</a:t>
          </a:r>
        </a:p>
      </dsp:txBody>
      <dsp:txXfrm>
        <a:off x="253744" y="271998"/>
        <a:ext cx="761232" cy="507487"/>
      </dsp:txXfrm>
    </dsp:sp>
    <dsp:sp modelId="{84E9381C-1700-491B-ACC9-21A5B6899B32}">
      <dsp:nvSpPr>
        <dsp:cNvPr id="0" name=""/>
        <dsp:cNvSpPr/>
      </dsp:nvSpPr>
      <dsp:spPr>
        <a:xfrm>
          <a:off x="1145257" y="271998"/>
          <a:ext cx="1268719" cy="507487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Develop</a:t>
          </a:r>
        </a:p>
      </dsp:txBody>
      <dsp:txXfrm>
        <a:off x="1399001" y="271998"/>
        <a:ext cx="761232" cy="507487"/>
      </dsp:txXfrm>
    </dsp:sp>
    <dsp:sp modelId="{258A3D3B-466B-4E76-B2D9-DFA25106F269}">
      <dsp:nvSpPr>
        <dsp:cNvPr id="0" name=""/>
        <dsp:cNvSpPr/>
      </dsp:nvSpPr>
      <dsp:spPr>
        <a:xfrm>
          <a:off x="2287104" y="271998"/>
          <a:ext cx="1268719" cy="507487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Build</a:t>
          </a:r>
        </a:p>
      </dsp:txBody>
      <dsp:txXfrm>
        <a:off x="2540848" y="271998"/>
        <a:ext cx="761232" cy="507487"/>
      </dsp:txXfrm>
    </dsp:sp>
    <dsp:sp modelId="{10F2C608-896E-46DC-905F-139D860C7D4E}">
      <dsp:nvSpPr>
        <dsp:cNvPr id="0" name=""/>
        <dsp:cNvSpPr/>
      </dsp:nvSpPr>
      <dsp:spPr>
        <a:xfrm>
          <a:off x="3428952" y="271998"/>
          <a:ext cx="1268719" cy="507487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Deploy</a:t>
          </a:r>
        </a:p>
      </dsp:txBody>
      <dsp:txXfrm>
        <a:off x="3682696" y="271998"/>
        <a:ext cx="761232" cy="507487"/>
      </dsp:txXfrm>
    </dsp:sp>
    <dsp:sp modelId="{51FEA718-B12A-4AD8-AD0A-BB47C1182C8F}">
      <dsp:nvSpPr>
        <dsp:cNvPr id="0" name=""/>
        <dsp:cNvSpPr/>
      </dsp:nvSpPr>
      <dsp:spPr>
        <a:xfrm>
          <a:off x="4570799" y="271998"/>
          <a:ext cx="1268719" cy="507487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Run</a:t>
          </a:r>
        </a:p>
      </dsp:txBody>
      <dsp:txXfrm>
        <a:off x="4824543" y="271998"/>
        <a:ext cx="761232" cy="507487"/>
      </dsp:txXfrm>
    </dsp:sp>
    <dsp:sp modelId="{80456817-9C95-42D9-B687-293F5D7C2596}">
      <dsp:nvSpPr>
        <dsp:cNvPr id="0" name=""/>
        <dsp:cNvSpPr/>
      </dsp:nvSpPr>
      <dsp:spPr>
        <a:xfrm>
          <a:off x="5712646" y="271998"/>
          <a:ext cx="1268719" cy="507487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 err="1"/>
            <a:t>Docu-ment</a:t>
          </a:r>
          <a:endParaRPr lang="en-GB" sz="1400" kern="1200" noProof="0" dirty="0"/>
        </a:p>
      </dsp:txBody>
      <dsp:txXfrm>
        <a:off x="5966390" y="271998"/>
        <a:ext cx="761232" cy="5074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30AF-0D66-4C96-BDD9-6F5BF95C325B}">
      <dsp:nvSpPr>
        <dsp:cNvPr id="0" name=""/>
        <dsp:cNvSpPr/>
      </dsp:nvSpPr>
      <dsp:spPr>
        <a:xfrm rot="10800000">
          <a:off x="3466562" y="757695"/>
          <a:ext cx="1283095" cy="513238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Monitor</a:t>
          </a:r>
        </a:p>
      </dsp:txBody>
      <dsp:txXfrm rot="10800000">
        <a:off x="3723181" y="757695"/>
        <a:ext cx="769857" cy="513238"/>
      </dsp:txXfrm>
    </dsp:sp>
    <dsp:sp modelId="{34C957DF-723D-4ABF-8324-0DDA07A28EA5}">
      <dsp:nvSpPr>
        <dsp:cNvPr id="0" name=""/>
        <dsp:cNvSpPr/>
      </dsp:nvSpPr>
      <dsp:spPr>
        <a:xfrm rot="10800000">
          <a:off x="2311776" y="757695"/>
          <a:ext cx="1283095" cy="513238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Analyse</a:t>
          </a:r>
        </a:p>
      </dsp:txBody>
      <dsp:txXfrm rot="10800000">
        <a:off x="2568395" y="757695"/>
        <a:ext cx="769857" cy="513238"/>
      </dsp:txXfrm>
    </dsp:sp>
    <dsp:sp modelId="{0A9E30C6-D4F9-4968-94A8-0EC2C3958B89}">
      <dsp:nvSpPr>
        <dsp:cNvPr id="0" name=""/>
        <dsp:cNvSpPr/>
      </dsp:nvSpPr>
      <dsp:spPr>
        <a:xfrm rot="10800000">
          <a:off x="1156990" y="757695"/>
          <a:ext cx="1283095" cy="513238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Evaluate</a:t>
          </a:r>
        </a:p>
      </dsp:txBody>
      <dsp:txXfrm rot="10800000">
        <a:off x="1413609" y="757695"/>
        <a:ext cx="769857" cy="513238"/>
      </dsp:txXfrm>
    </dsp:sp>
    <dsp:sp modelId="{9110E058-E4F4-4F47-9630-0D46B8F664EB}">
      <dsp:nvSpPr>
        <dsp:cNvPr id="0" name=""/>
        <dsp:cNvSpPr/>
      </dsp:nvSpPr>
      <dsp:spPr>
        <a:xfrm rot="10800000">
          <a:off x="2204" y="757695"/>
          <a:ext cx="1283095" cy="513238"/>
        </a:xfrm>
        <a:prstGeom prst="chevron">
          <a:avLst/>
        </a:prstGeom>
        <a:solidFill>
          <a:srgbClr val="074FB0"/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" tIns="18669" rIns="56007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Execute</a:t>
          </a:r>
        </a:p>
      </dsp:txBody>
      <dsp:txXfrm rot="10800000">
        <a:off x="258823" y="757695"/>
        <a:ext cx="769857" cy="513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‹Nº›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First: devops team and PO plan application in PPM tool.</a:t>
            </a:r>
          </a:p>
          <a:p>
            <a:r>
              <a:rPr lang="de-DE" dirty="0"/>
              <a:t>They start developing. New in this approach is to include config file and pipeline script.</a:t>
            </a:r>
          </a:p>
          <a:p>
            <a:r>
              <a:rPr lang="de-DE" dirty="0"/>
              <a:t>When build: pipelinescript is executed.</a:t>
            </a:r>
          </a:p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222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339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731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833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Introduce my research topic,</a:t>
            </a:r>
          </a:p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28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Definition of monitoring technologies is not clear to people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280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Introduce my research topic,</a:t>
            </a:r>
          </a:p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956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837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5468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646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1. Introduce my research topic,</a:t>
            </a:r>
          </a:p>
          <a:p>
            <a:r>
              <a:rPr lang="de-DE" dirty="0"/>
              <a:t>2. Show you the research approach</a:t>
            </a:r>
          </a:p>
          <a:p>
            <a:r>
              <a:rPr lang="de-DE" dirty="0"/>
              <a:t>3. Show you the solution concept and prototype</a:t>
            </a:r>
          </a:p>
          <a:p>
            <a:r>
              <a:rPr lang="de-DE" dirty="0"/>
              <a:t>4. Results of the evaluation</a:t>
            </a:r>
          </a:p>
          <a:p>
            <a:r>
              <a:rPr lang="de-DE" dirty="0"/>
              <a:t>5. conclusion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353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Fussnote</a:t>
            </a:r>
          </a:p>
          <a:p>
            <a:endParaRPr lang="de-DE" dirty="0"/>
          </a:p>
          <a:p>
            <a:r>
              <a:rPr lang="de-DE" dirty="0"/>
              <a:t>Geschichte zu Pivio</a:t>
            </a:r>
          </a:p>
          <a:p>
            <a:r>
              <a:rPr lang="de-DE" dirty="0"/>
              <a:t>CD fehlt,</a:t>
            </a:r>
          </a:p>
          <a:p>
            <a:r>
              <a:rPr lang="de-DE" dirty="0"/>
              <a:t>Prüfung von architecture principles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788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9127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996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659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820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2D0CCB90-F798-466B-B252-CC539E720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3857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technology trends, challenges </a:t>
            </a:r>
            <a:r>
              <a:rPr lang="en-US" dirty="0" err="1"/>
              <a:t>fo</a:t>
            </a:r>
            <a:r>
              <a:rPr lang="en-US" dirty="0"/>
              <a:t> EAD.</a:t>
            </a:r>
          </a:p>
          <a:p>
            <a:endParaRPr lang="en-US" dirty="0"/>
          </a:p>
          <a:p>
            <a:r>
              <a:rPr lang="en-US" dirty="0" err="1"/>
              <a:t>Ttechnology</a:t>
            </a:r>
            <a:r>
              <a:rPr lang="en-US" dirty="0"/>
              <a:t> trends would enable an automated 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controlling:</a:t>
            </a:r>
            <a:r>
              <a:rPr lang="en-US" baseline="0" dirty="0"/>
              <a:t> was </a:t>
            </a:r>
            <a:r>
              <a:rPr lang="en-US" baseline="0" dirty="0" err="1"/>
              <a:t>kostet</a:t>
            </a:r>
            <a:r>
              <a:rPr lang="en-US" baseline="0" dirty="0"/>
              <a:t> die app. </a:t>
            </a:r>
            <a:r>
              <a:rPr lang="en-US" baseline="0" dirty="0" err="1"/>
              <a:t>PlanningIT</a:t>
            </a:r>
            <a:r>
              <a:rPr lang="en-US" baseline="0" dirty="0"/>
              <a:t>, software ag, </a:t>
            </a:r>
          </a:p>
          <a:p>
            <a:r>
              <a:rPr lang="en-US" dirty="0"/>
              <a:t>VERBESSERTE</a:t>
            </a:r>
          </a:p>
          <a:p>
            <a:r>
              <a:rPr lang="en-US" dirty="0" err="1"/>
              <a:t>Bisiness</a:t>
            </a:r>
            <a:r>
              <a:rPr lang="en-US" dirty="0"/>
              <a:t> IT Transformation: Easier planification of target </a:t>
            </a:r>
            <a:r>
              <a:rPr lang="en-US" baseline="0" dirty="0"/>
              <a:t>architecture with an accurate as is landscape.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0971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Challenges during the establishment of the prototype</a:t>
            </a:r>
          </a:p>
          <a:p>
            <a:r>
              <a:rPr lang="de-DE" dirty="0"/>
              <a:t>Surprises:</a:t>
            </a:r>
          </a:p>
          <a:p>
            <a:r>
              <a:rPr lang="de-DE" dirty="0"/>
              <a:t>Changes: How can an EA know if the data is outdated...?</a:t>
            </a:r>
          </a:p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278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Erkärung der einzelnen Requirements and chanllenges</a:t>
            </a:r>
          </a:p>
          <a:p>
            <a:endParaRPr lang="de-DE" dirty="0"/>
          </a:p>
          <a:p>
            <a:r>
              <a:rPr lang="de-DE" dirty="0"/>
              <a:t>Legende:</a:t>
            </a:r>
          </a:p>
          <a:p>
            <a:r>
              <a:rPr lang="de-DE" dirty="0"/>
              <a:t>Gruen gibts schon,</a:t>
            </a:r>
          </a:p>
          <a:p>
            <a:r>
              <a:rPr lang="de-DE" dirty="0"/>
              <a:t>Orange verbessert,</a:t>
            </a:r>
          </a:p>
          <a:p>
            <a:r>
              <a:rPr lang="de-DE" dirty="0"/>
              <a:t>Rot beigetragen</a:t>
            </a:r>
          </a:p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93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>
                <a:latin typeface="Arial" pitchFamily="34" charset="0"/>
              </a:rPr>
              <a:t>Cloud migration  and deployment </a:t>
            </a:r>
            <a:r>
              <a:rPr lang="en-GB" dirty="0">
                <a:latin typeface="Arial" pitchFamily="34" charset="0"/>
              </a:rPr>
              <a:t>reduces infrastructure and maintenance costs. </a:t>
            </a:r>
            <a:r>
              <a:rPr lang="en-GB" b="1" dirty="0"/>
              <a:t>Cloud reduces transparency</a:t>
            </a:r>
            <a:r>
              <a:rPr lang="en-GB" dirty="0"/>
              <a:t> and increases </a:t>
            </a:r>
            <a:r>
              <a:rPr lang="en-GB" b="1" dirty="0"/>
              <a:t>complexity of EA documentation</a:t>
            </a:r>
            <a:endParaRPr lang="en-GB" b="1" dirty="0">
              <a:latin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latin typeface="Arial" pitchFamily="34" charset="0"/>
              </a:rPr>
              <a:t>Agile development </a:t>
            </a:r>
            <a:r>
              <a:rPr lang="en-GB" dirty="0"/>
              <a:t>and </a:t>
            </a:r>
            <a:r>
              <a:rPr lang="en-GB" b="1" dirty="0"/>
              <a:t>continuous delivery (CD) </a:t>
            </a:r>
            <a:r>
              <a:rPr lang="en-GB" dirty="0"/>
              <a:t>leads to </a:t>
            </a:r>
            <a:r>
              <a:rPr lang="en-GB" b="1" dirty="0"/>
              <a:t>short lifecycles </a:t>
            </a:r>
            <a:r>
              <a:rPr lang="en-GB" dirty="0"/>
              <a:t>which implies a </a:t>
            </a:r>
            <a:r>
              <a:rPr lang="en-GB" b="1" dirty="0"/>
              <a:t>quicker update of the EA Tool information</a:t>
            </a:r>
          </a:p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en-GB" b="1" dirty="0">
                <a:latin typeface="Arial" pitchFamily="34" charset="0"/>
              </a:rPr>
              <a:t>Benefit of cloud infrastructure and monitoring tools provide architecture information</a:t>
            </a:r>
            <a:endParaRPr lang="en-GB" dirty="0">
              <a:latin typeface="Arial" pitchFamily="34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dirty="0"/>
              <a:t>problem: how can architecture documentation and assesment be integrated in the software development process?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DE" dirty="0"/>
              <a:t>Assessment: use architecture documentation to derive more knowledge.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dirty="0"/>
              <a:t>Main idea: continuously document the architecture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11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Now to the research approach</a:t>
            </a:r>
          </a:p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104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Vorlesen!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130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Found 2 tools with related functionality to the tool i have developed.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investigating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Tonspur: alle andere ea tool traditionell</a:t>
            </a:r>
          </a:p>
          <a:p>
            <a:r>
              <a:rPr lang="de-DE" dirty="0"/>
              <a:t>AZ: Tool auswahl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8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Ive listed here some related publications regarding Automated Enterprise Architecture Documentation.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40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Now to my solution</a:t>
            </a:r>
          </a:p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70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04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170710 - WebAppLab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‹Nº›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‹Nº›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407368" y="1772816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331" y="2053741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970" y="2544067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680368" y="4153451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00390" y="3515828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800396" y="3306632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164430" y="5483875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99076" y="5961713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801052" y="3734625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170710 - WebAppLab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66" r:id="rId4"/>
    <p:sldLayoutId id="2147483767" r:id="rId5"/>
    <p:sldLayoutId id="2147483768" r:id="rId6"/>
    <p:sldLayoutId id="2147483769" r:id="rId7"/>
    <p:sldLayoutId id="2147483771" r:id="rId8"/>
    <p:sldLayoutId id="2147483779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5.xml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diagramLayout" Target="../diagrams/layout5.xml"/><Relationship Id="rId5" Type="http://schemas.openxmlformats.org/officeDocument/2006/relationships/image" Target="../media/image26.png"/><Relationship Id="rId10" Type="http://schemas.openxmlformats.org/officeDocument/2006/relationships/diagramData" Target="../diagrams/data5.xml"/><Relationship Id="rId4" Type="http://schemas.openxmlformats.org/officeDocument/2006/relationships/image" Target="../media/image25.png"/><Relationship Id="rId9" Type="http://schemas.openxmlformats.org/officeDocument/2006/relationships/image" Target="../media/image11.png"/><Relationship Id="rId14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29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diagramDrawing" Target="../diagrams/drawing6.xml"/><Relationship Id="rId5" Type="http://schemas.openxmlformats.org/officeDocument/2006/relationships/image" Target="../media/image31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30.png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Layout" Target="../diagrams/layout8.xml"/><Relationship Id="rId3" Type="http://schemas.openxmlformats.org/officeDocument/2006/relationships/image" Target="../media/image54.png"/><Relationship Id="rId7" Type="http://schemas.openxmlformats.org/officeDocument/2006/relationships/diagramLayout" Target="../diagrams/layout7.xml"/><Relationship Id="rId12" Type="http://schemas.openxmlformats.org/officeDocument/2006/relationships/diagramData" Target="../diagrams/data8.xml"/><Relationship Id="rId2" Type="http://schemas.openxmlformats.org/officeDocument/2006/relationships/notesSlide" Target="../notesSlides/notesSlide25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diagramColors" Target="../diagrams/colors8.xml"/><Relationship Id="rId10" Type="http://schemas.microsoft.com/office/2007/relationships/diagramDrawing" Target="../diagrams/drawing7.xml"/><Relationship Id="rId4" Type="http://schemas.openxmlformats.org/officeDocument/2006/relationships/image" Target="../media/image55.png"/><Relationship Id="rId9" Type="http://schemas.openxmlformats.org/officeDocument/2006/relationships/diagramColors" Target="../diagrams/colors7.xml"/><Relationship Id="rId14" Type="http://schemas.openxmlformats.org/officeDocument/2006/relationships/diagramQuickStyle" Target="../diagrams/quickStyle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615311"/>
            <a:ext cx="11432843" cy="1603104"/>
          </a:xfrm>
        </p:spPr>
        <p:txBody>
          <a:bodyPr/>
          <a:lstStyle/>
          <a:p>
            <a:pPr marL="179705"/>
            <a:r>
              <a:rPr lang="en-GB" dirty="0"/>
              <a:t>Automated Documentation of Business Domain Assignments and Cloud Application Information from an Application Development Pipeline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431372" y="4149080"/>
            <a:ext cx="11432841" cy="634020"/>
          </a:xfrm>
        </p:spPr>
        <p:txBody>
          <a:bodyPr/>
          <a:lstStyle/>
          <a:p>
            <a:r>
              <a:rPr lang="en-GB" dirty="0"/>
              <a:t>Master Thesis: Final presentation</a:t>
            </a:r>
          </a:p>
          <a:p>
            <a:r>
              <a:rPr lang="en-GB" dirty="0"/>
              <a:t>Nicolas Corpancho Villasana 08.02.2019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A88AD595-8066-4672-953D-B232B401F82F}"/>
              </a:ext>
            </a:extLst>
          </p:cNvPr>
          <p:cNvCxnSpPr>
            <a:cxnSpLocks/>
          </p:cNvCxnSpPr>
          <p:nvPr/>
        </p:nvCxnSpPr>
        <p:spPr bwMode="auto">
          <a:xfrm flipV="1">
            <a:off x="7824192" y="4411671"/>
            <a:ext cx="0" cy="96154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ector recto 128">
            <a:extLst>
              <a:ext uri="{FF2B5EF4-FFF2-40B4-BE49-F238E27FC236}">
                <a16:creationId xmlns:a16="http://schemas.microsoft.com/office/drawing/2014/main" id="{6A5D7A47-7BD9-44DF-A9C8-E801A6A76B4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24192" y="3235036"/>
            <a:ext cx="0" cy="96154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F055FE00-4E38-4FAF-A2D3-F2FAB79A95E7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2872" y="2273490"/>
            <a:ext cx="0" cy="96154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7DBB1B80-9D9E-41F3-9E8D-56B08051B565}"/>
              </a:ext>
            </a:extLst>
          </p:cNvPr>
          <p:cNvCxnSpPr>
            <a:cxnSpLocks/>
          </p:cNvCxnSpPr>
          <p:nvPr/>
        </p:nvCxnSpPr>
        <p:spPr bwMode="auto">
          <a:xfrm flipV="1">
            <a:off x="9048328" y="2273491"/>
            <a:ext cx="0" cy="96154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3A36B062-7811-4306-ACFB-756C453B3C0B}"/>
              </a:ext>
            </a:extLst>
          </p:cNvPr>
          <p:cNvCxnSpPr>
            <a:cxnSpLocks/>
          </p:cNvCxnSpPr>
          <p:nvPr/>
        </p:nvCxnSpPr>
        <p:spPr bwMode="auto">
          <a:xfrm flipV="1">
            <a:off x="2636786" y="2276872"/>
            <a:ext cx="0" cy="96154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FCBB3368-EAA9-4373-B047-3A4E94ACC271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7848" y="2276872"/>
            <a:ext cx="0" cy="96154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FB37ADE-42A2-4A65-93BF-6AA81B47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 Solution - Concept</a:t>
            </a:r>
            <a:endParaRPr lang="de-D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4087A9-161E-4F55-A792-1AABABDB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graphicFrame>
        <p:nvGraphicFramePr>
          <p:cNvPr id="36" name="Diagrama 35">
            <a:extLst>
              <a:ext uri="{FF2B5EF4-FFF2-40B4-BE49-F238E27FC236}">
                <a16:creationId xmlns:a16="http://schemas.microsoft.com/office/drawing/2014/main" id="{B1EB921B-4C3D-473B-BB35-BA9E212E5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792194"/>
              </p:ext>
            </p:extLst>
          </p:nvPr>
        </p:nvGraphicFramePr>
        <p:xfrm>
          <a:off x="2567608" y="3776635"/>
          <a:ext cx="6408712" cy="73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3469013-8774-411E-B3FC-B208F594BCF0}"/>
              </a:ext>
            </a:extLst>
          </p:cNvPr>
          <p:cNvCxnSpPr>
            <a:cxnSpLocks/>
          </p:cNvCxnSpPr>
          <p:nvPr/>
        </p:nvCxnSpPr>
        <p:spPr bwMode="auto">
          <a:xfrm>
            <a:off x="10200456" y="2074762"/>
            <a:ext cx="36004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D49B90E-FFD6-45E1-BE4E-3278BB28D993}"/>
              </a:ext>
            </a:extLst>
          </p:cNvPr>
          <p:cNvCxnSpPr>
            <a:cxnSpLocks/>
          </p:cNvCxnSpPr>
          <p:nvPr/>
        </p:nvCxnSpPr>
        <p:spPr bwMode="auto">
          <a:xfrm flipH="1">
            <a:off x="8616280" y="4136675"/>
            <a:ext cx="194421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C324C3D4-3D53-43B3-A6EA-7FE5BB4769F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60496" y="2074764"/>
            <a:ext cx="0" cy="206191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042C7BF-24B8-406C-A6D8-21BC713A3DE9}"/>
              </a:ext>
            </a:extLst>
          </p:cNvPr>
          <p:cNvCxnSpPr>
            <a:cxnSpLocks/>
          </p:cNvCxnSpPr>
          <p:nvPr/>
        </p:nvCxnSpPr>
        <p:spPr bwMode="auto">
          <a:xfrm flipV="1">
            <a:off x="1273438" y="2080384"/>
            <a:ext cx="0" cy="205629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33ABCC05-C0F3-46FE-9189-4344A565B082}"/>
              </a:ext>
            </a:extLst>
          </p:cNvPr>
          <p:cNvCxnSpPr>
            <a:cxnSpLocks/>
          </p:cNvCxnSpPr>
          <p:nvPr/>
        </p:nvCxnSpPr>
        <p:spPr bwMode="auto">
          <a:xfrm flipH="1">
            <a:off x="1271465" y="4136675"/>
            <a:ext cx="129614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53636EFE-0A73-446F-A56B-8DA18D09BF92}"/>
              </a:ext>
            </a:extLst>
          </p:cNvPr>
          <p:cNvCxnSpPr>
            <a:cxnSpLocks/>
          </p:cNvCxnSpPr>
          <p:nvPr/>
        </p:nvCxnSpPr>
        <p:spPr bwMode="auto">
          <a:xfrm>
            <a:off x="1271465" y="2080382"/>
            <a:ext cx="72721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7420C31-7CBF-4F5E-A352-D91684510F2E}"/>
              </a:ext>
            </a:extLst>
          </p:cNvPr>
          <p:cNvSpPr/>
          <p:nvPr/>
        </p:nvSpPr>
        <p:spPr bwMode="auto">
          <a:xfrm>
            <a:off x="5015886" y="4767606"/>
            <a:ext cx="1872200" cy="13976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Automated EAD Tool</a:t>
            </a:r>
            <a:endParaRPr kumimoji="0" lang="en-GB" sz="14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1" name="Cilindro 50">
            <a:extLst>
              <a:ext uri="{FF2B5EF4-FFF2-40B4-BE49-F238E27FC236}">
                <a16:creationId xmlns:a16="http://schemas.microsoft.com/office/drawing/2014/main" id="{EFA5FD64-C215-4488-8A4A-7CDEA836423A}"/>
              </a:ext>
            </a:extLst>
          </p:cNvPr>
          <p:cNvSpPr/>
          <p:nvPr/>
        </p:nvSpPr>
        <p:spPr bwMode="auto">
          <a:xfrm>
            <a:off x="5097121" y="5731994"/>
            <a:ext cx="1718958" cy="311315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database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73F75E1C-F6E6-4BF6-922E-C6F4824F8BE1}"/>
              </a:ext>
            </a:extLst>
          </p:cNvPr>
          <p:cNvSpPr/>
          <p:nvPr/>
        </p:nvSpPr>
        <p:spPr bwMode="auto">
          <a:xfrm>
            <a:off x="5087888" y="5277926"/>
            <a:ext cx="1728191" cy="3113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Webview</a:t>
            </a: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4F7DB871-10C4-4BF6-B990-6A63389D21EA}"/>
              </a:ext>
            </a:extLst>
          </p:cNvPr>
          <p:cNvCxnSpPr>
            <a:cxnSpLocks/>
            <a:stCxn id="52" idx="2"/>
            <a:endCxn id="51" idx="0"/>
          </p:cNvCxnSpPr>
          <p:nvPr/>
        </p:nvCxnSpPr>
        <p:spPr bwMode="auto">
          <a:xfrm>
            <a:off x="5951984" y="5589241"/>
            <a:ext cx="4616" cy="2205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28E5F1FD-2205-4A68-8EC6-A35AE72DA7E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36786" y="1556792"/>
            <a:ext cx="2830" cy="376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ángulo 55">
            <a:extLst>
              <a:ext uri="{FF2B5EF4-FFF2-40B4-BE49-F238E27FC236}">
                <a16:creationId xmlns:a16="http://schemas.microsoft.com/office/drawing/2014/main" id="{2652ACFB-87FF-4892-99D5-6CC39887BD88}"/>
              </a:ext>
            </a:extLst>
          </p:cNvPr>
          <p:cNvSpPr/>
          <p:nvPr/>
        </p:nvSpPr>
        <p:spPr bwMode="auto">
          <a:xfrm>
            <a:off x="1631504" y="1196752"/>
            <a:ext cx="1932896" cy="3529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PPM Tool*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1E59EE15-CD47-4E14-BA00-8C8FA3E25D39}"/>
              </a:ext>
            </a:extLst>
          </p:cNvPr>
          <p:cNvSpPr/>
          <p:nvPr/>
        </p:nvSpPr>
        <p:spPr bwMode="auto">
          <a:xfrm>
            <a:off x="3719736" y="1196751"/>
            <a:ext cx="1932896" cy="3529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VCS</a:t>
            </a:r>
            <a:endParaRPr kumimoji="0" lang="en-GB" sz="14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EEA078A2-2998-434D-8B73-5F2751982B3E}"/>
              </a:ext>
            </a:extLst>
          </p:cNvPr>
          <p:cNvSpPr/>
          <p:nvPr/>
        </p:nvSpPr>
        <p:spPr bwMode="auto">
          <a:xfrm>
            <a:off x="5807968" y="1196750"/>
            <a:ext cx="4032448" cy="3529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CD/ CI Tool</a:t>
            </a:r>
            <a:endParaRPr kumimoji="0" lang="en-GB" sz="14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7871871D-C303-4C69-8FA1-A793A6D2BCEB}"/>
              </a:ext>
            </a:extLst>
          </p:cNvPr>
          <p:cNvSpPr txBox="1"/>
          <p:nvPr/>
        </p:nvSpPr>
        <p:spPr>
          <a:xfrm>
            <a:off x="-72001" y="6464369"/>
            <a:ext cx="1192864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</a:rPr>
              <a:t>PPM: </a:t>
            </a:r>
            <a:r>
              <a:rPr lang="en-GB" sz="1200" dirty="0">
                <a:latin typeface="Arial" pitchFamily="34" charset="0"/>
              </a:rPr>
              <a:t>Project Portfolio Management, </a:t>
            </a:r>
            <a:r>
              <a:rPr lang="en-GB" sz="1200" b="1" dirty="0">
                <a:latin typeface="Arial" pitchFamily="34" charset="0"/>
              </a:rPr>
              <a:t>CD</a:t>
            </a:r>
            <a:r>
              <a:rPr lang="en-GB" sz="1200" dirty="0">
                <a:latin typeface="Arial" pitchFamily="34" charset="0"/>
              </a:rPr>
              <a:t>: Continuous Delivery, </a:t>
            </a:r>
            <a:r>
              <a:rPr lang="en-GB" sz="1200" b="1" dirty="0">
                <a:latin typeface="Arial" pitchFamily="34" charset="0"/>
              </a:rPr>
              <a:t>CI</a:t>
            </a:r>
            <a:r>
              <a:rPr lang="en-GB" sz="1200" dirty="0">
                <a:latin typeface="Arial" pitchFamily="34" charset="0"/>
              </a:rPr>
              <a:t>: Continuous Integration, </a:t>
            </a:r>
            <a:r>
              <a:rPr lang="en-GB" sz="1200" b="1" dirty="0">
                <a:latin typeface="Arial" pitchFamily="34" charset="0"/>
              </a:rPr>
              <a:t>EA</a:t>
            </a:r>
            <a:r>
              <a:rPr lang="en-GB" sz="1200" dirty="0">
                <a:latin typeface="Arial" pitchFamily="34" charset="0"/>
              </a:rPr>
              <a:t>: Enterprise Architecture, </a:t>
            </a:r>
            <a:r>
              <a:rPr lang="en-GB" sz="1200" b="1" dirty="0">
                <a:latin typeface="Arial" pitchFamily="34" charset="0"/>
              </a:rPr>
              <a:t>EAD</a:t>
            </a:r>
            <a:r>
              <a:rPr lang="en-GB" sz="1200" dirty="0">
                <a:latin typeface="Arial" pitchFamily="34" charset="0"/>
              </a:rPr>
              <a:t>: Enterprise Architecture Documentation, optional*</a:t>
            </a:r>
          </a:p>
        </p:txBody>
      </p: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C2C77178-DEFA-45A8-B0C5-4D5E601C1B9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27848" y="1556792"/>
            <a:ext cx="2830" cy="376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80CD4588-E57E-4616-B8BF-0F3FE26751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57266" y="1556792"/>
            <a:ext cx="2830" cy="376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8CBC1A5D-B6FA-4F65-A7BF-B941E32E90A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48328" y="1556792"/>
            <a:ext cx="2830" cy="376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Diagrama 34">
            <a:extLst>
              <a:ext uri="{FF2B5EF4-FFF2-40B4-BE49-F238E27FC236}">
                <a16:creationId xmlns:a16="http://schemas.microsoft.com/office/drawing/2014/main" id="{85E1B256-69CC-4FC6-A78E-FCDC8AE57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747363"/>
              </p:ext>
            </p:extLst>
          </p:nvPr>
        </p:nvGraphicFramePr>
        <p:xfrm>
          <a:off x="1631504" y="1720342"/>
          <a:ext cx="856895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8" name="Rectángulo 67">
            <a:extLst>
              <a:ext uri="{FF2B5EF4-FFF2-40B4-BE49-F238E27FC236}">
                <a16:creationId xmlns:a16="http://schemas.microsoft.com/office/drawing/2014/main" id="{A7F50A8A-446D-44C5-83B9-8D826994AC10}"/>
              </a:ext>
            </a:extLst>
          </p:cNvPr>
          <p:cNvSpPr/>
          <p:nvPr/>
        </p:nvSpPr>
        <p:spPr bwMode="auto">
          <a:xfrm>
            <a:off x="5097121" y="2704099"/>
            <a:ext cx="1448498" cy="9282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A4BEB3D7-BC9A-4388-9ECC-AC0F1468F0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60" y="2794573"/>
            <a:ext cx="351476" cy="351476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89854ABE-2283-49E6-A0F3-D7CBF69333E0}"/>
              </a:ext>
            </a:extLst>
          </p:cNvPr>
          <p:cNvSpPr txBox="1"/>
          <p:nvPr/>
        </p:nvSpPr>
        <p:spPr>
          <a:xfrm>
            <a:off x="5768010" y="3096618"/>
            <a:ext cx="8226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Pipeline</a:t>
            </a:r>
            <a:br>
              <a:rPr lang="en-GB" sz="14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script*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F5763477-40EF-4A23-B7B4-6BF09D66F78A}"/>
              </a:ext>
            </a:extLst>
          </p:cNvPr>
          <p:cNvSpPr txBox="1"/>
          <p:nvPr/>
        </p:nvSpPr>
        <p:spPr>
          <a:xfrm>
            <a:off x="5087888" y="3109174"/>
            <a:ext cx="75213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Config.</a:t>
            </a:r>
            <a:br>
              <a:rPr lang="en-GB" sz="14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File*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188C0C9F-9732-4748-B7BE-5E60C597D8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09" y="2794573"/>
            <a:ext cx="351476" cy="351476"/>
          </a:xfrm>
          <a:prstGeom prst="rect">
            <a:avLst/>
          </a:prstGeom>
        </p:spPr>
      </p:pic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A59962B0-F9F1-4496-80A5-BEE8FB65A58C}"/>
              </a:ext>
            </a:extLst>
          </p:cNvPr>
          <p:cNvCxnSpPr>
            <a:cxnSpLocks/>
          </p:cNvCxnSpPr>
          <p:nvPr/>
        </p:nvCxnSpPr>
        <p:spPr bwMode="auto">
          <a:xfrm flipH="1">
            <a:off x="3863751" y="5373216"/>
            <a:ext cx="115213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F03A4B75-CFA2-4FFA-80F5-F7791A49EC03}"/>
              </a:ext>
            </a:extLst>
          </p:cNvPr>
          <p:cNvCxnSpPr>
            <a:cxnSpLocks/>
          </p:cNvCxnSpPr>
          <p:nvPr/>
        </p:nvCxnSpPr>
        <p:spPr bwMode="auto">
          <a:xfrm flipV="1">
            <a:off x="3863750" y="4509120"/>
            <a:ext cx="2" cy="86409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FDCE17D7-315B-47D1-A413-E42599791007}"/>
              </a:ext>
            </a:extLst>
          </p:cNvPr>
          <p:cNvCxnSpPr>
            <a:cxnSpLocks/>
            <a:endCxn id="50" idx="0"/>
          </p:cNvCxnSpPr>
          <p:nvPr/>
        </p:nvCxnSpPr>
        <p:spPr bwMode="auto">
          <a:xfrm>
            <a:off x="5951986" y="4509120"/>
            <a:ext cx="0" cy="25848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ctor recto de flecha 92">
            <a:extLst>
              <a:ext uri="{FF2B5EF4-FFF2-40B4-BE49-F238E27FC236}">
                <a16:creationId xmlns:a16="http://schemas.microsoft.com/office/drawing/2014/main" id="{581F1F8D-1D36-454D-A68B-55B29739AA8C}"/>
              </a:ext>
            </a:extLst>
          </p:cNvPr>
          <p:cNvCxnSpPr>
            <a:cxnSpLocks/>
          </p:cNvCxnSpPr>
          <p:nvPr/>
        </p:nvCxnSpPr>
        <p:spPr bwMode="auto">
          <a:xfrm>
            <a:off x="5879976" y="3632394"/>
            <a:ext cx="0" cy="14424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009203D1-4B52-45A3-86FF-D76F09E6B101}"/>
              </a:ext>
            </a:extLst>
          </p:cNvPr>
          <p:cNvCxnSpPr>
            <a:cxnSpLocks/>
          </p:cNvCxnSpPr>
          <p:nvPr/>
        </p:nvCxnSpPr>
        <p:spPr bwMode="auto">
          <a:xfrm flipH="1">
            <a:off x="6545621" y="3238418"/>
            <a:ext cx="250270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ector recto de flecha 108">
            <a:extLst>
              <a:ext uri="{FF2B5EF4-FFF2-40B4-BE49-F238E27FC236}">
                <a16:creationId xmlns:a16="http://schemas.microsoft.com/office/drawing/2014/main" id="{32EACA7A-D638-4FCB-BCE1-8D1EA76E1A77}"/>
              </a:ext>
            </a:extLst>
          </p:cNvPr>
          <p:cNvCxnSpPr>
            <a:cxnSpLocks/>
          </p:cNvCxnSpPr>
          <p:nvPr/>
        </p:nvCxnSpPr>
        <p:spPr bwMode="auto">
          <a:xfrm>
            <a:off x="2636786" y="3238417"/>
            <a:ext cx="24582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Flecha: cheurón 119">
            <a:extLst>
              <a:ext uri="{FF2B5EF4-FFF2-40B4-BE49-F238E27FC236}">
                <a16:creationId xmlns:a16="http://schemas.microsoft.com/office/drawing/2014/main" id="{BB992BE1-A917-48B0-92AC-EC7F62AD9EC7}"/>
              </a:ext>
            </a:extLst>
          </p:cNvPr>
          <p:cNvSpPr/>
          <p:nvPr/>
        </p:nvSpPr>
        <p:spPr bwMode="auto">
          <a:xfrm>
            <a:off x="1631504" y="1720299"/>
            <a:ext cx="2301426" cy="720079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" name="Flecha: cheurón 121">
            <a:extLst>
              <a:ext uri="{FF2B5EF4-FFF2-40B4-BE49-F238E27FC236}">
                <a16:creationId xmlns:a16="http://schemas.microsoft.com/office/drawing/2014/main" id="{C8ECB334-4833-4E69-A4B4-95FA3174A6CF}"/>
              </a:ext>
            </a:extLst>
          </p:cNvPr>
          <p:cNvSpPr/>
          <p:nvPr/>
        </p:nvSpPr>
        <p:spPr bwMode="auto">
          <a:xfrm>
            <a:off x="3722566" y="1723528"/>
            <a:ext cx="2301426" cy="720079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3" name="Flecha: cheurón 122">
            <a:extLst>
              <a:ext uri="{FF2B5EF4-FFF2-40B4-BE49-F238E27FC236}">
                <a16:creationId xmlns:a16="http://schemas.microsoft.com/office/drawing/2014/main" id="{BDF953C6-226D-4F07-92B4-125B327E5117}"/>
              </a:ext>
            </a:extLst>
          </p:cNvPr>
          <p:cNvSpPr/>
          <p:nvPr/>
        </p:nvSpPr>
        <p:spPr bwMode="auto">
          <a:xfrm>
            <a:off x="5810798" y="1717848"/>
            <a:ext cx="2301426" cy="720079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4" name="Flecha: cheurón 123">
            <a:extLst>
              <a:ext uri="{FF2B5EF4-FFF2-40B4-BE49-F238E27FC236}">
                <a16:creationId xmlns:a16="http://schemas.microsoft.com/office/drawing/2014/main" id="{C5A9F5A4-0C05-46F5-9715-8AE5B0601168}"/>
              </a:ext>
            </a:extLst>
          </p:cNvPr>
          <p:cNvSpPr/>
          <p:nvPr/>
        </p:nvSpPr>
        <p:spPr bwMode="auto">
          <a:xfrm>
            <a:off x="7896200" y="1716017"/>
            <a:ext cx="2301426" cy="720079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5" name="Flecha: cheurón 124">
            <a:extLst>
              <a:ext uri="{FF2B5EF4-FFF2-40B4-BE49-F238E27FC236}">
                <a16:creationId xmlns:a16="http://schemas.microsoft.com/office/drawing/2014/main" id="{491EEA75-B3C6-4FC1-825C-3647E61475EB}"/>
              </a:ext>
            </a:extLst>
          </p:cNvPr>
          <p:cNvSpPr/>
          <p:nvPr/>
        </p:nvSpPr>
        <p:spPr bwMode="auto">
          <a:xfrm rot="10800000">
            <a:off x="6673479" y="3786286"/>
            <a:ext cx="2301426" cy="720079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7" name="Flecha: cheurón 126">
            <a:extLst>
              <a:ext uri="{FF2B5EF4-FFF2-40B4-BE49-F238E27FC236}">
                <a16:creationId xmlns:a16="http://schemas.microsoft.com/office/drawing/2014/main" id="{29ADF2C8-9DAC-4F71-9977-5DA015BC7875}"/>
              </a:ext>
            </a:extLst>
          </p:cNvPr>
          <p:cNvSpPr/>
          <p:nvPr/>
        </p:nvSpPr>
        <p:spPr bwMode="auto">
          <a:xfrm rot="10800000">
            <a:off x="4617297" y="3784558"/>
            <a:ext cx="2301426" cy="720079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8" name="Flecha: cheurón 127">
            <a:extLst>
              <a:ext uri="{FF2B5EF4-FFF2-40B4-BE49-F238E27FC236}">
                <a16:creationId xmlns:a16="http://schemas.microsoft.com/office/drawing/2014/main" id="{42244AAD-4586-4D63-9E4D-EA8C214BAB24}"/>
              </a:ext>
            </a:extLst>
          </p:cNvPr>
          <p:cNvSpPr/>
          <p:nvPr/>
        </p:nvSpPr>
        <p:spPr bwMode="auto">
          <a:xfrm rot="10800000">
            <a:off x="2550459" y="3776591"/>
            <a:ext cx="2301426" cy="720079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F65DABEA-27D4-4649-80BD-7F7584AF40D8}"/>
              </a:ext>
            </a:extLst>
          </p:cNvPr>
          <p:cNvSpPr txBox="1"/>
          <p:nvPr/>
        </p:nvSpPr>
        <p:spPr>
          <a:xfrm>
            <a:off x="6945366" y="5341303"/>
            <a:ext cx="157159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Crawler job</a:t>
            </a:r>
          </a:p>
        </p:txBody>
      </p:sp>
      <p:cxnSp>
        <p:nvCxnSpPr>
          <p:cNvPr id="132" name="Conector recto de flecha 131">
            <a:extLst>
              <a:ext uri="{FF2B5EF4-FFF2-40B4-BE49-F238E27FC236}">
                <a16:creationId xmlns:a16="http://schemas.microsoft.com/office/drawing/2014/main" id="{865CF853-32C4-428B-8FED-75BB55D31BB3}"/>
              </a:ext>
            </a:extLst>
          </p:cNvPr>
          <p:cNvCxnSpPr>
            <a:cxnSpLocks/>
          </p:cNvCxnSpPr>
          <p:nvPr/>
        </p:nvCxnSpPr>
        <p:spPr bwMode="auto">
          <a:xfrm flipH="1">
            <a:off x="6888088" y="5373216"/>
            <a:ext cx="93610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52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7" grpId="0" animBg="1"/>
      <p:bldP spid="127" grpId="1" animBg="1"/>
      <p:bldP spid="128" grpId="0" animBg="1"/>
      <p:bldP spid="1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4">
            <a:extLst>
              <a:ext uri="{FF2B5EF4-FFF2-40B4-BE49-F238E27FC236}">
                <a16:creationId xmlns:a16="http://schemas.microsoft.com/office/drawing/2014/main" id="{680576B9-9D47-4F26-9E04-9798338776C8}"/>
              </a:ext>
            </a:extLst>
          </p:cNvPr>
          <p:cNvSpPr/>
          <p:nvPr/>
        </p:nvSpPr>
        <p:spPr bwMode="auto">
          <a:xfrm>
            <a:off x="10636855" y="5141584"/>
            <a:ext cx="1328001" cy="1311752"/>
          </a:xfrm>
          <a:prstGeom prst="rect">
            <a:avLst/>
          </a:prstGeom>
          <a:solidFill>
            <a:srgbClr val="E7EBF6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EAD Tool</a:t>
            </a:r>
          </a:p>
        </p:txBody>
      </p:sp>
      <p:sp>
        <p:nvSpPr>
          <p:cNvPr id="57" name="Rectángulo 4">
            <a:extLst>
              <a:ext uri="{FF2B5EF4-FFF2-40B4-BE49-F238E27FC236}">
                <a16:creationId xmlns:a16="http://schemas.microsoft.com/office/drawing/2014/main" id="{9A73C264-951F-4192-BD3B-24B3A28A7FC8}"/>
              </a:ext>
            </a:extLst>
          </p:cNvPr>
          <p:cNvSpPr/>
          <p:nvPr/>
        </p:nvSpPr>
        <p:spPr bwMode="auto">
          <a:xfrm>
            <a:off x="191343" y="5141584"/>
            <a:ext cx="10404221" cy="1311752"/>
          </a:xfrm>
          <a:prstGeom prst="rect">
            <a:avLst/>
          </a:prstGeom>
          <a:solidFill>
            <a:srgbClr val="CBD5ED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CI/CD Tool</a:t>
            </a:r>
          </a:p>
        </p:txBody>
      </p:sp>
      <p:sp>
        <p:nvSpPr>
          <p:cNvPr id="20" name="Rectángulo 4">
            <a:extLst>
              <a:ext uri="{FF2B5EF4-FFF2-40B4-BE49-F238E27FC236}">
                <a16:creationId xmlns:a16="http://schemas.microsoft.com/office/drawing/2014/main" id="{9A73C264-951F-4192-BD3B-24B3A28A7FC8}"/>
              </a:ext>
            </a:extLst>
          </p:cNvPr>
          <p:cNvSpPr/>
          <p:nvPr/>
        </p:nvSpPr>
        <p:spPr bwMode="auto">
          <a:xfrm>
            <a:off x="263354" y="5257318"/>
            <a:ext cx="8951819" cy="907986"/>
          </a:xfrm>
          <a:prstGeom prst="rect">
            <a:avLst/>
          </a:prstGeom>
          <a:solidFill>
            <a:srgbClr val="E7EBF6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 Pipeline Script</a:t>
            </a:r>
          </a:p>
        </p:txBody>
      </p:sp>
      <p:cxnSp>
        <p:nvCxnSpPr>
          <p:cNvPr id="30" name="Conector recto 32">
            <a:extLst>
              <a:ext uri="{FF2B5EF4-FFF2-40B4-BE49-F238E27FC236}">
                <a16:creationId xmlns:a16="http://schemas.microsoft.com/office/drawing/2014/main" id="{5D17BFA6-07B4-45AF-9CD3-8B23DA209B71}"/>
              </a:ext>
            </a:extLst>
          </p:cNvPr>
          <p:cNvCxnSpPr/>
          <p:nvPr/>
        </p:nvCxnSpPr>
        <p:spPr bwMode="auto">
          <a:xfrm>
            <a:off x="3143671" y="4005063"/>
            <a:ext cx="576065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00DD181-C5AD-4B23-AFAF-5E418E8D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0"/>
            <a:ext cx="10586099" cy="720725"/>
          </a:xfrm>
        </p:spPr>
        <p:txBody>
          <a:bodyPr/>
          <a:lstStyle/>
          <a:p>
            <a:r>
              <a:rPr lang="en-GB" dirty="0"/>
              <a:t>3.3 Solution - Sample scenario</a:t>
            </a:r>
          </a:p>
        </p:txBody>
      </p:sp>
      <p:sp>
        <p:nvSpPr>
          <p:cNvPr id="12" name="Rectángulo 4">
            <a:extLst>
              <a:ext uri="{FF2B5EF4-FFF2-40B4-BE49-F238E27FC236}">
                <a16:creationId xmlns:a16="http://schemas.microsoft.com/office/drawing/2014/main" id="{7C2C0B8A-4316-453F-A86D-2CB55106DAAA}"/>
              </a:ext>
            </a:extLst>
          </p:cNvPr>
          <p:cNvSpPr/>
          <p:nvPr/>
        </p:nvSpPr>
        <p:spPr bwMode="auto">
          <a:xfrm>
            <a:off x="268596" y="3140968"/>
            <a:ext cx="1321618" cy="864096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VCS</a:t>
            </a:r>
          </a:p>
        </p:txBody>
      </p:sp>
      <p:sp>
        <p:nvSpPr>
          <p:cNvPr id="15" name="Rectángulo 4">
            <a:extLst>
              <a:ext uri="{FF2B5EF4-FFF2-40B4-BE49-F238E27FC236}">
                <a16:creationId xmlns:a16="http://schemas.microsoft.com/office/drawing/2014/main" id="{50AA7A35-9497-43E8-A247-46C24C14A081}"/>
              </a:ext>
            </a:extLst>
          </p:cNvPr>
          <p:cNvSpPr/>
          <p:nvPr/>
        </p:nvSpPr>
        <p:spPr bwMode="auto">
          <a:xfrm>
            <a:off x="2639616" y="3140968"/>
            <a:ext cx="1271990" cy="864096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PPM</a:t>
            </a:r>
          </a:p>
        </p:txBody>
      </p:sp>
      <p:sp>
        <p:nvSpPr>
          <p:cNvPr id="18" name="Rectángulo 4">
            <a:extLst>
              <a:ext uri="{FF2B5EF4-FFF2-40B4-BE49-F238E27FC236}">
                <a16:creationId xmlns:a16="http://schemas.microsoft.com/office/drawing/2014/main" id="{07C7CE10-7DD3-4FA9-97E5-50808D522BF6}"/>
              </a:ext>
            </a:extLst>
          </p:cNvPr>
          <p:cNvSpPr/>
          <p:nvPr/>
        </p:nvSpPr>
        <p:spPr bwMode="auto">
          <a:xfrm>
            <a:off x="5470197" y="3140968"/>
            <a:ext cx="2498011" cy="864096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Cloud provider</a:t>
            </a:r>
          </a:p>
        </p:txBody>
      </p:sp>
      <p:sp>
        <p:nvSpPr>
          <p:cNvPr id="19" name="Rectángulo 4">
            <a:extLst>
              <a:ext uri="{FF2B5EF4-FFF2-40B4-BE49-F238E27FC236}">
                <a16:creationId xmlns:a16="http://schemas.microsoft.com/office/drawing/2014/main" id="{578345FB-A894-4B23-8164-9C5581CE758C}"/>
              </a:ext>
            </a:extLst>
          </p:cNvPr>
          <p:cNvSpPr/>
          <p:nvPr/>
        </p:nvSpPr>
        <p:spPr bwMode="auto">
          <a:xfrm>
            <a:off x="10416480" y="3140968"/>
            <a:ext cx="1506925" cy="864096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EA Tool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4CECEA7-8DD7-48C0-91D6-74173145439D}"/>
              </a:ext>
            </a:extLst>
          </p:cNvPr>
          <p:cNvCxnSpPr/>
          <p:nvPr/>
        </p:nvCxnSpPr>
        <p:spPr bwMode="auto">
          <a:xfrm flipV="1">
            <a:off x="551384" y="4005064"/>
            <a:ext cx="0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F81750F-3C9E-4AE5-A6AE-6D3FC427DD24}"/>
              </a:ext>
            </a:extLst>
          </p:cNvPr>
          <p:cNvCxnSpPr>
            <a:cxnSpLocks/>
          </p:cNvCxnSpPr>
          <p:nvPr/>
        </p:nvCxnSpPr>
        <p:spPr bwMode="auto">
          <a:xfrm>
            <a:off x="695400" y="4005064"/>
            <a:ext cx="1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32">
            <a:extLst>
              <a:ext uri="{FF2B5EF4-FFF2-40B4-BE49-F238E27FC236}">
                <a16:creationId xmlns:a16="http://schemas.microsoft.com/office/drawing/2014/main" id="{5D17BFA6-07B4-45AF-9CD3-8B23DA209B71}"/>
              </a:ext>
            </a:extLst>
          </p:cNvPr>
          <p:cNvCxnSpPr/>
          <p:nvPr/>
        </p:nvCxnSpPr>
        <p:spPr bwMode="auto">
          <a:xfrm>
            <a:off x="1847528" y="4005063"/>
            <a:ext cx="576065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ángulo 4">
            <a:extLst>
              <a:ext uri="{FF2B5EF4-FFF2-40B4-BE49-F238E27FC236}">
                <a16:creationId xmlns:a16="http://schemas.microsoft.com/office/drawing/2014/main" id="{CA649235-B6D9-4E49-AE32-1E8183F0343C}"/>
              </a:ext>
            </a:extLst>
          </p:cNvPr>
          <p:cNvSpPr/>
          <p:nvPr/>
        </p:nvSpPr>
        <p:spPr bwMode="auto">
          <a:xfrm>
            <a:off x="1631505" y="3140968"/>
            <a:ext cx="969092" cy="864096"/>
          </a:xfrm>
          <a:prstGeom prst="rect">
            <a:avLst/>
          </a:prstGeom>
          <a:solidFill>
            <a:schemeClr val="bg1"/>
          </a:solidFill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CD/CI</a:t>
            </a:r>
          </a:p>
        </p:txBody>
      </p:sp>
      <p:pic>
        <p:nvPicPr>
          <p:cNvPr id="50" name="Imagen 84">
            <a:extLst>
              <a:ext uri="{FF2B5EF4-FFF2-40B4-BE49-F238E27FC236}">
                <a16:creationId xmlns:a16="http://schemas.microsoft.com/office/drawing/2014/main" id="{A83163C1-F232-45EA-AAC1-5C1EF7A7D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168" y="3442739"/>
            <a:ext cx="1038781" cy="341314"/>
          </a:xfrm>
          <a:prstGeom prst="rect">
            <a:avLst/>
          </a:prstGeom>
        </p:spPr>
      </p:pic>
      <p:pic>
        <p:nvPicPr>
          <p:cNvPr id="52" name="Imagen 69">
            <a:extLst>
              <a:ext uri="{FF2B5EF4-FFF2-40B4-BE49-F238E27FC236}">
                <a16:creationId xmlns:a16="http://schemas.microsoft.com/office/drawing/2014/main" id="{E1FD24D9-39C5-4C52-9C41-1F0B04EFE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29" y="3374723"/>
            <a:ext cx="954546" cy="573523"/>
          </a:xfrm>
          <a:prstGeom prst="rect">
            <a:avLst/>
          </a:prstGeom>
        </p:spPr>
      </p:pic>
      <p:pic>
        <p:nvPicPr>
          <p:cNvPr id="54" name="Imagen 119">
            <a:extLst>
              <a:ext uri="{FF2B5EF4-FFF2-40B4-BE49-F238E27FC236}">
                <a16:creationId xmlns:a16="http://schemas.microsoft.com/office/drawing/2014/main" id="{56E49C84-AE2D-4E5C-9211-E379B31064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48" y="3408966"/>
            <a:ext cx="700525" cy="350263"/>
          </a:xfrm>
          <a:prstGeom prst="rect">
            <a:avLst/>
          </a:prstGeom>
        </p:spPr>
      </p:pic>
      <p:pic>
        <p:nvPicPr>
          <p:cNvPr id="56" name="Imagen 5">
            <a:extLst>
              <a:ext uri="{FF2B5EF4-FFF2-40B4-BE49-F238E27FC236}">
                <a16:creationId xmlns:a16="http://schemas.microsoft.com/office/drawing/2014/main" id="{23FB0C5B-272B-488D-95F9-327DC35E02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337589"/>
            <a:ext cx="826839" cy="550638"/>
          </a:xfrm>
          <a:prstGeom prst="rect">
            <a:avLst/>
          </a:prstGeom>
        </p:spPr>
      </p:pic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5B2D31B1-A6BD-4DF2-9A67-32478BE3CFC3}"/>
              </a:ext>
            </a:extLst>
          </p:cNvPr>
          <p:cNvCxnSpPr/>
          <p:nvPr/>
        </p:nvCxnSpPr>
        <p:spPr bwMode="auto">
          <a:xfrm flipV="1">
            <a:off x="4295800" y="4005064"/>
            <a:ext cx="0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E1E7F08F-58D1-49B4-8A53-E18153AE46E3}"/>
              </a:ext>
            </a:extLst>
          </p:cNvPr>
          <p:cNvCxnSpPr>
            <a:cxnSpLocks/>
          </p:cNvCxnSpPr>
          <p:nvPr/>
        </p:nvCxnSpPr>
        <p:spPr bwMode="auto">
          <a:xfrm>
            <a:off x="4439816" y="4005064"/>
            <a:ext cx="1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F7D982B3-7284-44BB-BB1F-085552F0E9AE}"/>
              </a:ext>
            </a:extLst>
          </p:cNvPr>
          <p:cNvCxnSpPr/>
          <p:nvPr/>
        </p:nvCxnSpPr>
        <p:spPr bwMode="auto">
          <a:xfrm flipV="1">
            <a:off x="1775519" y="4005064"/>
            <a:ext cx="0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8E86D5ED-5438-4790-B8B1-B9358528E2A4}"/>
              </a:ext>
            </a:extLst>
          </p:cNvPr>
          <p:cNvCxnSpPr>
            <a:cxnSpLocks/>
          </p:cNvCxnSpPr>
          <p:nvPr/>
        </p:nvCxnSpPr>
        <p:spPr bwMode="auto">
          <a:xfrm>
            <a:off x="1919535" y="4005064"/>
            <a:ext cx="1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148146E2-3E95-45FE-BB40-AAFA20DFBB6C}"/>
              </a:ext>
            </a:extLst>
          </p:cNvPr>
          <p:cNvCxnSpPr/>
          <p:nvPr/>
        </p:nvCxnSpPr>
        <p:spPr bwMode="auto">
          <a:xfrm flipV="1">
            <a:off x="2927648" y="4005064"/>
            <a:ext cx="0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AEAA3621-EF88-48F3-94D0-1D56F104CA90}"/>
              </a:ext>
            </a:extLst>
          </p:cNvPr>
          <p:cNvCxnSpPr>
            <a:cxnSpLocks/>
          </p:cNvCxnSpPr>
          <p:nvPr/>
        </p:nvCxnSpPr>
        <p:spPr bwMode="auto">
          <a:xfrm>
            <a:off x="3071664" y="4005064"/>
            <a:ext cx="1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2D7ED204-9F49-4E82-B015-3448B252FDF1}"/>
              </a:ext>
            </a:extLst>
          </p:cNvPr>
          <p:cNvCxnSpPr/>
          <p:nvPr/>
        </p:nvCxnSpPr>
        <p:spPr bwMode="auto">
          <a:xfrm flipV="1">
            <a:off x="6168007" y="4005064"/>
            <a:ext cx="0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FA2045D2-A901-490E-9907-9DC48AFF10F7}"/>
              </a:ext>
            </a:extLst>
          </p:cNvPr>
          <p:cNvCxnSpPr>
            <a:cxnSpLocks/>
          </p:cNvCxnSpPr>
          <p:nvPr/>
        </p:nvCxnSpPr>
        <p:spPr bwMode="auto">
          <a:xfrm>
            <a:off x="6312023" y="4005064"/>
            <a:ext cx="1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B541B0E4-772A-4E0D-AB69-975AD25AB8BF}"/>
              </a:ext>
            </a:extLst>
          </p:cNvPr>
          <p:cNvCxnSpPr/>
          <p:nvPr/>
        </p:nvCxnSpPr>
        <p:spPr bwMode="auto">
          <a:xfrm flipV="1">
            <a:off x="6744071" y="4005064"/>
            <a:ext cx="0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CE6EC4A1-B904-4D66-954F-F6A1F324625A}"/>
              </a:ext>
            </a:extLst>
          </p:cNvPr>
          <p:cNvCxnSpPr>
            <a:cxnSpLocks/>
          </p:cNvCxnSpPr>
          <p:nvPr/>
        </p:nvCxnSpPr>
        <p:spPr bwMode="auto">
          <a:xfrm>
            <a:off x="6888087" y="4005064"/>
            <a:ext cx="1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9CAA8B6A-4021-4599-9A03-08A78FDB6DCC}"/>
              </a:ext>
            </a:extLst>
          </p:cNvPr>
          <p:cNvCxnSpPr/>
          <p:nvPr/>
        </p:nvCxnSpPr>
        <p:spPr bwMode="auto">
          <a:xfrm flipV="1">
            <a:off x="8112223" y="4005064"/>
            <a:ext cx="0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933A93BA-69AD-45FB-96AE-73E059D206A2}"/>
              </a:ext>
            </a:extLst>
          </p:cNvPr>
          <p:cNvCxnSpPr>
            <a:cxnSpLocks/>
          </p:cNvCxnSpPr>
          <p:nvPr/>
        </p:nvCxnSpPr>
        <p:spPr bwMode="auto">
          <a:xfrm>
            <a:off x="8256239" y="4005064"/>
            <a:ext cx="1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4614154B-D141-475D-B35E-3D3E1AE69EA5}"/>
              </a:ext>
            </a:extLst>
          </p:cNvPr>
          <p:cNvCxnSpPr/>
          <p:nvPr/>
        </p:nvCxnSpPr>
        <p:spPr bwMode="auto">
          <a:xfrm flipV="1">
            <a:off x="9320595" y="4005064"/>
            <a:ext cx="0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E6DB7DBB-DFB2-46EF-9978-227C1BF8CB1F}"/>
              </a:ext>
            </a:extLst>
          </p:cNvPr>
          <p:cNvCxnSpPr>
            <a:cxnSpLocks/>
          </p:cNvCxnSpPr>
          <p:nvPr/>
        </p:nvCxnSpPr>
        <p:spPr bwMode="auto">
          <a:xfrm>
            <a:off x="9464611" y="4005064"/>
            <a:ext cx="1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702E74BC-B86D-42BD-A0A1-425D540C643C}"/>
              </a:ext>
            </a:extLst>
          </p:cNvPr>
          <p:cNvCxnSpPr/>
          <p:nvPr/>
        </p:nvCxnSpPr>
        <p:spPr bwMode="auto">
          <a:xfrm flipV="1">
            <a:off x="10992543" y="4005064"/>
            <a:ext cx="0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A97A81C1-3840-465D-8FB3-46453B48B570}"/>
              </a:ext>
            </a:extLst>
          </p:cNvPr>
          <p:cNvCxnSpPr>
            <a:cxnSpLocks/>
          </p:cNvCxnSpPr>
          <p:nvPr/>
        </p:nvCxnSpPr>
        <p:spPr bwMode="auto">
          <a:xfrm>
            <a:off x="11136559" y="4005064"/>
            <a:ext cx="1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7" name="Imagen 66">
            <a:extLst>
              <a:ext uri="{FF2B5EF4-FFF2-40B4-BE49-F238E27FC236}">
                <a16:creationId xmlns:a16="http://schemas.microsoft.com/office/drawing/2014/main" id="{7F14722F-1502-46AB-96A4-B34C248F9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27" y="4221088"/>
            <a:ext cx="351476" cy="351476"/>
          </a:xfrm>
          <a:prstGeom prst="rect">
            <a:avLst/>
          </a:prstGeom>
        </p:spPr>
      </p:pic>
      <p:sp>
        <p:nvSpPr>
          <p:cNvPr id="68" name="CuadroTexto 67">
            <a:extLst>
              <a:ext uri="{FF2B5EF4-FFF2-40B4-BE49-F238E27FC236}">
                <a16:creationId xmlns:a16="http://schemas.microsoft.com/office/drawing/2014/main" id="{A52D3ED3-5A2E-4ECB-B7E7-3B6958687830}"/>
              </a:ext>
            </a:extLst>
          </p:cNvPr>
          <p:cNvSpPr txBox="1"/>
          <p:nvPr/>
        </p:nvSpPr>
        <p:spPr>
          <a:xfrm>
            <a:off x="2984789" y="4524653"/>
            <a:ext cx="91082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Static data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4F0361E1-F2A2-4D1E-B5D7-B582FE5C3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81" y="4221088"/>
            <a:ext cx="339916" cy="339916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0C123D90-0FDB-4D92-9F63-A783EEC39E0A}"/>
              </a:ext>
            </a:extLst>
          </p:cNvPr>
          <p:cNvSpPr txBox="1"/>
          <p:nvPr/>
        </p:nvSpPr>
        <p:spPr>
          <a:xfrm>
            <a:off x="6843995" y="4497939"/>
            <a:ext cx="112242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Dynamic data</a:t>
            </a:r>
          </a:p>
        </p:txBody>
      </p:sp>
      <p:sp>
        <p:nvSpPr>
          <p:cNvPr id="71" name="Rectángulo 4">
            <a:extLst>
              <a:ext uri="{FF2B5EF4-FFF2-40B4-BE49-F238E27FC236}">
                <a16:creationId xmlns:a16="http://schemas.microsoft.com/office/drawing/2014/main" id="{FB4ACF2E-F431-4F58-918B-9CAA7E3D70A6}"/>
              </a:ext>
            </a:extLst>
          </p:cNvPr>
          <p:cNvSpPr/>
          <p:nvPr/>
        </p:nvSpPr>
        <p:spPr bwMode="auto">
          <a:xfrm>
            <a:off x="8904312" y="3140968"/>
            <a:ext cx="861010" cy="864096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Cloud provider</a:t>
            </a:r>
          </a:p>
        </p:txBody>
      </p:sp>
      <p:sp>
        <p:nvSpPr>
          <p:cNvPr id="74" name="Rectángulo 4">
            <a:extLst>
              <a:ext uri="{FF2B5EF4-FFF2-40B4-BE49-F238E27FC236}">
                <a16:creationId xmlns:a16="http://schemas.microsoft.com/office/drawing/2014/main" id="{B81B6DD7-40BA-4879-8E6A-1836FE92987E}"/>
              </a:ext>
            </a:extLst>
          </p:cNvPr>
          <p:cNvSpPr/>
          <p:nvPr/>
        </p:nvSpPr>
        <p:spPr bwMode="auto">
          <a:xfrm>
            <a:off x="8008305" y="3135348"/>
            <a:ext cx="842427" cy="864096"/>
          </a:xfrm>
          <a:prstGeom prst="rect">
            <a:avLst/>
          </a:prstGeom>
          <a:solidFill>
            <a:schemeClr val="bg1"/>
          </a:solidFill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EAD</a:t>
            </a:r>
            <a:br>
              <a:rPr lang="en-GB" sz="12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Tool</a:t>
            </a: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DCA8EF4C-D35B-407C-87F4-39F50892D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67" y="4221088"/>
            <a:ext cx="351476" cy="351476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3E791193-D3BE-4710-8135-CD9C45563567}"/>
              </a:ext>
            </a:extLst>
          </p:cNvPr>
          <p:cNvSpPr txBox="1"/>
          <p:nvPr/>
        </p:nvSpPr>
        <p:spPr>
          <a:xfrm>
            <a:off x="1838829" y="4524653"/>
            <a:ext cx="9941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chemeClr val="tx1"/>
                </a:solidFill>
                <a:cs typeface="Arial" pitchFamily="34" charset="0"/>
              </a:rPr>
              <a:t>Links.config</a:t>
            </a:r>
            <a:endParaRPr lang="en-GB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73B939D8-93A5-49A8-9980-3BA52BB15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9" y="4221088"/>
            <a:ext cx="351476" cy="351476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E5F53AC6-249B-4049-92A3-C044C53CAF13}"/>
              </a:ext>
            </a:extLst>
          </p:cNvPr>
          <p:cNvSpPr txBox="1"/>
          <p:nvPr/>
        </p:nvSpPr>
        <p:spPr>
          <a:xfrm>
            <a:off x="680532" y="4524653"/>
            <a:ext cx="51648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code</a:t>
            </a: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94670736-DAD6-42AF-803E-03A2237DF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81" y="4221088"/>
            <a:ext cx="351476" cy="351476"/>
          </a:xfrm>
          <a:prstGeom prst="rect">
            <a:avLst/>
          </a:prstGeom>
        </p:spPr>
      </p:pic>
      <p:sp>
        <p:nvSpPr>
          <p:cNvPr id="80" name="CuadroTexto 79">
            <a:extLst>
              <a:ext uri="{FF2B5EF4-FFF2-40B4-BE49-F238E27FC236}">
                <a16:creationId xmlns:a16="http://schemas.microsoft.com/office/drawing/2014/main" id="{77366609-6DFE-492B-8D8B-883F448796B5}"/>
              </a:ext>
            </a:extLst>
          </p:cNvPr>
          <p:cNvSpPr txBox="1"/>
          <p:nvPr/>
        </p:nvSpPr>
        <p:spPr>
          <a:xfrm>
            <a:off x="4457654" y="4524653"/>
            <a:ext cx="3545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jar</a:t>
            </a: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D33CA7DD-2A23-4FAD-8345-E45F73A6B0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93" y="4221088"/>
            <a:ext cx="351476" cy="351476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09D9377E-87D0-4EF6-A451-137FABBEDA85}"/>
              </a:ext>
            </a:extLst>
          </p:cNvPr>
          <p:cNvSpPr txBox="1"/>
          <p:nvPr/>
        </p:nvSpPr>
        <p:spPr>
          <a:xfrm>
            <a:off x="5681790" y="4524653"/>
            <a:ext cx="3545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jar</a:t>
            </a: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F8D27F24-5CA3-4772-AAD1-5900EFEC57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150" y="4221088"/>
            <a:ext cx="339916" cy="339916"/>
          </a:xfrm>
          <a:prstGeom prst="rect">
            <a:avLst/>
          </a:prstGeom>
        </p:spPr>
      </p:pic>
      <p:sp>
        <p:nvSpPr>
          <p:cNvPr id="84" name="CuadroTexto 83">
            <a:extLst>
              <a:ext uri="{FF2B5EF4-FFF2-40B4-BE49-F238E27FC236}">
                <a16:creationId xmlns:a16="http://schemas.microsoft.com/office/drawing/2014/main" id="{DF102535-10DE-4814-A391-EF553F2B54DF}"/>
              </a:ext>
            </a:extLst>
          </p:cNvPr>
          <p:cNvSpPr txBox="1"/>
          <p:nvPr/>
        </p:nvSpPr>
        <p:spPr>
          <a:xfrm>
            <a:off x="8184232" y="4497939"/>
            <a:ext cx="108876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Microservice </a:t>
            </a:r>
            <a:br>
              <a:rPr lang="en-GB" sz="1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information</a:t>
            </a:r>
          </a:p>
        </p:txBody>
      </p:sp>
      <p:pic>
        <p:nvPicPr>
          <p:cNvPr id="85" name="Imagen 84">
            <a:extLst>
              <a:ext uri="{FF2B5EF4-FFF2-40B4-BE49-F238E27FC236}">
                <a16:creationId xmlns:a16="http://schemas.microsoft.com/office/drawing/2014/main" id="{7FA1EEFB-F2D5-4044-BE3F-227D618AF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36" y="4221088"/>
            <a:ext cx="339916" cy="339916"/>
          </a:xfrm>
          <a:prstGeom prst="rect">
            <a:avLst/>
          </a:prstGeom>
        </p:spPr>
      </p:pic>
      <p:sp>
        <p:nvSpPr>
          <p:cNvPr id="86" name="CuadroTexto 85">
            <a:extLst>
              <a:ext uri="{FF2B5EF4-FFF2-40B4-BE49-F238E27FC236}">
                <a16:creationId xmlns:a16="http://schemas.microsoft.com/office/drawing/2014/main" id="{B71A2C39-088A-4264-884D-FA41CFEA0B63}"/>
              </a:ext>
            </a:extLst>
          </p:cNvPr>
          <p:cNvSpPr txBox="1"/>
          <p:nvPr/>
        </p:nvSpPr>
        <p:spPr>
          <a:xfrm>
            <a:off x="9372178" y="4520463"/>
            <a:ext cx="78098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Dynamic</a:t>
            </a:r>
            <a:br>
              <a:rPr lang="en-GB" sz="1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data</a:t>
            </a:r>
          </a:p>
        </p:txBody>
      </p:sp>
      <p:pic>
        <p:nvPicPr>
          <p:cNvPr id="87" name="Imagen 86">
            <a:extLst>
              <a:ext uri="{FF2B5EF4-FFF2-40B4-BE49-F238E27FC236}">
                <a16:creationId xmlns:a16="http://schemas.microsoft.com/office/drawing/2014/main" id="{6903D75B-B29B-4B50-B956-C6379C9E6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165" y="4221088"/>
            <a:ext cx="339916" cy="339916"/>
          </a:xfrm>
          <a:prstGeom prst="rect">
            <a:avLst/>
          </a:prstGeom>
        </p:spPr>
      </p:pic>
      <p:sp>
        <p:nvSpPr>
          <p:cNvPr id="88" name="CuadroTexto 87">
            <a:extLst>
              <a:ext uri="{FF2B5EF4-FFF2-40B4-BE49-F238E27FC236}">
                <a16:creationId xmlns:a16="http://schemas.microsoft.com/office/drawing/2014/main" id="{B0D762B8-CA0B-419A-8F1A-36045DD7F183}"/>
              </a:ext>
            </a:extLst>
          </p:cNvPr>
          <p:cNvSpPr txBox="1"/>
          <p:nvPr/>
        </p:nvSpPr>
        <p:spPr>
          <a:xfrm>
            <a:off x="10540843" y="4520463"/>
            <a:ext cx="4828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DB</a:t>
            </a:r>
            <a:br>
              <a:rPr lang="en-GB" sz="1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data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D19128-4548-45C4-8662-F0DA728AFAD2}"/>
              </a:ext>
            </a:extLst>
          </p:cNvPr>
          <p:cNvSpPr txBox="1"/>
          <p:nvPr/>
        </p:nvSpPr>
        <p:spPr>
          <a:xfrm rot="16200000">
            <a:off x="10793009" y="4422504"/>
            <a:ext cx="98616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Last update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65E2FFB3-FFE2-426E-8424-D1FC3CC849C7}"/>
              </a:ext>
            </a:extLst>
          </p:cNvPr>
          <p:cNvSpPr txBox="1"/>
          <p:nvPr/>
        </p:nvSpPr>
        <p:spPr>
          <a:xfrm rot="16200000">
            <a:off x="9813097" y="4432015"/>
            <a:ext cx="98616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Last update</a:t>
            </a:r>
          </a:p>
        </p:txBody>
      </p:sp>
      <p:sp>
        <p:nvSpPr>
          <p:cNvPr id="90" name="Rectángulo 4">
            <a:extLst>
              <a:ext uri="{FF2B5EF4-FFF2-40B4-BE49-F238E27FC236}">
                <a16:creationId xmlns:a16="http://schemas.microsoft.com/office/drawing/2014/main" id="{68996992-4FFE-4448-8012-045EBBA04FE6}"/>
              </a:ext>
            </a:extLst>
          </p:cNvPr>
          <p:cNvSpPr/>
          <p:nvPr/>
        </p:nvSpPr>
        <p:spPr bwMode="auto">
          <a:xfrm>
            <a:off x="9818902" y="3141036"/>
            <a:ext cx="552971" cy="864096"/>
          </a:xfrm>
          <a:prstGeom prst="rect">
            <a:avLst/>
          </a:prstGeom>
          <a:solidFill>
            <a:schemeClr val="bg1"/>
          </a:solidFill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EAD Tool</a:t>
            </a:r>
          </a:p>
        </p:txBody>
      </p: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E09A500A-D41E-4206-A0CE-907CCE3AEEB0}"/>
              </a:ext>
            </a:extLst>
          </p:cNvPr>
          <p:cNvCxnSpPr/>
          <p:nvPr/>
        </p:nvCxnSpPr>
        <p:spPr bwMode="auto">
          <a:xfrm flipV="1">
            <a:off x="10062605" y="4005064"/>
            <a:ext cx="0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Conector recto de flecha 91">
            <a:extLst>
              <a:ext uri="{FF2B5EF4-FFF2-40B4-BE49-F238E27FC236}">
                <a16:creationId xmlns:a16="http://schemas.microsoft.com/office/drawing/2014/main" id="{9805E18D-4F17-4B84-B2D3-437EC0F415A3}"/>
              </a:ext>
            </a:extLst>
          </p:cNvPr>
          <p:cNvCxnSpPr>
            <a:cxnSpLocks/>
          </p:cNvCxnSpPr>
          <p:nvPr/>
        </p:nvCxnSpPr>
        <p:spPr bwMode="auto">
          <a:xfrm>
            <a:off x="10206621" y="4005064"/>
            <a:ext cx="1" cy="136815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19FEB265-B856-42A2-BCCC-691A3C3F9892}"/>
              </a:ext>
            </a:extLst>
          </p:cNvPr>
          <p:cNvGrpSpPr/>
          <p:nvPr/>
        </p:nvGrpSpPr>
        <p:grpSpPr>
          <a:xfrm>
            <a:off x="983432" y="898848"/>
            <a:ext cx="1847920" cy="2043809"/>
            <a:chOff x="1632962" y="898848"/>
            <a:chExt cx="1847920" cy="2043809"/>
          </a:xfrm>
        </p:grpSpPr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57BEA838-D2E6-4AD9-9886-F6D9BFE4EA86}"/>
                </a:ext>
              </a:extLst>
            </p:cNvPr>
            <p:cNvGrpSpPr/>
            <p:nvPr/>
          </p:nvGrpSpPr>
          <p:grpSpPr>
            <a:xfrm>
              <a:off x="1632962" y="898848"/>
              <a:ext cx="1847920" cy="2043809"/>
              <a:chOff x="1632962" y="898848"/>
              <a:chExt cx="1847920" cy="2043809"/>
            </a:xfrm>
          </p:grpSpPr>
          <p:sp>
            <p:nvSpPr>
              <p:cNvPr id="97" name="Rectángulo 4">
                <a:extLst>
                  <a:ext uri="{FF2B5EF4-FFF2-40B4-BE49-F238E27FC236}">
                    <a16:creationId xmlns:a16="http://schemas.microsoft.com/office/drawing/2014/main" id="{FE0B5180-A419-4C44-BADC-F64C8BF76DBC}"/>
                  </a:ext>
                </a:extLst>
              </p:cNvPr>
              <p:cNvSpPr/>
              <p:nvPr/>
            </p:nvSpPr>
            <p:spPr bwMode="auto">
              <a:xfrm>
                <a:off x="1632962" y="1109608"/>
                <a:ext cx="1689541" cy="1833049"/>
              </a:xfrm>
              <a:prstGeom prst="rect">
                <a:avLst/>
              </a:prstGeom>
              <a:solidFill>
                <a:schemeClr val="bg1"/>
              </a:solidFill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b="1" dirty="0" err="1">
                    <a:solidFill>
                      <a:schemeClr val="tx1"/>
                    </a:solidFill>
                    <a:cs typeface="Arial" pitchFamily="34" charset="0"/>
                  </a:rPr>
                  <a:t>Links.config</a:t>
                </a: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eaLnBrk="0" hangingPunct="0"/>
                <a:r>
                  <a:rPr lang="en-GB" sz="1200" dirty="0" err="1">
                    <a:solidFill>
                      <a:schemeClr val="tx1"/>
                    </a:solidFill>
                    <a:cs typeface="Arial" pitchFamily="34" charset="0"/>
                  </a:rPr>
                  <a:t>jira</a:t>
                </a:r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: http://www....</a:t>
                </a:r>
                <a:b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</a:br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wiki: http://www...</a:t>
                </a: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8" name="Rectángulo 4">
                <a:extLst>
                  <a:ext uri="{FF2B5EF4-FFF2-40B4-BE49-F238E27FC236}">
                    <a16:creationId xmlns:a16="http://schemas.microsoft.com/office/drawing/2014/main" id="{EF62CA9F-1D5C-4142-97BC-12DB6C450FAD}"/>
                  </a:ext>
                </a:extLst>
              </p:cNvPr>
              <p:cNvSpPr/>
              <p:nvPr/>
            </p:nvSpPr>
            <p:spPr bwMode="auto">
              <a:xfrm>
                <a:off x="2939864" y="1109608"/>
                <a:ext cx="382639" cy="497256"/>
              </a:xfrm>
              <a:prstGeom prst="rect">
                <a:avLst/>
              </a:prstGeom>
              <a:solidFill>
                <a:schemeClr val="bg1"/>
              </a:solidFill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9" name="Rectángulo 98">
                <a:extLst>
                  <a:ext uri="{FF2B5EF4-FFF2-40B4-BE49-F238E27FC236}">
                    <a16:creationId xmlns:a16="http://schemas.microsoft.com/office/drawing/2014/main" id="{DBCF2158-A7FC-42E2-830F-4B163ACD9223}"/>
                  </a:ext>
                </a:extLst>
              </p:cNvPr>
              <p:cNvSpPr/>
              <p:nvPr/>
            </p:nvSpPr>
            <p:spPr bwMode="auto">
              <a:xfrm rot="19312670">
                <a:off x="3098243" y="898848"/>
                <a:ext cx="382639" cy="684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E5C55A4-6076-44F2-A6BA-4AC2983FF2A0}"/>
                </a:ext>
              </a:extLst>
            </p:cNvPr>
            <p:cNvCxnSpPr/>
            <p:nvPr/>
          </p:nvCxnSpPr>
          <p:spPr bwMode="auto">
            <a:xfrm>
              <a:off x="2939864" y="1109608"/>
              <a:ext cx="382639" cy="497256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FE576941-8973-4FDE-B281-F7F0CF0E0F5E}"/>
              </a:ext>
            </a:extLst>
          </p:cNvPr>
          <p:cNvGrpSpPr/>
          <p:nvPr/>
        </p:nvGrpSpPr>
        <p:grpSpPr>
          <a:xfrm>
            <a:off x="3095952" y="898447"/>
            <a:ext cx="1847920" cy="2043809"/>
            <a:chOff x="1632962" y="898848"/>
            <a:chExt cx="1847920" cy="2043809"/>
          </a:xfrm>
        </p:grpSpPr>
        <p:grpSp>
          <p:nvGrpSpPr>
            <p:cNvPr id="103" name="Grupo 102">
              <a:extLst>
                <a:ext uri="{FF2B5EF4-FFF2-40B4-BE49-F238E27FC236}">
                  <a16:creationId xmlns:a16="http://schemas.microsoft.com/office/drawing/2014/main" id="{1D36B7CF-DA1F-4727-9CCE-4BF90C62EA68}"/>
                </a:ext>
              </a:extLst>
            </p:cNvPr>
            <p:cNvGrpSpPr/>
            <p:nvPr/>
          </p:nvGrpSpPr>
          <p:grpSpPr>
            <a:xfrm>
              <a:off x="1632962" y="898848"/>
              <a:ext cx="1847920" cy="2043809"/>
              <a:chOff x="1632962" y="898848"/>
              <a:chExt cx="1847920" cy="2043809"/>
            </a:xfrm>
          </p:grpSpPr>
          <p:sp>
            <p:nvSpPr>
              <p:cNvPr id="105" name="Rectángulo 4">
                <a:extLst>
                  <a:ext uri="{FF2B5EF4-FFF2-40B4-BE49-F238E27FC236}">
                    <a16:creationId xmlns:a16="http://schemas.microsoft.com/office/drawing/2014/main" id="{549CC85E-E3DD-41C4-8542-D463516D0549}"/>
                  </a:ext>
                </a:extLst>
              </p:cNvPr>
              <p:cNvSpPr/>
              <p:nvPr/>
            </p:nvSpPr>
            <p:spPr bwMode="auto">
              <a:xfrm>
                <a:off x="1632962" y="1109608"/>
                <a:ext cx="1689541" cy="1833049"/>
              </a:xfrm>
              <a:prstGeom prst="rect">
                <a:avLst/>
              </a:prstGeom>
              <a:solidFill>
                <a:schemeClr val="bg1"/>
              </a:solidFill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b="1" dirty="0">
                    <a:solidFill>
                      <a:schemeClr val="tx1"/>
                    </a:solidFill>
                    <a:cs typeface="Arial" pitchFamily="34" charset="0"/>
                  </a:rPr>
                  <a:t>Static data</a:t>
                </a: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Name: XXX,</a:t>
                </a:r>
              </a:p>
              <a:p>
                <a:pPr eaLnBrk="0" hangingPunct="0"/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Description: XXX, </a:t>
                </a:r>
              </a:p>
              <a:p>
                <a:pPr eaLnBrk="0" hangingPunct="0"/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Owner: XXX,</a:t>
                </a: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Domain: XXX</a:t>
                </a: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Subdomain: XXX</a:t>
                </a: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Product: XXX</a:t>
                </a:r>
              </a:p>
            </p:txBody>
          </p:sp>
          <p:sp>
            <p:nvSpPr>
              <p:cNvPr id="106" name="Rectángulo 4">
                <a:extLst>
                  <a:ext uri="{FF2B5EF4-FFF2-40B4-BE49-F238E27FC236}">
                    <a16:creationId xmlns:a16="http://schemas.microsoft.com/office/drawing/2014/main" id="{F60B23D6-A096-4221-834C-5A95ADAA8F8A}"/>
                  </a:ext>
                </a:extLst>
              </p:cNvPr>
              <p:cNvSpPr/>
              <p:nvPr/>
            </p:nvSpPr>
            <p:spPr bwMode="auto">
              <a:xfrm>
                <a:off x="2939864" y="1109608"/>
                <a:ext cx="382639" cy="497256"/>
              </a:xfrm>
              <a:prstGeom prst="rect">
                <a:avLst/>
              </a:prstGeom>
              <a:solidFill>
                <a:schemeClr val="bg1"/>
              </a:solidFill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07" name="Rectángulo 106">
                <a:extLst>
                  <a:ext uri="{FF2B5EF4-FFF2-40B4-BE49-F238E27FC236}">
                    <a16:creationId xmlns:a16="http://schemas.microsoft.com/office/drawing/2014/main" id="{2BECCE40-BED8-40E0-932D-042BD8C82E1B}"/>
                  </a:ext>
                </a:extLst>
              </p:cNvPr>
              <p:cNvSpPr/>
              <p:nvPr/>
            </p:nvSpPr>
            <p:spPr bwMode="auto">
              <a:xfrm rot="19312670">
                <a:off x="3098243" y="898848"/>
                <a:ext cx="382639" cy="684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2665749C-B398-4635-A491-021660422662}"/>
                </a:ext>
              </a:extLst>
            </p:cNvPr>
            <p:cNvCxnSpPr/>
            <p:nvPr/>
          </p:nvCxnSpPr>
          <p:spPr bwMode="auto">
            <a:xfrm>
              <a:off x="2939864" y="1109608"/>
              <a:ext cx="382639" cy="497256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A9801E1C-160E-46D9-AD57-172399E29972}"/>
              </a:ext>
            </a:extLst>
          </p:cNvPr>
          <p:cNvGrpSpPr/>
          <p:nvPr/>
        </p:nvGrpSpPr>
        <p:grpSpPr>
          <a:xfrm>
            <a:off x="5879976" y="476672"/>
            <a:ext cx="1847920" cy="2437032"/>
            <a:chOff x="1632962" y="898848"/>
            <a:chExt cx="1847920" cy="2437032"/>
          </a:xfrm>
        </p:grpSpPr>
        <p:grpSp>
          <p:nvGrpSpPr>
            <p:cNvPr id="109" name="Grupo 108">
              <a:extLst>
                <a:ext uri="{FF2B5EF4-FFF2-40B4-BE49-F238E27FC236}">
                  <a16:creationId xmlns:a16="http://schemas.microsoft.com/office/drawing/2014/main" id="{6C304E0C-CA34-4407-8A73-47D61B94C386}"/>
                </a:ext>
              </a:extLst>
            </p:cNvPr>
            <p:cNvGrpSpPr/>
            <p:nvPr/>
          </p:nvGrpSpPr>
          <p:grpSpPr>
            <a:xfrm>
              <a:off x="1632962" y="898848"/>
              <a:ext cx="1847920" cy="2437032"/>
              <a:chOff x="1632962" y="898848"/>
              <a:chExt cx="1847920" cy="2437032"/>
            </a:xfrm>
          </p:grpSpPr>
          <p:sp>
            <p:nvSpPr>
              <p:cNvPr id="111" name="Rectángulo 4">
                <a:extLst>
                  <a:ext uri="{FF2B5EF4-FFF2-40B4-BE49-F238E27FC236}">
                    <a16:creationId xmlns:a16="http://schemas.microsoft.com/office/drawing/2014/main" id="{9A997162-A5E3-4427-B76A-8A0DB89CECA0}"/>
                  </a:ext>
                </a:extLst>
              </p:cNvPr>
              <p:cNvSpPr/>
              <p:nvPr/>
            </p:nvSpPr>
            <p:spPr bwMode="auto">
              <a:xfrm>
                <a:off x="1632962" y="1109608"/>
                <a:ext cx="1689541" cy="2226272"/>
              </a:xfrm>
              <a:prstGeom prst="rect">
                <a:avLst/>
              </a:prstGeom>
              <a:solidFill>
                <a:schemeClr val="bg1"/>
              </a:solidFill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b="1" dirty="0">
                    <a:solidFill>
                      <a:schemeClr val="tx1"/>
                    </a:solidFill>
                    <a:cs typeface="Arial" pitchFamily="34" charset="0"/>
                  </a:rPr>
                  <a:t>Dynamic data</a:t>
                </a: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eaLnBrk="0" hangingPunct="0"/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URL: XXX</a:t>
                </a:r>
              </a:p>
              <a:p>
                <a:pPr eaLnBrk="0" hangingPunct="0"/>
                <a:r>
                  <a:rPr lang="en-GB" sz="1200" dirty="0"/>
                  <a:t>Last-deployment: …</a:t>
                </a:r>
              </a:p>
              <a:p>
                <a:pPr eaLnBrk="0" hangingPunct="0"/>
                <a:r>
                  <a:rPr lang="en-GB" sz="1200" dirty="0"/>
                  <a:t>Runtime:</a:t>
                </a:r>
              </a:p>
              <a:p>
                <a:pPr eaLnBrk="0" hangingPunct="0"/>
                <a:r>
                  <a:rPr lang="en-GB" sz="1200" dirty="0"/>
                  <a:t>  ram:  XXX,</a:t>
                </a:r>
              </a:p>
              <a:p>
                <a:pPr eaLnBrk="0" hangingPunct="0"/>
                <a:r>
                  <a:rPr lang="en-GB" sz="1200" dirty="0"/>
                  <a:t>  </a:t>
                </a:r>
                <a:r>
                  <a:rPr lang="en-GB" sz="1200" dirty="0" err="1"/>
                  <a:t>cpu</a:t>
                </a:r>
                <a:r>
                  <a:rPr lang="en-GB" sz="1200" dirty="0"/>
                  <a:t>:  XXX,</a:t>
                </a:r>
                <a:br>
                  <a:rPr lang="en-GB" sz="1200" dirty="0"/>
                </a:br>
                <a:r>
                  <a:rPr lang="en-GB" sz="1200" dirty="0"/>
                  <a:t>  disk:  XXX </a:t>
                </a:r>
              </a:p>
              <a:p>
                <a:pPr eaLnBrk="0" hangingPunct="0"/>
                <a:r>
                  <a:rPr lang="en-GB" sz="1200" dirty="0" err="1">
                    <a:solidFill>
                      <a:schemeClr val="tx1"/>
                    </a:solidFill>
                    <a:cs typeface="Arial" pitchFamily="34" charset="0"/>
                  </a:rPr>
                  <a:t>Buildpacks</a:t>
                </a:r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: …</a:t>
                </a:r>
              </a:p>
              <a:p>
                <a:pPr eaLnBrk="0" hangingPunct="0"/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Network policy:</a:t>
                </a:r>
              </a:p>
              <a:p>
                <a:pPr eaLnBrk="0" hangingPunct="0"/>
                <a:r>
                  <a:rPr lang="en-GB" sz="1200" dirty="0">
                    <a:solidFill>
                      <a:schemeClr val="tx1"/>
                    </a:solidFill>
                    <a:cs typeface="Arial" pitchFamily="34" charset="0"/>
                  </a:rPr>
                  <a:t>  Service 1, …</a:t>
                </a:r>
              </a:p>
            </p:txBody>
          </p:sp>
          <p:sp>
            <p:nvSpPr>
              <p:cNvPr id="112" name="Rectángulo 4">
                <a:extLst>
                  <a:ext uri="{FF2B5EF4-FFF2-40B4-BE49-F238E27FC236}">
                    <a16:creationId xmlns:a16="http://schemas.microsoft.com/office/drawing/2014/main" id="{B3D1479A-8667-4C0E-BBBF-76AF3F930F5D}"/>
                  </a:ext>
                </a:extLst>
              </p:cNvPr>
              <p:cNvSpPr/>
              <p:nvPr/>
            </p:nvSpPr>
            <p:spPr bwMode="auto">
              <a:xfrm>
                <a:off x="2939864" y="1109608"/>
                <a:ext cx="382639" cy="497256"/>
              </a:xfrm>
              <a:prstGeom prst="rect">
                <a:avLst/>
              </a:prstGeom>
              <a:solidFill>
                <a:schemeClr val="bg1"/>
              </a:solidFill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13" name="Rectángulo 112">
                <a:extLst>
                  <a:ext uri="{FF2B5EF4-FFF2-40B4-BE49-F238E27FC236}">
                    <a16:creationId xmlns:a16="http://schemas.microsoft.com/office/drawing/2014/main" id="{84AC7F13-871E-4BAA-9E79-878E87D60DD9}"/>
                  </a:ext>
                </a:extLst>
              </p:cNvPr>
              <p:cNvSpPr/>
              <p:nvPr/>
            </p:nvSpPr>
            <p:spPr bwMode="auto">
              <a:xfrm rot="19312670">
                <a:off x="3098243" y="898848"/>
                <a:ext cx="382639" cy="684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3F09767C-9B32-4D3D-A324-652CDA04189B}"/>
                </a:ext>
              </a:extLst>
            </p:cNvPr>
            <p:cNvCxnSpPr/>
            <p:nvPr/>
          </p:nvCxnSpPr>
          <p:spPr bwMode="auto">
            <a:xfrm>
              <a:off x="2939864" y="1109608"/>
              <a:ext cx="382639" cy="497256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E255906D-7004-4384-8464-0DAE55A13F57}"/>
              </a:ext>
            </a:extLst>
          </p:cNvPr>
          <p:cNvGrpSpPr/>
          <p:nvPr/>
        </p:nvGrpSpPr>
        <p:grpSpPr>
          <a:xfrm>
            <a:off x="7920488" y="879724"/>
            <a:ext cx="1847920" cy="2043809"/>
            <a:chOff x="1632962" y="898848"/>
            <a:chExt cx="1847920" cy="2043809"/>
          </a:xfrm>
        </p:grpSpPr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E94604F1-3DE7-4ACF-8E63-9B51062DA4F0}"/>
                </a:ext>
              </a:extLst>
            </p:cNvPr>
            <p:cNvGrpSpPr/>
            <p:nvPr/>
          </p:nvGrpSpPr>
          <p:grpSpPr>
            <a:xfrm>
              <a:off x="1632962" y="898848"/>
              <a:ext cx="1847920" cy="2043809"/>
              <a:chOff x="1632962" y="898848"/>
              <a:chExt cx="1847920" cy="2043809"/>
            </a:xfrm>
          </p:grpSpPr>
          <p:sp>
            <p:nvSpPr>
              <p:cNvPr id="117" name="Rectángulo 4">
                <a:extLst>
                  <a:ext uri="{FF2B5EF4-FFF2-40B4-BE49-F238E27FC236}">
                    <a16:creationId xmlns:a16="http://schemas.microsoft.com/office/drawing/2014/main" id="{917B9DED-5656-4CEB-8CF4-5027825B3B17}"/>
                  </a:ext>
                </a:extLst>
              </p:cNvPr>
              <p:cNvSpPr/>
              <p:nvPr/>
            </p:nvSpPr>
            <p:spPr bwMode="auto">
              <a:xfrm>
                <a:off x="1632962" y="1109608"/>
                <a:ext cx="1689541" cy="1833049"/>
              </a:xfrm>
              <a:prstGeom prst="rect">
                <a:avLst/>
              </a:prstGeom>
              <a:solidFill>
                <a:schemeClr val="bg1"/>
              </a:solidFill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200" b="1" dirty="0">
                    <a:solidFill>
                      <a:schemeClr val="tx1"/>
                    </a:solidFill>
                    <a:cs typeface="Arial" pitchFamily="34" charset="0"/>
                  </a:rPr>
                  <a:t>Microservice </a:t>
                </a:r>
                <a:br>
                  <a:rPr lang="en-GB" sz="1200" b="1" dirty="0">
                    <a:solidFill>
                      <a:schemeClr val="tx1"/>
                    </a:solidFill>
                    <a:cs typeface="Arial" pitchFamily="34" charset="0"/>
                  </a:rPr>
                </a:br>
                <a:r>
                  <a:rPr lang="en-GB" sz="1200" b="1" dirty="0">
                    <a:solidFill>
                      <a:schemeClr val="tx1"/>
                    </a:solidFill>
                    <a:cs typeface="Arial" pitchFamily="34" charset="0"/>
                  </a:rPr>
                  <a:t>information</a:t>
                </a: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18" name="Rectángulo 4">
                <a:extLst>
                  <a:ext uri="{FF2B5EF4-FFF2-40B4-BE49-F238E27FC236}">
                    <a16:creationId xmlns:a16="http://schemas.microsoft.com/office/drawing/2014/main" id="{29C99FF8-C406-425A-BC83-12DCE06E1F4C}"/>
                  </a:ext>
                </a:extLst>
              </p:cNvPr>
              <p:cNvSpPr/>
              <p:nvPr/>
            </p:nvSpPr>
            <p:spPr bwMode="auto">
              <a:xfrm>
                <a:off x="2939864" y="1109608"/>
                <a:ext cx="382639" cy="497256"/>
              </a:xfrm>
              <a:prstGeom prst="rect">
                <a:avLst/>
              </a:prstGeom>
              <a:solidFill>
                <a:schemeClr val="bg1"/>
              </a:solidFill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19" name="Rectángulo 118">
                <a:extLst>
                  <a:ext uri="{FF2B5EF4-FFF2-40B4-BE49-F238E27FC236}">
                    <a16:creationId xmlns:a16="http://schemas.microsoft.com/office/drawing/2014/main" id="{7965CB46-E29B-46A8-9D4C-88BB40EF1F0A}"/>
                  </a:ext>
                </a:extLst>
              </p:cNvPr>
              <p:cNvSpPr/>
              <p:nvPr/>
            </p:nvSpPr>
            <p:spPr bwMode="auto">
              <a:xfrm rot="19312670">
                <a:off x="3098243" y="898848"/>
                <a:ext cx="382639" cy="684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sz="12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FF795716-FB03-4524-978D-EF5E98B3ADF2}"/>
                </a:ext>
              </a:extLst>
            </p:cNvPr>
            <p:cNvCxnSpPr/>
            <p:nvPr/>
          </p:nvCxnSpPr>
          <p:spPr bwMode="auto">
            <a:xfrm>
              <a:off x="2939864" y="1109608"/>
              <a:ext cx="382639" cy="497256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61675A99-42DA-422D-8CE3-8F291B90F77B}"/>
              </a:ext>
            </a:extLst>
          </p:cNvPr>
          <p:cNvCxnSpPr/>
          <p:nvPr/>
        </p:nvCxnSpPr>
        <p:spPr bwMode="auto">
          <a:xfrm>
            <a:off x="1343472" y="2942256"/>
            <a:ext cx="0" cy="1930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A001D518-F2D5-47D0-9C22-7AF43F41648F}"/>
              </a:ext>
            </a:extLst>
          </p:cNvPr>
          <p:cNvCxnSpPr/>
          <p:nvPr/>
        </p:nvCxnSpPr>
        <p:spPr bwMode="auto">
          <a:xfrm>
            <a:off x="3431704" y="2947876"/>
            <a:ext cx="0" cy="1930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805ED7B4-6E9D-46F7-8798-CC03406DA1AB}"/>
              </a:ext>
            </a:extLst>
          </p:cNvPr>
          <p:cNvCxnSpPr/>
          <p:nvPr/>
        </p:nvCxnSpPr>
        <p:spPr bwMode="auto">
          <a:xfrm>
            <a:off x="6707987" y="2924944"/>
            <a:ext cx="0" cy="1930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05ED6BFD-2813-48F0-B950-444240185A7A}"/>
              </a:ext>
            </a:extLst>
          </p:cNvPr>
          <p:cNvCxnSpPr/>
          <p:nvPr/>
        </p:nvCxnSpPr>
        <p:spPr bwMode="auto">
          <a:xfrm>
            <a:off x="8175939" y="2924944"/>
            <a:ext cx="0" cy="1930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8" name="Imagen 127">
            <a:extLst>
              <a:ext uri="{FF2B5EF4-FFF2-40B4-BE49-F238E27FC236}">
                <a16:creationId xmlns:a16="http://schemas.microsoft.com/office/drawing/2014/main" id="{51CE6C83-2D3E-4953-88C2-78451F0E7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68" y="1681792"/>
            <a:ext cx="351476" cy="351476"/>
          </a:xfrm>
          <a:prstGeom prst="rect">
            <a:avLst/>
          </a:prstGeom>
        </p:spPr>
      </p:pic>
      <p:sp>
        <p:nvSpPr>
          <p:cNvPr id="129" name="CuadroTexto 128">
            <a:extLst>
              <a:ext uri="{FF2B5EF4-FFF2-40B4-BE49-F238E27FC236}">
                <a16:creationId xmlns:a16="http://schemas.microsoft.com/office/drawing/2014/main" id="{E9B2DB70-403B-41ED-8B64-7FD96FFBEFE3}"/>
              </a:ext>
            </a:extLst>
          </p:cNvPr>
          <p:cNvSpPr txBox="1"/>
          <p:nvPr/>
        </p:nvSpPr>
        <p:spPr>
          <a:xfrm>
            <a:off x="8758298" y="1985357"/>
            <a:ext cx="91082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Static data</a:t>
            </a:r>
          </a:p>
        </p:txBody>
      </p:sp>
      <p:pic>
        <p:nvPicPr>
          <p:cNvPr id="130" name="Imagen 129">
            <a:extLst>
              <a:ext uri="{FF2B5EF4-FFF2-40B4-BE49-F238E27FC236}">
                <a16:creationId xmlns:a16="http://schemas.microsoft.com/office/drawing/2014/main" id="{0688196B-4D53-469D-9200-BC8FDE72B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08" y="2329864"/>
            <a:ext cx="339916" cy="339916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857BA52C-9C97-4802-B4D5-4C58FACDED3A}"/>
              </a:ext>
            </a:extLst>
          </p:cNvPr>
          <p:cNvSpPr txBox="1"/>
          <p:nvPr/>
        </p:nvSpPr>
        <p:spPr>
          <a:xfrm>
            <a:off x="7930690" y="2606715"/>
            <a:ext cx="112242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cs typeface="Arial" pitchFamily="34" charset="0"/>
              </a:rPr>
              <a:t>Dynamic data</a:t>
            </a:r>
          </a:p>
        </p:txBody>
      </p:sp>
      <p:pic>
        <p:nvPicPr>
          <p:cNvPr id="132" name="Imagen 131">
            <a:extLst>
              <a:ext uri="{FF2B5EF4-FFF2-40B4-BE49-F238E27FC236}">
                <a16:creationId xmlns:a16="http://schemas.microsoft.com/office/drawing/2014/main" id="{F0D9492F-9D74-4CE9-872F-B01ECE000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54" y="1681792"/>
            <a:ext cx="351476" cy="351476"/>
          </a:xfrm>
          <a:prstGeom prst="rect">
            <a:avLst/>
          </a:prstGeom>
        </p:spPr>
      </p:pic>
      <p:sp>
        <p:nvSpPr>
          <p:cNvPr id="133" name="CuadroTexto 132">
            <a:extLst>
              <a:ext uri="{FF2B5EF4-FFF2-40B4-BE49-F238E27FC236}">
                <a16:creationId xmlns:a16="http://schemas.microsoft.com/office/drawing/2014/main" id="{2C7AD3B2-2129-433D-8C58-5480D332FF52}"/>
              </a:ext>
            </a:extLst>
          </p:cNvPr>
          <p:cNvSpPr txBox="1"/>
          <p:nvPr/>
        </p:nvSpPr>
        <p:spPr>
          <a:xfrm>
            <a:off x="7896200" y="1985357"/>
            <a:ext cx="99418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chemeClr val="tx1"/>
                </a:solidFill>
                <a:cs typeface="Arial" pitchFamily="34" charset="0"/>
              </a:rPr>
              <a:t>Links.config</a:t>
            </a:r>
            <a:endParaRPr lang="en-GB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34" name="Imagen 133">
            <a:extLst>
              <a:ext uri="{FF2B5EF4-FFF2-40B4-BE49-F238E27FC236}">
                <a16:creationId xmlns:a16="http://schemas.microsoft.com/office/drawing/2014/main" id="{A6522168-A2C2-491D-8148-3DF3FBF1BE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0" y="1672177"/>
            <a:ext cx="318247" cy="318247"/>
          </a:xfrm>
          <a:prstGeom prst="rect">
            <a:avLst/>
          </a:prstGeom>
        </p:spPr>
      </p:pic>
      <p:sp>
        <p:nvSpPr>
          <p:cNvPr id="135" name="CuadroTexto 134">
            <a:extLst>
              <a:ext uri="{FF2B5EF4-FFF2-40B4-BE49-F238E27FC236}">
                <a16:creationId xmlns:a16="http://schemas.microsoft.com/office/drawing/2014/main" id="{E258815A-2743-4564-BB9F-5D8D2C416BCA}"/>
              </a:ext>
            </a:extLst>
          </p:cNvPr>
          <p:cNvSpPr txBox="1"/>
          <p:nvPr/>
        </p:nvSpPr>
        <p:spPr>
          <a:xfrm>
            <a:off x="263352" y="1927865"/>
            <a:ext cx="83949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latin typeface="Arial" pitchFamily="34" charset="0"/>
              </a:rPr>
              <a:t>DevOps</a:t>
            </a:r>
          </a:p>
        </p:txBody>
      </p: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id="{0B39C755-A1C6-456C-A60D-4090E4913DE2}"/>
              </a:ext>
            </a:extLst>
          </p:cNvPr>
          <p:cNvCxnSpPr>
            <a:cxnSpLocks/>
          </p:cNvCxnSpPr>
          <p:nvPr/>
        </p:nvCxnSpPr>
        <p:spPr bwMode="auto">
          <a:xfrm flipH="1">
            <a:off x="767408" y="1844824"/>
            <a:ext cx="216024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Rectángulo 4">
            <a:extLst>
              <a:ext uri="{FF2B5EF4-FFF2-40B4-BE49-F238E27FC236}">
                <a16:creationId xmlns:a16="http://schemas.microsoft.com/office/drawing/2014/main" id="{46D8FB64-24E4-44D7-AC07-1366386B37F7}"/>
              </a:ext>
            </a:extLst>
          </p:cNvPr>
          <p:cNvSpPr/>
          <p:nvPr/>
        </p:nvSpPr>
        <p:spPr bwMode="auto">
          <a:xfrm>
            <a:off x="10178514" y="1120406"/>
            <a:ext cx="1088803" cy="66801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Other tools</a:t>
            </a:r>
          </a:p>
        </p:txBody>
      </p:sp>
      <p:sp>
        <p:nvSpPr>
          <p:cNvPr id="140" name="Rectángulo 4">
            <a:extLst>
              <a:ext uri="{FF2B5EF4-FFF2-40B4-BE49-F238E27FC236}">
                <a16:creationId xmlns:a16="http://schemas.microsoft.com/office/drawing/2014/main" id="{E17CEB1A-D6BC-4884-AB30-14EE19381A9D}"/>
              </a:ext>
            </a:extLst>
          </p:cNvPr>
          <p:cNvSpPr/>
          <p:nvPr/>
        </p:nvSpPr>
        <p:spPr bwMode="auto">
          <a:xfrm>
            <a:off x="11341153" y="1120406"/>
            <a:ext cx="578186" cy="668018"/>
          </a:xfrm>
          <a:prstGeom prst="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Wiki</a:t>
            </a:r>
          </a:p>
        </p:txBody>
      </p:sp>
      <p:cxnSp>
        <p:nvCxnSpPr>
          <p:cNvPr id="141" name="Conector recto de flecha 140">
            <a:extLst>
              <a:ext uri="{FF2B5EF4-FFF2-40B4-BE49-F238E27FC236}">
                <a16:creationId xmlns:a16="http://schemas.microsoft.com/office/drawing/2014/main" id="{2D9198B3-3408-49B5-902C-15E3B798D10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920536" y="1788424"/>
            <a:ext cx="0" cy="1329612"/>
          </a:xfrm>
          <a:prstGeom prst="straightConnector1">
            <a:avLst/>
          </a:prstGeom>
          <a:ln>
            <a:solidFill>
              <a:srgbClr val="000000"/>
            </a:solidFill>
            <a:prstDash val="sysDot"/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4" name="Conector recto de flecha 143">
            <a:extLst>
              <a:ext uri="{FF2B5EF4-FFF2-40B4-BE49-F238E27FC236}">
                <a16:creationId xmlns:a16="http://schemas.microsoft.com/office/drawing/2014/main" id="{D7798CD5-E6F1-4F55-B1E0-8CBEDB75BAF6}"/>
              </a:ext>
            </a:extLst>
          </p:cNvPr>
          <p:cNvCxnSpPr>
            <a:cxnSpLocks/>
          </p:cNvCxnSpPr>
          <p:nvPr/>
        </p:nvCxnSpPr>
        <p:spPr bwMode="auto">
          <a:xfrm flipV="1">
            <a:off x="11655949" y="1805736"/>
            <a:ext cx="0" cy="1329612"/>
          </a:xfrm>
          <a:prstGeom prst="straightConnector1">
            <a:avLst/>
          </a:prstGeom>
          <a:ln>
            <a:solidFill>
              <a:srgbClr val="000000"/>
            </a:solidFill>
            <a:prstDash val="sysDot"/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656E7033-9404-41CA-9C01-06FE320ADC11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97938" y="2420888"/>
            <a:ext cx="1458012" cy="0"/>
          </a:xfrm>
          <a:prstGeom prst="line">
            <a:avLst/>
          </a:prstGeom>
          <a:ln w="1905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ector recto de flecha 146">
            <a:extLst>
              <a:ext uri="{FF2B5EF4-FFF2-40B4-BE49-F238E27FC236}">
                <a16:creationId xmlns:a16="http://schemas.microsoft.com/office/drawing/2014/main" id="{6AC7538C-ECD8-4ACD-B77A-E5A8FBA52C5C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05119" y="2420888"/>
            <a:ext cx="1407" cy="695543"/>
          </a:xfrm>
          <a:prstGeom prst="straightConnector1">
            <a:avLst/>
          </a:prstGeom>
          <a:ln>
            <a:solidFill>
              <a:srgbClr val="000000"/>
            </a:solidFill>
            <a:prstDash val="sysDot"/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Rectángulo 4">
            <a:extLst>
              <a:ext uri="{FF2B5EF4-FFF2-40B4-BE49-F238E27FC236}">
                <a16:creationId xmlns:a16="http://schemas.microsoft.com/office/drawing/2014/main" id="{0BBA0DAB-09EC-48C1-9275-EED7611CBAC3}"/>
              </a:ext>
            </a:extLst>
          </p:cNvPr>
          <p:cNvSpPr/>
          <p:nvPr/>
        </p:nvSpPr>
        <p:spPr bwMode="auto">
          <a:xfrm>
            <a:off x="3971580" y="3140768"/>
            <a:ext cx="1462409" cy="864096"/>
          </a:xfrm>
          <a:prstGeom prst="rect">
            <a:avLst/>
          </a:prstGeom>
          <a:solidFill>
            <a:schemeClr val="bg1"/>
          </a:solidFill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CD/CI</a:t>
            </a:r>
          </a:p>
        </p:txBody>
      </p:sp>
      <p:pic>
        <p:nvPicPr>
          <p:cNvPr id="122" name="Imagen 5">
            <a:extLst>
              <a:ext uri="{FF2B5EF4-FFF2-40B4-BE49-F238E27FC236}">
                <a16:creationId xmlns:a16="http://schemas.microsoft.com/office/drawing/2014/main" id="{287166CB-C1C1-43C4-BCDE-043104D4A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50" y="3343604"/>
            <a:ext cx="826839" cy="5506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A71193-DFFA-48B8-AFEC-DBC1E75DE2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5" y="3340970"/>
            <a:ext cx="1114743" cy="624256"/>
          </a:xfrm>
          <a:prstGeom prst="rect">
            <a:avLst/>
          </a:prstGeom>
        </p:spPr>
      </p:pic>
      <p:sp>
        <p:nvSpPr>
          <p:cNvPr id="123" name="Marcador de número de diapositiva 3">
            <a:extLst>
              <a:ext uri="{FF2B5EF4-FFF2-40B4-BE49-F238E27FC236}">
                <a16:creationId xmlns:a16="http://schemas.microsoft.com/office/drawing/2014/main" id="{F25B6A57-921F-4536-8B9A-A8AE085C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7FBC1D4-537B-4288-B139-05EAB4C58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552430"/>
              </p:ext>
            </p:extLst>
          </p:nvPr>
        </p:nvGraphicFramePr>
        <p:xfrm>
          <a:off x="304805" y="2947355"/>
          <a:ext cx="116238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6881954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B9A4F-AD43-4781-9321-F9887080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3.4 Solution – Class diagram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6ED9DA-BDCD-454A-978B-253384410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6"/>
            <a:ext cx="5185502" cy="54006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Every artifact is stored as a </a:t>
            </a:r>
            <a:r>
              <a:rPr lang="de-DE" b="1" dirty="0"/>
              <a:t>Document</a:t>
            </a:r>
            <a:r>
              <a:rPr lang="de-DE" dirty="0"/>
              <a:t> in the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Every Document can contain a </a:t>
            </a:r>
            <a:r>
              <a:rPr lang="de-DE" b="1" dirty="0"/>
              <a:t>Runtime</a:t>
            </a:r>
            <a:r>
              <a:rPr lang="de-DE" dirty="0"/>
              <a:t> object which gets updated by the cloud-crawler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Every document can contain a </a:t>
            </a:r>
            <a:r>
              <a:rPr lang="de-DE" b="1" dirty="0"/>
              <a:t>Service</a:t>
            </a:r>
            <a:r>
              <a:rPr lang="de-DE" dirty="0"/>
              <a:t>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 Service can contain </a:t>
            </a:r>
            <a:r>
              <a:rPr lang="de-DE" b="1" dirty="0"/>
              <a:t>buildpacks</a:t>
            </a:r>
            <a:r>
              <a:rPr lang="de-DE" dirty="0"/>
              <a:t> (software dependencies) and </a:t>
            </a:r>
            <a:r>
              <a:rPr lang="de-DE" b="1" dirty="0"/>
              <a:t>Provides</a:t>
            </a:r>
            <a:r>
              <a:rPr lang="de-DE" dirty="0"/>
              <a:t>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 </a:t>
            </a:r>
            <a:r>
              <a:rPr lang="de-DE" b="1" dirty="0"/>
              <a:t>Provides</a:t>
            </a:r>
            <a:r>
              <a:rPr lang="de-DE" dirty="0"/>
              <a:t> object represents a connected artifact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Specific links are modelled as attributes of a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Link to other tools are stored in a key-value-pair attribute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Business information is also modelled as individual attributes in a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5D5C56-B08C-4FEC-B9E4-E3FB8361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3B9244-9FF3-41F7-8D10-54C7D0BBD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674436"/>
            <a:ext cx="5076862" cy="391480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06A26B4-3679-4CD4-A64C-7767318990E4}"/>
              </a:ext>
            </a:extLst>
          </p:cNvPr>
          <p:cNvSpPr/>
          <p:nvPr/>
        </p:nvSpPr>
        <p:spPr bwMode="auto">
          <a:xfrm>
            <a:off x="8889240" y="4020136"/>
            <a:ext cx="1453846" cy="648072"/>
          </a:xfrm>
          <a:prstGeom prst="rect">
            <a:avLst/>
          </a:prstGeom>
          <a:noFill/>
          <a:ln>
            <a:solidFill>
              <a:srgbClr val="074FB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D866BB-77D5-4A75-8C42-3F4BC142EFD1}"/>
              </a:ext>
            </a:extLst>
          </p:cNvPr>
          <p:cNvSpPr/>
          <p:nvPr/>
        </p:nvSpPr>
        <p:spPr bwMode="auto">
          <a:xfrm>
            <a:off x="8890624" y="3773969"/>
            <a:ext cx="1453847" cy="135669"/>
          </a:xfrm>
          <a:prstGeom prst="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9E243A1-6F4F-476B-963F-3FA418B4A759}"/>
              </a:ext>
            </a:extLst>
          </p:cNvPr>
          <p:cNvSpPr/>
          <p:nvPr/>
        </p:nvSpPr>
        <p:spPr bwMode="auto">
          <a:xfrm>
            <a:off x="8889240" y="5183564"/>
            <a:ext cx="1453846" cy="261660"/>
          </a:xfrm>
          <a:prstGeom prst="rect">
            <a:avLst/>
          </a:prstGeom>
          <a:noFill/>
          <a:ln>
            <a:solidFill>
              <a:srgbClr val="074FB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B34D89E-8A98-4F18-965D-C21251471061}"/>
              </a:ext>
            </a:extLst>
          </p:cNvPr>
          <p:cNvSpPr/>
          <p:nvPr/>
        </p:nvSpPr>
        <p:spPr bwMode="auto">
          <a:xfrm>
            <a:off x="8889240" y="4694999"/>
            <a:ext cx="1458852" cy="390185"/>
          </a:xfrm>
          <a:prstGeom prst="rect">
            <a:avLst/>
          </a:prstGeom>
          <a:noFill/>
          <a:ln>
            <a:solidFill>
              <a:srgbClr val="074FB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418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9371685-EF8D-4737-A0D7-E72F8740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620688"/>
            <a:ext cx="5553965" cy="44149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B9EF39-F249-4996-BB05-AE5676C6D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677" y="854548"/>
            <a:ext cx="9996160" cy="3949353"/>
          </a:xfrm>
          <a:prstGeom prst="rect">
            <a:avLst/>
          </a:prstGeom>
        </p:spPr>
      </p:pic>
      <p:sp>
        <p:nvSpPr>
          <p:cNvPr id="142" name="Rectángulo 141">
            <a:extLst>
              <a:ext uri="{FF2B5EF4-FFF2-40B4-BE49-F238E27FC236}">
                <a16:creationId xmlns:a16="http://schemas.microsoft.com/office/drawing/2014/main" id="{B17FDBB0-8630-4C07-BDA5-1F2C22359453}"/>
              </a:ext>
            </a:extLst>
          </p:cNvPr>
          <p:cNvSpPr/>
          <p:nvPr/>
        </p:nvSpPr>
        <p:spPr bwMode="auto">
          <a:xfrm>
            <a:off x="7608168" y="564547"/>
            <a:ext cx="1008112" cy="39893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3CCDF28D-9DE4-4A5C-B3DF-A185A2A5C5C9}"/>
              </a:ext>
            </a:extLst>
          </p:cNvPr>
          <p:cNvSpPr/>
          <p:nvPr/>
        </p:nvSpPr>
        <p:spPr bwMode="auto">
          <a:xfrm>
            <a:off x="3575720" y="4123270"/>
            <a:ext cx="1440160" cy="84601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ángulo 4">
            <a:extLst>
              <a:ext uri="{FF2B5EF4-FFF2-40B4-BE49-F238E27FC236}">
                <a16:creationId xmlns:a16="http://schemas.microsoft.com/office/drawing/2014/main" id="{680576B9-9D47-4F26-9E04-9798338776C8}"/>
              </a:ext>
            </a:extLst>
          </p:cNvPr>
          <p:cNvSpPr/>
          <p:nvPr/>
        </p:nvSpPr>
        <p:spPr bwMode="auto">
          <a:xfrm>
            <a:off x="10636855" y="5141584"/>
            <a:ext cx="1328001" cy="1311752"/>
          </a:xfrm>
          <a:prstGeom prst="rect">
            <a:avLst/>
          </a:prstGeom>
          <a:solidFill>
            <a:srgbClr val="E7EBF6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EAD Tool</a:t>
            </a:r>
          </a:p>
        </p:txBody>
      </p:sp>
      <p:sp>
        <p:nvSpPr>
          <p:cNvPr id="57" name="Rectángulo 4">
            <a:extLst>
              <a:ext uri="{FF2B5EF4-FFF2-40B4-BE49-F238E27FC236}">
                <a16:creationId xmlns:a16="http://schemas.microsoft.com/office/drawing/2014/main" id="{9A73C264-951F-4192-BD3B-24B3A28A7FC8}"/>
              </a:ext>
            </a:extLst>
          </p:cNvPr>
          <p:cNvSpPr/>
          <p:nvPr/>
        </p:nvSpPr>
        <p:spPr bwMode="auto">
          <a:xfrm>
            <a:off x="191343" y="5141584"/>
            <a:ext cx="10404221" cy="1311752"/>
          </a:xfrm>
          <a:prstGeom prst="rect">
            <a:avLst/>
          </a:prstGeom>
          <a:solidFill>
            <a:srgbClr val="CBD5ED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CI/CD Tool</a:t>
            </a:r>
          </a:p>
        </p:txBody>
      </p:sp>
      <p:sp>
        <p:nvSpPr>
          <p:cNvPr id="20" name="Rectángulo 4">
            <a:extLst>
              <a:ext uri="{FF2B5EF4-FFF2-40B4-BE49-F238E27FC236}">
                <a16:creationId xmlns:a16="http://schemas.microsoft.com/office/drawing/2014/main" id="{9A73C264-951F-4192-BD3B-24B3A28A7FC8}"/>
              </a:ext>
            </a:extLst>
          </p:cNvPr>
          <p:cNvSpPr/>
          <p:nvPr/>
        </p:nvSpPr>
        <p:spPr bwMode="auto">
          <a:xfrm>
            <a:off x="263354" y="5257318"/>
            <a:ext cx="8951819" cy="907986"/>
          </a:xfrm>
          <a:prstGeom prst="rect">
            <a:avLst/>
          </a:prstGeom>
          <a:solidFill>
            <a:srgbClr val="E7EBF6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cs typeface="Arial" pitchFamily="34" charset="0"/>
              </a:rPr>
              <a:t> Pipeline Script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0DD181-C5AD-4B23-AFAF-5E418E8D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0"/>
            <a:ext cx="10586099" cy="720725"/>
          </a:xfrm>
        </p:spPr>
        <p:txBody>
          <a:bodyPr/>
          <a:lstStyle/>
          <a:p>
            <a:r>
              <a:rPr lang="en-GB" dirty="0"/>
              <a:t>3.5 Live Demo</a:t>
            </a:r>
          </a:p>
        </p:txBody>
      </p:sp>
      <p:sp>
        <p:nvSpPr>
          <p:cNvPr id="123" name="Marcador de número de diapositiva 3">
            <a:extLst>
              <a:ext uri="{FF2B5EF4-FFF2-40B4-BE49-F238E27FC236}">
                <a16:creationId xmlns:a16="http://schemas.microsoft.com/office/drawing/2014/main" id="{F25B6A57-921F-4536-8B9A-A8AE085C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24" name="Flecha: cheurón 123">
            <a:extLst>
              <a:ext uri="{FF2B5EF4-FFF2-40B4-BE49-F238E27FC236}">
                <a16:creationId xmlns:a16="http://schemas.microsoft.com/office/drawing/2014/main" id="{4017C94F-4F85-43B4-8BBE-9645991A9C16}"/>
              </a:ext>
            </a:extLst>
          </p:cNvPr>
          <p:cNvSpPr/>
          <p:nvPr/>
        </p:nvSpPr>
        <p:spPr bwMode="auto">
          <a:xfrm>
            <a:off x="340116" y="5367536"/>
            <a:ext cx="8852228" cy="576064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C15B29-5FD3-4FD7-806B-F77C2E254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28800"/>
            <a:ext cx="12192000" cy="2156788"/>
          </a:xfrm>
          <a:prstGeom prst="rect">
            <a:avLst/>
          </a:prstGeom>
        </p:spPr>
      </p:pic>
      <p:sp>
        <p:nvSpPr>
          <p:cNvPr id="137" name="Flecha: cheurón 136">
            <a:extLst>
              <a:ext uri="{FF2B5EF4-FFF2-40B4-BE49-F238E27FC236}">
                <a16:creationId xmlns:a16="http://schemas.microsoft.com/office/drawing/2014/main" id="{3EC09FC9-2C53-4409-B875-8C763FA42DE6}"/>
              </a:ext>
            </a:extLst>
          </p:cNvPr>
          <p:cNvSpPr/>
          <p:nvPr/>
        </p:nvSpPr>
        <p:spPr bwMode="auto">
          <a:xfrm>
            <a:off x="7752183" y="5367536"/>
            <a:ext cx="1451575" cy="576064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B2F073-C35C-4768-95D4-D5CB2353A371}"/>
              </a:ext>
            </a:extLst>
          </p:cNvPr>
          <p:cNvSpPr/>
          <p:nvPr/>
        </p:nvSpPr>
        <p:spPr bwMode="auto">
          <a:xfrm>
            <a:off x="10920536" y="1772816"/>
            <a:ext cx="1199456" cy="201277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5885CC-34AD-4DF7-AF1D-388F8A89F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04597"/>
            <a:ext cx="12192000" cy="1156451"/>
          </a:xfrm>
          <a:prstGeom prst="rect">
            <a:avLst/>
          </a:prstGeom>
        </p:spPr>
      </p:pic>
      <p:sp>
        <p:nvSpPr>
          <p:cNvPr id="138" name="Flecha: cheurón 137">
            <a:extLst>
              <a:ext uri="{FF2B5EF4-FFF2-40B4-BE49-F238E27FC236}">
                <a16:creationId xmlns:a16="http://schemas.microsoft.com/office/drawing/2014/main" id="{6939C69C-7DEC-4950-8F16-E6664A230CDC}"/>
              </a:ext>
            </a:extLst>
          </p:cNvPr>
          <p:cNvSpPr/>
          <p:nvPr/>
        </p:nvSpPr>
        <p:spPr bwMode="auto">
          <a:xfrm>
            <a:off x="10693029" y="5367536"/>
            <a:ext cx="1235617" cy="576064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66C35A49-D352-4586-B5E4-9F67326E9949}"/>
              </a:ext>
            </a:extLst>
          </p:cNvPr>
          <p:cNvSpPr/>
          <p:nvPr/>
        </p:nvSpPr>
        <p:spPr bwMode="auto">
          <a:xfrm>
            <a:off x="1314677" y="1790953"/>
            <a:ext cx="1471489" cy="15508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2F07C750-3ED2-4DE9-BA61-32C13B3D93BA}"/>
              </a:ext>
            </a:extLst>
          </p:cNvPr>
          <p:cNvSpPr/>
          <p:nvPr/>
        </p:nvSpPr>
        <p:spPr bwMode="auto">
          <a:xfrm>
            <a:off x="1314677" y="1982271"/>
            <a:ext cx="1471489" cy="15508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3D9F8844-FA35-4C7A-A9D5-FEC42225A767}"/>
              </a:ext>
            </a:extLst>
          </p:cNvPr>
          <p:cNvSpPr/>
          <p:nvPr/>
        </p:nvSpPr>
        <p:spPr bwMode="auto">
          <a:xfrm>
            <a:off x="1314676" y="2170667"/>
            <a:ext cx="1471489" cy="15508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id="{F37992B6-46DD-492F-9A57-B3914912DE3A}"/>
              </a:ext>
            </a:extLst>
          </p:cNvPr>
          <p:cNvSpPr/>
          <p:nvPr/>
        </p:nvSpPr>
        <p:spPr bwMode="auto">
          <a:xfrm>
            <a:off x="1336823" y="3324008"/>
            <a:ext cx="1471489" cy="15508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id="{F4A5FE23-9EF6-4258-B850-1642A994425C}"/>
              </a:ext>
            </a:extLst>
          </p:cNvPr>
          <p:cNvSpPr/>
          <p:nvPr/>
        </p:nvSpPr>
        <p:spPr bwMode="auto">
          <a:xfrm>
            <a:off x="1314675" y="2553914"/>
            <a:ext cx="1471489" cy="15508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7FBC1D4-537B-4288-B139-05EAB4C58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117728"/>
              </p:ext>
            </p:extLst>
          </p:nvPr>
        </p:nvGraphicFramePr>
        <p:xfrm>
          <a:off x="304805" y="2947355"/>
          <a:ext cx="116238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62032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2" grpId="1" animBg="1"/>
      <p:bldP spid="154" grpId="0" animBg="1"/>
      <p:bldP spid="154" grpId="1" animBg="1"/>
      <p:bldP spid="124" grpId="0" animBg="1"/>
      <p:bldP spid="124" grpId="1" animBg="1"/>
      <p:bldP spid="137" grpId="0" animBg="1"/>
      <p:bldP spid="137" grpId="1" animBg="1"/>
      <p:bldP spid="6" grpId="0" animBg="1"/>
      <p:bldP spid="6" grpId="1" animBg="1"/>
      <p:bldP spid="138" grpId="0" animBg="1"/>
      <p:bldP spid="143" grpId="0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ACA5F6A-A98B-44D9-AC94-DE6EB8D11EBD}"/>
              </a:ext>
            </a:extLst>
          </p:cNvPr>
          <p:cNvGrpSpPr/>
          <p:nvPr/>
        </p:nvGrpSpPr>
        <p:grpSpPr>
          <a:xfrm>
            <a:off x="407367" y="1540728"/>
            <a:ext cx="5688637" cy="471963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29" name="Flecha: cheurón 28">
              <a:extLst>
                <a:ext uri="{FF2B5EF4-FFF2-40B4-BE49-F238E27FC236}">
                  <a16:creationId xmlns:a16="http://schemas.microsoft.com/office/drawing/2014/main" id="{F0EDC543-A57B-46C7-B101-3F925713B674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lecha: cheurón 4">
              <a:extLst>
                <a:ext uri="{FF2B5EF4-FFF2-40B4-BE49-F238E27FC236}">
                  <a16:creationId xmlns:a16="http://schemas.microsoft.com/office/drawing/2014/main" id="{3D2A0C31-E56C-4998-912F-5FC41DAB945C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2.</a:t>
              </a:r>
              <a:r>
                <a:rPr kumimoji="0" lang="en-GB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Research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BC42E8F-4C5F-410D-9DD5-8C78DA3D9992}"/>
              </a:ext>
            </a:extLst>
          </p:cNvPr>
          <p:cNvGrpSpPr/>
          <p:nvPr/>
        </p:nvGrpSpPr>
        <p:grpSpPr>
          <a:xfrm>
            <a:off x="407372" y="3060648"/>
            <a:ext cx="5688632" cy="474908"/>
            <a:chOff x="3782033" y="0"/>
            <a:chExt cx="4719233" cy="494799"/>
          </a:xfrm>
          <a:solidFill>
            <a:srgbClr val="E7EBF6"/>
          </a:solidFill>
        </p:grpSpPr>
        <p:sp>
          <p:nvSpPr>
            <p:cNvPr id="23" name="Flecha: cheurón 22">
              <a:extLst>
                <a:ext uri="{FF2B5EF4-FFF2-40B4-BE49-F238E27FC236}">
                  <a16:creationId xmlns:a16="http://schemas.microsoft.com/office/drawing/2014/main" id="{D4CC30BA-015C-477A-89DD-2879D3D227D7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lecha: cheurón 4">
              <a:extLst>
                <a:ext uri="{FF2B5EF4-FFF2-40B4-BE49-F238E27FC236}">
                  <a16:creationId xmlns:a16="http://schemas.microsoft.com/office/drawing/2014/main" id="{2AF82C20-4F57-4682-87E5-A012556E8343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 Solution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B3355EC-1E76-4613-BB5B-57EF476AE0F7}"/>
              </a:ext>
            </a:extLst>
          </p:cNvPr>
          <p:cNvGrpSpPr/>
          <p:nvPr/>
        </p:nvGrpSpPr>
        <p:grpSpPr>
          <a:xfrm>
            <a:off x="407372" y="5271465"/>
            <a:ext cx="5688632" cy="474908"/>
            <a:chOff x="3782033" y="0"/>
            <a:chExt cx="4719233" cy="494799"/>
          </a:xfrm>
          <a:solidFill>
            <a:srgbClr val="074FB0"/>
          </a:solidFill>
        </p:grpSpPr>
        <p:sp>
          <p:nvSpPr>
            <p:cNvPr id="32" name="Flecha: cheurón 31">
              <a:extLst>
                <a:ext uri="{FF2B5EF4-FFF2-40B4-BE49-F238E27FC236}">
                  <a16:creationId xmlns:a16="http://schemas.microsoft.com/office/drawing/2014/main" id="{01245832-D9CB-4540-886B-C6ED56B9F2E0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lecha: cheurón 4">
              <a:extLst>
                <a:ext uri="{FF2B5EF4-FFF2-40B4-BE49-F238E27FC236}">
                  <a16:creationId xmlns:a16="http://schemas.microsoft.com/office/drawing/2014/main" id="{E6CCF485-01D9-449A-8B50-D928C4432451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4. Evaluation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AB5C5B0-8263-4D1A-B8DC-3CC7BBDAF860}"/>
              </a:ext>
            </a:extLst>
          </p:cNvPr>
          <p:cNvGrpSpPr/>
          <p:nvPr/>
        </p:nvGrpSpPr>
        <p:grpSpPr>
          <a:xfrm>
            <a:off x="407372" y="5762404"/>
            <a:ext cx="5688632" cy="474908"/>
            <a:chOff x="3782033" y="0"/>
            <a:chExt cx="4719233" cy="494799"/>
          </a:xfrm>
          <a:solidFill>
            <a:srgbClr val="E7EBF6"/>
          </a:solidFill>
        </p:grpSpPr>
        <p:sp>
          <p:nvSpPr>
            <p:cNvPr id="35" name="Flecha: cheurón 34">
              <a:extLst>
                <a:ext uri="{FF2B5EF4-FFF2-40B4-BE49-F238E27FC236}">
                  <a16:creationId xmlns:a16="http://schemas.microsoft.com/office/drawing/2014/main" id="{2B315113-0F34-4D57-BE5E-C65425C3EAFA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lecha: cheurón 4">
              <a:extLst>
                <a:ext uri="{FF2B5EF4-FFF2-40B4-BE49-F238E27FC236}">
                  <a16:creationId xmlns:a16="http://schemas.microsoft.com/office/drawing/2014/main" id="{79B1CE66-7813-42AA-88E5-87558489BED5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5. Conclusion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0ABD7BE-B8B7-4AF4-B373-6BF148EAF4F3}"/>
              </a:ext>
            </a:extLst>
          </p:cNvPr>
          <p:cNvGrpSpPr/>
          <p:nvPr/>
        </p:nvGrpSpPr>
        <p:grpSpPr>
          <a:xfrm>
            <a:off x="407367" y="1052736"/>
            <a:ext cx="5688637" cy="471963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21" name="Flecha: cheurón 20">
              <a:extLst>
                <a:ext uri="{FF2B5EF4-FFF2-40B4-BE49-F238E27FC236}">
                  <a16:creationId xmlns:a16="http://schemas.microsoft.com/office/drawing/2014/main" id="{E69E6F61-1090-4417-B9FD-3FE2CA5E69B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lecha: cheurón 4">
              <a:extLst>
                <a:ext uri="{FF2B5EF4-FFF2-40B4-BE49-F238E27FC236}">
                  <a16:creationId xmlns:a16="http://schemas.microsoft.com/office/drawing/2014/main" id="{E23576BD-53CA-4702-83DB-B94F315EDDEB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1</a:t>
              </a: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.</a:t>
              </a:r>
              <a:r>
                <a:rPr kumimoji="0" lang="en-GB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 Motivation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35D58B8A-AEA7-4792-8604-B8BAE9753031}"/>
              </a:ext>
            </a:extLst>
          </p:cNvPr>
          <p:cNvGrpSpPr/>
          <p:nvPr/>
        </p:nvGrpSpPr>
        <p:grpSpPr>
          <a:xfrm>
            <a:off x="1050579" y="2028720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38" name="Flecha: cheurón 37">
              <a:extLst>
                <a:ext uri="{FF2B5EF4-FFF2-40B4-BE49-F238E27FC236}">
                  <a16:creationId xmlns:a16="http://schemas.microsoft.com/office/drawing/2014/main" id="{84D434F5-BE85-4D63-9566-BE1F0D13AEDC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lecha: cheurón 4">
              <a:extLst>
                <a:ext uri="{FF2B5EF4-FFF2-40B4-BE49-F238E27FC236}">
                  <a16:creationId xmlns:a16="http://schemas.microsoft.com/office/drawing/2014/main" id="{50480E8E-91BE-476F-96F3-25175F1C9FE3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2.1 Research questions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7A64797-72C5-46A4-A945-8D649A9204DC}"/>
              </a:ext>
            </a:extLst>
          </p:cNvPr>
          <p:cNvGrpSpPr/>
          <p:nvPr/>
        </p:nvGrpSpPr>
        <p:grpSpPr>
          <a:xfrm>
            <a:off x="1050579" y="2372696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41" name="Flecha: cheurón 40">
              <a:extLst>
                <a:ext uri="{FF2B5EF4-FFF2-40B4-BE49-F238E27FC236}">
                  <a16:creationId xmlns:a16="http://schemas.microsoft.com/office/drawing/2014/main" id="{3CB8B4CF-CA7E-41BD-9430-DCBBF5C3E1A6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lecha: cheurón 4">
              <a:extLst>
                <a:ext uri="{FF2B5EF4-FFF2-40B4-BE49-F238E27FC236}">
                  <a16:creationId xmlns:a16="http://schemas.microsoft.com/office/drawing/2014/main" id="{B520A512-C71C-4F87-AEA4-82BE9BBA1F27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2.2 </a:t>
              </a:r>
              <a:r>
                <a:rPr lang="en-US" sz="1400" dirty="0">
                  <a:solidFill>
                    <a:sysClr val="window" lastClr="FFFFFF"/>
                  </a:solidFill>
                </a:rPr>
                <a:t>Existing tools with related functionality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B1EA781-DE31-4A47-AC6F-488149ACC50A}"/>
              </a:ext>
            </a:extLst>
          </p:cNvPr>
          <p:cNvGrpSpPr/>
          <p:nvPr/>
        </p:nvGrpSpPr>
        <p:grpSpPr>
          <a:xfrm>
            <a:off x="1050579" y="3551585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44" name="Flecha: cheurón 43">
              <a:extLst>
                <a:ext uri="{FF2B5EF4-FFF2-40B4-BE49-F238E27FC236}">
                  <a16:creationId xmlns:a16="http://schemas.microsoft.com/office/drawing/2014/main" id="{4D3A38E3-F89C-44B5-B5F1-5C111AA8BD73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lecha: cheurón 4">
              <a:extLst>
                <a:ext uri="{FF2B5EF4-FFF2-40B4-BE49-F238E27FC236}">
                  <a16:creationId xmlns:a16="http://schemas.microsoft.com/office/drawing/2014/main" id="{E2E61319-793B-46C9-9BC3-75C52605D6B2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3.1 Solution architecture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C6B1A44-9F5C-4084-9D3E-6A30A6643E1D}"/>
              </a:ext>
            </a:extLst>
          </p:cNvPr>
          <p:cNvGrpSpPr/>
          <p:nvPr/>
        </p:nvGrpSpPr>
        <p:grpSpPr>
          <a:xfrm>
            <a:off x="1050579" y="4239537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53" name="Flecha: cheurón 52">
              <a:extLst>
                <a:ext uri="{FF2B5EF4-FFF2-40B4-BE49-F238E27FC236}">
                  <a16:creationId xmlns:a16="http://schemas.microsoft.com/office/drawing/2014/main" id="{C93A8508-CAED-44E5-847B-C0D1225AFFC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lecha: cheurón 4">
              <a:extLst>
                <a:ext uri="{FF2B5EF4-FFF2-40B4-BE49-F238E27FC236}">
                  <a16:creationId xmlns:a16="http://schemas.microsoft.com/office/drawing/2014/main" id="{936B322C-D523-49D4-A381-D9DC8EB3244B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3.3 </a:t>
              </a: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Sample scenario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E746501-BB31-4485-ACB1-D64977717A28}"/>
              </a:ext>
            </a:extLst>
          </p:cNvPr>
          <p:cNvGrpSpPr/>
          <p:nvPr/>
        </p:nvGrpSpPr>
        <p:grpSpPr>
          <a:xfrm>
            <a:off x="1050579" y="4927489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56" name="Flecha: cheurón 55">
              <a:extLst>
                <a:ext uri="{FF2B5EF4-FFF2-40B4-BE49-F238E27FC236}">
                  <a16:creationId xmlns:a16="http://schemas.microsoft.com/office/drawing/2014/main" id="{1A3BAFE6-A062-4215-81D0-570076773B44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lecha: cheurón 4">
              <a:extLst>
                <a:ext uri="{FF2B5EF4-FFF2-40B4-BE49-F238E27FC236}">
                  <a16:creationId xmlns:a16="http://schemas.microsoft.com/office/drawing/2014/main" id="{733DDDA1-EBC4-4C03-9000-390855FA3E7A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3.5 Live Demo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7C37B159-D872-41F8-854E-67BD1245720D}"/>
              </a:ext>
            </a:extLst>
          </p:cNvPr>
          <p:cNvGrpSpPr/>
          <p:nvPr/>
        </p:nvGrpSpPr>
        <p:grpSpPr>
          <a:xfrm>
            <a:off x="1050579" y="2716672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59" name="Flecha: cheurón 58">
              <a:extLst>
                <a:ext uri="{FF2B5EF4-FFF2-40B4-BE49-F238E27FC236}">
                  <a16:creationId xmlns:a16="http://schemas.microsoft.com/office/drawing/2014/main" id="{0071810C-B13A-4D7F-B2DC-2B50657919D2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lecha: cheurón 4">
              <a:extLst>
                <a:ext uri="{FF2B5EF4-FFF2-40B4-BE49-F238E27FC236}">
                  <a16:creationId xmlns:a16="http://schemas.microsoft.com/office/drawing/2014/main" id="{6B55C059-75BE-451A-8730-967ADC7BB53F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2.3 Literature review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8629B85-DBBB-4609-AA7F-3FB9322A3147}"/>
              </a:ext>
            </a:extLst>
          </p:cNvPr>
          <p:cNvGrpSpPr/>
          <p:nvPr/>
        </p:nvGrpSpPr>
        <p:grpSpPr>
          <a:xfrm>
            <a:off x="1050579" y="4583513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62" name="Flecha: cheurón 61">
              <a:extLst>
                <a:ext uri="{FF2B5EF4-FFF2-40B4-BE49-F238E27FC236}">
                  <a16:creationId xmlns:a16="http://schemas.microsoft.com/office/drawing/2014/main" id="{BA078DF5-22BB-459F-B5D3-4DE2FFB97873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lecha: cheurón 4">
              <a:extLst>
                <a:ext uri="{FF2B5EF4-FFF2-40B4-BE49-F238E27FC236}">
                  <a16:creationId xmlns:a16="http://schemas.microsoft.com/office/drawing/2014/main" id="{7B7B883E-3E33-4165-8934-C412A99AFF54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3.4 </a:t>
              </a:r>
              <a:r>
                <a:rPr lang="en-GB" sz="1400" dirty="0">
                  <a:solidFill>
                    <a:sysClr val="window" lastClr="FFFFFF"/>
                  </a:solidFill>
                </a:rPr>
                <a:t>Class diagram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A95A187-385D-45EF-8B2C-921217E289EE}"/>
              </a:ext>
            </a:extLst>
          </p:cNvPr>
          <p:cNvGrpSpPr/>
          <p:nvPr/>
        </p:nvGrpSpPr>
        <p:grpSpPr>
          <a:xfrm>
            <a:off x="1050579" y="3895561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48" name="Flecha: cheurón 47">
              <a:extLst>
                <a:ext uri="{FF2B5EF4-FFF2-40B4-BE49-F238E27FC236}">
                  <a16:creationId xmlns:a16="http://schemas.microsoft.com/office/drawing/2014/main" id="{0A293CCD-DBDF-4B7F-9701-2E315EB0F16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lecha: cheurón 4">
              <a:extLst>
                <a:ext uri="{FF2B5EF4-FFF2-40B4-BE49-F238E27FC236}">
                  <a16:creationId xmlns:a16="http://schemas.microsoft.com/office/drawing/2014/main" id="{BBF80054-2DE9-4F68-8EB0-5B67DD9675F6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3.2 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8202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DCA-A75B-4765-8C6B-B7379702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Evaluation (1/5)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BEC7BB-B180-48DD-A4FE-31ACF431D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7"/>
            <a:ext cx="4609438" cy="3816074"/>
          </a:xfrm>
        </p:spPr>
        <p:txBody>
          <a:bodyPr/>
          <a:lstStyle/>
          <a:p>
            <a:r>
              <a:rPr lang="de-DE" dirty="0"/>
              <a:t>Goal: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Evaluate literature findings (requirements and challlenges)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Evaluate the approach to see if it is a </a:t>
            </a:r>
            <a:r>
              <a:rPr lang="en-US" dirty="0"/>
              <a:t>valuable solution for improving the automation of Enterprise Architecture Documentation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Evaluate the implemented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improvements for the prototype</a:t>
            </a:r>
            <a:endParaRPr lang="de-DE" dirty="0"/>
          </a:p>
          <a:p>
            <a:endParaRPr lang="de-D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03A021-25C5-4948-AC4F-BF7F13A2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2C5B83B-B26A-471D-8D6B-F515B163FE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3872" y="981077"/>
          <a:ext cx="6913696" cy="42297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457682448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17796945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672937028"/>
                    </a:ext>
                  </a:extLst>
                </a:gridCol>
                <a:gridCol w="1081048">
                  <a:extLst>
                    <a:ext uri="{9D8B030D-6E8A-4147-A177-3AD203B41FA5}">
                      <a16:colId xmlns:a16="http://schemas.microsoft.com/office/drawing/2014/main" val="4285791442"/>
                    </a:ext>
                  </a:extLst>
                </a:gridCol>
              </a:tblGrid>
              <a:tr h="300194">
                <a:tc>
                  <a:txBody>
                    <a:bodyPr/>
                    <a:lstStyle/>
                    <a:p>
                      <a:r>
                        <a:rPr lang="de-DE" sz="14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Exp.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Enterprise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2684"/>
                  </a:ext>
                </a:extLst>
              </a:tr>
              <a:tr h="37163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Enterprise Architect and Chief Architect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73274"/>
                  </a:ext>
                </a:extLst>
              </a:tr>
              <a:tr h="30019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Enterprise Architect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29761"/>
                  </a:ext>
                </a:extLst>
              </a:tr>
              <a:tr h="30019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Enterprise Architect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361874"/>
                  </a:ext>
                </a:extLst>
              </a:tr>
              <a:tr h="37163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Enterprise Architect and Product 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101284"/>
                  </a:ext>
                </a:extLst>
              </a:tr>
              <a:tr h="30019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Enterprise Architect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35873"/>
                  </a:ext>
                </a:extLst>
              </a:tr>
              <a:tr h="37163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EA6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Enterprise Architect and IT Management 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071507"/>
                  </a:ext>
                </a:extLst>
              </a:tr>
              <a:tr h="30019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EA7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Enterprise Architect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1236"/>
                  </a:ext>
                </a:extLst>
              </a:tr>
              <a:tr h="37163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Product Owner and Head of Product 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048034"/>
                  </a:ext>
                </a:extLst>
              </a:tr>
              <a:tr h="30019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Product 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60523"/>
                  </a:ext>
                </a:extLst>
              </a:tr>
              <a:tr h="30019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Product 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65846"/>
                  </a:ext>
                </a:extLst>
              </a:tr>
              <a:tr h="30019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EA8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Enterprise Architect and Chief Architect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0799"/>
                  </a:ext>
                </a:extLst>
              </a:tr>
              <a:tr h="30019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EA9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Enterprise Architect and Chief Architect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30+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75234"/>
                  </a:ext>
                </a:extLst>
              </a:tr>
            </a:tbl>
          </a:graphicData>
        </a:graphic>
      </p:graphicFrame>
      <p:sp>
        <p:nvSpPr>
          <p:cNvPr id="6" name="Rectángulo 4">
            <a:extLst>
              <a:ext uri="{FF2B5EF4-FFF2-40B4-BE49-F238E27FC236}">
                <a16:creationId xmlns:a16="http://schemas.microsoft.com/office/drawing/2014/main" id="{65083817-47AF-406E-AEC5-B1CE44242C05}"/>
              </a:ext>
            </a:extLst>
          </p:cNvPr>
          <p:cNvSpPr/>
          <p:nvPr/>
        </p:nvSpPr>
        <p:spPr bwMode="auto">
          <a:xfrm>
            <a:off x="334434" y="5588595"/>
            <a:ext cx="11523132" cy="72072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GB" dirty="0">
                <a:solidFill>
                  <a:schemeClr val="bg1"/>
                </a:solidFill>
                <a:cs typeface="Arial" pitchFamily="34" charset="0"/>
              </a:rPr>
              <a:t>Experts with different roles and from different enterprises were interviewed to eliminate bias</a:t>
            </a:r>
          </a:p>
        </p:txBody>
      </p:sp>
    </p:spTree>
    <p:extLst>
      <p:ext uri="{BB962C8B-B14F-4D97-AF65-F5344CB8AC3E}">
        <p14:creationId xmlns:p14="http://schemas.microsoft.com/office/powerpoint/2010/main" val="29305697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3F408-18A4-420B-90EF-34AF7DA5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Evaluation (2/5) - Enterprise Architecture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EA05A8-0D28-48E3-B932-4C0F647F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1FB4A78-0D9D-47D0-B610-7B7D716C3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872086"/>
              </p:ext>
            </p:extLst>
          </p:nvPr>
        </p:nvGraphicFramePr>
        <p:xfrm>
          <a:off x="767408" y="3141671"/>
          <a:ext cx="4572000" cy="244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20E5D56-1080-47BC-995D-448F1979C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123560"/>
              </p:ext>
            </p:extLst>
          </p:nvPr>
        </p:nvGraphicFramePr>
        <p:xfrm>
          <a:off x="6076751" y="3062064"/>
          <a:ext cx="4572000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8D65789-49D7-40F1-A87A-965A0A623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131193"/>
              </p:ext>
            </p:extLst>
          </p:nvPr>
        </p:nvGraphicFramePr>
        <p:xfrm>
          <a:off x="767408" y="836712"/>
          <a:ext cx="4572000" cy="230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 4">
            <a:extLst>
              <a:ext uri="{FF2B5EF4-FFF2-40B4-BE49-F238E27FC236}">
                <a16:creationId xmlns:a16="http://schemas.microsoft.com/office/drawing/2014/main" id="{AACE606F-56AD-488D-8D1D-69D83EAF8F1F}"/>
              </a:ext>
            </a:extLst>
          </p:cNvPr>
          <p:cNvSpPr/>
          <p:nvPr/>
        </p:nvSpPr>
        <p:spPr bwMode="auto">
          <a:xfrm>
            <a:off x="334434" y="5588595"/>
            <a:ext cx="11523132" cy="72072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GB" dirty="0">
                <a:solidFill>
                  <a:schemeClr val="bg1"/>
                </a:solidFill>
                <a:cs typeface="Arial" pitchFamily="34" charset="0"/>
              </a:rPr>
              <a:t>Literature findings were validated in case study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75C30ED-0DDC-4121-BEC3-BCEFC6C00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920402"/>
              </p:ext>
            </p:extLst>
          </p:nvPr>
        </p:nvGraphicFramePr>
        <p:xfrm>
          <a:off x="6076751" y="836711"/>
          <a:ext cx="4572000" cy="230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35350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FA7D2-DAB5-4DE5-AE0D-381F48BE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Evaluation (3/5) - Approach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5C342F-EC04-46EC-A831-F432AC8D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77740F3-4789-4153-A07D-FF857269E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96801"/>
              </p:ext>
            </p:extLst>
          </p:nvPr>
        </p:nvGraphicFramePr>
        <p:xfrm>
          <a:off x="6076751" y="836712"/>
          <a:ext cx="4572000" cy="230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1CFDE4E-3A0F-4C0A-864F-75C458992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707839"/>
              </p:ext>
            </p:extLst>
          </p:nvPr>
        </p:nvGraphicFramePr>
        <p:xfrm>
          <a:off x="767408" y="836712"/>
          <a:ext cx="4572000" cy="237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757371F-7F76-43E0-B338-57E618CC3A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702437"/>
              </p:ext>
            </p:extLst>
          </p:nvPr>
        </p:nvGraphicFramePr>
        <p:xfrm>
          <a:off x="767408" y="3141672"/>
          <a:ext cx="4572000" cy="244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1BD262D-63C5-46F9-94AE-4D660D1AC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079772"/>
              </p:ext>
            </p:extLst>
          </p:nvPr>
        </p:nvGraphicFramePr>
        <p:xfrm>
          <a:off x="6076751" y="3141672"/>
          <a:ext cx="4572000" cy="244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ángulo 4">
            <a:extLst>
              <a:ext uri="{FF2B5EF4-FFF2-40B4-BE49-F238E27FC236}">
                <a16:creationId xmlns:a16="http://schemas.microsoft.com/office/drawing/2014/main" id="{1AAAD54F-D815-4B97-8D2C-9D383E5A2E18}"/>
              </a:ext>
            </a:extLst>
          </p:cNvPr>
          <p:cNvSpPr/>
          <p:nvPr/>
        </p:nvSpPr>
        <p:spPr bwMode="auto">
          <a:xfrm>
            <a:off x="334434" y="5588595"/>
            <a:ext cx="11523132" cy="72072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All experts stated that the presented process automates the EAD of applications running on a cloud-based environment</a:t>
            </a:r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405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18D84D7-C1A2-4C34-9C11-F4C4FEEFE0BF}"/>
              </a:ext>
            </a:extLst>
          </p:cNvPr>
          <p:cNvSpPr/>
          <p:nvPr/>
        </p:nvSpPr>
        <p:spPr bwMode="auto">
          <a:xfrm>
            <a:off x="2545046" y="944402"/>
            <a:ext cx="3240352" cy="4212613"/>
          </a:xfrm>
          <a:prstGeom prst="rect">
            <a:avLst/>
          </a:prstGeom>
          <a:solidFill>
            <a:srgbClr val="CBD5ED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5E6D5E8-D205-4171-9DEE-931A08FEE495}"/>
              </a:ext>
            </a:extLst>
          </p:cNvPr>
          <p:cNvSpPr/>
          <p:nvPr/>
        </p:nvSpPr>
        <p:spPr bwMode="auto">
          <a:xfrm>
            <a:off x="5796687" y="944402"/>
            <a:ext cx="3240352" cy="4212613"/>
          </a:xfrm>
          <a:prstGeom prst="rect">
            <a:avLst/>
          </a:prstGeom>
          <a:solidFill>
            <a:srgbClr val="E7EBF6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6783FF-8AF7-487A-AB95-55FF1CED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258"/>
            <a:ext cx="10586099" cy="720725"/>
          </a:xfrm>
        </p:spPr>
        <p:txBody>
          <a:bodyPr/>
          <a:lstStyle/>
          <a:p>
            <a:r>
              <a:rPr lang="de-DE" dirty="0"/>
              <a:t>4. Evaluation (4/5) – Prototype sections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81E64E-AF6F-49E9-885C-16150061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489267-DCF1-4E3E-8874-DAFE0C82A137}"/>
              </a:ext>
            </a:extLst>
          </p:cNvPr>
          <p:cNvSpPr txBox="1"/>
          <p:nvPr/>
        </p:nvSpPr>
        <p:spPr>
          <a:xfrm>
            <a:off x="3263590" y="973001"/>
            <a:ext cx="179100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General section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2F205B-53A5-4ED4-A3F5-6866100D5719}"/>
              </a:ext>
            </a:extLst>
          </p:cNvPr>
          <p:cNvSpPr txBox="1"/>
          <p:nvPr/>
        </p:nvSpPr>
        <p:spPr>
          <a:xfrm>
            <a:off x="5652098" y="2294775"/>
            <a:ext cx="20280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Runtime section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B36A32-FE58-42CF-A8E0-D87F7637E123}"/>
              </a:ext>
            </a:extLst>
          </p:cNvPr>
          <p:cNvSpPr txBox="1"/>
          <p:nvPr/>
        </p:nvSpPr>
        <p:spPr>
          <a:xfrm>
            <a:off x="8760296" y="5495359"/>
            <a:ext cx="32860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Jira section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8612ED-5F29-43D7-98AA-2F58A4F6595B}"/>
              </a:ext>
            </a:extLst>
          </p:cNvPr>
          <p:cNvSpPr txBox="1"/>
          <p:nvPr/>
        </p:nvSpPr>
        <p:spPr>
          <a:xfrm>
            <a:off x="2865281" y="1873608"/>
            <a:ext cx="25922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Software dependencies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66C69C-297A-4345-9D23-20084D7D0FD9}"/>
              </a:ext>
            </a:extLst>
          </p:cNvPr>
          <p:cNvSpPr txBox="1"/>
          <p:nvPr/>
        </p:nvSpPr>
        <p:spPr>
          <a:xfrm>
            <a:off x="2520039" y="1276310"/>
            <a:ext cx="32860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Services section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EDEAE2-AA30-4B92-8E32-B663E3CC2B97}"/>
              </a:ext>
            </a:extLst>
          </p:cNvPr>
          <p:cNvSpPr txBox="1"/>
          <p:nvPr/>
        </p:nvSpPr>
        <p:spPr>
          <a:xfrm>
            <a:off x="2498803" y="3505394"/>
            <a:ext cx="17085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Github section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D47D7D-D43A-44DA-BB30-8234A9ACF9AE}"/>
              </a:ext>
            </a:extLst>
          </p:cNvPr>
          <p:cNvSpPr txBox="1"/>
          <p:nvPr/>
        </p:nvSpPr>
        <p:spPr>
          <a:xfrm>
            <a:off x="4011766" y="3501008"/>
            <a:ext cx="178705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Jenkins section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E3D857-D3E7-4BDE-A596-B9E84FFE02E5}"/>
              </a:ext>
            </a:extLst>
          </p:cNvPr>
          <p:cNvSpPr txBox="1"/>
          <p:nvPr/>
        </p:nvSpPr>
        <p:spPr>
          <a:xfrm>
            <a:off x="2999738" y="2586910"/>
            <a:ext cx="231274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Governance section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1AF97BC-E74A-424D-8126-8BB3223AC7E8}"/>
              </a:ext>
            </a:extLst>
          </p:cNvPr>
          <p:cNvCxnSpPr>
            <a:cxnSpLocks/>
          </p:cNvCxnSpPr>
          <p:nvPr/>
        </p:nvCxnSpPr>
        <p:spPr bwMode="auto">
          <a:xfrm flipV="1">
            <a:off x="2545046" y="980551"/>
            <a:ext cx="0" cy="4168577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29B32CA-1086-4E7E-8F01-BA5CF20461B3}"/>
              </a:ext>
            </a:extLst>
          </p:cNvPr>
          <p:cNvCxnSpPr>
            <a:cxnSpLocks/>
          </p:cNvCxnSpPr>
          <p:nvPr/>
        </p:nvCxnSpPr>
        <p:spPr bwMode="auto">
          <a:xfrm>
            <a:off x="2545046" y="5142269"/>
            <a:ext cx="6491993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ángulo 4">
            <a:extLst>
              <a:ext uri="{FF2B5EF4-FFF2-40B4-BE49-F238E27FC236}">
                <a16:creationId xmlns:a16="http://schemas.microsoft.com/office/drawing/2014/main" id="{265736A2-E287-42DA-9430-453C733E19A7}"/>
              </a:ext>
            </a:extLst>
          </p:cNvPr>
          <p:cNvSpPr/>
          <p:nvPr/>
        </p:nvSpPr>
        <p:spPr bwMode="auto">
          <a:xfrm>
            <a:off x="334434" y="5588595"/>
            <a:ext cx="11523132" cy="72072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Different sections are perceived as valuable regarding the roles of the user</a:t>
            </a:r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9826CF3-6232-48F2-841A-2EDD16874AD7}"/>
              </a:ext>
            </a:extLst>
          </p:cNvPr>
          <p:cNvSpPr txBox="1"/>
          <p:nvPr/>
        </p:nvSpPr>
        <p:spPr>
          <a:xfrm>
            <a:off x="3008848" y="5146655"/>
            <a:ext cx="231274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Enterprise Architects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51318B4-D66B-4427-BD5C-10AE6E01728F}"/>
              </a:ext>
            </a:extLst>
          </p:cNvPr>
          <p:cNvSpPr txBox="1"/>
          <p:nvPr/>
        </p:nvSpPr>
        <p:spPr>
          <a:xfrm>
            <a:off x="6249199" y="5147900"/>
            <a:ext cx="231274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Product Owners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D07CAD7-8E05-4A43-918E-6DBCB892B99B}"/>
              </a:ext>
            </a:extLst>
          </p:cNvPr>
          <p:cNvSpPr txBox="1"/>
          <p:nvPr/>
        </p:nvSpPr>
        <p:spPr>
          <a:xfrm>
            <a:off x="197597" y="836712"/>
            <a:ext cx="231274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Arial" pitchFamily="34" charset="0"/>
              </a:rPr>
              <a:t>Useful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2D958D5-2D96-49C3-B676-199EEB0FC4BA}"/>
              </a:ext>
            </a:extLst>
          </p:cNvPr>
          <p:cNvSpPr txBox="1"/>
          <p:nvPr/>
        </p:nvSpPr>
        <p:spPr>
          <a:xfrm>
            <a:off x="200102" y="4669633"/>
            <a:ext cx="231274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dirty="0">
                <a:latin typeface="Arial" pitchFamily="34" charset="0"/>
              </a:rPr>
              <a:t>Not useful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5EDD0FE-92A5-46DD-BBFF-B6937AA390C9}"/>
              </a:ext>
            </a:extLst>
          </p:cNvPr>
          <p:cNvSpPr txBox="1"/>
          <p:nvPr/>
        </p:nvSpPr>
        <p:spPr>
          <a:xfrm>
            <a:off x="6503941" y="973001"/>
            <a:ext cx="179100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General section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0925FB9-D4E7-454C-BE35-2E27EB786F71}"/>
              </a:ext>
            </a:extLst>
          </p:cNvPr>
          <p:cNvSpPr txBox="1"/>
          <p:nvPr/>
        </p:nvSpPr>
        <p:spPr>
          <a:xfrm>
            <a:off x="7355304" y="2115426"/>
            <a:ext cx="178705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Jenkins section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3509318-7318-4B16-A6FA-87A10C7D80A7}"/>
              </a:ext>
            </a:extLst>
          </p:cNvPr>
          <p:cNvSpPr txBox="1"/>
          <p:nvPr/>
        </p:nvSpPr>
        <p:spPr>
          <a:xfrm>
            <a:off x="3161302" y="3119933"/>
            <a:ext cx="20078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Runtime section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E24CF2D-B47A-4138-AD35-65D09ABBB100}"/>
              </a:ext>
            </a:extLst>
          </p:cNvPr>
          <p:cNvSpPr txBox="1"/>
          <p:nvPr/>
        </p:nvSpPr>
        <p:spPr>
          <a:xfrm>
            <a:off x="5777804" y="1268760"/>
            <a:ext cx="32860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Services section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57CE150-4A4D-4B49-B0C5-4BF26BCE384E}"/>
              </a:ext>
            </a:extLst>
          </p:cNvPr>
          <p:cNvSpPr txBox="1"/>
          <p:nvPr/>
        </p:nvSpPr>
        <p:spPr>
          <a:xfrm>
            <a:off x="6120718" y="1873608"/>
            <a:ext cx="25922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Software dependencies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71CF5B9-0037-4BA0-8F64-5E55DE1ECF38}"/>
              </a:ext>
            </a:extLst>
          </p:cNvPr>
          <p:cNvSpPr txBox="1"/>
          <p:nvPr/>
        </p:nvSpPr>
        <p:spPr>
          <a:xfrm>
            <a:off x="6265411" y="2577618"/>
            <a:ext cx="231274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Governance section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B4D9D9C-EEBF-4CC4-9911-2F1FE18051D7}"/>
              </a:ext>
            </a:extLst>
          </p:cNvPr>
          <p:cNvSpPr txBox="1"/>
          <p:nvPr/>
        </p:nvSpPr>
        <p:spPr>
          <a:xfrm>
            <a:off x="6547517" y="3501008"/>
            <a:ext cx="17085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</a:rPr>
              <a:t>Github section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DB866E-8508-47EB-8DCF-D656BA6D142C}"/>
              </a:ext>
            </a:extLst>
          </p:cNvPr>
          <p:cNvSpPr txBox="1"/>
          <p:nvPr/>
        </p:nvSpPr>
        <p:spPr>
          <a:xfrm>
            <a:off x="6729747" y="3792201"/>
            <a:ext cx="13516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Jira section</a:t>
            </a:r>
          </a:p>
        </p:txBody>
      </p:sp>
      <p:sp>
        <p:nvSpPr>
          <p:cNvPr id="38" name="Textfeld 2">
            <a:extLst>
              <a:ext uri="{FF2B5EF4-FFF2-40B4-BE49-F238E27FC236}">
                <a16:creationId xmlns:a16="http://schemas.microsoft.com/office/drawing/2014/main" id="{1FCB1AA7-8877-4635-A823-2A73B192A044}"/>
              </a:ext>
            </a:extLst>
          </p:cNvPr>
          <p:cNvSpPr txBox="1"/>
          <p:nvPr/>
        </p:nvSpPr>
        <p:spPr>
          <a:xfrm>
            <a:off x="3480286" y="4161533"/>
            <a:ext cx="13516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Jira section</a:t>
            </a:r>
          </a:p>
        </p:txBody>
      </p:sp>
    </p:spTree>
    <p:extLst>
      <p:ext uri="{BB962C8B-B14F-4D97-AF65-F5344CB8AC3E}">
        <p14:creationId xmlns:p14="http://schemas.microsoft.com/office/powerpoint/2010/main" val="3034785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7D707-7F3F-412C-808A-91BE770E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Evaluation (5/5) - Prototype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51854D-176C-4E19-BF37-998EEFBE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1745C85-8F72-4037-8F6A-F7CA6605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05848"/>
            <a:ext cx="4609437" cy="35969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de-DE" b="1" dirty="0">
                <a:solidFill>
                  <a:srgbClr val="0065BD"/>
                </a:solidFill>
              </a:rPr>
              <a:t>Not expected results: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F16B356-CF49-466C-AA86-F018AD8F4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577163"/>
              </p:ext>
            </p:extLst>
          </p:nvPr>
        </p:nvGraphicFramePr>
        <p:xfrm>
          <a:off x="407368" y="1340766"/>
          <a:ext cx="5040561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7FAF347-0FDA-4DE9-98EC-5C84A62AB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769013"/>
              </p:ext>
            </p:extLst>
          </p:nvPr>
        </p:nvGraphicFramePr>
        <p:xfrm>
          <a:off x="407368" y="3717032"/>
          <a:ext cx="504056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DDCF49E2-2B7B-4897-9CBF-273E14319A23}"/>
              </a:ext>
            </a:extLst>
          </p:cNvPr>
          <p:cNvSpPr/>
          <p:nvPr/>
        </p:nvSpPr>
        <p:spPr bwMode="auto">
          <a:xfrm>
            <a:off x="5447929" y="2276872"/>
            <a:ext cx="648071" cy="432048"/>
          </a:xfrm>
          <a:prstGeom prst="rightArrow">
            <a:avLst/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34AEC85-D64D-4364-85AC-8F250018790C}"/>
              </a:ext>
            </a:extLst>
          </p:cNvPr>
          <p:cNvSpPr/>
          <p:nvPr/>
        </p:nvSpPr>
        <p:spPr>
          <a:xfrm>
            <a:off x="6168008" y="21697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kern="0" dirty="0"/>
              <a:t>How can enterprise architects decide if changes are outdated if changes are not considered useful?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852E2A74-C0AA-4430-AEB6-82C0DD07D122}"/>
              </a:ext>
            </a:extLst>
          </p:cNvPr>
          <p:cNvSpPr/>
          <p:nvPr/>
        </p:nvSpPr>
        <p:spPr bwMode="auto">
          <a:xfrm>
            <a:off x="5447929" y="4626447"/>
            <a:ext cx="648071" cy="432048"/>
          </a:xfrm>
          <a:prstGeom prst="rightArrow">
            <a:avLst/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015C98F-E6FE-4137-B54F-04C56A046635}"/>
              </a:ext>
            </a:extLst>
          </p:cNvPr>
          <p:cNvSpPr/>
          <p:nvPr/>
        </p:nvSpPr>
        <p:spPr>
          <a:xfrm>
            <a:off x="6168008" y="45193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kern="0" dirty="0"/>
              <a:t>All </a:t>
            </a:r>
            <a:r>
              <a:rPr lang="de-DE" kern="0" dirty="0" err="1"/>
              <a:t>interviewed</a:t>
            </a:r>
            <a:r>
              <a:rPr lang="de-DE" kern="0" dirty="0"/>
              <a:t> </a:t>
            </a:r>
            <a:r>
              <a:rPr lang="de-DE" kern="0" dirty="0" err="1"/>
              <a:t>industry</a:t>
            </a:r>
            <a:r>
              <a:rPr lang="de-DE" kern="0" dirty="0"/>
              <a:t> </a:t>
            </a:r>
            <a:r>
              <a:rPr lang="de-DE" kern="0" dirty="0" err="1"/>
              <a:t>partners</a:t>
            </a:r>
            <a:r>
              <a:rPr lang="de-DE" kern="0" dirty="0"/>
              <a:t> </a:t>
            </a:r>
            <a:r>
              <a:rPr lang="de-DE" kern="0" dirty="0" err="1"/>
              <a:t>showed</a:t>
            </a:r>
            <a:r>
              <a:rPr lang="de-DE" kern="0" dirty="0"/>
              <a:t> a high interest in software dependencies </a:t>
            </a:r>
            <a:r>
              <a:rPr lang="de-DE" kern="0" dirty="0" err="1"/>
              <a:t>for</a:t>
            </a:r>
            <a:r>
              <a:rPr lang="de-DE" kern="0" dirty="0"/>
              <a:t> </a:t>
            </a:r>
            <a:r>
              <a:rPr lang="de-DE" kern="0" dirty="0" err="1"/>
              <a:t>m</a:t>
            </a:r>
            <a:r>
              <a:rPr lang="de-DE" dirty="0" err="1"/>
              <a:t>anagement</a:t>
            </a:r>
            <a:r>
              <a:rPr lang="de-DE" dirty="0"/>
              <a:t> of software frameworks.</a:t>
            </a:r>
            <a:endParaRPr lang="de-DE" kern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309077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ACA5F6A-A98B-44D9-AC94-DE6EB8D11EBD}"/>
              </a:ext>
            </a:extLst>
          </p:cNvPr>
          <p:cNvGrpSpPr/>
          <p:nvPr/>
        </p:nvGrpSpPr>
        <p:grpSpPr>
          <a:xfrm>
            <a:off x="407367" y="1540728"/>
            <a:ext cx="5688637" cy="471963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29" name="Flecha: cheurón 28">
              <a:extLst>
                <a:ext uri="{FF2B5EF4-FFF2-40B4-BE49-F238E27FC236}">
                  <a16:creationId xmlns:a16="http://schemas.microsoft.com/office/drawing/2014/main" id="{F0EDC543-A57B-46C7-B101-3F925713B674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lecha: cheurón 4">
              <a:extLst>
                <a:ext uri="{FF2B5EF4-FFF2-40B4-BE49-F238E27FC236}">
                  <a16:creationId xmlns:a16="http://schemas.microsoft.com/office/drawing/2014/main" id="{3D2A0C31-E56C-4998-912F-5FC41DAB945C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2.</a:t>
              </a:r>
              <a:r>
                <a:rPr kumimoji="0" lang="en-GB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Research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BC42E8F-4C5F-410D-9DD5-8C78DA3D9992}"/>
              </a:ext>
            </a:extLst>
          </p:cNvPr>
          <p:cNvGrpSpPr/>
          <p:nvPr/>
        </p:nvGrpSpPr>
        <p:grpSpPr>
          <a:xfrm>
            <a:off x="407372" y="3060648"/>
            <a:ext cx="5688632" cy="474908"/>
            <a:chOff x="3782033" y="0"/>
            <a:chExt cx="4719233" cy="494799"/>
          </a:xfrm>
          <a:solidFill>
            <a:srgbClr val="074FB0"/>
          </a:solidFill>
        </p:grpSpPr>
        <p:sp>
          <p:nvSpPr>
            <p:cNvPr id="23" name="Flecha: cheurón 22">
              <a:extLst>
                <a:ext uri="{FF2B5EF4-FFF2-40B4-BE49-F238E27FC236}">
                  <a16:creationId xmlns:a16="http://schemas.microsoft.com/office/drawing/2014/main" id="{D4CC30BA-015C-477A-89DD-2879D3D227D7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lecha: cheurón 4">
              <a:extLst>
                <a:ext uri="{FF2B5EF4-FFF2-40B4-BE49-F238E27FC236}">
                  <a16:creationId xmlns:a16="http://schemas.microsoft.com/office/drawing/2014/main" id="{2AF82C20-4F57-4682-87E5-A012556E8343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 Solution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B3355EC-1E76-4613-BB5B-57EF476AE0F7}"/>
              </a:ext>
            </a:extLst>
          </p:cNvPr>
          <p:cNvGrpSpPr/>
          <p:nvPr/>
        </p:nvGrpSpPr>
        <p:grpSpPr>
          <a:xfrm>
            <a:off x="407372" y="5271465"/>
            <a:ext cx="5688632" cy="474908"/>
            <a:chOff x="3782033" y="0"/>
            <a:chExt cx="4719233" cy="494799"/>
          </a:xfrm>
          <a:solidFill>
            <a:srgbClr val="074FB0"/>
          </a:solidFill>
        </p:grpSpPr>
        <p:sp>
          <p:nvSpPr>
            <p:cNvPr id="32" name="Flecha: cheurón 31">
              <a:extLst>
                <a:ext uri="{FF2B5EF4-FFF2-40B4-BE49-F238E27FC236}">
                  <a16:creationId xmlns:a16="http://schemas.microsoft.com/office/drawing/2014/main" id="{01245832-D9CB-4540-886B-C6ED56B9F2E0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lecha: cheurón 4">
              <a:extLst>
                <a:ext uri="{FF2B5EF4-FFF2-40B4-BE49-F238E27FC236}">
                  <a16:creationId xmlns:a16="http://schemas.microsoft.com/office/drawing/2014/main" id="{E6CCF485-01D9-449A-8B50-D928C4432451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4. Evaluation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AB5C5B0-8263-4D1A-B8DC-3CC7BBDAF860}"/>
              </a:ext>
            </a:extLst>
          </p:cNvPr>
          <p:cNvGrpSpPr/>
          <p:nvPr/>
        </p:nvGrpSpPr>
        <p:grpSpPr>
          <a:xfrm>
            <a:off x="407372" y="5762404"/>
            <a:ext cx="5688632" cy="474908"/>
            <a:chOff x="3782033" y="0"/>
            <a:chExt cx="4719233" cy="494799"/>
          </a:xfrm>
          <a:solidFill>
            <a:srgbClr val="074FB0"/>
          </a:solidFill>
        </p:grpSpPr>
        <p:sp>
          <p:nvSpPr>
            <p:cNvPr id="35" name="Flecha: cheurón 34">
              <a:extLst>
                <a:ext uri="{FF2B5EF4-FFF2-40B4-BE49-F238E27FC236}">
                  <a16:creationId xmlns:a16="http://schemas.microsoft.com/office/drawing/2014/main" id="{2B315113-0F34-4D57-BE5E-C65425C3EAFA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lecha: cheurón 4">
              <a:extLst>
                <a:ext uri="{FF2B5EF4-FFF2-40B4-BE49-F238E27FC236}">
                  <a16:creationId xmlns:a16="http://schemas.microsoft.com/office/drawing/2014/main" id="{79B1CE66-7813-42AA-88E5-87558489BED5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5. Conclusion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0ABD7BE-B8B7-4AF4-B373-6BF148EAF4F3}"/>
              </a:ext>
            </a:extLst>
          </p:cNvPr>
          <p:cNvGrpSpPr/>
          <p:nvPr/>
        </p:nvGrpSpPr>
        <p:grpSpPr>
          <a:xfrm>
            <a:off x="407367" y="1052736"/>
            <a:ext cx="5688637" cy="471963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21" name="Flecha: cheurón 20">
              <a:extLst>
                <a:ext uri="{FF2B5EF4-FFF2-40B4-BE49-F238E27FC236}">
                  <a16:creationId xmlns:a16="http://schemas.microsoft.com/office/drawing/2014/main" id="{E69E6F61-1090-4417-B9FD-3FE2CA5E69B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lecha: cheurón 4">
              <a:extLst>
                <a:ext uri="{FF2B5EF4-FFF2-40B4-BE49-F238E27FC236}">
                  <a16:creationId xmlns:a16="http://schemas.microsoft.com/office/drawing/2014/main" id="{E23576BD-53CA-4702-83DB-B94F315EDDEB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1</a:t>
              </a: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.</a:t>
              </a:r>
              <a:r>
                <a:rPr kumimoji="0" lang="en-GB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 Motivation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35D58B8A-AEA7-4792-8604-B8BAE9753031}"/>
              </a:ext>
            </a:extLst>
          </p:cNvPr>
          <p:cNvGrpSpPr/>
          <p:nvPr/>
        </p:nvGrpSpPr>
        <p:grpSpPr>
          <a:xfrm>
            <a:off x="1050579" y="2028720"/>
            <a:ext cx="5045425" cy="327947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38" name="Flecha: cheurón 37">
              <a:extLst>
                <a:ext uri="{FF2B5EF4-FFF2-40B4-BE49-F238E27FC236}">
                  <a16:creationId xmlns:a16="http://schemas.microsoft.com/office/drawing/2014/main" id="{84D434F5-BE85-4D63-9566-BE1F0D13AEDC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lecha: cheurón 4">
              <a:extLst>
                <a:ext uri="{FF2B5EF4-FFF2-40B4-BE49-F238E27FC236}">
                  <a16:creationId xmlns:a16="http://schemas.microsoft.com/office/drawing/2014/main" id="{50480E8E-91BE-476F-96F3-25175F1C9FE3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2.1 Research questions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7A64797-72C5-46A4-A945-8D649A9204DC}"/>
              </a:ext>
            </a:extLst>
          </p:cNvPr>
          <p:cNvGrpSpPr/>
          <p:nvPr/>
        </p:nvGrpSpPr>
        <p:grpSpPr>
          <a:xfrm>
            <a:off x="1050579" y="2372696"/>
            <a:ext cx="5045425" cy="327947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41" name="Flecha: cheurón 40">
              <a:extLst>
                <a:ext uri="{FF2B5EF4-FFF2-40B4-BE49-F238E27FC236}">
                  <a16:creationId xmlns:a16="http://schemas.microsoft.com/office/drawing/2014/main" id="{3CB8B4CF-CA7E-41BD-9430-DCBBF5C3E1A6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lecha: cheurón 4">
              <a:extLst>
                <a:ext uri="{FF2B5EF4-FFF2-40B4-BE49-F238E27FC236}">
                  <a16:creationId xmlns:a16="http://schemas.microsoft.com/office/drawing/2014/main" id="{B520A512-C71C-4F87-AEA4-82BE9BBA1F27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2.2 </a:t>
              </a:r>
              <a:r>
                <a:rPr lang="en-US" sz="1400" dirty="0">
                  <a:solidFill>
                    <a:sysClr val="window" lastClr="FFFFFF"/>
                  </a:solidFill>
                </a:rPr>
                <a:t>Existing tools with related functionality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B1EA781-DE31-4A47-AC6F-488149ACC50A}"/>
              </a:ext>
            </a:extLst>
          </p:cNvPr>
          <p:cNvGrpSpPr/>
          <p:nvPr/>
        </p:nvGrpSpPr>
        <p:grpSpPr>
          <a:xfrm>
            <a:off x="1050579" y="3551585"/>
            <a:ext cx="5045425" cy="327947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44" name="Flecha: cheurón 43">
              <a:extLst>
                <a:ext uri="{FF2B5EF4-FFF2-40B4-BE49-F238E27FC236}">
                  <a16:creationId xmlns:a16="http://schemas.microsoft.com/office/drawing/2014/main" id="{4D3A38E3-F89C-44B5-B5F1-5C111AA8BD73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lecha: cheurón 4">
              <a:extLst>
                <a:ext uri="{FF2B5EF4-FFF2-40B4-BE49-F238E27FC236}">
                  <a16:creationId xmlns:a16="http://schemas.microsoft.com/office/drawing/2014/main" id="{E2E61319-793B-46C9-9BC3-75C52605D6B2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3.1 Solution architecture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C6B1A44-9F5C-4084-9D3E-6A30A6643E1D}"/>
              </a:ext>
            </a:extLst>
          </p:cNvPr>
          <p:cNvGrpSpPr/>
          <p:nvPr/>
        </p:nvGrpSpPr>
        <p:grpSpPr>
          <a:xfrm>
            <a:off x="1050579" y="4239537"/>
            <a:ext cx="5045425" cy="327947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53" name="Flecha: cheurón 52">
              <a:extLst>
                <a:ext uri="{FF2B5EF4-FFF2-40B4-BE49-F238E27FC236}">
                  <a16:creationId xmlns:a16="http://schemas.microsoft.com/office/drawing/2014/main" id="{C93A8508-CAED-44E5-847B-C0D1225AFFC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lecha: cheurón 4">
              <a:extLst>
                <a:ext uri="{FF2B5EF4-FFF2-40B4-BE49-F238E27FC236}">
                  <a16:creationId xmlns:a16="http://schemas.microsoft.com/office/drawing/2014/main" id="{936B322C-D523-49D4-A381-D9DC8EB3244B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3.3 </a:t>
              </a: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Sample scenario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E746501-BB31-4485-ACB1-D64977717A28}"/>
              </a:ext>
            </a:extLst>
          </p:cNvPr>
          <p:cNvGrpSpPr/>
          <p:nvPr/>
        </p:nvGrpSpPr>
        <p:grpSpPr>
          <a:xfrm>
            <a:off x="1050579" y="4927489"/>
            <a:ext cx="5045425" cy="327947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56" name="Flecha: cheurón 55">
              <a:extLst>
                <a:ext uri="{FF2B5EF4-FFF2-40B4-BE49-F238E27FC236}">
                  <a16:creationId xmlns:a16="http://schemas.microsoft.com/office/drawing/2014/main" id="{1A3BAFE6-A062-4215-81D0-570076773B44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lecha: cheurón 4">
              <a:extLst>
                <a:ext uri="{FF2B5EF4-FFF2-40B4-BE49-F238E27FC236}">
                  <a16:creationId xmlns:a16="http://schemas.microsoft.com/office/drawing/2014/main" id="{733DDDA1-EBC4-4C03-9000-390855FA3E7A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3.5 Live Demo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7C37B159-D872-41F8-854E-67BD1245720D}"/>
              </a:ext>
            </a:extLst>
          </p:cNvPr>
          <p:cNvGrpSpPr/>
          <p:nvPr/>
        </p:nvGrpSpPr>
        <p:grpSpPr>
          <a:xfrm>
            <a:off x="1050579" y="2716672"/>
            <a:ext cx="5045425" cy="327947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59" name="Flecha: cheurón 58">
              <a:extLst>
                <a:ext uri="{FF2B5EF4-FFF2-40B4-BE49-F238E27FC236}">
                  <a16:creationId xmlns:a16="http://schemas.microsoft.com/office/drawing/2014/main" id="{0071810C-B13A-4D7F-B2DC-2B50657919D2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lecha: cheurón 4">
              <a:extLst>
                <a:ext uri="{FF2B5EF4-FFF2-40B4-BE49-F238E27FC236}">
                  <a16:creationId xmlns:a16="http://schemas.microsoft.com/office/drawing/2014/main" id="{6B55C059-75BE-451A-8730-967ADC7BB53F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2.3 Literature review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8629B85-DBBB-4609-AA7F-3FB9322A3147}"/>
              </a:ext>
            </a:extLst>
          </p:cNvPr>
          <p:cNvGrpSpPr/>
          <p:nvPr/>
        </p:nvGrpSpPr>
        <p:grpSpPr>
          <a:xfrm>
            <a:off x="1050579" y="4583513"/>
            <a:ext cx="5045425" cy="327947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62" name="Flecha: cheurón 61">
              <a:extLst>
                <a:ext uri="{FF2B5EF4-FFF2-40B4-BE49-F238E27FC236}">
                  <a16:creationId xmlns:a16="http://schemas.microsoft.com/office/drawing/2014/main" id="{BA078DF5-22BB-459F-B5D3-4DE2FFB97873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lecha: cheurón 4">
              <a:extLst>
                <a:ext uri="{FF2B5EF4-FFF2-40B4-BE49-F238E27FC236}">
                  <a16:creationId xmlns:a16="http://schemas.microsoft.com/office/drawing/2014/main" id="{7B7B883E-3E33-4165-8934-C412A99AFF54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3.4 </a:t>
              </a:r>
              <a:r>
                <a:rPr lang="en-GB" sz="1400" dirty="0">
                  <a:solidFill>
                    <a:sysClr val="window" lastClr="FFFFFF"/>
                  </a:solidFill>
                </a:rPr>
                <a:t>Class diagram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A95A187-385D-45EF-8B2C-921217E289EE}"/>
              </a:ext>
            </a:extLst>
          </p:cNvPr>
          <p:cNvGrpSpPr/>
          <p:nvPr/>
        </p:nvGrpSpPr>
        <p:grpSpPr>
          <a:xfrm>
            <a:off x="1050579" y="3895561"/>
            <a:ext cx="5045425" cy="327947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48" name="Flecha: cheurón 47">
              <a:extLst>
                <a:ext uri="{FF2B5EF4-FFF2-40B4-BE49-F238E27FC236}">
                  <a16:creationId xmlns:a16="http://schemas.microsoft.com/office/drawing/2014/main" id="{0A293CCD-DBDF-4B7F-9701-2E315EB0F16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lecha: cheurón 4">
              <a:extLst>
                <a:ext uri="{FF2B5EF4-FFF2-40B4-BE49-F238E27FC236}">
                  <a16:creationId xmlns:a16="http://schemas.microsoft.com/office/drawing/2014/main" id="{BBF80054-2DE9-4F68-8EB0-5B67DD9675F6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3.2 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583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ACA5F6A-A98B-44D9-AC94-DE6EB8D11EBD}"/>
              </a:ext>
            </a:extLst>
          </p:cNvPr>
          <p:cNvGrpSpPr/>
          <p:nvPr/>
        </p:nvGrpSpPr>
        <p:grpSpPr>
          <a:xfrm>
            <a:off x="407367" y="1540728"/>
            <a:ext cx="5688637" cy="471963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29" name="Flecha: cheurón 28">
              <a:extLst>
                <a:ext uri="{FF2B5EF4-FFF2-40B4-BE49-F238E27FC236}">
                  <a16:creationId xmlns:a16="http://schemas.microsoft.com/office/drawing/2014/main" id="{F0EDC543-A57B-46C7-B101-3F925713B674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lecha: cheurón 4">
              <a:extLst>
                <a:ext uri="{FF2B5EF4-FFF2-40B4-BE49-F238E27FC236}">
                  <a16:creationId xmlns:a16="http://schemas.microsoft.com/office/drawing/2014/main" id="{3D2A0C31-E56C-4998-912F-5FC41DAB945C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2.</a:t>
              </a:r>
              <a:r>
                <a:rPr kumimoji="0" lang="en-GB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Research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BC42E8F-4C5F-410D-9DD5-8C78DA3D9992}"/>
              </a:ext>
            </a:extLst>
          </p:cNvPr>
          <p:cNvGrpSpPr/>
          <p:nvPr/>
        </p:nvGrpSpPr>
        <p:grpSpPr>
          <a:xfrm>
            <a:off x="407372" y="3060648"/>
            <a:ext cx="5688632" cy="474908"/>
            <a:chOff x="3782033" y="0"/>
            <a:chExt cx="4719233" cy="494799"/>
          </a:xfrm>
          <a:solidFill>
            <a:srgbClr val="E7EBF6"/>
          </a:solidFill>
        </p:grpSpPr>
        <p:sp>
          <p:nvSpPr>
            <p:cNvPr id="23" name="Flecha: cheurón 22">
              <a:extLst>
                <a:ext uri="{FF2B5EF4-FFF2-40B4-BE49-F238E27FC236}">
                  <a16:creationId xmlns:a16="http://schemas.microsoft.com/office/drawing/2014/main" id="{D4CC30BA-015C-477A-89DD-2879D3D227D7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lecha: cheurón 4">
              <a:extLst>
                <a:ext uri="{FF2B5EF4-FFF2-40B4-BE49-F238E27FC236}">
                  <a16:creationId xmlns:a16="http://schemas.microsoft.com/office/drawing/2014/main" id="{2AF82C20-4F57-4682-87E5-A012556E8343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 Solution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B3355EC-1E76-4613-BB5B-57EF476AE0F7}"/>
              </a:ext>
            </a:extLst>
          </p:cNvPr>
          <p:cNvGrpSpPr/>
          <p:nvPr/>
        </p:nvGrpSpPr>
        <p:grpSpPr>
          <a:xfrm>
            <a:off x="407372" y="5271465"/>
            <a:ext cx="5688632" cy="474908"/>
            <a:chOff x="3782033" y="0"/>
            <a:chExt cx="4719233" cy="494799"/>
          </a:xfrm>
          <a:solidFill>
            <a:srgbClr val="E7EBF6"/>
          </a:solidFill>
        </p:grpSpPr>
        <p:sp>
          <p:nvSpPr>
            <p:cNvPr id="32" name="Flecha: cheurón 31">
              <a:extLst>
                <a:ext uri="{FF2B5EF4-FFF2-40B4-BE49-F238E27FC236}">
                  <a16:creationId xmlns:a16="http://schemas.microsoft.com/office/drawing/2014/main" id="{01245832-D9CB-4540-886B-C6ED56B9F2E0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lecha: cheurón 4">
              <a:extLst>
                <a:ext uri="{FF2B5EF4-FFF2-40B4-BE49-F238E27FC236}">
                  <a16:creationId xmlns:a16="http://schemas.microsoft.com/office/drawing/2014/main" id="{E6CCF485-01D9-449A-8B50-D928C4432451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4. Evaluation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AB5C5B0-8263-4D1A-B8DC-3CC7BBDAF860}"/>
              </a:ext>
            </a:extLst>
          </p:cNvPr>
          <p:cNvGrpSpPr/>
          <p:nvPr/>
        </p:nvGrpSpPr>
        <p:grpSpPr>
          <a:xfrm>
            <a:off x="407372" y="5762404"/>
            <a:ext cx="5688632" cy="474908"/>
            <a:chOff x="3782033" y="0"/>
            <a:chExt cx="4719233" cy="494799"/>
          </a:xfrm>
          <a:solidFill>
            <a:srgbClr val="074FB0"/>
          </a:solidFill>
        </p:grpSpPr>
        <p:sp>
          <p:nvSpPr>
            <p:cNvPr id="35" name="Flecha: cheurón 34">
              <a:extLst>
                <a:ext uri="{FF2B5EF4-FFF2-40B4-BE49-F238E27FC236}">
                  <a16:creationId xmlns:a16="http://schemas.microsoft.com/office/drawing/2014/main" id="{2B315113-0F34-4D57-BE5E-C65425C3EAFA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lecha: cheurón 4">
              <a:extLst>
                <a:ext uri="{FF2B5EF4-FFF2-40B4-BE49-F238E27FC236}">
                  <a16:creationId xmlns:a16="http://schemas.microsoft.com/office/drawing/2014/main" id="{79B1CE66-7813-42AA-88E5-87558489BED5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5. Conclusion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0ABD7BE-B8B7-4AF4-B373-6BF148EAF4F3}"/>
              </a:ext>
            </a:extLst>
          </p:cNvPr>
          <p:cNvGrpSpPr/>
          <p:nvPr/>
        </p:nvGrpSpPr>
        <p:grpSpPr>
          <a:xfrm>
            <a:off x="407367" y="1052736"/>
            <a:ext cx="5688637" cy="471963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21" name="Flecha: cheurón 20">
              <a:extLst>
                <a:ext uri="{FF2B5EF4-FFF2-40B4-BE49-F238E27FC236}">
                  <a16:creationId xmlns:a16="http://schemas.microsoft.com/office/drawing/2014/main" id="{E69E6F61-1090-4417-B9FD-3FE2CA5E69B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lecha: cheurón 4">
              <a:extLst>
                <a:ext uri="{FF2B5EF4-FFF2-40B4-BE49-F238E27FC236}">
                  <a16:creationId xmlns:a16="http://schemas.microsoft.com/office/drawing/2014/main" id="{E23576BD-53CA-4702-83DB-B94F315EDDEB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1</a:t>
              </a: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.</a:t>
              </a:r>
              <a:r>
                <a:rPr kumimoji="0" lang="en-GB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 Motivation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35D58B8A-AEA7-4792-8604-B8BAE9753031}"/>
              </a:ext>
            </a:extLst>
          </p:cNvPr>
          <p:cNvGrpSpPr/>
          <p:nvPr/>
        </p:nvGrpSpPr>
        <p:grpSpPr>
          <a:xfrm>
            <a:off x="1050579" y="2028720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38" name="Flecha: cheurón 37">
              <a:extLst>
                <a:ext uri="{FF2B5EF4-FFF2-40B4-BE49-F238E27FC236}">
                  <a16:creationId xmlns:a16="http://schemas.microsoft.com/office/drawing/2014/main" id="{84D434F5-BE85-4D63-9566-BE1F0D13AEDC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lecha: cheurón 4">
              <a:extLst>
                <a:ext uri="{FF2B5EF4-FFF2-40B4-BE49-F238E27FC236}">
                  <a16:creationId xmlns:a16="http://schemas.microsoft.com/office/drawing/2014/main" id="{50480E8E-91BE-476F-96F3-25175F1C9FE3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2.1 Research questions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7A64797-72C5-46A4-A945-8D649A9204DC}"/>
              </a:ext>
            </a:extLst>
          </p:cNvPr>
          <p:cNvGrpSpPr/>
          <p:nvPr/>
        </p:nvGrpSpPr>
        <p:grpSpPr>
          <a:xfrm>
            <a:off x="1050579" y="2372696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41" name="Flecha: cheurón 40">
              <a:extLst>
                <a:ext uri="{FF2B5EF4-FFF2-40B4-BE49-F238E27FC236}">
                  <a16:creationId xmlns:a16="http://schemas.microsoft.com/office/drawing/2014/main" id="{3CB8B4CF-CA7E-41BD-9430-DCBBF5C3E1A6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lecha: cheurón 4">
              <a:extLst>
                <a:ext uri="{FF2B5EF4-FFF2-40B4-BE49-F238E27FC236}">
                  <a16:creationId xmlns:a16="http://schemas.microsoft.com/office/drawing/2014/main" id="{B520A512-C71C-4F87-AEA4-82BE9BBA1F27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2.2 </a:t>
              </a:r>
              <a:r>
                <a:rPr lang="en-US" sz="1400" dirty="0">
                  <a:solidFill>
                    <a:sysClr val="window" lastClr="FFFFFF"/>
                  </a:solidFill>
                </a:rPr>
                <a:t>Existing tools with related functionality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B1EA781-DE31-4A47-AC6F-488149ACC50A}"/>
              </a:ext>
            </a:extLst>
          </p:cNvPr>
          <p:cNvGrpSpPr/>
          <p:nvPr/>
        </p:nvGrpSpPr>
        <p:grpSpPr>
          <a:xfrm>
            <a:off x="1050579" y="3551585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44" name="Flecha: cheurón 43">
              <a:extLst>
                <a:ext uri="{FF2B5EF4-FFF2-40B4-BE49-F238E27FC236}">
                  <a16:creationId xmlns:a16="http://schemas.microsoft.com/office/drawing/2014/main" id="{4D3A38E3-F89C-44B5-B5F1-5C111AA8BD73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lecha: cheurón 4">
              <a:extLst>
                <a:ext uri="{FF2B5EF4-FFF2-40B4-BE49-F238E27FC236}">
                  <a16:creationId xmlns:a16="http://schemas.microsoft.com/office/drawing/2014/main" id="{E2E61319-793B-46C9-9BC3-75C52605D6B2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3.1 Solution architecture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C6B1A44-9F5C-4084-9D3E-6A30A6643E1D}"/>
              </a:ext>
            </a:extLst>
          </p:cNvPr>
          <p:cNvGrpSpPr/>
          <p:nvPr/>
        </p:nvGrpSpPr>
        <p:grpSpPr>
          <a:xfrm>
            <a:off x="1050579" y="4239537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53" name="Flecha: cheurón 52">
              <a:extLst>
                <a:ext uri="{FF2B5EF4-FFF2-40B4-BE49-F238E27FC236}">
                  <a16:creationId xmlns:a16="http://schemas.microsoft.com/office/drawing/2014/main" id="{C93A8508-CAED-44E5-847B-C0D1225AFFC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lecha: cheurón 4">
              <a:extLst>
                <a:ext uri="{FF2B5EF4-FFF2-40B4-BE49-F238E27FC236}">
                  <a16:creationId xmlns:a16="http://schemas.microsoft.com/office/drawing/2014/main" id="{936B322C-D523-49D4-A381-D9DC8EB3244B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3.3 </a:t>
              </a: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Sample scenario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E746501-BB31-4485-ACB1-D64977717A28}"/>
              </a:ext>
            </a:extLst>
          </p:cNvPr>
          <p:cNvGrpSpPr/>
          <p:nvPr/>
        </p:nvGrpSpPr>
        <p:grpSpPr>
          <a:xfrm>
            <a:off x="1050579" y="4927489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56" name="Flecha: cheurón 55">
              <a:extLst>
                <a:ext uri="{FF2B5EF4-FFF2-40B4-BE49-F238E27FC236}">
                  <a16:creationId xmlns:a16="http://schemas.microsoft.com/office/drawing/2014/main" id="{1A3BAFE6-A062-4215-81D0-570076773B44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lecha: cheurón 4">
              <a:extLst>
                <a:ext uri="{FF2B5EF4-FFF2-40B4-BE49-F238E27FC236}">
                  <a16:creationId xmlns:a16="http://schemas.microsoft.com/office/drawing/2014/main" id="{733DDDA1-EBC4-4C03-9000-390855FA3E7A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3.5 Live Demo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7C37B159-D872-41F8-854E-67BD1245720D}"/>
              </a:ext>
            </a:extLst>
          </p:cNvPr>
          <p:cNvGrpSpPr/>
          <p:nvPr/>
        </p:nvGrpSpPr>
        <p:grpSpPr>
          <a:xfrm>
            <a:off x="1050579" y="2716672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59" name="Flecha: cheurón 58">
              <a:extLst>
                <a:ext uri="{FF2B5EF4-FFF2-40B4-BE49-F238E27FC236}">
                  <a16:creationId xmlns:a16="http://schemas.microsoft.com/office/drawing/2014/main" id="{0071810C-B13A-4D7F-B2DC-2B50657919D2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lecha: cheurón 4">
              <a:extLst>
                <a:ext uri="{FF2B5EF4-FFF2-40B4-BE49-F238E27FC236}">
                  <a16:creationId xmlns:a16="http://schemas.microsoft.com/office/drawing/2014/main" id="{6B55C059-75BE-451A-8730-967ADC7BB53F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2.4 Literature review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8629B85-DBBB-4609-AA7F-3FB9322A3147}"/>
              </a:ext>
            </a:extLst>
          </p:cNvPr>
          <p:cNvGrpSpPr/>
          <p:nvPr/>
        </p:nvGrpSpPr>
        <p:grpSpPr>
          <a:xfrm>
            <a:off x="1050579" y="4583513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62" name="Flecha: cheurón 61">
              <a:extLst>
                <a:ext uri="{FF2B5EF4-FFF2-40B4-BE49-F238E27FC236}">
                  <a16:creationId xmlns:a16="http://schemas.microsoft.com/office/drawing/2014/main" id="{BA078DF5-22BB-459F-B5D3-4DE2FFB97873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lecha: cheurón 4">
              <a:extLst>
                <a:ext uri="{FF2B5EF4-FFF2-40B4-BE49-F238E27FC236}">
                  <a16:creationId xmlns:a16="http://schemas.microsoft.com/office/drawing/2014/main" id="{7B7B883E-3E33-4165-8934-C412A99AFF54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3.4 </a:t>
              </a:r>
              <a:r>
                <a:rPr lang="en-GB" sz="1400" dirty="0">
                  <a:solidFill>
                    <a:sysClr val="window" lastClr="FFFFFF"/>
                  </a:solidFill>
                </a:rPr>
                <a:t>Class diagram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A95A187-385D-45EF-8B2C-921217E289EE}"/>
              </a:ext>
            </a:extLst>
          </p:cNvPr>
          <p:cNvGrpSpPr/>
          <p:nvPr/>
        </p:nvGrpSpPr>
        <p:grpSpPr>
          <a:xfrm>
            <a:off x="1050579" y="3895561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48" name="Flecha: cheurón 47">
              <a:extLst>
                <a:ext uri="{FF2B5EF4-FFF2-40B4-BE49-F238E27FC236}">
                  <a16:creationId xmlns:a16="http://schemas.microsoft.com/office/drawing/2014/main" id="{0A293CCD-DBDF-4B7F-9701-2E315EB0F16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lecha: cheurón 4">
              <a:extLst>
                <a:ext uri="{FF2B5EF4-FFF2-40B4-BE49-F238E27FC236}">
                  <a16:creationId xmlns:a16="http://schemas.microsoft.com/office/drawing/2014/main" id="{BBF80054-2DE9-4F68-8EB0-5B67DD9675F6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3.2 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4669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6F1E3-A72E-41D4-91A9-31178BE5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Conclusion (1/3) – Summary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695538-CD0F-4AA6-8936-0A674D3F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F0B03-885F-4CD4-999D-9626D2254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6"/>
            <a:ext cx="4397385" cy="5400675"/>
          </a:xfrm>
        </p:spPr>
        <p:txBody>
          <a:bodyPr>
            <a:normAutofit/>
          </a:bodyPr>
          <a:lstStyle/>
          <a:p>
            <a:pPr marL="0" indent="0"/>
            <a:r>
              <a:rPr lang="de-DE" b="1" dirty="0"/>
              <a:t>Research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RQ1</a:t>
            </a:r>
            <a:r>
              <a:rPr lang="en-US" dirty="0"/>
              <a:t>: How to obtain EA relevant information from the runtime behavior of cloud based environments?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RQ2</a:t>
            </a:r>
            <a:r>
              <a:rPr lang="en-US" dirty="0"/>
              <a:t>: How to assign the application landscape to business domains?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RQ3</a:t>
            </a:r>
            <a:r>
              <a:rPr lang="en-US" dirty="0"/>
              <a:t>: How to automate the assignment process with an integrated toolchain?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RQ4</a:t>
            </a:r>
            <a:r>
              <a:rPr lang="en-US" dirty="0"/>
              <a:t>: How does a prototype implementation of the automated documentation process of cloud applications look like?</a:t>
            </a:r>
          </a:p>
          <a:p>
            <a:endParaRPr lang="de-D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955798-EB18-4AA2-87B3-121FB4E00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49" y="4796559"/>
            <a:ext cx="3050789" cy="381701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E1D88DC-8D8D-436D-AD3D-CF49C8FFF31D}"/>
              </a:ext>
            </a:extLst>
          </p:cNvPr>
          <p:cNvSpPr/>
          <p:nvPr/>
        </p:nvSpPr>
        <p:spPr bwMode="auto">
          <a:xfrm>
            <a:off x="5832349" y="4752973"/>
            <a:ext cx="2978781" cy="191638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AA96179-B4D3-4B35-A270-DCD9CE2EBAB3}"/>
              </a:ext>
            </a:extLst>
          </p:cNvPr>
          <p:cNvSpPr/>
          <p:nvPr/>
        </p:nvSpPr>
        <p:spPr bwMode="auto">
          <a:xfrm>
            <a:off x="4680221" y="6694480"/>
            <a:ext cx="4608512" cy="93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E76CCBDE-8EA4-46C7-B653-8A5C89C08F3E}"/>
              </a:ext>
            </a:extLst>
          </p:cNvPr>
          <p:cNvSpPr/>
          <p:nvPr/>
        </p:nvSpPr>
        <p:spPr bwMode="auto">
          <a:xfrm>
            <a:off x="4871864" y="1449651"/>
            <a:ext cx="648071" cy="432048"/>
          </a:xfrm>
          <a:prstGeom prst="rightArrow">
            <a:avLst/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C0398B3-E2B0-4EE8-9468-F26CB1C338BA}"/>
              </a:ext>
            </a:extLst>
          </p:cNvPr>
          <p:cNvSpPr/>
          <p:nvPr/>
        </p:nvSpPr>
        <p:spPr>
          <a:xfrm>
            <a:off x="5659979" y="13049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kern="0" dirty="0"/>
              <a:t>Most cloud infrastructures provide runtime information without agents, shadow IT is prevented.</a:t>
            </a:r>
            <a:br>
              <a:rPr lang="de-DE" kern="0" dirty="0"/>
            </a:br>
            <a:r>
              <a:rPr lang="de-DE" kern="0" dirty="0"/>
              <a:t>However installing agents unveil further information like  API requests.  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EF00A043-6799-4C14-8E60-0D1C51628B5C}"/>
              </a:ext>
            </a:extLst>
          </p:cNvPr>
          <p:cNvSpPr/>
          <p:nvPr/>
        </p:nvSpPr>
        <p:spPr bwMode="auto">
          <a:xfrm>
            <a:off x="4871864" y="2571988"/>
            <a:ext cx="648071" cy="432048"/>
          </a:xfrm>
          <a:prstGeom prst="rightArrow">
            <a:avLst/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234467A-1C9D-4B9C-B2FC-4D19BC9A5F3A}"/>
              </a:ext>
            </a:extLst>
          </p:cNvPr>
          <p:cNvSpPr/>
          <p:nvPr/>
        </p:nvSpPr>
        <p:spPr>
          <a:xfrm>
            <a:off x="5659979" y="24907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kern="0" dirty="0"/>
              <a:t>Either add information in config file or integration of PPM tool in Build-Deployment pipeline. </a:t>
            </a:r>
            <a:r>
              <a:rPr lang="de-DE" b="1" kern="0" dirty="0"/>
              <a:t>Assumption:</a:t>
            </a:r>
            <a:r>
              <a:rPr lang="de-DE" kern="0" dirty="0"/>
              <a:t> PPM tool provides domain information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819306C2-C054-4D95-8420-0BB8868B634D}"/>
              </a:ext>
            </a:extLst>
          </p:cNvPr>
          <p:cNvSpPr/>
          <p:nvPr/>
        </p:nvSpPr>
        <p:spPr bwMode="auto">
          <a:xfrm>
            <a:off x="4871864" y="3521258"/>
            <a:ext cx="648071" cy="432048"/>
          </a:xfrm>
          <a:prstGeom prst="rightArrow">
            <a:avLst/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6230C8A-6471-4792-9E40-C6C22984DB90}"/>
              </a:ext>
            </a:extLst>
          </p:cNvPr>
          <p:cNvSpPr/>
          <p:nvPr/>
        </p:nvSpPr>
        <p:spPr>
          <a:xfrm>
            <a:off x="5659979" y="343739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kern="0" dirty="0"/>
              <a:t>Assignment through configuration file or name mapping</a:t>
            </a:r>
          </a:p>
          <a:p>
            <a:r>
              <a:rPr lang="de-DE" b="1" kern="0" dirty="0" err="1"/>
              <a:t>Result</a:t>
            </a:r>
            <a:r>
              <a:rPr lang="de-DE" kern="0" dirty="0"/>
              <a:t>: </a:t>
            </a:r>
            <a:r>
              <a:rPr lang="de-DE" kern="0" dirty="0" err="1"/>
              <a:t>Config</a:t>
            </a:r>
            <a:r>
              <a:rPr lang="de-DE" kern="0" dirty="0"/>
              <a:t> </a:t>
            </a:r>
            <a:r>
              <a:rPr lang="de-DE" kern="0" dirty="0" err="1"/>
              <a:t>file</a:t>
            </a:r>
            <a:r>
              <a:rPr lang="de-DE" kern="0" dirty="0"/>
              <a:t> </a:t>
            </a:r>
            <a:r>
              <a:rPr lang="de-DE" kern="0" dirty="0" err="1"/>
              <a:t>produces</a:t>
            </a:r>
            <a:r>
              <a:rPr lang="de-DE" kern="0" dirty="0"/>
              <a:t> </a:t>
            </a:r>
            <a:r>
              <a:rPr lang="de-DE" kern="0" dirty="0" err="1"/>
              <a:t>further</a:t>
            </a:r>
            <a:r>
              <a:rPr lang="de-DE" kern="0" dirty="0"/>
              <a:t> </a:t>
            </a:r>
            <a:r>
              <a:rPr lang="de-DE" kern="0" dirty="0" err="1"/>
              <a:t>overhead</a:t>
            </a:r>
            <a:r>
              <a:rPr lang="de-DE" kern="0" dirty="0"/>
              <a:t>. Mapping via name is more popular, however name needs to be stable!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DED0A1C6-A4B3-4414-B1EA-6D56C4DC569D}"/>
              </a:ext>
            </a:extLst>
          </p:cNvPr>
          <p:cNvSpPr/>
          <p:nvPr/>
        </p:nvSpPr>
        <p:spPr bwMode="auto">
          <a:xfrm>
            <a:off x="4871864" y="5085184"/>
            <a:ext cx="648071" cy="432048"/>
          </a:xfrm>
          <a:prstGeom prst="rightArrow">
            <a:avLst/>
          </a:prstGeom>
          <a:solidFill>
            <a:srgbClr val="0065BD"/>
          </a:solidFill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604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6F1E3-A72E-41D4-91A9-31178BE5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Conclusion (2/3) – Limitations and key findings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695538-CD0F-4AA6-8936-0A674D3F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26F0B03-885F-4CD4-999D-9626D2254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7"/>
            <a:ext cx="6337629" cy="4464148"/>
          </a:xfrm>
        </p:spPr>
        <p:txBody>
          <a:bodyPr>
            <a:normAutofit/>
          </a:bodyPr>
          <a:lstStyle/>
          <a:p>
            <a:pPr marL="0" indent="0"/>
            <a:r>
              <a:rPr lang="de-DE" b="1" dirty="0"/>
              <a:t>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Web-browser does not support ECMAScript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Database component was not supported (MongoDB and ElasticSearch6)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Server component adaptation for MySQL database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 fully EA cloud discovery possible due to access rights</a:t>
            </a:r>
            <a:endParaRPr lang="de-DE" b="1" dirty="0"/>
          </a:p>
          <a:p>
            <a:pPr marL="0" indent="0"/>
            <a:endParaRPr lang="de-DE" b="1" dirty="0"/>
          </a:p>
          <a:p>
            <a:pPr marL="0" indent="0"/>
            <a:r>
              <a:rPr lang="de-DE" b="1" dirty="0"/>
              <a:t>Key 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Several possibilites to (semi-)automate the EAD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IT Governance is needed to enable automated EAD (project structure definition, toolchain definition, etc.)</a:t>
            </a:r>
          </a:p>
          <a:p>
            <a:pPr marL="0" indent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0F2A8F9-4C06-4EA2-B559-91C52E225A66}"/>
              </a:ext>
            </a:extLst>
          </p:cNvPr>
          <p:cNvSpPr/>
          <p:nvPr/>
        </p:nvSpPr>
        <p:spPr bwMode="auto">
          <a:xfrm>
            <a:off x="12068992" y="4221088"/>
            <a:ext cx="1193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73A30D-1E47-4A4C-93EA-AF302C02761C}"/>
              </a:ext>
            </a:extLst>
          </p:cNvPr>
          <p:cNvSpPr/>
          <p:nvPr/>
        </p:nvSpPr>
        <p:spPr bwMode="auto">
          <a:xfrm>
            <a:off x="11352584" y="4113076"/>
            <a:ext cx="172667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757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0674B-60EB-4840-A652-0ABFF2DC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Conclusion (3/3) – Outlook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C4E6F7-1B1C-4125-A772-1205128D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6"/>
            <a:ext cx="5329518" cy="5400675"/>
          </a:xfrm>
        </p:spPr>
        <p:txBody>
          <a:bodyPr/>
          <a:lstStyle/>
          <a:p>
            <a:pPr marL="0" indent="0"/>
            <a:r>
              <a:rPr lang="de-DE" b="1" dirty="0"/>
              <a:t>Outlook: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Integration of a Continuous Inspection Tool (Sonarqube)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Integration of other cloud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b="1" dirty="0"/>
              <a:t>Future Use Cases: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Cloud readiness </a:t>
            </a:r>
            <a:r>
              <a:rPr lang="de-DE" dirty="0"/>
              <a:t>verfication though a complete implementation of 12 factor app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Elasticity</a:t>
            </a:r>
            <a:r>
              <a:rPr lang="de-DE" dirty="0"/>
              <a:t> evaluation through a complete implementation of resilience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Data privacy compliance </a:t>
            </a:r>
            <a:r>
              <a:rPr lang="de-DE" dirty="0"/>
              <a:t>(GDPR compliance): analysis of stored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Business Impact Analysis (BIA) </a:t>
            </a:r>
            <a:r>
              <a:rPr lang="en-US" dirty="0"/>
              <a:t>of applications via mapping of </a:t>
            </a:r>
            <a:r>
              <a:rPr lang="en-US" b="1" dirty="0"/>
              <a:t>Business Process </a:t>
            </a:r>
            <a:r>
              <a:rPr lang="en-US" dirty="0"/>
              <a:t>and </a:t>
            </a:r>
            <a:r>
              <a:rPr lang="en-US" b="1" dirty="0"/>
              <a:t>Business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FD4761-2ACD-4122-A2E6-943AB3FA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3A7A26-D2E8-4D8F-B7AB-7536B955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012" y="1916832"/>
            <a:ext cx="5175032" cy="33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665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F52A8-06A1-463E-A1FF-49AEC10D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 (1/2)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DA0FF-0B95-45F2-AD26-0E7EE30A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[1] </a:t>
            </a:r>
            <a:r>
              <a:rPr lang="en-US" dirty="0"/>
              <a:t>M. Hauder, F. </a:t>
            </a:r>
            <a:r>
              <a:rPr lang="en-US" dirty="0" err="1"/>
              <a:t>Matthes</a:t>
            </a:r>
            <a:r>
              <a:rPr lang="en-US" dirty="0"/>
              <a:t>, and S. Roth. “Challenges for automated enterprise </a:t>
            </a:r>
            <a:r>
              <a:rPr lang="en-US" dirty="0" err="1"/>
              <a:t>archi-tecture</a:t>
            </a:r>
            <a:r>
              <a:rPr lang="en-US" dirty="0"/>
              <a:t> documentation.” In: Lecture Notes in Business Information Processing 131 LNBIP (2012), pp. 21–39. ISSN: 18651348. DOI: 10.1007/978-3-642-34163-2_2.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[2] </a:t>
            </a:r>
            <a:r>
              <a:rPr lang="en-US" dirty="0"/>
              <a:t>M. </a:t>
            </a:r>
            <a:r>
              <a:rPr lang="en-US" dirty="0" err="1"/>
              <a:t>Farwick</a:t>
            </a:r>
            <a:r>
              <a:rPr lang="en-US" dirty="0"/>
              <a:t>, R. </a:t>
            </a:r>
            <a:r>
              <a:rPr lang="en-US" dirty="0" err="1"/>
              <a:t>Breu</a:t>
            </a:r>
            <a:r>
              <a:rPr lang="en-US" dirty="0"/>
              <a:t>, M. Hauder, S. Roth, and F. </a:t>
            </a:r>
            <a:r>
              <a:rPr lang="en-US" dirty="0" err="1"/>
              <a:t>Matthes</a:t>
            </a:r>
            <a:r>
              <a:rPr lang="en-US" dirty="0"/>
              <a:t>. “Enterprise architecture documentation: Empirical analysis of information sources for automation.” In: Proceedings of the Annual Hawaii International Conference on System Sciences(2013), pp. 3868–3877. </a:t>
            </a:r>
            <a:r>
              <a:rPr lang="de-DE" dirty="0"/>
              <a:t>ISSN: 15301605. DOI: 10.1109/HICSS.2013.200.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[3] </a:t>
            </a:r>
            <a:r>
              <a:rPr lang="en-US" dirty="0"/>
              <a:t>S. Roth, M. Hauder, M. </a:t>
            </a:r>
            <a:r>
              <a:rPr lang="en-US" dirty="0" err="1"/>
              <a:t>Farwick</a:t>
            </a:r>
            <a:r>
              <a:rPr lang="en-US" dirty="0"/>
              <a:t>, R. </a:t>
            </a:r>
            <a:r>
              <a:rPr lang="en-US" dirty="0" err="1"/>
              <a:t>Breu</a:t>
            </a:r>
            <a:r>
              <a:rPr lang="en-US" dirty="0"/>
              <a:t>, and F. </a:t>
            </a:r>
            <a:r>
              <a:rPr lang="en-US" dirty="0" err="1"/>
              <a:t>Matthes</a:t>
            </a:r>
            <a:r>
              <a:rPr lang="en-US" dirty="0"/>
              <a:t>. “Enterprise architecture documentation:  Current  practices  and  future  directions.”  In:Wi2013  (2013),pp. 912–925. ISSN: 00219673. DOI:10.1148/rg.327125019.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[4] M. Farwick, B. Agreiter, R. Breu, M. Häring, K. Voges, and I. Hanschke. “Towards living landscape models: Automated integration of infrastructure cloud in En-terprise Architecture Management.” In:Proceedings - 2010 IEEE 3rd InternationalConference on Cloud Computing, CLOUD 2010(2010), pp. 35–42. ISSN: 2159-6182. DOI:10.1109/CLOUD.2010.20.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[5] M. Buschle, S. Grunow, F. Matthes, M. Ekstedt, and S. Roth. Automating Enterprise Architecture Documentation using an Enterprise Service Bus Americas Conference onInformation  Systems  Automating  Enterprise  Architecture  Documentation  using  anEnterprise Service Bus. Tech. rep. 1. 2012.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[6] H. Holm, M. Buschle, R. Lagerström, and M. Ekstedt. “Automatic data collection for enterprise architecture models.” In:Software and Systems Modeling13.2 (2014),pp. 825–841.issn: 16191374.doi:10.1007/s10270-012-0252-1.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FB5620-CCA4-4085-861E-187150F7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2074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0F8D9-AFC1-4000-8D6D-4A775B90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 (2/2)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4BD7FC-2739-4E77-A28E-85CA0F077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[7] M. Välja, R. Lagerström, M. Ekstedt, and M. Korman. “A requirements based approach for automating enterprise IT architecture modeling using multiple datasources.” In:Proceedings of the 2015 IEEE 19th International Enterprise DistributedObject Computing Conference Workshops and Demonstrations, EDOCW 2015(2015),pp. 79–87. ISSN: 2325-6583. DOI:10.1109/EDOCW.2015.33.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[8] M. Farwick, C. M. Schweda, R. Breu, and I. Hanschke. “A situational methodfor semi-automated enterprise architecture documentation (SoSyM abstract).”In:2015  ACM/IEEE  18th  International  Conference  on  Model  Driven  EngineeringLanguages and Systems, MODELS 2015 - Proceedings(2015), p. 448. ISSN: 16191374. DOI:10.1109/MODELS.2015.7338278.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[9] P. Johnson, M. Ekstedt, and R. Lagerstrom. “Automatic Probabilistic Enterprise IT Architecture Modeling: A Dynamic Bayesian Networks Approach.” In:Proceedings- IEEE International Enterprise Distributed Object Computing Workshop, EDOCW2016-Septe (2016), pp. 122–129. ISSN: 15417719. DOI:10.1109/EDOCW.2016.7584351.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[10] J. Landthaler, Ö. Uluda  ̆g, G. Bondel, A. Elnaggar, S. Nair, and F. Matthes. “Amachine  learning  based  approach  to  application  landscape  documentation.”In:Lecture Notes in Business Information Processing335  (2018),  pp. 71–85. ISSN:18651348. DOI:10.1007/978-3-030-02302-7_5.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[11] J. Bogner and A. Zimmermann. “Towards Integrating Microservices with Adapt-able Enterprise Architecture.” In:Proceedings - IEEE International Enterprise Dis-tributed Object Computing Workshop, EDOCW2016-Septe (2016), pp. 158–163. ISSN:15417719. DOI:10.1109/EDOCW.2016.7584392.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B6DF2B-0B9F-4E3B-BADC-75E13D34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71214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984D3-F841-4D01-AD10-90B0A0D6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1523130" cy="2043555"/>
          </a:xfrm>
        </p:spPr>
        <p:txBody>
          <a:bodyPr/>
          <a:lstStyle/>
          <a:p>
            <a:pPr algn="ctr"/>
            <a:r>
              <a:rPr lang="en-GB" dirty="0"/>
              <a:t>Thank you for your attention!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331B8A-7CFC-4613-B7F2-4704CEE3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2276872"/>
            <a:ext cx="11523133" cy="4104879"/>
          </a:xfrm>
        </p:spPr>
        <p:txBody>
          <a:bodyPr/>
          <a:lstStyle/>
          <a:p>
            <a:pPr algn="ctr"/>
            <a:r>
              <a:rPr lang="en-GB" dirty="0"/>
              <a:t>Do you have any questions?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A64F32-ECF1-496D-902E-B64EB302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40411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94255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BDA9C-F290-46E5-905C-4DB5E264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Component diagram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437EE4-8955-47E0-B5A2-748E6A60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83A006-32EC-4190-A75B-569457495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52" y="2483637"/>
            <a:ext cx="7843895" cy="18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25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B7D38-6708-4BDC-912B-F9377D56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 component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9876C4-93A6-443B-80BA-FBC87938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324744-2413-471C-8DBF-06E1CB7DF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40" y="0"/>
            <a:ext cx="8459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962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>
            <a:extLst>
              <a:ext uri="{FF2B5EF4-FFF2-40B4-BE49-F238E27FC236}">
                <a16:creationId xmlns:a16="http://schemas.microsoft.com/office/drawing/2014/main" id="{AF842447-7371-4BBD-9E65-AC376972B7A7}"/>
              </a:ext>
            </a:extLst>
          </p:cNvPr>
          <p:cNvSpPr/>
          <p:nvPr/>
        </p:nvSpPr>
        <p:spPr bwMode="auto">
          <a:xfrm>
            <a:off x="1852643" y="1997878"/>
            <a:ext cx="274921" cy="26551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EDFDBFD5-5524-4941-8EBB-C614E3934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35" y="1268167"/>
            <a:ext cx="3050789" cy="381701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32C319-EFA6-4C5A-8400-A4C288E5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Motivation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A2F72A-210D-4FCC-A13E-860081CF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Cloud 14">
            <a:extLst>
              <a:ext uri="{FF2B5EF4-FFF2-40B4-BE49-F238E27FC236}">
                <a16:creationId xmlns:a16="http://schemas.microsoft.com/office/drawing/2014/main" id="{F21C3236-1A41-4BAA-B80B-2BAB5654A645}"/>
              </a:ext>
            </a:extLst>
          </p:cNvPr>
          <p:cNvSpPr/>
          <p:nvPr/>
        </p:nvSpPr>
        <p:spPr bwMode="auto">
          <a:xfrm>
            <a:off x="551384" y="1384157"/>
            <a:ext cx="3744416" cy="1684803"/>
          </a:xfrm>
          <a:prstGeom prst="cloud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" name="Imagen 108">
            <a:extLst>
              <a:ext uri="{FF2B5EF4-FFF2-40B4-BE49-F238E27FC236}">
                <a16:creationId xmlns:a16="http://schemas.microsoft.com/office/drawing/2014/main" id="{9E777C0D-2CE9-4987-941A-34E92D560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10" y="1168133"/>
            <a:ext cx="390060" cy="390060"/>
          </a:xfrm>
          <a:prstGeom prst="rect">
            <a:avLst/>
          </a:prstGeom>
        </p:spPr>
      </p:pic>
      <p:pic>
        <p:nvPicPr>
          <p:cNvPr id="7" name="Imagen 108">
            <a:extLst>
              <a:ext uri="{FF2B5EF4-FFF2-40B4-BE49-F238E27FC236}">
                <a16:creationId xmlns:a16="http://schemas.microsoft.com/office/drawing/2014/main" id="{8286DE32-EF64-4EA3-AADF-74C696F7F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01" y="1168133"/>
            <a:ext cx="390060" cy="390060"/>
          </a:xfrm>
          <a:prstGeom prst="rect">
            <a:avLst/>
          </a:prstGeom>
        </p:spPr>
      </p:pic>
      <p:pic>
        <p:nvPicPr>
          <p:cNvPr id="8" name="Imagen 108">
            <a:extLst>
              <a:ext uri="{FF2B5EF4-FFF2-40B4-BE49-F238E27FC236}">
                <a16:creationId xmlns:a16="http://schemas.microsoft.com/office/drawing/2014/main" id="{72D1B0C2-4337-4763-9EC3-018D5A206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62" y="1168133"/>
            <a:ext cx="390060" cy="390060"/>
          </a:xfrm>
          <a:prstGeom prst="rect">
            <a:avLst/>
          </a:prstGeom>
        </p:spPr>
      </p:pic>
      <p:sp>
        <p:nvSpPr>
          <p:cNvPr id="9" name="Isosceles Triangle 86">
            <a:extLst>
              <a:ext uri="{FF2B5EF4-FFF2-40B4-BE49-F238E27FC236}">
                <a16:creationId xmlns:a16="http://schemas.microsoft.com/office/drawing/2014/main" id="{B4746DB1-0EF6-4E72-B95E-B5B9E0CD4241}"/>
              </a:ext>
            </a:extLst>
          </p:cNvPr>
          <p:cNvSpPr/>
          <p:nvPr/>
        </p:nvSpPr>
        <p:spPr bwMode="auto">
          <a:xfrm>
            <a:off x="1222520" y="1964607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0" name="Straight Arrow Connector 94">
            <a:extLst>
              <a:ext uri="{FF2B5EF4-FFF2-40B4-BE49-F238E27FC236}">
                <a16:creationId xmlns:a16="http://schemas.microsoft.com/office/drawing/2014/main" id="{45AB2E42-26B5-406B-BCC6-9E4FE1F88C9C}"/>
              </a:ext>
            </a:extLst>
          </p:cNvPr>
          <p:cNvCxnSpPr>
            <a:stCxn id="8" idx="2"/>
            <a:endCxn id="9" idx="0"/>
          </p:cNvCxnSpPr>
          <p:nvPr/>
        </p:nvCxnSpPr>
        <p:spPr bwMode="auto">
          <a:xfrm>
            <a:off x="1364392" y="1558193"/>
            <a:ext cx="39260" cy="406414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95">
            <a:extLst>
              <a:ext uri="{FF2B5EF4-FFF2-40B4-BE49-F238E27FC236}">
                <a16:creationId xmlns:a16="http://schemas.microsoft.com/office/drawing/2014/main" id="{46ACDA2E-1983-45E2-9FA9-16061EA182D0}"/>
              </a:ext>
            </a:extLst>
          </p:cNvPr>
          <p:cNvCxnSpPr>
            <a:stCxn id="34" idx="2"/>
          </p:cNvCxnSpPr>
          <p:nvPr/>
        </p:nvCxnSpPr>
        <p:spPr bwMode="auto">
          <a:xfrm>
            <a:off x="2153282" y="1558193"/>
            <a:ext cx="0" cy="44455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98">
            <a:extLst>
              <a:ext uri="{FF2B5EF4-FFF2-40B4-BE49-F238E27FC236}">
                <a16:creationId xmlns:a16="http://schemas.microsoft.com/office/drawing/2014/main" id="{AA757A15-F9D5-450F-87FD-08CF1171ED77}"/>
              </a:ext>
            </a:extLst>
          </p:cNvPr>
          <p:cNvCxnSpPr>
            <a:stCxn id="7" idx="2"/>
          </p:cNvCxnSpPr>
          <p:nvPr/>
        </p:nvCxnSpPr>
        <p:spPr bwMode="auto">
          <a:xfrm>
            <a:off x="2879231" y="1558193"/>
            <a:ext cx="21320" cy="39241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00">
            <a:extLst>
              <a:ext uri="{FF2B5EF4-FFF2-40B4-BE49-F238E27FC236}">
                <a16:creationId xmlns:a16="http://schemas.microsoft.com/office/drawing/2014/main" id="{4598D6AD-9141-477F-B39A-C693F6D9EEEB}"/>
              </a:ext>
            </a:extLst>
          </p:cNvPr>
          <p:cNvCxnSpPr>
            <a:stCxn id="6" idx="2"/>
          </p:cNvCxnSpPr>
          <p:nvPr/>
        </p:nvCxnSpPr>
        <p:spPr bwMode="auto">
          <a:xfrm flipH="1">
            <a:off x="3361271" y="1558193"/>
            <a:ext cx="235369" cy="39241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03">
            <a:extLst>
              <a:ext uri="{FF2B5EF4-FFF2-40B4-BE49-F238E27FC236}">
                <a16:creationId xmlns:a16="http://schemas.microsoft.com/office/drawing/2014/main" id="{43E0CB5E-93D2-4111-9DE1-BC27AE247AC1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413826" y="2128860"/>
            <a:ext cx="671535" cy="313552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06">
            <a:extLst>
              <a:ext uri="{FF2B5EF4-FFF2-40B4-BE49-F238E27FC236}">
                <a16:creationId xmlns:a16="http://schemas.microsoft.com/office/drawing/2014/main" id="{8363C5EA-87C5-443B-A926-09EA3A015BF1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1318344" y="2225981"/>
            <a:ext cx="602792" cy="248758"/>
          </a:xfrm>
          <a:prstGeom prst="curvedConnector4">
            <a:avLst>
              <a:gd name="adj1" fmla="val 34976"/>
              <a:gd name="adj2" fmla="val 191897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33">
            <a:extLst>
              <a:ext uri="{FF2B5EF4-FFF2-40B4-BE49-F238E27FC236}">
                <a16:creationId xmlns:a16="http://schemas.microsoft.com/office/drawing/2014/main" id="{1FA380C1-C27F-482F-838B-33F75A333E4F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005243" y="2168230"/>
            <a:ext cx="227451" cy="274183"/>
          </a:xfrm>
          <a:prstGeom prst="curvedConnector2">
            <a:avLst/>
          </a:pr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134">
            <a:extLst>
              <a:ext uri="{FF2B5EF4-FFF2-40B4-BE49-F238E27FC236}">
                <a16:creationId xmlns:a16="http://schemas.microsoft.com/office/drawing/2014/main" id="{C12817C2-FD72-45A3-B973-697DA6EBFF63}"/>
              </a:ext>
            </a:extLst>
          </p:cNvPr>
          <p:cNvCxnSpPr>
            <a:cxnSpLocks/>
            <a:stCxn id="27" idx="5"/>
          </p:cNvCxnSpPr>
          <p:nvPr/>
        </p:nvCxnSpPr>
        <p:spPr bwMode="auto">
          <a:xfrm flipH="1">
            <a:off x="1408910" y="1991527"/>
            <a:ext cx="1861795" cy="367473"/>
          </a:xfrm>
          <a:prstGeom prst="curvedConnector3">
            <a:avLst>
              <a:gd name="adj1" fmla="val -17143"/>
            </a:avLst>
          </a:pr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63">
            <a:extLst>
              <a:ext uri="{FF2B5EF4-FFF2-40B4-BE49-F238E27FC236}">
                <a16:creationId xmlns:a16="http://schemas.microsoft.com/office/drawing/2014/main" id="{2FDEB3BA-9849-4EC6-A91C-F3307C3C2894}"/>
              </a:ext>
            </a:extLst>
          </p:cNvPr>
          <p:cNvCxnSpPr>
            <a:stCxn id="9" idx="1"/>
          </p:cNvCxnSpPr>
          <p:nvPr/>
        </p:nvCxnSpPr>
        <p:spPr bwMode="auto">
          <a:xfrm rot="10800000" flipH="1" flipV="1">
            <a:off x="1313086" y="2080346"/>
            <a:ext cx="1136240" cy="23638"/>
          </a:xfrm>
          <a:prstGeom prst="curvedConnector5">
            <a:avLst>
              <a:gd name="adj1" fmla="val -20119"/>
              <a:gd name="adj2" fmla="val -1456718"/>
              <a:gd name="adj3" fmla="val 69927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64">
            <a:extLst>
              <a:ext uri="{FF2B5EF4-FFF2-40B4-BE49-F238E27FC236}">
                <a16:creationId xmlns:a16="http://schemas.microsoft.com/office/drawing/2014/main" id="{67DD56EE-2925-4F14-8329-66C0B932084B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 flipV="1">
            <a:off x="2220678" y="1168133"/>
            <a:ext cx="1375962" cy="118948"/>
          </a:xfrm>
          <a:prstGeom prst="curvedConnector4">
            <a:avLst>
              <a:gd name="adj1" fmla="val 42913"/>
              <a:gd name="adj2" fmla="val 292185"/>
            </a:avLst>
          </a:pr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73">
            <a:extLst>
              <a:ext uri="{FF2B5EF4-FFF2-40B4-BE49-F238E27FC236}">
                <a16:creationId xmlns:a16="http://schemas.microsoft.com/office/drawing/2014/main" id="{7B26788B-2110-4270-9B83-42C974F79C2A}"/>
              </a:ext>
            </a:extLst>
          </p:cNvPr>
          <p:cNvCxnSpPr/>
          <p:nvPr/>
        </p:nvCxnSpPr>
        <p:spPr bwMode="auto">
          <a:xfrm rot="10800000" flipH="1">
            <a:off x="1931604" y="2002751"/>
            <a:ext cx="1260141" cy="240509"/>
          </a:xfrm>
          <a:prstGeom prst="curvedConnector4">
            <a:avLst>
              <a:gd name="adj1" fmla="val -28998"/>
              <a:gd name="adj2" fmla="val 195048"/>
            </a:avLst>
          </a:prstGeom>
          <a:ln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176">
            <a:extLst>
              <a:ext uri="{FF2B5EF4-FFF2-40B4-BE49-F238E27FC236}">
                <a16:creationId xmlns:a16="http://schemas.microsoft.com/office/drawing/2014/main" id="{32DC2A91-836A-49E0-AD40-FEA3216D7E77}"/>
              </a:ext>
            </a:extLst>
          </p:cNvPr>
          <p:cNvCxnSpPr>
            <a:cxnSpLocks/>
            <a:stCxn id="8" idx="3"/>
            <a:endCxn id="34" idx="0"/>
          </p:cNvCxnSpPr>
          <p:nvPr/>
        </p:nvCxnSpPr>
        <p:spPr bwMode="auto">
          <a:xfrm flipV="1">
            <a:off x="1559422" y="1168133"/>
            <a:ext cx="593860" cy="195030"/>
          </a:xfrm>
          <a:prstGeom prst="curvedConnector4">
            <a:avLst>
              <a:gd name="adj1" fmla="val 33579"/>
              <a:gd name="adj2" fmla="val 217213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178">
            <a:extLst>
              <a:ext uri="{FF2B5EF4-FFF2-40B4-BE49-F238E27FC236}">
                <a16:creationId xmlns:a16="http://schemas.microsoft.com/office/drawing/2014/main" id="{77FE6C97-D704-48E1-8D4E-287C4C6B3C17}"/>
              </a:ext>
            </a:extLst>
          </p:cNvPr>
          <p:cNvCxnSpPr>
            <a:stCxn id="34" idx="2"/>
            <a:endCxn id="8" idx="2"/>
          </p:cNvCxnSpPr>
          <p:nvPr/>
        </p:nvCxnSpPr>
        <p:spPr bwMode="auto">
          <a:xfrm rot="5400000">
            <a:off x="1758837" y="1163748"/>
            <a:ext cx="12700" cy="788890"/>
          </a:xfrm>
          <a:prstGeom prst="curvedConnector3">
            <a:avLst>
              <a:gd name="adj1" fmla="val 1800000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179">
            <a:extLst>
              <a:ext uri="{FF2B5EF4-FFF2-40B4-BE49-F238E27FC236}">
                <a16:creationId xmlns:a16="http://schemas.microsoft.com/office/drawing/2014/main" id="{8141788E-F022-465E-9572-3EF0FBF645B1}"/>
              </a:ext>
            </a:extLst>
          </p:cNvPr>
          <p:cNvCxnSpPr>
            <a:stCxn id="6" idx="2"/>
            <a:endCxn id="7" idx="2"/>
          </p:cNvCxnSpPr>
          <p:nvPr/>
        </p:nvCxnSpPr>
        <p:spPr bwMode="auto">
          <a:xfrm rot="5400000">
            <a:off x="3237936" y="1199489"/>
            <a:ext cx="12700" cy="717409"/>
          </a:xfrm>
          <a:prstGeom prst="curvedConnector3">
            <a:avLst>
              <a:gd name="adj1" fmla="val 1800000"/>
            </a:avLst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180">
            <a:extLst>
              <a:ext uri="{FF2B5EF4-FFF2-40B4-BE49-F238E27FC236}">
                <a16:creationId xmlns:a16="http://schemas.microsoft.com/office/drawing/2014/main" id="{5FFA0654-9C6F-4C16-B150-00DC2C4983A7}"/>
              </a:ext>
            </a:extLst>
          </p:cNvPr>
          <p:cNvSpPr txBox="1"/>
          <p:nvPr/>
        </p:nvSpPr>
        <p:spPr>
          <a:xfrm>
            <a:off x="1054517" y="870809"/>
            <a:ext cx="29658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74FB0"/>
                </a:solidFill>
                <a:latin typeface="Arial" pitchFamily="34" charset="0"/>
              </a:rPr>
              <a:t>???      ???     ???     ???</a:t>
            </a:r>
          </a:p>
        </p:txBody>
      </p:sp>
      <p:sp>
        <p:nvSpPr>
          <p:cNvPr id="26" name="Isosceles Triangle 62">
            <a:extLst>
              <a:ext uri="{FF2B5EF4-FFF2-40B4-BE49-F238E27FC236}">
                <a16:creationId xmlns:a16="http://schemas.microsoft.com/office/drawing/2014/main" id="{064C8624-7B16-438C-80B7-C676C2290CF7}"/>
              </a:ext>
            </a:extLst>
          </p:cNvPr>
          <p:cNvSpPr/>
          <p:nvPr/>
        </p:nvSpPr>
        <p:spPr bwMode="auto">
          <a:xfrm>
            <a:off x="2357155" y="1949232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Isosceles Triangle 67">
            <a:extLst>
              <a:ext uri="{FF2B5EF4-FFF2-40B4-BE49-F238E27FC236}">
                <a16:creationId xmlns:a16="http://schemas.microsoft.com/office/drawing/2014/main" id="{7594011B-D13F-4116-859A-6492F0178B67}"/>
              </a:ext>
            </a:extLst>
          </p:cNvPr>
          <p:cNvSpPr/>
          <p:nvPr/>
        </p:nvSpPr>
        <p:spPr bwMode="auto">
          <a:xfrm>
            <a:off x="2999007" y="1875788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" name="Isosceles Triangle 69">
            <a:extLst>
              <a:ext uri="{FF2B5EF4-FFF2-40B4-BE49-F238E27FC236}">
                <a16:creationId xmlns:a16="http://schemas.microsoft.com/office/drawing/2014/main" id="{C5294503-B3EF-4C47-97F2-761FBB169E93}"/>
              </a:ext>
            </a:extLst>
          </p:cNvPr>
          <p:cNvSpPr/>
          <p:nvPr/>
        </p:nvSpPr>
        <p:spPr bwMode="auto">
          <a:xfrm>
            <a:off x="2703579" y="2053711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Isosceles Triangle 71">
            <a:extLst>
              <a:ext uri="{FF2B5EF4-FFF2-40B4-BE49-F238E27FC236}">
                <a16:creationId xmlns:a16="http://schemas.microsoft.com/office/drawing/2014/main" id="{1A837022-911E-44AF-B5AC-2F7F4B0D025C}"/>
              </a:ext>
            </a:extLst>
          </p:cNvPr>
          <p:cNvSpPr/>
          <p:nvPr/>
        </p:nvSpPr>
        <p:spPr bwMode="auto">
          <a:xfrm>
            <a:off x="3433393" y="1852946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2" name="Isosceles Triangle 72">
            <a:extLst>
              <a:ext uri="{FF2B5EF4-FFF2-40B4-BE49-F238E27FC236}">
                <a16:creationId xmlns:a16="http://schemas.microsoft.com/office/drawing/2014/main" id="{DE7C89CD-6A81-4863-8E1D-A3F8AF58F3F2}"/>
              </a:ext>
            </a:extLst>
          </p:cNvPr>
          <p:cNvSpPr/>
          <p:nvPr/>
        </p:nvSpPr>
        <p:spPr bwMode="auto">
          <a:xfrm>
            <a:off x="1666539" y="2379120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4" name="Imagen 108">
            <a:extLst>
              <a:ext uri="{FF2B5EF4-FFF2-40B4-BE49-F238E27FC236}">
                <a16:creationId xmlns:a16="http://schemas.microsoft.com/office/drawing/2014/main" id="{95E2C4C0-1DAF-4050-A3AD-AB0B77AA3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52" y="1168133"/>
            <a:ext cx="390060" cy="390060"/>
          </a:xfrm>
          <a:prstGeom prst="rect">
            <a:avLst/>
          </a:prstGeom>
        </p:spPr>
      </p:pic>
      <p:sp>
        <p:nvSpPr>
          <p:cNvPr id="37" name="Isosceles Triangle 73">
            <a:extLst>
              <a:ext uri="{FF2B5EF4-FFF2-40B4-BE49-F238E27FC236}">
                <a16:creationId xmlns:a16="http://schemas.microsoft.com/office/drawing/2014/main" id="{E264218B-110A-431E-BA8C-7B67628ECDB9}"/>
              </a:ext>
            </a:extLst>
          </p:cNvPr>
          <p:cNvSpPr/>
          <p:nvPr/>
        </p:nvSpPr>
        <p:spPr bwMode="auto">
          <a:xfrm>
            <a:off x="2449237" y="2481833"/>
            <a:ext cx="362264" cy="231478"/>
          </a:xfrm>
          <a:prstGeom prst="triangle">
            <a:avLst/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318DC4E-C815-4B9A-A474-8321291CB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3212977"/>
            <a:ext cx="7129718" cy="3168351"/>
          </a:xfrm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Arial" pitchFamily="34" charset="0"/>
              </a:rPr>
              <a:t>Trend to large amount of microservices</a:t>
            </a:r>
            <a:endParaRPr lang="en-GB" dirty="0">
              <a:latin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</a:rPr>
              <a:t>Shift to </a:t>
            </a:r>
            <a:r>
              <a:rPr lang="en-GB" b="1" dirty="0">
                <a:latin typeface="Arial" pitchFamily="34" charset="0"/>
              </a:rPr>
              <a:t>Agile Development </a:t>
            </a:r>
            <a:r>
              <a:rPr lang="en-GB" dirty="0"/>
              <a:t>and </a:t>
            </a:r>
            <a:r>
              <a:rPr lang="en-GB" b="1" dirty="0"/>
              <a:t>Continuous Delivery (CD) 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Cloud environments and monitoring tools provide architecture information</a:t>
            </a:r>
            <a:endParaRPr lang="en-GB" dirty="0"/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="1" dirty="0">
              <a:latin typeface="Arial" pitchFamily="34" charset="0"/>
            </a:endParaRPr>
          </a:p>
          <a:p>
            <a:pPr marL="0" indent="0" eaLnBrk="0" hangingPunct="0">
              <a:lnSpc>
                <a:spcPct val="150000"/>
              </a:lnSpc>
            </a:pPr>
            <a:endParaRPr lang="en-GB" sz="1200" b="1" dirty="0">
              <a:latin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</a:pPr>
            <a:endParaRPr lang="en-GB" sz="1200" b="1" dirty="0"/>
          </a:p>
        </p:txBody>
      </p:sp>
      <p:graphicFrame>
        <p:nvGraphicFramePr>
          <p:cNvPr id="43" name="Diagrama 42">
            <a:extLst>
              <a:ext uri="{FF2B5EF4-FFF2-40B4-BE49-F238E27FC236}">
                <a16:creationId xmlns:a16="http://schemas.microsoft.com/office/drawing/2014/main" id="{8A7E3BDA-EEE7-452F-8517-7A6ED3865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407764"/>
              </p:ext>
            </p:extLst>
          </p:nvPr>
        </p:nvGraphicFramePr>
        <p:xfrm>
          <a:off x="4295800" y="-549507"/>
          <a:ext cx="42224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6" name="Rectángulo 4">
            <a:extLst>
              <a:ext uri="{FF2B5EF4-FFF2-40B4-BE49-F238E27FC236}">
                <a16:creationId xmlns:a16="http://schemas.microsoft.com/office/drawing/2014/main" id="{B5487289-6E80-4648-A45A-3D5067928915}"/>
              </a:ext>
            </a:extLst>
          </p:cNvPr>
          <p:cNvSpPr/>
          <p:nvPr/>
        </p:nvSpPr>
        <p:spPr bwMode="auto">
          <a:xfrm>
            <a:off x="334434" y="5588174"/>
            <a:ext cx="11451121" cy="721146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1"/>
                </a:solidFill>
                <a:cs typeface="Arial" pitchFamily="34" charset="0"/>
              </a:rPr>
              <a:t>How can architecture documentation and assessment be integrated in the software development process?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7B9022FB-8124-4E9D-B109-ABCC455AD757}"/>
              </a:ext>
            </a:extLst>
          </p:cNvPr>
          <p:cNvSpPr/>
          <p:nvPr/>
        </p:nvSpPr>
        <p:spPr bwMode="auto">
          <a:xfrm>
            <a:off x="8661835" y="1268167"/>
            <a:ext cx="2978781" cy="381701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88CF536-7B87-48C8-9831-01FBF7972717}"/>
              </a:ext>
            </a:extLst>
          </p:cNvPr>
          <p:cNvSpPr/>
          <p:nvPr/>
        </p:nvSpPr>
        <p:spPr bwMode="auto">
          <a:xfrm>
            <a:off x="3126689" y="2383938"/>
            <a:ext cx="274921" cy="26551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Diagrama de flujo: preparación 48">
            <a:extLst>
              <a:ext uri="{FF2B5EF4-FFF2-40B4-BE49-F238E27FC236}">
                <a16:creationId xmlns:a16="http://schemas.microsoft.com/office/drawing/2014/main" id="{9F6797BF-E60A-47C8-BCD5-A25D021B7016}"/>
              </a:ext>
            </a:extLst>
          </p:cNvPr>
          <p:cNvSpPr/>
          <p:nvPr/>
        </p:nvSpPr>
        <p:spPr bwMode="auto">
          <a:xfrm>
            <a:off x="1165154" y="2254531"/>
            <a:ext cx="337681" cy="240328"/>
          </a:xfrm>
          <a:prstGeom prst="flowChartPreparation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1" name="Diagrama de flujo: preparación 50">
            <a:extLst>
              <a:ext uri="{FF2B5EF4-FFF2-40B4-BE49-F238E27FC236}">
                <a16:creationId xmlns:a16="http://schemas.microsoft.com/office/drawing/2014/main" id="{441D984A-403B-4378-AFE5-4AD72A971F5F}"/>
              </a:ext>
            </a:extLst>
          </p:cNvPr>
          <p:cNvSpPr/>
          <p:nvPr/>
        </p:nvSpPr>
        <p:spPr bwMode="auto">
          <a:xfrm>
            <a:off x="2192148" y="2321304"/>
            <a:ext cx="337681" cy="240328"/>
          </a:xfrm>
          <a:prstGeom prst="flowChartPreparation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F2B6DB8-4E76-4791-89DC-6A041556914E}"/>
              </a:ext>
            </a:extLst>
          </p:cNvPr>
          <p:cNvSpPr txBox="1"/>
          <p:nvPr/>
        </p:nvSpPr>
        <p:spPr>
          <a:xfrm>
            <a:off x="3091958" y="2379258"/>
            <a:ext cx="36004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</a:rPr>
              <a:t>IS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9BA9F69-0288-4E54-B756-BC998471C6A4}"/>
              </a:ext>
            </a:extLst>
          </p:cNvPr>
          <p:cNvSpPr txBox="1"/>
          <p:nvPr/>
        </p:nvSpPr>
        <p:spPr>
          <a:xfrm>
            <a:off x="1816775" y="1982375"/>
            <a:ext cx="36004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</a:rPr>
              <a:t>IS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8F3B3986-FC0A-4580-AA6F-7070ACBE3458}"/>
              </a:ext>
            </a:extLst>
          </p:cNvPr>
          <p:cNvSpPr txBox="1"/>
          <p:nvPr/>
        </p:nvSpPr>
        <p:spPr>
          <a:xfrm>
            <a:off x="2197209" y="2302968"/>
            <a:ext cx="36004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</a:rPr>
              <a:t>IS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9365923-F1CF-46BD-B605-9A06E6A14046}"/>
              </a:ext>
            </a:extLst>
          </p:cNvPr>
          <p:cNvSpPr txBox="1"/>
          <p:nvPr/>
        </p:nvSpPr>
        <p:spPr>
          <a:xfrm>
            <a:off x="1170317" y="2221410"/>
            <a:ext cx="36004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</a:rPr>
              <a:t>IS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4B28797-565A-42EA-96AF-9E9448FE3352}"/>
              </a:ext>
            </a:extLst>
          </p:cNvPr>
          <p:cNvSpPr txBox="1"/>
          <p:nvPr/>
        </p:nvSpPr>
        <p:spPr>
          <a:xfrm>
            <a:off x="8842673" y="6402590"/>
            <a:ext cx="301396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GB" sz="1200" b="1" dirty="0">
                <a:latin typeface="Arial" pitchFamily="34" charset="0"/>
              </a:rPr>
              <a:t>IS: </a:t>
            </a:r>
            <a:r>
              <a:rPr lang="en-GB" sz="1200" dirty="0">
                <a:latin typeface="Arial" pitchFamily="34" charset="0"/>
              </a:rPr>
              <a:t>Information System, </a:t>
            </a:r>
            <a:r>
              <a:rPr lang="en-GB" sz="1200" b="1" dirty="0">
                <a:latin typeface="Arial" pitchFamily="34" charset="0"/>
              </a:rPr>
              <a:t>MS: </a:t>
            </a:r>
            <a:r>
              <a:rPr lang="en-GB" sz="1200" dirty="0">
                <a:latin typeface="Arial" pitchFamily="34" charset="0"/>
              </a:rPr>
              <a:t>Microservice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4D2AF23-3856-462F-A0E1-4C7278954DAC}"/>
              </a:ext>
            </a:extLst>
          </p:cNvPr>
          <p:cNvSpPr txBox="1"/>
          <p:nvPr/>
        </p:nvSpPr>
        <p:spPr>
          <a:xfrm>
            <a:off x="3409287" y="1872455"/>
            <a:ext cx="46159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</a:rPr>
              <a:t>MS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1DCE78F-8EFD-4DD3-9B3A-491664622920}"/>
              </a:ext>
            </a:extLst>
          </p:cNvPr>
          <p:cNvSpPr txBox="1"/>
          <p:nvPr/>
        </p:nvSpPr>
        <p:spPr>
          <a:xfrm>
            <a:off x="2976988" y="1881323"/>
            <a:ext cx="46159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</a:rPr>
              <a:t>MS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FC13F3C8-7EB6-4B20-A14F-49A161B09C6A}"/>
              </a:ext>
            </a:extLst>
          </p:cNvPr>
          <p:cNvSpPr txBox="1"/>
          <p:nvPr/>
        </p:nvSpPr>
        <p:spPr>
          <a:xfrm>
            <a:off x="2679998" y="2051203"/>
            <a:ext cx="46159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</a:rPr>
              <a:t>MS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F9BF045-0209-42CF-95E4-6686EA2A2059}"/>
              </a:ext>
            </a:extLst>
          </p:cNvPr>
          <p:cNvSpPr txBox="1"/>
          <p:nvPr/>
        </p:nvSpPr>
        <p:spPr>
          <a:xfrm>
            <a:off x="2428183" y="2484836"/>
            <a:ext cx="46159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</a:rPr>
              <a:t>MS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954C9970-2088-45EE-95D3-11ABD882A8C6}"/>
              </a:ext>
            </a:extLst>
          </p:cNvPr>
          <p:cNvSpPr txBox="1"/>
          <p:nvPr/>
        </p:nvSpPr>
        <p:spPr>
          <a:xfrm>
            <a:off x="1637544" y="2371844"/>
            <a:ext cx="46159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</a:rPr>
              <a:t>MS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658CD6E8-EDC3-471A-93B6-8F788E107A2B}"/>
              </a:ext>
            </a:extLst>
          </p:cNvPr>
          <p:cNvSpPr txBox="1"/>
          <p:nvPr/>
        </p:nvSpPr>
        <p:spPr>
          <a:xfrm>
            <a:off x="1183976" y="1963633"/>
            <a:ext cx="46159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</a:rPr>
              <a:t>MS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D8C51E1-94C0-47ED-A59D-F52279F0FB71}"/>
              </a:ext>
            </a:extLst>
          </p:cNvPr>
          <p:cNvSpPr txBox="1"/>
          <p:nvPr/>
        </p:nvSpPr>
        <p:spPr>
          <a:xfrm>
            <a:off x="2324795" y="1945961"/>
            <a:ext cx="46159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</a:rPr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val="425558480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B7D38-6708-4BDC-912B-F9377D56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 component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9876C4-93A6-443B-80BA-FBC87938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 w="12700"/>
        </p:spPr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324744-2413-471C-8DBF-06E1CB7DF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40" y="0"/>
            <a:ext cx="845912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2324DE2-770C-41C6-8374-A369C4CE8654}"/>
              </a:ext>
            </a:extLst>
          </p:cNvPr>
          <p:cNvSpPr/>
          <p:nvPr/>
        </p:nvSpPr>
        <p:spPr bwMode="auto">
          <a:xfrm>
            <a:off x="7752184" y="908720"/>
            <a:ext cx="1296144" cy="432048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3AA1630-45E7-471B-B5D6-29E19620A239}"/>
              </a:ext>
            </a:extLst>
          </p:cNvPr>
          <p:cNvSpPr/>
          <p:nvPr/>
        </p:nvSpPr>
        <p:spPr bwMode="auto">
          <a:xfrm>
            <a:off x="8112224" y="1772816"/>
            <a:ext cx="1296144" cy="36004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4C052C-EED4-49B1-A4A9-52DB8A336D93}"/>
              </a:ext>
            </a:extLst>
          </p:cNvPr>
          <p:cNvSpPr/>
          <p:nvPr/>
        </p:nvSpPr>
        <p:spPr bwMode="auto">
          <a:xfrm>
            <a:off x="8472264" y="3933056"/>
            <a:ext cx="1296144" cy="36004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76F7822-36B0-4A19-A17B-3636E2375871}"/>
              </a:ext>
            </a:extLst>
          </p:cNvPr>
          <p:cNvSpPr/>
          <p:nvPr/>
        </p:nvSpPr>
        <p:spPr bwMode="auto">
          <a:xfrm>
            <a:off x="10325560" y="6308426"/>
            <a:ext cx="1497183" cy="288925"/>
          </a:xfrm>
          <a:prstGeom prst="rect">
            <a:avLst/>
          </a:prstGeom>
          <a:noFill/>
          <a:ln w="127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New components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5CC5F01-1B56-4F8D-B4BF-723981EC1380}"/>
              </a:ext>
            </a:extLst>
          </p:cNvPr>
          <p:cNvSpPr/>
          <p:nvPr/>
        </p:nvSpPr>
        <p:spPr bwMode="auto">
          <a:xfrm>
            <a:off x="8184232" y="4941168"/>
            <a:ext cx="1224136" cy="432048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504D38F-9917-4FD3-9702-1A0DE9D06C4F}"/>
              </a:ext>
            </a:extLst>
          </p:cNvPr>
          <p:cNvSpPr/>
          <p:nvPr/>
        </p:nvSpPr>
        <p:spPr bwMode="auto">
          <a:xfrm>
            <a:off x="3143672" y="260648"/>
            <a:ext cx="1512168" cy="36004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EFF12A-1578-4B71-8180-1AC90D55B686}"/>
              </a:ext>
            </a:extLst>
          </p:cNvPr>
          <p:cNvSpPr/>
          <p:nvPr/>
        </p:nvSpPr>
        <p:spPr bwMode="auto">
          <a:xfrm>
            <a:off x="3143672" y="836948"/>
            <a:ext cx="1440159" cy="432048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D758F33-ED59-4630-A813-D54E3F5F7B56}"/>
              </a:ext>
            </a:extLst>
          </p:cNvPr>
          <p:cNvSpPr/>
          <p:nvPr/>
        </p:nvSpPr>
        <p:spPr bwMode="auto">
          <a:xfrm>
            <a:off x="3143672" y="1772816"/>
            <a:ext cx="1512168" cy="36004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BB73C62-0E0E-49C9-8482-6EF1D4EC97B1}"/>
              </a:ext>
            </a:extLst>
          </p:cNvPr>
          <p:cNvSpPr/>
          <p:nvPr/>
        </p:nvSpPr>
        <p:spPr bwMode="auto">
          <a:xfrm>
            <a:off x="2495600" y="2685593"/>
            <a:ext cx="1224136" cy="36004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B88A6E2-6C17-4AE9-9AE1-E41FDCDBD8B3}"/>
              </a:ext>
            </a:extLst>
          </p:cNvPr>
          <p:cNvSpPr/>
          <p:nvPr/>
        </p:nvSpPr>
        <p:spPr bwMode="auto">
          <a:xfrm>
            <a:off x="2603612" y="4024739"/>
            <a:ext cx="1296144" cy="360040"/>
          </a:xfrm>
          <a:prstGeom prst="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458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FD695-0EA8-4A6B-993C-3DB2EF91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Server component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C07903-60D3-4590-BD94-36708FBA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14DF39-4D68-415B-AF70-D5C3417E7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43" y="923906"/>
            <a:ext cx="5324514" cy="50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2978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6AB48-453A-4D6D-A4FF-B081925F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Prerequisites</a:t>
            </a:r>
            <a:endParaRPr lang="de-D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8487E8-0F1E-46BC-9C7A-A4FE97571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981076"/>
            <a:ext cx="11523133" cy="54006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de-DE" dirty="0"/>
              <a:t>Configuration file containing link to different tools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Groovy script in repository to enable build pipeline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Jira project complaince</a:t>
            </a:r>
          </a:p>
          <a:p>
            <a:pPr marL="342900" indent="-342900">
              <a:buAutoNum type="arabicPeriod"/>
            </a:pPr>
            <a:endParaRPr lang="de-D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B605F9-5B4B-4A32-B46A-FA405B3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A21CC30-4B0E-4A50-8B34-EFAA055F08A3}"/>
              </a:ext>
            </a:extLst>
          </p:cNvPr>
          <p:cNvGrpSpPr/>
          <p:nvPr/>
        </p:nvGrpSpPr>
        <p:grpSpPr>
          <a:xfrm>
            <a:off x="6109253" y="908721"/>
            <a:ext cx="1849377" cy="1440160"/>
            <a:chOff x="6600056" y="839944"/>
            <a:chExt cx="1849377" cy="1580945"/>
          </a:xfrm>
        </p:grpSpPr>
        <p:sp>
          <p:nvSpPr>
            <p:cNvPr id="8" name="Rectángulo 4">
              <a:extLst>
                <a:ext uri="{FF2B5EF4-FFF2-40B4-BE49-F238E27FC236}">
                  <a16:creationId xmlns:a16="http://schemas.microsoft.com/office/drawing/2014/main" id="{9CEC7048-53EA-44E3-AAB0-99335B537A6B}"/>
                </a:ext>
              </a:extLst>
            </p:cNvPr>
            <p:cNvSpPr/>
            <p:nvPr/>
          </p:nvSpPr>
          <p:spPr bwMode="auto">
            <a:xfrm>
              <a:off x="6600056" y="1052737"/>
              <a:ext cx="1689541" cy="1368152"/>
            </a:xfrm>
            <a:prstGeom prst="rect">
              <a:avLst/>
            </a:prstGeom>
            <a:solidFill>
              <a:schemeClr val="bg1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00" b="1" dirty="0" err="1">
                  <a:solidFill>
                    <a:schemeClr val="tx1"/>
                  </a:solidFill>
                  <a:cs typeface="Arial" pitchFamily="34" charset="0"/>
                </a:rPr>
                <a:t>Links.config</a:t>
              </a:r>
              <a:endParaRPr lang="en-GB" sz="10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0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eaLnBrk="0" hangingPunct="0"/>
              <a:r>
                <a:rPr lang="en-GB" sz="1000" b="1" dirty="0" err="1">
                  <a:solidFill>
                    <a:schemeClr val="tx1"/>
                  </a:solidFill>
                  <a:cs typeface="Arial" pitchFamily="34" charset="0"/>
                </a:rPr>
                <a:t>jira</a:t>
              </a:r>
              <a:r>
                <a:rPr lang="en-GB" sz="1000" dirty="0">
                  <a:solidFill>
                    <a:schemeClr val="tx1"/>
                  </a:solidFill>
                  <a:cs typeface="Arial" pitchFamily="34" charset="0"/>
                </a:rPr>
                <a:t>: http://www....</a:t>
              </a:r>
            </a:p>
            <a:p>
              <a:pPr eaLnBrk="0" hangingPunct="0"/>
              <a:r>
                <a:rPr lang="en-GB" sz="1000" b="1" dirty="0" err="1">
                  <a:solidFill>
                    <a:schemeClr val="tx1"/>
                  </a:solidFill>
                  <a:cs typeface="Arial" pitchFamily="34" charset="0"/>
                </a:rPr>
                <a:t>cmdb</a:t>
              </a:r>
              <a:r>
                <a:rPr lang="en-GB" sz="1000" dirty="0" err="1">
                  <a:solidFill>
                    <a:schemeClr val="tx1"/>
                  </a:solidFill>
                  <a:cs typeface="Arial" pitchFamily="34" charset="0"/>
                </a:rPr>
                <a:t>:http</a:t>
              </a:r>
              <a:r>
                <a:rPr lang="en-GB" sz="1000" dirty="0">
                  <a:solidFill>
                    <a:schemeClr val="tx1"/>
                  </a:solidFill>
                  <a:cs typeface="Arial" pitchFamily="34" charset="0"/>
                </a:rPr>
                <a:t>://www….</a:t>
              </a:r>
              <a:br>
                <a:rPr lang="en-GB" sz="1000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n-GB" sz="1000" b="1" dirty="0">
                  <a:solidFill>
                    <a:schemeClr val="tx1"/>
                  </a:solidFill>
                  <a:cs typeface="Arial" pitchFamily="34" charset="0"/>
                </a:rPr>
                <a:t>wiki</a:t>
              </a:r>
              <a:r>
                <a:rPr lang="en-GB" sz="1000" dirty="0">
                  <a:solidFill>
                    <a:schemeClr val="tx1"/>
                  </a:solidFill>
                  <a:cs typeface="Arial" pitchFamily="34" charset="0"/>
                </a:rPr>
                <a:t>: http://www...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0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0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ACC9E8B-0AEC-42C6-901D-066BBE21A156}"/>
                </a:ext>
              </a:extLst>
            </p:cNvPr>
            <p:cNvGrpSpPr/>
            <p:nvPr/>
          </p:nvGrpSpPr>
          <p:grpSpPr>
            <a:xfrm>
              <a:off x="7908415" y="839944"/>
              <a:ext cx="541018" cy="708016"/>
              <a:chOff x="7908415" y="839944"/>
              <a:chExt cx="541018" cy="708016"/>
            </a:xfrm>
          </p:grpSpPr>
          <p:sp>
            <p:nvSpPr>
              <p:cNvPr id="11" name="Rectángulo 4">
                <a:extLst>
                  <a:ext uri="{FF2B5EF4-FFF2-40B4-BE49-F238E27FC236}">
                    <a16:creationId xmlns:a16="http://schemas.microsoft.com/office/drawing/2014/main" id="{91A5090E-6D25-40C6-930C-4AC6EA024806}"/>
                  </a:ext>
                </a:extLst>
              </p:cNvPr>
              <p:cNvSpPr/>
              <p:nvPr/>
            </p:nvSpPr>
            <p:spPr bwMode="auto">
              <a:xfrm>
                <a:off x="7908415" y="1050704"/>
                <a:ext cx="382639" cy="497256"/>
              </a:xfrm>
              <a:prstGeom prst="rect">
                <a:avLst/>
              </a:prstGeom>
              <a:solidFill>
                <a:schemeClr val="bg1"/>
              </a:solidFill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3B2D712B-ADF4-4E03-97AE-8CB03A4859F5}"/>
                  </a:ext>
                </a:extLst>
              </p:cNvPr>
              <p:cNvSpPr/>
              <p:nvPr/>
            </p:nvSpPr>
            <p:spPr bwMode="auto">
              <a:xfrm rot="19312670">
                <a:off x="8066794" y="839944"/>
                <a:ext cx="382639" cy="684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A421CECA-E741-48D9-9318-BAA3D2DED66E}"/>
                  </a:ext>
                </a:extLst>
              </p:cNvPr>
              <p:cNvCxnSpPr/>
              <p:nvPr/>
            </p:nvCxnSpPr>
            <p:spPr bwMode="auto">
              <a:xfrm>
                <a:off x="7908415" y="1050704"/>
                <a:ext cx="382639" cy="497256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9E930F1-4F5C-4E48-BEFE-948197131521}"/>
              </a:ext>
            </a:extLst>
          </p:cNvPr>
          <p:cNvGrpSpPr/>
          <p:nvPr/>
        </p:nvGrpSpPr>
        <p:grpSpPr>
          <a:xfrm>
            <a:off x="6135647" y="2564780"/>
            <a:ext cx="1849377" cy="1512292"/>
            <a:chOff x="6600056" y="839944"/>
            <a:chExt cx="1849377" cy="1580945"/>
          </a:xfrm>
        </p:grpSpPr>
        <p:sp>
          <p:nvSpPr>
            <p:cNvPr id="17" name="Rectángulo 4">
              <a:extLst>
                <a:ext uri="{FF2B5EF4-FFF2-40B4-BE49-F238E27FC236}">
                  <a16:creationId xmlns:a16="http://schemas.microsoft.com/office/drawing/2014/main" id="{38DEF7AD-371C-4E3B-BB84-0BB9E12D7FFE}"/>
                </a:ext>
              </a:extLst>
            </p:cNvPr>
            <p:cNvSpPr/>
            <p:nvPr/>
          </p:nvSpPr>
          <p:spPr bwMode="auto">
            <a:xfrm>
              <a:off x="6600056" y="1052737"/>
              <a:ext cx="1689541" cy="1368152"/>
            </a:xfrm>
            <a:prstGeom prst="rect">
              <a:avLst/>
            </a:prstGeom>
            <a:solidFill>
              <a:schemeClr val="bg1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00" b="1" dirty="0" err="1">
                  <a:solidFill>
                    <a:schemeClr val="tx1"/>
                  </a:solidFill>
                  <a:cs typeface="Arial" pitchFamily="34" charset="0"/>
                </a:rPr>
                <a:t>pipeline.groovy</a:t>
              </a:r>
              <a:endParaRPr lang="en-GB" sz="10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0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eaLnBrk="0" hangingPunct="0"/>
              <a:r>
                <a:rPr lang="en-GB" sz="1000" dirty="0">
                  <a:solidFill>
                    <a:schemeClr val="tx1"/>
                  </a:solidFill>
                  <a:cs typeface="Arial" pitchFamily="34" charset="0"/>
                </a:rPr>
                <a:t>node {</a:t>
              </a:r>
            </a:p>
            <a:p>
              <a:pPr eaLnBrk="0" hangingPunct="0"/>
              <a:r>
                <a:rPr lang="en-GB" sz="1000" dirty="0">
                  <a:solidFill>
                    <a:schemeClr val="tx1"/>
                  </a:solidFill>
                  <a:cs typeface="Arial" pitchFamily="34" charset="0"/>
                </a:rPr>
                <a:t>def xxx =</a:t>
              </a:r>
            </a:p>
            <a:p>
              <a:pPr eaLnBrk="0" hangingPunct="0"/>
              <a:r>
                <a:rPr lang="en-GB" sz="1000" dirty="0">
                  <a:solidFill>
                    <a:schemeClr val="tx1"/>
                  </a:solidFill>
                  <a:cs typeface="Arial" pitchFamily="34" charset="0"/>
                </a:rPr>
                <a:t>    stage(‘Sources’) {…}</a:t>
              </a:r>
            </a:p>
            <a:p>
              <a:pPr eaLnBrk="0" hangingPunct="0"/>
              <a:r>
                <a:rPr lang="en-GB" sz="1000" dirty="0">
                  <a:solidFill>
                    <a:schemeClr val="tx1"/>
                  </a:solidFill>
                  <a:cs typeface="Arial" pitchFamily="34" charset="0"/>
                </a:rPr>
                <a:t>    stage(‘Validate…’){…}</a:t>
              </a:r>
            </a:p>
            <a:p>
              <a:pPr eaLnBrk="0" hangingPunct="0"/>
              <a:r>
                <a:rPr lang="en-GB" sz="1000" dirty="0">
                  <a:solidFill>
                    <a:schemeClr val="tx1"/>
                  </a:solidFill>
                  <a:cs typeface="Arial" pitchFamily="34" charset="0"/>
                </a:rPr>
                <a:t>…</a:t>
              </a:r>
            </a:p>
            <a:p>
              <a:pPr eaLnBrk="0" hangingPunct="0"/>
              <a:r>
                <a:rPr lang="en-GB" sz="1000" dirty="0">
                  <a:solidFill>
                    <a:schemeClr val="tx1"/>
                  </a:solidFill>
                  <a:cs typeface="Arial" pitchFamily="34" charset="0"/>
                </a:rPr>
                <a:t>}</a:t>
              </a: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FA4C9EA8-B465-408D-8B34-FE3B6FF17A93}"/>
                </a:ext>
              </a:extLst>
            </p:cNvPr>
            <p:cNvGrpSpPr/>
            <p:nvPr/>
          </p:nvGrpSpPr>
          <p:grpSpPr>
            <a:xfrm>
              <a:off x="7908415" y="839944"/>
              <a:ext cx="541018" cy="708016"/>
              <a:chOff x="7908415" y="839944"/>
              <a:chExt cx="541018" cy="708016"/>
            </a:xfrm>
          </p:grpSpPr>
          <p:sp>
            <p:nvSpPr>
              <p:cNvPr id="19" name="Rectángulo 4">
                <a:extLst>
                  <a:ext uri="{FF2B5EF4-FFF2-40B4-BE49-F238E27FC236}">
                    <a16:creationId xmlns:a16="http://schemas.microsoft.com/office/drawing/2014/main" id="{F8A87D94-2E13-425C-B2C4-C16BD75E3945}"/>
                  </a:ext>
                </a:extLst>
              </p:cNvPr>
              <p:cNvSpPr/>
              <p:nvPr/>
            </p:nvSpPr>
            <p:spPr bwMode="auto">
              <a:xfrm>
                <a:off x="7908415" y="1050704"/>
                <a:ext cx="382639" cy="497256"/>
              </a:xfrm>
              <a:prstGeom prst="rect">
                <a:avLst/>
              </a:prstGeom>
              <a:solidFill>
                <a:schemeClr val="bg1"/>
              </a:solidFill>
              <a:ln w="1905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C9121875-5833-47AD-A9D1-E8F3AFCE9EEB}"/>
                  </a:ext>
                </a:extLst>
              </p:cNvPr>
              <p:cNvSpPr/>
              <p:nvPr/>
            </p:nvSpPr>
            <p:spPr bwMode="auto">
              <a:xfrm rot="19312670">
                <a:off x="8066794" y="839944"/>
                <a:ext cx="382639" cy="684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GB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8B38DA9D-F005-4F62-B2DB-BE06596B75A5}"/>
                  </a:ext>
                </a:extLst>
              </p:cNvPr>
              <p:cNvCxnSpPr/>
              <p:nvPr/>
            </p:nvCxnSpPr>
            <p:spPr bwMode="auto">
              <a:xfrm>
                <a:off x="7908415" y="1050704"/>
                <a:ext cx="382639" cy="497256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" name="Gerade Verbindung 38">
            <a:extLst>
              <a:ext uri="{FF2B5EF4-FFF2-40B4-BE49-F238E27FC236}">
                <a16:creationId xmlns:a16="http://schemas.microsoft.com/office/drawing/2014/main" id="{5FA81BBE-4CA2-4E7B-8547-E299241B7632}"/>
              </a:ext>
            </a:extLst>
          </p:cNvPr>
          <p:cNvCxnSpPr>
            <a:cxnSpLocks/>
          </p:cNvCxnSpPr>
          <p:nvPr/>
        </p:nvCxnSpPr>
        <p:spPr bwMode="auto">
          <a:xfrm>
            <a:off x="5883141" y="5255662"/>
            <a:ext cx="0" cy="612068"/>
          </a:xfrm>
          <a:prstGeom prst="line">
            <a:avLst/>
          </a:prstGeom>
          <a:ln w="19050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8">
            <a:extLst>
              <a:ext uri="{FF2B5EF4-FFF2-40B4-BE49-F238E27FC236}">
                <a16:creationId xmlns:a16="http://schemas.microsoft.com/office/drawing/2014/main" id="{8BBBC141-EB6C-4167-9D4C-01CA85373014}"/>
              </a:ext>
            </a:extLst>
          </p:cNvPr>
          <p:cNvCxnSpPr>
            <a:cxnSpLocks/>
          </p:cNvCxnSpPr>
          <p:nvPr/>
        </p:nvCxnSpPr>
        <p:spPr bwMode="auto">
          <a:xfrm>
            <a:off x="3806951" y="5261719"/>
            <a:ext cx="0" cy="612068"/>
          </a:xfrm>
          <a:prstGeom prst="line">
            <a:avLst/>
          </a:prstGeom>
          <a:ln w="19050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38">
            <a:extLst>
              <a:ext uri="{FF2B5EF4-FFF2-40B4-BE49-F238E27FC236}">
                <a16:creationId xmlns:a16="http://schemas.microsoft.com/office/drawing/2014/main" id="{D76C23D1-31BB-4632-9C05-495644B847B1}"/>
              </a:ext>
            </a:extLst>
          </p:cNvPr>
          <p:cNvCxnSpPr>
            <a:cxnSpLocks/>
          </p:cNvCxnSpPr>
          <p:nvPr/>
        </p:nvCxnSpPr>
        <p:spPr bwMode="auto">
          <a:xfrm>
            <a:off x="3807916" y="5263404"/>
            <a:ext cx="2075225" cy="0"/>
          </a:xfrm>
          <a:prstGeom prst="line">
            <a:avLst/>
          </a:prstGeom>
          <a:ln w="19050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8">
            <a:extLst>
              <a:ext uri="{FF2B5EF4-FFF2-40B4-BE49-F238E27FC236}">
                <a16:creationId xmlns:a16="http://schemas.microsoft.com/office/drawing/2014/main" id="{1D1BF69B-B1D3-4742-B6D7-71B91156C74D}"/>
              </a:ext>
            </a:extLst>
          </p:cNvPr>
          <p:cNvCxnSpPr>
            <a:cxnSpLocks/>
            <a:stCxn id="36" idx="2"/>
          </p:cNvCxnSpPr>
          <p:nvPr/>
        </p:nvCxnSpPr>
        <p:spPr bwMode="auto">
          <a:xfrm>
            <a:off x="4832062" y="4976933"/>
            <a:ext cx="0" cy="293989"/>
          </a:xfrm>
          <a:prstGeom prst="line">
            <a:avLst/>
          </a:prstGeom>
          <a:ln w="19050">
            <a:headEnd type="triangl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2EF1E42-5531-42A2-A61D-CB46079000EE}"/>
              </a:ext>
            </a:extLst>
          </p:cNvPr>
          <p:cNvSpPr/>
          <p:nvPr/>
        </p:nvSpPr>
        <p:spPr bwMode="auto">
          <a:xfrm>
            <a:off x="3143672" y="5479304"/>
            <a:ext cx="1328487" cy="648072"/>
          </a:xfrm>
          <a:prstGeom prst="rect">
            <a:avLst/>
          </a:prstGeom>
          <a:solidFill>
            <a:srgbClr val="074FB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cs typeface="Arial" pitchFamily="34" charset="0"/>
              </a:rPr>
              <a:t>Component 1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FF545D4-2ABA-41A7-99FE-0EF814EA7FE8}"/>
              </a:ext>
            </a:extLst>
          </p:cNvPr>
          <p:cNvSpPr/>
          <p:nvPr/>
        </p:nvSpPr>
        <p:spPr bwMode="auto">
          <a:xfrm>
            <a:off x="4219994" y="4328861"/>
            <a:ext cx="1224136" cy="648072"/>
          </a:xfrm>
          <a:prstGeom prst="rect">
            <a:avLst/>
          </a:prstGeom>
          <a:solidFill>
            <a:srgbClr val="074FB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cs typeface="Arial" pitchFamily="34" charset="0"/>
              </a:rPr>
              <a:t>Project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93580B2-2D5F-4A57-9C5D-75772370C75B}"/>
              </a:ext>
            </a:extLst>
          </p:cNvPr>
          <p:cNvSpPr/>
          <p:nvPr/>
        </p:nvSpPr>
        <p:spPr bwMode="auto">
          <a:xfrm>
            <a:off x="5218897" y="5465729"/>
            <a:ext cx="1328487" cy="648072"/>
          </a:xfrm>
          <a:prstGeom prst="rect">
            <a:avLst/>
          </a:prstGeom>
          <a:solidFill>
            <a:srgbClr val="074FB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cs typeface="Arial" pitchFamily="34" charset="0"/>
              </a:rPr>
              <a:t>Component N</a:t>
            </a:r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D1534DD2-CCFB-42B5-921F-F4C88428869A}"/>
              </a:ext>
            </a:extLst>
          </p:cNvPr>
          <p:cNvCxnSpPr>
            <a:cxnSpLocks/>
          </p:cNvCxnSpPr>
          <p:nvPr/>
        </p:nvCxnSpPr>
        <p:spPr bwMode="auto">
          <a:xfrm>
            <a:off x="10486087" y="5230271"/>
            <a:ext cx="0" cy="612068"/>
          </a:xfrm>
          <a:prstGeom prst="line">
            <a:avLst/>
          </a:prstGeom>
          <a:ln w="19050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38">
            <a:extLst>
              <a:ext uri="{FF2B5EF4-FFF2-40B4-BE49-F238E27FC236}">
                <a16:creationId xmlns:a16="http://schemas.microsoft.com/office/drawing/2014/main" id="{1A3A415E-4CC0-43F5-8BB3-1BB7DACE3865}"/>
              </a:ext>
            </a:extLst>
          </p:cNvPr>
          <p:cNvCxnSpPr>
            <a:cxnSpLocks/>
          </p:cNvCxnSpPr>
          <p:nvPr/>
        </p:nvCxnSpPr>
        <p:spPr bwMode="auto">
          <a:xfrm>
            <a:off x="8409897" y="5236328"/>
            <a:ext cx="0" cy="612068"/>
          </a:xfrm>
          <a:prstGeom prst="line">
            <a:avLst/>
          </a:prstGeom>
          <a:ln w="19050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38">
            <a:extLst>
              <a:ext uri="{FF2B5EF4-FFF2-40B4-BE49-F238E27FC236}">
                <a16:creationId xmlns:a16="http://schemas.microsoft.com/office/drawing/2014/main" id="{F96CF076-3E4C-4966-861B-4F0DE949A077}"/>
              </a:ext>
            </a:extLst>
          </p:cNvPr>
          <p:cNvCxnSpPr>
            <a:cxnSpLocks/>
          </p:cNvCxnSpPr>
          <p:nvPr/>
        </p:nvCxnSpPr>
        <p:spPr bwMode="auto">
          <a:xfrm>
            <a:off x="8410862" y="5238013"/>
            <a:ext cx="2075225" cy="0"/>
          </a:xfrm>
          <a:prstGeom prst="line">
            <a:avLst/>
          </a:prstGeom>
          <a:ln w="19050"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38">
            <a:extLst>
              <a:ext uri="{FF2B5EF4-FFF2-40B4-BE49-F238E27FC236}">
                <a16:creationId xmlns:a16="http://schemas.microsoft.com/office/drawing/2014/main" id="{4D3E37C2-07C2-42C5-8672-1E8F393A7236}"/>
              </a:ext>
            </a:extLst>
          </p:cNvPr>
          <p:cNvCxnSpPr>
            <a:cxnSpLocks/>
            <a:stCxn id="44" idx="2"/>
          </p:cNvCxnSpPr>
          <p:nvPr/>
        </p:nvCxnSpPr>
        <p:spPr bwMode="auto">
          <a:xfrm>
            <a:off x="9435008" y="4951542"/>
            <a:ext cx="0" cy="293989"/>
          </a:xfrm>
          <a:prstGeom prst="line">
            <a:avLst/>
          </a:prstGeom>
          <a:ln w="19050">
            <a:headEnd type="triangl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ángulo 42">
            <a:extLst>
              <a:ext uri="{FF2B5EF4-FFF2-40B4-BE49-F238E27FC236}">
                <a16:creationId xmlns:a16="http://schemas.microsoft.com/office/drawing/2014/main" id="{0EF4EA3A-D5E2-41E9-AD46-026B8570805D}"/>
              </a:ext>
            </a:extLst>
          </p:cNvPr>
          <p:cNvSpPr/>
          <p:nvPr/>
        </p:nvSpPr>
        <p:spPr bwMode="auto">
          <a:xfrm>
            <a:off x="7746618" y="5453913"/>
            <a:ext cx="1328487" cy="648072"/>
          </a:xfrm>
          <a:prstGeom prst="rect">
            <a:avLst/>
          </a:prstGeom>
          <a:solidFill>
            <a:srgbClr val="074FB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cs typeface="Arial" pitchFamily="34" charset="0"/>
              </a:rPr>
              <a:t>Application component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987E08B-05AA-4479-BE3F-106AE2B295F2}"/>
              </a:ext>
            </a:extLst>
          </p:cNvPr>
          <p:cNvSpPr/>
          <p:nvPr/>
        </p:nvSpPr>
        <p:spPr bwMode="auto">
          <a:xfrm>
            <a:off x="8822940" y="4303470"/>
            <a:ext cx="1224136" cy="648072"/>
          </a:xfrm>
          <a:prstGeom prst="rect">
            <a:avLst/>
          </a:prstGeom>
          <a:solidFill>
            <a:srgbClr val="074FB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cs typeface="Arial" pitchFamily="34" charset="0"/>
              </a:rPr>
              <a:t>Business Application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550CD8F-B0B1-423E-BED4-99014703011D}"/>
              </a:ext>
            </a:extLst>
          </p:cNvPr>
          <p:cNvSpPr/>
          <p:nvPr/>
        </p:nvSpPr>
        <p:spPr bwMode="auto">
          <a:xfrm>
            <a:off x="9821843" y="5440338"/>
            <a:ext cx="1386722" cy="648072"/>
          </a:xfrm>
          <a:prstGeom prst="rect">
            <a:avLst/>
          </a:prstGeom>
          <a:solidFill>
            <a:srgbClr val="074FB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>
                <a:solidFill>
                  <a:schemeClr val="bg1"/>
                </a:solidFill>
                <a:cs typeface="Arial" pitchFamily="34" charset="0"/>
              </a:rPr>
              <a:t>Application component</a:t>
            </a:r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E53833CE-6ABE-490C-8E4E-9DEC005E55A8}"/>
              </a:ext>
            </a:extLst>
          </p:cNvPr>
          <p:cNvSpPr/>
          <p:nvPr/>
        </p:nvSpPr>
        <p:spPr bwMode="auto">
          <a:xfrm>
            <a:off x="6999641" y="4735522"/>
            <a:ext cx="784583" cy="432040"/>
          </a:xfrm>
          <a:prstGeom prst="rightArrow">
            <a:avLst/>
          </a:prstGeom>
          <a:solidFill>
            <a:srgbClr val="074FB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A63A03D1-6338-4B88-990C-2F6B3627CD27}"/>
              </a:ext>
            </a:extLst>
          </p:cNvPr>
          <p:cNvSpPr/>
          <p:nvPr/>
        </p:nvSpPr>
        <p:spPr bwMode="auto">
          <a:xfrm rot="10800000">
            <a:off x="6607349" y="4735522"/>
            <a:ext cx="784583" cy="432040"/>
          </a:xfrm>
          <a:prstGeom prst="rightArrow">
            <a:avLst/>
          </a:prstGeom>
          <a:solidFill>
            <a:srgbClr val="074FB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0664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246886" y="1052736"/>
            <a:ext cx="2285465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87" name="Gruppieren 14">
            <a:extLst>
              <a:ext uri="{FF2B5EF4-FFF2-40B4-BE49-F238E27FC236}">
                <a16:creationId xmlns:a16="http://schemas.microsoft.com/office/drawing/2014/main" id="{3E398007-9B6F-4FC4-A810-936A3217F7A6}"/>
              </a:ext>
            </a:extLst>
          </p:cNvPr>
          <p:cNvGrpSpPr/>
          <p:nvPr/>
        </p:nvGrpSpPr>
        <p:grpSpPr>
          <a:xfrm>
            <a:off x="7423526" y="2492896"/>
            <a:ext cx="1984841" cy="3096344"/>
            <a:chOff x="7379247" y="4581922"/>
            <a:chExt cx="1299050" cy="648072"/>
          </a:xfrm>
        </p:grpSpPr>
        <p:sp>
          <p:nvSpPr>
            <p:cNvPr id="88" name="Rechteck 15">
              <a:extLst>
                <a:ext uri="{FF2B5EF4-FFF2-40B4-BE49-F238E27FC236}">
                  <a16:creationId xmlns:a16="http://schemas.microsoft.com/office/drawing/2014/main" id="{AA74FC4E-7CF6-4015-B09E-BDC5084D7624}"/>
                </a:ext>
              </a:extLst>
            </p:cNvPr>
            <p:cNvSpPr/>
            <p:nvPr/>
          </p:nvSpPr>
          <p:spPr>
            <a:xfrm>
              <a:off x="7382153" y="4581922"/>
              <a:ext cx="1296144" cy="648072"/>
            </a:xfrm>
            <a:prstGeom prst="rect">
              <a:avLst/>
            </a:prstGeom>
            <a:solidFill>
              <a:srgbClr val="FFFFA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de-DE" sz="1000" dirty="0"/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err="1"/>
                <a:t>Product</a:t>
              </a:r>
              <a:endParaRPr lang="en-US" sz="1000" dirty="0"/>
            </a:p>
          </p:txBody>
        </p:sp>
        <p:sp>
          <p:nvSpPr>
            <p:cNvPr id="89" name="Rechteck 16">
              <a:extLst>
                <a:ext uri="{FF2B5EF4-FFF2-40B4-BE49-F238E27FC236}">
                  <a16:creationId xmlns:a16="http://schemas.microsoft.com/office/drawing/2014/main" id="{FFCB7679-5600-4362-A807-E49F9B4C31FA}"/>
                </a:ext>
              </a:extLst>
            </p:cNvPr>
            <p:cNvSpPr/>
            <p:nvPr/>
          </p:nvSpPr>
          <p:spPr>
            <a:xfrm>
              <a:off x="7379247" y="4581922"/>
              <a:ext cx="648072" cy="48857"/>
            </a:xfrm>
            <a:prstGeom prst="rect">
              <a:avLst/>
            </a:prstGeom>
            <a:solidFill>
              <a:srgbClr val="FFFFA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000" dirty="0"/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9534774" y="1052736"/>
            <a:ext cx="2304256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43872" y="1052736"/>
            <a:ext cx="2304256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639616" y="1052736"/>
            <a:ext cx="2304256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7235" y="1052736"/>
            <a:ext cx="2304256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35360" y="1041936"/>
          <a:ext cx="115216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Archimate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Pivio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Iteraplan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Gruppieren 14">
            <a:extLst>
              <a:ext uri="{FF2B5EF4-FFF2-40B4-BE49-F238E27FC236}">
                <a16:creationId xmlns:a16="http://schemas.microsoft.com/office/drawing/2014/main" id="{3E398007-9B6F-4FC4-A810-936A3217F7A6}"/>
              </a:ext>
            </a:extLst>
          </p:cNvPr>
          <p:cNvGrpSpPr/>
          <p:nvPr/>
        </p:nvGrpSpPr>
        <p:grpSpPr>
          <a:xfrm>
            <a:off x="3082453" y="1556792"/>
            <a:ext cx="1299050" cy="648072"/>
            <a:chOff x="7379247" y="4581922"/>
            <a:chExt cx="1299050" cy="648072"/>
          </a:xfrm>
        </p:grpSpPr>
        <p:sp>
          <p:nvSpPr>
            <p:cNvPr id="14" name="Rechteck 15">
              <a:extLst>
                <a:ext uri="{FF2B5EF4-FFF2-40B4-BE49-F238E27FC236}">
                  <a16:creationId xmlns:a16="http://schemas.microsoft.com/office/drawing/2014/main" id="{AA74FC4E-7CF6-4015-B09E-BDC5084D7624}"/>
                </a:ext>
              </a:extLst>
            </p:cNvPr>
            <p:cNvSpPr/>
            <p:nvPr/>
          </p:nvSpPr>
          <p:spPr>
            <a:xfrm>
              <a:off x="7382153" y="4581922"/>
              <a:ext cx="1296144" cy="648072"/>
            </a:xfrm>
            <a:prstGeom prst="rect">
              <a:avLst/>
            </a:prstGeom>
            <a:solidFill>
              <a:srgbClr val="FFFFA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err="1"/>
                <a:t>Product</a:t>
              </a:r>
              <a:r>
                <a:rPr lang="de-DE" sz="1000" dirty="0"/>
                <a:t>/Services</a:t>
              </a:r>
              <a:endParaRPr lang="en-US" sz="1000" dirty="0"/>
            </a:p>
          </p:txBody>
        </p:sp>
        <p:sp>
          <p:nvSpPr>
            <p:cNvPr id="15" name="Rechteck 16">
              <a:extLst>
                <a:ext uri="{FF2B5EF4-FFF2-40B4-BE49-F238E27FC236}">
                  <a16:creationId xmlns:a16="http://schemas.microsoft.com/office/drawing/2014/main" id="{FFCB7679-5600-4362-A807-E49F9B4C31FA}"/>
                </a:ext>
              </a:extLst>
            </p:cNvPr>
            <p:cNvSpPr/>
            <p:nvPr/>
          </p:nvSpPr>
          <p:spPr>
            <a:xfrm>
              <a:off x="7379247" y="4581922"/>
              <a:ext cx="648072" cy="144016"/>
            </a:xfrm>
            <a:prstGeom prst="rect">
              <a:avLst/>
            </a:prstGeom>
            <a:solidFill>
              <a:srgbClr val="FFFFA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000" dirty="0"/>
            </a:p>
          </p:txBody>
        </p:sp>
      </p:grpSp>
      <p:sp>
        <p:nvSpPr>
          <p:cNvPr id="17" name="Rechteck 83">
            <a:extLst>
              <a:ext uri="{FF2B5EF4-FFF2-40B4-BE49-F238E27FC236}">
                <a16:creationId xmlns:a16="http://schemas.microsoft.com/office/drawing/2014/main" id="{6DDBFB4F-C47F-4815-8F7A-F32C590CEDFB}"/>
              </a:ext>
            </a:extLst>
          </p:cNvPr>
          <p:cNvSpPr/>
          <p:nvPr/>
        </p:nvSpPr>
        <p:spPr>
          <a:xfrm>
            <a:off x="479376" y="2492896"/>
            <a:ext cx="2016224" cy="3096344"/>
          </a:xfrm>
          <a:prstGeom prst="rect">
            <a:avLst/>
          </a:prstGeom>
          <a:solidFill>
            <a:srgbClr val="B1FFFF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000" dirty="0" err="1"/>
              <a:t>Application</a:t>
            </a:r>
            <a:r>
              <a:rPr lang="de-DE" sz="1000" dirty="0"/>
              <a:t> </a:t>
            </a:r>
            <a:br>
              <a:rPr lang="de-DE" sz="1000" dirty="0"/>
            </a:br>
            <a:r>
              <a:rPr lang="de-DE" sz="1000" dirty="0" err="1"/>
              <a:t>component</a:t>
            </a:r>
            <a:endParaRPr lang="en-US" sz="1000" dirty="0"/>
          </a:p>
        </p:txBody>
      </p:sp>
      <p:grpSp>
        <p:nvGrpSpPr>
          <p:cNvPr id="22" name="Gruppieren 78">
            <a:extLst>
              <a:ext uri="{FF2B5EF4-FFF2-40B4-BE49-F238E27FC236}">
                <a16:creationId xmlns:a16="http://schemas.microsoft.com/office/drawing/2014/main" id="{848CEB13-3E55-41B6-ACD2-B257E52CF73D}"/>
              </a:ext>
            </a:extLst>
          </p:cNvPr>
          <p:cNvGrpSpPr/>
          <p:nvPr/>
        </p:nvGrpSpPr>
        <p:grpSpPr>
          <a:xfrm>
            <a:off x="1775520" y="2564904"/>
            <a:ext cx="606041" cy="324036"/>
            <a:chOff x="7189084" y="1552988"/>
            <a:chExt cx="606041" cy="324036"/>
          </a:xfrm>
        </p:grpSpPr>
        <p:sp>
          <p:nvSpPr>
            <p:cNvPr id="23" name="Rechteck 79">
              <a:extLst>
                <a:ext uri="{FF2B5EF4-FFF2-40B4-BE49-F238E27FC236}">
                  <a16:creationId xmlns:a16="http://schemas.microsoft.com/office/drawing/2014/main" id="{ED1FAFB8-00F2-4049-A04D-5A492FC20302}"/>
                </a:ext>
              </a:extLst>
            </p:cNvPr>
            <p:cNvSpPr/>
            <p:nvPr/>
          </p:nvSpPr>
          <p:spPr>
            <a:xfrm>
              <a:off x="7283104" y="1552988"/>
              <a:ext cx="512021" cy="324036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000" dirty="0"/>
            </a:p>
          </p:txBody>
        </p:sp>
        <p:sp>
          <p:nvSpPr>
            <p:cNvPr id="24" name="Rechteck 80">
              <a:extLst>
                <a:ext uri="{FF2B5EF4-FFF2-40B4-BE49-F238E27FC236}">
                  <a16:creationId xmlns:a16="http://schemas.microsoft.com/office/drawing/2014/main" id="{72968989-AD69-4208-86C7-39EE767C06F3}"/>
                </a:ext>
              </a:extLst>
            </p:cNvPr>
            <p:cNvSpPr/>
            <p:nvPr/>
          </p:nvSpPr>
          <p:spPr>
            <a:xfrm>
              <a:off x="7189085" y="1619497"/>
              <a:ext cx="131240" cy="6822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000" dirty="0"/>
            </a:p>
          </p:txBody>
        </p:sp>
        <p:sp>
          <p:nvSpPr>
            <p:cNvPr id="25" name="Rechteck 81">
              <a:extLst>
                <a:ext uri="{FF2B5EF4-FFF2-40B4-BE49-F238E27FC236}">
                  <a16:creationId xmlns:a16="http://schemas.microsoft.com/office/drawing/2014/main" id="{63257DF3-53CB-4022-867C-5DE82E673265}"/>
                </a:ext>
              </a:extLst>
            </p:cNvPr>
            <p:cNvSpPr/>
            <p:nvPr/>
          </p:nvSpPr>
          <p:spPr>
            <a:xfrm>
              <a:off x="7189084" y="1734529"/>
              <a:ext cx="131241" cy="6822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000" dirty="0"/>
            </a:p>
          </p:txBody>
        </p:sp>
      </p:grpSp>
      <p:grpSp>
        <p:nvGrpSpPr>
          <p:cNvPr id="26" name="Gruppieren 82">
            <a:extLst>
              <a:ext uri="{FF2B5EF4-FFF2-40B4-BE49-F238E27FC236}">
                <a16:creationId xmlns:a16="http://schemas.microsoft.com/office/drawing/2014/main" id="{8A6A20BE-ADBD-4E10-B3FB-745A1B9BC882}"/>
              </a:ext>
            </a:extLst>
          </p:cNvPr>
          <p:cNvGrpSpPr/>
          <p:nvPr/>
        </p:nvGrpSpPr>
        <p:grpSpPr>
          <a:xfrm>
            <a:off x="851291" y="3212976"/>
            <a:ext cx="1296144" cy="648072"/>
            <a:chOff x="5443822" y="1409918"/>
            <a:chExt cx="1296144" cy="648072"/>
          </a:xfrm>
        </p:grpSpPr>
        <p:sp>
          <p:nvSpPr>
            <p:cNvPr id="27" name="Rechteck 83">
              <a:extLst>
                <a:ext uri="{FF2B5EF4-FFF2-40B4-BE49-F238E27FC236}">
                  <a16:creationId xmlns:a16="http://schemas.microsoft.com/office/drawing/2014/main" id="{6DDBFB4F-C47F-4815-8F7A-F32C590CEDFB}"/>
                </a:ext>
              </a:extLst>
            </p:cNvPr>
            <p:cNvSpPr/>
            <p:nvPr/>
          </p:nvSpPr>
          <p:spPr>
            <a:xfrm>
              <a:off x="5443822" y="1409918"/>
              <a:ext cx="1296144" cy="64807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err="1"/>
                <a:t>Application</a:t>
              </a:r>
              <a:r>
                <a:rPr lang="de-DE" sz="1000" dirty="0"/>
                <a:t> </a:t>
              </a:r>
              <a:r>
                <a:rPr lang="de-DE" sz="1000" dirty="0" err="1"/>
                <a:t>component</a:t>
              </a:r>
              <a:endParaRPr lang="en-US" sz="1000" dirty="0"/>
            </a:p>
          </p:txBody>
        </p:sp>
        <p:grpSp>
          <p:nvGrpSpPr>
            <p:cNvPr id="28" name="Gruppieren 84">
              <a:extLst>
                <a:ext uri="{FF2B5EF4-FFF2-40B4-BE49-F238E27FC236}">
                  <a16:creationId xmlns:a16="http://schemas.microsoft.com/office/drawing/2014/main" id="{D66CCFAD-9BAD-4809-A770-B9BD02999EAD}"/>
                </a:ext>
              </a:extLst>
            </p:cNvPr>
            <p:cNvGrpSpPr/>
            <p:nvPr/>
          </p:nvGrpSpPr>
          <p:grpSpPr>
            <a:xfrm>
              <a:off x="6424853" y="1458459"/>
              <a:ext cx="246417" cy="161037"/>
              <a:chOff x="7189084" y="1552988"/>
              <a:chExt cx="606041" cy="324036"/>
            </a:xfrm>
          </p:grpSpPr>
          <p:sp>
            <p:nvSpPr>
              <p:cNvPr id="29" name="Rechteck 85">
                <a:extLst>
                  <a:ext uri="{FF2B5EF4-FFF2-40B4-BE49-F238E27FC236}">
                    <a16:creationId xmlns:a16="http://schemas.microsoft.com/office/drawing/2014/main" id="{C31D4059-0FBF-45E6-B51B-9972D5707CA7}"/>
                  </a:ext>
                </a:extLst>
              </p:cNvPr>
              <p:cNvSpPr/>
              <p:nvPr/>
            </p:nvSpPr>
            <p:spPr>
              <a:xfrm>
                <a:off x="7283104" y="1552988"/>
                <a:ext cx="512021" cy="324036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30" name="Rechteck 86">
                <a:extLst>
                  <a:ext uri="{FF2B5EF4-FFF2-40B4-BE49-F238E27FC236}">
                    <a16:creationId xmlns:a16="http://schemas.microsoft.com/office/drawing/2014/main" id="{3030C2DE-D2E9-444B-A0FB-EB6748A3D5FB}"/>
                  </a:ext>
                </a:extLst>
              </p:cNvPr>
              <p:cNvSpPr/>
              <p:nvPr/>
            </p:nvSpPr>
            <p:spPr>
              <a:xfrm>
                <a:off x="7189085" y="1619497"/>
                <a:ext cx="131240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31" name="Rechteck 87">
                <a:extLst>
                  <a:ext uri="{FF2B5EF4-FFF2-40B4-BE49-F238E27FC236}">
                    <a16:creationId xmlns:a16="http://schemas.microsoft.com/office/drawing/2014/main" id="{E8CDA123-A3AC-4029-9D4B-B1AEF7AA9F1B}"/>
                  </a:ext>
                </a:extLst>
              </p:cNvPr>
              <p:cNvSpPr/>
              <p:nvPr/>
            </p:nvSpPr>
            <p:spPr>
              <a:xfrm>
                <a:off x="7189084" y="1734529"/>
                <a:ext cx="131241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</p:grpSp>
      </p:grpSp>
      <p:grpSp>
        <p:nvGrpSpPr>
          <p:cNvPr id="32" name="Gruppieren 82">
            <a:extLst>
              <a:ext uri="{FF2B5EF4-FFF2-40B4-BE49-F238E27FC236}">
                <a16:creationId xmlns:a16="http://schemas.microsoft.com/office/drawing/2014/main" id="{8A6A20BE-ADBD-4E10-B3FB-745A1B9BC882}"/>
              </a:ext>
            </a:extLst>
          </p:cNvPr>
          <p:cNvGrpSpPr/>
          <p:nvPr/>
        </p:nvGrpSpPr>
        <p:grpSpPr>
          <a:xfrm>
            <a:off x="839416" y="4033621"/>
            <a:ext cx="1296144" cy="648072"/>
            <a:chOff x="5443822" y="1409918"/>
            <a:chExt cx="1296144" cy="648072"/>
          </a:xfrm>
        </p:grpSpPr>
        <p:sp>
          <p:nvSpPr>
            <p:cNvPr id="33" name="Rechteck 83">
              <a:extLst>
                <a:ext uri="{FF2B5EF4-FFF2-40B4-BE49-F238E27FC236}">
                  <a16:creationId xmlns:a16="http://schemas.microsoft.com/office/drawing/2014/main" id="{6DDBFB4F-C47F-4815-8F7A-F32C590CEDFB}"/>
                </a:ext>
              </a:extLst>
            </p:cNvPr>
            <p:cNvSpPr/>
            <p:nvPr/>
          </p:nvSpPr>
          <p:spPr>
            <a:xfrm>
              <a:off x="5443822" y="1409918"/>
              <a:ext cx="1296144" cy="64807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err="1"/>
                <a:t>Application</a:t>
              </a:r>
              <a:r>
                <a:rPr lang="de-DE" sz="1000" dirty="0"/>
                <a:t> </a:t>
              </a:r>
              <a:r>
                <a:rPr lang="de-DE" sz="1000" dirty="0" err="1"/>
                <a:t>component</a:t>
              </a:r>
              <a:endParaRPr lang="en-US" sz="1000" dirty="0"/>
            </a:p>
          </p:txBody>
        </p:sp>
        <p:grpSp>
          <p:nvGrpSpPr>
            <p:cNvPr id="34" name="Gruppieren 84">
              <a:extLst>
                <a:ext uri="{FF2B5EF4-FFF2-40B4-BE49-F238E27FC236}">
                  <a16:creationId xmlns:a16="http://schemas.microsoft.com/office/drawing/2014/main" id="{D66CCFAD-9BAD-4809-A770-B9BD02999EAD}"/>
                </a:ext>
              </a:extLst>
            </p:cNvPr>
            <p:cNvGrpSpPr/>
            <p:nvPr/>
          </p:nvGrpSpPr>
          <p:grpSpPr>
            <a:xfrm>
              <a:off x="6424853" y="1458459"/>
              <a:ext cx="246417" cy="161037"/>
              <a:chOff x="7189084" y="1552988"/>
              <a:chExt cx="606041" cy="324036"/>
            </a:xfrm>
          </p:grpSpPr>
          <p:sp>
            <p:nvSpPr>
              <p:cNvPr id="35" name="Rechteck 85">
                <a:extLst>
                  <a:ext uri="{FF2B5EF4-FFF2-40B4-BE49-F238E27FC236}">
                    <a16:creationId xmlns:a16="http://schemas.microsoft.com/office/drawing/2014/main" id="{C31D4059-0FBF-45E6-B51B-9972D5707CA7}"/>
                  </a:ext>
                </a:extLst>
              </p:cNvPr>
              <p:cNvSpPr/>
              <p:nvPr/>
            </p:nvSpPr>
            <p:spPr>
              <a:xfrm>
                <a:off x="7283104" y="1552988"/>
                <a:ext cx="512021" cy="324036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36" name="Rechteck 86">
                <a:extLst>
                  <a:ext uri="{FF2B5EF4-FFF2-40B4-BE49-F238E27FC236}">
                    <a16:creationId xmlns:a16="http://schemas.microsoft.com/office/drawing/2014/main" id="{3030C2DE-D2E9-444B-A0FB-EB6748A3D5FB}"/>
                  </a:ext>
                </a:extLst>
              </p:cNvPr>
              <p:cNvSpPr/>
              <p:nvPr/>
            </p:nvSpPr>
            <p:spPr>
              <a:xfrm>
                <a:off x="7189085" y="1619497"/>
                <a:ext cx="131240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37" name="Rechteck 87">
                <a:extLst>
                  <a:ext uri="{FF2B5EF4-FFF2-40B4-BE49-F238E27FC236}">
                    <a16:creationId xmlns:a16="http://schemas.microsoft.com/office/drawing/2014/main" id="{E8CDA123-A3AC-4029-9D4B-B1AEF7AA9F1B}"/>
                  </a:ext>
                </a:extLst>
              </p:cNvPr>
              <p:cNvSpPr/>
              <p:nvPr/>
            </p:nvSpPr>
            <p:spPr>
              <a:xfrm>
                <a:off x="7189084" y="1734529"/>
                <a:ext cx="131241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</p:grpSp>
      </p:grpSp>
      <p:sp>
        <p:nvSpPr>
          <p:cNvPr id="38" name="Rechteck 83">
            <a:extLst>
              <a:ext uri="{FF2B5EF4-FFF2-40B4-BE49-F238E27FC236}">
                <a16:creationId xmlns:a16="http://schemas.microsoft.com/office/drawing/2014/main" id="{6DDBFB4F-C47F-4815-8F7A-F32C590CEDFB}"/>
              </a:ext>
            </a:extLst>
          </p:cNvPr>
          <p:cNvSpPr/>
          <p:nvPr/>
        </p:nvSpPr>
        <p:spPr>
          <a:xfrm>
            <a:off x="2783632" y="2492896"/>
            <a:ext cx="2016224" cy="3096344"/>
          </a:xfrm>
          <a:prstGeom prst="rect">
            <a:avLst/>
          </a:prstGeom>
          <a:solidFill>
            <a:srgbClr val="B1FFFF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000" dirty="0"/>
              <a:t>Business </a:t>
            </a:r>
            <a:br>
              <a:rPr lang="de-DE" sz="1000" dirty="0"/>
            </a:br>
            <a:r>
              <a:rPr lang="de-DE" sz="1000" dirty="0" err="1"/>
              <a:t>Applications</a:t>
            </a:r>
            <a:endParaRPr lang="en-US" sz="1000" dirty="0"/>
          </a:p>
        </p:txBody>
      </p:sp>
      <p:grpSp>
        <p:nvGrpSpPr>
          <p:cNvPr id="40" name="Gruppieren 82">
            <a:extLst>
              <a:ext uri="{FF2B5EF4-FFF2-40B4-BE49-F238E27FC236}">
                <a16:creationId xmlns:a16="http://schemas.microsoft.com/office/drawing/2014/main" id="{8A6A20BE-ADBD-4E10-B3FB-745A1B9BC882}"/>
              </a:ext>
            </a:extLst>
          </p:cNvPr>
          <p:cNvGrpSpPr/>
          <p:nvPr/>
        </p:nvGrpSpPr>
        <p:grpSpPr>
          <a:xfrm>
            <a:off x="3144792" y="3212976"/>
            <a:ext cx="1296144" cy="648072"/>
            <a:chOff x="5443822" y="1409918"/>
            <a:chExt cx="1296144" cy="648072"/>
          </a:xfrm>
        </p:grpSpPr>
        <p:sp>
          <p:nvSpPr>
            <p:cNvPr id="41" name="Rechteck 83">
              <a:extLst>
                <a:ext uri="{FF2B5EF4-FFF2-40B4-BE49-F238E27FC236}">
                  <a16:creationId xmlns:a16="http://schemas.microsoft.com/office/drawing/2014/main" id="{6DDBFB4F-C47F-4815-8F7A-F32C590CEDFB}"/>
                </a:ext>
              </a:extLst>
            </p:cNvPr>
            <p:cNvSpPr/>
            <p:nvPr/>
          </p:nvSpPr>
          <p:spPr>
            <a:xfrm>
              <a:off x="5443822" y="1409918"/>
              <a:ext cx="1296144" cy="64807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err="1"/>
                <a:t>Application</a:t>
              </a:r>
              <a:r>
                <a:rPr lang="de-DE" sz="1000" dirty="0"/>
                <a:t> </a:t>
              </a:r>
              <a:r>
                <a:rPr lang="de-DE" sz="1000" dirty="0" err="1"/>
                <a:t>component</a:t>
              </a:r>
              <a:endParaRPr lang="en-US" sz="1000" dirty="0"/>
            </a:p>
          </p:txBody>
        </p:sp>
        <p:grpSp>
          <p:nvGrpSpPr>
            <p:cNvPr id="42" name="Gruppieren 84">
              <a:extLst>
                <a:ext uri="{FF2B5EF4-FFF2-40B4-BE49-F238E27FC236}">
                  <a16:creationId xmlns:a16="http://schemas.microsoft.com/office/drawing/2014/main" id="{D66CCFAD-9BAD-4809-A770-B9BD02999EAD}"/>
                </a:ext>
              </a:extLst>
            </p:cNvPr>
            <p:cNvGrpSpPr/>
            <p:nvPr/>
          </p:nvGrpSpPr>
          <p:grpSpPr>
            <a:xfrm>
              <a:off x="6424853" y="1458459"/>
              <a:ext cx="246417" cy="161037"/>
              <a:chOff x="7189084" y="1552988"/>
              <a:chExt cx="606041" cy="324036"/>
            </a:xfrm>
          </p:grpSpPr>
          <p:sp>
            <p:nvSpPr>
              <p:cNvPr id="43" name="Rechteck 85">
                <a:extLst>
                  <a:ext uri="{FF2B5EF4-FFF2-40B4-BE49-F238E27FC236}">
                    <a16:creationId xmlns:a16="http://schemas.microsoft.com/office/drawing/2014/main" id="{C31D4059-0FBF-45E6-B51B-9972D5707CA7}"/>
                  </a:ext>
                </a:extLst>
              </p:cNvPr>
              <p:cNvSpPr/>
              <p:nvPr/>
            </p:nvSpPr>
            <p:spPr>
              <a:xfrm>
                <a:off x="7283104" y="1552988"/>
                <a:ext cx="512021" cy="324036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44" name="Rechteck 86">
                <a:extLst>
                  <a:ext uri="{FF2B5EF4-FFF2-40B4-BE49-F238E27FC236}">
                    <a16:creationId xmlns:a16="http://schemas.microsoft.com/office/drawing/2014/main" id="{3030C2DE-D2E9-444B-A0FB-EB6748A3D5FB}"/>
                  </a:ext>
                </a:extLst>
              </p:cNvPr>
              <p:cNvSpPr/>
              <p:nvPr/>
            </p:nvSpPr>
            <p:spPr>
              <a:xfrm>
                <a:off x="7189085" y="1619497"/>
                <a:ext cx="131240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45" name="Rechteck 87">
                <a:extLst>
                  <a:ext uri="{FF2B5EF4-FFF2-40B4-BE49-F238E27FC236}">
                    <a16:creationId xmlns:a16="http://schemas.microsoft.com/office/drawing/2014/main" id="{E8CDA123-A3AC-4029-9D4B-B1AEF7AA9F1B}"/>
                  </a:ext>
                </a:extLst>
              </p:cNvPr>
              <p:cNvSpPr/>
              <p:nvPr/>
            </p:nvSpPr>
            <p:spPr>
              <a:xfrm>
                <a:off x="7189084" y="1734529"/>
                <a:ext cx="131241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</p:grpSp>
      </p:grpSp>
      <p:grpSp>
        <p:nvGrpSpPr>
          <p:cNvPr id="46" name="Gruppieren 82">
            <a:extLst>
              <a:ext uri="{FF2B5EF4-FFF2-40B4-BE49-F238E27FC236}">
                <a16:creationId xmlns:a16="http://schemas.microsoft.com/office/drawing/2014/main" id="{8A6A20BE-ADBD-4E10-B3FB-745A1B9BC882}"/>
              </a:ext>
            </a:extLst>
          </p:cNvPr>
          <p:cNvGrpSpPr/>
          <p:nvPr/>
        </p:nvGrpSpPr>
        <p:grpSpPr>
          <a:xfrm>
            <a:off x="3144792" y="4033621"/>
            <a:ext cx="1296144" cy="648072"/>
            <a:chOff x="5443822" y="1409918"/>
            <a:chExt cx="1296144" cy="648072"/>
          </a:xfrm>
        </p:grpSpPr>
        <p:sp>
          <p:nvSpPr>
            <p:cNvPr id="47" name="Rechteck 83">
              <a:extLst>
                <a:ext uri="{FF2B5EF4-FFF2-40B4-BE49-F238E27FC236}">
                  <a16:creationId xmlns:a16="http://schemas.microsoft.com/office/drawing/2014/main" id="{6DDBFB4F-C47F-4815-8F7A-F32C590CEDFB}"/>
                </a:ext>
              </a:extLst>
            </p:cNvPr>
            <p:cNvSpPr/>
            <p:nvPr/>
          </p:nvSpPr>
          <p:spPr>
            <a:xfrm>
              <a:off x="5443822" y="1409918"/>
              <a:ext cx="1296144" cy="64807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 err="1"/>
                <a:t>Application</a:t>
              </a:r>
              <a:r>
                <a:rPr lang="de-DE" sz="1000" dirty="0"/>
                <a:t> </a:t>
              </a:r>
              <a:r>
                <a:rPr lang="de-DE" sz="1000" dirty="0" err="1"/>
                <a:t>component</a:t>
              </a:r>
              <a:endParaRPr lang="en-US" sz="1000" dirty="0"/>
            </a:p>
          </p:txBody>
        </p:sp>
        <p:grpSp>
          <p:nvGrpSpPr>
            <p:cNvPr id="48" name="Gruppieren 84">
              <a:extLst>
                <a:ext uri="{FF2B5EF4-FFF2-40B4-BE49-F238E27FC236}">
                  <a16:creationId xmlns:a16="http://schemas.microsoft.com/office/drawing/2014/main" id="{D66CCFAD-9BAD-4809-A770-B9BD02999EAD}"/>
                </a:ext>
              </a:extLst>
            </p:cNvPr>
            <p:cNvGrpSpPr/>
            <p:nvPr/>
          </p:nvGrpSpPr>
          <p:grpSpPr>
            <a:xfrm>
              <a:off x="6424853" y="1458459"/>
              <a:ext cx="246417" cy="161037"/>
              <a:chOff x="7189084" y="1552988"/>
              <a:chExt cx="606041" cy="324036"/>
            </a:xfrm>
          </p:grpSpPr>
          <p:sp>
            <p:nvSpPr>
              <p:cNvPr id="49" name="Rechteck 85">
                <a:extLst>
                  <a:ext uri="{FF2B5EF4-FFF2-40B4-BE49-F238E27FC236}">
                    <a16:creationId xmlns:a16="http://schemas.microsoft.com/office/drawing/2014/main" id="{C31D4059-0FBF-45E6-B51B-9972D5707CA7}"/>
                  </a:ext>
                </a:extLst>
              </p:cNvPr>
              <p:cNvSpPr/>
              <p:nvPr/>
            </p:nvSpPr>
            <p:spPr>
              <a:xfrm>
                <a:off x="7283104" y="1552988"/>
                <a:ext cx="512021" cy="324036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50" name="Rechteck 86">
                <a:extLst>
                  <a:ext uri="{FF2B5EF4-FFF2-40B4-BE49-F238E27FC236}">
                    <a16:creationId xmlns:a16="http://schemas.microsoft.com/office/drawing/2014/main" id="{3030C2DE-D2E9-444B-A0FB-EB6748A3D5FB}"/>
                  </a:ext>
                </a:extLst>
              </p:cNvPr>
              <p:cNvSpPr/>
              <p:nvPr/>
            </p:nvSpPr>
            <p:spPr>
              <a:xfrm>
                <a:off x="7189085" y="1619497"/>
                <a:ext cx="131240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51" name="Rechteck 87">
                <a:extLst>
                  <a:ext uri="{FF2B5EF4-FFF2-40B4-BE49-F238E27FC236}">
                    <a16:creationId xmlns:a16="http://schemas.microsoft.com/office/drawing/2014/main" id="{E8CDA123-A3AC-4029-9D4B-B1AEF7AA9F1B}"/>
                  </a:ext>
                </a:extLst>
              </p:cNvPr>
              <p:cNvSpPr/>
              <p:nvPr/>
            </p:nvSpPr>
            <p:spPr>
              <a:xfrm>
                <a:off x="7189084" y="1734529"/>
                <a:ext cx="131241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</p:grpSp>
      </p:grpSp>
      <p:grpSp>
        <p:nvGrpSpPr>
          <p:cNvPr id="53" name="Gruppieren 78">
            <a:extLst>
              <a:ext uri="{FF2B5EF4-FFF2-40B4-BE49-F238E27FC236}">
                <a16:creationId xmlns:a16="http://schemas.microsoft.com/office/drawing/2014/main" id="{848CEB13-3E55-41B6-ACD2-B257E52CF73D}"/>
              </a:ext>
            </a:extLst>
          </p:cNvPr>
          <p:cNvGrpSpPr/>
          <p:nvPr/>
        </p:nvGrpSpPr>
        <p:grpSpPr>
          <a:xfrm>
            <a:off x="4078482" y="2564305"/>
            <a:ext cx="606041" cy="324036"/>
            <a:chOff x="7189084" y="1552988"/>
            <a:chExt cx="606041" cy="324036"/>
          </a:xfrm>
        </p:grpSpPr>
        <p:sp>
          <p:nvSpPr>
            <p:cNvPr id="54" name="Rechteck 79">
              <a:extLst>
                <a:ext uri="{FF2B5EF4-FFF2-40B4-BE49-F238E27FC236}">
                  <a16:creationId xmlns:a16="http://schemas.microsoft.com/office/drawing/2014/main" id="{ED1FAFB8-00F2-4049-A04D-5A492FC20302}"/>
                </a:ext>
              </a:extLst>
            </p:cNvPr>
            <p:cNvSpPr/>
            <p:nvPr/>
          </p:nvSpPr>
          <p:spPr>
            <a:xfrm>
              <a:off x="7283104" y="1552988"/>
              <a:ext cx="512021" cy="324036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000" dirty="0"/>
            </a:p>
          </p:txBody>
        </p:sp>
        <p:sp>
          <p:nvSpPr>
            <p:cNvPr id="55" name="Rechteck 80">
              <a:extLst>
                <a:ext uri="{FF2B5EF4-FFF2-40B4-BE49-F238E27FC236}">
                  <a16:creationId xmlns:a16="http://schemas.microsoft.com/office/drawing/2014/main" id="{72968989-AD69-4208-86C7-39EE767C06F3}"/>
                </a:ext>
              </a:extLst>
            </p:cNvPr>
            <p:cNvSpPr/>
            <p:nvPr/>
          </p:nvSpPr>
          <p:spPr>
            <a:xfrm>
              <a:off x="7189085" y="1619497"/>
              <a:ext cx="131240" cy="6822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000" dirty="0"/>
            </a:p>
          </p:txBody>
        </p:sp>
        <p:sp>
          <p:nvSpPr>
            <p:cNvPr id="56" name="Rechteck 81">
              <a:extLst>
                <a:ext uri="{FF2B5EF4-FFF2-40B4-BE49-F238E27FC236}">
                  <a16:creationId xmlns:a16="http://schemas.microsoft.com/office/drawing/2014/main" id="{63257DF3-53CB-4022-867C-5DE82E673265}"/>
                </a:ext>
              </a:extLst>
            </p:cNvPr>
            <p:cNvSpPr/>
            <p:nvPr/>
          </p:nvSpPr>
          <p:spPr>
            <a:xfrm>
              <a:off x="7189084" y="1734529"/>
              <a:ext cx="131241" cy="6822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000" dirty="0"/>
            </a:p>
          </p:txBody>
        </p:sp>
      </p:grpSp>
      <p:sp>
        <p:nvSpPr>
          <p:cNvPr id="57" name="Rechteck 83">
            <a:extLst>
              <a:ext uri="{FF2B5EF4-FFF2-40B4-BE49-F238E27FC236}">
                <a16:creationId xmlns:a16="http://schemas.microsoft.com/office/drawing/2014/main" id="{6DDBFB4F-C47F-4815-8F7A-F32C590CEDFB}"/>
              </a:ext>
            </a:extLst>
          </p:cNvPr>
          <p:cNvSpPr/>
          <p:nvPr/>
        </p:nvSpPr>
        <p:spPr>
          <a:xfrm>
            <a:off x="5087888" y="2492896"/>
            <a:ext cx="2016224" cy="3096344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000" dirty="0"/>
              <a:t>Project</a:t>
            </a:r>
            <a:endParaRPr lang="en-US" sz="1000" dirty="0"/>
          </a:p>
        </p:txBody>
      </p:sp>
      <p:sp>
        <p:nvSpPr>
          <p:cNvPr id="59" name="Rechteck 83">
            <a:extLst>
              <a:ext uri="{FF2B5EF4-FFF2-40B4-BE49-F238E27FC236}">
                <a16:creationId xmlns:a16="http://schemas.microsoft.com/office/drawing/2014/main" id="{6DDBFB4F-C47F-4815-8F7A-F32C590CEDFB}"/>
              </a:ext>
            </a:extLst>
          </p:cNvPr>
          <p:cNvSpPr/>
          <p:nvPr/>
        </p:nvSpPr>
        <p:spPr>
          <a:xfrm>
            <a:off x="5447928" y="3212976"/>
            <a:ext cx="1296144" cy="648072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de-DE" sz="1000" dirty="0"/>
              <a:t>Components</a:t>
            </a:r>
            <a:endParaRPr lang="en-US" sz="1000" dirty="0"/>
          </a:p>
        </p:txBody>
      </p:sp>
      <p:sp>
        <p:nvSpPr>
          <p:cNvPr id="64" name="Rechteck 83">
            <a:extLst>
              <a:ext uri="{FF2B5EF4-FFF2-40B4-BE49-F238E27FC236}">
                <a16:creationId xmlns:a16="http://schemas.microsoft.com/office/drawing/2014/main" id="{6DDBFB4F-C47F-4815-8F7A-F32C590CEDFB}"/>
              </a:ext>
            </a:extLst>
          </p:cNvPr>
          <p:cNvSpPr/>
          <p:nvPr/>
        </p:nvSpPr>
        <p:spPr>
          <a:xfrm>
            <a:off x="5445231" y="4033621"/>
            <a:ext cx="1296144" cy="648072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de-DE" sz="1000" dirty="0"/>
              <a:t>Components</a:t>
            </a:r>
            <a:endParaRPr lang="en-US" sz="1000" dirty="0"/>
          </a:p>
        </p:txBody>
      </p:sp>
      <p:sp>
        <p:nvSpPr>
          <p:cNvPr id="65" name="Rechteck 83">
            <a:extLst>
              <a:ext uri="{FF2B5EF4-FFF2-40B4-BE49-F238E27FC236}">
                <a16:creationId xmlns:a16="http://schemas.microsoft.com/office/drawing/2014/main" id="{6DDBFB4F-C47F-4815-8F7A-F32C590CEDFB}"/>
              </a:ext>
            </a:extLst>
          </p:cNvPr>
          <p:cNvSpPr/>
          <p:nvPr/>
        </p:nvSpPr>
        <p:spPr>
          <a:xfrm>
            <a:off x="5488973" y="3532820"/>
            <a:ext cx="573367" cy="29641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de-DE" sz="800" dirty="0" err="1"/>
              <a:t>Issue</a:t>
            </a:r>
            <a:r>
              <a:rPr lang="de-DE" sz="800" dirty="0"/>
              <a:t> 1</a:t>
            </a:r>
            <a:endParaRPr lang="en-US" sz="800" dirty="0"/>
          </a:p>
        </p:txBody>
      </p:sp>
      <p:sp>
        <p:nvSpPr>
          <p:cNvPr id="66" name="Rechteck 83">
            <a:extLst>
              <a:ext uri="{FF2B5EF4-FFF2-40B4-BE49-F238E27FC236}">
                <a16:creationId xmlns:a16="http://schemas.microsoft.com/office/drawing/2014/main" id="{6DDBFB4F-C47F-4815-8F7A-F32C590CEDFB}"/>
              </a:ext>
            </a:extLst>
          </p:cNvPr>
          <p:cNvSpPr/>
          <p:nvPr/>
        </p:nvSpPr>
        <p:spPr>
          <a:xfrm>
            <a:off x="6129661" y="3532820"/>
            <a:ext cx="576064" cy="29641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de-DE" sz="800" dirty="0" err="1"/>
              <a:t>Issue</a:t>
            </a:r>
            <a:r>
              <a:rPr lang="de-DE" sz="800" dirty="0"/>
              <a:t> N</a:t>
            </a:r>
            <a:endParaRPr lang="en-US" sz="800" dirty="0"/>
          </a:p>
        </p:txBody>
      </p:sp>
      <p:sp>
        <p:nvSpPr>
          <p:cNvPr id="67" name="Rechteck 83">
            <a:extLst>
              <a:ext uri="{FF2B5EF4-FFF2-40B4-BE49-F238E27FC236}">
                <a16:creationId xmlns:a16="http://schemas.microsoft.com/office/drawing/2014/main" id="{6DDBFB4F-C47F-4815-8F7A-F32C590CEDFB}"/>
              </a:ext>
            </a:extLst>
          </p:cNvPr>
          <p:cNvSpPr/>
          <p:nvPr/>
        </p:nvSpPr>
        <p:spPr>
          <a:xfrm>
            <a:off x="5488973" y="4349342"/>
            <a:ext cx="573367" cy="29641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de-DE" sz="800" dirty="0" err="1"/>
              <a:t>Issue</a:t>
            </a:r>
            <a:r>
              <a:rPr lang="de-DE" sz="800" dirty="0"/>
              <a:t> 1</a:t>
            </a:r>
            <a:endParaRPr lang="en-US" sz="800" dirty="0"/>
          </a:p>
        </p:txBody>
      </p:sp>
      <p:sp>
        <p:nvSpPr>
          <p:cNvPr id="68" name="Rechteck 83">
            <a:extLst>
              <a:ext uri="{FF2B5EF4-FFF2-40B4-BE49-F238E27FC236}">
                <a16:creationId xmlns:a16="http://schemas.microsoft.com/office/drawing/2014/main" id="{6DDBFB4F-C47F-4815-8F7A-F32C590CEDFB}"/>
              </a:ext>
            </a:extLst>
          </p:cNvPr>
          <p:cNvSpPr/>
          <p:nvPr/>
        </p:nvSpPr>
        <p:spPr>
          <a:xfrm>
            <a:off x="6129661" y="4349342"/>
            <a:ext cx="576064" cy="29641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de-DE" sz="800" dirty="0" err="1"/>
              <a:t>Issue</a:t>
            </a:r>
            <a:r>
              <a:rPr lang="de-DE" sz="800" dirty="0"/>
              <a:t> N</a:t>
            </a:r>
            <a:endParaRPr lang="en-US" sz="800" dirty="0"/>
          </a:p>
        </p:txBody>
      </p:sp>
      <p:sp>
        <p:nvSpPr>
          <p:cNvPr id="69" name="Rechteck 83">
            <a:extLst>
              <a:ext uri="{FF2B5EF4-FFF2-40B4-BE49-F238E27FC236}">
                <a16:creationId xmlns:a16="http://schemas.microsoft.com/office/drawing/2014/main" id="{6DDBFB4F-C47F-4815-8F7A-F32C590CEDFB}"/>
              </a:ext>
            </a:extLst>
          </p:cNvPr>
          <p:cNvSpPr/>
          <p:nvPr/>
        </p:nvSpPr>
        <p:spPr>
          <a:xfrm>
            <a:off x="9678790" y="2483331"/>
            <a:ext cx="2016224" cy="3096344"/>
          </a:xfrm>
          <a:prstGeom prst="rect">
            <a:avLst/>
          </a:prstGeom>
          <a:solidFill>
            <a:srgbClr val="B1FFFF"/>
          </a:solidFill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000" dirty="0"/>
              <a:t>Information System</a:t>
            </a:r>
            <a:endParaRPr lang="en-US" sz="1000" dirty="0"/>
          </a:p>
        </p:txBody>
      </p:sp>
      <p:grpSp>
        <p:nvGrpSpPr>
          <p:cNvPr id="70" name="Gruppieren 78">
            <a:extLst>
              <a:ext uri="{FF2B5EF4-FFF2-40B4-BE49-F238E27FC236}">
                <a16:creationId xmlns:a16="http://schemas.microsoft.com/office/drawing/2014/main" id="{848CEB13-3E55-41B6-ACD2-B257E52CF73D}"/>
              </a:ext>
            </a:extLst>
          </p:cNvPr>
          <p:cNvGrpSpPr/>
          <p:nvPr/>
        </p:nvGrpSpPr>
        <p:grpSpPr>
          <a:xfrm>
            <a:off x="10992544" y="2564904"/>
            <a:ext cx="606041" cy="324036"/>
            <a:chOff x="7189084" y="1552988"/>
            <a:chExt cx="606041" cy="324036"/>
          </a:xfrm>
        </p:grpSpPr>
        <p:sp>
          <p:nvSpPr>
            <p:cNvPr id="71" name="Rechteck 79">
              <a:extLst>
                <a:ext uri="{FF2B5EF4-FFF2-40B4-BE49-F238E27FC236}">
                  <a16:creationId xmlns:a16="http://schemas.microsoft.com/office/drawing/2014/main" id="{ED1FAFB8-00F2-4049-A04D-5A492FC20302}"/>
                </a:ext>
              </a:extLst>
            </p:cNvPr>
            <p:cNvSpPr/>
            <p:nvPr/>
          </p:nvSpPr>
          <p:spPr>
            <a:xfrm>
              <a:off x="7283104" y="1552988"/>
              <a:ext cx="512021" cy="324036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000" dirty="0"/>
            </a:p>
          </p:txBody>
        </p:sp>
        <p:sp>
          <p:nvSpPr>
            <p:cNvPr id="72" name="Rechteck 80">
              <a:extLst>
                <a:ext uri="{FF2B5EF4-FFF2-40B4-BE49-F238E27FC236}">
                  <a16:creationId xmlns:a16="http://schemas.microsoft.com/office/drawing/2014/main" id="{72968989-AD69-4208-86C7-39EE767C06F3}"/>
                </a:ext>
              </a:extLst>
            </p:cNvPr>
            <p:cNvSpPr/>
            <p:nvPr/>
          </p:nvSpPr>
          <p:spPr>
            <a:xfrm>
              <a:off x="7189085" y="1619497"/>
              <a:ext cx="131240" cy="6822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000" dirty="0"/>
            </a:p>
          </p:txBody>
        </p:sp>
        <p:sp>
          <p:nvSpPr>
            <p:cNvPr id="73" name="Rechteck 81">
              <a:extLst>
                <a:ext uri="{FF2B5EF4-FFF2-40B4-BE49-F238E27FC236}">
                  <a16:creationId xmlns:a16="http://schemas.microsoft.com/office/drawing/2014/main" id="{63257DF3-53CB-4022-867C-5DE82E673265}"/>
                </a:ext>
              </a:extLst>
            </p:cNvPr>
            <p:cNvSpPr/>
            <p:nvPr/>
          </p:nvSpPr>
          <p:spPr>
            <a:xfrm>
              <a:off x="7189084" y="1734529"/>
              <a:ext cx="131241" cy="6822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000" dirty="0"/>
            </a:p>
          </p:txBody>
        </p:sp>
      </p:grpSp>
      <p:grpSp>
        <p:nvGrpSpPr>
          <p:cNvPr id="75" name="Gruppieren 82">
            <a:extLst>
              <a:ext uri="{FF2B5EF4-FFF2-40B4-BE49-F238E27FC236}">
                <a16:creationId xmlns:a16="http://schemas.microsoft.com/office/drawing/2014/main" id="{8A6A20BE-ADBD-4E10-B3FB-745A1B9BC882}"/>
              </a:ext>
            </a:extLst>
          </p:cNvPr>
          <p:cNvGrpSpPr/>
          <p:nvPr/>
        </p:nvGrpSpPr>
        <p:grpSpPr>
          <a:xfrm>
            <a:off x="7741546" y="3250918"/>
            <a:ext cx="1296144" cy="648072"/>
            <a:chOff x="5443822" y="1409918"/>
            <a:chExt cx="1296144" cy="648072"/>
          </a:xfrm>
        </p:grpSpPr>
        <p:sp>
          <p:nvSpPr>
            <p:cNvPr id="76" name="Rechteck 83">
              <a:extLst>
                <a:ext uri="{FF2B5EF4-FFF2-40B4-BE49-F238E27FC236}">
                  <a16:creationId xmlns:a16="http://schemas.microsoft.com/office/drawing/2014/main" id="{6DDBFB4F-C47F-4815-8F7A-F32C590CEDFB}"/>
                </a:ext>
              </a:extLst>
            </p:cNvPr>
            <p:cNvSpPr/>
            <p:nvPr/>
          </p:nvSpPr>
          <p:spPr>
            <a:xfrm>
              <a:off x="5443822" y="1409918"/>
              <a:ext cx="1296144" cy="64807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/>
                <a:t>Services</a:t>
              </a:r>
              <a:endParaRPr lang="en-US" sz="1000" dirty="0"/>
            </a:p>
          </p:txBody>
        </p:sp>
        <p:grpSp>
          <p:nvGrpSpPr>
            <p:cNvPr id="77" name="Gruppieren 84">
              <a:extLst>
                <a:ext uri="{FF2B5EF4-FFF2-40B4-BE49-F238E27FC236}">
                  <a16:creationId xmlns:a16="http://schemas.microsoft.com/office/drawing/2014/main" id="{D66CCFAD-9BAD-4809-A770-B9BD02999EAD}"/>
                </a:ext>
              </a:extLst>
            </p:cNvPr>
            <p:cNvGrpSpPr/>
            <p:nvPr/>
          </p:nvGrpSpPr>
          <p:grpSpPr>
            <a:xfrm>
              <a:off x="6424853" y="1458459"/>
              <a:ext cx="246417" cy="161037"/>
              <a:chOff x="7189084" y="1552988"/>
              <a:chExt cx="606041" cy="324036"/>
            </a:xfrm>
          </p:grpSpPr>
          <p:sp>
            <p:nvSpPr>
              <p:cNvPr id="78" name="Rechteck 85">
                <a:extLst>
                  <a:ext uri="{FF2B5EF4-FFF2-40B4-BE49-F238E27FC236}">
                    <a16:creationId xmlns:a16="http://schemas.microsoft.com/office/drawing/2014/main" id="{C31D4059-0FBF-45E6-B51B-9972D5707CA7}"/>
                  </a:ext>
                </a:extLst>
              </p:cNvPr>
              <p:cNvSpPr/>
              <p:nvPr/>
            </p:nvSpPr>
            <p:spPr>
              <a:xfrm>
                <a:off x="7283104" y="1552988"/>
                <a:ext cx="512021" cy="324036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79" name="Rechteck 86">
                <a:extLst>
                  <a:ext uri="{FF2B5EF4-FFF2-40B4-BE49-F238E27FC236}">
                    <a16:creationId xmlns:a16="http://schemas.microsoft.com/office/drawing/2014/main" id="{3030C2DE-D2E9-444B-A0FB-EB6748A3D5FB}"/>
                  </a:ext>
                </a:extLst>
              </p:cNvPr>
              <p:cNvSpPr/>
              <p:nvPr/>
            </p:nvSpPr>
            <p:spPr>
              <a:xfrm>
                <a:off x="7189085" y="1619497"/>
                <a:ext cx="131240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80" name="Rechteck 87">
                <a:extLst>
                  <a:ext uri="{FF2B5EF4-FFF2-40B4-BE49-F238E27FC236}">
                    <a16:creationId xmlns:a16="http://schemas.microsoft.com/office/drawing/2014/main" id="{E8CDA123-A3AC-4029-9D4B-B1AEF7AA9F1B}"/>
                  </a:ext>
                </a:extLst>
              </p:cNvPr>
              <p:cNvSpPr/>
              <p:nvPr/>
            </p:nvSpPr>
            <p:spPr>
              <a:xfrm>
                <a:off x="7189084" y="1734529"/>
                <a:ext cx="131241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</p:grpSp>
      </p:grpSp>
      <p:grpSp>
        <p:nvGrpSpPr>
          <p:cNvPr id="81" name="Gruppieren 82">
            <a:extLst>
              <a:ext uri="{FF2B5EF4-FFF2-40B4-BE49-F238E27FC236}">
                <a16:creationId xmlns:a16="http://schemas.microsoft.com/office/drawing/2014/main" id="{8A6A20BE-ADBD-4E10-B3FB-745A1B9BC882}"/>
              </a:ext>
            </a:extLst>
          </p:cNvPr>
          <p:cNvGrpSpPr/>
          <p:nvPr/>
        </p:nvGrpSpPr>
        <p:grpSpPr>
          <a:xfrm>
            <a:off x="7741546" y="4031503"/>
            <a:ext cx="1296144" cy="648072"/>
            <a:chOff x="5443822" y="1409918"/>
            <a:chExt cx="1296144" cy="648072"/>
          </a:xfrm>
        </p:grpSpPr>
        <p:sp>
          <p:nvSpPr>
            <p:cNvPr id="82" name="Rechteck 83">
              <a:extLst>
                <a:ext uri="{FF2B5EF4-FFF2-40B4-BE49-F238E27FC236}">
                  <a16:creationId xmlns:a16="http://schemas.microsoft.com/office/drawing/2014/main" id="{6DDBFB4F-C47F-4815-8F7A-F32C590CEDFB}"/>
                </a:ext>
              </a:extLst>
            </p:cNvPr>
            <p:cNvSpPr/>
            <p:nvPr/>
          </p:nvSpPr>
          <p:spPr>
            <a:xfrm>
              <a:off x="5443822" y="1409918"/>
              <a:ext cx="1296144" cy="64807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de-DE" sz="1000" dirty="0"/>
                <a:t>Services</a:t>
              </a:r>
              <a:endParaRPr lang="en-US" sz="1000" dirty="0"/>
            </a:p>
          </p:txBody>
        </p:sp>
        <p:grpSp>
          <p:nvGrpSpPr>
            <p:cNvPr id="83" name="Gruppieren 84">
              <a:extLst>
                <a:ext uri="{FF2B5EF4-FFF2-40B4-BE49-F238E27FC236}">
                  <a16:creationId xmlns:a16="http://schemas.microsoft.com/office/drawing/2014/main" id="{D66CCFAD-9BAD-4809-A770-B9BD02999EAD}"/>
                </a:ext>
              </a:extLst>
            </p:cNvPr>
            <p:cNvGrpSpPr/>
            <p:nvPr/>
          </p:nvGrpSpPr>
          <p:grpSpPr>
            <a:xfrm>
              <a:off x="6424853" y="1458459"/>
              <a:ext cx="246417" cy="161037"/>
              <a:chOff x="7189084" y="1552988"/>
              <a:chExt cx="606041" cy="324036"/>
            </a:xfrm>
          </p:grpSpPr>
          <p:sp>
            <p:nvSpPr>
              <p:cNvPr id="84" name="Rechteck 85">
                <a:extLst>
                  <a:ext uri="{FF2B5EF4-FFF2-40B4-BE49-F238E27FC236}">
                    <a16:creationId xmlns:a16="http://schemas.microsoft.com/office/drawing/2014/main" id="{C31D4059-0FBF-45E6-B51B-9972D5707CA7}"/>
                  </a:ext>
                </a:extLst>
              </p:cNvPr>
              <p:cNvSpPr/>
              <p:nvPr/>
            </p:nvSpPr>
            <p:spPr>
              <a:xfrm>
                <a:off x="7283104" y="1552988"/>
                <a:ext cx="512021" cy="324036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85" name="Rechteck 86">
                <a:extLst>
                  <a:ext uri="{FF2B5EF4-FFF2-40B4-BE49-F238E27FC236}">
                    <a16:creationId xmlns:a16="http://schemas.microsoft.com/office/drawing/2014/main" id="{3030C2DE-D2E9-444B-A0FB-EB6748A3D5FB}"/>
                  </a:ext>
                </a:extLst>
              </p:cNvPr>
              <p:cNvSpPr/>
              <p:nvPr/>
            </p:nvSpPr>
            <p:spPr>
              <a:xfrm>
                <a:off x="7189085" y="1619497"/>
                <a:ext cx="131240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86" name="Rechteck 87">
                <a:extLst>
                  <a:ext uri="{FF2B5EF4-FFF2-40B4-BE49-F238E27FC236}">
                    <a16:creationId xmlns:a16="http://schemas.microsoft.com/office/drawing/2014/main" id="{E8CDA123-A3AC-4029-9D4B-B1AEF7AA9F1B}"/>
                  </a:ext>
                </a:extLst>
              </p:cNvPr>
              <p:cNvSpPr/>
              <p:nvPr/>
            </p:nvSpPr>
            <p:spPr>
              <a:xfrm>
                <a:off x="7189084" y="1734529"/>
                <a:ext cx="131241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</p:grpSp>
      </p:grpSp>
      <p:grpSp>
        <p:nvGrpSpPr>
          <p:cNvPr id="90" name="Gruppieren 82">
            <a:extLst>
              <a:ext uri="{FF2B5EF4-FFF2-40B4-BE49-F238E27FC236}">
                <a16:creationId xmlns:a16="http://schemas.microsoft.com/office/drawing/2014/main" id="{8A6A20BE-ADBD-4E10-B3FB-745A1B9BC882}"/>
              </a:ext>
            </a:extLst>
          </p:cNvPr>
          <p:cNvGrpSpPr/>
          <p:nvPr/>
        </p:nvGrpSpPr>
        <p:grpSpPr>
          <a:xfrm>
            <a:off x="10046430" y="3261517"/>
            <a:ext cx="1296144" cy="648072"/>
            <a:chOff x="5443822" y="1409918"/>
            <a:chExt cx="1296144" cy="648072"/>
          </a:xfrm>
        </p:grpSpPr>
        <p:sp>
          <p:nvSpPr>
            <p:cNvPr id="91" name="Rechteck 83">
              <a:extLst>
                <a:ext uri="{FF2B5EF4-FFF2-40B4-BE49-F238E27FC236}">
                  <a16:creationId xmlns:a16="http://schemas.microsoft.com/office/drawing/2014/main" id="{6DDBFB4F-C47F-4815-8F7A-F32C590CEDFB}"/>
                </a:ext>
              </a:extLst>
            </p:cNvPr>
            <p:cNvSpPr/>
            <p:nvPr/>
          </p:nvSpPr>
          <p:spPr>
            <a:xfrm>
              <a:off x="5443822" y="1409918"/>
              <a:ext cx="1296144" cy="64807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000" dirty="0"/>
                <a:t>Information System</a:t>
              </a:r>
            </a:p>
          </p:txBody>
        </p:sp>
        <p:grpSp>
          <p:nvGrpSpPr>
            <p:cNvPr id="92" name="Gruppieren 84">
              <a:extLst>
                <a:ext uri="{FF2B5EF4-FFF2-40B4-BE49-F238E27FC236}">
                  <a16:creationId xmlns:a16="http://schemas.microsoft.com/office/drawing/2014/main" id="{D66CCFAD-9BAD-4809-A770-B9BD02999EAD}"/>
                </a:ext>
              </a:extLst>
            </p:cNvPr>
            <p:cNvGrpSpPr/>
            <p:nvPr/>
          </p:nvGrpSpPr>
          <p:grpSpPr>
            <a:xfrm>
              <a:off x="6424853" y="1458459"/>
              <a:ext cx="246417" cy="161037"/>
              <a:chOff x="7189084" y="1552988"/>
              <a:chExt cx="606041" cy="324036"/>
            </a:xfrm>
          </p:grpSpPr>
          <p:sp>
            <p:nvSpPr>
              <p:cNvPr id="93" name="Rechteck 85">
                <a:extLst>
                  <a:ext uri="{FF2B5EF4-FFF2-40B4-BE49-F238E27FC236}">
                    <a16:creationId xmlns:a16="http://schemas.microsoft.com/office/drawing/2014/main" id="{C31D4059-0FBF-45E6-B51B-9972D5707CA7}"/>
                  </a:ext>
                </a:extLst>
              </p:cNvPr>
              <p:cNvSpPr/>
              <p:nvPr/>
            </p:nvSpPr>
            <p:spPr>
              <a:xfrm>
                <a:off x="7283104" y="1552988"/>
                <a:ext cx="512021" cy="324036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94" name="Rechteck 86">
                <a:extLst>
                  <a:ext uri="{FF2B5EF4-FFF2-40B4-BE49-F238E27FC236}">
                    <a16:creationId xmlns:a16="http://schemas.microsoft.com/office/drawing/2014/main" id="{3030C2DE-D2E9-444B-A0FB-EB6748A3D5FB}"/>
                  </a:ext>
                </a:extLst>
              </p:cNvPr>
              <p:cNvSpPr/>
              <p:nvPr/>
            </p:nvSpPr>
            <p:spPr>
              <a:xfrm>
                <a:off x="7189085" y="1619497"/>
                <a:ext cx="131240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95" name="Rechteck 87">
                <a:extLst>
                  <a:ext uri="{FF2B5EF4-FFF2-40B4-BE49-F238E27FC236}">
                    <a16:creationId xmlns:a16="http://schemas.microsoft.com/office/drawing/2014/main" id="{E8CDA123-A3AC-4029-9D4B-B1AEF7AA9F1B}"/>
                  </a:ext>
                </a:extLst>
              </p:cNvPr>
              <p:cNvSpPr/>
              <p:nvPr/>
            </p:nvSpPr>
            <p:spPr>
              <a:xfrm>
                <a:off x="7189084" y="1734529"/>
                <a:ext cx="131241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</p:grpSp>
      </p:grpSp>
      <p:grpSp>
        <p:nvGrpSpPr>
          <p:cNvPr id="96" name="Gruppieren 82">
            <a:extLst>
              <a:ext uri="{FF2B5EF4-FFF2-40B4-BE49-F238E27FC236}">
                <a16:creationId xmlns:a16="http://schemas.microsoft.com/office/drawing/2014/main" id="{8A6A20BE-ADBD-4E10-B3FB-745A1B9BC882}"/>
              </a:ext>
            </a:extLst>
          </p:cNvPr>
          <p:cNvGrpSpPr/>
          <p:nvPr/>
        </p:nvGrpSpPr>
        <p:grpSpPr>
          <a:xfrm>
            <a:off x="10046430" y="4080044"/>
            <a:ext cx="1296144" cy="648072"/>
            <a:chOff x="5443822" y="1409918"/>
            <a:chExt cx="1296144" cy="648072"/>
          </a:xfrm>
        </p:grpSpPr>
        <p:sp>
          <p:nvSpPr>
            <p:cNvPr id="97" name="Rechteck 83">
              <a:extLst>
                <a:ext uri="{FF2B5EF4-FFF2-40B4-BE49-F238E27FC236}">
                  <a16:creationId xmlns:a16="http://schemas.microsoft.com/office/drawing/2014/main" id="{6DDBFB4F-C47F-4815-8F7A-F32C590CEDFB}"/>
                </a:ext>
              </a:extLst>
            </p:cNvPr>
            <p:cNvSpPr/>
            <p:nvPr/>
          </p:nvSpPr>
          <p:spPr>
            <a:xfrm>
              <a:off x="5443822" y="1409918"/>
              <a:ext cx="1296144" cy="648072"/>
            </a:xfrm>
            <a:prstGeom prst="rect">
              <a:avLst/>
            </a:prstGeom>
            <a:solidFill>
              <a:srgbClr val="B1FF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000" dirty="0"/>
                <a:t>Information System</a:t>
              </a:r>
            </a:p>
          </p:txBody>
        </p:sp>
        <p:grpSp>
          <p:nvGrpSpPr>
            <p:cNvPr id="98" name="Gruppieren 84">
              <a:extLst>
                <a:ext uri="{FF2B5EF4-FFF2-40B4-BE49-F238E27FC236}">
                  <a16:creationId xmlns:a16="http://schemas.microsoft.com/office/drawing/2014/main" id="{D66CCFAD-9BAD-4809-A770-B9BD02999EAD}"/>
                </a:ext>
              </a:extLst>
            </p:cNvPr>
            <p:cNvGrpSpPr/>
            <p:nvPr/>
          </p:nvGrpSpPr>
          <p:grpSpPr>
            <a:xfrm>
              <a:off x="6424853" y="1458459"/>
              <a:ext cx="246417" cy="161037"/>
              <a:chOff x="7189084" y="1552988"/>
              <a:chExt cx="606041" cy="324036"/>
            </a:xfrm>
          </p:grpSpPr>
          <p:sp>
            <p:nvSpPr>
              <p:cNvPr id="99" name="Rechteck 85">
                <a:extLst>
                  <a:ext uri="{FF2B5EF4-FFF2-40B4-BE49-F238E27FC236}">
                    <a16:creationId xmlns:a16="http://schemas.microsoft.com/office/drawing/2014/main" id="{C31D4059-0FBF-45E6-B51B-9972D5707CA7}"/>
                  </a:ext>
                </a:extLst>
              </p:cNvPr>
              <p:cNvSpPr/>
              <p:nvPr/>
            </p:nvSpPr>
            <p:spPr>
              <a:xfrm>
                <a:off x="7283104" y="1552988"/>
                <a:ext cx="512021" cy="324036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100" name="Rechteck 86">
                <a:extLst>
                  <a:ext uri="{FF2B5EF4-FFF2-40B4-BE49-F238E27FC236}">
                    <a16:creationId xmlns:a16="http://schemas.microsoft.com/office/drawing/2014/main" id="{3030C2DE-D2E9-444B-A0FB-EB6748A3D5FB}"/>
                  </a:ext>
                </a:extLst>
              </p:cNvPr>
              <p:cNvSpPr/>
              <p:nvPr/>
            </p:nvSpPr>
            <p:spPr>
              <a:xfrm>
                <a:off x="7189085" y="1619497"/>
                <a:ext cx="131240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  <p:sp>
            <p:nvSpPr>
              <p:cNvPr id="101" name="Rechteck 87">
                <a:extLst>
                  <a:ext uri="{FF2B5EF4-FFF2-40B4-BE49-F238E27FC236}">
                    <a16:creationId xmlns:a16="http://schemas.microsoft.com/office/drawing/2014/main" id="{E8CDA123-A3AC-4029-9D4B-B1AEF7AA9F1B}"/>
                  </a:ext>
                </a:extLst>
              </p:cNvPr>
              <p:cNvSpPr/>
              <p:nvPr/>
            </p:nvSpPr>
            <p:spPr>
              <a:xfrm>
                <a:off x="7189084" y="1734529"/>
                <a:ext cx="131241" cy="68222"/>
              </a:xfrm>
              <a:prstGeom prst="rect">
                <a:avLst/>
              </a:prstGeom>
              <a:solidFill>
                <a:srgbClr val="B1FFFF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endParaRPr lang="en-US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654148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FEACD-B31D-4E04-AF2F-DAEC4B7A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Groovy script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78D992-42C9-4337-917A-5C6B410A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3EAAC31-2777-43AA-80BC-FB29D767F206}"/>
              </a:ext>
            </a:extLst>
          </p:cNvPr>
          <p:cNvSpPr txBox="1">
            <a:spLocks/>
          </p:cNvSpPr>
          <p:nvPr/>
        </p:nvSpPr>
        <p:spPr bwMode="auto">
          <a:xfrm>
            <a:off x="5303912" y="980728"/>
            <a:ext cx="68880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de-DE" sz="1000" kern="0" dirty="0"/>
              <a:t>stage('Deploy') {</a:t>
            </a:r>
          </a:p>
          <a:p>
            <a:r>
              <a:rPr lang="de-DE" sz="1000" kern="0" dirty="0"/>
              <a:t>            def branch = ['master']</a:t>
            </a:r>
          </a:p>
          <a:p>
            <a:r>
              <a:rPr lang="de-DE" sz="1000" kern="0" dirty="0"/>
              <a:t>            def name = "sping-microservice1"</a:t>
            </a:r>
          </a:p>
          <a:p>
            <a:r>
              <a:rPr lang="de-DE" sz="1000" kern="0" dirty="0"/>
              <a:t>            def path = "build/libs/gs-spring-boot-0.1.0.jar"</a:t>
            </a:r>
          </a:p>
          <a:p>
            <a:r>
              <a:rPr lang="de-DE" sz="1000" kern="0" dirty="0"/>
              <a:t>            def manifest = "manifest.yml"</a:t>
            </a:r>
          </a:p>
          <a:p>
            <a:r>
              <a:rPr lang="de-DE" sz="1000" kern="0" dirty="0"/>
              <a:t>            </a:t>
            </a:r>
          </a:p>
          <a:p>
            <a:r>
              <a:rPr lang="de-DE" sz="1000" kern="0" dirty="0"/>
              <a:t>               if (manifest == null) {</a:t>
            </a:r>
          </a:p>
          <a:p>
            <a:r>
              <a:rPr lang="de-DE" sz="1000" kern="0" dirty="0"/>
              <a:t>                throw new RuntimeException('Could not map branch ' + master + ' to a manifest file')</a:t>
            </a:r>
          </a:p>
          <a:p>
            <a:r>
              <a:rPr lang="de-DE" sz="1000" kern="0" dirty="0"/>
              <a:t>               }</a:t>
            </a:r>
          </a:p>
          <a:p>
            <a:r>
              <a:rPr lang="de-DE" sz="1000" kern="0" dirty="0"/>
              <a:t>               withCredentials([[</a:t>
            </a:r>
          </a:p>
          <a:p>
            <a:r>
              <a:rPr lang="de-DE" sz="1000" kern="0" dirty="0"/>
              <a:t>                                     $class          : 'UsernamePasswordMultiBinding',</a:t>
            </a:r>
          </a:p>
          <a:p>
            <a:r>
              <a:rPr lang="de-DE" sz="1000" kern="0" dirty="0"/>
              <a:t>                                     credentialsId   : '98c5d653-dbdc-4b52-81ba-50c2ac04e4f1',</a:t>
            </a:r>
          </a:p>
          <a:p>
            <a:r>
              <a:rPr lang="de-DE" sz="1000" kern="0" dirty="0"/>
              <a:t>                                     usernameVariable: 'CF_USERNAME',</a:t>
            </a:r>
          </a:p>
          <a:p>
            <a:r>
              <a:rPr lang="de-DE" sz="1000" kern="0" dirty="0"/>
              <a:t>                                     passwordVariable: 'CF_PASSWORD'</a:t>
            </a:r>
          </a:p>
          <a:p>
            <a:r>
              <a:rPr lang="de-DE" sz="1000" kern="0" dirty="0"/>
              <a:t>                             ]]) {</a:t>
            </a:r>
          </a:p>
          <a:p>
            <a:r>
              <a:rPr lang="de-DE" sz="1000" kern="0" dirty="0"/>
              <a:t>                sh 'cf login -a https://api.run.pivotal.io -u $CF_USERNAME -p $CF_PASSWORD --skip-ssl-validation'</a:t>
            </a:r>
          </a:p>
          <a:p>
            <a:r>
              <a:rPr lang="de-DE" sz="1000" kern="0" dirty="0"/>
              <a:t>                sh 'cf target -o ga72hib-org -s masterarbeit'</a:t>
            </a:r>
          </a:p>
          <a:p>
            <a:r>
              <a:rPr lang="de-DE" sz="1000" kern="0" dirty="0"/>
              <a:t>                sh 'cf push sping-microservice1 -f '+manifest+' --hostname '+name+' -p '+path</a:t>
            </a:r>
          </a:p>
          <a:p>
            <a:r>
              <a:rPr lang="de-DE" sz="1000" kern="0" dirty="0"/>
              <a:t>            }</a:t>
            </a:r>
          </a:p>
          <a:p>
            <a:r>
              <a:rPr lang="de-DE" sz="1000" kern="0" dirty="0"/>
              <a:t>        }</a:t>
            </a:r>
          </a:p>
          <a:p>
            <a:r>
              <a:rPr lang="de-DE" sz="1000" kern="0" dirty="0"/>
              <a:t>        stage("Push Documentation"){</a:t>
            </a:r>
          </a:p>
          <a:p>
            <a:r>
              <a:rPr lang="de-DE" sz="1000" kern="0" dirty="0"/>
              <a:t>            try {</a:t>
            </a:r>
          </a:p>
          <a:p>
            <a:r>
              <a:rPr lang="de-DE" sz="1000" kern="0" dirty="0"/>
              <a:t>                    callPost("http://192.168.99.100:9123/document", "{\"id\": \"0987654321\", \"name\": \"Kick-off-App\", \"owner\": \"Nico\", \"description\": \"bla\", \"short_name\": \"serviceAZ12\", \"type\": \"service\"}") //Include protocol</a:t>
            </a:r>
          </a:p>
          <a:p>
            <a:r>
              <a:rPr lang="de-DE" sz="1000" kern="0" dirty="0"/>
              <a:t>                } catch(e) {</a:t>
            </a:r>
          </a:p>
          <a:p>
            <a:r>
              <a:rPr lang="de-DE" sz="1000" kern="0" dirty="0"/>
              <a:t>                    // if no try and catch: jenkins prints an error "no content-type" but post request succeeds</a:t>
            </a:r>
          </a:p>
          <a:p>
            <a:r>
              <a:rPr lang="de-DE" sz="1000" kern="0" dirty="0"/>
              <a:t>                }</a:t>
            </a:r>
          </a:p>
          <a:p>
            <a:r>
              <a:rPr lang="de-DE" sz="1000" kern="0" dirty="0"/>
              <a:t>        }//stage</a:t>
            </a:r>
          </a:p>
          <a:p>
            <a:r>
              <a:rPr lang="de-DE" sz="1000" kern="0" dirty="0"/>
              <a:t>    }</a:t>
            </a:r>
          </a:p>
          <a:p>
            <a:r>
              <a:rPr lang="de-DE" sz="1000" kern="0" dirty="0"/>
              <a:t>}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61A16BBC-BC88-4CB0-A384-10B67FCA3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6"/>
            <a:ext cx="5041486" cy="5400675"/>
          </a:xfrm>
        </p:spPr>
        <p:txBody>
          <a:bodyPr>
            <a:normAutofit fontScale="25000" lnSpcReduction="20000"/>
          </a:bodyPr>
          <a:lstStyle/>
          <a:p>
            <a:r>
              <a:rPr lang="de-DE" sz="4000" dirty="0"/>
              <a:t>def callPost(String urlString, String queryString) {</a:t>
            </a:r>
          </a:p>
          <a:p>
            <a:r>
              <a:rPr lang="de-DE" sz="4000" dirty="0"/>
              <a:t>    def url = new URL(urlString)</a:t>
            </a:r>
          </a:p>
          <a:p>
            <a:r>
              <a:rPr lang="de-DE" sz="4000" dirty="0"/>
              <a:t>    def connection = url.openConnection()</a:t>
            </a:r>
          </a:p>
          <a:p>
            <a:r>
              <a:rPr lang="de-DE" sz="4000" dirty="0"/>
              <a:t>    connection.setRequestMethod("POST")</a:t>
            </a:r>
          </a:p>
          <a:p>
            <a:r>
              <a:rPr lang="de-DE" sz="4000" dirty="0"/>
              <a:t>    connection.doInput = true</a:t>
            </a:r>
          </a:p>
          <a:p>
            <a:r>
              <a:rPr lang="de-DE" sz="4000" dirty="0"/>
              <a:t>    connection.doOutput = true</a:t>
            </a:r>
          </a:p>
          <a:p>
            <a:r>
              <a:rPr lang="de-DE" sz="4000" dirty="0"/>
              <a:t>    connection.setRequestProperty("content-type", "application/json;charset=UTF-8")</a:t>
            </a:r>
          </a:p>
          <a:p>
            <a:endParaRPr lang="de-DE" sz="4000" dirty="0"/>
          </a:p>
          <a:p>
            <a:r>
              <a:rPr lang="de-DE" sz="4000" dirty="0"/>
              <a:t>    def writer = new OutputStreamWriter(connection.outputStream)</a:t>
            </a:r>
          </a:p>
          <a:p>
            <a:r>
              <a:rPr lang="de-DE" sz="4000" dirty="0"/>
              <a:t>    writer.write(queryString.toString())</a:t>
            </a:r>
          </a:p>
          <a:p>
            <a:r>
              <a:rPr lang="de-DE" sz="4000" dirty="0"/>
              <a:t>    writer.flush()</a:t>
            </a:r>
          </a:p>
          <a:p>
            <a:r>
              <a:rPr lang="de-DE" sz="4000" dirty="0"/>
              <a:t>    writer.close()</a:t>
            </a:r>
          </a:p>
          <a:p>
            <a:r>
              <a:rPr lang="de-DE" sz="4000" dirty="0"/>
              <a:t>    connection.connect()</a:t>
            </a:r>
          </a:p>
          <a:p>
            <a:endParaRPr lang="de-DE" sz="4000" dirty="0"/>
          </a:p>
          <a:p>
            <a:r>
              <a:rPr lang="de-DE" sz="4000" dirty="0"/>
              <a:t>    new groovy.json.JsonSlurper().parseText(connection.content.text)</a:t>
            </a:r>
          </a:p>
          <a:p>
            <a:r>
              <a:rPr lang="de-DE" sz="4000" dirty="0"/>
              <a:t>}</a:t>
            </a:r>
          </a:p>
          <a:p>
            <a:r>
              <a:rPr lang="de-DE" sz="4000" dirty="0"/>
              <a:t>node {    </a:t>
            </a:r>
          </a:p>
          <a:p>
            <a:r>
              <a:rPr lang="de-DE" sz="4000" dirty="0"/>
              <a:t>    deleteDir()</a:t>
            </a:r>
          </a:p>
          <a:p>
            <a:r>
              <a:rPr lang="de-DE" sz="4000" dirty="0"/>
              <a:t>    stage('Sources') {</a:t>
            </a:r>
          </a:p>
          <a:p>
            <a:r>
              <a:rPr lang="de-DE" sz="4000" dirty="0"/>
              <a:t>        checkout([</a:t>
            </a:r>
          </a:p>
          <a:p>
            <a:r>
              <a:rPr lang="de-DE" sz="4000" dirty="0"/>
              <a:t>                $class           : 'GitSCM',</a:t>
            </a:r>
          </a:p>
          <a:p>
            <a:r>
              <a:rPr lang="de-DE" sz="4000" dirty="0"/>
              <a:t>                branches         : [[name: "refs/heads/master"]],</a:t>
            </a:r>
          </a:p>
          <a:p>
            <a:r>
              <a:rPr lang="de-DE" sz="4000" dirty="0"/>
              <a:t>                extensions       : [[$class: 'CleanBeforeCheckout', localBranch: "master"]],</a:t>
            </a:r>
          </a:p>
          <a:p>
            <a:r>
              <a:rPr lang="de-DE" sz="4000" dirty="0"/>
              <a:t>                userRemoteConfigs: [[</a:t>
            </a:r>
          </a:p>
          <a:p>
            <a:r>
              <a:rPr lang="de-DE" sz="4000" dirty="0"/>
              <a:t>                                            credentialsId: 'cbf178fa-56ee-4394-b782-36eb8932ac64',</a:t>
            </a:r>
          </a:p>
          <a:p>
            <a:r>
              <a:rPr lang="de-DE" sz="4000" dirty="0"/>
              <a:t>                                            url          : "https://github.com/Nicocovi/MS-Repo"</a:t>
            </a:r>
          </a:p>
          <a:p>
            <a:r>
              <a:rPr lang="de-DE" sz="4000" dirty="0"/>
              <a:t>                                    ]]</a:t>
            </a:r>
          </a:p>
          <a:p>
            <a:r>
              <a:rPr lang="de-DE" sz="4000" dirty="0"/>
              <a:t>                ])</a:t>
            </a:r>
          </a:p>
          <a:p>
            <a:r>
              <a:rPr lang="de-DE" sz="4000" dirty="0"/>
              <a:t>    }</a:t>
            </a:r>
          </a:p>
          <a:p>
            <a:r>
              <a:rPr lang="de-DE" sz="4000" dirty="0"/>
              <a:t>    dir("") {   </a:t>
            </a:r>
          </a:p>
          <a:p>
            <a:r>
              <a:rPr lang="de-DE" sz="4000" dirty="0"/>
              <a:t>        stage("Build"){</a:t>
            </a:r>
          </a:p>
          <a:p>
            <a:r>
              <a:rPr lang="de-DE" sz="4000" dirty="0"/>
              <a:t>            sh "gradle build"</a:t>
            </a:r>
          </a:p>
          <a:p>
            <a:r>
              <a:rPr lang="de-DE" sz="4000" dirty="0"/>
              <a:t>        }</a:t>
            </a:r>
          </a:p>
          <a:p>
            <a:r>
              <a:rPr lang="de-DE" sz="4000" dirty="0"/>
              <a:t>	stage("Get Jira Information"){</a:t>
            </a:r>
          </a:p>
          <a:p>
            <a:r>
              <a:rPr lang="de-DE" sz="4000" dirty="0"/>
              <a:t>            //TODO</a:t>
            </a:r>
          </a:p>
          <a:p>
            <a:r>
              <a:rPr lang="de-DE" sz="4000" dirty="0"/>
              <a:t>        }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088515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75D88-B68F-4D82-9637-C07D0E0F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2.3 Open source project - Pivio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0544B7-219D-4C65-AC85-5840A657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B050A23-F4C0-40CA-ACF5-B5906DFC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840" y="981077"/>
            <a:ext cx="7201727" cy="5348030"/>
          </a:xfrm>
        </p:spPr>
        <p:txBody>
          <a:bodyPr>
            <a:normAutofit/>
          </a:bodyPr>
          <a:lstStyle/>
          <a:p>
            <a:pPr marL="0" indent="0"/>
            <a:r>
              <a:rPr lang="de-DE" b="1" dirty="0"/>
              <a:t>Pivio: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Service registry for humans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To have a catalogue of the available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Running in cloud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Developed by Chief Architect of E-Post Development GmbH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Integration of discovery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Metamodel focus on microservices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Dynamic metamodel enabled via schemaless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Runtime information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 Continuous Delivery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 support of EA discovery</a:t>
            </a:r>
            <a:endParaRPr lang="de-DE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3846E3-527A-40F9-8BBA-BCC0F7EAE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27" y="981076"/>
            <a:ext cx="4177391" cy="28543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9F76533-69DC-47A3-A836-ACD468187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57" y="4149080"/>
            <a:ext cx="4159222" cy="2180026"/>
          </a:xfrm>
          <a:prstGeom prst="rect">
            <a:avLst/>
          </a:prstGeom>
        </p:spPr>
      </p:pic>
      <p:sp>
        <p:nvSpPr>
          <p:cNvPr id="9" name="Signo más 8">
            <a:extLst>
              <a:ext uri="{FF2B5EF4-FFF2-40B4-BE49-F238E27FC236}">
                <a16:creationId xmlns:a16="http://schemas.microsoft.com/office/drawing/2014/main" id="{F18DA1B2-EF04-45C9-9AD8-D3409812E344}"/>
              </a:ext>
            </a:extLst>
          </p:cNvPr>
          <p:cNvSpPr/>
          <p:nvPr/>
        </p:nvSpPr>
        <p:spPr bwMode="auto">
          <a:xfrm>
            <a:off x="4651242" y="2924944"/>
            <a:ext cx="792088" cy="720080"/>
          </a:xfrm>
          <a:prstGeom prst="mathPlus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Signo menos 9">
            <a:extLst>
              <a:ext uri="{FF2B5EF4-FFF2-40B4-BE49-F238E27FC236}">
                <a16:creationId xmlns:a16="http://schemas.microsoft.com/office/drawing/2014/main" id="{2DE7441B-767D-4C09-A0E4-E2CC05F7966B}"/>
              </a:ext>
            </a:extLst>
          </p:cNvPr>
          <p:cNvSpPr/>
          <p:nvPr/>
        </p:nvSpPr>
        <p:spPr bwMode="auto">
          <a:xfrm>
            <a:off x="4651242" y="5013176"/>
            <a:ext cx="792088" cy="720079"/>
          </a:xfrm>
          <a:prstGeom prst="mathMinus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307ADB-B03C-4BB4-90B8-659AA33B528C}"/>
              </a:ext>
            </a:extLst>
          </p:cNvPr>
          <p:cNvSpPr/>
          <p:nvPr/>
        </p:nvSpPr>
        <p:spPr bwMode="auto">
          <a:xfrm>
            <a:off x="334433" y="971948"/>
            <a:ext cx="4250346" cy="535715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8197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4C5BEC0-F7AC-4A1F-A900-954B6F5B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1" y="3068960"/>
            <a:ext cx="6136357" cy="35475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AB4876-5115-440F-BEF7-0FB93E7F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Pivio.io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16A2D-63AB-401A-9F28-B0429930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981077"/>
            <a:ext cx="11523133" cy="28079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What is Pivio ? </a:t>
            </a:r>
            <a:br>
              <a:rPr lang="en-GB" sz="1600"/>
            </a:br>
            <a:r>
              <a:rPr lang="en-GB" sz="1600"/>
              <a:t>Pivio is a service registry for humans.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Why Pivio ?</a:t>
            </a:r>
          </a:p>
          <a:p>
            <a:pPr lvl="1"/>
            <a:r>
              <a:rPr lang="en-GB" sz="1600"/>
              <a:t>Overview for platforms, especially for microservice environment. </a:t>
            </a:r>
          </a:p>
          <a:p>
            <a:pPr lvl="1"/>
            <a:r>
              <a:rPr lang="en-GB" sz="1600"/>
              <a:t>Reusability of services</a:t>
            </a:r>
          </a:p>
          <a:p>
            <a:pPr lvl="1"/>
            <a:r>
              <a:rPr lang="en-GB" sz="1600"/>
              <a:t>A growing number of services means also a challenge not only for developers. </a:t>
            </a:r>
          </a:p>
          <a:p>
            <a:pPr lvl="1"/>
            <a:r>
              <a:rPr lang="en-GB" sz="1600"/>
              <a:t>Which service runs where? What does it do? Who is responsible for that?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Concept of pivio: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DB05A5-1AE0-46A4-BCF5-FE680B5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85678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72B6A-3CDF-4632-B17E-DA1336D7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Pivio data model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4B4390-1E33-424E-BBE0-45D01182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10550F9-910B-44BB-AC6B-F5DB13D0D8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4434" y="981076"/>
            <a:ext cx="11306182" cy="3385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8050" tIns="0" rIns="0" bIns="198375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GB" altLang="de-DE"/>
              <a:t>Pivio needs certain mandatory fields: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id: </a:t>
            </a:r>
            <a:r>
              <a:rPr lang="en-GB" altLang="de-DE"/>
              <a:t>Unique id in pivio. 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name:</a:t>
            </a:r>
            <a:r>
              <a:rPr lang="en-GB" altLang="de-DE"/>
              <a:t> The name of the artefact. 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short_name:</a:t>
            </a:r>
            <a:r>
              <a:rPr lang="en-GB" altLang="de-DE"/>
              <a:t> A very brief name for the service.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type:</a:t>
            </a:r>
            <a:r>
              <a:rPr lang="en-GB" altLang="de-DE"/>
              <a:t> The type of this artefact. Values could be </a:t>
            </a:r>
            <a:r>
              <a:rPr lang="en-GB" altLang="de-DE" b="1"/>
              <a:t>service</a:t>
            </a:r>
            <a:r>
              <a:rPr lang="en-GB" altLang="de-DE"/>
              <a:t>, </a:t>
            </a:r>
            <a:r>
              <a:rPr lang="en-GB" altLang="de-DE" b="1"/>
              <a:t>library</a:t>
            </a:r>
            <a:r>
              <a:rPr lang="en-GB" altLang="de-DE"/>
              <a:t> or </a:t>
            </a:r>
            <a:r>
              <a:rPr lang="en-GB" altLang="de-DE" b="1"/>
              <a:t>mobile_app</a:t>
            </a:r>
            <a:r>
              <a:rPr lang="en-GB" altLang="de-DE"/>
              <a:t>.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owner:</a:t>
            </a:r>
            <a:r>
              <a:rPr lang="en-GB" altLang="de-DE"/>
              <a:t> Which team is responsible for this artefact.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de-DE" b="1"/>
              <a:t>description:</a:t>
            </a:r>
            <a:r>
              <a:rPr lang="en-GB" altLang="de-DE"/>
              <a:t> What does this service do?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0825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Derived EAD requirements from the literature review and case study (1/3)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38</a:t>
            </a:fld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32054693-7EDF-418C-95C9-D90816B1E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19388"/>
              </p:ext>
            </p:extLst>
          </p:nvPr>
        </p:nvGraphicFramePr>
        <p:xfrm>
          <a:off x="344801" y="980728"/>
          <a:ext cx="11524663" cy="5374875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800324">
                  <a:extLst>
                    <a:ext uri="{9D8B030D-6E8A-4147-A177-3AD203B41FA5}">
                      <a16:colId xmlns:a16="http://schemas.microsoft.com/office/drawing/2014/main" val="3964980545"/>
                    </a:ext>
                  </a:extLst>
                </a:gridCol>
                <a:gridCol w="7923205">
                  <a:extLst>
                    <a:ext uri="{9D8B030D-6E8A-4147-A177-3AD203B41FA5}">
                      <a16:colId xmlns:a16="http://schemas.microsoft.com/office/drawing/2014/main" val="3637495095"/>
                    </a:ext>
                  </a:extLst>
                </a:gridCol>
                <a:gridCol w="2801134">
                  <a:extLst>
                    <a:ext uri="{9D8B030D-6E8A-4147-A177-3AD203B41FA5}">
                      <a16:colId xmlns:a16="http://schemas.microsoft.com/office/drawing/2014/main" val="773103535"/>
                    </a:ext>
                  </a:extLst>
                </a:gridCol>
              </a:tblGrid>
              <a:tr h="356791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173482"/>
                  </a:ext>
                </a:extLst>
              </a:tr>
              <a:tr h="356791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Quality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  <a:endParaRPr lang="de-DE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5792142"/>
                  </a:ext>
                </a:extLst>
              </a:tr>
              <a:tr h="606544">
                <a:tc>
                  <a:txBody>
                    <a:bodyPr/>
                    <a:lstStyle/>
                    <a:p>
                      <a:r>
                        <a:rPr lang="de-DE" sz="1400" dirty="0"/>
                        <a:t>DC1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maintenance of data. The data is not considered </a:t>
                      </a:r>
                      <a:r>
                        <a:rPr lang="en-US" sz="1400" dirty="0" err="1"/>
                        <a:t>uptodate</a:t>
                      </a:r>
                      <a:r>
                        <a:rPr lang="en-US" sz="1400" dirty="0"/>
                        <a:t>. The system must provide mechanisms to ensure data actuality.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[2], [3], [4], [6], [7], [9], [10], [11]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38223"/>
                  </a:ext>
                </a:extLst>
              </a:tr>
              <a:tr h="606544">
                <a:tc>
                  <a:txBody>
                    <a:bodyPr/>
                    <a:lstStyle/>
                    <a:p>
                      <a:r>
                        <a:rPr lang="de-DE" sz="1400" dirty="0"/>
                        <a:t>DC2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data granularity of the integrated information sources is too granular.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system must provide mechanisms to align the granularity of data.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[2], [3], [6], [7]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48450"/>
                  </a:ext>
                </a:extLst>
              </a:tr>
              <a:tr h="375526">
                <a:tc>
                  <a:txBody>
                    <a:bodyPr/>
                    <a:lstStyle/>
                    <a:p>
                      <a:r>
                        <a:rPr lang="de-DE" sz="1400" dirty="0"/>
                        <a:t>DC3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Data completeness: EA information is scarce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[2], [3], [6], [7]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19189"/>
                  </a:ext>
                </a:extLst>
              </a:tr>
              <a:tr h="375526">
                <a:tc>
                  <a:txBody>
                    <a:bodyPr/>
                    <a:lstStyle/>
                    <a:p>
                      <a:r>
                        <a:rPr lang="de-DE" sz="1400" dirty="0"/>
                        <a:t>DC4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Data correctness: Error proned data due to manual gathering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[2], [3], [6] , [7], [9], [10]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032217"/>
                  </a:ext>
                </a:extLst>
              </a:tr>
              <a:tr h="377855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DC5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The </a:t>
                      </a:r>
                      <a:r>
                        <a:rPr lang="de-DE" sz="1400" dirty="0" err="1">
                          <a:solidFill>
                            <a:srgbClr val="0065BD"/>
                          </a:solidFill>
                        </a:rPr>
                        <a:t>system</a:t>
                      </a: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 must </a:t>
                      </a:r>
                      <a:r>
                        <a:rPr lang="de-DE" sz="1400" dirty="0" err="1">
                          <a:solidFill>
                            <a:srgbClr val="0065BD"/>
                          </a:solidFill>
                        </a:rPr>
                        <a:t>be</a:t>
                      </a: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65BD"/>
                          </a:solidFill>
                        </a:rPr>
                        <a:t>able</a:t>
                      </a: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65BD"/>
                          </a:solidFill>
                        </a:rPr>
                        <a:t>to</a:t>
                      </a: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65BD"/>
                          </a:solidFill>
                        </a:rPr>
                        <a:t>provide</a:t>
                      </a: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65BD"/>
                          </a:solidFill>
                        </a:rPr>
                        <a:t>relationship</a:t>
                      </a: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65BD"/>
                          </a:solidFill>
                        </a:rPr>
                        <a:t>information</a:t>
                      </a: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65BD"/>
                          </a:solidFill>
                        </a:rPr>
                        <a:t>between</a:t>
                      </a: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 and </a:t>
                      </a:r>
                      <a:r>
                        <a:rPr lang="de-DE" sz="1400" dirty="0" err="1">
                          <a:solidFill>
                            <a:srgbClr val="0065BD"/>
                          </a:solidFill>
                        </a:rPr>
                        <a:t>within</a:t>
                      </a: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65BD"/>
                          </a:solidFill>
                        </a:rPr>
                        <a:t>the</a:t>
                      </a: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 EA </a:t>
                      </a:r>
                      <a:r>
                        <a:rPr lang="de-DE" sz="1400" dirty="0" err="1">
                          <a:solidFill>
                            <a:srgbClr val="0065BD"/>
                          </a:solidFill>
                        </a:rPr>
                        <a:t>layers</a:t>
                      </a:r>
                      <a:endParaRPr lang="de-DE" sz="1400" dirty="0">
                        <a:solidFill>
                          <a:srgbClr val="0065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Case study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811507"/>
                  </a:ext>
                </a:extLst>
              </a:tr>
              <a:tr h="356791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Functional</a:t>
                      </a:r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System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  <a:endParaRPr lang="de-DE" sz="1400" dirty="0"/>
                    </a:p>
                  </a:txBody>
                  <a:tcPr anchor="ctr">
                    <a:solidFill>
                      <a:srgbClr val="CBD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308164"/>
                  </a:ext>
                </a:extLst>
              </a:tr>
              <a:tr h="356791">
                <a:tc>
                  <a:txBody>
                    <a:bodyPr/>
                    <a:lstStyle/>
                    <a:p>
                      <a:r>
                        <a:rPr lang="de-DE" sz="1400" dirty="0"/>
                        <a:t>FR1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system must be able to calculate the defined KPIs from runtime information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[4], [8], [11]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046599"/>
                  </a:ext>
                </a:extLst>
              </a:tr>
              <a:tr h="535343">
                <a:tc>
                  <a:txBody>
                    <a:bodyPr/>
                    <a:lstStyle/>
                    <a:p>
                      <a:r>
                        <a:rPr lang="de-DE" sz="1400" kern="1200">
                          <a:solidFill>
                            <a:srgbClr val="0065BD"/>
                          </a:solidFill>
                          <a:latin typeface="+mn-lt"/>
                          <a:ea typeface="+mn-ea"/>
                          <a:cs typeface="+mn-cs"/>
                        </a:rPr>
                        <a:t>ADR5</a:t>
                      </a:r>
                      <a:endParaRPr lang="de-DE" sz="1400" kern="1200" dirty="0">
                        <a:solidFill>
                          <a:srgbClr val="0065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rgbClr val="0065BD"/>
                          </a:solidFill>
                          <a:latin typeface="+mn-lt"/>
                          <a:ea typeface="+mn-ea"/>
                          <a:cs typeface="+mn-cs"/>
                        </a:rPr>
                        <a:t>Additional KPIs calculation: </a:t>
                      </a:r>
                      <a:r>
                        <a:rPr lang="en-US" sz="1400" kern="1200">
                          <a:solidFill>
                            <a:srgbClr val="0065BD"/>
                          </a:solidFill>
                          <a:latin typeface="+mn-lt"/>
                          <a:ea typeface="+mn-ea"/>
                          <a:cs typeface="+mn-cs"/>
                        </a:rPr>
                        <a:t>TCO, MTBF, MMTR, MTTF and real time data of users on the individual applications</a:t>
                      </a:r>
                      <a:endParaRPr lang="de-DE" sz="1400" kern="1200" dirty="0">
                        <a:solidFill>
                          <a:srgbClr val="0065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Case study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09359"/>
                  </a:ext>
                </a:extLst>
              </a:tr>
              <a:tr h="356791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Integration of different information sources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[4], [8], [11]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651687"/>
                  </a:ext>
                </a:extLst>
              </a:tr>
              <a:tr h="356791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EA Tool needs an public API for an integration of several information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[3], [6], [8]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750079"/>
                  </a:ext>
                </a:extLst>
              </a:tr>
              <a:tr h="356791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Dynamic metamodel: Adaptable metamodel of system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[2], [3], [4],[5], [6], [7], [8], [11]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32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40813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Derived EAD requirements from the literature review and case study (2/3)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39</a:t>
            </a:fld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32054693-7EDF-418C-95C9-D90816B1E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40645"/>
              </p:ext>
            </p:extLst>
          </p:nvPr>
        </p:nvGraphicFramePr>
        <p:xfrm>
          <a:off x="332903" y="980729"/>
          <a:ext cx="11524664" cy="3668067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800324">
                  <a:extLst>
                    <a:ext uri="{9D8B030D-6E8A-4147-A177-3AD203B41FA5}">
                      <a16:colId xmlns:a16="http://schemas.microsoft.com/office/drawing/2014/main" val="3964980545"/>
                    </a:ext>
                  </a:extLst>
                </a:gridCol>
                <a:gridCol w="7923206">
                  <a:extLst>
                    <a:ext uri="{9D8B030D-6E8A-4147-A177-3AD203B41FA5}">
                      <a16:colId xmlns:a16="http://schemas.microsoft.com/office/drawing/2014/main" val="3637495095"/>
                    </a:ext>
                  </a:extLst>
                </a:gridCol>
                <a:gridCol w="2801134">
                  <a:extLst>
                    <a:ext uri="{9D8B030D-6E8A-4147-A177-3AD203B41FA5}">
                      <a16:colId xmlns:a16="http://schemas.microsoft.com/office/drawing/2014/main" val="773103535"/>
                    </a:ext>
                  </a:extLst>
                </a:gridCol>
              </a:tblGrid>
              <a:tr h="25263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173482"/>
                  </a:ext>
                </a:extLst>
              </a:tr>
              <a:tr h="25263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</a:t>
                      </a:r>
                      <a:r>
                        <a:rPr lang="de-DE" sz="1400" dirty="0"/>
                        <a:t> Requirements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347250"/>
                  </a:ext>
                </a:extLst>
              </a:tr>
              <a:tr h="429471">
                <a:tc>
                  <a:txBody>
                    <a:bodyPr/>
                    <a:lstStyle/>
                    <a:p>
                      <a:r>
                        <a:rPr lang="de-DE" sz="1400" kern="1200">
                          <a:solidFill>
                            <a:srgbClr val="0065BD"/>
                          </a:solidFill>
                          <a:latin typeface="+mn-lt"/>
                          <a:ea typeface="+mn-ea"/>
                          <a:cs typeface="+mn-cs"/>
                        </a:rPr>
                        <a:t>ADR1</a:t>
                      </a:r>
                      <a:endParaRPr lang="de-DE" sz="1400" kern="1200" dirty="0">
                        <a:solidFill>
                          <a:srgbClr val="0065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rgbClr val="0065BD"/>
                          </a:solidFill>
                          <a:latin typeface="+mn-lt"/>
                          <a:ea typeface="+mn-ea"/>
                          <a:cs typeface="+mn-cs"/>
                        </a:rPr>
                        <a:t>Business Impact Analysis of applications</a:t>
                      </a:r>
                      <a:endParaRPr lang="de-DE" sz="1400" kern="1200" dirty="0">
                        <a:solidFill>
                          <a:srgbClr val="0065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Case study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146372"/>
                  </a:ext>
                </a:extLst>
              </a:tr>
              <a:tr h="429471">
                <a:tc>
                  <a:txBody>
                    <a:bodyPr/>
                    <a:lstStyle/>
                    <a:p>
                      <a:r>
                        <a:rPr lang="de-DE" sz="1400" dirty="0"/>
                        <a:t>OR1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Business added value: The system must provide a added value for the business (e.g. ROI)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[3], [4]</a:t>
                      </a:r>
                      <a:endParaRPr lang="de-DE" sz="1400" dirty="0">
                        <a:solidFill>
                          <a:srgbClr val="0065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32714"/>
                  </a:ext>
                </a:extLst>
              </a:tr>
              <a:tr h="606312">
                <a:tc>
                  <a:txBody>
                    <a:bodyPr/>
                    <a:lstStyle/>
                    <a:p>
                      <a:r>
                        <a:rPr lang="de-DE" sz="1400" kern="1200">
                          <a:solidFill>
                            <a:srgbClr val="0065BD"/>
                          </a:solidFill>
                          <a:latin typeface="+mn-lt"/>
                          <a:ea typeface="+mn-ea"/>
                          <a:cs typeface="+mn-cs"/>
                        </a:rPr>
                        <a:t>ADR2</a:t>
                      </a:r>
                      <a:endParaRPr lang="de-DE" sz="1400" kern="1200" dirty="0">
                        <a:solidFill>
                          <a:srgbClr val="0065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kern="1200" dirty="0">
                          <a:solidFill>
                            <a:srgbClr val="0065BD"/>
                          </a:solidFill>
                          <a:latin typeface="+mn-lt"/>
                          <a:ea typeface="+mn-ea"/>
                          <a:cs typeface="+mn-cs"/>
                        </a:rPr>
                        <a:t>Data privacy compliance (GDPR compliance)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Case study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68273"/>
                  </a:ext>
                </a:extLst>
              </a:tr>
              <a:tr h="30140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Integration/Data Source Requirements</a:t>
                      </a:r>
                      <a:endParaRPr lang="de-DE" sz="1400" dirty="0"/>
                    </a:p>
                  </a:txBody>
                  <a:tcPr>
                    <a:solidFill>
                      <a:srgbClr val="CBD5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>
                        <a:solidFill>
                          <a:srgbClr val="0065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524797"/>
                  </a:ext>
                </a:extLst>
              </a:tr>
              <a:tr h="429471">
                <a:tc>
                  <a:txBody>
                    <a:bodyPr/>
                    <a:lstStyle/>
                    <a:p>
                      <a:r>
                        <a:rPr lang="de-DE" sz="1400" dirty="0"/>
                        <a:t>ADR6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Integration of cloud environments (PaaS and SaaS)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[4], [8], [11]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956228"/>
                  </a:ext>
                </a:extLst>
              </a:tr>
              <a:tr h="429471">
                <a:tc>
                  <a:txBody>
                    <a:bodyPr/>
                    <a:lstStyle/>
                    <a:p>
                      <a:r>
                        <a:rPr lang="de-DE" sz="1400" kern="1200">
                          <a:solidFill>
                            <a:srgbClr val="0065BD"/>
                          </a:solidFill>
                          <a:latin typeface="+mn-lt"/>
                          <a:ea typeface="+mn-ea"/>
                          <a:cs typeface="+mn-cs"/>
                        </a:rPr>
                        <a:t>ADR3</a:t>
                      </a:r>
                      <a:endParaRPr lang="de-DE" sz="1400" kern="1200" dirty="0">
                        <a:solidFill>
                          <a:srgbClr val="0065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>
                          <a:solidFill>
                            <a:srgbClr val="0065BD"/>
                          </a:solidFill>
                          <a:latin typeface="+mn-lt"/>
                          <a:ea typeface="+mn-ea"/>
                          <a:cs typeface="+mn-cs"/>
                        </a:rPr>
                        <a:t>Automated verification of the 12 factor app</a:t>
                      </a:r>
                      <a:endParaRPr lang="de-DE" sz="1400" kern="1200" dirty="0">
                        <a:solidFill>
                          <a:srgbClr val="0065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Case study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756147"/>
                  </a:ext>
                </a:extLst>
              </a:tr>
              <a:tr h="429471">
                <a:tc>
                  <a:txBody>
                    <a:bodyPr/>
                    <a:lstStyle/>
                    <a:p>
                      <a:r>
                        <a:rPr lang="de-DE" sz="1400" kern="1200">
                          <a:solidFill>
                            <a:srgbClr val="0065BD"/>
                          </a:solidFill>
                          <a:latin typeface="+mn-lt"/>
                          <a:ea typeface="+mn-ea"/>
                          <a:cs typeface="+mn-cs"/>
                        </a:rPr>
                        <a:t>ADR4</a:t>
                      </a:r>
                      <a:endParaRPr lang="de-DE" sz="1400" kern="1200" dirty="0">
                        <a:solidFill>
                          <a:srgbClr val="0065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rgbClr val="0065BD"/>
                          </a:solidFill>
                          <a:latin typeface="+mn-lt"/>
                          <a:ea typeface="+mn-ea"/>
                          <a:cs typeface="+mn-cs"/>
                        </a:rPr>
                        <a:t>Automated verification of a resilience pattern</a:t>
                      </a:r>
                      <a:endParaRPr lang="de-DE" sz="1400" kern="1200" dirty="0">
                        <a:solidFill>
                          <a:srgbClr val="0065B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65BD"/>
                          </a:solidFill>
                        </a:rPr>
                        <a:t>Case study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57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1574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ACA5F6A-A98B-44D9-AC94-DE6EB8D11EBD}"/>
              </a:ext>
            </a:extLst>
          </p:cNvPr>
          <p:cNvGrpSpPr/>
          <p:nvPr/>
        </p:nvGrpSpPr>
        <p:grpSpPr>
          <a:xfrm>
            <a:off x="407367" y="1540728"/>
            <a:ext cx="5688637" cy="471963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29" name="Flecha: cheurón 28">
              <a:extLst>
                <a:ext uri="{FF2B5EF4-FFF2-40B4-BE49-F238E27FC236}">
                  <a16:creationId xmlns:a16="http://schemas.microsoft.com/office/drawing/2014/main" id="{F0EDC543-A57B-46C7-B101-3F925713B674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lecha: cheurón 4">
              <a:extLst>
                <a:ext uri="{FF2B5EF4-FFF2-40B4-BE49-F238E27FC236}">
                  <a16:creationId xmlns:a16="http://schemas.microsoft.com/office/drawing/2014/main" id="{3D2A0C31-E56C-4998-912F-5FC41DAB945C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2.</a:t>
              </a:r>
              <a:r>
                <a:rPr kumimoji="0" lang="en-GB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Research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BC42E8F-4C5F-410D-9DD5-8C78DA3D9992}"/>
              </a:ext>
            </a:extLst>
          </p:cNvPr>
          <p:cNvGrpSpPr/>
          <p:nvPr/>
        </p:nvGrpSpPr>
        <p:grpSpPr>
          <a:xfrm>
            <a:off x="407372" y="3060648"/>
            <a:ext cx="5688632" cy="474908"/>
            <a:chOff x="3782033" y="0"/>
            <a:chExt cx="4719233" cy="494799"/>
          </a:xfrm>
          <a:solidFill>
            <a:srgbClr val="E7EBF6"/>
          </a:solidFill>
        </p:grpSpPr>
        <p:sp>
          <p:nvSpPr>
            <p:cNvPr id="23" name="Flecha: cheurón 22">
              <a:extLst>
                <a:ext uri="{FF2B5EF4-FFF2-40B4-BE49-F238E27FC236}">
                  <a16:creationId xmlns:a16="http://schemas.microsoft.com/office/drawing/2014/main" id="{D4CC30BA-015C-477A-89DD-2879D3D227D7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lecha: cheurón 4">
              <a:extLst>
                <a:ext uri="{FF2B5EF4-FFF2-40B4-BE49-F238E27FC236}">
                  <a16:creationId xmlns:a16="http://schemas.microsoft.com/office/drawing/2014/main" id="{2AF82C20-4F57-4682-87E5-A012556E8343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 Solution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B3355EC-1E76-4613-BB5B-57EF476AE0F7}"/>
              </a:ext>
            </a:extLst>
          </p:cNvPr>
          <p:cNvGrpSpPr/>
          <p:nvPr/>
        </p:nvGrpSpPr>
        <p:grpSpPr>
          <a:xfrm>
            <a:off x="407372" y="5271465"/>
            <a:ext cx="5688632" cy="474908"/>
            <a:chOff x="3782033" y="0"/>
            <a:chExt cx="4719233" cy="494799"/>
          </a:xfrm>
          <a:solidFill>
            <a:srgbClr val="E7EBF6"/>
          </a:solidFill>
        </p:grpSpPr>
        <p:sp>
          <p:nvSpPr>
            <p:cNvPr id="32" name="Flecha: cheurón 31">
              <a:extLst>
                <a:ext uri="{FF2B5EF4-FFF2-40B4-BE49-F238E27FC236}">
                  <a16:creationId xmlns:a16="http://schemas.microsoft.com/office/drawing/2014/main" id="{01245832-D9CB-4540-886B-C6ED56B9F2E0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lecha: cheurón 4">
              <a:extLst>
                <a:ext uri="{FF2B5EF4-FFF2-40B4-BE49-F238E27FC236}">
                  <a16:creationId xmlns:a16="http://schemas.microsoft.com/office/drawing/2014/main" id="{E6CCF485-01D9-449A-8B50-D928C4432451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4. Evaluation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AB5C5B0-8263-4D1A-B8DC-3CC7BBDAF860}"/>
              </a:ext>
            </a:extLst>
          </p:cNvPr>
          <p:cNvGrpSpPr/>
          <p:nvPr/>
        </p:nvGrpSpPr>
        <p:grpSpPr>
          <a:xfrm>
            <a:off x="407372" y="5762404"/>
            <a:ext cx="5688632" cy="474908"/>
            <a:chOff x="3782033" y="0"/>
            <a:chExt cx="4719233" cy="494799"/>
          </a:xfrm>
          <a:solidFill>
            <a:srgbClr val="E7EBF6"/>
          </a:solidFill>
        </p:grpSpPr>
        <p:sp>
          <p:nvSpPr>
            <p:cNvPr id="35" name="Flecha: cheurón 34">
              <a:extLst>
                <a:ext uri="{FF2B5EF4-FFF2-40B4-BE49-F238E27FC236}">
                  <a16:creationId xmlns:a16="http://schemas.microsoft.com/office/drawing/2014/main" id="{2B315113-0F34-4D57-BE5E-C65425C3EAFA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lecha: cheurón 4">
              <a:extLst>
                <a:ext uri="{FF2B5EF4-FFF2-40B4-BE49-F238E27FC236}">
                  <a16:creationId xmlns:a16="http://schemas.microsoft.com/office/drawing/2014/main" id="{79B1CE66-7813-42AA-88E5-87558489BED5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5. Conclusion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0ABD7BE-B8B7-4AF4-B373-6BF148EAF4F3}"/>
              </a:ext>
            </a:extLst>
          </p:cNvPr>
          <p:cNvGrpSpPr/>
          <p:nvPr/>
        </p:nvGrpSpPr>
        <p:grpSpPr>
          <a:xfrm>
            <a:off x="407367" y="1052736"/>
            <a:ext cx="5688637" cy="471963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21" name="Flecha: cheurón 20">
              <a:extLst>
                <a:ext uri="{FF2B5EF4-FFF2-40B4-BE49-F238E27FC236}">
                  <a16:creationId xmlns:a16="http://schemas.microsoft.com/office/drawing/2014/main" id="{E69E6F61-1090-4417-B9FD-3FE2CA5E69B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lecha: cheurón 4">
              <a:extLst>
                <a:ext uri="{FF2B5EF4-FFF2-40B4-BE49-F238E27FC236}">
                  <a16:creationId xmlns:a16="http://schemas.microsoft.com/office/drawing/2014/main" id="{E23576BD-53CA-4702-83DB-B94F315EDDEB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1</a:t>
              </a: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.</a:t>
              </a:r>
              <a:r>
                <a:rPr kumimoji="0" lang="en-GB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 Motivation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35D58B8A-AEA7-4792-8604-B8BAE9753031}"/>
              </a:ext>
            </a:extLst>
          </p:cNvPr>
          <p:cNvGrpSpPr/>
          <p:nvPr/>
        </p:nvGrpSpPr>
        <p:grpSpPr>
          <a:xfrm>
            <a:off x="1050579" y="2028720"/>
            <a:ext cx="5045425" cy="327947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38" name="Flecha: cheurón 37">
              <a:extLst>
                <a:ext uri="{FF2B5EF4-FFF2-40B4-BE49-F238E27FC236}">
                  <a16:creationId xmlns:a16="http://schemas.microsoft.com/office/drawing/2014/main" id="{84D434F5-BE85-4D63-9566-BE1F0D13AEDC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lecha: cheurón 4">
              <a:extLst>
                <a:ext uri="{FF2B5EF4-FFF2-40B4-BE49-F238E27FC236}">
                  <a16:creationId xmlns:a16="http://schemas.microsoft.com/office/drawing/2014/main" id="{50480E8E-91BE-476F-96F3-25175F1C9FE3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2.1 Research questions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7A64797-72C5-46A4-A945-8D649A9204DC}"/>
              </a:ext>
            </a:extLst>
          </p:cNvPr>
          <p:cNvGrpSpPr/>
          <p:nvPr/>
        </p:nvGrpSpPr>
        <p:grpSpPr>
          <a:xfrm>
            <a:off x="1050579" y="2372696"/>
            <a:ext cx="5045425" cy="327947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41" name="Flecha: cheurón 40">
              <a:extLst>
                <a:ext uri="{FF2B5EF4-FFF2-40B4-BE49-F238E27FC236}">
                  <a16:creationId xmlns:a16="http://schemas.microsoft.com/office/drawing/2014/main" id="{3CB8B4CF-CA7E-41BD-9430-DCBBF5C3E1A6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lecha: cheurón 4">
              <a:extLst>
                <a:ext uri="{FF2B5EF4-FFF2-40B4-BE49-F238E27FC236}">
                  <a16:creationId xmlns:a16="http://schemas.microsoft.com/office/drawing/2014/main" id="{B520A512-C71C-4F87-AEA4-82BE9BBA1F27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2.2 </a:t>
              </a:r>
              <a:r>
                <a:rPr lang="en-US" sz="1400" dirty="0">
                  <a:solidFill>
                    <a:sysClr val="window" lastClr="FFFFFF"/>
                  </a:solidFill>
                </a:rPr>
                <a:t>Existing tools with related functionality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B1EA781-DE31-4A47-AC6F-488149ACC50A}"/>
              </a:ext>
            </a:extLst>
          </p:cNvPr>
          <p:cNvGrpSpPr/>
          <p:nvPr/>
        </p:nvGrpSpPr>
        <p:grpSpPr>
          <a:xfrm>
            <a:off x="1050579" y="3551585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44" name="Flecha: cheurón 43">
              <a:extLst>
                <a:ext uri="{FF2B5EF4-FFF2-40B4-BE49-F238E27FC236}">
                  <a16:creationId xmlns:a16="http://schemas.microsoft.com/office/drawing/2014/main" id="{4D3A38E3-F89C-44B5-B5F1-5C111AA8BD73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lecha: cheurón 4">
              <a:extLst>
                <a:ext uri="{FF2B5EF4-FFF2-40B4-BE49-F238E27FC236}">
                  <a16:creationId xmlns:a16="http://schemas.microsoft.com/office/drawing/2014/main" id="{E2E61319-793B-46C9-9BC3-75C52605D6B2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3.1 Solution architecture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C6B1A44-9F5C-4084-9D3E-6A30A6643E1D}"/>
              </a:ext>
            </a:extLst>
          </p:cNvPr>
          <p:cNvGrpSpPr/>
          <p:nvPr/>
        </p:nvGrpSpPr>
        <p:grpSpPr>
          <a:xfrm>
            <a:off x="1050579" y="4239537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53" name="Flecha: cheurón 52">
              <a:extLst>
                <a:ext uri="{FF2B5EF4-FFF2-40B4-BE49-F238E27FC236}">
                  <a16:creationId xmlns:a16="http://schemas.microsoft.com/office/drawing/2014/main" id="{C93A8508-CAED-44E5-847B-C0D1225AFFC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lecha: cheurón 4">
              <a:extLst>
                <a:ext uri="{FF2B5EF4-FFF2-40B4-BE49-F238E27FC236}">
                  <a16:creationId xmlns:a16="http://schemas.microsoft.com/office/drawing/2014/main" id="{936B322C-D523-49D4-A381-D9DC8EB3244B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3.3 Sample scenario</a:t>
              </a: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E746501-BB31-4485-ACB1-D64977717A28}"/>
              </a:ext>
            </a:extLst>
          </p:cNvPr>
          <p:cNvGrpSpPr/>
          <p:nvPr/>
        </p:nvGrpSpPr>
        <p:grpSpPr>
          <a:xfrm>
            <a:off x="1050579" y="4927489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56" name="Flecha: cheurón 55">
              <a:extLst>
                <a:ext uri="{FF2B5EF4-FFF2-40B4-BE49-F238E27FC236}">
                  <a16:creationId xmlns:a16="http://schemas.microsoft.com/office/drawing/2014/main" id="{1A3BAFE6-A062-4215-81D0-570076773B44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lecha: cheurón 4">
              <a:extLst>
                <a:ext uri="{FF2B5EF4-FFF2-40B4-BE49-F238E27FC236}">
                  <a16:creationId xmlns:a16="http://schemas.microsoft.com/office/drawing/2014/main" id="{733DDDA1-EBC4-4C03-9000-390855FA3E7A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3.5 Live Demo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7C37B159-D872-41F8-854E-67BD1245720D}"/>
              </a:ext>
            </a:extLst>
          </p:cNvPr>
          <p:cNvGrpSpPr/>
          <p:nvPr/>
        </p:nvGrpSpPr>
        <p:grpSpPr>
          <a:xfrm>
            <a:off x="1050579" y="2716672"/>
            <a:ext cx="5045425" cy="327947"/>
            <a:chOff x="1677668" y="0"/>
            <a:chExt cx="2025199" cy="494799"/>
          </a:xfrm>
          <a:solidFill>
            <a:srgbClr val="074FB0"/>
          </a:solidFill>
        </p:grpSpPr>
        <p:sp>
          <p:nvSpPr>
            <p:cNvPr id="59" name="Flecha: cheurón 58">
              <a:extLst>
                <a:ext uri="{FF2B5EF4-FFF2-40B4-BE49-F238E27FC236}">
                  <a16:creationId xmlns:a16="http://schemas.microsoft.com/office/drawing/2014/main" id="{0071810C-B13A-4D7F-B2DC-2B50657919D2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lecha: cheurón 4">
              <a:extLst>
                <a:ext uri="{FF2B5EF4-FFF2-40B4-BE49-F238E27FC236}">
                  <a16:creationId xmlns:a16="http://schemas.microsoft.com/office/drawing/2014/main" id="{6B55C059-75BE-451A-8730-967ADC7BB53F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2.3 Literature review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8629B85-DBBB-4609-AA7F-3FB9322A3147}"/>
              </a:ext>
            </a:extLst>
          </p:cNvPr>
          <p:cNvGrpSpPr/>
          <p:nvPr/>
        </p:nvGrpSpPr>
        <p:grpSpPr>
          <a:xfrm>
            <a:off x="1050579" y="4583513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62" name="Flecha: cheurón 61">
              <a:extLst>
                <a:ext uri="{FF2B5EF4-FFF2-40B4-BE49-F238E27FC236}">
                  <a16:creationId xmlns:a16="http://schemas.microsoft.com/office/drawing/2014/main" id="{BA078DF5-22BB-459F-B5D3-4DE2FFB97873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lecha: cheurón 4">
              <a:extLst>
                <a:ext uri="{FF2B5EF4-FFF2-40B4-BE49-F238E27FC236}">
                  <a16:creationId xmlns:a16="http://schemas.microsoft.com/office/drawing/2014/main" id="{7B7B883E-3E33-4165-8934-C412A99AFF54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3.4 Class diagram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A95A187-385D-45EF-8B2C-921217E289EE}"/>
              </a:ext>
            </a:extLst>
          </p:cNvPr>
          <p:cNvGrpSpPr/>
          <p:nvPr/>
        </p:nvGrpSpPr>
        <p:grpSpPr>
          <a:xfrm>
            <a:off x="1050579" y="3895561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48" name="Flecha: cheurón 47">
              <a:extLst>
                <a:ext uri="{FF2B5EF4-FFF2-40B4-BE49-F238E27FC236}">
                  <a16:creationId xmlns:a16="http://schemas.microsoft.com/office/drawing/2014/main" id="{0A293CCD-DBDF-4B7F-9701-2E315EB0F16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lecha: cheurón 4">
              <a:extLst>
                <a:ext uri="{FF2B5EF4-FFF2-40B4-BE49-F238E27FC236}">
                  <a16:creationId xmlns:a16="http://schemas.microsoft.com/office/drawing/2014/main" id="{BBF80054-2DE9-4F68-8EB0-5B67DD9675F6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3.2 </a:t>
              </a: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Concept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11495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Additional requirements from literature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sebis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40</a:t>
            </a:fld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32054693-7EDF-418C-95C9-D90816B1E9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2903" y="747959"/>
          <a:ext cx="11524664" cy="5912055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800324">
                  <a:extLst>
                    <a:ext uri="{9D8B030D-6E8A-4147-A177-3AD203B41FA5}">
                      <a16:colId xmlns:a16="http://schemas.microsoft.com/office/drawing/2014/main" val="3964980545"/>
                    </a:ext>
                  </a:extLst>
                </a:gridCol>
                <a:gridCol w="7923206">
                  <a:extLst>
                    <a:ext uri="{9D8B030D-6E8A-4147-A177-3AD203B41FA5}">
                      <a16:colId xmlns:a16="http://schemas.microsoft.com/office/drawing/2014/main" val="3637495095"/>
                    </a:ext>
                  </a:extLst>
                </a:gridCol>
                <a:gridCol w="2801134">
                  <a:extLst>
                    <a:ext uri="{9D8B030D-6E8A-4147-A177-3AD203B41FA5}">
                      <a16:colId xmlns:a16="http://schemas.microsoft.com/office/drawing/2014/main" val="773103535"/>
                    </a:ext>
                  </a:extLst>
                </a:gridCol>
              </a:tblGrid>
              <a:tr h="303913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173482"/>
                  </a:ext>
                </a:extLst>
              </a:tr>
              <a:tr h="30391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Architectural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Requirements</a:t>
                      </a:r>
                      <a:endParaRPr lang="de-DE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D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347250"/>
                  </a:ext>
                </a:extLst>
              </a:tr>
              <a:tr h="516651">
                <a:tc>
                  <a:txBody>
                    <a:bodyPr/>
                    <a:lstStyle/>
                    <a:p>
                      <a:r>
                        <a:rPr lang="de-DE" sz="1400" dirty="0"/>
                        <a:t>AR1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collection of EA data must be federated from the repositories of the data owners</a:t>
                      </a:r>
                    </a:p>
                    <a:p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departments</a:t>
                      </a:r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etc.)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Fischer et al., 2007; </a:t>
                      </a:r>
                    </a:p>
                    <a:p>
                      <a:r>
                        <a:rPr lang="da-DK" sz="1400" dirty="0"/>
                        <a:t>Farwick et al., 2010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146372"/>
                  </a:ext>
                </a:extLst>
              </a:tr>
              <a:tr h="3039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</a:t>
                      </a:r>
                      <a:r>
                        <a:rPr lang="de-DE" sz="1400" dirty="0"/>
                        <a:t> Requirements</a:t>
                      </a:r>
                    </a:p>
                  </a:txBody>
                  <a:tcPr>
                    <a:solidFill>
                      <a:srgbClr val="CBD5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91072"/>
                  </a:ext>
                </a:extLst>
              </a:tr>
              <a:tr h="516651">
                <a:tc>
                  <a:txBody>
                    <a:bodyPr/>
                    <a:lstStyle/>
                    <a:p>
                      <a:r>
                        <a:rPr lang="de-DE" sz="1400" dirty="0"/>
                        <a:t>OR2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organizational process must be in place that regulates the maintenance of EA</a:t>
                      </a:r>
                    </a:p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Fischer et al., 2007; Moser et al., 2009; Hanschke, 2009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68273"/>
                  </a:ext>
                </a:extLst>
              </a:tr>
              <a:tr h="516651">
                <a:tc>
                  <a:txBody>
                    <a:bodyPr/>
                    <a:lstStyle/>
                    <a:p>
                      <a:r>
                        <a:rPr lang="de-DE" sz="1400" dirty="0"/>
                        <a:t>OR3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Each data source must have an owner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Fischer et al., 2007; Hanschke, 2009,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756147"/>
                  </a:ext>
                </a:extLst>
              </a:tr>
              <a:tr h="30391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Integration/Data Source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  <a:endParaRPr lang="de-DE" sz="1400" dirty="0"/>
                    </a:p>
                  </a:txBody>
                  <a:tcPr anchor="ctr">
                    <a:solidFill>
                      <a:srgbClr val="CBD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090633"/>
                  </a:ext>
                </a:extLst>
              </a:tr>
              <a:tr h="516651">
                <a:tc>
                  <a:txBody>
                    <a:bodyPr/>
                    <a:lstStyle/>
                    <a:p>
                      <a:r>
                        <a:rPr lang="de-DE" sz="1400" dirty="0"/>
                        <a:t>IR1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system must be able to detect changes in the real world enterprise architecture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Moser et al., 2009; </a:t>
                      </a:r>
                    </a:p>
                    <a:p>
                      <a:r>
                        <a:rPr lang="de-DE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</a:t>
                      </a:r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Doest</a:t>
                      </a:r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Lankhorst</a:t>
                      </a:r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2004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699233"/>
                  </a:ext>
                </a:extLst>
              </a:tr>
              <a:tr h="303913">
                <a:tc>
                  <a:txBody>
                    <a:bodyPr/>
                    <a:lstStyle/>
                    <a:p>
                      <a:r>
                        <a:rPr lang="de-DE" sz="1400" dirty="0"/>
                        <a:t>IR2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system must have a machine understandable internal data structure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Tanner and Feridun, 2009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311082"/>
                  </a:ext>
                </a:extLst>
              </a:tr>
              <a:tr h="303913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functional</a:t>
                      </a:r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  <a:endParaRPr lang="de-DE" sz="1400" dirty="0"/>
                    </a:p>
                  </a:txBody>
                  <a:tcPr anchor="ctr">
                    <a:solidFill>
                      <a:srgbClr val="CBD5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469711"/>
                  </a:ext>
                </a:extLst>
              </a:tr>
              <a:tr h="364695">
                <a:tc>
                  <a:txBody>
                    <a:bodyPr/>
                    <a:lstStyle/>
                    <a:p>
                      <a:r>
                        <a:rPr lang="de-DE" sz="1400" dirty="0"/>
                        <a:t>NFR1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system must scale for large data input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Hafner and Winter, 2008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65756"/>
                  </a:ext>
                </a:extLst>
              </a:tr>
              <a:tr h="3039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Quality Requirements</a:t>
                      </a:r>
                      <a:endParaRPr lang="de-DE" sz="1400" dirty="0"/>
                    </a:p>
                  </a:txBody>
                  <a:tcPr>
                    <a:solidFill>
                      <a:srgbClr val="CBD5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798835"/>
                  </a:ext>
                </a:extLst>
              </a:tr>
              <a:tr h="516651">
                <a:tc>
                  <a:txBody>
                    <a:bodyPr/>
                    <a:lstStyle/>
                    <a:p>
                      <a:r>
                        <a:rPr lang="de-DE" sz="1400" dirty="0"/>
                        <a:t>DC4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system must provide mechanisms that allow for the automated propagation of</a:t>
                      </a:r>
                    </a:p>
                    <a:p>
                      <a:r>
                        <a:rPr lang="en-US" sz="1400" dirty="0"/>
                        <a:t>changes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Dam et al., 2010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200375"/>
                  </a:ext>
                </a:extLst>
              </a:tr>
              <a:tr h="516651">
                <a:tc>
                  <a:txBody>
                    <a:bodyPr/>
                    <a:lstStyle/>
                    <a:p>
                      <a:r>
                        <a:rPr lang="de-DE" sz="1400" dirty="0"/>
                        <a:t>DC5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system must be able to identify and resolve data identity conflicts from different</a:t>
                      </a:r>
                    </a:p>
                    <a:p>
                      <a:r>
                        <a:rPr lang="en-US" sz="1400" dirty="0"/>
                        <a:t>sources via identity reconciliation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Fischer et al., 2007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94793"/>
                  </a:ext>
                </a:extLst>
              </a:tr>
              <a:tr h="303913">
                <a:tc>
                  <a:txBody>
                    <a:bodyPr/>
                    <a:lstStyle/>
                    <a:p>
                      <a:r>
                        <a:rPr lang="de-DE" sz="1400" dirty="0"/>
                        <a:t>DC6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system must provide mechanisms that help the QA team to ensure data consistency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Hafner and Winter, 2008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6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50724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098B5-CDEF-475B-8AD3-16B42EC0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Research methodology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5ACF30-4049-4D8A-B78D-389EF6D6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sp>
        <p:nvSpPr>
          <p:cNvPr id="8" name="Würfel 16">
            <a:extLst>
              <a:ext uri="{FF2B5EF4-FFF2-40B4-BE49-F238E27FC236}">
                <a16:creationId xmlns:a16="http://schemas.microsoft.com/office/drawing/2014/main" id="{8A508A1B-8DF5-40D0-A34C-5BF9F4449A56}"/>
              </a:ext>
            </a:extLst>
          </p:cNvPr>
          <p:cNvSpPr/>
          <p:nvPr/>
        </p:nvSpPr>
        <p:spPr>
          <a:xfrm>
            <a:off x="852228" y="3059369"/>
            <a:ext cx="1067308" cy="1112421"/>
          </a:xfrm>
          <a:prstGeom prst="cube">
            <a:avLst/>
          </a:prstGeom>
          <a:solidFill>
            <a:srgbClr val="E7EBF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RQ1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RQ2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RQ3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RQ4</a:t>
            </a:r>
          </a:p>
        </p:txBody>
      </p:sp>
      <p:sp>
        <p:nvSpPr>
          <p:cNvPr id="10" name="Pfeil nach unten 19">
            <a:extLst>
              <a:ext uri="{FF2B5EF4-FFF2-40B4-BE49-F238E27FC236}">
                <a16:creationId xmlns:a16="http://schemas.microsoft.com/office/drawing/2014/main" id="{4862CAE9-08F9-45EC-9CF7-359BA8E6CE84}"/>
              </a:ext>
            </a:extLst>
          </p:cNvPr>
          <p:cNvSpPr/>
          <p:nvPr/>
        </p:nvSpPr>
        <p:spPr>
          <a:xfrm rot="16200000">
            <a:off x="2044117" y="3471326"/>
            <a:ext cx="375755" cy="386499"/>
          </a:xfrm>
          <a:prstGeom prst="downArrow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26">
            <a:extLst>
              <a:ext uri="{FF2B5EF4-FFF2-40B4-BE49-F238E27FC236}">
                <a16:creationId xmlns:a16="http://schemas.microsoft.com/office/drawing/2014/main" id="{5A9AAECC-AFF7-4AC2-8151-6B0951AC371C}"/>
              </a:ext>
            </a:extLst>
          </p:cNvPr>
          <p:cNvSpPr/>
          <p:nvPr/>
        </p:nvSpPr>
        <p:spPr>
          <a:xfrm>
            <a:off x="2575651" y="3476700"/>
            <a:ext cx="1076400" cy="421200"/>
          </a:xfrm>
          <a:prstGeom prst="rect">
            <a:avLst/>
          </a:prstGeom>
          <a:solidFill>
            <a:srgbClr val="E7EBF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Research Topics</a:t>
            </a:r>
          </a:p>
        </p:txBody>
      </p:sp>
      <p:sp>
        <p:nvSpPr>
          <p:cNvPr id="13" name="Zylinder 55">
            <a:extLst>
              <a:ext uri="{FF2B5EF4-FFF2-40B4-BE49-F238E27FC236}">
                <a16:creationId xmlns:a16="http://schemas.microsoft.com/office/drawing/2014/main" id="{46F5B092-FC2D-4426-8CCD-4F176E9DE15B}"/>
              </a:ext>
            </a:extLst>
          </p:cNvPr>
          <p:cNvSpPr/>
          <p:nvPr/>
        </p:nvSpPr>
        <p:spPr>
          <a:xfrm>
            <a:off x="4151784" y="3363014"/>
            <a:ext cx="494918" cy="254524"/>
          </a:xfrm>
          <a:prstGeom prst="can">
            <a:avLst/>
          </a:prstGeom>
          <a:solidFill>
            <a:srgbClr val="CBD5ED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Zylinder 59">
            <a:extLst>
              <a:ext uri="{FF2B5EF4-FFF2-40B4-BE49-F238E27FC236}">
                <a16:creationId xmlns:a16="http://schemas.microsoft.com/office/drawing/2014/main" id="{64E2BCF6-48DA-4C37-8C9F-6F4085BA49AB}"/>
              </a:ext>
            </a:extLst>
          </p:cNvPr>
          <p:cNvSpPr/>
          <p:nvPr/>
        </p:nvSpPr>
        <p:spPr>
          <a:xfrm>
            <a:off x="4306622" y="3546893"/>
            <a:ext cx="494918" cy="254524"/>
          </a:xfrm>
          <a:prstGeom prst="can">
            <a:avLst/>
          </a:prstGeom>
          <a:solidFill>
            <a:srgbClr val="CBD5ED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Zylinder 58">
            <a:extLst>
              <a:ext uri="{FF2B5EF4-FFF2-40B4-BE49-F238E27FC236}">
                <a16:creationId xmlns:a16="http://schemas.microsoft.com/office/drawing/2014/main" id="{8E3D8402-B79A-4196-9009-A7ADA59397C1}"/>
              </a:ext>
            </a:extLst>
          </p:cNvPr>
          <p:cNvSpPr/>
          <p:nvPr/>
        </p:nvSpPr>
        <p:spPr>
          <a:xfrm>
            <a:off x="4170413" y="3750540"/>
            <a:ext cx="494918" cy="254524"/>
          </a:xfrm>
          <a:prstGeom prst="can">
            <a:avLst/>
          </a:prstGeom>
          <a:solidFill>
            <a:srgbClr val="CBD5ED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lussdiagramm: Prozess 62">
            <a:extLst>
              <a:ext uri="{FF2B5EF4-FFF2-40B4-BE49-F238E27FC236}">
                <a16:creationId xmlns:a16="http://schemas.microsoft.com/office/drawing/2014/main" id="{358D663E-1FCE-4CDA-926E-B6F5F3CFC574}"/>
              </a:ext>
            </a:extLst>
          </p:cNvPr>
          <p:cNvSpPr/>
          <p:nvPr/>
        </p:nvSpPr>
        <p:spPr>
          <a:xfrm>
            <a:off x="5330356" y="3450759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Prozess 63">
            <a:extLst>
              <a:ext uri="{FF2B5EF4-FFF2-40B4-BE49-F238E27FC236}">
                <a16:creationId xmlns:a16="http://schemas.microsoft.com/office/drawing/2014/main" id="{B653A380-3CB6-42DD-87D0-704F55249E01}"/>
              </a:ext>
            </a:extLst>
          </p:cNvPr>
          <p:cNvSpPr/>
          <p:nvPr/>
        </p:nvSpPr>
        <p:spPr>
          <a:xfrm>
            <a:off x="5360205" y="3490035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Prozess 64">
            <a:extLst>
              <a:ext uri="{FF2B5EF4-FFF2-40B4-BE49-F238E27FC236}">
                <a16:creationId xmlns:a16="http://schemas.microsoft.com/office/drawing/2014/main" id="{F18DC141-6B8E-4559-B239-E41464FC471B}"/>
              </a:ext>
            </a:extLst>
          </p:cNvPr>
          <p:cNvSpPr/>
          <p:nvPr/>
        </p:nvSpPr>
        <p:spPr>
          <a:xfrm>
            <a:off x="5400031" y="3545091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lussdiagramm: Prozess 76">
            <a:extLst>
              <a:ext uri="{FF2B5EF4-FFF2-40B4-BE49-F238E27FC236}">
                <a16:creationId xmlns:a16="http://schemas.microsoft.com/office/drawing/2014/main" id="{67D51CAA-FEE7-4916-B09F-FF74A98311DD}"/>
              </a:ext>
            </a:extLst>
          </p:cNvPr>
          <p:cNvSpPr/>
          <p:nvPr/>
        </p:nvSpPr>
        <p:spPr>
          <a:xfrm>
            <a:off x="6252293" y="4251190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lussdiagramm: Prozess 77">
            <a:extLst>
              <a:ext uri="{FF2B5EF4-FFF2-40B4-BE49-F238E27FC236}">
                <a16:creationId xmlns:a16="http://schemas.microsoft.com/office/drawing/2014/main" id="{069D9EB2-C7C0-455A-8B60-B1C8A634D19B}"/>
              </a:ext>
            </a:extLst>
          </p:cNvPr>
          <p:cNvSpPr/>
          <p:nvPr/>
        </p:nvSpPr>
        <p:spPr>
          <a:xfrm>
            <a:off x="6290278" y="4306236"/>
            <a:ext cx="156808" cy="21984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79">
            <a:extLst>
              <a:ext uri="{FF2B5EF4-FFF2-40B4-BE49-F238E27FC236}">
                <a16:creationId xmlns:a16="http://schemas.microsoft.com/office/drawing/2014/main" id="{A0886CA7-D679-42ED-A774-C25CC185EEDA}"/>
              </a:ext>
            </a:extLst>
          </p:cNvPr>
          <p:cNvCxnSpPr>
            <a:stCxn id="26" idx="1"/>
            <a:endCxn id="26" idx="3"/>
          </p:cNvCxnSpPr>
          <p:nvPr/>
        </p:nvCxnSpPr>
        <p:spPr>
          <a:xfrm>
            <a:off x="6290278" y="4416159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86">
            <a:extLst>
              <a:ext uri="{FF2B5EF4-FFF2-40B4-BE49-F238E27FC236}">
                <a16:creationId xmlns:a16="http://schemas.microsoft.com/office/drawing/2014/main" id="{AB607D10-1B6B-42FB-9DA6-BE6FC5854478}"/>
              </a:ext>
            </a:extLst>
          </p:cNvPr>
          <p:cNvCxnSpPr/>
          <p:nvPr/>
        </p:nvCxnSpPr>
        <p:spPr>
          <a:xfrm>
            <a:off x="6297619" y="4365359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87">
            <a:extLst>
              <a:ext uri="{FF2B5EF4-FFF2-40B4-BE49-F238E27FC236}">
                <a16:creationId xmlns:a16="http://schemas.microsoft.com/office/drawing/2014/main" id="{8AD95161-0558-4BBC-A68F-FFD3E2F2953E}"/>
              </a:ext>
            </a:extLst>
          </p:cNvPr>
          <p:cNvCxnSpPr/>
          <p:nvPr/>
        </p:nvCxnSpPr>
        <p:spPr>
          <a:xfrm>
            <a:off x="6293211" y="4461879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ussdiagramm: Prozess 88">
            <a:extLst>
              <a:ext uri="{FF2B5EF4-FFF2-40B4-BE49-F238E27FC236}">
                <a16:creationId xmlns:a16="http://schemas.microsoft.com/office/drawing/2014/main" id="{F64C7EDC-0EF8-4DBB-B3D3-D6D550D21D45}"/>
              </a:ext>
            </a:extLst>
          </p:cNvPr>
          <p:cNvSpPr/>
          <p:nvPr/>
        </p:nvSpPr>
        <p:spPr>
          <a:xfrm>
            <a:off x="6280589" y="2530543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ussdiagramm: Prozess 89">
            <a:extLst>
              <a:ext uri="{FF2B5EF4-FFF2-40B4-BE49-F238E27FC236}">
                <a16:creationId xmlns:a16="http://schemas.microsoft.com/office/drawing/2014/main" id="{0BE9BE77-8347-423B-A100-D7807B47214C}"/>
              </a:ext>
            </a:extLst>
          </p:cNvPr>
          <p:cNvSpPr/>
          <p:nvPr/>
        </p:nvSpPr>
        <p:spPr>
          <a:xfrm>
            <a:off x="6318574" y="2585589"/>
            <a:ext cx="156808" cy="21984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Gerader Verbinder 90">
            <a:extLst>
              <a:ext uri="{FF2B5EF4-FFF2-40B4-BE49-F238E27FC236}">
                <a16:creationId xmlns:a16="http://schemas.microsoft.com/office/drawing/2014/main" id="{9B85FCE8-4360-43A4-A64A-0C8A06946431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6318574" y="2695512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91">
            <a:extLst>
              <a:ext uri="{FF2B5EF4-FFF2-40B4-BE49-F238E27FC236}">
                <a16:creationId xmlns:a16="http://schemas.microsoft.com/office/drawing/2014/main" id="{5196FFD9-CECB-4090-AD04-F36542B28AD9}"/>
              </a:ext>
            </a:extLst>
          </p:cNvPr>
          <p:cNvCxnSpPr/>
          <p:nvPr/>
        </p:nvCxnSpPr>
        <p:spPr>
          <a:xfrm>
            <a:off x="6325915" y="2644712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92">
            <a:extLst>
              <a:ext uri="{FF2B5EF4-FFF2-40B4-BE49-F238E27FC236}">
                <a16:creationId xmlns:a16="http://schemas.microsoft.com/office/drawing/2014/main" id="{AE6920DC-9FB5-4830-9843-BA8A812CEA12}"/>
              </a:ext>
            </a:extLst>
          </p:cNvPr>
          <p:cNvCxnSpPr/>
          <p:nvPr/>
        </p:nvCxnSpPr>
        <p:spPr>
          <a:xfrm>
            <a:off x="6321507" y="2741232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ussdiagramm: Prozess 93">
            <a:extLst>
              <a:ext uri="{FF2B5EF4-FFF2-40B4-BE49-F238E27FC236}">
                <a16:creationId xmlns:a16="http://schemas.microsoft.com/office/drawing/2014/main" id="{02D2E0B8-1498-4DBD-ABA9-11319957C415}"/>
              </a:ext>
            </a:extLst>
          </p:cNvPr>
          <p:cNvSpPr/>
          <p:nvPr/>
        </p:nvSpPr>
        <p:spPr>
          <a:xfrm>
            <a:off x="6263365" y="3825227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lussdiagramm: Prozess 94">
            <a:extLst>
              <a:ext uri="{FF2B5EF4-FFF2-40B4-BE49-F238E27FC236}">
                <a16:creationId xmlns:a16="http://schemas.microsoft.com/office/drawing/2014/main" id="{B5316C4E-5F4F-436B-B7AE-7790C25920AC}"/>
              </a:ext>
            </a:extLst>
          </p:cNvPr>
          <p:cNvSpPr/>
          <p:nvPr/>
        </p:nvSpPr>
        <p:spPr>
          <a:xfrm>
            <a:off x="6301350" y="3880273"/>
            <a:ext cx="156808" cy="21984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r Verbinder 95">
            <a:extLst>
              <a:ext uri="{FF2B5EF4-FFF2-40B4-BE49-F238E27FC236}">
                <a16:creationId xmlns:a16="http://schemas.microsoft.com/office/drawing/2014/main" id="{61DEFCE8-BF10-46EA-9266-4E9618B21E85}"/>
              </a:ext>
            </a:extLst>
          </p:cNvPr>
          <p:cNvCxnSpPr>
            <a:stCxn id="36" idx="1"/>
            <a:endCxn id="36" idx="3"/>
          </p:cNvCxnSpPr>
          <p:nvPr/>
        </p:nvCxnSpPr>
        <p:spPr>
          <a:xfrm>
            <a:off x="6301350" y="3990196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96">
            <a:extLst>
              <a:ext uri="{FF2B5EF4-FFF2-40B4-BE49-F238E27FC236}">
                <a16:creationId xmlns:a16="http://schemas.microsoft.com/office/drawing/2014/main" id="{97197F6A-3AE2-4D56-969C-1080A5F75F48}"/>
              </a:ext>
            </a:extLst>
          </p:cNvPr>
          <p:cNvCxnSpPr/>
          <p:nvPr/>
        </p:nvCxnSpPr>
        <p:spPr>
          <a:xfrm>
            <a:off x="6308691" y="3939396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97">
            <a:extLst>
              <a:ext uri="{FF2B5EF4-FFF2-40B4-BE49-F238E27FC236}">
                <a16:creationId xmlns:a16="http://schemas.microsoft.com/office/drawing/2014/main" id="{EDA40C0F-4606-43C4-BAB9-2B8EAB84BC66}"/>
              </a:ext>
            </a:extLst>
          </p:cNvPr>
          <p:cNvCxnSpPr/>
          <p:nvPr/>
        </p:nvCxnSpPr>
        <p:spPr>
          <a:xfrm>
            <a:off x="6304283" y="4035916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ussdiagramm: Prozess 98">
            <a:extLst>
              <a:ext uri="{FF2B5EF4-FFF2-40B4-BE49-F238E27FC236}">
                <a16:creationId xmlns:a16="http://schemas.microsoft.com/office/drawing/2014/main" id="{B3E90A80-B2F9-4CCD-BDAF-1EEBDC1A2F94}"/>
              </a:ext>
            </a:extLst>
          </p:cNvPr>
          <p:cNvSpPr/>
          <p:nvPr/>
        </p:nvSpPr>
        <p:spPr>
          <a:xfrm>
            <a:off x="6280589" y="2961343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lussdiagramm: Prozess 99">
            <a:extLst>
              <a:ext uri="{FF2B5EF4-FFF2-40B4-BE49-F238E27FC236}">
                <a16:creationId xmlns:a16="http://schemas.microsoft.com/office/drawing/2014/main" id="{07CAC888-9098-432A-8F44-209B4ECFC33C}"/>
              </a:ext>
            </a:extLst>
          </p:cNvPr>
          <p:cNvSpPr/>
          <p:nvPr/>
        </p:nvSpPr>
        <p:spPr>
          <a:xfrm>
            <a:off x="6318574" y="3016389"/>
            <a:ext cx="156808" cy="21984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r Verbinder 100">
            <a:extLst>
              <a:ext uri="{FF2B5EF4-FFF2-40B4-BE49-F238E27FC236}">
                <a16:creationId xmlns:a16="http://schemas.microsoft.com/office/drawing/2014/main" id="{D669E229-653C-4559-88FE-B71CF5B12DBD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6318574" y="3126312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101">
            <a:extLst>
              <a:ext uri="{FF2B5EF4-FFF2-40B4-BE49-F238E27FC236}">
                <a16:creationId xmlns:a16="http://schemas.microsoft.com/office/drawing/2014/main" id="{837A14CF-DB3D-4AC6-B83D-C869313FD6F8}"/>
              </a:ext>
            </a:extLst>
          </p:cNvPr>
          <p:cNvCxnSpPr/>
          <p:nvPr/>
        </p:nvCxnSpPr>
        <p:spPr>
          <a:xfrm>
            <a:off x="6325915" y="3075512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102">
            <a:extLst>
              <a:ext uri="{FF2B5EF4-FFF2-40B4-BE49-F238E27FC236}">
                <a16:creationId xmlns:a16="http://schemas.microsoft.com/office/drawing/2014/main" id="{99E66CA0-5EBD-45E1-B83D-1FC297BDC847}"/>
              </a:ext>
            </a:extLst>
          </p:cNvPr>
          <p:cNvCxnSpPr/>
          <p:nvPr/>
        </p:nvCxnSpPr>
        <p:spPr>
          <a:xfrm>
            <a:off x="6321507" y="3172032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ssdiagramm: Prozess 103">
            <a:extLst>
              <a:ext uri="{FF2B5EF4-FFF2-40B4-BE49-F238E27FC236}">
                <a16:creationId xmlns:a16="http://schemas.microsoft.com/office/drawing/2014/main" id="{A90F328F-5F69-4D39-8FBC-809732A835ED}"/>
              </a:ext>
            </a:extLst>
          </p:cNvPr>
          <p:cNvSpPr/>
          <p:nvPr/>
        </p:nvSpPr>
        <p:spPr>
          <a:xfrm>
            <a:off x="6263365" y="3394417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Flussdiagramm: Prozess 104">
            <a:extLst>
              <a:ext uri="{FF2B5EF4-FFF2-40B4-BE49-F238E27FC236}">
                <a16:creationId xmlns:a16="http://schemas.microsoft.com/office/drawing/2014/main" id="{31181F89-BBDF-48CA-8270-537899F5E7E4}"/>
              </a:ext>
            </a:extLst>
          </p:cNvPr>
          <p:cNvSpPr/>
          <p:nvPr/>
        </p:nvSpPr>
        <p:spPr>
          <a:xfrm>
            <a:off x="6301350" y="3449463"/>
            <a:ext cx="156808" cy="21984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r Verbinder 105">
            <a:extLst>
              <a:ext uri="{FF2B5EF4-FFF2-40B4-BE49-F238E27FC236}">
                <a16:creationId xmlns:a16="http://schemas.microsoft.com/office/drawing/2014/main" id="{75A92B57-52B9-4CF3-A978-1E5B88B355E4}"/>
              </a:ext>
            </a:extLst>
          </p:cNvPr>
          <p:cNvCxnSpPr>
            <a:stCxn id="46" idx="1"/>
            <a:endCxn id="46" idx="3"/>
          </p:cNvCxnSpPr>
          <p:nvPr/>
        </p:nvCxnSpPr>
        <p:spPr>
          <a:xfrm>
            <a:off x="6301350" y="3559386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106">
            <a:extLst>
              <a:ext uri="{FF2B5EF4-FFF2-40B4-BE49-F238E27FC236}">
                <a16:creationId xmlns:a16="http://schemas.microsoft.com/office/drawing/2014/main" id="{8606C84D-A1C9-4156-8447-023A75881142}"/>
              </a:ext>
            </a:extLst>
          </p:cNvPr>
          <p:cNvCxnSpPr/>
          <p:nvPr/>
        </p:nvCxnSpPr>
        <p:spPr>
          <a:xfrm>
            <a:off x="6308691" y="3508586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107">
            <a:extLst>
              <a:ext uri="{FF2B5EF4-FFF2-40B4-BE49-F238E27FC236}">
                <a16:creationId xmlns:a16="http://schemas.microsoft.com/office/drawing/2014/main" id="{13EE4C90-798B-4C7C-A58C-374D7EA41B90}"/>
              </a:ext>
            </a:extLst>
          </p:cNvPr>
          <p:cNvCxnSpPr/>
          <p:nvPr/>
        </p:nvCxnSpPr>
        <p:spPr>
          <a:xfrm>
            <a:off x="6304283" y="3605106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Pfeil nach unten 19">
            <a:extLst>
              <a:ext uri="{FF2B5EF4-FFF2-40B4-BE49-F238E27FC236}">
                <a16:creationId xmlns:a16="http://schemas.microsoft.com/office/drawing/2014/main" id="{ADAF2481-18DA-461D-ACDF-90FF6E7FD33C}"/>
              </a:ext>
            </a:extLst>
          </p:cNvPr>
          <p:cNvSpPr/>
          <p:nvPr/>
        </p:nvSpPr>
        <p:spPr>
          <a:xfrm rot="16200000">
            <a:off x="3767924" y="3471326"/>
            <a:ext cx="375755" cy="386499"/>
          </a:xfrm>
          <a:prstGeom prst="downArrow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Pfeil nach unten 19">
            <a:extLst>
              <a:ext uri="{FF2B5EF4-FFF2-40B4-BE49-F238E27FC236}">
                <a16:creationId xmlns:a16="http://schemas.microsoft.com/office/drawing/2014/main" id="{2BC2AC57-4767-4458-84D6-779B1AE6A8E9}"/>
              </a:ext>
            </a:extLst>
          </p:cNvPr>
          <p:cNvSpPr/>
          <p:nvPr/>
        </p:nvSpPr>
        <p:spPr>
          <a:xfrm rot="16200000">
            <a:off x="4922785" y="3471327"/>
            <a:ext cx="375755" cy="386499"/>
          </a:xfrm>
          <a:prstGeom prst="downArrow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Pfeil nach unten 19">
            <a:extLst>
              <a:ext uri="{FF2B5EF4-FFF2-40B4-BE49-F238E27FC236}">
                <a16:creationId xmlns:a16="http://schemas.microsoft.com/office/drawing/2014/main" id="{6FA2E16E-6378-4018-BDDA-AE5115BA12B9}"/>
              </a:ext>
            </a:extLst>
          </p:cNvPr>
          <p:cNvSpPr/>
          <p:nvPr/>
        </p:nvSpPr>
        <p:spPr>
          <a:xfrm rot="16200000">
            <a:off x="5841881" y="3471327"/>
            <a:ext cx="375755" cy="386499"/>
          </a:xfrm>
          <a:prstGeom prst="downArrow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Pfeil nach unten 19">
            <a:extLst>
              <a:ext uri="{FF2B5EF4-FFF2-40B4-BE49-F238E27FC236}">
                <a16:creationId xmlns:a16="http://schemas.microsoft.com/office/drawing/2014/main" id="{47F0420C-5359-4827-B4C6-36F15A17BCB7}"/>
              </a:ext>
            </a:extLst>
          </p:cNvPr>
          <p:cNvSpPr/>
          <p:nvPr/>
        </p:nvSpPr>
        <p:spPr>
          <a:xfrm rot="16200000">
            <a:off x="7443065" y="3471327"/>
            <a:ext cx="375755" cy="386499"/>
          </a:xfrm>
          <a:prstGeom prst="downArrow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Flussdiagramm: Prozess 93">
            <a:extLst>
              <a:ext uri="{FF2B5EF4-FFF2-40B4-BE49-F238E27FC236}">
                <a16:creationId xmlns:a16="http://schemas.microsoft.com/office/drawing/2014/main" id="{E7BC5A9C-986B-4E0B-B5E6-910EDE022848}"/>
              </a:ext>
            </a:extLst>
          </p:cNvPr>
          <p:cNvSpPr/>
          <p:nvPr/>
        </p:nvSpPr>
        <p:spPr>
          <a:xfrm>
            <a:off x="7077653" y="3505805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Flussdiagramm: Prozess 94">
            <a:extLst>
              <a:ext uri="{FF2B5EF4-FFF2-40B4-BE49-F238E27FC236}">
                <a16:creationId xmlns:a16="http://schemas.microsoft.com/office/drawing/2014/main" id="{DC89F987-B24C-419F-9B98-3A8B514B1446}"/>
              </a:ext>
            </a:extLst>
          </p:cNvPr>
          <p:cNvSpPr/>
          <p:nvPr/>
        </p:nvSpPr>
        <p:spPr>
          <a:xfrm>
            <a:off x="7115638" y="3560851"/>
            <a:ext cx="156808" cy="21984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1" name="Gerader Verbinder 95">
            <a:extLst>
              <a:ext uri="{FF2B5EF4-FFF2-40B4-BE49-F238E27FC236}">
                <a16:creationId xmlns:a16="http://schemas.microsoft.com/office/drawing/2014/main" id="{0A64B1DC-502C-48C9-9F3A-CC7C4640F59D}"/>
              </a:ext>
            </a:extLst>
          </p:cNvPr>
          <p:cNvCxnSpPr>
            <a:stCxn id="150" idx="1"/>
            <a:endCxn id="150" idx="3"/>
          </p:cNvCxnSpPr>
          <p:nvPr/>
        </p:nvCxnSpPr>
        <p:spPr>
          <a:xfrm>
            <a:off x="7115638" y="3670774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r Verbinder 96">
            <a:extLst>
              <a:ext uri="{FF2B5EF4-FFF2-40B4-BE49-F238E27FC236}">
                <a16:creationId xmlns:a16="http://schemas.microsoft.com/office/drawing/2014/main" id="{1E4D13DA-7973-4D13-938E-E76955D0A24E}"/>
              </a:ext>
            </a:extLst>
          </p:cNvPr>
          <p:cNvCxnSpPr/>
          <p:nvPr/>
        </p:nvCxnSpPr>
        <p:spPr>
          <a:xfrm>
            <a:off x="7122979" y="3619974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r Verbinder 97">
            <a:extLst>
              <a:ext uri="{FF2B5EF4-FFF2-40B4-BE49-F238E27FC236}">
                <a16:creationId xmlns:a16="http://schemas.microsoft.com/office/drawing/2014/main" id="{EDBD5421-C146-4426-807E-04767CCF6A47}"/>
              </a:ext>
            </a:extLst>
          </p:cNvPr>
          <p:cNvCxnSpPr/>
          <p:nvPr/>
        </p:nvCxnSpPr>
        <p:spPr>
          <a:xfrm>
            <a:off x="7118571" y="3716494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Pfeil nach unten 19">
            <a:extLst>
              <a:ext uri="{FF2B5EF4-FFF2-40B4-BE49-F238E27FC236}">
                <a16:creationId xmlns:a16="http://schemas.microsoft.com/office/drawing/2014/main" id="{A9C42021-FF43-46B7-8E36-2366E122FEA2}"/>
              </a:ext>
            </a:extLst>
          </p:cNvPr>
          <p:cNvSpPr/>
          <p:nvPr/>
        </p:nvSpPr>
        <p:spPr>
          <a:xfrm rot="16200000">
            <a:off x="8451177" y="3471325"/>
            <a:ext cx="375755" cy="386499"/>
          </a:xfrm>
          <a:prstGeom prst="downArrow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5" name="Pfeil nach unten 19">
            <a:extLst>
              <a:ext uri="{FF2B5EF4-FFF2-40B4-BE49-F238E27FC236}">
                <a16:creationId xmlns:a16="http://schemas.microsoft.com/office/drawing/2014/main" id="{C6E5AA01-E627-4FE9-9A23-EAF74F4145CF}"/>
              </a:ext>
            </a:extLst>
          </p:cNvPr>
          <p:cNvSpPr/>
          <p:nvPr/>
        </p:nvSpPr>
        <p:spPr>
          <a:xfrm rot="16200000">
            <a:off x="9989804" y="3476175"/>
            <a:ext cx="375755" cy="386499"/>
          </a:xfrm>
          <a:prstGeom prst="downArrow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7" name="Imagen 156">
            <a:extLst>
              <a:ext uri="{FF2B5EF4-FFF2-40B4-BE49-F238E27FC236}">
                <a16:creationId xmlns:a16="http://schemas.microsoft.com/office/drawing/2014/main" id="{6A811600-2824-47D2-97E5-84DEC4B14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83" y="3134218"/>
            <a:ext cx="609524" cy="609524"/>
          </a:xfrm>
          <a:prstGeom prst="rect">
            <a:avLst/>
          </a:prstGeom>
        </p:spPr>
      </p:pic>
      <p:sp>
        <p:nvSpPr>
          <p:cNvPr id="158" name="Pfeil nach unten 19">
            <a:extLst>
              <a:ext uri="{FF2B5EF4-FFF2-40B4-BE49-F238E27FC236}">
                <a16:creationId xmlns:a16="http://schemas.microsoft.com/office/drawing/2014/main" id="{B96D1618-EB8F-4C61-8140-1B0F8A4C0EDC}"/>
              </a:ext>
            </a:extLst>
          </p:cNvPr>
          <p:cNvSpPr/>
          <p:nvPr/>
        </p:nvSpPr>
        <p:spPr>
          <a:xfrm rot="16200000">
            <a:off x="6601855" y="3486582"/>
            <a:ext cx="375755" cy="386499"/>
          </a:xfrm>
          <a:prstGeom prst="downArrow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9" name="Flussdiagramm: Prozess 93">
            <a:extLst>
              <a:ext uri="{FF2B5EF4-FFF2-40B4-BE49-F238E27FC236}">
                <a16:creationId xmlns:a16="http://schemas.microsoft.com/office/drawing/2014/main" id="{406964F5-44B9-4B52-AEAF-92755A77DB71}"/>
              </a:ext>
            </a:extLst>
          </p:cNvPr>
          <p:cNvSpPr/>
          <p:nvPr/>
        </p:nvSpPr>
        <p:spPr>
          <a:xfrm>
            <a:off x="8043709" y="2924944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Flussdiagramm: Prozess 94">
            <a:extLst>
              <a:ext uri="{FF2B5EF4-FFF2-40B4-BE49-F238E27FC236}">
                <a16:creationId xmlns:a16="http://schemas.microsoft.com/office/drawing/2014/main" id="{D00EC655-26AD-40C8-90F7-F68458BF64B8}"/>
              </a:ext>
            </a:extLst>
          </p:cNvPr>
          <p:cNvSpPr/>
          <p:nvPr/>
        </p:nvSpPr>
        <p:spPr>
          <a:xfrm>
            <a:off x="8081694" y="2979990"/>
            <a:ext cx="156808" cy="21984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1" name="Gerader Verbinder 95">
            <a:extLst>
              <a:ext uri="{FF2B5EF4-FFF2-40B4-BE49-F238E27FC236}">
                <a16:creationId xmlns:a16="http://schemas.microsoft.com/office/drawing/2014/main" id="{758BC7D5-0A30-4B9F-8F83-9C55487EBB1F}"/>
              </a:ext>
            </a:extLst>
          </p:cNvPr>
          <p:cNvCxnSpPr>
            <a:stCxn id="160" idx="1"/>
            <a:endCxn id="160" idx="3"/>
          </p:cNvCxnSpPr>
          <p:nvPr/>
        </p:nvCxnSpPr>
        <p:spPr>
          <a:xfrm>
            <a:off x="8081694" y="3089913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r Verbinder 96">
            <a:extLst>
              <a:ext uri="{FF2B5EF4-FFF2-40B4-BE49-F238E27FC236}">
                <a16:creationId xmlns:a16="http://schemas.microsoft.com/office/drawing/2014/main" id="{D1C426E8-35FA-44DE-95EB-593F2EABCA33}"/>
              </a:ext>
            </a:extLst>
          </p:cNvPr>
          <p:cNvCxnSpPr/>
          <p:nvPr/>
        </p:nvCxnSpPr>
        <p:spPr>
          <a:xfrm>
            <a:off x="8089035" y="3039113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r Verbinder 97">
            <a:extLst>
              <a:ext uri="{FF2B5EF4-FFF2-40B4-BE49-F238E27FC236}">
                <a16:creationId xmlns:a16="http://schemas.microsoft.com/office/drawing/2014/main" id="{613C9926-C4C6-4830-B7BA-0998FB92EC19}"/>
              </a:ext>
            </a:extLst>
          </p:cNvPr>
          <p:cNvCxnSpPr/>
          <p:nvPr/>
        </p:nvCxnSpPr>
        <p:spPr>
          <a:xfrm>
            <a:off x="8084627" y="3135633"/>
            <a:ext cx="1568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mit Pfeil 184">
            <a:extLst>
              <a:ext uri="{FF2B5EF4-FFF2-40B4-BE49-F238E27FC236}">
                <a16:creationId xmlns:a16="http://schemas.microsoft.com/office/drawing/2014/main" id="{C8B3BF41-9C92-4B2A-866F-DAA2A7E84B67}"/>
              </a:ext>
            </a:extLst>
          </p:cNvPr>
          <p:cNvCxnSpPr>
            <a:cxnSpLocks/>
          </p:cNvCxnSpPr>
          <p:nvPr/>
        </p:nvCxnSpPr>
        <p:spPr>
          <a:xfrm>
            <a:off x="8153702" y="3371380"/>
            <a:ext cx="0" cy="45730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Imagen 166">
            <a:extLst>
              <a:ext uri="{FF2B5EF4-FFF2-40B4-BE49-F238E27FC236}">
                <a16:creationId xmlns:a16="http://schemas.microsoft.com/office/drawing/2014/main" id="{80118AEA-11F1-4CB9-8962-66435ACC6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11" y="3916376"/>
            <a:ext cx="609653" cy="609653"/>
          </a:xfrm>
          <a:prstGeom prst="rect">
            <a:avLst/>
          </a:prstGeom>
        </p:spPr>
      </p:pic>
      <p:cxnSp>
        <p:nvCxnSpPr>
          <p:cNvPr id="168" name="Gerade Verbindung mit Pfeil 184">
            <a:extLst>
              <a:ext uri="{FF2B5EF4-FFF2-40B4-BE49-F238E27FC236}">
                <a16:creationId xmlns:a16="http://schemas.microsoft.com/office/drawing/2014/main" id="{2A69EA55-EC6D-4759-B1D2-6AB0DE059C9A}"/>
              </a:ext>
            </a:extLst>
          </p:cNvPr>
          <p:cNvCxnSpPr>
            <a:cxnSpLocks/>
          </p:cNvCxnSpPr>
          <p:nvPr/>
        </p:nvCxnSpPr>
        <p:spPr>
          <a:xfrm>
            <a:off x="9391574" y="2587327"/>
            <a:ext cx="0" cy="45730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Imagen 168">
            <a:extLst>
              <a:ext uri="{FF2B5EF4-FFF2-40B4-BE49-F238E27FC236}">
                <a16:creationId xmlns:a16="http://schemas.microsoft.com/office/drawing/2014/main" id="{D827837A-B73E-4171-99EA-C0A9445D3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747" y="1945449"/>
            <a:ext cx="609653" cy="609653"/>
          </a:xfrm>
          <a:prstGeom prst="rect">
            <a:avLst/>
          </a:prstGeom>
        </p:spPr>
      </p:pic>
      <p:cxnSp>
        <p:nvCxnSpPr>
          <p:cNvPr id="170" name="Gerade Verbindung mit Pfeil 184">
            <a:extLst>
              <a:ext uri="{FF2B5EF4-FFF2-40B4-BE49-F238E27FC236}">
                <a16:creationId xmlns:a16="http://schemas.microsoft.com/office/drawing/2014/main" id="{059D7CAD-8059-46CB-B576-A6C3B62A5260}"/>
              </a:ext>
            </a:extLst>
          </p:cNvPr>
          <p:cNvCxnSpPr>
            <a:cxnSpLocks/>
          </p:cNvCxnSpPr>
          <p:nvPr/>
        </p:nvCxnSpPr>
        <p:spPr>
          <a:xfrm>
            <a:off x="9391573" y="3864839"/>
            <a:ext cx="1" cy="22537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Flussdiagramm: Prozess 62">
            <a:extLst>
              <a:ext uri="{FF2B5EF4-FFF2-40B4-BE49-F238E27FC236}">
                <a16:creationId xmlns:a16="http://schemas.microsoft.com/office/drawing/2014/main" id="{8271232C-BF91-4F9E-AC4D-80CB6D996C59}"/>
              </a:ext>
            </a:extLst>
          </p:cNvPr>
          <p:cNvSpPr/>
          <p:nvPr/>
        </p:nvSpPr>
        <p:spPr>
          <a:xfrm>
            <a:off x="9244037" y="4156858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Flussdiagramm: Prozess 63">
            <a:extLst>
              <a:ext uri="{FF2B5EF4-FFF2-40B4-BE49-F238E27FC236}">
                <a16:creationId xmlns:a16="http://schemas.microsoft.com/office/drawing/2014/main" id="{CFF654FA-D6C0-4FA4-9E36-F540AAA47F47}"/>
              </a:ext>
            </a:extLst>
          </p:cNvPr>
          <p:cNvSpPr/>
          <p:nvPr/>
        </p:nvSpPr>
        <p:spPr>
          <a:xfrm>
            <a:off x="9273886" y="4196134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Flussdiagramm: Prozess 64">
            <a:extLst>
              <a:ext uri="{FF2B5EF4-FFF2-40B4-BE49-F238E27FC236}">
                <a16:creationId xmlns:a16="http://schemas.microsoft.com/office/drawing/2014/main" id="{6B96C521-DDED-4A79-843B-1CF26CF32416}"/>
              </a:ext>
            </a:extLst>
          </p:cNvPr>
          <p:cNvSpPr/>
          <p:nvPr/>
        </p:nvSpPr>
        <p:spPr>
          <a:xfrm>
            <a:off x="9313712" y="4251190"/>
            <a:ext cx="247459" cy="329938"/>
          </a:xfrm>
          <a:prstGeom prst="flowChartProcess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5" name="Imagen 174">
            <a:extLst>
              <a:ext uri="{FF2B5EF4-FFF2-40B4-BE49-F238E27FC236}">
                <a16:creationId xmlns:a16="http://schemas.microsoft.com/office/drawing/2014/main" id="{2C7D7108-8FE6-4AC1-8F9E-44556D81C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3375004"/>
            <a:ext cx="609653" cy="609653"/>
          </a:xfrm>
          <a:prstGeom prst="rect">
            <a:avLst/>
          </a:prstGeom>
        </p:spPr>
      </p:pic>
      <p:sp>
        <p:nvSpPr>
          <p:cNvPr id="176" name="Rechteck 24">
            <a:extLst>
              <a:ext uri="{FF2B5EF4-FFF2-40B4-BE49-F238E27FC236}">
                <a16:creationId xmlns:a16="http://schemas.microsoft.com/office/drawing/2014/main" id="{18610AA3-445F-4D85-8A3A-D538D187808E}"/>
              </a:ext>
            </a:extLst>
          </p:cNvPr>
          <p:cNvSpPr/>
          <p:nvPr/>
        </p:nvSpPr>
        <p:spPr>
          <a:xfrm>
            <a:off x="1343472" y="1218846"/>
            <a:ext cx="1076400" cy="576360"/>
          </a:xfrm>
          <a:prstGeom prst="rect">
            <a:avLst/>
          </a:prstGeom>
          <a:solidFill>
            <a:srgbClr val="CBD5ED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EA</a:t>
            </a:r>
          </a:p>
        </p:txBody>
      </p:sp>
      <p:sp>
        <p:nvSpPr>
          <p:cNvPr id="177" name="Rechteck 25">
            <a:extLst>
              <a:ext uri="{FF2B5EF4-FFF2-40B4-BE49-F238E27FC236}">
                <a16:creationId xmlns:a16="http://schemas.microsoft.com/office/drawing/2014/main" id="{9D3E2D19-F223-4485-BB62-0030D1C93B8E}"/>
              </a:ext>
            </a:extLst>
          </p:cNvPr>
          <p:cNvSpPr/>
          <p:nvPr/>
        </p:nvSpPr>
        <p:spPr>
          <a:xfrm>
            <a:off x="2576714" y="1218846"/>
            <a:ext cx="1076400" cy="576360"/>
          </a:xfrm>
          <a:prstGeom prst="rect">
            <a:avLst/>
          </a:prstGeom>
          <a:solidFill>
            <a:srgbClr val="CBD5ED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EAM</a:t>
            </a:r>
          </a:p>
        </p:txBody>
      </p:sp>
      <p:sp>
        <p:nvSpPr>
          <p:cNvPr id="179" name="Rechteck 24">
            <a:extLst>
              <a:ext uri="{FF2B5EF4-FFF2-40B4-BE49-F238E27FC236}">
                <a16:creationId xmlns:a16="http://schemas.microsoft.com/office/drawing/2014/main" id="{A9442A02-EE76-4DAC-9E8E-97BEA796EEA0}"/>
              </a:ext>
            </a:extLst>
          </p:cNvPr>
          <p:cNvSpPr/>
          <p:nvPr/>
        </p:nvSpPr>
        <p:spPr>
          <a:xfrm>
            <a:off x="3795682" y="1221120"/>
            <a:ext cx="1123328" cy="574085"/>
          </a:xfrm>
          <a:prstGeom prst="rect">
            <a:avLst/>
          </a:prstGeom>
          <a:solidFill>
            <a:srgbClr val="CBD5ED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Automated EAD</a:t>
            </a:r>
          </a:p>
        </p:txBody>
      </p:sp>
      <p:sp>
        <p:nvSpPr>
          <p:cNvPr id="180" name="Rechteck 24">
            <a:extLst>
              <a:ext uri="{FF2B5EF4-FFF2-40B4-BE49-F238E27FC236}">
                <a16:creationId xmlns:a16="http://schemas.microsoft.com/office/drawing/2014/main" id="{92964760-1763-4226-82B9-FE2C31E110C2}"/>
              </a:ext>
            </a:extLst>
          </p:cNvPr>
          <p:cNvSpPr/>
          <p:nvPr/>
        </p:nvSpPr>
        <p:spPr>
          <a:xfrm>
            <a:off x="1350732" y="1920368"/>
            <a:ext cx="1076400" cy="566801"/>
          </a:xfrm>
          <a:prstGeom prst="rect">
            <a:avLst/>
          </a:prstGeom>
          <a:solidFill>
            <a:srgbClr val="CBD5ED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Cloud Computing</a:t>
            </a:r>
          </a:p>
        </p:txBody>
      </p:sp>
      <p:sp>
        <p:nvSpPr>
          <p:cNvPr id="181" name="Rechteck 24">
            <a:extLst>
              <a:ext uri="{FF2B5EF4-FFF2-40B4-BE49-F238E27FC236}">
                <a16:creationId xmlns:a16="http://schemas.microsoft.com/office/drawing/2014/main" id="{15DCBA60-4BCE-418E-B5BC-A51056C1D10E}"/>
              </a:ext>
            </a:extLst>
          </p:cNvPr>
          <p:cNvSpPr/>
          <p:nvPr/>
        </p:nvSpPr>
        <p:spPr>
          <a:xfrm>
            <a:off x="2576714" y="1913085"/>
            <a:ext cx="1076400" cy="574085"/>
          </a:xfrm>
          <a:prstGeom prst="rect">
            <a:avLst/>
          </a:prstGeom>
          <a:solidFill>
            <a:srgbClr val="CBD5ED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Continuous Delivery/ Integration</a:t>
            </a:r>
          </a:p>
        </p:txBody>
      </p:sp>
      <p:sp>
        <p:nvSpPr>
          <p:cNvPr id="182" name="Rechteck 24">
            <a:extLst>
              <a:ext uri="{FF2B5EF4-FFF2-40B4-BE49-F238E27FC236}">
                <a16:creationId xmlns:a16="http://schemas.microsoft.com/office/drawing/2014/main" id="{3E8D6AB9-72FC-4F73-A3B0-F82E4617B7CB}"/>
              </a:ext>
            </a:extLst>
          </p:cNvPr>
          <p:cNvSpPr/>
          <p:nvPr/>
        </p:nvSpPr>
        <p:spPr>
          <a:xfrm>
            <a:off x="3806073" y="1900547"/>
            <a:ext cx="1112937" cy="586621"/>
          </a:xfrm>
          <a:prstGeom prst="rect">
            <a:avLst/>
          </a:prstGeom>
          <a:solidFill>
            <a:srgbClr val="CBD5ED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Microservices</a:t>
            </a:r>
          </a:p>
        </p:txBody>
      </p:sp>
      <p:sp>
        <p:nvSpPr>
          <p:cNvPr id="183" name="Rechteck 24">
            <a:extLst>
              <a:ext uri="{FF2B5EF4-FFF2-40B4-BE49-F238E27FC236}">
                <a16:creationId xmlns:a16="http://schemas.microsoft.com/office/drawing/2014/main" id="{AC1C43FC-9CF7-403F-AA7B-75E2B1CECA83}"/>
              </a:ext>
            </a:extLst>
          </p:cNvPr>
          <p:cNvSpPr/>
          <p:nvPr/>
        </p:nvSpPr>
        <p:spPr>
          <a:xfrm>
            <a:off x="2576714" y="2592329"/>
            <a:ext cx="1076400" cy="548639"/>
          </a:xfrm>
          <a:prstGeom prst="rect">
            <a:avLst/>
          </a:prstGeom>
          <a:solidFill>
            <a:srgbClr val="CBD5ED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Application Performance Monitoring</a:t>
            </a:r>
          </a:p>
        </p:txBody>
      </p:sp>
      <p:graphicFrame>
        <p:nvGraphicFramePr>
          <p:cNvPr id="199" name="Tabelle 3">
            <a:extLst>
              <a:ext uri="{FF2B5EF4-FFF2-40B4-BE49-F238E27FC236}">
                <a16:creationId xmlns:a16="http://schemas.microsoft.com/office/drawing/2014/main" id="{43B36CC1-FBB8-4A3D-B795-D93369CB78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1930" y="4710682"/>
          <a:ext cx="2004166" cy="159914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0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690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1.  Scope of Research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454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/>
                        <a:t>Deliverable: </a:t>
                      </a:r>
                      <a:r>
                        <a:rPr lang="de-DE" sz="1200" dirty="0"/>
                        <a:t>RQs </a:t>
                      </a:r>
                      <a:r>
                        <a:rPr lang="de-DE" sz="1200" baseline="0" dirty="0"/>
                        <a:t>on </a:t>
                      </a:r>
                      <a:r>
                        <a:rPr lang="en-GB" sz="1200" baseline="0" dirty="0"/>
                        <a:t>automated documentation of Business Domain assignments and cloud application information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0" name="Tabelle 3">
            <a:extLst>
              <a:ext uri="{FF2B5EF4-FFF2-40B4-BE49-F238E27FC236}">
                <a16:creationId xmlns:a16="http://schemas.microsoft.com/office/drawing/2014/main" id="{016892E7-8B38-4CED-9567-CEC3A06582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51995" y="4710679"/>
          <a:ext cx="1481560" cy="159914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8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8023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2.  Topic conceptualization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125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/>
                        <a:t>Deliverable: </a:t>
                      </a:r>
                      <a:r>
                        <a:rPr lang="de-DE" sz="1200" dirty="0"/>
                        <a:t>Relevant search terms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1" name="Tabelle 3">
            <a:extLst>
              <a:ext uri="{FF2B5EF4-FFF2-40B4-BE49-F238E27FC236}">
                <a16:creationId xmlns:a16="http://schemas.microsoft.com/office/drawing/2014/main" id="{0BACC52B-7081-4FD5-AB39-646C4179A8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00190" y="4710679"/>
          <a:ext cx="1110143" cy="159914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1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339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3.  Literature search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809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/>
                        <a:t>Deliverable: </a:t>
                      </a:r>
                      <a:r>
                        <a:rPr lang="de-DE" sz="1200" dirty="0"/>
                        <a:t>Relevant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2" name="Tabelle 3">
            <a:extLst>
              <a:ext uri="{FF2B5EF4-FFF2-40B4-BE49-F238E27FC236}">
                <a16:creationId xmlns:a16="http://schemas.microsoft.com/office/drawing/2014/main" id="{F5D6A088-7AC5-4D11-A5A0-66455FC877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76968" y="4710678"/>
          <a:ext cx="1375270" cy="159915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7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781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4.  Literature analysis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370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/>
                        <a:t>Deliverable: </a:t>
                      </a:r>
                      <a:r>
                        <a:rPr lang="de-DE" sz="1200" b="0" dirty="0"/>
                        <a:t>Comparison of different approaches on automated 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4" name="Tabelle 3">
            <a:extLst>
              <a:ext uri="{FF2B5EF4-FFF2-40B4-BE49-F238E27FC236}">
                <a16:creationId xmlns:a16="http://schemas.microsoft.com/office/drawing/2014/main" id="{3FD73C46-1738-4815-BC47-1CBAF3E1D8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18873" y="4710677"/>
          <a:ext cx="1110143" cy="159915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1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781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1.  Solution suggestion</a:t>
                      </a:r>
                    </a:p>
                  </a:txBody>
                  <a:tcPr>
                    <a:solidFill>
                      <a:srgbClr val="003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370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/>
                        <a:t>Deliverable: </a:t>
                      </a:r>
                      <a:r>
                        <a:rPr lang="de-DE" sz="1200" b="0" dirty="0"/>
                        <a:t>Approach of an automated 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" name="Tabelle 3">
            <a:extLst>
              <a:ext uri="{FF2B5EF4-FFF2-40B4-BE49-F238E27FC236}">
                <a16:creationId xmlns:a16="http://schemas.microsoft.com/office/drawing/2014/main" id="{60F93D27-CE64-4A11-BC1B-7C65B43B5C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95651" y="4710678"/>
          <a:ext cx="1110143" cy="159915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1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781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2.  Imple-mentation</a:t>
                      </a:r>
                    </a:p>
                  </a:txBody>
                  <a:tcPr>
                    <a:solidFill>
                      <a:srgbClr val="003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369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/>
                        <a:t>Deliverable: </a:t>
                      </a:r>
                      <a:r>
                        <a:rPr lang="de-DE" sz="1200" b="0" dirty="0"/>
                        <a:t>Development of a prototype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6" name="Tabelle 3">
            <a:extLst>
              <a:ext uri="{FF2B5EF4-FFF2-40B4-BE49-F238E27FC236}">
                <a16:creationId xmlns:a16="http://schemas.microsoft.com/office/drawing/2014/main" id="{257F929A-45CD-4554-BC78-CCEC1689F1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72429" y="4710677"/>
          <a:ext cx="1440160" cy="159914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780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3. Evaluation</a:t>
                      </a:r>
                    </a:p>
                  </a:txBody>
                  <a:tcPr>
                    <a:solidFill>
                      <a:srgbClr val="003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369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/>
                        <a:t>Deliverable: </a:t>
                      </a:r>
                      <a:r>
                        <a:rPr lang="de-DE" sz="1200" b="0" dirty="0"/>
                        <a:t>Feedback of the appraoch and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7" name="Tabelle 3">
            <a:extLst>
              <a:ext uri="{FF2B5EF4-FFF2-40B4-BE49-F238E27FC236}">
                <a16:creationId xmlns:a16="http://schemas.microsoft.com/office/drawing/2014/main" id="{492D6924-DF83-4BF2-B638-79446BF30A2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88488" y="4710678"/>
          <a:ext cx="1369077" cy="159914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69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780">
                <a:tc>
                  <a:txBody>
                    <a:bodyPr/>
                    <a:lstStyle/>
                    <a:p>
                      <a:pPr algn="l"/>
                      <a:r>
                        <a:rPr lang="de-DE" sz="1200" dirty="0"/>
                        <a:t>4. Results</a:t>
                      </a:r>
                    </a:p>
                  </a:txBody>
                  <a:tcPr>
                    <a:solidFill>
                      <a:srgbClr val="003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368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/>
                        <a:t>Deliverable: </a:t>
                      </a:r>
                      <a:r>
                        <a:rPr lang="de-DE" sz="1200" b="0" dirty="0"/>
                        <a:t>Improved</a:t>
                      </a:r>
                      <a:r>
                        <a:rPr lang="de-DE" sz="1200" b="1" dirty="0"/>
                        <a:t> </a:t>
                      </a:r>
                      <a:r>
                        <a:rPr lang="de-DE" sz="1200" b="0" dirty="0"/>
                        <a:t>Prototype for an automated 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20193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D185A-C74C-4C98-82EC-75507632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Screenshots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211BEB-D61E-44B7-8098-1C9F8048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8243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25554-2CB1-47C6-B3FB-751C6931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Pivio overview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9F407D-53B4-45E0-9352-47C4937B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08DF18-0586-4622-BD28-A593EE489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57" y="1131875"/>
            <a:ext cx="8201085" cy="51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9656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4B7987-5E05-4AA6-ACA9-C1323604D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620688"/>
            <a:ext cx="8925539" cy="62548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EF3A9C-0D81-4CB5-B314-D582C7DB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Detailed View (1/7)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9A2CC0-FEB6-490D-B652-92BBF80D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33935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F3A9C-0D81-4CB5-B314-D582C7DB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Detailed View (2/7)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9A2CC0-FEB6-490D-B652-92BBF80D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275B16-B30A-4E44-A56F-550CAE3C6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7" y="1824026"/>
            <a:ext cx="11096706" cy="32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558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F3A9C-0D81-4CB5-B314-D582C7DB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Detailed View (3/7)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9A2CC0-FEB6-490D-B652-92BBF80D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09F19B-AE59-4F51-BACC-5F2FEE2BC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8" y="1547798"/>
            <a:ext cx="10977643" cy="376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7446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F3A9C-0D81-4CB5-B314-D582C7DB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Detailed View (4/7)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9A2CC0-FEB6-490D-B652-92BBF80D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B2F3C5-E1E3-4B84-82A1-20A72744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7" y="1340628"/>
            <a:ext cx="11096706" cy="41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298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A48C-7C3D-43D0-B1A8-276C0A7A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Detailed View (5/6)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605718A-4F61-499C-BE26-1E5FF66B3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1" y="981075"/>
            <a:ext cx="10699538" cy="5400675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FA0BBB-9E2B-4498-A0CC-23374871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577059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AAEF1-31E5-49D9-BDDD-1566B8DA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Detailed View (6/7)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475289-6EEE-4FFA-A302-B7440D73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92F5BD-256F-4ED5-BE30-D7B4841FC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988840"/>
            <a:ext cx="9192344" cy="25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808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6B357-5AD0-40F5-BF86-CF299AFA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Research Questions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921F44-90D4-4873-BF08-C76F12B5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63F3094-25EE-4356-802D-B8EFBCA11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990880"/>
              </p:ext>
            </p:extLst>
          </p:nvPr>
        </p:nvGraphicFramePr>
        <p:xfrm>
          <a:off x="416272" y="1034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lipse 11">
            <a:extLst>
              <a:ext uri="{FF2B5EF4-FFF2-40B4-BE49-F238E27FC236}">
                <a16:creationId xmlns:a16="http://schemas.microsoft.com/office/drawing/2014/main" id="{68DDCDA8-DEFB-4B8C-AB99-C4398D670D29}"/>
              </a:ext>
            </a:extLst>
          </p:cNvPr>
          <p:cNvSpPr/>
          <p:nvPr/>
        </p:nvSpPr>
        <p:spPr>
          <a:xfrm>
            <a:off x="517487" y="1340768"/>
            <a:ext cx="1042009" cy="1042009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RQ1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1084D0F-D74D-4F26-9F06-425D9AAAC219}"/>
              </a:ext>
            </a:extLst>
          </p:cNvPr>
          <p:cNvSpPr/>
          <p:nvPr/>
        </p:nvSpPr>
        <p:spPr>
          <a:xfrm>
            <a:off x="983432" y="2603015"/>
            <a:ext cx="1042009" cy="1042009"/>
          </a:xfrm>
          <a:prstGeom prst="ellipse">
            <a:avLst/>
          </a:prstGeom>
          <a:solidFill>
            <a:srgbClr val="003359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RQ2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69961E7-7CBB-49C5-855C-BEAA11CB0B52}"/>
              </a:ext>
            </a:extLst>
          </p:cNvPr>
          <p:cNvSpPr/>
          <p:nvPr/>
        </p:nvSpPr>
        <p:spPr>
          <a:xfrm>
            <a:off x="983432" y="3861048"/>
            <a:ext cx="1042009" cy="1042009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RQ3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FE54EB6-A013-4F98-A258-4AC324B74C30}"/>
              </a:ext>
            </a:extLst>
          </p:cNvPr>
          <p:cNvSpPr/>
          <p:nvPr/>
        </p:nvSpPr>
        <p:spPr>
          <a:xfrm>
            <a:off x="517487" y="5104066"/>
            <a:ext cx="1042009" cy="1042009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RQ4</a:t>
            </a:r>
          </a:p>
        </p:txBody>
      </p:sp>
    </p:spTree>
    <p:extLst>
      <p:ext uri="{BB962C8B-B14F-4D97-AF65-F5344CB8AC3E}">
        <p14:creationId xmlns:p14="http://schemas.microsoft.com/office/powerpoint/2010/main" val="244333502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096A8-3BBF-409B-8661-0EC6AF00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Detailed View (7/7)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BBD8CA-FBF4-43E4-874D-3229C323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F99E33-B6F9-4FA6-85F6-AF01B6241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7" y="2571743"/>
            <a:ext cx="10982405" cy="17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7561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BCEEC-B2CD-438A-AB31-BC33FD11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Visualizations View (1/3)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271B22-11C1-4471-AECD-25EB81BB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7F7869-AFB1-4F8C-892B-821573752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836712"/>
            <a:ext cx="6624736" cy="65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8207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B60E72-BC6F-4647-951D-0FECCCB2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75" y="-27384"/>
            <a:ext cx="7170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BBCEEC-B2CD-438A-AB31-BC33FD11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Visualizations View (2/3)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271B22-11C1-4471-AECD-25EB81BB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00432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2F3B-EA82-4D07-A831-96A45A3E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Visualizations View (3/3)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A93E21-CBB4-456C-AA07-C1B2A21A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43C5ED-118B-471B-A0BA-A08B43067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73" y="1919276"/>
            <a:ext cx="9120254" cy="30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259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1CE9B-B213-4A02-9BD2-B1BDE933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Monitoring KPIs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5C7B46-185B-4D94-AA83-EB841FC7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Cloud clustering as additional visualization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Backlog-items KPI: How many items are missing. Application portfolio purposes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Status of applications: running, stopped or crashed.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Number of deployments per time unit: Which applications change frequently?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Traffic KPI: Decommission purposes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Traffic heatmaps: Which applications are important. Relevant for planification and costs. Ratio costs maintenance and costs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LOC:  Maintenance vs Complexity (related to maintenance costs)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Additional KPIs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8DBF4E-15B2-4697-A154-092CAD43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59244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ángulo 109">
            <a:extLst>
              <a:ext uri="{FF2B5EF4-FFF2-40B4-BE49-F238E27FC236}">
                <a16:creationId xmlns:a16="http://schemas.microsoft.com/office/drawing/2014/main" id="{D1A24653-57D0-40DF-A6D1-ABBD568F1C25}"/>
              </a:ext>
            </a:extLst>
          </p:cNvPr>
          <p:cNvSpPr/>
          <p:nvPr/>
        </p:nvSpPr>
        <p:spPr bwMode="auto">
          <a:xfrm>
            <a:off x="2736502" y="1681350"/>
            <a:ext cx="1287387" cy="4410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EA Tool</a:t>
            </a:r>
          </a:p>
        </p:txBody>
      </p:sp>
      <p:cxnSp>
        <p:nvCxnSpPr>
          <p:cNvPr id="99" name="Conector recto de flecha 98">
            <a:extLst>
              <a:ext uri="{FF2B5EF4-FFF2-40B4-BE49-F238E27FC236}">
                <a16:creationId xmlns:a16="http://schemas.microsoft.com/office/drawing/2014/main" id="{7AC414E0-7743-4AB3-A973-E926FE3A9C59}"/>
              </a:ext>
            </a:extLst>
          </p:cNvPr>
          <p:cNvCxnSpPr>
            <a:cxnSpLocks/>
          </p:cNvCxnSpPr>
          <p:nvPr/>
        </p:nvCxnSpPr>
        <p:spPr bwMode="auto">
          <a:xfrm flipV="1">
            <a:off x="6033970" y="3789147"/>
            <a:ext cx="10197" cy="6284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62E628D-DA12-406E-B4D2-5AC38C55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 Solution (1/2) - Concept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39A83CB1-AC1E-4A03-87BA-6FE0EB75194B}"/>
              </a:ext>
            </a:extLst>
          </p:cNvPr>
          <p:cNvCxnSpPr>
            <a:cxnSpLocks/>
          </p:cNvCxnSpPr>
          <p:nvPr/>
        </p:nvCxnSpPr>
        <p:spPr bwMode="auto">
          <a:xfrm>
            <a:off x="2669986" y="2564904"/>
            <a:ext cx="0" cy="208844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upo 36">
            <a:extLst>
              <a:ext uri="{FF2B5EF4-FFF2-40B4-BE49-F238E27FC236}">
                <a16:creationId xmlns:a16="http://schemas.microsoft.com/office/drawing/2014/main" id="{5791AE6B-0C3F-4A2B-8A66-19FE9BC989F8}"/>
              </a:ext>
            </a:extLst>
          </p:cNvPr>
          <p:cNvGrpSpPr/>
          <p:nvPr/>
        </p:nvGrpSpPr>
        <p:grpSpPr>
          <a:xfrm>
            <a:off x="1559888" y="1876862"/>
            <a:ext cx="503664" cy="603383"/>
            <a:chOff x="5033456" y="1534149"/>
            <a:chExt cx="503664" cy="603383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783750CA-03E0-477C-B9E7-0A00357B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795" y="1534149"/>
              <a:ext cx="325148" cy="325148"/>
            </a:xfrm>
            <a:prstGeom prst="rect">
              <a:avLst/>
            </a:prstGeom>
          </p:spPr>
        </p:pic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6528A437-47DE-4C49-9D07-3F2C4D60249F}"/>
                </a:ext>
              </a:extLst>
            </p:cNvPr>
            <p:cNvSpPr txBox="1"/>
            <p:nvPr/>
          </p:nvSpPr>
          <p:spPr>
            <a:xfrm>
              <a:off x="5033456" y="1829755"/>
              <a:ext cx="503664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CIO</a:t>
              </a:r>
            </a:p>
          </p:txBody>
        </p: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B0A79D9A-D58D-4213-8A22-992E26EC0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27" y="2804312"/>
            <a:ext cx="372699" cy="372699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5FDDAA4A-95C9-4BE3-A3CC-8E603014C546}"/>
              </a:ext>
            </a:extLst>
          </p:cNvPr>
          <p:cNvSpPr txBox="1"/>
          <p:nvPr/>
        </p:nvSpPr>
        <p:spPr>
          <a:xfrm>
            <a:off x="2009780" y="2060848"/>
            <a:ext cx="138852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takes strategic </a:t>
            </a:r>
            <a:b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decisions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CD9B9CAD-A0A5-4B1A-B968-961A05AF104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19633" y="2557564"/>
            <a:ext cx="1656184" cy="734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D589ACE-DF55-4F21-A779-DB5842ABBD87}"/>
              </a:ext>
            </a:extLst>
          </p:cNvPr>
          <p:cNvSpPr txBox="1"/>
          <p:nvPr/>
        </p:nvSpPr>
        <p:spPr>
          <a:xfrm>
            <a:off x="2435078" y="3166097"/>
            <a:ext cx="56457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KPIs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F7078A84-2C7A-478A-9A52-7E3E0E87DA0A}"/>
              </a:ext>
            </a:extLst>
          </p:cNvPr>
          <p:cNvGrpSpPr/>
          <p:nvPr/>
        </p:nvGrpSpPr>
        <p:grpSpPr>
          <a:xfrm>
            <a:off x="3663849" y="1052736"/>
            <a:ext cx="1737720" cy="627305"/>
            <a:chOff x="7810906" y="1639005"/>
            <a:chExt cx="1737720" cy="627305"/>
          </a:xfrm>
        </p:grpSpPr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1AFBB3B5-1157-41B2-AF97-55312F28E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708" y="1639005"/>
              <a:ext cx="325148" cy="325148"/>
            </a:xfrm>
            <a:prstGeom prst="rect">
              <a:avLst/>
            </a:prstGeom>
          </p:spPr>
        </p:pic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EEBDE283-AA75-4128-83A1-AEF2FF9F5163}"/>
                </a:ext>
              </a:extLst>
            </p:cNvPr>
            <p:cNvSpPr txBox="1"/>
            <p:nvPr/>
          </p:nvSpPr>
          <p:spPr>
            <a:xfrm>
              <a:off x="7810906" y="1958533"/>
              <a:ext cx="1737720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Enterprise Architect</a:t>
              </a:r>
            </a:p>
          </p:txBody>
        </p:sp>
      </p:grpSp>
      <p:sp>
        <p:nvSpPr>
          <p:cNvPr id="60" name="Rectángulo 59">
            <a:extLst>
              <a:ext uri="{FF2B5EF4-FFF2-40B4-BE49-F238E27FC236}">
                <a16:creationId xmlns:a16="http://schemas.microsoft.com/office/drawing/2014/main" id="{66352F58-9E18-44B0-A958-585E79FF6829}"/>
              </a:ext>
            </a:extLst>
          </p:cNvPr>
          <p:cNvSpPr/>
          <p:nvPr/>
        </p:nvSpPr>
        <p:spPr bwMode="auto">
          <a:xfrm>
            <a:off x="5407453" y="1095196"/>
            <a:ext cx="1432993" cy="16137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Automated EAD Tool</a:t>
            </a:r>
            <a:endParaRPr kumimoji="0" lang="en-GB" sz="14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5" name="Cilindro 64">
            <a:extLst>
              <a:ext uri="{FF2B5EF4-FFF2-40B4-BE49-F238E27FC236}">
                <a16:creationId xmlns:a16="http://schemas.microsoft.com/office/drawing/2014/main" id="{F590A73A-B9C0-4D74-A753-E507DBB7D4C4}"/>
              </a:ext>
            </a:extLst>
          </p:cNvPr>
          <p:cNvSpPr/>
          <p:nvPr/>
        </p:nvSpPr>
        <p:spPr bwMode="auto">
          <a:xfrm>
            <a:off x="5522984" y="2059585"/>
            <a:ext cx="1204050" cy="580116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Schemaless</a:t>
            </a:r>
            <a:br>
              <a:rPr lang="en-GB" sz="1400" dirty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database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200AE1D-A3E7-466B-857F-38B245A9BEFB}"/>
              </a:ext>
            </a:extLst>
          </p:cNvPr>
          <p:cNvCxnSpPr>
            <a:cxnSpLocks/>
            <a:stCxn id="60" idx="1"/>
            <a:endCxn id="110" idx="3"/>
          </p:cNvCxnSpPr>
          <p:nvPr/>
        </p:nvCxnSpPr>
        <p:spPr bwMode="auto">
          <a:xfrm flipH="1" flipV="1">
            <a:off x="4023889" y="1901857"/>
            <a:ext cx="1383564" cy="20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07DC64F-4A6D-422A-9D63-FF19112CA726}"/>
              </a:ext>
            </a:extLst>
          </p:cNvPr>
          <p:cNvSpPr txBox="1"/>
          <p:nvPr/>
        </p:nvSpPr>
        <p:spPr>
          <a:xfrm>
            <a:off x="4018113" y="1578007"/>
            <a:ext cx="75212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verifies</a:t>
            </a:r>
          </a:p>
        </p:txBody>
      </p:sp>
      <p:sp>
        <p:nvSpPr>
          <p:cNvPr id="35" name="Marcador de número de diapositiva 34">
            <a:extLst>
              <a:ext uri="{FF2B5EF4-FFF2-40B4-BE49-F238E27FC236}">
                <a16:creationId xmlns:a16="http://schemas.microsoft.com/office/drawing/2014/main" id="{6086DE86-36B6-4666-896D-9AB82B44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C9FAB-BDC1-47C0-A8BB-6E12A8205D33}" type="slidenum">
              <a:rPr kumimoji="0" lang="en-US" sz="800" b="0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800" b="0" i="0" u="none" strike="noStrike" kern="1200" cap="none" spc="0" normalizeH="0" baseline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5B0F35A-F7A1-4D4A-9032-AC73B519A2D5}"/>
              </a:ext>
            </a:extLst>
          </p:cNvPr>
          <p:cNvCxnSpPr>
            <a:cxnSpLocks/>
            <a:endCxn id="111" idx="3"/>
          </p:cNvCxnSpPr>
          <p:nvPr/>
        </p:nvCxnSpPr>
        <p:spPr bwMode="auto">
          <a:xfrm flipH="1" flipV="1">
            <a:off x="9064449" y="2417666"/>
            <a:ext cx="481242" cy="32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5E3C9312-501E-4906-82FF-D3DA0BD6A3E2}"/>
              </a:ext>
            </a:extLst>
          </p:cNvPr>
          <p:cNvCxnSpPr>
            <a:cxnSpLocks/>
          </p:cNvCxnSpPr>
          <p:nvPr/>
        </p:nvCxnSpPr>
        <p:spPr bwMode="auto">
          <a:xfrm flipH="1">
            <a:off x="9545689" y="2417666"/>
            <a:ext cx="1" cy="100523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B7AA6E7E-4844-4B2E-9AF6-2B5DC28BDB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269273" y="3420384"/>
            <a:ext cx="2281441" cy="610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4A439DA6-0E92-464F-A21A-CB70CA7DA99F}"/>
              </a:ext>
            </a:extLst>
          </p:cNvPr>
          <p:cNvCxnSpPr>
            <a:cxnSpLocks/>
          </p:cNvCxnSpPr>
          <p:nvPr/>
        </p:nvCxnSpPr>
        <p:spPr bwMode="auto">
          <a:xfrm>
            <a:off x="6840446" y="1479164"/>
            <a:ext cx="350402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12FDF89B-B2F5-4F39-AD90-B2ABDB7F3DFE}"/>
              </a:ext>
            </a:extLst>
          </p:cNvPr>
          <p:cNvCxnSpPr>
            <a:cxnSpLocks/>
          </p:cNvCxnSpPr>
          <p:nvPr/>
        </p:nvCxnSpPr>
        <p:spPr bwMode="auto">
          <a:xfrm flipH="1">
            <a:off x="7793589" y="5517232"/>
            <a:ext cx="2550883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723D1CC5-82AD-430B-B2DB-26FD726AACCD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44472" y="1479166"/>
            <a:ext cx="0" cy="403806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ángulo 87">
            <a:extLst>
              <a:ext uri="{FF2B5EF4-FFF2-40B4-BE49-F238E27FC236}">
                <a16:creationId xmlns:a16="http://schemas.microsoft.com/office/drawing/2014/main" id="{33269945-B4D3-40DC-A304-5A3A3A17A559}"/>
              </a:ext>
            </a:extLst>
          </p:cNvPr>
          <p:cNvSpPr/>
          <p:nvPr/>
        </p:nvSpPr>
        <p:spPr bwMode="auto">
          <a:xfrm>
            <a:off x="5522984" y="1605517"/>
            <a:ext cx="1204050" cy="3113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Webview</a:t>
            </a: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D79A9364-BF0A-4607-BF93-D3B6C93945C2}"/>
              </a:ext>
            </a:extLst>
          </p:cNvPr>
          <p:cNvCxnSpPr>
            <a:cxnSpLocks/>
            <a:stCxn id="88" idx="2"/>
            <a:endCxn id="65" idx="0"/>
          </p:cNvCxnSpPr>
          <p:nvPr/>
        </p:nvCxnSpPr>
        <p:spPr bwMode="auto">
          <a:xfrm>
            <a:off x="6125009" y="1916832"/>
            <a:ext cx="0" cy="2877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Imagen 66">
            <a:extLst>
              <a:ext uri="{FF2B5EF4-FFF2-40B4-BE49-F238E27FC236}">
                <a16:creationId xmlns:a16="http://schemas.microsoft.com/office/drawing/2014/main" id="{DF04AAF0-A12C-4EDB-A824-E438CD752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74" y="3676162"/>
            <a:ext cx="650296" cy="650296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0F63BE96-F84E-4988-90E8-083CBB9A6A6E}"/>
              </a:ext>
            </a:extLst>
          </p:cNvPr>
          <p:cNvSpPr txBox="1"/>
          <p:nvPr/>
        </p:nvSpPr>
        <p:spPr>
          <a:xfrm>
            <a:off x="1292197" y="4273351"/>
            <a:ext cx="13644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>
                <a:latin typeface="Arial" pitchFamily="34" charset="0"/>
              </a:rPr>
              <a:t>IT Governance</a:t>
            </a:r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DF72E624-9807-41B1-BA3F-2421A7DDC8D4}"/>
              </a:ext>
            </a:extLst>
          </p:cNvPr>
          <p:cNvCxnSpPr>
            <a:cxnSpLocks/>
          </p:cNvCxnSpPr>
          <p:nvPr/>
        </p:nvCxnSpPr>
        <p:spPr bwMode="auto">
          <a:xfrm>
            <a:off x="7447922" y="5877272"/>
            <a:ext cx="89644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upo 71">
            <a:extLst>
              <a:ext uri="{FF2B5EF4-FFF2-40B4-BE49-F238E27FC236}">
                <a16:creationId xmlns:a16="http://schemas.microsoft.com/office/drawing/2014/main" id="{25E945B7-5FA2-487D-A304-B64D318A3316}"/>
              </a:ext>
            </a:extLst>
          </p:cNvPr>
          <p:cNvGrpSpPr/>
          <p:nvPr/>
        </p:nvGrpSpPr>
        <p:grpSpPr>
          <a:xfrm>
            <a:off x="7824192" y="5618531"/>
            <a:ext cx="1737720" cy="624808"/>
            <a:chOff x="7810906" y="1641502"/>
            <a:chExt cx="1737720" cy="624808"/>
          </a:xfrm>
        </p:grpSpPr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240A22E9-3F3B-4C23-8772-52DFE72F5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89" y="1641502"/>
              <a:ext cx="325148" cy="325148"/>
            </a:xfrm>
            <a:prstGeom prst="rect">
              <a:avLst/>
            </a:prstGeom>
          </p:spPr>
        </p:pic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18588DF9-8946-4A2C-BC3D-D6C5807DA6A6}"/>
                </a:ext>
              </a:extLst>
            </p:cNvPr>
            <p:cNvSpPr txBox="1"/>
            <p:nvPr/>
          </p:nvSpPr>
          <p:spPr>
            <a:xfrm>
              <a:off x="7810906" y="1958533"/>
              <a:ext cx="1737720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itchFamily="34" charset="0"/>
                </a:rPr>
                <a:t>Enterprise Architect</a:t>
              </a:r>
            </a:p>
          </p:txBody>
        </p:sp>
      </p:grp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CDD25EDA-127F-4A8E-A407-2F174EC23922}"/>
              </a:ext>
            </a:extLst>
          </p:cNvPr>
          <p:cNvCxnSpPr>
            <a:cxnSpLocks/>
          </p:cNvCxnSpPr>
          <p:nvPr/>
        </p:nvCxnSpPr>
        <p:spPr bwMode="auto">
          <a:xfrm>
            <a:off x="6273925" y="5661248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EB9B0CED-BCF7-4CA8-A61C-3EF396AD09B1}"/>
              </a:ext>
            </a:extLst>
          </p:cNvPr>
          <p:cNvCxnSpPr>
            <a:cxnSpLocks/>
          </p:cNvCxnSpPr>
          <p:nvPr/>
        </p:nvCxnSpPr>
        <p:spPr bwMode="auto">
          <a:xfrm>
            <a:off x="5121797" y="5661248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599E3BEB-7A6C-4C11-88D2-DA66D0941325}"/>
              </a:ext>
            </a:extLst>
          </p:cNvPr>
          <p:cNvCxnSpPr>
            <a:cxnSpLocks/>
          </p:cNvCxnSpPr>
          <p:nvPr/>
        </p:nvCxnSpPr>
        <p:spPr bwMode="auto">
          <a:xfrm>
            <a:off x="3977164" y="5661248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0EF15DC1-16AB-481D-ABF0-F91A966C5F7D}"/>
              </a:ext>
            </a:extLst>
          </p:cNvPr>
          <p:cNvCxnSpPr>
            <a:cxnSpLocks/>
          </p:cNvCxnSpPr>
          <p:nvPr/>
        </p:nvCxnSpPr>
        <p:spPr bwMode="auto">
          <a:xfrm>
            <a:off x="3977164" y="5877272"/>
            <a:ext cx="3470758" cy="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FAC6EA57-8C7C-4011-B1AC-099961EC91BE}"/>
              </a:ext>
            </a:extLst>
          </p:cNvPr>
          <p:cNvCxnSpPr>
            <a:cxnSpLocks/>
            <a:endCxn id="62" idx="3"/>
          </p:cNvCxnSpPr>
          <p:nvPr/>
        </p:nvCxnSpPr>
        <p:spPr bwMode="auto">
          <a:xfrm flipH="1">
            <a:off x="10065422" y="4265105"/>
            <a:ext cx="2790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EC69472E-DF6F-4C27-AA83-D33ED749B91C}"/>
              </a:ext>
            </a:extLst>
          </p:cNvPr>
          <p:cNvCxnSpPr>
            <a:cxnSpLocks/>
            <a:endCxn id="110" idx="2"/>
          </p:cNvCxnSpPr>
          <p:nvPr/>
        </p:nvCxnSpPr>
        <p:spPr bwMode="auto">
          <a:xfrm flipV="1">
            <a:off x="3380196" y="2122364"/>
            <a:ext cx="0" cy="43520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722E90E5-D0E0-4924-A9ED-ECFDE55E48BE}"/>
              </a:ext>
            </a:extLst>
          </p:cNvPr>
          <p:cNvCxnSpPr>
            <a:cxnSpLocks/>
          </p:cNvCxnSpPr>
          <p:nvPr/>
        </p:nvCxnSpPr>
        <p:spPr bwMode="auto">
          <a:xfrm flipV="1">
            <a:off x="2603848" y="4265105"/>
            <a:ext cx="0" cy="125212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A39861BF-1623-45FE-821B-7EDE2B608779}"/>
              </a:ext>
            </a:extLst>
          </p:cNvPr>
          <p:cNvCxnSpPr>
            <a:cxnSpLocks/>
          </p:cNvCxnSpPr>
          <p:nvPr/>
        </p:nvCxnSpPr>
        <p:spPr bwMode="auto">
          <a:xfrm flipH="1">
            <a:off x="2601874" y="5517232"/>
            <a:ext cx="72721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F480AD48-7BB3-4C99-AD66-9A4B1AB465F9}"/>
              </a:ext>
            </a:extLst>
          </p:cNvPr>
          <p:cNvCxnSpPr>
            <a:cxnSpLocks/>
          </p:cNvCxnSpPr>
          <p:nvPr/>
        </p:nvCxnSpPr>
        <p:spPr bwMode="auto">
          <a:xfrm>
            <a:off x="2601875" y="4265105"/>
            <a:ext cx="72721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6" name="Imagen 85">
            <a:extLst>
              <a:ext uri="{FF2B5EF4-FFF2-40B4-BE49-F238E27FC236}">
                <a16:creationId xmlns:a16="http://schemas.microsoft.com/office/drawing/2014/main" id="{9EBB2D0F-D6C2-43EA-BCA4-A68926A0F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11" y="4585349"/>
            <a:ext cx="318247" cy="318247"/>
          </a:xfrm>
          <a:prstGeom prst="rect">
            <a:avLst/>
          </a:prstGeom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id="{CF0CC699-6076-4935-A33D-A29426DDD6D5}"/>
              </a:ext>
            </a:extLst>
          </p:cNvPr>
          <p:cNvSpPr txBox="1"/>
          <p:nvPr/>
        </p:nvSpPr>
        <p:spPr>
          <a:xfrm>
            <a:off x="4462123" y="4841037"/>
            <a:ext cx="83949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Arial" pitchFamily="34" charset="0"/>
              </a:rPr>
              <a:t>DevOps</a:t>
            </a:r>
          </a:p>
        </p:txBody>
      </p:sp>
      <p:pic>
        <p:nvPicPr>
          <p:cNvPr id="89" name="Imagen 88">
            <a:extLst>
              <a:ext uri="{FF2B5EF4-FFF2-40B4-BE49-F238E27FC236}">
                <a16:creationId xmlns:a16="http://schemas.microsoft.com/office/drawing/2014/main" id="{0DE2934F-72B6-4F11-BFB3-B67C8418D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38" y="4620429"/>
            <a:ext cx="385028" cy="385028"/>
          </a:xfrm>
          <a:prstGeom prst="rect">
            <a:avLst/>
          </a:prstGeom>
        </p:spPr>
      </p:pic>
      <p:sp>
        <p:nvSpPr>
          <p:cNvPr id="90" name="CuadroTexto 89">
            <a:extLst>
              <a:ext uri="{FF2B5EF4-FFF2-40B4-BE49-F238E27FC236}">
                <a16:creationId xmlns:a16="http://schemas.microsoft.com/office/drawing/2014/main" id="{6B48E669-1FA6-4EB9-905E-C5A4AFB1C795}"/>
              </a:ext>
            </a:extLst>
          </p:cNvPr>
          <p:cNvSpPr txBox="1"/>
          <p:nvPr/>
        </p:nvSpPr>
        <p:spPr>
          <a:xfrm>
            <a:off x="2904925" y="4966363"/>
            <a:ext cx="83227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>
                <a:latin typeface="Arial" pitchFamily="34" charset="0"/>
              </a:rPr>
              <a:t>DevOps</a:t>
            </a:r>
          </a:p>
        </p:txBody>
      </p:sp>
      <p:pic>
        <p:nvPicPr>
          <p:cNvPr id="91" name="Imagen 90">
            <a:extLst>
              <a:ext uri="{FF2B5EF4-FFF2-40B4-BE49-F238E27FC236}">
                <a16:creationId xmlns:a16="http://schemas.microsoft.com/office/drawing/2014/main" id="{BDA9FC30-C522-4788-AFC7-8D29FF0E1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85" y="4581128"/>
            <a:ext cx="325148" cy="325148"/>
          </a:xfrm>
          <a:prstGeom prst="rect">
            <a:avLst/>
          </a:prstGeom>
        </p:spPr>
      </p:pic>
      <p:sp>
        <p:nvSpPr>
          <p:cNvPr id="92" name="CuadroTexto 91">
            <a:extLst>
              <a:ext uri="{FF2B5EF4-FFF2-40B4-BE49-F238E27FC236}">
                <a16:creationId xmlns:a16="http://schemas.microsoft.com/office/drawing/2014/main" id="{3DE6C145-B52E-45CA-B860-CE62E012FED5}"/>
              </a:ext>
            </a:extLst>
          </p:cNvPr>
          <p:cNvSpPr txBox="1"/>
          <p:nvPr/>
        </p:nvSpPr>
        <p:spPr>
          <a:xfrm>
            <a:off x="3591841" y="4902836"/>
            <a:ext cx="44435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>
                <a:latin typeface="Arial" pitchFamily="34" charset="0"/>
              </a:rPr>
              <a:t>PO</a:t>
            </a:r>
          </a:p>
        </p:txBody>
      </p:sp>
      <p:cxnSp>
        <p:nvCxnSpPr>
          <p:cNvPr id="93" name="Conector recto de flecha 92">
            <a:extLst>
              <a:ext uri="{FF2B5EF4-FFF2-40B4-BE49-F238E27FC236}">
                <a16:creationId xmlns:a16="http://schemas.microsoft.com/office/drawing/2014/main" id="{31ED90F3-70BB-4DC9-B28E-270E1D641253}"/>
              </a:ext>
            </a:extLst>
          </p:cNvPr>
          <p:cNvCxnSpPr>
            <a:cxnSpLocks/>
          </p:cNvCxnSpPr>
          <p:nvPr/>
        </p:nvCxnSpPr>
        <p:spPr bwMode="auto">
          <a:xfrm>
            <a:off x="3601125" y="4409065"/>
            <a:ext cx="0" cy="227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CEBD3D40-7F2D-4FE2-A88E-6D717A0CC5ED}"/>
              </a:ext>
            </a:extLst>
          </p:cNvPr>
          <p:cNvCxnSpPr>
            <a:cxnSpLocks/>
          </p:cNvCxnSpPr>
          <p:nvPr/>
        </p:nvCxnSpPr>
        <p:spPr bwMode="auto">
          <a:xfrm>
            <a:off x="4809834" y="4394324"/>
            <a:ext cx="0" cy="22733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82495014-2BF2-4812-98FB-0F8C7E1A3709}"/>
              </a:ext>
            </a:extLst>
          </p:cNvPr>
          <p:cNvCxnSpPr>
            <a:cxnSpLocks/>
          </p:cNvCxnSpPr>
          <p:nvPr/>
        </p:nvCxnSpPr>
        <p:spPr bwMode="auto">
          <a:xfrm>
            <a:off x="1890856" y="4990334"/>
            <a:ext cx="7314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CuadroTexto 96">
            <a:extLst>
              <a:ext uri="{FF2B5EF4-FFF2-40B4-BE49-F238E27FC236}">
                <a16:creationId xmlns:a16="http://schemas.microsoft.com/office/drawing/2014/main" id="{8A720B08-FF7A-47BE-AED3-B493A1442B66}"/>
              </a:ext>
            </a:extLst>
          </p:cNvPr>
          <p:cNvSpPr txBox="1"/>
          <p:nvPr/>
        </p:nvSpPr>
        <p:spPr>
          <a:xfrm>
            <a:off x="1847528" y="4653136"/>
            <a:ext cx="9719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Arial" pitchFamily="34" charset="0"/>
              </a:rPr>
              <a:t>controls</a:t>
            </a:r>
          </a:p>
        </p:txBody>
      </p:sp>
      <p:cxnSp>
        <p:nvCxnSpPr>
          <p:cNvPr id="102" name="Conector recto de flecha 101">
            <a:extLst>
              <a:ext uri="{FF2B5EF4-FFF2-40B4-BE49-F238E27FC236}">
                <a16:creationId xmlns:a16="http://schemas.microsoft.com/office/drawing/2014/main" id="{0D6BD2C4-EF45-4A4A-96B0-CDD397E8B7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07347" y="3779263"/>
            <a:ext cx="2830" cy="376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294AB407-02C0-4FBB-8FD9-9959207F73C5}"/>
              </a:ext>
            </a:extLst>
          </p:cNvPr>
          <p:cNvCxnSpPr>
            <a:cxnSpLocks/>
          </p:cNvCxnSpPr>
          <p:nvPr/>
        </p:nvCxnSpPr>
        <p:spPr bwMode="auto">
          <a:xfrm>
            <a:off x="8272361" y="2487955"/>
            <a:ext cx="0" cy="154422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ector recto de flecha 98">
            <a:extLst>
              <a:ext uri="{FF2B5EF4-FFF2-40B4-BE49-F238E27FC236}">
                <a16:creationId xmlns:a16="http://schemas.microsoft.com/office/drawing/2014/main" id="{7AC414E0-7743-4AB3-A973-E926FE3A9C5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13147" y="3789040"/>
            <a:ext cx="2830" cy="6216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78855BD8-C071-4D3F-817A-014604E470B9}"/>
              </a:ext>
            </a:extLst>
          </p:cNvPr>
          <p:cNvGrpSpPr/>
          <p:nvPr/>
        </p:nvGrpSpPr>
        <p:grpSpPr>
          <a:xfrm>
            <a:off x="1462697" y="2714977"/>
            <a:ext cx="1050288" cy="842163"/>
            <a:chOff x="7815616" y="1639590"/>
            <a:chExt cx="1050288" cy="842163"/>
          </a:xfrm>
        </p:grpSpPr>
        <p:pic>
          <p:nvPicPr>
            <p:cNvPr id="113" name="Imagen 112">
              <a:extLst>
                <a:ext uri="{FF2B5EF4-FFF2-40B4-BE49-F238E27FC236}">
                  <a16:creationId xmlns:a16="http://schemas.microsoft.com/office/drawing/2014/main" id="{581628E9-0D46-4CBE-9D9A-92BF89A7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670" y="1639590"/>
              <a:ext cx="325148" cy="325148"/>
            </a:xfrm>
            <a:prstGeom prst="rect">
              <a:avLst/>
            </a:prstGeom>
          </p:spPr>
        </p:pic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9B96833F-722C-43A9-AF01-349B86C37AA5}"/>
                </a:ext>
              </a:extLst>
            </p:cNvPr>
            <p:cNvSpPr txBox="1"/>
            <p:nvPr/>
          </p:nvSpPr>
          <p:spPr>
            <a:xfrm>
              <a:off x="7815616" y="1958533"/>
              <a:ext cx="1050288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Enterprise </a:t>
              </a:r>
              <a:br>
                <a:rPr kumimoji="0" lang="en-GB" sz="1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</a:br>
              <a:r>
                <a:rPr kumimoji="0" lang="en-GB" sz="1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Architects</a:t>
              </a:r>
            </a:p>
          </p:txBody>
        </p:sp>
      </p:grp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F83CCA3D-3264-492C-A9A1-A9D5F2125500}"/>
              </a:ext>
            </a:extLst>
          </p:cNvPr>
          <p:cNvSpPr/>
          <p:nvPr/>
        </p:nvSpPr>
        <p:spPr bwMode="auto">
          <a:xfrm>
            <a:off x="3233799" y="3150725"/>
            <a:ext cx="701961" cy="6246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PPM Tool*</a:t>
            </a: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270CE81B-9A3C-4F67-AE04-7695E9AA22A5}"/>
              </a:ext>
            </a:extLst>
          </p:cNvPr>
          <p:cNvSpPr/>
          <p:nvPr/>
        </p:nvSpPr>
        <p:spPr bwMode="auto">
          <a:xfrm>
            <a:off x="4001072" y="2834470"/>
            <a:ext cx="1448498" cy="9409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VCS </a:t>
            </a: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9000CA1A-9789-49B5-95F0-0EBB0BDCB5F3}"/>
              </a:ext>
            </a:extLst>
          </p:cNvPr>
          <p:cNvSpPr/>
          <p:nvPr/>
        </p:nvSpPr>
        <p:spPr bwMode="auto">
          <a:xfrm>
            <a:off x="5522983" y="3146414"/>
            <a:ext cx="1948127" cy="6246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CD/CI</a:t>
            </a: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Tool</a:t>
            </a:r>
          </a:p>
        </p:txBody>
      </p:sp>
      <p:cxnSp>
        <p:nvCxnSpPr>
          <p:cNvPr id="119" name="Conector recto de flecha 118">
            <a:extLst>
              <a:ext uri="{FF2B5EF4-FFF2-40B4-BE49-F238E27FC236}">
                <a16:creationId xmlns:a16="http://schemas.microsoft.com/office/drawing/2014/main" id="{EB11D0C9-F65D-4713-9A12-93F1E3FD849A}"/>
              </a:ext>
            </a:extLst>
          </p:cNvPr>
          <p:cNvCxnSpPr>
            <a:cxnSpLocks/>
          </p:cNvCxnSpPr>
          <p:nvPr/>
        </p:nvCxnSpPr>
        <p:spPr bwMode="auto">
          <a:xfrm flipV="1">
            <a:off x="7115593" y="3779263"/>
            <a:ext cx="10197" cy="6284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CE514714-C34B-484B-A525-B57E9CD0BE78}"/>
              </a:ext>
            </a:extLst>
          </p:cNvPr>
          <p:cNvCxnSpPr>
            <a:cxnSpLocks/>
          </p:cNvCxnSpPr>
          <p:nvPr/>
        </p:nvCxnSpPr>
        <p:spPr bwMode="auto">
          <a:xfrm flipH="1">
            <a:off x="7471110" y="3578888"/>
            <a:ext cx="223200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4678EAE6-3388-43D8-B86D-1DE5F748C5B2}"/>
              </a:ext>
            </a:extLst>
          </p:cNvPr>
          <p:cNvCxnSpPr>
            <a:cxnSpLocks/>
          </p:cNvCxnSpPr>
          <p:nvPr/>
        </p:nvCxnSpPr>
        <p:spPr bwMode="auto">
          <a:xfrm>
            <a:off x="9424489" y="3572784"/>
            <a:ext cx="0" cy="77211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Conector recto 121">
            <a:extLst>
              <a:ext uri="{FF2B5EF4-FFF2-40B4-BE49-F238E27FC236}">
                <a16:creationId xmlns:a16="http://schemas.microsoft.com/office/drawing/2014/main" id="{D5E46595-8429-401B-B43F-A578937296F9}"/>
              </a:ext>
            </a:extLst>
          </p:cNvPr>
          <p:cNvCxnSpPr>
            <a:cxnSpLocks/>
          </p:cNvCxnSpPr>
          <p:nvPr/>
        </p:nvCxnSpPr>
        <p:spPr bwMode="auto">
          <a:xfrm>
            <a:off x="9705356" y="1684907"/>
            <a:ext cx="0" cy="189419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Conector recto de flecha 122">
            <a:extLst>
              <a:ext uri="{FF2B5EF4-FFF2-40B4-BE49-F238E27FC236}">
                <a16:creationId xmlns:a16="http://schemas.microsoft.com/office/drawing/2014/main" id="{71511D27-4936-4D79-8527-47BEF0B60FC0}"/>
              </a:ext>
            </a:extLst>
          </p:cNvPr>
          <p:cNvCxnSpPr>
            <a:cxnSpLocks/>
          </p:cNvCxnSpPr>
          <p:nvPr/>
        </p:nvCxnSpPr>
        <p:spPr bwMode="auto">
          <a:xfrm flipH="1">
            <a:off x="6840447" y="1684907"/>
            <a:ext cx="286266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ector recto de flecha 123">
            <a:extLst>
              <a:ext uri="{FF2B5EF4-FFF2-40B4-BE49-F238E27FC236}">
                <a16:creationId xmlns:a16="http://schemas.microsoft.com/office/drawing/2014/main" id="{1FD2F9BA-BBBE-4EE5-AE53-FCEC5F5AB1A5}"/>
              </a:ext>
            </a:extLst>
          </p:cNvPr>
          <p:cNvCxnSpPr>
            <a:cxnSpLocks/>
          </p:cNvCxnSpPr>
          <p:nvPr/>
        </p:nvCxnSpPr>
        <p:spPr bwMode="auto">
          <a:xfrm flipH="1">
            <a:off x="6844823" y="2299193"/>
            <a:ext cx="947654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B5B7BD64-1596-4A44-A35E-80FC5F06BE14}"/>
              </a:ext>
            </a:extLst>
          </p:cNvPr>
          <p:cNvCxnSpPr>
            <a:cxnSpLocks/>
          </p:cNvCxnSpPr>
          <p:nvPr/>
        </p:nvCxnSpPr>
        <p:spPr bwMode="auto">
          <a:xfrm>
            <a:off x="7048225" y="2299193"/>
            <a:ext cx="0" cy="84722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32452E66-FEFF-4450-9DEB-003F821984F4}"/>
              </a:ext>
            </a:extLst>
          </p:cNvPr>
          <p:cNvSpPr txBox="1"/>
          <p:nvPr/>
        </p:nvSpPr>
        <p:spPr>
          <a:xfrm>
            <a:off x="6988798" y="1844824"/>
            <a:ext cx="8515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Crawler </a:t>
            </a:r>
            <a:b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job</a:t>
            </a:r>
          </a:p>
        </p:txBody>
      </p:sp>
      <p:graphicFrame>
        <p:nvGraphicFramePr>
          <p:cNvPr id="62" name="Diagrama 61">
            <a:extLst>
              <a:ext uri="{FF2B5EF4-FFF2-40B4-BE49-F238E27FC236}">
                <a16:creationId xmlns:a16="http://schemas.microsoft.com/office/drawing/2014/main" id="{DD1B26D1-91F5-4362-A880-C509E370A56C}"/>
              </a:ext>
            </a:extLst>
          </p:cNvPr>
          <p:cNvGraphicFramePr/>
          <p:nvPr>
            <p:extLst/>
          </p:nvPr>
        </p:nvGraphicFramePr>
        <p:xfrm>
          <a:off x="3080646" y="3739363"/>
          <a:ext cx="6984776" cy="105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1" name="Rectángulo 110">
            <a:extLst>
              <a:ext uri="{FF2B5EF4-FFF2-40B4-BE49-F238E27FC236}">
                <a16:creationId xmlns:a16="http://schemas.microsoft.com/office/drawing/2014/main" id="{C1A4E34A-6106-4E10-9AEB-0D20F0DA0915}"/>
              </a:ext>
            </a:extLst>
          </p:cNvPr>
          <p:cNvSpPr/>
          <p:nvPr/>
        </p:nvSpPr>
        <p:spPr bwMode="auto">
          <a:xfrm>
            <a:off x="7777062" y="1982396"/>
            <a:ext cx="1287387" cy="8705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Cloud infra-structure</a:t>
            </a:r>
          </a:p>
        </p:txBody>
      </p:sp>
      <p:pic>
        <p:nvPicPr>
          <p:cNvPr id="129" name="Imagen 128">
            <a:extLst>
              <a:ext uri="{FF2B5EF4-FFF2-40B4-BE49-F238E27FC236}">
                <a16:creationId xmlns:a16="http://schemas.microsoft.com/office/drawing/2014/main" id="{BCB15759-729E-4A9B-8A76-4E6C76F430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11" y="2924944"/>
            <a:ext cx="351476" cy="351476"/>
          </a:xfrm>
          <a:prstGeom prst="rect">
            <a:avLst/>
          </a:prstGeom>
        </p:spPr>
      </p:pic>
      <p:sp>
        <p:nvSpPr>
          <p:cNvPr id="130" name="CuadroTexto 129">
            <a:extLst>
              <a:ext uri="{FF2B5EF4-FFF2-40B4-BE49-F238E27FC236}">
                <a16:creationId xmlns:a16="http://schemas.microsoft.com/office/drawing/2014/main" id="{156F6459-9B06-4FA6-87B7-59CE44A6D444}"/>
              </a:ext>
            </a:extLst>
          </p:cNvPr>
          <p:cNvSpPr txBox="1"/>
          <p:nvPr/>
        </p:nvSpPr>
        <p:spPr>
          <a:xfrm>
            <a:off x="4671961" y="3226989"/>
            <a:ext cx="8226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Pipeline</a:t>
            </a:r>
            <a:br>
              <a:rPr lang="en-GB" sz="14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script*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71211EF2-0917-47F2-8C2D-FB2707B1B888}"/>
              </a:ext>
            </a:extLst>
          </p:cNvPr>
          <p:cNvSpPr txBox="1"/>
          <p:nvPr/>
        </p:nvSpPr>
        <p:spPr>
          <a:xfrm>
            <a:off x="3991839" y="3239545"/>
            <a:ext cx="75213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Config.</a:t>
            </a:r>
            <a:br>
              <a:rPr lang="en-GB" sz="14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File*</a:t>
            </a:r>
          </a:p>
        </p:txBody>
      </p:sp>
      <p:pic>
        <p:nvPicPr>
          <p:cNvPr id="135" name="Imagen 134">
            <a:extLst>
              <a:ext uri="{FF2B5EF4-FFF2-40B4-BE49-F238E27FC236}">
                <a16:creationId xmlns:a16="http://schemas.microsoft.com/office/drawing/2014/main" id="{B75B2E9F-AA1B-4BDA-85D6-1C3C1B6872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60" y="2924944"/>
            <a:ext cx="351476" cy="351476"/>
          </a:xfrm>
          <a:prstGeom prst="rect">
            <a:avLst/>
          </a:prstGeom>
        </p:spPr>
      </p:pic>
      <p:cxnSp>
        <p:nvCxnSpPr>
          <p:cNvPr id="136" name="Conector recto de flecha 135">
            <a:extLst>
              <a:ext uri="{FF2B5EF4-FFF2-40B4-BE49-F238E27FC236}">
                <a16:creationId xmlns:a16="http://schemas.microsoft.com/office/drawing/2014/main" id="{6AA2A14C-A10B-4113-B7BD-48756DCD8B3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45213" y="2988482"/>
            <a:ext cx="1053581" cy="35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D02C01C0-68EE-46DC-9E3F-734540A3D32E}"/>
              </a:ext>
            </a:extLst>
          </p:cNvPr>
          <p:cNvCxnSpPr>
            <a:cxnSpLocks/>
            <a:endCxn id="118" idx="0"/>
          </p:cNvCxnSpPr>
          <p:nvPr/>
        </p:nvCxnSpPr>
        <p:spPr bwMode="auto">
          <a:xfrm>
            <a:off x="6497046" y="2991060"/>
            <a:ext cx="1" cy="15535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212EE60B-CA7C-4C0C-BD40-5A70E55821C6}"/>
              </a:ext>
            </a:extLst>
          </p:cNvPr>
          <p:cNvCxnSpPr>
            <a:cxnSpLocks/>
          </p:cNvCxnSpPr>
          <p:nvPr/>
        </p:nvCxnSpPr>
        <p:spPr bwMode="auto">
          <a:xfrm>
            <a:off x="6616177" y="2780928"/>
            <a:ext cx="0" cy="36548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E51AD625-5255-49DE-83A9-EACAC2269B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27179" y="2773748"/>
            <a:ext cx="2991873" cy="1237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ector recto de flecha 145">
            <a:extLst>
              <a:ext uri="{FF2B5EF4-FFF2-40B4-BE49-F238E27FC236}">
                <a16:creationId xmlns:a16="http://schemas.microsoft.com/office/drawing/2014/main" id="{E92D7693-4397-481B-BD0D-A50951A934CF}"/>
              </a:ext>
            </a:extLst>
          </p:cNvPr>
          <p:cNvCxnSpPr>
            <a:cxnSpLocks/>
          </p:cNvCxnSpPr>
          <p:nvPr/>
        </p:nvCxnSpPr>
        <p:spPr bwMode="auto">
          <a:xfrm>
            <a:off x="3627179" y="2780928"/>
            <a:ext cx="1" cy="36979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8387E9E5-A63D-43E2-85AB-C7F12EB44BB6}"/>
              </a:ext>
            </a:extLst>
          </p:cNvPr>
          <p:cNvCxnSpPr>
            <a:cxnSpLocks/>
          </p:cNvCxnSpPr>
          <p:nvPr/>
        </p:nvCxnSpPr>
        <p:spPr bwMode="auto">
          <a:xfrm>
            <a:off x="7447922" y="5661248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6" name="Diagrama 65">
            <a:extLst>
              <a:ext uri="{FF2B5EF4-FFF2-40B4-BE49-F238E27FC236}">
                <a16:creationId xmlns:a16="http://schemas.microsoft.com/office/drawing/2014/main" id="{692ED746-54EE-4CE3-BF09-DEB0B1C4D435}"/>
              </a:ext>
            </a:extLst>
          </p:cNvPr>
          <p:cNvGraphicFramePr/>
          <p:nvPr>
            <p:extLst/>
          </p:nvPr>
        </p:nvGraphicFramePr>
        <p:xfrm>
          <a:off x="3271390" y="4507992"/>
          <a:ext cx="4751863" cy="202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5" name="CuadroTexto 94">
            <a:extLst>
              <a:ext uri="{FF2B5EF4-FFF2-40B4-BE49-F238E27FC236}">
                <a16:creationId xmlns:a16="http://schemas.microsoft.com/office/drawing/2014/main" id="{83ED5A68-D90B-4127-8E3E-6C5BE492539A}"/>
              </a:ext>
            </a:extLst>
          </p:cNvPr>
          <p:cNvSpPr txBox="1"/>
          <p:nvPr/>
        </p:nvSpPr>
        <p:spPr>
          <a:xfrm>
            <a:off x="0" y="6392361"/>
            <a:ext cx="1192864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latin typeface="Arial" pitchFamily="34" charset="0"/>
              </a:rPr>
              <a:t>PPM: </a:t>
            </a:r>
            <a:r>
              <a:rPr lang="en-GB" sz="1200" dirty="0">
                <a:latin typeface="Arial" pitchFamily="34" charset="0"/>
              </a:rPr>
              <a:t>Project Portfolio Management, </a:t>
            </a:r>
            <a:r>
              <a:rPr lang="en-GB" sz="1200" b="1" dirty="0">
                <a:latin typeface="Arial" pitchFamily="34" charset="0"/>
              </a:rPr>
              <a:t>CD</a:t>
            </a:r>
            <a:r>
              <a:rPr lang="en-GB" sz="1200" dirty="0">
                <a:latin typeface="Arial" pitchFamily="34" charset="0"/>
              </a:rPr>
              <a:t>: Continuous Delivery, </a:t>
            </a:r>
            <a:r>
              <a:rPr lang="en-GB" sz="1200" b="1" dirty="0">
                <a:latin typeface="Arial" pitchFamily="34" charset="0"/>
              </a:rPr>
              <a:t>CI</a:t>
            </a:r>
            <a:r>
              <a:rPr lang="en-GB" sz="1200" dirty="0">
                <a:latin typeface="Arial" pitchFamily="34" charset="0"/>
              </a:rPr>
              <a:t>: Continuous Integration, </a:t>
            </a:r>
            <a:r>
              <a:rPr lang="en-GB" sz="1200" b="1" dirty="0">
                <a:latin typeface="Arial" pitchFamily="34" charset="0"/>
              </a:rPr>
              <a:t>EA</a:t>
            </a:r>
            <a:r>
              <a:rPr lang="en-GB" sz="1200" dirty="0">
                <a:latin typeface="Arial" pitchFamily="34" charset="0"/>
              </a:rPr>
              <a:t>: Enterprise Architecture, </a:t>
            </a:r>
            <a:r>
              <a:rPr lang="en-GB" sz="1200" b="1" dirty="0">
                <a:latin typeface="Arial" pitchFamily="34" charset="0"/>
              </a:rPr>
              <a:t>EAD</a:t>
            </a:r>
            <a:r>
              <a:rPr lang="en-GB" sz="1200" dirty="0">
                <a:latin typeface="Arial" pitchFamily="34" charset="0"/>
              </a:rPr>
              <a:t>: Enterprise Architecture Documentation, optional*</a:t>
            </a:r>
          </a:p>
        </p:txBody>
      </p: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1DE69741-60D5-41B5-A581-554C87FD5823}"/>
              </a:ext>
            </a:extLst>
          </p:cNvPr>
          <p:cNvCxnSpPr>
            <a:cxnSpLocks/>
          </p:cNvCxnSpPr>
          <p:nvPr/>
        </p:nvCxnSpPr>
        <p:spPr bwMode="auto">
          <a:xfrm flipV="1">
            <a:off x="1894963" y="4620429"/>
            <a:ext cx="0" cy="36990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23CF9400-E9A1-444A-85E0-9E3B5E67A897}"/>
              </a:ext>
            </a:extLst>
          </p:cNvPr>
          <p:cNvGrpSpPr/>
          <p:nvPr/>
        </p:nvGrpSpPr>
        <p:grpSpPr>
          <a:xfrm>
            <a:off x="5622790" y="3433679"/>
            <a:ext cx="1713464" cy="187592"/>
            <a:chOff x="407368" y="2417666"/>
            <a:chExt cx="805687" cy="139898"/>
          </a:xfrm>
        </p:grpSpPr>
        <p:sp>
          <p:nvSpPr>
            <p:cNvPr id="8" name="Flecha: cheurón 7">
              <a:extLst>
                <a:ext uri="{FF2B5EF4-FFF2-40B4-BE49-F238E27FC236}">
                  <a16:creationId xmlns:a16="http://schemas.microsoft.com/office/drawing/2014/main" id="{AE4C8032-C0D4-47FB-BEEE-1C8B10D9E2FE}"/>
                </a:ext>
              </a:extLst>
            </p:cNvPr>
            <p:cNvSpPr/>
            <p:nvPr/>
          </p:nvSpPr>
          <p:spPr bwMode="auto">
            <a:xfrm>
              <a:off x="407368" y="2417666"/>
              <a:ext cx="285157" cy="139898"/>
            </a:xfrm>
            <a:prstGeom prst="chevron">
              <a:avLst/>
            </a:prstGeom>
            <a:solidFill>
              <a:srgbClr val="0065BD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5" name="Flecha: cheurón 104">
              <a:extLst>
                <a:ext uri="{FF2B5EF4-FFF2-40B4-BE49-F238E27FC236}">
                  <a16:creationId xmlns:a16="http://schemas.microsoft.com/office/drawing/2014/main" id="{F9D14F36-EEB8-4C56-B6BA-FF0C29893405}"/>
                </a:ext>
              </a:extLst>
            </p:cNvPr>
            <p:cNvSpPr/>
            <p:nvPr/>
          </p:nvSpPr>
          <p:spPr bwMode="auto">
            <a:xfrm>
              <a:off x="669789" y="2417666"/>
              <a:ext cx="285157" cy="139898"/>
            </a:xfrm>
            <a:prstGeom prst="chevron">
              <a:avLst/>
            </a:prstGeom>
            <a:solidFill>
              <a:srgbClr val="0065BD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6" name="Flecha: cheurón 105">
              <a:extLst>
                <a:ext uri="{FF2B5EF4-FFF2-40B4-BE49-F238E27FC236}">
                  <a16:creationId xmlns:a16="http://schemas.microsoft.com/office/drawing/2014/main" id="{A24E5D45-7394-4DA5-BC75-531DB0E90B54}"/>
                </a:ext>
              </a:extLst>
            </p:cNvPr>
            <p:cNvSpPr/>
            <p:nvPr/>
          </p:nvSpPr>
          <p:spPr bwMode="auto">
            <a:xfrm>
              <a:off x="927898" y="2417666"/>
              <a:ext cx="285157" cy="139898"/>
            </a:xfrm>
            <a:prstGeom prst="chevron">
              <a:avLst/>
            </a:prstGeom>
            <a:solidFill>
              <a:srgbClr val="0065BD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9E2A5A4F-C016-4280-AC27-41ADB3448B1A}"/>
              </a:ext>
            </a:extLst>
          </p:cNvPr>
          <p:cNvSpPr/>
          <p:nvPr/>
        </p:nvSpPr>
        <p:spPr bwMode="auto">
          <a:xfrm>
            <a:off x="3094452" y="4005064"/>
            <a:ext cx="1235754" cy="484564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7" name="Flecha: cheurón 106">
            <a:extLst>
              <a:ext uri="{FF2B5EF4-FFF2-40B4-BE49-F238E27FC236}">
                <a16:creationId xmlns:a16="http://schemas.microsoft.com/office/drawing/2014/main" id="{6CCABDD9-7CA6-48C9-8B5B-A303DC72AD16}"/>
              </a:ext>
            </a:extLst>
          </p:cNvPr>
          <p:cNvSpPr/>
          <p:nvPr/>
        </p:nvSpPr>
        <p:spPr bwMode="auto">
          <a:xfrm>
            <a:off x="4252060" y="4005064"/>
            <a:ext cx="1235754" cy="484564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8" name="Flecha: cheurón 107">
            <a:extLst>
              <a:ext uri="{FF2B5EF4-FFF2-40B4-BE49-F238E27FC236}">
                <a16:creationId xmlns:a16="http://schemas.microsoft.com/office/drawing/2014/main" id="{DCDBC7E9-60C9-4C45-AA04-1BE4AD88FB18}"/>
              </a:ext>
            </a:extLst>
          </p:cNvPr>
          <p:cNvSpPr/>
          <p:nvPr/>
        </p:nvSpPr>
        <p:spPr bwMode="auto">
          <a:xfrm>
            <a:off x="5403042" y="4020814"/>
            <a:ext cx="1235754" cy="484564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9" name="Flecha: cheurón 108">
            <a:extLst>
              <a:ext uri="{FF2B5EF4-FFF2-40B4-BE49-F238E27FC236}">
                <a16:creationId xmlns:a16="http://schemas.microsoft.com/office/drawing/2014/main" id="{91E3CEF2-2B5C-40B9-9F4B-F4E486972C40}"/>
              </a:ext>
            </a:extLst>
          </p:cNvPr>
          <p:cNvSpPr/>
          <p:nvPr/>
        </p:nvSpPr>
        <p:spPr bwMode="auto">
          <a:xfrm>
            <a:off x="6550968" y="4026117"/>
            <a:ext cx="1235754" cy="484564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7" name="Flecha: cheurón 126">
            <a:extLst>
              <a:ext uri="{FF2B5EF4-FFF2-40B4-BE49-F238E27FC236}">
                <a16:creationId xmlns:a16="http://schemas.microsoft.com/office/drawing/2014/main" id="{FC5B93BE-21DE-4B9D-A793-32EA56028B99}"/>
              </a:ext>
            </a:extLst>
          </p:cNvPr>
          <p:cNvSpPr/>
          <p:nvPr/>
        </p:nvSpPr>
        <p:spPr bwMode="auto">
          <a:xfrm>
            <a:off x="7666567" y="4027353"/>
            <a:ext cx="1235754" cy="484564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8" name="Flecha: cheurón 127">
            <a:extLst>
              <a:ext uri="{FF2B5EF4-FFF2-40B4-BE49-F238E27FC236}">
                <a16:creationId xmlns:a16="http://schemas.microsoft.com/office/drawing/2014/main" id="{885F9807-620B-4E1A-A56C-9F4268EB8054}"/>
              </a:ext>
            </a:extLst>
          </p:cNvPr>
          <p:cNvSpPr/>
          <p:nvPr/>
        </p:nvSpPr>
        <p:spPr bwMode="auto">
          <a:xfrm>
            <a:off x="8829667" y="4026782"/>
            <a:ext cx="1235754" cy="484564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B793E640-018F-402F-ADE8-43FD298CAD63}"/>
              </a:ext>
            </a:extLst>
          </p:cNvPr>
          <p:cNvCxnSpPr>
            <a:cxnSpLocks/>
          </p:cNvCxnSpPr>
          <p:nvPr/>
        </p:nvCxnSpPr>
        <p:spPr bwMode="auto">
          <a:xfrm>
            <a:off x="9417849" y="3573477"/>
            <a:ext cx="0" cy="4315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2FA15E2D-505E-45BC-AA2E-451A08BD1B52}"/>
              </a:ext>
            </a:extLst>
          </p:cNvPr>
          <p:cNvCxnSpPr>
            <a:cxnSpLocks/>
          </p:cNvCxnSpPr>
          <p:nvPr/>
        </p:nvCxnSpPr>
        <p:spPr bwMode="auto">
          <a:xfrm>
            <a:off x="9698716" y="1685600"/>
            <a:ext cx="0" cy="189419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Conector recto de flecha 133">
            <a:extLst>
              <a:ext uri="{FF2B5EF4-FFF2-40B4-BE49-F238E27FC236}">
                <a16:creationId xmlns:a16="http://schemas.microsoft.com/office/drawing/2014/main" id="{AC8A402B-E6AA-42B6-99EF-49FBA67CBE6B}"/>
              </a:ext>
            </a:extLst>
          </p:cNvPr>
          <p:cNvCxnSpPr>
            <a:cxnSpLocks/>
          </p:cNvCxnSpPr>
          <p:nvPr/>
        </p:nvCxnSpPr>
        <p:spPr bwMode="auto">
          <a:xfrm flipH="1">
            <a:off x="6833807" y="1685600"/>
            <a:ext cx="286266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ector recto 138">
            <a:extLst>
              <a:ext uri="{FF2B5EF4-FFF2-40B4-BE49-F238E27FC236}">
                <a16:creationId xmlns:a16="http://schemas.microsoft.com/office/drawing/2014/main" id="{56814A8E-DB2E-4E2F-BC4F-E699880BD38F}"/>
              </a:ext>
            </a:extLst>
          </p:cNvPr>
          <p:cNvCxnSpPr>
            <a:cxnSpLocks/>
          </p:cNvCxnSpPr>
          <p:nvPr/>
        </p:nvCxnSpPr>
        <p:spPr bwMode="auto">
          <a:xfrm flipH="1">
            <a:off x="9424489" y="3572784"/>
            <a:ext cx="278626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ector recto de flecha 139">
            <a:extLst>
              <a:ext uri="{FF2B5EF4-FFF2-40B4-BE49-F238E27FC236}">
                <a16:creationId xmlns:a16="http://schemas.microsoft.com/office/drawing/2014/main" id="{298222CC-F287-4A08-BB0A-DA22D7C8AF75}"/>
              </a:ext>
            </a:extLst>
          </p:cNvPr>
          <p:cNvCxnSpPr>
            <a:cxnSpLocks/>
            <a:endCxn id="110" idx="3"/>
          </p:cNvCxnSpPr>
          <p:nvPr/>
        </p:nvCxnSpPr>
        <p:spPr bwMode="auto">
          <a:xfrm flipH="1" flipV="1">
            <a:off x="4023889" y="1901857"/>
            <a:ext cx="1384610" cy="1281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E4ED855-6048-48DB-AB62-CC5B06B8DB83}"/>
              </a:ext>
            </a:extLst>
          </p:cNvPr>
          <p:cNvSpPr/>
          <p:nvPr/>
        </p:nvSpPr>
        <p:spPr bwMode="auto">
          <a:xfrm>
            <a:off x="5408499" y="1095196"/>
            <a:ext cx="1418669" cy="1606021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1" name="Flecha: cheurón 140">
            <a:extLst>
              <a:ext uri="{FF2B5EF4-FFF2-40B4-BE49-F238E27FC236}">
                <a16:creationId xmlns:a16="http://schemas.microsoft.com/office/drawing/2014/main" id="{2657D7B3-9DE7-418F-97B4-D1AB1516A7E8}"/>
              </a:ext>
            </a:extLst>
          </p:cNvPr>
          <p:cNvSpPr/>
          <p:nvPr/>
        </p:nvSpPr>
        <p:spPr bwMode="auto">
          <a:xfrm>
            <a:off x="5641841" y="3425498"/>
            <a:ext cx="1710538" cy="195773"/>
          </a:xfrm>
          <a:prstGeom prst="chevron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02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27" grpId="0" animBg="1"/>
      <p:bldP spid="127" grpId="1" animBg="1"/>
      <p:bldP spid="128" grpId="0" animBg="1"/>
      <p:bldP spid="128" grpId="1" animBg="1"/>
      <p:bldP spid="16" grpId="0" animBg="1"/>
      <p:bldP spid="16" grpId="1" animBg="1"/>
      <p:bldP spid="14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echa: a la derecha 9">
            <a:extLst>
              <a:ext uri="{FF2B5EF4-FFF2-40B4-BE49-F238E27FC236}">
                <a16:creationId xmlns:a16="http://schemas.microsoft.com/office/drawing/2014/main" id="{375001FD-D945-4299-81E5-FB170452D6B2}"/>
              </a:ext>
            </a:extLst>
          </p:cNvPr>
          <p:cNvSpPr/>
          <p:nvPr/>
        </p:nvSpPr>
        <p:spPr bwMode="auto">
          <a:xfrm>
            <a:off x="4583832" y="1122767"/>
            <a:ext cx="1665028" cy="919491"/>
          </a:xfrm>
          <a:prstGeom prst="rightArrow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  <a:cs typeface="Arial" pitchFamily="34" charset="0"/>
              </a:rPr>
              <a:t>Integration of technology trends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DC7E99-10EA-4E2C-AF4E-3B4DA0D5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28025"/>
            <a:ext cx="10586099" cy="720725"/>
          </a:xfrm>
        </p:spPr>
        <p:txBody>
          <a:bodyPr/>
          <a:lstStyle/>
          <a:p>
            <a:r>
              <a:rPr lang="en-GB" dirty="0"/>
              <a:t>1. Derivation for EAM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1AA75-9550-4E05-AF1B-86D09397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3F49DBD-899A-4671-8C0C-C8709A05C7BA}"/>
              </a:ext>
            </a:extLst>
          </p:cNvPr>
          <p:cNvSpPr/>
          <p:nvPr/>
        </p:nvSpPr>
        <p:spPr bwMode="auto">
          <a:xfrm>
            <a:off x="5303912" y="2282696"/>
            <a:ext cx="6481643" cy="2730479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EAM Use cases</a:t>
            </a:r>
          </a:p>
          <a:p>
            <a:pPr marL="285750" marR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>
              <a:solidFill>
                <a:schemeClr val="bg1"/>
              </a:solidFill>
              <a:cs typeface="Arial" pitchFamily="34" charset="0"/>
            </a:endParaRPr>
          </a:p>
          <a:p>
            <a:pPr marL="285750" marR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8917ECD-56E6-4968-9153-4CC7845EC746}"/>
              </a:ext>
            </a:extLst>
          </p:cNvPr>
          <p:cNvSpPr/>
          <p:nvPr/>
        </p:nvSpPr>
        <p:spPr bwMode="auto">
          <a:xfrm>
            <a:off x="5664875" y="2855386"/>
            <a:ext cx="1800200" cy="93610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Application Portfolio Management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250A670-1798-49B0-A252-0D0FCA66C85F}"/>
              </a:ext>
            </a:extLst>
          </p:cNvPr>
          <p:cNvSpPr/>
          <p:nvPr/>
        </p:nvSpPr>
        <p:spPr bwMode="auto">
          <a:xfrm>
            <a:off x="7567976" y="2852936"/>
            <a:ext cx="1863824" cy="9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GB" b="1">
                <a:solidFill>
                  <a:schemeClr val="bg1"/>
                </a:solidFill>
                <a:cs typeface="Arial" pitchFamily="34" charset="0"/>
              </a:rPr>
              <a:t>Information Management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3440CEC-73AA-473E-8222-53A957DCE8C1}"/>
              </a:ext>
            </a:extLst>
          </p:cNvPr>
          <p:cNvSpPr/>
          <p:nvPr/>
        </p:nvSpPr>
        <p:spPr bwMode="auto">
          <a:xfrm>
            <a:off x="9520576" y="2852936"/>
            <a:ext cx="1927448" cy="93855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Technology and Risk Management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3514B6B-9511-4A03-9EC3-208EBC22DF67}"/>
              </a:ext>
            </a:extLst>
          </p:cNvPr>
          <p:cNvSpPr/>
          <p:nvPr/>
        </p:nvSpPr>
        <p:spPr bwMode="auto">
          <a:xfrm>
            <a:off x="5664875" y="3864605"/>
            <a:ext cx="1800200" cy="934997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IT Controlling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53E59EF-88C0-43FE-BBEC-93BBC588C150}"/>
              </a:ext>
            </a:extLst>
          </p:cNvPr>
          <p:cNvSpPr/>
          <p:nvPr/>
        </p:nvSpPr>
        <p:spPr bwMode="auto">
          <a:xfrm>
            <a:off x="7567976" y="3864605"/>
            <a:ext cx="1863824" cy="934997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Business/ IT Transformation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4FC065-4939-4B13-9905-996ACBB70BC9}"/>
              </a:ext>
            </a:extLst>
          </p:cNvPr>
          <p:cNvSpPr/>
          <p:nvPr/>
        </p:nvSpPr>
        <p:spPr bwMode="auto">
          <a:xfrm>
            <a:off x="9520576" y="3859823"/>
            <a:ext cx="1927448" cy="939779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GB" b="1">
                <a:solidFill>
                  <a:schemeClr val="bg1"/>
                </a:solidFill>
                <a:cs typeface="Arial" pitchFamily="34" charset="0"/>
              </a:rPr>
              <a:t>Decommission</a:t>
            </a:r>
          </a:p>
          <a:p>
            <a:pPr algn="ctr" eaLnBrk="0" hangingPunct="0"/>
            <a:r>
              <a:rPr lang="en-GB" b="1">
                <a:solidFill>
                  <a:schemeClr val="bg1"/>
                </a:solidFill>
                <a:cs typeface="Arial" pitchFamily="34" charset="0"/>
              </a:rPr>
              <a:t>based on usage metrics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2353A9F-4613-4ADD-847F-80B6288D1412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>
            <a:off x="7540583" y="2044235"/>
            <a:ext cx="0" cy="238461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8">
            <a:extLst>
              <a:ext uri="{FF2B5EF4-FFF2-40B4-BE49-F238E27FC236}">
                <a16:creationId xmlns:a16="http://schemas.microsoft.com/office/drawing/2014/main" id="{6D8DD27A-321B-4531-B9B1-76636E749C73}"/>
              </a:ext>
            </a:extLst>
          </p:cNvPr>
          <p:cNvSpPr/>
          <p:nvPr/>
        </p:nvSpPr>
        <p:spPr bwMode="auto">
          <a:xfrm>
            <a:off x="334434" y="1122768"/>
            <a:ext cx="4249398" cy="3890408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b="1" dirty="0">
                <a:solidFill>
                  <a:schemeClr val="bg1"/>
                </a:solidFill>
                <a:cs typeface="Arial" pitchFamily="34" charset="0"/>
              </a:rPr>
              <a:t>Challenges of current EA documentation</a:t>
            </a:r>
          </a:p>
          <a:p>
            <a:pPr marL="285750" marR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chemeClr val="bg1"/>
                </a:solidFill>
                <a:cs typeface="Arial" pitchFamily="34" charset="0"/>
              </a:rPr>
              <a:t>No single automated EA documentation standard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cs typeface="Arial" pitchFamily="34" charset="0"/>
              </a:rPr>
              <a:t>Many documenting approaches exist, mostly manual data collection</a:t>
            </a:r>
          </a:p>
          <a:p>
            <a:pPr marL="285750" marR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chemeClr val="bg1"/>
                </a:solidFill>
                <a:cs typeface="Arial" pitchFamily="34" charset="0"/>
              </a:rPr>
              <a:t>Helps to manage information complexity due to higher number of applications in different environments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cs typeface="Arial" pitchFamily="34" charset="0"/>
              </a:rPr>
              <a:t>Increases support fast changing environments (multi environments) and technologies</a:t>
            </a:r>
          </a:p>
          <a:p>
            <a:pPr marL="285750" marR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>
              <a:solidFill>
                <a:schemeClr val="bg1"/>
              </a:solidFill>
              <a:cs typeface="Arial" pitchFamily="34" charset="0"/>
            </a:endParaRPr>
          </a:p>
          <a:p>
            <a:pPr marL="285750" marR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ángulo 4">
            <a:extLst>
              <a:ext uri="{FF2B5EF4-FFF2-40B4-BE49-F238E27FC236}">
                <a16:creationId xmlns:a16="http://schemas.microsoft.com/office/drawing/2014/main" id="{D89B7619-F450-422C-A214-1D2923B5E021}"/>
              </a:ext>
            </a:extLst>
          </p:cNvPr>
          <p:cNvSpPr/>
          <p:nvPr/>
        </p:nvSpPr>
        <p:spPr bwMode="auto">
          <a:xfrm>
            <a:off x="334434" y="5157193"/>
            <a:ext cx="11451121" cy="115212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bg1"/>
                </a:solidFill>
                <a:cs typeface="Arial" pitchFamily="34" charset="0"/>
              </a:rPr>
              <a:t>Improved EAM use cases can be derived from an automated EA documentation process</a:t>
            </a:r>
          </a:p>
        </p:txBody>
      </p:sp>
      <p:sp>
        <p:nvSpPr>
          <p:cNvPr id="20" name="Flowchart: Process 19"/>
          <p:cNvSpPr/>
          <p:nvPr/>
        </p:nvSpPr>
        <p:spPr bwMode="auto">
          <a:xfrm>
            <a:off x="595680" y="3212977"/>
            <a:ext cx="3726905" cy="1586625"/>
          </a:xfrm>
          <a:prstGeom prst="flowChartProcess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GB" b="1" dirty="0">
                <a:solidFill>
                  <a:schemeClr val="bg1"/>
                </a:solidFill>
                <a:cs typeface="Arial" pitchFamily="34" charset="0"/>
              </a:rPr>
              <a:t>Consequences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cs typeface="Arial" pitchFamily="34" charset="0"/>
              </a:rPr>
              <a:t>High error rate documenting and collecting EA information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cs typeface="Arial" pitchFamily="34" charset="0"/>
              </a:rPr>
              <a:t>Time consuming collection of information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cs typeface="Arial" pitchFamily="34" charset="0"/>
              </a:rPr>
              <a:t>Expensive tasks maintaining and gathering information of the EA</a:t>
            </a:r>
          </a:p>
        </p:txBody>
      </p:sp>
      <p:cxnSp>
        <p:nvCxnSpPr>
          <p:cNvPr id="32" name="Conector recto de flecha 14">
            <a:extLst>
              <a:ext uri="{FF2B5EF4-FFF2-40B4-BE49-F238E27FC236}">
                <a16:creationId xmlns:a16="http://schemas.microsoft.com/office/drawing/2014/main" id="{22353A9F-4613-4ADD-847F-80B6288D1412}"/>
              </a:ext>
            </a:extLst>
          </p:cNvPr>
          <p:cNvCxnSpPr>
            <a:cxnSpLocks/>
          </p:cNvCxnSpPr>
          <p:nvPr/>
        </p:nvCxnSpPr>
        <p:spPr bwMode="auto">
          <a:xfrm>
            <a:off x="10993236" y="1916832"/>
            <a:ext cx="0" cy="34602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14">
            <a:extLst>
              <a:ext uri="{FF2B5EF4-FFF2-40B4-BE49-F238E27FC236}">
                <a16:creationId xmlns:a16="http://schemas.microsoft.com/office/drawing/2014/main" id="{22353A9F-4613-4ADD-847F-80B6288D1412}"/>
              </a:ext>
            </a:extLst>
          </p:cNvPr>
          <p:cNvCxnSpPr>
            <a:cxnSpLocks/>
          </p:cNvCxnSpPr>
          <p:nvPr/>
        </p:nvCxnSpPr>
        <p:spPr bwMode="auto">
          <a:xfrm>
            <a:off x="8832305" y="1484784"/>
            <a:ext cx="864095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loud 23"/>
          <p:cNvSpPr/>
          <p:nvPr/>
        </p:nvSpPr>
        <p:spPr bwMode="auto">
          <a:xfrm>
            <a:off x="9696401" y="1052736"/>
            <a:ext cx="2089154" cy="991502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tx1"/>
                </a:solidFill>
                <a:cs typeface="Arial" pitchFamily="34" charset="0"/>
              </a:rPr>
              <a:t>Cloud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78589E7-1ED8-4946-B2A3-13E6F7BD1A35}"/>
              </a:ext>
            </a:extLst>
          </p:cNvPr>
          <p:cNvSpPr/>
          <p:nvPr/>
        </p:nvSpPr>
        <p:spPr bwMode="auto">
          <a:xfrm>
            <a:off x="6248861" y="1124744"/>
            <a:ext cx="2583443" cy="91949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Automated EA Documentation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D039923-B4B4-47E0-BBDE-F466FB97D593}"/>
              </a:ext>
            </a:extLst>
          </p:cNvPr>
          <p:cNvSpPr/>
          <p:nvPr/>
        </p:nvSpPr>
        <p:spPr bwMode="auto">
          <a:xfrm>
            <a:off x="9624392" y="6453336"/>
            <a:ext cx="2161163" cy="216918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bg1"/>
                </a:solidFill>
                <a:cs typeface="Arial" pitchFamily="34" charset="0"/>
              </a:rPr>
              <a:t>Improved EAM Use Cases</a:t>
            </a:r>
          </a:p>
        </p:txBody>
      </p:sp>
    </p:spTree>
    <p:extLst>
      <p:ext uri="{BB962C8B-B14F-4D97-AF65-F5344CB8AC3E}">
        <p14:creationId xmlns:p14="http://schemas.microsoft.com/office/powerpoint/2010/main" val="312637966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3F223-4F40-4933-B17B-86FB80BD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Evaluation (4/4) - Prototype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616F1-DEA0-47ED-A322-3146A449E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6"/>
            <a:ext cx="4609437" cy="391411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Web-browser does not support ECMAScript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Database component was not supported (MongoDB and ElasticSearch6)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Server component adaptation for MySQL database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 fully EA cloud discovery possible due to access rights</a:t>
            </a:r>
          </a:p>
          <a:p>
            <a:pPr marL="0" indent="0"/>
            <a:r>
              <a:rPr lang="de-DE" dirty="0"/>
              <a:t>Not expected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Changes were not considered 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Software dependencies section: Management of software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448D99-54DF-4D4F-BCFE-91288CC3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  <p:sp>
        <p:nvSpPr>
          <p:cNvPr id="6" name="Rectángulo 4">
            <a:extLst>
              <a:ext uri="{FF2B5EF4-FFF2-40B4-BE49-F238E27FC236}">
                <a16:creationId xmlns:a16="http://schemas.microsoft.com/office/drawing/2014/main" id="{29446698-6E58-48B0-BCC6-3209246767FA}"/>
              </a:ext>
            </a:extLst>
          </p:cNvPr>
          <p:cNvSpPr/>
          <p:nvPr/>
        </p:nvSpPr>
        <p:spPr bwMode="auto">
          <a:xfrm>
            <a:off x="334434" y="5156489"/>
            <a:ext cx="11523132" cy="1152831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GB" dirty="0">
                <a:solidFill>
                  <a:schemeClr val="bg1"/>
                </a:solidFill>
                <a:cs typeface="Arial" pitchFamily="34" charset="0"/>
              </a:rPr>
              <a:t>Prototype can be extended by many requirements for further automated verifications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35431CE-6A77-4CF6-945D-AE47B30B0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11313"/>
              </p:ext>
            </p:extLst>
          </p:nvPr>
        </p:nvGraphicFramePr>
        <p:xfrm>
          <a:off x="4943872" y="981076"/>
          <a:ext cx="6913693" cy="33183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457682448"/>
                    </a:ext>
                  </a:extLst>
                </a:gridCol>
                <a:gridCol w="6121605">
                  <a:extLst>
                    <a:ext uri="{9D8B030D-6E8A-4147-A177-3AD203B41FA5}">
                      <a16:colId xmlns:a16="http://schemas.microsoft.com/office/drawing/2014/main" val="1779694574"/>
                    </a:ext>
                  </a:extLst>
                </a:gridCol>
              </a:tblGrid>
              <a:tr h="321645"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2684"/>
                  </a:ext>
                </a:extLst>
              </a:tr>
              <a:tr h="626665"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AR1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Business Impact Analysis of applications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73274"/>
                  </a:ext>
                </a:extLst>
              </a:tr>
              <a:tr h="569736"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AR2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Data privacy compliance (GDPR compliance)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29761"/>
                  </a:ext>
                </a:extLst>
              </a:tr>
              <a:tr h="602904"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AR3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Automated verification of the 12 factor app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361874"/>
                  </a:ext>
                </a:extLst>
              </a:tr>
              <a:tr h="627660"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AR4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Automated verification of a resilience pattern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101284"/>
                  </a:ext>
                </a:extLst>
              </a:tr>
              <a:tr h="569736"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AR5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Additional KPIs: </a:t>
                      </a:r>
                      <a:r>
                        <a:rPr lang="en-US" sz="1400" dirty="0"/>
                        <a:t>TCO, MTBF, MMTR, MTTF and real time data of users on the individual applications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07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57052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0CC67-4AD7-433F-ACD5-FE334F87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2.5 Derived EAD requirements and challenges from the literature review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9E7266-D0B7-49EF-A9D7-F0300879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B2C26BE-B879-4FDE-932E-72AB7C405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41101"/>
              </p:ext>
            </p:extLst>
          </p:nvPr>
        </p:nvGraphicFramePr>
        <p:xfrm>
          <a:off x="335358" y="934792"/>
          <a:ext cx="5760642" cy="39594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1305">
                  <a:extLst>
                    <a:ext uri="{9D8B030D-6E8A-4147-A177-3AD203B41FA5}">
                      <a16:colId xmlns:a16="http://schemas.microsoft.com/office/drawing/2014/main" val="2610739796"/>
                    </a:ext>
                  </a:extLst>
                </a:gridCol>
                <a:gridCol w="3629992">
                  <a:extLst>
                    <a:ext uri="{9D8B030D-6E8A-4147-A177-3AD203B41FA5}">
                      <a16:colId xmlns:a16="http://schemas.microsoft.com/office/drawing/2014/main" val="3457682448"/>
                    </a:ext>
                  </a:extLst>
                </a:gridCol>
                <a:gridCol w="1499345">
                  <a:extLst>
                    <a:ext uri="{9D8B030D-6E8A-4147-A177-3AD203B41FA5}">
                      <a16:colId xmlns:a16="http://schemas.microsoft.com/office/drawing/2014/main" val="1779694574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r>
                        <a:rPr lang="de-DE" sz="14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2684"/>
                  </a:ext>
                </a:extLst>
              </a:tr>
              <a:tr h="729766">
                <a:tc>
                  <a:txBody>
                    <a:bodyPr/>
                    <a:lstStyle/>
                    <a:p>
                      <a:r>
                        <a:rPr lang="de-DE" sz="1400" dirty="0"/>
                        <a:t>RL1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Integration of different information sources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[1],[2],[3],[4],[5][6],[7],[8],[9],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[10],[11]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73274"/>
                  </a:ext>
                </a:extLst>
              </a:tr>
              <a:tr h="638929">
                <a:tc>
                  <a:txBody>
                    <a:bodyPr/>
                    <a:lstStyle/>
                    <a:p>
                      <a:r>
                        <a:rPr lang="de-DE" sz="1400" dirty="0"/>
                        <a:t>RL2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Dynamic metamodel: Adaptable metamodel of EA tools</a:t>
                      </a:r>
                      <a:endParaRPr lang="de-DE" sz="1400" dirty="0"/>
                    </a:p>
                  </a:txBody>
                  <a:tcP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[1],[2],[3],[4],[5][6],[7],[8],[11]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29761"/>
                  </a:ext>
                </a:extLst>
              </a:tr>
              <a:tr h="729766">
                <a:tc>
                  <a:txBody>
                    <a:bodyPr/>
                    <a:lstStyle/>
                    <a:p>
                      <a:r>
                        <a:rPr lang="de-DE" sz="1400" dirty="0"/>
                        <a:t>RL3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Business added value: Several stake</a:t>
                      </a:r>
                    </a:p>
                  </a:txBody>
                  <a:tcP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[3], [4]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361874"/>
                  </a:ext>
                </a:extLst>
              </a:tr>
              <a:tr h="516917">
                <a:tc>
                  <a:txBody>
                    <a:bodyPr/>
                    <a:lstStyle/>
                    <a:p>
                      <a:r>
                        <a:rPr lang="de-DE" sz="1400" dirty="0"/>
                        <a:t>RL4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EA Tool support: EA Tool needs an public API for RL1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[1], [3], [6], [8]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101284"/>
                  </a:ext>
                </a:extLst>
              </a:tr>
              <a:tr h="516917">
                <a:tc>
                  <a:txBody>
                    <a:bodyPr/>
                    <a:lstStyle/>
                    <a:p>
                      <a:r>
                        <a:rPr lang="de-DE" sz="1400" dirty="0"/>
                        <a:t>RL5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Integration of cloud environments (PaaS and SaaS)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[4], [8], [11]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35873"/>
                  </a:ext>
                </a:extLst>
              </a:tr>
              <a:tr h="516917">
                <a:tc>
                  <a:txBody>
                    <a:bodyPr/>
                    <a:lstStyle/>
                    <a:p>
                      <a:r>
                        <a:rPr lang="de-DE" sz="1400" dirty="0"/>
                        <a:t>RL6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Integration of runtime KPIs and monitoring information e.g.Prometheus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[4], [8], [11]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07150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CD607F-6B26-433D-B254-F3D9FFBB3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592184"/>
              </p:ext>
            </p:extLst>
          </p:nvPr>
        </p:nvGraphicFramePr>
        <p:xfrm>
          <a:off x="6600056" y="934445"/>
          <a:ext cx="5256586" cy="39607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269">
                  <a:extLst>
                    <a:ext uri="{9D8B030D-6E8A-4147-A177-3AD203B41FA5}">
                      <a16:colId xmlns:a16="http://schemas.microsoft.com/office/drawing/2014/main" val="2610739796"/>
                    </a:ext>
                  </a:extLst>
                </a:gridCol>
                <a:gridCol w="2713077">
                  <a:extLst>
                    <a:ext uri="{9D8B030D-6E8A-4147-A177-3AD203B41FA5}">
                      <a16:colId xmlns:a16="http://schemas.microsoft.com/office/drawing/2014/main" val="3457682448"/>
                    </a:ext>
                  </a:extLst>
                </a:gridCol>
                <a:gridCol w="1865240">
                  <a:extLst>
                    <a:ext uri="{9D8B030D-6E8A-4147-A177-3AD203B41FA5}">
                      <a16:colId xmlns:a16="http://schemas.microsoft.com/office/drawing/2014/main" val="1779694574"/>
                    </a:ext>
                  </a:extLst>
                </a:gridCol>
              </a:tblGrid>
              <a:tr h="319162">
                <a:tc>
                  <a:txBody>
                    <a:bodyPr/>
                    <a:lstStyle/>
                    <a:p>
                      <a:r>
                        <a:rPr lang="de-DE" sz="14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Data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2684"/>
                  </a:ext>
                </a:extLst>
              </a:tr>
              <a:tr h="894896">
                <a:tc>
                  <a:txBody>
                    <a:bodyPr/>
                    <a:lstStyle/>
                    <a:p>
                      <a:r>
                        <a:rPr lang="de-DE" sz="1400" dirty="0"/>
                        <a:t>DC1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granularity: Data too granular for EA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[2], [3], [6], [7]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73274"/>
                  </a:ext>
                </a:extLst>
              </a:tr>
              <a:tr h="989403">
                <a:tc>
                  <a:txBody>
                    <a:bodyPr/>
                    <a:lstStyle/>
                    <a:p>
                      <a:r>
                        <a:rPr lang="de-DE" sz="1400" dirty="0"/>
                        <a:t>DC2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Data actuality: Data is not maintained, therefore no </a:t>
                      </a:r>
                      <a:r>
                        <a:rPr lang="en-GB" sz="1400" dirty="0" err="1"/>
                        <a:t>uptodate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[2], [3], [4], [6], [7], [9], [10], [11]</a:t>
                      </a:r>
                    </a:p>
                    <a:p>
                      <a:pPr algn="l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29761"/>
                  </a:ext>
                </a:extLst>
              </a:tr>
              <a:tr h="860966">
                <a:tc>
                  <a:txBody>
                    <a:bodyPr/>
                    <a:lstStyle/>
                    <a:p>
                      <a:r>
                        <a:rPr lang="de-DE" sz="1400" dirty="0"/>
                        <a:t>DC3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Data completeness: EA information is scarce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[2], [3], [6], [7]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361874"/>
                  </a:ext>
                </a:extLst>
              </a:tr>
              <a:tr h="896320">
                <a:tc>
                  <a:txBody>
                    <a:bodyPr/>
                    <a:lstStyle/>
                    <a:p>
                      <a:r>
                        <a:rPr lang="de-DE" sz="1400" dirty="0"/>
                        <a:t>DC4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Data correctness: Error proned data due to manual gathering</a:t>
                      </a:r>
                    </a:p>
                  </a:txBody>
                  <a:tcP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[1], [2], [3], [6] , [7], [9], [10]</a:t>
                      </a:r>
                    </a:p>
                    <a:p>
                      <a:pPr algn="l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101284"/>
                  </a:ext>
                </a:extLst>
              </a:tr>
            </a:tbl>
          </a:graphicData>
        </a:graphic>
      </p:graphicFrame>
      <p:sp>
        <p:nvSpPr>
          <p:cNvPr id="7" name="Rectángulo 4">
            <a:extLst>
              <a:ext uri="{FF2B5EF4-FFF2-40B4-BE49-F238E27FC236}">
                <a16:creationId xmlns:a16="http://schemas.microsoft.com/office/drawing/2014/main" id="{96A8F078-E564-4998-A43C-F52E77AB9EF2}"/>
              </a:ext>
            </a:extLst>
          </p:cNvPr>
          <p:cNvSpPr/>
          <p:nvPr/>
        </p:nvSpPr>
        <p:spPr bwMode="auto">
          <a:xfrm>
            <a:off x="334434" y="5588595"/>
            <a:ext cx="11523132" cy="72072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Future automated EAD solutions should cover the above mentioned requirements and challenges</a:t>
            </a:r>
            <a:endParaRPr lang="en-GB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272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591730D-5FC3-4678-A3D2-38E3F60D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390" y="1188011"/>
            <a:ext cx="3824082" cy="2286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FA31688-C987-4297-B746-5529DD19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27414"/>
            <a:ext cx="10586099" cy="720725"/>
          </a:xfrm>
        </p:spPr>
        <p:txBody>
          <a:bodyPr/>
          <a:lstStyle/>
          <a:p>
            <a:r>
              <a:rPr lang="de-DE" dirty="0"/>
              <a:t>2.2 Existing tools with related functionality*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052214-3435-487F-8C5B-EE71C8CB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120" y="782315"/>
            <a:ext cx="2592288" cy="57571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0065BD"/>
                </a:solidFill>
              </a:rPr>
              <a:t>Txture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F3D475-EE57-4950-A8E0-748F5CB0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DE91A19-40C6-4FBD-BD98-10649D7CB581}"/>
              </a:ext>
            </a:extLst>
          </p:cNvPr>
          <p:cNvSpPr txBox="1">
            <a:spLocks/>
          </p:cNvSpPr>
          <p:nvPr/>
        </p:nvSpPr>
        <p:spPr bwMode="auto">
          <a:xfrm>
            <a:off x="6096000" y="3616357"/>
            <a:ext cx="5761566" cy="262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Meta-model can be adapted at runtime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import mechanisms from various 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/>
              <a:t>Cloud environments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/>
              <a:t>No Continuous Delivery integration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661A64D-D49E-48CA-B99E-BF2D0904837F}"/>
              </a:ext>
            </a:extLst>
          </p:cNvPr>
          <p:cNvSpPr txBox="1">
            <a:spLocks/>
          </p:cNvSpPr>
          <p:nvPr/>
        </p:nvSpPr>
        <p:spPr bwMode="auto">
          <a:xfrm>
            <a:off x="1567154" y="782315"/>
            <a:ext cx="2793215" cy="57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ctr"/>
            <a:r>
              <a:rPr lang="de-DE" sz="2400" kern="0" dirty="0">
                <a:solidFill>
                  <a:srgbClr val="0065BD"/>
                </a:solidFill>
              </a:rPr>
              <a:t>LeanIX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9374B37-45F5-4CF2-979E-3EA532C31086}"/>
              </a:ext>
            </a:extLst>
          </p:cNvPr>
          <p:cNvSpPr txBox="1"/>
          <p:nvPr/>
        </p:nvSpPr>
        <p:spPr>
          <a:xfrm>
            <a:off x="47328" y="6309320"/>
            <a:ext cx="1181023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/>
                </a:solidFill>
                <a:latin typeface="Arial" pitchFamily="34" charset="0"/>
              </a:rPr>
              <a:t>  https://wwwmatthes.in.tum.de/pages/1wdia0twywb0w/Enterprise-Architecture-Management-Tool-Survey-2008-EAMTS-2008, https://txture.io, https://www.leanix.net, https://wwwmatthes.in.tum.de/pages/lw3g9moh1o0c/Enterprise-Architecture-Management-Tool-Survey-2014-Update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F6E0F13-93BE-41EE-883B-B9065A4B6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188011"/>
            <a:ext cx="3824082" cy="228664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1D1D1BB-1EF7-4E23-BC34-33FC04222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772" y="1447643"/>
            <a:ext cx="2653028" cy="1529208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8A5CFED-480F-45EF-A0F6-AF8FF9F3C2A4}"/>
              </a:ext>
            </a:extLst>
          </p:cNvPr>
          <p:cNvSpPr txBox="1">
            <a:spLocks/>
          </p:cNvSpPr>
          <p:nvPr/>
        </p:nvSpPr>
        <p:spPr bwMode="auto">
          <a:xfrm>
            <a:off x="767408" y="3616357"/>
            <a:ext cx="4896543" cy="262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de-DE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/>
              <a:t>Rest API for integration of different </a:t>
            </a:r>
            <a:br>
              <a:rPr lang="de-DE" kern="0" dirty="0"/>
            </a:br>
            <a:r>
              <a:rPr lang="de-DE" kern="0" dirty="0"/>
              <a:t>information 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/>
              <a:t>R&amp;D - Pivio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/>
              <a:t>No Continuous Delivery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/>
              <a:t>No focus on cloud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 err="1"/>
              <a:t>No</a:t>
            </a:r>
            <a:r>
              <a:rPr lang="de-DE" kern="0" dirty="0"/>
              <a:t> </a:t>
            </a:r>
            <a:r>
              <a:rPr lang="de-DE" kern="0" dirty="0" err="1"/>
              <a:t>focus</a:t>
            </a:r>
            <a:r>
              <a:rPr lang="de-DE" kern="0" dirty="0"/>
              <a:t> on runtime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kern="0" dirty="0"/>
          </a:p>
        </p:txBody>
      </p:sp>
      <p:sp>
        <p:nvSpPr>
          <p:cNvPr id="16" name="Signo más 15">
            <a:extLst>
              <a:ext uri="{FF2B5EF4-FFF2-40B4-BE49-F238E27FC236}">
                <a16:creationId xmlns:a16="http://schemas.microsoft.com/office/drawing/2014/main" id="{6CAB6561-71A4-45B8-8330-88DADF5F57CD}"/>
              </a:ext>
            </a:extLst>
          </p:cNvPr>
          <p:cNvSpPr/>
          <p:nvPr/>
        </p:nvSpPr>
        <p:spPr bwMode="auto">
          <a:xfrm>
            <a:off x="5814220" y="3358536"/>
            <a:ext cx="792088" cy="720080"/>
          </a:xfrm>
          <a:prstGeom prst="mathPlus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Signo menos 16">
            <a:extLst>
              <a:ext uri="{FF2B5EF4-FFF2-40B4-BE49-F238E27FC236}">
                <a16:creationId xmlns:a16="http://schemas.microsoft.com/office/drawing/2014/main" id="{F800E414-DA39-466F-82A6-026D372E60AB}"/>
              </a:ext>
            </a:extLst>
          </p:cNvPr>
          <p:cNvSpPr/>
          <p:nvPr/>
        </p:nvSpPr>
        <p:spPr bwMode="auto">
          <a:xfrm>
            <a:off x="5807966" y="5085185"/>
            <a:ext cx="792088" cy="720079"/>
          </a:xfrm>
          <a:prstGeom prst="mathMinus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Signo más 17">
            <a:extLst>
              <a:ext uri="{FF2B5EF4-FFF2-40B4-BE49-F238E27FC236}">
                <a16:creationId xmlns:a16="http://schemas.microsoft.com/office/drawing/2014/main" id="{21A162F8-C61B-4354-BAB1-8E88313DECFC}"/>
              </a:ext>
            </a:extLst>
          </p:cNvPr>
          <p:cNvSpPr/>
          <p:nvPr/>
        </p:nvSpPr>
        <p:spPr bwMode="auto">
          <a:xfrm>
            <a:off x="773661" y="3358536"/>
            <a:ext cx="792088" cy="720080"/>
          </a:xfrm>
          <a:prstGeom prst="mathPlus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Signo menos 18">
            <a:extLst>
              <a:ext uri="{FF2B5EF4-FFF2-40B4-BE49-F238E27FC236}">
                <a16:creationId xmlns:a16="http://schemas.microsoft.com/office/drawing/2014/main" id="{7D384F9F-689A-4DA7-8023-342541F05656}"/>
              </a:ext>
            </a:extLst>
          </p:cNvPr>
          <p:cNvSpPr/>
          <p:nvPr/>
        </p:nvSpPr>
        <p:spPr bwMode="auto">
          <a:xfrm>
            <a:off x="767407" y="4725144"/>
            <a:ext cx="792088" cy="720079"/>
          </a:xfrm>
          <a:prstGeom prst="mathMinus">
            <a:avLst/>
          </a:prstGeom>
          <a:solidFill>
            <a:srgbClr val="C0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325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2.3 Literature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BA66663-5C0A-42A5-ACB0-8A4C53C48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43335"/>
              </p:ext>
            </p:extLst>
          </p:nvPr>
        </p:nvGraphicFramePr>
        <p:xfrm>
          <a:off x="335358" y="934784"/>
          <a:ext cx="11522206" cy="40559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7613">
                  <a:extLst>
                    <a:ext uri="{9D8B030D-6E8A-4147-A177-3AD203B41FA5}">
                      <a16:colId xmlns:a16="http://schemas.microsoft.com/office/drawing/2014/main" val="2610739796"/>
                    </a:ext>
                  </a:extLst>
                </a:gridCol>
                <a:gridCol w="1439138">
                  <a:extLst>
                    <a:ext uri="{9D8B030D-6E8A-4147-A177-3AD203B41FA5}">
                      <a16:colId xmlns:a16="http://schemas.microsoft.com/office/drawing/2014/main" val="3457682448"/>
                    </a:ext>
                  </a:extLst>
                </a:gridCol>
                <a:gridCol w="7544126">
                  <a:extLst>
                    <a:ext uri="{9D8B030D-6E8A-4147-A177-3AD203B41FA5}">
                      <a16:colId xmlns:a16="http://schemas.microsoft.com/office/drawing/2014/main" val="2378110160"/>
                    </a:ext>
                  </a:extLst>
                </a:gridCol>
                <a:gridCol w="630057">
                  <a:extLst>
                    <a:ext uri="{9D8B030D-6E8A-4147-A177-3AD203B41FA5}">
                      <a16:colId xmlns:a16="http://schemas.microsoft.com/office/drawing/2014/main" val="1779694574"/>
                    </a:ext>
                  </a:extLst>
                </a:gridCol>
                <a:gridCol w="630057">
                  <a:extLst>
                    <a:ext uri="{9D8B030D-6E8A-4147-A177-3AD203B41FA5}">
                      <a16:colId xmlns:a16="http://schemas.microsoft.com/office/drawing/2014/main" val="2227539490"/>
                    </a:ext>
                  </a:extLst>
                </a:gridCol>
                <a:gridCol w="631215">
                  <a:extLst>
                    <a:ext uri="{9D8B030D-6E8A-4147-A177-3AD203B41FA5}">
                      <a16:colId xmlns:a16="http://schemas.microsoft.com/office/drawing/2014/main" val="1426866010"/>
                    </a:ext>
                  </a:extLst>
                </a:gridCol>
              </a:tblGrid>
              <a:tr h="362440">
                <a:tc>
                  <a:txBody>
                    <a:bodyPr/>
                    <a:lstStyle/>
                    <a:p>
                      <a:r>
                        <a:rPr lang="de-DE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2684"/>
                  </a:ext>
                </a:extLst>
              </a:tr>
              <a:tr h="341449">
                <a:tc>
                  <a:txBody>
                    <a:bodyPr/>
                    <a:lstStyle/>
                    <a:p>
                      <a:r>
                        <a:rPr lang="de-DE" sz="12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Hauder et al.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Challenges for automated enterprise architecture documentation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873274"/>
                  </a:ext>
                </a:extLst>
              </a:tr>
              <a:tr h="328503">
                <a:tc>
                  <a:txBody>
                    <a:bodyPr/>
                    <a:lstStyle/>
                    <a:p>
                      <a:r>
                        <a:rPr lang="de-DE" sz="12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Roth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Enterprise Architecture Documentation: Current Practices and Future Directions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361874"/>
                  </a:ext>
                </a:extLst>
              </a:tr>
              <a:tr h="517386">
                <a:tc>
                  <a:txBody>
                    <a:bodyPr/>
                    <a:lstStyle/>
                    <a:p>
                      <a:r>
                        <a:rPr lang="de-DE" sz="12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Farwick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Towards Living Landscape Models: Automated Integration of Infrastructure Cloud in Enterprise Architecture Management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101284"/>
                  </a:ext>
                </a:extLst>
              </a:tr>
              <a:tr h="310432">
                <a:tc>
                  <a:txBody>
                    <a:bodyPr/>
                    <a:lstStyle/>
                    <a:p>
                      <a:r>
                        <a:rPr lang="de-DE" sz="12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Buschle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Automating Enterprise Architecture Documentation using an Enterprise Service Bus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35873"/>
                  </a:ext>
                </a:extLst>
              </a:tr>
              <a:tr h="310432">
                <a:tc>
                  <a:txBody>
                    <a:bodyPr/>
                    <a:lstStyle/>
                    <a:p>
                      <a:r>
                        <a:rPr lang="de-DE" sz="1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Holm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Automatic data collection for enterprise architecture models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071507"/>
                  </a:ext>
                </a:extLst>
              </a:tr>
              <a:tr h="517386">
                <a:tc>
                  <a:txBody>
                    <a:bodyPr/>
                    <a:lstStyle/>
                    <a:p>
                      <a:r>
                        <a:rPr lang="de-DE" sz="12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Välja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requirements based approach for automating enterprise it architecture modeling using multiple data sources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65195"/>
                  </a:ext>
                </a:extLst>
              </a:tr>
              <a:tr h="341991">
                <a:tc>
                  <a:txBody>
                    <a:bodyPr/>
                    <a:lstStyle/>
                    <a:p>
                      <a:r>
                        <a:rPr lang="de-DE" sz="12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Farwick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 situational method for semiautomated enterprise architecture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989170"/>
                  </a:ext>
                </a:extLst>
              </a:tr>
              <a:tr h="341991">
                <a:tc>
                  <a:txBody>
                    <a:bodyPr/>
                    <a:lstStyle/>
                    <a:p>
                      <a:r>
                        <a:rPr lang="de-DE" sz="12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Johnson et 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Automatic probabilistic enterprise IT architecture modeling: A dynamic </a:t>
                      </a:r>
                      <a:r>
                        <a:rPr lang="en-US" sz="1200" dirty="0" err="1"/>
                        <a:t>bayesian</a:t>
                      </a:r>
                      <a:r>
                        <a:rPr lang="en-US" sz="1200" dirty="0"/>
                        <a:t> networks approach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953031"/>
                  </a:ext>
                </a:extLst>
              </a:tr>
              <a:tr h="341991">
                <a:tc>
                  <a:txBody>
                    <a:bodyPr/>
                    <a:lstStyle/>
                    <a:p>
                      <a:r>
                        <a:rPr lang="de-DE" sz="1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Landthaler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 Machine Learning Based Approach to Application Landscape Documentation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07104"/>
                  </a:ext>
                </a:extLst>
              </a:tr>
              <a:tr h="341991">
                <a:tc>
                  <a:txBody>
                    <a:bodyPr/>
                    <a:lstStyle/>
                    <a:p>
                      <a:r>
                        <a:rPr lang="de-DE" sz="12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Bogner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Towards Integrating Microservices with Adaptable Enterprise Architecture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533097"/>
                  </a:ext>
                </a:extLst>
              </a:tr>
            </a:tbl>
          </a:graphicData>
        </a:graphic>
      </p:graphicFrame>
      <p:sp>
        <p:nvSpPr>
          <p:cNvPr id="7" name="Rectángulo 4">
            <a:extLst>
              <a:ext uri="{FF2B5EF4-FFF2-40B4-BE49-F238E27FC236}">
                <a16:creationId xmlns:a16="http://schemas.microsoft.com/office/drawing/2014/main" id="{1DBA6F85-C88E-46FF-AD92-75F3E363A015}"/>
              </a:ext>
            </a:extLst>
          </p:cNvPr>
          <p:cNvSpPr/>
          <p:nvPr/>
        </p:nvSpPr>
        <p:spPr bwMode="auto">
          <a:xfrm>
            <a:off x="334434" y="5588595"/>
            <a:ext cx="11523132" cy="72072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GB" dirty="0">
                <a:solidFill>
                  <a:schemeClr val="bg1"/>
                </a:solidFill>
                <a:cs typeface="Arial" pitchFamily="34" charset="0"/>
              </a:rPr>
              <a:t>Current research endeavours lack in integrating cloud aspects (PaaS and SaaS) for </a:t>
            </a:r>
          </a:p>
          <a:p>
            <a:pPr algn="ctr" eaLnBrk="0" hangingPunct="0"/>
            <a:r>
              <a:rPr lang="en-GB" dirty="0">
                <a:solidFill>
                  <a:schemeClr val="bg1"/>
                </a:solidFill>
                <a:cs typeface="Arial" pitchFamily="34" charset="0"/>
              </a:rPr>
              <a:t>a continuously automated EA documentation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624A62-AAA5-405F-9CCC-5568DB90F14D}"/>
              </a:ext>
            </a:extLst>
          </p:cNvPr>
          <p:cNvSpPr txBox="1"/>
          <p:nvPr/>
        </p:nvSpPr>
        <p:spPr>
          <a:xfrm>
            <a:off x="6429670" y="6381328"/>
            <a:ext cx="542789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GB" sz="1200" b="1" dirty="0">
                <a:latin typeface="Arial" pitchFamily="34" charset="0"/>
              </a:rPr>
              <a:t>CD</a:t>
            </a:r>
            <a:r>
              <a:rPr lang="en-GB" sz="1200" dirty="0">
                <a:latin typeface="Arial" pitchFamily="34" charset="0"/>
              </a:rPr>
              <a:t>: Continuous Delivery, </a:t>
            </a:r>
            <a:r>
              <a:rPr lang="en-GB" sz="1200" b="1" dirty="0">
                <a:latin typeface="Arial" pitchFamily="34" charset="0"/>
              </a:rPr>
              <a:t>CC</a:t>
            </a:r>
            <a:r>
              <a:rPr lang="en-GB" sz="1200" dirty="0">
                <a:latin typeface="Arial" pitchFamily="34" charset="0"/>
              </a:rPr>
              <a:t>: Cloud Computing, </a:t>
            </a:r>
            <a:r>
              <a:rPr lang="en-GB" sz="1200" b="1" dirty="0">
                <a:latin typeface="Arial" pitchFamily="34" charset="0"/>
              </a:rPr>
              <a:t>RI</a:t>
            </a:r>
            <a:r>
              <a:rPr lang="en-GB" sz="1200" dirty="0">
                <a:latin typeface="Arial" pitchFamily="34" charset="0"/>
              </a:rPr>
              <a:t>: Runtime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8076183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ACA5F6A-A98B-44D9-AC94-DE6EB8D11EBD}"/>
              </a:ext>
            </a:extLst>
          </p:cNvPr>
          <p:cNvGrpSpPr/>
          <p:nvPr/>
        </p:nvGrpSpPr>
        <p:grpSpPr>
          <a:xfrm>
            <a:off x="407367" y="1540728"/>
            <a:ext cx="5688637" cy="471963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29" name="Flecha: cheurón 28">
              <a:extLst>
                <a:ext uri="{FF2B5EF4-FFF2-40B4-BE49-F238E27FC236}">
                  <a16:creationId xmlns:a16="http://schemas.microsoft.com/office/drawing/2014/main" id="{F0EDC543-A57B-46C7-B101-3F925713B674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lecha: cheurón 4">
              <a:extLst>
                <a:ext uri="{FF2B5EF4-FFF2-40B4-BE49-F238E27FC236}">
                  <a16:creationId xmlns:a16="http://schemas.microsoft.com/office/drawing/2014/main" id="{3D2A0C31-E56C-4998-912F-5FC41DAB945C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2.</a:t>
              </a:r>
              <a:r>
                <a:rPr kumimoji="0" lang="en-GB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Research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BC42E8F-4C5F-410D-9DD5-8C78DA3D9992}"/>
              </a:ext>
            </a:extLst>
          </p:cNvPr>
          <p:cNvGrpSpPr/>
          <p:nvPr/>
        </p:nvGrpSpPr>
        <p:grpSpPr>
          <a:xfrm>
            <a:off x="407372" y="3060648"/>
            <a:ext cx="5688632" cy="474908"/>
            <a:chOff x="3782033" y="0"/>
            <a:chExt cx="4719233" cy="494799"/>
          </a:xfrm>
        </p:grpSpPr>
        <p:sp>
          <p:nvSpPr>
            <p:cNvPr id="23" name="Flecha: cheurón 22">
              <a:extLst>
                <a:ext uri="{FF2B5EF4-FFF2-40B4-BE49-F238E27FC236}">
                  <a16:creationId xmlns:a16="http://schemas.microsoft.com/office/drawing/2014/main" id="{D4CC30BA-015C-477A-89DD-2879D3D227D7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lecha: cheurón 4">
              <a:extLst>
                <a:ext uri="{FF2B5EF4-FFF2-40B4-BE49-F238E27FC236}">
                  <a16:creationId xmlns:a16="http://schemas.microsoft.com/office/drawing/2014/main" id="{2AF82C20-4F57-4682-87E5-A012556E8343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 Solution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B3355EC-1E76-4613-BB5B-57EF476AE0F7}"/>
              </a:ext>
            </a:extLst>
          </p:cNvPr>
          <p:cNvGrpSpPr/>
          <p:nvPr/>
        </p:nvGrpSpPr>
        <p:grpSpPr>
          <a:xfrm>
            <a:off x="407372" y="5271465"/>
            <a:ext cx="5688632" cy="474908"/>
            <a:chOff x="3782033" y="0"/>
            <a:chExt cx="4719233" cy="494799"/>
          </a:xfrm>
          <a:solidFill>
            <a:srgbClr val="E7EBF6"/>
          </a:solidFill>
        </p:grpSpPr>
        <p:sp>
          <p:nvSpPr>
            <p:cNvPr id="32" name="Flecha: cheurón 31">
              <a:extLst>
                <a:ext uri="{FF2B5EF4-FFF2-40B4-BE49-F238E27FC236}">
                  <a16:creationId xmlns:a16="http://schemas.microsoft.com/office/drawing/2014/main" id="{01245832-D9CB-4540-886B-C6ED56B9F2E0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lecha: cheurón 4">
              <a:extLst>
                <a:ext uri="{FF2B5EF4-FFF2-40B4-BE49-F238E27FC236}">
                  <a16:creationId xmlns:a16="http://schemas.microsoft.com/office/drawing/2014/main" id="{E6CCF485-01D9-449A-8B50-D928C4432451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4. Evaluation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AB5C5B0-8263-4D1A-B8DC-3CC7BBDAF860}"/>
              </a:ext>
            </a:extLst>
          </p:cNvPr>
          <p:cNvGrpSpPr/>
          <p:nvPr/>
        </p:nvGrpSpPr>
        <p:grpSpPr>
          <a:xfrm>
            <a:off x="407372" y="5762404"/>
            <a:ext cx="5688632" cy="474908"/>
            <a:chOff x="3782033" y="0"/>
            <a:chExt cx="4719233" cy="494799"/>
          </a:xfrm>
          <a:solidFill>
            <a:srgbClr val="E7EBF6"/>
          </a:solidFill>
        </p:grpSpPr>
        <p:sp>
          <p:nvSpPr>
            <p:cNvPr id="35" name="Flecha: cheurón 34">
              <a:extLst>
                <a:ext uri="{FF2B5EF4-FFF2-40B4-BE49-F238E27FC236}">
                  <a16:creationId xmlns:a16="http://schemas.microsoft.com/office/drawing/2014/main" id="{2B315113-0F34-4D57-BE5E-C65425C3EAFA}"/>
                </a:ext>
              </a:extLst>
            </p:cNvPr>
            <p:cNvSpPr/>
            <p:nvPr/>
          </p:nvSpPr>
          <p:spPr>
            <a:xfrm>
              <a:off x="3782033" y="0"/>
              <a:ext cx="4719233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lecha: cheurón 4">
              <a:extLst>
                <a:ext uri="{FF2B5EF4-FFF2-40B4-BE49-F238E27FC236}">
                  <a16:creationId xmlns:a16="http://schemas.microsoft.com/office/drawing/2014/main" id="{79B1CE66-7813-42AA-88E5-87558489BED5}"/>
                </a:ext>
              </a:extLst>
            </p:cNvPr>
            <p:cNvSpPr txBox="1"/>
            <p:nvPr/>
          </p:nvSpPr>
          <p:spPr>
            <a:xfrm>
              <a:off x="4396156" y="0"/>
              <a:ext cx="3857712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5. Conclusion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0ABD7BE-B8B7-4AF4-B373-6BF148EAF4F3}"/>
              </a:ext>
            </a:extLst>
          </p:cNvPr>
          <p:cNvGrpSpPr/>
          <p:nvPr/>
        </p:nvGrpSpPr>
        <p:grpSpPr>
          <a:xfrm>
            <a:off x="407367" y="1052736"/>
            <a:ext cx="5688637" cy="471963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21" name="Flecha: cheurón 20">
              <a:extLst>
                <a:ext uri="{FF2B5EF4-FFF2-40B4-BE49-F238E27FC236}">
                  <a16:creationId xmlns:a16="http://schemas.microsoft.com/office/drawing/2014/main" id="{E69E6F61-1090-4417-B9FD-3FE2CA5E69B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lecha: cheurón 4">
              <a:extLst>
                <a:ext uri="{FF2B5EF4-FFF2-40B4-BE49-F238E27FC236}">
                  <a16:creationId xmlns:a16="http://schemas.microsoft.com/office/drawing/2014/main" id="{E23576BD-53CA-4702-83DB-B94F315EDDEB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dirty="0">
                  <a:solidFill>
                    <a:sysClr val="window" lastClr="FFFFFF"/>
                  </a:solidFill>
                  <a:latin typeface="Arial"/>
                </a:rPr>
                <a:t>1</a:t>
              </a: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.</a:t>
              </a:r>
              <a:r>
                <a:rPr kumimoji="0" lang="en-GB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 Motivation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35D58B8A-AEA7-4792-8604-B8BAE9753031}"/>
              </a:ext>
            </a:extLst>
          </p:cNvPr>
          <p:cNvGrpSpPr/>
          <p:nvPr/>
        </p:nvGrpSpPr>
        <p:grpSpPr>
          <a:xfrm>
            <a:off x="1050579" y="2028720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38" name="Flecha: cheurón 37">
              <a:extLst>
                <a:ext uri="{FF2B5EF4-FFF2-40B4-BE49-F238E27FC236}">
                  <a16:creationId xmlns:a16="http://schemas.microsoft.com/office/drawing/2014/main" id="{84D434F5-BE85-4D63-9566-BE1F0D13AEDC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lecha: cheurón 4">
              <a:extLst>
                <a:ext uri="{FF2B5EF4-FFF2-40B4-BE49-F238E27FC236}">
                  <a16:creationId xmlns:a16="http://schemas.microsoft.com/office/drawing/2014/main" id="{50480E8E-91BE-476F-96F3-25175F1C9FE3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2.1 Research questions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7A64797-72C5-46A4-A945-8D649A9204DC}"/>
              </a:ext>
            </a:extLst>
          </p:cNvPr>
          <p:cNvGrpSpPr/>
          <p:nvPr/>
        </p:nvGrpSpPr>
        <p:grpSpPr>
          <a:xfrm>
            <a:off x="1050579" y="2372696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41" name="Flecha: cheurón 40">
              <a:extLst>
                <a:ext uri="{FF2B5EF4-FFF2-40B4-BE49-F238E27FC236}">
                  <a16:creationId xmlns:a16="http://schemas.microsoft.com/office/drawing/2014/main" id="{3CB8B4CF-CA7E-41BD-9430-DCBBF5C3E1A6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lecha: cheurón 4">
              <a:extLst>
                <a:ext uri="{FF2B5EF4-FFF2-40B4-BE49-F238E27FC236}">
                  <a16:creationId xmlns:a16="http://schemas.microsoft.com/office/drawing/2014/main" id="{B520A512-C71C-4F87-AEA4-82BE9BBA1F27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ysClr val="window" lastClr="FFFFFF"/>
                  </a:solidFill>
                  <a:latin typeface="Arial"/>
                </a:rPr>
                <a:t>2.2 </a:t>
              </a:r>
              <a:r>
                <a:rPr lang="en-US" sz="1400" dirty="0">
                  <a:solidFill>
                    <a:sysClr val="window" lastClr="FFFFFF"/>
                  </a:solidFill>
                </a:rPr>
                <a:t>Existing tools with related functionality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B1EA781-DE31-4A47-AC6F-488149ACC50A}"/>
              </a:ext>
            </a:extLst>
          </p:cNvPr>
          <p:cNvGrpSpPr/>
          <p:nvPr/>
        </p:nvGrpSpPr>
        <p:grpSpPr>
          <a:xfrm>
            <a:off x="1050579" y="3551585"/>
            <a:ext cx="5045425" cy="327947"/>
            <a:chOff x="1677668" y="0"/>
            <a:chExt cx="2025199" cy="494799"/>
          </a:xfrm>
        </p:grpSpPr>
        <p:sp>
          <p:nvSpPr>
            <p:cNvPr id="44" name="Flecha: cheurón 43">
              <a:extLst>
                <a:ext uri="{FF2B5EF4-FFF2-40B4-BE49-F238E27FC236}">
                  <a16:creationId xmlns:a16="http://schemas.microsoft.com/office/drawing/2014/main" id="{4D3A38E3-F89C-44B5-B5F1-5C111AA8BD73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lecha: cheurón 4">
              <a:extLst>
                <a:ext uri="{FF2B5EF4-FFF2-40B4-BE49-F238E27FC236}">
                  <a16:creationId xmlns:a16="http://schemas.microsoft.com/office/drawing/2014/main" id="{E2E61319-793B-46C9-9BC3-75C52605D6B2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3.1 Solution architecture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C6B1A44-9F5C-4084-9D3E-6A30A6643E1D}"/>
              </a:ext>
            </a:extLst>
          </p:cNvPr>
          <p:cNvGrpSpPr/>
          <p:nvPr/>
        </p:nvGrpSpPr>
        <p:grpSpPr>
          <a:xfrm>
            <a:off x="1050579" y="4239537"/>
            <a:ext cx="5045425" cy="327947"/>
            <a:chOff x="1677668" y="0"/>
            <a:chExt cx="2025199" cy="494799"/>
          </a:xfrm>
        </p:grpSpPr>
        <p:sp>
          <p:nvSpPr>
            <p:cNvPr id="53" name="Flecha: cheurón 52">
              <a:extLst>
                <a:ext uri="{FF2B5EF4-FFF2-40B4-BE49-F238E27FC236}">
                  <a16:creationId xmlns:a16="http://schemas.microsoft.com/office/drawing/2014/main" id="{C93A8508-CAED-44E5-847B-C0D1225AFFC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lecha: cheurón 4">
              <a:extLst>
                <a:ext uri="{FF2B5EF4-FFF2-40B4-BE49-F238E27FC236}">
                  <a16:creationId xmlns:a16="http://schemas.microsoft.com/office/drawing/2014/main" id="{936B322C-D523-49D4-A381-D9DC8EB3244B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3.3 Sample scenario</a:t>
              </a: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E746501-BB31-4485-ACB1-D64977717A28}"/>
              </a:ext>
            </a:extLst>
          </p:cNvPr>
          <p:cNvGrpSpPr/>
          <p:nvPr/>
        </p:nvGrpSpPr>
        <p:grpSpPr>
          <a:xfrm>
            <a:off x="1050579" y="4927489"/>
            <a:ext cx="5045425" cy="327947"/>
            <a:chOff x="1677668" y="0"/>
            <a:chExt cx="2025199" cy="494799"/>
          </a:xfrm>
        </p:grpSpPr>
        <p:sp>
          <p:nvSpPr>
            <p:cNvPr id="56" name="Flecha: cheurón 55">
              <a:extLst>
                <a:ext uri="{FF2B5EF4-FFF2-40B4-BE49-F238E27FC236}">
                  <a16:creationId xmlns:a16="http://schemas.microsoft.com/office/drawing/2014/main" id="{1A3BAFE6-A062-4215-81D0-570076773B44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lecha: cheurón 4">
              <a:extLst>
                <a:ext uri="{FF2B5EF4-FFF2-40B4-BE49-F238E27FC236}">
                  <a16:creationId xmlns:a16="http://schemas.microsoft.com/office/drawing/2014/main" id="{733DDDA1-EBC4-4C03-9000-390855FA3E7A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3.5 Live Demo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7C37B159-D872-41F8-854E-67BD1245720D}"/>
              </a:ext>
            </a:extLst>
          </p:cNvPr>
          <p:cNvGrpSpPr/>
          <p:nvPr/>
        </p:nvGrpSpPr>
        <p:grpSpPr>
          <a:xfrm>
            <a:off x="1050579" y="2716672"/>
            <a:ext cx="5045425" cy="327947"/>
            <a:chOff x="1677668" y="0"/>
            <a:chExt cx="2025199" cy="494799"/>
          </a:xfrm>
          <a:solidFill>
            <a:srgbClr val="E7EBF6"/>
          </a:solidFill>
        </p:grpSpPr>
        <p:sp>
          <p:nvSpPr>
            <p:cNvPr id="59" name="Flecha: cheurón 58">
              <a:extLst>
                <a:ext uri="{FF2B5EF4-FFF2-40B4-BE49-F238E27FC236}">
                  <a16:creationId xmlns:a16="http://schemas.microsoft.com/office/drawing/2014/main" id="{0071810C-B13A-4D7F-B2DC-2B50657919D2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lecha: cheurón 4">
              <a:extLst>
                <a:ext uri="{FF2B5EF4-FFF2-40B4-BE49-F238E27FC236}">
                  <a16:creationId xmlns:a16="http://schemas.microsoft.com/office/drawing/2014/main" id="{6B55C059-75BE-451A-8730-967ADC7BB53F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2.3 Literature review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28629B85-DBBB-4609-AA7F-3FB9322A3147}"/>
              </a:ext>
            </a:extLst>
          </p:cNvPr>
          <p:cNvGrpSpPr/>
          <p:nvPr/>
        </p:nvGrpSpPr>
        <p:grpSpPr>
          <a:xfrm>
            <a:off x="1050579" y="4583513"/>
            <a:ext cx="5045425" cy="327947"/>
            <a:chOff x="1677668" y="0"/>
            <a:chExt cx="2025199" cy="494799"/>
          </a:xfrm>
        </p:grpSpPr>
        <p:sp>
          <p:nvSpPr>
            <p:cNvPr id="62" name="Flecha: cheurón 61">
              <a:extLst>
                <a:ext uri="{FF2B5EF4-FFF2-40B4-BE49-F238E27FC236}">
                  <a16:creationId xmlns:a16="http://schemas.microsoft.com/office/drawing/2014/main" id="{BA078DF5-22BB-459F-B5D3-4DE2FFB97873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lecha: cheurón 4">
              <a:extLst>
                <a:ext uri="{FF2B5EF4-FFF2-40B4-BE49-F238E27FC236}">
                  <a16:creationId xmlns:a16="http://schemas.microsoft.com/office/drawing/2014/main" id="{7B7B883E-3E33-4165-8934-C412A99AFF54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dirty="0">
                  <a:solidFill>
                    <a:sysClr val="window" lastClr="FFFFFF"/>
                  </a:solidFill>
                  <a:latin typeface="Arial"/>
                </a:rPr>
                <a:t>3.4 </a:t>
              </a:r>
              <a:r>
                <a:rPr lang="en-GB" sz="1400" dirty="0">
                  <a:solidFill>
                    <a:sysClr val="window" lastClr="FFFFFF"/>
                  </a:solidFill>
                </a:rPr>
                <a:t>Class diagram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A95A187-385D-45EF-8B2C-921217E289EE}"/>
              </a:ext>
            </a:extLst>
          </p:cNvPr>
          <p:cNvGrpSpPr/>
          <p:nvPr/>
        </p:nvGrpSpPr>
        <p:grpSpPr>
          <a:xfrm>
            <a:off x="1050579" y="3895561"/>
            <a:ext cx="5045425" cy="327947"/>
            <a:chOff x="1677668" y="0"/>
            <a:chExt cx="2025199" cy="494799"/>
          </a:xfrm>
        </p:grpSpPr>
        <p:sp>
          <p:nvSpPr>
            <p:cNvPr id="48" name="Flecha: cheurón 47">
              <a:extLst>
                <a:ext uri="{FF2B5EF4-FFF2-40B4-BE49-F238E27FC236}">
                  <a16:creationId xmlns:a16="http://schemas.microsoft.com/office/drawing/2014/main" id="{0A293CCD-DBDF-4B7F-9701-2E315EB0F168}"/>
                </a:ext>
              </a:extLst>
            </p:cNvPr>
            <p:cNvSpPr/>
            <p:nvPr/>
          </p:nvSpPr>
          <p:spPr>
            <a:xfrm>
              <a:off x="1677668" y="0"/>
              <a:ext cx="2025199" cy="494799"/>
            </a:xfrm>
            <a:prstGeom prst="chevron">
              <a:avLst/>
            </a:prstGeom>
            <a:solidFill>
              <a:srgbClr val="0065BD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lecha: cheurón 4">
              <a:extLst>
                <a:ext uri="{FF2B5EF4-FFF2-40B4-BE49-F238E27FC236}">
                  <a16:creationId xmlns:a16="http://schemas.microsoft.com/office/drawing/2014/main" id="{BBF80054-2DE9-4F68-8EB0-5B67DD9675F6}"/>
                </a:ext>
              </a:extLst>
            </p:cNvPr>
            <p:cNvSpPr txBox="1"/>
            <p:nvPr/>
          </p:nvSpPr>
          <p:spPr>
            <a:xfrm>
              <a:off x="1941210" y="0"/>
              <a:ext cx="1514259" cy="4947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42672" rIns="21336" bIns="42672" numCol="1" spcCol="1270" anchor="ctr" anchorCtr="0"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</a:rPr>
                <a:t>3.2 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7839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n 84">
            <a:extLst>
              <a:ext uri="{FF2B5EF4-FFF2-40B4-BE49-F238E27FC236}">
                <a16:creationId xmlns:a16="http://schemas.microsoft.com/office/drawing/2014/main" id="{0CE2F90D-8EC6-47C3-A70C-D985AF52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1" y="5210481"/>
            <a:ext cx="1381730" cy="7737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04DB19-F492-4181-AF93-65F673B7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3.1 Solution – Solution Architecture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41E1E6-88B9-4BB7-AD5B-DC58CD85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C07920-FA56-4B44-AD65-3AEAAB8E7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52" y="4354286"/>
            <a:ext cx="1205645" cy="80290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3800DB3-0E94-4CE0-B7A6-77636706DD33}"/>
              </a:ext>
            </a:extLst>
          </p:cNvPr>
          <p:cNvSpPr/>
          <p:nvPr/>
        </p:nvSpPr>
        <p:spPr bwMode="auto">
          <a:xfrm>
            <a:off x="7732627" y="3645024"/>
            <a:ext cx="2110126" cy="23035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Automated EAD Tool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DF892CE-B344-4A72-AD78-DD8AFDBD7BF3}"/>
              </a:ext>
            </a:extLst>
          </p:cNvPr>
          <p:cNvSpPr/>
          <p:nvPr/>
        </p:nvSpPr>
        <p:spPr bwMode="auto">
          <a:xfrm>
            <a:off x="7876570" y="4938063"/>
            <a:ext cx="1868633" cy="9226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DB74F0A-2981-400E-AE14-36DDB45F4D7C}"/>
              </a:ext>
            </a:extLst>
          </p:cNvPr>
          <p:cNvSpPr/>
          <p:nvPr/>
        </p:nvSpPr>
        <p:spPr bwMode="auto">
          <a:xfrm>
            <a:off x="2063553" y="3538423"/>
            <a:ext cx="2223242" cy="6623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PPM Tool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5D68839-E87F-4BF1-9A91-EC42A118309C}"/>
              </a:ext>
            </a:extLst>
          </p:cNvPr>
          <p:cNvSpPr/>
          <p:nvPr/>
        </p:nvSpPr>
        <p:spPr bwMode="auto">
          <a:xfrm>
            <a:off x="7732627" y="2876303"/>
            <a:ext cx="2110126" cy="6208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EA Tool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90BFAA2-3165-42F0-BD7C-42E74224EEC6}"/>
              </a:ext>
            </a:extLst>
          </p:cNvPr>
          <p:cNvSpPr/>
          <p:nvPr/>
        </p:nvSpPr>
        <p:spPr bwMode="auto">
          <a:xfrm>
            <a:off x="7876570" y="3918755"/>
            <a:ext cx="1868637" cy="7679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314B7A1-4DE0-4D48-A04B-4253B8174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08" y="3077301"/>
            <a:ext cx="1038781" cy="341314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217E9360-CB44-49CF-A3FC-6B067A8D35A2}"/>
              </a:ext>
            </a:extLst>
          </p:cNvPr>
          <p:cNvSpPr/>
          <p:nvPr/>
        </p:nvSpPr>
        <p:spPr bwMode="auto">
          <a:xfrm>
            <a:off x="4619319" y="4483681"/>
            <a:ext cx="2771699" cy="145360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     CD/ CI Tool</a:t>
            </a:r>
          </a:p>
        </p:txBody>
      </p:sp>
      <p:sp>
        <p:nvSpPr>
          <p:cNvPr id="19" name="Nube 3">
            <a:extLst>
              <a:ext uri="{FF2B5EF4-FFF2-40B4-BE49-F238E27FC236}">
                <a16:creationId xmlns:a16="http://schemas.microsoft.com/office/drawing/2014/main" id="{883F378D-A1CF-41D9-82FF-9B077B6E99B8}"/>
              </a:ext>
            </a:extLst>
          </p:cNvPr>
          <p:cNvSpPr/>
          <p:nvPr/>
        </p:nvSpPr>
        <p:spPr>
          <a:xfrm>
            <a:off x="4619319" y="1448809"/>
            <a:ext cx="2771699" cy="294379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FA44FD2-90E9-44EB-9279-90C792CBBD9E}"/>
              </a:ext>
            </a:extLst>
          </p:cNvPr>
          <p:cNvSpPr/>
          <p:nvPr/>
        </p:nvSpPr>
        <p:spPr bwMode="auto">
          <a:xfrm>
            <a:off x="4813743" y="4812718"/>
            <a:ext cx="785828" cy="4369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rawler </a:t>
            </a:r>
            <a:br>
              <a:rPr lang="en-GB" sz="1200" b="1" dirty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n-GB" sz="12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Job</a:t>
            </a: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780ECA-6DCA-4300-A866-782D81959BF4}"/>
              </a:ext>
            </a:extLst>
          </p:cNvPr>
          <p:cNvSpPr/>
          <p:nvPr/>
        </p:nvSpPr>
        <p:spPr bwMode="auto">
          <a:xfrm>
            <a:off x="4809872" y="5375554"/>
            <a:ext cx="1107000" cy="4369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Deployment</a:t>
            </a:r>
            <a:r>
              <a:rPr lang="en-GB" sz="12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 Job</a:t>
            </a: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EA0DC92-9755-476A-8264-EE0A35B92A36}"/>
              </a:ext>
            </a:extLst>
          </p:cNvPr>
          <p:cNvSpPr/>
          <p:nvPr/>
        </p:nvSpPr>
        <p:spPr bwMode="auto">
          <a:xfrm>
            <a:off x="5341857" y="2332112"/>
            <a:ext cx="1273082" cy="6860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Microservice 1</a:t>
            </a: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C29A34B-E493-4DC6-8F6B-766DF8ED4BD7}"/>
              </a:ext>
            </a:extLst>
          </p:cNvPr>
          <p:cNvCxnSpPr>
            <a:cxnSpLocks/>
            <a:stCxn id="11" idx="0"/>
            <a:endCxn id="14" idx="2"/>
          </p:cNvCxnSpPr>
          <p:nvPr/>
        </p:nvCxnSpPr>
        <p:spPr bwMode="auto">
          <a:xfrm flipV="1">
            <a:off x="8787690" y="3497125"/>
            <a:ext cx="0" cy="147899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4203E9FB-10B7-4CC5-BECB-E247980078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441" y="1689099"/>
            <a:ext cx="523287" cy="523287"/>
          </a:xfrm>
          <a:prstGeom prst="rect">
            <a:avLst/>
          </a:prstGeom>
        </p:spPr>
      </p:pic>
      <p:sp>
        <p:nvSpPr>
          <p:cNvPr id="25" name="Rectángulo 4">
            <a:extLst>
              <a:ext uri="{FF2B5EF4-FFF2-40B4-BE49-F238E27FC236}">
                <a16:creationId xmlns:a16="http://schemas.microsoft.com/office/drawing/2014/main" id="{199C24A6-6EAB-4443-9E28-C6954E668527}"/>
              </a:ext>
            </a:extLst>
          </p:cNvPr>
          <p:cNvSpPr/>
          <p:nvPr/>
        </p:nvSpPr>
        <p:spPr bwMode="auto">
          <a:xfrm>
            <a:off x="7732627" y="1448809"/>
            <a:ext cx="1088803" cy="773502"/>
          </a:xfrm>
          <a:prstGeom prst="rect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CMDB</a:t>
            </a:r>
          </a:p>
        </p:txBody>
      </p:sp>
      <p:sp>
        <p:nvSpPr>
          <p:cNvPr id="26" name="Rectángulo 4">
            <a:extLst>
              <a:ext uri="{FF2B5EF4-FFF2-40B4-BE49-F238E27FC236}">
                <a16:creationId xmlns:a16="http://schemas.microsoft.com/office/drawing/2014/main" id="{BB0A2216-DE57-4F89-9D5E-D56698FCF230}"/>
              </a:ext>
            </a:extLst>
          </p:cNvPr>
          <p:cNvSpPr/>
          <p:nvPr/>
        </p:nvSpPr>
        <p:spPr bwMode="auto">
          <a:xfrm>
            <a:off x="8895265" y="1448809"/>
            <a:ext cx="947487" cy="773502"/>
          </a:xfrm>
          <a:prstGeom prst="rect">
            <a:avLst/>
          </a:prstGeom>
          <a:noFill/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F4492E2-F856-491E-B027-BC50C2B6D5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18" y="1534860"/>
            <a:ext cx="948820" cy="492859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F6664BE9-A78F-4AE4-A9FD-E5E81049CF5A}"/>
              </a:ext>
            </a:extLst>
          </p:cNvPr>
          <p:cNvSpPr/>
          <p:nvPr/>
        </p:nvSpPr>
        <p:spPr bwMode="auto">
          <a:xfrm>
            <a:off x="2063552" y="5085184"/>
            <a:ext cx="2219747" cy="85209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Version Control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C5AA2DE2-DF77-47A5-9D1F-60DAA1B587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62" y="3692355"/>
            <a:ext cx="905599" cy="452800"/>
          </a:xfrm>
          <a:prstGeom prst="rect">
            <a:avLst/>
          </a:prstGeom>
        </p:spPr>
      </p:pic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3B01023-D7D7-4418-AA61-8127CAF4CD99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>
            <a:off x="4283299" y="5594047"/>
            <a:ext cx="526573" cy="0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2BD5F4F-1847-42E3-BAB7-1AE1CA69795F}"/>
              </a:ext>
            </a:extLst>
          </p:cNvPr>
          <p:cNvCxnSpPr>
            <a:cxnSpLocks/>
            <a:stCxn id="13" idx="2"/>
            <a:endCxn id="28" idx="0"/>
          </p:cNvCxnSpPr>
          <p:nvPr/>
        </p:nvCxnSpPr>
        <p:spPr bwMode="auto">
          <a:xfrm flipH="1">
            <a:off x="3173426" y="4200760"/>
            <a:ext cx="1748" cy="884424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1AE3C890-587C-46CD-A78C-69B6208635E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57615" y="4136895"/>
            <a:ext cx="0" cy="1253130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8680AE00-20C6-42EF-9281-869EB13FB7A3}"/>
              </a:ext>
            </a:extLst>
          </p:cNvPr>
          <p:cNvCxnSpPr>
            <a:cxnSpLocks/>
          </p:cNvCxnSpPr>
          <p:nvPr/>
        </p:nvCxnSpPr>
        <p:spPr bwMode="auto">
          <a:xfrm flipV="1">
            <a:off x="5333239" y="4230108"/>
            <a:ext cx="0" cy="582290"/>
          </a:xfrm>
          <a:prstGeom prst="straightConnector1">
            <a:avLst/>
          </a:prstGeom>
          <a:ln w="12700">
            <a:solidFill>
              <a:srgbClr val="000000"/>
            </a:solidFill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58CA7094-4829-4067-944C-172C2BA34FF6}"/>
              </a:ext>
            </a:extLst>
          </p:cNvPr>
          <p:cNvCxnSpPr>
            <a:cxnSpLocks/>
            <a:endCxn id="20" idx="3"/>
          </p:cNvCxnSpPr>
          <p:nvPr/>
        </p:nvCxnSpPr>
        <p:spPr bwMode="auto">
          <a:xfrm flipH="1">
            <a:off x="5599571" y="5031211"/>
            <a:ext cx="2143331" cy="0"/>
          </a:xfrm>
          <a:prstGeom prst="straightConnector1">
            <a:avLst/>
          </a:prstGeom>
          <a:ln w="12700">
            <a:solidFill>
              <a:srgbClr val="000000"/>
            </a:solidFill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ABF3C43D-D561-48D2-BEE7-8164BF1B017D}"/>
              </a:ext>
            </a:extLst>
          </p:cNvPr>
          <p:cNvCxnSpPr>
            <a:cxnSpLocks/>
            <a:endCxn id="21" idx="3"/>
          </p:cNvCxnSpPr>
          <p:nvPr/>
        </p:nvCxnSpPr>
        <p:spPr bwMode="auto">
          <a:xfrm flipH="1">
            <a:off x="5916872" y="5594047"/>
            <a:ext cx="1826030" cy="0"/>
          </a:xfrm>
          <a:prstGeom prst="straightConnector1">
            <a:avLst/>
          </a:prstGeom>
          <a:ln w="12700">
            <a:solidFill>
              <a:srgbClr val="000000"/>
            </a:solidFill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00A7FD97-F192-40AB-B51B-E9B38FEF71A4}"/>
              </a:ext>
            </a:extLst>
          </p:cNvPr>
          <p:cNvCxnSpPr>
            <a:cxnSpLocks/>
            <a:stCxn id="14" idx="0"/>
            <a:endCxn id="25" idx="2"/>
          </p:cNvCxnSpPr>
          <p:nvPr/>
        </p:nvCxnSpPr>
        <p:spPr bwMode="auto">
          <a:xfrm flipH="1" flipV="1">
            <a:off x="8277029" y="2222311"/>
            <a:ext cx="510661" cy="653992"/>
          </a:xfrm>
          <a:prstGeom prst="straightConnector1">
            <a:avLst/>
          </a:prstGeom>
          <a:ln w="12700">
            <a:solidFill>
              <a:srgbClr val="000000"/>
            </a:solidFill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150BD9A4-4992-4D9A-B638-A361947E06F8}"/>
              </a:ext>
            </a:extLst>
          </p:cNvPr>
          <p:cNvCxnSpPr>
            <a:cxnSpLocks/>
            <a:stCxn id="26" idx="2"/>
            <a:endCxn id="14" idx="0"/>
          </p:cNvCxnSpPr>
          <p:nvPr/>
        </p:nvCxnSpPr>
        <p:spPr bwMode="auto">
          <a:xfrm flipH="1">
            <a:off x="8787690" y="2222311"/>
            <a:ext cx="581319" cy="653992"/>
          </a:xfrm>
          <a:prstGeom prst="straightConnector1">
            <a:avLst/>
          </a:prstGeom>
          <a:ln w="12700">
            <a:solidFill>
              <a:srgbClr val="000000"/>
            </a:solidFill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Imagen 37">
            <a:extLst>
              <a:ext uri="{FF2B5EF4-FFF2-40B4-BE49-F238E27FC236}">
                <a16:creationId xmlns:a16="http://schemas.microsoft.com/office/drawing/2014/main" id="{F3D2F004-685B-4628-BE43-23E3406D62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35" y="1961676"/>
            <a:ext cx="2086196" cy="27618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6BE33E2-F72C-4CB0-8D17-877DEC9E61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83" y="2585673"/>
            <a:ext cx="448956" cy="42757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D4AC3211-7F81-4E29-A567-FB424DF33E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80" y="2579215"/>
            <a:ext cx="464417" cy="434035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51D670CD-E64B-4DE8-A234-248CBFF2E922}"/>
              </a:ext>
            </a:extLst>
          </p:cNvPr>
          <p:cNvSpPr/>
          <p:nvPr/>
        </p:nvSpPr>
        <p:spPr bwMode="auto">
          <a:xfrm>
            <a:off x="5341857" y="3095205"/>
            <a:ext cx="1273082" cy="6860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Microservice N</a:t>
            </a: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FB16DACB-D0AE-44BD-80B2-04F0339A2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83" y="3327581"/>
            <a:ext cx="448956" cy="42757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30A93DB-C120-4137-A6B4-4CB7341E14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80" y="3321123"/>
            <a:ext cx="464417" cy="434035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3924EFFD-2051-43D5-9E7F-CB2A7D3D85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84" y="4193270"/>
            <a:ext cx="464417" cy="434035"/>
          </a:xfrm>
          <a:prstGeom prst="rect">
            <a:avLst/>
          </a:prstGeom>
        </p:spPr>
      </p:pic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633AA491-2E5D-4DF5-9781-5CDB2640F86B}"/>
              </a:ext>
            </a:extLst>
          </p:cNvPr>
          <p:cNvCxnSpPr>
            <a:cxnSpLocks/>
            <a:stCxn id="15" idx="2"/>
            <a:endCxn id="12" idx="0"/>
          </p:cNvCxnSpPr>
          <p:nvPr/>
        </p:nvCxnSpPr>
        <p:spPr bwMode="auto">
          <a:xfrm flipH="1">
            <a:off x="8810887" y="4686734"/>
            <a:ext cx="2" cy="251329"/>
          </a:xfrm>
          <a:prstGeom prst="straightConnector1">
            <a:avLst/>
          </a:prstGeom>
          <a:ln w="12700">
            <a:solidFill>
              <a:srgbClr val="000000"/>
            </a:solidFill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Imagen 46">
            <a:extLst>
              <a:ext uri="{FF2B5EF4-FFF2-40B4-BE49-F238E27FC236}">
                <a16:creationId xmlns:a16="http://schemas.microsoft.com/office/drawing/2014/main" id="{BD019CCC-D9F1-4A2B-8FD8-4F3C176DB4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17" y="4218067"/>
            <a:ext cx="385730" cy="386485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3878C5C-9F01-4307-8195-340B243153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540" y="4230124"/>
            <a:ext cx="397181" cy="397181"/>
          </a:xfrm>
          <a:prstGeom prst="rect">
            <a:avLst/>
          </a:prstGeom>
        </p:spPr>
      </p:pic>
      <p:sp>
        <p:nvSpPr>
          <p:cNvPr id="60" name="Cilindro 59">
            <a:extLst>
              <a:ext uri="{FF2B5EF4-FFF2-40B4-BE49-F238E27FC236}">
                <a16:creationId xmlns:a16="http://schemas.microsoft.com/office/drawing/2014/main" id="{BA4F8F7A-D40E-4BB3-A46D-91CD7578BC5E}"/>
              </a:ext>
            </a:extLst>
          </p:cNvPr>
          <p:cNvSpPr/>
          <p:nvPr/>
        </p:nvSpPr>
        <p:spPr bwMode="auto">
          <a:xfrm>
            <a:off x="8439846" y="5362804"/>
            <a:ext cx="1176774" cy="425113"/>
          </a:xfrm>
          <a:prstGeom prst="can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69404E71-B3AF-413F-9DBA-A1B66D3454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58" y="5482224"/>
            <a:ext cx="867755" cy="235717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CC7CA4C3-BCAD-4079-AC5A-B11B3474DC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1" y="5333194"/>
            <a:ext cx="400062" cy="4000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FDD0E82-A57E-405D-B451-C6BF49B30A98}"/>
              </a:ext>
            </a:extLst>
          </p:cNvPr>
          <p:cNvSpPr/>
          <p:nvPr/>
        </p:nvSpPr>
        <p:spPr bwMode="auto">
          <a:xfrm>
            <a:off x="7732627" y="3647092"/>
            <a:ext cx="2097620" cy="237419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66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1211 Matthes English Master Slide Deck (wide).potx" id="{4D364B63-B18C-4277-AAF9-60B33C155DAF}" vid="{486260EC-4064-4B52-A9CC-870AEA2DF30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161211 Matthes English Master Slide Deck (wide)</Template>
  <TotalTime>0</TotalTime>
  <Words>4995</Words>
  <Application>Microsoft Office PowerPoint</Application>
  <PresentationFormat>Panorámica</PresentationFormat>
  <Paragraphs>1021</Paragraphs>
  <Slides>58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5" baseType="lpstr">
      <vt:lpstr>Arial</vt:lpstr>
      <vt:lpstr>Arial Unicode MS</vt:lpstr>
      <vt:lpstr>Helvetica Neue</vt:lpstr>
      <vt:lpstr>Symbol</vt:lpstr>
      <vt:lpstr>TUM Neue Helvetica 75 Bold</vt:lpstr>
      <vt:lpstr>Wingdings</vt:lpstr>
      <vt:lpstr>Slides sebis 2013 2</vt:lpstr>
      <vt:lpstr>Automated Documentation of Business Domain Assignments and Cloud Application Information from an Application Development Pipeline</vt:lpstr>
      <vt:lpstr>Agenda</vt:lpstr>
      <vt:lpstr>1. Motivation</vt:lpstr>
      <vt:lpstr>Agenda</vt:lpstr>
      <vt:lpstr>2.1 Research Questions</vt:lpstr>
      <vt:lpstr>2.2 Existing tools with related functionality*</vt:lpstr>
      <vt:lpstr>2.3 Literature review</vt:lpstr>
      <vt:lpstr>Agenda</vt:lpstr>
      <vt:lpstr>3.1 Solution – Solution Architecture</vt:lpstr>
      <vt:lpstr>3.2 Solution - Concept</vt:lpstr>
      <vt:lpstr>3.3 Solution - Sample scenario</vt:lpstr>
      <vt:lpstr>3.4 Solution – Class diagram</vt:lpstr>
      <vt:lpstr>3.5 Live Demo</vt:lpstr>
      <vt:lpstr>Agenda</vt:lpstr>
      <vt:lpstr>4. Evaluation (1/5)</vt:lpstr>
      <vt:lpstr>4. Evaluation (2/5) - Enterprise Architecture </vt:lpstr>
      <vt:lpstr>4. Evaluation (3/5) - Approach</vt:lpstr>
      <vt:lpstr>4. Evaluation (4/5) – Prototype sections</vt:lpstr>
      <vt:lpstr>4. Evaluation (5/5) - Prototype</vt:lpstr>
      <vt:lpstr>Agenda</vt:lpstr>
      <vt:lpstr>5. Conclusion (1/3) – Summary</vt:lpstr>
      <vt:lpstr>5. Conclusion (2/3) – Limitations and key findings</vt:lpstr>
      <vt:lpstr>5. Conclusion (3/3) – Outlook</vt:lpstr>
      <vt:lpstr>References (1/2)</vt:lpstr>
      <vt:lpstr>References (2/2)</vt:lpstr>
      <vt:lpstr>Thank you for your attention!</vt:lpstr>
      <vt:lpstr>Backup</vt:lpstr>
      <vt:lpstr>Component diagram</vt:lpstr>
      <vt:lpstr>Web component</vt:lpstr>
      <vt:lpstr>Web component</vt:lpstr>
      <vt:lpstr>Server component</vt:lpstr>
      <vt:lpstr>Optional Prerequisites</vt:lpstr>
      <vt:lpstr>Definitions mapping</vt:lpstr>
      <vt:lpstr>Groovy script</vt:lpstr>
      <vt:lpstr>2.3 Open source project - Pivio</vt:lpstr>
      <vt:lpstr>Pivio.io</vt:lpstr>
      <vt:lpstr>Pivio data model</vt:lpstr>
      <vt:lpstr>4. Derived EAD requirements from the literature review and case study (1/3)</vt:lpstr>
      <vt:lpstr>4. Derived EAD requirements from the literature review and case study (2/3)</vt:lpstr>
      <vt:lpstr>2. Additional requirements from literature</vt:lpstr>
      <vt:lpstr>2.1 Research methodology</vt:lpstr>
      <vt:lpstr>Screenshots</vt:lpstr>
      <vt:lpstr>Pivio overview</vt:lpstr>
      <vt:lpstr>Detailed View (1/7)</vt:lpstr>
      <vt:lpstr>Detailed View (2/7)</vt:lpstr>
      <vt:lpstr>Detailed View (3/7)</vt:lpstr>
      <vt:lpstr>Detailed View (4/7)</vt:lpstr>
      <vt:lpstr>Detailed View (5/6)</vt:lpstr>
      <vt:lpstr>Detailed View (6/7)</vt:lpstr>
      <vt:lpstr>Detailed View (7/7)</vt:lpstr>
      <vt:lpstr>Visualizations View (1/3)</vt:lpstr>
      <vt:lpstr>Visualizations View (2/3)</vt:lpstr>
      <vt:lpstr>Visualizations View (3/3)</vt:lpstr>
      <vt:lpstr>Monitoring KPIs</vt:lpstr>
      <vt:lpstr>3.1 Solution (1/2) - Concept</vt:lpstr>
      <vt:lpstr>1. Derivation for EAM</vt:lpstr>
      <vt:lpstr>4. Evaluation (4/4) - Prototype</vt:lpstr>
      <vt:lpstr>2.5 Derived EAD requirements and challenges from the literature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documentation of Business Domain assignments and cloud application information from an application development pipeline</dc:title>
  <dc:creator/>
  <dc:description>Copyright sebis</dc:description>
  <cp:lastModifiedBy/>
  <cp:revision>528</cp:revision>
  <dcterms:created xsi:type="dcterms:W3CDTF">2017-05-16T11:30:04Z</dcterms:created>
  <dcterms:modified xsi:type="dcterms:W3CDTF">2019-02-08T11:37:56Z</dcterms:modified>
</cp:coreProperties>
</file>