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19"/>
  </p:notesMasterIdLst>
  <p:handoutMasterIdLst>
    <p:handoutMasterId r:id="rId20"/>
  </p:handoutMasterIdLst>
  <p:sldIdLst>
    <p:sldId id="647" r:id="rId2"/>
    <p:sldId id="695" r:id="rId3"/>
    <p:sldId id="698" r:id="rId4"/>
    <p:sldId id="707" r:id="rId5"/>
    <p:sldId id="696" r:id="rId6"/>
    <p:sldId id="701" r:id="rId7"/>
    <p:sldId id="700" r:id="rId8"/>
    <p:sldId id="697" r:id="rId9"/>
    <p:sldId id="699" r:id="rId10"/>
    <p:sldId id="705" r:id="rId11"/>
    <p:sldId id="708" r:id="rId12"/>
    <p:sldId id="702" r:id="rId13"/>
    <p:sldId id="703" r:id="rId14"/>
    <p:sldId id="704" r:id="rId15"/>
    <p:sldId id="709" r:id="rId16"/>
    <p:sldId id="706" r:id="rId17"/>
    <p:sldId id="673" r:id="rId18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6DF"/>
    <a:srgbClr val="0073CF"/>
    <a:srgbClr val="0065BD"/>
    <a:srgbClr val="C0C0C0"/>
    <a:srgbClr val="000000"/>
    <a:srgbClr val="41BEFF"/>
    <a:srgbClr val="FF8000"/>
    <a:srgbClr val="CB6C1D"/>
    <a:srgbClr val="ECE8C2"/>
    <a:srgbClr val="91A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51" autoAdjust="0"/>
    <p:restoredTop sz="95662" autoAdjust="0"/>
  </p:normalViewPr>
  <p:slideViewPr>
    <p:cSldViewPr>
      <p:cViewPr varScale="1">
        <p:scale>
          <a:sx n="69" d="100"/>
          <a:sy n="69" d="100"/>
        </p:scale>
        <p:origin x="78" y="1440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chemeClr val="accent5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0073C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0073C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/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rgbClr val="E8E6DF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chemeClr val="accent5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5E6279-1F3C-495B-B263-A62EA296B9D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D87D25DA-DE69-4F00-BEBA-B31C90FC1A85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3B09CEFF-4F1C-419F-8389-39D7394511CF}" type="parTrans" cxnId="{19914F54-00BF-4E1F-8030-F8EF4B59E582}">
      <dgm:prSet/>
      <dgm:spPr/>
      <dgm:t>
        <a:bodyPr/>
        <a:lstStyle/>
        <a:p>
          <a:endParaRPr lang="en-US"/>
        </a:p>
      </dgm:t>
    </dgm:pt>
    <dgm:pt modelId="{1A5AE02C-5D2B-4838-A937-2F4E95BB446E}" type="sibTrans" cxnId="{19914F54-00BF-4E1F-8030-F8EF4B59E582}">
      <dgm:prSet/>
      <dgm:spPr/>
      <dgm:t>
        <a:bodyPr/>
        <a:lstStyle/>
        <a:p>
          <a:endParaRPr lang="en-US"/>
        </a:p>
      </dgm:t>
    </dgm:pt>
    <dgm:pt modelId="{E0486997-A52C-42FA-AF4A-28752B9560E4}">
      <dgm:prSet phldrT="[Text]"/>
      <dgm:spPr>
        <a:solidFill>
          <a:srgbClr val="E8E6DF"/>
        </a:solidFill>
      </dgm:spPr>
      <dgm:t>
        <a:bodyPr/>
        <a:lstStyle/>
        <a:p>
          <a:r>
            <a:rPr lang="de-DE" dirty="0"/>
            <a:t> </a:t>
          </a:r>
          <a:endParaRPr lang="en-US" dirty="0"/>
        </a:p>
      </dgm:t>
    </dgm:pt>
    <dgm:pt modelId="{7496A482-8BF7-4DCC-9A20-44829B246535}" type="parTrans" cxnId="{8163F7CD-7F45-44BA-B738-9F67BD085428}">
      <dgm:prSet/>
      <dgm:spPr/>
      <dgm:t>
        <a:bodyPr/>
        <a:lstStyle/>
        <a:p>
          <a:endParaRPr lang="en-US"/>
        </a:p>
      </dgm:t>
    </dgm:pt>
    <dgm:pt modelId="{B7F956FC-35A7-4732-8101-B3F22730D80D}" type="sibTrans" cxnId="{8163F7CD-7F45-44BA-B738-9F67BD085428}">
      <dgm:prSet/>
      <dgm:spPr/>
      <dgm:t>
        <a:bodyPr/>
        <a:lstStyle/>
        <a:p>
          <a:endParaRPr lang="en-US"/>
        </a:p>
      </dgm:t>
    </dgm:pt>
    <dgm:pt modelId="{8D4188BB-1D3F-4617-9BDB-BE2F7B8A8658}">
      <dgm:prSet phldrT="[Text]"/>
      <dgm:spPr>
        <a:solidFill>
          <a:schemeClr val="accent5"/>
        </a:solidFill>
      </dgm:spPr>
      <dgm:t>
        <a:bodyPr/>
        <a:lstStyle/>
        <a:p>
          <a:r>
            <a:rPr lang="de-DE"/>
            <a:t> </a:t>
          </a:r>
          <a:endParaRPr lang="en-US" dirty="0"/>
        </a:p>
      </dgm:t>
    </dgm:pt>
    <dgm:pt modelId="{35397D5B-02C6-46A0-B2A0-73A13E192DB1}" type="parTrans" cxnId="{BD5EB524-57C9-4F0D-AFE5-7057861CA456}">
      <dgm:prSet/>
      <dgm:spPr/>
      <dgm:t>
        <a:bodyPr/>
        <a:lstStyle/>
        <a:p>
          <a:endParaRPr lang="en-US"/>
        </a:p>
      </dgm:t>
    </dgm:pt>
    <dgm:pt modelId="{0853C25C-50F7-45F0-84BC-F355D3315603}" type="sibTrans" cxnId="{BD5EB524-57C9-4F0D-AFE5-7057861CA456}">
      <dgm:prSet/>
      <dgm:spPr/>
      <dgm:t>
        <a:bodyPr/>
        <a:lstStyle/>
        <a:p>
          <a:endParaRPr lang="en-US"/>
        </a:p>
      </dgm:t>
    </dgm:pt>
    <dgm:pt modelId="{76E2E742-019C-4930-89E8-2AFB51898BD4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41199ACC-43F8-41B1-9BE3-58EC756186C4}" type="parTrans" cxnId="{A01611F4-B050-435E-8634-1D1D4EBD0546}">
      <dgm:prSet/>
      <dgm:spPr/>
      <dgm:t>
        <a:bodyPr/>
        <a:lstStyle/>
        <a:p>
          <a:endParaRPr lang="en-US"/>
        </a:p>
      </dgm:t>
    </dgm:pt>
    <dgm:pt modelId="{F2F46D8D-A527-4EB9-BADE-ABF6F06FAAC7}" type="sibTrans" cxnId="{A01611F4-B050-435E-8634-1D1D4EBD0546}">
      <dgm:prSet/>
      <dgm:spPr/>
      <dgm:t>
        <a:bodyPr/>
        <a:lstStyle/>
        <a:p>
          <a:endParaRPr lang="en-US"/>
        </a:p>
      </dgm:t>
    </dgm:pt>
    <dgm:pt modelId="{F384E6D3-4EFA-4686-9246-D10007DB01F7}">
      <dgm:prSet phldrT="[Text]"/>
      <dgm:spPr>
        <a:solidFill>
          <a:srgbClr val="E8E6DF"/>
        </a:solidFill>
      </dgm:spPr>
      <dgm:t>
        <a:bodyPr/>
        <a:lstStyle/>
        <a:p>
          <a:endParaRPr lang="en-US" dirty="0"/>
        </a:p>
      </dgm:t>
    </dgm:pt>
    <dgm:pt modelId="{B1EEFEB2-52E4-45F8-8959-08E30AE41CFB}" type="parTrans" cxnId="{B12CC4AF-6F52-4ED8-AA08-98B059DD3BD4}">
      <dgm:prSet/>
      <dgm:spPr/>
      <dgm:t>
        <a:bodyPr/>
        <a:lstStyle/>
        <a:p>
          <a:endParaRPr lang="en-US"/>
        </a:p>
      </dgm:t>
    </dgm:pt>
    <dgm:pt modelId="{0905B1BE-E02F-4F63-9128-8323DA8E1B44}" type="sibTrans" cxnId="{B12CC4AF-6F52-4ED8-AA08-98B059DD3BD4}">
      <dgm:prSet/>
      <dgm:spPr/>
      <dgm:t>
        <a:bodyPr/>
        <a:lstStyle/>
        <a:p>
          <a:endParaRPr lang="en-US"/>
        </a:p>
      </dgm:t>
    </dgm:pt>
    <dgm:pt modelId="{09D99B8B-1AE1-473C-A5B0-8B51A47F07E0}" type="pres">
      <dgm:prSet presAssocID="{775E6279-1F3C-495B-B263-A62EA296B9D9}" presName="Name0" presStyleCnt="0">
        <dgm:presLayoutVars>
          <dgm:dir/>
          <dgm:resizeHandles val="exact"/>
        </dgm:presLayoutVars>
      </dgm:prSet>
      <dgm:spPr/>
    </dgm:pt>
    <dgm:pt modelId="{1CB775F1-3321-4408-866D-DF0012AE1CFE}" type="pres">
      <dgm:prSet presAssocID="{D87D25DA-DE69-4F00-BEBA-B31C90FC1A85}" presName="parTxOnly" presStyleLbl="node1" presStyleIdx="0" presStyleCnt="5">
        <dgm:presLayoutVars>
          <dgm:bulletEnabled val="1"/>
        </dgm:presLayoutVars>
      </dgm:prSet>
      <dgm:spPr/>
    </dgm:pt>
    <dgm:pt modelId="{ABAAE9AB-C56F-437B-9DB0-F1065077180A}" type="pres">
      <dgm:prSet presAssocID="{1A5AE02C-5D2B-4838-A937-2F4E95BB446E}" presName="parSpace" presStyleCnt="0"/>
      <dgm:spPr/>
    </dgm:pt>
    <dgm:pt modelId="{AA02D545-131C-413D-BAFC-58DA797584B3}" type="pres">
      <dgm:prSet presAssocID="{8D4188BB-1D3F-4617-9BDB-BE2F7B8A8658}" presName="parTxOnly" presStyleLbl="node1" presStyleIdx="1" presStyleCnt="5">
        <dgm:presLayoutVars>
          <dgm:bulletEnabled val="1"/>
        </dgm:presLayoutVars>
      </dgm:prSet>
      <dgm:spPr/>
    </dgm:pt>
    <dgm:pt modelId="{EC7C129E-E8EB-46BA-A577-FE1CCE49A293}" type="pres">
      <dgm:prSet presAssocID="{0853C25C-50F7-45F0-84BC-F355D3315603}" presName="parSpace" presStyleCnt="0"/>
      <dgm:spPr/>
    </dgm:pt>
    <dgm:pt modelId="{AD87D0CF-6719-401F-B750-BA9925D5CAB6}" type="pres">
      <dgm:prSet presAssocID="{E0486997-A52C-42FA-AF4A-28752B9560E4}" presName="parTxOnly" presStyleLbl="node1" presStyleIdx="2" presStyleCnt="5">
        <dgm:presLayoutVars>
          <dgm:bulletEnabled val="1"/>
        </dgm:presLayoutVars>
      </dgm:prSet>
      <dgm:spPr/>
    </dgm:pt>
    <dgm:pt modelId="{B867F557-924A-46F1-BA54-A20976E8C4E7}" type="pres">
      <dgm:prSet presAssocID="{B7F956FC-35A7-4732-8101-B3F22730D80D}" presName="parSpace" presStyleCnt="0"/>
      <dgm:spPr/>
    </dgm:pt>
    <dgm:pt modelId="{B67D0522-6ABF-485E-B707-4485E534BBDF}" type="pres">
      <dgm:prSet presAssocID="{F384E6D3-4EFA-4686-9246-D10007DB01F7}" presName="parTxOnly" presStyleLbl="node1" presStyleIdx="3" presStyleCnt="5">
        <dgm:presLayoutVars>
          <dgm:bulletEnabled val="1"/>
        </dgm:presLayoutVars>
      </dgm:prSet>
      <dgm:spPr/>
    </dgm:pt>
    <dgm:pt modelId="{C8B370E7-A673-4952-A309-9FA2E0FB5AC5}" type="pres">
      <dgm:prSet presAssocID="{0905B1BE-E02F-4F63-9128-8323DA8E1B44}" presName="parSpace" presStyleCnt="0"/>
      <dgm:spPr/>
    </dgm:pt>
    <dgm:pt modelId="{F14456E7-B8AD-4407-A687-0BFF6110B10F}" type="pres">
      <dgm:prSet presAssocID="{76E2E742-019C-4930-89E8-2AFB51898BD4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75D7ED1C-6674-4F2A-80EC-00C024CA4EDF}" type="presOf" srcId="{E0486997-A52C-42FA-AF4A-28752B9560E4}" destId="{AD87D0CF-6719-401F-B750-BA9925D5CAB6}" srcOrd="0" destOrd="0" presId="urn:microsoft.com/office/officeart/2005/8/layout/hChevron3"/>
    <dgm:cxn modelId="{BD5EB524-57C9-4F0D-AFE5-7057861CA456}" srcId="{775E6279-1F3C-495B-B263-A62EA296B9D9}" destId="{8D4188BB-1D3F-4617-9BDB-BE2F7B8A8658}" srcOrd="1" destOrd="0" parTransId="{35397D5B-02C6-46A0-B2A0-73A13E192DB1}" sibTransId="{0853C25C-50F7-45F0-84BC-F355D3315603}"/>
    <dgm:cxn modelId="{19914F54-00BF-4E1F-8030-F8EF4B59E582}" srcId="{775E6279-1F3C-495B-B263-A62EA296B9D9}" destId="{D87D25DA-DE69-4F00-BEBA-B31C90FC1A85}" srcOrd="0" destOrd="0" parTransId="{3B09CEFF-4F1C-419F-8389-39D7394511CF}" sibTransId="{1A5AE02C-5D2B-4838-A937-2F4E95BB446E}"/>
    <dgm:cxn modelId="{F7E74E7D-8F4C-4053-ACB6-1FDA571081D5}" type="presOf" srcId="{D87D25DA-DE69-4F00-BEBA-B31C90FC1A85}" destId="{1CB775F1-3321-4408-866D-DF0012AE1CFE}" srcOrd="0" destOrd="0" presId="urn:microsoft.com/office/officeart/2005/8/layout/hChevron3"/>
    <dgm:cxn modelId="{78B0A08F-9139-4CFE-8D96-0D0CE17912D1}" type="presOf" srcId="{775E6279-1F3C-495B-B263-A62EA296B9D9}" destId="{09D99B8B-1AE1-473C-A5B0-8B51A47F07E0}" srcOrd="0" destOrd="0" presId="urn:microsoft.com/office/officeart/2005/8/layout/hChevron3"/>
    <dgm:cxn modelId="{B12CC4AF-6F52-4ED8-AA08-98B059DD3BD4}" srcId="{775E6279-1F3C-495B-B263-A62EA296B9D9}" destId="{F384E6D3-4EFA-4686-9246-D10007DB01F7}" srcOrd="3" destOrd="0" parTransId="{B1EEFEB2-52E4-45F8-8959-08E30AE41CFB}" sibTransId="{0905B1BE-E02F-4F63-9128-8323DA8E1B44}"/>
    <dgm:cxn modelId="{A2B834B0-EFBF-4651-95AE-321221BFD4C5}" type="presOf" srcId="{8D4188BB-1D3F-4617-9BDB-BE2F7B8A8658}" destId="{AA02D545-131C-413D-BAFC-58DA797584B3}" srcOrd="0" destOrd="0" presId="urn:microsoft.com/office/officeart/2005/8/layout/hChevron3"/>
    <dgm:cxn modelId="{0947EBC5-ACD5-405A-A4E8-3F01CD96B5AD}" type="presOf" srcId="{F384E6D3-4EFA-4686-9246-D10007DB01F7}" destId="{B67D0522-6ABF-485E-B707-4485E534BBDF}" srcOrd="0" destOrd="0" presId="urn:microsoft.com/office/officeart/2005/8/layout/hChevron3"/>
    <dgm:cxn modelId="{8163F7CD-7F45-44BA-B738-9F67BD085428}" srcId="{775E6279-1F3C-495B-B263-A62EA296B9D9}" destId="{E0486997-A52C-42FA-AF4A-28752B9560E4}" srcOrd="2" destOrd="0" parTransId="{7496A482-8BF7-4DCC-9A20-44829B246535}" sibTransId="{B7F956FC-35A7-4732-8101-B3F22730D80D}"/>
    <dgm:cxn modelId="{9EEA2FF2-31E0-466C-BF86-248771FE726E}" type="presOf" srcId="{76E2E742-019C-4930-89E8-2AFB51898BD4}" destId="{F14456E7-B8AD-4407-A687-0BFF6110B10F}" srcOrd="0" destOrd="0" presId="urn:microsoft.com/office/officeart/2005/8/layout/hChevron3"/>
    <dgm:cxn modelId="{A01611F4-B050-435E-8634-1D1D4EBD0546}" srcId="{775E6279-1F3C-495B-B263-A62EA296B9D9}" destId="{76E2E742-019C-4930-89E8-2AFB51898BD4}" srcOrd="4" destOrd="0" parTransId="{41199ACC-43F8-41B1-9BE3-58EC756186C4}" sibTransId="{F2F46D8D-A527-4EB9-BADE-ABF6F06FAAC7}"/>
    <dgm:cxn modelId="{DF9303BC-0299-4457-80D1-8FC9A9A0D70A}" type="presParOf" srcId="{09D99B8B-1AE1-473C-A5B0-8B51A47F07E0}" destId="{1CB775F1-3321-4408-866D-DF0012AE1CFE}" srcOrd="0" destOrd="0" presId="urn:microsoft.com/office/officeart/2005/8/layout/hChevron3"/>
    <dgm:cxn modelId="{BCFF47D9-A2F0-45C1-9D15-F4DD5821C975}" type="presParOf" srcId="{09D99B8B-1AE1-473C-A5B0-8B51A47F07E0}" destId="{ABAAE9AB-C56F-437B-9DB0-F1065077180A}" srcOrd="1" destOrd="0" presId="urn:microsoft.com/office/officeart/2005/8/layout/hChevron3"/>
    <dgm:cxn modelId="{59933BC6-A1CB-43A3-946B-067CFD1FEA3B}" type="presParOf" srcId="{09D99B8B-1AE1-473C-A5B0-8B51A47F07E0}" destId="{AA02D545-131C-413D-BAFC-58DA797584B3}" srcOrd="2" destOrd="0" presId="urn:microsoft.com/office/officeart/2005/8/layout/hChevron3"/>
    <dgm:cxn modelId="{2AC035FB-E5EA-490F-B85C-FEE755A2D229}" type="presParOf" srcId="{09D99B8B-1AE1-473C-A5B0-8B51A47F07E0}" destId="{EC7C129E-E8EB-46BA-A577-FE1CCE49A293}" srcOrd="3" destOrd="0" presId="urn:microsoft.com/office/officeart/2005/8/layout/hChevron3"/>
    <dgm:cxn modelId="{92130782-66C8-49B1-8352-B290FEBCC5FC}" type="presParOf" srcId="{09D99B8B-1AE1-473C-A5B0-8B51A47F07E0}" destId="{AD87D0CF-6719-401F-B750-BA9925D5CAB6}" srcOrd="4" destOrd="0" presId="urn:microsoft.com/office/officeart/2005/8/layout/hChevron3"/>
    <dgm:cxn modelId="{5E682D0B-3D38-4E08-9DDD-1C225D60EE45}" type="presParOf" srcId="{09D99B8B-1AE1-473C-A5B0-8B51A47F07E0}" destId="{B867F557-924A-46F1-BA54-A20976E8C4E7}" srcOrd="5" destOrd="0" presId="urn:microsoft.com/office/officeart/2005/8/layout/hChevron3"/>
    <dgm:cxn modelId="{3FE30BBD-097B-420C-AF04-3636F9640910}" type="presParOf" srcId="{09D99B8B-1AE1-473C-A5B0-8B51A47F07E0}" destId="{B67D0522-6ABF-485E-B707-4485E534BBDF}" srcOrd="6" destOrd="0" presId="urn:microsoft.com/office/officeart/2005/8/layout/hChevron3"/>
    <dgm:cxn modelId="{248C1B3C-326A-4C29-8FCD-78A8C9796F13}" type="presParOf" srcId="{09D99B8B-1AE1-473C-A5B0-8B51A47F07E0}" destId="{C8B370E7-A673-4952-A309-9FA2E0FB5AC5}" srcOrd="7" destOrd="0" presId="urn:microsoft.com/office/officeart/2005/8/layout/hChevron3"/>
    <dgm:cxn modelId="{4D4FF4BC-6082-48F1-BEEC-F1D8E47E30EA}" type="presParOf" srcId="{09D99B8B-1AE1-473C-A5B0-8B51A47F07E0}" destId="{F14456E7-B8AD-4407-A687-0BFF6110B10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0073C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775F1-3321-4408-866D-DF0012AE1CFE}">
      <dsp:nvSpPr>
        <dsp:cNvPr id="0" name=""/>
        <dsp:cNvSpPr/>
      </dsp:nvSpPr>
      <dsp:spPr>
        <a:xfrm>
          <a:off x="505" y="983351"/>
          <a:ext cx="985205" cy="394082"/>
        </a:xfrm>
        <a:prstGeom prst="homePlate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505" y="983351"/>
        <a:ext cx="886685" cy="394082"/>
      </dsp:txXfrm>
    </dsp:sp>
    <dsp:sp modelId="{AA02D545-131C-413D-BAFC-58DA797584B3}">
      <dsp:nvSpPr>
        <dsp:cNvPr id="0" name=""/>
        <dsp:cNvSpPr/>
      </dsp:nvSpPr>
      <dsp:spPr>
        <a:xfrm>
          <a:off x="788669" y="983351"/>
          <a:ext cx="985205" cy="394082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 </a:t>
          </a:r>
          <a:endParaRPr lang="en-US" sz="2100" kern="1200" dirty="0"/>
        </a:p>
      </dsp:txBody>
      <dsp:txXfrm>
        <a:off x="985710" y="983351"/>
        <a:ext cx="591123" cy="394082"/>
      </dsp:txXfrm>
    </dsp:sp>
    <dsp:sp modelId="{AD87D0CF-6719-401F-B750-BA9925D5CAB6}">
      <dsp:nvSpPr>
        <dsp:cNvPr id="0" name=""/>
        <dsp:cNvSpPr/>
      </dsp:nvSpPr>
      <dsp:spPr>
        <a:xfrm>
          <a:off x="1576834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 </a:t>
          </a:r>
          <a:endParaRPr lang="en-US" sz="2100" kern="1200" dirty="0"/>
        </a:p>
      </dsp:txBody>
      <dsp:txXfrm>
        <a:off x="1773875" y="983351"/>
        <a:ext cx="591123" cy="394082"/>
      </dsp:txXfrm>
    </dsp:sp>
    <dsp:sp modelId="{B67D0522-6ABF-485E-B707-4485E534BBDF}">
      <dsp:nvSpPr>
        <dsp:cNvPr id="0" name=""/>
        <dsp:cNvSpPr/>
      </dsp:nvSpPr>
      <dsp:spPr>
        <a:xfrm>
          <a:off x="2364998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2562039" y="983351"/>
        <a:ext cx="591123" cy="394082"/>
      </dsp:txXfrm>
    </dsp:sp>
    <dsp:sp modelId="{F14456E7-B8AD-4407-A687-0BFF6110B10F}">
      <dsp:nvSpPr>
        <dsp:cNvPr id="0" name=""/>
        <dsp:cNvSpPr/>
      </dsp:nvSpPr>
      <dsp:spPr>
        <a:xfrm>
          <a:off x="3153163" y="983351"/>
          <a:ext cx="985205" cy="394082"/>
        </a:xfrm>
        <a:prstGeom prst="chevron">
          <a:avLst/>
        </a:prstGeom>
        <a:solidFill>
          <a:srgbClr val="E8E6D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350204" y="983351"/>
        <a:ext cx="591123" cy="39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171103 Matthes English Master Slide Deck (wide)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5.png"/><Relationship Id="rId12" Type="http://schemas.microsoft.com/office/2007/relationships/hdphoto" Target="../media/hdphoto16.wdp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46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7.png"/><Relationship Id="rId18" Type="http://schemas.openxmlformats.org/officeDocument/2006/relationships/image" Target="../media/image50.png"/><Relationship Id="rId3" Type="http://schemas.openxmlformats.org/officeDocument/2006/relationships/diagramLayout" Target="../diagrams/layout10.xml"/><Relationship Id="rId21" Type="http://schemas.microsoft.com/office/2007/relationships/hdphoto" Target="../media/hdphoto9.wdp"/><Relationship Id="rId7" Type="http://schemas.openxmlformats.org/officeDocument/2006/relationships/image" Target="../media/image45.png"/><Relationship Id="rId12" Type="http://schemas.microsoft.com/office/2007/relationships/hdphoto" Target="../media/hdphoto16.wdp"/><Relationship Id="rId17" Type="http://schemas.openxmlformats.org/officeDocument/2006/relationships/image" Target="../media/image49.png"/><Relationship Id="rId2" Type="http://schemas.openxmlformats.org/officeDocument/2006/relationships/diagramData" Target="../diagrams/data10.xml"/><Relationship Id="rId16" Type="http://schemas.microsoft.com/office/2007/relationships/hdphoto" Target="../media/hdphoto18.wdp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46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48.png"/><Relationship Id="rId23" Type="http://schemas.microsoft.com/office/2007/relationships/hdphoto" Target="../media/hdphoto11.wdp"/><Relationship Id="rId10" Type="http://schemas.openxmlformats.org/officeDocument/2006/relationships/image" Target="../media/image15.png"/><Relationship Id="rId19" Type="http://schemas.microsoft.com/office/2007/relationships/hdphoto" Target="../media/hdphoto19.wdp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4.png"/><Relationship Id="rId14" Type="http://schemas.microsoft.com/office/2007/relationships/hdphoto" Target="../media/hdphoto17.wdp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5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hdphoto" Target="../media/hdphoto20.wdp"/><Relationship Id="rId5" Type="http://schemas.openxmlformats.org/officeDocument/2006/relationships/diagramColors" Target="../diagrams/colors11.xml"/><Relationship Id="rId10" Type="http://schemas.openxmlformats.org/officeDocument/2006/relationships/image" Target="../media/image51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2.xml"/><Relationship Id="rId18" Type="http://schemas.openxmlformats.org/officeDocument/2006/relationships/image" Target="../media/image40.png"/><Relationship Id="rId26" Type="http://schemas.microsoft.com/office/2007/relationships/hdphoto" Target="../media/hdphoto22.wdp"/><Relationship Id="rId39" Type="http://schemas.openxmlformats.org/officeDocument/2006/relationships/image" Target="../media/image62.png"/><Relationship Id="rId21" Type="http://schemas.openxmlformats.org/officeDocument/2006/relationships/image" Target="../media/image15.png"/><Relationship Id="rId34" Type="http://schemas.openxmlformats.org/officeDocument/2006/relationships/image" Target="../media/image59.png"/><Relationship Id="rId7" Type="http://schemas.openxmlformats.org/officeDocument/2006/relationships/image" Target="../media/image48.png"/><Relationship Id="rId12" Type="http://schemas.openxmlformats.org/officeDocument/2006/relationships/diagramData" Target="../diagrams/data12.xml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microsoft.com/office/2007/relationships/hdphoto" Target="../media/hdphoto24.wdp"/><Relationship Id="rId38" Type="http://schemas.microsoft.com/office/2007/relationships/hdphoto" Target="../media/hdphoto26.wdp"/><Relationship Id="rId2" Type="http://schemas.openxmlformats.org/officeDocument/2006/relationships/image" Target="../media/image36.png"/><Relationship Id="rId16" Type="http://schemas.microsoft.com/office/2007/relationships/diagramDrawing" Target="../diagrams/drawing12.xml"/><Relationship Id="rId20" Type="http://schemas.openxmlformats.org/officeDocument/2006/relationships/image" Target="../media/image14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microsoft.com/office/2007/relationships/hdphoto" Target="../media/hdphoto19.wdp"/><Relationship Id="rId24" Type="http://schemas.microsoft.com/office/2007/relationships/hdphoto" Target="../media/hdphoto21.wdp"/><Relationship Id="rId32" Type="http://schemas.openxmlformats.org/officeDocument/2006/relationships/image" Target="../media/image58.png"/><Relationship Id="rId37" Type="http://schemas.openxmlformats.org/officeDocument/2006/relationships/image" Target="../media/image61.png"/><Relationship Id="rId40" Type="http://schemas.microsoft.com/office/2007/relationships/hdphoto" Target="../media/hdphoto27.wdp"/><Relationship Id="rId5" Type="http://schemas.openxmlformats.org/officeDocument/2006/relationships/image" Target="../media/image39.png"/><Relationship Id="rId15" Type="http://schemas.openxmlformats.org/officeDocument/2006/relationships/diagramColors" Target="../diagrams/colors12.xml"/><Relationship Id="rId23" Type="http://schemas.openxmlformats.org/officeDocument/2006/relationships/image" Target="../media/image52.png"/><Relationship Id="rId28" Type="http://schemas.openxmlformats.org/officeDocument/2006/relationships/image" Target="../media/image55.png"/><Relationship Id="rId36" Type="http://schemas.microsoft.com/office/2007/relationships/hdphoto" Target="../media/hdphoto25.wdp"/><Relationship Id="rId10" Type="http://schemas.openxmlformats.org/officeDocument/2006/relationships/image" Target="../media/image50.png"/><Relationship Id="rId19" Type="http://schemas.microsoft.com/office/2007/relationships/hdphoto" Target="../media/hdphoto11.wdp"/><Relationship Id="rId31" Type="http://schemas.microsoft.com/office/2007/relationships/hdphoto" Target="../media/hdphoto23.wdp"/><Relationship Id="rId4" Type="http://schemas.openxmlformats.org/officeDocument/2006/relationships/image" Target="../media/image9.png"/><Relationship Id="rId9" Type="http://schemas.openxmlformats.org/officeDocument/2006/relationships/image" Target="../media/image49.png"/><Relationship Id="rId14" Type="http://schemas.openxmlformats.org/officeDocument/2006/relationships/diagramQuickStyle" Target="../diagrams/quickStyle12.xml"/><Relationship Id="rId22" Type="http://schemas.openxmlformats.org/officeDocument/2006/relationships/image" Target="../media/image16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0.png"/><Relationship Id="rId8" Type="http://schemas.microsoft.com/office/2007/relationships/hdphoto" Target="../media/hdphoto18.wdp"/><Relationship Id="rId3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1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3.xml"/><Relationship Id="rId10" Type="http://schemas.microsoft.com/office/2007/relationships/hdphoto" Target="../media/hdphoto11.wdp"/><Relationship Id="rId4" Type="http://schemas.openxmlformats.org/officeDocument/2006/relationships/diagramLayout" Target="../diagrams/layout13.xml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5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45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4.xml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5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5.xml"/><Relationship Id="rId10" Type="http://schemas.microsoft.com/office/2007/relationships/hdphoto" Target="../media/hdphoto28.wdp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5.png"/><Relationship Id="rId17" Type="http://schemas.openxmlformats.org/officeDocument/2006/relationships/image" Target="../media/image21.png"/><Relationship Id="rId2" Type="http://schemas.openxmlformats.org/officeDocument/2006/relationships/image" Target="../media/image1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diagramDrawing" Target="../diagrams/drawing4.xml"/><Relationship Id="rId18" Type="http://schemas.openxmlformats.org/officeDocument/2006/relationships/image" Target="../media/image15.png"/><Relationship Id="rId3" Type="http://schemas.openxmlformats.org/officeDocument/2006/relationships/image" Target="../media/image24.png"/><Relationship Id="rId21" Type="http://schemas.microsoft.com/office/2007/relationships/hdphoto" Target="../media/hdphoto4.wdp"/><Relationship Id="rId7" Type="http://schemas.openxmlformats.org/officeDocument/2006/relationships/image" Target="../media/image27.png"/><Relationship Id="rId12" Type="http://schemas.openxmlformats.org/officeDocument/2006/relationships/diagramColors" Target="../diagrams/colors4.xml"/><Relationship Id="rId17" Type="http://schemas.openxmlformats.org/officeDocument/2006/relationships/image" Target="../media/image14.png"/><Relationship Id="rId2" Type="http://schemas.openxmlformats.org/officeDocument/2006/relationships/image" Target="../media/image23.png"/><Relationship Id="rId16" Type="http://schemas.openxmlformats.org/officeDocument/2006/relationships/image" Target="../media/image13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25.png"/><Relationship Id="rId15" Type="http://schemas.microsoft.com/office/2007/relationships/hdphoto" Target="../media/hdphoto1.wdp"/><Relationship Id="rId10" Type="http://schemas.openxmlformats.org/officeDocument/2006/relationships/diagramLayout" Target="../diagrams/layout4.xml"/><Relationship Id="rId19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diagramData" Target="../diagrams/data4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hdphoto" Target="../media/hdphoto1.wdp"/><Relationship Id="rId3" Type="http://schemas.openxmlformats.org/officeDocument/2006/relationships/image" Target="../media/image31.png"/><Relationship Id="rId7" Type="http://schemas.openxmlformats.org/officeDocument/2006/relationships/diagramData" Target="../diagrams/data6.xml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diagramDrawing" Target="../diagrams/drawing6.xml"/><Relationship Id="rId5" Type="http://schemas.openxmlformats.org/officeDocument/2006/relationships/image" Target="../media/image32.png"/><Relationship Id="rId15" Type="http://schemas.openxmlformats.org/officeDocument/2006/relationships/image" Target="../media/image14.png"/><Relationship Id="rId10" Type="http://schemas.openxmlformats.org/officeDocument/2006/relationships/diagramColors" Target="../diagrams/colors6.xml"/><Relationship Id="rId4" Type="http://schemas.microsoft.com/office/2007/relationships/hdphoto" Target="../media/hdphoto5.wdp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7.xml"/><Relationship Id="rId10" Type="http://schemas.microsoft.com/office/2007/relationships/hdphoto" Target="../media/hdphoto1.wdp"/><Relationship Id="rId4" Type="http://schemas.openxmlformats.org/officeDocument/2006/relationships/diagramData" Target="../diagrams/data7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microsoft.com/office/2007/relationships/hdphoto" Target="../media/hdphoto13.wdp"/><Relationship Id="rId26" Type="http://schemas.openxmlformats.org/officeDocument/2006/relationships/diagramColors" Target="../diagrams/colors8.xml"/><Relationship Id="rId3" Type="http://schemas.microsoft.com/office/2007/relationships/hdphoto" Target="../media/hdphoto7.wdp"/><Relationship Id="rId21" Type="http://schemas.openxmlformats.org/officeDocument/2006/relationships/image" Target="../media/image44.png"/><Relationship Id="rId7" Type="http://schemas.microsoft.com/office/2007/relationships/hdphoto" Target="../media/hdphoto9.wdp"/><Relationship Id="rId12" Type="http://schemas.microsoft.com/office/2007/relationships/hdphoto" Target="../media/hdphoto10.wdp"/><Relationship Id="rId17" Type="http://schemas.openxmlformats.org/officeDocument/2006/relationships/image" Target="../media/image42.png"/><Relationship Id="rId25" Type="http://schemas.openxmlformats.org/officeDocument/2006/relationships/diagramQuickStyle" Target="../diagrams/quickStyle8.xml"/><Relationship Id="rId33" Type="http://schemas.microsoft.com/office/2007/relationships/hdphoto" Target="../media/hdphoto16.wdp"/><Relationship Id="rId2" Type="http://schemas.openxmlformats.org/officeDocument/2006/relationships/image" Target="../media/image34.png"/><Relationship Id="rId16" Type="http://schemas.microsoft.com/office/2007/relationships/hdphoto" Target="../media/hdphoto12.wdp"/><Relationship Id="rId20" Type="http://schemas.microsoft.com/office/2007/relationships/hdphoto" Target="../media/hdphoto14.wdp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24" Type="http://schemas.openxmlformats.org/officeDocument/2006/relationships/diagramLayout" Target="../diagrams/layout8.xml"/><Relationship Id="rId32" Type="http://schemas.openxmlformats.org/officeDocument/2006/relationships/image" Target="../media/image46.png"/><Relationship Id="rId5" Type="http://schemas.microsoft.com/office/2007/relationships/hdphoto" Target="../media/hdphoto8.wdp"/><Relationship Id="rId15" Type="http://schemas.openxmlformats.org/officeDocument/2006/relationships/image" Target="../media/image41.png"/><Relationship Id="rId23" Type="http://schemas.openxmlformats.org/officeDocument/2006/relationships/diagramData" Target="../diagrams/data8.xml"/><Relationship Id="rId28" Type="http://schemas.openxmlformats.org/officeDocument/2006/relationships/image" Target="../media/image45.png"/><Relationship Id="rId10" Type="http://schemas.openxmlformats.org/officeDocument/2006/relationships/image" Target="../media/image9.png"/><Relationship Id="rId19" Type="http://schemas.openxmlformats.org/officeDocument/2006/relationships/image" Target="../media/image43.png"/><Relationship Id="rId31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microsoft.com/office/2007/relationships/hdphoto" Target="../media/hdphoto11.wdp"/><Relationship Id="rId22" Type="http://schemas.microsoft.com/office/2007/relationships/hdphoto" Target="../media/hdphoto15.wdp"/><Relationship Id="rId27" Type="http://schemas.microsoft.com/office/2007/relationships/diagramDrawing" Target="../diagrams/drawing8.xml"/><Relationship Id="rId30" Type="http://schemas.openxmlformats.org/officeDocument/2006/relationships/image" Target="../media/image14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Enhancing enterprise architecture models using application monitoring data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Christopher Janietz, 2018/04/23, Advanced Seminar (Advisor: Martin </a:t>
            </a:r>
            <a:r>
              <a:rPr lang="en-AU" dirty="0" err="1"/>
              <a:t>Kleehaus</a:t>
            </a:r>
            <a:r>
              <a:rPr lang="en-A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goal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CBA3D-FA09-45FF-B0D1-65463DE6AB19}"/>
              </a:ext>
            </a:extLst>
          </p:cNvPr>
          <p:cNvSpPr txBox="1"/>
          <p:nvPr/>
        </p:nvSpPr>
        <p:spPr>
          <a:xfrm>
            <a:off x="1205952" y="2286000"/>
            <a:ext cx="97770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...give </a:t>
            </a:r>
            <a:r>
              <a:rPr lang="de-DE" sz="2800" b="1" dirty="0">
                <a:solidFill>
                  <a:schemeClr val="bg1"/>
                </a:solidFill>
                <a:latin typeface="Arial" pitchFamily="34" charset="0"/>
              </a:rPr>
              <a:t>actionable live information </a:t>
            </a:r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of enterprise architecure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D7E90-8FD9-4686-8834-6C9C16684C9C}"/>
              </a:ext>
            </a:extLst>
          </p:cNvPr>
          <p:cNvSpPr txBox="1"/>
          <p:nvPr/>
        </p:nvSpPr>
        <p:spPr>
          <a:xfrm>
            <a:off x="1205952" y="3329971"/>
            <a:ext cx="861966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...reduce </a:t>
            </a:r>
            <a:r>
              <a:rPr lang="de-DE" sz="2800" b="1" dirty="0">
                <a:solidFill>
                  <a:schemeClr val="bg1"/>
                </a:solidFill>
                <a:latin typeface="Arial" pitchFamily="34" charset="0"/>
              </a:rPr>
              <a:t>wasteful</a:t>
            </a:r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 architecture </a:t>
            </a:r>
            <a:r>
              <a:rPr lang="de-DE" sz="2800" b="1" dirty="0">
                <a:solidFill>
                  <a:schemeClr val="bg1"/>
                </a:solidFill>
                <a:latin typeface="Arial" pitchFamily="34" charset="0"/>
              </a:rPr>
              <a:t>reverse engineering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CB68B-2AAE-4665-807F-7F65DCDD1B03}"/>
              </a:ext>
            </a:extLst>
          </p:cNvPr>
          <p:cNvSpPr txBox="1"/>
          <p:nvPr/>
        </p:nvSpPr>
        <p:spPr>
          <a:xfrm>
            <a:off x="1205951" y="4479951"/>
            <a:ext cx="940033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...increase </a:t>
            </a:r>
            <a:r>
              <a:rPr lang="de-DE" sz="2800" b="1" dirty="0">
                <a:solidFill>
                  <a:schemeClr val="bg1"/>
                </a:solidFill>
                <a:latin typeface="Arial" pitchFamily="34" charset="0"/>
              </a:rPr>
              <a:t>understanding</a:t>
            </a:r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 of microservice domain design</a:t>
            </a:r>
            <a:endParaRPr lang="en-U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5BDAE9-B46D-4EF8-8989-824C5BA17349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4567C40C-769D-42B7-915C-D515EE6AB0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6362851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0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A267B526-0E43-4B7D-8383-943B44E44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9AA48F05-DA21-4D84-9BA4-4299D5F94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CBD3784A-3F56-463B-8AD6-1F3BFEF0D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948D8FF2-A082-4CEB-887A-920D5D869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86B2C7C-185B-4189-9C31-58C71974C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06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Application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5BDAE9-B46D-4EF8-8989-824C5BA17349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4567C40C-769D-42B7-915C-D515EE6AB0F6}"/>
                </a:ext>
              </a:extLst>
            </p:cNvPr>
            <p:cNvGraphicFramePr/>
            <p:nvPr/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0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A267B526-0E43-4B7D-8383-943B44E44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9AA48F05-DA21-4D84-9BA4-4299D5F94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CBD3784A-3F56-463B-8AD6-1F3BFEF0D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948D8FF2-A082-4CEB-887A-920D5D869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86B2C7C-185B-4189-9C31-58C71974C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2" name="Picture 2" descr="Bildergebnis fÃ¼r mediamarktsaturn">
            <a:extLst>
              <a:ext uri="{FF2B5EF4-FFF2-40B4-BE49-F238E27FC236}">
                <a16:creationId xmlns:a16="http://schemas.microsoft.com/office/drawing/2014/main" id="{B105E15C-76C1-4597-A2A3-76A05282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3035443" cy="71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E11411F-CE30-4601-9095-A48D1B339948}"/>
              </a:ext>
            </a:extLst>
          </p:cNvPr>
          <p:cNvSpPr txBox="1"/>
          <p:nvPr/>
        </p:nvSpPr>
        <p:spPr>
          <a:xfrm>
            <a:off x="1277628" y="2536221"/>
            <a:ext cx="39853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itchFamily="34" charset="0"/>
              </a:rPr>
              <a:t>Implementation partner:</a:t>
            </a:r>
            <a:endParaRPr lang="en-US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6" name="Picture 4" descr="Bildergebnis fÃ¼r planningit">
            <a:extLst>
              <a:ext uri="{FF2B5EF4-FFF2-40B4-BE49-F238E27FC236}">
                <a16:creationId xmlns:a16="http://schemas.microsoft.com/office/drawing/2014/main" id="{4CC45A62-0AEA-4CDF-88DC-EAB42232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42" b="89766" l="4000" r="90000">
                        <a14:foregroundMark x1="4000" y1="52924" x2="4000" y2="52924"/>
                        <a14:foregroundMark x1="14200" y1="58187" x2="14200" y2="58187"/>
                        <a14:foregroundMark x1="17200" y1="54386" x2="17200" y2="54386"/>
                        <a14:foregroundMark x1="13600" y1="43567" x2="13600" y2="43567"/>
                        <a14:foregroundMark x1="17400" y1="48246" x2="17400" y2="48246"/>
                        <a14:foregroundMark x1="23000" y1="57018" x2="23000" y2="57018"/>
                        <a14:foregroundMark x1="31400" y1="52632" x2="31400" y2="52632"/>
                        <a14:foregroundMark x1="39000" y1="52924" x2="39000" y2="52924"/>
                        <a14:foregroundMark x1="43000" y1="50877" x2="43000" y2="50877"/>
                        <a14:foregroundMark x1="50800" y1="50585" x2="50800" y2="50585"/>
                        <a14:foregroundMark x1="60000" y1="49415" x2="60000" y2="49415"/>
                        <a14:foregroundMark x1="47800" y1="52924" x2="47800" y2="52924"/>
                        <a14:foregroundMark x1="63400" y1="50585" x2="63400" y2="50585"/>
                        <a14:foregroundMark x1="60000" y1="44444" x2="60000" y2="44444"/>
                        <a14:foregroundMark x1="71200" y1="52047" x2="71200" y2="52047"/>
                        <a14:foregroundMark x1="83200" y1="47953" x2="83400" y2="47661"/>
                        <a14:foregroundMark x1="89400" y1="43567" x2="89400" y2="43567"/>
                        <a14:foregroundMark x1="16200" y1="49415" x2="16200" y2="49415"/>
                        <a14:foregroundMark x1="22800" y1="50877" x2="22800" y2="50877"/>
                        <a14:foregroundMark x1="28400" y1="54971" x2="28400" y2="54971"/>
                        <a14:foregroundMark x1="51200" y1="54094" x2="51200" y2="54094"/>
                        <a14:foregroundMark x1="57000" y1="54971" x2="57000" y2="54971"/>
                        <a14:foregroundMark x1="68600" y1="52047" x2="68600" y2="52047"/>
                        <a14:foregroundMark x1="72000" y1="56140" x2="72000" y2="56140"/>
                        <a14:foregroundMark x1="77400" y1="60819" x2="77400" y2="60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00" y="4124233"/>
            <a:ext cx="2253682" cy="15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Bildergebnis fÃ¼r dynatrace">
            <a:extLst>
              <a:ext uri="{FF2B5EF4-FFF2-40B4-BE49-F238E27FC236}">
                <a16:creationId xmlns:a16="http://schemas.microsoft.com/office/drawing/2014/main" id="{39E32B2A-F6C7-4D56-80E7-CD88E2D9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8"/>
          <a:stretch/>
        </p:blipFill>
        <p:spPr bwMode="auto">
          <a:xfrm>
            <a:off x="7044210" y="2915728"/>
            <a:ext cx="475181" cy="4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Bildergebnis fÃ¼r dynatrace">
            <a:extLst>
              <a:ext uri="{FF2B5EF4-FFF2-40B4-BE49-F238E27FC236}">
                <a16:creationId xmlns:a16="http://schemas.microsoft.com/office/drawing/2014/main" id="{40D0F275-A42E-499E-B361-F7C4C187E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7"/>
          <a:stretch/>
        </p:blipFill>
        <p:spPr bwMode="auto">
          <a:xfrm>
            <a:off x="7648060" y="2928280"/>
            <a:ext cx="2062485" cy="4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30y9cdsu7xlg0.cloudfront.net/png/831861-200.png">
            <a:extLst>
              <a:ext uri="{FF2B5EF4-FFF2-40B4-BE49-F238E27FC236}">
                <a16:creationId xmlns:a16="http://schemas.microsoft.com/office/drawing/2014/main" id="{BEAD1042-37CC-4407-8A08-30FAD78A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350" y="217940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470F86-7C9D-4147-B95C-8829BE3C6DCD}"/>
              </a:ext>
            </a:extLst>
          </p:cNvPr>
          <p:cNvSpPr txBox="1"/>
          <p:nvPr/>
        </p:nvSpPr>
        <p:spPr>
          <a:xfrm>
            <a:off x="8163907" y="2286348"/>
            <a:ext cx="105746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</a:rPr>
              <a:t>APM Tool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1" name="Picture 6" descr="https://d30y9cdsu7xlg0.cloudfront.net/png/1383273-200.png">
            <a:extLst>
              <a:ext uri="{FF2B5EF4-FFF2-40B4-BE49-F238E27FC236}">
                <a16:creationId xmlns:a16="http://schemas.microsoft.com/office/drawing/2014/main" id="{26CAB006-79B5-4DE0-A5BC-2F469350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65" y="3835735"/>
            <a:ext cx="604788" cy="6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F20D00-C412-43B4-9FAA-EEC59F4CE151}"/>
              </a:ext>
            </a:extLst>
          </p:cNvPr>
          <p:cNvSpPr txBox="1"/>
          <p:nvPr/>
        </p:nvSpPr>
        <p:spPr>
          <a:xfrm>
            <a:off x="8194216" y="4035794"/>
            <a:ext cx="105746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</a:rPr>
              <a:t>EAM Tool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81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10E2-A30E-44DB-A023-13B8ECF0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563F-F1C4-42DE-8E8B-CE9B9920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B489-914E-4F0E-A0AD-3B1260D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E5F0554C-7128-4A15-9DE1-4F1E6A4CFF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0" y="981076"/>
            <a:ext cx="12192000" cy="540067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EB08E4-F750-4FE8-A8CC-D77B82556F5F}"/>
              </a:ext>
            </a:extLst>
          </p:cNvPr>
          <p:cNvSpPr/>
          <p:nvPr/>
        </p:nvSpPr>
        <p:spPr>
          <a:xfrm>
            <a:off x="2055870" y="2101839"/>
            <a:ext cx="10136130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to extract and </a:t>
            </a: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map coherent 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service and infrastructure topologies from enterprise architecture management and monitoring systems?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28B809-6102-4666-8A81-40B087B9D65F}"/>
              </a:ext>
            </a:extLst>
          </p:cNvPr>
          <p:cNvSpPr/>
          <p:nvPr/>
        </p:nvSpPr>
        <p:spPr>
          <a:xfrm>
            <a:off x="2062202" y="4241795"/>
            <a:ext cx="10136130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can architecture differences be sufficiently </a:t>
            </a: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presented</a:t>
            </a: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gain knowledge on apparent problems?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1055F8-0F1C-4501-AA3E-520D00CFD17D}"/>
              </a:ext>
            </a:extLst>
          </p:cNvPr>
          <p:cNvSpPr/>
          <p:nvPr/>
        </p:nvSpPr>
        <p:spPr>
          <a:xfrm>
            <a:off x="2055870" y="3176943"/>
            <a:ext cx="10136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can this new feedback channel be sufficiently </a:t>
            </a:r>
            <a:r>
              <a:rPr lang="en-US" b="1" dirty="0">
                <a:solidFill>
                  <a:schemeClr val="bg1"/>
                </a:solidFill>
              </a:rPr>
              <a:t>integrated</a:t>
            </a:r>
            <a:r>
              <a:rPr lang="en-US" dirty="0">
                <a:solidFill>
                  <a:schemeClr val="bg1"/>
                </a:solidFill>
              </a:rPr>
              <a:t> into the software and architecture lifecycle?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7CBE2A-8610-4C20-A2C4-E9B4B6D55C17}"/>
              </a:ext>
            </a:extLst>
          </p:cNvPr>
          <p:cNvSpPr/>
          <p:nvPr/>
        </p:nvSpPr>
        <p:spPr bwMode="auto">
          <a:xfrm>
            <a:off x="838200" y="1976429"/>
            <a:ext cx="914400" cy="914400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3200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C6E817-5CC5-4A8C-8CAA-B5D33721BB74}"/>
              </a:ext>
            </a:extLst>
          </p:cNvPr>
          <p:cNvSpPr/>
          <p:nvPr/>
        </p:nvSpPr>
        <p:spPr bwMode="auto">
          <a:xfrm>
            <a:off x="838200" y="3078154"/>
            <a:ext cx="914400" cy="914400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3200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5BA116-8A3B-4C55-9923-AF55FE8B6048}"/>
              </a:ext>
            </a:extLst>
          </p:cNvPr>
          <p:cNvSpPr/>
          <p:nvPr/>
        </p:nvSpPr>
        <p:spPr bwMode="auto">
          <a:xfrm>
            <a:off x="838200" y="4179879"/>
            <a:ext cx="914400" cy="914400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3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3</a:t>
            </a:r>
            <a:endParaRPr lang="en-US" sz="3200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E9B3E6-63E9-4B10-893B-DD55FFD89E39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E76B252F-573A-485A-BEF7-EC0D4EC16D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9696378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8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D9C45FC-E494-4A8D-AE55-0B3B7EC23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076C49C6-3CF8-495B-ACD8-6C02D7184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BAA1089-B7ED-496D-9A75-D4B2C133D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4A2C565A-62FB-484C-BA7A-40B366CB3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3521CC7-F816-4C50-8CA5-CF52ADF1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95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0C3-6E6C-4F26-A328-42E5F491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architecture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82D7-49C2-4D31-882A-F089E9BB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94DA-6E5F-44A4-87D6-EFF8533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880953F3-D6C9-4B83-8E97-E9396792B28F}"/>
              </a:ext>
            </a:extLst>
          </p:cNvPr>
          <p:cNvSpPr/>
          <p:nvPr/>
        </p:nvSpPr>
        <p:spPr bwMode="auto">
          <a:xfrm>
            <a:off x="0" y="990600"/>
            <a:ext cx="12192000" cy="1143000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025412-B8DC-4A48-9565-AA155BFF3ED3}"/>
              </a:ext>
            </a:extLst>
          </p:cNvPr>
          <p:cNvSpPr/>
          <p:nvPr/>
        </p:nvSpPr>
        <p:spPr>
          <a:xfrm>
            <a:off x="318087" y="1378492"/>
            <a:ext cx="1013613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Service Information (Runtime)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30y9cdsu7xlg0.cloudfront.net/png/831861-200.png">
            <a:extLst>
              <a:ext uri="{FF2B5EF4-FFF2-40B4-BE49-F238E27FC236}">
                <a16:creationId xmlns:a16="http://schemas.microsoft.com/office/drawing/2014/main" id="{91969B69-CEB9-42CB-9C9C-11898392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283" y="1134516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36">
            <a:extLst>
              <a:ext uri="{FF2B5EF4-FFF2-40B4-BE49-F238E27FC236}">
                <a16:creationId xmlns:a16="http://schemas.microsoft.com/office/drawing/2014/main" id="{1F068BF7-EFE8-4507-94B5-9903E6A15BCC}"/>
              </a:ext>
            </a:extLst>
          </p:cNvPr>
          <p:cNvSpPr/>
          <p:nvPr/>
        </p:nvSpPr>
        <p:spPr bwMode="auto">
          <a:xfrm>
            <a:off x="0" y="4362175"/>
            <a:ext cx="12192000" cy="114300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63B61C-C863-4F0A-852F-AF726AE19474}"/>
              </a:ext>
            </a:extLst>
          </p:cNvPr>
          <p:cNvSpPr/>
          <p:nvPr/>
        </p:nvSpPr>
        <p:spPr>
          <a:xfrm>
            <a:off x="332903" y="4792723"/>
            <a:ext cx="1013613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Mapping Information</a:t>
            </a:r>
            <a:endParaRPr lang="en-US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36">
            <a:extLst>
              <a:ext uri="{FF2B5EF4-FFF2-40B4-BE49-F238E27FC236}">
                <a16:creationId xmlns:a16="http://schemas.microsoft.com/office/drawing/2014/main" id="{0414C56D-016B-4F63-AC3C-6031AB8390E1}"/>
              </a:ext>
            </a:extLst>
          </p:cNvPr>
          <p:cNvSpPr/>
          <p:nvPr/>
        </p:nvSpPr>
        <p:spPr bwMode="auto">
          <a:xfrm>
            <a:off x="-1530" y="2725234"/>
            <a:ext cx="12192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8E13C-8503-4D61-B5B8-C65663CD8919}"/>
              </a:ext>
            </a:extLst>
          </p:cNvPr>
          <p:cNvSpPr/>
          <p:nvPr/>
        </p:nvSpPr>
        <p:spPr>
          <a:xfrm>
            <a:off x="316557" y="3113126"/>
            <a:ext cx="1013613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EAM Information (Static)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s://d30y9cdsu7xlg0.cloudfront.net/png/1383273-200.png">
            <a:extLst>
              <a:ext uri="{FF2B5EF4-FFF2-40B4-BE49-F238E27FC236}">
                <a16:creationId xmlns:a16="http://schemas.microsoft.com/office/drawing/2014/main" id="{CC3B2055-471A-4FD0-A02A-C1C87A35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97" y="2824212"/>
            <a:ext cx="604788" cy="6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d30y9cdsu7xlg0.cloudfront.net/png/1688609-200.png">
            <a:extLst>
              <a:ext uri="{FF2B5EF4-FFF2-40B4-BE49-F238E27FC236}">
                <a16:creationId xmlns:a16="http://schemas.microsoft.com/office/drawing/2014/main" id="{404E3BB4-B5F4-4726-A9D0-F2D3A7E03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79" y="4459868"/>
            <a:ext cx="824407" cy="8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rgebnis fÃ¼r planningit">
            <a:extLst>
              <a:ext uri="{FF2B5EF4-FFF2-40B4-BE49-F238E27FC236}">
                <a16:creationId xmlns:a16="http://schemas.microsoft.com/office/drawing/2014/main" id="{858E5732-1737-4517-93C2-72EBE83B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2" b="89766" l="4000" r="90000">
                        <a14:foregroundMark x1="4000" y1="52924" x2="4000" y2="52924"/>
                        <a14:foregroundMark x1="14200" y1="58187" x2="14200" y2="58187"/>
                        <a14:foregroundMark x1="17200" y1="54386" x2="17200" y2="54386"/>
                        <a14:foregroundMark x1="13600" y1="43567" x2="13600" y2="43567"/>
                        <a14:foregroundMark x1="17400" y1="48246" x2="17400" y2="48246"/>
                        <a14:foregroundMark x1="23000" y1="57018" x2="23000" y2="57018"/>
                        <a14:foregroundMark x1="31400" y1="52632" x2="31400" y2="52632"/>
                        <a14:foregroundMark x1="39000" y1="52924" x2="39000" y2="52924"/>
                        <a14:foregroundMark x1="43000" y1="50877" x2="43000" y2="50877"/>
                        <a14:foregroundMark x1="50800" y1="50585" x2="50800" y2="50585"/>
                        <a14:foregroundMark x1="60000" y1="49415" x2="60000" y2="49415"/>
                        <a14:foregroundMark x1="47800" y1="52924" x2="47800" y2="52924"/>
                        <a14:foregroundMark x1="63400" y1="50585" x2="63400" y2="50585"/>
                        <a14:foregroundMark x1="60000" y1="44444" x2="60000" y2="44444"/>
                        <a14:foregroundMark x1="71200" y1="52047" x2="71200" y2="52047"/>
                        <a14:foregroundMark x1="83200" y1="47953" x2="83400" y2="47661"/>
                        <a14:foregroundMark x1="89400" y1="43567" x2="89400" y2="43567"/>
                        <a14:foregroundMark x1="16200" y1="49415" x2="16200" y2="49415"/>
                        <a14:foregroundMark x1="22800" y1="50877" x2="22800" y2="50877"/>
                        <a14:foregroundMark x1="28400" y1="54971" x2="28400" y2="54971"/>
                        <a14:foregroundMark x1="51200" y1="54094" x2="51200" y2="54094"/>
                        <a14:foregroundMark x1="57000" y1="54971" x2="57000" y2="54971"/>
                        <a14:foregroundMark x1="68600" y1="52047" x2="68600" y2="52047"/>
                        <a14:foregroundMark x1="72000" y1="56140" x2="72000" y2="56140"/>
                        <a14:foregroundMark x1="77400" y1="60819" x2="77400" y2="60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857" y="2922918"/>
            <a:ext cx="1924050" cy="13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ildergebnis fÃ¼r dynatrace">
            <a:extLst>
              <a:ext uri="{FF2B5EF4-FFF2-40B4-BE49-F238E27FC236}">
                <a16:creationId xmlns:a16="http://schemas.microsoft.com/office/drawing/2014/main" id="{FB983B4C-02C8-4681-A3EF-E8DD78971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8"/>
          <a:stretch/>
        </p:blipFill>
        <p:spPr bwMode="auto">
          <a:xfrm>
            <a:off x="10320934" y="1772881"/>
            <a:ext cx="280496" cy="2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Bildergebnis fÃ¼r dynatrace">
            <a:extLst>
              <a:ext uri="{FF2B5EF4-FFF2-40B4-BE49-F238E27FC236}">
                <a16:creationId xmlns:a16="http://schemas.microsoft.com/office/drawing/2014/main" id="{6D9A8502-7267-421A-8970-533053DA1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67"/>
          <a:stretch/>
        </p:blipFill>
        <p:spPr bwMode="auto">
          <a:xfrm>
            <a:off x="10615717" y="1784659"/>
            <a:ext cx="1286863" cy="2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D388A1A-4D93-428F-9AFA-D8D440BE4EB4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23" name="Diagram 22">
              <a:extLst>
                <a:ext uri="{FF2B5EF4-FFF2-40B4-BE49-F238E27FC236}">
                  <a16:creationId xmlns:a16="http://schemas.microsoft.com/office/drawing/2014/main" id="{A3898F31-EA92-4E24-BD38-3DD9A88FF6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9763945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pic>
          <p:nvPicPr>
            <p:cNvPr id="24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C586811-062D-42F2-8C46-A56C668AA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AD9CE876-1F95-4809-8695-1A63647E6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535DDD48-D7C7-4C9F-B317-E24A64E52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12404271-1369-47C6-96A0-E642548D6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220D2958-D549-4BA8-A47F-A37793AB5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E46EE7-BC08-4EBD-AE16-9D29B612C784}"/>
              </a:ext>
            </a:extLst>
          </p:cNvPr>
          <p:cNvSpPr txBox="1"/>
          <p:nvPr/>
        </p:nvSpPr>
        <p:spPr>
          <a:xfrm>
            <a:off x="4163147" y="1774416"/>
            <a:ext cx="123944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</a:rPr>
              <a:t>Artifact name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FC6CD4-601F-42E9-A5CD-102146F20277}"/>
              </a:ext>
            </a:extLst>
          </p:cNvPr>
          <p:cNvSpPr txBox="1"/>
          <p:nvPr/>
        </p:nvSpPr>
        <p:spPr>
          <a:xfrm>
            <a:off x="5549971" y="1772881"/>
            <a:ext cx="14686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</a:rPr>
              <a:t>Artifact changes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D690BA-C0F7-484A-99AA-C4B3693DAC37}"/>
              </a:ext>
            </a:extLst>
          </p:cNvPr>
          <p:cNvSpPr txBox="1"/>
          <p:nvPr/>
        </p:nvSpPr>
        <p:spPr>
          <a:xfrm>
            <a:off x="8750431" y="1751573"/>
            <a:ext cx="13292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</a:rPr>
              <a:t>Dependencies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2" name="Picture 10" descr="https://d30y9cdsu7xlg0.cloudfront.net/png/997676-200.png">
            <a:extLst>
              <a:ext uri="{FF2B5EF4-FFF2-40B4-BE49-F238E27FC236}">
                <a16:creationId xmlns:a16="http://schemas.microsoft.com/office/drawing/2014/main" id="{7890ECB9-BF94-4874-9E0D-98188148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452" y="1219200"/>
            <a:ext cx="552451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D43F0E-0418-41DE-8697-1280A2AD14C5}"/>
              </a:ext>
            </a:extLst>
          </p:cNvPr>
          <p:cNvSpPr txBox="1"/>
          <p:nvPr/>
        </p:nvSpPr>
        <p:spPr>
          <a:xfrm>
            <a:off x="3963573" y="3513617"/>
            <a:ext cx="163859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Business domains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31C1AF-9205-414F-A617-F8F67BEB9C7D}"/>
              </a:ext>
            </a:extLst>
          </p:cNvPr>
          <p:cNvSpPr txBox="1"/>
          <p:nvPr/>
        </p:nvSpPr>
        <p:spPr>
          <a:xfrm>
            <a:off x="5948457" y="3498285"/>
            <a:ext cx="115127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Applications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03B2F3-BEF9-4744-B07C-A179B7A27977}"/>
              </a:ext>
            </a:extLst>
          </p:cNvPr>
          <p:cNvSpPr txBox="1"/>
          <p:nvPr/>
        </p:nvSpPr>
        <p:spPr>
          <a:xfrm>
            <a:off x="6965707" y="1764505"/>
            <a:ext cx="18251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 pitchFamily="34" charset="0"/>
              </a:rPr>
              <a:t>Exposed services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642AC6-B9A3-43F8-BD80-285B49C16EDA}"/>
              </a:ext>
            </a:extLst>
          </p:cNvPr>
          <p:cNvSpPr txBox="1"/>
          <p:nvPr/>
        </p:nvSpPr>
        <p:spPr>
          <a:xfrm>
            <a:off x="7475834" y="3498150"/>
            <a:ext cx="13292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Dependencies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7A678C-E14E-4604-8A58-D92874631B4C}"/>
              </a:ext>
            </a:extLst>
          </p:cNvPr>
          <p:cNvSpPr txBox="1"/>
          <p:nvPr/>
        </p:nvSpPr>
        <p:spPr>
          <a:xfrm>
            <a:off x="3450656" y="5095986"/>
            <a:ext cx="2105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</a:rPr>
              <a:t>Artifact&lt;-&gt;Microservices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71D85B-4BBD-47BC-8E6B-CDA453AF6AA3}"/>
              </a:ext>
            </a:extLst>
          </p:cNvPr>
          <p:cNvSpPr txBox="1"/>
          <p:nvPr/>
        </p:nvSpPr>
        <p:spPr>
          <a:xfrm>
            <a:off x="5776857" y="5127963"/>
            <a:ext cx="251383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</a:rPr>
              <a:t>Microservices&lt;-&gt;Applications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590A2B-1D9E-4202-9A27-B0B1D3B23D51}"/>
              </a:ext>
            </a:extLst>
          </p:cNvPr>
          <p:cNvSpPr txBox="1"/>
          <p:nvPr/>
        </p:nvSpPr>
        <p:spPr>
          <a:xfrm>
            <a:off x="8325459" y="5127962"/>
            <a:ext cx="225414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itchFamily="34" charset="0"/>
              </a:rPr>
              <a:t>Microservices&lt;-&gt;Domains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132" name="Picture 12" descr="https://d30y9cdsu7xlg0.cloudfront.net/png/602718-200.png">
            <a:extLst>
              <a:ext uri="{FF2B5EF4-FFF2-40B4-BE49-F238E27FC236}">
                <a16:creationId xmlns:a16="http://schemas.microsoft.com/office/drawing/2014/main" id="{A5F2F85E-FDAF-49D4-9CEA-B224ED46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17" y="1119782"/>
            <a:ext cx="634150" cy="6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s://d30y9cdsu7xlg0.cloudfront.net/png/997676-200.png">
            <a:extLst>
              <a:ext uri="{FF2B5EF4-FFF2-40B4-BE49-F238E27FC236}">
                <a16:creationId xmlns:a16="http://schemas.microsoft.com/office/drawing/2014/main" id="{CFC6B071-0757-49E1-8BEE-EAB2C322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38" y="2961062"/>
            <a:ext cx="552451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d30y9cdsu7xlg0.cloudfront.net/png/438389-200.png">
            <a:extLst>
              <a:ext uri="{FF2B5EF4-FFF2-40B4-BE49-F238E27FC236}">
                <a16:creationId xmlns:a16="http://schemas.microsoft.com/office/drawing/2014/main" id="{CC1B3CF6-DBDE-4AEE-B613-3923FE49A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20" y="2902057"/>
            <a:ext cx="623394" cy="6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d30y9cdsu7xlg0.cloudfront.net/png/1050796-200.png">
            <a:extLst>
              <a:ext uri="{FF2B5EF4-FFF2-40B4-BE49-F238E27FC236}">
                <a16:creationId xmlns:a16="http://schemas.microsoft.com/office/drawing/2014/main" id="{AEF62012-050F-4C0F-82E9-FFD09286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80" y="2929539"/>
            <a:ext cx="623394" cy="6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https://d30y9cdsu7xlg0.cloudfront.net/png/602718-200.png">
            <a:extLst>
              <a:ext uri="{FF2B5EF4-FFF2-40B4-BE49-F238E27FC236}">
                <a16:creationId xmlns:a16="http://schemas.microsoft.com/office/drawing/2014/main" id="{2FF6B58F-7BB4-44C1-BB9F-BFE8F1DE1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05" y="4442337"/>
            <a:ext cx="634150" cy="6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https://d30y9cdsu7xlg0.cloudfront.net/png/438389-200.png">
            <a:extLst>
              <a:ext uri="{FF2B5EF4-FFF2-40B4-BE49-F238E27FC236}">
                <a16:creationId xmlns:a16="http://schemas.microsoft.com/office/drawing/2014/main" id="{AA64687C-BFDA-4802-8095-A4424EAE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48" y="4741858"/>
            <a:ext cx="426780" cy="4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s://d30y9cdsu7xlg0.cloudfront.net/png/602718-200.png">
            <a:extLst>
              <a:ext uri="{FF2B5EF4-FFF2-40B4-BE49-F238E27FC236}">
                <a16:creationId xmlns:a16="http://schemas.microsoft.com/office/drawing/2014/main" id="{A2A7108C-F8DE-4FD7-923D-282B4DBF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70" y="4471626"/>
            <a:ext cx="434729" cy="4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FFFFABE0-CA88-4D74-9768-073D5D7DB3C0}"/>
              </a:ext>
            </a:extLst>
          </p:cNvPr>
          <p:cNvCxnSpPr>
            <a:cxnSpLocks/>
            <a:stCxn id="46" idx="0"/>
            <a:endCxn id="47" idx="3"/>
          </p:cNvCxnSpPr>
          <p:nvPr/>
        </p:nvCxnSpPr>
        <p:spPr bwMode="auto">
          <a:xfrm rot="16200000" flipV="1">
            <a:off x="6756686" y="4595905"/>
            <a:ext cx="52867" cy="239039"/>
          </a:xfrm>
          <a:prstGeom prst="bentConnector2">
            <a:avLst/>
          </a:prstGeom>
          <a:ln>
            <a:solidFill>
              <a:schemeClr val="bg1"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7AEED94D-72EE-428F-9050-9850222B4DE9}"/>
              </a:ext>
            </a:extLst>
          </p:cNvPr>
          <p:cNvCxnSpPr>
            <a:stCxn id="47" idx="2"/>
            <a:endCxn id="46" idx="1"/>
          </p:cNvCxnSpPr>
          <p:nvPr/>
        </p:nvCxnSpPr>
        <p:spPr bwMode="auto">
          <a:xfrm rot="16200000" flipH="1">
            <a:off x="6543295" y="4809294"/>
            <a:ext cx="48893" cy="243013"/>
          </a:xfrm>
          <a:prstGeom prst="bentConnector2">
            <a:avLst/>
          </a:prstGeom>
          <a:ln>
            <a:solidFill>
              <a:schemeClr val="bg1"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Picture 16" descr="https://d30y9cdsu7xlg0.cloudfront.net/png/1050796-200.png">
            <a:extLst>
              <a:ext uri="{FF2B5EF4-FFF2-40B4-BE49-F238E27FC236}">
                <a16:creationId xmlns:a16="http://schemas.microsoft.com/office/drawing/2014/main" id="{CB42E99C-A9FE-4A87-A297-65EABA98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50" y="4418359"/>
            <a:ext cx="426780" cy="4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s://d30y9cdsu7xlg0.cloudfront.net/png/602718-200.png">
            <a:extLst>
              <a:ext uri="{FF2B5EF4-FFF2-40B4-BE49-F238E27FC236}">
                <a16:creationId xmlns:a16="http://schemas.microsoft.com/office/drawing/2014/main" id="{0E6FEB6C-BDE5-4061-98CD-E034DB5A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217" y="4716402"/>
            <a:ext cx="434729" cy="4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2BECBCB-09D7-4575-B2D9-7CC4F2C80C06}"/>
              </a:ext>
            </a:extLst>
          </p:cNvPr>
          <p:cNvCxnSpPr>
            <a:stCxn id="56" idx="0"/>
            <a:endCxn id="55" idx="3"/>
          </p:cNvCxnSpPr>
          <p:nvPr/>
        </p:nvCxnSpPr>
        <p:spPr bwMode="auto">
          <a:xfrm rot="16200000" flipV="1">
            <a:off x="9540730" y="4543550"/>
            <a:ext cx="84653" cy="261052"/>
          </a:xfrm>
          <a:prstGeom prst="bentConnector2">
            <a:avLst/>
          </a:prstGeom>
          <a:ln>
            <a:solidFill>
              <a:schemeClr val="bg1"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06522C4F-6C56-447C-A522-CFA9E5D61779}"/>
              </a:ext>
            </a:extLst>
          </p:cNvPr>
          <p:cNvCxnSpPr>
            <a:cxnSpLocks/>
            <a:stCxn id="55" idx="2"/>
            <a:endCxn id="56" idx="1"/>
          </p:cNvCxnSpPr>
          <p:nvPr/>
        </p:nvCxnSpPr>
        <p:spPr bwMode="auto">
          <a:xfrm rot="16200000" flipH="1">
            <a:off x="9323364" y="4760914"/>
            <a:ext cx="88628" cy="257077"/>
          </a:xfrm>
          <a:prstGeom prst="bentConnector2">
            <a:avLst/>
          </a:prstGeom>
          <a:ln>
            <a:solidFill>
              <a:schemeClr val="bg1">
                <a:alpha val="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4" name="Picture 2" descr="https://d30y9cdsu7xlg0.cloudfront.net/png/124069-200.png">
            <a:extLst>
              <a:ext uri="{FF2B5EF4-FFF2-40B4-BE49-F238E27FC236}">
                <a16:creationId xmlns:a16="http://schemas.microsoft.com/office/drawing/2014/main" id="{10F979FA-C238-46C4-8041-19A0D37F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89" y="1102753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d30y9cdsu7xlg0.cloudfront.net/png/252490-200.png">
            <a:extLst>
              <a:ext uri="{FF2B5EF4-FFF2-40B4-BE49-F238E27FC236}">
                <a16:creationId xmlns:a16="http://schemas.microsoft.com/office/drawing/2014/main" id="{65D9D1E6-C568-4126-B85C-2D956726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86" y="1167107"/>
            <a:ext cx="635537" cy="6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14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/>
      <p:bldP spid="16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271E-761D-42C3-97AD-C78C83FB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 overview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3D6E7-39B3-41FE-BBA5-6CB77570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E2418-A556-4714-856B-6BEC28E1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1134A-CD5A-41CD-9CFA-0EF947E98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18" y="1121787"/>
            <a:ext cx="5753903" cy="47822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BDBDA2-1AB6-499A-B1DB-0F28E7AA921F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9E0DC52D-B9D0-45B2-B6D6-910B4E5FC6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3131940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2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EB1A9B7-1655-4954-91F7-198416205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F9985C69-8578-414E-8DED-16DEEF3FE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47660684-B1D1-48E8-8D8B-FDBEF3150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68E4AD4F-0170-48E2-B8C2-E8704BEFF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08151DB4-1206-4CDD-899F-46920E9A1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89926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271E-761D-42C3-97AD-C78C83FB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Lifecycle integration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3D6E7-39B3-41FE-BBA5-6CB77570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E2418-A556-4714-856B-6BEC28E1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BDBDA2-1AB6-499A-B1DB-0F28E7AA921F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9E0DC52D-B9D0-45B2-B6D6-910B4E5FC6BA}"/>
                </a:ext>
              </a:extLst>
            </p:cNvPr>
            <p:cNvGraphicFramePr/>
            <p:nvPr/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2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EB1A9B7-1655-4954-91F7-198416205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F9985C69-8578-414E-8DED-16DEEF3FE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47660684-B1D1-48E8-8D8B-FDBEF3150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68E4AD4F-0170-48E2-B8C2-E8704BEFF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08151DB4-1206-4CDD-899F-46920E9A1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A3FE697-4287-4BFE-A2BF-B2A0D10AEF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12" y="1017874"/>
            <a:ext cx="8116433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479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362D-4B42-4202-B826-11535572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E157-0EAA-4A93-844A-74D1C426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034B-B034-4F92-B092-29E4BBC3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0AA8124-4C3E-4482-A9CC-750F09F5139B}"/>
              </a:ext>
            </a:extLst>
          </p:cNvPr>
          <p:cNvSpPr/>
          <p:nvPr/>
        </p:nvSpPr>
        <p:spPr bwMode="auto">
          <a:xfrm>
            <a:off x="2971800" y="1828800"/>
            <a:ext cx="1066800" cy="5334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A8C3232-2520-4DD8-882A-3BEB91BD4AB6}"/>
              </a:ext>
            </a:extLst>
          </p:cNvPr>
          <p:cNvSpPr/>
          <p:nvPr/>
        </p:nvSpPr>
        <p:spPr bwMode="auto">
          <a:xfrm>
            <a:off x="3505200" y="2371725"/>
            <a:ext cx="2743200" cy="5334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2B7F595-6C5D-4C92-AA63-1452F1094101}"/>
              </a:ext>
            </a:extLst>
          </p:cNvPr>
          <p:cNvSpPr/>
          <p:nvPr/>
        </p:nvSpPr>
        <p:spPr bwMode="auto">
          <a:xfrm>
            <a:off x="5105400" y="2905125"/>
            <a:ext cx="1676400" cy="58007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DFCCC971-CE19-46D1-B771-20FA4E6C6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1568"/>
              </p:ext>
            </p:extLst>
          </p:nvPr>
        </p:nvGraphicFramePr>
        <p:xfrm>
          <a:off x="2971800" y="5756275"/>
          <a:ext cx="8763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0066226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4471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841572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037280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24801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April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Mail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June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July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August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165171"/>
                  </a:ext>
                </a:extLst>
              </a:tr>
            </a:tbl>
          </a:graphicData>
        </a:graphic>
      </p:graphicFrame>
      <p:sp>
        <p:nvSpPr>
          <p:cNvPr id="83" name="Rectangle 82">
            <a:extLst>
              <a:ext uri="{FF2B5EF4-FFF2-40B4-BE49-F238E27FC236}">
                <a16:creationId xmlns:a16="http://schemas.microsoft.com/office/drawing/2014/main" id="{B71936F1-1694-4D80-B891-578FD05264D1}"/>
              </a:ext>
            </a:extLst>
          </p:cNvPr>
          <p:cNvSpPr/>
          <p:nvPr/>
        </p:nvSpPr>
        <p:spPr bwMode="auto">
          <a:xfrm>
            <a:off x="5105400" y="3485197"/>
            <a:ext cx="3048000" cy="58007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61E3E78-93D2-4192-A821-1B0239BD4EF1}"/>
              </a:ext>
            </a:extLst>
          </p:cNvPr>
          <p:cNvSpPr/>
          <p:nvPr/>
        </p:nvSpPr>
        <p:spPr bwMode="auto">
          <a:xfrm>
            <a:off x="7391400" y="4598669"/>
            <a:ext cx="1447800" cy="5334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05F4F3-23F4-43CF-80D0-63C85B6FEFD5}"/>
              </a:ext>
            </a:extLst>
          </p:cNvPr>
          <p:cNvSpPr/>
          <p:nvPr/>
        </p:nvSpPr>
        <p:spPr bwMode="auto">
          <a:xfrm>
            <a:off x="7391400" y="5128892"/>
            <a:ext cx="3886200" cy="5334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0F19F159-5E9B-474D-93F0-239E73C57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11255"/>
              </p:ext>
            </p:extLst>
          </p:nvPr>
        </p:nvGraphicFramePr>
        <p:xfrm>
          <a:off x="457200" y="1295400"/>
          <a:ext cx="11277600" cy="43795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51742371"/>
                    </a:ext>
                  </a:extLst>
                </a:gridCol>
                <a:gridCol w="8763000">
                  <a:extLst>
                    <a:ext uri="{9D8B030D-6E8A-4147-A177-3AD203B41FA5}">
                      <a16:colId xmlns:a16="http://schemas.microsoft.com/office/drawing/2014/main" val="4272165286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Research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52473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Definition of use case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96282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Data evaluation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38469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Model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9985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Prototype </a:t>
                      </a:r>
                      <a:br>
                        <a:rPr lang="de-DE" sz="1600" dirty="0"/>
                      </a:br>
                      <a:r>
                        <a:rPr lang="de-DE" sz="1600" dirty="0"/>
                        <a:t>Implementation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179227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Synthesis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05055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46340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Thesis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725826"/>
                  </a:ext>
                </a:extLst>
              </a:tr>
            </a:tbl>
          </a:graphicData>
        </a:graphic>
      </p:graphicFrame>
      <p:grpSp>
        <p:nvGrpSpPr>
          <p:cNvPr id="87" name="Group 86">
            <a:extLst>
              <a:ext uri="{FF2B5EF4-FFF2-40B4-BE49-F238E27FC236}">
                <a16:creationId xmlns:a16="http://schemas.microsoft.com/office/drawing/2014/main" id="{91601B48-1359-474C-A3CC-B3F9EA59FD43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88" name="Diagram 87">
              <a:extLst>
                <a:ext uri="{FF2B5EF4-FFF2-40B4-BE49-F238E27FC236}">
                  <a16:creationId xmlns:a16="http://schemas.microsoft.com/office/drawing/2014/main" id="{D3A0DCD3-8DEC-49C5-A821-2DFFC181D3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8080365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9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B7A33B1F-F8D0-4D36-ACE8-2D3CDFE85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7B7EF14-DFD0-4182-93B4-64EAA0A56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F75826C8-2BE8-429E-800C-D85ACE620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6FE57F59-7DFE-4FCB-9FA3-A77E2B9ED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A49FC760-86DF-467B-8CDA-692C53284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9660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Christopher Janietz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B.Sc.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christopher@janietz.eu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EAC4-4014-4F5C-943E-8BF19577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3435-D15A-4ACA-93C2-9FBB1A34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38893-0B6C-45F9-9A11-3688371F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8" name="Rechteck 33">
            <a:extLst>
              <a:ext uri="{FF2B5EF4-FFF2-40B4-BE49-F238E27FC236}">
                <a16:creationId xmlns:a16="http://schemas.microsoft.com/office/drawing/2014/main" id="{D27E34E0-DF68-4052-AA88-4D924635AC9D}"/>
              </a:ext>
            </a:extLst>
          </p:cNvPr>
          <p:cNvSpPr/>
          <p:nvPr/>
        </p:nvSpPr>
        <p:spPr bwMode="auto">
          <a:xfrm>
            <a:off x="1319336" y="1017631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Motivation</a:t>
            </a:r>
          </a:p>
        </p:txBody>
      </p:sp>
      <p:sp>
        <p:nvSpPr>
          <p:cNvPr id="10" name="Rechteck 33">
            <a:extLst>
              <a:ext uri="{FF2B5EF4-FFF2-40B4-BE49-F238E27FC236}">
                <a16:creationId xmlns:a16="http://schemas.microsoft.com/office/drawing/2014/main" id="{543F2463-262A-4B1F-B6CF-A36953678FFA}"/>
              </a:ext>
            </a:extLst>
          </p:cNvPr>
          <p:cNvSpPr/>
          <p:nvPr/>
        </p:nvSpPr>
        <p:spPr bwMode="auto">
          <a:xfrm>
            <a:off x="1287970" y="4554895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Project Timeline</a:t>
            </a:r>
          </a:p>
        </p:txBody>
      </p:sp>
      <p:sp>
        <p:nvSpPr>
          <p:cNvPr id="11" name="Rechteck 33">
            <a:extLst>
              <a:ext uri="{FF2B5EF4-FFF2-40B4-BE49-F238E27FC236}">
                <a16:creationId xmlns:a16="http://schemas.microsoft.com/office/drawing/2014/main" id="{A4BFD7E6-D754-4F2F-B7B0-724EDA6D2FB1}"/>
              </a:ext>
            </a:extLst>
          </p:cNvPr>
          <p:cNvSpPr/>
          <p:nvPr/>
        </p:nvSpPr>
        <p:spPr bwMode="auto">
          <a:xfrm>
            <a:off x="1310513" y="3667937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Architecture Overview</a:t>
            </a:r>
          </a:p>
        </p:txBody>
      </p:sp>
      <p:sp>
        <p:nvSpPr>
          <p:cNvPr id="12" name="Rechteck 33">
            <a:extLst>
              <a:ext uri="{FF2B5EF4-FFF2-40B4-BE49-F238E27FC236}">
                <a16:creationId xmlns:a16="http://schemas.microsoft.com/office/drawing/2014/main" id="{426083DB-5EF2-41A5-875F-1C3630B40A0A}"/>
              </a:ext>
            </a:extLst>
          </p:cNvPr>
          <p:cNvSpPr/>
          <p:nvPr/>
        </p:nvSpPr>
        <p:spPr bwMode="auto">
          <a:xfrm>
            <a:off x="1310513" y="2780979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Research Questions</a:t>
            </a:r>
          </a:p>
        </p:txBody>
      </p:sp>
      <p:pic>
        <p:nvPicPr>
          <p:cNvPr id="13" name="Picture 2" descr="https://d30y9cdsu7xlg0.cloudfront.net/png/1505789-200.png">
            <a:extLst>
              <a:ext uri="{FF2B5EF4-FFF2-40B4-BE49-F238E27FC236}">
                <a16:creationId xmlns:a16="http://schemas.microsoft.com/office/drawing/2014/main" id="{A265E1B7-79C5-4623-BAF3-1F7D2E9A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08" y="108547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30y9cdsu7xlg0.cloudfront.net/png/1355080-200.png">
            <a:extLst>
              <a:ext uri="{FF2B5EF4-FFF2-40B4-BE49-F238E27FC236}">
                <a16:creationId xmlns:a16="http://schemas.microsoft.com/office/drawing/2014/main" id="{AFFC461A-D053-4D0C-800B-C56F5911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75" y="2821927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30y9cdsu7xlg0.cloudfront.net/png/1383273-200.png">
            <a:extLst>
              <a:ext uri="{FF2B5EF4-FFF2-40B4-BE49-F238E27FC236}">
                <a16:creationId xmlns:a16="http://schemas.microsoft.com/office/drawing/2014/main" id="{42060C0F-A8B7-4179-8330-E1558998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32" y="3724946"/>
            <a:ext cx="604788" cy="6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30y9cdsu7xlg0.cloudfront.net/png/339046-200.png">
            <a:extLst>
              <a:ext uri="{FF2B5EF4-FFF2-40B4-BE49-F238E27FC236}">
                <a16:creationId xmlns:a16="http://schemas.microsoft.com/office/drawing/2014/main" id="{B7949C55-E950-48B4-952F-370D322D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99" y="4432609"/>
            <a:ext cx="964651" cy="9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33">
            <a:extLst>
              <a:ext uri="{FF2B5EF4-FFF2-40B4-BE49-F238E27FC236}">
                <a16:creationId xmlns:a16="http://schemas.microsoft.com/office/drawing/2014/main" id="{BFB9EC32-263D-4BC6-B981-0B0119A007CC}"/>
              </a:ext>
            </a:extLst>
          </p:cNvPr>
          <p:cNvSpPr/>
          <p:nvPr/>
        </p:nvSpPr>
        <p:spPr bwMode="auto">
          <a:xfrm>
            <a:off x="1310513" y="1899050"/>
            <a:ext cx="960120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Research Topic</a:t>
            </a:r>
          </a:p>
        </p:txBody>
      </p:sp>
      <p:pic>
        <p:nvPicPr>
          <p:cNvPr id="1034" name="Picture 10" descr="https://d30y9cdsu7xlg0.cloudfront.net/png/542483-200.png">
            <a:extLst>
              <a:ext uri="{FF2B5EF4-FFF2-40B4-BE49-F238E27FC236}">
                <a16:creationId xmlns:a16="http://schemas.microsoft.com/office/drawing/2014/main" id="{A443C565-619A-4305-84EB-49887BC3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75" y="1897280"/>
            <a:ext cx="713563" cy="7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59440D-09C6-4B23-9F64-6A8DFFDB0578}"/>
              </a:ext>
            </a:extLst>
          </p:cNvPr>
          <p:cNvGrpSpPr/>
          <p:nvPr/>
        </p:nvGrpSpPr>
        <p:grpSpPr>
          <a:xfrm>
            <a:off x="3785623" y="4659976"/>
            <a:ext cx="4138874" cy="2360786"/>
            <a:chOff x="3023926" y="4724400"/>
            <a:chExt cx="4138874" cy="2360786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328A76A5-1C9E-4653-B949-ED6D70FFBD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0924188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1026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B5D7CCB9-73EE-47B0-9368-AD777B90F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9724222-FB11-495B-B5CD-2A032409D8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CB2C9757-B497-4C89-B065-989AB4DB3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C6DE1552-D1A5-4572-9C19-5E03B785F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78BA1DB-5B3F-4042-B421-599F09084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42540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37C0-7E0F-420F-830F-2AE2B494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Example: BDM of retailer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165C5-11D9-41C5-BC05-D44929CC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7269A-8DB3-4170-A8D6-343FDCE8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7" name="Grafik 23">
            <a:extLst>
              <a:ext uri="{FF2B5EF4-FFF2-40B4-BE49-F238E27FC236}">
                <a16:creationId xmlns:a16="http://schemas.microsoft.com/office/drawing/2014/main" id="{EFB5AD29-ECF8-4181-A483-4A1FB6D6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5" y="938489"/>
            <a:ext cx="9204931" cy="5177773"/>
          </a:xfrm>
          <a:prstGeom prst="rect">
            <a:avLst/>
          </a:prstGeom>
        </p:spPr>
      </p:pic>
      <p:sp>
        <p:nvSpPr>
          <p:cNvPr id="8" name="Rechteck 25">
            <a:extLst>
              <a:ext uri="{FF2B5EF4-FFF2-40B4-BE49-F238E27FC236}">
                <a16:creationId xmlns:a16="http://schemas.microsoft.com/office/drawing/2014/main" id="{DDC759B5-43F2-4843-B8EA-5DDB6E0E8C45}"/>
              </a:ext>
            </a:extLst>
          </p:cNvPr>
          <p:cNvSpPr/>
          <p:nvPr/>
        </p:nvSpPr>
        <p:spPr>
          <a:xfrm>
            <a:off x="1318794" y="2200175"/>
            <a:ext cx="5310605" cy="5020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Online Shop</a:t>
            </a:r>
          </a:p>
        </p:txBody>
      </p:sp>
      <p:sp>
        <p:nvSpPr>
          <p:cNvPr id="9" name="Rechteck 26">
            <a:extLst>
              <a:ext uri="{FF2B5EF4-FFF2-40B4-BE49-F238E27FC236}">
                <a16:creationId xmlns:a16="http://schemas.microsoft.com/office/drawing/2014/main" id="{0D4EDEC6-A2A7-4B1F-980E-28651D50216E}"/>
              </a:ext>
            </a:extLst>
          </p:cNvPr>
          <p:cNvSpPr/>
          <p:nvPr/>
        </p:nvSpPr>
        <p:spPr>
          <a:xfrm>
            <a:off x="4495800" y="2200175"/>
            <a:ext cx="3429000" cy="1457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GMS</a:t>
            </a:r>
          </a:p>
        </p:txBody>
      </p:sp>
      <p:sp>
        <p:nvSpPr>
          <p:cNvPr id="10" name="Textfeld 27">
            <a:extLst>
              <a:ext uri="{FF2B5EF4-FFF2-40B4-BE49-F238E27FC236}">
                <a16:creationId xmlns:a16="http://schemas.microsoft.com/office/drawing/2014/main" id="{76A5F007-353C-4D0F-8A8B-C5528A4ADE5A}"/>
              </a:ext>
            </a:extLst>
          </p:cNvPr>
          <p:cNvSpPr txBox="1"/>
          <p:nvPr/>
        </p:nvSpPr>
        <p:spPr>
          <a:xfrm>
            <a:off x="389206" y="6228921"/>
            <a:ext cx="2824480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Source: </a:t>
            </a:r>
            <a:r>
              <a:rPr lang="en-US" sz="1200" dirty="0" err="1">
                <a:latin typeface="+mn-lt"/>
              </a:rPr>
              <a:t>MediaMarktSaturn</a:t>
            </a:r>
            <a:r>
              <a:rPr lang="en-US" sz="1200" dirty="0">
                <a:latin typeface="+mn-lt"/>
              </a:rPr>
              <a:t> BDM 04/2018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A498D-8D21-4840-9888-12E01310E178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11FBD0F3-0643-4CFA-95F8-8F2E96334CC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3940899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3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BF241771-F895-47A5-B1C3-78DC7E3ED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8B7F532-7D1C-42E3-A0C0-4DE1CFE7D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03750765-EA4C-49B2-8795-57A6EBC10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F927BF50-E2FD-445E-8F58-38D72C90D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A2D7DD64-814E-4372-A29F-F5A924143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9667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37C0-7E0F-420F-830F-2AE2B494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Example: BDM of retailer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165C5-11D9-41C5-BC05-D44929CC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7269A-8DB3-4170-A8D6-343FDCE8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7" name="Grafik 23">
            <a:extLst>
              <a:ext uri="{FF2B5EF4-FFF2-40B4-BE49-F238E27FC236}">
                <a16:creationId xmlns:a16="http://schemas.microsoft.com/office/drawing/2014/main" id="{EFB5AD29-ECF8-4181-A483-4A1FB6D6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5" y="938489"/>
            <a:ext cx="9204931" cy="5177773"/>
          </a:xfrm>
          <a:prstGeom prst="rect">
            <a:avLst/>
          </a:prstGeom>
        </p:spPr>
      </p:pic>
      <p:sp>
        <p:nvSpPr>
          <p:cNvPr id="10" name="Textfeld 27">
            <a:extLst>
              <a:ext uri="{FF2B5EF4-FFF2-40B4-BE49-F238E27FC236}">
                <a16:creationId xmlns:a16="http://schemas.microsoft.com/office/drawing/2014/main" id="{76A5F007-353C-4D0F-8A8B-C5528A4ADE5A}"/>
              </a:ext>
            </a:extLst>
          </p:cNvPr>
          <p:cNvSpPr txBox="1"/>
          <p:nvPr/>
        </p:nvSpPr>
        <p:spPr>
          <a:xfrm>
            <a:off x="389206" y="6228921"/>
            <a:ext cx="2824480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Source: </a:t>
            </a:r>
            <a:r>
              <a:rPr lang="en-US" sz="1200" dirty="0" err="1">
                <a:latin typeface="+mn-lt"/>
              </a:rPr>
              <a:t>MediaMarktSaturn</a:t>
            </a:r>
            <a:r>
              <a:rPr lang="en-US" sz="1200" dirty="0">
                <a:latin typeface="+mn-lt"/>
              </a:rPr>
              <a:t> BDM 04/2018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A498D-8D21-4840-9888-12E01310E178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11FBD0F3-0643-4CFA-95F8-8F2E96334CCA}"/>
                </a:ext>
              </a:extLst>
            </p:cNvPr>
            <p:cNvGraphicFramePr/>
            <p:nvPr/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3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BF241771-F895-47A5-B1C3-78DC7E3ED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48B7F532-7D1C-42E3-A0C0-4DE1CFE7D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03750765-EA4C-49B2-8795-57A6EBC10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F927BF50-E2FD-445E-8F58-38D72C90D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A2D7DD64-814E-4372-A29F-F5A924143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26F8F1C-D66F-424B-AB68-3FAC2F4632D6}"/>
              </a:ext>
            </a:extLst>
          </p:cNvPr>
          <p:cNvSpPr/>
          <p:nvPr/>
        </p:nvSpPr>
        <p:spPr bwMode="auto">
          <a:xfrm>
            <a:off x="299215" y="938489"/>
            <a:ext cx="9530585" cy="9665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06D1EE-D79F-4DF8-9E9A-03DCDCAFEEAD}"/>
              </a:ext>
            </a:extLst>
          </p:cNvPr>
          <p:cNvSpPr/>
          <p:nvPr/>
        </p:nvSpPr>
        <p:spPr bwMode="auto">
          <a:xfrm>
            <a:off x="332903" y="2820248"/>
            <a:ext cx="9530585" cy="30992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0961FC-6C15-437B-9C4A-D562FBC08E45}"/>
              </a:ext>
            </a:extLst>
          </p:cNvPr>
          <p:cNvGrpSpPr/>
          <p:nvPr/>
        </p:nvGrpSpPr>
        <p:grpSpPr>
          <a:xfrm>
            <a:off x="1447800" y="1006650"/>
            <a:ext cx="1016328" cy="1178940"/>
            <a:chOff x="1447800" y="1006650"/>
            <a:chExt cx="1016328" cy="1178940"/>
          </a:xfrm>
        </p:grpSpPr>
        <p:grpSp>
          <p:nvGrpSpPr>
            <p:cNvPr id="19" name="Gruppieren 12">
              <a:extLst>
                <a:ext uri="{FF2B5EF4-FFF2-40B4-BE49-F238E27FC236}">
                  <a16:creationId xmlns:a16="http://schemas.microsoft.com/office/drawing/2014/main" id="{3384E721-508B-4C8A-BB7B-3696069718BD}"/>
                </a:ext>
              </a:extLst>
            </p:cNvPr>
            <p:cNvGrpSpPr/>
            <p:nvPr/>
          </p:nvGrpSpPr>
          <p:grpSpPr>
            <a:xfrm>
              <a:off x="1447800" y="1006650"/>
              <a:ext cx="1016328" cy="1178940"/>
              <a:chOff x="2570228" y="2156844"/>
              <a:chExt cx="1604865" cy="1861643"/>
            </a:xfrm>
            <a:solidFill>
              <a:schemeClr val="bg1"/>
            </a:solidFill>
          </p:grpSpPr>
          <p:sp>
            <p:nvSpPr>
              <p:cNvPr id="21" name="Sechseck 14">
                <a:extLst>
                  <a:ext uri="{FF2B5EF4-FFF2-40B4-BE49-F238E27FC236}">
                    <a16:creationId xmlns:a16="http://schemas.microsoft.com/office/drawing/2014/main" id="{797F9B3E-8487-4E62-8655-D5FEBE6BD646}"/>
                  </a:ext>
                </a:extLst>
              </p:cNvPr>
              <p:cNvSpPr/>
              <p:nvPr/>
            </p:nvSpPr>
            <p:spPr bwMode="auto">
              <a:xfrm rot="16200000">
                <a:off x="2441839" y="2285233"/>
                <a:ext cx="1861643" cy="1604865"/>
              </a:xfrm>
              <a:prstGeom prst="hexagon">
                <a:avLst/>
              </a:prstGeom>
              <a:grpFill/>
              <a:ln w="25400" cap="flat" cmpd="sng" algn="ctr">
                <a:solidFill>
                  <a:schemeClr val="accent5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453" tIns="41227" rIns="82453" bIns="4122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425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kern="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20" name="Textfeld 13">
                <a:extLst>
                  <a:ext uri="{FF2B5EF4-FFF2-40B4-BE49-F238E27FC236}">
                    <a16:creationId xmlns:a16="http://schemas.microsoft.com/office/drawing/2014/main" id="{3D755701-3873-4A57-A053-2F3C3DD3E5AE}"/>
                  </a:ext>
                </a:extLst>
              </p:cNvPr>
              <p:cNvSpPr txBox="1"/>
              <p:nvPr/>
            </p:nvSpPr>
            <p:spPr>
              <a:xfrm>
                <a:off x="3049974" y="3065724"/>
                <a:ext cx="645374" cy="29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1200" spc="-70" dirty="0" err="1">
                    <a:solidFill>
                      <a:schemeClr val="accent5"/>
                    </a:solidFill>
                    <a:latin typeface="+mj-lt"/>
                    <a:cs typeface="Segoe UI Semibold" panose="020B0702040204020203" pitchFamily="34" charset="0"/>
                  </a:rPr>
                  <a:t>Inspire</a:t>
                </a:r>
                <a:endParaRPr lang="en-US" sz="1200" spc="-70" dirty="0">
                  <a:solidFill>
                    <a:schemeClr val="accent5"/>
                  </a:solidFill>
                  <a:latin typeface="+mj-lt"/>
                  <a:cs typeface="Segoe UI Semibold" panose="020B0702040204020203" pitchFamily="34" charset="0"/>
                </a:endParaRPr>
              </a:p>
            </p:txBody>
          </p:sp>
        </p:grpSp>
        <p:pic>
          <p:nvPicPr>
            <p:cNvPr id="8194" name="Picture 2" descr="https://d30y9cdsu7xlg0.cloudfront.net/png/539818-200.png">
              <a:extLst>
                <a:ext uri="{FF2B5EF4-FFF2-40B4-BE49-F238E27FC236}">
                  <a16:creationId xmlns:a16="http://schemas.microsoft.com/office/drawing/2014/main" id="{EF04310E-6564-4FC0-9465-1D70EB812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975" y="1163125"/>
              <a:ext cx="419100" cy="4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755D33-7C06-4078-AAF8-D6A052610464}"/>
              </a:ext>
            </a:extLst>
          </p:cNvPr>
          <p:cNvGrpSpPr/>
          <p:nvPr/>
        </p:nvGrpSpPr>
        <p:grpSpPr>
          <a:xfrm>
            <a:off x="5470324" y="1006649"/>
            <a:ext cx="1016328" cy="1178940"/>
            <a:chOff x="5470324" y="1006649"/>
            <a:chExt cx="1016328" cy="1178940"/>
          </a:xfrm>
        </p:grpSpPr>
        <p:grpSp>
          <p:nvGrpSpPr>
            <p:cNvPr id="31" name="Gruppieren 12">
              <a:extLst>
                <a:ext uri="{FF2B5EF4-FFF2-40B4-BE49-F238E27FC236}">
                  <a16:creationId xmlns:a16="http://schemas.microsoft.com/office/drawing/2014/main" id="{7D8016D5-EC52-4BCE-BD19-A79F895C230E}"/>
                </a:ext>
              </a:extLst>
            </p:cNvPr>
            <p:cNvGrpSpPr/>
            <p:nvPr/>
          </p:nvGrpSpPr>
          <p:grpSpPr>
            <a:xfrm>
              <a:off x="5470324" y="1006649"/>
              <a:ext cx="1016328" cy="1178940"/>
              <a:chOff x="2570228" y="2156844"/>
              <a:chExt cx="1604865" cy="1861643"/>
            </a:xfrm>
            <a:solidFill>
              <a:schemeClr val="bg1"/>
            </a:solidFill>
          </p:grpSpPr>
          <p:sp>
            <p:nvSpPr>
              <p:cNvPr id="33" name="Sechseck 14">
                <a:extLst>
                  <a:ext uri="{FF2B5EF4-FFF2-40B4-BE49-F238E27FC236}">
                    <a16:creationId xmlns:a16="http://schemas.microsoft.com/office/drawing/2014/main" id="{8FFC634F-99FC-4083-93E6-278E73AEB015}"/>
                  </a:ext>
                </a:extLst>
              </p:cNvPr>
              <p:cNvSpPr/>
              <p:nvPr/>
            </p:nvSpPr>
            <p:spPr bwMode="auto">
              <a:xfrm rot="16200000">
                <a:off x="2441839" y="2285233"/>
                <a:ext cx="1861643" cy="1604865"/>
              </a:xfrm>
              <a:prstGeom prst="hexagon">
                <a:avLst/>
              </a:prstGeom>
              <a:grpFill/>
              <a:ln w="25400" cap="flat" cmpd="sng" algn="ctr">
                <a:solidFill>
                  <a:schemeClr val="accent5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453" tIns="41227" rIns="82453" bIns="4122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425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kern="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4" name="Textfeld 13">
                <a:extLst>
                  <a:ext uri="{FF2B5EF4-FFF2-40B4-BE49-F238E27FC236}">
                    <a16:creationId xmlns:a16="http://schemas.microsoft.com/office/drawing/2014/main" id="{FBB558A9-BA10-454C-A4C9-C0602B6FDED0}"/>
                  </a:ext>
                </a:extLst>
              </p:cNvPr>
              <p:cNvSpPr txBox="1"/>
              <p:nvPr/>
            </p:nvSpPr>
            <p:spPr>
              <a:xfrm>
                <a:off x="3049974" y="3065724"/>
                <a:ext cx="656612" cy="29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1200" spc="-70" dirty="0">
                    <a:solidFill>
                      <a:schemeClr val="accent5"/>
                    </a:solidFill>
                    <a:latin typeface="+mj-lt"/>
                    <a:cs typeface="Segoe UI Semibold" panose="020B0702040204020203" pitchFamily="34" charset="0"/>
                  </a:rPr>
                  <a:t>Basket</a:t>
                </a:r>
                <a:endParaRPr lang="en-US" sz="1200" spc="-70" dirty="0">
                  <a:solidFill>
                    <a:schemeClr val="accent5"/>
                  </a:solidFill>
                  <a:latin typeface="+mj-lt"/>
                  <a:cs typeface="Segoe UI Semibold" panose="020B0702040204020203" pitchFamily="34" charset="0"/>
                </a:endParaRPr>
              </a:p>
            </p:txBody>
          </p:sp>
        </p:grpSp>
        <p:pic>
          <p:nvPicPr>
            <p:cNvPr id="8196" name="Picture 4" descr="https://d30y9cdsu7xlg0.cloudfront.net/png/844709-200.png">
              <a:extLst>
                <a:ext uri="{FF2B5EF4-FFF2-40B4-BE49-F238E27FC236}">
                  <a16:creationId xmlns:a16="http://schemas.microsoft.com/office/drawing/2014/main" id="{F9CBC679-1A99-4D5A-85E3-DD0F7970B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233" y="1172931"/>
              <a:ext cx="453808" cy="45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37BDE1-2A96-432B-9CA2-9D32748C0252}"/>
              </a:ext>
            </a:extLst>
          </p:cNvPr>
          <p:cNvGrpSpPr/>
          <p:nvPr/>
        </p:nvGrpSpPr>
        <p:grpSpPr>
          <a:xfrm>
            <a:off x="6789719" y="976308"/>
            <a:ext cx="1016328" cy="1178940"/>
            <a:chOff x="6789719" y="976308"/>
            <a:chExt cx="1016328" cy="1178940"/>
          </a:xfrm>
        </p:grpSpPr>
        <p:grpSp>
          <p:nvGrpSpPr>
            <p:cNvPr id="36" name="Gruppieren 12">
              <a:extLst>
                <a:ext uri="{FF2B5EF4-FFF2-40B4-BE49-F238E27FC236}">
                  <a16:creationId xmlns:a16="http://schemas.microsoft.com/office/drawing/2014/main" id="{D2B2CAB3-A0DC-4053-959E-CA7BDB0D84E1}"/>
                </a:ext>
              </a:extLst>
            </p:cNvPr>
            <p:cNvGrpSpPr/>
            <p:nvPr/>
          </p:nvGrpSpPr>
          <p:grpSpPr>
            <a:xfrm>
              <a:off x="6789719" y="976308"/>
              <a:ext cx="1016328" cy="1178940"/>
              <a:chOff x="2570228" y="2156844"/>
              <a:chExt cx="1604865" cy="1861643"/>
            </a:xfrm>
            <a:solidFill>
              <a:schemeClr val="bg1"/>
            </a:solidFill>
          </p:grpSpPr>
          <p:sp>
            <p:nvSpPr>
              <p:cNvPr id="37" name="Sechseck 14">
                <a:extLst>
                  <a:ext uri="{FF2B5EF4-FFF2-40B4-BE49-F238E27FC236}">
                    <a16:creationId xmlns:a16="http://schemas.microsoft.com/office/drawing/2014/main" id="{8ACF39E2-5977-4E34-B1AC-C61D0E8B17F4}"/>
                  </a:ext>
                </a:extLst>
              </p:cNvPr>
              <p:cNvSpPr/>
              <p:nvPr/>
            </p:nvSpPr>
            <p:spPr bwMode="auto">
              <a:xfrm rot="16200000">
                <a:off x="2441839" y="2285233"/>
                <a:ext cx="1861643" cy="1604865"/>
              </a:xfrm>
              <a:prstGeom prst="hexagon">
                <a:avLst/>
              </a:prstGeom>
              <a:grpFill/>
              <a:ln w="25400" cap="flat" cmpd="sng" algn="ctr">
                <a:solidFill>
                  <a:schemeClr val="accent5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453" tIns="41227" rIns="82453" bIns="4122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425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kern="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38" name="Textfeld 13">
                <a:extLst>
                  <a:ext uri="{FF2B5EF4-FFF2-40B4-BE49-F238E27FC236}">
                    <a16:creationId xmlns:a16="http://schemas.microsoft.com/office/drawing/2014/main" id="{AC125E5B-5268-4BAA-B411-A3F7A2EC4566}"/>
                  </a:ext>
                </a:extLst>
              </p:cNvPr>
              <p:cNvSpPr txBox="1"/>
              <p:nvPr/>
            </p:nvSpPr>
            <p:spPr>
              <a:xfrm>
                <a:off x="2836537" y="3087665"/>
                <a:ext cx="1072247" cy="29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1200" spc="-70" dirty="0">
                    <a:solidFill>
                      <a:schemeClr val="accent5"/>
                    </a:solidFill>
                    <a:latin typeface="+mj-lt"/>
                    <a:cs typeface="Segoe UI Semibold" panose="020B0702040204020203" pitchFamily="34" charset="0"/>
                  </a:rPr>
                  <a:t>myAccount</a:t>
                </a:r>
                <a:endParaRPr lang="en-US" sz="1200" spc="-70" dirty="0">
                  <a:solidFill>
                    <a:schemeClr val="accent5"/>
                  </a:solidFill>
                  <a:latin typeface="+mj-lt"/>
                  <a:cs typeface="Segoe UI Semibold" panose="020B0702040204020203" pitchFamily="34" charset="0"/>
                </a:endParaRPr>
              </a:p>
            </p:txBody>
          </p:sp>
        </p:grpSp>
        <p:pic>
          <p:nvPicPr>
            <p:cNvPr id="8198" name="Picture 6" descr="https://d30y9cdsu7xlg0.cloudfront.net/png/1274738-200.png">
              <a:extLst>
                <a:ext uri="{FF2B5EF4-FFF2-40B4-BE49-F238E27FC236}">
                  <a16:creationId xmlns:a16="http://schemas.microsoft.com/office/drawing/2014/main" id="{66A5A0C0-6FAF-4C86-9ACE-870DDE6B5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108" y="1121403"/>
              <a:ext cx="425465" cy="425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E05B86D-EE64-40AC-9540-48FB93C7CA71}"/>
              </a:ext>
            </a:extLst>
          </p:cNvPr>
          <p:cNvGrpSpPr/>
          <p:nvPr/>
        </p:nvGrpSpPr>
        <p:grpSpPr>
          <a:xfrm>
            <a:off x="4106313" y="1006649"/>
            <a:ext cx="1016328" cy="1178940"/>
            <a:chOff x="4106313" y="1006649"/>
            <a:chExt cx="1016328" cy="1178940"/>
          </a:xfrm>
        </p:grpSpPr>
        <p:grpSp>
          <p:nvGrpSpPr>
            <p:cNvPr id="40" name="Gruppieren 12">
              <a:extLst>
                <a:ext uri="{FF2B5EF4-FFF2-40B4-BE49-F238E27FC236}">
                  <a16:creationId xmlns:a16="http://schemas.microsoft.com/office/drawing/2014/main" id="{0E3416A1-EECF-4A2B-B0F7-3668E14C2AB4}"/>
                </a:ext>
              </a:extLst>
            </p:cNvPr>
            <p:cNvGrpSpPr/>
            <p:nvPr/>
          </p:nvGrpSpPr>
          <p:grpSpPr>
            <a:xfrm>
              <a:off x="4106313" y="1006649"/>
              <a:ext cx="1016328" cy="1178940"/>
              <a:chOff x="2570228" y="2156844"/>
              <a:chExt cx="1604865" cy="1861643"/>
            </a:xfrm>
            <a:solidFill>
              <a:schemeClr val="bg1"/>
            </a:solidFill>
          </p:grpSpPr>
          <p:sp>
            <p:nvSpPr>
              <p:cNvPr id="41" name="Sechseck 14">
                <a:extLst>
                  <a:ext uri="{FF2B5EF4-FFF2-40B4-BE49-F238E27FC236}">
                    <a16:creationId xmlns:a16="http://schemas.microsoft.com/office/drawing/2014/main" id="{F831428D-3403-4CEB-920C-736F77AC7578}"/>
                  </a:ext>
                </a:extLst>
              </p:cNvPr>
              <p:cNvSpPr/>
              <p:nvPr/>
            </p:nvSpPr>
            <p:spPr bwMode="auto">
              <a:xfrm rot="16200000">
                <a:off x="2441839" y="2285233"/>
                <a:ext cx="1861643" cy="1604865"/>
              </a:xfrm>
              <a:prstGeom prst="hexagon">
                <a:avLst/>
              </a:prstGeom>
              <a:grpFill/>
              <a:ln w="25400" cap="flat" cmpd="sng" algn="ctr">
                <a:solidFill>
                  <a:schemeClr val="accent5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453" tIns="41227" rIns="82453" bIns="4122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425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kern="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42" name="Textfeld 13">
                <a:extLst>
                  <a:ext uri="{FF2B5EF4-FFF2-40B4-BE49-F238E27FC236}">
                    <a16:creationId xmlns:a16="http://schemas.microsoft.com/office/drawing/2014/main" id="{3F98C6B5-D38E-456E-9B1E-E328AEEAA5DB}"/>
                  </a:ext>
                </a:extLst>
              </p:cNvPr>
              <p:cNvSpPr txBox="1"/>
              <p:nvPr/>
            </p:nvSpPr>
            <p:spPr>
              <a:xfrm>
                <a:off x="3031699" y="3065724"/>
                <a:ext cx="681925" cy="29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1200" spc="-70" dirty="0">
                    <a:solidFill>
                      <a:schemeClr val="accent5"/>
                    </a:solidFill>
                    <a:latin typeface="+mj-lt"/>
                    <a:cs typeface="Segoe UI Semibold" panose="020B0702040204020203" pitchFamily="34" charset="0"/>
                  </a:rPr>
                  <a:t>Search</a:t>
                </a:r>
                <a:endParaRPr lang="en-US" sz="1200" spc="-70" dirty="0">
                  <a:solidFill>
                    <a:schemeClr val="accent5"/>
                  </a:solidFill>
                  <a:latin typeface="+mj-lt"/>
                  <a:cs typeface="Segoe UI Semibold" panose="020B0702040204020203" pitchFamily="34" charset="0"/>
                </a:endParaRPr>
              </a:p>
            </p:txBody>
          </p:sp>
        </p:grpSp>
        <p:pic>
          <p:nvPicPr>
            <p:cNvPr id="8200" name="Picture 8" descr="https://d30y9cdsu7xlg0.cloudfront.net/png/1693061-200.png">
              <a:extLst>
                <a:ext uri="{FF2B5EF4-FFF2-40B4-BE49-F238E27FC236}">
                  <a16:creationId xmlns:a16="http://schemas.microsoft.com/office/drawing/2014/main" id="{F5CC8165-A21E-47EF-900F-9FDBEF4F3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703" y="1270530"/>
              <a:ext cx="282920" cy="28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A16EE7-F382-4764-99E9-3F753F0926E5}"/>
              </a:ext>
            </a:extLst>
          </p:cNvPr>
          <p:cNvGrpSpPr/>
          <p:nvPr/>
        </p:nvGrpSpPr>
        <p:grpSpPr>
          <a:xfrm>
            <a:off x="2742303" y="990203"/>
            <a:ext cx="1016328" cy="1178940"/>
            <a:chOff x="2742303" y="990203"/>
            <a:chExt cx="1016328" cy="1178940"/>
          </a:xfrm>
        </p:grpSpPr>
        <p:grpSp>
          <p:nvGrpSpPr>
            <p:cNvPr id="26" name="Gruppieren 12">
              <a:extLst>
                <a:ext uri="{FF2B5EF4-FFF2-40B4-BE49-F238E27FC236}">
                  <a16:creationId xmlns:a16="http://schemas.microsoft.com/office/drawing/2014/main" id="{B8360CF6-9A5F-4BA9-83F3-1C0605DB91AD}"/>
                </a:ext>
              </a:extLst>
            </p:cNvPr>
            <p:cNvGrpSpPr/>
            <p:nvPr/>
          </p:nvGrpSpPr>
          <p:grpSpPr>
            <a:xfrm>
              <a:off x="2742303" y="990203"/>
              <a:ext cx="1016328" cy="1178940"/>
              <a:chOff x="2570228" y="2156844"/>
              <a:chExt cx="1604865" cy="1861643"/>
            </a:xfrm>
            <a:solidFill>
              <a:schemeClr val="bg1"/>
            </a:solidFill>
          </p:grpSpPr>
          <p:sp>
            <p:nvSpPr>
              <p:cNvPr id="28" name="Sechseck 14">
                <a:extLst>
                  <a:ext uri="{FF2B5EF4-FFF2-40B4-BE49-F238E27FC236}">
                    <a16:creationId xmlns:a16="http://schemas.microsoft.com/office/drawing/2014/main" id="{204B28A5-28CE-4CCE-A9F8-86A659DFAA83}"/>
                  </a:ext>
                </a:extLst>
              </p:cNvPr>
              <p:cNvSpPr/>
              <p:nvPr/>
            </p:nvSpPr>
            <p:spPr bwMode="auto">
              <a:xfrm rot="16200000">
                <a:off x="2441839" y="2285233"/>
                <a:ext cx="1861643" cy="1604865"/>
              </a:xfrm>
              <a:prstGeom prst="hexagon">
                <a:avLst/>
              </a:prstGeom>
              <a:grpFill/>
              <a:ln w="25400" cap="flat" cmpd="sng" algn="ctr">
                <a:solidFill>
                  <a:schemeClr val="accent5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453" tIns="41227" rIns="82453" bIns="41227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425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kern="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29" name="Textfeld 13">
                <a:extLst>
                  <a:ext uri="{FF2B5EF4-FFF2-40B4-BE49-F238E27FC236}">
                    <a16:creationId xmlns:a16="http://schemas.microsoft.com/office/drawing/2014/main" id="{DC71DE30-BCB4-4D75-B078-E39EAEA55CE0}"/>
                  </a:ext>
                </a:extLst>
              </p:cNvPr>
              <p:cNvSpPr txBox="1"/>
              <p:nvPr/>
            </p:nvSpPr>
            <p:spPr>
              <a:xfrm>
                <a:off x="2844161" y="3065724"/>
                <a:ext cx="976059" cy="29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1200" spc="-70" dirty="0">
                    <a:solidFill>
                      <a:schemeClr val="accent5"/>
                    </a:solidFill>
                    <a:latin typeface="+mj-lt"/>
                    <a:cs typeface="Segoe UI Semibold" panose="020B0702040204020203" pitchFamily="34" charset="0"/>
                  </a:rPr>
                  <a:t>Promotion</a:t>
                </a:r>
                <a:endParaRPr lang="en-US" sz="1200" spc="-70" dirty="0">
                  <a:solidFill>
                    <a:schemeClr val="accent5"/>
                  </a:solidFill>
                  <a:latin typeface="+mj-lt"/>
                  <a:cs typeface="Segoe UI Semibold" panose="020B0702040204020203" pitchFamily="34" charset="0"/>
                </a:endParaRPr>
              </a:p>
            </p:txBody>
          </p:sp>
        </p:grpSp>
        <p:pic>
          <p:nvPicPr>
            <p:cNvPr id="8202" name="Picture 10" descr="https://d30y9cdsu7xlg0.cloudfront.net/png/1663099-200.png">
              <a:extLst>
                <a:ext uri="{FF2B5EF4-FFF2-40B4-BE49-F238E27FC236}">
                  <a16:creationId xmlns:a16="http://schemas.microsoft.com/office/drawing/2014/main" id="{4DFE7F52-8AF7-43C9-9BFB-AEBF0E4D4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971" y="1208951"/>
              <a:ext cx="318992" cy="31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7593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92CC-B3ED-4860-AB3B-43F5BE9F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Driving forces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0857-86E9-4071-B300-D17C255A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E2A20-80BD-4E54-937D-C566CDDA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Rechteck 36">
            <a:extLst>
              <a:ext uri="{FF2B5EF4-FFF2-40B4-BE49-F238E27FC236}">
                <a16:creationId xmlns:a16="http://schemas.microsoft.com/office/drawing/2014/main" id="{6B22E4CA-6AB1-4122-8C41-60650C599F32}"/>
              </a:ext>
            </a:extLst>
          </p:cNvPr>
          <p:cNvSpPr/>
          <p:nvPr/>
        </p:nvSpPr>
        <p:spPr bwMode="auto">
          <a:xfrm>
            <a:off x="0" y="1156439"/>
            <a:ext cx="12192000" cy="1899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Microservices/Products change the application landscape</a:t>
            </a:r>
            <a:endParaRPr lang="en-U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hteck 36">
            <a:extLst>
              <a:ext uri="{FF2B5EF4-FFF2-40B4-BE49-F238E27FC236}">
                <a16:creationId xmlns:a16="http://schemas.microsoft.com/office/drawing/2014/main" id="{F346A337-2992-4CE0-9B1E-DD115F793B90}"/>
              </a:ext>
            </a:extLst>
          </p:cNvPr>
          <p:cNvSpPr/>
          <p:nvPr/>
        </p:nvSpPr>
        <p:spPr bwMode="auto">
          <a:xfrm>
            <a:off x="0" y="4572000"/>
            <a:ext cx="12192000" cy="183470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Emergent architecures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4" name="Picture 2" descr="https://d30y9cdsu7xlg0.cloudfront.net/png/124069-200.png">
            <a:extLst>
              <a:ext uri="{FF2B5EF4-FFF2-40B4-BE49-F238E27FC236}">
                <a16:creationId xmlns:a16="http://schemas.microsoft.com/office/drawing/2014/main" id="{328756CF-67D4-4C0B-8188-06866F52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58" y="1758361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5F0735-62C2-4FB2-9E72-F55C2F844F5E}"/>
              </a:ext>
            </a:extLst>
          </p:cNvPr>
          <p:cNvSpPr txBox="1"/>
          <p:nvPr/>
        </p:nvSpPr>
        <p:spPr>
          <a:xfrm>
            <a:off x="1722281" y="2563446"/>
            <a:ext cx="231345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latin typeface="+mj-lt"/>
              </a:rPr>
              <a:t>High frequency of changes</a:t>
            </a:r>
            <a:endParaRPr lang="en-US" sz="1400" dirty="0">
              <a:latin typeface="+mj-lt"/>
            </a:endParaRPr>
          </a:p>
        </p:txBody>
      </p:sp>
      <p:pic>
        <p:nvPicPr>
          <p:cNvPr id="3076" name="Picture 4" descr="https://d30y9cdsu7xlg0.cloudfront.net/png/1066029-200.png">
            <a:extLst>
              <a:ext uri="{FF2B5EF4-FFF2-40B4-BE49-F238E27FC236}">
                <a16:creationId xmlns:a16="http://schemas.microsoft.com/office/drawing/2014/main" id="{3BE6F85F-DDAE-40FC-829B-C377DF65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62" y="4978234"/>
            <a:ext cx="883921" cy="8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77D49-45B2-4CDB-8E5F-F18C5981D004}"/>
              </a:ext>
            </a:extLst>
          </p:cNvPr>
          <p:cNvSpPr txBox="1"/>
          <p:nvPr/>
        </p:nvSpPr>
        <p:spPr>
          <a:xfrm>
            <a:off x="2121913" y="5903910"/>
            <a:ext cx="104067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+mj-lt"/>
              </a:rPr>
              <a:t>Bottom-Up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82" name="Picture 10" descr="https://d30y9cdsu7xlg0.cloudfront.net/png/997676-200.png">
            <a:extLst>
              <a:ext uri="{FF2B5EF4-FFF2-40B4-BE49-F238E27FC236}">
                <a16:creationId xmlns:a16="http://schemas.microsoft.com/office/drawing/2014/main" id="{680B8008-F25B-4CFE-B22D-92E14010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16" y="1758361"/>
            <a:ext cx="723899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509BEB-C9BD-4E24-815D-9842DE2659E1}"/>
              </a:ext>
            </a:extLst>
          </p:cNvPr>
          <p:cNvSpPr txBox="1"/>
          <p:nvPr/>
        </p:nvSpPr>
        <p:spPr>
          <a:xfrm>
            <a:off x="5271261" y="2563445"/>
            <a:ext cx="189507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latin typeface="+mj-lt"/>
              </a:rPr>
              <a:t>Increasing granularity</a:t>
            </a:r>
            <a:endParaRPr lang="en-US" sz="1400" dirty="0">
              <a:latin typeface="+mj-lt"/>
            </a:endParaRPr>
          </a:p>
        </p:txBody>
      </p:sp>
      <p:pic>
        <p:nvPicPr>
          <p:cNvPr id="3084" name="Picture 12" descr="https://d30y9cdsu7xlg0.cloudfront.net/png/660520-200.png">
            <a:extLst>
              <a:ext uri="{FF2B5EF4-FFF2-40B4-BE49-F238E27FC236}">
                <a16:creationId xmlns:a16="http://schemas.microsoft.com/office/drawing/2014/main" id="{4DC2301E-8A0C-45BB-AEBB-C00391F9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91" y="1467914"/>
            <a:ext cx="1162933" cy="11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BF9F6C-ACF6-40DC-8B97-61B42CE391BF}"/>
              </a:ext>
            </a:extLst>
          </p:cNvPr>
          <p:cNvSpPr txBox="1"/>
          <p:nvPr/>
        </p:nvSpPr>
        <p:spPr>
          <a:xfrm>
            <a:off x="8629131" y="2563444"/>
            <a:ext cx="141833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latin typeface="+mj-lt"/>
              </a:rPr>
              <a:t>Team decisions</a:t>
            </a:r>
            <a:endParaRPr lang="en-US" sz="1400" dirty="0">
              <a:latin typeface="+mj-lt"/>
            </a:endParaRPr>
          </a:p>
        </p:txBody>
      </p:sp>
      <p:pic>
        <p:nvPicPr>
          <p:cNvPr id="3086" name="Picture 14" descr="https://d30y9cdsu7xlg0.cloudfront.net/png/1612790-200.png">
            <a:extLst>
              <a:ext uri="{FF2B5EF4-FFF2-40B4-BE49-F238E27FC236}">
                <a16:creationId xmlns:a16="http://schemas.microsoft.com/office/drawing/2014/main" id="{06EE5889-FA74-4317-B379-811E633F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09" y="4944913"/>
            <a:ext cx="883922" cy="8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9E7E10-900F-4321-B026-5208CABB4AAB}"/>
              </a:ext>
            </a:extLst>
          </p:cNvPr>
          <p:cNvSpPr txBox="1"/>
          <p:nvPr/>
        </p:nvSpPr>
        <p:spPr>
          <a:xfrm>
            <a:off x="5023591" y="5903909"/>
            <a:ext cx="213391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+mj-lt"/>
              </a:rPr>
              <a:t>Documentation outdated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D2B72-A466-49FB-B704-D60F6212F860}"/>
              </a:ext>
            </a:extLst>
          </p:cNvPr>
          <p:cNvSpPr txBox="1"/>
          <p:nvPr/>
        </p:nvSpPr>
        <p:spPr>
          <a:xfrm>
            <a:off x="8458158" y="5903129"/>
            <a:ext cx="19960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+mj-lt"/>
              </a:rPr>
              <a:t>Consolidation potential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C665B9-1CE2-4FD2-B803-BF5290CAAB7C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27" name="Diagram 26">
              <a:extLst>
                <a:ext uri="{FF2B5EF4-FFF2-40B4-BE49-F238E27FC236}">
                  <a16:creationId xmlns:a16="http://schemas.microsoft.com/office/drawing/2014/main" id="{617ACE4A-4D54-496B-BD65-0B53495013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8841175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28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CE2BB5A6-9279-48AE-9DBA-70205DB1E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AAF1E27F-E08F-44AC-B8E6-D8585B0FF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1C5CEE10-A8C6-405F-82D4-2AECE034E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7DCE8D83-D39A-4A84-86B2-D1BDADCCD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01063EF-1D06-4132-8F47-B64DD26F0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E129E5A-5914-4BEB-9E48-1EBC92EC98BA}"/>
              </a:ext>
            </a:extLst>
          </p:cNvPr>
          <p:cNvSpPr/>
          <p:nvPr/>
        </p:nvSpPr>
        <p:spPr bwMode="auto">
          <a:xfrm>
            <a:off x="5793228" y="3202090"/>
            <a:ext cx="611130" cy="123379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088" name="Picture 16" descr="https://d30y9cdsu7xlg0.cloudfront.net/png/1086918-200.png">
            <a:extLst>
              <a:ext uri="{FF2B5EF4-FFF2-40B4-BE49-F238E27FC236}">
                <a16:creationId xmlns:a16="http://schemas.microsoft.com/office/drawing/2014/main" id="{512DD35E-5042-4BB1-8D12-8A24DBD2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478" y="5047391"/>
            <a:ext cx="883923" cy="8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3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3" grpId="0"/>
      <p:bldP spid="20" grpId="0"/>
      <p:bldP spid="22" grpId="0"/>
      <p:bldP spid="24" grpId="0"/>
      <p:bldP spid="2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F103-B684-432F-B6C5-E11BD35E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EAM lifecycle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74E94-0D00-48E7-895F-9A08EEED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1627A-B1E4-4743-B3BF-750D80B4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A2F46A-95A1-4989-9E0E-0026F4489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03" y="990600"/>
            <a:ext cx="7920881" cy="4724400"/>
          </a:xfrm>
          <a:prstGeom prst="rect">
            <a:avLst/>
          </a:prstGeom>
        </p:spPr>
      </p:pic>
      <p:sp>
        <p:nvSpPr>
          <p:cNvPr id="8" name="Rechteck 8">
            <a:extLst>
              <a:ext uri="{FF2B5EF4-FFF2-40B4-BE49-F238E27FC236}">
                <a16:creationId xmlns:a16="http://schemas.microsoft.com/office/drawing/2014/main" id="{615E60F5-5476-4018-AAAC-6925A5074796}"/>
              </a:ext>
            </a:extLst>
          </p:cNvPr>
          <p:cNvSpPr/>
          <p:nvPr/>
        </p:nvSpPr>
        <p:spPr>
          <a:xfrm>
            <a:off x="4343400" y="3505199"/>
            <a:ext cx="685800" cy="685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6A4DBFB2-7F5C-4FF2-9767-8CDA7EBEE81B}"/>
              </a:ext>
            </a:extLst>
          </p:cNvPr>
          <p:cNvSpPr txBox="1"/>
          <p:nvPr/>
        </p:nvSpPr>
        <p:spPr>
          <a:xfrm>
            <a:off x="332101" y="5960146"/>
            <a:ext cx="2824480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Source: IT Strategy WS 17/18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85FA4D-FC54-417E-8C0C-213689E81DB1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ACB13EE0-7030-47B7-B08A-39B6030984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8841175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2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8FEE79C6-7AB1-421A-B7BB-85E99F6C4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E1C19583-AAD6-4223-82CB-AE2ED9490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4B5D6AC8-0F06-43DE-B9F9-E7873690E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AB4FAFB6-0781-4467-925F-8F7A22168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34F5DD07-A4D6-4991-87E1-547600F32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0871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37C0-7E0F-420F-830F-2AE2B494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DevOps: Continuous Monitoring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165C5-11D9-41C5-BC05-D44929CC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7269A-8DB3-4170-A8D6-343FDCE8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0" name="Textfeld 27">
            <a:extLst>
              <a:ext uri="{FF2B5EF4-FFF2-40B4-BE49-F238E27FC236}">
                <a16:creationId xmlns:a16="http://schemas.microsoft.com/office/drawing/2014/main" id="{76A5F007-353C-4D0F-8A8B-C5528A4ADE5A}"/>
              </a:ext>
            </a:extLst>
          </p:cNvPr>
          <p:cNvSpPr txBox="1"/>
          <p:nvPr/>
        </p:nvSpPr>
        <p:spPr>
          <a:xfrm>
            <a:off x="389206" y="6228921"/>
            <a:ext cx="3573194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Source: Open Web Technology (openwt.com)</a:t>
            </a:r>
          </a:p>
        </p:txBody>
      </p:sp>
      <p:pic>
        <p:nvPicPr>
          <p:cNvPr id="4098" name="Picture 2" descr="Bildergebnis fÃ¼r devops lifecycle">
            <a:extLst>
              <a:ext uri="{FF2B5EF4-FFF2-40B4-BE49-F238E27FC236}">
                <a16:creationId xmlns:a16="http://schemas.microsoft.com/office/drawing/2014/main" id="{6E75CEBE-6755-449A-B8B7-8AABCC95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1" y="1828800"/>
            <a:ext cx="6324600" cy="34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8">
            <a:extLst>
              <a:ext uri="{FF2B5EF4-FFF2-40B4-BE49-F238E27FC236}">
                <a16:creationId xmlns:a16="http://schemas.microsoft.com/office/drawing/2014/main" id="{93EB2F32-5727-4F73-99BF-A501FC238E1E}"/>
              </a:ext>
            </a:extLst>
          </p:cNvPr>
          <p:cNvSpPr/>
          <p:nvPr/>
        </p:nvSpPr>
        <p:spPr>
          <a:xfrm>
            <a:off x="4267200" y="4343400"/>
            <a:ext cx="1143000" cy="68580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8D8E127-F384-46EA-A809-BC5C9DBFA356}"/>
              </a:ext>
            </a:extLst>
          </p:cNvPr>
          <p:cNvSpPr/>
          <p:nvPr/>
        </p:nvSpPr>
        <p:spPr bwMode="auto">
          <a:xfrm rot="5400000">
            <a:off x="8549440" y="2438400"/>
            <a:ext cx="2514600" cy="3429000"/>
          </a:xfrm>
          <a:prstGeom prst="wedgeRectCallout">
            <a:avLst>
              <a:gd name="adj1" fmla="val 30802"/>
              <a:gd name="adj2" fmla="val 127483"/>
            </a:avLst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FE768-DC48-4C5F-8460-D1E573789D46}"/>
              </a:ext>
            </a:extLst>
          </p:cNvPr>
          <p:cNvSpPr txBox="1"/>
          <p:nvPr/>
        </p:nvSpPr>
        <p:spPr>
          <a:xfrm>
            <a:off x="8296550" y="3034551"/>
            <a:ext cx="30203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Arial" pitchFamily="34" charset="0"/>
              </a:rPr>
              <a:t>APM</a:t>
            </a:r>
            <a:br>
              <a:rPr lang="de-DE" sz="14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Arial" pitchFamily="34" charset="0"/>
              </a:rPr>
              <a:t>Application Performance Monitoring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4" name="Picture 10" descr="https://d30y9cdsu7xlg0.cloudfront.net/png/997676-200.png">
            <a:extLst>
              <a:ext uri="{FF2B5EF4-FFF2-40B4-BE49-F238E27FC236}">
                <a16:creationId xmlns:a16="http://schemas.microsoft.com/office/drawing/2014/main" id="{4ED9DEDE-7BB6-42CC-B865-E32FC2D4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19" y="3996346"/>
            <a:ext cx="723899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060002-7FC1-4205-9870-964D90A4FD17}"/>
              </a:ext>
            </a:extLst>
          </p:cNvPr>
          <p:cNvSpPr txBox="1"/>
          <p:nvPr/>
        </p:nvSpPr>
        <p:spPr>
          <a:xfrm>
            <a:off x="8231477" y="4836007"/>
            <a:ext cx="158889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+mj-lt"/>
              </a:rPr>
              <a:t>Service discovery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00" name="Picture 4" descr="https://d30y9cdsu7xlg0.cloudfront.net/png/1605854-200.png">
            <a:extLst>
              <a:ext uri="{FF2B5EF4-FFF2-40B4-BE49-F238E27FC236}">
                <a16:creationId xmlns:a16="http://schemas.microsoft.com/office/drawing/2014/main" id="{3A0E622E-81C1-420C-8266-B07347770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48" y="4024019"/>
            <a:ext cx="728155" cy="7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1DF2B4-E749-405A-8C89-06076C3A4B61}"/>
              </a:ext>
            </a:extLst>
          </p:cNvPr>
          <p:cNvSpPr txBox="1"/>
          <p:nvPr/>
        </p:nvSpPr>
        <p:spPr>
          <a:xfrm>
            <a:off x="9959612" y="4836006"/>
            <a:ext cx="13292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+mj-lt"/>
              </a:rPr>
              <a:t>Dependencies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33FECA-BC4D-4195-9C86-97B3DCF0BCAB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26200EDA-6266-4AE9-885F-70DAEF7B56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8841175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21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61244365-F88A-4EFE-B185-FC43EA5DC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62B1402E-966B-45FE-849C-0D5D5BB18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057E560A-145D-4713-ACB3-851491806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56B219F4-7379-4822-9E78-9D526D244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B89C5A1F-54EA-454A-AB8A-BB56DA55B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034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92CC-B3ED-4860-AB3B-43F5BE9F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Service Discovery/Dependencies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0857-86E9-4071-B300-D17C255A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E2A20-80BD-4E54-937D-C566CDDA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6DF57C04-7829-4120-95EE-4D43667C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90075"/>
            <a:ext cx="6963398" cy="387785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hteck 2">
            <a:extLst>
              <a:ext uri="{FF2B5EF4-FFF2-40B4-BE49-F238E27FC236}">
                <a16:creationId xmlns:a16="http://schemas.microsoft.com/office/drawing/2014/main" id="{9C4BB55A-7C78-4DEE-A973-3EAB051949BA}"/>
              </a:ext>
            </a:extLst>
          </p:cNvPr>
          <p:cNvSpPr/>
          <p:nvPr/>
        </p:nvSpPr>
        <p:spPr>
          <a:xfrm>
            <a:off x="3049236" y="1911088"/>
            <a:ext cx="1176041" cy="955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85311B61-B832-4717-AD5F-568379C50769}"/>
              </a:ext>
            </a:extLst>
          </p:cNvPr>
          <p:cNvSpPr/>
          <p:nvPr/>
        </p:nvSpPr>
        <p:spPr>
          <a:xfrm>
            <a:off x="4285609" y="2601968"/>
            <a:ext cx="2103749" cy="21539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56D899DA-94EE-4316-A89A-604F834DB6A4}"/>
              </a:ext>
            </a:extLst>
          </p:cNvPr>
          <p:cNvSpPr txBox="1"/>
          <p:nvPr/>
        </p:nvSpPr>
        <p:spPr>
          <a:xfrm>
            <a:off x="521368" y="5904634"/>
            <a:ext cx="4355432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+mn-lt"/>
              </a:rPr>
              <a:t>Source: </a:t>
            </a:r>
            <a:r>
              <a:rPr lang="en-US" sz="1200" dirty="0" err="1">
                <a:latin typeface="+mn-lt"/>
              </a:rPr>
              <a:t>MediaMarktSaturn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dynatrace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Smartscape</a:t>
            </a:r>
            <a:endParaRPr lang="en-US" sz="1200" dirty="0">
              <a:latin typeface="+mn-lt"/>
            </a:endParaRPr>
          </a:p>
        </p:txBody>
      </p:sp>
      <p:pic>
        <p:nvPicPr>
          <p:cNvPr id="11" name="Grafik 23">
            <a:extLst>
              <a:ext uri="{FF2B5EF4-FFF2-40B4-BE49-F238E27FC236}">
                <a16:creationId xmlns:a16="http://schemas.microsoft.com/office/drawing/2014/main" id="{4BA80222-F444-47EC-A89B-84BCF8817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" t="18148" r="1759" b="8269"/>
          <a:stretch/>
        </p:blipFill>
        <p:spPr>
          <a:xfrm>
            <a:off x="6741113" y="1180984"/>
            <a:ext cx="4997097" cy="2153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8AB0B5D-AE00-48AF-8F22-E37EE7B838E1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100C65B1-7BB3-478C-B576-1650D27D4CC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8841175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4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C308A9FB-CA9F-4ED9-8904-2EF54527F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E661A5AF-83E0-4E6C-9F4A-A76410EDF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9F636BA8-78D3-41CE-BB6B-4EC551DE3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151FEFBD-FAE4-4BB5-ADFB-09F57FB49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64915C7F-6D11-42E3-85B2-BBB23EB6E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428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92CC-B3ED-4860-AB3B-43F5BE9F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topic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0857-86E9-4071-B300-D17C255A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E2A20-80BD-4E54-937D-C566CDDA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0" name="Rechteck 36">
            <a:extLst>
              <a:ext uri="{FF2B5EF4-FFF2-40B4-BE49-F238E27FC236}">
                <a16:creationId xmlns:a16="http://schemas.microsoft.com/office/drawing/2014/main" id="{C9C43E43-FA8C-4869-B828-94F5CFEBB0C9}"/>
              </a:ext>
            </a:extLst>
          </p:cNvPr>
          <p:cNvSpPr/>
          <p:nvPr/>
        </p:nvSpPr>
        <p:spPr bwMode="auto">
          <a:xfrm>
            <a:off x="0" y="1524000"/>
            <a:ext cx="6094470" cy="4419600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Runtime architecture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hteck 36">
            <a:extLst>
              <a:ext uri="{FF2B5EF4-FFF2-40B4-BE49-F238E27FC236}">
                <a16:creationId xmlns:a16="http://schemas.microsoft.com/office/drawing/2014/main" id="{37E8D8CE-6829-461B-B263-F95ACBF6BEE1}"/>
              </a:ext>
            </a:extLst>
          </p:cNvPr>
          <p:cNvSpPr/>
          <p:nvPr/>
        </p:nvSpPr>
        <p:spPr bwMode="auto">
          <a:xfrm>
            <a:off x="6094470" y="1524000"/>
            <a:ext cx="6094470" cy="441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Architecture documentation</a:t>
            </a:r>
            <a:endParaRPr lang="en-US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E2969-C746-4BD6-A4EF-1EDA17320437}"/>
              </a:ext>
            </a:extLst>
          </p:cNvPr>
          <p:cNvSpPr txBox="1"/>
          <p:nvPr/>
        </p:nvSpPr>
        <p:spPr>
          <a:xfrm>
            <a:off x="2133600" y="4419600"/>
            <a:ext cx="138050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</a:rPr>
              <a:t>Stakeholders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50" name="Picture 2" descr="https://d30y9cdsu7xlg0.cloudfront.net/png/1508314-200.png">
            <a:extLst>
              <a:ext uri="{FF2B5EF4-FFF2-40B4-BE49-F238E27FC236}">
                <a16:creationId xmlns:a16="http://schemas.microsoft.com/office/drawing/2014/main" id="{E05CD040-AC26-4413-86B1-BA3BCABE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50" y="48056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30y9cdsu7xlg0.cloudfront.net/png/1326983-200.png">
            <a:extLst>
              <a:ext uri="{FF2B5EF4-FFF2-40B4-BE49-F238E27FC236}">
                <a16:creationId xmlns:a16="http://schemas.microsoft.com/office/drawing/2014/main" id="{3D453622-3CDC-49F8-BAD9-4E41A939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79" y="48056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653904-D1C7-4DB5-83BB-C25C90574E94}"/>
              </a:ext>
            </a:extLst>
          </p:cNvPr>
          <p:cNvSpPr/>
          <p:nvPr/>
        </p:nvSpPr>
        <p:spPr>
          <a:xfrm>
            <a:off x="1461308" y="5521576"/>
            <a:ext cx="1564395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evelopers</a:t>
            </a:r>
            <a:endParaRPr lang="en-US" sz="1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3908B3-4506-4061-9B95-B464DB348516}"/>
              </a:ext>
            </a:extLst>
          </p:cNvPr>
          <p:cNvSpPr/>
          <p:nvPr/>
        </p:nvSpPr>
        <p:spPr>
          <a:xfrm>
            <a:off x="2808640" y="5521576"/>
            <a:ext cx="1476522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Operations</a:t>
            </a:r>
            <a:endParaRPr lang="en-US" sz="16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d30y9cdsu7xlg0.cloudfront.net/png/831861-200.png">
            <a:extLst>
              <a:ext uri="{FF2B5EF4-FFF2-40B4-BE49-F238E27FC236}">
                <a16:creationId xmlns:a16="http://schemas.microsoft.com/office/drawing/2014/main" id="{CF73B79F-D753-4ED2-B2CB-50B49275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96" y="2964077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21A47F-652C-4CD3-8D3E-D6E71CD532D8}"/>
              </a:ext>
            </a:extLst>
          </p:cNvPr>
          <p:cNvSpPr txBox="1"/>
          <p:nvPr/>
        </p:nvSpPr>
        <p:spPr>
          <a:xfrm>
            <a:off x="2823853" y="3071025"/>
            <a:ext cx="105746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</a:rPr>
              <a:t>APM Tool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Rechteck 36">
            <a:extLst>
              <a:ext uri="{FF2B5EF4-FFF2-40B4-BE49-F238E27FC236}">
                <a16:creationId xmlns:a16="http://schemas.microsoft.com/office/drawing/2014/main" id="{778C04A7-88FD-4C8D-83AE-7BCBCA712705}"/>
              </a:ext>
            </a:extLst>
          </p:cNvPr>
          <p:cNvSpPr/>
          <p:nvPr/>
        </p:nvSpPr>
        <p:spPr bwMode="auto">
          <a:xfrm>
            <a:off x="4248345" y="2244173"/>
            <a:ext cx="3688421" cy="2674777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Synthesis of both</a:t>
            </a: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719575-6A4D-4BCA-A6AC-A9E2148D1EFD}"/>
              </a:ext>
            </a:extLst>
          </p:cNvPr>
          <p:cNvSpPr txBox="1"/>
          <p:nvPr/>
        </p:nvSpPr>
        <p:spPr>
          <a:xfrm>
            <a:off x="9073711" y="4418519"/>
            <a:ext cx="138050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Stakeholders</a:t>
            </a: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54" name="Picture 6" descr="https://d30y9cdsu7xlg0.cloudfront.net/png/192942-200.png">
            <a:extLst>
              <a:ext uri="{FF2B5EF4-FFF2-40B4-BE49-F238E27FC236}">
                <a16:creationId xmlns:a16="http://schemas.microsoft.com/office/drawing/2014/main" id="{983DAB7C-1CB5-494E-A7DE-7E39F2ED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85" y="4805600"/>
            <a:ext cx="880309" cy="8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2F16CB-F72A-4E01-A47E-468BBD98609C}"/>
              </a:ext>
            </a:extLst>
          </p:cNvPr>
          <p:cNvSpPr/>
          <p:nvPr/>
        </p:nvSpPr>
        <p:spPr>
          <a:xfrm>
            <a:off x="8005932" y="5528417"/>
            <a:ext cx="1824782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Management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d30y9cdsu7xlg0.cloudfront.net/png/215123-200.png">
            <a:extLst>
              <a:ext uri="{FF2B5EF4-FFF2-40B4-BE49-F238E27FC236}">
                <a16:creationId xmlns:a16="http://schemas.microsoft.com/office/drawing/2014/main" id="{4B8A4613-98DC-4C39-8CA1-4C933A91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143" y="4918950"/>
            <a:ext cx="697210" cy="6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712212A-F05E-4B09-BEA7-D5B3305E99C1}"/>
              </a:ext>
            </a:extLst>
          </p:cNvPr>
          <p:cNvSpPr/>
          <p:nvPr/>
        </p:nvSpPr>
        <p:spPr>
          <a:xfrm>
            <a:off x="9715500" y="5517594"/>
            <a:ext cx="2142067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Enterprise architects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6" descr="https://d30y9cdsu7xlg0.cloudfront.net/png/1383273-200.png">
            <a:extLst>
              <a:ext uri="{FF2B5EF4-FFF2-40B4-BE49-F238E27FC236}">
                <a16:creationId xmlns:a16="http://schemas.microsoft.com/office/drawing/2014/main" id="{0B1A15F1-0577-4ED6-BFDF-88E98E09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28" y="2976773"/>
            <a:ext cx="604788" cy="6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1BA63F-8FCB-4516-BCA6-CEA846AC4AC6}"/>
              </a:ext>
            </a:extLst>
          </p:cNvPr>
          <p:cNvSpPr txBox="1"/>
          <p:nvPr/>
        </p:nvSpPr>
        <p:spPr>
          <a:xfrm>
            <a:off x="9643279" y="3176832"/>
            <a:ext cx="105746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Arial" pitchFamily="34" charset="0"/>
              </a:rPr>
              <a:t>EAM Tool</a:t>
            </a: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58" name="Picture 10" descr="https://d30y9cdsu7xlg0.cloudfront.net/png/1688609-200.png">
            <a:extLst>
              <a:ext uri="{FF2B5EF4-FFF2-40B4-BE49-F238E27FC236}">
                <a16:creationId xmlns:a16="http://schemas.microsoft.com/office/drawing/2014/main" id="{70C1E6F7-3A3D-4DF0-925C-355E05B7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86" y="2690979"/>
            <a:ext cx="824407" cy="8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30y9cdsu7xlg0.cloudfront.net/png/831861-200.png">
            <a:extLst>
              <a:ext uri="{FF2B5EF4-FFF2-40B4-BE49-F238E27FC236}">
                <a16:creationId xmlns:a16="http://schemas.microsoft.com/office/drawing/2014/main" id="{828CC5EA-C3E5-480E-B5F5-D72B7575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03" y="2900607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d30y9cdsu7xlg0.cloudfront.net/png/1383273-200.png">
            <a:extLst>
              <a:ext uri="{FF2B5EF4-FFF2-40B4-BE49-F238E27FC236}">
                <a16:creationId xmlns:a16="http://schemas.microsoft.com/office/drawing/2014/main" id="{972B5321-733D-428A-A2BA-B64BC22A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72" y="2768631"/>
            <a:ext cx="604788" cy="60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105B0B8-26A6-413A-8D66-76F0F3E4B61D}"/>
              </a:ext>
            </a:extLst>
          </p:cNvPr>
          <p:cNvSpPr txBox="1"/>
          <p:nvPr/>
        </p:nvSpPr>
        <p:spPr>
          <a:xfrm>
            <a:off x="5402302" y="3596518"/>
            <a:ext cx="138050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</a:rPr>
              <a:t>Stakeholders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2" name="Picture 4" descr="https://d30y9cdsu7xlg0.cloudfront.net/png/1326983-200.png">
            <a:extLst>
              <a:ext uri="{FF2B5EF4-FFF2-40B4-BE49-F238E27FC236}">
                <a16:creationId xmlns:a16="http://schemas.microsoft.com/office/drawing/2014/main" id="{9BEA4C0C-0099-4BB8-8182-154ADCC6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74" y="4154600"/>
            <a:ext cx="541013" cy="5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d30y9cdsu7xlg0.cloudfront.net/png/1508314-200.png">
            <a:extLst>
              <a:ext uri="{FF2B5EF4-FFF2-40B4-BE49-F238E27FC236}">
                <a16:creationId xmlns:a16="http://schemas.microsoft.com/office/drawing/2014/main" id="{6BB57B49-3195-4A79-87FB-5031AC1A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73" y="4146074"/>
            <a:ext cx="544890" cy="5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d30y9cdsu7xlg0.cloudfront.net/png/192942-200.png">
            <a:extLst>
              <a:ext uri="{FF2B5EF4-FFF2-40B4-BE49-F238E27FC236}">
                <a16:creationId xmlns:a16="http://schemas.microsoft.com/office/drawing/2014/main" id="{B9FB5A5D-4750-45C7-82E0-D37DD25E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06" y="4114380"/>
            <a:ext cx="692916" cy="6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d30y9cdsu7xlg0.cloudfront.net/png/215123-200.png">
            <a:extLst>
              <a:ext uri="{FF2B5EF4-FFF2-40B4-BE49-F238E27FC236}">
                <a16:creationId xmlns:a16="http://schemas.microsoft.com/office/drawing/2014/main" id="{3E21F1B3-55C0-4EA2-ADD5-8B63BFA2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10" y="4059863"/>
            <a:ext cx="697210" cy="69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BDC5FCA-A77D-4CE9-BDF6-0FE872A6C909}"/>
              </a:ext>
            </a:extLst>
          </p:cNvPr>
          <p:cNvGrpSpPr/>
          <p:nvPr/>
        </p:nvGrpSpPr>
        <p:grpSpPr>
          <a:xfrm>
            <a:off x="4025033" y="5442762"/>
            <a:ext cx="4138874" cy="2360786"/>
            <a:chOff x="3023926" y="4724400"/>
            <a:chExt cx="4138874" cy="2360786"/>
          </a:xfrm>
        </p:grpSpPr>
        <p:graphicFrame>
          <p:nvGraphicFramePr>
            <p:cNvPr id="40" name="Diagram 39">
              <a:extLst>
                <a:ext uri="{FF2B5EF4-FFF2-40B4-BE49-F238E27FC236}">
                  <a16:creationId xmlns:a16="http://schemas.microsoft.com/office/drawing/2014/main" id="{6F1D8E4C-A796-40F5-9948-C5A1910B41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73012282"/>
                </p:ext>
              </p:extLst>
            </p:nvPr>
          </p:nvGraphicFramePr>
          <p:xfrm>
            <a:off x="3023926" y="4724400"/>
            <a:ext cx="4138874" cy="2360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pic>
          <p:nvPicPr>
            <p:cNvPr id="41" name="Picture 2" descr="https://d30y9cdsu7xlg0.cloudfront.net/png/1505789-200.png">
              <a:extLst>
                <a:ext uri="{FF2B5EF4-FFF2-40B4-BE49-F238E27FC236}">
                  <a16:creationId xmlns:a16="http://schemas.microsoft.com/office/drawing/2014/main" id="{D96C8782-5A50-4B5C-8ABF-9FB0E3C31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745761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https://d30y9cdsu7xlg0.cloudfront.net/png/1383273-200.png">
              <a:extLst>
                <a:ext uri="{FF2B5EF4-FFF2-40B4-BE49-F238E27FC236}">
                  <a16:creationId xmlns:a16="http://schemas.microsoft.com/office/drawing/2014/main" id="{D2046203-AE2A-4590-8EA9-CC883E927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330" y="5754727"/>
              <a:ext cx="300671" cy="30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https://d30y9cdsu7xlg0.cloudfront.net/png/339046-200.png">
              <a:extLst>
                <a:ext uri="{FF2B5EF4-FFF2-40B4-BE49-F238E27FC236}">
                  <a16:creationId xmlns:a16="http://schemas.microsoft.com/office/drawing/2014/main" id="{DBC5A636-007D-44B1-8B81-843351614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776" y="5646884"/>
              <a:ext cx="516355" cy="51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https://d30y9cdsu7xlg0.cloudfront.net/png/1355080-200.png">
              <a:extLst>
                <a:ext uri="{FF2B5EF4-FFF2-40B4-BE49-F238E27FC236}">
                  <a16:creationId xmlns:a16="http://schemas.microsoft.com/office/drawing/2014/main" id="{8E3C793B-84C5-4217-A2C9-8C040A305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350" y="5754457"/>
              <a:ext cx="300672" cy="30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https://d30y9cdsu7xlg0.cloudfront.net/png/542483-200.png">
              <a:extLst>
                <a:ext uri="{FF2B5EF4-FFF2-40B4-BE49-F238E27FC236}">
                  <a16:creationId xmlns:a16="http://schemas.microsoft.com/office/drawing/2014/main" id="{4697A2F3-BB6A-4081-B650-476EF4A84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25" y="5724625"/>
              <a:ext cx="338644" cy="33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7423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7" grpId="0"/>
      <p:bldP spid="20" grpId="0" animBg="1"/>
      <p:bldP spid="21" grpId="0"/>
      <p:bldP spid="23" grpId="0"/>
      <p:bldP spid="25" grpId="0"/>
      <p:bldP spid="27" grpId="0"/>
      <p:bldP spid="31" grpId="0"/>
    </p:bld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171103 Matthes English Master Slide Deck (wide)[5653]</Template>
  <TotalTime>0</TotalTime>
  <Words>390</Words>
  <Application>Microsoft Office PowerPoint</Application>
  <PresentationFormat>Widescreen</PresentationFormat>
  <Paragraphs>180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Unicode MS</vt:lpstr>
      <vt:lpstr>Calibri</vt:lpstr>
      <vt:lpstr>Helvetica Neue</vt:lpstr>
      <vt:lpstr>Segoe UI Semibold</vt:lpstr>
      <vt:lpstr>Times New Roman</vt:lpstr>
      <vt:lpstr>TUM Neue Helvetica 75 Bold</vt:lpstr>
      <vt:lpstr>Wingdings</vt:lpstr>
      <vt:lpstr>Slides sebis 2013 2</vt:lpstr>
      <vt:lpstr>Enhancing enterprise architecture models using application monitoring data</vt:lpstr>
      <vt:lpstr>Agenda</vt:lpstr>
      <vt:lpstr>Example: BDM of retailer</vt:lpstr>
      <vt:lpstr>Example: BDM of retailer</vt:lpstr>
      <vt:lpstr>Driving forces</vt:lpstr>
      <vt:lpstr>EAM lifecycle</vt:lpstr>
      <vt:lpstr>DevOps: Continuous Monitoring</vt:lpstr>
      <vt:lpstr>Service Discovery/Dependencies</vt:lpstr>
      <vt:lpstr>Research topic</vt:lpstr>
      <vt:lpstr>The goal</vt:lpstr>
      <vt:lpstr>Application</vt:lpstr>
      <vt:lpstr>Research questions</vt:lpstr>
      <vt:lpstr>Data architecture</vt:lpstr>
      <vt:lpstr>System overview</vt:lpstr>
      <vt:lpstr>Lifecycle integration</vt:lpstr>
      <vt:lpstr>Timeline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2018-04-22T11:23:15Z</dcterms:created>
  <dcterms:modified xsi:type="dcterms:W3CDTF">2018-04-23T06:25:49Z</dcterms:modified>
</cp:coreProperties>
</file>