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1"/>
  </p:sldMasterIdLst>
  <p:notesMasterIdLst>
    <p:notesMasterId r:id="rId29"/>
  </p:notesMasterIdLst>
  <p:handoutMasterIdLst>
    <p:handoutMasterId r:id="rId30"/>
  </p:handoutMasterIdLst>
  <p:sldIdLst>
    <p:sldId id="647" r:id="rId2"/>
    <p:sldId id="695" r:id="rId3"/>
    <p:sldId id="710" r:id="rId4"/>
    <p:sldId id="708" r:id="rId5"/>
    <p:sldId id="711" r:id="rId6"/>
    <p:sldId id="702" r:id="rId7"/>
    <p:sldId id="714" r:id="rId8"/>
    <p:sldId id="713" r:id="rId9"/>
    <p:sldId id="722" r:id="rId10"/>
    <p:sldId id="699" r:id="rId11"/>
    <p:sldId id="726" r:id="rId12"/>
    <p:sldId id="723" r:id="rId13"/>
    <p:sldId id="721" r:id="rId14"/>
    <p:sldId id="716" r:id="rId15"/>
    <p:sldId id="732" r:id="rId16"/>
    <p:sldId id="727" r:id="rId17"/>
    <p:sldId id="715" r:id="rId18"/>
    <p:sldId id="728" r:id="rId19"/>
    <p:sldId id="729" r:id="rId20"/>
    <p:sldId id="730" r:id="rId21"/>
    <p:sldId id="725" r:id="rId22"/>
    <p:sldId id="718" r:id="rId23"/>
    <p:sldId id="724" r:id="rId24"/>
    <p:sldId id="703" r:id="rId25"/>
    <p:sldId id="719" r:id="rId26"/>
    <p:sldId id="731" r:id="rId27"/>
    <p:sldId id="673" r:id="rId28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6DF"/>
    <a:srgbClr val="0073CF"/>
    <a:srgbClr val="0065BD"/>
    <a:srgbClr val="C0C0C0"/>
    <a:srgbClr val="000000"/>
    <a:srgbClr val="41BEFF"/>
    <a:srgbClr val="FF8000"/>
    <a:srgbClr val="CB6C1D"/>
    <a:srgbClr val="ECE8C2"/>
    <a:srgbClr val="91A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51" autoAdjust="0"/>
    <p:restoredTop sz="95662" autoAdjust="0"/>
  </p:normalViewPr>
  <p:slideViewPr>
    <p:cSldViewPr>
      <p:cViewPr>
        <p:scale>
          <a:sx n="75" d="100"/>
          <a:sy n="75" d="100"/>
        </p:scale>
        <p:origin x="43" y="67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/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0073C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0073C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0073C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/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/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0073C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0073C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0073C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0073C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0073C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0073C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</a:p>
          <a:p>
            <a:r>
              <a:rPr lang="en-US" sz="1050" noProof="1">
                <a:latin typeface="+mn-lt"/>
              </a:rPr>
              <a:t>Faculty of Informatics</a:t>
            </a: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24469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171103 Matthes English Master Slide Deck (wide)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171103 Matthes English Master Slide Deck (wide)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37.png"/><Relationship Id="rId18" Type="http://schemas.openxmlformats.org/officeDocument/2006/relationships/image" Target="../media/image15.png"/><Relationship Id="rId3" Type="http://schemas.microsoft.com/office/2007/relationships/hdphoto" Target="../media/hdphoto22.wdp"/><Relationship Id="rId7" Type="http://schemas.microsoft.com/office/2007/relationships/hdphoto" Target="../media/hdphoto6.wdp"/><Relationship Id="rId12" Type="http://schemas.microsoft.com/office/2007/relationships/diagramDrawing" Target="../diagrams/drawing9.xml"/><Relationship Id="rId17" Type="http://schemas.microsoft.com/office/2007/relationships/hdphoto" Target="../media/hdphoto15.wdp"/><Relationship Id="rId2" Type="http://schemas.openxmlformats.org/officeDocument/2006/relationships/image" Target="../media/image49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diagramColors" Target="../diagrams/colors9.xml"/><Relationship Id="rId5" Type="http://schemas.microsoft.com/office/2007/relationships/hdphoto" Target="../media/hdphoto5.wdp"/><Relationship Id="rId15" Type="http://schemas.openxmlformats.org/officeDocument/2006/relationships/image" Target="../media/image13.png"/><Relationship Id="rId10" Type="http://schemas.openxmlformats.org/officeDocument/2006/relationships/diagramQuickStyle" Target="../diagrams/quickStyle9.xml"/><Relationship Id="rId4" Type="http://schemas.openxmlformats.org/officeDocument/2006/relationships/image" Target="../media/image25.png"/><Relationship Id="rId9" Type="http://schemas.openxmlformats.org/officeDocument/2006/relationships/diagramLayout" Target="../diagrams/layout9.xml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hdphoto" Target="../media/hdphoto15.wdp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7.png"/><Relationship Id="rId12" Type="http://schemas.openxmlformats.org/officeDocument/2006/relationships/image" Target="../media/image1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hdphoto" Target="../media/hdphoto15.wdp"/><Relationship Id="rId5" Type="http://schemas.openxmlformats.org/officeDocument/2006/relationships/diagramColors" Target="../diagrams/colors11.xml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7.png"/><Relationship Id="rId12" Type="http://schemas.openxmlformats.org/officeDocument/2006/relationships/image" Target="../media/image1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hdphoto" Target="../media/hdphoto15.wdp"/><Relationship Id="rId5" Type="http://schemas.openxmlformats.org/officeDocument/2006/relationships/diagramColors" Target="../diagrams/colors12.xml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diagramQuickStyle" Target="../diagrams/quickStyle13.xml"/><Relationship Id="rId18" Type="http://schemas.microsoft.com/office/2007/relationships/hdphoto" Target="../media/hdphoto24.wdp"/><Relationship Id="rId3" Type="http://schemas.microsoft.com/office/2007/relationships/hdphoto" Target="../media/hdphoto8.wdp"/><Relationship Id="rId21" Type="http://schemas.microsoft.com/office/2007/relationships/hdphoto" Target="../media/hdphoto15.wdp"/><Relationship Id="rId7" Type="http://schemas.openxmlformats.org/officeDocument/2006/relationships/image" Target="../media/image52.png"/><Relationship Id="rId12" Type="http://schemas.openxmlformats.org/officeDocument/2006/relationships/diagramLayout" Target="../diagrams/layout13.xml"/><Relationship Id="rId17" Type="http://schemas.openxmlformats.org/officeDocument/2006/relationships/image" Target="../media/image55.png"/><Relationship Id="rId2" Type="http://schemas.openxmlformats.org/officeDocument/2006/relationships/image" Target="../media/image28.png"/><Relationship Id="rId16" Type="http://schemas.openxmlformats.org/officeDocument/2006/relationships/image" Target="../media/image37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diagramData" Target="../diagrams/data13.xml"/><Relationship Id="rId5" Type="http://schemas.openxmlformats.org/officeDocument/2006/relationships/image" Target="../media/image29.png"/><Relationship Id="rId15" Type="http://schemas.microsoft.com/office/2007/relationships/diagramDrawing" Target="../diagrams/drawing13.xml"/><Relationship Id="rId10" Type="http://schemas.microsoft.com/office/2007/relationships/hdphoto" Target="../media/hdphoto23.wdp"/><Relationship Id="rId19" Type="http://schemas.openxmlformats.org/officeDocument/2006/relationships/image" Target="../media/image13.png"/><Relationship Id="rId4" Type="http://schemas.openxmlformats.org/officeDocument/2006/relationships/image" Target="../media/image51.emf"/><Relationship Id="rId9" Type="http://schemas.openxmlformats.org/officeDocument/2006/relationships/image" Target="../media/image54.png"/><Relationship Id="rId14" Type="http://schemas.openxmlformats.org/officeDocument/2006/relationships/diagramColors" Target="../diagrams/colors13.xml"/><Relationship Id="rId2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37.png"/><Relationship Id="rId12" Type="http://schemas.microsoft.com/office/2007/relationships/hdphoto" Target="../media/hdphoto15.wdp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56.pn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4.xml"/><Relationship Id="rId9" Type="http://schemas.microsoft.com/office/2007/relationships/hdphoto" Target="../media/hdphoto24.wdp"/><Relationship Id="rId1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openxmlformats.org/officeDocument/2006/relationships/image" Target="../media/image56.png"/><Relationship Id="rId3" Type="http://schemas.openxmlformats.org/officeDocument/2006/relationships/image" Target="../media/image59.png"/><Relationship Id="rId7" Type="http://schemas.openxmlformats.org/officeDocument/2006/relationships/diagramColors" Target="../diagrams/colors15.xml"/><Relationship Id="rId12" Type="http://schemas.openxmlformats.org/officeDocument/2006/relationships/image" Target="../media/image1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microsoft.com/office/2007/relationships/hdphoto" Target="../media/hdphoto24.wdp"/><Relationship Id="rId5" Type="http://schemas.openxmlformats.org/officeDocument/2006/relationships/diagramLayout" Target="../diagrams/layout15.xml"/><Relationship Id="rId15" Type="http://schemas.openxmlformats.org/officeDocument/2006/relationships/image" Target="../media/image15.png"/><Relationship Id="rId10" Type="http://schemas.openxmlformats.org/officeDocument/2006/relationships/image" Target="../media/image55.png"/><Relationship Id="rId4" Type="http://schemas.openxmlformats.org/officeDocument/2006/relationships/diagramData" Target="../diagrams/data15.xml"/><Relationship Id="rId9" Type="http://schemas.openxmlformats.org/officeDocument/2006/relationships/image" Target="../media/image37.png"/><Relationship Id="rId14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diagramColors" Target="../diagrams/colors16.xml"/><Relationship Id="rId18" Type="http://schemas.openxmlformats.org/officeDocument/2006/relationships/image" Target="../media/image13.png"/><Relationship Id="rId3" Type="http://schemas.openxmlformats.org/officeDocument/2006/relationships/image" Target="../media/image22.png"/><Relationship Id="rId21" Type="http://schemas.openxmlformats.org/officeDocument/2006/relationships/image" Target="../media/image15.png"/><Relationship Id="rId7" Type="http://schemas.openxmlformats.org/officeDocument/2006/relationships/image" Target="../media/image60.png"/><Relationship Id="rId12" Type="http://schemas.openxmlformats.org/officeDocument/2006/relationships/diagramQuickStyle" Target="../diagrams/quickStyle16.xml"/><Relationship Id="rId17" Type="http://schemas.microsoft.com/office/2007/relationships/hdphoto" Target="../media/hdphoto24.wdp"/><Relationship Id="rId2" Type="http://schemas.openxmlformats.org/officeDocument/2006/relationships/image" Target="../media/image23.png"/><Relationship Id="rId16" Type="http://schemas.openxmlformats.org/officeDocument/2006/relationships/image" Target="../media/image55.png"/><Relationship Id="rId20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diagramLayout" Target="../diagrams/layout16.xml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openxmlformats.org/officeDocument/2006/relationships/diagramData" Target="../diagrams/data16.xml"/><Relationship Id="rId19" Type="http://schemas.openxmlformats.org/officeDocument/2006/relationships/image" Target="../media/image56.png"/><Relationship Id="rId4" Type="http://schemas.microsoft.com/office/2007/relationships/hdphoto" Target="../media/hdphoto3.wdp"/><Relationship Id="rId9" Type="http://schemas.openxmlformats.org/officeDocument/2006/relationships/image" Target="../media/image62.png"/><Relationship Id="rId14" Type="http://schemas.microsoft.com/office/2007/relationships/diagramDrawing" Target="../diagrams/drawing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15.wdp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image" Target="../media/image56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7.xml"/><Relationship Id="rId10" Type="http://schemas.microsoft.com/office/2007/relationships/hdphoto" Target="../media/hdphoto24.wdp"/><Relationship Id="rId4" Type="http://schemas.openxmlformats.org/officeDocument/2006/relationships/diagramLayout" Target="../diagrams/layout17.xml"/><Relationship Id="rId9" Type="http://schemas.openxmlformats.org/officeDocument/2006/relationships/image" Target="../media/image55.pn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15.wdp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openxmlformats.org/officeDocument/2006/relationships/image" Target="../media/image56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8.xml"/><Relationship Id="rId10" Type="http://schemas.microsoft.com/office/2007/relationships/hdphoto" Target="../media/hdphoto24.wdp"/><Relationship Id="rId4" Type="http://schemas.openxmlformats.org/officeDocument/2006/relationships/diagramLayout" Target="../diagrams/layout18.xml"/><Relationship Id="rId9" Type="http://schemas.openxmlformats.org/officeDocument/2006/relationships/image" Target="../media/image55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diagramData" Target="../diagrams/data1.xml"/><Relationship Id="rId12" Type="http://schemas.openxmlformats.org/officeDocument/2006/relationships/image" Target="../media/image12.png"/><Relationship Id="rId17" Type="http://schemas.microsoft.com/office/2007/relationships/hdphoto" Target="../media/hdphoto1.wdp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diagramDrawing" Target="../diagrams/drawing1.xml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7.png"/><Relationship Id="rId12" Type="http://schemas.microsoft.com/office/2007/relationships/hdphoto" Target="../media/hdphoto15.wdp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openxmlformats.org/officeDocument/2006/relationships/image" Target="../media/image56.png"/><Relationship Id="rId5" Type="http://schemas.openxmlformats.org/officeDocument/2006/relationships/diagramColors" Target="../diagrams/colors19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9.xml"/><Relationship Id="rId9" Type="http://schemas.microsoft.com/office/2007/relationships/hdphoto" Target="../media/hdphoto2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37.png"/><Relationship Id="rId12" Type="http://schemas.microsoft.com/office/2007/relationships/hdphoto" Target="../media/hdphoto15.wdp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openxmlformats.org/officeDocument/2006/relationships/image" Target="../media/image56.png"/><Relationship Id="rId5" Type="http://schemas.openxmlformats.org/officeDocument/2006/relationships/diagramColors" Target="../diagrams/colors20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20.xml"/><Relationship Id="rId9" Type="http://schemas.microsoft.com/office/2007/relationships/hdphoto" Target="../media/hdphoto2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37.png"/><Relationship Id="rId12" Type="http://schemas.microsoft.com/office/2007/relationships/hdphoto" Target="../media/hdphoto15.wdp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openxmlformats.org/officeDocument/2006/relationships/image" Target="../media/image56.png"/><Relationship Id="rId5" Type="http://schemas.openxmlformats.org/officeDocument/2006/relationships/diagramColors" Target="../diagrams/colors2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21.xml"/><Relationship Id="rId9" Type="http://schemas.microsoft.com/office/2007/relationships/hdphoto" Target="../media/hdphoto24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13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22.xml"/><Relationship Id="rId12" Type="http://schemas.microsoft.com/office/2007/relationships/hdphoto" Target="../media/hdphoto24.wdp"/><Relationship Id="rId2" Type="http://schemas.openxmlformats.org/officeDocument/2006/relationships/image" Target="../media/image2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2.xml"/><Relationship Id="rId11" Type="http://schemas.openxmlformats.org/officeDocument/2006/relationships/image" Target="../media/image55.png"/><Relationship Id="rId5" Type="http://schemas.openxmlformats.org/officeDocument/2006/relationships/diagramData" Target="../diagrams/data22.xml"/><Relationship Id="rId15" Type="http://schemas.microsoft.com/office/2007/relationships/hdphoto" Target="../media/hdphoto15.wdp"/><Relationship Id="rId10" Type="http://schemas.openxmlformats.org/officeDocument/2006/relationships/image" Target="../media/image37.png"/><Relationship Id="rId4" Type="http://schemas.microsoft.com/office/2007/relationships/hdphoto" Target="../media/hdphoto3.wdp"/><Relationship Id="rId9" Type="http://schemas.microsoft.com/office/2007/relationships/diagramDrawing" Target="../diagrams/drawing22.xml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37.png"/><Relationship Id="rId12" Type="http://schemas.microsoft.com/office/2007/relationships/hdphoto" Target="../media/hdphoto15.wdp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openxmlformats.org/officeDocument/2006/relationships/image" Target="../media/image56.png"/><Relationship Id="rId5" Type="http://schemas.openxmlformats.org/officeDocument/2006/relationships/diagramColors" Target="../diagrams/colors23.xml"/><Relationship Id="rId10" Type="http://schemas.microsoft.com/office/2007/relationships/hdphoto" Target="../media/hdphoto25.wdp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13" Type="http://schemas.microsoft.com/office/2007/relationships/hdphoto" Target="../media/hdphoto25.wdp"/><Relationship Id="rId3" Type="http://schemas.microsoft.com/office/2007/relationships/hdphoto" Target="../media/hdphoto9.wdp"/><Relationship Id="rId7" Type="http://schemas.openxmlformats.org/officeDocument/2006/relationships/diagramQuickStyle" Target="../diagrams/quickStyle24.xml"/><Relationship Id="rId12" Type="http://schemas.openxmlformats.org/officeDocument/2006/relationships/image" Target="../media/image66.png"/><Relationship Id="rId2" Type="http://schemas.openxmlformats.org/officeDocument/2006/relationships/image" Target="../media/image6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4.xml"/><Relationship Id="rId11" Type="http://schemas.openxmlformats.org/officeDocument/2006/relationships/image" Target="../media/image65.png"/><Relationship Id="rId5" Type="http://schemas.openxmlformats.org/officeDocument/2006/relationships/diagramData" Target="../diagrams/data24.xml"/><Relationship Id="rId15" Type="http://schemas.microsoft.com/office/2007/relationships/hdphoto" Target="../media/hdphoto15.wdp"/><Relationship Id="rId10" Type="http://schemas.openxmlformats.org/officeDocument/2006/relationships/image" Target="../media/image37.png"/><Relationship Id="rId4" Type="http://schemas.openxmlformats.org/officeDocument/2006/relationships/image" Target="../media/image68.png"/><Relationship Id="rId9" Type="http://schemas.microsoft.com/office/2007/relationships/diagramDrawing" Target="../diagrams/drawing24.xml"/><Relationship Id="rId1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25.xml"/><Relationship Id="rId7" Type="http://schemas.openxmlformats.org/officeDocument/2006/relationships/image" Target="../media/image37.png"/><Relationship Id="rId12" Type="http://schemas.microsoft.com/office/2007/relationships/hdphoto" Target="../media/hdphoto15.wdp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openxmlformats.org/officeDocument/2006/relationships/image" Target="../media/image56.png"/><Relationship Id="rId5" Type="http://schemas.openxmlformats.org/officeDocument/2006/relationships/diagramColors" Target="../diagrams/colors25.xml"/><Relationship Id="rId10" Type="http://schemas.microsoft.com/office/2007/relationships/hdphoto" Target="../media/hdphoto25.wdp"/><Relationship Id="rId4" Type="http://schemas.openxmlformats.org/officeDocument/2006/relationships/diagramQuickStyle" Target="../diagrams/quickStyle25.xml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3.png"/><Relationship Id="rId2" Type="http://schemas.openxmlformats.org/officeDocument/2006/relationships/image" Target="../media/image17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2.png"/><Relationship Id="rId5" Type="http://schemas.openxmlformats.org/officeDocument/2006/relationships/image" Target="../media/image20.png"/><Relationship Id="rId15" Type="http://schemas.openxmlformats.org/officeDocument/2006/relationships/image" Target="../media/image16.png"/><Relationship Id="rId10" Type="http://schemas.microsoft.com/office/2007/relationships/diagramDrawing" Target="../diagrams/drawing2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diagramData" Target="../diagrams/data3.xml"/><Relationship Id="rId18" Type="http://schemas.openxmlformats.org/officeDocument/2006/relationships/image" Target="../media/image12.png"/><Relationship Id="rId3" Type="http://schemas.microsoft.com/office/2007/relationships/hdphoto" Target="../media/hdphoto2.wdp"/><Relationship Id="rId21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microsoft.com/office/2007/relationships/hdphoto" Target="../media/hdphoto6.wdp"/><Relationship Id="rId17" Type="http://schemas.microsoft.com/office/2007/relationships/diagramDrawing" Target="../diagrams/drawing3.xml"/><Relationship Id="rId2" Type="http://schemas.openxmlformats.org/officeDocument/2006/relationships/image" Target="../media/image21.png"/><Relationship Id="rId16" Type="http://schemas.openxmlformats.org/officeDocument/2006/relationships/diagramColors" Target="../diagrams/colors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microsoft.com/office/2007/relationships/hdphoto" Target="../media/hdphoto3.wdp"/><Relationship Id="rId15" Type="http://schemas.openxmlformats.org/officeDocument/2006/relationships/diagramQuickStyle" Target="../diagrams/quickStyle3.xml"/><Relationship Id="rId23" Type="http://schemas.microsoft.com/office/2007/relationships/hdphoto" Target="../media/hdphoto1.wdp"/><Relationship Id="rId10" Type="http://schemas.microsoft.com/office/2007/relationships/hdphoto" Target="../media/hdphoto5.wdp"/><Relationship Id="rId19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diagramLayout" Target="../diagrams/layout3.xml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1.png"/><Relationship Id="rId18" Type="http://schemas.openxmlformats.org/officeDocument/2006/relationships/diagramLayout" Target="../diagrams/layout4.xml"/><Relationship Id="rId26" Type="http://schemas.microsoft.com/office/2007/relationships/hdphoto" Target="../media/hdphoto13.wdp"/><Relationship Id="rId3" Type="http://schemas.microsoft.com/office/2007/relationships/hdphoto" Target="../media/hdphoto7.wdp"/><Relationship Id="rId21" Type="http://schemas.microsoft.com/office/2007/relationships/diagramDrawing" Target="../diagrams/drawing4.xml"/><Relationship Id="rId7" Type="http://schemas.microsoft.com/office/2007/relationships/hdphoto" Target="../media/hdphoto9.wdp"/><Relationship Id="rId12" Type="http://schemas.microsoft.com/office/2007/relationships/hdphoto" Target="../media/hdphoto10.wdp"/><Relationship Id="rId17" Type="http://schemas.openxmlformats.org/officeDocument/2006/relationships/diagramData" Target="../diagrams/data4.xml"/><Relationship Id="rId25" Type="http://schemas.openxmlformats.org/officeDocument/2006/relationships/image" Target="../media/image33.png"/><Relationship Id="rId2" Type="http://schemas.openxmlformats.org/officeDocument/2006/relationships/image" Target="../media/image27.png"/><Relationship Id="rId16" Type="http://schemas.microsoft.com/office/2007/relationships/hdphoto" Target="../media/hdphoto12.wdp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0.png"/><Relationship Id="rId24" Type="http://schemas.openxmlformats.org/officeDocument/2006/relationships/image" Target="../media/image14.png"/><Relationship Id="rId5" Type="http://schemas.microsoft.com/office/2007/relationships/hdphoto" Target="../media/hdphoto8.wdp"/><Relationship Id="rId15" Type="http://schemas.openxmlformats.org/officeDocument/2006/relationships/image" Target="../media/image32.png"/><Relationship Id="rId23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diagramQuickStyle" Target="../diagrams/quickStyle4.xml"/><Relationship Id="rId4" Type="http://schemas.openxmlformats.org/officeDocument/2006/relationships/image" Target="../media/image28.png"/><Relationship Id="rId9" Type="http://schemas.openxmlformats.org/officeDocument/2006/relationships/image" Target="../media/image22.png"/><Relationship Id="rId14" Type="http://schemas.microsoft.com/office/2007/relationships/hdphoto" Target="../media/hdphoto11.wdp"/><Relationship Id="rId22" Type="http://schemas.openxmlformats.org/officeDocument/2006/relationships/image" Target="../media/image12.png"/><Relationship Id="rId27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2.png"/><Relationship Id="rId18" Type="http://schemas.openxmlformats.org/officeDocument/2006/relationships/image" Target="../media/image34.png"/><Relationship Id="rId3" Type="http://schemas.microsoft.com/office/2007/relationships/hdphoto" Target="../media/hdphoto8.wdp"/><Relationship Id="rId7" Type="http://schemas.microsoft.com/office/2007/relationships/hdphoto" Target="../media/hdphoto14.wdp"/><Relationship Id="rId12" Type="http://schemas.microsoft.com/office/2007/relationships/diagramDrawing" Target="../diagrams/drawing5.xml"/><Relationship Id="rId17" Type="http://schemas.microsoft.com/office/2007/relationships/hdphoto" Target="../media/hdphoto13.wdp"/><Relationship Id="rId2" Type="http://schemas.openxmlformats.org/officeDocument/2006/relationships/image" Target="../media/image28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diagramColors" Target="../diagrams/colors5.xml"/><Relationship Id="rId5" Type="http://schemas.microsoft.com/office/2007/relationships/hdphoto" Target="../media/hdphoto10.wdp"/><Relationship Id="rId15" Type="http://schemas.openxmlformats.org/officeDocument/2006/relationships/image" Target="../media/image14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30.png"/><Relationship Id="rId9" Type="http://schemas.openxmlformats.org/officeDocument/2006/relationships/diagramLayout" Target="../diagrams/layout5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diagramDrawing" Target="../diagrams/drawing6.xml"/><Relationship Id="rId18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4.wdp"/><Relationship Id="rId12" Type="http://schemas.openxmlformats.org/officeDocument/2006/relationships/diagramColors" Target="../diagrams/colors6.xml"/><Relationship Id="rId17" Type="http://schemas.openxmlformats.org/officeDocument/2006/relationships/image" Target="../media/image33.png"/><Relationship Id="rId2" Type="http://schemas.openxmlformats.org/officeDocument/2006/relationships/image" Target="../media/image28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diagramQuickStyle" Target="../diagrams/quickStyle6.xml"/><Relationship Id="rId5" Type="http://schemas.microsoft.com/office/2007/relationships/hdphoto" Target="../media/hdphoto10.wdp"/><Relationship Id="rId15" Type="http://schemas.openxmlformats.org/officeDocument/2006/relationships/image" Target="../media/image13.png"/><Relationship Id="rId10" Type="http://schemas.openxmlformats.org/officeDocument/2006/relationships/diagramLayout" Target="../diagrams/layout6.xml"/><Relationship Id="rId19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diagramData" Target="../diagrams/data6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9.png"/><Relationship Id="rId18" Type="http://schemas.microsoft.com/office/2007/relationships/hdphoto" Target="../media/hdphoto18.wdp"/><Relationship Id="rId26" Type="http://schemas.openxmlformats.org/officeDocument/2006/relationships/image" Target="../media/image46.png"/><Relationship Id="rId3" Type="http://schemas.openxmlformats.org/officeDocument/2006/relationships/diagramLayout" Target="../diagrams/layout7.xml"/><Relationship Id="rId21" Type="http://schemas.microsoft.com/office/2007/relationships/hdphoto" Target="../media/hdphoto19.wdp"/><Relationship Id="rId7" Type="http://schemas.openxmlformats.org/officeDocument/2006/relationships/image" Target="../media/image37.png"/><Relationship Id="rId12" Type="http://schemas.openxmlformats.org/officeDocument/2006/relationships/image" Target="../media/image15.png"/><Relationship Id="rId17" Type="http://schemas.openxmlformats.org/officeDocument/2006/relationships/image" Target="../media/image41.png"/><Relationship Id="rId25" Type="http://schemas.microsoft.com/office/2007/relationships/hdphoto" Target="../media/hdphoto21.wdp"/><Relationship Id="rId2" Type="http://schemas.openxmlformats.org/officeDocument/2006/relationships/diagramData" Target="../diagrams/data7.xml"/><Relationship Id="rId16" Type="http://schemas.microsoft.com/office/2007/relationships/hdphoto" Target="../media/hdphoto17.wdp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hdphoto" Target="../media/hdphoto15.wdp"/><Relationship Id="rId24" Type="http://schemas.openxmlformats.org/officeDocument/2006/relationships/image" Target="../media/image45.png"/><Relationship Id="rId5" Type="http://schemas.openxmlformats.org/officeDocument/2006/relationships/diagramColors" Target="../diagrams/colors7.xml"/><Relationship Id="rId15" Type="http://schemas.openxmlformats.org/officeDocument/2006/relationships/image" Target="../media/image40.png"/><Relationship Id="rId23" Type="http://schemas.microsoft.com/office/2007/relationships/hdphoto" Target="../media/hdphoto20.wdp"/><Relationship Id="rId28" Type="http://schemas.openxmlformats.org/officeDocument/2006/relationships/image" Target="../media/image48.png"/><Relationship Id="rId10" Type="http://schemas.openxmlformats.org/officeDocument/2006/relationships/image" Target="../media/image38.png"/><Relationship Id="rId19" Type="http://schemas.openxmlformats.org/officeDocument/2006/relationships/image" Target="../media/image42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3.png"/><Relationship Id="rId14" Type="http://schemas.microsoft.com/office/2007/relationships/hdphoto" Target="../media/hdphoto16.wdp"/><Relationship Id="rId22" Type="http://schemas.openxmlformats.org/officeDocument/2006/relationships/image" Target="../media/image44.png"/><Relationship Id="rId27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7.png"/><Relationship Id="rId12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hdphoto" Target="../media/hdphoto15.wdp"/><Relationship Id="rId5" Type="http://schemas.openxmlformats.org/officeDocument/2006/relationships/diagramColors" Target="../diagrams/colors8.xml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en-US" dirty="0"/>
              <a:t>Enhancing enterprise architecture models using application monitoring data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Christopher Janietz, </a:t>
            </a:r>
            <a:r>
              <a:rPr lang="en-AU" dirty="0" smtClean="0"/>
              <a:t>2018/10/12, </a:t>
            </a:r>
            <a:r>
              <a:rPr lang="en-AU" dirty="0"/>
              <a:t>Advanced Seminar (Advisor: Martin Kleehaus)</a:t>
            </a:r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92CC-B3ED-4860-AB3B-43F5BE9F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Metamodel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0857-86E9-4071-B300-D17C255A5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E2A20-80BD-4E54-937D-C566CDDA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10" name="Rechteck 36">
            <a:extLst>
              <a:ext uri="{FF2B5EF4-FFF2-40B4-BE49-F238E27FC236}">
                <a16:creationId xmlns:a16="http://schemas.microsoft.com/office/drawing/2014/main" id="{C9C43E43-FA8C-4869-B828-94F5CFEBB0C9}"/>
              </a:ext>
            </a:extLst>
          </p:cNvPr>
          <p:cNvSpPr/>
          <p:nvPr/>
        </p:nvSpPr>
        <p:spPr bwMode="auto">
          <a:xfrm>
            <a:off x="0" y="1524000"/>
            <a:ext cx="6094470" cy="4419600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Runtime</a:t>
            </a:r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architecture</a:t>
            </a:r>
            <a:r>
              <a:rPr lang="de-DE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(APM)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hteck 36">
            <a:extLst>
              <a:ext uri="{FF2B5EF4-FFF2-40B4-BE49-F238E27FC236}">
                <a16:creationId xmlns:a16="http://schemas.microsoft.com/office/drawing/2014/main" id="{37E8D8CE-6829-461B-B263-F95ACBF6BEE1}"/>
              </a:ext>
            </a:extLst>
          </p:cNvPr>
          <p:cNvSpPr/>
          <p:nvPr/>
        </p:nvSpPr>
        <p:spPr bwMode="auto">
          <a:xfrm>
            <a:off x="6094470" y="1524000"/>
            <a:ext cx="6094470" cy="441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Architecture</a:t>
            </a:r>
            <a:r>
              <a:rPr lang="de-DE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documentation</a:t>
            </a:r>
            <a:r>
              <a:rPr lang="de-DE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(EAM)</a:t>
            </a:r>
            <a:endParaRPr lang="en-US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Rechteck 36">
            <a:extLst>
              <a:ext uri="{FF2B5EF4-FFF2-40B4-BE49-F238E27FC236}">
                <a16:creationId xmlns:a16="http://schemas.microsoft.com/office/drawing/2014/main" id="{778C04A7-88FD-4C8D-83AE-7BCBCA712705}"/>
              </a:ext>
            </a:extLst>
          </p:cNvPr>
          <p:cNvSpPr/>
          <p:nvPr/>
        </p:nvSpPr>
        <p:spPr bwMode="auto">
          <a:xfrm>
            <a:off x="4248345" y="2244173"/>
            <a:ext cx="3688421" cy="2674777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Synthesis of both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8" name="Picture 10" descr="https://d30y9cdsu7xlg0.cloudfront.net/png/1688609-200.png">
            <a:extLst>
              <a:ext uri="{FF2B5EF4-FFF2-40B4-BE49-F238E27FC236}">
                <a16:creationId xmlns:a16="http://schemas.microsoft.com/office/drawing/2014/main" id="{70C1E6F7-3A3D-4DF0-925C-355E05B7E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86" y="2690979"/>
            <a:ext cx="824407" cy="82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d30y9cdsu7xlg0.cloudfront.net/png/831861-200.png">
            <a:extLst>
              <a:ext uri="{FF2B5EF4-FFF2-40B4-BE49-F238E27FC236}">
                <a16:creationId xmlns:a16="http://schemas.microsoft.com/office/drawing/2014/main" id="{828CC5EA-C3E5-480E-B5F5-D72B7575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03" y="2900607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d30y9cdsu7xlg0.cloudfront.net/png/1383273-200.png">
            <a:extLst>
              <a:ext uri="{FF2B5EF4-FFF2-40B4-BE49-F238E27FC236}">
                <a16:creationId xmlns:a16="http://schemas.microsoft.com/office/drawing/2014/main" id="{972B5321-733D-428A-A2BA-B64BC22A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72" y="2768631"/>
            <a:ext cx="604788" cy="6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234790" y="3647440"/>
            <a:ext cx="178082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Arial" pitchFamily="34" charset="0"/>
              </a:rPr>
              <a:t>UnifiedService</a:t>
            </a:r>
            <a:endParaRPr lang="en-US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10295013" y="2768631"/>
            <a:ext cx="1600200" cy="6824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Domain</a:t>
            </a: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10253337" y="3844783"/>
            <a:ext cx="1600200" cy="6824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Product (Team)</a:t>
            </a: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8406003" y="3318897"/>
            <a:ext cx="1600200" cy="6824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EAM Service</a:t>
            </a: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2133600" y="3239728"/>
            <a:ext cx="1600200" cy="68244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APM Service</a:t>
            </a:r>
          </a:p>
        </p:txBody>
      </p:sp>
      <p:cxnSp>
        <p:nvCxnSpPr>
          <p:cNvPr id="13" name="Gewinkelter Verbinder 12"/>
          <p:cNvCxnSpPr>
            <a:stCxn id="23" idx="2"/>
            <a:endCxn id="23" idx="1"/>
          </p:cNvCxnSpPr>
          <p:nvPr/>
        </p:nvCxnSpPr>
        <p:spPr bwMode="auto">
          <a:xfrm rot="5400000" flipH="1">
            <a:off x="2363040" y="3351508"/>
            <a:ext cx="341220" cy="800100"/>
          </a:xfrm>
          <a:prstGeom prst="bentConnector4">
            <a:avLst>
              <a:gd name="adj1" fmla="val -66995"/>
              <a:gd name="adj2" fmla="val 128571"/>
            </a:avLst>
          </a:prstGeom>
          <a:ln>
            <a:solidFill>
              <a:schemeClr val="bg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 bwMode="auto">
          <a:xfrm>
            <a:off x="5081696" y="4106113"/>
            <a:ext cx="2124406" cy="68244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solidFill>
                  <a:schemeClr val="bg1"/>
                </a:solidFill>
                <a:cs typeface="Arial" pitchFamily="34" charset="0"/>
              </a:rPr>
              <a:t>ServiceReferences</a:t>
            </a:r>
            <a:endParaRPr lang="en-US" sz="16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Gewinkelter Verbinder 27"/>
          <p:cNvCxnSpPr>
            <a:stCxn id="35" idx="1"/>
            <a:endCxn id="23" idx="3"/>
          </p:cNvCxnSpPr>
          <p:nvPr/>
        </p:nvCxnSpPr>
        <p:spPr bwMode="auto">
          <a:xfrm rot="10800000">
            <a:off x="3733800" y="3580949"/>
            <a:ext cx="1347896" cy="866385"/>
          </a:xfrm>
          <a:prstGeom prst="bentConnector3">
            <a:avLst/>
          </a:prstGeom>
          <a:ln>
            <a:solidFill>
              <a:schemeClr val="bg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Gewinkelter Verbinder 31"/>
          <p:cNvCxnSpPr>
            <a:stCxn id="35" idx="3"/>
            <a:endCxn id="22" idx="1"/>
          </p:cNvCxnSpPr>
          <p:nvPr/>
        </p:nvCxnSpPr>
        <p:spPr bwMode="auto">
          <a:xfrm flipV="1">
            <a:off x="7206102" y="3660117"/>
            <a:ext cx="1199901" cy="787216"/>
          </a:xfrm>
          <a:prstGeom prst="bentConnector3">
            <a:avLst/>
          </a:prstGeom>
          <a:ln>
            <a:solidFill>
              <a:schemeClr val="bg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Abgerundetes Rechteck 30"/>
          <p:cNvSpPr/>
          <p:nvPr/>
        </p:nvSpPr>
        <p:spPr bwMode="auto">
          <a:xfrm>
            <a:off x="334437" y="1902953"/>
            <a:ext cx="1600200" cy="682440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UI</a:t>
            </a:r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355396" y="4918950"/>
            <a:ext cx="1600200" cy="682440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Infrastructure</a:t>
            </a:r>
          </a:p>
        </p:txBody>
      </p:sp>
      <p:sp>
        <p:nvSpPr>
          <p:cNvPr id="34" name="Abgerundetes Rechteck 33"/>
          <p:cNvSpPr/>
          <p:nvPr/>
        </p:nvSpPr>
        <p:spPr bwMode="auto">
          <a:xfrm>
            <a:off x="2167560" y="4918950"/>
            <a:ext cx="1600200" cy="682440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Backings</a:t>
            </a:r>
          </a:p>
        </p:txBody>
      </p:sp>
      <p:grpSp>
        <p:nvGrpSpPr>
          <p:cNvPr id="36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37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0846495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38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742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Domain Model </a:t>
            </a:r>
            <a:r>
              <a:rPr lang="de-DE" dirty="0" err="1" smtClean="0"/>
              <a:t>Assumption</a:t>
            </a:r>
            <a:r>
              <a:rPr lang="de-DE" dirty="0" smtClean="0"/>
              <a:t> /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Organization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4953000" y="1493524"/>
            <a:ext cx="7033980" cy="4316132"/>
            <a:chOff x="1805220" y="1670228"/>
            <a:chExt cx="7033980" cy="4316132"/>
          </a:xfrm>
        </p:grpSpPr>
        <p:sp>
          <p:nvSpPr>
            <p:cNvPr id="9" name="Rechteck 8"/>
            <p:cNvSpPr/>
            <p:nvPr/>
          </p:nvSpPr>
          <p:spPr bwMode="auto">
            <a:xfrm>
              <a:off x="1859280" y="1700708"/>
              <a:ext cx="6934200" cy="4242892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5220" y="1670228"/>
              <a:ext cx="7033980" cy="4316132"/>
            </a:xfrm>
            <a:prstGeom prst="rect">
              <a:avLst/>
            </a:prstGeom>
          </p:spPr>
        </p:pic>
      </p:grpSp>
      <p:sp>
        <p:nvSpPr>
          <p:cNvPr id="35" name="TextBox 2">
            <a:extLst>
              <a:ext uri="{FF2B5EF4-FFF2-40B4-BE49-F238E27FC236}">
                <a16:creationId xmlns:a16="http://schemas.microsoft.com/office/drawing/2014/main" id="{900CBA3D-FA09-45FF-B0D1-65463DE6AB19}"/>
              </a:ext>
            </a:extLst>
          </p:cNvPr>
          <p:cNvSpPr txBox="1"/>
          <p:nvPr/>
        </p:nvSpPr>
        <p:spPr>
          <a:xfrm>
            <a:off x="252173" y="1734591"/>
            <a:ext cx="4655107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</a:rPr>
              <a:t>Remarks</a:t>
            </a:r>
            <a:r>
              <a:rPr lang="de-DE" b="1" dirty="0" smtClean="0">
                <a:solidFill>
                  <a:schemeClr val="bg1"/>
                </a:solidFill>
                <a:latin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Typically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teams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/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products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determine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the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domain</a:t>
            </a:r>
            <a:endParaRPr lang="de-DE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Out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of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domain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services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(OOD)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might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occur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nevertheless</a:t>
            </a:r>
            <a:endParaRPr lang="de-DE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Standard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software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can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be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handled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in a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similar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manner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when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broken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into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APIs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7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25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0846495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26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5107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Metamodel: </a:t>
            </a:r>
            <a:r>
              <a:rPr lang="de-DE" dirty="0" err="1" smtClean="0"/>
              <a:t>UnifiedService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900CBA3D-FA09-45FF-B0D1-65463DE6AB19}"/>
              </a:ext>
            </a:extLst>
          </p:cNvPr>
          <p:cNvSpPr txBox="1"/>
          <p:nvPr/>
        </p:nvSpPr>
        <p:spPr>
          <a:xfrm>
            <a:off x="921579" y="2286000"/>
            <a:ext cx="1034578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&lt;Team/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Product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&gt;-&lt;Domain/Abbreviation&gt;-&lt;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Function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?&gt;-&lt;Type?&gt;</a:t>
            </a:r>
            <a:endParaRPr 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702CB68B-2AAE-4665-807F-7F65DCDD1B03}"/>
              </a:ext>
            </a:extLst>
          </p:cNvPr>
          <p:cNvSpPr txBox="1"/>
          <p:nvPr/>
        </p:nvSpPr>
        <p:spPr>
          <a:xfrm>
            <a:off x="1752600" y="3025119"/>
            <a:ext cx="39786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</a:rPr>
              <a:t>bt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702CB68B-2AAE-4665-807F-7F65DCDD1B03}"/>
              </a:ext>
            </a:extLst>
          </p:cNvPr>
          <p:cNvSpPr txBox="1"/>
          <p:nvPr/>
        </p:nvSpPr>
        <p:spPr>
          <a:xfrm>
            <a:off x="5046347" y="3058568"/>
            <a:ext cx="93968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</a:rPr>
              <a:t>basket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702CB68B-2AAE-4665-807F-7F65DCDD1B03}"/>
              </a:ext>
            </a:extLst>
          </p:cNvPr>
          <p:cNvSpPr txBox="1"/>
          <p:nvPr/>
        </p:nvSpPr>
        <p:spPr>
          <a:xfrm>
            <a:off x="7868651" y="3058568"/>
            <a:ext cx="139814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</a:rPr>
              <a:t>calculation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702CB68B-2AAE-4665-807F-7F65DCDD1B03}"/>
              </a:ext>
            </a:extLst>
          </p:cNvPr>
          <p:cNvSpPr txBox="1"/>
          <p:nvPr/>
        </p:nvSpPr>
        <p:spPr>
          <a:xfrm>
            <a:off x="9923147" y="3058568"/>
            <a:ext cx="99738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</a:rPr>
              <a:t>service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702CB68B-2AAE-4665-807F-7F65DCDD1B03}"/>
              </a:ext>
            </a:extLst>
          </p:cNvPr>
          <p:cNvSpPr txBox="1"/>
          <p:nvPr/>
        </p:nvSpPr>
        <p:spPr>
          <a:xfrm>
            <a:off x="1637985" y="3681413"/>
            <a:ext cx="94128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</a:rPr>
              <a:t>inspire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702CB68B-2AAE-4665-807F-7F65DCDD1B03}"/>
              </a:ext>
            </a:extLst>
          </p:cNvPr>
          <p:cNvSpPr txBox="1"/>
          <p:nvPr/>
        </p:nvSpPr>
        <p:spPr>
          <a:xfrm>
            <a:off x="4982342" y="3714034"/>
            <a:ext cx="103906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</a:rPr>
              <a:t>product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702CB68B-2AAE-4665-807F-7F65DCDD1B03}"/>
              </a:ext>
            </a:extLst>
          </p:cNvPr>
          <p:cNvSpPr txBox="1"/>
          <p:nvPr/>
        </p:nvSpPr>
        <p:spPr>
          <a:xfrm>
            <a:off x="8226121" y="3708026"/>
            <a:ext cx="683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</a:rPr>
              <a:t>data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702CB68B-2AAE-4665-807F-7F65DCDD1B03}"/>
              </a:ext>
            </a:extLst>
          </p:cNvPr>
          <p:cNvSpPr txBox="1"/>
          <p:nvPr/>
        </p:nvSpPr>
        <p:spPr>
          <a:xfrm>
            <a:off x="9923147" y="3708026"/>
            <a:ext cx="99738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s</a:t>
            </a:r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</a:rPr>
              <a:t>ervice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685800" y="1828800"/>
            <a:ext cx="6858000" cy="2971800"/>
          </a:xfrm>
          <a:prstGeom prst="rect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702CB68B-2AAE-4665-807F-7F65DCDD1B03}"/>
              </a:ext>
            </a:extLst>
          </p:cNvPr>
          <p:cNvSpPr txBox="1"/>
          <p:nvPr/>
        </p:nvSpPr>
        <p:spPr>
          <a:xfrm>
            <a:off x="2725494" y="4911448"/>
            <a:ext cx="260706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  <a:latin typeface="Arial" pitchFamily="34" charset="0"/>
              </a:rPr>
              <a:t>Domain / </a:t>
            </a:r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</a:rPr>
              <a:t>Assignment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35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36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0846495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37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7622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Metamodel </a:t>
            </a:r>
            <a:r>
              <a:rPr lang="de-DE" dirty="0" err="1" smtClean="0"/>
              <a:t>challenges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CBA3D-FA09-45FF-B0D1-65463DE6AB19}"/>
              </a:ext>
            </a:extLst>
          </p:cNvPr>
          <p:cNvSpPr txBox="1"/>
          <p:nvPr/>
        </p:nvSpPr>
        <p:spPr>
          <a:xfrm>
            <a:off x="1205952" y="2286000"/>
            <a:ext cx="94724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...APM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tools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have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a </a:t>
            </a: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</a:rPr>
              <a:t>different 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understanding</a:t>
            </a: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of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a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service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D7E90-8FD9-4686-8834-6C9C16684C9C}"/>
              </a:ext>
            </a:extLst>
          </p:cNvPr>
          <p:cNvSpPr txBox="1"/>
          <p:nvPr/>
        </p:nvSpPr>
        <p:spPr>
          <a:xfrm>
            <a:off x="1205952" y="3329971"/>
            <a:ext cx="973375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...EAM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tools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are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lacking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the 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microservice</a:t>
            </a: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granularity</a:t>
            </a: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level</a:t>
            </a:r>
            <a:endParaRPr lang="en-U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2CB68B-2AAE-4665-807F-7F65DCDD1B03}"/>
              </a:ext>
            </a:extLst>
          </p:cNvPr>
          <p:cNvSpPr txBox="1"/>
          <p:nvPr/>
        </p:nvSpPr>
        <p:spPr>
          <a:xfrm>
            <a:off x="1205951" y="4479951"/>
            <a:ext cx="92432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...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drift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between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idealistic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product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organization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and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reality</a:t>
            </a:r>
            <a:endParaRPr lang="en-U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26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0846495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7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6476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APEAM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19EB08E4-F750-4FE8-A8CC-D77B82556F5F}"/>
              </a:ext>
            </a:extLst>
          </p:cNvPr>
          <p:cNvSpPr/>
          <p:nvPr/>
        </p:nvSpPr>
        <p:spPr>
          <a:xfrm>
            <a:off x="1338608" y="1375159"/>
            <a:ext cx="4528792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Architecture</a:t>
            </a:r>
            <a:endParaRPr lang="en-US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4" descr="https://static.thenounproject.com/png/251053-2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7" y="1239520"/>
            <a:ext cx="858387" cy="85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 bwMode="auto">
          <a:xfrm>
            <a:off x="5533104" y="1239520"/>
            <a:ext cx="6415077" cy="47802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876" y="1229688"/>
            <a:ext cx="6475801" cy="4837067"/>
          </a:xfrm>
          <a:prstGeom prst="rect">
            <a:avLst/>
          </a:prstGeom>
        </p:spPr>
      </p:pic>
      <p:sp>
        <p:nvSpPr>
          <p:cNvPr id="27" name="TextBox 2">
            <a:extLst>
              <a:ext uri="{FF2B5EF4-FFF2-40B4-BE49-F238E27FC236}">
                <a16:creationId xmlns:a16="http://schemas.microsoft.com/office/drawing/2014/main" id="{900CBA3D-FA09-45FF-B0D1-65463DE6AB19}"/>
              </a:ext>
            </a:extLst>
          </p:cNvPr>
          <p:cNvSpPr txBox="1"/>
          <p:nvPr/>
        </p:nvSpPr>
        <p:spPr>
          <a:xfrm>
            <a:off x="228600" y="2348731"/>
            <a:ext cx="4448654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</a:rPr>
              <a:t>Requirements</a:t>
            </a:r>
            <a:r>
              <a:rPr lang="de-DE" b="1" dirty="0" smtClean="0">
                <a:solidFill>
                  <a:schemeClr val="bg1"/>
                </a:solidFill>
                <a:latin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Live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data</a:t>
            </a:r>
            <a:endParaRPr lang="de-DE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Integration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infrastructure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for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other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tools</a:t>
            </a:r>
            <a:endParaRPr lang="de-DE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Abstraction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from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APM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and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EAM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tool</a:t>
            </a:r>
            <a:endParaRPr lang="de-DE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Recognition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of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changes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38" y="4592018"/>
            <a:ext cx="797404" cy="797404"/>
          </a:xfrm>
          <a:prstGeom prst="rect">
            <a:avLst/>
          </a:prstGeom>
        </p:spPr>
      </p:pic>
      <p:pic>
        <p:nvPicPr>
          <p:cNvPr id="1026" name="Picture 2" descr="https://cloud.githubusercontent.com/assets/10656223/15247118/e71dc6a2-1909-11e6-9b90-ae86204f41c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9" y="4467016"/>
            <a:ext cx="1047409" cy="1047409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uspng.com/img-png/logo-mongodb-png-file-mongodb-logo-svg-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0" y="5582903"/>
            <a:ext cx="2130425" cy="57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gebnis fÃ¼r react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93" y="4438912"/>
            <a:ext cx="1426752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30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58007271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pic>
          <p:nvPicPr>
            <p:cNvPr id="31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1343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APEAM Implementation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308262" y="1981200"/>
            <a:ext cx="8679595" cy="3459534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AutoShape 2" descr="https://static.thenounproject.com/png/1251645-2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900CBA3D-FA09-45FF-B0D1-65463DE6AB19}"/>
              </a:ext>
            </a:extLst>
          </p:cNvPr>
          <p:cNvSpPr txBox="1"/>
          <p:nvPr/>
        </p:nvSpPr>
        <p:spPr>
          <a:xfrm>
            <a:off x="155575" y="1981200"/>
            <a:ext cx="281141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</a:rPr>
              <a:t>Remarks</a:t>
            </a:r>
            <a:r>
              <a:rPr lang="de-DE" b="1" dirty="0" smtClean="0">
                <a:solidFill>
                  <a:schemeClr val="bg1"/>
                </a:solidFill>
                <a:latin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Timestamp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treshold</a:t>
            </a:r>
            <a:endParaRPr lang="de-DE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Abstraction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br>
              <a:rPr lang="de-DE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of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APM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and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GraphQL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independent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br>
              <a:rPr lang="de-DE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de-DE" dirty="0" err="1" smtClean="0">
                <a:solidFill>
                  <a:schemeClr val="bg1"/>
                </a:solidFill>
                <a:latin typeface="Arial" pitchFamily="34" charset="0"/>
              </a:rPr>
              <a:t>interface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6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27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773671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8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7333" y="1981200"/>
            <a:ext cx="8679595" cy="34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58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APEAM </a:t>
            </a:r>
            <a:r>
              <a:rPr lang="de-DE" dirty="0" err="1" smtClean="0"/>
              <a:t>GraphQL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94" y="1912082"/>
            <a:ext cx="5161214" cy="2414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19EB08E4-F750-4FE8-A8CC-D77B82556F5F}"/>
              </a:ext>
            </a:extLst>
          </p:cNvPr>
          <p:cNvSpPr/>
          <p:nvPr/>
        </p:nvSpPr>
        <p:spPr>
          <a:xfrm>
            <a:off x="2940224" y="1235711"/>
            <a:ext cx="309655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Model Visualization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707" y="2308469"/>
            <a:ext cx="6471671" cy="3058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19EB08E4-F750-4FE8-A8CC-D77B82556F5F}"/>
              </a:ext>
            </a:extLst>
          </p:cNvPr>
          <p:cNvSpPr/>
          <p:nvPr/>
        </p:nvSpPr>
        <p:spPr>
          <a:xfrm>
            <a:off x="6249129" y="5627812"/>
            <a:ext cx="3096553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Exploration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26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773671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27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3836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Sync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Picture 10" descr="Bildergebnis fÃ¼r dynatrace">
            <a:extLst>
              <a:ext uri="{FF2B5EF4-FFF2-40B4-BE49-F238E27FC236}">
                <a16:creationId xmlns:a16="http://schemas.microsoft.com/office/drawing/2014/main" id="{39E32B2A-F6C7-4D56-80E7-CD88E2D97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8"/>
          <a:stretch/>
        </p:blipFill>
        <p:spPr bwMode="auto">
          <a:xfrm>
            <a:off x="8305800" y="2237076"/>
            <a:ext cx="85556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ildergebnis fÃ¼r planningit">
            <a:extLst>
              <a:ext uri="{FF2B5EF4-FFF2-40B4-BE49-F238E27FC236}">
                <a16:creationId xmlns:a16="http://schemas.microsoft.com/office/drawing/2014/main" id="{4CC45A62-0AEA-4CDF-88DC-EAB422321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89766" l="4000" r="90000">
                        <a14:foregroundMark x1="4000" y1="52924" x2="4000" y2="52924"/>
                        <a14:foregroundMark x1="14200" y1="58187" x2="14200" y2="58187"/>
                        <a14:foregroundMark x1="17200" y1="54386" x2="17200" y2="54386"/>
                        <a14:foregroundMark x1="13600" y1="43567" x2="13600" y2="43567"/>
                        <a14:foregroundMark x1="17400" y1="48246" x2="17400" y2="48246"/>
                        <a14:foregroundMark x1="23000" y1="57018" x2="23000" y2="57018"/>
                        <a14:foregroundMark x1="31400" y1="52632" x2="31400" y2="52632"/>
                        <a14:foregroundMark x1="39000" y1="52924" x2="39000" y2="52924"/>
                        <a14:foregroundMark x1="43000" y1="50877" x2="43000" y2="50877"/>
                        <a14:foregroundMark x1="50800" y1="50585" x2="50800" y2="50585"/>
                        <a14:foregroundMark x1="60000" y1="49415" x2="60000" y2="49415"/>
                        <a14:foregroundMark x1="47800" y1="52924" x2="47800" y2="52924"/>
                        <a14:foregroundMark x1="63400" y1="50585" x2="63400" y2="50585"/>
                        <a14:foregroundMark x1="60000" y1="44444" x2="60000" y2="44444"/>
                        <a14:foregroundMark x1="71200" y1="52047" x2="71200" y2="52047"/>
                        <a14:foregroundMark x1="83200" y1="47953" x2="83400" y2="47661"/>
                        <a14:foregroundMark x1="89400" y1="43567" x2="89400" y2="43567"/>
                        <a14:foregroundMark x1="16200" y1="49415" x2="16200" y2="49415"/>
                        <a14:foregroundMark x1="22800" y1="50877" x2="22800" y2="50877"/>
                        <a14:foregroundMark x1="28400" y1="54971" x2="28400" y2="54971"/>
                        <a14:foregroundMark x1="51200" y1="54094" x2="51200" y2="54094"/>
                        <a14:foregroundMark x1="57000" y1="54971" x2="57000" y2="54971"/>
                        <a14:foregroundMark x1="68600" y1="52047" x2="68600" y2="52047"/>
                        <a14:foregroundMark x1="72000" y1="56140" x2="72000" y2="56140"/>
                        <a14:foregroundMark x1="77400" y1="60819" x2="77400" y2="60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t="36531" r="80879" b="32841"/>
          <a:stretch/>
        </p:blipFill>
        <p:spPr bwMode="auto">
          <a:xfrm>
            <a:off x="8366317" y="4653531"/>
            <a:ext cx="734527" cy="86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8">
            <a:extLst>
              <a:ext uri="{FF2B5EF4-FFF2-40B4-BE49-F238E27FC236}">
                <a16:creationId xmlns:a16="http://schemas.microsoft.com/office/drawing/2014/main" id="{19EB08E4-F750-4FE8-A8CC-D77B82556F5F}"/>
              </a:ext>
            </a:extLst>
          </p:cNvPr>
          <p:cNvSpPr/>
          <p:nvPr/>
        </p:nvSpPr>
        <p:spPr>
          <a:xfrm>
            <a:off x="4523767" y="4325628"/>
            <a:ext cx="160020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APEAM</a:t>
            </a:r>
            <a:endParaRPr lang="en-US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10" descr="Bildergebnis fÃ¼r dynatrace">
            <a:extLst>
              <a:ext uri="{FF2B5EF4-FFF2-40B4-BE49-F238E27FC236}">
                <a16:creationId xmlns:a16="http://schemas.microsoft.com/office/drawing/2014/main" id="{39E32B2A-F6C7-4D56-80E7-CD88E2D97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8"/>
          <a:stretch/>
        </p:blipFill>
        <p:spPr bwMode="auto">
          <a:xfrm>
            <a:off x="567788" y="2133600"/>
            <a:ext cx="533400" cy="5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static.thenounproject.com/png/1899280-200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81" y="3294231"/>
            <a:ext cx="1016746" cy="10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8">
            <a:extLst>
              <a:ext uri="{FF2B5EF4-FFF2-40B4-BE49-F238E27FC236}">
                <a16:creationId xmlns:a16="http://schemas.microsoft.com/office/drawing/2014/main" id="{19EB08E4-F750-4FE8-A8CC-D77B82556F5F}"/>
              </a:ext>
            </a:extLst>
          </p:cNvPr>
          <p:cNvSpPr/>
          <p:nvPr/>
        </p:nvSpPr>
        <p:spPr>
          <a:xfrm>
            <a:off x="2113244" y="4263974"/>
            <a:ext cx="160020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Trigger</a:t>
            </a:r>
            <a:endParaRPr lang="en-US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19EB08E4-F750-4FE8-A8CC-D77B82556F5F}"/>
              </a:ext>
            </a:extLst>
          </p:cNvPr>
          <p:cNvSpPr/>
          <p:nvPr/>
        </p:nvSpPr>
        <p:spPr>
          <a:xfrm>
            <a:off x="34388" y="2816250"/>
            <a:ext cx="160020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Event Feed</a:t>
            </a:r>
            <a:endParaRPr lang="en-US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19EB08E4-F750-4FE8-A8CC-D77B82556F5F}"/>
              </a:ext>
            </a:extLst>
          </p:cNvPr>
          <p:cNvSpPr/>
          <p:nvPr/>
        </p:nvSpPr>
        <p:spPr>
          <a:xfrm>
            <a:off x="9088" y="4082015"/>
            <a:ext cx="16002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 / CD </a:t>
            </a:r>
            <a:br>
              <a:rPr lang="en-US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Pipeline</a:t>
            </a:r>
            <a:endParaRPr lang="en-US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Bildergebnis fÃ¼r jenkins log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0" y="3261380"/>
            <a:ext cx="742721" cy="74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8">
            <a:extLst>
              <a:ext uri="{FF2B5EF4-FFF2-40B4-BE49-F238E27FC236}">
                <a16:creationId xmlns:a16="http://schemas.microsoft.com/office/drawing/2014/main" id="{19EB08E4-F750-4FE8-A8CC-D77B82556F5F}"/>
              </a:ext>
            </a:extLst>
          </p:cNvPr>
          <p:cNvSpPr/>
          <p:nvPr/>
        </p:nvSpPr>
        <p:spPr>
          <a:xfrm>
            <a:off x="9088" y="5576384"/>
            <a:ext cx="160020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Manual</a:t>
            </a:r>
            <a:endParaRPr lang="en-US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>
            <a:off x="6123967" y="2816250"/>
            <a:ext cx="2039940" cy="84135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 bwMode="auto">
          <a:xfrm>
            <a:off x="6165180" y="3947823"/>
            <a:ext cx="2039940" cy="84135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 bwMode="auto">
          <a:xfrm>
            <a:off x="1501691" y="2816250"/>
            <a:ext cx="978166" cy="616259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 bwMode="auto">
          <a:xfrm flipV="1">
            <a:off x="1444458" y="4653531"/>
            <a:ext cx="978166" cy="616259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 bwMode="auto">
          <a:xfrm flipV="1">
            <a:off x="1372183" y="3907251"/>
            <a:ext cx="1102549" cy="9637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 bwMode="auto">
          <a:xfrm flipV="1">
            <a:off x="3597188" y="3897614"/>
            <a:ext cx="1102549" cy="9637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98" y="3157282"/>
            <a:ext cx="1519211" cy="151921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4" y="4640673"/>
            <a:ext cx="1070406" cy="1070406"/>
          </a:xfrm>
          <a:prstGeom prst="rect">
            <a:avLst/>
          </a:prstGeom>
        </p:spPr>
      </p:pic>
      <p:grpSp>
        <p:nvGrpSpPr>
          <p:cNvPr id="40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42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773671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pic>
          <p:nvPicPr>
            <p:cNvPr id="43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8044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3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Workflow: </a:t>
            </a:r>
            <a:r>
              <a:rPr lang="de-DE" dirty="0" err="1" smtClean="0"/>
              <a:t>Creation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511446" y="1089305"/>
            <a:ext cx="6874022" cy="5134878"/>
            <a:chOff x="2346178" y="1647608"/>
            <a:chExt cx="4908451" cy="3666601"/>
          </a:xfrm>
        </p:grpSpPr>
        <p:sp>
          <p:nvSpPr>
            <p:cNvPr id="5" name="Rechteck 4"/>
            <p:cNvSpPr/>
            <p:nvPr/>
          </p:nvSpPr>
          <p:spPr bwMode="auto">
            <a:xfrm>
              <a:off x="2346178" y="1687661"/>
              <a:ext cx="4908451" cy="3626548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6178" y="1647608"/>
              <a:ext cx="4908451" cy="3666601"/>
            </a:xfrm>
            <a:prstGeom prst="rect">
              <a:avLst/>
            </a:prstGeom>
          </p:spPr>
        </p:pic>
      </p:grpSp>
      <p:grpSp>
        <p:nvGrpSpPr>
          <p:cNvPr id="25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26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773671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27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077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Sync</a:t>
            </a:r>
            <a:r>
              <a:rPr lang="de-DE" dirty="0" smtClean="0"/>
              <a:t> </a:t>
            </a:r>
            <a:r>
              <a:rPr lang="de-DE" dirty="0" err="1" smtClean="0"/>
              <a:t>inferencing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689623" y="1371600"/>
            <a:ext cx="6615626" cy="427594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109" y="1371221"/>
            <a:ext cx="6630140" cy="4276325"/>
          </a:xfrm>
          <a:prstGeom prst="rect">
            <a:avLst/>
          </a:prstGeom>
        </p:spPr>
      </p:pic>
      <p:grpSp>
        <p:nvGrpSpPr>
          <p:cNvPr id="25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26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773671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27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2624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EAC4-4014-4F5C-943E-8BF19577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13435-D15A-4ACA-93C2-9FBB1A34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38893-0B6C-45F9-9A11-3688371F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8" name="Rechteck 33">
            <a:extLst>
              <a:ext uri="{FF2B5EF4-FFF2-40B4-BE49-F238E27FC236}">
                <a16:creationId xmlns:a16="http://schemas.microsoft.com/office/drawing/2014/main" id="{D27E34E0-DF68-4052-AA88-4D924635AC9D}"/>
              </a:ext>
            </a:extLst>
          </p:cNvPr>
          <p:cNvSpPr/>
          <p:nvPr/>
        </p:nvSpPr>
        <p:spPr bwMode="auto">
          <a:xfrm>
            <a:off x="1319336" y="1017631"/>
            <a:ext cx="960120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Motivation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hteck 33">
            <a:extLst>
              <a:ext uri="{FF2B5EF4-FFF2-40B4-BE49-F238E27FC236}">
                <a16:creationId xmlns:a16="http://schemas.microsoft.com/office/drawing/2014/main" id="{543F2463-262A-4B1F-B6CF-A36953678FFA}"/>
              </a:ext>
            </a:extLst>
          </p:cNvPr>
          <p:cNvSpPr/>
          <p:nvPr/>
        </p:nvSpPr>
        <p:spPr bwMode="auto">
          <a:xfrm>
            <a:off x="1287970" y="4554895"/>
            <a:ext cx="960120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Evaluation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&amp; Outlook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hteck 33">
            <a:extLst>
              <a:ext uri="{FF2B5EF4-FFF2-40B4-BE49-F238E27FC236}">
                <a16:creationId xmlns:a16="http://schemas.microsoft.com/office/drawing/2014/main" id="{A4BFD7E6-D754-4F2F-B7B0-724EDA6D2FB1}"/>
              </a:ext>
            </a:extLst>
          </p:cNvPr>
          <p:cNvSpPr/>
          <p:nvPr/>
        </p:nvSpPr>
        <p:spPr bwMode="auto">
          <a:xfrm>
            <a:off x="1310513" y="3667937"/>
            <a:ext cx="960120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Implementation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echteck 33">
            <a:extLst>
              <a:ext uri="{FF2B5EF4-FFF2-40B4-BE49-F238E27FC236}">
                <a16:creationId xmlns:a16="http://schemas.microsoft.com/office/drawing/2014/main" id="{426083DB-5EF2-41A5-875F-1C3630B40A0A}"/>
              </a:ext>
            </a:extLst>
          </p:cNvPr>
          <p:cNvSpPr/>
          <p:nvPr/>
        </p:nvSpPr>
        <p:spPr bwMode="auto">
          <a:xfrm>
            <a:off x="1310513" y="2780979"/>
            <a:ext cx="960120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Conceptualization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3" name="Picture 2" descr="https://d30y9cdsu7xlg0.cloudfront.net/png/1505789-200.png">
            <a:extLst>
              <a:ext uri="{FF2B5EF4-FFF2-40B4-BE49-F238E27FC236}">
                <a16:creationId xmlns:a16="http://schemas.microsoft.com/office/drawing/2014/main" id="{A265E1B7-79C5-4623-BAF3-1F7D2E9A5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89" y="107671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30y9cdsu7xlg0.cloudfront.net/png/1355080-200.png">
            <a:extLst>
              <a:ext uri="{FF2B5EF4-FFF2-40B4-BE49-F238E27FC236}">
                <a16:creationId xmlns:a16="http://schemas.microsoft.com/office/drawing/2014/main" id="{AFFC461A-D053-4D0C-800B-C56F5911C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50" y="2809108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30y9cdsu7xlg0.cloudfront.net/png/1383273-200.png">
            <a:extLst>
              <a:ext uri="{FF2B5EF4-FFF2-40B4-BE49-F238E27FC236}">
                <a16:creationId xmlns:a16="http://schemas.microsoft.com/office/drawing/2014/main" id="{42060C0F-A8B7-4179-8330-E15589989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06" y="3724913"/>
            <a:ext cx="604788" cy="6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30y9cdsu7xlg0.cloudfront.net/png/339046-200.png">
            <a:extLst>
              <a:ext uri="{FF2B5EF4-FFF2-40B4-BE49-F238E27FC236}">
                <a16:creationId xmlns:a16="http://schemas.microsoft.com/office/drawing/2014/main" id="{B7949C55-E950-48B4-952F-370D322D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99" y="4432609"/>
            <a:ext cx="964651" cy="9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 33">
            <a:extLst>
              <a:ext uri="{FF2B5EF4-FFF2-40B4-BE49-F238E27FC236}">
                <a16:creationId xmlns:a16="http://schemas.microsoft.com/office/drawing/2014/main" id="{BFB9EC32-263D-4BC6-B981-0B0119A007CC}"/>
              </a:ext>
            </a:extLst>
          </p:cNvPr>
          <p:cNvSpPr/>
          <p:nvPr/>
        </p:nvSpPr>
        <p:spPr bwMode="auto">
          <a:xfrm>
            <a:off x="1310513" y="1899050"/>
            <a:ext cx="960120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Research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Questions &amp; Approach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034" name="Picture 10" descr="https://d30y9cdsu7xlg0.cloudfront.net/png/542483-200.png">
            <a:extLst>
              <a:ext uri="{FF2B5EF4-FFF2-40B4-BE49-F238E27FC236}">
                <a16:creationId xmlns:a16="http://schemas.microsoft.com/office/drawing/2014/main" id="{A443C565-619A-4305-84EB-49887BC3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07" y="1897041"/>
            <a:ext cx="713563" cy="7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pieren 24"/>
          <p:cNvGrpSpPr/>
          <p:nvPr/>
        </p:nvGrpSpPr>
        <p:grpSpPr>
          <a:xfrm>
            <a:off x="4200955" y="5258092"/>
            <a:ext cx="4138874" cy="2360786"/>
            <a:chOff x="3785623" y="4659976"/>
            <a:chExt cx="4138874" cy="2360786"/>
          </a:xfrm>
        </p:grpSpPr>
        <p:graphicFrame>
          <p:nvGraphicFramePr>
            <p:cNvPr id="26" name="Diagram 6">
              <a:extLst>
                <a:ext uri="{FF2B5EF4-FFF2-40B4-BE49-F238E27FC236}">
                  <a16:creationId xmlns:a16="http://schemas.microsoft.com/office/drawing/2014/main" id="{328A76A5-1C9E-4653-B949-ED6D70FFBD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79276169"/>
                </p:ext>
              </p:extLst>
            </p:nvPr>
          </p:nvGraphicFramePr>
          <p:xfrm>
            <a:off x="3785623" y="4659976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27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49724222-FB11-495B-B5CD-2A032409D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027" y="5690303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CB2C9757-B497-4C89-B065-989AB4DB3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473" y="5582460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C6DE1552-D1A5-4572-9C19-5E03B785F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047" y="5690033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B78BA1DB-5B3F-4042-B421-599F09084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822" y="5660201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A265E1B7-79C5-4623-BAF3-1F7D2E9A5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805" y="5714747"/>
              <a:ext cx="267989" cy="26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4254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DockerIdAssociationInferencer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900CBA3D-FA09-45FF-B0D1-65463DE6AB19}"/>
              </a:ext>
            </a:extLst>
          </p:cNvPr>
          <p:cNvSpPr txBox="1"/>
          <p:nvPr/>
        </p:nvSpPr>
        <p:spPr>
          <a:xfrm>
            <a:off x="2832487" y="3158193"/>
            <a:ext cx="65239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eu.gcr.io/</a:t>
            </a:r>
            <a:r>
              <a:rPr lang="de-DE" sz="2800" dirty="0" err="1">
                <a:solidFill>
                  <a:schemeClr val="bg1"/>
                </a:solidFill>
                <a:latin typeface="Arial" pitchFamily="34" charset="0"/>
              </a:rPr>
              <a:t>mms-work</a:t>
            </a:r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/</a:t>
            </a:r>
            <a:r>
              <a:rPr lang="de-DE" sz="2800" dirty="0" err="1">
                <a:solidFill>
                  <a:schemeClr val="bg1"/>
                </a:solidFill>
                <a:latin typeface="Arial" pitchFamily="34" charset="0"/>
              </a:rPr>
              <a:t>dev</a:t>
            </a:r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/</a:t>
            </a:r>
            <a:r>
              <a:rPr lang="de-DE" sz="2800" dirty="0" err="1">
                <a:solidFill>
                  <a:schemeClr val="bg1"/>
                </a:solidFill>
                <a:latin typeface="Arial" pitchFamily="34" charset="0"/>
              </a:rPr>
              <a:t>fifa</a:t>
            </a:r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/</a:t>
            </a:r>
            <a:r>
              <a:rPr lang="de-DE" sz="2800" dirty="0" err="1">
                <a:solidFill>
                  <a:schemeClr val="bg1"/>
                </a:solidFill>
                <a:latin typeface="Arial" pitchFamily="34" charset="0"/>
              </a:rPr>
              <a:t>login-admin</a:t>
            </a:r>
            <a:endParaRPr 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832487" y="3158193"/>
            <a:ext cx="1445220" cy="65180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4277706" y="3158193"/>
            <a:ext cx="2427893" cy="65180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6705599" y="3158193"/>
            <a:ext cx="2514601" cy="65180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718565" y="3158193"/>
            <a:ext cx="520436" cy="651808"/>
          </a:xfrm>
          <a:prstGeom prst="rect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85372" y="2572962"/>
            <a:ext cx="106679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Product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971914" y="2144076"/>
            <a:ext cx="401373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</a:rPr>
              <a:t>EamProductToDomainInferencer</a:t>
            </a:r>
            <a:endParaRPr lang="en-US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8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29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773671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30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1846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APEAM </a:t>
            </a:r>
            <a:r>
              <a:rPr lang="de-DE" dirty="0" err="1" smtClean="0"/>
              <a:t>GraphQL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855976" y="3048000"/>
            <a:ext cx="247698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itchFamily="34" charset="0"/>
              </a:rPr>
              <a:t>Demo</a:t>
            </a:r>
          </a:p>
        </p:txBody>
      </p:sp>
      <p:grpSp>
        <p:nvGrpSpPr>
          <p:cNvPr id="14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15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773671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6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9918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APEAM </a:t>
            </a:r>
            <a:r>
              <a:rPr lang="de-DE" dirty="0" err="1" smtClean="0"/>
              <a:t>Challenges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CBA3D-FA09-45FF-B0D1-65463DE6AB19}"/>
              </a:ext>
            </a:extLst>
          </p:cNvPr>
          <p:cNvSpPr txBox="1"/>
          <p:nvPr/>
        </p:nvSpPr>
        <p:spPr>
          <a:xfrm>
            <a:off x="1205952" y="2286000"/>
            <a:ext cx="756906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...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planningIT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API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is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essentially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executing</a:t>
            </a: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</a:rPr>
              <a:t> SQL</a:t>
            </a:r>
            <a:endParaRPr lang="en-U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D7E90-8FD9-4686-8834-6C9C16684C9C}"/>
              </a:ext>
            </a:extLst>
          </p:cNvPr>
          <p:cNvSpPr txBox="1"/>
          <p:nvPr/>
        </p:nvSpPr>
        <p:spPr>
          <a:xfrm>
            <a:off x="1205952" y="3329971"/>
            <a:ext cx="888147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...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dynatrace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has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a 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better</a:t>
            </a: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frontend</a:t>
            </a: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</a:rPr>
              <a:t> API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than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public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API</a:t>
            </a:r>
            <a:endParaRPr lang="en-U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2CB68B-2AAE-4665-807F-7F65DCDD1B03}"/>
              </a:ext>
            </a:extLst>
          </p:cNvPr>
          <p:cNvSpPr txBox="1"/>
          <p:nvPr/>
        </p:nvSpPr>
        <p:spPr>
          <a:xfrm>
            <a:off x="1205951" y="4479951"/>
            <a:ext cx="621836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...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getting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the 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right</a:t>
            </a: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level</a:t>
            </a: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of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abstraction</a:t>
            </a:r>
            <a:endParaRPr lang="en-U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26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773671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7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2181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Requirements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7" name="Picture 10" descr="Bildergebnis fÃ¼r dynatrace">
            <a:extLst>
              <a:ext uri="{FF2B5EF4-FFF2-40B4-BE49-F238E27FC236}">
                <a16:creationId xmlns:a16="http://schemas.microsoft.com/office/drawing/2014/main" id="{39E32B2A-F6C7-4D56-80E7-CD88E2D97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8"/>
          <a:stretch/>
        </p:blipFill>
        <p:spPr bwMode="auto">
          <a:xfrm>
            <a:off x="3373159" y="1600200"/>
            <a:ext cx="85556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Bildergebnis fÃ¼r planningit">
            <a:extLst>
              <a:ext uri="{FF2B5EF4-FFF2-40B4-BE49-F238E27FC236}">
                <a16:creationId xmlns:a16="http://schemas.microsoft.com/office/drawing/2014/main" id="{4CC45A62-0AEA-4CDF-88DC-EAB422321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89766" l="4000" r="90000">
                        <a14:foregroundMark x1="4000" y1="52924" x2="4000" y2="52924"/>
                        <a14:foregroundMark x1="14200" y1="58187" x2="14200" y2="58187"/>
                        <a14:foregroundMark x1="17200" y1="54386" x2="17200" y2="54386"/>
                        <a14:foregroundMark x1="13600" y1="43567" x2="13600" y2="43567"/>
                        <a14:foregroundMark x1="17400" y1="48246" x2="17400" y2="48246"/>
                        <a14:foregroundMark x1="23000" y1="57018" x2="23000" y2="57018"/>
                        <a14:foregroundMark x1="31400" y1="52632" x2="31400" y2="52632"/>
                        <a14:foregroundMark x1="39000" y1="52924" x2="39000" y2="52924"/>
                        <a14:foregroundMark x1="43000" y1="50877" x2="43000" y2="50877"/>
                        <a14:foregroundMark x1="50800" y1="50585" x2="50800" y2="50585"/>
                        <a14:foregroundMark x1="60000" y1="49415" x2="60000" y2="49415"/>
                        <a14:foregroundMark x1="47800" y1="52924" x2="47800" y2="52924"/>
                        <a14:foregroundMark x1="63400" y1="50585" x2="63400" y2="50585"/>
                        <a14:foregroundMark x1="60000" y1="44444" x2="60000" y2="44444"/>
                        <a14:foregroundMark x1="71200" y1="52047" x2="71200" y2="52047"/>
                        <a14:foregroundMark x1="83200" y1="47953" x2="83400" y2="47661"/>
                        <a14:foregroundMark x1="89400" y1="43567" x2="89400" y2="43567"/>
                        <a14:foregroundMark x1="16200" y1="49415" x2="16200" y2="49415"/>
                        <a14:foregroundMark x1="22800" y1="50877" x2="22800" y2="50877"/>
                        <a14:foregroundMark x1="28400" y1="54971" x2="28400" y2="54971"/>
                        <a14:foregroundMark x1="51200" y1="54094" x2="51200" y2="54094"/>
                        <a14:foregroundMark x1="57000" y1="54971" x2="57000" y2="54971"/>
                        <a14:foregroundMark x1="68600" y1="52047" x2="68600" y2="52047"/>
                        <a14:foregroundMark x1="72000" y1="56140" x2="72000" y2="56140"/>
                        <a14:foregroundMark x1="77400" y1="60819" x2="77400" y2="60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t="36531" r="80879" b="32841"/>
          <a:stretch/>
        </p:blipFill>
        <p:spPr bwMode="auto">
          <a:xfrm>
            <a:off x="8382000" y="1600200"/>
            <a:ext cx="734527" cy="86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8">
            <a:extLst>
              <a:ext uri="{FF2B5EF4-FFF2-40B4-BE49-F238E27FC236}">
                <a16:creationId xmlns:a16="http://schemas.microsoft.com/office/drawing/2014/main" id="{19EB08E4-F750-4FE8-A8CC-D77B82556F5F}"/>
              </a:ext>
            </a:extLst>
          </p:cNvPr>
          <p:cNvSpPr/>
          <p:nvPr/>
        </p:nvSpPr>
        <p:spPr>
          <a:xfrm>
            <a:off x="3000840" y="2688131"/>
            <a:ext cx="160020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APM Tool</a:t>
            </a:r>
            <a:endParaRPr lang="en-US" sz="18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19EB08E4-F750-4FE8-A8CC-D77B82556F5F}"/>
              </a:ext>
            </a:extLst>
          </p:cNvPr>
          <p:cNvSpPr/>
          <p:nvPr/>
        </p:nvSpPr>
        <p:spPr>
          <a:xfrm>
            <a:off x="7949163" y="2690951"/>
            <a:ext cx="16002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EAM</a:t>
            </a:r>
            <a:r>
              <a:rPr lang="en-US" sz="18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Tool</a:t>
            </a:r>
            <a:endParaRPr lang="en-US" sz="18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03711"/>
              </p:ext>
            </p:extLst>
          </p:nvPr>
        </p:nvGraphicFramePr>
        <p:xfrm>
          <a:off x="334439" y="3177311"/>
          <a:ext cx="11523128" cy="2291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6361">
                  <a:extLst>
                    <a:ext uri="{9D8B030D-6E8A-4147-A177-3AD203B41FA5}">
                      <a16:colId xmlns:a16="http://schemas.microsoft.com/office/drawing/2014/main" val="1677190094"/>
                    </a:ext>
                  </a:extLst>
                </a:gridCol>
                <a:gridCol w="4948575">
                  <a:extLst>
                    <a:ext uri="{9D8B030D-6E8A-4147-A177-3AD203B41FA5}">
                      <a16:colId xmlns:a16="http://schemas.microsoft.com/office/drawing/2014/main" val="1529577135"/>
                    </a:ext>
                  </a:extLst>
                </a:gridCol>
                <a:gridCol w="4318192">
                  <a:extLst>
                    <a:ext uri="{9D8B030D-6E8A-4147-A177-3AD203B41FA5}">
                      <a16:colId xmlns:a16="http://schemas.microsoft.com/office/drawing/2014/main" val="1968183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API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REST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REST (via SQL)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124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Organization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Artifact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Recognition (e.g. Docker Images)</a:t>
                      </a:r>
                      <a:br>
                        <a:rPr lang="en-US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(Service Dependency Recognition)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Microservices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/ Product Organization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6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Sync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Event Feed or</a:t>
                      </a:r>
                      <a:br>
                        <a:rPr lang="en-US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Artifact Hashing / Versioning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State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Model (Approved / Draft / …)</a:t>
                      </a:r>
                      <a:br>
                        <a:rPr lang="en-US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Versioning Concept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33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Workflow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Automatic recognition of services </a:t>
                      </a:r>
                      <a:br>
                        <a:rPr lang="en-US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(Avoid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agent integration)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Workflow Approval Model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159606"/>
                  </a:ext>
                </a:extLst>
              </a:tr>
            </a:tbl>
          </a:graphicData>
        </a:graphic>
      </p:graphicFrame>
      <p:grpSp>
        <p:nvGrpSpPr>
          <p:cNvPr id="25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26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773671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29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992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0C3-6E6C-4F26-A328-42E5F491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3644"/>
            <a:ext cx="10586099" cy="720725"/>
          </a:xfrm>
        </p:spPr>
        <p:txBody>
          <a:bodyPr/>
          <a:lstStyle/>
          <a:p>
            <a:r>
              <a:rPr lang="de-DE" dirty="0" smtClean="0"/>
              <a:t>Evaluation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C82D7-49C2-4D31-882A-F089E9BB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94DA-6E5F-44A4-87D6-EFF8533C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880953F3-D6C9-4B83-8E97-E9396792B28F}"/>
              </a:ext>
            </a:extLst>
          </p:cNvPr>
          <p:cNvSpPr/>
          <p:nvPr/>
        </p:nvSpPr>
        <p:spPr bwMode="auto">
          <a:xfrm>
            <a:off x="0" y="990600"/>
            <a:ext cx="4025031" cy="5181600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025412-B8DC-4A48-9565-AA155BFF3ED3}"/>
              </a:ext>
            </a:extLst>
          </p:cNvPr>
          <p:cNvSpPr/>
          <p:nvPr/>
        </p:nvSpPr>
        <p:spPr>
          <a:xfrm>
            <a:off x="0" y="1378492"/>
            <a:ext cx="427770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Enterprise architects</a:t>
            </a:r>
            <a:endParaRPr lang="en-US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hteck 36">
            <a:extLst>
              <a:ext uri="{FF2B5EF4-FFF2-40B4-BE49-F238E27FC236}">
                <a16:creationId xmlns:a16="http://schemas.microsoft.com/office/drawing/2014/main" id="{1F068BF7-EFE8-4507-94B5-9903E6A15BCC}"/>
              </a:ext>
            </a:extLst>
          </p:cNvPr>
          <p:cNvSpPr/>
          <p:nvPr/>
        </p:nvSpPr>
        <p:spPr bwMode="auto">
          <a:xfrm>
            <a:off x="8163907" y="989595"/>
            <a:ext cx="4028093" cy="5182604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63B61C-C863-4F0A-852F-AF726AE19474}"/>
              </a:ext>
            </a:extLst>
          </p:cNvPr>
          <p:cNvSpPr/>
          <p:nvPr/>
        </p:nvSpPr>
        <p:spPr>
          <a:xfrm>
            <a:off x="8331624" y="1356006"/>
            <a:ext cx="386037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Ops (SRE) </a:t>
            </a:r>
            <a:endParaRPr lang="en-US" sz="2000" dirty="0" smtClean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36">
            <a:extLst>
              <a:ext uri="{FF2B5EF4-FFF2-40B4-BE49-F238E27FC236}">
                <a16:creationId xmlns:a16="http://schemas.microsoft.com/office/drawing/2014/main" id="{0414C56D-016B-4F63-AC3C-6031AB8390E1}"/>
              </a:ext>
            </a:extLst>
          </p:cNvPr>
          <p:cNvSpPr/>
          <p:nvPr/>
        </p:nvSpPr>
        <p:spPr bwMode="auto">
          <a:xfrm>
            <a:off x="4025031" y="989594"/>
            <a:ext cx="4138876" cy="51826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E8E13C-8503-4D61-B5B8-C65663CD8919}"/>
              </a:ext>
            </a:extLst>
          </p:cNvPr>
          <p:cNvSpPr/>
          <p:nvPr/>
        </p:nvSpPr>
        <p:spPr>
          <a:xfrm>
            <a:off x="4277707" y="1389376"/>
            <a:ext cx="402809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Developers / </a:t>
            </a:r>
            <a:b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Software architects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0" y="2590800"/>
            <a:ext cx="1219200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059393"/>
              </p:ext>
            </p:extLst>
          </p:nvPr>
        </p:nvGraphicFramePr>
        <p:xfrm>
          <a:off x="9136" y="2590800"/>
          <a:ext cx="12182862" cy="387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477">
                  <a:extLst>
                    <a:ext uri="{9D8B030D-6E8A-4147-A177-3AD203B41FA5}">
                      <a16:colId xmlns:a16="http://schemas.microsoft.com/office/drawing/2014/main" val="89498792"/>
                    </a:ext>
                  </a:extLst>
                </a:gridCol>
                <a:gridCol w="2030477">
                  <a:extLst>
                    <a:ext uri="{9D8B030D-6E8A-4147-A177-3AD203B41FA5}">
                      <a16:colId xmlns:a16="http://schemas.microsoft.com/office/drawing/2014/main" val="3802760683"/>
                    </a:ext>
                  </a:extLst>
                </a:gridCol>
                <a:gridCol w="2030477">
                  <a:extLst>
                    <a:ext uri="{9D8B030D-6E8A-4147-A177-3AD203B41FA5}">
                      <a16:colId xmlns:a16="http://schemas.microsoft.com/office/drawing/2014/main" val="2996733851"/>
                    </a:ext>
                  </a:extLst>
                </a:gridCol>
                <a:gridCol w="2030477">
                  <a:extLst>
                    <a:ext uri="{9D8B030D-6E8A-4147-A177-3AD203B41FA5}">
                      <a16:colId xmlns:a16="http://schemas.microsoft.com/office/drawing/2014/main" val="3459723177"/>
                    </a:ext>
                  </a:extLst>
                </a:gridCol>
                <a:gridCol w="2030477">
                  <a:extLst>
                    <a:ext uri="{9D8B030D-6E8A-4147-A177-3AD203B41FA5}">
                      <a16:colId xmlns:a16="http://schemas.microsoft.com/office/drawing/2014/main" val="3801471715"/>
                    </a:ext>
                  </a:extLst>
                </a:gridCol>
                <a:gridCol w="2030477">
                  <a:extLst>
                    <a:ext uri="{9D8B030D-6E8A-4147-A177-3AD203B41FA5}">
                      <a16:colId xmlns:a16="http://schemas.microsoft.com/office/drawing/2014/main" val="3598593526"/>
                    </a:ext>
                  </a:extLst>
                </a:gridCol>
              </a:tblGrid>
              <a:tr h="423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024571"/>
                  </a:ext>
                </a:extLst>
              </a:tr>
              <a:tr h="188939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Increased transparency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Automation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Naming convention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Enterprise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graph = New EAM?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basis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No UI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Still adapting to the product org. model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Naming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convention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Enterprise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graph API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 specific interest in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pIT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Naming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convention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Enterprise graph API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No UI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pIT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is “waste”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45251"/>
                  </a:ext>
                </a:extLst>
              </a:tr>
              <a:tr h="1269000">
                <a:tc gridSpan="2"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Improvements: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Analytics on domain interdependencies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Document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connections automatically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Improvements: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Identification of dependents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Improvements: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Integration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with incident management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898533"/>
                  </a:ext>
                </a:extLst>
              </a:tr>
            </a:tbl>
          </a:graphicData>
        </a:graphic>
      </p:graphicFrame>
      <p:grpSp>
        <p:nvGrpSpPr>
          <p:cNvPr id="20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21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47788503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9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2314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0C3-6E6C-4F26-A328-42E5F491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Learnings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C82D7-49C2-4D31-882A-F089E9BB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94DA-6E5F-44A4-87D6-EFF8533C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 flipH="1">
            <a:off x="1440400" y="1786538"/>
            <a:ext cx="744566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Arial" pitchFamily="34" charset="0"/>
              </a:rPr>
              <a:t>Extension</a:t>
            </a:r>
            <a:r>
              <a:rPr lang="en-US" sz="3200" dirty="0" smtClean="0">
                <a:solidFill>
                  <a:schemeClr val="accent5"/>
                </a:solidFill>
                <a:latin typeface="Arial" pitchFamily="34" charset="0"/>
              </a:rPr>
              <a:t> of the enterprise graph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709"/>
            <a:ext cx="797404" cy="797404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 flipH="1">
            <a:off x="1440400" y="3109928"/>
            <a:ext cx="998419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Arial" pitchFamily="34" charset="0"/>
              </a:rPr>
              <a:t>Drawing conclusions from the graph/monitoring data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91" y="3109928"/>
            <a:ext cx="671513" cy="67151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17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90115721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18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5562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0C3-6E6C-4F26-A328-42E5F491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C82D7-49C2-4D31-882A-F089E9BB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94DA-6E5F-44A4-87D6-EFF8533C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flipH="1">
            <a:off x="361107" y="1905000"/>
            <a:ext cx="49233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Martin Kleehaus (TUM)</a:t>
            </a:r>
          </a:p>
          <a:p>
            <a:r>
              <a:rPr lang="en-US" sz="2000" dirty="0" smtClean="0">
                <a:latin typeface="Arial" pitchFamily="34" charset="0"/>
              </a:rPr>
              <a:t>Stefan Weiskopf (MMS SRE)</a:t>
            </a:r>
          </a:p>
          <a:p>
            <a:r>
              <a:rPr lang="en-US" sz="2000" dirty="0" smtClean="0">
                <a:latin typeface="Arial" pitchFamily="34" charset="0"/>
              </a:rPr>
              <a:t>Dominik Pusch (MMS EA)</a:t>
            </a:r>
          </a:p>
          <a:p>
            <a:r>
              <a:rPr lang="en-US" sz="2000" dirty="0" smtClean="0">
                <a:latin typeface="Arial" pitchFamily="34" charset="0"/>
              </a:rPr>
              <a:t>Andreas Geroe (MMS Dev)</a:t>
            </a:r>
          </a:p>
          <a:p>
            <a:endParaRPr lang="en-US" sz="2000" dirty="0">
              <a:latin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</a:rPr>
              <a:t>All other participants…</a:t>
            </a:r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14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90115721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5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507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Christopher Janietz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B.Sc.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christopher@janietz.eu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37C0-7E0F-420F-830F-2AE2B494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165C5-11D9-41C5-BC05-D44929CC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7269A-8DB3-4170-A8D6-343FDCE8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79" y="1155864"/>
            <a:ext cx="4905563" cy="2759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34540"/>
            <a:ext cx="5690788" cy="3201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84" y="2427471"/>
            <a:ext cx="5032216" cy="2830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53" y="3164096"/>
            <a:ext cx="4807703" cy="2704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0" name="Gruppieren 19"/>
          <p:cNvGrpSpPr/>
          <p:nvPr/>
        </p:nvGrpSpPr>
        <p:grpSpPr>
          <a:xfrm>
            <a:off x="4200955" y="5258092"/>
            <a:ext cx="4138874" cy="2360786"/>
            <a:chOff x="3785623" y="4659976"/>
            <a:chExt cx="4138874" cy="2360786"/>
          </a:xfrm>
        </p:grpSpPr>
        <p:graphicFrame>
          <p:nvGraphicFramePr>
            <p:cNvPr id="21" name="Diagram 6">
              <a:extLst>
                <a:ext uri="{FF2B5EF4-FFF2-40B4-BE49-F238E27FC236}">
                  <a16:creationId xmlns:a16="http://schemas.microsoft.com/office/drawing/2014/main" id="{328A76A5-1C9E-4653-B949-ED6D70FFBD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451902"/>
                </p:ext>
              </p:extLst>
            </p:nvPr>
          </p:nvGraphicFramePr>
          <p:xfrm>
            <a:off x="3785623" y="4659976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pic>
          <p:nvPicPr>
            <p:cNvPr id="22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49724222-FB11-495B-B5CD-2A032409D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027" y="5690303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CB2C9757-B497-4C89-B065-989AB4DB3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473" y="5582460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C6DE1552-D1A5-4572-9C19-5E03B785F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047" y="5690033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B78BA1DB-5B3F-4042-B421-599F09084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822" y="5660201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A265E1B7-79C5-4623-BAF3-1F7D2E9A5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805" y="5714747"/>
              <a:ext cx="267989" cy="26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0029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Application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5362" name="Picture 2" descr="Bildergebnis fÃ¼r mediamarktsaturn">
            <a:extLst>
              <a:ext uri="{FF2B5EF4-FFF2-40B4-BE49-F238E27FC236}">
                <a16:creationId xmlns:a16="http://schemas.microsoft.com/office/drawing/2014/main" id="{B105E15C-76C1-4597-A2A3-76A05282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3035443" cy="71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E11411F-CE30-4601-9095-A48D1B339948}"/>
              </a:ext>
            </a:extLst>
          </p:cNvPr>
          <p:cNvSpPr txBox="1"/>
          <p:nvPr/>
        </p:nvSpPr>
        <p:spPr>
          <a:xfrm>
            <a:off x="1277628" y="2536221"/>
            <a:ext cx="398538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Implementation partner:</a:t>
            </a:r>
            <a:endParaRPr 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6" name="Picture 4" descr="Bildergebnis fÃ¼r planningit">
            <a:extLst>
              <a:ext uri="{FF2B5EF4-FFF2-40B4-BE49-F238E27FC236}">
                <a16:creationId xmlns:a16="http://schemas.microsoft.com/office/drawing/2014/main" id="{4CC45A62-0AEA-4CDF-88DC-EAB422321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89766" l="4000" r="90000">
                        <a14:foregroundMark x1="4000" y1="52924" x2="4000" y2="52924"/>
                        <a14:foregroundMark x1="14200" y1="58187" x2="14200" y2="58187"/>
                        <a14:foregroundMark x1="17200" y1="54386" x2="17200" y2="54386"/>
                        <a14:foregroundMark x1="13600" y1="43567" x2="13600" y2="43567"/>
                        <a14:foregroundMark x1="17400" y1="48246" x2="17400" y2="48246"/>
                        <a14:foregroundMark x1="23000" y1="57018" x2="23000" y2="57018"/>
                        <a14:foregroundMark x1="31400" y1="52632" x2="31400" y2="52632"/>
                        <a14:foregroundMark x1="39000" y1="52924" x2="39000" y2="52924"/>
                        <a14:foregroundMark x1="43000" y1="50877" x2="43000" y2="50877"/>
                        <a14:foregroundMark x1="50800" y1="50585" x2="50800" y2="50585"/>
                        <a14:foregroundMark x1="60000" y1="49415" x2="60000" y2="49415"/>
                        <a14:foregroundMark x1="47800" y1="52924" x2="47800" y2="52924"/>
                        <a14:foregroundMark x1="63400" y1="50585" x2="63400" y2="50585"/>
                        <a14:foregroundMark x1="60000" y1="44444" x2="60000" y2="44444"/>
                        <a14:foregroundMark x1="71200" y1="52047" x2="71200" y2="52047"/>
                        <a14:foregroundMark x1="83200" y1="47953" x2="83400" y2="47661"/>
                        <a14:foregroundMark x1="89400" y1="43567" x2="89400" y2="43567"/>
                        <a14:foregroundMark x1="16200" y1="49415" x2="16200" y2="49415"/>
                        <a14:foregroundMark x1="22800" y1="50877" x2="22800" y2="50877"/>
                        <a14:foregroundMark x1="28400" y1="54971" x2="28400" y2="54971"/>
                        <a14:foregroundMark x1="51200" y1="54094" x2="51200" y2="54094"/>
                        <a14:foregroundMark x1="57000" y1="54971" x2="57000" y2="54971"/>
                        <a14:foregroundMark x1="68600" y1="52047" x2="68600" y2="52047"/>
                        <a14:foregroundMark x1="72000" y1="56140" x2="72000" y2="56140"/>
                        <a14:foregroundMark x1="77400" y1="60819" x2="77400" y2="60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00" y="4124233"/>
            <a:ext cx="2253682" cy="154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Bildergebnis fÃ¼r dynatrace">
            <a:extLst>
              <a:ext uri="{FF2B5EF4-FFF2-40B4-BE49-F238E27FC236}">
                <a16:creationId xmlns:a16="http://schemas.microsoft.com/office/drawing/2014/main" id="{39E32B2A-F6C7-4D56-80E7-CD88E2D97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8"/>
          <a:stretch/>
        </p:blipFill>
        <p:spPr bwMode="auto">
          <a:xfrm>
            <a:off x="7044210" y="2915728"/>
            <a:ext cx="475181" cy="4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Bildergebnis fÃ¼r dynatrace">
            <a:extLst>
              <a:ext uri="{FF2B5EF4-FFF2-40B4-BE49-F238E27FC236}">
                <a16:creationId xmlns:a16="http://schemas.microsoft.com/office/drawing/2014/main" id="{40D0F275-A42E-499E-B361-F7C4C187E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67"/>
          <a:stretch/>
        </p:blipFill>
        <p:spPr bwMode="auto">
          <a:xfrm>
            <a:off x="7648060" y="2928280"/>
            <a:ext cx="2062485" cy="44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d30y9cdsu7xlg0.cloudfront.net/png/831861-200.png">
            <a:extLst>
              <a:ext uri="{FF2B5EF4-FFF2-40B4-BE49-F238E27FC236}">
                <a16:creationId xmlns:a16="http://schemas.microsoft.com/office/drawing/2014/main" id="{BEAD1042-37CC-4407-8A08-30FAD78A4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350" y="217940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9470F86-7C9D-4147-B95C-8829BE3C6DCD}"/>
              </a:ext>
            </a:extLst>
          </p:cNvPr>
          <p:cNvSpPr txBox="1"/>
          <p:nvPr/>
        </p:nvSpPr>
        <p:spPr>
          <a:xfrm>
            <a:off x="8163907" y="2286348"/>
            <a:ext cx="105746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itchFamily="34" charset="0"/>
              </a:rPr>
              <a:t>APM Tool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1" name="Picture 6" descr="https://d30y9cdsu7xlg0.cloudfront.net/png/1383273-200.png">
            <a:extLst>
              <a:ext uri="{FF2B5EF4-FFF2-40B4-BE49-F238E27FC236}">
                <a16:creationId xmlns:a16="http://schemas.microsoft.com/office/drawing/2014/main" id="{26CAB006-79B5-4DE0-A5BC-2F469350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65" y="3835735"/>
            <a:ext cx="604788" cy="6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F20D00-C412-43B4-9FAA-EEC59F4CE151}"/>
              </a:ext>
            </a:extLst>
          </p:cNvPr>
          <p:cNvSpPr txBox="1"/>
          <p:nvPr/>
        </p:nvSpPr>
        <p:spPr>
          <a:xfrm>
            <a:off x="8194216" y="4035794"/>
            <a:ext cx="105746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itchFamily="34" charset="0"/>
              </a:rPr>
              <a:t>EAM Tool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4090726" y="5428593"/>
            <a:ext cx="4138874" cy="2360786"/>
            <a:chOff x="3785623" y="4659976"/>
            <a:chExt cx="4138874" cy="2360786"/>
          </a:xfrm>
        </p:grpSpPr>
        <p:graphicFrame>
          <p:nvGraphicFramePr>
            <p:cNvPr id="34" name="Diagram 6">
              <a:extLst>
                <a:ext uri="{FF2B5EF4-FFF2-40B4-BE49-F238E27FC236}">
                  <a16:creationId xmlns:a16="http://schemas.microsoft.com/office/drawing/2014/main" id="{328A76A5-1C9E-4653-B949-ED6D70FFBD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5482320"/>
                </p:ext>
              </p:extLst>
            </p:nvPr>
          </p:nvGraphicFramePr>
          <p:xfrm>
            <a:off x="3785623" y="4659976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pic>
          <p:nvPicPr>
            <p:cNvPr id="35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49724222-FB11-495B-B5CD-2A032409D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027" y="5690303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CB2C9757-B497-4C89-B065-989AB4DB3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473" y="5582460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C6DE1552-D1A5-4572-9C19-5E03B785F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047" y="5690033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B78BA1DB-5B3F-4042-B421-599F09084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822" y="5660201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A265E1B7-79C5-4623-BAF3-1F7D2E9A5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805" y="5714747"/>
              <a:ext cx="267989" cy="26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4281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questions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EB08E4-F750-4FE8-A8CC-D77B82556F5F}"/>
              </a:ext>
            </a:extLst>
          </p:cNvPr>
          <p:cNvSpPr/>
          <p:nvPr/>
        </p:nvSpPr>
        <p:spPr>
          <a:xfrm>
            <a:off x="2055870" y="2101839"/>
            <a:ext cx="10136130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to extract and </a:t>
            </a:r>
            <a:r>
              <a:rPr lang="en-US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map coherent 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service and infrastructure topologies from enterprise architecture management and monitoring systems?</a:t>
            </a:r>
            <a:endParaRPr lang="en-US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7CBE2A-8610-4C20-A2C4-E9B4B6D55C17}"/>
              </a:ext>
            </a:extLst>
          </p:cNvPr>
          <p:cNvSpPr/>
          <p:nvPr/>
        </p:nvSpPr>
        <p:spPr bwMode="auto">
          <a:xfrm>
            <a:off x="838200" y="1976429"/>
            <a:ext cx="914400" cy="914400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3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1</a:t>
            </a:r>
            <a:endParaRPr lang="en-US" sz="3200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3505200" y="3124200"/>
            <a:ext cx="1600200" cy="1107633"/>
            <a:chOff x="3505200" y="3124200"/>
            <a:chExt cx="1600200" cy="1107633"/>
          </a:xfrm>
        </p:grpSpPr>
        <p:pic>
          <p:nvPicPr>
            <p:cNvPr id="23" name="Picture 10" descr="https://d30y9cdsu7xlg0.cloudfront.net/png/997676-200.png">
              <a:extLst>
                <a:ext uri="{FF2B5EF4-FFF2-40B4-BE49-F238E27FC236}">
                  <a16:creationId xmlns:a16="http://schemas.microsoft.com/office/drawing/2014/main" id="{CFC6B071-0757-49E1-8BEE-EAB2C322E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075" y="3124200"/>
              <a:ext cx="552451" cy="552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19EB08E4-F750-4FE8-A8CC-D77B82556F5F}"/>
                </a:ext>
              </a:extLst>
            </p:cNvPr>
            <p:cNvSpPr/>
            <p:nvPr/>
          </p:nvSpPr>
          <p:spPr>
            <a:xfrm>
              <a:off x="3505200" y="3843137"/>
              <a:ext cx="1600200" cy="388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lang="en-US" dirty="0" err="1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etamodel</a:t>
              </a:r>
              <a:endPara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1716904" y="2998711"/>
            <a:ext cx="1884414" cy="1575651"/>
            <a:chOff x="1716904" y="2998711"/>
            <a:chExt cx="1884414" cy="1575651"/>
          </a:xfrm>
        </p:grpSpPr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19EB08E4-F750-4FE8-A8CC-D77B82556F5F}"/>
                </a:ext>
              </a:extLst>
            </p:cNvPr>
            <p:cNvSpPr/>
            <p:nvPr/>
          </p:nvSpPr>
          <p:spPr>
            <a:xfrm>
              <a:off x="1716904" y="3889303"/>
              <a:ext cx="1884414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Literature</a:t>
              </a:r>
              <a:br>
                <a:rPr lang="en-US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study</a:t>
              </a:r>
              <a:endPara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28" name="Picture 4" descr="https://static.thenounproject.com/png/251053-2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917" y="2998711"/>
              <a:ext cx="858387" cy="858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uppieren 41"/>
          <p:cNvGrpSpPr/>
          <p:nvPr/>
        </p:nvGrpSpPr>
        <p:grpSpPr>
          <a:xfrm>
            <a:off x="6768437" y="2981210"/>
            <a:ext cx="4864778" cy="3020240"/>
            <a:chOff x="6768437" y="2981210"/>
            <a:chExt cx="4864778" cy="3020240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6768437" y="4495800"/>
              <a:ext cx="1600200" cy="1505650"/>
              <a:chOff x="6768437" y="4495800"/>
              <a:chExt cx="1600200" cy="1505650"/>
            </a:xfrm>
          </p:grpSpPr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id="{19EB08E4-F750-4FE8-A8CC-D77B82556F5F}"/>
                  </a:ext>
                </a:extLst>
              </p:cNvPr>
              <p:cNvSpPr/>
              <p:nvPr/>
            </p:nvSpPr>
            <p:spPr>
              <a:xfrm>
                <a:off x="6768437" y="5337870"/>
                <a:ext cx="1600200" cy="663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 smtClean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GraphQL</a:t>
                </a:r>
                <a:r>
                  <a:rPr lang="en-US" sz="1800" dirty="0" smtClean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Layer</a:t>
                </a:r>
                <a:endParaRPr lang="en-US" sz="18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Grafik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9200" y="4495800"/>
                <a:ext cx="797404" cy="797404"/>
              </a:xfrm>
              <a:prstGeom prst="rect">
                <a:avLst/>
              </a:prstGeom>
            </p:spPr>
          </p:pic>
        </p:grpSp>
        <p:grpSp>
          <p:nvGrpSpPr>
            <p:cNvPr id="40" name="Gruppieren 39"/>
            <p:cNvGrpSpPr/>
            <p:nvPr/>
          </p:nvGrpSpPr>
          <p:grpSpPr>
            <a:xfrm>
              <a:off x="8379587" y="4513006"/>
              <a:ext cx="1600200" cy="1488444"/>
              <a:chOff x="8379587" y="4513006"/>
              <a:chExt cx="1600200" cy="1488444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id="{19EB08E4-F750-4FE8-A8CC-D77B82556F5F}"/>
                  </a:ext>
                </a:extLst>
              </p:cNvPr>
              <p:cNvSpPr/>
              <p:nvPr/>
            </p:nvSpPr>
            <p:spPr>
              <a:xfrm>
                <a:off x="8379587" y="5337870"/>
                <a:ext cx="1600200" cy="663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smtClean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API integration</a:t>
                </a:r>
                <a:endParaRPr lang="en-US" sz="18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2" name="Picture 10" descr="Bildergebnis fÃ¼r dynatrace">
                <a:extLst>
                  <a:ext uri="{FF2B5EF4-FFF2-40B4-BE49-F238E27FC236}">
                    <a16:creationId xmlns:a16="http://schemas.microsoft.com/office/drawing/2014/main" id="{39E32B2A-F6C7-4D56-80E7-CD88E2D97E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098"/>
              <a:stretch/>
            </p:blipFill>
            <p:spPr bwMode="auto">
              <a:xfrm>
                <a:off x="8625917" y="4513006"/>
                <a:ext cx="475181" cy="465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4" descr="Bildergebnis fÃ¼r planningit">
                <a:extLst>
                  <a:ext uri="{FF2B5EF4-FFF2-40B4-BE49-F238E27FC236}">
                    <a16:creationId xmlns:a16="http://schemas.microsoft.com/office/drawing/2014/main" id="{4CC45A62-0AEA-4CDF-88DC-EAB422321D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42" b="89766" l="4000" r="90000">
                            <a14:foregroundMark x1="4000" y1="52924" x2="4000" y2="52924"/>
                            <a14:foregroundMark x1="14200" y1="58187" x2="14200" y2="58187"/>
                            <a14:foregroundMark x1="17200" y1="54386" x2="17200" y2="54386"/>
                            <a14:foregroundMark x1="13600" y1="43567" x2="13600" y2="43567"/>
                            <a14:foregroundMark x1="17400" y1="48246" x2="17400" y2="48246"/>
                            <a14:foregroundMark x1="23000" y1="57018" x2="23000" y2="57018"/>
                            <a14:foregroundMark x1="31400" y1="52632" x2="31400" y2="52632"/>
                            <a14:foregroundMark x1="39000" y1="52924" x2="39000" y2="52924"/>
                            <a14:foregroundMark x1="43000" y1="50877" x2="43000" y2="50877"/>
                            <a14:foregroundMark x1="50800" y1="50585" x2="50800" y2="50585"/>
                            <a14:foregroundMark x1="60000" y1="49415" x2="60000" y2="49415"/>
                            <a14:foregroundMark x1="47800" y1="52924" x2="47800" y2="52924"/>
                            <a14:foregroundMark x1="63400" y1="50585" x2="63400" y2="50585"/>
                            <a14:foregroundMark x1="60000" y1="44444" x2="60000" y2="44444"/>
                            <a14:foregroundMark x1="71200" y1="52047" x2="71200" y2="52047"/>
                            <a14:foregroundMark x1="83200" y1="47953" x2="83400" y2="47661"/>
                            <a14:foregroundMark x1="89400" y1="43567" x2="89400" y2="43567"/>
                            <a14:foregroundMark x1="16200" y1="49415" x2="16200" y2="49415"/>
                            <a14:foregroundMark x1="22800" y1="50877" x2="22800" y2="50877"/>
                            <a14:foregroundMark x1="28400" y1="54971" x2="28400" y2="54971"/>
                            <a14:foregroundMark x1="51200" y1="54094" x2="51200" y2="54094"/>
                            <a14:foregroundMark x1="57000" y1="54971" x2="57000" y2="54971"/>
                            <a14:foregroundMark x1="68600" y1="52047" x2="68600" y2="52047"/>
                            <a14:foregroundMark x1="72000" y1="56140" x2="72000" y2="56140"/>
                            <a14:foregroundMark x1="77400" y1="60819" x2="77400" y2="608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4" t="36531" r="80879" b="32841"/>
              <a:stretch/>
            </p:blipFill>
            <p:spPr bwMode="auto">
              <a:xfrm>
                <a:off x="9448800" y="4927356"/>
                <a:ext cx="477301" cy="559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" name="Gewinkelter Verbinder 7"/>
              <p:cNvCxnSpPr>
                <a:stCxn id="32" idx="3"/>
                <a:endCxn id="33" idx="0"/>
              </p:cNvCxnSpPr>
              <p:nvPr/>
            </p:nvCxnSpPr>
            <p:spPr bwMode="auto">
              <a:xfrm>
                <a:off x="9101098" y="4745775"/>
                <a:ext cx="586353" cy="181581"/>
              </a:xfrm>
              <a:prstGeom prst="bentConnector2">
                <a:avLst/>
              </a:prstGeom>
              <a:ln>
                <a:solidFill>
                  <a:schemeClr val="bg1"/>
                </a:solidFill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Gewinkelter Verbinder 30"/>
              <p:cNvCxnSpPr>
                <a:stCxn id="33" idx="1"/>
                <a:endCxn id="32" idx="2"/>
              </p:cNvCxnSpPr>
              <p:nvPr/>
            </p:nvCxnSpPr>
            <p:spPr bwMode="auto">
              <a:xfrm rot="10800000">
                <a:off x="8863508" y="4978544"/>
                <a:ext cx="585292" cy="228334"/>
              </a:xfrm>
              <a:prstGeom prst="bentConnector2">
                <a:avLst/>
              </a:prstGeom>
              <a:ln>
                <a:solidFill>
                  <a:schemeClr val="bg1"/>
                </a:solidFill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pieren 40"/>
            <p:cNvGrpSpPr/>
            <p:nvPr/>
          </p:nvGrpSpPr>
          <p:grpSpPr>
            <a:xfrm>
              <a:off x="10033015" y="4425662"/>
              <a:ext cx="1600200" cy="1226494"/>
              <a:chOff x="10033015" y="4425662"/>
              <a:chExt cx="1600200" cy="1226494"/>
            </a:xfrm>
          </p:grpSpPr>
          <p:sp>
            <p:nvSpPr>
              <p:cNvPr id="29" name="Rectangle 8">
                <a:extLst>
                  <a:ext uri="{FF2B5EF4-FFF2-40B4-BE49-F238E27FC236}">
                    <a16:creationId xmlns:a16="http://schemas.microsoft.com/office/drawing/2014/main" id="{19EB08E4-F750-4FE8-A8CC-D77B82556F5F}"/>
                  </a:ext>
                </a:extLst>
              </p:cNvPr>
              <p:cNvSpPr/>
              <p:nvPr/>
            </p:nvSpPr>
            <p:spPr>
              <a:xfrm>
                <a:off x="10033015" y="5284940"/>
                <a:ext cx="1600200" cy="367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smtClean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Sync</a:t>
                </a:r>
                <a:endParaRPr lang="en-US" sz="18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34" name="Picture 10" descr="https://static.thenounproject.com/png/1879564-200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09230" y="4425662"/>
                <a:ext cx="1002575" cy="1002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uppieren 33"/>
            <p:cNvGrpSpPr/>
            <p:nvPr/>
          </p:nvGrpSpPr>
          <p:grpSpPr>
            <a:xfrm>
              <a:off x="8300998" y="2981210"/>
              <a:ext cx="1600200" cy="1313478"/>
              <a:chOff x="8300998" y="2981210"/>
              <a:chExt cx="1600200" cy="1313478"/>
            </a:xfrm>
          </p:grpSpPr>
          <p:sp>
            <p:nvSpPr>
              <p:cNvPr id="26" name="Rectangle 8">
                <a:extLst>
                  <a:ext uri="{FF2B5EF4-FFF2-40B4-BE49-F238E27FC236}">
                    <a16:creationId xmlns:a16="http://schemas.microsoft.com/office/drawing/2014/main" id="{19EB08E4-F750-4FE8-A8CC-D77B82556F5F}"/>
                  </a:ext>
                </a:extLst>
              </p:cNvPr>
              <p:cNvSpPr/>
              <p:nvPr/>
            </p:nvSpPr>
            <p:spPr>
              <a:xfrm>
                <a:off x="8300998" y="3927472"/>
                <a:ext cx="1600200" cy="367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smtClean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APEAM</a:t>
                </a:r>
                <a:endParaRPr lang="en-US" sz="18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30" name="Picture 6" descr="https://static.thenounproject.com/png/1899280-200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7622" y="2981210"/>
                <a:ext cx="1016746" cy="101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" name="Gruppieren 14"/>
          <p:cNvGrpSpPr/>
          <p:nvPr/>
        </p:nvGrpSpPr>
        <p:grpSpPr>
          <a:xfrm>
            <a:off x="5294370" y="2904323"/>
            <a:ext cx="1600200" cy="1608218"/>
            <a:chOff x="5294370" y="2904323"/>
            <a:chExt cx="1600200" cy="1608218"/>
          </a:xfrm>
        </p:grpSpPr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19EB08E4-F750-4FE8-A8CC-D77B82556F5F}"/>
                </a:ext>
              </a:extLst>
            </p:cNvPr>
            <p:cNvSpPr/>
            <p:nvPr/>
          </p:nvSpPr>
          <p:spPr>
            <a:xfrm>
              <a:off x="5294370" y="3848961"/>
              <a:ext cx="1600200" cy="663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Requirement matrix</a:t>
              </a:r>
              <a:endPara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296" y="2904323"/>
              <a:ext cx="992204" cy="992204"/>
            </a:xfrm>
            <a:prstGeom prst="rect">
              <a:avLst/>
            </a:prstGeom>
          </p:spPr>
        </p:pic>
      </p:grpSp>
      <p:grpSp>
        <p:nvGrpSpPr>
          <p:cNvPr id="46" name="Gruppieren 45"/>
          <p:cNvGrpSpPr/>
          <p:nvPr/>
        </p:nvGrpSpPr>
        <p:grpSpPr>
          <a:xfrm>
            <a:off x="4090726" y="5428593"/>
            <a:ext cx="4138874" cy="2360786"/>
            <a:chOff x="3785623" y="4659976"/>
            <a:chExt cx="4138874" cy="2360786"/>
          </a:xfrm>
        </p:grpSpPr>
        <p:graphicFrame>
          <p:nvGraphicFramePr>
            <p:cNvPr id="47" name="Diagram 6">
              <a:extLst>
                <a:ext uri="{FF2B5EF4-FFF2-40B4-BE49-F238E27FC236}">
                  <a16:creationId xmlns:a16="http://schemas.microsoft.com/office/drawing/2014/main" id="{328A76A5-1C9E-4653-B949-ED6D70FFBD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69904362"/>
                </p:ext>
              </p:extLst>
            </p:nvPr>
          </p:nvGraphicFramePr>
          <p:xfrm>
            <a:off x="3785623" y="4659976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pic>
          <p:nvPicPr>
            <p:cNvPr id="48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49724222-FB11-495B-B5CD-2A032409D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027" y="5690303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CB2C9757-B497-4C89-B065-989AB4DB3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473" y="5582460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C6DE1552-D1A5-4572-9C19-5E03B785F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047" y="5690033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B78BA1DB-5B3F-4042-B421-599F09084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822" y="5660201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A265E1B7-79C5-4623-BAF3-1F7D2E9A5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805" y="5714747"/>
              <a:ext cx="267989" cy="26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8016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questions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EB08E4-F750-4FE8-A8CC-D77B82556F5F}"/>
              </a:ext>
            </a:extLst>
          </p:cNvPr>
          <p:cNvSpPr/>
          <p:nvPr/>
        </p:nvSpPr>
        <p:spPr>
          <a:xfrm>
            <a:off x="2055870" y="2101839"/>
            <a:ext cx="10136130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can this new feedback channel be sufficiently </a:t>
            </a:r>
            <a:r>
              <a:rPr lang="en-US" b="1" dirty="0">
                <a:solidFill>
                  <a:schemeClr val="bg1"/>
                </a:solidFill>
              </a:rPr>
              <a:t>integrated</a:t>
            </a:r>
            <a:r>
              <a:rPr lang="en-US" dirty="0">
                <a:solidFill>
                  <a:schemeClr val="bg1"/>
                </a:solidFill>
              </a:rPr>
              <a:t> into the software and architecture lifecycle?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7CBE2A-8610-4C20-A2C4-E9B4B6D55C17}"/>
              </a:ext>
            </a:extLst>
          </p:cNvPr>
          <p:cNvSpPr/>
          <p:nvPr/>
        </p:nvSpPr>
        <p:spPr bwMode="auto">
          <a:xfrm>
            <a:off x="838200" y="1976429"/>
            <a:ext cx="914400" cy="914400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2</a:t>
            </a:r>
            <a:endParaRPr lang="en-US" sz="3200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752600" y="3008956"/>
            <a:ext cx="1884414" cy="1575651"/>
            <a:chOff x="1752600" y="3008956"/>
            <a:chExt cx="1884414" cy="1575651"/>
          </a:xfrm>
        </p:grpSpPr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19EB08E4-F750-4FE8-A8CC-D77B82556F5F}"/>
                </a:ext>
              </a:extLst>
            </p:cNvPr>
            <p:cNvSpPr/>
            <p:nvPr/>
          </p:nvSpPr>
          <p:spPr>
            <a:xfrm>
              <a:off x="1752600" y="3899548"/>
              <a:ext cx="1884414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Literature</a:t>
              </a:r>
              <a:br>
                <a:rPr lang="en-US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study</a:t>
              </a:r>
              <a:endPara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4" descr="https://static.thenounproject.com/png/251053-2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613" y="3008956"/>
              <a:ext cx="858387" cy="858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ieren 4"/>
          <p:cNvGrpSpPr/>
          <p:nvPr/>
        </p:nvGrpSpPr>
        <p:grpSpPr>
          <a:xfrm>
            <a:off x="3352800" y="2896973"/>
            <a:ext cx="1600200" cy="1622927"/>
            <a:chOff x="3352800" y="2896973"/>
            <a:chExt cx="1600200" cy="1622927"/>
          </a:xfrm>
        </p:grpSpPr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19EB08E4-F750-4FE8-A8CC-D77B82556F5F}"/>
                </a:ext>
              </a:extLst>
            </p:cNvPr>
            <p:cNvSpPr/>
            <p:nvPr/>
          </p:nvSpPr>
          <p:spPr>
            <a:xfrm>
              <a:off x="3352800" y="3856320"/>
              <a:ext cx="1600200" cy="663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dirty="0" smtClean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Sync </a:t>
              </a:r>
              <a:br>
                <a:rPr lang="en-US" sz="1800" dirty="0" smtClean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800" dirty="0" smtClean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concept</a:t>
              </a:r>
              <a:endPara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10" descr="https://static.thenounproject.com/png/1879564-2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612" y="2896973"/>
              <a:ext cx="1002575" cy="100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pieren 7"/>
          <p:cNvGrpSpPr/>
          <p:nvPr/>
        </p:nvGrpSpPr>
        <p:grpSpPr>
          <a:xfrm>
            <a:off x="4701776" y="3067904"/>
            <a:ext cx="1600200" cy="1451996"/>
            <a:chOff x="4701776" y="3067904"/>
            <a:chExt cx="1600200" cy="1451996"/>
          </a:xfrm>
        </p:grpSpPr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19EB08E4-F750-4FE8-A8CC-D77B82556F5F}"/>
                </a:ext>
              </a:extLst>
            </p:cNvPr>
            <p:cNvSpPr/>
            <p:nvPr/>
          </p:nvSpPr>
          <p:spPr>
            <a:xfrm>
              <a:off x="4701776" y="3856320"/>
              <a:ext cx="1600200" cy="663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dirty="0" smtClean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Field </a:t>
              </a:r>
              <a:br>
                <a:rPr lang="en-US" sz="1800" dirty="0" smtClean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800" dirty="0" smtClean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studies</a:t>
              </a:r>
              <a:endPara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https://static.thenounproject.com/png/1693796-20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014" y="3067904"/>
              <a:ext cx="794198" cy="794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uppieren 27"/>
          <p:cNvGrpSpPr/>
          <p:nvPr/>
        </p:nvGrpSpPr>
        <p:grpSpPr>
          <a:xfrm>
            <a:off x="4090726" y="5428593"/>
            <a:ext cx="4138874" cy="2360786"/>
            <a:chOff x="3785623" y="4659976"/>
            <a:chExt cx="4138874" cy="2360786"/>
          </a:xfrm>
        </p:grpSpPr>
        <p:graphicFrame>
          <p:nvGraphicFramePr>
            <p:cNvPr id="29" name="Diagram 6">
              <a:extLst>
                <a:ext uri="{FF2B5EF4-FFF2-40B4-BE49-F238E27FC236}">
                  <a16:creationId xmlns:a16="http://schemas.microsoft.com/office/drawing/2014/main" id="{328A76A5-1C9E-4653-B949-ED6D70FFBD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62207071"/>
                </p:ext>
              </p:extLst>
            </p:nvPr>
          </p:nvGraphicFramePr>
          <p:xfrm>
            <a:off x="3785623" y="4659976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30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49724222-FB11-495B-B5CD-2A032409D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027" y="5690303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CB2C9757-B497-4C89-B065-989AB4DB3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473" y="5582460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C6DE1552-D1A5-4572-9C19-5E03B785F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047" y="5690033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B78BA1DB-5B3F-4042-B421-599F09084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822" y="5660201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A265E1B7-79C5-4623-BAF3-1F7D2E9A5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805" y="5714747"/>
              <a:ext cx="267989" cy="26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595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questions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EB08E4-F750-4FE8-A8CC-D77B82556F5F}"/>
              </a:ext>
            </a:extLst>
          </p:cNvPr>
          <p:cNvSpPr/>
          <p:nvPr/>
        </p:nvSpPr>
        <p:spPr>
          <a:xfrm>
            <a:off x="2055870" y="2101839"/>
            <a:ext cx="10136130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can architecture differences be sufficiently 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presented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 gain knowledge on apparent problems?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7CBE2A-8610-4C20-A2C4-E9B4B6D55C17}"/>
              </a:ext>
            </a:extLst>
          </p:cNvPr>
          <p:cNvSpPr/>
          <p:nvPr/>
        </p:nvSpPr>
        <p:spPr bwMode="auto">
          <a:xfrm>
            <a:off x="838200" y="1976429"/>
            <a:ext cx="914400" cy="914400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3</a:t>
            </a:r>
            <a:endParaRPr lang="en-US" sz="3200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716904" y="3072549"/>
            <a:ext cx="1884414" cy="1575651"/>
            <a:chOff x="1716904" y="2997933"/>
            <a:chExt cx="1884414" cy="1575651"/>
          </a:xfrm>
        </p:grpSpPr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19EB08E4-F750-4FE8-A8CC-D77B82556F5F}"/>
                </a:ext>
              </a:extLst>
            </p:cNvPr>
            <p:cNvSpPr/>
            <p:nvPr/>
          </p:nvSpPr>
          <p:spPr>
            <a:xfrm>
              <a:off x="1716904" y="3888525"/>
              <a:ext cx="1884414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Literature</a:t>
              </a:r>
              <a:br>
                <a:rPr lang="en-US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study</a:t>
              </a:r>
              <a:endPara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4" descr="https://static.thenounproject.com/png/251053-2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917" y="2997933"/>
              <a:ext cx="858387" cy="858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pieren 11"/>
          <p:cNvGrpSpPr/>
          <p:nvPr/>
        </p:nvGrpSpPr>
        <p:grpSpPr>
          <a:xfrm>
            <a:off x="3352800" y="2971800"/>
            <a:ext cx="1600200" cy="1622927"/>
            <a:chOff x="3352800" y="2896973"/>
            <a:chExt cx="1600200" cy="1622927"/>
          </a:xfrm>
        </p:grpSpPr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19EB08E4-F750-4FE8-A8CC-D77B82556F5F}"/>
                </a:ext>
              </a:extLst>
            </p:cNvPr>
            <p:cNvSpPr/>
            <p:nvPr/>
          </p:nvSpPr>
          <p:spPr>
            <a:xfrm>
              <a:off x="3352800" y="3856320"/>
              <a:ext cx="1600200" cy="663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dirty="0" smtClean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Sync </a:t>
              </a:r>
              <a:br>
                <a:rPr lang="en-US" sz="1800" dirty="0" smtClean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800" dirty="0" smtClean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concept</a:t>
              </a:r>
              <a:endPara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10" descr="https://static.thenounproject.com/png/1879564-2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612" y="2896973"/>
              <a:ext cx="1002575" cy="100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pieren 14"/>
          <p:cNvGrpSpPr/>
          <p:nvPr/>
        </p:nvGrpSpPr>
        <p:grpSpPr>
          <a:xfrm>
            <a:off x="6019800" y="3120004"/>
            <a:ext cx="1600200" cy="1451996"/>
            <a:chOff x="5968337" y="3052431"/>
            <a:chExt cx="1600200" cy="1451996"/>
          </a:xfrm>
        </p:grpSpPr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19EB08E4-F750-4FE8-A8CC-D77B82556F5F}"/>
                </a:ext>
              </a:extLst>
            </p:cNvPr>
            <p:cNvSpPr/>
            <p:nvPr/>
          </p:nvSpPr>
          <p:spPr>
            <a:xfrm>
              <a:off x="5968337" y="3840847"/>
              <a:ext cx="1600200" cy="663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dirty="0" smtClean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Field </a:t>
              </a:r>
              <a:br>
                <a:rPr lang="en-US" sz="1800" dirty="0" smtClean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800" dirty="0" smtClean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studies</a:t>
              </a:r>
              <a:endPara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https://static.thenounproject.com/png/1693796-20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575" y="3052431"/>
              <a:ext cx="794198" cy="794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pieren 13"/>
          <p:cNvGrpSpPr/>
          <p:nvPr/>
        </p:nvGrpSpPr>
        <p:grpSpPr>
          <a:xfrm>
            <a:off x="4654187" y="3092251"/>
            <a:ext cx="1600200" cy="1555949"/>
            <a:chOff x="4654187" y="2979198"/>
            <a:chExt cx="1600200" cy="1555949"/>
          </a:xfrm>
        </p:grpSpPr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19EB08E4-F750-4FE8-A8CC-D77B82556F5F}"/>
                </a:ext>
              </a:extLst>
            </p:cNvPr>
            <p:cNvSpPr/>
            <p:nvPr/>
          </p:nvSpPr>
          <p:spPr>
            <a:xfrm>
              <a:off x="4654187" y="3871567"/>
              <a:ext cx="1600200" cy="663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dirty="0" smtClean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Workflow concept</a:t>
              </a:r>
              <a:endPara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967" y="2979198"/>
              <a:ext cx="831133" cy="831133"/>
            </a:xfrm>
            <a:prstGeom prst="rect">
              <a:avLst/>
            </a:prstGeom>
          </p:spPr>
        </p:pic>
      </p:grpSp>
      <p:grpSp>
        <p:nvGrpSpPr>
          <p:cNvPr id="30" name="Gruppieren 29"/>
          <p:cNvGrpSpPr/>
          <p:nvPr/>
        </p:nvGrpSpPr>
        <p:grpSpPr>
          <a:xfrm>
            <a:off x="4090726" y="5428593"/>
            <a:ext cx="4138874" cy="2360786"/>
            <a:chOff x="3785623" y="4659976"/>
            <a:chExt cx="4138874" cy="2360786"/>
          </a:xfrm>
        </p:grpSpPr>
        <p:graphicFrame>
          <p:nvGraphicFramePr>
            <p:cNvPr id="31" name="Diagram 6">
              <a:extLst>
                <a:ext uri="{FF2B5EF4-FFF2-40B4-BE49-F238E27FC236}">
                  <a16:creationId xmlns:a16="http://schemas.microsoft.com/office/drawing/2014/main" id="{328A76A5-1C9E-4653-B949-ED6D70FFBD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62207071"/>
                </p:ext>
              </p:extLst>
            </p:nvPr>
          </p:nvGraphicFramePr>
          <p:xfrm>
            <a:off x="3785623" y="4659976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pic>
          <p:nvPicPr>
            <p:cNvPr id="32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49724222-FB11-495B-B5CD-2A032409D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027" y="5690303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CB2C9757-B497-4C89-B065-989AB4DB3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473" y="5582460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C6DE1552-D1A5-4572-9C19-5E03B785F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047" y="5690033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B78BA1DB-5B3F-4042-B421-599F09084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822" y="5660201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A265E1B7-79C5-4623-BAF3-1F7D2E9A5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805" y="5714747"/>
              <a:ext cx="267989" cy="26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0247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Literature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17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59696378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8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angle 8">
            <a:extLst>
              <a:ext uri="{FF2B5EF4-FFF2-40B4-BE49-F238E27FC236}">
                <a16:creationId xmlns:a16="http://schemas.microsoft.com/office/drawing/2014/main" id="{19EB08E4-F750-4FE8-A8CC-D77B82556F5F}"/>
              </a:ext>
            </a:extLst>
          </p:cNvPr>
          <p:cNvSpPr/>
          <p:nvPr/>
        </p:nvSpPr>
        <p:spPr>
          <a:xfrm>
            <a:off x="280919" y="1227704"/>
            <a:ext cx="10136130" cy="39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31 Papers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13 Papers (Filter of related works, incorrect assumptions, …)</a:t>
            </a:r>
            <a:endParaRPr lang="en-US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8219599" y="1905001"/>
            <a:ext cx="3688421" cy="4270770"/>
            <a:chOff x="8219599" y="1905001"/>
            <a:chExt cx="3688421" cy="4270770"/>
          </a:xfrm>
        </p:grpSpPr>
        <p:sp>
          <p:nvSpPr>
            <p:cNvPr id="33" name="Rechteck 36">
              <a:extLst>
                <a:ext uri="{FF2B5EF4-FFF2-40B4-BE49-F238E27FC236}">
                  <a16:creationId xmlns:a16="http://schemas.microsoft.com/office/drawing/2014/main" id="{778C04A7-88FD-4C8D-83AE-7BCBCA712705}"/>
                </a:ext>
              </a:extLst>
            </p:cNvPr>
            <p:cNvSpPr/>
            <p:nvPr/>
          </p:nvSpPr>
          <p:spPr bwMode="auto">
            <a:xfrm>
              <a:off x="8219599" y="1905001"/>
              <a:ext cx="3688421" cy="4270770"/>
            </a:xfrm>
            <a:prstGeom prst="rect">
              <a:avLst/>
            </a:prstGeom>
            <a:solidFill>
              <a:schemeClr val="tx2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Problems / Open questions</a:t>
              </a:r>
              <a:endParaRPr lang="en-US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8585295" y="2759135"/>
              <a:ext cx="1274742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</a:rPr>
                <a:t>Discipline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580872" y="3248680"/>
              <a:ext cx="1274742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</a:rPr>
                <a:t>Complexity</a:t>
              </a: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8580872" y="4357551"/>
              <a:ext cx="278351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</a:rPr>
                <a:t>Neglect existing EAM Tools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8592025" y="4941882"/>
              <a:ext cx="3019019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</a:rPr>
                <a:t>Specific to Software Stack</a:t>
              </a: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8592025" y="3773766"/>
              <a:ext cx="278351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</a:rPr>
                <a:t>Don’t use existing information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280919" y="1905001"/>
            <a:ext cx="3756694" cy="4270770"/>
            <a:chOff x="280919" y="1905001"/>
            <a:chExt cx="3756694" cy="4270770"/>
          </a:xfrm>
        </p:grpSpPr>
        <p:sp>
          <p:nvSpPr>
            <p:cNvPr id="32" name="Rechteck 36">
              <a:extLst>
                <a:ext uri="{FF2B5EF4-FFF2-40B4-BE49-F238E27FC236}">
                  <a16:creationId xmlns:a16="http://schemas.microsoft.com/office/drawing/2014/main" id="{778C04A7-88FD-4C8D-83AE-7BCBCA712705}"/>
                </a:ext>
              </a:extLst>
            </p:cNvPr>
            <p:cNvSpPr/>
            <p:nvPr/>
          </p:nvSpPr>
          <p:spPr bwMode="auto">
            <a:xfrm>
              <a:off x="280919" y="1905001"/>
              <a:ext cx="3688421" cy="4270770"/>
            </a:xfrm>
            <a:prstGeom prst="rect">
              <a:avLst/>
            </a:prstGeom>
            <a:solidFill>
              <a:schemeClr val="tx2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de-DE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Approaches</a:t>
              </a:r>
              <a:r>
                <a:rPr lang="de-DE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/ Goals   </a:t>
              </a:r>
              <a:endParaRPr lang="en-US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040" name="Picture 16" descr="https://static.thenounproject.com/png/1701176-200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625084"/>
              <a:ext cx="456943" cy="456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1145403" y="2530389"/>
              <a:ext cx="289221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Arial" pitchFamily="34" charset="0"/>
                </a:rPr>
                <a:t>EaaM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br>
                <a:rPr lang="en-US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</a:rPr>
                <a:t>(Everything as a Model)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1142702" y="3460975"/>
              <a:ext cx="261764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</a:rPr>
                <a:t>Enterprise Topology Graph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142702" y="4424416"/>
              <a:ext cx="261764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</a:rPr>
                <a:t>(Cloud) Migration /</a:t>
              </a:r>
            </a:p>
            <a:p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</a:rPr>
                <a:t>Cleanup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1142702" y="5286646"/>
              <a:ext cx="261764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Arial" pitchFamily="34" charset="0"/>
                </a:rPr>
                <a:t>Microservice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</a:rPr>
                <a:t> Architecture Discovery</a:t>
              </a:r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48" y="3426969"/>
              <a:ext cx="637681" cy="637681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20" y="4392820"/>
              <a:ext cx="677928" cy="677928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50" y="5279500"/>
              <a:ext cx="694398" cy="694398"/>
            </a:xfrm>
            <a:prstGeom prst="rect">
              <a:avLst/>
            </a:prstGeom>
          </p:spPr>
        </p:pic>
      </p:grpSp>
      <p:grpSp>
        <p:nvGrpSpPr>
          <p:cNvPr id="51" name="Gruppieren 50"/>
          <p:cNvGrpSpPr/>
          <p:nvPr/>
        </p:nvGrpSpPr>
        <p:grpSpPr>
          <a:xfrm>
            <a:off x="4250259" y="1905000"/>
            <a:ext cx="3688421" cy="4241823"/>
            <a:chOff x="4250259" y="1905000"/>
            <a:chExt cx="3688421" cy="4241823"/>
          </a:xfrm>
        </p:grpSpPr>
        <p:sp>
          <p:nvSpPr>
            <p:cNvPr id="30" name="Rechteck 36">
              <a:extLst>
                <a:ext uri="{FF2B5EF4-FFF2-40B4-BE49-F238E27FC236}">
                  <a16:creationId xmlns:a16="http://schemas.microsoft.com/office/drawing/2014/main" id="{778C04A7-88FD-4C8D-83AE-7BCBCA712705}"/>
                </a:ext>
              </a:extLst>
            </p:cNvPr>
            <p:cNvSpPr/>
            <p:nvPr/>
          </p:nvSpPr>
          <p:spPr bwMode="auto">
            <a:xfrm>
              <a:off x="4250259" y="1905000"/>
              <a:ext cx="3688421" cy="4241823"/>
            </a:xfrm>
            <a:prstGeom prst="rect">
              <a:avLst/>
            </a:prstGeom>
            <a:solidFill>
              <a:schemeClr val="tx2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de-DE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Artifact</a:t>
              </a:r>
              <a:r>
                <a:rPr lang="de-DE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/</a:t>
              </a:r>
              <a:r>
                <a:rPr lang="de-DE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</a:t>
              </a:r>
              <a:r>
                <a:rPr lang="de-DE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ervice </a:t>
              </a:r>
              <a:r>
                <a:rPr lang="de-DE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discovery</a:t>
              </a:r>
              <a:endParaRPr lang="en-US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4556851" y="2926525"/>
              <a:ext cx="1367501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</a:rPr>
                <a:t>Code Annotation</a:t>
              </a: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6022966" y="2926525"/>
              <a:ext cx="1673234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</a:rPr>
                <a:t>Code Analysis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6131066" y="4448209"/>
              <a:ext cx="1274742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</a:rPr>
                <a:t>Scripts</a:t>
              </a: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4640640" y="5668471"/>
              <a:ext cx="1274742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</a:rPr>
                <a:t>CMDB</a:t>
              </a: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640640" y="4384019"/>
              <a:ext cx="127474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</a:rPr>
                <a:t>Network Monitoring</a:t>
              </a: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4640640" y="5666121"/>
              <a:ext cx="1274742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</a:rPr>
                <a:t>CMDB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162456" y="5587465"/>
              <a:ext cx="127474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</a:rPr>
                <a:t>Software Integration</a:t>
              </a: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93" y="3745810"/>
              <a:ext cx="605667" cy="605667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381" y="3491636"/>
              <a:ext cx="912827" cy="912827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14" y="2182796"/>
              <a:ext cx="907753" cy="907753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366" y="4928059"/>
              <a:ext cx="717173" cy="717173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710" y="2287001"/>
              <a:ext cx="676166" cy="676166"/>
            </a:xfrm>
            <a:prstGeom prst="rect">
              <a:avLst/>
            </a:prstGeom>
          </p:spPr>
        </p:pic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313" y="4837699"/>
              <a:ext cx="727685" cy="727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098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Literature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CBA3D-FA09-45FF-B0D1-65463DE6AB19}"/>
              </a:ext>
            </a:extLst>
          </p:cNvPr>
          <p:cNvSpPr txBox="1"/>
          <p:nvPr/>
        </p:nvSpPr>
        <p:spPr>
          <a:xfrm>
            <a:off x="1205952" y="2286000"/>
            <a:ext cx="642355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...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unrealistic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Model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driven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approaches</a:t>
            </a:r>
            <a:endParaRPr 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D7E90-8FD9-4686-8834-6C9C16684C9C}"/>
              </a:ext>
            </a:extLst>
          </p:cNvPr>
          <p:cNvSpPr txBox="1"/>
          <p:nvPr/>
        </p:nvSpPr>
        <p:spPr>
          <a:xfrm>
            <a:off x="1205952" y="3329971"/>
            <a:ext cx="111540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...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either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very</a:t>
            </a: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generic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or</a:t>
            </a:r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too</a:t>
            </a: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narrow</a:t>
            </a: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(Network / Software Integration)</a:t>
            </a:r>
            <a:endParaRPr lang="en-U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2CB68B-2AAE-4665-807F-7F65DCDD1B03}"/>
              </a:ext>
            </a:extLst>
          </p:cNvPr>
          <p:cNvSpPr txBox="1"/>
          <p:nvPr/>
        </p:nvSpPr>
        <p:spPr>
          <a:xfrm>
            <a:off x="1205951" y="4479951"/>
            <a:ext cx="584006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...do not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make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use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</a:rPr>
              <a:t>of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existing</a:t>
            </a: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  <a:latin typeface="Arial" pitchFamily="34" charset="0"/>
              </a:rPr>
              <a:t>data</a:t>
            </a:r>
            <a:endParaRPr lang="en-U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62426"/>
            <a:ext cx="4138874" cy="2360786"/>
            <a:chOff x="3023926" y="4724400"/>
            <a:chExt cx="4138874" cy="2360786"/>
          </a:xfrm>
        </p:grpSpPr>
        <p:graphicFrame>
          <p:nvGraphicFramePr>
            <p:cNvPr id="26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0846495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7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9819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English Master Slide Deck (wide).potx" id="{91040FA8-FD49-4102-AC41-84BC0B08C488}" vid="{045BDA8C-0E4E-43FE-921F-341BE0C2864F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171103 Matthes English Master Slide Deck (wide)[5653]</Template>
  <TotalTime>0</TotalTime>
  <Words>752</Words>
  <Application>Microsoft Office PowerPoint</Application>
  <PresentationFormat>Breitbild</PresentationFormat>
  <Paragraphs>337</Paragraphs>
  <Slides>27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Arial Unicode MS</vt:lpstr>
      <vt:lpstr>Calibri</vt:lpstr>
      <vt:lpstr>Helvetica Neue</vt:lpstr>
      <vt:lpstr>Times New Roman</vt:lpstr>
      <vt:lpstr>TUM Neue Helvetica 75 Bold</vt:lpstr>
      <vt:lpstr>Wingdings</vt:lpstr>
      <vt:lpstr>Slides sebis 2013 2</vt:lpstr>
      <vt:lpstr>Enhancing enterprise architecture models using application monitoring data</vt:lpstr>
      <vt:lpstr>Agenda</vt:lpstr>
      <vt:lpstr>Motivation</vt:lpstr>
      <vt:lpstr>Application</vt:lpstr>
      <vt:lpstr>Research questions</vt:lpstr>
      <vt:lpstr>Research questions</vt:lpstr>
      <vt:lpstr>Research questions</vt:lpstr>
      <vt:lpstr>Literature study</vt:lpstr>
      <vt:lpstr>Literature challenges</vt:lpstr>
      <vt:lpstr>Metamodel</vt:lpstr>
      <vt:lpstr>Domain Model Assumption / Product Organization</vt:lpstr>
      <vt:lpstr>Metamodel: UnifiedService</vt:lpstr>
      <vt:lpstr>Metamodel challenges</vt:lpstr>
      <vt:lpstr>APEAM</vt:lpstr>
      <vt:lpstr>APEAM Implementation</vt:lpstr>
      <vt:lpstr>APEAM GraphQL </vt:lpstr>
      <vt:lpstr>Sync concept</vt:lpstr>
      <vt:lpstr>Workflow: Creation</vt:lpstr>
      <vt:lpstr>Sync inferencing concept</vt:lpstr>
      <vt:lpstr>DockerIdAssociationInferencer</vt:lpstr>
      <vt:lpstr>APEAM GraphQL</vt:lpstr>
      <vt:lpstr>APEAM Challenges</vt:lpstr>
      <vt:lpstr>Requirements</vt:lpstr>
      <vt:lpstr>Evaluation</vt:lpstr>
      <vt:lpstr>Outlook and Learnings</vt:lpstr>
      <vt:lpstr>Thank you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Copyright sebis</dc:description>
  <cp:lastModifiedBy/>
  <cp:revision>1</cp:revision>
  <dcterms:created xsi:type="dcterms:W3CDTF">2018-04-22T11:23:15Z</dcterms:created>
  <dcterms:modified xsi:type="dcterms:W3CDTF">2018-10-15T05:47:37Z</dcterms:modified>
</cp:coreProperties>
</file>