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725" r:id="rId1"/>
  </p:sldMasterIdLst>
  <p:notesMasterIdLst>
    <p:notesMasterId r:id="rId40"/>
  </p:notesMasterIdLst>
  <p:handoutMasterIdLst>
    <p:handoutMasterId r:id="rId41"/>
  </p:handoutMasterIdLst>
  <p:sldIdLst>
    <p:sldId id="647" r:id="rId2"/>
    <p:sldId id="799" r:id="rId3"/>
    <p:sldId id="800" r:id="rId4"/>
    <p:sldId id="834" r:id="rId5"/>
    <p:sldId id="839" r:id="rId6"/>
    <p:sldId id="803" r:id="rId7"/>
    <p:sldId id="801" r:id="rId8"/>
    <p:sldId id="804" r:id="rId9"/>
    <p:sldId id="829" r:id="rId10"/>
    <p:sldId id="811" r:id="rId11"/>
    <p:sldId id="805" r:id="rId12"/>
    <p:sldId id="806" r:id="rId13"/>
    <p:sldId id="807" r:id="rId14"/>
    <p:sldId id="808" r:id="rId15"/>
    <p:sldId id="809" r:id="rId16"/>
    <p:sldId id="830" r:id="rId17"/>
    <p:sldId id="831" r:id="rId18"/>
    <p:sldId id="810" r:id="rId19"/>
    <p:sldId id="835" r:id="rId20"/>
    <p:sldId id="813" r:id="rId21"/>
    <p:sldId id="832" r:id="rId22"/>
    <p:sldId id="816" r:id="rId23"/>
    <p:sldId id="817" r:id="rId24"/>
    <p:sldId id="818" r:id="rId25"/>
    <p:sldId id="815" r:id="rId26"/>
    <p:sldId id="819" r:id="rId27"/>
    <p:sldId id="821" r:id="rId28"/>
    <p:sldId id="822" r:id="rId29"/>
    <p:sldId id="823" r:id="rId30"/>
    <p:sldId id="824" r:id="rId31"/>
    <p:sldId id="825" r:id="rId32"/>
    <p:sldId id="826" r:id="rId33"/>
    <p:sldId id="837" r:id="rId34"/>
    <p:sldId id="838" r:id="rId35"/>
    <p:sldId id="827" r:id="rId36"/>
    <p:sldId id="828" r:id="rId37"/>
    <p:sldId id="840" r:id="rId38"/>
    <p:sldId id="673" r:id="rId39"/>
  </p:sldIdLst>
  <p:sldSz cx="12192000" cy="6858000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618" userDrawn="1">
          <p15:clr>
            <a:srgbClr val="A4A3A4"/>
          </p15:clr>
        </p15:guide>
        <p15:guide id="3" orient="horz" pos="4042" userDrawn="1">
          <p15:clr>
            <a:srgbClr val="A4A3A4"/>
          </p15:clr>
        </p15:guide>
        <p15:guide id="4" pos="7515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1119" userDrawn="1">
          <p15:clr>
            <a:srgbClr val="A4A3A4"/>
          </p15:clr>
        </p15:guide>
        <p15:guide id="8" pos="6607" userDrawn="1">
          <p15:clr>
            <a:srgbClr val="A4A3A4"/>
          </p15:clr>
        </p15:guide>
        <p15:guide id="9" pos="211" userDrawn="1">
          <p15:clr>
            <a:srgbClr val="A4A3A4"/>
          </p15:clr>
        </p15:guide>
        <p15:guide id="10" orient="horz" pos="8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4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BEBE"/>
    <a:srgbClr val="FFE4A0"/>
    <a:srgbClr val="F9AF22"/>
    <a:srgbClr val="FFE48F"/>
    <a:srgbClr val="FFC000"/>
    <a:srgbClr val="FFF8E8"/>
    <a:srgbClr val="1D7DC2"/>
    <a:srgbClr val="90C7FF"/>
    <a:srgbClr val="0064BE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3187" autoAdjust="0"/>
  </p:normalViewPr>
  <p:slideViewPr>
    <p:cSldViewPr>
      <p:cViewPr>
        <p:scale>
          <a:sx n="114" d="100"/>
          <a:sy n="114" d="100"/>
        </p:scale>
        <p:origin x="160" y="144"/>
      </p:cViewPr>
      <p:guideLst>
        <p:guide orient="horz" pos="2160"/>
        <p:guide orient="horz" pos="618"/>
        <p:guide orient="horz" pos="4042"/>
        <p:guide pos="7515"/>
        <p:guide pos="3840"/>
        <p:guide pos="1119"/>
        <p:guide pos="6607"/>
        <p:guide pos="211"/>
        <p:guide orient="horz" pos="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234" y="12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A3470B-E20D-EF46-B186-747150EF42F2}" type="doc">
      <dgm:prSet loTypeId="urn:microsoft.com/office/officeart/2005/8/layout/hChevron3" loCatId="" qsTypeId="urn:microsoft.com/office/officeart/2005/8/quickstyle/simple4" qsCatId="simple" csTypeId="urn:microsoft.com/office/officeart/2005/8/colors/colorful4" csCatId="colorful" phldr="1"/>
      <dgm:spPr/>
    </dgm:pt>
    <dgm:pt modelId="{42FC5393-2142-5747-A54F-9911D66D6F2A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1">
                  <a:lumMod val="85000"/>
                </a:schemeClr>
              </a:solidFill>
            </a:rPr>
            <a:t>1940</a:t>
          </a:r>
          <a:endParaRPr lang="en-US" sz="2400" dirty="0">
            <a:solidFill>
              <a:schemeClr val="bg1">
                <a:lumMod val="85000"/>
              </a:schemeClr>
            </a:solidFill>
          </a:endParaRPr>
        </a:p>
      </dgm:t>
    </dgm:pt>
    <dgm:pt modelId="{6537FFD9-5E4B-5B41-ACDB-80BD908A140E}" type="parTrans" cxnId="{2F4A8F0B-219C-864E-A598-240749D732C3}">
      <dgm:prSet/>
      <dgm:spPr/>
      <dgm:t>
        <a:bodyPr/>
        <a:lstStyle/>
        <a:p>
          <a:endParaRPr lang="en-US"/>
        </a:p>
      </dgm:t>
    </dgm:pt>
    <dgm:pt modelId="{8F9D2BE6-83E0-894F-B793-B54B6E5331CE}" type="sibTrans" cxnId="{2F4A8F0B-219C-864E-A598-240749D732C3}">
      <dgm:prSet/>
      <dgm:spPr/>
      <dgm:t>
        <a:bodyPr/>
        <a:lstStyle/>
        <a:p>
          <a:endParaRPr lang="en-US"/>
        </a:p>
      </dgm:t>
    </dgm:pt>
    <dgm:pt modelId="{243AD007-5D6F-EB47-8231-ABC3AFA97C1C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1">
                  <a:lumMod val="85000"/>
                </a:schemeClr>
              </a:solidFill>
            </a:rPr>
            <a:t>1960</a:t>
          </a:r>
          <a:endParaRPr lang="en-US" sz="2400" dirty="0">
            <a:solidFill>
              <a:schemeClr val="bg1">
                <a:lumMod val="85000"/>
              </a:schemeClr>
            </a:solidFill>
          </a:endParaRPr>
        </a:p>
      </dgm:t>
    </dgm:pt>
    <dgm:pt modelId="{BC7D6E6E-057D-AD4F-AFD0-A5A8974A5BAB}" type="parTrans" cxnId="{A16B25E6-D9B6-AD4E-839D-03775D87D6E3}">
      <dgm:prSet/>
      <dgm:spPr/>
      <dgm:t>
        <a:bodyPr/>
        <a:lstStyle/>
        <a:p>
          <a:endParaRPr lang="en-US"/>
        </a:p>
      </dgm:t>
    </dgm:pt>
    <dgm:pt modelId="{AC2E22BD-DA88-2C4A-B7CA-B468E438CAD0}" type="sibTrans" cxnId="{A16B25E6-D9B6-AD4E-839D-03775D87D6E3}">
      <dgm:prSet/>
      <dgm:spPr/>
      <dgm:t>
        <a:bodyPr/>
        <a:lstStyle/>
        <a:p>
          <a:endParaRPr lang="en-US"/>
        </a:p>
      </dgm:t>
    </dgm:pt>
    <dgm:pt modelId="{944E8143-3ED4-DD46-8C25-3CC4ED28D7BE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1">
                  <a:lumMod val="85000"/>
                </a:schemeClr>
              </a:solidFill>
            </a:rPr>
            <a:t>1980</a:t>
          </a:r>
          <a:endParaRPr lang="en-US" sz="2400" dirty="0">
            <a:solidFill>
              <a:schemeClr val="bg1">
                <a:lumMod val="85000"/>
              </a:schemeClr>
            </a:solidFill>
          </a:endParaRPr>
        </a:p>
      </dgm:t>
    </dgm:pt>
    <dgm:pt modelId="{37928736-0CC4-6140-82C9-8CEE6467DDBD}" type="parTrans" cxnId="{0EC00D36-A920-284C-B072-63139AC1DF81}">
      <dgm:prSet/>
      <dgm:spPr/>
      <dgm:t>
        <a:bodyPr/>
        <a:lstStyle/>
        <a:p>
          <a:endParaRPr lang="en-US"/>
        </a:p>
      </dgm:t>
    </dgm:pt>
    <dgm:pt modelId="{5F37426E-F1E7-614D-A296-7F14314B238C}" type="sibTrans" cxnId="{0EC00D36-A920-284C-B072-63139AC1DF81}">
      <dgm:prSet/>
      <dgm:spPr/>
      <dgm:t>
        <a:bodyPr/>
        <a:lstStyle/>
        <a:p>
          <a:endParaRPr lang="en-US"/>
        </a:p>
      </dgm:t>
    </dgm:pt>
    <dgm:pt modelId="{BEE9F2AA-7B0C-774B-B1A1-B048A32907F8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1">
                  <a:lumMod val="85000"/>
                </a:schemeClr>
              </a:solidFill>
            </a:rPr>
            <a:t>1990</a:t>
          </a:r>
          <a:endParaRPr lang="en-US" sz="2400" dirty="0">
            <a:solidFill>
              <a:schemeClr val="bg1">
                <a:lumMod val="85000"/>
              </a:schemeClr>
            </a:solidFill>
          </a:endParaRPr>
        </a:p>
      </dgm:t>
    </dgm:pt>
    <dgm:pt modelId="{B88BD731-1693-C543-8119-80686CB0E065}" type="parTrans" cxnId="{EA9A183A-7865-6F4D-8811-772630B0236D}">
      <dgm:prSet/>
      <dgm:spPr/>
      <dgm:t>
        <a:bodyPr/>
        <a:lstStyle/>
        <a:p>
          <a:endParaRPr lang="en-US"/>
        </a:p>
      </dgm:t>
    </dgm:pt>
    <dgm:pt modelId="{73ADAD06-4A0D-C04F-996B-898DB03E91A9}" type="sibTrans" cxnId="{EA9A183A-7865-6F4D-8811-772630B0236D}">
      <dgm:prSet/>
      <dgm:spPr/>
      <dgm:t>
        <a:bodyPr/>
        <a:lstStyle/>
        <a:p>
          <a:endParaRPr lang="en-US"/>
        </a:p>
      </dgm:t>
    </dgm:pt>
    <dgm:pt modelId="{26B62459-AAF6-8D4C-A75A-2E920666F679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1">
                  <a:lumMod val="85000"/>
                </a:schemeClr>
              </a:solidFill>
            </a:rPr>
            <a:t>2000</a:t>
          </a:r>
          <a:endParaRPr lang="en-US" sz="2400" dirty="0">
            <a:solidFill>
              <a:schemeClr val="bg1">
                <a:lumMod val="85000"/>
              </a:schemeClr>
            </a:solidFill>
          </a:endParaRPr>
        </a:p>
      </dgm:t>
    </dgm:pt>
    <dgm:pt modelId="{851E2318-3B93-E94A-907C-96253ABFF9E9}" type="parTrans" cxnId="{FEF1E12F-DD60-344D-8752-9EE24C1E138C}">
      <dgm:prSet/>
      <dgm:spPr/>
      <dgm:t>
        <a:bodyPr/>
        <a:lstStyle/>
        <a:p>
          <a:endParaRPr lang="en-US"/>
        </a:p>
      </dgm:t>
    </dgm:pt>
    <dgm:pt modelId="{3CBDBC32-B092-A047-A534-CC444084E1BD}" type="sibTrans" cxnId="{FEF1E12F-DD60-344D-8752-9EE24C1E138C}">
      <dgm:prSet/>
      <dgm:spPr/>
      <dgm:t>
        <a:bodyPr/>
        <a:lstStyle/>
        <a:p>
          <a:endParaRPr lang="en-US"/>
        </a:p>
      </dgm:t>
    </dgm:pt>
    <dgm:pt modelId="{FE827AA4-059E-7241-B875-C9A4A6CE3477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1">
                  <a:lumMod val="85000"/>
                </a:schemeClr>
              </a:solidFill>
            </a:rPr>
            <a:t>1950</a:t>
          </a:r>
          <a:endParaRPr lang="en-US" sz="2400" dirty="0">
            <a:solidFill>
              <a:schemeClr val="bg1">
                <a:lumMod val="85000"/>
              </a:schemeClr>
            </a:solidFill>
          </a:endParaRPr>
        </a:p>
      </dgm:t>
    </dgm:pt>
    <dgm:pt modelId="{502A1AC0-9B06-7942-92BB-D1BB3AF0B467}" type="parTrans" cxnId="{9133C393-70BC-6A45-968B-DBD9E0AA9142}">
      <dgm:prSet/>
      <dgm:spPr/>
      <dgm:t>
        <a:bodyPr/>
        <a:lstStyle/>
        <a:p>
          <a:endParaRPr lang="en-US"/>
        </a:p>
      </dgm:t>
    </dgm:pt>
    <dgm:pt modelId="{401724C8-FDBE-6847-869B-1A25E2AF00B5}" type="sibTrans" cxnId="{9133C393-70BC-6A45-968B-DBD9E0AA9142}">
      <dgm:prSet/>
      <dgm:spPr/>
      <dgm:t>
        <a:bodyPr/>
        <a:lstStyle/>
        <a:p>
          <a:endParaRPr lang="en-US"/>
        </a:p>
      </dgm:t>
    </dgm:pt>
    <dgm:pt modelId="{2116408F-1E44-C04D-8E72-63640BA301DC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1">
                  <a:lumMod val="85000"/>
                </a:schemeClr>
              </a:solidFill>
            </a:rPr>
            <a:t>1970</a:t>
          </a:r>
          <a:endParaRPr lang="en-US" sz="2400" dirty="0">
            <a:solidFill>
              <a:schemeClr val="bg1">
                <a:lumMod val="85000"/>
              </a:schemeClr>
            </a:solidFill>
          </a:endParaRPr>
        </a:p>
      </dgm:t>
    </dgm:pt>
    <dgm:pt modelId="{78819BD5-B825-1F45-A2D0-705B5D16A75F}" type="parTrans" cxnId="{0E4D2DFF-BE3A-8A42-A19B-172A171BF7F3}">
      <dgm:prSet/>
      <dgm:spPr/>
      <dgm:t>
        <a:bodyPr/>
        <a:lstStyle/>
        <a:p>
          <a:endParaRPr lang="en-US"/>
        </a:p>
      </dgm:t>
    </dgm:pt>
    <dgm:pt modelId="{D6FF7A0D-BB7F-BB4C-BA1C-ECDAD0E2698E}" type="sibTrans" cxnId="{0E4D2DFF-BE3A-8A42-A19B-172A171BF7F3}">
      <dgm:prSet/>
      <dgm:spPr/>
      <dgm:t>
        <a:bodyPr/>
        <a:lstStyle/>
        <a:p>
          <a:endParaRPr lang="en-US"/>
        </a:p>
      </dgm:t>
    </dgm:pt>
    <dgm:pt modelId="{1B7B994D-93CB-7A4C-B308-2115A95FB439}" type="pres">
      <dgm:prSet presAssocID="{86A3470B-E20D-EF46-B186-747150EF42F2}" presName="Name0" presStyleCnt="0">
        <dgm:presLayoutVars>
          <dgm:dir/>
          <dgm:resizeHandles val="exact"/>
        </dgm:presLayoutVars>
      </dgm:prSet>
      <dgm:spPr/>
    </dgm:pt>
    <dgm:pt modelId="{77997763-C1A7-BB4A-A4B7-23900D922911}" type="pres">
      <dgm:prSet presAssocID="{42FC5393-2142-5747-A54F-9911D66D6F2A}" presName="parTxOnly" presStyleLbl="node1" presStyleIdx="0" presStyleCnt="7" custLinFactNeighborX="76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0973E6-9F53-8849-AD92-72AE6C3918AA}" type="pres">
      <dgm:prSet presAssocID="{8F9D2BE6-83E0-894F-B793-B54B6E5331CE}" presName="parSpace" presStyleCnt="0"/>
      <dgm:spPr/>
    </dgm:pt>
    <dgm:pt modelId="{F5EDD53D-A42E-3048-95AD-A65D7FDA96BA}" type="pres">
      <dgm:prSet presAssocID="{FE827AA4-059E-7241-B875-C9A4A6CE3477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5B95E3-FDA0-C04B-ADD2-D395B297F2A2}" type="pres">
      <dgm:prSet presAssocID="{401724C8-FDBE-6847-869B-1A25E2AF00B5}" presName="parSpace" presStyleCnt="0"/>
      <dgm:spPr/>
    </dgm:pt>
    <dgm:pt modelId="{FB6DBA17-D1B9-5A42-85A7-D4A31C6FFDA8}" type="pres">
      <dgm:prSet presAssocID="{243AD007-5D6F-EB47-8231-ABC3AFA97C1C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44B19C-6A3A-3B41-9A62-45D7F542FD43}" type="pres">
      <dgm:prSet presAssocID="{AC2E22BD-DA88-2C4A-B7CA-B468E438CAD0}" presName="parSpace" presStyleCnt="0"/>
      <dgm:spPr/>
    </dgm:pt>
    <dgm:pt modelId="{19F72AD3-20C6-F846-B1C7-894CB3091622}" type="pres">
      <dgm:prSet presAssocID="{2116408F-1E44-C04D-8E72-63640BA301DC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E231E3-3EEF-CE49-8EB4-0D61F4F50D85}" type="pres">
      <dgm:prSet presAssocID="{D6FF7A0D-BB7F-BB4C-BA1C-ECDAD0E2698E}" presName="parSpace" presStyleCnt="0"/>
      <dgm:spPr/>
    </dgm:pt>
    <dgm:pt modelId="{F20AB00D-ECD5-9A46-A2CD-627EF45B1C70}" type="pres">
      <dgm:prSet presAssocID="{944E8143-3ED4-DD46-8C25-3CC4ED28D7BE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4D0A57-7F0E-CC4E-93A7-4A352AA20A55}" type="pres">
      <dgm:prSet presAssocID="{5F37426E-F1E7-614D-A296-7F14314B238C}" presName="parSpace" presStyleCnt="0"/>
      <dgm:spPr/>
    </dgm:pt>
    <dgm:pt modelId="{9BF4D920-75B4-2849-B17E-33E64CF94C5B}" type="pres">
      <dgm:prSet presAssocID="{BEE9F2AA-7B0C-774B-B1A1-B048A32907F8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D042C-D7CE-1242-A9C0-9AA6ED2AD170}" type="pres">
      <dgm:prSet presAssocID="{73ADAD06-4A0D-C04F-996B-898DB03E91A9}" presName="parSpace" presStyleCnt="0"/>
      <dgm:spPr/>
    </dgm:pt>
    <dgm:pt modelId="{E5051CA0-73F8-2941-9964-D3DC7C557DAF}" type="pres">
      <dgm:prSet presAssocID="{26B62459-AAF6-8D4C-A75A-2E920666F679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9A183A-7865-6F4D-8811-772630B0236D}" srcId="{86A3470B-E20D-EF46-B186-747150EF42F2}" destId="{BEE9F2AA-7B0C-774B-B1A1-B048A32907F8}" srcOrd="5" destOrd="0" parTransId="{B88BD731-1693-C543-8119-80686CB0E065}" sibTransId="{73ADAD06-4A0D-C04F-996B-898DB03E91A9}"/>
    <dgm:cxn modelId="{9133C393-70BC-6A45-968B-DBD9E0AA9142}" srcId="{86A3470B-E20D-EF46-B186-747150EF42F2}" destId="{FE827AA4-059E-7241-B875-C9A4A6CE3477}" srcOrd="1" destOrd="0" parTransId="{502A1AC0-9B06-7942-92BB-D1BB3AF0B467}" sibTransId="{401724C8-FDBE-6847-869B-1A25E2AF00B5}"/>
    <dgm:cxn modelId="{B575DE36-FED9-144A-8B2D-CD250F65A9E3}" type="presOf" srcId="{944E8143-3ED4-DD46-8C25-3CC4ED28D7BE}" destId="{F20AB00D-ECD5-9A46-A2CD-627EF45B1C70}" srcOrd="0" destOrd="0" presId="urn:microsoft.com/office/officeart/2005/8/layout/hChevron3"/>
    <dgm:cxn modelId="{0DAB3F70-84B9-1044-82E9-F754F6D5CB0C}" type="presOf" srcId="{42FC5393-2142-5747-A54F-9911D66D6F2A}" destId="{77997763-C1A7-BB4A-A4B7-23900D922911}" srcOrd="0" destOrd="0" presId="urn:microsoft.com/office/officeart/2005/8/layout/hChevron3"/>
    <dgm:cxn modelId="{2713FF9B-76BE-C848-8DDB-6DFB73F89110}" type="presOf" srcId="{26B62459-AAF6-8D4C-A75A-2E920666F679}" destId="{E5051CA0-73F8-2941-9964-D3DC7C557DAF}" srcOrd="0" destOrd="0" presId="urn:microsoft.com/office/officeart/2005/8/layout/hChevron3"/>
    <dgm:cxn modelId="{0C2F815D-2C97-964D-86E6-551C247AAE18}" type="presOf" srcId="{BEE9F2AA-7B0C-774B-B1A1-B048A32907F8}" destId="{9BF4D920-75B4-2849-B17E-33E64CF94C5B}" srcOrd="0" destOrd="0" presId="urn:microsoft.com/office/officeart/2005/8/layout/hChevron3"/>
    <dgm:cxn modelId="{0E4D2DFF-BE3A-8A42-A19B-172A171BF7F3}" srcId="{86A3470B-E20D-EF46-B186-747150EF42F2}" destId="{2116408F-1E44-C04D-8E72-63640BA301DC}" srcOrd="3" destOrd="0" parTransId="{78819BD5-B825-1F45-A2D0-705B5D16A75F}" sibTransId="{D6FF7A0D-BB7F-BB4C-BA1C-ECDAD0E2698E}"/>
    <dgm:cxn modelId="{91C048D2-1705-0045-9076-BA5F08C622BF}" type="presOf" srcId="{243AD007-5D6F-EB47-8231-ABC3AFA97C1C}" destId="{FB6DBA17-D1B9-5A42-85A7-D4A31C6FFDA8}" srcOrd="0" destOrd="0" presId="urn:microsoft.com/office/officeart/2005/8/layout/hChevron3"/>
    <dgm:cxn modelId="{A16B25E6-D9B6-AD4E-839D-03775D87D6E3}" srcId="{86A3470B-E20D-EF46-B186-747150EF42F2}" destId="{243AD007-5D6F-EB47-8231-ABC3AFA97C1C}" srcOrd="2" destOrd="0" parTransId="{BC7D6E6E-057D-AD4F-AFD0-A5A8974A5BAB}" sibTransId="{AC2E22BD-DA88-2C4A-B7CA-B468E438CAD0}"/>
    <dgm:cxn modelId="{CF246E82-37CF-2F40-B27B-7E9DE22FACE2}" type="presOf" srcId="{86A3470B-E20D-EF46-B186-747150EF42F2}" destId="{1B7B994D-93CB-7A4C-B308-2115A95FB439}" srcOrd="0" destOrd="0" presId="urn:microsoft.com/office/officeart/2005/8/layout/hChevron3"/>
    <dgm:cxn modelId="{2F4A8F0B-219C-864E-A598-240749D732C3}" srcId="{86A3470B-E20D-EF46-B186-747150EF42F2}" destId="{42FC5393-2142-5747-A54F-9911D66D6F2A}" srcOrd="0" destOrd="0" parTransId="{6537FFD9-5E4B-5B41-ACDB-80BD908A140E}" sibTransId="{8F9D2BE6-83E0-894F-B793-B54B6E5331CE}"/>
    <dgm:cxn modelId="{FEF1E12F-DD60-344D-8752-9EE24C1E138C}" srcId="{86A3470B-E20D-EF46-B186-747150EF42F2}" destId="{26B62459-AAF6-8D4C-A75A-2E920666F679}" srcOrd="6" destOrd="0" parTransId="{851E2318-3B93-E94A-907C-96253ABFF9E9}" sibTransId="{3CBDBC32-B092-A047-A534-CC444084E1BD}"/>
    <dgm:cxn modelId="{DD4156D2-1F64-1C44-8807-D2456DB6FAD7}" type="presOf" srcId="{FE827AA4-059E-7241-B875-C9A4A6CE3477}" destId="{F5EDD53D-A42E-3048-95AD-A65D7FDA96BA}" srcOrd="0" destOrd="0" presId="urn:microsoft.com/office/officeart/2005/8/layout/hChevron3"/>
    <dgm:cxn modelId="{33B1358F-D2D5-9C43-A661-9E77F0F92776}" type="presOf" srcId="{2116408F-1E44-C04D-8E72-63640BA301DC}" destId="{19F72AD3-20C6-F846-B1C7-894CB3091622}" srcOrd="0" destOrd="0" presId="urn:microsoft.com/office/officeart/2005/8/layout/hChevron3"/>
    <dgm:cxn modelId="{0EC00D36-A920-284C-B072-63139AC1DF81}" srcId="{86A3470B-E20D-EF46-B186-747150EF42F2}" destId="{944E8143-3ED4-DD46-8C25-3CC4ED28D7BE}" srcOrd="4" destOrd="0" parTransId="{37928736-0CC4-6140-82C9-8CEE6467DDBD}" sibTransId="{5F37426E-F1E7-614D-A296-7F14314B238C}"/>
    <dgm:cxn modelId="{3518BD55-FB17-1A4E-95B1-C964DEAF67AF}" type="presParOf" srcId="{1B7B994D-93CB-7A4C-B308-2115A95FB439}" destId="{77997763-C1A7-BB4A-A4B7-23900D922911}" srcOrd="0" destOrd="0" presId="urn:microsoft.com/office/officeart/2005/8/layout/hChevron3"/>
    <dgm:cxn modelId="{FCEE013F-AD31-5D44-BB91-0072AA1D2676}" type="presParOf" srcId="{1B7B994D-93CB-7A4C-B308-2115A95FB439}" destId="{990973E6-9F53-8849-AD92-72AE6C3918AA}" srcOrd="1" destOrd="0" presId="urn:microsoft.com/office/officeart/2005/8/layout/hChevron3"/>
    <dgm:cxn modelId="{1FFB4514-E4AA-4448-A061-87489BE190B7}" type="presParOf" srcId="{1B7B994D-93CB-7A4C-B308-2115A95FB439}" destId="{F5EDD53D-A42E-3048-95AD-A65D7FDA96BA}" srcOrd="2" destOrd="0" presId="urn:microsoft.com/office/officeart/2005/8/layout/hChevron3"/>
    <dgm:cxn modelId="{78453AA0-E62E-DA43-B48D-B88CAFE0B295}" type="presParOf" srcId="{1B7B994D-93CB-7A4C-B308-2115A95FB439}" destId="{845B95E3-FDA0-C04B-ADD2-D395B297F2A2}" srcOrd="3" destOrd="0" presId="urn:microsoft.com/office/officeart/2005/8/layout/hChevron3"/>
    <dgm:cxn modelId="{AC78E4EC-626E-4648-956A-73CF4AF913C0}" type="presParOf" srcId="{1B7B994D-93CB-7A4C-B308-2115A95FB439}" destId="{FB6DBA17-D1B9-5A42-85A7-D4A31C6FFDA8}" srcOrd="4" destOrd="0" presId="urn:microsoft.com/office/officeart/2005/8/layout/hChevron3"/>
    <dgm:cxn modelId="{B7E34754-938F-EF4D-9677-D3DF8C8CFDDB}" type="presParOf" srcId="{1B7B994D-93CB-7A4C-B308-2115A95FB439}" destId="{D244B19C-6A3A-3B41-9A62-45D7F542FD43}" srcOrd="5" destOrd="0" presId="urn:microsoft.com/office/officeart/2005/8/layout/hChevron3"/>
    <dgm:cxn modelId="{4A4A03D9-070E-F240-B4F0-3269C8F63979}" type="presParOf" srcId="{1B7B994D-93CB-7A4C-B308-2115A95FB439}" destId="{19F72AD3-20C6-F846-B1C7-894CB3091622}" srcOrd="6" destOrd="0" presId="urn:microsoft.com/office/officeart/2005/8/layout/hChevron3"/>
    <dgm:cxn modelId="{97177EB6-7604-E240-8D2A-7B1CFE0C6837}" type="presParOf" srcId="{1B7B994D-93CB-7A4C-B308-2115A95FB439}" destId="{22E231E3-3EEF-CE49-8EB4-0D61F4F50D85}" srcOrd="7" destOrd="0" presId="urn:microsoft.com/office/officeart/2005/8/layout/hChevron3"/>
    <dgm:cxn modelId="{F015B73C-8F91-9E45-B128-14057C70CB19}" type="presParOf" srcId="{1B7B994D-93CB-7A4C-B308-2115A95FB439}" destId="{F20AB00D-ECD5-9A46-A2CD-627EF45B1C70}" srcOrd="8" destOrd="0" presId="urn:microsoft.com/office/officeart/2005/8/layout/hChevron3"/>
    <dgm:cxn modelId="{6D65CF7C-5C99-6747-A097-C9FF694CEF3A}" type="presParOf" srcId="{1B7B994D-93CB-7A4C-B308-2115A95FB439}" destId="{3B4D0A57-7F0E-CC4E-93A7-4A352AA20A55}" srcOrd="9" destOrd="0" presId="urn:microsoft.com/office/officeart/2005/8/layout/hChevron3"/>
    <dgm:cxn modelId="{99F7CE69-4864-4946-8B75-444842C8504D}" type="presParOf" srcId="{1B7B994D-93CB-7A4C-B308-2115A95FB439}" destId="{9BF4D920-75B4-2849-B17E-33E64CF94C5B}" srcOrd="10" destOrd="0" presId="urn:microsoft.com/office/officeart/2005/8/layout/hChevron3"/>
    <dgm:cxn modelId="{7035A22E-1B70-A24A-A95F-7B465654FB75}" type="presParOf" srcId="{1B7B994D-93CB-7A4C-B308-2115A95FB439}" destId="{F05D042C-D7CE-1242-A9C0-9AA6ED2AD170}" srcOrd="11" destOrd="0" presId="urn:microsoft.com/office/officeart/2005/8/layout/hChevron3"/>
    <dgm:cxn modelId="{E95738B9-6F2E-5E48-9246-C0CBD8E7C70D}" type="presParOf" srcId="{1B7B994D-93CB-7A4C-B308-2115A95FB439}" destId="{E5051CA0-73F8-2941-9964-D3DC7C557DA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A3470B-E20D-EF46-B186-747150EF42F2}" type="doc">
      <dgm:prSet loTypeId="urn:microsoft.com/office/officeart/2005/8/layout/hChevron3" loCatId="" qsTypeId="urn:microsoft.com/office/officeart/2005/8/quickstyle/simple4" qsCatId="simple" csTypeId="urn:microsoft.com/office/officeart/2005/8/colors/colorful5" csCatId="colorful" phldr="1"/>
      <dgm:spPr/>
    </dgm:pt>
    <dgm:pt modelId="{42FC5393-2142-5747-A54F-9911D66D6F2A}">
      <dgm:prSet phldrT="[Text]" custT="1"/>
      <dgm:spPr/>
      <dgm:t>
        <a:bodyPr/>
        <a:lstStyle/>
        <a:p>
          <a:r>
            <a:rPr lang="en-US" sz="2400" smtClean="0"/>
            <a:t>2000</a:t>
          </a:r>
          <a:endParaRPr lang="en-US" sz="2400" dirty="0"/>
        </a:p>
      </dgm:t>
    </dgm:pt>
    <dgm:pt modelId="{6537FFD9-5E4B-5B41-ACDB-80BD908A140E}" type="parTrans" cxnId="{2F4A8F0B-219C-864E-A598-240749D732C3}">
      <dgm:prSet/>
      <dgm:spPr/>
      <dgm:t>
        <a:bodyPr/>
        <a:lstStyle/>
        <a:p>
          <a:endParaRPr lang="en-US"/>
        </a:p>
      </dgm:t>
    </dgm:pt>
    <dgm:pt modelId="{8F9D2BE6-83E0-894F-B793-B54B6E5331CE}" type="sibTrans" cxnId="{2F4A8F0B-219C-864E-A598-240749D732C3}">
      <dgm:prSet/>
      <dgm:spPr/>
      <dgm:t>
        <a:bodyPr/>
        <a:lstStyle/>
        <a:p>
          <a:endParaRPr lang="en-US"/>
        </a:p>
      </dgm:t>
    </dgm:pt>
    <dgm:pt modelId="{243AD007-5D6F-EB47-8231-ABC3AFA97C1C}">
      <dgm:prSet phldrT="[Text]" custT="1"/>
      <dgm:spPr/>
      <dgm:t>
        <a:bodyPr/>
        <a:lstStyle/>
        <a:p>
          <a:r>
            <a:rPr lang="en-US" sz="2400" smtClean="0"/>
            <a:t>2005</a:t>
          </a:r>
          <a:endParaRPr lang="en-US" sz="2400" dirty="0"/>
        </a:p>
      </dgm:t>
    </dgm:pt>
    <dgm:pt modelId="{BC7D6E6E-057D-AD4F-AFD0-A5A8974A5BAB}" type="parTrans" cxnId="{A16B25E6-D9B6-AD4E-839D-03775D87D6E3}">
      <dgm:prSet/>
      <dgm:spPr/>
      <dgm:t>
        <a:bodyPr/>
        <a:lstStyle/>
        <a:p>
          <a:endParaRPr lang="en-US"/>
        </a:p>
      </dgm:t>
    </dgm:pt>
    <dgm:pt modelId="{AC2E22BD-DA88-2C4A-B7CA-B468E438CAD0}" type="sibTrans" cxnId="{A16B25E6-D9B6-AD4E-839D-03775D87D6E3}">
      <dgm:prSet/>
      <dgm:spPr/>
      <dgm:t>
        <a:bodyPr/>
        <a:lstStyle/>
        <a:p>
          <a:endParaRPr lang="en-US"/>
        </a:p>
      </dgm:t>
    </dgm:pt>
    <dgm:pt modelId="{944E8143-3ED4-DD46-8C25-3CC4ED28D7BE}">
      <dgm:prSet phldrT="[Text]" custT="1"/>
      <dgm:spPr/>
      <dgm:t>
        <a:bodyPr/>
        <a:lstStyle/>
        <a:p>
          <a:r>
            <a:rPr lang="en-US" sz="2400" dirty="0" smtClean="0"/>
            <a:t>2010</a:t>
          </a:r>
          <a:endParaRPr lang="en-US" sz="2400" dirty="0"/>
        </a:p>
      </dgm:t>
    </dgm:pt>
    <dgm:pt modelId="{37928736-0CC4-6140-82C9-8CEE6467DDBD}" type="parTrans" cxnId="{0EC00D36-A920-284C-B072-63139AC1DF81}">
      <dgm:prSet/>
      <dgm:spPr/>
      <dgm:t>
        <a:bodyPr/>
        <a:lstStyle/>
        <a:p>
          <a:endParaRPr lang="en-US"/>
        </a:p>
      </dgm:t>
    </dgm:pt>
    <dgm:pt modelId="{5F37426E-F1E7-614D-A296-7F14314B238C}" type="sibTrans" cxnId="{0EC00D36-A920-284C-B072-63139AC1DF81}">
      <dgm:prSet/>
      <dgm:spPr/>
      <dgm:t>
        <a:bodyPr/>
        <a:lstStyle/>
        <a:p>
          <a:endParaRPr lang="en-US"/>
        </a:p>
      </dgm:t>
    </dgm:pt>
    <dgm:pt modelId="{BEE9F2AA-7B0C-774B-B1A1-B048A32907F8}">
      <dgm:prSet phldrT="[Text]" custT="1"/>
      <dgm:spPr/>
      <dgm:t>
        <a:bodyPr/>
        <a:lstStyle/>
        <a:p>
          <a:r>
            <a:rPr lang="en-US" sz="2400" smtClean="0"/>
            <a:t>2015</a:t>
          </a:r>
          <a:endParaRPr lang="en-US" sz="2400" dirty="0"/>
        </a:p>
      </dgm:t>
    </dgm:pt>
    <dgm:pt modelId="{B88BD731-1693-C543-8119-80686CB0E065}" type="parTrans" cxnId="{EA9A183A-7865-6F4D-8811-772630B0236D}">
      <dgm:prSet/>
      <dgm:spPr/>
      <dgm:t>
        <a:bodyPr/>
        <a:lstStyle/>
        <a:p>
          <a:endParaRPr lang="en-US"/>
        </a:p>
      </dgm:t>
    </dgm:pt>
    <dgm:pt modelId="{73ADAD06-4A0D-C04F-996B-898DB03E91A9}" type="sibTrans" cxnId="{EA9A183A-7865-6F4D-8811-772630B0236D}">
      <dgm:prSet/>
      <dgm:spPr/>
      <dgm:t>
        <a:bodyPr/>
        <a:lstStyle/>
        <a:p>
          <a:endParaRPr lang="en-US"/>
        </a:p>
      </dgm:t>
    </dgm:pt>
    <dgm:pt modelId="{26B62459-AAF6-8D4C-A75A-2E920666F679}">
      <dgm:prSet phldrT="[Text]" custT="1"/>
      <dgm:spPr/>
      <dgm:t>
        <a:bodyPr/>
        <a:lstStyle/>
        <a:p>
          <a:r>
            <a:rPr lang="en-US" sz="2400" smtClean="0"/>
            <a:t>2020</a:t>
          </a:r>
          <a:endParaRPr lang="en-US" sz="2400" dirty="0"/>
        </a:p>
      </dgm:t>
    </dgm:pt>
    <dgm:pt modelId="{851E2318-3B93-E94A-907C-96253ABFF9E9}" type="parTrans" cxnId="{FEF1E12F-DD60-344D-8752-9EE24C1E138C}">
      <dgm:prSet/>
      <dgm:spPr/>
      <dgm:t>
        <a:bodyPr/>
        <a:lstStyle/>
        <a:p>
          <a:endParaRPr lang="en-US"/>
        </a:p>
      </dgm:t>
    </dgm:pt>
    <dgm:pt modelId="{3CBDBC32-B092-A047-A534-CC444084E1BD}" type="sibTrans" cxnId="{FEF1E12F-DD60-344D-8752-9EE24C1E138C}">
      <dgm:prSet/>
      <dgm:spPr/>
      <dgm:t>
        <a:bodyPr/>
        <a:lstStyle/>
        <a:p>
          <a:endParaRPr lang="en-US"/>
        </a:p>
      </dgm:t>
    </dgm:pt>
    <dgm:pt modelId="{1B7B994D-93CB-7A4C-B308-2115A95FB439}" type="pres">
      <dgm:prSet presAssocID="{86A3470B-E20D-EF46-B186-747150EF42F2}" presName="Name0" presStyleCnt="0">
        <dgm:presLayoutVars>
          <dgm:dir/>
          <dgm:resizeHandles val="exact"/>
        </dgm:presLayoutVars>
      </dgm:prSet>
      <dgm:spPr/>
    </dgm:pt>
    <dgm:pt modelId="{77997763-C1A7-BB4A-A4B7-23900D922911}" type="pres">
      <dgm:prSet presAssocID="{42FC5393-2142-5747-A54F-9911D66D6F2A}" presName="parTxOnly" presStyleLbl="node1" presStyleIdx="0" presStyleCnt="5" custLinFactNeighborX="76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0973E6-9F53-8849-AD92-72AE6C3918AA}" type="pres">
      <dgm:prSet presAssocID="{8F9D2BE6-83E0-894F-B793-B54B6E5331CE}" presName="parSpace" presStyleCnt="0"/>
      <dgm:spPr/>
    </dgm:pt>
    <dgm:pt modelId="{FB6DBA17-D1B9-5A42-85A7-D4A31C6FFDA8}" type="pres">
      <dgm:prSet presAssocID="{243AD007-5D6F-EB47-8231-ABC3AFA97C1C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44B19C-6A3A-3B41-9A62-45D7F542FD43}" type="pres">
      <dgm:prSet presAssocID="{AC2E22BD-DA88-2C4A-B7CA-B468E438CAD0}" presName="parSpace" presStyleCnt="0"/>
      <dgm:spPr/>
    </dgm:pt>
    <dgm:pt modelId="{F20AB00D-ECD5-9A46-A2CD-627EF45B1C70}" type="pres">
      <dgm:prSet presAssocID="{944E8143-3ED4-DD46-8C25-3CC4ED28D7BE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4D0A57-7F0E-CC4E-93A7-4A352AA20A55}" type="pres">
      <dgm:prSet presAssocID="{5F37426E-F1E7-614D-A296-7F14314B238C}" presName="parSpace" presStyleCnt="0"/>
      <dgm:spPr/>
    </dgm:pt>
    <dgm:pt modelId="{9BF4D920-75B4-2849-B17E-33E64CF94C5B}" type="pres">
      <dgm:prSet presAssocID="{BEE9F2AA-7B0C-774B-B1A1-B048A32907F8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D042C-D7CE-1242-A9C0-9AA6ED2AD170}" type="pres">
      <dgm:prSet presAssocID="{73ADAD06-4A0D-C04F-996B-898DB03E91A9}" presName="parSpace" presStyleCnt="0"/>
      <dgm:spPr/>
    </dgm:pt>
    <dgm:pt modelId="{E5051CA0-73F8-2941-9964-D3DC7C557DAF}" type="pres">
      <dgm:prSet presAssocID="{26B62459-AAF6-8D4C-A75A-2E920666F679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9A183A-7865-6F4D-8811-772630B0236D}" srcId="{86A3470B-E20D-EF46-B186-747150EF42F2}" destId="{BEE9F2AA-7B0C-774B-B1A1-B048A32907F8}" srcOrd="3" destOrd="0" parTransId="{B88BD731-1693-C543-8119-80686CB0E065}" sibTransId="{73ADAD06-4A0D-C04F-996B-898DB03E91A9}"/>
    <dgm:cxn modelId="{A88364D0-0C99-314F-A892-30B5C4A438F9}" type="presOf" srcId="{86A3470B-E20D-EF46-B186-747150EF42F2}" destId="{1B7B994D-93CB-7A4C-B308-2115A95FB439}" srcOrd="0" destOrd="0" presId="urn:microsoft.com/office/officeart/2005/8/layout/hChevron3"/>
    <dgm:cxn modelId="{D57F4799-D726-654E-8D80-1319E3D98EF9}" type="presOf" srcId="{42FC5393-2142-5747-A54F-9911D66D6F2A}" destId="{77997763-C1A7-BB4A-A4B7-23900D922911}" srcOrd="0" destOrd="0" presId="urn:microsoft.com/office/officeart/2005/8/layout/hChevron3"/>
    <dgm:cxn modelId="{58C35A54-6C30-1440-A114-3F75C3FFFB4B}" type="presOf" srcId="{BEE9F2AA-7B0C-774B-B1A1-B048A32907F8}" destId="{9BF4D920-75B4-2849-B17E-33E64CF94C5B}" srcOrd="0" destOrd="0" presId="urn:microsoft.com/office/officeart/2005/8/layout/hChevron3"/>
    <dgm:cxn modelId="{A16B25E6-D9B6-AD4E-839D-03775D87D6E3}" srcId="{86A3470B-E20D-EF46-B186-747150EF42F2}" destId="{243AD007-5D6F-EB47-8231-ABC3AFA97C1C}" srcOrd="1" destOrd="0" parTransId="{BC7D6E6E-057D-AD4F-AFD0-A5A8974A5BAB}" sibTransId="{AC2E22BD-DA88-2C4A-B7CA-B468E438CAD0}"/>
    <dgm:cxn modelId="{2F4A8F0B-219C-864E-A598-240749D732C3}" srcId="{86A3470B-E20D-EF46-B186-747150EF42F2}" destId="{42FC5393-2142-5747-A54F-9911D66D6F2A}" srcOrd="0" destOrd="0" parTransId="{6537FFD9-5E4B-5B41-ACDB-80BD908A140E}" sibTransId="{8F9D2BE6-83E0-894F-B793-B54B6E5331CE}"/>
    <dgm:cxn modelId="{FEF1E12F-DD60-344D-8752-9EE24C1E138C}" srcId="{86A3470B-E20D-EF46-B186-747150EF42F2}" destId="{26B62459-AAF6-8D4C-A75A-2E920666F679}" srcOrd="4" destOrd="0" parTransId="{851E2318-3B93-E94A-907C-96253ABFF9E9}" sibTransId="{3CBDBC32-B092-A047-A534-CC444084E1BD}"/>
    <dgm:cxn modelId="{8E7F6FC6-5150-7249-94CB-A282B0268909}" type="presOf" srcId="{26B62459-AAF6-8D4C-A75A-2E920666F679}" destId="{E5051CA0-73F8-2941-9964-D3DC7C557DAF}" srcOrd="0" destOrd="0" presId="urn:microsoft.com/office/officeart/2005/8/layout/hChevron3"/>
    <dgm:cxn modelId="{65A8E36E-BD06-6F41-BEBC-78C15F5CC9D4}" type="presOf" srcId="{944E8143-3ED4-DD46-8C25-3CC4ED28D7BE}" destId="{F20AB00D-ECD5-9A46-A2CD-627EF45B1C70}" srcOrd="0" destOrd="0" presId="urn:microsoft.com/office/officeart/2005/8/layout/hChevron3"/>
    <dgm:cxn modelId="{0EC00D36-A920-284C-B072-63139AC1DF81}" srcId="{86A3470B-E20D-EF46-B186-747150EF42F2}" destId="{944E8143-3ED4-DD46-8C25-3CC4ED28D7BE}" srcOrd="2" destOrd="0" parTransId="{37928736-0CC4-6140-82C9-8CEE6467DDBD}" sibTransId="{5F37426E-F1E7-614D-A296-7F14314B238C}"/>
    <dgm:cxn modelId="{14A83F80-48E4-6444-8E21-984BE7E8FC69}" type="presOf" srcId="{243AD007-5D6F-EB47-8231-ABC3AFA97C1C}" destId="{FB6DBA17-D1B9-5A42-85A7-D4A31C6FFDA8}" srcOrd="0" destOrd="0" presId="urn:microsoft.com/office/officeart/2005/8/layout/hChevron3"/>
    <dgm:cxn modelId="{D6826B1D-FFA4-584F-B0C0-82831F5BA47E}" type="presParOf" srcId="{1B7B994D-93CB-7A4C-B308-2115A95FB439}" destId="{77997763-C1A7-BB4A-A4B7-23900D922911}" srcOrd="0" destOrd="0" presId="urn:microsoft.com/office/officeart/2005/8/layout/hChevron3"/>
    <dgm:cxn modelId="{71D13A34-A29B-3E4D-BABC-FAC0A87040D5}" type="presParOf" srcId="{1B7B994D-93CB-7A4C-B308-2115A95FB439}" destId="{990973E6-9F53-8849-AD92-72AE6C3918AA}" srcOrd="1" destOrd="0" presId="urn:microsoft.com/office/officeart/2005/8/layout/hChevron3"/>
    <dgm:cxn modelId="{BCC2A503-3C51-E649-819B-2F2F98166F9C}" type="presParOf" srcId="{1B7B994D-93CB-7A4C-B308-2115A95FB439}" destId="{FB6DBA17-D1B9-5A42-85A7-D4A31C6FFDA8}" srcOrd="2" destOrd="0" presId="urn:microsoft.com/office/officeart/2005/8/layout/hChevron3"/>
    <dgm:cxn modelId="{59BC7FD0-8094-5145-9AD5-9E9BE76701D3}" type="presParOf" srcId="{1B7B994D-93CB-7A4C-B308-2115A95FB439}" destId="{D244B19C-6A3A-3B41-9A62-45D7F542FD43}" srcOrd="3" destOrd="0" presId="urn:microsoft.com/office/officeart/2005/8/layout/hChevron3"/>
    <dgm:cxn modelId="{FEDFCAEB-4A70-8F46-B66F-EDF9A632F0F8}" type="presParOf" srcId="{1B7B994D-93CB-7A4C-B308-2115A95FB439}" destId="{F20AB00D-ECD5-9A46-A2CD-627EF45B1C70}" srcOrd="4" destOrd="0" presId="urn:microsoft.com/office/officeart/2005/8/layout/hChevron3"/>
    <dgm:cxn modelId="{C1B7BCD4-E807-3342-B6B5-DAFA28FAABF7}" type="presParOf" srcId="{1B7B994D-93CB-7A4C-B308-2115A95FB439}" destId="{3B4D0A57-7F0E-CC4E-93A7-4A352AA20A55}" srcOrd="5" destOrd="0" presId="urn:microsoft.com/office/officeart/2005/8/layout/hChevron3"/>
    <dgm:cxn modelId="{E8F31398-EE0D-C048-BD4D-623836008C33}" type="presParOf" srcId="{1B7B994D-93CB-7A4C-B308-2115A95FB439}" destId="{9BF4D920-75B4-2849-B17E-33E64CF94C5B}" srcOrd="6" destOrd="0" presId="urn:microsoft.com/office/officeart/2005/8/layout/hChevron3"/>
    <dgm:cxn modelId="{049D02B5-1ACE-4B4E-B932-0275E2F05EBA}" type="presParOf" srcId="{1B7B994D-93CB-7A4C-B308-2115A95FB439}" destId="{F05D042C-D7CE-1242-A9C0-9AA6ED2AD170}" srcOrd="7" destOrd="0" presId="urn:microsoft.com/office/officeart/2005/8/layout/hChevron3"/>
    <dgm:cxn modelId="{BECD862E-7DF1-C049-A994-9E28D347A726}" type="presParOf" srcId="{1B7B994D-93CB-7A4C-B308-2115A95FB439}" destId="{E5051CA0-73F8-2941-9964-D3DC7C557DA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97763-C1A7-BB4A-A4B7-23900D922911}">
      <dsp:nvSpPr>
        <dsp:cNvPr id="0" name=""/>
        <dsp:cNvSpPr/>
      </dsp:nvSpPr>
      <dsp:spPr>
        <a:xfrm>
          <a:off x="24108" y="0"/>
          <a:ext cx="1489821" cy="57606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>
                  <a:lumMod val="85000"/>
                </a:schemeClr>
              </a:solidFill>
            </a:rPr>
            <a:t>1940</a:t>
          </a:r>
          <a:endParaRPr lang="en-US" sz="240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24108" y="0"/>
        <a:ext cx="1345805" cy="576063"/>
      </dsp:txXfrm>
    </dsp:sp>
    <dsp:sp modelId="{F5EDD53D-A42E-3048-95AD-A65D7FDA96BA}">
      <dsp:nvSpPr>
        <dsp:cNvPr id="0" name=""/>
        <dsp:cNvSpPr/>
      </dsp:nvSpPr>
      <dsp:spPr>
        <a:xfrm>
          <a:off x="1193123" y="0"/>
          <a:ext cx="1489821" cy="576063"/>
        </a:xfrm>
        <a:prstGeom prst="chevron">
          <a:avLst/>
        </a:prstGeom>
        <a:solidFill>
          <a:schemeClr val="accent4">
            <a:hueOff val="10459"/>
            <a:satOff val="0"/>
            <a:lumOff val="38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>
                  <a:lumMod val="85000"/>
                </a:schemeClr>
              </a:solidFill>
            </a:rPr>
            <a:t>1950</a:t>
          </a:r>
          <a:endParaRPr lang="en-US" sz="240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1481155" y="0"/>
        <a:ext cx="913758" cy="576063"/>
      </dsp:txXfrm>
    </dsp:sp>
    <dsp:sp modelId="{FB6DBA17-D1B9-5A42-85A7-D4A31C6FFDA8}">
      <dsp:nvSpPr>
        <dsp:cNvPr id="0" name=""/>
        <dsp:cNvSpPr/>
      </dsp:nvSpPr>
      <dsp:spPr>
        <a:xfrm>
          <a:off x="2384980" y="0"/>
          <a:ext cx="1489821" cy="576063"/>
        </a:xfrm>
        <a:prstGeom prst="chevron">
          <a:avLst/>
        </a:prstGeom>
        <a:solidFill>
          <a:schemeClr val="accent4">
            <a:hueOff val="20919"/>
            <a:satOff val="0"/>
            <a:lumOff val="77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>
                  <a:lumMod val="85000"/>
                </a:schemeClr>
              </a:solidFill>
            </a:rPr>
            <a:t>1960</a:t>
          </a:r>
          <a:endParaRPr lang="en-US" sz="240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2673012" y="0"/>
        <a:ext cx="913758" cy="576063"/>
      </dsp:txXfrm>
    </dsp:sp>
    <dsp:sp modelId="{19F72AD3-20C6-F846-B1C7-894CB3091622}">
      <dsp:nvSpPr>
        <dsp:cNvPr id="0" name=""/>
        <dsp:cNvSpPr/>
      </dsp:nvSpPr>
      <dsp:spPr>
        <a:xfrm>
          <a:off x="3576838" y="0"/>
          <a:ext cx="1489821" cy="576063"/>
        </a:xfrm>
        <a:prstGeom prst="chevron">
          <a:avLst/>
        </a:prstGeom>
        <a:solidFill>
          <a:schemeClr val="accent4">
            <a:hueOff val="31378"/>
            <a:satOff val="0"/>
            <a:lumOff val="1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>
                  <a:lumMod val="85000"/>
                </a:schemeClr>
              </a:solidFill>
            </a:rPr>
            <a:t>1970</a:t>
          </a:r>
          <a:endParaRPr lang="en-US" sz="240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3864870" y="0"/>
        <a:ext cx="913758" cy="576063"/>
      </dsp:txXfrm>
    </dsp:sp>
    <dsp:sp modelId="{F20AB00D-ECD5-9A46-A2CD-627EF45B1C70}">
      <dsp:nvSpPr>
        <dsp:cNvPr id="0" name=""/>
        <dsp:cNvSpPr/>
      </dsp:nvSpPr>
      <dsp:spPr>
        <a:xfrm>
          <a:off x="4768695" y="0"/>
          <a:ext cx="1489821" cy="576063"/>
        </a:xfrm>
        <a:prstGeom prst="chevron">
          <a:avLst/>
        </a:prstGeom>
        <a:solidFill>
          <a:schemeClr val="accent4">
            <a:hueOff val="41838"/>
            <a:satOff val="0"/>
            <a:lumOff val="154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>
                  <a:lumMod val="85000"/>
                </a:schemeClr>
              </a:solidFill>
            </a:rPr>
            <a:t>1980</a:t>
          </a:r>
          <a:endParaRPr lang="en-US" sz="240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5056727" y="0"/>
        <a:ext cx="913758" cy="576063"/>
      </dsp:txXfrm>
    </dsp:sp>
    <dsp:sp modelId="{9BF4D920-75B4-2849-B17E-33E64CF94C5B}">
      <dsp:nvSpPr>
        <dsp:cNvPr id="0" name=""/>
        <dsp:cNvSpPr/>
      </dsp:nvSpPr>
      <dsp:spPr>
        <a:xfrm>
          <a:off x="5960552" y="0"/>
          <a:ext cx="1489821" cy="576063"/>
        </a:xfrm>
        <a:prstGeom prst="chevron">
          <a:avLst/>
        </a:prstGeom>
        <a:solidFill>
          <a:schemeClr val="accent4">
            <a:hueOff val="52297"/>
            <a:satOff val="0"/>
            <a:lumOff val="192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>
                  <a:lumMod val="85000"/>
                </a:schemeClr>
              </a:solidFill>
            </a:rPr>
            <a:t>1990</a:t>
          </a:r>
          <a:endParaRPr lang="en-US" sz="240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6248584" y="0"/>
        <a:ext cx="913758" cy="576063"/>
      </dsp:txXfrm>
    </dsp:sp>
    <dsp:sp modelId="{E5051CA0-73F8-2941-9964-D3DC7C557DAF}">
      <dsp:nvSpPr>
        <dsp:cNvPr id="0" name=""/>
        <dsp:cNvSpPr/>
      </dsp:nvSpPr>
      <dsp:spPr>
        <a:xfrm>
          <a:off x="7152410" y="0"/>
          <a:ext cx="1489821" cy="576063"/>
        </a:xfrm>
        <a:prstGeom prst="chevron">
          <a:avLst/>
        </a:prstGeom>
        <a:solidFill>
          <a:schemeClr val="accent4">
            <a:hueOff val="62757"/>
            <a:satOff val="0"/>
            <a:lumOff val="2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>
                  <a:lumMod val="85000"/>
                </a:schemeClr>
              </a:solidFill>
            </a:rPr>
            <a:t>2000</a:t>
          </a:r>
          <a:endParaRPr lang="en-US" sz="240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7440442" y="0"/>
        <a:ext cx="913758" cy="5760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97763-C1A7-BB4A-A4B7-23900D922911}">
      <dsp:nvSpPr>
        <dsp:cNvPr id="0" name=""/>
        <dsp:cNvSpPr/>
      </dsp:nvSpPr>
      <dsp:spPr>
        <a:xfrm>
          <a:off x="32600" y="0"/>
          <a:ext cx="2057473" cy="576063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2000</a:t>
          </a:r>
          <a:endParaRPr lang="en-US" sz="2400" kern="1200" dirty="0"/>
        </a:p>
      </dsp:txBody>
      <dsp:txXfrm>
        <a:off x="32600" y="0"/>
        <a:ext cx="1913457" cy="576063"/>
      </dsp:txXfrm>
    </dsp:sp>
    <dsp:sp modelId="{FB6DBA17-D1B9-5A42-85A7-D4A31C6FFDA8}">
      <dsp:nvSpPr>
        <dsp:cNvPr id="0" name=""/>
        <dsp:cNvSpPr/>
      </dsp:nvSpPr>
      <dsp:spPr>
        <a:xfrm>
          <a:off x="1647033" y="0"/>
          <a:ext cx="2057473" cy="576063"/>
        </a:xfrm>
        <a:prstGeom prst="chevron">
          <a:avLst/>
        </a:prstGeom>
        <a:solidFill>
          <a:schemeClr val="accent5">
            <a:hueOff val="-4872"/>
            <a:satOff val="-8467"/>
            <a:lumOff val="87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2005</a:t>
          </a:r>
          <a:endParaRPr lang="en-US" sz="2400" kern="1200" dirty="0"/>
        </a:p>
      </dsp:txBody>
      <dsp:txXfrm>
        <a:off x="1935065" y="0"/>
        <a:ext cx="1481410" cy="576063"/>
      </dsp:txXfrm>
    </dsp:sp>
    <dsp:sp modelId="{F20AB00D-ECD5-9A46-A2CD-627EF45B1C70}">
      <dsp:nvSpPr>
        <dsp:cNvPr id="0" name=""/>
        <dsp:cNvSpPr/>
      </dsp:nvSpPr>
      <dsp:spPr>
        <a:xfrm>
          <a:off x="3293012" y="0"/>
          <a:ext cx="2057473" cy="576063"/>
        </a:xfrm>
        <a:prstGeom prst="chevron">
          <a:avLst/>
        </a:prstGeom>
        <a:solidFill>
          <a:schemeClr val="accent5">
            <a:hueOff val="-9744"/>
            <a:satOff val="-16935"/>
            <a:lumOff val="17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2010</a:t>
          </a:r>
          <a:endParaRPr lang="en-US" sz="2400" kern="1200" dirty="0"/>
        </a:p>
      </dsp:txBody>
      <dsp:txXfrm>
        <a:off x="3581044" y="0"/>
        <a:ext cx="1481410" cy="576063"/>
      </dsp:txXfrm>
    </dsp:sp>
    <dsp:sp modelId="{9BF4D920-75B4-2849-B17E-33E64CF94C5B}">
      <dsp:nvSpPr>
        <dsp:cNvPr id="0" name=""/>
        <dsp:cNvSpPr/>
      </dsp:nvSpPr>
      <dsp:spPr>
        <a:xfrm>
          <a:off x="4938990" y="0"/>
          <a:ext cx="2057473" cy="576063"/>
        </a:xfrm>
        <a:prstGeom prst="chevron">
          <a:avLst/>
        </a:prstGeom>
        <a:solidFill>
          <a:schemeClr val="accent5">
            <a:hueOff val="-14617"/>
            <a:satOff val="-25402"/>
            <a:lumOff val="263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2015</a:t>
          </a:r>
          <a:endParaRPr lang="en-US" sz="2400" kern="1200" dirty="0"/>
        </a:p>
      </dsp:txBody>
      <dsp:txXfrm>
        <a:off x="5227022" y="0"/>
        <a:ext cx="1481410" cy="576063"/>
      </dsp:txXfrm>
    </dsp:sp>
    <dsp:sp modelId="{E5051CA0-73F8-2941-9964-D3DC7C557DAF}">
      <dsp:nvSpPr>
        <dsp:cNvPr id="0" name=""/>
        <dsp:cNvSpPr/>
      </dsp:nvSpPr>
      <dsp:spPr>
        <a:xfrm>
          <a:off x="6584969" y="0"/>
          <a:ext cx="2057473" cy="576063"/>
        </a:xfrm>
        <a:prstGeom prst="chevron">
          <a:avLst/>
        </a:prstGeom>
        <a:solidFill>
          <a:schemeClr val="accent5">
            <a:hueOff val="-19489"/>
            <a:satOff val="-33870"/>
            <a:lumOff val="35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2020</a:t>
          </a:r>
          <a:endParaRPr lang="en-US" sz="2400" kern="1200" dirty="0"/>
        </a:p>
      </dsp:txBody>
      <dsp:txXfrm>
        <a:off x="6873001" y="0"/>
        <a:ext cx="1481410" cy="576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5568" y="189833"/>
            <a:ext cx="3496595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TUM Neue Helvetica 55 Regular" charset="0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 Unicode MS" pitchFamily="34" charset="-128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338830" y="189833"/>
            <a:ext cx="2208376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UM Neue Helvetica 55 Regular" charset="0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 Unicode MS" pitchFamily="34" charset="-128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TUM Neue Helvetica 55 Regular" charset="0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 Unicode MS" pitchFamily="34" charset="-128"/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163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UM Neue Helvetica 55 Regular" charset="0"/>
                <a:cs typeface="+mn-cs"/>
              </a:defRPr>
            </a:lvl1pPr>
          </a:lstStyle>
          <a:p>
            <a:pPr>
              <a:defRPr/>
            </a:pPr>
            <a:fld id="{6F17E718-27D7-4FA6-ACF7-4EB047CCD802}" type="slidenum">
              <a:rPr lang="de-DE">
                <a:latin typeface="Arial Unicode MS" pitchFamily="34" charset="-128"/>
              </a:rPr>
              <a:pPr>
                <a:defRPr/>
              </a:pPr>
              <a:t>‹#›</a:t>
            </a:fld>
            <a:endParaRPr lang="de-DE" dirty="0"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1959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163" y="0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9938"/>
            <a:ext cx="6816725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685" y="4862015"/>
            <a:ext cx="5205932" cy="46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63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2447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858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6235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9937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017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932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4751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077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3227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7572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4238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93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gif"/><Relationship Id="rId5" Type="http://schemas.openxmlformats.org/officeDocument/2006/relationships/hyperlink" Target="http://wwwmatthes.in.tum.de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80" y="4"/>
            <a:ext cx="12216680" cy="6857999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24680" y="0"/>
            <a:ext cx="12228403" cy="4196080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5000"/>
                </a:schemeClr>
              </a:gs>
              <a:gs pos="93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 smtClean="0"/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431372" y="3538641"/>
            <a:ext cx="11432843" cy="679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144000" bIns="72000" anchor="b" anchorCtr="0">
            <a:spAutoFit/>
          </a:bodyPr>
          <a:lstStyle>
            <a:lvl1pPr marL="180000" algn="l">
              <a:defRPr sz="3000" b="0" i="0" baseline="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 smtClean="0"/>
              <a:t>Edit Title</a:t>
            </a:r>
            <a:endParaRPr lang="en-US" noProof="0" dirty="0"/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3" y="4211796"/>
            <a:ext cx="11432841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marL="180000" indent="0">
              <a:buFontTx/>
              <a:buNone/>
              <a:defRPr sz="1600" b="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Presenter, Date, Location</a:t>
            </a:r>
            <a:endParaRPr lang="en-US" noProof="0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3" y="398812"/>
            <a:ext cx="997527" cy="32004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5861" y="398814"/>
            <a:ext cx="606859" cy="320055"/>
          </a:xfrm>
          <a:prstGeom prst="rect">
            <a:avLst/>
          </a:prstGeom>
        </p:spPr>
      </p:pic>
      <p:sp>
        <p:nvSpPr>
          <p:cNvPr id="25" name="Textfeld 24"/>
          <p:cNvSpPr txBox="1"/>
          <p:nvPr userDrawn="1"/>
        </p:nvSpPr>
        <p:spPr>
          <a:xfrm>
            <a:off x="431371" y="4643381"/>
            <a:ext cx="11432843" cy="12252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80000" rIns="180000" bIns="180000" rtlCol="0">
            <a:spAutoFit/>
          </a:bodyPr>
          <a:lstStyle/>
          <a:p>
            <a:pPr marL="0" indent="0"/>
            <a:r>
              <a:rPr lang="en-US" sz="1400" b="0" i="0" kern="120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Chair of</a:t>
            </a:r>
            <a:r>
              <a:rPr lang="en-US" sz="1400" b="0" i="0" kern="1200" baseline="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 </a:t>
            </a:r>
            <a:r>
              <a:rPr lang="en-US" sz="1400" b="0" i="0" kern="120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Software</a:t>
            </a:r>
            <a:r>
              <a:rPr lang="en-US" sz="1400" b="0" i="0" kern="1200" baseline="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 Engineering for Business Information Systems </a:t>
            </a:r>
            <a:r>
              <a:rPr lang="en-US" sz="1400" b="0" i="0" kern="120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(sebis) </a:t>
            </a:r>
          </a:p>
          <a:p>
            <a:pPr marL="0" indent="0"/>
            <a:r>
              <a:rPr lang="en-US" sz="1400" b="0" i="0" kern="120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Faculty of</a:t>
            </a:r>
            <a:r>
              <a:rPr lang="en-US" sz="1400" b="0" i="0" kern="1200" baseline="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 </a:t>
            </a:r>
            <a:r>
              <a:rPr lang="en-US" sz="1400" b="0" i="0" kern="120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Informatics</a:t>
            </a:r>
          </a:p>
          <a:p>
            <a:pPr marL="0" indent="0"/>
            <a:r>
              <a:rPr lang="en-US" sz="1400" b="0" i="0" kern="1200" noProof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/>
              </a:rPr>
              <a:t>Technische</a:t>
            </a:r>
            <a:r>
              <a:rPr lang="en-US" sz="1400" b="0" i="0" kern="1200" baseline="0" noProof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/>
              </a:rPr>
              <a:t> Universität München</a:t>
            </a:r>
            <a:endParaRPr lang="en-US" sz="1400" b="0" i="0" kern="1200" noProof="1" smtClean="0">
              <a:solidFill>
                <a:schemeClr val="bg1">
                  <a:lumMod val="50000"/>
                </a:schemeClr>
              </a:solidFill>
              <a:latin typeface="Arial" charset="0"/>
              <a:ea typeface="+mn-ea"/>
              <a:cs typeface="Arial"/>
            </a:endParaRPr>
          </a:p>
          <a:p>
            <a:pPr marL="0" indent="0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0" i="0" u="sng" kern="1200" noProof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/>
              </a:rPr>
              <a:t>wwwmatthes.in.tum.de</a:t>
            </a:r>
            <a:endParaRPr lang="en-US" sz="1400" b="0" i="0" u="sng" kern="1200" dirty="0" err="1" smtClean="0">
              <a:solidFill>
                <a:schemeClr val="bg1">
                  <a:lumMod val="50000"/>
                </a:schemeClr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4437" y="44454"/>
            <a:ext cx="10586099" cy="720725"/>
          </a:xfrm>
        </p:spPr>
        <p:txBody>
          <a:bodyPr/>
          <a:lstStyle>
            <a:lvl1pPr>
              <a:defRPr lang="de-DE" sz="2400" b="0" baseline="0" smtClean="0">
                <a:solidFill>
                  <a:srgbClr val="0065BD"/>
                </a:solidFill>
                <a:latin typeface="+mj-lt"/>
                <a:ea typeface="+mj-ea"/>
                <a:cs typeface="Arial Unicode MS" pitchFamily="34" charset="-128"/>
              </a:defRPr>
            </a:lvl1pPr>
          </a:lstStyle>
          <a:p>
            <a:r>
              <a:rPr lang="en-US" noProof="0" dirty="0" smtClean="0"/>
              <a:t>&lt;Title&gt;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3pPr>
              <a:defRPr/>
            </a:lvl3pPr>
          </a:lstStyle>
          <a:p>
            <a:pPr lvl="0"/>
            <a:r>
              <a:rPr lang="en-US" noProof="0" dirty="0" smtClean="0"/>
              <a:t>&lt;Text&gt;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16.04.2018 Lukas Mohs - Exploration of Ride-sharing Opportunities at the TUM </a:t>
            </a:r>
            <a:r>
              <a:rPr lang="en-US" dirty="0" err="1" smtClean="0"/>
              <a:t>Garching</a:t>
            </a:r>
            <a:r>
              <a:rPr lang="en-US" dirty="0" smtClean="0"/>
              <a:t> Campus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9FAB-BDC1-47C0-A8BB-6E12A8205D3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87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4437" y="81215"/>
            <a:ext cx="10586099" cy="360535"/>
          </a:xfrm>
        </p:spPr>
        <p:txBody>
          <a:bodyPr/>
          <a:lstStyle>
            <a:lvl1pPr>
              <a:defRPr lang="de-DE" sz="2400" b="0" baseline="0" smtClean="0">
                <a:solidFill>
                  <a:srgbClr val="0065BD"/>
                </a:solidFill>
                <a:latin typeface="+mj-lt"/>
                <a:ea typeface="+mj-ea"/>
                <a:cs typeface="Arial Unicode MS" pitchFamily="34" charset="-128"/>
              </a:defRPr>
            </a:lvl1pPr>
          </a:lstStyle>
          <a:p>
            <a:r>
              <a:rPr lang="en-US" noProof="0" dirty="0" smtClean="0"/>
              <a:t>&lt;Title&gt;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3pPr>
              <a:defRPr/>
            </a:lvl3pPr>
          </a:lstStyle>
          <a:p>
            <a:pPr lvl="0"/>
            <a:r>
              <a:rPr lang="en-US" noProof="0" dirty="0" smtClean="0"/>
              <a:t>&lt;Text&gt;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16.04.2018 Lukas Mohs - Exploration of Ride-sharing Opportunities at the TUM </a:t>
            </a:r>
            <a:r>
              <a:rPr lang="en-US" dirty="0" err="1" smtClean="0"/>
              <a:t>Garching</a:t>
            </a:r>
            <a:r>
              <a:rPr lang="en-US" dirty="0" smtClean="0"/>
              <a:t> Campus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9FAB-BDC1-47C0-A8BB-6E12A8205D3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441428"/>
            <a:ext cx="10586103" cy="395287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&lt;Subtitle&gt;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7934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4434" y="44453"/>
            <a:ext cx="10586103" cy="720725"/>
          </a:xfrm>
        </p:spPr>
        <p:txBody>
          <a:bodyPr/>
          <a:lstStyle>
            <a:lvl1pPr>
              <a:defRPr>
                <a:solidFill>
                  <a:srgbClr val="0065BD"/>
                </a:solidFill>
              </a:defRPr>
            </a:lvl1pPr>
          </a:lstStyle>
          <a:p>
            <a:r>
              <a:rPr lang="en-US" noProof="0" dirty="0" smtClean="0"/>
              <a:t>&lt;Title&gt;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34438" y="981076"/>
            <a:ext cx="5659967" cy="54006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&lt;Text&gt;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97603" y="981076"/>
            <a:ext cx="5659967" cy="54006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&lt;Text&gt;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16.04.2018 Lukas Mohs - Exploration of Ride-sharing Opportunities at the TUM </a:t>
            </a:r>
            <a:r>
              <a:rPr lang="en-US" dirty="0" err="1" smtClean="0"/>
              <a:t>Garching</a:t>
            </a:r>
            <a:r>
              <a:rPr lang="en-US" dirty="0" smtClean="0"/>
              <a:t> Campus</a:t>
            </a:r>
            <a:endParaRPr lang="de-D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C9E22-1B76-46A8-871B-C48D8E59C6F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34438" y="981074"/>
            <a:ext cx="5662084" cy="661976"/>
          </a:xfr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 smtClean="0"/>
              <a:t>&lt;Title&gt;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34438" y="1643052"/>
            <a:ext cx="5662084" cy="477362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&lt;Format of Master Text&gt;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7" y="981081"/>
            <a:ext cx="5664200" cy="661975"/>
          </a:xfr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 smtClean="0"/>
              <a:t>&lt;Title&gt;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193367" y="1643052"/>
            <a:ext cx="5664200" cy="477362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&lt;Format of Master Text&gt;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34437" y="44454"/>
            <a:ext cx="10586099" cy="720725"/>
          </a:xfrm>
        </p:spPr>
        <p:txBody>
          <a:bodyPr/>
          <a:lstStyle/>
          <a:p>
            <a:r>
              <a:rPr lang="en-US" noProof="0" dirty="0" smtClean="0"/>
              <a:t>&lt;Title&gt;</a:t>
            </a:r>
            <a:endParaRPr lang="en-US" noProof="0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noProof="0" smtClean="0"/>
              <a:t>© sebis</a:t>
            </a:r>
            <a:endParaRPr lang="en-US" noProof="0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16.04.2018 Lukas Mohs - Exploration of Ride-sharing Opportunities at the TUM </a:t>
            </a:r>
            <a:r>
              <a:rPr lang="en-US" dirty="0" err="1" smtClean="0"/>
              <a:t>Garching</a:t>
            </a:r>
            <a:r>
              <a:rPr lang="en-US" dirty="0" smtClean="0"/>
              <a:t> Campus</a:t>
            </a:r>
            <a:endParaRPr lang="de-DE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2CCB4-7108-4850-98BC-50E3A501EADB}" type="slidenum">
              <a:rPr lang="en-US" noProof="0" smtClean="0"/>
              <a:pPr>
                <a:defRPr/>
              </a:pPr>
              <a:t>‹#›</a:t>
            </a:fld>
            <a:endParaRPr lang="en-US" noProof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4434" y="44453"/>
            <a:ext cx="10586103" cy="720725"/>
          </a:xfrm>
        </p:spPr>
        <p:txBody>
          <a:bodyPr/>
          <a:lstStyle/>
          <a:p>
            <a:r>
              <a:rPr lang="en-US" noProof="0" dirty="0" smtClean="0"/>
              <a:t>&lt;Title&gt;</a:t>
            </a:r>
            <a:endParaRPr lang="de-DE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16.04.2018 Lukas Mohs - Exploration of Ride-sharing Opportunities at the TUM </a:t>
            </a:r>
            <a:r>
              <a:rPr lang="en-US" dirty="0" err="1" smtClean="0"/>
              <a:t>Garching</a:t>
            </a:r>
            <a:r>
              <a:rPr lang="en-US" dirty="0" smtClean="0"/>
              <a:t> Campus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79391-FD8B-4951-B07A-A389C4C7CA7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34437" y="981076"/>
            <a:ext cx="11523135" cy="5400675"/>
          </a:xfrm>
        </p:spPr>
        <p:txBody>
          <a:bodyPr>
            <a:normAutofit/>
          </a:bodyPr>
          <a:lstStyle>
            <a:lvl1pPr>
              <a:defRPr>
                <a:latin typeface="+mn-lt"/>
              </a:defRPr>
            </a:lvl1pPr>
            <a:lvl2pPr>
              <a:buClr>
                <a:schemeClr val="tx2"/>
              </a:buClr>
              <a:defRPr lang="de-DE" sz="180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  <a:latin typeface="+mn-lt"/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&lt;Text&gt;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4437" y="44454"/>
            <a:ext cx="10586099" cy="7207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 smtClean="0"/>
              <a:t>&lt;Title&gt;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16.04.2018 Lukas Mohs - Exploration of Ride-sharing Opportunities at the TUM </a:t>
            </a:r>
            <a:r>
              <a:rPr lang="en-US" dirty="0" err="1" smtClean="0"/>
              <a:t>Garching</a:t>
            </a:r>
            <a:r>
              <a:rPr lang="en-US" dirty="0" smtClean="0"/>
              <a:t> Campus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E201E5CB-5EE0-4EA4-87FF-7D8A79A61969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Gebaeude_Fahne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12192000" cy="68936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 userDrawn="1"/>
        </p:nvSpPr>
        <p:spPr>
          <a:xfrm>
            <a:off x="407369" y="1772816"/>
            <a:ext cx="3240361" cy="474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+mn-lt"/>
            </a:endParaRP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333" y="2053743"/>
            <a:ext cx="682753" cy="359665"/>
          </a:xfrm>
          <a:prstGeom prst="rect">
            <a:avLst/>
          </a:prstGeom>
        </p:spPr>
      </p:pic>
      <p:pic>
        <p:nvPicPr>
          <p:cNvPr id="22" name="Bild 10" descr="sebis-Logo.gi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971" y="2544067"/>
            <a:ext cx="720000" cy="230880"/>
          </a:xfrm>
          <a:prstGeom prst="rect">
            <a:avLst/>
          </a:prstGeom>
        </p:spPr>
      </p:pic>
      <p:sp>
        <p:nvSpPr>
          <p:cNvPr id="24" name="Textfeld 23"/>
          <p:cNvSpPr txBox="1"/>
          <p:nvPr userDrawn="1"/>
        </p:nvSpPr>
        <p:spPr>
          <a:xfrm>
            <a:off x="680369" y="4153452"/>
            <a:ext cx="2751119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noProof="1" smtClean="0">
                <a:latin typeface="+mn-lt"/>
              </a:rPr>
              <a:t>Technische Universität München</a:t>
            </a:r>
          </a:p>
          <a:p>
            <a:r>
              <a:rPr lang="en-US" sz="1050" noProof="1" smtClean="0">
                <a:latin typeface="+mn-lt"/>
              </a:rPr>
              <a:t>Faculty of Informatics</a:t>
            </a:r>
          </a:p>
          <a:p>
            <a:r>
              <a:rPr lang="en-US" sz="1050" noProof="1" smtClean="0">
                <a:latin typeface="+mn-lt"/>
              </a:rPr>
              <a:t>Chair of Software Engineering for Business Information Systems</a:t>
            </a:r>
          </a:p>
          <a:p>
            <a:endParaRPr lang="en-US" sz="1050" noProof="1" smtClean="0">
              <a:latin typeface="+mn-lt"/>
            </a:endParaRPr>
          </a:p>
          <a:p>
            <a:r>
              <a:rPr lang="en-US" sz="1050" noProof="1" smtClean="0">
                <a:latin typeface="+mn-lt"/>
              </a:rPr>
              <a:t>Boltzmannstraße 3</a:t>
            </a:r>
          </a:p>
          <a:p>
            <a:r>
              <a:rPr lang="en-US" sz="1050" noProof="1" smtClean="0">
                <a:latin typeface="+mn-lt"/>
              </a:rPr>
              <a:t>85748 Garching bei</a:t>
            </a:r>
            <a:r>
              <a:rPr lang="en-US" sz="1050" baseline="0" noProof="1" smtClean="0">
                <a:latin typeface="+mn-lt"/>
              </a:rPr>
              <a:t> München</a:t>
            </a:r>
          </a:p>
          <a:p>
            <a:endParaRPr lang="en-US" sz="1050" baseline="0" noProof="1" smtClean="0">
              <a:latin typeface="+mn-lt"/>
            </a:endParaRPr>
          </a:p>
          <a:p>
            <a:pPr>
              <a:tabLst>
                <a:tab pos="358775" algn="l"/>
              </a:tabLst>
            </a:pPr>
            <a:r>
              <a:rPr lang="en-US" sz="1050" baseline="0" noProof="1" smtClean="0">
                <a:latin typeface="+mn-lt"/>
              </a:rPr>
              <a:t>Tel	+49.89.289.</a:t>
            </a:r>
          </a:p>
          <a:p>
            <a:endParaRPr lang="en-US" sz="1050" baseline="0" noProof="1" smtClean="0">
              <a:latin typeface="+mn-lt"/>
            </a:endParaRPr>
          </a:p>
          <a:p>
            <a:endParaRPr lang="en-US" sz="1050" baseline="0" noProof="1" smtClean="0">
              <a:latin typeface="+mn-lt"/>
            </a:endParaRPr>
          </a:p>
          <a:p>
            <a:endParaRPr lang="en-US" sz="1050" baseline="0" noProof="1" smtClean="0">
              <a:latin typeface="+mn-lt"/>
            </a:endParaRPr>
          </a:p>
          <a:p>
            <a:r>
              <a:rPr lang="en-US" sz="1050" baseline="0" noProof="1" smtClean="0">
                <a:latin typeface="+mn-lt"/>
                <a:hlinkClick r:id="rId5"/>
              </a:rPr>
              <a:t>wwwmatthes.in.tum.de</a:t>
            </a:r>
            <a:endParaRPr lang="en-US" sz="1050" noProof="1">
              <a:latin typeface="+mn-lt"/>
            </a:endParaRPr>
          </a:p>
        </p:txBody>
      </p:sp>
      <p:sp>
        <p:nvSpPr>
          <p:cNvPr id="26" name="Textplatzhalt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800389" y="3515830"/>
            <a:ext cx="2485288" cy="21949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FontTx/>
              <a:buNone/>
              <a:defRPr sz="1400" b="1"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&lt;Name&gt;</a:t>
            </a:r>
            <a:endParaRPr lang="en-US" noProof="0" dirty="0"/>
          </a:p>
        </p:txBody>
      </p:sp>
      <p:sp>
        <p:nvSpPr>
          <p:cNvPr id="27" name="Textplatzhalt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00397" y="3306634"/>
            <a:ext cx="2484681" cy="1829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50">
                <a:latin typeface="+mn-lt"/>
              </a:defRPr>
            </a:lvl1pPr>
          </a:lstStyle>
          <a:p>
            <a:pPr lvl="0"/>
            <a:r>
              <a:rPr lang="en-US" noProof="0" dirty="0" smtClean="0"/>
              <a:t>&lt;Academic degree&gt;</a:t>
            </a:r>
            <a:endParaRPr lang="en-US" noProof="0" dirty="0"/>
          </a:p>
        </p:txBody>
      </p:sp>
      <p:sp>
        <p:nvSpPr>
          <p:cNvPr id="28" name="Textplatzhalt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1847528" y="5483875"/>
            <a:ext cx="1293429" cy="1333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aseline="0">
                <a:latin typeface="+mn-lt"/>
              </a:defRPr>
            </a:lvl1pPr>
          </a:lstStyle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9" name="Textplatzhalt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799077" y="5961713"/>
            <a:ext cx="2452083" cy="131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50">
                <a:latin typeface="+mn-lt"/>
              </a:defRPr>
            </a:lvl1pPr>
          </a:lstStyle>
          <a:p>
            <a:pPr lvl="0"/>
            <a:r>
              <a:rPr lang="en-US" noProof="0" dirty="0" smtClean="0"/>
              <a:t>&lt;E-Mail&gt;</a:t>
            </a:r>
            <a:endParaRPr lang="en-US" noProof="0" dirty="0"/>
          </a:p>
        </p:txBody>
      </p:sp>
      <p:sp>
        <p:nvSpPr>
          <p:cNvPr id="30" name="Inhaltsplatzhalter 31"/>
          <p:cNvSpPr>
            <a:spLocks noGrp="1"/>
          </p:cNvSpPr>
          <p:nvPr>
            <p:ph sz="quarter" idx="18" hasCustomPrompt="1"/>
          </p:nvPr>
        </p:nvSpPr>
        <p:spPr>
          <a:xfrm>
            <a:off x="801053" y="3734627"/>
            <a:ext cx="2502055" cy="211455"/>
          </a:xfrm>
          <a:prstGeom prst="rect">
            <a:avLst/>
          </a:prstGeom>
        </p:spPr>
        <p:txBody>
          <a:bodyPr lIns="0" tIns="0" rIns="0" bIns="0"/>
          <a:lstStyle>
            <a:lvl1pPr>
              <a:defRPr sz="1050"/>
            </a:lvl1pPr>
          </a:lstStyle>
          <a:p>
            <a:pPr lvl="0"/>
            <a:r>
              <a:rPr lang="en-US" noProof="0" dirty="0" smtClean="0"/>
              <a:t>&lt;Position&gt;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3749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4434" y="44453"/>
            <a:ext cx="1058610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0" rIns="90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&lt;Title&gt;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5" y="981076"/>
            <a:ext cx="1152313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&lt;Text&gt;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383185" y="6570618"/>
            <a:ext cx="214206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© sebis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2905" y="6569078"/>
            <a:ext cx="576156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8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r>
              <a:rPr lang="en-US" dirty="0" smtClean="0"/>
              <a:t>16.04.2018 Lukas Mohs - Exploration of Ride-sharing Opportunities at the TUM </a:t>
            </a:r>
            <a:r>
              <a:rPr lang="en-US" dirty="0" err="1" smtClean="0"/>
              <a:t>Garching</a:t>
            </a:r>
            <a:r>
              <a:rPr lang="en-US" dirty="0" smtClean="0"/>
              <a:t> Campus</a:t>
            </a:r>
            <a:endParaRPr 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25251" y="6570618"/>
            <a:ext cx="332316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4FF76D-8657-43F1-929B-F6D2FAB274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5861" y="398814"/>
            <a:ext cx="606859" cy="3200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65" r:id="rId2"/>
    <p:sldLayoutId id="2147483778" r:id="rId3"/>
    <p:sldLayoutId id="2147483766" r:id="rId4"/>
    <p:sldLayoutId id="2147483767" r:id="rId5"/>
    <p:sldLayoutId id="2147483768" r:id="rId6"/>
    <p:sldLayoutId id="2147483769" r:id="rId7"/>
    <p:sldLayoutId id="2147483771" r:id="rId8"/>
    <p:sldLayoutId id="2147483779" r:id="rId9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 i="0" baseline="0">
          <a:solidFill>
            <a:srgbClr val="0065BD"/>
          </a:solidFill>
          <a:latin typeface="+mn-lt"/>
          <a:ea typeface="+mj-ea"/>
          <a:cs typeface="Arial Unicode MS" pitchFamily="3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9pPr>
    </p:titleStyle>
    <p:bodyStyle>
      <a:lvl1pPr marL="1588" indent="-1588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Arial Unicode MS" pitchFamily="34" charset="-128"/>
        </a:defRPr>
      </a:lvl1pPr>
      <a:lvl2pPr marL="358775" indent="-2603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baseline="0">
          <a:solidFill>
            <a:schemeClr val="tx1"/>
          </a:solidFill>
          <a:latin typeface="+mn-lt"/>
          <a:cs typeface="Arial Unicode MS" pitchFamily="34" charset="-128"/>
        </a:defRPr>
      </a:lvl2pPr>
      <a:lvl3pPr marL="625475" indent="-176213" algn="l" defTabSz="80327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baseline="0">
          <a:solidFill>
            <a:schemeClr val="tx1"/>
          </a:solidFill>
          <a:latin typeface="+mn-lt"/>
          <a:cs typeface="Arial Unicode MS" pitchFamily="34" charset="-128"/>
        </a:defRPr>
      </a:lvl3pPr>
      <a:lvl4pPr marL="982663" indent="-17462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cs typeface="Arial Unicode MS" pitchFamily="34" charset="-128"/>
        </a:defRPr>
      </a:lvl4pPr>
      <a:lvl5pPr marL="1257300" indent="-18256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cs typeface="Arial Unicode MS" pitchFamily="34" charset="-128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20" Type="http://schemas.microsoft.com/office/2007/relationships/diagramDrawing" Target="../diagrams/drawing2.xml"/><Relationship Id="rId21" Type="http://schemas.openxmlformats.org/officeDocument/2006/relationships/image" Target="../media/image27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diagramData" Target="../diagrams/data2.xml"/><Relationship Id="rId17" Type="http://schemas.openxmlformats.org/officeDocument/2006/relationships/diagramLayout" Target="../diagrams/layout2.xml"/><Relationship Id="rId18" Type="http://schemas.openxmlformats.org/officeDocument/2006/relationships/diagramQuickStyle" Target="../diagrams/quickStyle2.xml"/><Relationship Id="rId19" Type="http://schemas.openxmlformats.org/officeDocument/2006/relationships/diagramColors" Target="../diagrams/colors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tiff"/><Relationship Id="rId4" Type="http://schemas.openxmlformats.org/officeDocument/2006/relationships/image" Target="../media/image16.png"/><Relationship Id="rId5" Type="http://schemas.microsoft.com/office/2007/relationships/hdphoto" Target="../media/hdphoto1.wdp"/><Relationship Id="rId6" Type="http://schemas.openxmlformats.org/officeDocument/2006/relationships/image" Target="../media/image17.tiff"/><Relationship Id="rId7" Type="http://schemas.openxmlformats.org/officeDocument/2006/relationships/image" Target="../media/image18.tiff"/><Relationship Id="rId8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tiff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372" y="2615313"/>
            <a:ext cx="11432843" cy="1603104"/>
          </a:xfrm>
        </p:spPr>
        <p:txBody>
          <a:bodyPr/>
          <a:lstStyle/>
          <a:p>
            <a:r>
              <a:rPr lang="en-US" dirty="0" smtClean="0"/>
              <a:t>Final Presentation Master’s Thesis:</a:t>
            </a:r>
            <a:br>
              <a:rPr lang="en-US" dirty="0" smtClean="0"/>
            </a:br>
            <a:r>
              <a:rPr lang="en-US" dirty="0"/>
              <a:t>Exploration of Ride-sharing Opportunities at the TUM </a:t>
            </a:r>
            <a:r>
              <a:rPr lang="en-US" dirty="0" err="1"/>
              <a:t>Garching</a:t>
            </a:r>
            <a:r>
              <a:rPr lang="en-US" dirty="0"/>
              <a:t> Campus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Lukas Mohs, 16</a:t>
            </a:r>
            <a:r>
              <a:rPr lang="en-AU" baseline="30000" dirty="0" smtClean="0"/>
              <a:t>th</a:t>
            </a:r>
            <a:r>
              <a:rPr lang="en-AU" dirty="0" smtClean="0"/>
              <a:t> April 2018, scientific advisors: </a:t>
            </a:r>
            <a:r>
              <a:rPr lang="en-AU" dirty="0"/>
              <a:t>Anne Faber </a:t>
            </a:r>
            <a:r>
              <a:rPr lang="en-AU" dirty="0" smtClean="0"/>
              <a:t>and </a:t>
            </a:r>
            <a:r>
              <a:rPr lang="en-AU" dirty="0" err="1" smtClean="0"/>
              <a:t>Manoj</a:t>
            </a:r>
            <a:r>
              <a:rPr lang="en-AU" dirty="0" smtClean="0"/>
              <a:t> </a:t>
            </a:r>
            <a:r>
              <a:rPr lang="en-AU" dirty="0" err="1" smtClean="0"/>
              <a:t>Mahabaleshwar</a:t>
            </a:r>
            <a:r>
              <a:rPr lang="en-AU" dirty="0" smtClean="0"/>
              <a:t>, supervisor: </a:t>
            </a:r>
            <a:r>
              <a:rPr lang="en-AU" dirty="0" err="1" smtClean="0"/>
              <a:t>Prof.</a:t>
            </a:r>
            <a:r>
              <a:rPr lang="en-AU" dirty="0" smtClean="0"/>
              <a:t> Florian </a:t>
            </a:r>
            <a:r>
              <a:rPr lang="en-AU" dirty="0" err="1" smtClean="0"/>
              <a:t>Matthes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8052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State-of-the-art Analysis of Existing Approaches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009976" y="4082157"/>
            <a:ext cx="0" cy="1284513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3817467" y="4112110"/>
            <a:ext cx="0" cy="1313572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8183537" y="4066871"/>
            <a:ext cx="0" cy="1313572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8671756" y="4052087"/>
            <a:ext cx="0" cy="421243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56097" y="4117003"/>
            <a:ext cx="70936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2017</a:t>
            </a:r>
          </a:p>
        </p:txBody>
      </p:sp>
      <p:sp>
        <p:nvSpPr>
          <p:cNvPr id="12" name="Terminator 11"/>
          <p:cNvSpPr/>
          <p:nvPr/>
        </p:nvSpPr>
        <p:spPr bwMode="auto">
          <a:xfrm>
            <a:off x="7233841" y="2367673"/>
            <a:ext cx="2016224" cy="773649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3" name="Terminator 12"/>
          <p:cNvSpPr/>
          <p:nvPr/>
        </p:nvSpPr>
        <p:spPr bwMode="auto">
          <a:xfrm>
            <a:off x="5058611" y="2360691"/>
            <a:ext cx="2016224" cy="773649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4" name="Terminator 13"/>
          <p:cNvSpPr/>
          <p:nvPr/>
        </p:nvSpPr>
        <p:spPr bwMode="auto">
          <a:xfrm>
            <a:off x="6153722" y="1508595"/>
            <a:ext cx="2016224" cy="773649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088" y="2414855"/>
            <a:ext cx="2238585" cy="659680"/>
          </a:xfrm>
          <a:prstGeom prst="rect">
            <a:avLst/>
          </a:prstGeom>
          <a:ln>
            <a:noFill/>
          </a:ln>
        </p:spPr>
      </p:pic>
      <p:cxnSp>
        <p:nvCxnSpPr>
          <p:cNvPr id="16" name="Straight Connector 15"/>
          <p:cNvCxnSpPr>
            <a:stCxn id="21" idx="2"/>
          </p:cNvCxnSpPr>
          <p:nvPr/>
        </p:nvCxnSpPr>
        <p:spPr bwMode="auto">
          <a:xfrm>
            <a:off x="7161834" y="2282244"/>
            <a:ext cx="0" cy="1239557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5779442" y="3134340"/>
            <a:ext cx="0" cy="371155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rminator 17"/>
          <p:cNvSpPr/>
          <p:nvPr/>
        </p:nvSpPr>
        <p:spPr bwMode="auto">
          <a:xfrm>
            <a:off x="3934667" y="4436337"/>
            <a:ext cx="2016224" cy="773649"/>
          </a:xfrm>
          <a:prstGeom prst="flowChartTerminator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5657792" y="4107209"/>
            <a:ext cx="0" cy="366121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2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843" y="4650808"/>
            <a:ext cx="1877872" cy="31685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6550144" y="3254147"/>
            <a:ext cx="70936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2012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7535465" y="3132881"/>
            <a:ext cx="0" cy="649626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88351" y="3241622"/>
            <a:ext cx="70936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2013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261" y="1564905"/>
            <a:ext cx="1761653" cy="667925"/>
          </a:xfrm>
          <a:prstGeom prst="rect">
            <a:avLst/>
          </a:prstGeom>
          <a:ln>
            <a:noFill/>
          </a:ln>
        </p:spPr>
      </p:pic>
      <p:sp>
        <p:nvSpPr>
          <p:cNvPr id="25" name="Terminator 24"/>
          <p:cNvSpPr/>
          <p:nvPr/>
        </p:nvSpPr>
        <p:spPr bwMode="auto">
          <a:xfrm>
            <a:off x="5069314" y="5286810"/>
            <a:ext cx="2016224" cy="773649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9094" y="5345822"/>
            <a:ext cx="998100" cy="634962"/>
          </a:xfrm>
          <a:prstGeom prst="rect">
            <a:avLst/>
          </a:prstGeom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5880792" y="4119733"/>
            <a:ext cx="70936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2010</a:t>
            </a:r>
          </a:p>
        </p:txBody>
      </p:sp>
      <p:sp>
        <p:nvSpPr>
          <p:cNvPr id="28" name="Terminator 27"/>
          <p:cNvSpPr/>
          <p:nvPr/>
        </p:nvSpPr>
        <p:spPr bwMode="auto">
          <a:xfrm>
            <a:off x="2926555" y="5299198"/>
            <a:ext cx="2016224" cy="758155"/>
          </a:xfrm>
          <a:prstGeom prst="flowChartTerminator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370">
            <a:off x="3449739" y="5209676"/>
            <a:ext cx="945311" cy="893506"/>
          </a:xfrm>
          <a:prstGeom prst="rect">
            <a:avLst/>
          </a:prstGeom>
          <a:ln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3790452" y="4108814"/>
            <a:ext cx="70936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2002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3977" y="3246703"/>
            <a:ext cx="70936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2009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79231" y="4113170"/>
            <a:ext cx="70936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2009</a:t>
            </a:r>
          </a:p>
        </p:txBody>
      </p:sp>
      <p:sp>
        <p:nvSpPr>
          <p:cNvPr id="33" name="Terminator 32"/>
          <p:cNvSpPr/>
          <p:nvPr/>
        </p:nvSpPr>
        <p:spPr bwMode="auto">
          <a:xfrm>
            <a:off x="6077426" y="4420148"/>
            <a:ext cx="2016224" cy="773649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6431306" y="4072443"/>
            <a:ext cx="0" cy="366121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rminator 34"/>
          <p:cNvSpPr/>
          <p:nvPr/>
        </p:nvSpPr>
        <p:spPr bwMode="auto">
          <a:xfrm>
            <a:off x="8759601" y="980728"/>
            <a:ext cx="1409568" cy="349708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Germany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17" y="2565179"/>
            <a:ext cx="1715930" cy="373170"/>
          </a:xfrm>
          <a:prstGeom prst="rect">
            <a:avLst/>
          </a:prstGeom>
          <a:ln>
            <a:noFill/>
          </a:ln>
        </p:spPr>
      </p:pic>
      <p:sp>
        <p:nvSpPr>
          <p:cNvPr id="37" name="Terminator 36"/>
          <p:cNvSpPr/>
          <p:nvPr/>
        </p:nvSpPr>
        <p:spPr bwMode="auto">
          <a:xfrm>
            <a:off x="4007073" y="1484465"/>
            <a:ext cx="2016224" cy="773649"/>
          </a:xfrm>
          <a:prstGeom prst="flowChartTerminator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4996612" y="2258114"/>
            <a:ext cx="0" cy="1289166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851243" y="3248186"/>
            <a:ext cx="70936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2007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514" y="1512206"/>
            <a:ext cx="1465047" cy="741796"/>
          </a:xfrm>
          <a:prstGeom prst="rect">
            <a:avLst/>
          </a:prstGeom>
          <a:ln>
            <a:noFill/>
          </a:ln>
        </p:spPr>
      </p:pic>
      <p:sp>
        <p:nvSpPr>
          <p:cNvPr id="41" name="TextBox 40"/>
          <p:cNvSpPr txBox="1"/>
          <p:nvPr/>
        </p:nvSpPr>
        <p:spPr>
          <a:xfrm>
            <a:off x="6337641" y="4117003"/>
            <a:ext cx="70936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2010</a:t>
            </a:r>
          </a:p>
        </p:txBody>
      </p:sp>
      <p:sp>
        <p:nvSpPr>
          <p:cNvPr id="42" name="Terminator 41"/>
          <p:cNvSpPr/>
          <p:nvPr/>
        </p:nvSpPr>
        <p:spPr bwMode="auto">
          <a:xfrm>
            <a:off x="1732067" y="4421216"/>
            <a:ext cx="2016224" cy="773649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3454794" y="4055095"/>
            <a:ext cx="0" cy="366121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875899" y="4097572"/>
            <a:ext cx="70936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2001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98" y="4511544"/>
            <a:ext cx="1778287" cy="592991"/>
          </a:xfrm>
          <a:prstGeom prst="roundRect">
            <a:avLst>
              <a:gd name="adj" fmla="val 4164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</p:spPr>
      </p:pic>
      <p:sp>
        <p:nvSpPr>
          <p:cNvPr id="46" name="Terminator 45"/>
          <p:cNvSpPr/>
          <p:nvPr/>
        </p:nvSpPr>
        <p:spPr bwMode="auto">
          <a:xfrm>
            <a:off x="7235220" y="5284107"/>
            <a:ext cx="2016224" cy="773649"/>
          </a:xfrm>
          <a:prstGeom prst="flowChartTerminator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748" y="5290994"/>
            <a:ext cx="1769453" cy="766762"/>
          </a:xfrm>
          <a:prstGeom prst="rect">
            <a:avLst/>
          </a:prstGeom>
          <a:ln>
            <a:noFill/>
          </a:ln>
        </p:spPr>
      </p:pic>
      <p:sp>
        <p:nvSpPr>
          <p:cNvPr id="48" name="TextBox 47"/>
          <p:cNvSpPr txBox="1"/>
          <p:nvPr/>
        </p:nvSpPr>
        <p:spPr>
          <a:xfrm>
            <a:off x="8111529" y="4108815"/>
            <a:ext cx="70936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2017</a:t>
            </a:r>
          </a:p>
        </p:txBody>
      </p:sp>
      <p:sp>
        <p:nvSpPr>
          <p:cNvPr id="49" name="Terminator 48"/>
          <p:cNvSpPr/>
          <p:nvPr/>
        </p:nvSpPr>
        <p:spPr bwMode="auto">
          <a:xfrm>
            <a:off x="8255545" y="4431053"/>
            <a:ext cx="2016224" cy="773649"/>
          </a:xfrm>
          <a:prstGeom prst="flowChartTerminator">
            <a:avLst/>
          </a:prstGeom>
          <a:solidFill>
            <a:srgbClr val="E8E7DF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455" y="4539815"/>
            <a:ext cx="1855883" cy="575145"/>
          </a:xfrm>
          <a:prstGeom prst="rect">
            <a:avLst/>
          </a:prstGeom>
          <a:ln>
            <a:noFill/>
          </a:ln>
        </p:spPr>
      </p:pic>
      <p:sp>
        <p:nvSpPr>
          <p:cNvPr id="51" name="Terminator 50"/>
          <p:cNvSpPr/>
          <p:nvPr/>
        </p:nvSpPr>
        <p:spPr bwMode="auto">
          <a:xfrm>
            <a:off x="8759601" y="1538671"/>
            <a:ext cx="1439737" cy="349708"/>
          </a:xfrm>
          <a:prstGeom prst="flowChartTerminator">
            <a:avLst/>
          </a:prstGeom>
          <a:solidFill>
            <a:srgbClr val="E8E7DF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Elsewhere</a:t>
            </a:r>
          </a:p>
        </p:txBody>
      </p:sp>
      <p:sp>
        <p:nvSpPr>
          <p:cNvPr id="52" name="Terminator 51"/>
          <p:cNvSpPr/>
          <p:nvPr/>
        </p:nvSpPr>
        <p:spPr bwMode="auto">
          <a:xfrm>
            <a:off x="1858165" y="1497596"/>
            <a:ext cx="2016224" cy="773649"/>
          </a:xfrm>
          <a:prstGeom prst="flowChartTerminator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>
            <a:off x="2847704" y="2271245"/>
            <a:ext cx="0" cy="1289166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701198" y="3258866"/>
            <a:ext cx="70936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2000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27" y="1543587"/>
            <a:ext cx="931538" cy="722985"/>
          </a:xfrm>
          <a:prstGeom prst="rect">
            <a:avLst/>
          </a:prstGeom>
          <a:ln>
            <a:noFill/>
          </a:ln>
        </p:spPr>
      </p:pic>
      <p:sp>
        <p:nvSpPr>
          <p:cNvPr id="56" name="Terminator 55"/>
          <p:cNvSpPr/>
          <p:nvPr/>
        </p:nvSpPr>
        <p:spPr bwMode="auto">
          <a:xfrm>
            <a:off x="2909776" y="2360691"/>
            <a:ext cx="2016224" cy="773649"/>
          </a:xfrm>
          <a:prstGeom prst="flowChartTerminator">
            <a:avLst/>
          </a:prstGeom>
          <a:solidFill>
            <a:srgbClr val="E8E7DF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4655145" y="3132881"/>
            <a:ext cx="0" cy="388920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079549" y="3241622"/>
            <a:ext cx="70936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latin typeface="Arial" pitchFamily="34" charset="0"/>
              </a:rPr>
              <a:t>2007</a:t>
            </a:r>
            <a:endParaRPr lang="en-US" sz="1200" dirty="0" smtClean="0">
              <a:latin typeface="Arial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06" y="2430664"/>
            <a:ext cx="1476491" cy="635285"/>
          </a:xfrm>
          <a:prstGeom prst="rect">
            <a:avLst/>
          </a:prstGeom>
          <a:ln>
            <a:noFill/>
          </a:ln>
        </p:spPr>
      </p:pic>
      <p:graphicFrame>
        <p:nvGraphicFramePr>
          <p:cNvPr id="60" name="Diagram 59"/>
          <p:cNvGraphicFramePr/>
          <p:nvPr>
            <p:extLst>
              <p:ext uri="{D42A27DB-BD31-4B8C-83A1-F6EECF244321}">
                <p14:modId xmlns:p14="http://schemas.microsoft.com/office/powerpoint/2010/main" val="1533113041"/>
              </p:ext>
            </p:extLst>
          </p:nvPr>
        </p:nvGraphicFramePr>
        <p:xfrm>
          <a:off x="1844990" y="3531146"/>
          <a:ext cx="8643498" cy="576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61" name="Picture 6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56" y="4378676"/>
            <a:ext cx="2048338" cy="1049773"/>
          </a:xfrm>
          <a:prstGeom prst="rect">
            <a:avLst/>
          </a:prstGeom>
          <a:ln>
            <a:noFill/>
          </a:ln>
        </p:spPr>
      </p:pic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334435" y="981076"/>
            <a:ext cx="11523133" cy="5400675"/>
          </a:xfrm>
        </p:spPr>
        <p:txBody>
          <a:bodyPr/>
          <a:lstStyle/>
          <a:p>
            <a:r>
              <a:rPr lang="en-US" dirty="0" smtClean="0"/>
              <a:t>Technology-enabled ride-sharing</a:t>
            </a:r>
            <a:r>
              <a:rPr lang="en-US" baseline="30000" dirty="0" smtClean="0"/>
              <a:t>1,4,6,16,17,18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0" y="6305345"/>
            <a:ext cx="12192001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rial" pitchFamily="34" charset="0"/>
              </a:rPr>
              <a:t>1:</a:t>
            </a:r>
            <a:r>
              <a:rPr lang="nb-NO" sz="1200" dirty="0"/>
              <a:t> Chan and </a:t>
            </a:r>
            <a:r>
              <a:rPr lang="nb-NO" sz="1200" dirty="0" err="1"/>
              <a:t>Shaheen</a:t>
            </a:r>
            <a:r>
              <a:rPr lang="nb-NO" sz="1200" dirty="0"/>
              <a:t> (2012) 4: </a:t>
            </a:r>
            <a:r>
              <a:rPr lang="nb-NO" sz="1200" dirty="0" err="1"/>
              <a:t>Agatz</a:t>
            </a:r>
            <a:r>
              <a:rPr lang="nb-NO" sz="1200" dirty="0"/>
              <a:t> et al., </a:t>
            </a:r>
            <a:r>
              <a:rPr lang="nb-NO" sz="1200" dirty="0" smtClean="0"/>
              <a:t>(2012) 6: </a:t>
            </a:r>
            <a:r>
              <a:rPr lang="fr-FR" sz="1200" dirty="0" smtClean="0"/>
              <a:t>Amey </a:t>
            </a:r>
            <a:r>
              <a:rPr lang="fr-FR" sz="1200" dirty="0"/>
              <a:t>et al</a:t>
            </a:r>
            <a:r>
              <a:rPr lang="fr-FR" sz="1200" dirty="0" smtClean="0"/>
              <a:t>. (2011) </a:t>
            </a:r>
            <a:r>
              <a:rPr lang="is-IS" sz="1200" dirty="0" smtClean="0"/>
              <a:t>16: </a:t>
            </a:r>
            <a:r>
              <a:rPr lang="tr-TR" sz="1200" dirty="0" err="1"/>
              <a:t>Furuhata</a:t>
            </a:r>
            <a:r>
              <a:rPr lang="tr-TR" sz="1200" dirty="0"/>
              <a:t> et al. (2013</a:t>
            </a:r>
            <a:r>
              <a:rPr lang="tr-TR" sz="1200" dirty="0" smtClean="0"/>
              <a:t>) 17: </a:t>
            </a:r>
            <a:r>
              <a:rPr lang="it-IT" sz="1200" dirty="0" err="1"/>
              <a:t>Bruglieri</a:t>
            </a:r>
            <a:r>
              <a:rPr lang="it-IT" sz="1200" dirty="0"/>
              <a:t> et </a:t>
            </a:r>
            <a:r>
              <a:rPr lang="it-IT" sz="1200" dirty="0" smtClean="0"/>
              <a:t>al. (2011) 18: </a:t>
            </a:r>
            <a:r>
              <a:rPr lang="it-IT" sz="1200" dirty="0"/>
              <a:t>Handke and </a:t>
            </a:r>
            <a:r>
              <a:rPr lang="it-IT" sz="1200" dirty="0" err="1"/>
              <a:t>Jonuschat</a:t>
            </a:r>
            <a:r>
              <a:rPr lang="it-IT" sz="1200" dirty="0"/>
              <a:t> (2012) </a:t>
            </a:r>
          </a:p>
          <a:p>
            <a:pPr algn="r"/>
            <a:r>
              <a:rPr lang="it-IT" sz="1200" dirty="0" smtClean="0"/>
              <a:t> </a:t>
            </a:r>
            <a:endParaRPr lang="it-IT" sz="1200" dirty="0"/>
          </a:p>
          <a:p>
            <a:pPr algn="r"/>
            <a:r>
              <a:rPr lang="tr-TR" sz="1200" dirty="0" smtClean="0"/>
              <a:t> </a:t>
            </a:r>
            <a:endParaRPr lang="tr-TR" sz="1200" dirty="0"/>
          </a:p>
          <a:p>
            <a:pPr algn="r"/>
            <a:r>
              <a:rPr lang="is-IS" sz="1200" dirty="0" smtClean="0"/>
              <a:t> </a:t>
            </a:r>
            <a:endParaRPr lang="is-IS" sz="1200" dirty="0"/>
          </a:p>
          <a:p>
            <a:pPr algn="r"/>
            <a:r>
              <a:rPr lang="fr-FR" sz="1200" dirty="0" smtClean="0"/>
              <a:t> </a:t>
            </a:r>
            <a:endParaRPr lang="fr-FR" sz="1200" dirty="0"/>
          </a:p>
          <a:p>
            <a:pPr algn="r"/>
            <a:endParaRPr lang="nb-NO" sz="1200" dirty="0" smtClean="0"/>
          </a:p>
          <a:p>
            <a:r>
              <a:rPr lang="en-US" sz="1200" dirty="0" smtClean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011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Introduction / Motivation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Research Questions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Methods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State-of-the-art Analysis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Empirical Research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Modeling as Optimization Problem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Price Formation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Software Implementation and Evaluation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Questions / Feedback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2276872"/>
            <a:ext cx="12192000" cy="360040"/>
          </a:xfrm>
          <a:prstGeom prst="rect">
            <a:avLst/>
          </a:prstGeom>
          <a:solidFill>
            <a:schemeClr val="tx2">
              <a:lumMod val="25000"/>
              <a:lumOff val="75000"/>
              <a:alpha val="62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08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Empirical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Survey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1378383" y="1489116"/>
            <a:ext cx="4606113" cy="4425215"/>
          </a:xfrm>
          <a:prstGeom prst="wedgeRoundRectCallout">
            <a:avLst>
              <a:gd name="adj1" fmla="val -36369"/>
              <a:gd name="adj2" fmla="val 59206"/>
              <a:gd name="adj3" fmla="val 16667"/>
            </a:avLst>
          </a:prstGeom>
          <a:solidFill>
            <a:srgbClr val="FFE4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2800" dirty="0">
                <a:solidFill>
                  <a:schemeClr val="tx1"/>
                </a:solidFill>
              </a:rPr>
              <a:t>Survey I</a:t>
            </a:r>
          </a:p>
          <a:p>
            <a:r>
              <a:rPr lang="en-US" sz="2000" dirty="0">
                <a:solidFill>
                  <a:schemeClr val="tx1"/>
                </a:solidFill>
              </a:rPr>
              <a:t>Random students: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@</a:t>
            </a:r>
            <a:r>
              <a:rPr lang="en-US" sz="2000" dirty="0" err="1" smtClean="0">
                <a:solidFill>
                  <a:schemeClr val="tx1"/>
                </a:solidFill>
              </a:rPr>
              <a:t>Magistrale</a:t>
            </a:r>
            <a:r>
              <a:rPr lang="en-US" sz="2000" dirty="0" smtClean="0">
                <a:solidFill>
                  <a:schemeClr val="tx1"/>
                </a:solidFill>
              </a:rPr>
              <a:t> FMI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Total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= </a:t>
            </a:r>
            <a:r>
              <a:rPr lang="en-US" sz="2000" dirty="0" smtClean="0">
                <a:solidFill>
                  <a:schemeClr val="tx1"/>
                </a:solidFill>
              </a:rPr>
              <a:t>			</a:t>
            </a:r>
            <a:r>
              <a:rPr lang="en-US" sz="2000" b="1" dirty="0" smtClean="0">
                <a:solidFill>
                  <a:schemeClr val="tx1"/>
                </a:solidFill>
              </a:rPr>
              <a:t>112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Public transport: </a:t>
            </a:r>
            <a:r>
              <a:rPr lang="en-US" sz="2000" dirty="0" smtClean="0">
                <a:solidFill>
                  <a:schemeClr val="tx1"/>
                </a:solidFill>
              </a:rPr>
              <a:t>	93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Car drivers: </a:t>
            </a:r>
            <a:r>
              <a:rPr lang="en-US" sz="2000" dirty="0" smtClean="0">
                <a:solidFill>
                  <a:schemeClr val="tx1"/>
                </a:solidFill>
              </a:rPr>
              <a:t>		10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Bike: </a:t>
            </a:r>
            <a:r>
              <a:rPr lang="en-US" sz="2000" dirty="0" smtClean="0">
                <a:solidFill>
                  <a:schemeClr val="tx1"/>
                </a:solidFill>
              </a:rPr>
              <a:t>			5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Car + </a:t>
            </a:r>
            <a:r>
              <a:rPr lang="en-US" sz="2000" dirty="0" smtClean="0">
                <a:solidFill>
                  <a:schemeClr val="tx1"/>
                </a:solidFill>
              </a:rPr>
              <a:t>public </a:t>
            </a:r>
            <a:r>
              <a:rPr lang="en-US" sz="2000" dirty="0">
                <a:solidFill>
                  <a:schemeClr val="tx1"/>
                </a:solidFill>
              </a:rPr>
              <a:t>transport: </a:t>
            </a:r>
            <a:r>
              <a:rPr lang="en-US" sz="2000" dirty="0" smtClean="0">
                <a:solidFill>
                  <a:schemeClr val="tx1"/>
                </a:solidFill>
              </a:rPr>
              <a:t>	3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Walking: </a:t>
            </a:r>
            <a:r>
              <a:rPr lang="en-US" sz="2000" dirty="0" smtClean="0">
                <a:solidFill>
                  <a:schemeClr val="tx1"/>
                </a:solidFill>
              </a:rPr>
              <a:t>		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6204447" y="1480191"/>
            <a:ext cx="4606113" cy="4425215"/>
          </a:xfrm>
          <a:prstGeom prst="wedgeRoundRectCallout">
            <a:avLst>
              <a:gd name="adj1" fmla="val 38435"/>
              <a:gd name="adj2" fmla="val 59805"/>
              <a:gd name="adj3" fmla="val 16667"/>
            </a:avLst>
          </a:prstGeom>
          <a:solidFill>
            <a:srgbClr val="FFE4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en-US" sz="2800" dirty="0">
                <a:solidFill>
                  <a:schemeClr val="tx1"/>
                </a:solidFill>
              </a:rPr>
              <a:t>Survey II</a:t>
            </a:r>
          </a:p>
          <a:p>
            <a:r>
              <a:rPr lang="en-US" sz="2000" dirty="0">
                <a:solidFill>
                  <a:schemeClr val="tx1"/>
                </a:solidFill>
              </a:rPr>
              <a:t>Only drivers: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@Parking </a:t>
            </a:r>
            <a:r>
              <a:rPr lang="en-US" sz="2000" dirty="0" smtClean="0">
                <a:solidFill>
                  <a:schemeClr val="tx1"/>
                </a:solidFill>
              </a:rPr>
              <a:t>lot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Total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= </a:t>
            </a:r>
            <a:r>
              <a:rPr lang="en-US" sz="2000" dirty="0" smtClean="0">
                <a:solidFill>
                  <a:schemeClr val="tx1"/>
                </a:solidFill>
              </a:rPr>
              <a:t>			</a:t>
            </a:r>
            <a:r>
              <a:rPr lang="en-US" sz="2000" b="1" dirty="0" smtClean="0">
                <a:solidFill>
                  <a:schemeClr val="tx1"/>
                </a:solidFill>
              </a:rPr>
              <a:t>24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Car drivers: </a:t>
            </a:r>
            <a:r>
              <a:rPr lang="en-US" sz="2000" dirty="0" smtClean="0">
                <a:solidFill>
                  <a:schemeClr val="tx1"/>
                </a:solidFill>
              </a:rPr>
              <a:t>		24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pPr algn="ctr" eaLnBrk="0" hangingPunct="0"/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Empirical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lvl="1" indent="-1588">
              <a:buClrTx/>
              <a:buNone/>
            </a:pPr>
            <a:r>
              <a:rPr lang="en-US" dirty="0"/>
              <a:t>Survey f</a:t>
            </a:r>
            <a:r>
              <a:rPr lang="en-US" dirty="0" smtClean="0"/>
              <a:t>indings </a:t>
            </a:r>
            <a:r>
              <a:rPr lang="en-US" dirty="0"/>
              <a:t>(n=136): </a:t>
            </a:r>
            <a:r>
              <a:rPr lang="en-US" dirty="0">
                <a:solidFill>
                  <a:srgbClr val="489ADA"/>
                </a:solidFill>
              </a:rPr>
              <a:t>c</a:t>
            </a:r>
            <a:r>
              <a:rPr lang="en-US" dirty="0" smtClean="0">
                <a:solidFill>
                  <a:srgbClr val="489ADA"/>
                </a:solidFill>
              </a:rPr>
              <a:t>ommuting </a:t>
            </a:r>
            <a:r>
              <a:rPr lang="en-US" dirty="0">
                <a:solidFill>
                  <a:srgbClr val="489ADA"/>
                </a:solidFill>
              </a:rPr>
              <a:t>d</a:t>
            </a:r>
            <a:r>
              <a:rPr lang="en-US" dirty="0" smtClean="0">
                <a:solidFill>
                  <a:srgbClr val="489ADA"/>
                </a:solidFill>
              </a:rPr>
              <a:t>irections</a:t>
            </a:r>
            <a:endParaRPr lang="en-US" dirty="0">
              <a:solidFill>
                <a:srgbClr val="489ADA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"/>
          <a:stretch/>
        </p:blipFill>
        <p:spPr bwMode="auto">
          <a:xfrm>
            <a:off x="1992594" y="1472212"/>
            <a:ext cx="8203755" cy="492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6336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Empirical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lvl="1" indent="-1588">
              <a:buClrTx/>
              <a:buNone/>
            </a:pPr>
            <a:r>
              <a:rPr lang="en-US" dirty="0"/>
              <a:t>Survey f</a:t>
            </a:r>
            <a:r>
              <a:rPr lang="en-US" dirty="0" smtClean="0"/>
              <a:t>indings </a:t>
            </a:r>
            <a:r>
              <a:rPr lang="en-US" dirty="0"/>
              <a:t>(n=136): </a:t>
            </a:r>
            <a:r>
              <a:rPr lang="en-US" dirty="0">
                <a:solidFill>
                  <a:srgbClr val="489ADA"/>
                </a:solidFill>
              </a:rPr>
              <a:t>c</a:t>
            </a:r>
            <a:r>
              <a:rPr lang="en-US" dirty="0" smtClean="0">
                <a:solidFill>
                  <a:srgbClr val="489ADA"/>
                </a:solidFill>
              </a:rPr>
              <a:t>ommuting </a:t>
            </a:r>
            <a:r>
              <a:rPr lang="en-US" dirty="0">
                <a:solidFill>
                  <a:srgbClr val="489ADA"/>
                </a:solidFill>
              </a:rPr>
              <a:t>d</a:t>
            </a:r>
            <a:r>
              <a:rPr lang="en-US" dirty="0" smtClean="0">
                <a:solidFill>
                  <a:srgbClr val="489ADA"/>
                </a:solidFill>
              </a:rPr>
              <a:t>irections</a:t>
            </a:r>
            <a:endParaRPr lang="en-US" dirty="0">
              <a:solidFill>
                <a:srgbClr val="489ADA"/>
              </a:solidFill>
            </a:endParaRPr>
          </a:p>
          <a:p>
            <a:endParaRPr lang="en-US" dirty="0" smtClean="0"/>
          </a:p>
          <a:p>
            <a:pPr marL="1588" lvl="1" indent="-1588">
              <a:buClrTx/>
              <a:buNone/>
            </a:pPr>
            <a:r>
              <a:rPr lang="en-US" dirty="0" smtClean="0"/>
              <a:t>			All respondents					Interested respondents</a:t>
            </a:r>
            <a:endParaRPr lang="en-US" dirty="0">
              <a:solidFill>
                <a:srgbClr val="489ADA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3478" y="1988840"/>
            <a:ext cx="11221987" cy="4129579"/>
            <a:chOff x="623392" y="1991064"/>
            <a:chExt cx="11221987" cy="41295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978" y="1991064"/>
              <a:ext cx="5523401" cy="412957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92" y="1991064"/>
              <a:ext cx="5535242" cy="4129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5690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30" y="1013811"/>
            <a:ext cx="8299026" cy="5844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Empirical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lvl="1" indent="-1588">
              <a:buClrTx/>
              <a:buNone/>
            </a:pPr>
            <a:r>
              <a:rPr lang="en-US" dirty="0"/>
              <a:t>Survey </a:t>
            </a:r>
            <a:r>
              <a:rPr lang="en-US" dirty="0" smtClean="0"/>
              <a:t>findings </a:t>
            </a:r>
            <a:r>
              <a:rPr lang="en-US" dirty="0"/>
              <a:t>(n=136): </a:t>
            </a:r>
            <a:r>
              <a:rPr lang="en-US" dirty="0">
                <a:solidFill>
                  <a:srgbClr val="489ADA"/>
                </a:solidFill>
              </a:rPr>
              <a:t>c</a:t>
            </a:r>
            <a:r>
              <a:rPr lang="en-US" dirty="0" smtClean="0">
                <a:solidFill>
                  <a:srgbClr val="489ADA"/>
                </a:solidFill>
              </a:rPr>
              <a:t>ommuting </a:t>
            </a:r>
            <a:r>
              <a:rPr lang="en-US" dirty="0">
                <a:solidFill>
                  <a:srgbClr val="489ADA"/>
                </a:solidFill>
              </a:rPr>
              <a:t>d</a:t>
            </a:r>
            <a:r>
              <a:rPr lang="en-US" dirty="0" smtClean="0">
                <a:solidFill>
                  <a:srgbClr val="489ADA"/>
                </a:solidFill>
              </a:rPr>
              <a:t>istance</a:t>
            </a:r>
            <a:endParaRPr lang="en-US" dirty="0">
              <a:solidFill>
                <a:srgbClr val="489ADA"/>
              </a:solidFill>
            </a:endParaRPr>
          </a:p>
          <a:p>
            <a:endParaRPr lang="en-US" dirty="0" smtClean="0"/>
          </a:p>
          <a:p>
            <a:pPr marL="1588" lvl="1" indent="-1588">
              <a:buClrTx/>
              <a:buNone/>
            </a:pP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9113249" y="2827760"/>
            <a:ext cx="1968658" cy="2376633"/>
          </a:xfrm>
          <a:prstGeom prst="wedgeRoundRectCallout">
            <a:avLst>
              <a:gd name="adj1" fmla="val -149883"/>
              <a:gd name="adj2" fmla="val 48812"/>
              <a:gd name="adj3" fmla="val 16667"/>
            </a:avLst>
          </a:prstGeom>
          <a:solidFill>
            <a:srgbClr val="FFE4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the longer the travel distance, the more interested is </a:t>
            </a:r>
            <a:r>
              <a:rPr lang="en-US" smtClean="0"/>
              <a:t>the individuals</a:t>
            </a:r>
            <a:endParaRPr lang="en-US" dirty="0"/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9113249" y="2827760"/>
            <a:ext cx="1968658" cy="2376633"/>
          </a:xfrm>
          <a:prstGeom prst="wedgeRoundRectCallout">
            <a:avLst>
              <a:gd name="adj1" fmla="val -313200"/>
              <a:gd name="adj2" fmla="val -53580"/>
              <a:gd name="adj3" fmla="val 16667"/>
            </a:avLst>
          </a:prstGeom>
          <a:solidFill>
            <a:srgbClr val="FFE4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the longer the travel distance, the higher the interest in ride-sharing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27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37" y="1392240"/>
            <a:ext cx="7556500" cy="532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Empirical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lvl="1" indent="-1588">
              <a:buClrTx/>
              <a:buNone/>
            </a:pPr>
            <a:r>
              <a:rPr lang="en-US" dirty="0"/>
              <a:t>Survey f</a:t>
            </a:r>
            <a:r>
              <a:rPr lang="en-US" dirty="0" smtClean="0"/>
              <a:t>indings </a:t>
            </a:r>
            <a:r>
              <a:rPr lang="en-US" dirty="0"/>
              <a:t>(n=136): </a:t>
            </a:r>
            <a:r>
              <a:rPr lang="en-US" dirty="0">
                <a:solidFill>
                  <a:srgbClr val="489ADA"/>
                </a:solidFill>
              </a:rPr>
              <a:t>t</a:t>
            </a:r>
            <a:r>
              <a:rPr lang="en-US" dirty="0" smtClean="0">
                <a:solidFill>
                  <a:srgbClr val="489ADA"/>
                </a:solidFill>
              </a:rPr>
              <a:t>ravel </a:t>
            </a:r>
            <a:r>
              <a:rPr lang="en-US" dirty="0">
                <a:solidFill>
                  <a:srgbClr val="489ADA"/>
                </a:solidFill>
              </a:rPr>
              <a:t>t</a:t>
            </a:r>
            <a:r>
              <a:rPr lang="en-US" dirty="0" smtClean="0">
                <a:solidFill>
                  <a:srgbClr val="489ADA"/>
                </a:solidFill>
              </a:rPr>
              <a:t>imes</a:t>
            </a:r>
            <a:endParaRPr lang="en-US" dirty="0">
              <a:solidFill>
                <a:srgbClr val="489ADA"/>
              </a:solidFill>
            </a:endParaRPr>
          </a:p>
          <a:p>
            <a:endParaRPr lang="en-US" dirty="0"/>
          </a:p>
          <a:p>
            <a:pPr marL="1588" lvl="1" indent="-1588">
              <a:buClrTx/>
              <a:buNone/>
            </a:pPr>
            <a:r>
              <a:rPr lang="en-US" dirty="0"/>
              <a:t>			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4791823" y="1772816"/>
            <a:ext cx="1644931" cy="763947"/>
          </a:xfrm>
          <a:prstGeom prst="wedgeRoundRectCallout">
            <a:avLst>
              <a:gd name="adj1" fmla="val -55820"/>
              <a:gd name="adj2" fmla="val 111343"/>
              <a:gd name="adj3" fmla="val 16667"/>
            </a:avLst>
          </a:prstGeom>
          <a:solidFill>
            <a:srgbClr val="FFE4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l</a:t>
            </a:r>
            <a:r>
              <a:rPr lang="en-US" dirty="0" smtClean="0"/>
              <a:t>ecture hours</a:t>
            </a:r>
            <a:endParaRPr lang="en-US" dirty="0"/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4791823" y="1772816"/>
            <a:ext cx="1644931" cy="763947"/>
          </a:xfrm>
          <a:prstGeom prst="wedgeRoundRectCallout">
            <a:avLst>
              <a:gd name="adj1" fmla="val 58048"/>
              <a:gd name="adj2" fmla="val 115204"/>
              <a:gd name="adj3" fmla="val 16667"/>
            </a:avLst>
          </a:prstGeom>
          <a:solidFill>
            <a:srgbClr val="BEBEBE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l</a:t>
            </a:r>
            <a:r>
              <a:rPr lang="en-US" dirty="0" smtClean="0"/>
              <a:t>ecture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056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56" y="1172833"/>
            <a:ext cx="7529920" cy="5302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Empirical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lvl="1" indent="-1588">
              <a:buClrTx/>
              <a:buNone/>
            </a:pPr>
            <a:r>
              <a:rPr lang="en-US" dirty="0"/>
              <a:t>Survey f</a:t>
            </a:r>
            <a:r>
              <a:rPr lang="en-US" dirty="0" smtClean="0"/>
              <a:t>indings </a:t>
            </a:r>
            <a:r>
              <a:rPr lang="en-US" dirty="0"/>
              <a:t>(n=136): </a:t>
            </a:r>
            <a:r>
              <a:rPr lang="en-US" dirty="0">
                <a:solidFill>
                  <a:srgbClr val="489ADA"/>
                </a:solidFill>
              </a:rPr>
              <a:t>t</a:t>
            </a:r>
            <a:r>
              <a:rPr lang="en-US" dirty="0" smtClean="0">
                <a:solidFill>
                  <a:srgbClr val="489ADA"/>
                </a:solidFill>
              </a:rPr>
              <a:t>ime </a:t>
            </a:r>
            <a:r>
              <a:rPr lang="en-US" dirty="0">
                <a:solidFill>
                  <a:srgbClr val="489ADA"/>
                </a:solidFill>
              </a:rPr>
              <a:t>f</a:t>
            </a:r>
            <a:r>
              <a:rPr lang="en-US" dirty="0" smtClean="0">
                <a:solidFill>
                  <a:srgbClr val="489ADA"/>
                </a:solidFill>
              </a:rPr>
              <a:t>lexibility</a:t>
            </a:r>
            <a:endParaRPr lang="en-US" dirty="0">
              <a:solidFill>
                <a:srgbClr val="489ADA"/>
              </a:solidFill>
            </a:endParaRPr>
          </a:p>
          <a:p>
            <a:endParaRPr lang="en-US" dirty="0"/>
          </a:p>
          <a:p>
            <a:pPr marL="1588" lvl="1" indent="-1588">
              <a:buClrTx/>
              <a:buNone/>
            </a:pPr>
            <a:r>
              <a:rPr lang="en-US" dirty="0"/>
              <a:t>			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9109894" y="4365104"/>
            <a:ext cx="1968658" cy="1440529"/>
          </a:xfrm>
          <a:prstGeom prst="wedgeRoundRectCallout">
            <a:avLst>
              <a:gd name="adj1" fmla="val -97442"/>
              <a:gd name="adj2" fmla="val -58545"/>
              <a:gd name="adj3" fmla="val 16667"/>
            </a:avLst>
          </a:prstGeom>
          <a:solidFill>
            <a:srgbClr val="FFE4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option to spent further </a:t>
            </a:r>
            <a:r>
              <a:rPr lang="en-US" smtClean="0"/>
              <a:t>time studying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466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641038"/>
            <a:ext cx="7408335" cy="5216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Empirical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lvl="1" indent="-1588">
              <a:buClrTx/>
              <a:buNone/>
            </a:pPr>
            <a:r>
              <a:rPr lang="en-US" dirty="0" smtClean="0"/>
              <a:t>Survey findings </a:t>
            </a:r>
            <a:r>
              <a:rPr lang="en-US" dirty="0"/>
              <a:t>(n=136): </a:t>
            </a:r>
            <a:r>
              <a:rPr lang="en-US" dirty="0">
                <a:solidFill>
                  <a:srgbClr val="489ADA"/>
                </a:solidFill>
              </a:rPr>
              <a:t>p</a:t>
            </a:r>
            <a:r>
              <a:rPr lang="en-US" dirty="0" smtClean="0">
                <a:solidFill>
                  <a:srgbClr val="489ADA"/>
                </a:solidFill>
              </a:rPr>
              <a:t>rice elasticity</a:t>
            </a:r>
          </a:p>
          <a:p>
            <a:pPr marL="1588" lvl="1" indent="-1588">
              <a:buClrTx/>
              <a:buNone/>
            </a:pPr>
            <a:endParaRPr lang="en-US" dirty="0" smtClean="0">
              <a:solidFill>
                <a:srgbClr val="489ADA"/>
              </a:solidFill>
            </a:endParaRPr>
          </a:p>
          <a:p>
            <a:pPr marL="285750" lvl="1" indent="-285750">
              <a:buClrTx/>
              <a:buFont typeface="Arial" charset="0"/>
              <a:buChar char="•"/>
            </a:pPr>
            <a:r>
              <a:rPr lang="en-US" dirty="0" smtClean="0"/>
              <a:t>Comparison of price expectations for the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shared distance </a:t>
            </a:r>
            <a:r>
              <a:rPr lang="en-US" dirty="0" smtClean="0"/>
              <a:t>of driver and passenger</a:t>
            </a:r>
            <a:r>
              <a:rPr lang="en-US" baseline="30000" dirty="0" smtClean="0"/>
              <a:t>19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/>
          </a:p>
          <a:p>
            <a:pPr marL="1588" lvl="1" indent="-1588">
              <a:buClrTx/>
              <a:buNone/>
            </a:pP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9667616" y="5329717"/>
            <a:ext cx="1968658" cy="763947"/>
          </a:xfrm>
          <a:prstGeom prst="wedgeRoundRectCallout">
            <a:avLst>
              <a:gd name="adj1" fmla="val -340919"/>
              <a:gd name="adj2" fmla="val -305656"/>
              <a:gd name="adj3" fmla="val 16667"/>
            </a:avLst>
          </a:prstGeom>
          <a:solidFill>
            <a:srgbClr val="FFE4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mtClean="0"/>
              <a:t>strong variance</a:t>
            </a:r>
            <a:endParaRPr lang="en-US" dirty="0"/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9671958" y="5329717"/>
            <a:ext cx="1968658" cy="763947"/>
          </a:xfrm>
          <a:prstGeom prst="wedgeRoundRectCallout">
            <a:avLst>
              <a:gd name="adj1" fmla="val -147636"/>
              <a:gd name="adj2" fmla="val -33448"/>
              <a:gd name="adj3" fmla="val 16667"/>
            </a:avLst>
          </a:prstGeom>
          <a:solidFill>
            <a:srgbClr val="FFE4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strong variance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9763667" y="1844824"/>
            <a:ext cx="1968658" cy="928599"/>
          </a:xfrm>
          <a:prstGeom prst="wedgeRoundRectCallout">
            <a:avLst>
              <a:gd name="adj1" fmla="val -182548"/>
              <a:gd name="adj2" fmla="val 62777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Driver: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9ct / kilometer</a:t>
            </a:r>
            <a:endParaRPr lang="en-US" dirty="0"/>
          </a:p>
        </p:txBody>
      </p:sp>
      <p:sp>
        <p:nvSpPr>
          <p:cNvPr id="14" name="Rounded Rectangular Callout 13"/>
          <p:cNvSpPr/>
          <p:nvPr/>
        </p:nvSpPr>
        <p:spPr bwMode="auto">
          <a:xfrm>
            <a:off x="9763668" y="2885686"/>
            <a:ext cx="1968658" cy="871574"/>
          </a:xfrm>
          <a:prstGeom prst="wedgeRoundRectCallout">
            <a:avLst>
              <a:gd name="adj1" fmla="val -184066"/>
              <a:gd name="adj2" fmla="val -21713"/>
              <a:gd name="adj3" fmla="val 16667"/>
            </a:avLst>
          </a:prstGeom>
          <a:solidFill>
            <a:srgbClr val="FFE4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Passenger: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13ct / kilometer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305345"/>
            <a:ext cx="1219200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it-IT" sz="1200" dirty="0" smtClean="0"/>
              <a:t>19: </a:t>
            </a:r>
            <a:r>
              <a:rPr lang="de-DE" sz="1200" dirty="0" err="1" smtClean="0"/>
              <a:t>Diesendorf</a:t>
            </a:r>
            <a:r>
              <a:rPr lang="de-DE" sz="1200" dirty="0" smtClean="0"/>
              <a:t> (2002 )</a:t>
            </a:r>
            <a:endParaRPr lang="nb-NO" sz="1200" dirty="0" smtClean="0"/>
          </a:p>
          <a:p>
            <a:r>
              <a:rPr lang="en-US" sz="1200" dirty="0" smtClean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5480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727" y="2066472"/>
            <a:ext cx="7177457" cy="4474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Empirical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lvl="1" indent="-1588">
              <a:buClrTx/>
              <a:buNone/>
            </a:pPr>
            <a:r>
              <a:rPr lang="en-US" dirty="0" smtClean="0"/>
              <a:t>Survey findings </a:t>
            </a:r>
            <a:r>
              <a:rPr lang="en-US" dirty="0"/>
              <a:t>(n=136): </a:t>
            </a:r>
            <a:r>
              <a:rPr lang="en-US" dirty="0">
                <a:solidFill>
                  <a:srgbClr val="489ADA"/>
                </a:solidFill>
              </a:rPr>
              <a:t>p</a:t>
            </a:r>
            <a:r>
              <a:rPr lang="en-US" dirty="0" smtClean="0">
                <a:solidFill>
                  <a:srgbClr val="489ADA"/>
                </a:solidFill>
              </a:rPr>
              <a:t>rice elasticity</a:t>
            </a:r>
          </a:p>
          <a:p>
            <a:pPr marL="1588" lvl="1" indent="-1588">
              <a:buClrTx/>
              <a:buNone/>
            </a:pPr>
            <a:endParaRPr lang="en-US" dirty="0" smtClean="0">
              <a:solidFill>
                <a:srgbClr val="489ADA"/>
              </a:solidFill>
            </a:endParaRPr>
          </a:p>
          <a:p>
            <a:pPr marL="285750" lvl="1" indent="-285750">
              <a:buClrTx/>
              <a:buFont typeface="Arial" charset="0"/>
              <a:buChar char="•"/>
            </a:pPr>
            <a:r>
              <a:rPr lang="en-US" dirty="0" smtClean="0"/>
              <a:t>Visualization of the price expectations of the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detour distance </a:t>
            </a:r>
            <a:r>
              <a:rPr lang="en-US" dirty="0" smtClean="0"/>
              <a:t>of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just the drivers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/>
          </a:p>
          <a:p>
            <a:pPr marL="1588" lvl="1" indent="-1588">
              <a:buClrTx/>
              <a:buNone/>
            </a:pP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9633506" y="3299439"/>
            <a:ext cx="1968658" cy="763947"/>
          </a:xfrm>
          <a:prstGeom prst="wedgeRoundRectCallout">
            <a:avLst>
              <a:gd name="adj1" fmla="val -146931"/>
              <a:gd name="adj2" fmla="val -211778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50ct / kilometer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478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Introduction / Motivation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Research Questions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Methods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State-of-the-art Analysis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Empirical Research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Modeling as Optimization Problem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Price Formation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Software Implementation and Evaluation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Questions / Feedback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980728"/>
            <a:ext cx="12192000" cy="360040"/>
          </a:xfrm>
          <a:prstGeom prst="rect">
            <a:avLst/>
          </a:prstGeom>
          <a:solidFill>
            <a:srgbClr val="90C7FF">
              <a:alpha val="61961"/>
            </a:srgb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9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Introduction / Motivation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Research Questions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Methods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State-of-the-art Analysis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Empirical Research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Modeling as Optimization Problem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Price Formation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Software Implementation and Evaluation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Questions / Feedback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2636912"/>
            <a:ext cx="12192000" cy="360040"/>
          </a:xfrm>
          <a:prstGeom prst="rect">
            <a:avLst/>
          </a:prstGeom>
          <a:solidFill>
            <a:schemeClr val="tx2">
              <a:lumMod val="25000"/>
              <a:lumOff val="75000"/>
              <a:alpha val="62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11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Modeling as an Optimization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/>
                <a:r>
                  <a:rPr lang="en-US" dirty="0" smtClean="0"/>
                  <a:t>Route feasibility</a:t>
                </a:r>
                <a:r>
                  <a:rPr lang="en-US" baseline="30000" dirty="0" smtClean="0"/>
                  <a:t>4,6,20,21,22,34</a:t>
                </a: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>
                  <a:solidFill>
                    <a:srgbClr val="489ADA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Ride-sharing </a:t>
                </a:r>
                <a:r>
                  <a:rPr lang="en-US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objective</a:t>
                </a:r>
                <a:r>
                  <a:rPr lang="en-US" dirty="0" smtClean="0"/>
                  <a:t>: </a:t>
                </a:r>
                <a:r>
                  <a:rPr lang="en-US" dirty="0">
                    <a:solidFill>
                      <a:srgbClr val="489ADA"/>
                    </a:solidFill>
                  </a:rPr>
                  <a:t>reduce total distance </a:t>
                </a:r>
                <a:r>
                  <a:rPr lang="en-US" dirty="0" smtClean="0">
                    <a:solidFill>
                      <a:srgbClr val="489ADA"/>
                    </a:solidFill>
                  </a:rPr>
                  <a:t>driven</a:t>
                </a:r>
                <a:endParaRPr lang="en-US" dirty="0">
                  <a:solidFill>
                    <a:srgbClr val="489ADA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de-DE" i="1" dirty="0" smtClean="0">
                  <a:latin typeface="Cambria Math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de-DE" dirty="0" smtClean="0">
                    <a:latin typeface="Cambria Math" charset="0"/>
                  </a:rPr>
                  <a:t>PASSENGER</a:t>
                </a:r>
              </a:p>
              <a:p>
                <a:pPr marL="642937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𝑠𝑎𝑣𝑖𝑛𝑔𝑠</m:t>
                    </m:r>
                    <m:r>
                      <a:rPr lang="de-DE" i="1">
                        <a:latin typeface="Cambria Math" charset="0"/>
                      </a:rPr>
                      <m:t>=</m:t>
                    </m:r>
                    <m:r>
                      <a:rPr lang="de-DE" b="0" i="1" smtClean="0">
                        <a:latin typeface="Cambria Math" charset="0"/>
                      </a:rPr>
                      <m:t>𝑠𝑡𝑟𝑎𝑖𝑔h𝑡</m:t>
                    </m:r>
                    <m:r>
                      <a:rPr lang="de-DE" b="0" i="1" smtClean="0">
                        <a:latin typeface="Cambria Math" charset="0"/>
                      </a:rPr>
                      <m:t> </m:t>
                    </m:r>
                    <m:r>
                      <a:rPr lang="de-DE" i="1">
                        <a:latin typeface="Cambria Math" charset="0"/>
                      </a:rPr>
                      <m:t>𝑑𝑖𝑠𝑡𝑎𝑛𝑐𝑒</m:t>
                    </m:r>
                    <m:r>
                      <a:rPr lang="de-DE" b="0" i="1" smtClean="0">
                        <a:latin typeface="Cambria Math" charset="0"/>
                      </a:rPr>
                      <m:t>𝑠</m:t>
                    </m:r>
                    <m:r>
                      <a:rPr lang="de-DE" i="1">
                        <a:latin typeface="Cambria Math" charset="0"/>
                      </a:rPr>
                      <m:t> −</m:t>
                    </m:r>
                    <m:r>
                      <a:rPr lang="de-DE" b="0" i="1" smtClean="0">
                        <a:latin typeface="Cambria Math" charset="0"/>
                      </a:rPr>
                      <m:t>𝑠h𝑎𝑟𝑒𝑑</m:t>
                    </m:r>
                    <m:r>
                      <a:rPr lang="de-DE" b="0" i="1" smtClean="0">
                        <a:latin typeface="Cambria Math" charset="0"/>
                      </a:rPr>
                      <m:t> </m:t>
                    </m:r>
                    <m:r>
                      <a:rPr lang="de-DE" i="1">
                        <a:latin typeface="Cambria Math" charset="0"/>
                      </a:rPr>
                      <m:t>𝑑𝑖𝑠𝑡𝑎𝑛𝑐𝑒</m:t>
                    </m:r>
                  </m:oMath>
                </a14:m>
                <a:endParaRPr lang="en-US" dirty="0"/>
              </a:p>
              <a:p>
                <a:pPr marL="642937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𝑠𝑎𝑣𝑖𝑛𝑔𝑠</m:t>
                    </m:r>
                    <m:r>
                      <a:rPr lang="de-DE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𝑎</m:t>
                        </m:r>
                        <m:r>
                          <a:rPr lang="de-DE" i="1">
                            <a:latin typeface="Cambria Math" charset="0"/>
                          </a:rPr>
                          <m:t>+</m:t>
                        </m:r>
                        <m:r>
                          <a:rPr lang="de-DE" i="1">
                            <a:latin typeface="Cambria Math" charset="0"/>
                          </a:rPr>
                          <m:t>𝑐</m:t>
                        </m:r>
                      </m:e>
                    </m:d>
                    <m:r>
                      <a:rPr lang="de-DE" i="1">
                        <a:latin typeface="Cambria Math" charset="0"/>
                      </a:rPr>
                      <m:t>−</m:t>
                    </m:r>
                    <m:d>
                      <m:dPr>
                        <m:ctrlPr>
                          <a:rPr lang="de-DE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𝑏</m:t>
                        </m:r>
                        <m:r>
                          <a:rPr lang="de-DE" i="1">
                            <a:latin typeface="Cambria Math" charset="0"/>
                          </a:rPr>
                          <m:t>+</m:t>
                        </m:r>
                        <m:r>
                          <a:rPr lang="de-DE" i="1">
                            <a:latin typeface="Cambria Math" charset="0"/>
                          </a:rPr>
                          <m:t>𝑐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marL="642937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𝑠𝑎𝑣𝑖𝑛𝑔𝑠</m:t>
                    </m:r>
                    <m:r>
                      <a:rPr lang="de-DE" i="1">
                        <a:latin typeface="Cambria Math" charset="0"/>
                      </a:rPr>
                      <m:t>=</m:t>
                    </m:r>
                    <m:r>
                      <a:rPr lang="de-DE" b="0" i="1" smtClean="0">
                        <a:latin typeface="Cambria Math" charset="0"/>
                      </a:rPr>
                      <m:t>𝑎</m:t>
                    </m:r>
                    <m:r>
                      <a:rPr lang="de-DE" b="0" i="1" smtClean="0">
                        <a:latin typeface="Cambria Math" charset="0"/>
                      </a:rPr>
                      <m:t>−</m:t>
                    </m:r>
                    <m:r>
                      <a:rPr lang="de-DE" b="0" i="1" smtClean="0">
                        <a:latin typeface="Cambria Math" charset="0"/>
                      </a:rPr>
                      <m:t>𝑏</m:t>
                    </m:r>
                  </m:oMath>
                </a14:m>
                <a:endParaRPr lang="en-US" dirty="0" smtClean="0"/>
              </a:p>
              <a:p>
                <a:pPr marL="642937" lvl="1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de-DE" dirty="0" smtClean="0">
                    <a:latin typeface="Cambria Math" charset="0"/>
                  </a:rPr>
                  <a:t>PASSENGER‘</a:t>
                </a:r>
                <a:endParaRPr lang="en-US" dirty="0"/>
              </a:p>
              <a:p>
                <a:pPr marL="642937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𝑠𝑎𝑣𝑖𝑛𝑔𝑠</m:t>
                    </m:r>
                    <m:r>
                      <a:rPr lang="de-DE" i="1">
                        <a:latin typeface="Cambria Math" charset="0"/>
                      </a:rPr>
                      <m:t>=</m:t>
                    </m:r>
                    <m:r>
                      <a:rPr lang="de-DE" i="1">
                        <a:latin typeface="Cambria Math" charset="0"/>
                      </a:rPr>
                      <m:t>𝑎</m:t>
                    </m:r>
                    <m:r>
                      <a:rPr lang="de-DE" i="1">
                        <a:latin typeface="Cambria Math" charset="0"/>
                      </a:rPr>
                      <m:t>−</m:t>
                    </m:r>
                    <m:r>
                      <a:rPr lang="de-DE" i="1">
                        <a:latin typeface="Cambria Math" charset="0"/>
                      </a:rPr>
                      <m:t>𝑏</m:t>
                    </m:r>
                  </m:oMath>
                </a14:m>
                <a:r>
                  <a:rPr lang="en-US" dirty="0" smtClean="0"/>
                  <a:t>’</a:t>
                </a: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0" indent="0"/>
                <a:r>
                  <a:rPr lang="en-US" dirty="0" smtClean="0">
                    <a:sym typeface="Wingdings"/>
                  </a:rPr>
                  <a:t> </a:t>
                </a:r>
                <a:r>
                  <a:rPr lang="en-US" dirty="0" smtClean="0"/>
                  <a:t>Savings(PASSENGER</a:t>
                </a:r>
                <a:r>
                  <a:rPr lang="en-US" dirty="0"/>
                  <a:t>) </a:t>
                </a:r>
                <a:r>
                  <a:rPr lang="en-US" dirty="0" smtClean="0"/>
                  <a:t>&gt; savings </a:t>
                </a:r>
                <a:r>
                  <a:rPr lang="en-US" dirty="0"/>
                  <a:t>(PASSENGER’)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76" t="-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518692"/>
            <a:ext cx="4464496" cy="4445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05345"/>
            <a:ext cx="12192001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nb-NO" sz="1200" dirty="0" smtClean="0"/>
              <a:t>4</a:t>
            </a:r>
            <a:r>
              <a:rPr lang="nb-NO" sz="1200" dirty="0"/>
              <a:t>: </a:t>
            </a:r>
            <a:r>
              <a:rPr lang="nb-NO" sz="1200" dirty="0" err="1"/>
              <a:t>Agatz</a:t>
            </a:r>
            <a:r>
              <a:rPr lang="nb-NO" sz="1200" dirty="0"/>
              <a:t> et </a:t>
            </a:r>
            <a:r>
              <a:rPr lang="nb-NO" sz="1200" dirty="0" smtClean="0"/>
              <a:t>al. (2012) 6: </a:t>
            </a:r>
            <a:r>
              <a:rPr lang="fr-FR" sz="1200" dirty="0" smtClean="0"/>
              <a:t>Amey </a:t>
            </a:r>
            <a:r>
              <a:rPr lang="fr-FR" sz="1200" dirty="0"/>
              <a:t>et al</a:t>
            </a:r>
            <a:r>
              <a:rPr lang="fr-FR" sz="1200" dirty="0" smtClean="0"/>
              <a:t>. (2011) </a:t>
            </a:r>
            <a:r>
              <a:rPr lang="it-IT" sz="1200" dirty="0" smtClean="0"/>
              <a:t>20: </a:t>
            </a:r>
            <a:r>
              <a:rPr lang="it-IT" sz="1200" dirty="0" err="1"/>
              <a:t>Stiglic</a:t>
            </a:r>
            <a:r>
              <a:rPr lang="it-IT" sz="1200" dirty="0"/>
              <a:t> et al. (2015</a:t>
            </a:r>
            <a:r>
              <a:rPr lang="it-IT" sz="1200" dirty="0" smtClean="0"/>
              <a:t>) 21: </a:t>
            </a:r>
            <a:r>
              <a:rPr lang="it-IT" sz="1200" dirty="0"/>
              <a:t>Baldacci et al. (2004</a:t>
            </a:r>
            <a:r>
              <a:rPr lang="it-IT" sz="1200" dirty="0" smtClean="0"/>
              <a:t>) 22: </a:t>
            </a:r>
            <a:r>
              <a:rPr lang="is-IS" sz="1200" dirty="0"/>
              <a:t>Calvo et al. (</a:t>
            </a:r>
            <a:r>
              <a:rPr lang="is-IS" sz="1200" dirty="0" smtClean="0"/>
              <a:t>2004) 23: </a:t>
            </a:r>
            <a:r>
              <a:rPr lang="en-US" sz="1200" dirty="0" err="1"/>
              <a:t>Dantzig</a:t>
            </a:r>
            <a:r>
              <a:rPr lang="en-US" sz="1200" dirty="0"/>
              <a:t> and </a:t>
            </a:r>
            <a:r>
              <a:rPr lang="en-US" sz="1200" dirty="0" err="1"/>
              <a:t>Ramser</a:t>
            </a:r>
            <a:r>
              <a:rPr lang="en-US" sz="1200" dirty="0"/>
              <a:t> (1959) </a:t>
            </a:r>
            <a:r>
              <a:rPr lang="en-US" sz="1200" dirty="0" smtClean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141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Modeling as an Optimization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Problem </a:t>
            </a:r>
            <a:r>
              <a:rPr lang="en-US" dirty="0" smtClean="0"/>
              <a:t>Complexity:	</a:t>
            </a:r>
            <a:r>
              <a:rPr lang="en-US" dirty="0">
                <a:solidFill>
                  <a:srgbClr val="0065BD"/>
                </a:solidFill>
              </a:rPr>
              <a:t>b</a:t>
            </a:r>
            <a:r>
              <a:rPr lang="en-US" dirty="0" smtClean="0">
                <a:solidFill>
                  <a:srgbClr val="0065BD"/>
                </a:solidFill>
              </a:rPr>
              <a:t>ipartite </a:t>
            </a:r>
            <a:r>
              <a:rPr lang="en-US" dirty="0">
                <a:solidFill>
                  <a:srgbClr val="0065BD"/>
                </a:solidFill>
              </a:rPr>
              <a:t>m</a:t>
            </a:r>
            <a:r>
              <a:rPr lang="en-US" dirty="0" smtClean="0">
                <a:solidFill>
                  <a:srgbClr val="0065BD"/>
                </a:solidFill>
              </a:rPr>
              <a:t>atching</a:t>
            </a:r>
            <a:r>
              <a:rPr lang="en-US" b="1" dirty="0"/>
              <a:t>	</a:t>
            </a:r>
            <a:r>
              <a:rPr lang="en-US" b="1" dirty="0" smtClean="0"/>
              <a:t>	</a:t>
            </a:r>
            <a:r>
              <a:rPr lang="en-US" dirty="0" smtClean="0"/>
              <a:t>vs</a:t>
            </a:r>
            <a:r>
              <a:rPr lang="en-US" dirty="0"/>
              <a:t>.  	</a:t>
            </a:r>
            <a:r>
              <a:rPr lang="en-US" dirty="0">
                <a:solidFill>
                  <a:srgbClr val="0065BD"/>
                </a:solidFill>
              </a:rPr>
              <a:t>m</a:t>
            </a:r>
            <a:r>
              <a:rPr lang="en-US" dirty="0" smtClean="0">
                <a:solidFill>
                  <a:srgbClr val="0065BD"/>
                </a:solidFill>
              </a:rPr>
              <a:t>aximum </a:t>
            </a:r>
            <a:r>
              <a:rPr lang="en-US" dirty="0">
                <a:solidFill>
                  <a:srgbClr val="0065BD"/>
                </a:solidFill>
              </a:rPr>
              <a:t>m</a:t>
            </a:r>
            <a:r>
              <a:rPr lang="en-US" dirty="0" smtClean="0">
                <a:solidFill>
                  <a:srgbClr val="0065BD"/>
                </a:solidFill>
              </a:rPr>
              <a:t>atching</a:t>
            </a:r>
          </a:p>
          <a:p>
            <a:pPr marL="0" indent="0"/>
            <a:r>
              <a:rPr lang="en-US" dirty="0">
                <a:solidFill>
                  <a:srgbClr val="0065BD"/>
                </a:solidFill>
              </a:rPr>
              <a:t>	</a:t>
            </a:r>
            <a:r>
              <a:rPr lang="en-US" dirty="0" smtClean="0">
                <a:solidFill>
                  <a:srgbClr val="0065BD"/>
                </a:solidFill>
              </a:rPr>
              <a:t>		</a:t>
            </a:r>
            <a:r>
              <a:rPr lang="en-US" dirty="0" smtClean="0"/>
              <a:t>(without flexible role)		(with flexible role)</a:t>
            </a:r>
            <a:endParaRPr lang="en-US" dirty="0" smtClean="0">
              <a:solidFill>
                <a:srgbClr val="0065BD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Car capacity of two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Problem in graph theory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Both: polynomial complexity</a:t>
            </a:r>
            <a:r>
              <a:rPr lang="en-US" baseline="30000" dirty="0" smtClean="0"/>
              <a:t>4,21,24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Car capacity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larger than two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NP-hard</a:t>
            </a:r>
            <a:r>
              <a:rPr lang="en-US" baseline="30000" dirty="0" smtClean="0"/>
              <a:t>4,21,24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grpSp>
        <p:nvGrpSpPr>
          <p:cNvPr id="7" name="Group 6"/>
          <p:cNvGrpSpPr/>
          <p:nvPr/>
        </p:nvGrpSpPr>
        <p:grpSpPr>
          <a:xfrm>
            <a:off x="1573268" y="1795541"/>
            <a:ext cx="8843212" cy="3721691"/>
            <a:chOff x="1343472" y="2042394"/>
            <a:chExt cx="8843212" cy="372169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2" y="3360164"/>
              <a:ext cx="4395404" cy="240392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863" y="2042394"/>
              <a:ext cx="4389821" cy="3720784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6305345"/>
            <a:ext cx="1219200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nb-NO" sz="1200" dirty="0" smtClean="0"/>
              <a:t>4</a:t>
            </a:r>
            <a:r>
              <a:rPr lang="nb-NO" sz="1200" dirty="0"/>
              <a:t>: </a:t>
            </a:r>
            <a:r>
              <a:rPr lang="nb-NO" sz="1200" dirty="0" err="1"/>
              <a:t>Agatz</a:t>
            </a:r>
            <a:r>
              <a:rPr lang="nb-NO" sz="1200" dirty="0"/>
              <a:t> et </a:t>
            </a:r>
            <a:r>
              <a:rPr lang="nb-NO" sz="1200" dirty="0" smtClean="0"/>
              <a:t>al. (2012) </a:t>
            </a:r>
            <a:r>
              <a:rPr lang="it-IT" sz="1200" dirty="0" smtClean="0"/>
              <a:t>21: </a:t>
            </a:r>
            <a:r>
              <a:rPr lang="it-IT" sz="1200" dirty="0"/>
              <a:t>Baldacci et al. (2004</a:t>
            </a:r>
            <a:r>
              <a:rPr lang="it-IT" sz="1200" dirty="0" smtClean="0"/>
              <a:t>) </a:t>
            </a:r>
            <a:r>
              <a:rPr lang="en-US" sz="1200" dirty="0" smtClean="0"/>
              <a:t>24: Edmonds </a:t>
            </a:r>
            <a:r>
              <a:rPr lang="en-US" sz="1200" dirty="0"/>
              <a:t>and </a:t>
            </a:r>
            <a:r>
              <a:rPr lang="en-US" sz="1200" dirty="0" smtClean="0"/>
              <a:t>Johnson (2003)</a:t>
            </a:r>
            <a:endParaRPr lang="en-US" sz="1200" dirty="0"/>
          </a:p>
          <a:p>
            <a:pPr algn="r"/>
            <a:r>
              <a:rPr lang="en-US" sz="1200" dirty="0" smtClean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44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Modeling as an Optimization Problem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/>
                <a:r>
                  <a:rPr lang="en-US" dirty="0" smtClean="0"/>
                  <a:t>Formalization as an integer linear program based on the </a:t>
                </a:r>
                <a:r>
                  <a:rPr lang="en-US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Vehicle Routing Problem </a:t>
                </a:r>
                <a:r>
                  <a:rPr lang="en-US" dirty="0" smtClean="0"/>
                  <a:t>(</a:t>
                </a:r>
                <a:r>
                  <a:rPr lang="en-US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VRP</a:t>
                </a:r>
                <a:r>
                  <a:rPr lang="en-US" dirty="0" smtClean="0"/>
                  <a:t>)</a:t>
                </a:r>
                <a:r>
                  <a:rPr lang="en-US" baseline="30000" dirty="0" smtClean="0"/>
                  <a:t>21,22,23,25</a:t>
                </a:r>
                <a:endParaRPr lang="en-US" dirty="0"/>
              </a:p>
              <a:p>
                <a:pPr marL="642937" lvl="1" indent="-285750">
                  <a:buFont typeface="Arial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Using </a:t>
                </a:r>
                <a:r>
                  <a:rPr lang="en-US" dirty="0"/>
                  <a:t>the </a:t>
                </a:r>
                <a:r>
                  <a:rPr lang="en-US" dirty="0">
                    <a:solidFill>
                      <a:srgbClr val="0065BD"/>
                    </a:solidFill>
                  </a:rPr>
                  <a:t>decision variables</a:t>
                </a:r>
                <a:r>
                  <a:rPr lang="en-US" dirty="0"/>
                  <a:t>:</a:t>
                </a:r>
                <a:endParaRPr lang="en-US" u="sng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optimizing </a:t>
                </a:r>
                <a:r>
                  <a:rPr lang="en-US" dirty="0"/>
                  <a:t>the </a:t>
                </a:r>
                <a:r>
                  <a:rPr lang="en-US" dirty="0">
                    <a:solidFill>
                      <a:srgbClr val="0065BD"/>
                    </a:solidFill>
                  </a:rPr>
                  <a:t>t</a:t>
                </a:r>
                <a:r>
                  <a:rPr lang="en-US" dirty="0" smtClean="0">
                    <a:solidFill>
                      <a:srgbClr val="0065BD"/>
                    </a:solidFill>
                  </a:rPr>
                  <a:t>arget </a:t>
                </a:r>
                <a:r>
                  <a:rPr lang="en-US" dirty="0">
                    <a:solidFill>
                      <a:srgbClr val="0065BD"/>
                    </a:solidFill>
                  </a:rPr>
                  <a:t>function</a:t>
                </a:r>
                <a:r>
                  <a:rPr lang="en-US" dirty="0"/>
                  <a:t>: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Where</a:t>
                </a:r>
                <a:r>
                  <a:rPr lang="en-US" dirty="0"/>
                  <a:t>:</a:t>
                </a:r>
              </a:p>
              <a:p>
                <a:pPr marL="642937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𝐷</m:t>
                    </m:r>
                  </m:oMath>
                </a14:m>
                <a:r>
                  <a:rPr lang="en-US" dirty="0"/>
                  <a:t> is the set of all driver start locations</a:t>
                </a:r>
              </a:p>
              <a:p>
                <a:pPr marL="642937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𝑃</m:t>
                    </m:r>
                  </m:oMath>
                </a14:m>
                <a:r>
                  <a:rPr lang="en-US" dirty="0"/>
                  <a:t> is the set of all passenger pickup locations</a:t>
                </a:r>
              </a:p>
              <a:p>
                <a:pPr marL="642937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𝐿</m:t>
                    </m:r>
                  </m:oMath>
                </a14:m>
                <a:r>
                  <a:rPr lang="en-US" dirty="0"/>
                  <a:t> is the set of all driver and passenger pickup locations</a:t>
                </a:r>
              </a:p>
              <a:p>
                <a:pPr marL="642937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the penalty for not picking up a </a:t>
                </a:r>
                <a:r>
                  <a:rPr lang="en-US" dirty="0" smtClean="0"/>
                  <a:t>passenger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370" t="-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9" y="1844824"/>
            <a:ext cx="10501167" cy="180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305345"/>
            <a:ext cx="12192001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it-IT" sz="1200" dirty="0"/>
              <a:t>21: Baldacci et al. (2004) 22: </a:t>
            </a:r>
            <a:r>
              <a:rPr lang="is-IS" sz="1200" dirty="0"/>
              <a:t>Calvo et al. (2004) </a:t>
            </a:r>
            <a:r>
              <a:rPr lang="is-IS" sz="1200" dirty="0" smtClean="0"/>
              <a:t> 23: </a:t>
            </a:r>
            <a:r>
              <a:rPr lang="en-US" sz="1200" dirty="0" err="1"/>
              <a:t>Dantzig</a:t>
            </a:r>
            <a:r>
              <a:rPr lang="en-US" sz="1200" dirty="0"/>
              <a:t> and </a:t>
            </a:r>
            <a:r>
              <a:rPr lang="en-US" sz="1200" dirty="0" err="1"/>
              <a:t>Ramser</a:t>
            </a:r>
            <a:r>
              <a:rPr lang="en-US" sz="1200" dirty="0"/>
              <a:t> (1959) </a:t>
            </a:r>
            <a:r>
              <a:rPr lang="en-US" sz="1200" dirty="0" smtClean="0">
                <a:latin typeface="Arial" pitchFamily="34" charset="0"/>
              </a:rPr>
              <a:t> 25: </a:t>
            </a:r>
            <a:r>
              <a:rPr lang="en-US" sz="1200" dirty="0" err="1" smtClean="0"/>
              <a:t>Toth</a:t>
            </a:r>
            <a:r>
              <a:rPr lang="en-US" sz="1200" dirty="0" smtClean="0"/>
              <a:t> </a:t>
            </a:r>
            <a:r>
              <a:rPr lang="en-US" sz="1200" dirty="0"/>
              <a:t>and </a:t>
            </a:r>
            <a:r>
              <a:rPr lang="en-US" sz="1200" dirty="0" smtClean="0"/>
              <a:t>Vigo (2002)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1168"/>
            <a:ext cx="10488488" cy="7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20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8468"/>
            <a:ext cx="10520941" cy="47388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Modeling as an Optimization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Limited by the following </a:t>
            </a:r>
            <a:r>
              <a:rPr lang="en-US" dirty="0">
                <a:solidFill>
                  <a:srgbClr val="0065BD"/>
                </a:solidFill>
              </a:rPr>
              <a:t>constraints</a:t>
            </a:r>
            <a:r>
              <a:rPr lang="en-US" dirty="0"/>
              <a:t>:</a:t>
            </a:r>
            <a:endParaRPr lang="en-US" u="sng" dirty="0"/>
          </a:p>
          <a:p>
            <a:pPr marL="642937" lvl="1" indent="-285750">
              <a:buFont typeface="Arial" charset="0"/>
              <a:buChar char="•"/>
            </a:pPr>
            <a:endParaRPr lang="en-US" dirty="0"/>
          </a:p>
          <a:p>
            <a:pPr marL="642937" lvl="1" indent="-285750">
              <a:buFont typeface="Arial" charset="0"/>
              <a:buChar char="•"/>
            </a:pPr>
            <a:endParaRPr lang="en-US" dirty="0"/>
          </a:p>
          <a:p>
            <a:pPr marL="642937" lvl="1" indent="-285750">
              <a:buFont typeface="Arial" charset="0"/>
              <a:buChar char="•"/>
            </a:pPr>
            <a:endParaRPr lang="en-US" dirty="0"/>
          </a:p>
          <a:p>
            <a:pPr marL="642937" lvl="1" indent="-285750">
              <a:buFont typeface="Arial" charset="0"/>
              <a:buChar char="•"/>
            </a:pPr>
            <a:endParaRPr lang="en-US" dirty="0"/>
          </a:p>
          <a:p>
            <a:pPr marL="642937" lvl="1" indent="-285750">
              <a:buFont typeface="Arial" charset="0"/>
              <a:buChar char="•"/>
            </a:pPr>
            <a:endParaRPr lang="en-US" dirty="0"/>
          </a:p>
          <a:p>
            <a:pPr marL="642937" lvl="1" indent="-285750">
              <a:buFont typeface="Arial" charset="0"/>
              <a:buChar char="•"/>
            </a:pPr>
            <a:endParaRPr lang="en-US" dirty="0"/>
          </a:p>
          <a:p>
            <a:pPr marL="642937" lvl="1" indent="-285750">
              <a:buFont typeface="Arial" charset="0"/>
              <a:buChar char="•"/>
            </a:pPr>
            <a:endParaRPr lang="en-US" dirty="0"/>
          </a:p>
          <a:p>
            <a:pPr marL="642937" lvl="1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2711624" y="1498468"/>
            <a:ext cx="4499024" cy="504057"/>
          </a:xfrm>
          <a:prstGeom prst="roundRect">
            <a:avLst/>
          </a:prstGeom>
          <a:solidFill>
            <a:srgbClr val="FFC000">
              <a:alpha val="43000"/>
            </a:srgbClr>
          </a:solidFill>
          <a:ln w="57150"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711624" y="2342511"/>
            <a:ext cx="4499024" cy="504057"/>
          </a:xfrm>
          <a:prstGeom prst="roundRect">
            <a:avLst/>
          </a:prstGeom>
          <a:solidFill>
            <a:srgbClr val="FFC000">
              <a:alpha val="43000"/>
            </a:srgbClr>
          </a:solidFill>
          <a:ln w="57150"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711624" y="3186554"/>
            <a:ext cx="4499024" cy="504057"/>
          </a:xfrm>
          <a:prstGeom prst="roundRect">
            <a:avLst/>
          </a:prstGeom>
          <a:solidFill>
            <a:srgbClr val="FFC000">
              <a:alpha val="43000"/>
            </a:srgbClr>
          </a:solidFill>
          <a:ln w="57150"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711624" y="4030597"/>
            <a:ext cx="4499024" cy="504057"/>
          </a:xfrm>
          <a:prstGeom prst="roundRect">
            <a:avLst/>
          </a:prstGeom>
          <a:solidFill>
            <a:srgbClr val="FFC000">
              <a:alpha val="43000"/>
            </a:srgbClr>
          </a:solidFill>
          <a:ln w="57150"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711624" y="4845921"/>
            <a:ext cx="4499024" cy="504057"/>
          </a:xfrm>
          <a:prstGeom prst="roundRect">
            <a:avLst/>
          </a:prstGeom>
          <a:solidFill>
            <a:srgbClr val="FFC000">
              <a:alpha val="43000"/>
            </a:srgbClr>
          </a:solidFill>
          <a:ln w="57150"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2682949" y="5661245"/>
            <a:ext cx="4499024" cy="504057"/>
          </a:xfrm>
          <a:prstGeom prst="roundRect">
            <a:avLst/>
          </a:prstGeom>
          <a:solidFill>
            <a:srgbClr val="FFC000">
              <a:alpha val="43000"/>
            </a:srgbClr>
          </a:solidFill>
          <a:ln w="57150"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 bwMode="auto">
          <a:xfrm>
            <a:off x="7907453" y="1224893"/>
            <a:ext cx="3240360" cy="4932000"/>
          </a:xfrm>
          <a:prstGeom prst="wedgeRoundRectCallout">
            <a:avLst>
              <a:gd name="adj1" fmla="val -69549"/>
              <a:gd name="adj2" fmla="val -22703"/>
              <a:gd name="adj3" fmla="val 16667"/>
            </a:avLst>
          </a:prstGeom>
          <a:solidFill>
            <a:srgbClr val="FFE4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the number of passengers assigned to a driver is equal to the number of passenger locations, which are passed by the driver </a:t>
            </a:r>
            <a:endParaRPr lang="en-US" dirty="0"/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7907453" y="1224893"/>
            <a:ext cx="3240360" cy="4932000"/>
          </a:xfrm>
          <a:prstGeom prst="wedgeRoundRectCallout">
            <a:avLst>
              <a:gd name="adj1" fmla="val -69799"/>
              <a:gd name="adj2" fmla="val -40259"/>
              <a:gd name="adj3" fmla="val 16667"/>
            </a:avLst>
          </a:prstGeom>
          <a:solidFill>
            <a:srgbClr val="FFE4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the number of passengers assigned to a driver is equal to the number of passenger locations, which are passed by the driver </a:t>
            </a:r>
            <a:endParaRPr lang="en-US" dirty="0"/>
          </a:p>
        </p:txBody>
      </p:sp>
      <p:sp>
        <p:nvSpPr>
          <p:cNvPr id="18" name="Rounded Rectangular Callout 17"/>
          <p:cNvSpPr/>
          <p:nvPr/>
        </p:nvSpPr>
        <p:spPr bwMode="auto">
          <a:xfrm>
            <a:off x="7907453" y="1224893"/>
            <a:ext cx="3240360" cy="4932000"/>
          </a:xfrm>
          <a:prstGeom prst="wedgeRoundRectCallout">
            <a:avLst>
              <a:gd name="adj1" fmla="val -70898"/>
              <a:gd name="adj2" fmla="val -5105"/>
              <a:gd name="adj3" fmla="val 16667"/>
            </a:avLst>
          </a:prstGeom>
          <a:solidFill>
            <a:srgbClr val="FFE4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a passenger can just be assigned to one or less drivers</a:t>
            </a:r>
            <a:endParaRPr lang="en-US" dirty="0"/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7907453" y="1224893"/>
            <a:ext cx="3240360" cy="4932000"/>
          </a:xfrm>
          <a:prstGeom prst="wedgeRoundRectCallout">
            <a:avLst>
              <a:gd name="adj1" fmla="val -70532"/>
              <a:gd name="adj2" fmla="val 11268"/>
              <a:gd name="adj3" fmla="val 16667"/>
            </a:avLst>
          </a:prstGeom>
          <a:solidFill>
            <a:srgbClr val="FFE4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each driver has to arrive at TUM</a:t>
            </a:r>
            <a:endParaRPr lang="en-US" dirty="0"/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7907453" y="1224893"/>
            <a:ext cx="3240360" cy="4932000"/>
          </a:xfrm>
          <a:prstGeom prst="wedgeRoundRectCallout">
            <a:avLst>
              <a:gd name="adj1" fmla="val -69799"/>
              <a:gd name="adj2" fmla="val 29086"/>
              <a:gd name="adj3" fmla="val 16667"/>
            </a:avLst>
          </a:prstGeom>
          <a:solidFill>
            <a:srgbClr val="FFE4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each driver has to leave from home</a:t>
            </a:r>
            <a:endParaRPr lang="en-US" dirty="0"/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7907453" y="1224893"/>
            <a:ext cx="3240360" cy="4932000"/>
          </a:xfrm>
          <a:prstGeom prst="wedgeRoundRectCallout">
            <a:avLst>
              <a:gd name="adj1" fmla="val -70166"/>
              <a:gd name="adj2" fmla="val 43774"/>
              <a:gd name="adj3" fmla="val 16667"/>
            </a:avLst>
          </a:prstGeom>
          <a:solidFill>
            <a:srgbClr val="FFE4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no car capacity can be exceeded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2331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1" animBg="1"/>
      <p:bldP spid="16" grpId="2" animBg="1"/>
      <p:bldP spid="17" grpId="0" animBg="1"/>
      <p:bldP spid="17" grpId="1" animBg="1"/>
      <p:bldP spid="18" grpId="1" animBg="1"/>
      <p:bldP spid="18" grpId="2" animBg="1"/>
      <p:bldP spid="19" grpId="2" animBg="1"/>
      <p:bldP spid="19" grpId="3" animBg="1"/>
      <p:bldP spid="20" grpId="3" animBg="1"/>
      <p:bldP spid="20" grpId="4" animBg="1"/>
      <p:bldP spid="21" grpId="4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Modeling as an Optimization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Stability of matches: 	</a:t>
            </a:r>
            <a:r>
              <a:rPr lang="en-US" dirty="0" smtClean="0">
                <a:solidFill>
                  <a:srgbClr val="0065BD"/>
                </a:solidFill>
              </a:rPr>
              <a:t>central-assignment</a:t>
            </a:r>
            <a:r>
              <a:rPr lang="en-US" b="1" dirty="0" smtClean="0"/>
              <a:t> </a:t>
            </a:r>
            <a:r>
              <a:rPr lang="en-US" b="1" dirty="0"/>
              <a:t>	</a:t>
            </a:r>
            <a:r>
              <a:rPr lang="en-US" dirty="0" smtClean="0"/>
              <a:t>vs</a:t>
            </a:r>
            <a:r>
              <a:rPr lang="en-US" dirty="0"/>
              <a:t>.  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0065BD"/>
                </a:solidFill>
              </a:rPr>
              <a:t>agent-based</a:t>
            </a:r>
            <a:r>
              <a:rPr lang="en-US" baseline="30000" dirty="0" smtClean="0"/>
              <a:t>4,26</a:t>
            </a:r>
            <a:r>
              <a:rPr lang="en-US" dirty="0" smtClean="0">
                <a:solidFill>
                  <a:srgbClr val="0065BD"/>
                </a:solidFill>
              </a:rPr>
              <a:t>		</a:t>
            </a:r>
          </a:p>
          <a:p>
            <a:r>
              <a:rPr lang="en-US" dirty="0"/>
              <a:t>	</a:t>
            </a:r>
            <a:r>
              <a:rPr lang="en-US" dirty="0" smtClean="0"/>
              <a:t>(car </a:t>
            </a:r>
            <a:r>
              <a:rPr lang="en-US" dirty="0"/>
              <a:t>capacity = </a:t>
            </a:r>
            <a:r>
              <a:rPr lang="en-US" dirty="0" smtClean="0"/>
              <a:t>2)</a:t>
            </a:r>
            <a:r>
              <a:rPr lang="en-US" dirty="0" smtClean="0">
                <a:solidFill>
                  <a:srgbClr val="0065BD"/>
                </a:solidFill>
              </a:rPr>
              <a:t>		</a:t>
            </a:r>
            <a:r>
              <a:rPr lang="en-US" dirty="0" smtClean="0"/>
              <a:t>(instable matches)		(stable matches)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  </a:t>
            </a:r>
            <a:r>
              <a:rPr lang="en-US" b="1" dirty="0" smtClean="0">
                <a:sym typeface="Wingdings"/>
              </a:rPr>
              <a:t>An agent-based matching approach is more suitable for the daily commuter matching problem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61" y="1747027"/>
            <a:ext cx="8740021" cy="37702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05345"/>
            <a:ext cx="1219200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nb-NO" sz="1200" dirty="0" smtClean="0"/>
              <a:t>4</a:t>
            </a:r>
            <a:r>
              <a:rPr lang="nb-NO" sz="1200" dirty="0"/>
              <a:t>: </a:t>
            </a:r>
            <a:r>
              <a:rPr lang="nb-NO" sz="1200" dirty="0" err="1"/>
              <a:t>Agatz</a:t>
            </a:r>
            <a:r>
              <a:rPr lang="nb-NO" sz="1200" dirty="0"/>
              <a:t> et </a:t>
            </a:r>
            <a:r>
              <a:rPr lang="nb-NO" sz="1200" dirty="0" smtClean="0"/>
              <a:t>al. (2012) </a:t>
            </a:r>
            <a:r>
              <a:rPr lang="de-DE" sz="1200" dirty="0" smtClean="0"/>
              <a:t>26: </a:t>
            </a:r>
            <a:r>
              <a:rPr lang="de-DE" sz="1200" dirty="0" err="1"/>
              <a:t>Agatz</a:t>
            </a:r>
            <a:r>
              <a:rPr lang="de-DE" sz="1200" dirty="0"/>
              <a:t> et al. (2011) </a:t>
            </a:r>
            <a:r>
              <a:rPr lang="en-US" sz="1200" dirty="0" smtClean="0"/>
              <a:t> </a:t>
            </a:r>
            <a:endParaRPr lang="en-US" sz="1200" dirty="0"/>
          </a:p>
          <a:p>
            <a:pPr algn="r"/>
            <a:r>
              <a:rPr lang="en-US" sz="1200" dirty="0" smtClean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272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Introduction / Motivation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Research Questions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Methods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State-of-the-art Analysis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Empirical Research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Modeling as Optimization Problem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Price Formation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Software Implementation and Evaluation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Questions / Feedback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2960297"/>
            <a:ext cx="12192000" cy="360040"/>
          </a:xfrm>
          <a:prstGeom prst="rect">
            <a:avLst/>
          </a:prstGeom>
          <a:solidFill>
            <a:schemeClr val="tx2">
              <a:lumMod val="25000"/>
              <a:lumOff val="75000"/>
              <a:alpha val="62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37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</a:t>
            </a:r>
            <a:r>
              <a:rPr lang="en-US" dirty="0" smtClean="0"/>
              <a:t>Price Formation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4435" y="981076"/>
                <a:ext cx="10874133" cy="5400675"/>
              </a:xfrm>
            </p:spPr>
            <p:txBody>
              <a:bodyPr>
                <a:normAutofit lnSpcReduction="10000"/>
              </a:bodyPr>
              <a:lstStyle/>
              <a:p>
                <a:pPr marL="0" indent="0"/>
                <a:r>
                  <a:rPr lang="en-US" dirty="0">
                    <a:solidFill>
                      <a:srgbClr val="0065BD"/>
                    </a:solidFill>
                  </a:rPr>
                  <a:t>Fair distribution of commuting costs </a:t>
                </a:r>
                <a:r>
                  <a:rPr lang="en-US" dirty="0" smtClean="0"/>
                  <a:t>between driver and passengers</a:t>
                </a:r>
                <a:r>
                  <a:rPr lang="en-US" baseline="30000" dirty="0" smtClean="0"/>
                  <a:t>27,28,29</a:t>
                </a:r>
                <a:endParaRPr lang="en-US" dirty="0" smtClean="0"/>
              </a:p>
              <a:p>
                <a:pPr marL="0" indent="0"/>
                <a:endParaRPr lang="en-US" dirty="0" smtClean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Comparison </a:t>
                </a:r>
                <a:r>
                  <a:rPr lang="en-US" dirty="0"/>
                  <a:t>of price expectations: </a:t>
                </a:r>
                <a:r>
                  <a:rPr lang="en-US" dirty="0">
                    <a:solidFill>
                      <a:srgbClr val="0065BD"/>
                    </a:solidFill>
                  </a:rPr>
                  <a:t>drivers and passengers</a:t>
                </a:r>
              </a:p>
              <a:p>
                <a:pPr marL="642937" lvl="1" indent="-285750">
                  <a:buFont typeface="Arial" charset="0"/>
                  <a:buChar char="•"/>
                </a:pPr>
                <a:r>
                  <a:rPr lang="en-US" dirty="0"/>
                  <a:t>allocate drivers’ detour price to shared kilometer price</a:t>
                </a:r>
              </a:p>
              <a:p>
                <a:pPr marL="909637" lvl="2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10%</m:t>
                    </m:r>
                  </m:oMath>
                </a14:m>
                <a:r>
                  <a:rPr lang="en-US" dirty="0"/>
                  <a:t> expected portion of detour as part of total distance</a:t>
                </a:r>
              </a:p>
              <a:p>
                <a:pPr marL="642937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10%∗€0.5+€0.09=€0.14</m:t>
                    </m:r>
                  </m:oMath>
                </a14:m>
                <a:endParaRPr lang="de-DE" dirty="0"/>
              </a:p>
              <a:p>
                <a:pPr marL="642937" lvl="1" indent="-285750">
                  <a:buFont typeface="Arial" charset="0"/>
                  <a:buChar char="•"/>
                </a:pPr>
                <a:r>
                  <a:rPr lang="de-DE" dirty="0" smtClean="0"/>
                  <a:t>c</a:t>
                </a:r>
                <a:r>
                  <a:rPr lang="en-US" dirty="0" err="1" smtClean="0"/>
                  <a:t>ompare</a:t>
                </a:r>
                <a:r>
                  <a:rPr lang="en-US" dirty="0" smtClean="0"/>
                  <a:t> </a:t>
                </a:r>
                <a:r>
                  <a:rPr lang="en-US" dirty="0"/>
                  <a:t>with passengers willingness to pay</a:t>
                </a:r>
              </a:p>
              <a:p>
                <a:pPr marL="642937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€0.14 </m:t>
                    </m:r>
                    <m:r>
                      <a:rPr lang="de-DE" i="1">
                        <a:latin typeface="Cambria Math" charset="0"/>
                        <a:ea typeface="Cambria Math" charset="0"/>
                        <a:cs typeface="Cambria Math" charset="0"/>
                      </a:rPr>
                      <m:t>≅€0.13</m:t>
                    </m:r>
                  </m:oMath>
                </a14:m>
                <a:r>
                  <a:rPr lang="de-DE" dirty="0"/>
                  <a:t> </a:t>
                </a:r>
              </a:p>
              <a:p>
                <a:pPr marL="642937" lvl="1" indent="-285750">
                  <a:buFont typeface="Wingdings" charset="2"/>
                  <a:buChar char="à"/>
                </a:pPr>
                <a:r>
                  <a:rPr lang="de-DE" dirty="0" err="1">
                    <a:solidFill>
                      <a:srgbClr val="0065BD"/>
                    </a:solidFill>
                    <a:sym typeface="Wingdings"/>
                  </a:rPr>
                  <a:t>shared</a:t>
                </a:r>
                <a:r>
                  <a:rPr lang="de-DE" dirty="0">
                    <a:solidFill>
                      <a:srgbClr val="0065BD"/>
                    </a:solidFill>
                    <a:sym typeface="Wingdings"/>
                  </a:rPr>
                  <a:t> </a:t>
                </a:r>
                <a:r>
                  <a:rPr lang="de-DE" dirty="0" err="1">
                    <a:solidFill>
                      <a:srgbClr val="0065BD"/>
                    </a:solidFill>
                    <a:sym typeface="Wingdings"/>
                  </a:rPr>
                  <a:t>price</a:t>
                </a:r>
                <a:r>
                  <a:rPr lang="de-DE" dirty="0">
                    <a:solidFill>
                      <a:srgbClr val="0065BD"/>
                    </a:solidFill>
                    <a:sym typeface="Wingdings"/>
                  </a:rPr>
                  <a:t> </a:t>
                </a:r>
                <a:r>
                  <a:rPr lang="de-DE" dirty="0" err="1">
                    <a:solidFill>
                      <a:srgbClr val="0065BD"/>
                    </a:solidFill>
                    <a:sym typeface="Wingdings"/>
                  </a:rPr>
                  <a:t>expectations</a:t>
                </a:r>
                <a:endParaRPr lang="en-US" dirty="0">
                  <a:solidFill>
                    <a:srgbClr val="0065BD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Use </a:t>
                </a:r>
                <a:r>
                  <a:rPr lang="en-US" dirty="0">
                    <a:solidFill>
                      <a:srgbClr val="0065BD"/>
                    </a:solidFill>
                  </a:rPr>
                  <a:t>Shapley Value</a:t>
                </a:r>
                <a:r>
                  <a:rPr lang="en-US" dirty="0"/>
                  <a:t> to distribute detour costs </a:t>
                </a:r>
                <a:r>
                  <a:rPr lang="en-US" dirty="0" smtClean="0"/>
                  <a:t>between </a:t>
                </a:r>
                <a:r>
                  <a:rPr lang="en-US" dirty="0"/>
                  <a:t>passengers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642937" lvl="1" indent="-285750">
                  <a:buFont typeface="Arial" charset="0"/>
                  <a:buChar char="•"/>
                </a:pPr>
                <a:r>
                  <a:rPr lang="en-US" dirty="0"/>
                  <a:t>Distance function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  <m:r>
                      <a:rPr lang="de-DE" i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de-DE" i="1"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r>
                      <a:rPr lang="de-DE" i="1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642937" lvl="1" indent="-285750">
                  <a:buFont typeface="Arial" charset="0"/>
                  <a:buChar char="•"/>
                </a:pPr>
                <a:r>
                  <a:rPr lang="en-US" dirty="0"/>
                  <a:t>A</a:t>
                </a:r>
                <a:r>
                  <a:rPr lang="en-US" dirty="0" smtClean="0"/>
                  <a:t> </a:t>
                </a:r>
                <a:r>
                  <a:rPr lang="en-US" dirty="0"/>
                  <a:t>set of passengers:	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𝑃</m:t>
                    </m:r>
                    <m:r>
                      <a:rPr lang="de-DE" i="1">
                        <a:latin typeface="Cambria Math" charset="0"/>
                      </a:rPr>
                      <m:t>={</m:t>
                    </m:r>
                    <m:r>
                      <a:rPr lang="de-DE" i="1">
                        <a:latin typeface="Cambria Math" charset="0"/>
                      </a:rPr>
                      <m:t>𝑃𝐴𝑆𝑆𝐸𝑁𝐺𝐸𝑅</m:t>
                    </m:r>
                    <m:r>
                      <a:rPr lang="de-DE" i="1">
                        <a:latin typeface="Cambria Math" charset="0"/>
                      </a:rPr>
                      <m:t>1, </m:t>
                    </m:r>
                    <m:r>
                      <a:rPr lang="de-DE" i="1">
                        <a:latin typeface="Cambria Math" charset="0"/>
                      </a:rPr>
                      <m:t>𝑃𝐴𝑆𝑆𝐸𝑁𝐺𝐸𝑅</m:t>
                    </m:r>
                    <m:r>
                      <a:rPr lang="de-DE" i="1">
                        <a:latin typeface="Cambria Math" charset="0"/>
                      </a:rPr>
                      <m:t>2,…}</m:t>
                    </m:r>
                  </m:oMath>
                </a14:m>
                <a:r>
                  <a:rPr lang="en-US" dirty="0"/>
                  <a:t>				</a:t>
                </a:r>
              </a:p>
              <a:p>
                <a:pPr marL="642937" lvl="1" indent="-285750">
                  <a:buFont typeface="Arial" charset="0"/>
                  <a:buChar char="•"/>
                </a:pPr>
                <a:r>
                  <a:rPr lang="en-US" dirty="0"/>
                  <a:t>A</a:t>
                </a:r>
                <a:r>
                  <a:rPr lang="en-US" dirty="0" smtClean="0"/>
                  <a:t> </a:t>
                </a:r>
                <a:r>
                  <a:rPr lang="en-US" dirty="0"/>
                  <a:t>subset of passengers: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charset="0"/>
                        <a:ea typeface="Cambria Math" charset="0"/>
                        <a:cs typeface="Cambria Math" charset="0"/>
                      </a:rPr>
                      <m:t>S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⊆</m:t>
                    </m:r>
                    <m:r>
                      <a:rPr lang="de-DE" i="1"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</m:oMath>
                </a14:m>
                <a:endParaRPr lang="en-US" dirty="0"/>
              </a:p>
              <a:p>
                <a:pPr marL="642937" lvl="1" indent="-285750">
                  <a:buFont typeface="Arial" charset="0"/>
                  <a:buChar char="•"/>
                </a:pPr>
                <a:endParaRPr lang="en-US" dirty="0"/>
              </a:p>
              <a:p>
                <a:pPr marL="642937" lvl="1" indent="-285750">
                  <a:buFont typeface="Arial" charset="0"/>
                  <a:buChar char="•"/>
                </a:pPr>
                <a:endParaRPr lang="en-US" dirty="0"/>
              </a:p>
              <a:p>
                <a:pPr marL="642937" lvl="1" indent="-285750">
                  <a:buFont typeface="Arial" charset="0"/>
                  <a:buChar char="•"/>
                </a:pPr>
                <a:endParaRPr lang="en-US" dirty="0"/>
              </a:p>
              <a:p>
                <a:pPr marL="642937" lvl="1" indent="-285750">
                  <a:buFont typeface="Arial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4435" y="981076"/>
                <a:ext cx="10874133" cy="5400675"/>
              </a:xfrm>
              <a:blipFill rotWithShape="0">
                <a:blip r:embed="rId2"/>
                <a:stretch>
                  <a:fillRect l="-504" t="-1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3" t="-4342" b="1"/>
          <a:stretch/>
        </p:blipFill>
        <p:spPr>
          <a:xfrm>
            <a:off x="332904" y="4365104"/>
            <a:ext cx="7103463" cy="720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8"/>
          <a:stretch/>
        </p:blipFill>
        <p:spPr>
          <a:xfrm>
            <a:off x="7436367" y="1340768"/>
            <a:ext cx="4593001" cy="47078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305345"/>
            <a:ext cx="1219200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de-DE" sz="1200" dirty="0" smtClean="0"/>
              <a:t>27: </a:t>
            </a:r>
            <a:r>
              <a:rPr lang="is-IS" sz="1200" dirty="0"/>
              <a:t>Shapley (1953) </a:t>
            </a:r>
            <a:r>
              <a:rPr lang="is-IS" sz="1200" dirty="0" smtClean="0"/>
              <a:t> 28: Naor </a:t>
            </a:r>
            <a:r>
              <a:rPr lang="is-IS" sz="1200" dirty="0"/>
              <a:t>(2005</a:t>
            </a:r>
            <a:r>
              <a:rPr lang="is-IS" sz="1200" dirty="0" smtClean="0"/>
              <a:t>) 29:</a:t>
            </a:r>
            <a:r>
              <a:rPr lang="it-IT" sz="1200" dirty="0"/>
              <a:t> Fatima et al. (2008) </a:t>
            </a:r>
            <a:endParaRPr lang="is-IS" sz="1200" dirty="0"/>
          </a:p>
          <a:p>
            <a:pPr algn="r"/>
            <a:r>
              <a:rPr lang="en-US" sz="1200" dirty="0" smtClean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4375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</a:t>
            </a:r>
            <a:r>
              <a:rPr lang="en-US" dirty="0" smtClean="0"/>
              <a:t>Price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5" y="981076"/>
            <a:ext cx="10874133" cy="5400675"/>
          </a:xfrm>
        </p:spPr>
        <p:txBody>
          <a:bodyPr>
            <a:normAutofit/>
          </a:bodyPr>
          <a:lstStyle/>
          <a:p>
            <a:pPr marL="0" indent="0"/>
            <a:r>
              <a:rPr lang="en-US" dirty="0" smtClean="0">
                <a:solidFill>
                  <a:srgbClr val="0065BD"/>
                </a:solidFill>
              </a:rPr>
              <a:t>Shapley </a:t>
            </a:r>
            <a:r>
              <a:rPr lang="en-US" dirty="0">
                <a:solidFill>
                  <a:srgbClr val="0065BD"/>
                </a:solidFill>
              </a:rPr>
              <a:t>V</a:t>
            </a:r>
            <a:r>
              <a:rPr lang="en-US" dirty="0" smtClean="0">
                <a:solidFill>
                  <a:srgbClr val="0065BD"/>
                </a:solidFill>
              </a:rPr>
              <a:t>alue</a:t>
            </a:r>
            <a:r>
              <a:rPr lang="en-US" dirty="0" smtClean="0"/>
              <a:t> </a:t>
            </a:r>
            <a:r>
              <a:rPr lang="en-US" dirty="0"/>
              <a:t>e</a:t>
            </a:r>
            <a:r>
              <a:rPr lang="en-US" dirty="0" smtClean="0"/>
              <a:t>xample calculation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8"/>
          <a:stretch/>
        </p:blipFill>
        <p:spPr>
          <a:xfrm>
            <a:off x="7436367" y="1340768"/>
            <a:ext cx="4593001" cy="4707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276872"/>
            <a:ext cx="663141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14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Introduction / Motivation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Research Questions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Methods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State-of-the-art Analysis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Empirical Research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Modeling as Optimization Problem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Price Formation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Software Implementation and Evaluation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Questions / Feedback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3284984"/>
            <a:ext cx="12192000" cy="360040"/>
          </a:xfrm>
          <a:prstGeom prst="rect">
            <a:avLst/>
          </a:prstGeom>
          <a:solidFill>
            <a:schemeClr val="tx2">
              <a:lumMod val="25000"/>
              <a:lumOff val="75000"/>
              <a:alpha val="62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63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reeform 98"/>
          <p:cNvSpPr/>
          <p:nvPr/>
        </p:nvSpPr>
        <p:spPr bwMode="auto">
          <a:xfrm rot="16200000" flipH="1" flipV="1">
            <a:off x="8236661" y="1079748"/>
            <a:ext cx="1198718" cy="1144695"/>
          </a:xfrm>
          <a:custGeom>
            <a:avLst/>
            <a:gdLst>
              <a:gd name="connsiteX0" fmla="*/ 2220685 w 2226142"/>
              <a:gd name="connsiteY0" fmla="*/ 971351 h 971351"/>
              <a:gd name="connsiteX1" fmla="*/ 2220685 w 2226142"/>
              <a:gd name="connsiteY1" fmla="*/ 601237 h 971351"/>
              <a:gd name="connsiteX2" fmla="*/ 2166257 w 2226142"/>
              <a:gd name="connsiteY2" fmla="*/ 231123 h 971351"/>
              <a:gd name="connsiteX3" fmla="*/ 1643743 w 2226142"/>
              <a:gd name="connsiteY3" fmla="*/ 46066 h 971351"/>
              <a:gd name="connsiteX4" fmla="*/ 0 w 2226142"/>
              <a:gd name="connsiteY4" fmla="*/ 13408 h 97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6142" h="971351">
                <a:moveTo>
                  <a:pt x="2220685" y="971351"/>
                </a:moveTo>
                <a:cubicBezTo>
                  <a:pt x="2225220" y="847979"/>
                  <a:pt x="2229756" y="724608"/>
                  <a:pt x="2220685" y="601237"/>
                </a:cubicBezTo>
                <a:cubicBezTo>
                  <a:pt x="2211614" y="477866"/>
                  <a:pt x="2262414" y="323651"/>
                  <a:pt x="2166257" y="231123"/>
                </a:cubicBezTo>
                <a:cubicBezTo>
                  <a:pt x="2070100" y="138594"/>
                  <a:pt x="2004786" y="82352"/>
                  <a:pt x="1643743" y="46066"/>
                </a:cubicBezTo>
                <a:cubicBezTo>
                  <a:pt x="1282700" y="9780"/>
                  <a:pt x="21771" y="-17435"/>
                  <a:pt x="0" y="13408"/>
                </a:cubicBezTo>
              </a:path>
            </a:pathLst>
          </a:custGeom>
          <a:noFill/>
          <a:ln w="47625">
            <a:solidFill>
              <a:srgbClr val="7F7F7F"/>
            </a:solidFill>
            <a:headEnd type="none" w="med" len="med"/>
            <a:tailEnd type="oval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 97"/>
          <p:cNvSpPr/>
          <p:nvPr/>
        </p:nvSpPr>
        <p:spPr bwMode="auto">
          <a:xfrm rot="5400000">
            <a:off x="4986642" y="2126847"/>
            <a:ext cx="2687525" cy="971351"/>
          </a:xfrm>
          <a:custGeom>
            <a:avLst/>
            <a:gdLst>
              <a:gd name="connsiteX0" fmla="*/ 2220685 w 2226142"/>
              <a:gd name="connsiteY0" fmla="*/ 971351 h 971351"/>
              <a:gd name="connsiteX1" fmla="*/ 2220685 w 2226142"/>
              <a:gd name="connsiteY1" fmla="*/ 601237 h 971351"/>
              <a:gd name="connsiteX2" fmla="*/ 2166257 w 2226142"/>
              <a:gd name="connsiteY2" fmla="*/ 231123 h 971351"/>
              <a:gd name="connsiteX3" fmla="*/ 1643743 w 2226142"/>
              <a:gd name="connsiteY3" fmla="*/ 46066 h 971351"/>
              <a:gd name="connsiteX4" fmla="*/ 0 w 2226142"/>
              <a:gd name="connsiteY4" fmla="*/ 13408 h 97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6142" h="971351">
                <a:moveTo>
                  <a:pt x="2220685" y="971351"/>
                </a:moveTo>
                <a:cubicBezTo>
                  <a:pt x="2225220" y="847979"/>
                  <a:pt x="2229756" y="724608"/>
                  <a:pt x="2220685" y="601237"/>
                </a:cubicBezTo>
                <a:cubicBezTo>
                  <a:pt x="2211614" y="477866"/>
                  <a:pt x="2262414" y="323651"/>
                  <a:pt x="2166257" y="231123"/>
                </a:cubicBezTo>
                <a:cubicBezTo>
                  <a:pt x="2070100" y="138594"/>
                  <a:pt x="2004786" y="82352"/>
                  <a:pt x="1643743" y="46066"/>
                </a:cubicBezTo>
                <a:cubicBezTo>
                  <a:pt x="1282700" y="9780"/>
                  <a:pt x="21771" y="-17435"/>
                  <a:pt x="0" y="13408"/>
                </a:cubicBezTo>
              </a:path>
            </a:pathLst>
          </a:custGeom>
          <a:noFill/>
          <a:ln w="47625">
            <a:solidFill>
              <a:srgbClr val="7F7F7F"/>
            </a:solidFill>
            <a:headEnd type="none" w="med" len="med"/>
            <a:tailEnd type="oval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8473812" y="2241060"/>
            <a:ext cx="1751827" cy="0"/>
          </a:xfrm>
          <a:prstGeom prst="line">
            <a:avLst/>
          </a:prstGeom>
          <a:ln w="38100">
            <a:solidFill>
              <a:srgbClr val="7F7F7F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Freeform 70"/>
          <p:cNvSpPr/>
          <p:nvPr/>
        </p:nvSpPr>
        <p:spPr bwMode="auto">
          <a:xfrm>
            <a:off x="8110905" y="4893441"/>
            <a:ext cx="1953490" cy="835800"/>
          </a:xfrm>
          <a:custGeom>
            <a:avLst/>
            <a:gdLst>
              <a:gd name="connsiteX0" fmla="*/ 0 w 1953490"/>
              <a:gd name="connsiteY0" fmla="*/ 18382 h 835800"/>
              <a:gd name="connsiteX1" fmla="*/ 692727 w 1953490"/>
              <a:gd name="connsiteY1" fmla="*/ 4528 h 835800"/>
              <a:gd name="connsiteX2" fmla="*/ 1052945 w 1953490"/>
              <a:gd name="connsiteY2" fmla="*/ 87655 h 835800"/>
              <a:gd name="connsiteX3" fmla="*/ 1233054 w 1953490"/>
              <a:gd name="connsiteY3" fmla="*/ 697255 h 835800"/>
              <a:gd name="connsiteX4" fmla="*/ 1953490 w 1953490"/>
              <a:gd name="connsiteY4" fmla="*/ 835800 h 83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3490" h="835800">
                <a:moveTo>
                  <a:pt x="0" y="18382"/>
                </a:moveTo>
                <a:cubicBezTo>
                  <a:pt x="258618" y="5682"/>
                  <a:pt x="517236" y="-7018"/>
                  <a:pt x="692727" y="4528"/>
                </a:cubicBezTo>
                <a:cubicBezTo>
                  <a:pt x="868218" y="16074"/>
                  <a:pt x="962891" y="-27799"/>
                  <a:pt x="1052945" y="87655"/>
                </a:cubicBezTo>
                <a:cubicBezTo>
                  <a:pt x="1142999" y="203109"/>
                  <a:pt x="1082963" y="572564"/>
                  <a:pt x="1233054" y="697255"/>
                </a:cubicBezTo>
                <a:cubicBezTo>
                  <a:pt x="1383145" y="821946"/>
                  <a:pt x="1833417" y="808091"/>
                  <a:pt x="1953490" y="835800"/>
                </a:cubicBezTo>
              </a:path>
            </a:pathLst>
          </a:custGeom>
          <a:noFill/>
          <a:ln w="38100">
            <a:solidFill>
              <a:srgbClr val="7F7F7F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 bwMode="auto">
          <a:xfrm flipV="1">
            <a:off x="8136819" y="3767212"/>
            <a:ext cx="1953490" cy="1135051"/>
          </a:xfrm>
          <a:custGeom>
            <a:avLst/>
            <a:gdLst>
              <a:gd name="connsiteX0" fmla="*/ 0 w 1953490"/>
              <a:gd name="connsiteY0" fmla="*/ 18382 h 835800"/>
              <a:gd name="connsiteX1" fmla="*/ 692727 w 1953490"/>
              <a:gd name="connsiteY1" fmla="*/ 4528 h 835800"/>
              <a:gd name="connsiteX2" fmla="*/ 1052945 w 1953490"/>
              <a:gd name="connsiteY2" fmla="*/ 87655 h 835800"/>
              <a:gd name="connsiteX3" fmla="*/ 1233054 w 1953490"/>
              <a:gd name="connsiteY3" fmla="*/ 697255 h 835800"/>
              <a:gd name="connsiteX4" fmla="*/ 1953490 w 1953490"/>
              <a:gd name="connsiteY4" fmla="*/ 835800 h 83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3490" h="835800">
                <a:moveTo>
                  <a:pt x="0" y="18382"/>
                </a:moveTo>
                <a:cubicBezTo>
                  <a:pt x="258618" y="5682"/>
                  <a:pt x="517236" y="-7018"/>
                  <a:pt x="692727" y="4528"/>
                </a:cubicBezTo>
                <a:cubicBezTo>
                  <a:pt x="868218" y="16074"/>
                  <a:pt x="962891" y="-27799"/>
                  <a:pt x="1052945" y="87655"/>
                </a:cubicBezTo>
                <a:cubicBezTo>
                  <a:pt x="1142999" y="203109"/>
                  <a:pt x="1082963" y="572564"/>
                  <a:pt x="1233054" y="697255"/>
                </a:cubicBezTo>
                <a:cubicBezTo>
                  <a:pt x="1383145" y="821946"/>
                  <a:pt x="1833417" y="808091"/>
                  <a:pt x="1953490" y="835800"/>
                </a:cubicBezTo>
              </a:path>
            </a:pathLst>
          </a:custGeom>
          <a:noFill/>
          <a:ln w="38100">
            <a:solidFill>
              <a:srgbClr val="F9AF22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 bwMode="auto">
          <a:xfrm flipV="1">
            <a:off x="5752994" y="2256903"/>
            <a:ext cx="1953490" cy="1701337"/>
          </a:xfrm>
          <a:custGeom>
            <a:avLst/>
            <a:gdLst>
              <a:gd name="connsiteX0" fmla="*/ 0 w 1953490"/>
              <a:gd name="connsiteY0" fmla="*/ 18382 h 835800"/>
              <a:gd name="connsiteX1" fmla="*/ 692727 w 1953490"/>
              <a:gd name="connsiteY1" fmla="*/ 4528 h 835800"/>
              <a:gd name="connsiteX2" fmla="*/ 1052945 w 1953490"/>
              <a:gd name="connsiteY2" fmla="*/ 87655 h 835800"/>
              <a:gd name="connsiteX3" fmla="*/ 1233054 w 1953490"/>
              <a:gd name="connsiteY3" fmla="*/ 697255 h 835800"/>
              <a:gd name="connsiteX4" fmla="*/ 1953490 w 1953490"/>
              <a:gd name="connsiteY4" fmla="*/ 835800 h 83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3490" h="835800">
                <a:moveTo>
                  <a:pt x="0" y="18382"/>
                </a:moveTo>
                <a:cubicBezTo>
                  <a:pt x="258618" y="5682"/>
                  <a:pt x="517236" y="-7018"/>
                  <a:pt x="692727" y="4528"/>
                </a:cubicBezTo>
                <a:cubicBezTo>
                  <a:pt x="868218" y="16074"/>
                  <a:pt x="962891" y="-27799"/>
                  <a:pt x="1052945" y="87655"/>
                </a:cubicBezTo>
                <a:cubicBezTo>
                  <a:pt x="1142999" y="203109"/>
                  <a:pt x="1082963" y="572564"/>
                  <a:pt x="1233054" y="697255"/>
                </a:cubicBezTo>
                <a:cubicBezTo>
                  <a:pt x="1383145" y="821946"/>
                  <a:pt x="1833417" y="808091"/>
                  <a:pt x="1953490" y="835800"/>
                </a:cubicBezTo>
              </a:path>
            </a:pathLst>
          </a:custGeom>
          <a:noFill/>
          <a:ln w="38100">
            <a:solidFill>
              <a:srgbClr val="7F7F7F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 bwMode="auto">
          <a:xfrm>
            <a:off x="5627486" y="3969821"/>
            <a:ext cx="1953490" cy="835800"/>
          </a:xfrm>
          <a:custGeom>
            <a:avLst/>
            <a:gdLst>
              <a:gd name="connsiteX0" fmla="*/ 0 w 1953490"/>
              <a:gd name="connsiteY0" fmla="*/ 18382 h 835800"/>
              <a:gd name="connsiteX1" fmla="*/ 692727 w 1953490"/>
              <a:gd name="connsiteY1" fmla="*/ 4528 h 835800"/>
              <a:gd name="connsiteX2" fmla="*/ 1052945 w 1953490"/>
              <a:gd name="connsiteY2" fmla="*/ 87655 h 835800"/>
              <a:gd name="connsiteX3" fmla="*/ 1233054 w 1953490"/>
              <a:gd name="connsiteY3" fmla="*/ 697255 h 835800"/>
              <a:gd name="connsiteX4" fmla="*/ 1953490 w 1953490"/>
              <a:gd name="connsiteY4" fmla="*/ 835800 h 83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3490" h="835800">
                <a:moveTo>
                  <a:pt x="0" y="18382"/>
                </a:moveTo>
                <a:cubicBezTo>
                  <a:pt x="258618" y="5682"/>
                  <a:pt x="517236" y="-7018"/>
                  <a:pt x="692727" y="4528"/>
                </a:cubicBezTo>
                <a:cubicBezTo>
                  <a:pt x="868218" y="16074"/>
                  <a:pt x="962891" y="-27799"/>
                  <a:pt x="1052945" y="87655"/>
                </a:cubicBezTo>
                <a:cubicBezTo>
                  <a:pt x="1142999" y="203109"/>
                  <a:pt x="1082963" y="572564"/>
                  <a:pt x="1233054" y="697255"/>
                </a:cubicBezTo>
                <a:cubicBezTo>
                  <a:pt x="1383145" y="821946"/>
                  <a:pt x="1833417" y="808091"/>
                  <a:pt x="1953490" y="835800"/>
                </a:cubicBezTo>
              </a:path>
            </a:pathLst>
          </a:custGeom>
          <a:noFill/>
          <a:ln w="38100">
            <a:solidFill>
              <a:srgbClr val="F9AF22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 bwMode="auto">
          <a:xfrm>
            <a:off x="2112172" y="4266388"/>
            <a:ext cx="1391540" cy="971351"/>
          </a:xfrm>
          <a:custGeom>
            <a:avLst/>
            <a:gdLst>
              <a:gd name="connsiteX0" fmla="*/ 2220685 w 2226142"/>
              <a:gd name="connsiteY0" fmla="*/ 971351 h 971351"/>
              <a:gd name="connsiteX1" fmla="*/ 2220685 w 2226142"/>
              <a:gd name="connsiteY1" fmla="*/ 601237 h 971351"/>
              <a:gd name="connsiteX2" fmla="*/ 2166257 w 2226142"/>
              <a:gd name="connsiteY2" fmla="*/ 231123 h 971351"/>
              <a:gd name="connsiteX3" fmla="*/ 1643743 w 2226142"/>
              <a:gd name="connsiteY3" fmla="*/ 46066 h 971351"/>
              <a:gd name="connsiteX4" fmla="*/ 0 w 2226142"/>
              <a:gd name="connsiteY4" fmla="*/ 13408 h 97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6142" h="971351">
                <a:moveTo>
                  <a:pt x="2220685" y="971351"/>
                </a:moveTo>
                <a:cubicBezTo>
                  <a:pt x="2225220" y="847979"/>
                  <a:pt x="2229756" y="724608"/>
                  <a:pt x="2220685" y="601237"/>
                </a:cubicBezTo>
                <a:cubicBezTo>
                  <a:pt x="2211614" y="477866"/>
                  <a:pt x="2262414" y="323651"/>
                  <a:pt x="2166257" y="231123"/>
                </a:cubicBezTo>
                <a:cubicBezTo>
                  <a:pt x="2070100" y="138594"/>
                  <a:pt x="2004786" y="82352"/>
                  <a:pt x="1643743" y="46066"/>
                </a:cubicBezTo>
                <a:cubicBezTo>
                  <a:pt x="1282700" y="9780"/>
                  <a:pt x="21771" y="-17435"/>
                  <a:pt x="0" y="13408"/>
                </a:cubicBezTo>
              </a:path>
            </a:pathLst>
          </a:custGeom>
          <a:noFill/>
          <a:ln w="47625">
            <a:solidFill>
              <a:srgbClr val="7F7F7F"/>
            </a:solidFill>
            <a:headEnd type="none" w="med" len="med"/>
            <a:tailEnd type="oval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grpSp>
        <p:nvGrpSpPr>
          <p:cNvPr id="30" name="Group 29"/>
          <p:cNvGrpSpPr/>
          <p:nvPr/>
        </p:nvGrpSpPr>
        <p:grpSpPr>
          <a:xfrm>
            <a:off x="407369" y="2060500"/>
            <a:ext cx="3096344" cy="1559912"/>
            <a:chOff x="1389304" y="3140968"/>
            <a:chExt cx="3862762" cy="1559912"/>
          </a:xfrm>
        </p:grpSpPr>
        <p:sp>
          <p:nvSpPr>
            <p:cNvPr id="24" name="Freeform 23"/>
            <p:cNvSpPr/>
            <p:nvPr/>
          </p:nvSpPr>
          <p:spPr bwMode="auto">
            <a:xfrm>
              <a:off x="3516087" y="3729529"/>
              <a:ext cx="1735979" cy="971351"/>
            </a:xfrm>
            <a:custGeom>
              <a:avLst/>
              <a:gdLst>
                <a:gd name="connsiteX0" fmla="*/ 2220685 w 2226142"/>
                <a:gd name="connsiteY0" fmla="*/ 971351 h 971351"/>
                <a:gd name="connsiteX1" fmla="*/ 2220685 w 2226142"/>
                <a:gd name="connsiteY1" fmla="*/ 601237 h 971351"/>
                <a:gd name="connsiteX2" fmla="*/ 2166257 w 2226142"/>
                <a:gd name="connsiteY2" fmla="*/ 231123 h 971351"/>
                <a:gd name="connsiteX3" fmla="*/ 1643743 w 2226142"/>
                <a:gd name="connsiteY3" fmla="*/ 46066 h 971351"/>
                <a:gd name="connsiteX4" fmla="*/ 0 w 2226142"/>
                <a:gd name="connsiteY4" fmla="*/ 13408 h 971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6142" h="971351">
                  <a:moveTo>
                    <a:pt x="2220685" y="971351"/>
                  </a:moveTo>
                  <a:cubicBezTo>
                    <a:pt x="2225220" y="847979"/>
                    <a:pt x="2229756" y="724608"/>
                    <a:pt x="2220685" y="601237"/>
                  </a:cubicBezTo>
                  <a:cubicBezTo>
                    <a:pt x="2211614" y="477866"/>
                    <a:pt x="2262414" y="323651"/>
                    <a:pt x="2166257" y="231123"/>
                  </a:cubicBezTo>
                  <a:cubicBezTo>
                    <a:pt x="2070100" y="138594"/>
                    <a:pt x="2004786" y="82352"/>
                    <a:pt x="1643743" y="46066"/>
                  </a:cubicBezTo>
                  <a:cubicBezTo>
                    <a:pt x="1282700" y="9780"/>
                    <a:pt x="21771" y="-17435"/>
                    <a:pt x="0" y="13408"/>
                  </a:cubicBezTo>
                </a:path>
              </a:pathLst>
            </a:custGeom>
            <a:noFill/>
            <a:ln w="47625">
              <a:solidFill>
                <a:srgbClr val="7F7F7F"/>
              </a:solidFill>
              <a:headEnd type="none" w="med" len="med"/>
              <a:tailEnd type="oval" w="lg" len="lg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1389304" y="3140968"/>
              <a:ext cx="2808312" cy="122413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err="1" smtClean="0">
                  <a:solidFill>
                    <a:schemeClr val="tx1"/>
                  </a:solidFill>
                  <a:cs typeface="Arial" pitchFamily="34" charset="0"/>
                </a:rPr>
                <a:t>Ridehailing</a:t>
              </a: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	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(</a:t>
              </a:r>
              <a:r>
                <a:rPr lang="en-US" i="1" dirty="0" smtClean="0">
                  <a:solidFill>
                    <a:schemeClr val="tx1"/>
                  </a:solidFill>
                  <a:cs typeface="Arial" pitchFamily="34" charset="0"/>
                </a:rPr>
                <a:t>Uber</a:t>
              </a: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)		</a:t>
              </a:r>
            </a:p>
          </p:txBody>
        </p:sp>
        <p:sp>
          <p:nvSpPr>
            <p:cNvPr id="28" name="Round Same Side Corner Rectangle 27"/>
            <p:cNvSpPr/>
            <p:nvPr/>
          </p:nvSpPr>
          <p:spPr bwMode="auto">
            <a:xfrm rot="5400000">
              <a:off x="3243991" y="3404582"/>
              <a:ext cx="1224138" cy="696914"/>
            </a:xfrm>
            <a:prstGeom prst="round2SameRect">
              <a:avLst>
                <a:gd name="adj1" fmla="val 29481"/>
                <a:gd name="adj2" fmla="val 0"/>
              </a:avLst>
            </a:prstGeom>
            <a:solidFill>
              <a:srgbClr val="7F7F7F"/>
            </a:solidFill>
            <a:ln>
              <a:solidFill>
                <a:srgbClr val="D9D9D9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29" name="Triangle 28"/>
            <p:cNvSpPr/>
            <p:nvPr/>
          </p:nvSpPr>
          <p:spPr bwMode="auto">
            <a:xfrm rot="16200000">
              <a:off x="3183567" y="3681028"/>
              <a:ext cx="504056" cy="144016"/>
            </a:xfrm>
            <a:prstGeom prst="triangle">
              <a:avLst/>
            </a:prstGeom>
            <a:solidFill>
              <a:srgbClr val="7F7F7F"/>
            </a:solidFill>
            <a:ln>
              <a:solidFill>
                <a:srgbClr val="7F7F7F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7368" y="3644676"/>
            <a:ext cx="2257111" cy="1224140"/>
            <a:chOff x="1389304" y="3140968"/>
            <a:chExt cx="2815213" cy="1224140"/>
          </a:xfrm>
        </p:grpSpPr>
        <p:sp>
          <p:nvSpPr>
            <p:cNvPr id="40" name="Rounded Rectangle 39"/>
            <p:cNvSpPr/>
            <p:nvPr/>
          </p:nvSpPr>
          <p:spPr bwMode="auto">
            <a:xfrm>
              <a:off x="1389304" y="3140968"/>
              <a:ext cx="2808312" cy="122413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Carsharing</a:t>
              </a:r>
              <a:r>
                <a:rPr lang="en-US" baseline="30000" dirty="0" smtClean="0">
                  <a:solidFill>
                    <a:schemeClr val="tx1"/>
                  </a:solidFill>
                  <a:cs typeface="Arial" pitchFamily="34" charset="0"/>
                </a:rPr>
                <a:t>3,6</a:t>
              </a: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	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(</a:t>
              </a:r>
              <a:r>
                <a:rPr lang="en-US" i="1" dirty="0" err="1" smtClean="0">
                  <a:solidFill>
                    <a:schemeClr val="tx1"/>
                  </a:solidFill>
                  <a:cs typeface="Arial" pitchFamily="34" charset="0"/>
                </a:rPr>
                <a:t>DriveNow</a:t>
              </a: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)	</a:t>
              </a:r>
            </a:p>
          </p:txBody>
        </p:sp>
        <p:sp>
          <p:nvSpPr>
            <p:cNvPr id="41" name="Round Same Side Corner Rectangle 40"/>
            <p:cNvSpPr/>
            <p:nvPr/>
          </p:nvSpPr>
          <p:spPr bwMode="auto">
            <a:xfrm rot="5400000">
              <a:off x="3243991" y="3404582"/>
              <a:ext cx="1224138" cy="696914"/>
            </a:xfrm>
            <a:prstGeom prst="round2SameRect">
              <a:avLst>
                <a:gd name="adj1" fmla="val 29481"/>
                <a:gd name="adj2" fmla="val 0"/>
              </a:avLst>
            </a:prstGeom>
            <a:solidFill>
              <a:srgbClr val="7F7F7F"/>
            </a:solidFill>
            <a:ln>
              <a:solidFill>
                <a:srgbClr val="D9D9D9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42" name="Triangle 41"/>
            <p:cNvSpPr/>
            <p:nvPr/>
          </p:nvSpPr>
          <p:spPr bwMode="auto">
            <a:xfrm rot="16200000">
              <a:off x="3183567" y="3681028"/>
              <a:ext cx="504056" cy="144016"/>
            </a:xfrm>
            <a:prstGeom prst="triangle">
              <a:avLst/>
            </a:prstGeom>
            <a:solidFill>
              <a:srgbClr val="7F7F7F"/>
            </a:solidFill>
            <a:ln>
              <a:solidFill>
                <a:srgbClr val="7F7F7F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516358" y="3284980"/>
            <a:ext cx="2939682" cy="1529164"/>
            <a:chOff x="3516358" y="3645024"/>
            <a:chExt cx="2939682" cy="1529164"/>
          </a:xfrm>
        </p:grpSpPr>
        <p:sp>
          <p:nvSpPr>
            <p:cNvPr id="44" name="Freeform 43"/>
            <p:cNvSpPr/>
            <p:nvPr/>
          </p:nvSpPr>
          <p:spPr bwMode="auto">
            <a:xfrm flipH="1">
              <a:off x="3516358" y="4202837"/>
              <a:ext cx="897910" cy="971351"/>
            </a:xfrm>
            <a:custGeom>
              <a:avLst/>
              <a:gdLst>
                <a:gd name="connsiteX0" fmla="*/ 2220685 w 2226142"/>
                <a:gd name="connsiteY0" fmla="*/ 971351 h 971351"/>
                <a:gd name="connsiteX1" fmla="*/ 2220685 w 2226142"/>
                <a:gd name="connsiteY1" fmla="*/ 601237 h 971351"/>
                <a:gd name="connsiteX2" fmla="*/ 2166257 w 2226142"/>
                <a:gd name="connsiteY2" fmla="*/ 231123 h 971351"/>
                <a:gd name="connsiteX3" fmla="*/ 1643743 w 2226142"/>
                <a:gd name="connsiteY3" fmla="*/ 46066 h 971351"/>
                <a:gd name="connsiteX4" fmla="*/ 0 w 2226142"/>
                <a:gd name="connsiteY4" fmla="*/ 13408 h 971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6142" h="971351">
                  <a:moveTo>
                    <a:pt x="2220685" y="971351"/>
                  </a:moveTo>
                  <a:cubicBezTo>
                    <a:pt x="2225220" y="847979"/>
                    <a:pt x="2229756" y="724608"/>
                    <a:pt x="2220685" y="601237"/>
                  </a:cubicBezTo>
                  <a:cubicBezTo>
                    <a:pt x="2211614" y="477866"/>
                    <a:pt x="2262414" y="323651"/>
                    <a:pt x="2166257" y="231123"/>
                  </a:cubicBezTo>
                  <a:cubicBezTo>
                    <a:pt x="2070100" y="138594"/>
                    <a:pt x="2004786" y="82352"/>
                    <a:pt x="1643743" y="46066"/>
                  </a:cubicBezTo>
                  <a:cubicBezTo>
                    <a:pt x="1282700" y="9780"/>
                    <a:pt x="21771" y="-17435"/>
                    <a:pt x="0" y="13408"/>
                  </a:cubicBezTo>
                </a:path>
              </a:pathLst>
            </a:custGeom>
            <a:noFill/>
            <a:ln w="47625">
              <a:solidFill>
                <a:srgbClr val="F9AF22"/>
              </a:solidFill>
              <a:headEnd type="none" w="med" len="med"/>
              <a:tailEnd type="oval" w="lg" len="lg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4176967" y="3645024"/>
              <a:ext cx="2279073" cy="122413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Ride-sharing / 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tx1"/>
                  </a:solidFill>
                  <a:cs typeface="Arial" pitchFamily="34" charset="0"/>
                </a:rPr>
                <a:t>c</a:t>
              </a: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arpooling</a:t>
              </a:r>
              <a:r>
                <a:rPr lang="en-US" baseline="30000" dirty="0" smtClean="0">
                  <a:solidFill>
                    <a:schemeClr val="tx1"/>
                  </a:solidFill>
                  <a:cs typeface="Arial" pitchFamily="34" charset="0"/>
                </a:rPr>
                <a:t>1,3</a:t>
              </a: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46" name="Round Same Side Corner Rectangle 45"/>
            <p:cNvSpPr/>
            <p:nvPr/>
          </p:nvSpPr>
          <p:spPr bwMode="auto">
            <a:xfrm rot="16200000">
              <a:off x="3803969" y="3992110"/>
              <a:ext cx="1224138" cy="529970"/>
            </a:xfrm>
            <a:prstGeom prst="round2SameRect">
              <a:avLst>
                <a:gd name="adj1" fmla="val 35778"/>
                <a:gd name="adj2" fmla="val 0"/>
              </a:avLst>
            </a:prstGeom>
            <a:solidFill>
              <a:srgbClr val="F9AF22"/>
            </a:solidFill>
            <a:ln>
              <a:solidFill>
                <a:srgbClr val="F9AF22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47" name="Triangle 46"/>
            <p:cNvSpPr/>
            <p:nvPr/>
          </p:nvSpPr>
          <p:spPr bwMode="auto">
            <a:xfrm rot="5400000">
              <a:off x="4501003" y="4185297"/>
              <a:ext cx="504056" cy="144016"/>
            </a:xfrm>
            <a:prstGeom prst="triangle">
              <a:avLst/>
            </a:prstGeom>
            <a:solidFill>
              <a:srgbClr val="F9AF22"/>
            </a:solidFill>
            <a:ln>
              <a:solidFill>
                <a:srgbClr val="F9AF22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623661" y="5085180"/>
            <a:ext cx="2304987" cy="1224140"/>
            <a:chOff x="9623661" y="5085180"/>
            <a:chExt cx="2304987" cy="1224140"/>
          </a:xfrm>
        </p:grpSpPr>
        <p:sp>
          <p:nvSpPr>
            <p:cNvPr id="50" name="Rounded Rectangle 49"/>
            <p:cNvSpPr/>
            <p:nvPr/>
          </p:nvSpPr>
          <p:spPr bwMode="auto">
            <a:xfrm>
              <a:off x="9649575" y="5085180"/>
              <a:ext cx="2279073" cy="122413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Long-distance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tx1"/>
                  </a:solidFill>
                  <a:cs typeface="Arial" pitchFamily="34" charset="0"/>
                </a:rPr>
                <a:t>r</a:t>
              </a: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ide-sharing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(</a:t>
              </a:r>
              <a:r>
                <a:rPr lang="en-US" i="1" dirty="0" err="1" smtClean="0">
                  <a:solidFill>
                    <a:schemeClr val="tx1"/>
                  </a:solidFill>
                  <a:cs typeface="Arial" pitchFamily="34" charset="0"/>
                </a:rPr>
                <a:t>BlaBlaCar</a:t>
              </a: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)</a:t>
              </a:r>
            </a:p>
          </p:txBody>
        </p:sp>
        <p:sp>
          <p:nvSpPr>
            <p:cNvPr id="51" name="Round Same Side Corner Rectangle 50"/>
            <p:cNvSpPr/>
            <p:nvPr/>
          </p:nvSpPr>
          <p:spPr bwMode="auto">
            <a:xfrm rot="16200000">
              <a:off x="9276577" y="5432266"/>
              <a:ext cx="1224138" cy="529970"/>
            </a:xfrm>
            <a:prstGeom prst="round2SameRect">
              <a:avLst>
                <a:gd name="adj1" fmla="val 35778"/>
                <a:gd name="adj2" fmla="val 0"/>
              </a:avLst>
            </a:prstGeom>
            <a:solidFill>
              <a:srgbClr val="7F7F7F"/>
            </a:solidFill>
            <a:ln>
              <a:solidFill>
                <a:srgbClr val="7F7F7F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52" name="Triangle 51"/>
            <p:cNvSpPr/>
            <p:nvPr/>
          </p:nvSpPr>
          <p:spPr bwMode="auto">
            <a:xfrm rot="5400000">
              <a:off x="9973611" y="5625453"/>
              <a:ext cx="504056" cy="144016"/>
            </a:xfrm>
            <a:prstGeom prst="triangle">
              <a:avLst/>
            </a:prstGeom>
            <a:solidFill>
              <a:srgbClr val="7F7F7F"/>
            </a:solidFill>
            <a:ln>
              <a:solidFill>
                <a:srgbClr val="7F7F7F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53" name="Rounded Rectangle 52"/>
          <p:cNvSpPr/>
          <p:nvPr/>
        </p:nvSpPr>
        <p:spPr bwMode="auto">
          <a:xfrm>
            <a:off x="9623661" y="3212972"/>
            <a:ext cx="2279073" cy="12241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D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aily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c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ommute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 to work</a:t>
            </a:r>
            <a:r>
              <a:rPr lang="en-US" baseline="30000" dirty="0" smtClean="0">
                <a:solidFill>
                  <a:schemeClr val="tx1"/>
                </a:solidFill>
                <a:cs typeface="Arial" pitchFamily="34" charset="0"/>
              </a:rPr>
              <a:t>4,7</a:t>
            </a: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54" name="Round Same Side Corner Rectangle 53"/>
          <p:cNvSpPr/>
          <p:nvPr/>
        </p:nvSpPr>
        <p:spPr bwMode="auto">
          <a:xfrm rot="16200000">
            <a:off x="9250663" y="3560058"/>
            <a:ext cx="1224138" cy="529970"/>
          </a:xfrm>
          <a:prstGeom prst="round2SameRect">
            <a:avLst>
              <a:gd name="adj1" fmla="val 35778"/>
              <a:gd name="adj2" fmla="val 0"/>
            </a:avLst>
          </a:prstGeom>
          <a:solidFill>
            <a:srgbClr val="F9AF22"/>
          </a:solidFill>
          <a:ln>
            <a:solidFill>
              <a:srgbClr val="F9AF22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55" name="Triangle 54"/>
          <p:cNvSpPr/>
          <p:nvPr/>
        </p:nvSpPr>
        <p:spPr bwMode="auto">
          <a:xfrm rot="5400000">
            <a:off x="9947697" y="3753245"/>
            <a:ext cx="504056" cy="144016"/>
          </a:xfrm>
          <a:prstGeom prst="triangle">
            <a:avLst/>
          </a:prstGeom>
          <a:solidFill>
            <a:srgbClr val="F9AF22"/>
          </a:solidFill>
          <a:ln>
            <a:solidFill>
              <a:srgbClr val="F9AF22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7104112" y="1629257"/>
            <a:ext cx="1918667" cy="1224139"/>
            <a:chOff x="6706790" y="3753799"/>
            <a:chExt cx="1918667" cy="1224139"/>
          </a:xfrm>
        </p:grpSpPr>
        <p:sp>
          <p:nvSpPr>
            <p:cNvPr id="56" name="Rounded Rectangle 55"/>
            <p:cNvSpPr/>
            <p:nvPr/>
          </p:nvSpPr>
          <p:spPr bwMode="auto">
            <a:xfrm>
              <a:off x="6706790" y="3753799"/>
              <a:ext cx="1918667" cy="122413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Ad hoc / 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tx1"/>
                  </a:solidFill>
                  <a:cs typeface="Arial" pitchFamily="34" charset="0"/>
                </a:rPr>
                <a:t>d</a:t>
              </a: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ynamic</a:t>
              </a:r>
              <a:r>
                <a:rPr lang="en-US" baseline="30000" dirty="0" smtClean="0">
                  <a:solidFill>
                    <a:schemeClr val="tx1"/>
                  </a:solidFill>
                  <a:cs typeface="Arial" pitchFamily="34" charset="0"/>
                </a:rPr>
                <a:t>1,4</a:t>
              </a: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57" name="Round Same Side Corner Rectangle 56"/>
            <p:cNvSpPr/>
            <p:nvPr/>
          </p:nvSpPr>
          <p:spPr bwMode="auto">
            <a:xfrm rot="16200000">
              <a:off x="6359706" y="4100884"/>
              <a:ext cx="1224138" cy="529970"/>
            </a:xfrm>
            <a:prstGeom prst="round2SameRect">
              <a:avLst>
                <a:gd name="adj1" fmla="val 35778"/>
                <a:gd name="adj2" fmla="val 0"/>
              </a:avLst>
            </a:prstGeom>
            <a:solidFill>
              <a:srgbClr val="7F7F7F"/>
            </a:solidFill>
            <a:ln>
              <a:solidFill>
                <a:srgbClr val="7F7F7F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58" name="Triangle 57"/>
            <p:cNvSpPr/>
            <p:nvPr/>
          </p:nvSpPr>
          <p:spPr bwMode="auto">
            <a:xfrm rot="5400000">
              <a:off x="7054238" y="4294072"/>
              <a:ext cx="504056" cy="144016"/>
            </a:xfrm>
            <a:prstGeom prst="triangle">
              <a:avLst/>
            </a:prstGeom>
            <a:solidFill>
              <a:srgbClr val="7F7F7F"/>
            </a:solidFill>
            <a:ln>
              <a:solidFill>
                <a:srgbClr val="7F7F7F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 bwMode="auto">
          <a:xfrm flipV="1">
            <a:off x="3510608" y="1052736"/>
            <a:ext cx="0" cy="4968204"/>
          </a:xfrm>
          <a:prstGeom prst="straightConnector1">
            <a:avLst/>
          </a:prstGeom>
          <a:ln w="79375">
            <a:solidFill>
              <a:srgbClr val="7F7F7F"/>
            </a:solidFill>
            <a:headEnd type="none" w="med" len="med"/>
            <a:tailEnd type="oval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 bwMode="auto">
          <a:xfrm>
            <a:off x="2453032" y="5301208"/>
            <a:ext cx="2228687" cy="9258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Mobility services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6993502" y="4222062"/>
            <a:ext cx="1922854" cy="1224138"/>
            <a:chOff x="6702603" y="3753799"/>
            <a:chExt cx="1922854" cy="1224138"/>
          </a:xfrm>
        </p:grpSpPr>
        <p:sp>
          <p:nvSpPr>
            <p:cNvPr id="63" name="Rounded Rectangle 62"/>
            <p:cNvSpPr/>
            <p:nvPr/>
          </p:nvSpPr>
          <p:spPr bwMode="auto">
            <a:xfrm>
              <a:off x="6706790" y="3753799"/>
              <a:ext cx="1918667" cy="122413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Pre-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arranged</a:t>
              </a:r>
            </a:p>
          </p:txBody>
        </p:sp>
        <p:sp>
          <p:nvSpPr>
            <p:cNvPr id="64" name="Round Same Side Corner Rectangle 63"/>
            <p:cNvSpPr/>
            <p:nvPr/>
          </p:nvSpPr>
          <p:spPr bwMode="auto">
            <a:xfrm rot="16200000">
              <a:off x="6355519" y="4100883"/>
              <a:ext cx="1224138" cy="529970"/>
            </a:xfrm>
            <a:prstGeom prst="round2SameRect">
              <a:avLst>
                <a:gd name="adj1" fmla="val 35778"/>
                <a:gd name="adj2" fmla="val 0"/>
              </a:avLst>
            </a:prstGeom>
            <a:solidFill>
              <a:srgbClr val="F9AF22"/>
            </a:solidFill>
            <a:ln>
              <a:solidFill>
                <a:srgbClr val="F9AF22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65" name="Triangle 64"/>
            <p:cNvSpPr/>
            <p:nvPr/>
          </p:nvSpPr>
          <p:spPr bwMode="auto">
            <a:xfrm rot="5400000">
              <a:off x="7057242" y="4293985"/>
              <a:ext cx="504056" cy="144016"/>
            </a:xfrm>
            <a:prstGeom prst="triangle">
              <a:avLst/>
            </a:prstGeom>
            <a:solidFill>
              <a:srgbClr val="F9AF22"/>
            </a:solidFill>
            <a:ln>
              <a:solidFill>
                <a:srgbClr val="F9AF22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73" name="Content Placeholder 2"/>
          <p:cNvSpPr>
            <a:spLocks noGrp="1"/>
          </p:cNvSpPr>
          <p:nvPr>
            <p:ph idx="1"/>
          </p:nvPr>
        </p:nvSpPr>
        <p:spPr>
          <a:xfrm>
            <a:off x="334435" y="981076"/>
            <a:ext cx="11523133" cy="558097"/>
          </a:xfrm>
        </p:spPr>
        <p:txBody>
          <a:bodyPr/>
          <a:lstStyle/>
          <a:p>
            <a:pPr marL="1588" lvl="1" indent="-1588">
              <a:buClrTx/>
              <a:buNone/>
            </a:pPr>
            <a:r>
              <a:rPr lang="en-US" dirty="0" smtClean="0"/>
              <a:t>Ride-sharing classification</a:t>
            </a:r>
            <a:endParaRPr lang="en-US" dirty="0">
              <a:solidFill>
                <a:srgbClr val="489ADA"/>
              </a:solidFill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9592586" y="1629257"/>
            <a:ext cx="2304987" cy="1224140"/>
            <a:chOff x="9623661" y="5085180"/>
            <a:chExt cx="2304987" cy="1224140"/>
          </a:xfrm>
        </p:grpSpPr>
        <p:sp>
          <p:nvSpPr>
            <p:cNvPr id="87" name="Rounded Rectangle 86"/>
            <p:cNvSpPr/>
            <p:nvPr/>
          </p:nvSpPr>
          <p:spPr bwMode="auto">
            <a:xfrm>
              <a:off x="9649575" y="5085180"/>
              <a:ext cx="2279073" cy="122413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Casual 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ride-sharing / 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tx1"/>
                  </a:solidFill>
                  <a:cs typeface="Arial" pitchFamily="34" charset="0"/>
                </a:rPr>
                <a:t>s</a:t>
              </a:r>
              <a:r>
                <a:rPr lang="en-US" dirty="0" smtClean="0">
                  <a:solidFill>
                    <a:schemeClr val="tx1"/>
                  </a:solidFill>
                  <a:cs typeface="Arial" pitchFamily="34" charset="0"/>
                </a:rPr>
                <a:t>lugging</a:t>
              </a:r>
              <a:r>
                <a:rPr lang="en-US" baseline="30000" dirty="0" smtClean="0">
                  <a:solidFill>
                    <a:schemeClr val="tx1"/>
                  </a:solidFill>
                  <a:cs typeface="Arial" pitchFamily="34" charset="0"/>
                </a:rPr>
                <a:t>4,5,6</a:t>
              </a: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88" name="Round Same Side Corner Rectangle 87"/>
            <p:cNvSpPr/>
            <p:nvPr/>
          </p:nvSpPr>
          <p:spPr bwMode="auto">
            <a:xfrm rot="16200000">
              <a:off x="9276577" y="5432266"/>
              <a:ext cx="1224138" cy="529970"/>
            </a:xfrm>
            <a:prstGeom prst="round2SameRect">
              <a:avLst>
                <a:gd name="adj1" fmla="val 35778"/>
                <a:gd name="adj2" fmla="val 0"/>
              </a:avLst>
            </a:prstGeom>
            <a:solidFill>
              <a:srgbClr val="7F7F7F"/>
            </a:solidFill>
            <a:ln>
              <a:solidFill>
                <a:srgbClr val="7F7F7F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89" name="Triangle 88"/>
            <p:cNvSpPr/>
            <p:nvPr/>
          </p:nvSpPr>
          <p:spPr bwMode="auto">
            <a:xfrm rot="5400000">
              <a:off x="9973611" y="5625453"/>
              <a:ext cx="504056" cy="144016"/>
            </a:xfrm>
            <a:prstGeom prst="triangle">
              <a:avLst/>
            </a:prstGeom>
            <a:solidFill>
              <a:srgbClr val="7F7F7F"/>
            </a:solidFill>
            <a:ln>
              <a:solidFill>
                <a:srgbClr val="7F7F7F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97" name="Freeform 96"/>
          <p:cNvSpPr/>
          <p:nvPr/>
        </p:nvSpPr>
        <p:spPr bwMode="auto">
          <a:xfrm flipH="1">
            <a:off x="3522634" y="1737569"/>
            <a:ext cx="1198718" cy="971351"/>
          </a:xfrm>
          <a:custGeom>
            <a:avLst/>
            <a:gdLst>
              <a:gd name="connsiteX0" fmla="*/ 2220685 w 2226142"/>
              <a:gd name="connsiteY0" fmla="*/ 971351 h 971351"/>
              <a:gd name="connsiteX1" fmla="*/ 2220685 w 2226142"/>
              <a:gd name="connsiteY1" fmla="*/ 601237 h 971351"/>
              <a:gd name="connsiteX2" fmla="*/ 2166257 w 2226142"/>
              <a:gd name="connsiteY2" fmla="*/ 231123 h 971351"/>
              <a:gd name="connsiteX3" fmla="*/ 1643743 w 2226142"/>
              <a:gd name="connsiteY3" fmla="*/ 46066 h 971351"/>
              <a:gd name="connsiteX4" fmla="*/ 0 w 2226142"/>
              <a:gd name="connsiteY4" fmla="*/ 13408 h 97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6142" h="971351">
                <a:moveTo>
                  <a:pt x="2220685" y="971351"/>
                </a:moveTo>
                <a:cubicBezTo>
                  <a:pt x="2225220" y="847979"/>
                  <a:pt x="2229756" y="724608"/>
                  <a:pt x="2220685" y="601237"/>
                </a:cubicBezTo>
                <a:cubicBezTo>
                  <a:pt x="2211614" y="477866"/>
                  <a:pt x="2262414" y="323651"/>
                  <a:pt x="2166257" y="231123"/>
                </a:cubicBezTo>
                <a:cubicBezTo>
                  <a:pt x="2070100" y="138594"/>
                  <a:pt x="2004786" y="82352"/>
                  <a:pt x="1643743" y="46066"/>
                </a:cubicBezTo>
                <a:cubicBezTo>
                  <a:pt x="1282700" y="9780"/>
                  <a:pt x="21771" y="-17435"/>
                  <a:pt x="0" y="13408"/>
                </a:cubicBezTo>
              </a:path>
            </a:pathLst>
          </a:custGeom>
          <a:noFill/>
          <a:ln w="47625">
            <a:solidFill>
              <a:srgbClr val="7F7F7F"/>
            </a:solidFill>
            <a:headEnd type="none" w="med" len="med"/>
            <a:tailEnd type="oval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0" y="6305345"/>
            <a:ext cx="1219200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Arial" pitchFamily="34" charset="0"/>
              </a:rPr>
              <a:t>1:</a:t>
            </a:r>
            <a:r>
              <a:rPr lang="nb-NO" sz="1200" dirty="0"/>
              <a:t> Chan and </a:t>
            </a:r>
            <a:r>
              <a:rPr lang="nb-NO" sz="1200" dirty="0" err="1"/>
              <a:t>Shaheen</a:t>
            </a:r>
            <a:r>
              <a:rPr lang="nb-NO" sz="1200" dirty="0"/>
              <a:t> (2012) </a:t>
            </a:r>
            <a:r>
              <a:rPr lang="nb-NO" sz="1200" dirty="0" smtClean="0"/>
              <a:t>2: Casey </a:t>
            </a:r>
            <a:r>
              <a:rPr lang="nb-NO" sz="1200" dirty="0"/>
              <a:t>et </a:t>
            </a:r>
            <a:r>
              <a:rPr lang="nb-NO" sz="1200" dirty="0" smtClean="0"/>
              <a:t>al. (1998) 3: </a:t>
            </a:r>
            <a:r>
              <a:rPr lang="nb-NO" sz="1200" dirty="0" err="1" smtClean="0"/>
              <a:t>Ghoseiri</a:t>
            </a:r>
            <a:r>
              <a:rPr lang="nb-NO" sz="1200" dirty="0" smtClean="0"/>
              <a:t> et al. (2011) 4: </a:t>
            </a:r>
            <a:r>
              <a:rPr lang="nb-NO" sz="1200" dirty="0" err="1" smtClean="0"/>
              <a:t>Agatz</a:t>
            </a:r>
            <a:r>
              <a:rPr lang="nb-NO" sz="1200" dirty="0" smtClean="0"/>
              <a:t> et al. (2012)  5: Kelly (2007)  6: </a:t>
            </a:r>
            <a:r>
              <a:rPr lang="fr-FR" sz="1200" dirty="0" smtClean="0"/>
              <a:t>Amey </a:t>
            </a:r>
            <a:r>
              <a:rPr lang="fr-FR" sz="1200" dirty="0"/>
              <a:t>et </a:t>
            </a:r>
            <a:r>
              <a:rPr lang="fr-FR" sz="1200" dirty="0" smtClean="0"/>
              <a:t>al. (2011) 7: </a:t>
            </a:r>
            <a:r>
              <a:rPr lang="fr-FR" sz="1200" dirty="0" err="1"/>
              <a:t>Siddiqi</a:t>
            </a:r>
            <a:r>
              <a:rPr lang="fr-FR" sz="1200" dirty="0"/>
              <a:t> and </a:t>
            </a:r>
            <a:r>
              <a:rPr lang="fr-FR" sz="1200" dirty="0" err="1" smtClean="0"/>
              <a:t>Buliung</a:t>
            </a:r>
            <a:r>
              <a:rPr lang="fr-FR" sz="1200" dirty="0" smtClean="0"/>
              <a:t> (2013)</a:t>
            </a:r>
            <a:endParaRPr lang="nb-NO" sz="1200" dirty="0" smtClean="0"/>
          </a:p>
          <a:p>
            <a:r>
              <a:rPr lang="en-US" sz="1200" dirty="0" smtClean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611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97" y="1182151"/>
            <a:ext cx="7041095" cy="54408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Software Implementation and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lvl="1" indent="-1588">
              <a:buClrTx/>
              <a:buNone/>
            </a:pPr>
            <a:r>
              <a:rPr lang="en-US" dirty="0"/>
              <a:t>Use-case </a:t>
            </a:r>
            <a:r>
              <a:rPr lang="en-US" dirty="0" smtClean="0"/>
              <a:t>overview</a:t>
            </a:r>
            <a:r>
              <a:rPr lang="en-US" baseline="30000" dirty="0" smtClean="0"/>
              <a:t>1,4,30,31,32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98" y="1182151"/>
            <a:ext cx="7041095" cy="54408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305345"/>
            <a:ext cx="12192001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rial" pitchFamily="34" charset="0"/>
              </a:rPr>
              <a:t>1:</a:t>
            </a:r>
            <a:r>
              <a:rPr lang="nb-NO" sz="1200" dirty="0"/>
              <a:t> Chan and </a:t>
            </a:r>
            <a:r>
              <a:rPr lang="nb-NO" sz="1200" dirty="0" err="1"/>
              <a:t>Shaheen</a:t>
            </a:r>
            <a:r>
              <a:rPr lang="nb-NO" sz="1200" dirty="0"/>
              <a:t> (2012)</a:t>
            </a:r>
            <a:r>
              <a:rPr lang="en-US" sz="1200" dirty="0"/>
              <a:t> </a:t>
            </a:r>
            <a:r>
              <a:rPr lang="nb-NO" sz="1200" dirty="0" smtClean="0"/>
              <a:t> 4: </a:t>
            </a:r>
            <a:r>
              <a:rPr lang="nb-NO" sz="1200" dirty="0" err="1"/>
              <a:t>Agatz</a:t>
            </a:r>
            <a:r>
              <a:rPr lang="nb-NO" sz="1200" dirty="0"/>
              <a:t> et al., </a:t>
            </a:r>
            <a:r>
              <a:rPr lang="nb-NO" sz="1200" dirty="0" smtClean="0"/>
              <a:t>(2012) </a:t>
            </a:r>
            <a:r>
              <a:rPr lang="de-DE" sz="1200" dirty="0" smtClean="0"/>
              <a:t>30: </a:t>
            </a:r>
            <a:r>
              <a:rPr lang="en-US" sz="1200" dirty="0" err="1"/>
              <a:t>Choudary</a:t>
            </a:r>
            <a:r>
              <a:rPr lang="en-US" sz="1200" dirty="0"/>
              <a:t> et al. (2017</a:t>
            </a:r>
            <a:r>
              <a:rPr lang="en-US" sz="1200" dirty="0" smtClean="0"/>
              <a:t>) 31: </a:t>
            </a:r>
            <a:r>
              <a:rPr lang="nb-NO" sz="1200" dirty="0"/>
              <a:t>Cooper et al. (</a:t>
            </a:r>
            <a:r>
              <a:rPr lang="nb-NO" sz="1200" dirty="0" smtClean="0"/>
              <a:t>2004)  32: </a:t>
            </a:r>
            <a:r>
              <a:rPr lang="en-US" sz="1200" dirty="0"/>
              <a:t>Fowler (2004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3628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Software Implementation and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lvl="1" indent="-1588">
              <a:buClrTx/>
              <a:buNone/>
            </a:pPr>
            <a:r>
              <a:rPr lang="en-US" dirty="0" smtClean="0"/>
              <a:t>System design</a:t>
            </a:r>
            <a:r>
              <a:rPr lang="en-US" baseline="30000" dirty="0" smtClean="0"/>
              <a:t>32,33,34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836712"/>
            <a:ext cx="7416824" cy="55626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305345"/>
            <a:ext cx="1219200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nb-NO" sz="1200" dirty="0" smtClean="0"/>
              <a:t>32: </a:t>
            </a:r>
            <a:r>
              <a:rPr lang="en-US" sz="1200" dirty="0"/>
              <a:t>Fowler (2004</a:t>
            </a:r>
            <a:r>
              <a:rPr lang="en-US" sz="1200" dirty="0" smtClean="0"/>
              <a:t>) 33: </a:t>
            </a:r>
            <a:r>
              <a:rPr lang="en-US" sz="1200" dirty="0"/>
              <a:t>Dickey (2014) </a:t>
            </a:r>
            <a:r>
              <a:rPr lang="en-US" sz="1200" dirty="0" smtClean="0"/>
              <a:t>34: </a:t>
            </a:r>
            <a:r>
              <a:rPr lang="en-US" sz="1200" dirty="0" err="1" smtClean="0"/>
              <a:t>Dayley</a:t>
            </a:r>
            <a:r>
              <a:rPr lang="en-US" sz="1200" dirty="0" smtClean="0"/>
              <a:t> </a:t>
            </a:r>
            <a:r>
              <a:rPr lang="en-US" sz="1200" dirty="0"/>
              <a:t>(2014</a:t>
            </a:r>
            <a:r>
              <a:rPr lang="en-US" sz="1200" dirty="0" smtClean="0"/>
              <a:t>)  </a:t>
            </a:r>
            <a:endParaRPr lang="en-US" sz="1200" dirty="0"/>
          </a:p>
          <a:p>
            <a:pPr algn="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5057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709090"/>
            <a:ext cx="6947775" cy="5798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Software Implementation and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lvl="1" indent="-1588">
              <a:buClrTx/>
              <a:buNone/>
            </a:pPr>
            <a:r>
              <a:rPr lang="en-US" dirty="0" smtClean="0"/>
              <a:t>Entity modeling</a:t>
            </a:r>
            <a:r>
              <a:rPr lang="en-US" baseline="30000" dirty="0" smtClean="0"/>
              <a:t>32,33,34,35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05345"/>
            <a:ext cx="1219200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nb-NO" sz="1200" dirty="0" smtClean="0"/>
              <a:t>32: </a:t>
            </a:r>
            <a:r>
              <a:rPr lang="en-US" sz="1200" dirty="0"/>
              <a:t>Fowler (2004</a:t>
            </a:r>
            <a:r>
              <a:rPr lang="en-US" sz="1200" dirty="0" smtClean="0"/>
              <a:t>) 33: </a:t>
            </a:r>
            <a:r>
              <a:rPr lang="en-US" sz="1200" dirty="0"/>
              <a:t>Dickey (2014) </a:t>
            </a:r>
            <a:r>
              <a:rPr lang="en-US" sz="1200" dirty="0" smtClean="0"/>
              <a:t>34: </a:t>
            </a:r>
            <a:r>
              <a:rPr lang="en-US" sz="1200" dirty="0" err="1" smtClean="0"/>
              <a:t>Dayley</a:t>
            </a:r>
            <a:r>
              <a:rPr lang="en-US" sz="1200" dirty="0" smtClean="0"/>
              <a:t> </a:t>
            </a:r>
            <a:r>
              <a:rPr lang="en-US" sz="1200" dirty="0"/>
              <a:t>(2014</a:t>
            </a:r>
            <a:r>
              <a:rPr lang="en-US" sz="1200" dirty="0" smtClean="0"/>
              <a:t>)  35: </a:t>
            </a:r>
            <a:r>
              <a:rPr lang="en-US" sz="1200" dirty="0"/>
              <a:t>Yourdon and Constantine (1979) </a:t>
            </a:r>
          </a:p>
          <a:p>
            <a:pPr algn="r"/>
            <a:r>
              <a:rPr lang="en-US" sz="1200" dirty="0" smtClean="0"/>
              <a:t> </a:t>
            </a:r>
            <a:endParaRPr lang="en-US" sz="1200" dirty="0"/>
          </a:p>
          <a:p>
            <a:pPr algn="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75187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Software Implementation and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Live Demo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  <a:p>
            <a:pPr marL="0" indent="0"/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Registration / login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Offer / request creation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Matching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Massaging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Rating</a:t>
            </a:r>
            <a:endParaRPr lang="en-US" dirty="0"/>
          </a:p>
          <a:p>
            <a:pPr marL="0" indent="0" algn="ctr"/>
            <a:r>
              <a:rPr lang="en-US" sz="3200" dirty="0" smtClean="0">
                <a:solidFill>
                  <a:srgbClr val="0065BD"/>
                </a:solidFill>
              </a:rPr>
              <a:t>https://</a:t>
            </a:r>
            <a:r>
              <a:rPr lang="en-US" sz="3200" dirty="0" err="1" smtClean="0">
                <a:solidFill>
                  <a:srgbClr val="0065BD"/>
                </a:solidFill>
              </a:rPr>
              <a:t>ridebee.me</a:t>
            </a:r>
            <a:r>
              <a:rPr lang="en-US" sz="3200" dirty="0" smtClean="0">
                <a:solidFill>
                  <a:srgbClr val="0065BD"/>
                </a:solidFill>
              </a:rPr>
              <a:t>/</a:t>
            </a:r>
            <a:endParaRPr lang="en-US" sz="3200" dirty="0">
              <a:solidFill>
                <a:srgbClr val="0065BD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5389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88" lvl="1" indent="-1588">
              <a:buClrTx/>
              <a:buNone/>
            </a:pPr>
            <a:r>
              <a:rPr lang="en-US" dirty="0" smtClean="0"/>
              <a:t>Evaluation: application of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centralized matching </a:t>
            </a:r>
            <a:r>
              <a:rPr lang="en-US" dirty="0" smtClean="0"/>
              <a:t>to test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search parameter sensitivity</a:t>
            </a:r>
            <a:r>
              <a:rPr lang="en-US" baseline="30000" dirty="0" smtClean="0"/>
              <a:t>15,21,23,25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			Matching results					      	time flexibility	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						        	detour ratio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ym typeface="Wingdings"/>
              </a:rPr>
              <a:t>Save 380km one-way with 136 students</a:t>
            </a:r>
            <a:r>
              <a:rPr lang="en-US" dirty="0" smtClean="0"/>
              <a:t>								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85" y="4293096"/>
            <a:ext cx="2998346" cy="1881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4293097"/>
            <a:ext cx="2955323" cy="1854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</a:t>
            </a:r>
            <a:r>
              <a:rPr lang="en-US" dirty="0" smtClean="0"/>
              <a:t>Software Implementation and Evaluation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988840"/>
            <a:ext cx="4654175" cy="36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85" y="1988840"/>
            <a:ext cx="2998577" cy="1872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1988840"/>
            <a:ext cx="2944199" cy="18722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51779" y="1935812"/>
            <a:ext cx="136815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mtClean="0">
                <a:latin typeface="Arial" pitchFamily="34" charset="0"/>
              </a:rPr>
              <a:t>1 min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81393" y="1935812"/>
            <a:ext cx="136815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</a:rPr>
              <a:t>120 min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51779" y="4293097"/>
            <a:ext cx="136815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</a:rPr>
              <a:t>1%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90450" y="4293097"/>
            <a:ext cx="136815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</a:rPr>
              <a:t>30%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305345"/>
            <a:ext cx="12192001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1200" dirty="0"/>
              <a:t>15: </a:t>
            </a:r>
            <a:r>
              <a:rPr lang="is-IS" sz="1200" dirty="0"/>
              <a:t>Beroldo (1991) </a:t>
            </a:r>
            <a:r>
              <a:rPr lang="is-IS" sz="1200" dirty="0" smtClean="0"/>
              <a:t> </a:t>
            </a:r>
            <a:r>
              <a:rPr lang="it-IT" sz="1200" dirty="0" smtClean="0"/>
              <a:t>21</a:t>
            </a:r>
            <a:r>
              <a:rPr lang="it-IT" sz="1200" dirty="0"/>
              <a:t>: Baldacci et al. (</a:t>
            </a:r>
            <a:r>
              <a:rPr lang="it-IT" sz="1200" dirty="0" smtClean="0"/>
              <a:t>2004) </a:t>
            </a:r>
            <a:r>
              <a:rPr lang="is-IS" sz="1200" dirty="0" smtClean="0"/>
              <a:t>23: </a:t>
            </a:r>
            <a:r>
              <a:rPr lang="en-US" sz="1200" dirty="0" err="1"/>
              <a:t>Dantzig</a:t>
            </a:r>
            <a:r>
              <a:rPr lang="en-US" sz="1200" dirty="0"/>
              <a:t> and </a:t>
            </a:r>
            <a:r>
              <a:rPr lang="en-US" sz="1200" dirty="0" err="1"/>
              <a:t>Ramser</a:t>
            </a:r>
            <a:r>
              <a:rPr lang="en-US" sz="1200" dirty="0"/>
              <a:t> (1959) </a:t>
            </a:r>
            <a:r>
              <a:rPr lang="en-US" sz="1200" dirty="0" smtClean="0">
                <a:latin typeface="Arial" pitchFamily="34" charset="0"/>
              </a:rPr>
              <a:t> 25: </a:t>
            </a:r>
            <a:r>
              <a:rPr lang="en-US" sz="1200" dirty="0" err="1" smtClean="0"/>
              <a:t>Toth</a:t>
            </a:r>
            <a:r>
              <a:rPr lang="en-US" sz="1200" dirty="0" smtClean="0"/>
              <a:t> </a:t>
            </a:r>
            <a:r>
              <a:rPr lang="en-US" sz="1200" dirty="0"/>
              <a:t>and </a:t>
            </a:r>
            <a:r>
              <a:rPr lang="en-US" sz="1200" dirty="0" smtClean="0"/>
              <a:t>Vigo (2002)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38299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Introduction / Motivation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Research Questions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Methods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State-of-the-art Analysis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Empirical Research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Modeling as Optimization Problem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Price Formation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Software Implementation and Evaluation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Questions / Feedback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3645024"/>
            <a:ext cx="12192000" cy="360040"/>
          </a:xfrm>
          <a:prstGeom prst="rect">
            <a:avLst/>
          </a:prstGeom>
          <a:solidFill>
            <a:schemeClr val="tx2">
              <a:lumMod val="25000"/>
              <a:lumOff val="75000"/>
              <a:alpha val="62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309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Questions?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Suggestions?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Start ride-sharing to </a:t>
            </a:r>
            <a:r>
              <a:rPr lang="en-US" dirty="0" err="1" smtClean="0"/>
              <a:t>Garching</a:t>
            </a:r>
            <a:r>
              <a:rPr lang="en-US" dirty="0" smtClean="0"/>
              <a:t> at: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0" indent="0" algn="ctr"/>
            <a:r>
              <a:rPr lang="en-US" sz="3200" dirty="0" smtClean="0">
                <a:solidFill>
                  <a:srgbClr val="0065BD"/>
                </a:solidFill>
              </a:rPr>
              <a:t>https://</a:t>
            </a:r>
            <a:r>
              <a:rPr lang="en-US" sz="3200" dirty="0" err="1" smtClean="0">
                <a:solidFill>
                  <a:srgbClr val="0065BD"/>
                </a:solidFill>
              </a:rPr>
              <a:t>ridebee.me</a:t>
            </a:r>
            <a:r>
              <a:rPr lang="en-US" sz="3200" dirty="0" smtClean="0">
                <a:solidFill>
                  <a:srgbClr val="0065BD"/>
                </a:solidFill>
              </a:rPr>
              <a:t>/</a:t>
            </a:r>
            <a:endParaRPr lang="en-US" sz="3200" dirty="0">
              <a:solidFill>
                <a:srgbClr val="0065BD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1918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5" y="981076"/>
            <a:ext cx="5329517" cy="540067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" pitchFamily="34" charset="0"/>
              </a:rPr>
              <a:t>1</a:t>
            </a:r>
            <a:r>
              <a:rPr lang="en-US" dirty="0">
                <a:latin typeface="Arial" pitchFamily="34" charset="0"/>
              </a:rPr>
              <a:t>:</a:t>
            </a:r>
            <a:r>
              <a:rPr lang="nb-NO" dirty="0"/>
              <a:t> Chan and </a:t>
            </a:r>
            <a:r>
              <a:rPr lang="nb-NO" dirty="0" err="1"/>
              <a:t>Shaheen</a:t>
            </a:r>
            <a:r>
              <a:rPr lang="nb-NO" dirty="0"/>
              <a:t> (2012) </a:t>
            </a:r>
            <a:endParaRPr lang="nb-NO" dirty="0" smtClean="0"/>
          </a:p>
          <a:p>
            <a:r>
              <a:rPr lang="nb-NO" dirty="0" smtClean="0"/>
              <a:t>2</a:t>
            </a:r>
            <a:r>
              <a:rPr lang="nb-NO" dirty="0"/>
              <a:t>: Casey et </a:t>
            </a:r>
            <a:r>
              <a:rPr lang="nb-NO" dirty="0" smtClean="0"/>
              <a:t>al. (1998)</a:t>
            </a:r>
          </a:p>
          <a:p>
            <a:r>
              <a:rPr lang="nb-NO" dirty="0" smtClean="0"/>
              <a:t>3</a:t>
            </a:r>
            <a:r>
              <a:rPr lang="nb-NO" dirty="0"/>
              <a:t>: </a:t>
            </a:r>
            <a:r>
              <a:rPr lang="nb-NO" dirty="0" err="1"/>
              <a:t>Ghoseiri</a:t>
            </a:r>
            <a:r>
              <a:rPr lang="nb-NO" dirty="0"/>
              <a:t> et </a:t>
            </a:r>
            <a:r>
              <a:rPr lang="nb-NO" dirty="0" smtClean="0"/>
              <a:t>al. (2011)</a:t>
            </a:r>
          </a:p>
          <a:p>
            <a:r>
              <a:rPr lang="nb-NO" dirty="0" smtClean="0"/>
              <a:t>4</a:t>
            </a:r>
            <a:r>
              <a:rPr lang="nb-NO" dirty="0"/>
              <a:t>: </a:t>
            </a:r>
            <a:r>
              <a:rPr lang="nb-NO" dirty="0" err="1"/>
              <a:t>Agatz</a:t>
            </a:r>
            <a:r>
              <a:rPr lang="nb-NO" dirty="0"/>
              <a:t> et </a:t>
            </a:r>
            <a:r>
              <a:rPr lang="nb-NO" dirty="0" smtClean="0"/>
              <a:t>al. (2012)</a:t>
            </a:r>
          </a:p>
          <a:p>
            <a:r>
              <a:rPr lang="nb-NO" dirty="0" smtClean="0"/>
              <a:t>5</a:t>
            </a:r>
            <a:r>
              <a:rPr lang="nb-NO" dirty="0"/>
              <a:t>: </a:t>
            </a:r>
            <a:r>
              <a:rPr lang="nb-NO" dirty="0" smtClean="0"/>
              <a:t>Kelly (2007)</a:t>
            </a:r>
          </a:p>
          <a:p>
            <a:r>
              <a:rPr lang="nb-NO" dirty="0" smtClean="0"/>
              <a:t>6</a:t>
            </a:r>
            <a:r>
              <a:rPr lang="nb-NO" dirty="0"/>
              <a:t>: </a:t>
            </a:r>
            <a:r>
              <a:rPr lang="fr-FR" dirty="0"/>
              <a:t>Amey et al</a:t>
            </a:r>
            <a:r>
              <a:rPr lang="fr-FR" dirty="0" smtClean="0"/>
              <a:t>.( 201)</a:t>
            </a:r>
          </a:p>
          <a:p>
            <a:r>
              <a:rPr lang="fr-FR" dirty="0" smtClean="0"/>
              <a:t>7</a:t>
            </a:r>
            <a:r>
              <a:rPr lang="fr-FR" dirty="0"/>
              <a:t>: </a:t>
            </a:r>
            <a:r>
              <a:rPr lang="fr-FR" dirty="0" err="1"/>
              <a:t>Siddiqi</a:t>
            </a:r>
            <a:r>
              <a:rPr lang="fr-FR" dirty="0"/>
              <a:t> and </a:t>
            </a:r>
            <a:r>
              <a:rPr lang="fr-FR" dirty="0" err="1" smtClean="0"/>
              <a:t>Buliung</a:t>
            </a:r>
            <a:r>
              <a:rPr lang="fr-FR" dirty="0" smtClean="0"/>
              <a:t> (2013)</a:t>
            </a:r>
          </a:p>
          <a:p>
            <a:r>
              <a:rPr lang="fr-FR" dirty="0"/>
              <a:t>8:</a:t>
            </a:r>
            <a:r>
              <a:rPr lang="it-IT" dirty="0"/>
              <a:t> Calvo et al. (2004) </a:t>
            </a:r>
            <a:endParaRPr lang="it-IT" dirty="0" smtClean="0"/>
          </a:p>
          <a:p>
            <a:r>
              <a:rPr lang="it-IT" dirty="0" smtClean="0"/>
              <a:t>9</a:t>
            </a:r>
            <a:r>
              <a:rPr lang="it-IT" dirty="0"/>
              <a:t>: Baldacci et al. (2004) </a:t>
            </a:r>
            <a:endParaRPr lang="it-IT" dirty="0" smtClean="0"/>
          </a:p>
          <a:p>
            <a:r>
              <a:rPr lang="it-IT" dirty="0" smtClean="0"/>
              <a:t>10</a:t>
            </a:r>
            <a:r>
              <a:rPr lang="it-IT" dirty="0"/>
              <a:t>: </a:t>
            </a:r>
            <a:r>
              <a:rPr lang="it-IT" dirty="0" err="1" smtClean="0"/>
              <a:t>Umweltbundesamt</a:t>
            </a:r>
            <a:r>
              <a:rPr lang="it-IT" dirty="0" smtClean="0"/>
              <a:t> (2016)</a:t>
            </a:r>
          </a:p>
          <a:p>
            <a:r>
              <a:rPr lang="it-IT" dirty="0" smtClean="0"/>
              <a:t>11:Köhler-Rama </a:t>
            </a:r>
            <a:r>
              <a:rPr lang="it-IT" dirty="0"/>
              <a:t>et </a:t>
            </a:r>
            <a:r>
              <a:rPr lang="it-IT" dirty="0" smtClean="0"/>
              <a:t>al. (2018)</a:t>
            </a:r>
          </a:p>
          <a:p>
            <a:r>
              <a:rPr lang="fr-FR" dirty="0"/>
              <a:t>12: </a:t>
            </a:r>
            <a:r>
              <a:rPr lang="fr-FR" dirty="0" err="1"/>
              <a:t>Burris</a:t>
            </a:r>
            <a:r>
              <a:rPr lang="fr-FR" dirty="0"/>
              <a:t> </a:t>
            </a:r>
            <a:r>
              <a:rPr lang="fr-FR" dirty="0" smtClean="0"/>
              <a:t>and </a:t>
            </a:r>
            <a:r>
              <a:rPr lang="fr-FR" dirty="0"/>
              <a:t>Stockton (2004) </a:t>
            </a:r>
            <a:endParaRPr lang="fr-FR" dirty="0" smtClean="0"/>
          </a:p>
          <a:p>
            <a:r>
              <a:rPr lang="fr-FR" dirty="0" smtClean="0"/>
              <a:t>13</a:t>
            </a:r>
            <a:r>
              <a:rPr lang="fr-FR" dirty="0"/>
              <a:t>: </a:t>
            </a:r>
            <a:r>
              <a:rPr lang="fr-FR" dirty="0" err="1"/>
              <a:t>Albinsson</a:t>
            </a:r>
            <a:r>
              <a:rPr lang="fr-FR" dirty="0"/>
              <a:t> </a:t>
            </a:r>
            <a:r>
              <a:rPr lang="fr-FR" dirty="0" smtClean="0"/>
              <a:t>and </a:t>
            </a:r>
            <a:r>
              <a:rPr lang="fr-FR" dirty="0" err="1"/>
              <a:t>Perera</a:t>
            </a:r>
            <a:r>
              <a:rPr lang="fr-FR" dirty="0"/>
              <a:t> (2018)  </a:t>
            </a:r>
            <a:endParaRPr lang="fr-FR" dirty="0" smtClean="0"/>
          </a:p>
          <a:p>
            <a:r>
              <a:rPr lang="fr-FR" dirty="0" smtClean="0"/>
              <a:t>14</a:t>
            </a:r>
            <a:r>
              <a:rPr lang="fr-FR" dirty="0"/>
              <a:t>: Reno et al. (1989) </a:t>
            </a:r>
            <a:endParaRPr lang="fr-FR" dirty="0" smtClean="0"/>
          </a:p>
          <a:p>
            <a:r>
              <a:rPr lang="fr-FR" dirty="0" smtClean="0"/>
              <a:t>15</a:t>
            </a:r>
            <a:r>
              <a:rPr lang="fr-FR" dirty="0"/>
              <a:t>: </a:t>
            </a:r>
            <a:r>
              <a:rPr lang="is-IS" dirty="0"/>
              <a:t>Beroldo (1991</a:t>
            </a:r>
            <a:r>
              <a:rPr lang="is-IS" dirty="0" smtClean="0"/>
              <a:t>)</a:t>
            </a:r>
          </a:p>
          <a:p>
            <a:r>
              <a:rPr lang="is-IS" dirty="0"/>
              <a:t>16: </a:t>
            </a:r>
            <a:r>
              <a:rPr lang="tr-TR" dirty="0" err="1"/>
              <a:t>Furuhata</a:t>
            </a:r>
            <a:r>
              <a:rPr lang="tr-TR" dirty="0"/>
              <a:t> et al. (2013) </a:t>
            </a:r>
          </a:p>
          <a:p>
            <a:r>
              <a:rPr lang="tr-TR" dirty="0"/>
              <a:t>17: </a:t>
            </a:r>
            <a:r>
              <a:rPr lang="it-IT" dirty="0" err="1"/>
              <a:t>Bruglieri</a:t>
            </a:r>
            <a:r>
              <a:rPr lang="it-IT" dirty="0"/>
              <a:t> et al. (2011)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312024" y="991605"/>
            <a:ext cx="5697944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1588" indent="-1588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358775" indent="-260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baseline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 marL="625475" indent="-176213" algn="l" defTabSz="8032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baseline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3pPr>
            <a:lvl4pPr marL="9826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4pPr>
            <a:lvl5pPr marL="12573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it-IT" kern="0" dirty="0" smtClean="0"/>
              <a:t>18: Handke and </a:t>
            </a:r>
            <a:r>
              <a:rPr lang="it-IT" kern="0" dirty="0" err="1" smtClean="0"/>
              <a:t>Jonuschat</a:t>
            </a:r>
            <a:r>
              <a:rPr lang="it-IT" kern="0" dirty="0" smtClean="0"/>
              <a:t> (2012) </a:t>
            </a:r>
          </a:p>
          <a:p>
            <a:r>
              <a:rPr lang="it-IT" kern="0" dirty="0" smtClean="0"/>
              <a:t>19: </a:t>
            </a:r>
            <a:r>
              <a:rPr lang="de-DE" kern="0" dirty="0" err="1" smtClean="0"/>
              <a:t>Diesendorf</a:t>
            </a:r>
            <a:r>
              <a:rPr lang="de-DE" kern="0" dirty="0" smtClean="0"/>
              <a:t> (2002 ) </a:t>
            </a:r>
          </a:p>
          <a:p>
            <a:r>
              <a:rPr lang="it-IT" kern="0" dirty="0" smtClean="0"/>
              <a:t>20: </a:t>
            </a:r>
            <a:r>
              <a:rPr lang="it-IT" kern="0" dirty="0" err="1" smtClean="0"/>
              <a:t>Stiglic</a:t>
            </a:r>
            <a:r>
              <a:rPr lang="it-IT" kern="0" dirty="0" smtClean="0"/>
              <a:t> et al. (2015) </a:t>
            </a:r>
          </a:p>
          <a:p>
            <a:r>
              <a:rPr lang="it-IT" kern="0" dirty="0" smtClean="0"/>
              <a:t>21: Baldacci et al. (2004) </a:t>
            </a:r>
          </a:p>
          <a:p>
            <a:r>
              <a:rPr lang="it-IT" kern="0" dirty="0" smtClean="0"/>
              <a:t>22: </a:t>
            </a:r>
            <a:r>
              <a:rPr lang="is-IS" kern="0" dirty="0" smtClean="0"/>
              <a:t>Calvo et al. (2004) </a:t>
            </a:r>
          </a:p>
          <a:p>
            <a:r>
              <a:rPr lang="is-IS" kern="0" dirty="0" smtClean="0"/>
              <a:t>23: </a:t>
            </a:r>
            <a:r>
              <a:rPr lang="en-US" kern="0" dirty="0" err="1" smtClean="0"/>
              <a:t>Dantzig</a:t>
            </a:r>
            <a:r>
              <a:rPr lang="en-US" kern="0" dirty="0" smtClean="0"/>
              <a:t> and </a:t>
            </a:r>
            <a:r>
              <a:rPr lang="en-US" kern="0" dirty="0" err="1" smtClean="0"/>
              <a:t>Ramser</a:t>
            </a:r>
            <a:r>
              <a:rPr lang="en-US" kern="0" dirty="0" smtClean="0"/>
              <a:t> (1959) </a:t>
            </a:r>
          </a:p>
          <a:p>
            <a:r>
              <a:rPr lang="en-US" kern="0" dirty="0" smtClean="0"/>
              <a:t>24: Edmonds and Johnson (2003) </a:t>
            </a:r>
          </a:p>
          <a:p>
            <a:r>
              <a:rPr lang="en-US" kern="0" dirty="0" smtClean="0"/>
              <a:t>25: </a:t>
            </a:r>
            <a:r>
              <a:rPr lang="en-US" kern="0" dirty="0" err="1" smtClean="0"/>
              <a:t>Toth</a:t>
            </a:r>
            <a:r>
              <a:rPr lang="en-US" kern="0" dirty="0" smtClean="0"/>
              <a:t> and Vigo (2002) </a:t>
            </a:r>
          </a:p>
          <a:p>
            <a:r>
              <a:rPr lang="de-DE" kern="0" dirty="0" smtClean="0"/>
              <a:t>26: </a:t>
            </a:r>
            <a:r>
              <a:rPr lang="de-DE" kern="0" dirty="0" err="1" smtClean="0"/>
              <a:t>Agatz</a:t>
            </a:r>
            <a:r>
              <a:rPr lang="de-DE" kern="0" dirty="0" smtClean="0"/>
              <a:t> et al. (2011) </a:t>
            </a:r>
            <a:r>
              <a:rPr lang="en-US" kern="0" dirty="0" smtClean="0"/>
              <a:t>  </a:t>
            </a:r>
          </a:p>
          <a:p>
            <a:r>
              <a:rPr lang="de-DE" kern="0" dirty="0" smtClean="0"/>
              <a:t>27: </a:t>
            </a:r>
            <a:r>
              <a:rPr lang="is-IS" kern="0" dirty="0" smtClean="0"/>
              <a:t>Shapley (1953)  </a:t>
            </a:r>
          </a:p>
          <a:p>
            <a:r>
              <a:rPr lang="is-IS" kern="0" dirty="0" smtClean="0"/>
              <a:t>28: Naor (2005) </a:t>
            </a:r>
          </a:p>
          <a:p>
            <a:r>
              <a:rPr lang="is-IS" kern="0" dirty="0" smtClean="0"/>
              <a:t>29:</a:t>
            </a:r>
            <a:r>
              <a:rPr lang="it-IT" kern="0" dirty="0" smtClean="0"/>
              <a:t> Fatima et al. (2008) </a:t>
            </a:r>
          </a:p>
          <a:p>
            <a:r>
              <a:rPr lang="de-DE" kern="0" dirty="0" smtClean="0"/>
              <a:t>30: </a:t>
            </a:r>
            <a:r>
              <a:rPr lang="en-US" kern="0" dirty="0" err="1" smtClean="0"/>
              <a:t>Choudary</a:t>
            </a:r>
            <a:r>
              <a:rPr lang="en-US" kern="0" dirty="0" smtClean="0"/>
              <a:t> et al. (2017) </a:t>
            </a:r>
          </a:p>
          <a:p>
            <a:r>
              <a:rPr lang="en-US" kern="0" dirty="0" smtClean="0"/>
              <a:t>31: </a:t>
            </a:r>
            <a:r>
              <a:rPr lang="nb-NO" kern="0" dirty="0" smtClean="0"/>
              <a:t>Cooper et al. (2004)  </a:t>
            </a:r>
          </a:p>
          <a:p>
            <a:r>
              <a:rPr lang="nb-NO" kern="0" dirty="0" smtClean="0"/>
              <a:t>32: </a:t>
            </a:r>
            <a:r>
              <a:rPr lang="en-US" kern="0" dirty="0" smtClean="0"/>
              <a:t>Fowler (2004) </a:t>
            </a:r>
          </a:p>
          <a:p>
            <a:r>
              <a:rPr lang="en-US" kern="0" dirty="0" smtClean="0"/>
              <a:t>33: Dickey (2014) </a:t>
            </a:r>
          </a:p>
          <a:p>
            <a:r>
              <a:rPr lang="en-US" kern="0" dirty="0" smtClean="0"/>
              <a:t>34: </a:t>
            </a:r>
            <a:r>
              <a:rPr lang="en-US" kern="0" dirty="0" err="1" smtClean="0"/>
              <a:t>Dayley</a:t>
            </a:r>
            <a:r>
              <a:rPr lang="en-US" kern="0" dirty="0" smtClean="0"/>
              <a:t> (2014)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915637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 smtClean="0"/>
              <a:t>Lukas Mohs</a:t>
            </a:r>
            <a:endParaRPr lang="en-AU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s-IS" dirty="0"/>
              <a:t>17135</a:t>
            </a:r>
            <a:endParaRPr lang="en-AU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dirty="0" err="1"/>
              <a:t>l</a:t>
            </a:r>
            <a:r>
              <a:rPr lang="en-AU" dirty="0" err="1" smtClean="0"/>
              <a:t>ukas.mohs@tum.de</a:t>
            </a:r>
            <a:endParaRPr lang="en-AU" dirty="0"/>
          </a:p>
        </p:txBody>
      </p:sp>
      <p:sp>
        <p:nvSpPr>
          <p:cNvPr id="21" name="Inhaltsplatzhalter 20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n-AU" smtClean="0"/>
              <a:t> </a:t>
            </a:r>
            <a:endParaRPr lang="en-AU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Master </a:t>
            </a:r>
            <a:r>
              <a:rPr lang="de-DE" dirty="0" err="1" smtClean="0"/>
              <a:t>of</a:t>
            </a:r>
            <a:r>
              <a:rPr lang="de-DE" dirty="0" smtClean="0"/>
              <a:t> Science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76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512215"/>
            <a:ext cx="4464496" cy="449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4435" y="981076"/>
                <a:ext cx="6337629" cy="5400675"/>
              </a:xfrm>
            </p:spPr>
            <p:txBody>
              <a:bodyPr>
                <a:normAutofit/>
              </a:bodyPr>
              <a:lstStyle/>
              <a:p>
                <a:pPr marL="0" indent="0"/>
                <a:r>
                  <a:rPr lang="en-US" dirty="0" smtClean="0"/>
                  <a:t>Basic ride-sharing scenario</a:t>
                </a:r>
              </a:p>
              <a:p>
                <a:pPr marL="0" indent="0"/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The driver has a </a:t>
                </a:r>
                <a:r>
                  <a:rPr lang="en-US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straight</a:t>
                </a:r>
                <a:r>
                  <a:rPr lang="en-US" dirty="0" smtClean="0"/>
                  <a:t> distance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charset="0"/>
                      </a:rPr>
                      <m:t>𝑎</m:t>
                    </m:r>
                  </m:oMath>
                </a14:m>
                <a:r>
                  <a:rPr lang="en-US" dirty="0" smtClean="0"/>
                  <a:t> to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charset="0"/>
                      </a:rPr>
                      <m:t>𝑇𝑈𝑀</m:t>
                    </m:r>
                  </m:oMath>
                </a14:m>
                <a:r>
                  <a:rPr lang="en-US" dirty="0"/>
                  <a:t> </a:t>
                </a:r>
                <a:endParaRPr lang="en-US" dirty="0" smtClean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The distance for the driver to </a:t>
                </a:r>
                <a:r>
                  <a:rPr lang="en-US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pickup</a:t>
                </a:r>
                <a:r>
                  <a:rPr lang="en-US" dirty="0" smtClean="0"/>
                  <a:t> the passenger  is denoted as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charset="0"/>
                      </a:rPr>
                      <m:t>𝑏</m:t>
                    </m:r>
                    <m:r>
                      <a:rPr lang="de-DE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baseline="30000" dirty="0" smtClean="0"/>
                  <a:t>4,6</a:t>
                </a:r>
                <a:endParaRPr lang="en-US" dirty="0" smtClean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The </a:t>
                </a:r>
                <a:r>
                  <a:rPr lang="en-US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shared</a:t>
                </a:r>
                <a:r>
                  <a:rPr lang="en-US" dirty="0" smtClean="0"/>
                  <a:t> distance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charset="0"/>
                      </a:rPr>
                      <m:t>c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de-DE" dirty="0" err="1" smtClean="0"/>
                  <a:t>is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driven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together</a:t>
                </a:r>
                <a:r>
                  <a:rPr lang="de-DE" dirty="0" smtClean="0"/>
                  <a:t> after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driver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has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picked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up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passenger</a:t>
                </a:r>
                <a:r>
                  <a:rPr lang="de-DE" baseline="30000" dirty="0" smtClean="0"/>
                  <a:t>4,6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de-DE" baseline="30000" dirty="0" smtClean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de-DE" dirty="0"/>
                  <a:t>The </a:t>
                </a:r>
                <a:r>
                  <a:rPr lang="de-DE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savings</a:t>
                </a:r>
                <a:r>
                  <a:rPr lang="de-DE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a </a:t>
                </a:r>
                <a:r>
                  <a:rPr lang="de-DE" dirty="0" err="1" smtClean="0"/>
                  <a:t>trip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relate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distance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which</a:t>
                </a:r>
                <a:r>
                  <a:rPr lang="de-DE" dirty="0" smtClean="0"/>
                  <a:t> was not </a:t>
                </a:r>
                <a:r>
                  <a:rPr lang="de-DE" dirty="0" err="1" smtClean="0"/>
                  <a:t>driven</a:t>
                </a:r>
                <a:r>
                  <a:rPr lang="de-DE" dirty="0" smtClean="0"/>
                  <a:t> due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shared</a:t>
                </a:r>
                <a:r>
                  <a:rPr lang="de-DE" dirty="0" smtClean="0"/>
                  <a:t> ride</a:t>
                </a:r>
                <a:r>
                  <a:rPr lang="de-DE" baseline="30000" dirty="0" smtClean="0"/>
                  <a:t>4,6</a:t>
                </a:r>
                <a:endParaRPr lang="de-DE" dirty="0"/>
              </a:p>
              <a:p>
                <a:pPr marL="642937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charset="0"/>
                      </a:rPr>
                      <m:t>𝑠𝑎𝑣𝑖𝑛𝑔𝑠</m:t>
                    </m:r>
                    <m:r>
                      <a:rPr lang="de-DE" i="1">
                        <a:latin typeface="Cambria Math" charset="0"/>
                      </a:rPr>
                      <m:t>=</m:t>
                    </m:r>
                    <m:r>
                      <a:rPr lang="de-DE" b="0" i="1" smtClean="0">
                        <a:latin typeface="Cambria Math" charset="0"/>
                      </a:rPr>
                      <m:t>𝑠𝑡𝑟𝑎𝑖𝑔h𝑡</m:t>
                    </m:r>
                    <m:r>
                      <a:rPr lang="de-DE" i="1">
                        <a:latin typeface="Cambria Math" charset="0"/>
                      </a:rPr>
                      <m:t>−</m:t>
                    </m:r>
                    <m:r>
                      <a:rPr lang="de-DE" i="1">
                        <a:latin typeface="Cambria Math" charset="0"/>
                      </a:rPr>
                      <m:t>𝑝𝑖𝑐𝑘𝑢𝑝</m:t>
                    </m:r>
                    <m:r>
                      <a:rPr lang="de-DE" i="1">
                        <a:latin typeface="Cambria Math" charset="0"/>
                      </a:rPr>
                      <m:t>=</m:t>
                    </m:r>
                    <m:r>
                      <a:rPr lang="de-DE" b="0" i="1" smtClean="0">
                        <a:latin typeface="Cambria Math" charset="0"/>
                      </a:rPr>
                      <m:t>𝑎</m:t>
                    </m:r>
                    <m:r>
                      <a:rPr lang="de-DE" b="0" i="1" smtClean="0">
                        <a:latin typeface="Cambria Math" charset="0"/>
                      </a:rPr>
                      <m:t>−</m:t>
                    </m:r>
                    <m:r>
                      <a:rPr lang="de-DE" b="0" i="1" smtClean="0">
                        <a:latin typeface="Cambria Math" charset="0"/>
                      </a:rPr>
                      <m:t>𝑏</m:t>
                    </m:r>
                  </m:oMath>
                </a14:m>
                <a:r>
                  <a:rPr lang="de-DE" dirty="0"/>
                  <a:t> </a:t>
                </a:r>
                <a:endParaRPr lang="de-DE" dirty="0" smtClean="0"/>
              </a:p>
              <a:p>
                <a:pPr marL="285750" indent="-285750">
                  <a:buFont typeface="Arial" charset="0"/>
                  <a:buChar char="•"/>
                </a:pPr>
                <a:endParaRPr lang="de-DE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de-DE" dirty="0" smtClean="0"/>
                  <a:t>The </a:t>
                </a:r>
                <a:r>
                  <a:rPr lang="de-DE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detour</a:t>
                </a:r>
                <a:r>
                  <a:rPr lang="de-DE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dirty="0" err="1" smtClean="0"/>
                  <a:t>distance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distance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which</a:t>
                </a:r>
                <a:r>
                  <a:rPr lang="de-DE" dirty="0" smtClean="0"/>
                  <a:t> a </a:t>
                </a:r>
                <a:r>
                  <a:rPr lang="de-DE" dirty="0" err="1" smtClean="0"/>
                  <a:t>driver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has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take</a:t>
                </a:r>
                <a:r>
                  <a:rPr lang="de-DE" dirty="0" smtClean="0"/>
                  <a:t> in </a:t>
                </a:r>
                <a:r>
                  <a:rPr lang="de-DE" dirty="0" err="1" smtClean="0"/>
                  <a:t>order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pickup</a:t>
                </a:r>
                <a:r>
                  <a:rPr lang="de-DE" dirty="0" smtClean="0"/>
                  <a:t> a passenger</a:t>
                </a:r>
                <a:r>
                  <a:rPr lang="de-DE" baseline="30000" dirty="0" smtClean="0"/>
                  <a:t>4,6,7,8,9</a:t>
                </a:r>
                <a:r>
                  <a:rPr lang="de-DE" dirty="0" smtClean="0"/>
                  <a:t>:</a:t>
                </a:r>
              </a:p>
              <a:p>
                <a:pPr marL="642937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charset="0"/>
                      </a:rPr>
                      <m:t>𝑑𝑒𝑡𝑜𝑢𝑟</m:t>
                    </m:r>
                    <m:r>
                      <a:rPr lang="de-DE" b="0" i="1" smtClean="0">
                        <a:latin typeface="Cambria Math" charset="0"/>
                      </a:rPr>
                      <m:t>=</m:t>
                    </m:r>
                    <m:r>
                      <a:rPr lang="de-DE" b="0" i="1" smtClean="0">
                        <a:latin typeface="Cambria Math" charset="0"/>
                      </a:rPr>
                      <m:t>𝑝𝑖𝑐𝑘𝑢𝑝</m:t>
                    </m:r>
                    <m:r>
                      <a:rPr lang="de-DE" b="0" i="1" smtClean="0">
                        <a:latin typeface="Cambria Math" charset="0"/>
                      </a:rPr>
                      <m:t>+</m:t>
                    </m:r>
                    <m:r>
                      <a:rPr lang="de-DE" b="0" i="1" smtClean="0">
                        <a:latin typeface="Cambria Math" charset="0"/>
                      </a:rPr>
                      <m:t>𝑠h𝑎𝑟𝑒𝑑</m:t>
                    </m:r>
                    <m:r>
                      <a:rPr lang="de-DE" b="0" i="1" smtClean="0">
                        <a:latin typeface="Cambria Math" charset="0"/>
                      </a:rPr>
                      <m:t>−</m:t>
                    </m:r>
                    <m:r>
                      <a:rPr lang="de-DE" b="0" i="1" smtClean="0">
                        <a:latin typeface="Cambria Math" charset="0"/>
                      </a:rPr>
                      <m:t>𝑠𝑡𝑟𝑎𝑖𝑔h𝑡</m:t>
                    </m:r>
                    <m:r>
                      <a:rPr lang="de-DE" b="0" i="1" smtClean="0">
                        <a:latin typeface="Cambria Math" charset="0"/>
                      </a:rPr>
                      <m:t>=</m:t>
                    </m:r>
                    <m:r>
                      <a:rPr lang="de-DE" b="0" i="1" smtClean="0">
                        <a:latin typeface="Cambria Math" charset="0"/>
                      </a:rPr>
                      <m:t>𝑏</m:t>
                    </m:r>
                    <m:r>
                      <a:rPr lang="de-DE" b="0" i="1" smtClean="0">
                        <a:latin typeface="Cambria Math" charset="0"/>
                      </a:rPr>
                      <m:t>+</m:t>
                    </m:r>
                    <m:r>
                      <a:rPr lang="de-DE" b="0" i="1" smtClean="0">
                        <a:latin typeface="Cambria Math" charset="0"/>
                      </a:rPr>
                      <m:t>𝑐</m:t>
                    </m:r>
                    <m:r>
                      <a:rPr lang="de-DE" b="0" i="1" smtClean="0">
                        <a:latin typeface="Cambria Math" charset="0"/>
                      </a:rPr>
                      <m:t>−</m:t>
                    </m:r>
                    <m:r>
                      <a:rPr lang="de-DE" b="0" i="1" smtClean="0">
                        <a:latin typeface="Cambria Math" charset="0"/>
                      </a:rPr>
                      <m:t>𝑎</m:t>
                    </m:r>
                  </m:oMath>
                </a14:m>
                <a:r>
                  <a:rPr lang="de-DE" dirty="0" smtClean="0"/>
                  <a:t> </a:t>
                </a: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4435" y="981076"/>
                <a:ext cx="6337629" cy="5400675"/>
              </a:xfrm>
              <a:blipFill rotWithShape="0">
                <a:blip r:embed="rId3"/>
                <a:stretch>
                  <a:fillRect l="-866" t="-677" r="-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305345"/>
            <a:ext cx="1219200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nb-NO" sz="1200" dirty="0" smtClean="0"/>
              <a:t>4: </a:t>
            </a:r>
            <a:r>
              <a:rPr lang="nb-NO" sz="1200" dirty="0" err="1" smtClean="0"/>
              <a:t>Agatz</a:t>
            </a:r>
            <a:r>
              <a:rPr lang="nb-NO" sz="1200" dirty="0" smtClean="0"/>
              <a:t> et al. ( 2012)  6: </a:t>
            </a:r>
            <a:r>
              <a:rPr lang="fr-FR" sz="1200" dirty="0" smtClean="0"/>
              <a:t>Amey </a:t>
            </a:r>
            <a:r>
              <a:rPr lang="fr-FR" sz="1200" dirty="0"/>
              <a:t>et al</a:t>
            </a:r>
            <a:r>
              <a:rPr lang="fr-FR" sz="1200" dirty="0" smtClean="0"/>
              <a:t>. (2011) 7</a:t>
            </a:r>
            <a:r>
              <a:rPr lang="fr-FR" sz="1200" dirty="0"/>
              <a:t>: </a:t>
            </a:r>
            <a:r>
              <a:rPr lang="fr-FR" sz="1200" dirty="0" err="1"/>
              <a:t>Siddiqi</a:t>
            </a:r>
            <a:r>
              <a:rPr lang="fr-FR" sz="1200" dirty="0"/>
              <a:t> and </a:t>
            </a:r>
            <a:r>
              <a:rPr lang="fr-FR" sz="1200" dirty="0" err="1" smtClean="0"/>
              <a:t>Buliung</a:t>
            </a:r>
            <a:r>
              <a:rPr lang="fr-FR" sz="1200" dirty="0" smtClean="0"/>
              <a:t> (2013) 8:</a:t>
            </a:r>
            <a:r>
              <a:rPr lang="it-IT" sz="1200" dirty="0"/>
              <a:t> Calvo et al. (</a:t>
            </a:r>
            <a:r>
              <a:rPr lang="it-IT" sz="1200" dirty="0" smtClean="0"/>
              <a:t>2004) 9: Baldacci </a:t>
            </a:r>
            <a:r>
              <a:rPr lang="it-IT" sz="1200" dirty="0"/>
              <a:t>et al. (2004</a:t>
            </a:r>
            <a:r>
              <a:rPr lang="it-IT" sz="1200" dirty="0" smtClean="0"/>
              <a:t>) </a:t>
            </a:r>
            <a:endParaRPr lang="it-IT" sz="1200" dirty="0"/>
          </a:p>
          <a:p>
            <a:pPr algn="r"/>
            <a:endParaRPr lang="nb-NO" sz="1200" dirty="0" smtClean="0"/>
          </a:p>
          <a:p>
            <a:r>
              <a:rPr lang="en-US" sz="1200" dirty="0" smtClean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425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5" y="981076"/>
            <a:ext cx="8641885" cy="5400675"/>
          </a:xfrm>
        </p:spPr>
        <p:txBody>
          <a:bodyPr>
            <a:normAutofit/>
          </a:bodyPr>
          <a:lstStyle/>
          <a:p>
            <a:pPr marL="0" indent="0"/>
            <a:r>
              <a:rPr lang="en-US" dirty="0" smtClean="0"/>
              <a:t>Advantages of ride-sharing</a:t>
            </a:r>
          </a:p>
          <a:p>
            <a:pPr marL="0" indent="0"/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ongestion </a:t>
            </a:r>
            <a:r>
              <a:rPr lang="en-US" dirty="0"/>
              <a:t>in Germany </a:t>
            </a:r>
            <a:r>
              <a:rPr lang="en-US" dirty="0" smtClean="0"/>
              <a:t>accounts for €100 </a:t>
            </a:r>
            <a:r>
              <a:rPr lang="en-US" dirty="0"/>
              <a:t>billion </a:t>
            </a:r>
            <a:r>
              <a:rPr lang="en-US" dirty="0" smtClean="0"/>
              <a:t>annually</a:t>
            </a:r>
            <a:r>
              <a:rPr lang="en-US" baseline="30000" dirty="0" smtClean="0"/>
              <a:t>11</a:t>
            </a:r>
            <a:endParaRPr lang="en-US" dirty="0" smtClean="0"/>
          </a:p>
          <a:p>
            <a:pPr marL="642937" lvl="1" indent="-285750">
              <a:buFont typeface="Arial" charset="0"/>
              <a:buChar char="•"/>
            </a:pPr>
            <a:r>
              <a:rPr lang="en-US" dirty="0" smtClean="0"/>
              <a:t>approximately </a:t>
            </a:r>
            <a:r>
              <a:rPr lang="en-US" dirty="0"/>
              <a:t>3% of the gross domestic </a:t>
            </a:r>
            <a:r>
              <a:rPr lang="en-US" dirty="0" smtClean="0"/>
              <a:t>product</a:t>
            </a:r>
            <a:r>
              <a:rPr lang="en-US" baseline="30000" dirty="0" smtClean="0"/>
              <a:t>11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majority of vehicles in Germany have a capacity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seats</a:t>
            </a:r>
            <a:r>
              <a:rPr lang="en-US" baseline="30000" dirty="0" smtClean="0"/>
              <a:t>10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/>
              <a:t> </a:t>
            </a:r>
          </a:p>
          <a:p>
            <a:pPr marL="642937" lvl="1" indent="-285750">
              <a:buFont typeface="Arial" charset="0"/>
              <a:buChar char="•"/>
            </a:pPr>
            <a:r>
              <a:rPr lang="en-US" dirty="0" smtClean="0"/>
              <a:t>1.5 </a:t>
            </a:r>
            <a:r>
              <a:rPr lang="en-US" dirty="0"/>
              <a:t>of them are used on an average </a:t>
            </a:r>
            <a:r>
              <a:rPr lang="en-US" dirty="0" smtClean="0"/>
              <a:t>trip</a:t>
            </a:r>
            <a:r>
              <a:rPr lang="en-US" baseline="30000" dirty="0" smtClean="0"/>
              <a:t>10</a:t>
            </a:r>
            <a:endParaRPr lang="en-US" dirty="0" smtClean="0"/>
          </a:p>
          <a:p>
            <a:pPr marL="642937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1.2</a:t>
            </a:r>
            <a:r>
              <a:rPr lang="en-US" dirty="0" smtClean="0"/>
              <a:t> </a:t>
            </a:r>
            <a:r>
              <a:rPr lang="en-US" dirty="0"/>
              <a:t>passengers on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commute to work</a:t>
            </a:r>
            <a:r>
              <a:rPr lang="en-US" baseline="30000" dirty="0"/>
              <a:t>10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 matching platform for commuters creates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win-win-win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situation</a:t>
            </a:r>
            <a:r>
              <a:rPr lang="en-US" baseline="30000" dirty="0" smtClean="0"/>
              <a:t>1,6,7</a:t>
            </a:r>
            <a:r>
              <a:rPr lang="en-US" dirty="0" smtClean="0"/>
              <a:t>:  </a:t>
            </a:r>
          </a:p>
          <a:p>
            <a:pPr marL="642937" lvl="1" indent="-285750">
              <a:buFont typeface="Wingdings" charset="2"/>
              <a:buChar char="ü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Passengers</a:t>
            </a:r>
            <a:r>
              <a:rPr lang="en-US" dirty="0" smtClean="0"/>
              <a:t> </a:t>
            </a:r>
            <a:r>
              <a:rPr lang="en-US" dirty="0"/>
              <a:t>can save travel time  </a:t>
            </a:r>
            <a:endParaRPr lang="en-US" dirty="0" smtClean="0"/>
          </a:p>
          <a:p>
            <a:pPr marL="642937" lvl="1" indent="-285750">
              <a:buFont typeface="Wingdings" charset="2"/>
              <a:buChar char="ü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Drivers</a:t>
            </a:r>
            <a:r>
              <a:rPr lang="en-US" dirty="0" smtClean="0"/>
              <a:t> </a:t>
            </a:r>
            <a:r>
              <a:rPr lang="en-US" dirty="0"/>
              <a:t>can split the fare and might share their driving effort  </a:t>
            </a:r>
            <a:endParaRPr lang="en-US" dirty="0" smtClean="0"/>
          </a:p>
          <a:p>
            <a:pPr marL="642937" lvl="1" indent="-285750">
              <a:buFont typeface="Wingdings" charset="2"/>
              <a:buChar char="ü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Institutions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/ companies </a:t>
            </a:r>
            <a:r>
              <a:rPr lang="en-US" dirty="0"/>
              <a:t>benefit from decreased infrastructure and car usage as well as from networking effect between passengers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305345"/>
            <a:ext cx="1219200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rial" pitchFamily="34" charset="0"/>
              </a:rPr>
              <a:t>1:</a:t>
            </a:r>
            <a:r>
              <a:rPr lang="nb-NO" sz="1200" dirty="0"/>
              <a:t> Chan and </a:t>
            </a:r>
            <a:r>
              <a:rPr lang="nb-NO" sz="1200" dirty="0" err="1"/>
              <a:t>Shaheen</a:t>
            </a:r>
            <a:r>
              <a:rPr lang="nb-NO" sz="1200" dirty="0"/>
              <a:t> (2012) </a:t>
            </a:r>
            <a:r>
              <a:rPr lang="nb-NO" sz="1200" dirty="0" smtClean="0"/>
              <a:t>6: </a:t>
            </a:r>
            <a:r>
              <a:rPr lang="fr-FR" sz="1200" dirty="0" smtClean="0"/>
              <a:t>Amey </a:t>
            </a:r>
            <a:r>
              <a:rPr lang="fr-FR" sz="1200" dirty="0"/>
              <a:t>et </a:t>
            </a:r>
            <a:r>
              <a:rPr lang="fr-FR" sz="1200" dirty="0" smtClean="0"/>
              <a:t>al. (2011) 7</a:t>
            </a:r>
            <a:r>
              <a:rPr lang="fr-FR" sz="1200" dirty="0"/>
              <a:t>: </a:t>
            </a:r>
            <a:r>
              <a:rPr lang="fr-FR" sz="1200" dirty="0" err="1"/>
              <a:t>Siddiqi</a:t>
            </a:r>
            <a:r>
              <a:rPr lang="fr-FR" sz="1200" dirty="0"/>
              <a:t> and </a:t>
            </a:r>
            <a:r>
              <a:rPr lang="fr-FR" sz="1200" dirty="0" err="1" smtClean="0"/>
              <a:t>Buliung</a:t>
            </a:r>
            <a:r>
              <a:rPr lang="fr-FR" sz="1200" dirty="0" smtClean="0"/>
              <a:t> (2013)</a:t>
            </a:r>
            <a:r>
              <a:rPr lang="it-IT" sz="1200" dirty="0" smtClean="0"/>
              <a:t> 10: </a:t>
            </a:r>
            <a:r>
              <a:rPr lang="it-IT" sz="1200" dirty="0" err="1" smtClean="0"/>
              <a:t>Umweltbundesamt</a:t>
            </a:r>
            <a:r>
              <a:rPr lang="it-IT" sz="1200" dirty="0" smtClean="0"/>
              <a:t> (2016) 11:Köhler-Rama </a:t>
            </a:r>
            <a:r>
              <a:rPr lang="it-IT" sz="1200" dirty="0"/>
              <a:t>et </a:t>
            </a:r>
            <a:r>
              <a:rPr lang="it-IT" sz="1200" dirty="0" smtClean="0"/>
              <a:t>al. (2018)</a:t>
            </a:r>
            <a:endParaRPr lang="it-IT" sz="1200" dirty="0"/>
          </a:p>
          <a:p>
            <a:pPr algn="r"/>
            <a:endParaRPr lang="nb-NO" sz="1200" dirty="0" smtClean="0"/>
          </a:p>
          <a:p>
            <a:r>
              <a:rPr lang="en-US" sz="1200" dirty="0" smtClean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4074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Introduction / Motivation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Research Questions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Methods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State-of-the-art Analysis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Empirical Research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Modeling as Optimization Problem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Price Formation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Software Implementation and Evaluation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Questions / Feedback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1323822"/>
            <a:ext cx="12192000" cy="360040"/>
          </a:xfrm>
          <a:prstGeom prst="rect">
            <a:avLst/>
          </a:prstGeom>
          <a:solidFill>
            <a:schemeClr val="tx2">
              <a:lumMod val="25000"/>
              <a:lumOff val="75000"/>
              <a:alpha val="62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308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What are the existing strategies and approaches to solve ride-sharing?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How to formalize the commuter matching problem for the TUM </a:t>
            </a:r>
            <a:r>
              <a:rPr lang="en-US" sz="2000" dirty="0" err="1"/>
              <a:t>Garching</a:t>
            </a:r>
            <a:r>
              <a:rPr lang="en-US" sz="2000" dirty="0"/>
              <a:t> Campus?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How to design and implement a platform for daily ride-sharing at the TUM </a:t>
            </a:r>
            <a:r>
              <a:rPr lang="en-US" sz="2000" dirty="0" err="1"/>
              <a:t>Garching</a:t>
            </a:r>
            <a:r>
              <a:rPr lang="en-US" sz="2000" dirty="0"/>
              <a:t> Campus?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grpSp>
        <p:nvGrpSpPr>
          <p:cNvPr id="7" name="Group 6"/>
          <p:cNvGrpSpPr/>
          <p:nvPr/>
        </p:nvGrpSpPr>
        <p:grpSpPr>
          <a:xfrm>
            <a:off x="2854112" y="4293096"/>
            <a:ext cx="6480719" cy="1584202"/>
            <a:chOff x="971600" y="4281323"/>
            <a:chExt cx="6480719" cy="15842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4281349"/>
              <a:ext cx="1584176" cy="158417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1" y="4281348"/>
              <a:ext cx="1584177" cy="158417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2" y="4281323"/>
              <a:ext cx="1584177" cy="15841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070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Introduction / Motivation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Research Questions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Methods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State-of-the-art Analysis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Empirical Research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Modeling as Optimization Problem</a:t>
            </a:r>
          </a:p>
          <a:p>
            <a:pPr marL="700087" lvl="1" indent="-342900">
              <a:buFont typeface="+mj-lt"/>
              <a:buAutoNum type="arabicPeriod"/>
            </a:pPr>
            <a:r>
              <a:rPr lang="en-US" dirty="0" smtClean="0"/>
              <a:t>Price Formation</a:t>
            </a:r>
            <a:endParaRPr lang="en-US" dirty="0"/>
          </a:p>
          <a:p>
            <a:pPr marL="700087" lvl="1" indent="-342900">
              <a:buFont typeface="+mj-lt"/>
              <a:buAutoNum type="arabicPeriod"/>
            </a:pPr>
            <a:r>
              <a:rPr lang="en-US" dirty="0"/>
              <a:t>Software Implementation and Evaluation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Questions / Feedback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1961389"/>
            <a:ext cx="12192000" cy="360040"/>
          </a:xfrm>
          <a:prstGeom prst="rect">
            <a:avLst/>
          </a:prstGeom>
          <a:solidFill>
            <a:schemeClr val="tx2">
              <a:lumMod val="25000"/>
              <a:lumOff val="75000"/>
              <a:alpha val="62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839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Connector 67"/>
          <p:cNvCxnSpPr/>
          <p:nvPr/>
        </p:nvCxnSpPr>
        <p:spPr bwMode="auto">
          <a:xfrm>
            <a:off x="8361299" y="2282380"/>
            <a:ext cx="0" cy="1289166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6096000" y="4077509"/>
            <a:ext cx="0" cy="1313572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 bwMode="auto">
          <a:xfrm>
            <a:off x="2775485" y="2308652"/>
            <a:ext cx="0" cy="1289166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riangle 2"/>
          <p:cNvSpPr/>
          <p:nvPr/>
        </p:nvSpPr>
        <p:spPr bwMode="auto">
          <a:xfrm>
            <a:off x="2125134" y="3106367"/>
            <a:ext cx="1306570" cy="462186"/>
          </a:xfrm>
          <a:prstGeom prst="triangle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State-of-the-art Analysis of Existing Approaches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16.04.2018 Lukas Mohs - Exploration of Ride-sharing Opportunities at the TUM Garching Campus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54" name="TextBox 53"/>
          <p:cNvSpPr txBox="1"/>
          <p:nvPr/>
        </p:nvSpPr>
        <p:spPr>
          <a:xfrm>
            <a:off x="2125134" y="3296273"/>
            <a:ext cx="130657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1942-1945</a:t>
            </a:r>
          </a:p>
        </p:txBody>
      </p:sp>
      <p:sp>
        <p:nvSpPr>
          <p:cNvPr id="63" name="Triangle 62"/>
          <p:cNvSpPr/>
          <p:nvPr/>
        </p:nvSpPr>
        <p:spPr bwMode="auto">
          <a:xfrm rot="10800000">
            <a:off x="4936496" y="4072608"/>
            <a:ext cx="2315951" cy="462186"/>
          </a:xfrm>
          <a:prstGeom prst="triangle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36292" y="4067889"/>
            <a:ext cx="111635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1960-1980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479376" y="1412593"/>
            <a:ext cx="3888432" cy="1584359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hangingPunct="0"/>
            <a:r>
              <a:rPr lang="en-US" b="1" dirty="0">
                <a:solidFill>
                  <a:schemeClr val="tx1"/>
                </a:solidFill>
                <a:cs typeface="Arial" pitchFamily="34" charset="0"/>
              </a:rPr>
              <a:t>WWII ride-sharing </a:t>
            </a:r>
            <a:endParaRPr lang="en-US" b="1" dirty="0" smtClean="0">
              <a:solidFill>
                <a:schemeClr val="tx1"/>
              </a:solidFill>
              <a:cs typeface="Arial" pitchFamily="34" charset="0"/>
            </a:endParaRPr>
          </a:p>
          <a:p>
            <a:pPr eaLnBrk="0" hangingPunct="0"/>
            <a:r>
              <a:rPr lang="en-US" b="1" dirty="0">
                <a:solidFill>
                  <a:schemeClr val="tx1"/>
                </a:solidFill>
                <a:cs typeface="Arial" pitchFamily="34" charset="0"/>
              </a:rPr>
              <a:t>c</a:t>
            </a: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lubs</a:t>
            </a:r>
            <a:r>
              <a:rPr lang="en-US" baseline="30000" dirty="0" smtClean="0">
                <a:solidFill>
                  <a:schemeClr val="tx1"/>
                </a:solidFill>
                <a:cs typeface="Arial" pitchFamily="34" charset="0"/>
              </a:rPr>
              <a:t>1,13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  <a:p>
            <a:pPr marL="285750" indent="-285750" eaLnBrk="0" hangingPunct="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Save resources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Bulletin boards</a:t>
            </a:r>
          </a:p>
          <a:p>
            <a:pPr marL="285750" indent="-285750" eaLnBrk="0" hangingPunct="0">
              <a:buFont typeface="Arial" charset="0"/>
              <a:buChar char="•"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65" name="Triangle 64"/>
          <p:cNvSpPr/>
          <p:nvPr/>
        </p:nvSpPr>
        <p:spPr bwMode="auto">
          <a:xfrm>
            <a:off x="7213097" y="3111086"/>
            <a:ext cx="2315951" cy="462186"/>
          </a:xfrm>
          <a:prstGeom prst="triangle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717787" y="3296272"/>
            <a:ext cx="130657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1980-2000</a:t>
            </a:r>
          </a:p>
        </p:txBody>
      </p:sp>
      <p:sp>
        <p:nvSpPr>
          <p:cNvPr id="69" name="Rounded Rectangle 68"/>
          <p:cNvSpPr/>
          <p:nvPr/>
        </p:nvSpPr>
        <p:spPr bwMode="auto">
          <a:xfrm>
            <a:off x="6094472" y="1412593"/>
            <a:ext cx="4250000" cy="1584359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hangingPunct="0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Early organized </a:t>
            </a:r>
          </a:p>
          <a:p>
            <a:pPr eaLnBrk="0" hangingPunct="0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ride-sharing schemes</a:t>
            </a:r>
            <a:r>
              <a:rPr lang="en-US" baseline="30000" dirty="0" smtClean="0">
                <a:solidFill>
                  <a:schemeClr val="tx1"/>
                </a:solidFill>
                <a:cs typeface="Arial" pitchFamily="34" charset="0"/>
              </a:rPr>
              <a:t>1,15</a:t>
            </a: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  <a:p>
            <a:pPr marL="285750" indent="-285750" eaLnBrk="0" hangingPunct="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Address traffic situation and air quality issues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Traffic Management Organizations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10109034" y="4077509"/>
            <a:ext cx="0" cy="1313572"/>
          </a:xfrm>
          <a:prstGeom prst="line">
            <a:avLst/>
          </a:prstGeom>
          <a:ln>
            <a:solidFill>
              <a:srgbClr val="C0C0C0">
                <a:alpha val="50000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Triangle 71"/>
          <p:cNvSpPr/>
          <p:nvPr/>
        </p:nvSpPr>
        <p:spPr bwMode="auto">
          <a:xfrm rot="10800000">
            <a:off x="8949530" y="4072608"/>
            <a:ext cx="2315951" cy="462186"/>
          </a:xfrm>
          <a:prstGeom prst="triangle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8" name="Rounded Rectangle 77"/>
          <p:cNvSpPr/>
          <p:nvPr/>
        </p:nvSpPr>
        <p:spPr bwMode="auto">
          <a:xfrm>
            <a:off x="2496295" y="4632611"/>
            <a:ext cx="3671713" cy="1532693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hangingPunct="0"/>
            <a:endParaRPr lang="en-US" dirty="0">
              <a:solidFill>
                <a:schemeClr val="tx1"/>
              </a:solidFill>
              <a:cs typeface="Arial" pitchFamily="34" charset="0"/>
            </a:endParaRPr>
          </a:p>
          <a:p>
            <a:pPr eaLnBrk="0" hangingPunct="0"/>
            <a:r>
              <a:rPr lang="en-US" b="1" dirty="0">
                <a:solidFill>
                  <a:schemeClr val="tx1"/>
                </a:solidFill>
                <a:cs typeface="Arial" pitchFamily="34" charset="0"/>
              </a:rPr>
              <a:t>Responses to </a:t>
            </a:r>
            <a:endParaRPr lang="en-US" b="1" dirty="0" smtClean="0">
              <a:solidFill>
                <a:schemeClr val="tx1"/>
              </a:solidFill>
              <a:cs typeface="Arial" pitchFamily="34" charset="0"/>
            </a:endParaRPr>
          </a:p>
          <a:p>
            <a:pPr eaLnBrk="0" hangingPunct="0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the </a:t>
            </a:r>
            <a:r>
              <a:rPr lang="en-US" b="1" dirty="0">
                <a:solidFill>
                  <a:schemeClr val="tx1"/>
                </a:solidFill>
                <a:cs typeface="Arial" pitchFamily="34" charset="0"/>
              </a:rPr>
              <a:t>energy </a:t>
            </a: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crisis</a:t>
            </a:r>
            <a:r>
              <a:rPr lang="en-US" baseline="30000" dirty="0" smtClean="0">
                <a:solidFill>
                  <a:schemeClr val="tx1"/>
                </a:solidFill>
                <a:cs typeface="Arial" pitchFamily="34" charset="0"/>
              </a:rPr>
              <a:t>1,12,14</a:t>
            </a: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  <a:p>
            <a:pPr marL="285750" indent="-285750" eaLnBrk="0" hangingPunct="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Slugging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HOV  lanes 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Park &amp; ride facilities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  <a:p>
            <a:pPr eaLnBrk="0" hangingPunct="0"/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53" y="1456162"/>
            <a:ext cx="1179347" cy="1493751"/>
          </a:xfrm>
          <a:prstGeom prst="roundRect">
            <a:avLst>
              <a:gd name="adj" fmla="val 2033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4"/>
          <a:srcRect l="5642" t="1758" r="8771" b="8314"/>
          <a:stretch/>
        </p:blipFill>
        <p:spPr>
          <a:xfrm>
            <a:off x="5115857" y="4676654"/>
            <a:ext cx="989835" cy="1434424"/>
          </a:xfrm>
          <a:prstGeom prst="roundRect">
            <a:avLst>
              <a:gd name="adj" fmla="val 20919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80" name="TextBox 79"/>
          <p:cNvSpPr txBox="1"/>
          <p:nvPr/>
        </p:nvSpPr>
        <p:spPr>
          <a:xfrm>
            <a:off x="9264352" y="4075610"/>
            <a:ext cx="122799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&gt; 2000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10125989" y="3789040"/>
            <a:ext cx="434507" cy="748269"/>
          </a:xfrm>
          <a:prstGeom prst="rect">
            <a:avLst/>
          </a:prstGeom>
          <a:gradFill>
            <a:gsLst>
              <a:gs pos="0">
                <a:srgbClr val="E8E7DF"/>
              </a:gs>
              <a:gs pos="100000">
                <a:schemeClr val="bg1"/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4" name="Rounded Rectangle 83"/>
          <p:cNvSpPr/>
          <p:nvPr/>
        </p:nvSpPr>
        <p:spPr bwMode="auto">
          <a:xfrm>
            <a:off x="7104112" y="4632611"/>
            <a:ext cx="4536504" cy="1532693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hangingPunct="0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Technology-enabled </a:t>
            </a:r>
          </a:p>
          <a:p>
            <a:pPr eaLnBrk="0" hangingPunct="0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ride-sharing</a:t>
            </a:r>
            <a:r>
              <a:rPr lang="en-US" baseline="30000" dirty="0" smtClean="0">
                <a:solidFill>
                  <a:schemeClr val="tx1"/>
                </a:solidFill>
                <a:cs typeface="Arial" pitchFamily="34" charset="0"/>
              </a:rPr>
              <a:t>1,16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  <a:p>
            <a:pPr marL="285750" indent="-285750" eaLnBrk="0" hangingPunct="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WWW 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GPS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Smartphones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0488488" y="4043506"/>
            <a:ext cx="861637" cy="46218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graphicFrame>
        <p:nvGraphicFramePr>
          <p:cNvPr id="60" name="Diagram 59"/>
          <p:cNvGraphicFramePr/>
          <p:nvPr>
            <p:extLst>
              <p:ext uri="{D42A27DB-BD31-4B8C-83A1-F6EECF244321}">
                <p14:modId xmlns:p14="http://schemas.microsoft.com/office/powerpoint/2010/main" val="633986491"/>
              </p:ext>
            </p:extLst>
          </p:nvPr>
        </p:nvGraphicFramePr>
        <p:xfrm>
          <a:off x="1844990" y="3532927"/>
          <a:ext cx="8643498" cy="576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5676" y="4599893"/>
            <a:ext cx="1582375" cy="15823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8948759" y="3233446"/>
            <a:ext cx="1754982" cy="1120624"/>
          </a:xfrm>
          <a:prstGeom prst="roundRect">
            <a:avLst/>
          </a:prstGeom>
          <a:solidFill>
            <a:srgbClr val="FFC000">
              <a:alpha val="10588"/>
            </a:srgbClr>
          </a:solidFill>
          <a:ln w="57150">
            <a:solidFill>
              <a:srgbClr val="F9AF22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334435" y="981076"/>
            <a:ext cx="11523133" cy="594163"/>
          </a:xfrm>
        </p:spPr>
        <p:txBody>
          <a:bodyPr/>
          <a:lstStyle/>
          <a:p>
            <a:r>
              <a:rPr lang="en-US" dirty="0" smtClean="0"/>
              <a:t>The history of ride-sharing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0" y="6305345"/>
            <a:ext cx="12192001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rial" pitchFamily="34" charset="0"/>
              </a:rPr>
              <a:t>1:</a:t>
            </a:r>
            <a:r>
              <a:rPr lang="nb-NO" sz="1200" dirty="0"/>
              <a:t> Chan and </a:t>
            </a:r>
            <a:r>
              <a:rPr lang="nb-NO" sz="1200" dirty="0" err="1"/>
              <a:t>Shaheen</a:t>
            </a:r>
            <a:r>
              <a:rPr lang="nb-NO" sz="1200" dirty="0"/>
              <a:t> (2012) </a:t>
            </a:r>
            <a:r>
              <a:rPr lang="nb-NO" sz="1200" dirty="0" smtClean="0"/>
              <a:t>6: </a:t>
            </a:r>
            <a:r>
              <a:rPr lang="fr-FR" sz="1200" dirty="0" smtClean="0"/>
              <a:t>Amey </a:t>
            </a:r>
            <a:r>
              <a:rPr lang="fr-FR" sz="1200" dirty="0"/>
              <a:t>et al., </a:t>
            </a:r>
            <a:r>
              <a:rPr lang="fr-FR" sz="1200" dirty="0" smtClean="0"/>
              <a:t>2011 12: </a:t>
            </a:r>
            <a:r>
              <a:rPr lang="fr-FR" sz="1200" dirty="0" err="1" smtClean="0"/>
              <a:t>Burris</a:t>
            </a:r>
            <a:r>
              <a:rPr lang="fr-FR" sz="1200" dirty="0" smtClean="0"/>
              <a:t> &amp; Stockton </a:t>
            </a:r>
            <a:r>
              <a:rPr lang="fr-FR" sz="1200" dirty="0"/>
              <a:t>(</a:t>
            </a:r>
            <a:r>
              <a:rPr lang="fr-FR" sz="1200" dirty="0" smtClean="0"/>
              <a:t>2004) 13: </a:t>
            </a:r>
            <a:r>
              <a:rPr lang="fr-FR" sz="1200" dirty="0" err="1"/>
              <a:t>Albinsson</a:t>
            </a:r>
            <a:r>
              <a:rPr lang="fr-FR" sz="1200" dirty="0"/>
              <a:t> </a:t>
            </a:r>
            <a:r>
              <a:rPr lang="fr-FR" sz="1200" dirty="0" smtClean="0"/>
              <a:t>&amp; </a:t>
            </a:r>
            <a:r>
              <a:rPr lang="fr-FR" sz="1200" dirty="0" err="1" smtClean="0"/>
              <a:t>Perera</a:t>
            </a:r>
            <a:r>
              <a:rPr lang="fr-FR" sz="1200" dirty="0" smtClean="0"/>
              <a:t> </a:t>
            </a:r>
            <a:r>
              <a:rPr lang="fr-FR" sz="1200" dirty="0"/>
              <a:t>(</a:t>
            </a:r>
            <a:r>
              <a:rPr lang="fr-FR" sz="1200" dirty="0" smtClean="0"/>
              <a:t>2018)  14: </a:t>
            </a:r>
            <a:r>
              <a:rPr lang="fr-FR" sz="1200" dirty="0"/>
              <a:t>Reno et al. (</a:t>
            </a:r>
            <a:r>
              <a:rPr lang="fr-FR" sz="1200" dirty="0" smtClean="0"/>
              <a:t>1989) 15: </a:t>
            </a:r>
            <a:r>
              <a:rPr lang="is-IS" sz="1200" dirty="0"/>
              <a:t>Beroldo (1991</a:t>
            </a:r>
            <a:r>
              <a:rPr lang="is-IS" sz="1200" dirty="0" smtClean="0"/>
              <a:t>) 16: </a:t>
            </a:r>
            <a:r>
              <a:rPr lang="tr-TR" sz="1200" dirty="0" err="1"/>
              <a:t>Furuhata</a:t>
            </a:r>
            <a:r>
              <a:rPr lang="tr-TR" sz="1200" dirty="0"/>
              <a:t> et al. (2013) </a:t>
            </a:r>
          </a:p>
          <a:p>
            <a:pPr algn="r"/>
            <a:r>
              <a:rPr lang="is-IS" sz="1200" dirty="0" smtClean="0"/>
              <a:t> </a:t>
            </a:r>
            <a:endParaRPr lang="is-IS" sz="1200" dirty="0"/>
          </a:p>
          <a:p>
            <a:pPr algn="r"/>
            <a:r>
              <a:rPr lang="fr-FR" sz="1200" dirty="0" smtClean="0"/>
              <a:t> </a:t>
            </a:r>
            <a:endParaRPr lang="fr-FR" sz="1200" dirty="0"/>
          </a:p>
          <a:p>
            <a:pPr algn="r"/>
            <a:endParaRPr lang="nb-NO" sz="1200" dirty="0" smtClean="0"/>
          </a:p>
          <a:p>
            <a:r>
              <a:rPr lang="en-US" sz="1200" dirty="0" smtClean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4050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Slides sebis 2013 2">
  <a:themeElements>
    <a:clrScheme name="Benutzerdefiniert 2">
      <a:dk1>
        <a:srgbClr val="000000"/>
      </a:dk1>
      <a:lt1>
        <a:srgbClr val="FFFFFF"/>
      </a:lt1>
      <a:dk2>
        <a:srgbClr val="002143"/>
      </a:dk2>
      <a:lt2>
        <a:srgbClr val="EEECE1"/>
      </a:lt2>
      <a:accent1>
        <a:srgbClr val="91A02F"/>
      </a:accent1>
      <a:accent2>
        <a:srgbClr val="E37C4D"/>
      </a:accent2>
      <a:accent3>
        <a:srgbClr val="DAD7CB"/>
      </a:accent3>
      <a:accent4>
        <a:srgbClr val="003359"/>
      </a:accent4>
      <a:accent5>
        <a:srgbClr val="0073CF"/>
      </a:accent5>
      <a:accent6>
        <a:srgbClr val="98C6EA"/>
      </a:accent6>
      <a:hlink>
        <a:srgbClr val="64A0C8"/>
      </a:hlink>
      <a:folHlink>
        <a:srgbClr val="64A0C8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solidFill>
              <a:schemeClr val="tx1"/>
            </a:solidFill>
            <a:cs typeface="Arial" pitchFamily="34" charset="0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 bwMode="auto">
        <a:ln>
          <a:headEnd type="none" w="med" len="med"/>
          <a:tailEnd type="arrow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none" rtlCol="0">
        <a:spAutoFit/>
      </a:bodyPr>
      <a:lstStyle>
        <a:defPPr>
          <a:defRPr dirty="0" smtClean="0">
            <a:latin typeface="Arial" pitchFamily="34" charset="0"/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1211 Matthes English Master Slide Deck (wide).potx" id="{4D364B63-B18C-4277-AAF9-60B33C155DAF}" vid="{486260EC-4064-4B52-A9CC-870AEA2DF30A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161211 Matthes English Master Slide Deck (wide)</Template>
  <TotalTime>0</TotalTime>
  <Words>2595</Words>
  <Application>Microsoft Macintosh PowerPoint</Application>
  <PresentationFormat>Widescreen</PresentationFormat>
  <Paragraphs>606</Paragraphs>
  <Slides>38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 Unicode MS</vt:lpstr>
      <vt:lpstr>Cambria Math</vt:lpstr>
      <vt:lpstr>Helvetica Neue</vt:lpstr>
      <vt:lpstr>TUM Neue Helvetica 75 Bold</vt:lpstr>
      <vt:lpstr>Wingdings</vt:lpstr>
      <vt:lpstr>Arial</vt:lpstr>
      <vt:lpstr>Slides sebis 2013 2</vt:lpstr>
      <vt:lpstr>Final Presentation Master’s Thesis: Exploration of Ride-sharing Opportunities at the TUM Garching Campus</vt:lpstr>
      <vt:lpstr>Agenda</vt:lpstr>
      <vt:lpstr>Introduction</vt:lpstr>
      <vt:lpstr>Introduction</vt:lpstr>
      <vt:lpstr>Motivation</vt:lpstr>
      <vt:lpstr>Agenda</vt:lpstr>
      <vt:lpstr>Research Questions</vt:lpstr>
      <vt:lpstr>Agenda</vt:lpstr>
      <vt:lpstr>Methods: State-of-the-art Analysis of Existing Approaches</vt:lpstr>
      <vt:lpstr>Methods: State-of-the-art Analysis of Existing Approaches</vt:lpstr>
      <vt:lpstr>Agenda</vt:lpstr>
      <vt:lpstr>Methods: Empirical Research</vt:lpstr>
      <vt:lpstr>Methods: Empirical Research</vt:lpstr>
      <vt:lpstr>Methods: Empirical Research</vt:lpstr>
      <vt:lpstr>Methods: Empirical Research</vt:lpstr>
      <vt:lpstr>Methods: Empirical Research</vt:lpstr>
      <vt:lpstr>Methods: Empirical Research</vt:lpstr>
      <vt:lpstr>Methods: Empirical Research</vt:lpstr>
      <vt:lpstr>Methods: Empirical Research</vt:lpstr>
      <vt:lpstr>Agenda</vt:lpstr>
      <vt:lpstr>Methods: Modeling as an Optimization Problem</vt:lpstr>
      <vt:lpstr>Methods: Modeling as an Optimization Problem</vt:lpstr>
      <vt:lpstr>Methods: Modeling as an Optimization Problem</vt:lpstr>
      <vt:lpstr>Methods: Modeling as an Optimization Problem</vt:lpstr>
      <vt:lpstr>Methods: Modeling as an Optimization Problem</vt:lpstr>
      <vt:lpstr>Agenda</vt:lpstr>
      <vt:lpstr>Methods: Price Formation</vt:lpstr>
      <vt:lpstr>Methods: Price Formation</vt:lpstr>
      <vt:lpstr>Agenda</vt:lpstr>
      <vt:lpstr>Methods: Software Implementation and Evaluation</vt:lpstr>
      <vt:lpstr>Methods: Software Implementation and Evaluation</vt:lpstr>
      <vt:lpstr>Methods: Software Implementation and Evaluation</vt:lpstr>
      <vt:lpstr>Methods: Software Implementation and Evaluation</vt:lpstr>
      <vt:lpstr>Methods: Software Implementation and Evaluation</vt:lpstr>
      <vt:lpstr>Agenda</vt:lpstr>
      <vt:lpstr>Thank you for your attention!</vt:lpstr>
      <vt:lpstr>Sources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Matthes Sebis Research Overview</dc:title>
  <dc:creator/>
  <dc:description>Copyright sebis</dc:description>
  <cp:lastModifiedBy/>
  <cp:revision>1</cp:revision>
  <cp:lastPrinted>2017-08-14T16:57:58Z</cp:lastPrinted>
  <dcterms:created xsi:type="dcterms:W3CDTF">2017-05-16T11:30:04Z</dcterms:created>
  <dcterms:modified xsi:type="dcterms:W3CDTF">2018-04-17T20:41:25Z</dcterms:modified>
</cp:coreProperties>
</file>